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5.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7.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54"/>
  </p:notesMasterIdLst>
  <p:sldIdLst>
    <p:sldId id="256" r:id="rId2"/>
    <p:sldId id="30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06" r:id="rId30"/>
    <p:sldId id="307"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x="9144000" cy="6858000" type="screen4x3"/>
  <p:notesSz cx="7315200" cy="9601200"/>
  <p:defaultTex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76243" autoAdjust="0"/>
  </p:normalViewPr>
  <p:slideViewPr>
    <p:cSldViewPr snapToGrid="0">
      <p:cViewPr varScale="1">
        <p:scale>
          <a:sx n="60" d="100"/>
          <a:sy n="60" d="100"/>
        </p:scale>
        <p:origin x="48" y="43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4E0096E-CF45-469D-8449-F30C0ED895C0}" type="datetimeFigureOut">
              <a:rPr lang="en-US" smtClean="0"/>
              <a:t>4/21/2019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AD6ECEB-E0EF-4FA8-B4E0-6B724A81DD83}" type="slidenum">
              <a:rPr lang="en-US" smtClean="0"/>
              <a:t>‹#›</a:t>
            </a:fld>
            <a:endParaRPr lang="en-US"/>
          </a:p>
        </p:txBody>
      </p:sp>
    </p:spTree>
    <p:extLst>
      <p:ext uri="{BB962C8B-B14F-4D97-AF65-F5344CB8AC3E}">
        <p14:creationId xmlns:p14="http://schemas.microsoft.com/office/powerpoint/2010/main" val="22409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a:t>
            </a:fld>
            <a:endParaRPr lang="en-US"/>
          </a:p>
        </p:txBody>
      </p:sp>
    </p:spTree>
    <p:extLst>
      <p:ext uri="{BB962C8B-B14F-4D97-AF65-F5344CB8AC3E}">
        <p14:creationId xmlns:p14="http://schemas.microsoft.com/office/powerpoint/2010/main" val="3749709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5">
                    <a:lumMod val="60000"/>
                    <a:lumOff val="40000"/>
                  </a:schemeClr>
                </a:solidFill>
              </a:rPr>
              <a:t>Precise</a:t>
            </a:r>
            <a:r>
              <a:rPr lang="en-US" dirty="0" smtClean="0"/>
              <a:t> and imprecise exceptions</a:t>
            </a:r>
          </a:p>
          <a:p>
            <a:pPr lvl="1"/>
            <a:r>
              <a:rPr lang="en-US" dirty="0" smtClean="0"/>
              <a:t>In pipelined architecture</a:t>
            </a:r>
          </a:p>
          <a:p>
            <a:pPr lvl="2"/>
            <a:r>
              <a:rPr lang="en-US" dirty="0" smtClean="0"/>
              <a:t>Have to correctly identify PC of exception</a:t>
            </a:r>
          </a:p>
          <a:p>
            <a:pPr lvl="2"/>
            <a:r>
              <a:rPr lang="en-US" dirty="0" smtClean="0"/>
              <a:t>RISC-V and modern processors support this</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AD6ECEB-E0EF-4FA8-B4E0-6B724A81DD83}" type="slidenum">
              <a:rPr lang="en-US" smtClean="0"/>
              <a:t>40</a:t>
            </a:fld>
            <a:endParaRPr lang="en-US"/>
          </a:p>
        </p:txBody>
      </p:sp>
    </p:spTree>
    <p:extLst>
      <p:ext uri="{BB962C8B-B14F-4D97-AF65-F5344CB8AC3E}">
        <p14:creationId xmlns:p14="http://schemas.microsoft.com/office/powerpoint/2010/main" val="2156164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RISC-V offers ASID (address space ID) to reduce TLB flushes on context switches.</a:t>
            </a:r>
            <a:r>
              <a:rPr lang="en-US" baseline="0" dirty="0" smtClean="0"/>
              <a:t> </a:t>
            </a:r>
            <a:r>
              <a:rPr lang="en-US" dirty="0" smtClean="0"/>
              <a:t>The process identifier is concatenated to the tag portion of the TLB,</a:t>
            </a:r>
            <a:r>
              <a:rPr lang="en-US" baseline="0" dirty="0" smtClean="0"/>
              <a:t> </a:t>
            </a:r>
            <a:r>
              <a:rPr lang="en-US" dirty="0" smtClean="0"/>
              <a:t>so that a TLB hit occurs only if both the page number and the</a:t>
            </a:r>
            <a:r>
              <a:rPr lang="en-US" baseline="0" dirty="0" smtClean="0"/>
              <a:t> </a:t>
            </a:r>
            <a:r>
              <a:rPr lang="en-US" dirty="0" smtClean="0"/>
              <a:t>process identifier match. This combination eliminates the need to</a:t>
            </a:r>
            <a:r>
              <a:rPr lang="en-US" baseline="0" dirty="0" smtClean="0"/>
              <a:t> </a:t>
            </a:r>
            <a:r>
              <a:rPr lang="en-US" dirty="0" smtClean="0"/>
              <a:t>clear the TLB, except on rare occasions.</a:t>
            </a:r>
            <a:endParaRPr lang="en-US" dirty="0"/>
          </a:p>
        </p:txBody>
      </p:sp>
      <p:sp>
        <p:nvSpPr>
          <p:cNvPr id="4" name="Slide Number Placeholder 3"/>
          <p:cNvSpPr>
            <a:spLocks noGrp="1"/>
          </p:cNvSpPr>
          <p:nvPr>
            <p:ph type="sldNum" sz="quarter" idx="10"/>
          </p:nvPr>
        </p:nvSpPr>
        <p:spPr/>
        <p:txBody>
          <a:bodyPr/>
          <a:lstStyle/>
          <a:p>
            <a:fld id="{7AD6ECEB-E0EF-4FA8-B4E0-6B724A81DD83}" type="slidenum">
              <a:rPr lang="en-US" smtClean="0"/>
              <a:t>46</a:t>
            </a:fld>
            <a:endParaRPr lang="en-US"/>
          </a:p>
        </p:txBody>
      </p:sp>
    </p:spTree>
    <p:extLst>
      <p:ext uri="{BB962C8B-B14F-4D97-AF65-F5344CB8AC3E}">
        <p14:creationId xmlns:p14="http://schemas.microsoft.com/office/powerpoint/2010/main" val="392639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do you ENFORCE this trusted abstraction?</a:t>
            </a:r>
          </a:p>
          <a:p>
            <a:endParaRPr lang="en-US" dirty="0"/>
          </a:p>
        </p:txBody>
      </p:sp>
      <p:sp>
        <p:nvSpPr>
          <p:cNvPr id="4" name="Slide Number Placeholder 3"/>
          <p:cNvSpPr>
            <a:spLocks noGrp="1"/>
          </p:cNvSpPr>
          <p:nvPr>
            <p:ph type="sldNum" sz="quarter" idx="10"/>
          </p:nvPr>
        </p:nvSpPr>
        <p:spPr/>
        <p:txBody>
          <a:bodyPr/>
          <a:lstStyle/>
          <a:p>
            <a:fld id="{7AD6ECEB-E0EF-4FA8-B4E0-6B724A81DD83}" type="slidenum">
              <a:rPr lang="en-US" smtClean="0"/>
              <a:t>10</a:t>
            </a:fld>
            <a:endParaRPr lang="en-US"/>
          </a:p>
        </p:txBody>
      </p:sp>
    </p:spTree>
    <p:extLst>
      <p:ext uri="{BB962C8B-B14F-4D97-AF65-F5344CB8AC3E}">
        <p14:creationId xmlns:p14="http://schemas.microsoft.com/office/powerpoint/2010/main" val="235466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Mode </a:t>
            </a:r>
            <a:r>
              <a:rPr lang="en-US" dirty="0" smtClean="0">
                <a:sym typeface="Wingdings" pitchFamily="2" charset="2"/>
              </a:rPr>
              <a:t> 0; Cause  </a:t>
            </a:r>
            <a:r>
              <a:rPr lang="en-US" dirty="0" err="1" smtClean="0">
                <a:sym typeface="Wingdings" pitchFamily="2" charset="2"/>
              </a:rPr>
              <a:t>syscall</a:t>
            </a:r>
            <a:r>
              <a:rPr lang="en-US" dirty="0" smtClean="0">
                <a:sym typeface="Wingdings" pitchFamily="2" charset="2"/>
              </a:rPr>
              <a:t>; </a:t>
            </a:r>
            <a:r>
              <a:rPr lang="en-US" dirty="0" smtClean="0"/>
              <a:t>PC </a:t>
            </a:r>
            <a:r>
              <a:rPr lang="en-US" dirty="0" smtClean="0">
                <a:sym typeface="Wingdings" pitchFamily="2" charset="2"/>
              </a:rPr>
              <a:t></a:t>
            </a:r>
            <a:r>
              <a:rPr lang="en-US" dirty="0" smtClean="0"/>
              <a:t> </a:t>
            </a:r>
            <a:r>
              <a:rPr lang="en-US" i="1" dirty="0" smtClean="0"/>
              <a:t>exception</a:t>
            </a:r>
            <a:r>
              <a:rPr lang="en-US" dirty="0" smtClean="0"/>
              <a:t> vector</a:t>
            </a:r>
          </a:p>
          <a:p>
            <a:endParaRPr lang="en-US" dirty="0"/>
          </a:p>
        </p:txBody>
      </p:sp>
      <p:sp>
        <p:nvSpPr>
          <p:cNvPr id="4" name="Slide Number Placeholder 3"/>
          <p:cNvSpPr>
            <a:spLocks noGrp="1"/>
          </p:cNvSpPr>
          <p:nvPr>
            <p:ph type="sldNum" sz="quarter" idx="10"/>
          </p:nvPr>
        </p:nvSpPr>
        <p:spPr/>
        <p:txBody>
          <a:bodyPr/>
          <a:lstStyle/>
          <a:p>
            <a:fld id="{7AD6ECEB-E0EF-4FA8-B4E0-6B724A81DD83}" type="slidenum">
              <a:rPr lang="en-US" smtClean="0"/>
              <a:t>17</a:t>
            </a:fld>
            <a:endParaRPr lang="en-US"/>
          </a:p>
        </p:txBody>
      </p:sp>
    </p:spTree>
    <p:extLst>
      <p:ext uri="{BB962C8B-B14F-4D97-AF65-F5344CB8AC3E}">
        <p14:creationId xmlns:p14="http://schemas.microsoft.com/office/powerpoint/2010/main" val="24074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ecall</a:t>
            </a:r>
            <a:r>
              <a:rPr lang="en-US" dirty="0" smtClean="0"/>
              <a:t> (executive</a:t>
            </a:r>
            <a:r>
              <a:rPr lang="en-US" baseline="0" dirty="0" smtClean="0"/>
              <a:t> call) is the system call for RISC-V</a:t>
            </a:r>
            <a:endParaRPr lang="en-US" dirty="0"/>
          </a:p>
        </p:txBody>
      </p:sp>
      <p:sp>
        <p:nvSpPr>
          <p:cNvPr id="4" name="Slide Number Placeholder 3"/>
          <p:cNvSpPr>
            <a:spLocks noGrp="1"/>
          </p:cNvSpPr>
          <p:nvPr>
            <p:ph type="sldNum" sz="quarter" idx="10"/>
          </p:nvPr>
        </p:nvSpPr>
        <p:spPr/>
        <p:txBody>
          <a:bodyPr/>
          <a:lstStyle/>
          <a:p>
            <a:fld id="{7AD6ECEB-E0EF-4FA8-B4E0-6B724A81DD83}" type="slidenum">
              <a:rPr lang="en-US" smtClean="0"/>
              <a:t>20</a:t>
            </a:fld>
            <a:endParaRPr lang="en-US"/>
          </a:p>
        </p:txBody>
      </p:sp>
    </p:spTree>
    <p:extLst>
      <p:ext uri="{BB962C8B-B14F-4D97-AF65-F5344CB8AC3E}">
        <p14:creationId xmlns:p14="http://schemas.microsoft.com/office/powerpoint/2010/main" val="39668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an application needs to perform a privileged operation, it needs to invoke the 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Due to the Meltdown</a:t>
            </a:r>
            <a:r>
              <a:rPr lang="en-US" sz="1200" baseline="0" dirty="0" smtClean="0"/>
              <a:t> security vulnerability (https://en.wikipedia.org/wiki/Meltdown_(security_vulnerability)) the Kernel Page Table Isolation (KPTI) completely undoes this assumption and isolates the memory of the kernel from the memory of a process: https://en.wikipedia.org/wiki/Kernel_page-table_isolation</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AD6ECEB-E0EF-4FA8-B4E0-6B724A81DD83}" type="slidenum">
              <a:rPr lang="en-US" smtClean="0"/>
              <a:t>24</a:t>
            </a:fld>
            <a:endParaRPr lang="en-US"/>
          </a:p>
        </p:txBody>
      </p:sp>
    </p:spTree>
    <p:extLst>
      <p:ext uri="{BB962C8B-B14F-4D97-AF65-F5344CB8AC3E}">
        <p14:creationId xmlns:p14="http://schemas.microsoft.com/office/powerpoint/2010/main" val="318687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an application needs to perform a privileged operation, it needs to invoke the 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Due to the Meltdown</a:t>
            </a:r>
            <a:r>
              <a:rPr lang="en-US" sz="1200" baseline="0" dirty="0" smtClean="0"/>
              <a:t> security vulnerability (https://en.wikipedia.org/wiki/Meltdown_(security_vulnerability)) the Kernel Page Table Isolation (KPTI) completely undoes this assumption and isolates the memory of the kernel from the memory of a process: https://en.wikipedia.org/wiki/Kernel_page-table_isolation</a:t>
            </a:r>
            <a:endParaRPr lang="en-US" sz="12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AD6ECEB-E0EF-4FA8-B4E0-6B724A81DD83}" type="slidenum">
              <a:rPr lang="en-US" smtClean="0"/>
              <a:t>25</a:t>
            </a:fld>
            <a:endParaRPr lang="en-US"/>
          </a:p>
        </p:txBody>
      </p:sp>
    </p:spTree>
    <p:extLst>
      <p:ext uri="{BB962C8B-B14F-4D97-AF65-F5344CB8AC3E}">
        <p14:creationId xmlns:p14="http://schemas.microsoft.com/office/powerpoint/2010/main" val="3190692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an application needs to perform a privileged operation, it needs to invoke the 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Due to the Meltdown</a:t>
            </a:r>
            <a:r>
              <a:rPr lang="en-US" sz="1200" baseline="0" dirty="0" smtClean="0"/>
              <a:t> security vulnerability (https://en.wikipedia.org/wiki/Meltdown_(security_vulnerability)) the Kernel Page Table Isolation (KPTI) completely undoes this assumption and isolates the memory of the kernel from the memory of a process: https://en.wikipedia.org/wiki/Kernel_page-table_isolation</a:t>
            </a:r>
            <a:endParaRPr lang="en-US" sz="12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AD6ECEB-E0EF-4FA8-B4E0-6B724A81DD83}" type="slidenum">
              <a:rPr lang="en-US" smtClean="0"/>
              <a:t>26</a:t>
            </a:fld>
            <a:endParaRPr lang="en-US"/>
          </a:p>
        </p:txBody>
      </p:sp>
    </p:spTree>
    <p:extLst>
      <p:ext uri="{BB962C8B-B14F-4D97-AF65-F5344CB8AC3E}">
        <p14:creationId xmlns:p14="http://schemas.microsoft.com/office/powerpoint/2010/main" val="115661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5">
                    <a:lumMod val="60000"/>
                    <a:lumOff val="40000"/>
                  </a:schemeClr>
                </a:solidFill>
              </a:rPr>
              <a:t>Precise</a:t>
            </a:r>
            <a:r>
              <a:rPr lang="en-US" dirty="0" smtClean="0"/>
              <a:t> and imprecise exceptions</a:t>
            </a:r>
          </a:p>
          <a:p>
            <a:pPr lvl="1"/>
            <a:r>
              <a:rPr lang="en-US" dirty="0" smtClean="0"/>
              <a:t>In pipelined architecture</a:t>
            </a:r>
          </a:p>
          <a:p>
            <a:pPr lvl="2"/>
            <a:r>
              <a:rPr lang="en-US" dirty="0" smtClean="0"/>
              <a:t>Have to correctly identify PC of exception</a:t>
            </a:r>
          </a:p>
          <a:p>
            <a:pPr lvl="2"/>
            <a:r>
              <a:rPr lang="en-US" dirty="0" smtClean="0"/>
              <a:t>RISC-V and modern processors support this</a:t>
            </a:r>
            <a:endParaRPr lang="en-US" sz="1200" kern="1200" dirty="0" smtClean="0">
              <a:solidFill>
                <a:schemeClr val="tx1"/>
              </a:solidFill>
              <a:effectLst/>
              <a:latin typeface="+mn-lt"/>
              <a:ea typeface="+mn-ea"/>
              <a:cs typeface="+mn-cs"/>
            </a:endParaRPr>
          </a:p>
          <a:p>
            <a:endParaRPr lang="en-US" dirty="0" smtClean="0"/>
          </a:p>
          <a:p>
            <a:r>
              <a:rPr lang="en-US" dirty="0" smtClean="0"/>
              <a:t>For the operating system to handle the exception, it must know</a:t>
            </a:r>
            <a:r>
              <a:rPr lang="en-US" baseline="0" dirty="0" smtClean="0"/>
              <a:t> </a:t>
            </a:r>
            <a:r>
              <a:rPr lang="en-US" dirty="0" smtClean="0"/>
              <a:t>the reason for the exception, in addition to the instruction that</a:t>
            </a:r>
            <a:r>
              <a:rPr lang="en-US" baseline="0" dirty="0" smtClean="0"/>
              <a:t> </a:t>
            </a:r>
            <a:r>
              <a:rPr lang="en-US" dirty="0" smtClean="0"/>
              <a:t>caused it. There are two main methods used to communicate the</a:t>
            </a:r>
            <a:r>
              <a:rPr lang="en-US" baseline="0" dirty="0" smtClean="0"/>
              <a:t> </a:t>
            </a:r>
            <a:r>
              <a:rPr lang="en-US" dirty="0" smtClean="0"/>
              <a:t>reason for an exception. The method used in the RISC-V</a:t>
            </a:r>
            <a:r>
              <a:rPr lang="en-US" baseline="0" dirty="0" smtClean="0"/>
              <a:t> </a:t>
            </a:r>
            <a:r>
              <a:rPr lang="en-US" dirty="0" smtClean="0"/>
              <a:t>architecture is to include a register (called the Supervisor Exception</a:t>
            </a:r>
            <a:r>
              <a:rPr lang="en-US" baseline="0" dirty="0" smtClean="0"/>
              <a:t> </a:t>
            </a:r>
            <a:r>
              <a:rPr lang="en-US" dirty="0" smtClean="0"/>
              <a:t>Cause Register or SCAUSE), which holds a field that indicates the</a:t>
            </a:r>
            <a:r>
              <a:rPr lang="en-US" baseline="0" dirty="0" smtClean="0"/>
              <a:t> </a:t>
            </a:r>
            <a:r>
              <a:rPr lang="en-US" dirty="0" smtClean="0"/>
              <a:t>reason for the exception.</a:t>
            </a:r>
            <a:endParaRPr lang="en-US" dirty="0"/>
          </a:p>
        </p:txBody>
      </p:sp>
      <p:sp>
        <p:nvSpPr>
          <p:cNvPr id="4" name="Slide Number Placeholder 3"/>
          <p:cNvSpPr>
            <a:spLocks noGrp="1"/>
          </p:cNvSpPr>
          <p:nvPr>
            <p:ph type="sldNum" sz="quarter" idx="10"/>
          </p:nvPr>
        </p:nvSpPr>
        <p:spPr/>
        <p:txBody>
          <a:bodyPr/>
          <a:lstStyle/>
          <a:p>
            <a:fld id="{7AD6ECEB-E0EF-4FA8-B4E0-6B724A81DD83}" type="slidenum">
              <a:rPr lang="en-US" smtClean="0"/>
              <a:t>38</a:t>
            </a:fld>
            <a:endParaRPr lang="en-US"/>
          </a:p>
        </p:txBody>
      </p:sp>
    </p:spTree>
    <p:extLst>
      <p:ext uri="{BB962C8B-B14F-4D97-AF65-F5344CB8AC3E}">
        <p14:creationId xmlns:p14="http://schemas.microsoft.com/office/powerpoint/2010/main" val="297633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5">
                    <a:lumMod val="60000"/>
                    <a:lumOff val="40000"/>
                  </a:schemeClr>
                </a:solidFill>
              </a:rPr>
              <a:t>Precise</a:t>
            </a:r>
            <a:r>
              <a:rPr lang="en-US" dirty="0" smtClean="0"/>
              <a:t> and imprecise exceptions</a:t>
            </a:r>
          </a:p>
          <a:p>
            <a:pPr lvl="1"/>
            <a:r>
              <a:rPr lang="en-US" dirty="0" smtClean="0"/>
              <a:t>In pipelined architecture</a:t>
            </a:r>
          </a:p>
          <a:p>
            <a:pPr lvl="2"/>
            <a:r>
              <a:rPr lang="en-US" dirty="0" smtClean="0"/>
              <a:t>Have to correctly identify PC of exception</a:t>
            </a:r>
          </a:p>
          <a:p>
            <a:pPr lvl="2"/>
            <a:r>
              <a:rPr lang="en-US" dirty="0" smtClean="0"/>
              <a:t>RISC-V and modern processors support this</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AD6ECEB-E0EF-4FA8-B4E0-6B724A81DD83}" type="slidenum">
              <a:rPr lang="en-US" smtClean="0"/>
              <a:t>39</a:t>
            </a:fld>
            <a:endParaRPr lang="en-US"/>
          </a:p>
        </p:txBody>
      </p:sp>
    </p:spTree>
    <p:extLst>
      <p:ext uri="{BB962C8B-B14F-4D97-AF65-F5344CB8AC3E}">
        <p14:creationId xmlns:p14="http://schemas.microsoft.com/office/powerpoint/2010/main" val="255653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082675"/>
          </a:xfrm>
        </p:spPr>
        <p:txBody>
          <a:bodyPr anchor="ctr">
            <a:noAutofit/>
          </a:bodyPr>
          <a:lstStyle>
            <a:lvl1pPr algn="ctr">
              <a:defRPr sz="4800" b="0" i="0">
                <a:solidFill>
                  <a:srgbClr val="262626"/>
                </a:solidFill>
                <a:latin typeface="Source Sans Pro Light"/>
                <a:cs typeface="Source Sans Pro Light"/>
              </a:defRPr>
            </a:lvl1pPr>
          </a:lstStyle>
          <a:p>
            <a:r>
              <a:rPr lang="en-US" smtClean="0"/>
              <a:t>Click to edit Master title style</a:t>
            </a:r>
            <a:endParaRPr lang="en-US" dirty="0"/>
          </a:p>
        </p:txBody>
      </p:sp>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1155700"/>
          </a:xfrm>
          <a:prstGeom prst="rect">
            <a:avLst/>
          </a:prstGeom>
        </p:spPr>
      </p:pic>
      <p:pic>
        <p:nvPicPr>
          <p:cNvPr id="8" name="Picture 7"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69" y="5022672"/>
            <a:ext cx="3653862" cy="104252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graphic-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206" y="4"/>
            <a:ext cx="462799" cy="6253353"/>
          </a:xfrm>
          <a:prstGeom prst="rect">
            <a:avLst/>
          </a:prstGeom>
        </p:spPr>
      </p:pic>
      <p:sp>
        <p:nvSpPr>
          <p:cNvPr id="14" name="Title 13"/>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pic>
        <p:nvPicPr>
          <p:cNvPr id="8" name="Picture 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788" y="6404515"/>
            <a:ext cx="1310066" cy="4534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2303"/>
            <a:ext cx="9144000" cy="11557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376" y="2554093"/>
            <a:ext cx="4019248" cy="1146781"/>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Title 1"/>
          <p:cNvSpPr>
            <a:spLocks noGrp="1"/>
          </p:cNvSpPr>
          <p:nvPr>
            <p:ph type="ctrTitle"/>
          </p:nvPr>
        </p:nvSpPr>
        <p:spPr>
          <a:xfrm>
            <a:off x="4201935" y="1179484"/>
            <a:ext cx="3985931" cy="3422669"/>
          </a:xfrm>
        </p:spPr>
        <p:txBody>
          <a:bodyPr anchor="ctr">
            <a:noAutofit/>
          </a:bodyPr>
          <a:lstStyle>
            <a:lvl1pPr algn="ctr">
              <a:defRPr sz="4800" cap="none">
                <a:solidFill>
                  <a:srgbClr val="262626"/>
                </a:solidFill>
                <a:latin typeface="Source Sans Pro Light"/>
                <a:cs typeface="Source Sans Pro Light"/>
              </a:defRPr>
            </a:lvl1pPr>
          </a:lstStyle>
          <a:p>
            <a:r>
              <a:rPr lang="en-US" smtClean="0"/>
              <a:t>Click to edit Master title style</a:t>
            </a:r>
            <a:endParaRPr lang="en-US" dirty="0"/>
          </a:p>
        </p:txBody>
      </p:sp>
      <p:pic>
        <p:nvPicPr>
          <p:cNvPr id="6" name="Picture 5" descr="graph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43250" cy="6858000"/>
          </a:xfrm>
          <a:prstGeom prst="rect">
            <a:avLst/>
          </a:prstGeom>
        </p:spPr>
      </p:pic>
      <p:pic>
        <p:nvPicPr>
          <p:cNvPr id="5" name="Picture 4"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35" y="5160816"/>
            <a:ext cx="4019248" cy="1146781"/>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7" name="Rectangle 6"/>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sp>
        <p:nvSpPr>
          <p:cNvPr id="9" name="Content Placeholder 2"/>
          <p:cNvSpPr>
            <a:spLocks noGrp="1"/>
          </p:cNvSpPr>
          <p:nvPr>
            <p:ph idx="1"/>
          </p:nvPr>
        </p:nvSpPr>
        <p:spPr>
          <a:xfrm>
            <a:off x="228600" y="990600"/>
            <a:ext cx="8686800" cy="5742048"/>
          </a:xfrm>
        </p:spPr>
        <p:txBody>
          <a:bodyPr/>
          <a:lstStyle>
            <a:lvl1pPr>
              <a:defRPr sz="3200" b="0" i="0" cap="none">
                <a:solidFill>
                  <a:srgbClr val="262626"/>
                </a:solidFill>
              </a:defRPr>
            </a:lvl1pPr>
            <a:lvl2pPr marL="527050" indent="-298450">
              <a:tabLst/>
              <a:defRPr lang="en-US" sz="2800" dirty="0" smtClean="0"/>
            </a:lvl2pPr>
            <a:lvl3pPr>
              <a:defRPr sz="2400">
                <a:solidFill>
                  <a:srgbClr val="262626"/>
                </a:solidFill>
              </a:defRPr>
            </a:lvl3pPr>
            <a:lvl4pPr>
              <a:defRPr sz="2000">
                <a:solidFill>
                  <a:srgbClr val="262626"/>
                </a:solidFill>
              </a:defRPr>
            </a:lvl4pPr>
            <a:lvl5pPr>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graphic-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6253357"/>
            <a:ext cx="7256583" cy="606991"/>
          </a:xfrm>
          <a:prstGeom prst="rect">
            <a:avLst/>
          </a:prstGeom>
        </p:spPr>
      </p:pic>
      <p:pic>
        <p:nvPicPr>
          <p:cNvPr id="11" name="Picture 10"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661" y="6328937"/>
            <a:ext cx="1310066" cy="453485"/>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pic>
        <p:nvPicPr>
          <p:cNvPr id="4" name="Picture 3" descr="graphic-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0"/>
            <a:ext cx="3143250" cy="68580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94" y="2855609"/>
            <a:ext cx="4019248" cy="1146781"/>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B78821-17AC-405A-B8E4-C4DF8A6ABB41}" type="slidenum">
              <a:rPr lang="en-US" smtClean="0"/>
              <a:pPr>
                <a:defRPr/>
              </a:pPr>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 y="103183"/>
            <a:ext cx="8961120" cy="88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686800" cy="574198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Slide Number Placeholder 10"/>
          <p:cNvSpPr>
            <a:spLocks noGrp="1"/>
          </p:cNvSpPr>
          <p:nvPr>
            <p:ph type="sldNum" sz="quarter" idx="4"/>
          </p:nvPr>
        </p:nvSpPr>
        <p:spPr>
          <a:xfrm>
            <a:off x="8686800" y="6253357"/>
            <a:ext cx="457200" cy="604647"/>
          </a:xfrm>
          <a:prstGeom prst="rect">
            <a:avLst/>
          </a:prstGeom>
        </p:spPr>
        <p:txBody>
          <a:bodyPr vert="horz" wrap="none" lIns="91440" tIns="45720" rIns="91440" bIns="45720" rtlCol="0" anchor="ctr"/>
          <a:lstStyle>
            <a:lvl1pPr algn="ctr">
              <a:defRPr sz="1600" b="0" i="0" cap="small">
                <a:solidFill>
                  <a:schemeClr val="tx2">
                    <a:lumMod val="75000"/>
                  </a:schemeClr>
                </a:solidFill>
                <a:latin typeface="Source Sans Pro"/>
                <a:cs typeface="Source Sans Pro"/>
              </a:defRPr>
            </a:lvl1pPr>
          </a:lstStyle>
          <a:p>
            <a:pPr>
              <a:defRPr/>
            </a:pPr>
            <a:fld id="{867E2119-C512-435A-8A99-A0B6D78DBB4A}" type="slidenum">
              <a:rPr lang="en-US" smtClean="0"/>
              <a:pPr>
                <a:defRPr/>
              </a:pPr>
              <a:t>‹#›</a:t>
            </a:fld>
            <a:endParaRPr lang="en-US" dirty="0"/>
          </a:p>
        </p:txBody>
      </p:sp>
    </p:spTree>
    <p:extLst>
      <p:ext uri="{BB962C8B-B14F-4D97-AF65-F5344CB8AC3E}">
        <p14:creationId xmlns:p14="http://schemas.microsoft.com/office/powerpoint/2010/main" val="341264239"/>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78" r:id="rId5"/>
    <p:sldLayoutId id="2147483679" r:id="rId6"/>
    <p:sldLayoutId id="2147483680" r:id="rId7"/>
    <p:sldLayoutId id="2147483681" r:id="rId8"/>
  </p:sldLayoutIdLst>
  <p:hf hdr="0" ftr="0" dt="0"/>
  <p:txStyles>
    <p:titleStyle>
      <a:lvl1pPr algn="l" defTabSz="609570" rtl="0" eaLnBrk="1" latinLnBrk="0" hangingPunct="1">
        <a:spcBef>
          <a:spcPct val="0"/>
        </a:spcBef>
        <a:buNone/>
        <a:defRPr sz="4400" b="0" i="0" kern="1200" cap="none">
          <a:solidFill>
            <a:srgbClr val="262626"/>
          </a:solidFill>
          <a:latin typeface="Source Sans Pro"/>
          <a:ea typeface="+mj-ea"/>
          <a:cs typeface="Source Sans Pro"/>
        </a:defRPr>
      </a:lvl1pPr>
    </p:titleStyle>
    <p:body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tags" Target="../tags/tag27.xml"/><Relationship Id="rId16"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2" Type="http://schemas.openxmlformats.org/officeDocument/2006/relationships/tags" Target="../tags/tag59.xml"/><Relationship Id="rId16"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tags" Target="../tags/tag7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s>
</file>

<file path=ppt/slides/_rels/slide24.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slideLayout" Target="../slideLayouts/slideLayout2.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tags" Target="../tags/tag89.xml"/><Relationship Id="rId2" Type="http://schemas.openxmlformats.org/officeDocument/2006/relationships/tags" Target="../tags/tag74.xml"/><Relationship Id="rId16" Type="http://schemas.openxmlformats.org/officeDocument/2006/relationships/tags" Target="../tags/tag88.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tags" Target="../tags/tag87.xml"/><Relationship Id="rId10" Type="http://schemas.openxmlformats.org/officeDocument/2006/relationships/tags" Target="../tags/tag82.xml"/><Relationship Id="rId19" Type="http://schemas.openxmlformats.org/officeDocument/2006/relationships/notesSlide" Target="../notesSlides/notesSlide5.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s>
</file>

<file path=ppt/slides/_rels/slide25.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3" Type="http://schemas.openxmlformats.org/officeDocument/2006/relationships/tags" Target="../tags/tag92.xml"/><Relationship Id="rId21" Type="http://schemas.openxmlformats.org/officeDocument/2006/relationships/tags" Target="../tags/tag110.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tags" Target="../tags/tag109.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23" Type="http://schemas.openxmlformats.org/officeDocument/2006/relationships/notesSlide" Target="../notesSlides/notesSlide6.xml"/><Relationship Id="rId10" Type="http://schemas.openxmlformats.org/officeDocument/2006/relationships/tags" Target="../tags/tag99.xml"/><Relationship Id="rId19" Type="http://schemas.openxmlformats.org/officeDocument/2006/relationships/tags" Target="../tags/tag108.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 Id="rId2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notesSlide" Target="../notesSlides/notesSlide7.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17" Type="http://schemas.openxmlformats.org/officeDocument/2006/relationships/tags" Target="../tags/tag242.xml"/><Relationship Id="rId21" Type="http://schemas.openxmlformats.org/officeDocument/2006/relationships/tags" Target="../tags/tag146.xml"/><Relationship Id="rId42" Type="http://schemas.openxmlformats.org/officeDocument/2006/relationships/tags" Target="../tags/tag167.xml"/><Relationship Id="rId63" Type="http://schemas.openxmlformats.org/officeDocument/2006/relationships/tags" Target="../tags/tag188.xml"/><Relationship Id="rId84" Type="http://schemas.openxmlformats.org/officeDocument/2006/relationships/tags" Target="../tags/tag209.xml"/><Relationship Id="rId138" Type="http://schemas.openxmlformats.org/officeDocument/2006/relationships/tags" Target="../tags/tag263.xml"/><Relationship Id="rId107" Type="http://schemas.openxmlformats.org/officeDocument/2006/relationships/tags" Target="../tags/tag232.xml"/><Relationship Id="rId11" Type="http://schemas.openxmlformats.org/officeDocument/2006/relationships/tags" Target="../tags/tag136.xml"/><Relationship Id="rId32" Type="http://schemas.openxmlformats.org/officeDocument/2006/relationships/tags" Target="../tags/tag157.xml"/><Relationship Id="rId53" Type="http://schemas.openxmlformats.org/officeDocument/2006/relationships/tags" Target="../tags/tag178.xml"/><Relationship Id="rId74" Type="http://schemas.openxmlformats.org/officeDocument/2006/relationships/tags" Target="../tags/tag199.xml"/><Relationship Id="rId128" Type="http://schemas.openxmlformats.org/officeDocument/2006/relationships/tags" Target="../tags/tag253.xml"/><Relationship Id="rId149" Type="http://schemas.openxmlformats.org/officeDocument/2006/relationships/slideLayout" Target="../slideLayouts/slideLayout2.xml"/><Relationship Id="rId5" Type="http://schemas.openxmlformats.org/officeDocument/2006/relationships/tags" Target="../tags/tag130.xml"/><Relationship Id="rId95" Type="http://schemas.openxmlformats.org/officeDocument/2006/relationships/tags" Target="../tags/tag220.xml"/><Relationship Id="rId22" Type="http://schemas.openxmlformats.org/officeDocument/2006/relationships/tags" Target="../tags/tag147.xml"/><Relationship Id="rId27" Type="http://schemas.openxmlformats.org/officeDocument/2006/relationships/tags" Target="../tags/tag152.xml"/><Relationship Id="rId43" Type="http://schemas.openxmlformats.org/officeDocument/2006/relationships/tags" Target="../tags/tag168.xml"/><Relationship Id="rId48" Type="http://schemas.openxmlformats.org/officeDocument/2006/relationships/tags" Target="../tags/tag173.xml"/><Relationship Id="rId64" Type="http://schemas.openxmlformats.org/officeDocument/2006/relationships/tags" Target="../tags/tag189.xml"/><Relationship Id="rId69" Type="http://schemas.openxmlformats.org/officeDocument/2006/relationships/tags" Target="../tags/tag194.xml"/><Relationship Id="rId113" Type="http://schemas.openxmlformats.org/officeDocument/2006/relationships/tags" Target="../tags/tag238.xml"/><Relationship Id="rId118" Type="http://schemas.openxmlformats.org/officeDocument/2006/relationships/tags" Target="../tags/tag243.xml"/><Relationship Id="rId134" Type="http://schemas.openxmlformats.org/officeDocument/2006/relationships/tags" Target="../tags/tag259.xml"/><Relationship Id="rId139" Type="http://schemas.openxmlformats.org/officeDocument/2006/relationships/tags" Target="../tags/tag264.xml"/><Relationship Id="rId80" Type="http://schemas.openxmlformats.org/officeDocument/2006/relationships/tags" Target="../tags/tag205.xml"/><Relationship Id="rId85" Type="http://schemas.openxmlformats.org/officeDocument/2006/relationships/tags" Target="../tags/tag210.xml"/><Relationship Id="rId150" Type="http://schemas.openxmlformats.org/officeDocument/2006/relationships/notesSlide" Target="../notesSlides/notesSlide9.xml"/><Relationship Id="rId12" Type="http://schemas.openxmlformats.org/officeDocument/2006/relationships/tags" Target="../tags/tag137.xml"/><Relationship Id="rId17" Type="http://schemas.openxmlformats.org/officeDocument/2006/relationships/tags" Target="../tags/tag142.xml"/><Relationship Id="rId33" Type="http://schemas.openxmlformats.org/officeDocument/2006/relationships/tags" Target="../tags/tag158.xml"/><Relationship Id="rId38" Type="http://schemas.openxmlformats.org/officeDocument/2006/relationships/tags" Target="../tags/tag163.xml"/><Relationship Id="rId59" Type="http://schemas.openxmlformats.org/officeDocument/2006/relationships/tags" Target="../tags/tag184.xml"/><Relationship Id="rId103" Type="http://schemas.openxmlformats.org/officeDocument/2006/relationships/tags" Target="../tags/tag228.xml"/><Relationship Id="rId108" Type="http://schemas.openxmlformats.org/officeDocument/2006/relationships/tags" Target="../tags/tag233.xml"/><Relationship Id="rId124" Type="http://schemas.openxmlformats.org/officeDocument/2006/relationships/tags" Target="../tags/tag249.xml"/><Relationship Id="rId129" Type="http://schemas.openxmlformats.org/officeDocument/2006/relationships/tags" Target="../tags/tag254.xml"/><Relationship Id="rId54" Type="http://schemas.openxmlformats.org/officeDocument/2006/relationships/tags" Target="../tags/tag179.xml"/><Relationship Id="rId70" Type="http://schemas.openxmlformats.org/officeDocument/2006/relationships/tags" Target="../tags/tag195.xml"/><Relationship Id="rId75" Type="http://schemas.openxmlformats.org/officeDocument/2006/relationships/tags" Target="../tags/tag200.xml"/><Relationship Id="rId91" Type="http://schemas.openxmlformats.org/officeDocument/2006/relationships/tags" Target="../tags/tag216.xml"/><Relationship Id="rId96" Type="http://schemas.openxmlformats.org/officeDocument/2006/relationships/tags" Target="../tags/tag221.xml"/><Relationship Id="rId140" Type="http://schemas.openxmlformats.org/officeDocument/2006/relationships/tags" Target="../tags/tag265.xml"/><Relationship Id="rId145" Type="http://schemas.openxmlformats.org/officeDocument/2006/relationships/tags" Target="../tags/tag270.xml"/><Relationship Id="rId1" Type="http://schemas.openxmlformats.org/officeDocument/2006/relationships/tags" Target="../tags/tag126.xml"/><Relationship Id="rId6" Type="http://schemas.openxmlformats.org/officeDocument/2006/relationships/tags" Target="../tags/tag131.xml"/><Relationship Id="rId23" Type="http://schemas.openxmlformats.org/officeDocument/2006/relationships/tags" Target="../tags/tag148.xml"/><Relationship Id="rId28" Type="http://schemas.openxmlformats.org/officeDocument/2006/relationships/tags" Target="../tags/tag153.xml"/><Relationship Id="rId49" Type="http://schemas.openxmlformats.org/officeDocument/2006/relationships/tags" Target="../tags/tag174.xml"/><Relationship Id="rId114" Type="http://schemas.openxmlformats.org/officeDocument/2006/relationships/tags" Target="../tags/tag239.xml"/><Relationship Id="rId119" Type="http://schemas.openxmlformats.org/officeDocument/2006/relationships/tags" Target="../tags/tag244.xml"/><Relationship Id="rId44" Type="http://schemas.openxmlformats.org/officeDocument/2006/relationships/tags" Target="../tags/tag169.xml"/><Relationship Id="rId60" Type="http://schemas.openxmlformats.org/officeDocument/2006/relationships/tags" Target="../tags/tag185.xml"/><Relationship Id="rId65" Type="http://schemas.openxmlformats.org/officeDocument/2006/relationships/tags" Target="../tags/tag190.xml"/><Relationship Id="rId81" Type="http://schemas.openxmlformats.org/officeDocument/2006/relationships/tags" Target="../tags/tag206.xml"/><Relationship Id="rId86" Type="http://schemas.openxmlformats.org/officeDocument/2006/relationships/tags" Target="../tags/tag211.xml"/><Relationship Id="rId130" Type="http://schemas.openxmlformats.org/officeDocument/2006/relationships/tags" Target="../tags/tag255.xml"/><Relationship Id="rId135" Type="http://schemas.openxmlformats.org/officeDocument/2006/relationships/tags" Target="../tags/tag260.xml"/><Relationship Id="rId151" Type="http://schemas.openxmlformats.org/officeDocument/2006/relationships/image" Target="../media/image12.png"/><Relationship Id="rId13" Type="http://schemas.openxmlformats.org/officeDocument/2006/relationships/tags" Target="../tags/tag138.xml"/><Relationship Id="rId18" Type="http://schemas.openxmlformats.org/officeDocument/2006/relationships/tags" Target="../tags/tag143.xml"/><Relationship Id="rId39" Type="http://schemas.openxmlformats.org/officeDocument/2006/relationships/tags" Target="../tags/tag164.xml"/><Relationship Id="rId109" Type="http://schemas.openxmlformats.org/officeDocument/2006/relationships/tags" Target="../tags/tag234.xml"/><Relationship Id="rId34" Type="http://schemas.openxmlformats.org/officeDocument/2006/relationships/tags" Target="../tags/tag159.xml"/><Relationship Id="rId50" Type="http://schemas.openxmlformats.org/officeDocument/2006/relationships/tags" Target="../tags/tag175.xml"/><Relationship Id="rId55" Type="http://schemas.openxmlformats.org/officeDocument/2006/relationships/tags" Target="../tags/tag180.xml"/><Relationship Id="rId76" Type="http://schemas.openxmlformats.org/officeDocument/2006/relationships/tags" Target="../tags/tag201.xml"/><Relationship Id="rId97" Type="http://schemas.openxmlformats.org/officeDocument/2006/relationships/tags" Target="../tags/tag222.xml"/><Relationship Id="rId104" Type="http://schemas.openxmlformats.org/officeDocument/2006/relationships/tags" Target="../tags/tag229.xml"/><Relationship Id="rId120" Type="http://schemas.openxmlformats.org/officeDocument/2006/relationships/tags" Target="../tags/tag245.xml"/><Relationship Id="rId125" Type="http://schemas.openxmlformats.org/officeDocument/2006/relationships/tags" Target="../tags/tag250.xml"/><Relationship Id="rId141" Type="http://schemas.openxmlformats.org/officeDocument/2006/relationships/tags" Target="../tags/tag266.xml"/><Relationship Id="rId146" Type="http://schemas.openxmlformats.org/officeDocument/2006/relationships/tags" Target="../tags/tag271.xml"/><Relationship Id="rId7" Type="http://schemas.openxmlformats.org/officeDocument/2006/relationships/tags" Target="../tags/tag132.xml"/><Relationship Id="rId71" Type="http://schemas.openxmlformats.org/officeDocument/2006/relationships/tags" Target="../tags/tag196.xml"/><Relationship Id="rId92" Type="http://schemas.openxmlformats.org/officeDocument/2006/relationships/tags" Target="../tags/tag217.xml"/><Relationship Id="rId2" Type="http://schemas.openxmlformats.org/officeDocument/2006/relationships/tags" Target="../tags/tag127.xml"/><Relationship Id="rId29" Type="http://schemas.openxmlformats.org/officeDocument/2006/relationships/tags" Target="../tags/tag154.xml"/><Relationship Id="rId24" Type="http://schemas.openxmlformats.org/officeDocument/2006/relationships/tags" Target="../tags/tag149.xml"/><Relationship Id="rId40" Type="http://schemas.openxmlformats.org/officeDocument/2006/relationships/tags" Target="../tags/tag165.xml"/><Relationship Id="rId45" Type="http://schemas.openxmlformats.org/officeDocument/2006/relationships/tags" Target="../tags/tag170.xml"/><Relationship Id="rId66" Type="http://schemas.openxmlformats.org/officeDocument/2006/relationships/tags" Target="../tags/tag191.xml"/><Relationship Id="rId87" Type="http://schemas.openxmlformats.org/officeDocument/2006/relationships/tags" Target="../tags/tag212.xml"/><Relationship Id="rId110" Type="http://schemas.openxmlformats.org/officeDocument/2006/relationships/tags" Target="../tags/tag235.xml"/><Relationship Id="rId115" Type="http://schemas.openxmlformats.org/officeDocument/2006/relationships/tags" Target="../tags/tag240.xml"/><Relationship Id="rId131" Type="http://schemas.openxmlformats.org/officeDocument/2006/relationships/tags" Target="../tags/tag256.xml"/><Relationship Id="rId136" Type="http://schemas.openxmlformats.org/officeDocument/2006/relationships/tags" Target="../tags/tag261.xml"/><Relationship Id="rId61" Type="http://schemas.openxmlformats.org/officeDocument/2006/relationships/tags" Target="../tags/tag186.xml"/><Relationship Id="rId82" Type="http://schemas.openxmlformats.org/officeDocument/2006/relationships/tags" Target="../tags/tag207.xml"/><Relationship Id="rId19" Type="http://schemas.openxmlformats.org/officeDocument/2006/relationships/tags" Target="../tags/tag144.xml"/><Relationship Id="rId14" Type="http://schemas.openxmlformats.org/officeDocument/2006/relationships/tags" Target="../tags/tag139.xml"/><Relationship Id="rId30" Type="http://schemas.openxmlformats.org/officeDocument/2006/relationships/tags" Target="../tags/tag155.xml"/><Relationship Id="rId35" Type="http://schemas.openxmlformats.org/officeDocument/2006/relationships/tags" Target="../tags/tag160.xml"/><Relationship Id="rId56" Type="http://schemas.openxmlformats.org/officeDocument/2006/relationships/tags" Target="../tags/tag181.xml"/><Relationship Id="rId77" Type="http://schemas.openxmlformats.org/officeDocument/2006/relationships/tags" Target="../tags/tag202.xml"/><Relationship Id="rId100" Type="http://schemas.openxmlformats.org/officeDocument/2006/relationships/tags" Target="../tags/tag225.xml"/><Relationship Id="rId105" Type="http://schemas.openxmlformats.org/officeDocument/2006/relationships/tags" Target="../tags/tag230.xml"/><Relationship Id="rId126" Type="http://schemas.openxmlformats.org/officeDocument/2006/relationships/tags" Target="../tags/tag251.xml"/><Relationship Id="rId147" Type="http://schemas.openxmlformats.org/officeDocument/2006/relationships/tags" Target="../tags/tag272.xml"/><Relationship Id="rId8" Type="http://schemas.openxmlformats.org/officeDocument/2006/relationships/tags" Target="../tags/tag133.xml"/><Relationship Id="rId51" Type="http://schemas.openxmlformats.org/officeDocument/2006/relationships/tags" Target="../tags/tag176.xml"/><Relationship Id="rId72" Type="http://schemas.openxmlformats.org/officeDocument/2006/relationships/tags" Target="../tags/tag197.xml"/><Relationship Id="rId93" Type="http://schemas.openxmlformats.org/officeDocument/2006/relationships/tags" Target="../tags/tag218.xml"/><Relationship Id="rId98" Type="http://schemas.openxmlformats.org/officeDocument/2006/relationships/tags" Target="../tags/tag223.xml"/><Relationship Id="rId121" Type="http://schemas.openxmlformats.org/officeDocument/2006/relationships/tags" Target="../tags/tag246.xml"/><Relationship Id="rId142" Type="http://schemas.openxmlformats.org/officeDocument/2006/relationships/tags" Target="../tags/tag267.xml"/><Relationship Id="rId3" Type="http://schemas.openxmlformats.org/officeDocument/2006/relationships/tags" Target="../tags/tag128.xml"/><Relationship Id="rId25" Type="http://schemas.openxmlformats.org/officeDocument/2006/relationships/tags" Target="../tags/tag150.xml"/><Relationship Id="rId46" Type="http://schemas.openxmlformats.org/officeDocument/2006/relationships/tags" Target="../tags/tag171.xml"/><Relationship Id="rId67" Type="http://schemas.openxmlformats.org/officeDocument/2006/relationships/tags" Target="../tags/tag192.xml"/><Relationship Id="rId116" Type="http://schemas.openxmlformats.org/officeDocument/2006/relationships/tags" Target="../tags/tag241.xml"/><Relationship Id="rId137" Type="http://schemas.openxmlformats.org/officeDocument/2006/relationships/tags" Target="../tags/tag262.xml"/><Relationship Id="rId20" Type="http://schemas.openxmlformats.org/officeDocument/2006/relationships/tags" Target="../tags/tag145.xml"/><Relationship Id="rId41" Type="http://schemas.openxmlformats.org/officeDocument/2006/relationships/tags" Target="../tags/tag166.xml"/><Relationship Id="rId62" Type="http://schemas.openxmlformats.org/officeDocument/2006/relationships/tags" Target="../tags/tag187.xml"/><Relationship Id="rId83" Type="http://schemas.openxmlformats.org/officeDocument/2006/relationships/tags" Target="../tags/tag208.xml"/><Relationship Id="rId88" Type="http://schemas.openxmlformats.org/officeDocument/2006/relationships/tags" Target="../tags/tag213.xml"/><Relationship Id="rId111" Type="http://schemas.openxmlformats.org/officeDocument/2006/relationships/tags" Target="../tags/tag236.xml"/><Relationship Id="rId132" Type="http://schemas.openxmlformats.org/officeDocument/2006/relationships/tags" Target="../tags/tag257.xml"/><Relationship Id="rId15" Type="http://schemas.openxmlformats.org/officeDocument/2006/relationships/tags" Target="../tags/tag140.xml"/><Relationship Id="rId36" Type="http://schemas.openxmlformats.org/officeDocument/2006/relationships/tags" Target="../tags/tag161.xml"/><Relationship Id="rId57" Type="http://schemas.openxmlformats.org/officeDocument/2006/relationships/tags" Target="../tags/tag182.xml"/><Relationship Id="rId106" Type="http://schemas.openxmlformats.org/officeDocument/2006/relationships/tags" Target="../tags/tag231.xml"/><Relationship Id="rId127" Type="http://schemas.openxmlformats.org/officeDocument/2006/relationships/tags" Target="../tags/tag252.xml"/><Relationship Id="rId10" Type="http://schemas.openxmlformats.org/officeDocument/2006/relationships/tags" Target="../tags/tag135.xml"/><Relationship Id="rId31" Type="http://schemas.openxmlformats.org/officeDocument/2006/relationships/tags" Target="../tags/tag156.xml"/><Relationship Id="rId52" Type="http://schemas.openxmlformats.org/officeDocument/2006/relationships/tags" Target="../tags/tag177.xml"/><Relationship Id="rId73" Type="http://schemas.openxmlformats.org/officeDocument/2006/relationships/tags" Target="../tags/tag198.xml"/><Relationship Id="rId78" Type="http://schemas.openxmlformats.org/officeDocument/2006/relationships/tags" Target="../tags/tag203.xml"/><Relationship Id="rId94" Type="http://schemas.openxmlformats.org/officeDocument/2006/relationships/tags" Target="../tags/tag219.xml"/><Relationship Id="rId99" Type="http://schemas.openxmlformats.org/officeDocument/2006/relationships/tags" Target="../tags/tag224.xml"/><Relationship Id="rId101" Type="http://schemas.openxmlformats.org/officeDocument/2006/relationships/tags" Target="../tags/tag226.xml"/><Relationship Id="rId122" Type="http://schemas.openxmlformats.org/officeDocument/2006/relationships/tags" Target="../tags/tag247.xml"/><Relationship Id="rId143" Type="http://schemas.openxmlformats.org/officeDocument/2006/relationships/tags" Target="../tags/tag268.xml"/><Relationship Id="rId148" Type="http://schemas.openxmlformats.org/officeDocument/2006/relationships/tags" Target="../tags/tag273.xml"/><Relationship Id="rId4" Type="http://schemas.openxmlformats.org/officeDocument/2006/relationships/tags" Target="../tags/tag129.xml"/><Relationship Id="rId9" Type="http://schemas.openxmlformats.org/officeDocument/2006/relationships/tags" Target="../tags/tag134.xml"/><Relationship Id="rId26" Type="http://schemas.openxmlformats.org/officeDocument/2006/relationships/tags" Target="../tags/tag151.xml"/><Relationship Id="rId47" Type="http://schemas.openxmlformats.org/officeDocument/2006/relationships/tags" Target="../tags/tag172.xml"/><Relationship Id="rId68" Type="http://schemas.openxmlformats.org/officeDocument/2006/relationships/tags" Target="../tags/tag193.xml"/><Relationship Id="rId89" Type="http://schemas.openxmlformats.org/officeDocument/2006/relationships/tags" Target="../tags/tag214.xml"/><Relationship Id="rId112" Type="http://schemas.openxmlformats.org/officeDocument/2006/relationships/tags" Target="../tags/tag237.xml"/><Relationship Id="rId133" Type="http://schemas.openxmlformats.org/officeDocument/2006/relationships/tags" Target="../tags/tag258.xml"/><Relationship Id="rId16" Type="http://schemas.openxmlformats.org/officeDocument/2006/relationships/tags" Target="../tags/tag141.xml"/><Relationship Id="rId37" Type="http://schemas.openxmlformats.org/officeDocument/2006/relationships/tags" Target="../tags/tag162.xml"/><Relationship Id="rId58" Type="http://schemas.openxmlformats.org/officeDocument/2006/relationships/tags" Target="../tags/tag183.xml"/><Relationship Id="rId79" Type="http://schemas.openxmlformats.org/officeDocument/2006/relationships/tags" Target="../tags/tag204.xml"/><Relationship Id="rId102" Type="http://schemas.openxmlformats.org/officeDocument/2006/relationships/tags" Target="../tags/tag227.xml"/><Relationship Id="rId123" Type="http://schemas.openxmlformats.org/officeDocument/2006/relationships/tags" Target="../tags/tag248.xml"/><Relationship Id="rId144" Type="http://schemas.openxmlformats.org/officeDocument/2006/relationships/tags" Target="../tags/tag269.xml"/><Relationship Id="rId90" Type="http://schemas.openxmlformats.org/officeDocument/2006/relationships/tags" Target="../tags/tag2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8.xml"/><Relationship Id="rId1" Type="http://schemas.openxmlformats.org/officeDocument/2006/relationships/tags" Target="../tags/tag27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Layout" Target="../slideLayouts/slideLayout2.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447800"/>
            <a:ext cx="7772400" cy="1082675"/>
          </a:xfrm>
        </p:spPr>
        <p:txBody>
          <a:bodyPr/>
          <a:lstStyle/>
          <a:p>
            <a:r>
              <a:rPr lang="en-US" sz="4400" dirty="0" err="1"/>
              <a:t>Syscalls</a:t>
            </a:r>
            <a:r>
              <a:rPr lang="en-US" sz="4400" dirty="0"/>
              <a:t>, exceptions, and interrupts, …oh my!</a:t>
            </a:r>
          </a:p>
        </p:txBody>
      </p:sp>
      <p:sp>
        <p:nvSpPr>
          <p:cNvPr id="4" name="Subtitle 2"/>
          <p:cNvSpPr txBox="1">
            <a:spLocks/>
          </p:cNvSpPr>
          <p:nvPr/>
        </p:nvSpPr>
        <p:spPr>
          <a:xfrm>
            <a:off x="800100" y="2882660"/>
            <a:ext cx="7543800" cy="2057400"/>
          </a:xfrm>
          <a:prstGeom prst="rect">
            <a:avLst/>
          </a:prstGeom>
        </p:spPr>
        <p:txBody>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fontAlgn="auto">
              <a:buNone/>
            </a:pPr>
            <a:r>
              <a:rPr lang="en-US" sz="2800" b="1" dirty="0" smtClean="0"/>
              <a:t>Hakim Weatherspoon</a:t>
            </a:r>
          </a:p>
          <a:p>
            <a:pPr marL="0" indent="0" algn="ctr" fontAlgn="auto">
              <a:buNone/>
            </a:pPr>
            <a:r>
              <a:rPr lang="en-US" sz="2800" b="1" dirty="0" smtClean="0"/>
              <a:t>CS 3410</a:t>
            </a:r>
          </a:p>
          <a:p>
            <a:pPr marL="0" indent="0" algn="ctr" fontAlgn="auto">
              <a:buNone/>
            </a:pPr>
            <a:r>
              <a:rPr lang="en-US" sz="2800" dirty="0" smtClean="0"/>
              <a:t>Computer Science</a:t>
            </a:r>
          </a:p>
          <a:p>
            <a:pPr marL="0" indent="0" algn="ctr" fontAlgn="auto">
              <a:buNone/>
            </a:pPr>
            <a:r>
              <a:rPr lang="en-US" sz="2800" dirty="0" smtClean="0"/>
              <a:t>Cornell University</a:t>
            </a:r>
            <a:endParaRPr lang="en-US" sz="2800" dirty="0"/>
          </a:p>
        </p:txBody>
      </p:sp>
      <p:sp>
        <p:nvSpPr>
          <p:cNvPr id="5" name="Rectangle 4"/>
          <p:cNvSpPr/>
          <p:nvPr/>
        </p:nvSpPr>
        <p:spPr>
          <a:xfrm>
            <a:off x="0" y="6230459"/>
            <a:ext cx="9143999" cy="461665"/>
          </a:xfrm>
          <a:prstGeom prst="rect">
            <a:avLst/>
          </a:prstGeom>
        </p:spPr>
        <p:txBody>
          <a:bodyPr wrap="square">
            <a:spAutoFit/>
          </a:bodyPr>
          <a:lstStyle/>
          <a:p>
            <a:pPr algn="ct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chemeClr val="accent1"/>
                </a:solidFill>
                <a:latin typeface="Source Sans Pro" panose="020B0503030403020204"/>
              </a:rPr>
              <a:t>[</a:t>
            </a:r>
            <a:r>
              <a:rPr lang="en-US" dirty="0" err="1" smtClean="0">
                <a:solidFill>
                  <a:schemeClr val="accent1"/>
                </a:solidFill>
                <a:latin typeface="Tahoma" charset="0"/>
              </a:rPr>
              <a:t>Altinbuken</a:t>
            </a:r>
            <a:r>
              <a:rPr lang="en-US" dirty="0" smtClean="0">
                <a:solidFill>
                  <a:schemeClr val="accent1"/>
                </a:solidFill>
                <a:latin typeface="Tahoma" charset="0"/>
              </a:rPr>
              <a:t>, </a:t>
            </a:r>
            <a:r>
              <a:rPr lang="en-US" dirty="0" smtClean="0">
                <a:solidFill>
                  <a:schemeClr val="accent1"/>
                </a:solidFill>
                <a:latin typeface="Source Sans Pro" panose="020B0503030403020204"/>
              </a:rPr>
              <a:t>Weatherspoon, </a:t>
            </a:r>
            <a:r>
              <a:rPr lang="en-US" dirty="0" err="1" smtClean="0">
                <a:solidFill>
                  <a:schemeClr val="accent1"/>
                </a:solidFill>
                <a:latin typeface="Source Sans Pro" panose="020B0503030403020204"/>
              </a:rPr>
              <a:t>Bala</a:t>
            </a:r>
            <a:r>
              <a:rPr lang="en-US" dirty="0" smtClean="0">
                <a:solidFill>
                  <a:schemeClr val="accent1"/>
                </a:solidFill>
                <a:latin typeface="Source Sans Pro" panose="020B0503030403020204"/>
              </a:rPr>
              <a:t>, Bracy</a:t>
            </a:r>
            <a:r>
              <a:rPr lang="en-US" dirty="0">
                <a:solidFill>
                  <a:schemeClr val="accent1"/>
                </a:solidFill>
                <a:latin typeface="Source Sans Pro" panose="020B0503030403020204"/>
              </a:rPr>
              <a:t>, </a:t>
            </a:r>
            <a:r>
              <a:rPr lang="en-US" dirty="0" smtClean="0">
                <a:solidFill>
                  <a:schemeClr val="accent1"/>
                </a:solidFill>
                <a:latin typeface="Source Sans Pro" panose="020B0503030403020204"/>
              </a:rPr>
              <a:t>McKee, and </a:t>
            </a:r>
            <a:r>
              <a:rPr lang="en-US" dirty="0" err="1" smtClean="0">
                <a:solidFill>
                  <a:schemeClr val="accent1"/>
                </a:solidFill>
                <a:latin typeface="Source Sans Pro" panose="020B0503030403020204"/>
              </a:rPr>
              <a:t>Sirer</a:t>
            </a:r>
            <a:r>
              <a:rPr lang="en-US" dirty="0">
                <a:solidFill>
                  <a:schemeClr val="accent1"/>
                </a:solidFill>
                <a:latin typeface="Source Sans Pro" panose="020B0503030403020204"/>
              </a:rPr>
              <a:t>]</a:t>
            </a:r>
            <a:endParaRPr lang="en-US" dirty="0">
              <a:solidFill>
                <a:schemeClr val="accent1"/>
              </a:solidFill>
              <a:latin typeface="Source Sans Pro" panose="020B0503030403020204"/>
              <a:cs typeface="Tahoma" charset="0"/>
            </a:endParaRPr>
          </a:p>
        </p:txBody>
      </p:sp>
    </p:spTree>
    <p:extLst>
      <p:ext uri="{BB962C8B-B14F-4D97-AF65-F5344CB8AC3E}">
        <p14:creationId xmlns:p14="http://schemas.microsoft.com/office/powerpoint/2010/main" val="3310541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solidFill>
              </a:rPr>
              <a:t>Privileged (Kernel) </a:t>
            </a:r>
            <a:r>
              <a:rPr lang="en-US" dirty="0" smtClean="0">
                <a:solidFill>
                  <a:schemeClr val="tx2"/>
                </a:solidFill>
              </a:rPr>
              <a:t>Mode</a:t>
            </a:r>
            <a:endParaRPr lang="en-US" dirty="0">
              <a:solidFill>
                <a:schemeClr val="tx2"/>
              </a:solidFill>
            </a:endParaRPr>
          </a:p>
        </p:txBody>
      </p:sp>
    </p:spTree>
    <p:extLst>
      <p:ext uri="{BB962C8B-B14F-4D97-AF65-F5344CB8AC3E}">
        <p14:creationId xmlns:p14="http://schemas.microsoft.com/office/powerpoint/2010/main" val="455482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11</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One Brain, Many Personalities</a:t>
            </a:r>
            <a:endParaRPr lang="en-US" dirty="0"/>
          </a:p>
        </p:txBody>
      </p:sp>
      <p:sp>
        <p:nvSpPr>
          <p:cNvPr id="6" name="Content Placeholder 5"/>
          <p:cNvSpPr>
            <a:spLocks noGrp="1"/>
          </p:cNvSpPr>
          <p:nvPr>
            <p:ph idx="1"/>
          </p:nvPr>
        </p:nvSpPr>
        <p:spPr>
          <a:xfrm>
            <a:off x="3048000" y="838200"/>
            <a:ext cx="5867400" cy="5638800"/>
          </a:xfrm>
        </p:spPr>
        <p:txBody>
          <a:bodyPr>
            <a:normAutofit lnSpcReduction="10000"/>
          </a:bodyPr>
          <a:lstStyle/>
          <a:p>
            <a:pPr marL="0" indent="0">
              <a:buNone/>
            </a:pPr>
            <a:r>
              <a:rPr lang="en-US" dirty="0" smtClean="0"/>
              <a:t>You are what you execute.</a:t>
            </a:r>
          </a:p>
          <a:p>
            <a:endParaRPr lang="en-US" dirty="0"/>
          </a:p>
          <a:p>
            <a:pPr marL="0" indent="0">
              <a:buNone/>
            </a:pPr>
            <a:r>
              <a:rPr lang="en-US" b="1" dirty="0" smtClean="0"/>
              <a:t>Personalities:</a:t>
            </a:r>
          </a:p>
          <a:p>
            <a:pPr marL="0" indent="0">
              <a:buNone/>
            </a:pPr>
            <a:r>
              <a:rPr lang="en-US" dirty="0" err="1"/>
              <a:t>h</a:t>
            </a:r>
            <a:r>
              <a:rPr lang="en-US" dirty="0" err="1" smtClean="0"/>
              <a:t>ailstone_recursive</a:t>
            </a:r>
            <a:endParaRPr lang="en-US" dirty="0" smtClean="0"/>
          </a:p>
          <a:p>
            <a:pPr marL="0" indent="0">
              <a:buNone/>
            </a:pPr>
            <a:r>
              <a:rPr lang="en-US" dirty="0" smtClean="0"/>
              <a:t>Microsoft Word</a:t>
            </a:r>
          </a:p>
          <a:p>
            <a:pPr marL="0" indent="0">
              <a:buNone/>
            </a:pPr>
            <a:r>
              <a:rPr lang="en-US" dirty="0" smtClean="0"/>
              <a:t>Minecraft</a:t>
            </a:r>
          </a:p>
          <a:p>
            <a:pPr marL="0" indent="0">
              <a:buNone/>
            </a:pPr>
            <a:r>
              <a:rPr lang="en-US" dirty="0" smtClean="0">
                <a:solidFill>
                  <a:schemeClr val="accent1"/>
                </a:solidFill>
              </a:rPr>
              <a:t>Linux </a:t>
            </a:r>
            <a:r>
              <a:rPr lang="en-US" dirty="0" smtClean="0">
                <a:solidFill>
                  <a:schemeClr val="tx2"/>
                </a:solidFill>
                <a:sym typeface="Wingdings"/>
              </a:rPr>
              <a:t> </a:t>
            </a:r>
            <a:r>
              <a:rPr lang="en-US" i="1" dirty="0" smtClean="0">
                <a:solidFill>
                  <a:schemeClr val="tx2"/>
                </a:solidFill>
                <a:sym typeface="Wingdings"/>
              </a:rPr>
              <a:t>yes, this is just 					software like </a:t>
            </a:r>
          </a:p>
          <a:p>
            <a:pPr marL="0" indent="0">
              <a:buNone/>
            </a:pPr>
            <a:r>
              <a:rPr lang="en-US" i="1" dirty="0">
                <a:solidFill>
                  <a:schemeClr val="tx2"/>
                </a:solidFill>
                <a:sym typeface="Wingdings"/>
              </a:rPr>
              <a:t>	</a:t>
            </a:r>
            <a:r>
              <a:rPr lang="en-US" i="1" dirty="0" smtClean="0">
                <a:solidFill>
                  <a:schemeClr val="tx2"/>
                </a:solidFill>
                <a:sym typeface="Wingdings"/>
              </a:rPr>
              <a:t>		every other program </a:t>
            </a:r>
          </a:p>
          <a:p>
            <a:pPr marL="0" indent="0">
              <a:buNone/>
            </a:pPr>
            <a:r>
              <a:rPr lang="en-US" i="1" dirty="0">
                <a:solidFill>
                  <a:schemeClr val="tx2"/>
                </a:solidFill>
                <a:sym typeface="Wingdings"/>
              </a:rPr>
              <a:t>	</a:t>
            </a:r>
            <a:r>
              <a:rPr lang="en-US" i="1" dirty="0" smtClean="0">
                <a:solidFill>
                  <a:schemeClr val="tx2"/>
                </a:solidFill>
                <a:sym typeface="Wingdings"/>
              </a:rPr>
              <a:t>		that runs on the CPU</a:t>
            </a:r>
            <a:endParaRPr lang="en-US" i="1" dirty="0" smtClean="0">
              <a:solidFill>
                <a:schemeClr val="tx2"/>
              </a:solidFill>
            </a:endParaRPr>
          </a:p>
          <a:p>
            <a:endParaRPr lang="en-US" dirty="0" smtClean="0"/>
          </a:p>
          <a:p>
            <a:pPr marL="0" indent="0">
              <a:buNone/>
            </a:pPr>
            <a:r>
              <a:rPr lang="en-US" sz="3600" i="1" dirty="0" smtClean="0"/>
              <a:t>Are they all equal?</a:t>
            </a:r>
            <a:endParaRPr lang="en-US" sz="3600" i="1" dirty="0"/>
          </a:p>
        </p:txBody>
      </p:sp>
      <p:sp>
        <p:nvSpPr>
          <p:cNvPr id="7" name="Content Placeholder 5"/>
          <p:cNvSpPr txBox="1">
            <a:spLocks/>
          </p:cNvSpPr>
          <p:nvPr/>
        </p:nvSpPr>
        <p:spPr>
          <a:xfrm>
            <a:off x="228600" y="3429000"/>
            <a:ext cx="2362200" cy="937254"/>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solidFill>
                  <a:schemeClr val="tx2"/>
                </a:solidFill>
                <a:latin typeface="Source Sans Pro"/>
              </a:rPr>
              <a:t>Brain</a:t>
            </a:r>
          </a:p>
          <a:p>
            <a:pPr algn="ctr"/>
            <a:endParaRPr lang="en-US" dirty="0" smtClean="0">
              <a:solidFill>
                <a:schemeClr val="tx2"/>
              </a:solidFill>
              <a:latin typeface="Source Sans Pro"/>
            </a:endParaRPr>
          </a:p>
          <a:p>
            <a:pPr algn="ctr"/>
            <a:endParaRPr lang="en-US" dirty="0" smtClean="0">
              <a:solidFill>
                <a:schemeClr val="tx2"/>
              </a:solidFill>
              <a:latin typeface="Source Sans Pro"/>
            </a:endParaRPr>
          </a:p>
          <a:p>
            <a:pPr algn="ctr"/>
            <a:endParaRPr lang="en-US" dirty="0">
              <a:solidFill>
                <a:schemeClr val="tx2"/>
              </a:solidFill>
              <a:latin typeface="Source Sans Pro"/>
            </a:endParaRPr>
          </a:p>
        </p:txBody>
      </p:sp>
      <p:sp>
        <p:nvSpPr>
          <p:cNvPr id="8" name="Line 7"/>
          <p:cNvSpPr>
            <a:spLocks noChangeShapeType="1"/>
          </p:cNvSpPr>
          <p:nvPr/>
        </p:nvSpPr>
        <p:spPr bwMode="auto">
          <a:xfrm flipV="1">
            <a:off x="1447800" y="2895599"/>
            <a:ext cx="0" cy="609601"/>
          </a:xfrm>
          <a:prstGeom prst="line">
            <a:avLst/>
          </a:prstGeom>
          <a:noFill/>
          <a:ln w="38100">
            <a:solidFill>
              <a:schemeClr val="accent1"/>
            </a:solidFill>
            <a:round/>
            <a:headEnd/>
            <a:tailEnd type="triangle" w="med" len="med"/>
          </a:ln>
          <a:effectLst/>
        </p:spPr>
        <p:txBody>
          <a:bodyPr wrap="none" anchor="ctr"/>
          <a:lstStyle/>
          <a:p>
            <a:endParaRPr lang="en-US" dirty="0">
              <a:latin typeface="Source Sans Pro"/>
            </a:endParaRPr>
          </a:p>
        </p:txBody>
      </p:sp>
      <p:pic>
        <p:nvPicPr>
          <p:cNvPr id="9" name="Picture 8"/>
          <p:cNvPicPr>
            <a:picLocks noChangeAspect="1"/>
          </p:cNvPicPr>
          <p:nvPr/>
        </p:nvPicPr>
        <p:blipFill>
          <a:blip r:embed="rId2"/>
          <a:stretch>
            <a:fillRect/>
          </a:stretch>
        </p:blipFill>
        <p:spPr>
          <a:xfrm>
            <a:off x="157162" y="1219201"/>
            <a:ext cx="2438400" cy="1510477"/>
          </a:xfrm>
          <a:prstGeom prst="rect">
            <a:avLst/>
          </a:prstGeom>
          <a:ln>
            <a:solidFill>
              <a:schemeClr val="bg1"/>
            </a:solidFill>
          </a:ln>
        </p:spPr>
      </p:pic>
    </p:spTree>
    <p:extLst>
      <p:ext uri="{BB962C8B-B14F-4D97-AF65-F5344CB8AC3E}">
        <p14:creationId xmlns:p14="http://schemas.microsoft.com/office/powerpoint/2010/main" val="2677190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12</a:t>
            </a:fld>
            <a:endParaRPr lang="en-US" dirty="0"/>
          </a:p>
        </p:txBody>
      </p:sp>
      <p:sp>
        <p:nvSpPr>
          <p:cNvPr id="5" name="Title 1"/>
          <p:cNvSpPr>
            <a:spLocks noGrp="1"/>
          </p:cNvSpPr>
          <p:nvPr>
            <p:ph type="title"/>
            <p:custDataLst>
              <p:tags r:id="rId1"/>
            </p:custDataLst>
          </p:nvPr>
        </p:nvSpPr>
        <p:spPr>
          <a:xfrm>
            <a:off x="228600" y="152400"/>
            <a:ext cx="8686800" cy="533400"/>
          </a:xfrm>
        </p:spPr>
        <p:txBody>
          <a:bodyPr>
            <a:noAutofit/>
          </a:bodyPr>
          <a:lstStyle/>
          <a:p>
            <a:r>
              <a:rPr lang="en-US" dirty="0" smtClean="0"/>
              <a:t>Trusted vs. Untrusted</a:t>
            </a:r>
            <a:endParaRPr lang="en-US" dirty="0"/>
          </a:p>
        </p:txBody>
      </p:sp>
      <p:sp>
        <p:nvSpPr>
          <p:cNvPr id="6" name="Content Placeholder 2"/>
          <p:cNvSpPr>
            <a:spLocks noGrp="1"/>
          </p:cNvSpPr>
          <p:nvPr>
            <p:ph idx="1"/>
            <p:custDataLst>
              <p:tags r:id="rId2"/>
            </p:custDataLst>
          </p:nvPr>
        </p:nvSpPr>
        <p:spPr>
          <a:xfrm>
            <a:off x="304800" y="838200"/>
            <a:ext cx="8610600" cy="5638800"/>
          </a:xfrm>
        </p:spPr>
        <p:txBody>
          <a:bodyPr>
            <a:normAutofit/>
          </a:bodyPr>
          <a:lstStyle/>
          <a:p>
            <a:pPr marL="457200" indent="-457200">
              <a:buFont typeface="Arial"/>
              <a:buChar char="•"/>
            </a:pPr>
            <a:r>
              <a:rPr lang="en-US" sz="3600" dirty="0" smtClean="0">
                <a:solidFill>
                  <a:schemeClr val="tx2"/>
                </a:solidFill>
              </a:rPr>
              <a:t>Only </a:t>
            </a:r>
            <a:r>
              <a:rPr lang="en-US" sz="3600" dirty="0" smtClean="0">
                <a:solidFill>
                  <a:schemeClr val="accent6"/>
                </a:solidFill>
              </a:rPr>
              <a:t>trusted</a:t>
            </a:r>
            <a:r>
              <a:rPr lang="en-US" sz="3600" dirty="0" smtClean="0">
                <a:solidFill>
                  <a:schemeClr val="tx2"/>
                </a:solidFill>
              </a:rPr>
              <a:t> processes should access &amp; change important things</a:t>
            </a:r>
          </a:p>
          <a:p>
            <a:pPr marL="1200150" lvl="1" indent="-457200">
              <a:buFont typeface="Arial"/>
              <a:buChar char="•"/>
            </a:pPr>
            <a:r>
              <a:rPr lang="en-US" sz="3200" dirty="0" smtClean="0">
                <a:solidFill>
                  <a:schemeClr val="tx2"/>
                </a:solidFill>
              </a:rPr>
              <a:t>Editing TLB, Page Tables, OS code, OS </a:t>
            </a:r>
            <a:r>
              <a:rPr lang="en-US" sz="3200" dirty="0" err="1" smtClean="0">
                <a:solidFill>
                  <a:schemeClr val="tx2"/>
                </a:solidFill>
              </a:rPr>
              <a:t>sp</a:t>
            </a:r>
            <a:r>
              <a:rPr lang="en-US" sz="3200" dirty="0" smtClean="0">
                <a:solidFill>
                  <a:schemeClr val="tx2"/>
                </a:solidFill>
              </a:rPr>
              <a:t>, OS </a:t>
            </a:r>
            <a:r>
              <a:rPr lang="en-US" sz="3200" dirty="0" err="1" smtClean="0">
                <a:solidFill>
                  <a:schemeClr val="tx2"/>
                </a:solidFill>
              </a:rPr>
              <a:t>fp</a:t>
            </a:r>
            <a:r>
              <a:rPr lang="en-US" sz="3200" dirty="0" smtClean="0">
                <a:solidFill>
                  <a:schemeClr val="tx2"/>
                </a:solidFill>
              </a:rPr>
              <a:t>…</a:t>
            </a:r>
          </a:p>
          <a:p>
            <a:pPr marL="1200150" lvl="1" indent="-457200">
              <a:buFont typeface="Arial"/>
              <a:buChar char="•"/>
            </a:pPr>
            <a:endParaRPr lang="en-US" sz="3200" dirty="0" smtClean="0">
              <a:solidFill>
                <a:schemeClr val="tx2"/>
              </a:solidFill>
            </a:endParaRPr>
          </a:p>
          <a:p>
            <a:pPr marL="457200" indent="-457200">
              <a:buFont typeface="Arial"/>
              <a:buChar char="•"/>
            </a:pPr>
            <a:r>
              <a:rPr lang="en-US" sz="3600" dirty="0" smtClean="0">
                <a:solidFill>
                  <a:schemeClr val="tx2"/>
                </a:solidFill>
              </a:rPr>
              <a:t>If an </a:t>
            </a:r>
            <a:r>
              <a:rPr lang="en-US" sz="3600" dirty="0" smtClean="0">
                <a:solidFill>
                  <a:schemeClr val="accent6"/>
                </a:solidFill>
              </a:rPr>
              <a:t>untrusted</a:t>
            </a:r>
            <a:r>
              <a:rPr lang="en-US" sz="3600" dirty="0" smtClean="0">
                <a:solidFill>
                  <a:schemeClr val="tx2"/>
                </a:solidFill>
              </a:rPr>
              <a:t> process could change the OS’ </a:t>
            </a:r>
            <a:r>
              <a:rPr lang="en-US" sz="3600" dirty="0" err="1" smtClean="0">
                <a:solidFill>
                  <a:schemeClr val="tx2"/>
                </a:solidFill>
              </a:rPr>
              <a:t>sp</a:t>
            </a:r>
            <a:r>
              <a:rPr lang="en-US" sz="3600" dirty="0" smtClean="0">
                <a:solidFill>
                  <a:schemeClr val="tx2"/>
                </a:solidFill>
              </a:rPr>
              <a:t>/</a:t>
            </a:r>
            <a:r>
              <a:rPr lang="en-US" sz="3600" dirty="0" err="1" smtClean="0">
                <a:solidFill>
                  <a:schemeClr val="tx2"/>
                </a:solidFill>
              </a:rPr>
              <a:t>fp</a:t>
            </a:r>
            <a:r>
              <a:rPr lang="en-US" sz="3600" dirty="0" smtClean="0">
                <a:solidFill>
                  <a:schemeClr val="tx2"/>
                </a:solidFill>
              </a:rPr>
              <a:t>/</a:t>
            </a:r>
            <a:r>
              <a:rPr lang="en-US" sz="3600" dirty="0" err="1" smtClean="0">
                <a:solidFill>
                  <a:schemeClr val="tx2"/>
                </a:solidFill>
              </a:rPr>
              <a:t>gp</a:t>
            </a:r>
            <a:r>
              <a:rPr lang="en-US" sz="3600" dirty="0" smtClean="0">
                <a:solidFill>
                  <a:schemeClr val="tx2"/>
                </a:solidFill>
              </a:rPr>
              <a:t>/</a:t>
            </a:r>
            <a:r>
              <a:rPr lang="en-US" sz="3600" i="1" dirty="0" smtClean="0">
                <a:solidFill>
                  <a:schemeClr val="tx2"/>
                </a:solidFill>
              </a:rPr>
              <a:t>etc</a:t>
            </a:r>
            <a:r>
              <a:rPr lang="en-US" sz="3600" dirty="0" smtClean="0">
                <a:solidFill>
                  <a:schemeClr val="tx2"/>
                </a:solidFill>
              </a:rPr>
              <a:t>., OS would crash!</a:t>
            </a:r>
          </a:p>
        </p:txBody>
      </p:sp>
    </p:spTree>
    <p:extLst>
      <p:ext uri="{BB962C8B-B14F-4D97-AF65-F5344CB8AC3E}">
        <p14:creationId xmlns:p14="http://schemas.microsoft.com/office/powerpoint/2010/main" val="397239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13</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Privileged Mode</a:t>
            </a:r>
            <a:endParaRPr lang="en-US" dirty="0"/>
          </a:p>
        </p:txBody>
      </p:sp>
      <p:sp>
        <p:nvSpPr>
          <p:cNvPr id="6" name="Content Placeholder 2"/>
          <p:cNvSpPr>
            <a:spLocks noGrp="1"/>
          </p:cNvSpPr>
          <p:nvPr>
            <p:ph idx="1"/>
          </p:nvPr>
        </p:nvSpPr>
        <p:spPr>
          <a:xfrm>
            <a:off x="228600" y="838200"/>
            <a:ext cx="8686800" cy="5638800"/>
          </a:xfrm>
        </p:spPr>
        <p:txBody>
          <a:bodyPr>
            <a:normAutofit/>
          </a:bodyPr>
          <a:lstStyle/>
          <a:p>
            <a:pPr marL="0" indent="0">
              <a:buNone/>
            </a:pPr>
            <a:r>
              <a:rPr lang="en-US" dirty="0" smtClean="0">
                <a:solidFill>
                  <a:schemeClr val="accent6"/>
                </a:solidFill>
              </a:rPr>
              <a:t>CPU </a:t>
            </a:r>
            <a:r>
              <a:rPr lang="en-US" dirty="0">
                <a:solidFill>
                  <a:schemeClr val="accent6"/>
                </a:solidFill>
              </a:rPr>
              <a:t>Mode Bit </a:t>
            </a:r>
            <a:r>
              <a:rPr lang="en-US" dirty="0">
                <a:solidFill>
                  <a:schemeClr val="tx2"/>
                </a:solidFill>
              </a:rPr>
              <a:t>in </a:t>
            </a:r>
            <a:r>
              <a:rPr lang="en-US" dirty="0" smtClean="0">
                <a:solidFill>
                  <a:schemeClr val="accent4"/>
                </a:solidFill>
              </a:rPr>
              <a:t>Process Status Register</a:t>
            </a:r>
          </a:p>
          <a:p>
            <a:pPr marL="457200" indent="-457200">
              <a:buFont typeface="Arial" charset="0"/>
              <a:buChar char="•"/>
            </a:pPr>
            <a:r>
              <a:rPr lang="en-US" dirty="0" smtClean="0">
                <a:solidFill>
                  <a:schemeClr val="accent4"/>
                </a:solidFill>
              </a:rPr>
              <a:t>Many bits about the current process </a:t>
            </a:r>
          </a:p>
          <a:p>
            <a:pPr marL="457200" indent="-457200">
              <a:buFont typeface="Arial" charset="0"/>
              <a:buChar char="•"/>
            </a:pPr>
            <a:r>
              <a:rPr lang="en-US" dirty="0" smtClean="0">
                <a:solidFill>
                  <a:schemeClr val="tx2"/>
                </a:solidFill>
              </a:rPr>
              <a:t>Mode bit is just one of them</a:t>
            </a:r>
          </a:p>
          <a:p>
            <a:pPr marL="457200" indent="-457200">
              <a:buFont typeface="Arial" charset="0"/>
              <a:buChar char="•"/>
            </a:pPr>
            <a:endParaRPr lang="en-US" dirty="0">
              <a:solidFill>
                <a:schemeClr val="tx2"/>
              </a:solidFill>
            </a:endParaRPr>
          </a:p>
          <a:p>
            <a:pPr marL="457200" indent="-457200">
              <a:buFont typeface="Arial" charset="0"/>
              <a:buChar char="•"/>
            </a:pPr>
            <a:r>
              <a:rPr lang="en-US" dirty="0" smtClean="0">
                <a:solidFill>
                  <a:schemeClr val="accent6"/>
                </a:solidFill>
              </a:rPr>
              <a:t>Mode bit: </a:t>
            </a:r>
          </a:p>
          <a:p>
            <a:pPr marL="1200150" lvl="1" indent="-457200">
              <a:buFont typeface="Arial" charset="0"/>
              <a:buChar char="•"/>
            </a:pPr>
            <a:r>
              <a:rPr lang="en-US" sz="3200" b="1" dirty="0" smtClean="0">
                <a:solidFill>
                  <a:schemeClr val="tx2"/>
                </a:solidFill>
              </a:rPr>
              <a:t>0 = user mode = untrusted</a:t>
            </a:r>
            <a:r>
              <a:rPr lang="en-US" sz="3200" dirty="0" smtClean="0">
                <a:solidFill>
                  <a:schemeClr val="tx2"/>
                </a:solidFill>
              </a:rPr>
              <a:t>: </a:t>
            </a:r>
          </a:p>
          <a:p>
            <a:pPr lvl="1" indent="0">
              <a:buNone/>
            </a:pPr>
            <a:r>
              <a:rPr lang="en-US" sz="3200" dirty="0">
                <a:solidFill>
                  <a:schemeClr val="tx2"/>
                </a:solidFill>
              </a:rPr>
              <a:t> </a:t>
            </a:r>
            <a:r>
              <a:rPr lang="en-US" sz="3200" dirty="0" smtClean="0">
                <a:solidFill>
                  <a:schemeClr val="tx2"/>
                </a:solidFill>
              </a:rPr>
              <a:t>   “Privileged</a:t>
            </a:r>
            <a:r>
              <a:rPr lang="en-US" sz="3200" dirty="0">
                <a:solidFill>
                  <a:schemeClr val="tx2"/>
                </a:solidFill>
              </a:rPr>
              <a:t>” instructions and registers are </a:t>
            </a:r>
            <a:r>
              <a:rPr lang="en-US" sz="3200" dirty="0" smtClean="0">
                <a:solidFill>
                  <a:schemeClr val="tx2"/>
                </a:solidFill>
              </a:rPr>
              <a:t>   </a:t>
            </a:r>
          </a:p>
          <a:p>
            <a:pPr lvl="1" indent="0">
              <a:buNone/>
            </a:pPr>
            <a:r>
              <a:rPr lang="en-US" sz="3200" dirty="0">
                <a:solidFill>
                  <a:schemeClr val="tx2"/>
                </a:solidFill>
              </a:rPr>
              <a:t> </a:t>
            </a:r>
            <a:r>
              <a:rPr lang="en-US" sz="3200" dirty="0" smtClean="0">
                <a:solidFill>
                  <a:schemeClr val="tx2"/>
                </a:solidFill>
              </a:rPr>
              <a:t>    disabled </a:t>
            </a:r>
            <a:r>
              <a:rPr lang="en-US" sz="3200" dirty="0">
                <a:solidFill>
                  <a:schemeClr val="tx2"/>
                </a:solidFill>
              </a:rPr>
              <a:t>by CPU</a:t>
            </a:r>
          </a:p>
          <a:p>
            <a:pPr marL="1200150" lvl="1" indent="-457200">
              <a:buFont typeface="Arial" charset="0"/>
              <a:buChar char="•"/>
            </a:pPr>
            <a:r>
              <a:rPr lang="en-US" sz="3200" b="1" dirty="0" smtClean="0">
                <a:solidFill>
                  <a:schemeClr val="tx2"/>
                </a:solidFill>
              </a:rPr>
              <a:t>1 </a:t>
            </a:r>
            <a:r>
              <a:rPr lang="en-US" sz="3200" b="1" dirty="0">
                <a:solidFill>
                  <a:schemeClr val="tx2"/>
                </a:solidFill>
              </a:rPr>
              <a:t>= </a:t>
            </a:r>
            <a:r>
              <a:rPr lang="en-US" sz="3200" b="1" dirty="0" smtClean="0">
                <a:solidFill>
                  <a:schemeClr val="tx2"/>
                </a:solidFill>
              </a:rPr>
              <a:t>kernel mode = trusted</a:t>
            </a:r>
            <a:endParaRPr lang="en-US" sz="3200" b="1" dirty="0">
              <a:solidFill>
                <a:schemeClr val="tx2"/>
              </a:solidFill>
            </a:endParaRPr>
          </a:p>
          <a:p>
            <a:pPr lvl="1" indent="0">
              <a:buNone/>
            </a:pPr>
            <a:r>
              <a:rPr lang="en-US" sz="3200" dirty="0" smtClean="0">
                <a:solidFill>
                  <a:schemeClr val="tx2"/>
                </a:solidFill>
              </a:rPr>
              <a:t>	  All </a:t>
            </a:r>
            <a:r>
              <a:rPr lang="en-US" sz="3200" dirty="0">
                <a:solidFill>
                  <a:schemeClr val="tx2"/>
                </a:solidFill>
              </a:rPr>
              <a:t>instructions and registers are enabled</a:t>
            </a:r>
          </a:p>
          <a:p>
            <a:endParaRPr lang="en-US" dirty="0">
              <a:solidFill>
                <a:schemeClr val="tx2"/>
              </a:solidFill>
            </a:endParaRPr>
          </a:p>
        </p:txBody>
      </p:sp>
    </p:spTree>
    <p:extLst>
      <p:ext uri="{BB962C8B-B14F-4D97-AF65-F5344CB8AC3E}">
        <p14:creationId xmlns:p14="http://schemas.microsoft.com/office/powerpoint/2010/main" val="2210419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14</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Privileged Mode at Startup</a:t>
            </a:r>
            <a:endParaRPr lang="en-US" dirty="0"/>
          </a:p>
        </p:txBody>
      </p:sp>
      <p:sp>
        <p:nvSpPr>
          <p:cNvPr id="6" name="Content Placeholder 2"/>
          <p:cNvSpPr>
            <a:spLocks noGrp="1"/>
          </p:cNvSpPr>
          <p:nvPr>
            <p:ph idx="1"/>
          </p:nvPr>
        </p:nvSpPr>
        <p:spPr>
          <a:xfrm>
            <a:off x="228600" y="838200"/>
            <a:ext cx="9011024" cy="5638800"/>
          </a:xfrm>
        </p:spPr>
        <p:txBody>
          <a:bodyPr/>
          <a:lstStyle/>
          <a:p>
            <a:pPr marL="514350" indent="-514350">
              <a:buFont typeface="+mj-lt"/>
              <a:buAutoNum type="arabicPeriod"/>
            </a:pPr>
            <a:r>
              <a:rPr lang="en-US" dirty="0" smtClean="0">
                <a:solidFill>
                  <a:schemeClr val="accent1"/>
                </a:solidFill>
              </a:rPr>
              <a:t>Boot sequence</a:t>
            </a:r>
            <a:endParaRPr lang="en-US" dirty="0">
              <a:solidFill>
                <a:schemeClr val="accent1"/>
              </a:solidFill>
            </a:endParaRPr>
          </a:p>
          <a:p>
            <a:pPr lvl="1"/>
            <a:r>
              <a:rPr lang="en-US" dirty="0"/>
              <a:t>load first sector of disk (containing OS code) to predetermined address in memory</a:t>
            </a:r>
          </a:p>
          <a:p>
            <a:pPr lvl="1"/>
            <a:r>
              <a:rPr lang="en-US" dirty="0"/>
              <a:t>Mode </a:t>
            </a:r>
            <a:r>
              <a:rPr lang="en-US" dirty="0">
                <a:sym typeface="Wingdings" pitchFamily="2" charset="2"/>
              </a:rPr>
              <a:t> </a:t>
            </a:r>
            <a:r>
              <a:rPr lang="en-US" dirty="0"/>
              <a:t>1; PC </a:t>
            </a:r>
            <a:r>
              <a:rPr lang="en-US" dirty="0">
                <a:sym typeface="Wingdings" pitchFamily="2" charset="2"/>
              </a:rPr>
              <a:t> </a:t>
            </a:r>
            <a:r>
              <a:rPr lang="en-US" dirty="0"/>
              <a:t>predetermined address</a:t>
            </a:r>
          </a:p>
          <a:p>
            <a:endParaRPr lang="en-US" dirty="0" smtClean="0"/>
          </a:p>
          <a:p>
            <a:pPr marL="0" indent="0">
              <a:buNone/>
            </a:pPr>
            <a:r>
              <a:rPr lang="en-US" dirty="0" smtClean="0">
                <a:solidFill>
                  <a:schemeClr val="accent1"/>
                </a:solidFill>
              </a:rPr>
              <a:t>2.   OS </a:t>
            </a:r>
            <a:r>
              <a:rPr lang="en-US" dirty="0">
                <a:solidFill>
                  <a:schemeClr val="accent1"/>
                </a:solidFill>
              </a:rPr>
              <a:t>takes </a:t>
            </a:r>
            <a:r>
              <a:rPr lang="en-US" dirty="0" smtClean="0">
                <a:solidFill>
                  <a:schemeClr val="accent1"/>
                </a:solidFill>
              </a:rPr>
              <a:t>over</a:t>
            </a:r>
            <a:endParaRPr lang="en-US" dirty="0">
              <a:solidFill>
                <a:schemeClr val="accent1"/>
              </a:solidFill>
            </a:endParaRPr>
          </a:p>
          <a:p>
            <a:pPr lvl="1"/>
            <a:r>
              <a:rPr lang="en-US" dirty="0"/>
              <a:t>initializes devices, MMU, timers, etc.</a:t>
            </a:r>
          </a:p>
          <a:p>
            <a:pPr lvl="1"/>
            <a:r>
              <a:rPr lang="en-US" dirty="0"/>
              <a:t>loads programs from disk, sets up page tables, </a:t>
            </a:r>
            <a:r>
              <a:rPr lang="en-US" i="1" dirty="0"/>
              <a:t>etc.</a:t>
            </a:r>
          </a:p>
          <a:p>
            <a:pPr lvl="1"/>
            <a:r>
              <a:rPr lang="en-US" dirty="0"/>
              <a:t>Mode </a:t>
            </a:r>
            <a:r>
              <a:rPr lang="en-US" dirty="0">
                <a:sym typeface="Wingdings" pitchFamily="2" charset="2"/>
              </a:rPr>
              <a:t> </a:t>
            </a:r>
            <a:r>
              <a:rPr lang="en-US" dirty="0"/>
              <a:t>0; PC </a:t>
            </a:r>
            <a:r>
              <a:rPr lang="en-US" dirty="0">
                <a:sym typeface="Wingdings" pitchFamily="2" charset="2"/>
              </a:rPr>
              <a:t> </a:t>
            </a:r>
            <a:r>
              <a:rPr lang="en-US" dirty="0"/>
              <a:t>program entry </a:t>
            </a:r>
            <a:r>
              <a:rPr lang="en-US" dirty="0" smtClean="0"/>
              <a:t>point</a:t>
            </a:r>
          </a:p>
          <a:p>
            <a:pPr lvl="2"/>
            <a:r>
              <a:rPr lang="en-US" dirty="0" smtClean="0"/>
              <a:t>User programs regularly yield control back to OS</a:t>
            </a:r>
            <a:endParaRPr lang="en-US" dirty="0"/>
          </a:p>
          <a:p>
            <a:endParaRPr lang="en-US" dirty="0"/>
          </a:p>
        </p:txBody>
      </p:sp>
    </p:spTree>
    <p:extLst>
      <p:ext uri="{BB962C8B-B14F-4D97-AF65-F5344CB8AC3E}">
        <p14:creationId xmlns:p14="http://schemas.microsoft.com/office/powerpoint/2010/main" val="847640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15</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Users need access to resources</a:t>
            </a:r>
            <a:endParaRPr lang="en-US" dirty="0"/>
          </a:p>
        </p:txBody>
      </p:sp>
      <p:sp>
        <p:nvSpPr>
          <p:cNvPr id="6" name="Content Placeholder 2"/>
          <p:cNvSpPr>
            <a:spLocks noGrp="1"/>
          </p:cNvSpPr>
          <p:nvPr>
            <p:ph idx="1"/>
          </p:nvPr>
        </p:nvSpPr>
        <p:spPr>
          <a:xfrm>
            <a:off x="228600" y="838200"/>
            <a:ext cx="8915400" cy="5638800"/>
          </a:xfrm>
        </p:spPr>
        <p:txBody>
          <a:bodyPr>
            <a:normAutofit/>
          </a:bodyPr>
          <a:lstStyle/>
          <a:p>
            <a:r>
              <a:rPr lang="en-US" dirty="0" smtClean="0"/>
              <a:t>If an untrusted process does not have privileges to use system resources, how can it</a:t>
            </a:r>
          </a:p>
          <a:p>
            <a:pPr marL="1200150" lvl="1" indent="-457200">
              <a:buFont typeface="Arial"/>
              <a:buChar char="•"/>
            </a:pPr>
            <a:r>
              <a:rPr lang="en-US" dirty="0" smtClean="0"/>
              <a:t>Use the screen to print?</a:t>
            </a:r>
          </a:p>
          <a:p>
            <a:pPr marL="1200150" lvl="1" indent="-457200">
              <a:buFont typeface="Arial"/>
              <a:buChar char="•"/>
            </a:pPr>
            <a:r>
              <a:rPr lang="en-US" dirty="0" smtClean="0"/>
              <a:t>Send message on the network?</a:t>
            </a:r>
          </a:p>
          <a:p>
            <a:pPr marL="1200150" lvl="1" indent="-457200">
              <a:buFont typeface="Arial"/>
              <a:buChar char="•"/>
            </a:pPr>
            <a:r>
              <a:rPr lang="en-US" dirty="0" smtClean="0"/>
              <a:t>Allocate pages?</a:t>
            </a:r>
          </a:p>
          <a:p>
            <a:pPr marL="1200150" lvl="1" indent="-457200">
              <a:buFont typeface="Arial"/>
              <a:buChar char="•"/>
            </a:pPr>
            <a:r>
              <a:rPr lang="en-US" dirty="0" smtClean="0"/>
              <a:t>Schedule processes?</a:t>
            </a:r>
          </a:p>
          <a:p>
            <a:pPr marL="1200150" lvl="1" indent="-457200">
              <a:buFont typeface="Arial"/>
              <a:buChar char="•"/>
            </a:pPr>
            <a:endParaRPr lang="en-US" dirty="0"/>
          </a:p>
          <a:p>
            <a:pPr marL="1200150" lvl="1" indent="-457200">
              <a:buFont typeface="Arial"/>
              <a:buChar char="•"/>
            </a:pPr>
            <a:endParaRPr lang="en-US" dirty="0" smtClean="0"/>
          </a:p>
          <a:p>
            <a:pPr marL="0" indent="0" algn="ctr">
              <a:buNone/>
            </a:pPr>
            <a:r>
              <a:rPr lang="en-US" sz="3600" dirty="0" smtClean="0">
                <a:solidFill>
                  <a:schemeClr val="tx2"/>
                </a:solidFill>
              </a:rPr>
              <a:t>Solution: </a:t>
            </a:r>
            <a:r>
              <a:rPr lang="en-US" sz="3600" dirty="0" smtClean="0">
                <a:solidFill>
                  <a:schemeClr val="accent1"/>
                </a:solidFill>
              </a:rPr>
              <a:t>System Calls</a:t>
            </a:r>
          </a:p>
        </p:txBody>
      </p:sp>
    </p:spTree>
    <p:extLst>
      <p:ext uri="{BB962C8B-B14F-4D97-AF65-F5344CB8AC3E}">
        <p14:creationId xmlns:p14="http://schemas.microsoft.com/office/powerpoint/2010/main" val="32010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16</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System Call Examples</a:t>
            </a:r>
            <a:endParaRPr lang="en-US" dirty="0"/>
          </a:p>
        </p:txBody>
      </p:sp>
      <p:sp>
        <p:nvSpPr>
          <p:cNvPr id="6" name="Rectangle 3"/>
          <p:cNvSpPr>
            <a:spLocks noGrp="1" noChangeArrowheads="1"/>
          </p:cNvSpPr>
          <p:nvPr>
            <p:ph idx="1"/>
            <p:custDataLst>
              <p:tags r:id="rId2"/>
            </p:custDataLst>
          </p:nvPr>
        </p:nvSpPr>
        <p:spPr>
          <a:xfrm>
            <a:off x="76200" y="990600"/>
            <a:ext cx="9569824" cy="5486400"/>
          </a:xfrm>
        </p:spPr>
        <p:txBody>
          <a:bodyPr/>
          <a:lstStyle/>
          <a:p>
            <a:pPr marL="0" indent="0">
              <a:buNone/>
            </a:pPr>
            <a:r>
              <a:rPr lang="en-US" dirty="0" err="1" smtClean="0">
                <a:latin typeface="Consolas" pitchFamily="49" charset="0"/>
              </a:rPr>
              <a:t>putc</a:t>
            </a:r>
            <a:r>
              <a:rPr lang="en-US" dirty="0" smtClean="0">
                <a:latin typeface="Consolas" pitchFamily="49" charset="0"/>
              </a:rPr>
              <a:t>(): </a:t>
            </a:r>
            <a:r>
              <a:rPr lang="en-US" dirty="0" smtClean="0"/>
              <a:t>Print character to screen</a:t>
            </a:r>
          </a:p>
          <a:p>
            <a:pPr lvl="1"/>
            <a:r>
              <a:rPr lang="en-US" dirty="0" smtClean="0"/>
              <a:t>Need to multiplex screen between competing processes</a:t>
            </a:r>
          </a:p>
          <a:p>
            <a:pPr marL="0" indent="0">
              <a:buNone/>
            </a:pPr>
            <a:r>
              <a:rPr lang="en-US" dirty="0" smtClean="0">
                <a:latin typeface="Consolas" pitchFamily="49" charset="0"/>
              </a:rPr>
              <a:t>send(): </a:t>
            </a:r>
            <a:r>
              <a:rPr lang="en-US" dirty="0" smtClean="0"/>
              <a:t>Send a packet on the network</a:t>
            </a:r>
          </a:p>
          <a:p>
            <a:pPr lvl="1"/>
            <a:r>
              <a:rPr lang="en-US" dirty="0" smtClean="0"/>
              <a:t>Need to manipulate the internals of a device </a:t>
            </a:r>
          </a:p>
          <a:p>
            <a:pPr marL="0" indent="0">
              <a:buNone/>
            </a:pPr>
            <a:r>
              <a:rPr lang="en-US" dirty="0" err="1" smtClean="0">
                <a:latin typeface="Consolas" pitchFamily="49" charset="0"/>
              </a:rPr>
              <a:t>sbrk</a:t>
            </a:r>
            <a:r>
              <a:rPr lang="en-US" dirty="0" smtClean="0">
                <a:latin typeface="Consolas" pitchFamily="49" charset="0"/>
              </a:rPr>
              <a:t>(): </a:t>
            </a:r>
            <a:r>
              <a:rPr lang="en-US" dirty="0" smtClean="0"/>
              <a:t>Allocate a page</a:t>
            </a:r>
          </a:p>
          <a:p>
            <a:pPr lvl="1"/>
            <a:r>
              <a:rPr lang="en-US" dirty="0" smtClean="0"/>
              <a:t>Needs to update page tables &amp; MMU</a:t>
            </a:r>
          </a:p>
          <a:p>
            <a:pPr marL="0" indent="0">
              <a:buNone/>
            </a:pPr>
            <a:r>
              <a:rPr lang="en-US" dirty="0" smtClean="0">
                <a:latin typeface="Consolas" pitchFamily="49" charset="0"/>
              </a:rPr>
              <a:t>sleep(): </a:t>
            </a:r>
            <a:r>
              <a:rPr lang="en-US" dirty="0" smtClean="0"/>
              <a:t>put current </a:t>
            </a:r>
            <a:r>
              <a:rPr lang="en-US" dirty="0" err="1" smtClean="0"/>
              <a:t>prog</a:t>
            </a:r>
            <a:r>
              <a:rPr lang="en-US" dirty="0" smtClean="0"/>
              <a:t> to sleep, wake other</a:t>
            </a:r>
          </a:p>
          <a:p>
            <a:pPr lvl="1"/>
            <a:r>
              <a:rPr lang="en-US" dirty="0" smtClean="0"/>
              <a:t>Need to update page table base register</a:t>
            </a:r>
          </a:p>
          <a:p>
            <a:endParaRPr lang="en-US" dirty="0"/>
          </a:p>
        </p:txBody>
      </p:sp>
    </p:spTree>
    <p:extLst>
      <p:ext uri="{BB962C8B-B14F-4D97-AF65-F5344CB8AC3E}">
        <p14:creationId xmlns:p14="http://schemas.microsoft.com/office/powerpoint/2010/main" val="38156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17</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System Calls</a:t>
            </a:r>
            <a:endParaRPr lang="en-US" dirty="0"/>
          </a:p>
        </p:txBody>
      </p:sp>
      <p:sp>
        <p:nvSpPr>
          <p:cNvPr id="6" name="Rectangle 3"/>
          <p:cNvSpPr>
            <a:spLocks noGrp="1" noChangeArrowheads="1"/>
          </p:cNvSpPr>
          <p:nvPr>
            <p:ph idx="1"/>
            <p:custDataLst>
              <p:tags r:id="rId2"/>
            </p:custDataLst>
          </p:nvPr>
        </p:nvSpPr>
        <p:spPr>
          <a:xfrm>
            <a:off x="0" y="838200"/>
            <a:ext cx="9586451" cy="6019804"/>
          </a:xfrm>
        </p:spPr>
        <p:txBody>
          <a:bodyPr>
            <a:normAutofit/>
          </a:bodyPr>
          <a:lstStyle/>
          <a:p>
            <a:pPr marL="0" indent="0">
              <a:buNone/>
            </a:pPr>
            <a:r>
              <a:rPr lang="en-US" dirty="0" smtClean="0"/>
              <a:t>System calls called </a:t>
            </a:r>
            <a:r>
              <a:rPr lang="en-US" i="1" dirty="0" smtClean="0"/>
              <a:t>executive calls</a:t>
            </a:r>
            <a:r>
              <a:rPr lang="en-US" dirty="0" smtClean="0"/>
              <a:t> (</a:t>
            </a:r>
            <a:r>
              <a:rPr lang="en-US" i="1" dirty="0" err="1" smtClean="0"/>
              <a:t>ecall</a:t>
            </a:r>
            <a:r>
              <a:rPr lang="en-US" dirty="0" smtClean="0"/>
              <a:t>) in RISC-V</a:t>
            </a:r>
          </a:p>
          <a:p>
            <a:pPr marL="0" indent="0">
              <a:buNone/>
            </a:pPr>
            <a:endParaRPr lang="en-US" dirty="0" smtClean="0"/>
          </a:p>
          <a:p>
            <a:pPr marL="0" indent="0">
              <a:buNone/>
            </a:pPr>
            <a:r>
              <a:rPr lang="en-US" dirty="0" smtClean="0"/>
              <a:t>System call: Not just a function call</a:t>
            </a:r>
          </a:p>
          <a:p>
            <a:pPr lvl="1"/>
            <a:r>
              <a:rPr lang="en-US" dirty="0" smtClean="0"/>
              <a:t>Don’t let process jump just anywhere in OS code</a:t>
            </a:r>
          </a:p>
          <a:p>
            <a:pPr lvl="1"/>
            <a:r>
              <a:rPr lang="en-US" dirty="0" smtClean="0"/>
              <a:t>OS can’t trust process’ registers (sp, </a:t>
            </a:r>
            <a:r>
              <a:rPr lang="en-US" dirty="0" err="1" smtClean="0"/>
              <a:t>fp</a:t>
            </a:r>
            <a:r>
              <a:rPr lang="en-US" dirty="0" smtClean="0"/>
              <a:t>, </a:t>
            </a:r>
            <a:r>
              <a:rPr lang="en-US" dirty="0" err="1" smtClean="0"/>
              <a:t>gp</a:t>
            </a:r>
            <a:r>
              <a:rPr lang="en-US" dirty="0" smtClean="0"/>
              <a:t>, etc.)</a:t>
            </a:r>
          </a:p>
          <a:p>
            <a:pPr lvl="1">
              <a:buNone/>
            </a:pPr>
            <a:endParaRPr lang="en-US" dirty="0" smtClean="0"/>
          </a:p>
          <a:p>
            <a:pPr marL="0" indent="0">
              <a:buNone/>
            </a:pPr>
            <a:r>
              <a:rPr lang="en-US" dirty="0">
                <a:solidFill>
                  <a:schemeClr val="accent1"/>
                </a:solidFill>
              </a:rPr>
              <a:t>E</a:t>
            </a:r>
            <a:r>
              <a:rPr lang="en-US" dirty="0" smtClean="0">
                <a:solidFill>
                  <a:schemeClr val="accent1"/>
                </a:solidFill>
              </a:rPr>
              <a:t>CALL instruction: </a:t>
            </a:r>
            <a:r>
              <a:rPr lang="en-US" dirty="0" smtClean="0"/>
              <a:t>safe transfer of control to OS</a:t>
            </a:r>
          </a:p>
          <a:p>
            <a:pPr marL="0" indent="0">
              <a:buNone/>
            </a:pPr>
            <a:endParaRPr lang="en-US" dirty="0" smtClean="0"/>
          </a:p>
          <a:p>
            <a:pPr marL="0" indent="0">
              <a:buNone/>
            </a:pPr>
            <a:r>
              <a:rPr lang="en-US" dirty="0" smtClean="0"/>
              <a:t>RISC-V system call convention:</a:t>
            </a:r>
          </a:p>
          <a:p>
            <a:pPr lvl="1"/>
            <a:r>
              <a:rPr lang="en-US" dirty="0" smtClean="0"/>
              <a:t>Exception handler saves temp </a:t>
            </a:r>
            <a:r>
              <a:rPr lang="en-US" dirty="0" err="1" smtClean="0"/>
              <a:t>regs</a:t>
            </a:r>
            <a:r>
              <a:rPr lang="en-US" dirty="0" smtClean="0"/>
              <a:t>, saves </a:t>
            </a:r>
            <a:r>
              <a:rPr lang="en-US" dirty="0" err="1" smtClean="0"/>
              <a:t>ra</a:t>
            </a:r>
            <a:r>
              <a:rPr lang="en-US" dirty="0" smtClean="0"/>
              <a:t>, …</a:t>
            </a:r>
          </a:p>
          <a:p>
            <a:pPr lvl="1"/>
            <a:r>
              <a:rPr lang="en-US" dirty="0" smtClean="0"/>
              <a:t>but: a7 = system call number, which </a:t>
            </a:r>
            <a:r>
              <a:rPr lang="en-US" dirty="0"/>
              <a:t>specifies the operation the application is </a:t>
            </a:r>
            <a:r>
              <a:rPr lang="en-US" dirty="0" smtClean="0"/>
              <a:t>requesting</a:t>
            </a:r>
            <a:endParaRPr lang="en-US" dirty="0"/>
          </a:p>
        </p:txBody>
      </p:sp>
    </p:spTree>
    <p:extLst>
      <p:ext uri="{BB962C8B-B14F-4D97-AF65-F5344CB8AC3E}">
        <p14:creationId xmlns:p14="http://schemas.microsoft.com/office/powerpoint/2010/main" val="42047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18</a:t>
            </a:fld>
            <a:endParaRPr lang="en-US" dirty="0"/>
          </a:p>
        </p:txBody>
      </p:sp>
      <p:sp>
        <p:nvSpPr>
          <p:cNvPr id="41" name="Rounded Rectangle 40"/>
          <p:cNvSpPr/>
          <p:nvPr/>
        </p:nvSpPr>
        <p:spPr>
          <a:xfrm>
            <a:off x="2895600" y="228600"/>
            <a:ext cx="2895600" cy="838200"/>
          </a:xfrm>
          <a:prstGeom prst="roundRect">
            <a:avLst/>
          </a:prstGeom>
          <a:solidFill>
            <a:srgbClr val="329F7C"/>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ource Sans Pro"/>
                <a:ea typeface="+mn-ea"/>
                <a:cs typeface="+mn-cs"/>
              </a:rPr>
              <a:t>User Application</a:t>
            </a:r>
          </a:p>
        </p:txBody>
      </p:sp>
      <p:grpSp>
        <p:nvGrpSpPr>
          <p:cNvPr id="42" name="Group 41"/>
          <p:cNvGrpSpPr/>
          <p:nvPr/>
        </p:nvGrpSpPr>
        <p:grpSpPr>
          <a:xfrm>
            <a:off x="304800" y="2895600"/>
            <a:ext cx="4148187" cy="3581399"/>
            <a:chOff x="207388" y="533400"/>
            <a:chExt cx="8268293" cy="6478612"/>
          </a:xfrm>
        </p:grpSpPr>
        <p:sp>
          <p:nvSpPr>
            <p:cNvPr id="43" name="Rectangle 42"/>
            <p:cNvSpPr/>
            <p:nvPr>
              <p:custDataLst>
                <p:tags r:id="rId1"/>
              </p:custDataLst>
            </p:nvPr>
          </p:nvSpPr>
          <p:spPr>
            <a:xfrm>
              <a:off x="2819400" y="609600"/>
              <a:ext cx="3505200" cy="6248400"/>
            </a:xfrm>
            <a:prstGeom prst="rect">
              <a:avLst/>
            </a:prstGeom>
            <a:ln w="28575">
              <a:solidFill>
                <a:srgbClr val="FFFF00"/>
              </a:solidFill>
            </a:ln>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err="1" smtClean="0">
                <a:ln>
                  <a:noFill/>
                </a:ln>
                <a:solidFill>
                  <a:srgbClr val="FFFFFF"/>
                </a:solidFill>
                <a:effectLst/>
                <a:uLnTx/>
                <a:uFillTx/>
                <a:latin typeface="Source Sans Pro"/>
                <a:ea typeface="+mn-ea"/>
                <a:cs typeface="+mn-cs"/>
              </a:endParaRPr>
            </a:p>
          </p:txBody>
        </p:sp>
        <p:sp>
          <p:nvSpPr>
            <p:cNvPr id="44" name="TextBox 43"/>
            <p:cNvSpPr txBox="1"/>
            <p:nvPr>
              <p:custDataLst>
                <p:tags r:id="rId2"/>
              </p:custDataLst>
            </p:nvPr>
          </p:nvSpPr>
          <p:spPr>
            <a:xfrm>
              <a:off x="230149" y="533400"/>
              <a:ext cx="2604690" cy="6124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0xfffffffc</a:t>
              </a:r>
            </a:p>
          </p:txBody>
        </p:sp>
        <p:sp>
          <p:nvSpPr>
            <p:cNvPr id="45" name="TextBox 44"/>
            <p:cNvSpPr txBox="1"/>
            <p:nvPr>
              <p:custDataLst>
                <p:tags r:id="rId3"/>
              </p:custDataLst>
            </p:nvPr>
          </p:nvSpPr>
          <p:spPr>
            <a:xfrm>
              <a:off x="230149" y="6324599"/>
              <a:ext cx="2616671" cy="6124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0x00000000</a:t>
              </a:r>
            </a:p>
          </p:txBody>
        </p:sp>
        <p:sp>
          <p:nvSpPr>
            <p:cNvPr id="46" name="TextBox 45"/>
            <p:cNvSpPr txBox="1"/>
            <p:nvPr>
              <p:custDataLst>
                <p:tags r:id="rId4"/>
              </p:custDataLst>
            </p:nvPr>
          </p:nvSpPr>
          <p:spPr>
            <a:xfrm>
              <a:off x="6324600" y="609601"/>
              <a:ext cx="936818" cy="6124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Source Sans Pro"/>
                  <a:ea typeface="+mn-ea"/>
                  <a:cs typeface="+mn-cs"/>
                </a:rPr>
                <a:t>top</a:t>
              </a:r>
            </a:p>
          </p:txBody>
        </p:sp>
        <p:sp>
          <p:nvSpPr>
            <p:cNvPr id="47" name="TextBox 46"/>
            <p:cNvSpPr txBox="1"/>
            <p:nvPr>
              <p:custDataLst>
                <p:tags r:id="rId5"/>
              </p:custDataLst>
            </p:nvPr>
          </p:nvSpPr>
          <p:spPr>
            <a:xfrm>
              <a:off x="6400799" y="6324601"/>
              <a:ext cx="1620582" cy="6124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Source Sans Pro"/>
                  <a:ea typeface="+mn-ea"/>
                  <a:cs typeface="+mn-cs"/>
                </a:rPr>
                <a:t>bottom</a:t>
              </a:r>
            </a:p>
          </p:txBody>
        </p:sp>
        <p:sp>
          <p:nvSpPr>
            <p:cNvPr id="48" name="TextBox 47"/>
            <p:cNvSpPr txBox="1"/>
            <p:nvPr>
              <p:custDataLst>
                <p:tags r:id="rId6"/>
              </p:custDataLst>
            </p:nvPr>
          </p:nvSpPr>
          <p:spPr>
            <a:xfrm>
              <a:off x="230149" y="2143781"/>
              <a:ext cx="1920926" cy="6124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ource Sans Pro"/>
                  <a:ea typeface="+mn-ea"/>
                  <a:cs typeface="+mn-cs"/>
                </a:rPr>
                <a:t>0x7ffffffc</a:t>
              </a:r>
            </a:p>
          </p:txBody>
        </p:sp>
        <p:sp>
          <p:nvSpPr>
            <p:cNvPr id="49" name="TextBox 48"/>
            <p:cNvSpPr txBox="1"/>
            <p:nvPr>
              <p:custDataLst>
                <p:tags r:id="rId7"/>
              </p:custDataLst>
            </p:nvPr>
          </p:nvSpPr>
          <p:spPr>
            <a:xfrm>
              <a:off x="230149" y="1752598"/>
              <a:ext cx="2616671" cy="6124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0x80000000</a:t>
              </a:r>
            </a:p>
          </p:txBody>
        </p:sp>
        <p:sp>
          <p:nvSpPr>
            <p:cNvPr id="50" name="TextBox 49"/>
            <p:cNvSpPr txBox="1"/>
            <p:nvPr>
              <p:custDataLst>
                <p:tags r:id="rId8"/>
              </p:custDataLst>
            </p:nvPr>
          </p:nvSpPr>
          <p:spPr>
            <a:xfrm>
              <a:off x="230149" y="5039379"/>
              <a:ext cx="2616671" cy="6124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0x10000000</a:t>
              </a:r>
            </a:p>
          </p:txBody>
        </p:sp>
        <p:sp>
          <p:nvSpPr>
            <p:cNvPr id="51" name="TextBox 50"/>
            <p:cNvSpPr txBox="1"/>
            <p:nvPr>
              <p:custDataLst>
                <p:tags r:id="rId9"/>
              </p:custDataLst>
            </p:nvPr>
          </p:nvSpPr>
          <p:spPr>
            <a:xfrm>
              <a:off x="207388" y="5877580"/>
              <a:ext cx="2616671" cy="6124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0x00400000</a:t>
              </a:r>
            </a:p>
          </p:txBody>
        </p:sp>
        <p:sp>
          <p:nvSpPr>
            <p:cNvPr id="52" name="Rectangle 7"/>
            <p:cNvSpPr>
              <a:spLocks noChangeArrowheads="1"/>
            </p:cNvSpPr>
            <p:nvPr>
              <p:custDataLst>
                <p:tags r:id="rId10"/>
              </p:custDataLst>
            </p:nvPr>
          </p:nvSpPr>
          <p:spPr bwMode="auto">
            <a:xfrm>
              <a:off x="2819400" y="533400"/>
              <a:ext cx="3505200" cy="1676400"/>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ource Sans Pro"/>
                  <a:ea typeface="+mn-ea"/>
                  <a:cs typeface="+mn-cs"/>
                </a:rPr>
                <a:t>system reserved</a:t>
              </a:r>
            </a:p>
          </p:txBody>
        </p:sp>
        <p:sp>
          <p:nvSpPr>
            <p:cNvPr id="53" name="Rectangle 7"/>
            <p:cNvSpPr>
              <a:spLocks noChangeArrowheads="1"/>
            </p:cNvSpPr>
            <p:nvPr>
              <p:custDataLst>
                <p:tags r:id="rId11"/>
              </p:custDataLst>
            </p:nvPr>
          </p:nvSpPr>
          <p:spPr bwMode="auto">
            <a:xfrm>
              <a:off x="2819400" y="2209800"/>
              <a:ext cx="3505200" cy="79501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Source Sans Pro"/>
                  <a:ea typeface="+mn-ea"/>
                  <a:cs typeface="+mn-cs"/>
                </a:rPr>
                <a:t>stack</a:t>
              </a:r>
            </a:p>
          </p:txBody>
        </p:sp>
        <p:sp>
          <p:nvSpPr>
            <p:cNvPr id="54" name="Rectangle 7"/>
            <p:cNvSpPr>
              <a:spLocks noChangeArrowheads="1"/>
            </p:cNvSpPr>
            <p:nvPr>
              <p:custDataLst>
                <p:tags r:id="rId12"/>
              </p:custDataLst>
            </p:nvPr>
          </p:nvSpPr>
          <p:spPr bwMode="auto">
            <a:xfrm>
              <a:off x="2819401" y="6476999"/>
              <a:ext cx="3505199" cy="535013"/>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ource Sans Pro"/>
                  <a:ea typeface="+mn-ea"/>
                  <a:cs typeface="+mn-cs"/>
                </a:rPr>
                <a:t>system reserved</a:t>
              </a:r>
            </a:p>
          </p:txBody>
        </p:sp>
        <p:sp>
          <p:nvSpPr>
            <p:cNvPr id="55" name="Rectangle 7"/>
            <p:cNvSpPr>
              <a:spLocks noChangeArrowheads="1"/>
            </p:cNvSpPr>
            <p:nvPr>
              <p:custDataLst>
                <p:tags r:id="rId13"/>
              </p:custDataLst>
            </p:nvPr>
          </p:nvSpPr>
          <p:spPr bwMode="auto">
            <a:xfrm>
              <a:off x="2819400" y="5562600"/>
              <a:ext cx="3505200" cy="9144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ource Sans Pro"/>
                  <a:ea typeface="+mn-ea"/>
                  <a:cs typeface="+mn-cs"/>
                </a:rPr>
                <a:t>code (text)</a:t>
              </a:r>
            </a:p>
          </p:txBody>
        </p:sp>
        <p:sp>
          <p:nvSpPr>
            <p:cNvPr id="56" name="Rectangle 7"/>
            <p:cNvSpPr>
              <a:spLocks noChangeArrowheads="1"/>
            </p:cNvSpPr>
            <p:nvPr>
              <p:custDataLst>
                <p:tags r:id="rId14"/>
              </p:custDataLst>
            </p:nvPr>
          </p:nvSpPr>
          <p:spPr bwMode="auto">
            <a:xfrm>
              <a:off x="2819400" y="5105400"/>
              <a:ext cx="3505200" cy="4572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ource Sans Pro"/>
                  <a:ea typeface="+mn-ea"/>
                  <a:cs typeface="+mn-cs"/>
                </a:rPr>
                <a:t>static data</a:t>
              </a:r>
            </a:p>
          </p:txBody>
        </p:sp>
        <p:sp>
          <p:nvSpPr>
            <p:cNvPr id="57" name="Rectangle 7"/>
            <p:cNvSpPr>
              <a:spLocks noChangeArrowheads="1"/>
            </p:cNvSpPr>
            <p:nvPr>
              <p:custDataLst>
                <p:tags r:id="rId15"/>
              </p:custDataLst>
            </p:nvPr>
          </p:nvSpPr>
          <p:spPr bwMode="auto">
            <a:xfrm>
              <a:off x="2819400" y="4343400"/>
              <a:ext cx="3505200" cy="7620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Source Sans Pro"/>
                  <a:ea typeface="+mn-ea"/>
                  <a:cs typeface="+mn-cs"/>
                </a:rPr>
                <a:t>dynamic data (heap)</a:t>
              </a:r>
            </a:p>
          </p:txBody>
        </p:sp>
        <p:cxnSp>
          <p:nvCxnSpPr>
            <p:cNvPr id="58" name="Straight Arrow Connector 57"/>
            <p:cNvCxnSpPr>
              <a:stCxn id="53" idx="2"/>
            </p:cNvCxnSpPr>
            <p:nvPr/>
          </p:nvCxnSpPr>
          <p:spPr>
            <a:xfrm>
              <a:off x="4572000" y="3004810"/>
              <a:ext cx="0" cy="500390"/>
            </a:xfrm>
            <a:prstGeom prst="straightConnector1">
              <a:avLst/>
            </a:prstGeom>
            <a:noFill/>
            <a:ln w="28575" cap="flat" cmpd="sng" algn="ctr">
              <a:solidFill>
                <a:srgbClr val="FFFF00">
                  <a:shade val="95000"/>
                  <a:satMod val="105000"/>
                </a:srgbClr>
              </a:solidFill>
              <a:prstDash val="solid"/>
              <a:tailEnd type="arrow"/>
            </a:ln>
            <a:effectLst/>
          </p:spPr>
        </p:cxnSp>
        <p:cxnSp>
          <p:nvCxnSpPr>
            <p:cNvPr id="59" name="Straight Arrow Connector 58"/>
            <p:cNvCxnSpPr>
              <a:stCxn id="57" idx="0"/>
            </p:cNvCxnSpPr>
            <p:nvPr/>
          </p:nvCxnSpPr>
          <p:spPr>
            <a:xfrm flipV="1">
              <a:off x="4572000" y="3733800"/>
              <a:ext cx="0" cy="609600"/>
            </a:xfrm>
            <a:prstGeom prst="straightConnector1">
              <a:avLst/>
            </a:prstGeom>
            <a:noFill/>
            <a:ln w="28575" cap="flat" cmpd="sng" algn="ctr">
              <a:solidFill>
                <a:srgbClr val="FFFF00">
                  <a:shade val="95000"/>
                  <a:satMod val="105000"/>
                </a:srgbClr>
              </a:solidFill>
              <a:prstDash val="solid"/>
              <a:tailEnd type="arrow"/>
            </a:ln>
            <a:effectLst/>
          </p:spPr>
        </p:cxnSp>
        <p:sp>
          <p:nvSpPr>
            <p:cNvPr id="60" name="TextBox 59"/>
            <p:cNvSpPr txBox="1"/>
            <p:nvPr/>
          </p:nvSpPr>
          <p:spPr>
            <a:xfrm>
              <a:off x="7315200" y="5100935"/>
              <a:ext cx="1160481" cy="55675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accent6"/>
                  </a:solidFill>
                  <a:effectLst/>
                  <a:uLnTx/>
                  <a:uFillTx/>
                  <a:latin typeface="Source Sans Pro"/>
                  <a:ea typeface="+mn-ea"/>
                  <a:cs typeface="+mn-cs"/>
                </a:rPr>
                <a:t>.data</a:t>
              </a:r>
            </a:p>
          </p:txBody>
        </p:sp>
        <p:sp>
          <p:nvSpPr>
            <p:cNvPr id="61" name="TextBox 60"/>
            <p:cNvSpPr txBox="1"/>
            <p:nvPr/>
          </p:nvSpPr>
          <p:spPr>
            <a:xfrm>
              <a:off x="7339009" y="5791200"/>
              <a:ext cx="1042260" cy="55675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accent6"/>
                  </a:solidFill>
                  <a:effectLst/>
                  <a:uLnTx/>
                  <a:uFillTx/>
                  <a:latin typeface="Source Sans Pro"/>
                  <a:ea typeface="+mn-ea"/>
                  <a:cs typeface="+mn-cs"/>
                </a:rPr>
                <a:t>.text</a:t>
              </a:r>
            </a:p>
          </p:txBody>
        </p:sp>
        <p:cxnSp>
          <p:nvCxnSpPr>
            <p:cNvPr id="62" name="Straight Arrow Connector 61"/>
            <p:cNvCxnSpPr>
              <a:stCxn id="61" idx="1"/>
              <a:endCxn id="55" idx="3"/>
            </p:cNvCxnSpPr>
            <p:nvPr/>
          </p:nvCxnSpPr>
          <p:spPr>
            <a:xfrm flipH="1" flipV="1">
              <a:off x="6324599" y="6019800"/>
              <a:ext cx="1014411" cy="49779"/>
            </a:xfrm>
            <a:prstGeom prst="straightConnector1">
              <a:avLst/>
            </a:prstGeom>
            <a:noFill/>
            <a:ln w="9525" cap="flat" cmpd="sng" algn="ctr">
              <a:solidFill>
                <a:schemeClr val="accent6"/>
              </a:solidFill>
              <a:prstDash val="solid"/>
              <a:tailEnd type="arrow"/>
            </a:ln>
            <a:effectLst/>
          </p:spPr>
        </p:cxnSp>
        <p:cxnSp>
          <p:nvCxnSpPr>
            <p:cNvPr id="63" name="Straight Arrow Connector 62"/>
            <p:cNvCxnSpPr>
              <a:stCxn id="60" idx="1"/>
              <a:endCxn id="56" idx="3"/>
            </p:cNvCxnSpPr>
            <p:nvPr/>
          </p:nvCxnSpPr>
          <p:spPr>
            <a:xfrm flipH="1" flipV="1">
              <a:off x="6324599" y="5334000"/>
              <a:ext cx="990602" cy="45314"/>
            </a:xfrm>
            <a:prstGeom prst="straightConnector1">
              <a:avLst/>
            </a:prstGeom>
            <a:noFill/>
            <a:ln w="9525" cap="flat" cmpd="sng" algn="ctr">
              <a:solidFill>
                <a:schemeClr val="accent6"/>
              </a:solidFill>
              <a:prstDash val="solid"/>
              <a:tailEnd type="arrow"/>
            </a:ln>
            <a:effectLst/>
          </p:spPr>
        </p:cxnSp>
      </p:grpSp>
      <p:cxnSp>
        <p:nvCxnSpPr>
          <p:cNvPr id="64" name="Straight Connector 63"/>
          <p:cNvCxnSpPr/>
          <p:nvPr/>
        </p:nvCxnSpPr>
        <p:spPr>
          <a:xfrm flipH="1">
            <a:off x="0" y="2057400"/>
            <a:ext cx="9144000" cy="0"/>
          </a:xfrm>
          <a:prstGeom prst="line">
            <a:avLst/>
          </a:prstGeom>
          <a:noFill/>
          <a:ln w="25400" cap="flat" cmpd="sng" algn="ctr">
            <a:solidFill>
              <a:schemeClr val="tx2"/>
            </a:solidFill>
            <a:prstDash val="solid"/>
          </a:ln>
          <a:effectLst/>
        </p:spPr>
      </p:cxnSp>
      <p:sp>
        <p:nvSpPr>
          <p:cNvPr id="65" name="TextBox 64"/>
          <p:cNvSpPr txBox="1"/>
          <p:nvPr/>
        </p:nvSpPr>
        <p:spPr>
          <a:xfrm>
            <a:off x="7918221" y="1676400"/>
            <a:ext cx="1313180" cy="369332"/>
          </a:xfrm>
          <a:prstGeom prst="rect">
            <a:avLst/>
          </a:prstGeom>
          <a:noFill/>
        </p:spPr>
        <p:txBody>
          <a:bodyPr wrap="none" rtlCol="0">
            <a:spAutoFit/>
          </a:bodyPr>
          <a:lstStyle/>
          <a:p>
            <a:pPr defTabSz="914400" fontAlgn="auto">
              <a:spcBef>
                <a:spcPts val="0"/>
              </a:spcBef>
              <a:spcAft>
                <a:spcPts val="0"/>
              </a:spcAft>
            </a:pPr>
            <a:r>
              <a:rPr lang="en-US" sz="1800" dirty="0" smtClean="0">
                <a:solidFill>
                  <a:schemeClr val="tx2"/>
                </a:solidFill>
                <a:latin typeface="Source Sans Pro"/>
                <a:ea typeface="+mn-ea"/>
                <a:cs typeface="+mn-cs"/>
              </a:rPr>
              <a:t>User Mode</a:t>
            </a:r>
            <a:endParaRPr lang="en-US" sz="1800" dirty="0">
              <a:solidFill>
                <a:schemeClr val="tx2"/>
              </a:solidFill>
              <a:latin typeface="Source Sans Pro"/>
              <a:ea typeface="+mn-ea"/>
              <a:cs typeface="+mn-cs"/>
            </a:endParaRPr>
          </a:p>
        </p:txBody>
      </p:sp>
      <p:sp>
        <p:nvSpPr>
          <p:cNvPr id="66" name="TextBox 65"/>
          <p:cNvSpPr txBox="1"/>
          <p:nvPr/>
        </p:nvSpPr>
        <p:spPr>
          <a:xfrm>
            <a:off x="6629400" y="2069068"/>
            <a:ext cx="2723823" cy="369332"/>
          </a:xfrm>
          <a:prstGeom prst="rect">
            <a:avLst/>
          </a:prstGeom>
          <a:noFill/>
        </p:spPr>
        <p:txBody>
          <a:bodyPr wrap="none" rtlCol="0">
            <a:spAutoFit/>
          </a:bodyPr>
          <a:lstStyle/>
          <a:p>
            <a:pPr defTabSz="914400" fontAlgn="auto">
              <a:spcBef>
                <a:spcPts val="0"/>
              </a:spcBef>
              <a:spcAft>
                <a:spcPts val="0"/>
              </a:spcAft>
            </a:pPr>
            <a:r>
              <a:rPr lang="en-US" sz="1800" dirty="0" smtClean="0">
                <a:solidFill>
                  <a:schemeClr val="tx2"/>
                </a:solidFill>
                <a:latin typeface="Source Sans Pro"/>
                <a:ea typeface="+mn-ea"/>
                <a:cs typeface="+mn-cs"/>
              </a:rPr>
              <a:t>Privileged (Kernel) Mode</a:t>
            </a:r>
            <a:endParaRPr lang="en-US" sz="1800" dirty="0">
              <a:solidFill>
                <a:schemeClr val="tx2"/>
              </a:solidFill>
              <a:latin typeface="Source Sans Pro"/>
              <a:ea typeface="+mn-ea"/>
              <a:cs typeface="+mn-cs"/>
            </a:endParaRPr>
          </a:p>
        </p:txBody>
      </p:sp>
      <p:sp>
        <p:nvSpPr>
          <p:cNvPr id="67" name="Rectangle 66"/>
          <p:cNvSpPr/>
          <p:nvPr/>
        </p:nvSpPr>
        <p:spPr>
          <a:xfrm>
            <a:off x="1828800" y="1676400"/>
            <a:ext cx="4724400" cy="762000"/>
          </a:xfrm>
          <a:prstGeom prst="rect">
            <a:avLst/>
          </a:prstGeom>
          <a:solidFill>
            <a:srgbClr val="00B0F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ource Sans Pro"/>
                <a:ea typeface="+mn-ea"/>
                <a:cs typeface="+mn-cs"/>
              </a:rPr>
              <a:t>System Call Interface</a:t>
            </a:r>
          </a:p>
        </p:txBody>
      </p:sp>
      <p:cxnSp>
        <p:nvCxnSpPr>
          <p:cNvPr id="68" name="Straight Arrow Connector 67"/>
          <p:cNvCxnSpPr/>
          <p:nvPr/>
        </p:nvCxnSpPr>
        <p:spPr>
          <a:xfrm>
            <a:off x="5410200" y="1066800"/>
            <a:ext cx="0" cy="609600"/>
          </a:xfrm>
          <a:prstGeom prst="straightConnector1">
            <a:avLst/>
          </a:prstGeom>
          <a:noFill/>
          <a:ln w="38100" cap="flat" cmpd="sng" algn="ctr">
            <a:solidFill>
              <a:schemeClr val="tx2"/>
            </a:solidFill>
            <a:prstDash val="solid"/>
            <a:headEnd type="arrow"/>
            <a:tailEnd type="none"/>
          </a:ln>
          <a:effectLst/>
        </p:spPr>
      </p:cxnSp>
      <p:grpSp>
        <p:nvGrpSpPr>
          <p:cNvPr id="69" name="Group 68"/>
          <p:cNvGrpSpPr/>
          <p:nvPr/>
        </p:nvGrpSpPr>
        <p:grpSpPr>
          <a:xfrm>
            <a:off x="2209800" y="1066800"/>
            <a:ext cx="1143000" cy="609600"/>
            <a:chOff x="2209800" y="1066800"/>
            <a:chExt cx="1143000" cy="609600"/>
          </a:xfrm>
        </p:grpSpPr>
        <p:cxnSp>
          <p:nvCxnSpPr>
            <p:cNvPr id="70" name="Straight Arrow Connector 69"/>
            <p:cNvCxnSpPr/>
            <p:nvPr/>
          </p:nvCxnSpPr>
          <p:spPr>
            <a:xfrm>
              <a:off x="3352800" y="1066800"/>
              <a:ext cx="0" cy="609600"/>
            </a:xfrm>
            <a:prstGeom prst="straightConnector1">
              <a:avLst/>
            </a:prstGeom>
            <a:noFill/>
            <a:ln w="38100" cap="flat" cmpd="sng" algn="ctr">
              <a:solidFill>
                <a:schemeClr val="tx2"/>
              </a:solidFill>
              <a:prstDash val="solid"/>
              <a:tailEnd type="arrow"/>
            </a:ln>
            <a:effectLst/>
          </p:spPr>
        </p:cxnSp>
        <p:sp>
          <p:nvSpPr>
            <p:cNvPr id="71" name="TextBox 70"/>
            <p:cNvSpPr txBox="1"/>
            <p:nvPr/>
          </p:nvSpPr>
          <p:spPr>
            <a:xfrm>
              <a:off x="2209800" y="1066800"/>
              <a:ext cx="85151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chemeClr val="tx2"/>
                  </a:solidFill>
                  <a:effectLst/>
                  <a:uLnTx/>
                  <a:uFillTx/>
                  <a:latin typeface="Source Sans Pro"/>
                  <a:ea typeface="+mn-ea"/>
                  <a:cs typeface="+mn-cs"/>
                </a:rPr>
                <a:t>printf</a:t>
              </a:r>
              <a:r>
                <a:rPr kumimoji="0" lang="en-US" sz="1800" b="0" i="0" u="none" strike="noStrike" kern="0" cap="none" spc="0" normalizeH="0" baseline="0" noProof="0" dirty="0" smtClean="0">
                  <a:ln>
                    <a:noFill/>
                  </a:ln>
                  <a:solidFill>
                    <a:schemeClr val="tx2"/>
                  </a:solidFill>
                  <a:effectLst/>
                  <a:uLnTx/>
                  <a:uFillTx/>
                  <a:latin typeface="Source Sans Pro"/>
                  <a:ea typeface="+mn-ea"/>
                  <a:cs typeface="+mn-cs"/>
                </a:rPr>
                <a:t>()</a:t>
              </a:r>
            </a:p>
          </p:txBody>
        </p:sp>
      </p:grpSp>
      <p:sp>
        <p:nvSpPr>
          <p:cNvPr id="72" name="Rectangle 71"/>
          <p:cNvSpPr/>
          <p:nvPr/>
        </p:nvSpPr>
        <p:spPr>
          <a:xfrm>
            <a:off x="4038600" y="2971800"/>
            <a:ext cx="2510624" cy="1200329"/>
          </a:xfrm>
          <a:prstGeom prst="rect">
            <a:avLst/>
          </a:prstGeom>
        </p:spPr>
        <p:txBody>
          <a:bodyPr wrap="none">
            <a:spAutoFit/>
          </a:bodyPr>
          <a:lstStyle/>
          <a:p>
            <a:pPr defTabSz="914400" fontAlgn="auto">
              <a:spcBef>
                <a:spcPts val="0"/>
              </a:spcBef>
              <a:spcAft>
                <a:spcPts val="0"/>
              </a:spcAft>
            </a:pPr>
            <a:r>
              <a:rPr lang="en-US" b="1" dirty="0" err="1" smtClean="0">
                <a:solidFill>
                  <a:schemeClr val="accent6"/>
                </a:solidFill>
                <a:latin typeface="Source Sans Pro"/>
                <a:ea typeface="+mn-ea"/>
                <a:cs typeface="+mn-cs"/>
              </a:rPr>
              <a:t>printf.c</a:t>
            </a:r>
            <a:endParaRPr lang="en-US" b="1" dirty="0" smtClean="0">
              <a:solidFill>
                <a:schemeClr val="accent6"/>
              </a:solidFill>
              <a:latin typeface="Source Sans Pro"/>
              <a:ea typeface="+mn-ea"/>
              <a:cs typeface="+mn-cs"/>
            </a:endParaRPr>
          </a:p>
          <a:p>
            <a:pPr algn="ctr" defTabSz="914400" fontAlgn="auto">
              <a:spcBef>
                <a:spcPts val="0"/>
              </a:spcBef>
              <a:spcAft>
                <a:spcPts val="0"/>
              </a:spcAft>
            </a:pPr>
            <a:r>
              <a:rPr lang="en-US" dirty="0" smtClean="0">
                <a:solidFill>
                  <a:schemeClr val="tx2"/>
                </a:solidFill>
                <a:latin typeface="Source Sans Pro"/>
                <a:ea typeface="+mn-ea"/>
                <a:cs typeface="+mn-cs"/>
              </a:rPr>
              <a:t>Implementation </a:t>
            </a:r>
          </a:p>
          <a:p>
            <a:pPr algn="ctr" defTabSz="914400" fontAlgn="auto">
              <a:spcBef>
                <a:spcPts val="0"/>
              </a:spcBef>
              <a:spcAft>
                <a:spcPts val="0"/>
              </a:spcAft>
            </a:pPr>
            <a:r>
              <a:rPr lang="en-US" dirty="0" smtClean="0">
                <a:solidFill>
                  <a:schemeClr val="tx2"/>
                </a:solidFill>
                <a:latin typeface="Source Sans Pro"/>
                <a:ea typeface="+mn-ea"/>
                <a:cs typeface="+mn-cs"/>
              </a:rPr>
              <a:t>of </a:t>
            </a:r>
            <a:r>
              <a:rPr lang="en-US" dirty="0" err="1" smtClean="0">
                <a:solidFill>
                  <a:schemeClr val="tx2"/>
                </a:solidFill>
                <a:latin typeface="Source Sans Pro"/>
                <a:ea typeface="+mn-ea"/>
                <a:cs typeface="+mn-cs"/>
              </a:rPr>
              <a:t>printf</a:t>
            </a:r>
            <a:r>
              <a:rPr lang="en-US" dirty="0" smtClean="0">
                <a:solidFill>
                  <a:schemeClr val="tx2"/>
                </a:solidFill>
                <a:latin typeface="Source Sans Pro"/>
                <a:ea typeface="+mn-ea"/>
                <a:cs typeface="+mn-cs"/>
              </a:rPr>
              <a:t>() </a:t>
            </a:r>
            <a:r>
              <a:rPr lang="en-US" dirty="0" err="1">
                <a:solidFill>
                  <a:schemeClr val="tx2"/>
                </a:solidFill>
                <a:latin typeface="Source Sans Pro"/>
                <a:ea typeface="+mn-ea"/>
                <a:cs typeface="+mn-cs"/>
              </a:rPr>
              <a:t>syscall</a:t>
            </a:r>
            <a:r>
              <a:rPr lang="en-US" dirty="0">
                <a:solidFill>
                  <a:schemeClr val="tx2"/>
                </a:solidFill>
                <a:latin typeface="Source Sans Pro"/>
                <a:ea typeface="+mn-ea"/>
                <a:cs typeface="+mn-cs"/>
              </a:rPr>
              <a:t>!</a:t>
            </a:r>
          </a:p>
        </p:txBody>
      </p:sp>
      <p:cxnSp>
        <p:nvCxnSpPr>
          <p:cNvPr id="73" name="Straight Arrow Connector 72"/>
          <p:cNvCxnSpPr/>
          <p:nvPr/>
        </p:nvCxnSpPr>
        <p:spPr>
          <a:xfrm>
            <a:off x="2362200" y="2438400"/>
            <a:ext cx="0" cy="762000"/>
          </a:xfrm>
          <a:prstGeom prst="straightConnector1">
            <a:avLst/>
          </a:prstGeom>
          <a:noFill/>
          <a:ln w="38100" cap="flat" cmpd="sng" algn="ctr">
            <a:solidFill>
              <a:schemeClr val="tx2"/>
            </a:solidFill>
            <a:prstDash val="solid"/>
            <a:tailEnd type="arrow"/>
          </a:ln>
          <a:effectLst/>
        </p:spPr>
      </p:cxnSp>
      <p:cxnSp>
        <p:nvCxnSpPr>
          <p:cNvPr id="74" name="Straight Arrow Connector 73"/>
          <p:cNvCxnSpPr/>
          <p:nvPr/>
        </p:nvCxnSpPr>
        <p:spPr>
          <a:xfrm>
            <a:off x="3124200" y="3581400"/>
            <a:ext cx="990600" cy="0"/>
          </a:xfrm>
          <a:prstGeom prst="straightConnector1">
            <a:avLst/>
          </a:prstGeom>
          <a:noFill/>
          <a:ln w="38100" cap="flat" cmpd="sng" algn="ctr">
            <a:solidFill>
              <a:schemeClr val="tx2"/>
            </a:solidFill>
            <a:prstDash val="solid"/>
            <a:tailEnd type="arrow"/>
          </a:ln>
          <a:effectLst/>
        </p:spPr>
      </p:cxnSp>
      <p:cxnSp>
        <p:nvCxnSpPr>
          <p:cNvPr id="75" name="Straight Arrow Connector 74"/>
          <p:cNvCxnSpPr/>
          <p:nvPr/>
        </p:nvCxnSpPr>
        <p:spPr>
          <a:xfrm>
            <a:off x="5410200" y="2362200"/>
            <a:ext cx="0" cy="609600"/>
          </a:xfrm>
          <a:prstGeom prst="straightConnector1">
            <a:avLst/>
          </a:prstGeom>
          <a:noFill/>
          <a:ln w="38100" cap="flat" cmpd="sng" algn="ctr">
            <a:solidFill>
              <a:schemeClr val="tx2"/>
            </a:solidFill>
            <a:prstDash val="solid"/>
            <a:headEnd type="arrow"/>
            <a:tailEnd type="none"/>
          </a:ln>
          <a:effectLst/>
        </p:spPr>
      </p:cxnSp>
      <p:sp>
        <p:nvSpPr>
          <p:cNvPr id="76" name="Rectangle 75"/>
          <p:cNvSpPr/>
          <p:nvPr/>
        </p:nvSpPr>
        <p:spPr>
          <a:xfrm>
            <a:off x="898033" y="2433935"/>
            <a:ext cx="1656224" cy="461665"/>
          </a:xfrm>
          <a:prstGeom prst="rect">
            <a:avLst/>
          </a:prstGeom>
        </p:spPr>
        <p:txBody>
          <a:bodyPr wrap="none">
            <a:spAutoFit/>
          </a:bodyPr>
          <a:lstStyle/>
          <a:p>
            <a:pPr algn="ctr" defTabSz="914400" fontAlgn="auto">
              <a:spcBef>
                <a:spcPts val="0"/>
              </a:spcBef>
              <a:spcAft>
                <a:spcPts val="0"/>
              </a:spcAft>
            </a:pPr>
            <a:r>
              <a:rPr lang="en-US" dirty="0" smtClean="0">
                <a:solidFill>
                  <a:srgbClr val="FFFFFF"/>
                </a:solidFill>
                <a:latin typeface="Source Sans Pro"/>
                <a:ea typeface="+mn-ea"/>
                <a:cs typeface="+mn-cs"/>
              </a:rPr>
              <a:t>SYSCALL!</a:t>
            </a:r>
            <a:endParaRPr lang="en-US" dirty="0">
              <a:solidFill>
                <a:srgbClr val="FFFFFF"/>
              </a:solidFill>
              <a:latin typeface="Source Sans Pro"/>
              <a:ea typeface="+mn-ea"/>
              <a:cs typeface="+mn-cs"/>
            </a:endParaRPr>
          </a:p>
        </p:txBody>
      </p:sp>
    </p:spTree>
    <p:extLst>
      <p:ext uri="{BB962C8B-B14F-4D97-AF65-F5344CB8AC3E}">
        <p14:creationId xmlns:p14="http://schemas.microsoft.com/office/powerpoint/2010/main" val="38563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19</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Libraries and Wrappers</a:t>
            </a:r>
            <a:endParaRPr lang="en-US" dirty="0"/>
          </a:p>
        </p:txBody>
      </p:sp>
      <p:sp>
        <p:nvSpPr>
          <p:cNvPr id="6" name="Rectangle 3"/>
          <p:cNvSpPr>
            <a:spLocks noGrp="1" noChangeArrowheads="1"/>
          </p:cNvSpPr>
          <p:nvPr>
            <p:ph idx="1"/>
            <p:custDataLst>
              <p:tags r:id="rId2"/>
            </p:custDataLst>
          </p:nvPr>
        </p:nvSpPr>
        <p:spPr>
          <a:xfrm>
            <a:off x="0" y="838200"/>
            <a:ext cx="9357852" cy="5638800"/>
          </a:xfrm>
        </p:spPr>
        <p:txBody>
          <a:bodyPr>
            <a:normAutofit/>
          </a:bodyPr>
          <a:lstStyle/>
          <a:p>
            <a:pPr marL="0" indent="0">
              <a:buNone/>
            </a:pPr>
            <a:r>
              <a:rPr lang="en-US" dirty="0" smtClean="0"/>
              <a:t>Compilers do not emit SYSCALL instructions</a:t>
            </a:r>
          </a:p>
          <a:p>
            <a:pPr lvl="1"/>
            <a:r>
              <a:rPr lang="en-US" dirty="0" smtClean="0"/>
              <a:t>Compiler doesn’t know OS interface</a:t>
            </a:r>
          </a:p>
          <a:p>
            <a:pPr marL="0" indent="0">
              <a:buNone/>
            </a:pPr>
            <a:r>
              <a:rPr lang="en-US" dirty="0" smtClean="0"/>
              <a:t>Libraries implement standard API from system API</a:t>
            </a:r>
          </a:p>
          <a:p>
            <a:pPr marL="0" indent="0">
              <a:buNone/>
            </a:pPr>
            <a:r>
              <a:rPr lang="en-US" dirty="0" err="1" smtClean="0"/>
              <a:t>libc</a:t>
            </a:r>
            <a:r>
              <a:rPr lang="en-US" dirty="0" smtClean="0"/>
              <a:t> (standard C library):</a:t>
            </a:r>
          </a:p>
          <a:p>
            <a:pPr lvl="1"/>
            <a:r>
              <a:rPr lang="en-US" dirty="0" err="1" smtClean="0">
                <a:sym typeface="Wingdings" pitchFamily="2" charset="2"/>
              </a:rPr>
              <a:t>getc</a:t>
            </a:r>
            <a:r>
              <a:rPr lang="en-US" dirty="0" smtClean="0">
                <a:sym typeface="Wingdings" pitchFamily="2" charset="2"/>
              </a:rPr>
              <a:t>()  </a:t>
            </a:r>
            <a:r>
              <a:rPr lang="en-US" dirty="0" err="1">
                <a:sym typeface="Wingdings" pitchFamily="2" charset="2"/>
              </a:rPr>
              <a:t>e</a:t>
            </a:r>
            <a:r>
              <a:rPr lang="en-US" dirty="0" err="1" smtClean="0">
                <a:sym typeface="Wingdings" pitchFamily="2" charset="2"/>
              </a:rPr>
              <a:t>call</a:t>
            </a:r>
            <a:endParaRPr lang="en-US" dirty="0" smtClean="0">
              <a:sym typeface="Wingdings" pitchFamily="2" charset="2"/>
            </a:endParaRPr>
          </a:p>
          <a:p>
            <a:pPr lvl="1"/>
            <a:r>
              <a:rPr lang="en-US" dirty="0" err="1" smtClean="0">
                <a:sym typeface="Wingdings" pitchFamily="2" charset="2"/>
              </a:rPr>
              <a:t>sbrk</a:t>
            </a:r>
            <a:r>
              <a:rPr lang="en-US" dirty="0" smtClean="0">
                <a:sym typeface="Wingdings" pitchFamily="2" charset="2"/>
              </a:rPr>
              <a:t>()  </a:t>
            </a:r>
            <a:r>
              <a:rPr lang="en-US" dirty="0" err="1">
                <a:sym typeface="Wingdings" pitchFamily="2" charset="2"/>
              </a:rPr>
              <a:t>e</a:t>
            </a:r>
            <a:r>
              <a:rPr lang="en-US" dirty="0" err="1" smtClean="0">
                <a:sym typeface="Wingdings" pitchFamily="2" charset="2"/>
              </a:rPr>
              <a:t>call</a:t>
            </a:r>
            <a:endParaRPr lang="en-US" dirty="0" smtClean="0">
              <a:sym typeface="Wingdings" pitchFamily="2" charset="2"/>
            </a:endParaRPr>
          </a:p>
          <a:p>
            <a:pPr lvl="1"/>
            <a:r>
              <a:rPr lang="en-US" dirty="0" smtClean="0"/>
              <a:t>write() </a:t>
            </a:r>
            <a:r>
              <a:rPr lang="en-US" dirty="0" smtClean="0">
                <a:sym typeface="Wingdings" pitchFamily="2" charset="2"/>
              </a:rPr>
              <a:t> </a:t>
            </a:r>
            <a:r>
              <a:rPr lang="en-US" dirty="0" err="1">
                <a:sym typeface="Wingdings" pitchFamily="2" charset="2"/>
              </a:rPr>
              <a:t>e</a:t>
            </a:r>
            <a:r>
              <a:rPr lang="en-US" dirty="0" err="1" smtClean="0">
                <a:sym typeface="Wingdings" pitchFamily="2" charset="2"/>
              </a:rPr>
              <a:t>call</a:t>
            </a:r>
            <a:endParaRPr lang="en-US" dirty="0" smtClean="0">
              <a:sym typeface="Wingdings" pitchFamily="2" charset="2"/>
            </a:endParaRPr>
          </a:p>
          <a:p>
            <a:pPr lvl="1"/>
            <a:r>
              <a:rPr lang="en-US" dirty="0" smtClean="0">
                <a:sym typeface="Wingdings" pitchFamily="2" charset="2"/>
              </a:rPr>
              <a:t>gets()  </a:t>
            </a:r>
            <a:r>
              <a:rPr lang="en-US" dirty="0" err="1" smtClean="0">
                <a:sym typeface="Wingdings" pitchFamily="2" charset="2"/>
              </a:rPr>
              <a:t>getc</a:t>
            </a:r>
            <a:r>
              <a:rPr lang="en-US" dirty="0" smtClean="0">
                <a:sym typeface="Wingdings" pitchFamily="2" charset="2"/>
              </a:rPr>
              <a:t>()</a:t>
            </a:r>
            <a:endParaRPr lang="en-US" dirty="0" smtClean="0"/>
          </a:p>
          <a:p>
            <a:pPr lvl="1"/>
            <a:r>
              <a:rPr lang="en-US" dirty="0" err="1" smtClean="0"/>
              <a:t>printf</a:t>
            </a:r>
            <a:r>
              <a:rPr lang="en-US" dirty="0" smtClean="0"/>
              <a:t>() </a:t>
            </a:r>
            <a:r>
              <a:rPr lang="en-US" dirty="0" smtClean="0">
                <a:sym typeface="Wingdings" pitchFamily="2" charset="2"/>
              </a:rPr>
              <a:t> write()</a:t>
            </a:r>
          </a:p>
          <a:p>
            <a:pPr lvl="1"/>
            <a:r>
              <a:rPr lang="en-US" dirty="0" err="1" smtClean="0"/>
              <a:t>malloc</a:t>
            </a:r>
            <a:r>
              <a:rPr lang="en-US" dirty="0" smtClean="0"/>
              <a:t>() </a:t>
            </a:r>
            <a:r>
              <a:rPr lang="en-US" dirty="0" smtClean="0">
                <a:sym typeface="Wingdings" pitchFamily="2" charset="2"/>
              </a:rPr>
              <a:t> </a:t>
            </a:r>
            <a:r>
              <a:rPr lang="en-US" dirty="0" err="1" smtClean="0">
                <a:sym typeface="Wingdings" pitchFamily="2" charset="2"/>
              </a:rPr>
              <a:t>sbrk</a:t>
            </a:r>
            <a:r>
              <a:rPr lang="en-US" dirty="0" smtClean="0">
                <a:sym typeface="Wingdings" pitchFamily="2" charset="2"/>
              </a:rPr>
              <a:t>()</a:t>
            </a:r>
          </a:p>
          <a:p>
            <a:pPr lvl="1"/>
            <a:r>
              <a:rPr lang="en-US" dirty="0" smtClean="0">
                <a:sym typeface="Wingdings" pitchFamily="2" charset="2"/>
              </a:rPr>
              <a:t>…</a:t>
            </a:r>
          </a:p>
        </p:txBody>
      </p:sp>
    </p:spTree>
    <p:extLst>
      <p:ext uri="{BB962C8B-B14F-4D97-AF65-F5344CB8AC3E}">
        <p14:creationId xmlns:p14="http://schemas.microsoft.com/office/powerpoint/2010/main" val="784324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228600" y="838200"/>
            <a:ext cx="8763000" cy="5638800"/>
          </a:xfrm>
        </p:spPr>
        <p:txBody>
          <a:bodyPr>
            <a:normAutofit/>
          </a:bodyPr>
          <a:lstStyle/>
          <a:p>
            <a:pPr marL="457200" indent="-457200">
              <a:buFont typeface="Arial"/>
              <a:buChar char="•"/>
            </a:pPr>
            <a:r>
              <a:rPr lang="en-US" sz="4000" dirty="0"/>
              <a:t>P4-Buffer Overflow is due tomorrow</a:t>
            </a:r>
          </a:p>
          <a:p>
            <a:pPr marL="1200150" lvl="1" indent="-457200"/>
            <a:r>
              <a:rPr lang="en-US" sz="3600" dirty="0"/>
              <a:t>Due Tuesday, April 16th</a:t>
            </a:r>
          </a:p>
          <a:p>
            <a:pPr marL="457200" indent="-457200">
              <a:buFont typeface="Arial"/>
              <a:buChar char="•"/>
            </a:pPr>
            <a:endParaRPr lang="en-US" sz="4000" dirty="0" smtClean="0"/>
          </a:p>
          <a:p>
            <a:pPr marL="457200" indent="-457200">
              <a:buFont typeface="Arial"/>
              <a:buChar char="•"/>
            </a:pPr>
            <a:r>
              <a:rPr lang="en-US" sz="4000" dirty="0" smtClean="0"/>
              <a:t>C practice assignment</a:t>
            </a:r>
          </a:p>
          <a:p>
            <a:pPr marL="1200150" lvl="1" indent="-457200">
              <a:buFont typeface="Arial"/>
              <a:buChar char="•"/>
            </a:pPr>
            <a:r>
              <a:rPr lang="en-US" sz="3600" dirty="0" smtClean="0"/>
              <a:t>Due Friday, April 19th</a:t>
            </a:r>
            <a:endParaRPr lang="en-US" sz="4000" dirty="0" smtClean="0"/>
          </a:p>
          <a:p>
            <a:pPr marL="1200150" lvl="1" indent="-457200">
              <a:buFont typeface="Arial"/>
              <a:buChar char="•"/>
            </a:pPr>
            <a:r>
              <a:rPr lang="en-US" sz="3600" dirty="0" smtClean="0">
                <a:solidFill>
                  <a:schemeClr val="bg1"/>
                </a:solidFill>
              </a:rPr>
              <a:t>Due Friday, April 27th</a:t>
            </a:r>
            <a:endParaRPr lang="en-US" sz="3600" dirty="0">
              <a:solidFill>
                <a:schemeClr val="bg1"/>
              </a:solidFill>
            </a:endParaRPr>
          </a:p>
        </p:txBody>
      </p:sp>
    </p:spTree>
    <p:extLst>
      <p:ext uri="{BB962C8B-B14F-4D97-AF65-F5344CB8AC3E}">
        <p14:creationId xmlns:p14="http://schemas.microsoft.com/office/powerpoint/2010/main" val="3909984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20</a:t>
            </a:fld>
            <a:endParaRPr lang="en-US" dirty="0"/>
          </a:p>
        </p:txBody>
      </p:sp>
      <p:sp>
        <p:nvSpPr>
          <p:cNvPr id="5" name="Title 1"/>
          <p:cNvSpPr>
            <a:spLocks noGrp="1"/>
          </p:cNvSpPr>
          <p:nvPr>
            <p:ph type="title"/>
            <p:custDataLst>
              <p:tags r:id="rId1"/>
            </p:custDataLst>
          </p:nvPr>
        </p:nvSpPr>
        <p:spPr>
          <a:xfrm>
            <a:off x="228600" y="152400"/>
            <a:ext cx="8686800" cy="533400"/>
          </a:xfrm>
        </p:spPr>
        <p:txBody>
          <a:bodyPr>
            <a:noAutofit/>
          </a:bodyPr>
          <a:lstStyle/>
          <a:p>
            <a:r>
              <a:rPr lang="en-US" dirty="0" smtClean="0"/>
              <a:t>Invoking System Calls</a:t>
            </a:r>
            <a:endParaRPr lang="en-US" dirty="0"/>
          </a:p>
        </p:txBody>
      </p:sp>
      <p:sp>
        <p:nvSpPr>
          <p:cNvPr id="6" name="Content Placeholder 2"/>
          <p:cNvSpPr>
            <a:spLocks noGrp="1"/>
          </p:cNvSpPr>
          <p:nvPr>
            <p:ph idx="1"/>
            <p:custDataLst>
              <p:tags r:id="rId2"/>
            </p:custDataLst>
          </p:nvPr>
        </p:nvSpPr>
        <p:spPr>
          <a:xfrm>
            <a:off x="228600" y="1066800"/>
            <a:ext cx="7543800" cy="5257800"/>
          </a:xfrm>
        </p:spPr>
        <p:txBody>
          <a:bodyPr>
            <a:normAutofit/>
          </a:bodyPr>
          <a:lstStyle/>
          <a:p>
            <a:pPr marL="1027113" indent="0">
              <a:buNone/>
            </a:pPr>
            <a:r>
              <a:rPr lang="en-US" dirty="0">
                <a:latin typeface="Consolas" pitchFamily="49" charset="0"/>
              </a:rPr>
              <a:t>char *</a:t>
            </a:r>
            <a:r>
              <a:rPr lang="en-US" dirty="0">
                <a:solidFill>
                  <a:schemeClr val="accent1"/>
                </a:solidFill>
                <a:latin typeface="Consolas" pitchFamily="49" charset="0"/>
              </a:rPr>
              <a:t>gets</a:t>
            </a:r>
            <a:r>
              <a:rPr lang="en-US" dirty="0">
                <a:latin typeface="Consolas" pitchFamily="49" charset="0"/>
              </a:rPr>
              <a:t>(char *</a:t>
            </a:r>
            <a:r>
              <a:rPr lang="en-US" dirty="0" err="1">
                <a:latin typeface="Consolas" pitchFamily="49" charset="0"/>
              </a:rPr>
              <a:t>buf</a:t>
            </a:r>
            <a:r>
              <a:rPr lang="en-US" dirty="0">
                <a:latin typeface="Consolas" pitchFamily="49" charset="0"/>
              </a:rPr>
              <a:t>) {</a:t>
            </a:r>
          </a:p>
          <a:p>
            <a:pPr marL="1027113" indent="0">
              <a:buNone/>
            </a:pPr>
            <a:r>
              <a:rPr lang="en-US" dirty="0">
                <a:latin typeface="Consolas" pitchFamily="49" charset="0"/>
              </a:rPr>
              <a:t>  while (...) {</a:t>
            </a:r>
          </a:p>
          <a:p>
            <a:pPr marL="1027113" indent="0">
              <a:buNone/>
            </a:pPr>
            <a:r>
              <a:rPr lang="en-US" dirty="0">
                <a:latin typeface="Consolas" pitchFamily="49" charset="0"/>
              </a:rPr>
              <a:t>    </a:t>
            </a:r>
            <a:r>
              <a:rPr lang="en-US" dirty="0" err="1">
                <a:latin typeface="Consolas" pitchFamily="49" charset="0"/>
              </a:rPr>
              <a:t>buf</a:t>
            </a:r>
            <a:r>
              <a:rPr lang="en-US" dirty="0">
                <a:latin typeface="Consolas" pitchFamily="49" charset="0"/>
              </a:rPr>
              <a:t>[i] = </a:t>
            </a:r>
            <a:r>
              <a:rPr lang="en-US" dirty="0" err="1">
                <a:solidFill>
                  <a:srgbClr val="92D050"/>
                </a:solidFill>
                <a:latin typeface="Consolas" pitchFamily="49" charset="0"/>
              </a:rPr>
              <a:t>getc</a:t>
            </a:r>
            <a:r>
              <a:rPr lang="en-US" dirty="0">
                <a:latin typeface="Consolas" pitchFamily="49" charset="0"/>
              </a:rPr>
              <a:t>();</a:t>
            </a:r>
          </a:p>
          <a:p>
            <a:pPr marL="1027113" indent="0">
              <a:buNone/>
            </a:pPr>
            <a:r>
              <a:rPr lang="en-US" dirty="0">
                <a:latin typeface="Consolas" pitchFamily="49" charset="0"/>
              </a:rPr>
              <a:t>  }</a:t>
            </a:r>
          </a:p>
          <a:p>
            <a:pPr marL="1027113" indent="0">
              <a:buNone/>
            </a:pPr>
            <a:r>
              <a:rPr lang="en-US" dirty="0">
                <a:latin typeface="Consolas" pitchFamily="49" charset="0"/>
              </a:rPr>
              <a:t>}</a:t>
            </a:r>
          </a:p>
          <a:p>
            <a:pPr marL="1325563"/>
            <a:endParaRPr lang="en-US" dirty="0" smtClean="0">
              <a:latin typeface="Consolas" pitchFamily="49" charset="0"/>
            </a:endParaRPr>
          </a:p>
          <a:p>
            <a:pPr marL="1027113" indent="0">
              <a:buNone/>
            </a:pPr>
            <a:r>
              <a:rPr lang="en-US" dirty="0" smtClean="0">
                <a:latin typeface="Consolas" pitchFamily="49" charset="0"/>
              </a:rPr>
              <a:t>int </a:t>
            </a:r>
            <a:r>
              <a:rPr lang="en-US" dirty="0" err="1" smtClean="0">
                <a:solidFill>
                  <a:srgbClr val="92D050"/>
                </a:solidFill>
                <a:latin typeface="Consolas" pitchFamily="49" charset="0"/>
              </a:rPr>
              <a:t>getc</a:t>
            </a:r>
            <a:r>
              <a:rPr lang="en-US" dirty="0" smtClean="0">
                <a:latin typeface="Consolas" pitchFamily="49" charset="0"/>
              </a:rPr>
              <a:t>() {</a:t>
            </a:r>
          </a:p>
          <a:p>
            <a:pPr marL="1027113" indent="0">
              <a:buNone/>
            </a:pPr>
            <a:r>
              <a:rPr lang="en-US" dirty="0" smtClean="0">
                <a:latin typeface="Consolas" pitchFamily="49" charset="0"/>
              </a:rPr>
              <a:t>  </a:t>
            </a:r>
            <a:r>
              <a:rPr lang="en-US" dirty="0" err="1" smtClean="0">
                <a:latin typeface="Consolas" pitchFamily="49" charset="0"/>
              </a:rPr>
              <a:t>asm</a:t>
            </a:r>
            <a:r>
              <a:rPr lang="en-US" dirty="0" smtClean="0">
                <a:latin typeface="Consolas" pitchFamily="49" charset="0"/>
              </a:rPr>
              <a:t>("</a:t>
            </a:r>
            <a:r>
              <a:rPr lang="en-US" dirty="0" err="1" smtClean="0">
                <a:solidFill>
                  <a:schemeClr val="accent5">
                    <a:lumMod val="60000"/>
                    <a:lumOff val="40000"/>
                  </a:schemeClr>
                </a:solidFill>
                <a:latin typeface="Consolas" pitchFamily="49" charset="0"/>
              </a:rPr>
              <a:t>addi</a:t>
            </a:r>
            <a:r>
              <a:rPr lang="en-US" dirty="0" smtClean="0">
                <a:solidFill>
                  <a:schemeClr val="accent5">
                    <a:lumMod val="60000"/>
                    <a:lumOff val="40000"/>
                  </a:schemeClr>
                </a:solidFill>
                <a:latin typeface="Consolas" pitchFamily="49" charset="0"/>
              </a:rPr>
              <a:t> a</a:t>
            </a:r>
            <a:r>
              <a:rPr lang="en-US" dirty="0">
                <a:solidFill>
                  <a:schemeClr val="accent5">
                    <a:lumMod val="60000"/>
                    <a:lumOff val="40000"/>
                  </a:schemeClr>
                </a:solidFill>
                <a:latin typeface="Consolas" pitchFamily="49" charset="0"/>
              </a:rPr>
              <a:t>7</a:t>
            </a:r>
            <a:r>
              <a:rPr lang="en-US" dirty="0" smtClean="0">
                <a:solidFill>
                  <a:schemeClr val="accent5">
                    <a:lumMod val="60000"/>
                    <a:lumOff val="40000"/>
                  </a:schemeClr>
                </a:solidFill>
                <a:latin typeface="Consolas" pitchFamily="49" charset="0"/>
              </a:rPr>
              <a:t>, 0, 4</a:t>
            </a:r>
            <a:r>
              <a:rPr lang="en-US" dirty="0" smtClean="0">
                <a:latin typeface="Consolas" pitchFamily="49" charset="0"/>
              </a:rPr>
              <a:t>");</a:t>
            </a:r>
          </a:p>
          <a:p>
            <a:pPr marL="1027113" indent="0">
              <a:buNone/>
            </a:pPr>
            <a:r>
              <a:rPr lang="en-US" dirty="0" smtClean="0">
                <a:latin typeface="Consolas" pitchFamily="49" charset="0"/>
              </a:rPr>
              <a:t>  </a:t>
            </a:r>
            <a:r>
              <a:rPr lang="en-US" dirty="0" err="1" smtClean="0">
                <a:latin typeface="Consolas" pitchFamily="49" charset="0"/>
              </a:rPr>
              <a:t>asm</a:t>
            </a:r>
            <a:r>
              <a:rPr lang="en-US" dirty="0" smtClean="0">
                <a:latin typeface="Consolas" pitchFamily="49" charset="0"/>
              </a:rPr>
              <a:t>(“</a:t>
            </a:r>
            <a:r>
              <a:rPr lang="en-US" dirty="0" err="1" smtClean="0">
                <a:solidFill>
                  <a:srgbClr val="FF2F92"/>
                </a:solidFill>
                <a:latin typeface="Consolas" pitchFamily="49" charset="0"/>
              </a:rPr>
              <a:t>ecall</a:t>
            </a:r>
            <a:r>
              <a:rPr lang="en-US" dirty="0" smtClean="0">
                <a:latin typeface="Consolas" pitchFamily="49" charset="0"/>
              </a:rPr>
              <a:t>");</a:t>
            </a:r>
          </a:p>
          <a:p>
            <a:pPr marL="1027113" indent="0">
              <a:buNone/>
            </a:pPr>
            <a:r>
              <a:rPr lang="en-US" dirty="0" smtClean="0">
                <a:latin typeface="Consolas" pitchFamily="49" charset="0"/>
              </a:rPr>
              <a:t>}</a:t>
            </a:r>
          </a:p>
        </p:txBody>
      </p:sp>
      <p:sp>
        <p:nvSpPr>
          <p:cNvPr id="7" name="Rectangle 6"/>
          <p:cNvSpPr/>
          <p:nvPr/>
        </p:nvSpPr>
        <p:spPr>
          <a:xfrm rot="20540590">
            <a:off x="6515099" y="3274309"/>
            <a:ext cx="2209800" cy="1384995"/>
          </a:xfrm>
          <a:prstGeom prst="rect">
            <a:avLst/>
          </a:prstGeom>
        </p:spPr>
        <p:txBody>
          <a:bodyPr wrap="square">
            <a:spAutoFit/>
          </a:bodyPr>
          <a:lstStyle/>
          <a:p>
            <a:pPr algn="ctr"/>
            <a:r>
              <a:rPr lang="en-US" sz="2800" dirty="0">
                <a:solidFill>
                  <a:schemeClr val="tx2"/>
                </a:solidFill>
                <a:latin typeface="Source Sans Pro"/>
              </a:rPr>
              <a:t>4 is </a:t>
            </a:r>
            <a:r>
              <a:rPr lang="en-US" sz="2800" dirty="0" smtClean="0">
                <a:solidFill>
                  <a:schemeClr val="tx2"/>
                </a:solidFill>
                <a:latin typeface="Source Sans Pro"/>
              </a:rPr>
              <a:t>number for </a:t>
            </a:r>
            <a:r>
              <a:rPr lang="en-US" sz="2800" dirty="0" err="1">
                <a:solidFill>
                  <a:schemeClr val="accent4"/>
                </a:solidFill>
                <a:latin typeface="Consolas" panose="020B0609020204030204" pitchFamily="49" charset="0"/>
              </a:rPr>
              <a:t>getc</a:t>
            </a:r>
            <a:r>
              <a:rPr lang="en-US" sz="2800" dirty="0">
                <a:solidFill>
                  <a:schemeClr val="tx2"/>
                </a:solidFill>
                <a:latin typeface="Source Sans Pro"/>
              </a:rPr>
              <a:t> </a:t>
            </a:r>
            <a:r>
              <a:rPr lang="en-US" sz="2800" dirty="0" smtClean="0">
                <a:solidFill>
                  <a:schemeClr val="tx2"/>
                </a:solidFill>
                <a:latin typeface="Source Sans Pro"/>
              </a:rPr>
              <a:t>syscall</a:t>
            </a:r>
            <a:endParaRPr lang="en-US" sz="2800" dirty="0">
              <a:solidFill>
                <a:schemeClr val="tx2"/>
              </a:solidFill>
              <a:latin typeface="Source Sans Pro"/>
            </a:endParaRPr>
          </a:p>
        </p:txBody>
      </p:sp>
    </p:spTree>
    <p:extLst>
      <p:ext uri="{BB962C8B-B14F-4D97-AF65-F5344CB8AC3E}">
        <p14:creationId xmlns:p14="http://schemas.microsoft.com/office/powerpoint/2010/main" val="339527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Anatomy of a Process, v1</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21</a:t>
            </a:fld>
            <a:endParaRPr lang="en-US" dirty="0"/>
          </a:p>
        </p:txBody>
      </p:sp>
      <p:grpSp>
        <p:nvGrpSpPr>
          <p:cNvPr id="28" name="Group 27"/>
          <p:cNvGrpSpPr/>
          <p:nvPr/>
        </p:nvGrpSpPr>
        <p:grpSpPr>
          <a:xfrm>
            <a:off x="762000" y="838200"/>
            <a:ext cx="5410669" cy="5965554"/>
            <a:chOff x="413287" y="533400"/>
            <a:chExt cx="5911313" cy="6347961"/>
          </a:xfrm>
        </p:grpSpPr>
        <p:sp>
          <p:nvSpPr>
            <p:cNvPr id="29" name="Rectangle 28"/>
            <p:cNvSpPr/>
            <p:nvPr>
              <p:custDataLst>
                <p:tags r:id="rId1"/>
              </p:custDataLst>
            </p:nvPr>
          </p:nvSpPr>
          <p:spPr>
            <a:xfrm>
              <a:off x="2819400" y="609600"/>
              <a:ext cx="3505200" cy="6248400"/>
            </a:xfrm>
            <a:prstGeom prst="rect">
              <a:avLst/>
            </a:prstGeom>
            <a:ln w="28575">
              <a:solidFill>
                <a:srgbClr val="FFFF00"/>
              </a:solidFill>
            </a:ln>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err="1" smtClean="0">
                <a:ln>
                  <a:noFill/>
                </a:ln>
                <a:solidFill>
                  <a:srgbClr val="FFFFFF"/>
                </a:solidFill>
                <a:effectLst/>
                <a:uLnTx/>
                <a:uFillTx/>
                <a:latin typeface="Calibri"/>
                <a:ea typeface="+mn-ea"/>
                <a:cs typeface="+mn-cs"/>
              </a:endParaRPr>
            </a:p>
          </p:txBody>
        </p:sp>
        <p:sp>
          <p:nvSpPr>
            <p:cNvPr id="30" name="TextBox 29"/>
            <p:cNvSpPr txBox="1"/>
            <p:nvPr>
              <p:custDataLst>
                <p:tags r:id="rId2"/>
              </p:custDataLst>
            </p:nvPr>
          </p:nvSpPr>
          <p:spPr>
            <a:xfrm>
              <a:off x="436047" y="53340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0xfffffffc</a:t>
              </a:r>
            </a:p>
          </p:txBody>
        </p:sp>
        <p:sp>
          <p:nvSpPr>
            <p:cNvPr id="31" name="TextBox 30"/>
            <p:cNvSpPr txBox="1"/>
            <p:nvPr>
              <p:custDataLst>
                <p:tags r:id="rId3"/>
              </p:custDataLst>
            </p:nvPr>
          </p:nvSpPr>
          <p:spPr>
            <a:xfrm>
              <a:off x="436049" y="6324601"/>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0x00000000</a:t>
              </a:r>
            </a:p>
          </p:txBody>
        </p:sp>
        <p:sp>
          <p:nvSpPr>
            <p:cNvPr id="32" name="TextBox 31"/>
            <p:cNvSpPr txBox="1"/>
            <p:nvPr>
              <p:custDataLst>
                <p:tags r:id="rId4"/>
              </p:custDataLst>
            </p:nvPr>
          </p:nvSpPr>
          <p:spPr>
            <a:xfrm>
              <a:off x="436047" y="214378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0x7ffffffc</a:t>
              </a:r>
            </a:p>
          </p:txBody>
        </p:sp>
        <p:sp>
          <p:nvSpPr>
            <p:cNvPr id="33" name="TextBox 32"/>
            <p:cNvSpPr txBox="1"/>
            <p:nvPr>
              <p:custDataLst>
                <p:tags r:id="rId5"/>
              </p:custDataLst>
            </p:nvPr>
          </p:nvSpPr>
          <p:spPr>
            <a:xfrm>
              <a:off x="436047" y="175260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0x80000000</a:t>
              </a:r>
            </a:p>
          </p:txBody>
        </p:sp>
        <p:sp>
          <p:nvSpPr>
            <p:cNvPr id="34" name="TextBox 33"/>
            <p:cNvSpPr txBox="1"/>
            <p:nvPr>
              <p:custDataLst>
                <p:tags r:id="rId6"/>
              </p:custDataLst>
            </p:nvPr>
          </p:nvSpPr>
          <p:spPr>
            <a:xfrm>
              <a:off x="436047" y="503938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0x10000000</a:t>
              </a:r>
            </a:p>
          </p:txBody>
        </p:sp>
        <p:sp>
          <p:nvSpPr>
            <p:cNvPr id="35" name="TextBox 34"/>
            <p:cNvSpPr txBox="1"/>
            <p:nvPr>
              <p:custDataLst>
                <p:tags r:id="rId7"/>
              </p:custDataLst>
            </p:nvPr>
          </p:nvSpPr>
          <p:spPr>
            <a:xfrm>
              <a:off x="413287" y="587758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0x00400000</a:t>
              </a:r>
            </a:p>
          </p:txBody>
        </p:sp>
        <p:sp>
          <p:nvSpPr>
            <p:cNvPr id="36" name="Rectangle 7"/>
            <p:cNvSpPr>
              <a:spLocks noChangeArrowheads="1"/>
            </p:cNvSpPr>
            <p:nvPr>
              <p:custDataLst>
                <p:tags r:id="rId8"/>
              </p:custDataLst>
            </p:nvPr>
          </p:nvSpPr>
          <p:spPr bwMode="auto">
            <a:xfrm>
              <a:off x="2819400" y="533400"/>
              <a:ext cx="3505200" cy="1676400"/>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system reserved</a:t>
              </a:r>
            </a:p>
          </p:txBody>
        </p:sp>
        <p:sp>
          <p:nvSpPr>
            <p:cNvPr id="37" name="Rectangle 7"/>
            <p:cNvSpPr>
              <a:spLocks noChangeArrowheads="1"/>
            </p:cNvSpPr>
            <p:nvPr>
              <p:custDataLst>
                <p:tags r:id="rId9"/>
              </p:custDataLst>
            </p:nvPr>
          </p:nvSpPr>
          <p:spPr bwMode="auto">
            <a:xfrm>
              <a:off x="2819400" y="2209800"/>
              <a:ext cx="3505200" cy="79501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stack</a:t>
              </a:r>
            </a:p>
          </p:txBody>
        </p:sp>
        <p:sp>
          <p:nvSpPr>
            <p:cNvPr id="38" name="Rectangle 7"/>
            <p:cNvSpPr>
              <a:spLocks noChangeArrowheads="1"/>
            </p:cNvSpPr>
            <p:nvPr>
              <p:custDataLst>
                <p:tags r:id="rId10"/>
              </p:custDataLst>
            </p:nvPr>
          </p:nvSpPr>
          <p:spPr bwMode="auto">
            <a:xfrm>
              <a:off x="2819400" y="6477000"/>
              <a:ext cx="3505200" cy="381000"/>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system reserved</a:t>
              </a:r>
            </a:p>
          </p:txBody>
        </p:sp>
        <p:sp>
          <p:nvSpPr>
            <p:cNvPr id="39" name="Rectangle 7"/>
            <p:cNvSpPr>
              <a:spLocks noChangeArrowheads="1"/>
            </p:cNvSpPr>
            <p:nvPr>
              <p:custDataLst>
                <p:tags r:id="rId11"/>
              </p:custDataLst>
            </p:nvPr>
          </p:nvSpPr>
          <p:spPr bwMode="auto">
            <a:xfrm>
              <a:off x="2819400" y="5562600"/>
              <a:ext cx="3505200" cy="914400"/>
            </a:xfrm>
            <a:prstGeom prst="rect">
              <a:avLst/>
            </a:prstGeom>
            <a:solidFill>
              <a:srgbClr val="00B0F0">
                <a:lumMod val="50000"/>
              </a:srgbClr>
            </a:solidFill>
            <a:ln w="28575">
              <a:solidFill>
                <a:srgbClr val="FFFF00"/>
              </a:solidFill>
              <a:miter lim="800000"/>
              <a:headEnd/>
              <a:tailEnd/>
            </a:ln>
            <a:effectLst/>
          </p:spPr>
          <p:txBody>
            <a:bodyPr wrap="none"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   code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  (text)     </a:t>
              </a:r>
            </a:p>
          </p:txBody>
        </p:sp>
        <p:sp>
          <p:nvSpPr>
            <p:cNvPr id="40" name="Rectangle 7"/>
            <p:cNvSpPr>
              <a:spLocks noChangeArrowheads="1"/>
            </p:cNvSpPr>
            <p:nvPr>
              <p:custDataLst>
                <p:tags r:id="rId12"/>
              </p:custDataLst>
            </p:nvPr>
          </p:nvSpPr>
          <p:spPr bwMode="auto">
            <a:xfrm>
              <a:off x="2819400" y="5105400"/>
              <a:ext cx="3505200" cy="4572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static data</a:t>
              </a:r>
            </a:p>
          </p:txBody>
        </p:sp>
        <p:sp>
          <p:nvSpPr>
            <p:cNvPr id="41" name="Rectangle 7"/>
            <p:cNvSpPr>
              <a:spLocks noChangeArrowheads="1"/>
            </p:cNvSpPr>
            <p:nvPr>
              <p:custDataLst>
                <p:tags r:id="rId13"/>
              </p:custDataLst>
            </p:nvPr>
          </p:nvSpPr>
          <p:spPr bwMode="auto">
            <a:xfrm>
              <a:off x="2819400" y="4343400"/>
              <a:ext cx="3505200" cy="7620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dynamic data (heap)</a:t>
              </a:r>
            </a:p>
          </p:txBody>
        </p:sp>
        <p:cxnSp>
          <p:nvCxnSpPr>
            <p:cNvPr id="42" name="Straight Arrow Connector 41"/>
            <p:cNvCxnSpPr>
              <a:stCxn id="37" idx="2"/>
            </p:cNvCxnSpPr>
            <p:nvPr/>
          </p:nvCxnSpPr>
          <p:spPr>
            <a:xfrm>
              <a:off x="4572000" y="3004810"/>
              <a:ext cx="0" cy="500390"/>
            </a:xfrm>
            <a:prstGeom prst="straightConnector1">
              <a:avLst/>
            </a:prstGeom>
            <a:noFill/>
            <a:ln w="28575" cap="flat" cmpd="sng" algn="ctr">
              <a:solidFill>
                <a:srgbClr val="FFFF00">
                  <a:shade val="95000"/>
                  <a:satMod val="105000"/>
                </a:srgbClr>
              </a:solidFill>
              <a:prstDash val="solid"/>
              <a:tailEnd type="arrow"/>
            </a:ln>
            <a:effectLst/>
          </p:spPr>
        </p:cxnSp>
        <p:cxnSp>
          <p:nvCxnSpPr>
            <p:cNvPr id="43" name="Straight Arrow Connector 42"/>
            <p:cNvCxnSpPr>
              <a:stCxn id="41" idx="0"/>
            </p:cNvCxnSpPr>
            <p:nvPr/>
          </p:nvCxnSpPr>
          <p:spPr>
            <a:xfrm flipV="1">
              <a:off x="4572000" y="3733800"/>
              <a:ext cx="0" cy="609600"/>
            </a:xfrm>
            <a:prstGeom prst="straightConnector1">
              <a:avLst/>
            </a:prstGeom>
            <a:noFill/>
            <a:ln w="28575" cap="flat" cmpd="sng" algn="ctr">
              <a:solidFill>
                <a:srgbClr val="FFFF00">
                  <a:shade val="95000"/>
                  <a:satMod val="105000"/>
                </a:srgbClr>
              </a:solidFill>
              <a:prstDash val="solid"/>
              <a:tailEnd type="arrow"/>
            </a:ln>
            <a:effectLst/>
          </p:spPr>
        </p:cxnSp>
      </p:grpSp>
      <p:sp>
        <p:nvSpPr>
          <p:cNvPr id="44" name="Rectangle 43"/>
          <p:cNvSpPr/>
          <p:nvPr/>
        </p:nvSpPr>
        <p:spPr>
          <a:xfrm>
            <a:off x="4365924" y="5585305"/>
            <a:ext cx="1577676" cy="369332"/>
          </a:xfrm>
          <a:prstGeom prst="rect">
            <a:avLst/>
          </a:prstGeom>
        </p:spPr>
        <p:txBody>
          <a:bodyPr wrap="none">
            <a:spAutoFit/>
          </a:bodyPr>
          <a:lstStyle/>
          <a:p>
            <a:pPr defTabSz="914400" fontAlgn="auto">
              <a:spcBef>
                <a:spcPts val="0"/>
              </a:spcBef>
              <a:spcAft>
                <a:spcPts val="0"/>
              </a:spcAft>
            </a:pPr>
            <a:r>
              <a:rPr lang="en-US" sz="1800">
                <a:solidFill>
                  <a:srgbClr val="D8D8D8"/>
                </a:solidFill>
                <a:latin typeface="Consolas" pitchFamily="49" charset="0"/>
                <a:ea typeface="+mn-ea"/>
                <a:cs typeface="+mn-cs"/>
              </a:rPr>
              <a:t>(</a:t>
            </a:r>
            <a:r>
              <a:rPr lang="en-US" sz="1800" smtClean="0">
                <a:solidFill>
                  <a:srgbClr val="D8D8D8"/>
                </a:solidFill>
                <a:latin typeface="Consolas" pitchFamily="49" charset="0"/>
                <a:ea typeface="+mn-ea"/>
                <a:cs typeface="+mn-cs"/>
              </a:rPr>
              <a:t>user)</a:t>
            </a:r>
            <a:r>
              <a:rPr lang="en-US" sz="1800" b="1" smtClean="0">
                <a:solidFill>
                  <a:srgbClr val="D8D8D8"/>
                </a:solidFill>
                <a:latin typeface="Consolas" pitchFamily="49" charset="0"/>
                <a:ea typeface="+mn-ea"/>
                <a:cs typeface="+mn-cs"/>
                <a:sym typeface="Wingdings"/>
              </a:rPr>
              <a:t> </a:t>
            </a:r>
            <a:r>
              <a:rPr lang="en-US" sz="1800" b="1" dirty="0" smtClean="0">
                <a:solidFill>
                  <a:srgbClr val="FFFF00"/>
                </a:solidFill>
                <a:latin typeface="Consolas" pitchFamily="49" charset="0"/>
                <a:ea typeface="+mn-ea"/>
                <a:cs typeface="+mn-cs"/>
              </a:rPr>
              <a:t>gets</a:t>
            </a:r>
            <a:endParaRPr lang="en-US" sz="1800" b="1" dirty="0">
              <a:solidFill>
                <a:srgbClr val="FFFF00"/>
              </a:solidFill>
              <a:latin typeface="Calibri"/>
              <a:ea typeface="+mn-ea"/>
              <a:cs typeface="+mn-cs"/>
            </a:endParaRPr>
          </a:p>
        </p:txBody>
      </p:sp>
      <p:sp>
        <p:nvSpPr>
          <p:cNvPr id="45" name="Rectangle 44"/>
          <p:cNvSpPr/>
          <p:nvPr/>
        </p:nvSpPr>
        <p:spPr>
          <a:xfrm>
            <a:off x="4062213" y="5911200"/>
            <a:ext cx="1957587" cy="369332"/>
          </a:xfrm>
          <a:prstGeom prst="rect">
            <a:avLst/>
          </a:prstGeom>
        </p:spPr>
        <p:txBody>
          <a:bodyPr wrap="none">
            <a:spAutoFit/>
          </a:bodyPr>
          <a:lstStyle/>
          <a:p>
            <a:pPr defTabSz="914400" fontAlgn="auto">
              <a:spcBef>
                <a:spcPts val="0"/>
              </a:spcBef>
              <a:spcAft>
                <a:spcPts val="0"/>
              </a:spcAft>
            </a:pPr>
            <a:r>
              <a:rPr lang="en-US" sz="1800" smtClean="0">
                <a:solidFill>
                  <a:srgbClr val="D8D8D8"/>
                </a:solidFill>
                <a:latin typeface="Consolas" pitchFamily="49" charset="0"/>
                <a:ea typeface="+mn-ea"/>
                <a:cs typeface="+mn-cs"/>
              </a:rPr>
              <a:t>(library)</a:t>
            </a:r>
            <a:r>
              <a:rPr lang="en-US" sz="1800" b="1" smtClean="0">
                <a:solidFill>
                  <a:srgbClr val="D8D8D8"/>
                </a:solidFill>
                <a:latin typeface="Consolas" pitchFamily="49" charset="0"/>
                <a:ea typeface="+mn-ea"/>
                <a:cs typeface="+mn-cs"/>
                <a:sym typeface="Wingdings"/>
              </a:rPr>
              <a:t> </a:t>
            </a:r>
            <a:r>
              <a:rPr lang="en-US" sz="1800" b="1" dirty="0" err="1" smtClean="0">
                <a:solidFill>
                  <a:srgbClr val="92D050"/>
                </a:solidFill>
                <a:latin typeface="Consolas" pitchFamily="49" charset="0"/>
                <a:ea typeface="+mn-ea"/>
                <a:cs typeface="+mn-cs"/>
              </a:rPr>
              <a:t>getc</a:t>
            </a:r>
            <a:endParaRPr lang="en-US" sz="1800" b="1" dirty="0">
              <a:solidFill>
                <a:srgbClr val="92D050"/>
              </a:solidFill>
              <a:latin typeface="Calibri"/>
              <a:ea typeface="+mn-ea"/>
              <a:cs typeface="+mn-cs"/>
            </a:endParaRPr>
          </a:p>
        </p:txBody>
      </p:sp>
      <p:cxnSp>
        <p:nvCxnSpPr>
          <p:cNvPr id="46" name="Curved Connector 45"/>
          <p:cNvCxnSpPr/>
          <p:nvPr/>
        </p:nvCxnSpPr>
        <p:spPr>
          <a:xfrm rot="16200000" flipH="1">
            <a:off x="5731269" y="5904111"/>
            <a:ext cx="327886" cy="55623"/>
          </a:xfrm>
          <a:prstGeom prst="curvedConnector4">
            <a:avLst>
              <a:gd name="adj1" fmla="val 21840"/>
              <a:gd name="adj2" fmla="val 510981"/>
            </a:avLst>
          </a:prstGeom>
          <a:noFill/>
          <a:ln w="28575" cap="flat" cmpd="sng" algn="ctr">
            <a:solidFill>
              <a:srgbClr val="FF2F92"/>
            </a:solidFill>
            <a:prstDash val="solid"/>
            <a:tailEnd type="triangle"/>
          </a:ln>
          <a:effectLst/>
        </p:spPr>
      </p:cxnSp>
      <p:cxnSp>
        <p:nvCxnSpPr>
          <p:cNvPr id="47" name="Curved Connector 46"/>
          <p:cNvCxnSpPr>
            <a:endCxn id="48" idx="2"/>
          </p:cNvCxnSpPr>
          <p:nvPr/>
        </p:nvCxnSpPr>
        <p:spPr>
          <a:xfrm flipV="1">
            <a:off x="5822609" y="5599331"/>
            <a:ext cx="1661141" cy="604126"/>
          </a:xfrm>
          <a:prstGeom prst="curvedConnector2">
            <a:avLst/>
          </a:prstGeom>
          <a:noFill/>
          <a:ln w="28575" cap="flat" cmpd="sng" algn="ctr">
            <a:solidFill>
              <a:srgbClr val="FF2F92"/>
            </a:solidFill>
            <a:prstDash val="solid"/>
            <a:tailEnd type="triangle"/>
          </a:ln>
          <a:effectLst/>
        </p:spPr>
      </p:cxnSp>
      <p:sp>
        <p:nvSpPr>
          <p:cNvPr id="48" name="Rectangle 47"/>
          <p:cNvSpPr/>
          <p:nvPr/>
        </p:nvSpPr>
        <p:spPr>
          <a:xfrm>
            <a:off x="7138142" y="4953000"/>
            <a:ext cx="691215" cy="646331"/>
          </a:xfrm>
          <a:prstGeom prst="rect">
            <a:avLst/>
          </a:prstGeom>
        </p:spPr>
        <p:txBody>
          <a:bodyPr wrap="none">
            <a:spAutoFit/>
          </a:bodyPr>
          <a:lstStyle/>
          <a:p>
            <a:pPr defTabSz="914400" fontAlgn="auto">
              <a:spcBef>
                <a:spcPts val="0"/>
              </a:spcBef>
              <a:spcAft>
                <a:spcPts val="0"/>
              </a:spcAft>
            </a:pPr>
            <a:r>
              <a:rPr lang="en-US" sz="3600" b="1" dirty="0" smtClean="0">
                <a:solidFill>
                  <a:srgbClr val="FF2F92"/>
                </a:solidFill>
                <a:latin typeface="Consolas" pitchFamily="49" charset="0"/>
                <a:ea typeface="+mn-ea"/>
                <a:cs typeface="+mn-cs"/>
              </a:rPr>
              <a:t>??</a:t>
            </a:r>
            <a:endParaRPr lang="en-US" sz="3600" b="1" dirty="0">
              <a:solidFill>
                <a:srgbClr val="FF2F92"/>
              </a:solidFill>
              <a:latin typeface="Calibri"/>
              <a:ea typeface="+mn-ea"/>
              <a:cs typeface="+mn-cs"/>
            </a:endParaRPr>
          </a:p>
        </p:txBody>
      </p:sp>
    </p:spTree>
    <p:extLst>
      <p:ext uri="{BB962C8B-B14F-4D97-AF65-F5344CB8AC3E}">
        <p14:creationId xmlns:p14="http://schemas.microsoft.com/office/powerpoint/2010/main" val="1579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22</a:t>
            </a:fld>
            <a:endParaRPr lang="en-US" dirty="0"/>
          </a:p>
        </p:txBody>
      </p:sp>
      <p:sp>
        <p:nvSpPr>
          <p:cNvPr id="5" name="Rectangle 2"/>
          <p:cNvSpPr>
            <a:spLocks noGrp="1" noChangeArrowheads="1"/>
          </p:cNvSpPr>
          <p:nvPr>
            <p:ph type="title"/>
          </p:nvPr>
        </p:nvSpPr>
        <p:spPr>
          <a:xfrm>
            <a:off x="228600" y="152400"/>
            <a:ext cx="8686800" cy="533400"/>
          </a:xfrm>
        </p:spPr>
        <p:txBody>
          <a:bodyPr>
            <a:noAutofit/>
          </a:bodyPr>
          <a:lstStyle/>
          <a:p>
            <a:r>
              <a:rPr lang="en-US" dirty="0"/>
              <a:t>Where does </a:t>
            </a:r>
            <a:r>
              <a:rPr lang="en-US" dirty="0" smtClean="0"/>
              <a:t>the OS </a:t>
            </a:r>
            <a:r>
              <a:rPr lang="en-US" dirty="0"/>
              <a:t>live</a:t>
            </a:r>
            <a:r>
              <a:rPr lang="en-US" dirty="0" smtClean="0"/>
              <a:t>?</a:t>
            </a:r>
            <a:endParaRPr lang="en-US" dirty="0"/>
          </a:p>
        </p:txBody>
      </p:sp>
      <p:sp>
        <p:nvSpPr>
          <p:cNvPr id="6" name="Rectangle 3"/>
          <p:cNvSpPr>
            <a:spLocks noGrp="1" noChangeArrowheads="1"/>
          </p:cNvSpPr>
          <p:nvPr>
            <p:ph idx="1"/>
          </p:nvPr>
        </p:nvSpPr>
        <p:spPr>
          <a:xfrm>
            <a:off x="228599" y="838200"/>
            <a:ext cx="9040761" cy="5638800"/>
          </a:xfrm>
        </p:spPr>
        <p:txBody>
          <a:bodyPr/>
          <a:lstStyle/>
          <a:p>
            <a:pPr marL="0" indent="0">
              <a:lnSpc>
                <a:spcPct val="90000"/>
              </a:lnSpc>
              <a:buNone/>
            </a:pPr>
            <a:r>
              <a:rPr lang="en-US" dirty="0" smtClean="0"/>
              <a:t>In its </a:t>
            </a:r>
            <a:r>
              <a:rPr lang="en-US" dirty="0"/>
              <a:t>own address space?</a:t>
            </a:r>
          </a:p>
          <a:p>
            <a:pPr lvl="1">
              <a:lnSpc>
                <a:spcPct val="90000"/>
              </a:lnSpc>
              <a:buFont typeface=".AppleSystemUIFont" charset="-120"/>
              <a:buChar char="–"/>
            </a:pPr>
            <a:r>
              <a:rPr lang="en-US" dirty="0" err="1" smtClean="0"/>
              <a:t>Syscall</a:t>
            </a:r>
            <a:r>
              <a:rPr lang="en-US" dirty="0" smtClean="0"/>
              <a:t> has </a:t>
            </a:r>
            <a:r>
              <a:rPr lang="en-US" dirty="0"/>
              <a:t>to switch to a different address </a:t>
            </a:r>
            <a:r>
              <a:rPr lang="en-US" dirty="0" smtClean="0"/>
              <a:t>space</a:t>
            </a:r>
            <a:endParaRPr lang="en-US" dirty="0"/>
          </a:p>
          <a:p>
            <a:pPr lvl="1">
              <a:lnSpc>
                <a:spcPct val="90000"/>
              </a:lnSpc>
              <a:buFont typeface=".AppleSystemUIFont" charset="-120"/>
              <a:buChar char="–"/>
            </a:pPr>
            <a:r>
              <a:rPr lang="en-US" dirty="0" smtClean="0"/>
              <a:t>Hard </a:t>
            </a:r>
            <a:r>
              <a:rPr lang="en-US" dirty="0"/>
              <a:t>to </a:t>
            </a:r>
            <a:r>
              <a:rPr lang="en-US" dirty="0" smtClean="0"/>
              <a:t>support syscall </a:t>
            </a:r>
            <a:r>
              <a:rPr lang="en-US" dirty="0"/>
              <a:t>arguments passed as </a:t>
            </a:r>
            <a:r>
              <a:rPr lang="en-US" dirty="0" smtClean="0"/>
              <a:t>pointers</a:t>
            </a:r>
          </a:p>
          <a:p>
            <a:pPr marL="457200" lvl="1" indent="0">
              <a:lnSpc>
                <a:spcPct val="90000"/>
              </a:lnSpc>
              <a:buNone/>
            </a:pPr>
            <a:r>
              <a:rPr lang="is-IS" dirty="0" smtClean="0"/>
              <a:t>. . . </a:t>
            </a:r>
            <a:r>
              <a:rPr lang="en-US" dirty="0" smtClean="0"/>
              <a:t>S</a:t>
            </a:r>
            <a:r>
              <a:rPr lang="is-IS" dirty="0" smtClean="0"/>
              <a:t>o, </a:t>
            </a:r>
            <a:r>
              <a:rPr lang="en-US" dirty="0" smtClean="0"/>
              <a:t>NOPE</a:t>
            </a:r>
          </a:p>
          <a:p>
            <a:pPr lvl="1">
              <a:lnSpc>
                <a:spcPct val="90000"/>
              </a:lnSpc>
            </a:pPr>
            <a:endParaRPr lang="en-US" dirty="0"/>
          </a:p>
          <a:p>
            <a:pPr marL="0" indent="0">
              <a:lnSpc>
                <a:spcPct val="90000"/>
              </a:lnSpc>
              <a:buNone/>
            </a:pPr>
            <a:r>
              <a:rPr lang="en-US" dirty="0" smtClean="0"/>
              <a:t>In </a:t>
            </a:r>
            <a:r>
              <a:rPr lang="en-US" dirty="0"/>
              <a:t>the same address space as </a:t>
            </a:r>
            <a:r>
              <a:rPr lang="en-US" dirty="0" smtClean="0"/>
              <a:t>the user process?</a:t>
            </a:r>
            <a:endParaRPr lang="en-US" dirty="0"/>
          </a:p>
          <a:p>
            <a:pPr lvl="1">
              <a:lnSpc>
                <a:spcPct val="90000"/>
              </a:lnSpc>
            </a:pPr>
            <a:r>
              <a:rPr lang="en-US" dirty="0" smtClean="0"/>
              <a:t>Protection </a:t>
            </a:r>
            <a:r>
              <a:rPr lang="en-US" dirty="0"/>
              <a:t>bits </a:t>
            </a:r>
            <a:r>
              <a:rPr lang="en-US" dirty="0" smtClean="0"/>
              <a:t>prevent </a:t>
            </a:r>
            <a:r>
              <a:rPr lang="en-US" dirty="0"/>
              <a:t>user code from writing kernel</a:t>
            </a:r>
          </a:p>
          <a:p>
            <a:pPr lvl="1">
              <a:lnSpc>
                <a:spcPct val="90000"/>
              </a:lnSpc>
            </a:pPr>
            <a:r>
              <a:rPr lang="en-US" dirty="0"/>
              <a:t>Higher part of v</a:t>
            </a:r>
            <a:r>
              <a:rPr lang="en-US" dirty="0" smtClean="0"/>
              <a:t>irtual memory</a:t>
            </a:r>
          </a:p>
          <a:p>
            <a:pPr lvl="1">
              <a:lnSpc>
                <a:spcPct val="90000"/>
              </a:lnSpc>
            </a:pPr>
            <a:r>
              <a:rPr lang="en-US" dirty="0"/>
              <a:t>L</a:t>
            </a:r>
            <a:r>
              <a:rPr lang="en-US" dirty="0" smtClean="0"/>
              <a:t>ower </a:t>
            </a:r>
            <a:r>
              <a:rPr lang="en-US" dirty="0"/>
              <a:t>part of physical </a:t>
            </a:r>
            <a:r>
              <a:rPr lang="en-US" dirty="0" smtClean="0"/>
              <a:t>memory</a:t>
            </a:r>
          </a:p>
          <a:p>
            <a:pPr marL="457200" lvl="1" indent="0">
              <a:lnSpc>
                <a:spcPct val="90000"/>
              </a:lnSpc>
              <a:buNone/>
            </a:pPr>
            <a:r>
              <a:rPr lang="en-US" dirty="0" smtClean="0"/>
              <a:t>. . . Yes, </a:t>
            </a:r>
            <a:r>
              <a:rPr lang="en-US" i="1" dirty="0" smtClean="0"/>
              <a:t>this is how we do it.</a:t>
            </a:r>
            <a:endParaRPr lang="en-US" i="1" dirty="0"/>
          </a:p>
        </p:txBody>
      </p:sp>
      <p:sp>
        <p:nvSpPr>
          <p:cNvPr id="7" name="TextBox 6"/>
          <p:cNvSpPr txBox="1"/>
          <p:nvPr/>
        </p:nvSpPr>
        <p:spPr>
          <a:xfrm>
            <a:off x="4360985" y="-12660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0011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smtClean="0"/>
              <a:t>Anatomy of a Process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23</a:t>
            </a:fld>
            <a:endParaRPr lang="en-US" dirty="0"/>
          </a:p>
        </p:txBody>
      </p:sp>
      <p:grpSp>
        <p:nvGrpSpPr>
          <p:cNvPr id="29" name="Group 28"/>
          <p:cNvGrpSpPr/>
          <p:nvPr/>
        </p:nvGrpSpPr>
        <p:grpSpPr>
          <a:xfrm>
            <a:off x="762000" y="838200"/>
            <a:ext cx="7015000" cy="5965554"/>
            <a:chOff x="413287" y="533400"/>
            <a:chExt cx="7664091" cy="6347961"/>
          </a:xfrm>
        </p:grpSpPr>
        <p:sp>
          <p:nvSpPr>
            <p:cNvPr id="30" name="Rectangle 29"/>
            <p:cNvSpPr/>
            <p:nvPr>
              <p:custDataLst>
                <p:tags r:id="rId1"/>
              </p:custDataLst>
            </p:nvPr>
          </p:nvSpPr>
          <p:spPr>
            <a:xfrm>
              <a:off x="2819400" y="609600"/>
              <a:ext cx="3505200" cy="6248400"/>
            </a:xfrm>
            <a:prstGeom prst="rect">
              <a:avLst/>
            </a:prstGeom>
            <a:ln w="28575">
              <a:solidFill>
                <a:srgbClr val="FFFF00"/>
              </a:solidFill>
            </a:ln>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err="1" smtClean="0">
                <a:ln>
                  <a:noFill/>
                </a:ln>
                <a:solidFill>
                  <a:srgbClr val="FFFFFF"/>
                </a:solidFill>
                <a:effectLst/>
                <a:uLnTx/>
                <a:uFillTx/>
                <a:latin typeface="Source Sans Pro"/>
                <a:ea typeface="+mn-ea"/>
                <a:cs typeface="+mn-cs"/>
              </a:endParaRPr>
            </a:p>
          </p:txBody>
        </p:sp>
        <p:sp>
          <p:nvSpPr>
            <p:cNvPr id="31" name="TextBox 30"/>
            <p:cNvSpPr txBox="1"/>
            <p:nvPr>
              <p:custDataLst>
                <p:tags r:id="rId2"/>
              </p:custDataLst>
            </p:nvPr>
          </p:nvSpPr>
          <p:spPr>
            <a:xfrm>
              <a:off x="436047" y="53340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0xfffffffc</a:t>
              </a:r>
            </a:p>
          </p:txBody>
        </p:sp>
        <p:sp>
          <p:nvSpPr>
            <p:cNvPr id="32" name="TextBox 31"/>
            <p:cNvSpPr txBox="1"/>
            <p:nvPr>
              <p:custDataLst>
                <p:tags r:id="rId3"/>
              </p:custDataLst>
            </p:nvPr>
          </p:nvSpPr>
          <p:spPr>
            <a:xfrm>
              <a:off x="436049" y="6324601"/>
              <a:ext cx="2368145"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0x00000000</a:t>
              </a:r>
            </a:p>
          </p:txBody>
        </p:sp>
        <p:sp>
          <p:nvSpPr>
            <p:cNvPr id="33" name="TextBox 32"/>
            <p:cNvSpPr txBox="1"/>
            <p:nvPr>
              <p:custDataLst>
                <p:tags r:id="rId4"/>
              </p:custDataLst>
            </p:nvPr>
          </p:nvSpPr>
          <p:spPr>
            <a:xfrm>
              <a:off x="6324600" y="609600"/>
              <a:ext cx="847994"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top</a:t>
              </a:r>
            </a:p>
          </p:txBody>
        </p:sp>
        <p:sp>
          <p:nvSpPr>
            <p:cNvPr id="34" name="TextBox 33"/>
            <p:cNvSpPr txBox="1"/>
            <p:nvPr>
              <p:custDataLst>
                <p:tags r:id="rId5"/>
              </p:custDataLst>
            </p:nvPr>
          </p:nvSpPr>
          <p:spPr>
            <a:xfrm>
              <a:off x="6400799" y="6324600"/>
              <a:ext cx="1494232"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bottom</a:t>
              </a:r>
            </a:p>
          </p:txBody>
        </p:sp>
        <p:sp>
          <p:nvSpPr>
            <p:cNvPr id="35" name="TextBox 34"/>
            <p:cNvSpPr txBox="1"/>
            <p:nvPr>
              <p:custDataLst>
                <p:tags r:id="rId6"/>
              </p:custDataLst>
            </p:nvPr>
          </p:nvSpPr>
          <p:spPr>
            <a:xfrm>
              <a:off x="436047" y="214378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0x7ffffffc</a:t>
              </a:r>
            </a:p>
          </p:txBody>
        </p:sp>
        <p:sp>
          <p:nvSpPr>
            <p:cNvPr id="36" name="TextBox 35"/>
            <p:cNvSpPr txBox="1"/>
            <p:nvPr>
              <p:custDataLst>
                <p:tags r:id="rId7"/>
              </p:custDataLst>
            </p:nvPr>
          </p:nvSpPr>
          <p:spPr>
            <a:xfrm>
              <a:off x="436047" y="1752600"/>
              <a:ext cx="2368145"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0x80000000</a:t>
              </a:r>
            </a:p>
          </p:txBody>
        </p:sp>
        <p:sp>
          <p:nvSpPr>
            <p:cNvPr id="37" name="TextBox 36"/>
            <p:cNvSpPr txBox="1"/>
            <p:nvPr>
              <p:custDataLst>
                <p:tags r:id="rId8"/>
              </p:custDataLst>
            </p:nvPr>
          </p:nvSpPr>
          <p:spPr>
            <a:xfrm>
              <a:off x="436047" y="5039380"/>
              <a:ext cx="2368145"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0x10000000</a:t>
              </a:r>
            </a:p>
          </p:txBody>
        </p:sp>
        <p:sp>
          <p:nvSpPr>
            <p:cNvPr id="38" name="TextBox 37"/>
            <p:cNvSpPr txBox="1"/>
            <p:nvPr>
              <p:custDataLst>
                <p:tags r:id="rId9"/>
              </p:custDataLst>
            </p:nvPr>
          </p:nvSpPr>
          <p:spPr>
            <a:xfrm>
              <a:off x="413287" y="5877580"/>
              <a:ext cx="2368145"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anose="020B0609020204030204" pitchFamily="49" charset="0"/>
                  <a:ea typeface="+mn-ea"/>
                  <a:cs typeface="+mn-cs"/>
                </a:rPr>
                <a:t>0x00400000</a:t>
              </a:r>
            </a:p>
          </p:txBody>
        </p:sp>
        <p:sp>
          <p:nvSpPr>
            <p:cNvPr id="39" name="Rectangle 7"/>
            <p:cNvSpPr>
              <a:spLocks noChangeArrowheads="1"/>
            </p:cNvSpPr>
            <p:nvPr>
              <p:custDataLst>
                <p:tags r:id="rId10"/>
              </p:custDataLst>
            </p:nvPr>
          </p:nvSpPr>
          <p:spPr bwMode="auto">
            <a:xfrm>
              <a:off x="2819400" y="533400"/>
              <a:ext cx="3505200" cy="1676400"/>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ource Sans Pro"/>
                  <a:ea typeface="+mn-ea"/>
                  <a:cs typeface="+mn-cs"/>
                </a:rPr>
                <a:t>system reserved</a:t>
              </a:r>
            </a:p>
          </p:txBody>
        </p:sp>
        <p:sp>
          <p:nvSpPr>
            <p:cNvPr id="40" name="Rectangle 7"/>
            <p:cNvSpPr>
              <a:spLocks noChangeArrowheads="1"/>
            </p:cNvSpPr>
            <p:nvPr>
              <p:custDataLst>
                <p:tags r:id="rId11"/>
              </p:custDataLst>
            </p:nvPr>
          </p:nvSpPr>
          <p:spPr bwMode="auto">
            <a:xfrm>
              <a:off x="2819400" y="2209800"/>
              <a:ext cx="3505200" cy="79501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Source Sans Pro"/>
                  <a:ea typeface="+mn-ea"/>
                  <a:cs typeface="+mn-cs"/>
                </a:rPr>
                <a:t>stack</a:t>
              </a:r>
            </a:p>
          </p:txBody>
        </p:sp>
        <p:sp>
          <p:nvSpPr>
            <p:cNvPr id="41" name="Rectangle 7"/>
            <p:cNvSpPr>
              <a:spLocks noChangeArrowheads="1"/>
            </p:cNvSpPr>
            <p:nvPr>
              <p:custDataLst>
                <p:tags r:id="rId12"/>
              </p:custDataLst>
            </p:nvPr>
          </p:nvSpPr>
          <p:spPr bwMode="auto">
            <a:xfrm>
              <a:off x="2819400" y="6477000"/>
              <a:ext cx="3505200" cy="381000"/>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ource Sans Pro"/>
                  <a:ea typeface="+mn-ea"/>
                  <a:cs typeface="+mn-cs"/>
                </a:rPr>
                <a:t>system reserved</a:t>
              </a:r>
            </a:p>
          </p:txBody>
        </p:sp>
        <p:sp>
          <p:nvSpPr>
            <p:cNvPr id="42" name="Rectangle 7"/>
            <p:cNvSpPr>
              <a:spLocks noChangeArrowheads="1"/>
            </p:cNvSpPr>
            <p:nvPr>
              <p:custDataLst>
                <p:tags r:id="rId13"/>
              </p:custDataLst>
            </p:nvPr>
          </p:nvSpPr>
          <p:spPr bwMode="auto">
            <a:xfrm>
              <a:off x="2819400" y="5562600"/>
              <a:ext cx="3505200" cy="9144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ource Sans Pro"/>
                  <a:ea typeface="+mn-ea"/>
                  <a:cs typeface="+mn-cs"/>
                </a:rPr>
                <a:t>code (text)</a:t>
              </a:r>
            </a:p>
          </p:txBody>
        </p:sp>
        <p:sp>
          <p:nvSpPr>
            <p:cNvPr id="43" name="Rectangle 7"/>
            <p:cNvSpPr>
              <a:spLocks noChangeArrowheads="1"/>
            </p:cNvSpPr>
            <p:nvPr>
              <p:custDataLst>
                <p:tags r:id="rId14"/>
              </p:custDataLst>
            </p:nvPr>
          </p:nvSpPr>
          <p:spPr bwMode="auto">
            <a:xfrm>
              <a:off x="2819400" y="5105400"/>
              <a:ext cx="3505200" cy="4572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ource Sans Pro"/>
                  <a:ea typeface="+mn-ea"/>
                  <a:cs typeface="+mn-cs"/>
                </a:rPr>
                <a:t>static data</a:t>
              </a:r>
            </a:p>
          </p:txBody>
        </p:sp>
        <p:sp>
          <p:nvSpPr>
            <p:cNvPr id="44" name="Rectangle 7"/>
            <p:cNvSpPr>
              <a:spLocks noChangeArrowheads="1"/>
            </p:cNvSpPr>
            <p:nvPr>
              <p:custDataLst>
                <p:tags r:id="rId15"/>
              </p:custDataLst>
            </p:nvPr>
          </p:nvSpPr>
          <p:spPr bwMode="auto">
            <a:xfrm>
              <a:off x="2819400" y="4343400"/>
              <a:ext cx="3505200" cy="7620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ource Sans Pro"/>
                  <a:ea typeface="+mn-ea"/>
                  <a:cs typeface="+mn-cs"/>
                </a:rPr>
                <a:t>dynamic data (heap)</a:t>
              </a:r>
            </a:p>
          </p:txBody>
        </p:sp>
        <p:cxnSp>
          <p:nvCxnSpPr>
            <p:cNvPr id="45" name="Straight Arrow Connector 44"/>
            <p:cNvCxnSpPr>
              <a:stCxn id="40" idx="2"/>
            </p:cNvCxnSpPr>
            <p:nvPr/>
          </p:nvCxnSpPr>
          <p:spPr>
            <a:xfrm>
              <a:off x="4572000" y="3004810"/>
              <a:ext cx="0" cy="500390"/>
            </a:xfrm>
            <a:prstGeom prst="straightConnector1">
              <a:avLst/>
            </a:prstGeom>
            <a:noFill/>
            <a:ln w="28575" cap="flat" cmpd="sng" algn="ctr">
              <a:solidFill>
                <a:srgbClr val="FFFF00">
                  <a:shade val="95000"/>
                  <a:satMod val="105000"/>
                </a:srgbClr>
              </a:solidFill>
              <a:prstDash val="solid"/>
              <a:tailEnd type="arrow"/>
            </a:ln>
            <a:effectLst/>
          </p:spPr>
        </p:cxnSp>
        <p:cxnSp>
          <p:nvCxnSpPr>
            <p:cNvPr id="46" name="Straight Arrow Connector 45"/>
            <p:cNvCxnSpPr>
              <a:stCxn id="44" idx="0"/>
            </p:cNvCxnSpPr>
            <p:nvPr/>
          </p:nvCxnSpPr>
          <p:spPr>
            <a:xfrm flipV="1">
              <a:off x="4572000" y="3733800"/>
              <a:ext cx="0" cy="609600"/>
            </a:xfrm>
            <a:prstGeom prst="straightConnector1">
              <a:avLst/>
            </a:prstGeom>
            <a:noFill/>
            <a:ln w="28575" cap="flat" cmpd="sng" algn="ctr">
              <a:solidFill>
                <a:srgbClr val="FFFF00">
                  <a:shade val="95000"/>
                  <a:satMod val="105000"/>
                </a:srgbClr>
              </a:solidFill>
              <a:prstDash val="solid"/>
              <a:tailEnd type="arrow"/>
            </a:ln>
            <a:effectLst/>
          </p:spPr>
        </p:cxnSp>
        <p:sp>
          <p:nvSpPr>
            <p:cNvPr id="47" name="TextBox 46"/>
            <p:cNvSpPr txBox="1"/>
            <p:nvPr/>
          </p:nvSpPr>
          <p:spPr>
            <a:xfrm>
              <a:off x="7315200" y="5100934"/>
              <a:ext cx="762178" cy="3930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accent6"/>
                  </a:solidFill>
                  <a:effectLst/>
                  <a:uLnTx/>
                  <a:uFillTx/>
                  <a:latin typeface="Source Sans Pro"/>
                  <a:ea typeface="+mn-ea"/>
                  <a:cs typeface="+mn-cs"/>
                </a:rPr>
                <a:t>.data</a:t>
              </a:r>
            </a:p>
          </p:txBody>
        </p:sp>
        <p:sp>
          <p:nvSpPr>
            <p:cNvPr id="48" name="TextBox 47"/>
            <p:cNvSpPr txBox="1"/>
            <p:nvPr/>
          </p:nvSpPr>
          <p:spPr>
            <a:xfrm>
              <a:off x="7339010" y="5791200"/>
              <a:ext cx="678114" cy="3930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accent6"/>
                  </a:solidFill>
                  <a:effectLst/>
                  <a:uLnTx/>
                  <a:uFillTx/>
                  <a:latin typeface="Source Sans Pro"/>
                  <a:ea typeface="+mn-ea"/>
                  <a:cs typeface="+mn-cs"/>
                </a:rPr>
                <a:t>.text</a:t>
              </a:r>
            </a:p>
          </p:txBody>
        </p:sp>
        <p:cxnSp>
          <p:nvCxnSpPr>
            <p:cNvPr id="49" name="Straight Arrow Connector 48"/>
            <p:cNvCxnSpPr>
              <a:stCxn id="48" idx="1"/>
              <a:endCxn id="42" idx="3"/>
            </p:cNvCxnSpPr>
            <p:nvPr/>
          </p:nvCxnSpPr>
          <p:spPr>
            <a:xfrm flipH="1">
              <a:off x="6324600" y="5987703"/>
              <a:ext cx="1014410" cy="32097"/>
            </a:xfrm>
            <a:prstGeom prst="straightConnector1">
              <a:avLst/>
            </a:prstGeom>
            <a:noFill/>
            <a:ln w="9525" cap="flat" cmpd="sng" algn="ctr">
              <a:solidFill>
                <a:schemeClr val="accent6"/>
              </a:solidFill>
              <a:prstDash val="solid"/>
              <a:tailEnd type="arrow"/>
            </a:ln>
            <a:effectLst/>
          </p:spPr>
        </p:cxnSp>
        <p:cxnSp>
          <p:nvCxnSpPr>
            <p:cNvPr id="50" name="Straight Arrow Connector 49"/>
            <p:cNvCxnSpPr>
              <a:stCxn id="47" idx="1"/>
              <a:endCxn id="43" idx="3"/>
            </p:cNvCxnSpPr>
            <p:nvPr/>
          </p:nvCxnSpPr>
          <p:spPr>
            <a:xfrm flipH="1">
              <a:off x="6324600" y="5297438"/>
              <a:ext cx="990600" cy="36563"/>
            </a:xfrm>
            <a:prstGeom prst="straightConnector1">
              <a:avLst/>
            </a:prstGeom>
            <a:noFill/>
            <a:ln w="9525" cap="flat" cmpd="sng" algn="ctr">
              <a:solidFill>
                <a:schemeClr val="accent6"/>
              </a:solidFill>
              <a:prstDash val="solid"/>
              <a:tailEnd type="arrow"/>
            </a:ln>
            <a:effectLst/>
          </p:spPr>
        </p:cxnSp>
      </p:grpSp>
    </p:spTree>
    <p:extLst>
      <p:ext uri="{BB962C8B-B14F-4D97-AF65-F5344CB8AC3E}">
        <p14:creationId xmlns:p14="http://schemas.microsoft.com/office/powerpoint/2010/main" val="406701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24</a:t>
            </a:fld>
            <a:endParaRPr lang="en-US" dirty="0"/>
          </a:p>
        </p:txBody>
      </p:sp>
      <p:grpSp>
        <p:nvGrpSpPr>
          <p:cNvPr id="74" name="Group 73"/>
          <p:cNvGrpSpPr/>
          <p:nvPr/>
        </p:nvGrpSpPr>
        <p:grpSpPr>
          <a:xfrm>
            <a:off x="5334000" y="981920"/>
            <a:ext cx="3733799" cy="5357324"/>
            <a:chOff x="996110" y="533400"/>
            <a:chExt cx="5328490" cy="6433696"/>
          </a:xfrm>
        </p:grpSpPr>
        <p:sp>
          <p:nvSpPr>
            <p:cNvPr id="75" name="Rectangle 74"/>
            <p:cNvSpPr/>
            <p:nvPr>
              <p:custDataLst>
                <p:tags r:id="rId5"/>
              </p:custDataLst>
            </p:nvPr>
          </p:nvSpPr>
          <p:spPr>
            <a:xfrm>
              <a:off x="2819400" y="609600"/>
              <a:ext cx="3505200" cy="6248400"/>
            </a:xfrm>
            <a:prstGeom prst="rect">
              <a:avLst/>
            </a:prstGeom>
            <a:ln w="28575">
              <a:solidFill>
                <a:srgbClr val="FFFF00"/>
              </a:solidFill>
            </a:ln>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smtClean="0">
                <a:ln>
                  <a:noFill/>
                </a:ln>
                <a:solidFill>
                  <a:srgbClr val="FFFFFF"/>
                </a:solidFill>
                <a:effectLst/>
                <a:uLnTx/>
                <a:uFillTx/>
                <a:latin typeface="Calibri"/>
                <a:ea typeface="+mn-ea"/>
                <a:cs typeface="+mn-cs"/>
              </a:endParaRPr>
            </a:p>
          </p:txBody>
        </p:sp>
        <p:sp>
          <p:nvSpPr>
            <p:cNvPr id="76" name="TextBox 75"/>
            <p:cNvSpPr txBox="1"/>
            <p:nvPr>
              <p:custDataLst>
                <p:tags r:id="rId6"/>
              </p:custDataLst>
            </p:nvPr>
          </p:nvSpPr>
          <p:spPr>
            <a:xfrm>
              <a:off x="1018869" y="533400"/>
              <a:ext cx="1873462" cy="4065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Consolas" pitchFamily="49" charset="0"/>
                  <a:ea typeface="+mn-ea"/>
                  <a:cs typeface="+mn-cs"/>
                </a:rPr>
                <a:t>0xfffffffc</a:t>
              </a:r>
            </a:p>
          </p:txBody>
        </p:sp>
        <p:sp>
          <p:nvSpPr>
            <p:cNvPr id="77" name="TextBox 76"/>
            <p:cNvSpPr txBox="1"/>
            <p:nvPr>
              <p:custDataLst>
                <p:tags r:id="rId7"/>
              </p:custDataLst>
            </p:nvPr>
          </p:nvSpPr>
          <p:spPr>
            <a:xfrm>
              <a:off x="1018872" y="6560521"/>
              <a:ext cx="1873462" cy="4065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Consolas" pitchFamily="49" charset="0"/>
                  <a:ea typeface="+mn-ea"/>
                  <a:cs typeface="+mn-cs"/>
                </a:rPr>
                <a:t>0x00000000</a:t>
              </a:r>
            </a:p>
          </p:txBody>
        </p:sp>
        <p:sp>
          <p:nvSpPr>
            <p:cNvPr id="78" name="TextBox 77"/>
            <p:cNvSpPr txBox="1"/>
            <p:nvPr>
              <p:custDataLst>
                <p:tags r:id="rId8"/>
              </p:custDataLst>
            </p:nvPr>
          </p:nvSpPr>
          <p:spPr>
            <a:xfrm>
              <a:off x="1018869" y="2143780"/>
              <a:ext cx="1873462" cy="4065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Consolas" pitchFamily="49" charset="0"/>
                  <a:ea typeface="+mn-ea"/>
                  <a:cs typeface="+mn-cs"/>
                </a:rPr>
                <a:t>0x7ffffffc</a:t>
              </a:r>
            </a:p>
          </p:txBody>
        </p:sp>
        <p:sp>
          <p:nvSpPr>
            <p:cNvPr id="79" name="TextBox 78"/>
            <p:cNvSpPr txBox="1"/>
            <p:nvPr>
              <p:custDataLst>
                <p:tags r:id="rId9"/>
              </p:custDataLst>
            </p:nvPr>
          </p:nvSpPr>
          <p:spPr>
            <a:xfrm>
              <a:off x="1018869" y="1752600"/>
              <a:ext cx="1873462" cy="4065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Consolas" pitchFamily="49" charset="0"/>
                  <a:ea typeface="+mn-ea"/>
                  <a:cs typeface="+mn-cs"/>
                </a:rPr>
                <a:t>0x80000000</a:t>
              </a:r>
            </a:p>
          </p:txBody>
        </p:sp>
        <p:sp>
          <p:nvSpPr>
            <p:cNvPr id="80" name="TextBox 79"/>
            <p:cNvSpPr txBox="1"/>
            <p:nvPr>
              <p:custDataLst>
                <p:tags r:id="rId10"/>
              </p:custDataLst>
            </p:nvPr>
          </p:nvSpPr>
          <p:spPr>
            <a:xfrm>
              <a:off x="1018869" y="5039380"/>
              <a:ext cx="1873462" cy="4065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Consolas" pitchFamily="49" charset="0"/>
                  <a:ea typeface="+mn-ea"/>
                  <a:cs typeface="+mn-cs"/>
                </a:rPr>
                <a:t>0x10000000</a:t>
              </a:r>
            </a:p>
          </p:txBody>
        </p:sp>
        <p:sp>
          <p:nvSpPr>
            <p:cNvPr id="81" name="TextBox 80"/>
            <p:cNvSpPr txBox="1"/>
            <p:nvPr>
              <p:custDataLst>
                <p:tags r:id="rId11"/>
              </p:custDataLst>
            </p:nvPr>
          </p:nvSpPr>
          <p:spPr>
            <a:xfrm>
              <a:off x="996110" y="5877581"/>
              <a:ext cx="1873462" cy="4065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latin typeface="Consolas" pitchFamily="49" charset="0"/>
                  <a:ea typeface="+mn-ea"/>
                  <a:cs typeface="+mn-cs"/>
                </a:rPr>
                <a:t>0x00400000</a:t>
              </a:r>
            </a:p>
          </p:txBody>
        </p:sp>
        <p:sp>
          <p:nvSpPr>
            <p:cNvPr id="82" name="Rectangle 7"/>
            <p:cNvSpPr>
              <a:spLocks noChangeArrowheads="1"/>
            </p:cNvSpPr>
            <p:nvPr>
              <p:custDataLst>
                <p:tags r:id="rId12"/>
              </p:custDataLst>
            </p:nvPr>
          </p:nvSpPr>
          <p:spPr bwMode="auto">
            <a:xfrm>
              <a:off x="2819400" y="533400"/>
              <a:ext cx="3505200" cy="1676400"/>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83" name="Rectangle 7"/>
            <p:cNvSpPr>
              <a:spLocks noChangeArrowheads="1"/>
            </p:cNvSpPr>
            <p:nvPr>
              <p:custDataLst>
                <p:tags r:id="rId13"/>
              </p:custDataLst>
            </p:nvPr>
          </p:nvSpPr>
          <p:spPr bwMode="auto">
            <a:xfrm>
              <a:off x="2819400" y="2209800"/>
              <a:ext cx="3505200" cy="79501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Calibri"/>
                  <a:ea typeface="+mn-ea"/>
                  <a:cs typeface="+mn-cs"/>
                </a:rPr>
                <a:t>stack</a:t>
              </a:r>
            </a:p>
          </p:txBody>
        </p:sp>
        <p:sp>
          <p:nvSpPr>
            <p:cNvPr id="84" name="Rectangle 7"/>
            <p:cNvSpPr>
              <a:spLocks noChangeArrowheads="1"/>
            </p:cNvSpPr>
            <p:nvPr>
              <p:custDataLst>
                <p:tags r:id="rId14"/>
              </p:custDataLst>
            </p:nvPr>
          </p:nvSpPr>
          <p:spPr bwMode="auto">
            <a:xfrm>
              <a:off x="2819399" y="6477000"/>
              <a:ext cx="3505201" cy="472510"/>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system reserved</a:t>
              </a:r>
            </a:p>
          </p:txBody>
        </p:sp>
        <p:sp>
          <p:nvSpPr>
            <p:cNvPr id="85" name="Rectangle 7"/>
            <p:cNvSpPr>
              <a:spLocks noChangeArrowheads="1"/>
            </p:cNvSpPr>
            <p:nvPr>
              <p:custDataLst>
                <p:tags r:id="rId15"/>
              </p:custDataLst>
            </p:nvPr>
          </p:nvSpPr>
          <p:spPr bwMode="auto">
            <a:xfrm>
              <a:off x="2819400" y="5562600"/>
              <a:ext cx="3505200" cy="9144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code (text)</a:t>
              </a:r>
            </a:p>
          </p:txBody>
        </p:sp>
        <p:sp>
          <p:nvSpPr>
            <p:cNvPr id="86" name="Rectangle 7"/>
            <p:cNvSpPr>
              <a:spLocks noChangeArrowheads="1"/>
            </p:cNvSpPr>
            <p:nvPr>
              <p:custDataLst>
                <p:tags r:id="rId16"/>
              </p:custDataLst>
            </p:nvPr>
          </p:nvSpPr>
          <p:spPr bwMode="auto">
            <a:xfrm>
              <a:off x="2819400" y="5105400"/>
              <a:ext cx="3505200" cy="4572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static data</a:t>
              </a:r>
            </a:p>
          </p:txBody>
        </p:sp>
        <p:sp>
          <p:nvSpPr>
            <p:cNvPr id="87" name="Rectangle 7"/>
            <p:cNvSpPr>
              <a:spLocks noChangeArrowheads="1"/>
            </p:cNvSpPr>
            <p:nvPr>
              <p:custDataLst>
                <p:tags r:id="rId17"/>
              </p:custDataLst>
            </p:nvPr>
          </p:nvSpPr>
          <p:spPr bwMode="auto">
            <a:xfrm>
              <a:off x="2819400" y="4343400"/>
              <a:ext cx="3505200" cy="7620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dynamic data (heap)</a:t>
              </a:r>
            </a:p>
          </p:txBody>
        </p:sp>
        <p:cxnSp>
          <p:nvCxnSpPr>
            <p:cNvPr id="88" name="Straight Arrow Connector 87"/>
            <p:cNvCxnSpPr>
              <a:stCxn id="83" idx="2"/>
            </p:cNvCxnSpPr>
            <p:nvPr/>
          </p:nvCxnSpPr>
          <p:spPr>
            <a:xfrm>
              <a:off x="4572000" y="3004810"/>
              <a:ext cx="0" cy="500390"/>
            </a:xfrm>
            <a:prstGeom prst="straightConnector1">
              <a:avLst/>
            </a:prstGeom>
            <a:noFill/>
            <a:ln w="28575" cap="flat" cmpd="sng" algn="ctr">
              <a:solidFill>
                <a:srgbClr val="FFFF00">
                  <a:shade val="95000"/>
                  <a:satMod val="105000"/>
                </a:srgbClr>
              </a:solidFill>
              <a:prstDash val="solid"/>
              <a:tailEnd type="arrow"/>
            </a:ln>
            <a:effectLst/>
          </p:spPr>
        </p:cxnSp>
        <p:cxnSp>
          <p:nvCxnSpPr>
            <p:cNvPr id="89" name="Straight Arrow Connector 88"/>
            <p:cNvCxnSpPr>
              <a:stCxn id="87" idx="0"/>
            </p:cNvCxnSpPr>
            <p:nvPr/>
          </p:nvCxnSpPr>
          <p:spPr>
            <a:xfrm flipV="1">
              <a:off x="4572000" y="3733800"/>
              <a:ext cx="0" cy="609600"/>
            </a:xfrm>
            <a:prstGeom prst="straightConnector1">
              <a:avLst/>
            </a:prstGeom>
            <a:noFill/>
            <a:ln w="28575" cap="flat" cmpd="sng" algn="ctr">
              <a:solidFill>
                <a:srgbClr val="FFFF00">
                  <a:shade val="95000"/>
                  <a:satMod val="105000"/>
                </a:srgbClr>
              </a:solidFill>
              <a:prstDash val="solid"/>
              <a:tailEnd type="arrow"/>
            </a:ln>
            <a:effectLst/>
          </p:spPr>
        </p:cxnSp>
      </p:grpSp>
      <p:sp>
        <p:nvSpPr>
          <p:cNvPr id="90" name="TextBox 89"/>
          <p:cNvSpPr txBox="1"/>
          <p:nvPr>
            <p:custDataLst>
              <p:tags r:id="rId1"/>
            </p:custDataLst>
          </p:nvPr>
        </p:nvSpPr>
        <p:spPr>
          <a:xfrm>
            <a:off x="7338598" y="1328534"/>
            <a:ext cx="1112135" cy="409070"/>
          </a:xfrm>
          <a:prstGeom prst="rect">
            <a:avLst/>
          </a:prstGeom>
          <a:noFill/>
        </p:spPr>
        <p:txBody>
          <a:bodyPr wrap="none" rtlCol="0">
            <a:spAutoFit/>
          </a:bodyPr>
          <a:lstStyle/>
          <a:p>
            <a:pPr algn="ctr" defTabSz="914400" fontAlgn="auto">
              <a:spcBef>
                <a:spcPts val="0"/>
              </a:spcBef>
              <a:spcAft>
                <a:spcPts val="0"/>
              </a:spcAft>
            </a:pPr>
            <a:r>
              <a:rPr lang="en-US" sz="2000" dirty="0" smtClean="0">
                <a:solidFill>
                  <a:srgbClr val="FFFFFF"/>
                </a:solidFill>
                <a:latin typeface="Calibri"/>
                <a:ea typeface="+mn-ea"/>
                <a:cs typeface="+mn-cs"/>
              </a:rPr>
              <a:t>OS Heap</a:t>
            </a:r>
          </a:p>
        </p:txBody>
      </p:sp>
      <p:sp>
        <p:nvSpPr>
          <p:cNvPr id="91" name="TextBox 90"/>
          <p:cNvSpPr txBox="1"/>
          <p:nvPr>
            <p:custDataLst>
              <p:tags r:id="rId2"/>
            </p:custDataLst>
          </p:nvPr>
        </p:nvSpPr>
        <p:spPr>
          <a:xfrm>
            <a:off x="7338598" y="1666129"/>
            <a:ext cx="1052934" cy="409070"/>
          </a:xfrm>
          <a:prstGeom prst="rect">
            <a:avLst/>
          </a:prstGeom>
          <a:noFill/>
        </p:spPr>
        <p:txBody>
          <a:bodyPr wrap="none" rtlCol="0">
            <a:spAutoFit/>
          </a:bodyPr>
          <a:lstStyle/>
          <a:p>
            <a:pPr algn="ctr" defTabSz="914400" fontAlgn="auto">
              <a:spcBef>
                <a:spcPts val="0"/>
              </a:spcBef>
              <a:spcAft>
                <a:spcPts val="0"/>
              </a:spcAft>
            </a:pPr>
            <a:r>
              <a:rPr lang="en-US" sz="2000" dirty="0" smtClean="0">
                <a:solidFill>
                  <a:srgbClr val="FFFFFF"/>
                </a:solidFill>
                <a:latin typeface="Calibri"/>
                <a:ea typeface="+mn-ea"/>
                <a:cs typeface="+mn-cs"/>
              </a:rPr>
              <a:t>OS Data</a:t>
            </a:r>
          </a:p>
        </p:txBody>
      </p:sp>
      <p:sp>
        <p:nvSpPr>
          <p:cNvPr id="92" name="TextBox 91"/>
          <p:cNvSpPr txBox="1"/>
          <p:nvPr>
            <p:custDataLst>
              <p:tags r:id="rId3"/>
            </p:custDataLst>
          </p:nvPr>
        </p:nvSpPr>
        <p:spPr>
          <a:xfrm>
            <a:off x="7338598" y="914400"/>
            <a:ext cx="1119602" cy="409070"/>
          </a:xfrm>
          <a:prstGeom prst="rect">
            <a:avLst/>
          </a:prstGeom>
          <a:noFill/>
        </p:spPr>
        <p:txBody>
          <a:bodyPr wrap="none" rtlCol="0">
            <a:spAutoFit/>
          </a:bodyPr>
          <a:lstStyle/>
          <a:p>
            <a:pPr algn="ctr" defTabSz="914400" fontAlgn="auto">
              <a:spcBef>
                <a:spcPts val="0"/>
              </a:spcBef>
              <a:spcAft>
                <a:spcPts val="0"/>
              </a:spcAft>
            </a:pPr>
            <a:r>
              <a:rPr lang="en-US" sz="2000" dirty="0" smtClean="0">
                <a:solidFill>
                  <a:srgbClr val="FFFFFF"/>
                </a:solidFill>
                <a:latin typeface="Calibri"/>
                <a:ea typeface="+mn-ea"/>
                <a:cs typeface="+mn-cs"/>
              </a:rPr>
              <a:t>OS Stack</a:t>
            </a:r>
          </a:p>
        </p:txBody>
      </p:sp>
      <p:sp>
        <p:nvSpPr>
          <p:cNvPr id="93" name="TextBox 92"/>
          <p:cNvSpPr txBox="1"/>
          <p:nvPr>
            <p:custDataLst>
              <p:tags r:id="rId4"/>
            </p:custDataLst>
          </p:nvPr>
        </p:nvSpPr>
        <p:spPr>
          <a:xfrm>
            <a:off x="7338598" y="2003724"/>
            <a:ext cx="1010533" cy="409070"/>
          </a:xfrm>
          <a:prstGeom prst="rect">
            <a:avLst/>
          </a:prstGeom>
          <a:noFill/>
        </p:spPr>
        <p:txBody>
          <a:bodyPr wrap="none" rtlCol="0">
            <a:spAutoFit/>
          </a:bodyPr>
          <a:lstStyle/>
          <a:p>
            <a:pPr algn="ctr" defTabSz="914400" fontAlgn="auto">
              <a:spcBef>
                <a:spcPts val="0"/>
              </a:spcBef>
              <a:spcAft>
                <a:spcPts val="0"/>
              </a:spcAft>
            </a:pPr>
            <a:r>
              <a:rPr lang="en-US" sz="2000" dirty="0" smtClean="0">
                <a:solidFill>
                  <a:srgbClr val="FFFFFF"/>
                </a:solidFill>
                <a:latin typeface="Calibri"/>
                <a:ea typeface="+mn-ea"/>
                <a:cs typeface="+mn-cs"/>
              </a:rPr>
              <a:t>OS Text</a:t>
            </a:r>
          </a:p>
        </p:txBody>
      </p:sp>
      <p:cxnSp>
        <p:nvCxnSpPr>
          <p:cNvPr id="94" name="Straight Arrow Connector 93"/>
          <p:cNvCxnSpPr/>
          <p:nvPr/>
        </p:nvCxnSpPr>
        <p:spPr>
          <a:xfrm>
            <a:off x="5062934" y="1387399"/>
            <a:ext cx="1828801" cy="337596"/>
          </a:xfrm>
          <a:prstGeom prst="straightConnector1">
            <a:avLst/>
          </a:prstGeom>
          <a:noFill/>
          <a:ln w="28575" cap="flat" cmpd="sng" algn="ctr">
            <a:solidFill>
              <a:srgbClr val="FFFF00">
                <a:shade val="95000"/>
                <a:satMod val="105000"/>
              </a:srgbClr>
            </a:solidFill>
            <a:prstDash val="solid"/>
            <a:tailEnd type="arrow"/>
          </a:ln>
          <a:effectLst/>
        </p:spPr>
      </p:cxnSp>
      <p:sp>
        <p:nvSpPr>
          <p:cNvPr id="95" name="Rectangle 3"/>
          <p:cNvSpPr>
            <a:spLocks noGrp="1" noChangeArrowheads="1"/>
          </p:cNvSpPr>
          <p:nvPr>
            <p:ph type="title"/>
          </p:nvPr>
        </p:nvSpPr>
        <p:spPr>
          <a:xfrm>
            <a:off x="228600" y="152400"/>
            <a:ext cx="8686800" cy="533400"/>
          </a:xfrm>
        </p:spPr>
        <p:txBody>
          <a:bodyPr>
            <a:noAutofit/>
          </a:bodyPr>
          <a:lstStyle/>
          <a:p>
            <a:r>
              <a:rPr lang="en-US" dirty="0"/>
              <a:t>Full System Layout</a:t>
            </a:r>
          </a:p>
        </p:txBody>
      </p:sp>
      <p:sp>
        <p:nvSpPr>
          <p:cNvPr id="96" name="Rectangle 4"/>
          <p:cNvSpPr>
            <a:spLocks noGrp="1" noChangeArrowheads="1"/>
          </p:cNvSpPr>
          <p:nvPr>
            <p:ph idx="1"/>
          </p:nvPr>
        </p:nvSpPr>
        <p:spPr>
          <a:xfrm>
            <a:off x="228600" y="762000"/>
            <a:ext cx="5562600" cy="5238690"/>
          </a:xfrm>
        </p:spPr>
        <p:txBody>
          <a:bodyPr>
            <a:noAutofit/>
          </a:bodyPr>
          <a:lstStyle/>
          <a:p>
            <a:pPr marL="0" indent="0">
              <a:lnSpc>
                <a:spcPct val="90000"/>
              </a:lnSpc>
              <a:buNone/>
            </a:pPr>
            <a:r>
              <a:rPr lang="en-US" dirty="0" smtClean="0">
                <a:solidFill>
                  <a:schemeClr val="accent1"/>
                </a:solidFill>
              </a:rPr>
              <a:t>All </a:t>
            </a:r>
            <a:r>
              <a:rPr lang="en-US" dirty="0">
                <a:solidFill>
                  <a:schemeClr val="accent1"/>
                </a:solidFill>
              </a:rPr>
              <a:t>kernel </a:t>
            </a:r>
            <a:r>
              <a:rPr lang="en-US" dirty="0" smtClean="0">
                <a:solidFill>
                  <a:schemeClr val="accent1"/>
                </a:solidFill>
              </a:rPr>
              <a:t>text &amp; </a:t>
            </a:r>
            <a:r>
              <a:rPr lang="en-US" dirty="0">
                <a:solidFill>
                  <a:schemeClr val="accent1"/>
                </a:solidFill>
              </a:rPr>
              <a:t>most </a:t>
            </a:r>
            <a:r>
              <a:rPr lang="en-US" dirty="0" smtClean="0">
                <a:solidFill>
                  <a:schemeClr val="accent1"/>
                </a:solidFill>
              </a:rPr>
              <a:t>data:</a:t>
            </a:r>
            <a:endParaRPr lang="en-US" dirty="0">
              <a:solidFill>
                <a:schemeClr val="accent1"/>
              </a:solidFill>
            </a:endParaRPr>
          </a:p>
          <a:p>
            <a:pPr marL="457200" indent="-457200">
              <a:lnSpc>
                <a:spcPct val="90000"/>
              </a:lnSpc>
              <a:buFont typeface="Arial" charset="0"/>
              <a:buChar char="•"/>
            </a:pPr>
            <a:r>
              <a:rPr lang="en-US" dirty="0"/>
              <a:t>At same v</a:t>
            </a:r>
            <a:r>
              <a:rPr lang="en-US" dirty="0" smtClean="0"/>
              <a:t>irtual </a:t>
            </a:r>
            <a:r>
              <a:rPr lang="en-US" dirty="0"/>
              <a:t>a</a:t>
            </a:r>
            <a:r>
              <a:rPr lang="en-US" dirty="0" smtClean="0"/>
              <a:t>ddress </a:t>
            </a:r>
            <a:r>
              <a:rPr lang="en-US" dirty="0"/>
              <a:t>in every address </a:t>
            </a:r>
            <a:r>
              <a:rPr lang="en-US" dirty="0" smtClean="0"/>
              <a:t>space</a:t>
            </a:r>
          </a:p>
          <a:p>
            <a:pPr marL="457200" indent="-457200">
              <a:lnSpc>
                <a:spcPct val="90000"/>
              </a:lnSpc>
              <a:buFont typeface="Arial" charset="0"/>
              <a:buChar char="•"/>
            </a:pPr>
            <a:endParaRPr lang="en-US" sz="3200" dirty="0"/>
          </a:p>
          <a:p>
            <a:pPr marL="0" indent="0">
              <a:lnSpc>
                <a:spcPct val="90000"/>
              </a:lnSpc>
              <a:buNone/>
            </a:pPr>
            <a:r>
              <a:rPr lang="en-US" dirty="0" smtClean="0"/>
              <a:t>OS </a:t>
            </a:r>
            <a:r>
              <a:rPr lang="en-US" dirty="0"/>
              <a:t>is </a:t>
            </a:r>
            <a:r>
              <a:rPr lang="en-US" dirty="0" smtClean="0"/>
              <a:t>omnipresent, available to help user-level applications</a:t>
            </a:r>
            <a:endParaRPr lang="en-US" dirty="0"/>
          </a:p>
          <a:p>
            <a:pPr lvl="1">
              <a:lnSpc>
                <a:spcPct val="90000"/>
              </a:lnSpc>
            </a:pPr>
            <a:r>
              <a:rPr lang="en-US" sz="3200" dirty="0"/>
              <a:t>Typically </a:t>
            </a:r>
            <a:r>
              <a:rPr lang="en-US" sz="3200" dirty="0" smtClean="0"/>
              <a:t>in </a:t>
            </a:r>
            <a:r>
              <a:rPr lang="en-US" sz="3200" dirty="0"/>
              <a:t>high </a:t>
            </a:r>
            <a:r>
              <a:rPr lang="en-US" sz="3200" dirty="0" smtClean="0"/>
              <a:t>memory</a:t>
            </a:r>
            <a:endParaRPr lang="en-US" sz="3200" dirty="0"/>
          </a:p>
        </p:txBody>
      </p:sp>
    </p:spTree>
    <p:extLst>
      <p:ext uri="{BB962C8B-B14F-4D97-AF65-F5344CB8AC3E}">
        <p14:creationId xmlns:p14="http://schemas.microsoft.com/office/powerpoint/2010/main" val="3317096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06"/>
          <p:cNvSpPr>
            <a:spLocks noGrp="1"/>
          </p:cNvSpPr>
          <p:nvPr>
            <p:ph type="title"/>
          </p:nvPr>
        </p:nvSpPr>
        <p:spPr/>
        <p:txBody>
          <a:bodyPr/>
          <a:lstStyle/>
          <a:p>
            <a:r>
              <a:rPr lang="en-US" dirty="0" smtClean="0"/>
              <a:t>Full System Layout</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25</a:t>
            </a:fld>
            <a:endParaRPr lang="en-US" dirty="0"/>
          </a:p>
        </p:txBody>
      </p:sp>
      <p:sp>
        <p:nvSpPr>
          <p:cNvPr id="73" name="Rectangle 72"/>
          <p:cNvSpPr/>
          <p:nvPr/>
        </p:nvSpPr>
        <p:spPr>
          <a:xfrm>
            <a:off x="6096000" y="990600"/>
            <a:ext cx="2819400" cy="5334000"/>
          </a:xfrm>
          <a:prstGeom prst="rect">
            <a:avLst/>
          </a:prstGeom>
          <a:solidFill>
            <a:srgbClr val="329F7C"/>
          </a:solidFill>
          <a:ln w="28575" cap="flat" cmpd="sng" algn="ctr">
            <a:solidFill>
              <a:srgbClr val="FFFF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5" name="Text Box 13"/>
          <p:cNvSpPr txBox="1">
            <a:spLocks noChangeArrowheads="1"/>
          </p:cNvSpPr>
          <p:nvPr>
            <p:custDataLst>
              <p:tags r:id="rId1"/>
            </p:custDataLst>
          </p:nvPr>
        </p:nvSpPr>
        <p:spPr bwMode="auto">
          <a:xfrm>
            <a:off x="1813476" y="6112065"/>
            <a:ext cx="2597122" cy="607154"/>
          </a:xfrm>
          <a:prstGeom prst="rect">
            <a:avLst/>
          </a:prstGeom>
          <a:noFill/>
          <a:ln w="28575" algn="ctr">
            <a:noFill/>
            <a:miter lim="800000"/>
            <a:headEnd/>
            <a:tailEnd/>
          </a:ln>
          <a:effectLst/>
        </p:spPr>
        <p:txBody>
          <a:bodyPr wrap="none">
            <a:spAutoFit/>
          </a:bodyPr>
          <a:lstStyle/>
          <a:p>
            <a:pPr algn="ctr" defTabSz="914400" fontAlgn="auto">
              <a:lnSpc>
                <a:spcPct val="134000"/>
              </a:lnSpc>
              <a:spcBef>
                <a:spcPts val="0"/>
              </a:spcBef>
              <a:spcAft>
                <a:spcPts val="0"/>
              </a:spcAft>
              <a:buClr>
                <a:srgbClr val="40458C"/>
              </a:buClr>
              <a:buSzPct val="100000"/>
              <a:buFont typeface="Times New Roman" pitchFamily="18" charset="0"/>
              <a:buNone/>
            </a:pPr>
            <a:r>
              <a:rPr lang="en-US" sz="2800" dirty="0" smtClean="0">
                <a:solidFill>
                  <a:schemeClr val="tx2"/>
                </a:solidFill>
                <a:latin typeface="Source Sans Pro"/>
                <a:ea typeface="+mn-ea"/>
                <a:cs typeface="+mn-cs"/>
              </a:rPr>
              <a:t>Virtual Memory</a:t>
            </a:r>
            <a:endParaRPr lang="en-US" sz="2800" dirty="0">
              <a:solidFill>
                <a:schemeClr val="tx2"/>
              </a:solidFill>
              <a:latin typeface="Source Sans Pro"/>
              <a:ea typeface="+mn-ea"/>
              <a:cs typeface="+mn-cs"/>
            </a:endParaRPr>
          </a:p>
        </p:txBody>
      </p:sp>
      <p:sp>
        <p:nvSpPr>
          <p:cNvPr id="76" name="Text Box 5"/>
          <p:cNvSpPr txBox="1">
            <a:spLocks noChangeArrowheads="1"/>
          </p:cNvSpPr>
          <p:nvPr/>
        </p:nvSpPr>
        <p:spPr bwMode="auto">
          <a:xfrm>
            <a:off x="6979357" y="5645389"/>
            <a:ext cx="1059430" cy="5268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auto">
              <a:lnSpc>
                <a:spcPct val="134000"/>
              </a:lnSpc>
              <a:spcBef>
                <a:spcPts val="0"/>
              </a:spcBef>
              <a:spcAft>
                <a:spcPts val="0"/>
              </a:spcAft>
              <a:buClr>
                <a:srgbClr val="40458C"/>
              </a:buClr>
              <a:buSzPct val="100000"/>
              <a:buFont typeface="Times New Roman" pitchFamily="18" charset="0"/>
              <a:buNone/>
            </a:pPr>
            <a:r>
              <a:rPr lang="en-US" sz="2200" dirty="0">
                <a:solidFill>
                  <a:srgbClr val="000000"/>
                </a:solidFill>
                <a:latin typeface="Calibri"/>
                <a:ea typeface="+mn-ea"/>
                <a:cs typeface="+mn-cs"/>
              </a:rPr>
              <a:t>OS Text</a:t>
            </a:r>
          </a:p>
        </p:txBody>
      </p:sp>
      <p:sp>
        <p:nvSpPr>
          <p:cNvPr id="77" name="Text Box 10"/>
          <p:cNvSpPr txBox="1">
            <a:spLocks noChangeArrowheads="1"/>
          </p:cNvSpPr>
          <p:nvPr/>
        </p:nvSpPr>
        <p:spPr bwMode="auto">
          <a:xfrm>
            <a:off x="6979357" y="5264389"/>
            <a:ext cx="1103237" cy="5268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auto">
              <a:lnSpc>
                <a:spcPct val="134000"/>
              </a:lnSpc>
              <a:spcBef>
                <a:spcPts val="0"/>
              </a:spcBef>
              <a:spcAft>
                <a:spcPts val="0"/>
              </a:spcAft>
              <a:buClr>
                <a:srgbClr val="40458C"/>
              </a:buClr>
              <a:buSzPct val="100000"/>
              <a:buFont typeface="Times New Roman" pitchFamily="18" charset="0"/>
              <a:buNone/>
            </a:pPr>
            <a:r>
              <a:rPr lang="en-US" sz="2200">
                <a:solidFill>
                  <a:srgbClr val="000000"/>
                </a:solidFill>
                <a:latin typeface="Calibri"/>
                <a:ea typeface="+mn-ea"/>
                <a:cs typeface="+mn-cs"/>
              </a:rPr>
              <a:t>OS Data</a:t>
            </a:r>
          </a:p>
        </p:txBody>
      </p:sp>
      <p:sp>
        <p:nvSpPr>
          <p:cNvPr id="78" name="Text Box 11"/>
          <p:cNvSpPr txBox="1">
            <a:spLocks noChangeArrowheads="1"/>
          </p:cNvSpPr>
          <p:nvPr/>
        </p:nvSpPr>
        <p:spPr bwMode="auto">
          <a:xfrm>
            <a:off x="6973347" y="4883389"/>
            <a:ext cx="1164401" cy="5268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auto">
              <a:lnSpc>
                <a:spcPct val="134000"/>
              </a:lnSpc>
              <a:spcBef>
                <a:spcPts val="0"/>
              </a:spcBef>
              <a:spcAft>
                <a:spcPts val="0"/>
              </a:spcAft>
              <a:buClr>
                <a:srgbClr val="40458C"/>
              </a:buClr>
              <a:buSzPct val="100000"/>
              <a:buFont typeface="Times New Roman" pitchFamily="18" charset="0"/>
              <a:buNone/>
            </a:pPr>
            <a:r>
              <a:rPr lang="en-US" sz="2200" dirty="0">
                <a:solidFill>
                  <a:srgbClr val="000000"/>
                </a:solidFill>
                <a:latin typeface="Calibri"/>
                <a:ea typeface="+mn-ea"/>
                <a:cs typeface="+mn-cs"/>
              </a:rPr>
              <a:t>OS Heap</a:t>
            </a:r>
          </a:p>
        </p:txBody>
      </p:sp>
      <p:sp>
        <p:nvSpPr>
          <p:cNvPr id="79" name="Text Box 12"/>
          <p:cNvSpPr txBox="1">
            <a:spLocks noChangeArrowheads="1"/>
          </p:cNvSpPr>
          <p:nvPr/>
        </p:nvSpPr>
        <p:spPr bwMode="auto">
          <a:xfrm>
            <a:off x="6981284" y="4197589"/>
            <a:ext cx="1172116" cy="5268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auto">
              <a:lnSpc>
                <a:spcPct val="134000"/>
              </a:lnSpc>
              <a:spcBef>
                <a:spcPts val="0"/>
              </a:spcBef>
              <a:spcAft>
                <a:spcPts val="0"/>
              </a:spcAft>
              <a:buClr>
                <a:srgbClr val="40458C"/>
              </a:buClr>
              <a:buSzPct val="100000"/>
              <a:buFont typeface="Times New Roman" pitchFamily="18" charset="0"/>
              <a:buNone/>
            </a:pPr>
            <a:r>
              <a:rPr lang="en-US" sz="2200" dirty="0">
                <a:solidFill>
                  <a:srgbClr val="000000"/>
                </a:solidFill>
                <a:latin typeface="Calibri"/>
                <a:ea typeface="+mn-ea"/>
                <a:cs typeface="+mn-cs"/>
              </a:rPr>
              <a:t>OS Stack</a:t>
            </a:r>
          </a:p>
        </p:txBody>
      </p:sp>
      <p:sp>
        <p:nvSpPr>
          <p:cNvPr id="80" name="Text Box 13"/>
          <p:cNvSpPr txBox="1">
            <a:spLocks noChangeArrowheads="1"/>
          </p:cNvSpPr>
          <p:nvPr>
            <p:custDataLst>
              <p:tags r:id="rId2"/>
            </p:custDataLst>
          </p:nvPr>
        </p:nvSpPr>
        <p:spPr bwMode="auto">
          <a:xfrm>
            <a:off x="5867400" y="6210741"/>
            <a:ext cx="2922596" cy="669735"/>
          </a:xfrm>
          <a:prstGeom prst="rect">
            <a:avLst/>
          </a:prstGeom>
          <a:noFill/>
          <a:ln w="28575" algn="ctr">
            <a:noFill/>
            <a:miter lim="800000"/>
            <a:headEnd/>
            <a:tailEnd/>
          </a:ln>
          <a:effectLst/>
        </p:spPr>
        <p:txBody>
          <a:bodyPr wrap="none">
            <a:spAutoFit/>
          </a:bodyPr>
          <a:lstStyle/>
          <a:p>
            <a:pPr algn="ctr" defTabSz="914400" fontAlgn="auto">
              <a:lnSpc>
                <a:spcPct val="134000"/>
              </a:lnSpc>
              <a:spcBef>
                <a:spcPts val="0"/>
              </a:spcBef>
              <a:spcAft>
                <a:spcPts val="0"/>
              </a:spcAft>
              <a:buClr>
                <a:srgbClr val="40458C"/>
              </a:buClr>
              <a:buSzPct val="100000"/>
              <a:buFont typeface="Times New Roman" pitchFamily="18" charset="0"/>
              <a:buNone/>
            </a:pPr>
            <a:r>
              <a:rPr lang="en-US" sz="2800" dirty="0" smtClean="0">
                <a:solidFill>
                  <a:schemeClr val="tx2"/>
                </a:solidFill>
                <a:latin typeface="Source Sans Pro"/>
                <a:ea typeface="+mn-ea"/>
                <a:cs typeface="+mn-cs"/>
              </a:rPr>
              <a:t>Physical Memory</a:t>
            </a:r>
            <a:endParaRPr lang="en-US" sz="2800" dirty="0">
              <a:solidFill>
                <a:schemeClr val="tx2"/>
              </a:solidFill>
              <a:latin typeface="Source Sans Pro"/>
              <a:ea typeface="+mn-ea"/>
              <a:cs typeface="+mn-cs"/>
            </a:endParaRPr>
          </a:p>
        </p:txBody>
      </p:sp>
      <p:grpSp>
        <p:nvGrpSpPr>
          <p:cNvPr id="81" name="Group 80"/>
          <p:cNvGrpSpPr/>
          <p:nvPr/>
        </p:nvGrpSpPr>
        <p:grpSpPr>
          <a:xfrm>
            <a:off x="76200" y="981920"/>
            <a:ext cx="4433194" cy="5418880"/>
            <a:chOff x="865698" y="533400"/>
            <a:chExt cx="5458902" cy="6507620"/>
          </a:xfrm>
        </p:grpSpPr>
        <p:sp>
          <p:nvSpPr>
            <p:cNvPr id="82" name="Rectangle 81"/>
            <p:cNvSpPr/>
            <p:nvPr>
              <p:custDataLst>
                <p:tags r:id="rId9"/>
              </p:custDataLst>
            </p:nvPr>
          </p:nvSpPr>
          <p:spPr>
            <a:xfrm>
              <a:off x="2819400" y="609600"/>
              <a:ext cx="3505200" cy="6248400"/>
            </a:xfrm>
            <a:prstGeom prst="rect">
              <a:avLst/>
            </a:prstGeom>
            <a:ln w="28575">
              <a:solidFill>
                <a:srgbClr val="FFFF00"/>
              </a:solidFill>
            </a:ln>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err="1" smtClean="0">
                <a:ln>
                  <a:noFill/>
                </a:ln>
                <a:solidFill>
                  <a:srgbClr val="FFFFFF"/>
                </a:solidFill>
                <a:effectLst/>
                <a:uLnTx/>
                <a:uFillTx/>
                <a:latin typeface="Calibri"/>
                <a:ea typeface="+mn-ea"/>
                <a:cs typeface="+mn-cs"/>
              </a:endParaRPr>
            </a:p>
          </p:txBody>
        </p:sp>
        <p:sp>
          <p:nvSpPr>
            <p:cNvPr id="83" name="TextBox 82"/>
            <p:cNvSpPr txBox="1"/>
            <p:nvPr>
              <p:custDataLst>
                <p:tags r:id="rId10"/>
              </p:custDataLst>
            </p:nvPr>
          </p:nvSpPr>
          <p:spPr>
            <a:xfrm>
              <a:off x="888458" y="533400"/>
              <a:ext cx="1963799" cy="4804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tx2"/>
                  </a:solidFill>
                  <a:effectLst/>
                  <a:uLnTx/>
                  <a:uFillTx/>
                  <a:latin typeface="Consolas" pitchFamily="49" charset="0"/>
                  <a:ea typeface="+mn-ea"/>
                  <a:cs typeface="+mn-cs"/>
                </a:rPr>
                <a:t>0xfffffffc</a:t>
              </a:r>
            </a:p>
          </p:txBody>
        </p:sp>
        <p:sp>
          <p:nvSpPr>
            <p:cNvPr id="84" name="TextBox 83"/>
            <p:cNvSpPr txBox="1"/>
            <p:nvPr>
              <p:custDataLst>
                <p:tags r:id="rId11"/>
              </p:custDataLst>
            </p:nvPr>
          </p:nvSpPr>
          <p:spPr>
            <a:xfrm>
              <a:off x="888460" y="6560521"/>
              <a:ext cx="1964416" cy="4804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tx2"/>
                  </a:solidFill>
                  <a:effectLst/>
                  <a:uLnTx/>
                  <a:uFillTx/>
                  <a:latin typeface="Consolas" pitchFamily="49" charset="0"/>
                  <a:ea typeface="+mn-ea"/>
                  <a:cs typeface="+mn-cs"/>
                </a:rPr>
                <a:t>0x00000000</a:t>
              </a:r>
            </a:p>
          </p:txBody>
        </p:sp>
        <p:sp>
          <p:nvSpPr>
            <p:cNvPr id="85" name="TextBox 84"/>
            <p:cNvSpPr txBox="1"/>
            <p:nvPr>
              <p:custDataLst>
                <p:tags r:id="rId12"/>
              </p:custDataLst>
            </p:nvPr>
          </p:nvSpPr>
          <p:spPr>
            <a:xfrm>
              <a:off x="888458" y="2143780"/>
              <a:ext cx="1963799" cy="4804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tx2"/>
                  </a:solidFill>
                  <a:effectLst/>
                  <a:uLnTx/>
                  <a:uFillTx/>
                  <a:latin typeface="Consolas" pitchFamily="49" charset="0"/>
                  <a:ea typeface="+mn-ea"/>
                  <a:cs typeface="+mn-cs"/>
                </a:rPr>
                <a:t>0x7ffffffc</a:t>
              </a:r>
            </a:p>
          </p:txBody>
        </p:sp>
        <p:sp>
          <p:nvSpPr>
            <p:cNvPr id="86" name="TextBox 85"/>
            <p:cNvSpPr txBox="1"/>
            <p:nvPr>
              <p:custDataLst>
                <p:tags r:id="rId13"/>
              </p:custDataLst>
            </p:nvPr>
          </p:nvSpPr>
          <p:spPr>
            <a:xfrm>
              <a:off x="888458" y="1752600"/>
              <a:ext cx="1964415" cy="4804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tx2"/>
                  </a:solidFill>
                  <a:effectLst/>
                  <a:uLnTx/>
                  <a:uFillTx/>
                  <a:latin typeface="Consolas" pitchFamily="49" charset="0"/>
                  <a:ea typeface="+mn-ea"/>
                  <a:cs typeface="+mn-cs"/>
                </a:rPr>
                <a:t>0x80000000</a:t>
              </a:r>
            </a:p>
          </p:txBody>
        </p:sp>
        <p:sp>
          <p:nvSpPr>
            <p:cNvPr id="87" name="TextBox 86"/>
            <p:cNvSpPr txBox="1"/>
            <p:nvPr>
              <p:custDataLst>
                <p:tags r:id="rId14"/>
              </p:custDataLst>
            </p:nvPr>
          </p:nvSpPr>
          <p:spPr>
            <a:xfrm>
              <a:off x="888458" y="5039380"/>
              <a:ext cx="1964415" cy="4804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tx2"/>
                  </a:solidFill>
                  <a:effectLst/>
                  <a:uLnTx/>
                  <a:uFillTx/>
                  <a:latin typeface="Consolas" pitchFamily="49" charset="0"/>
                  <a:ea typeface="+mn-ea"/>
                  <a:cs typeface="+mn-cs"/>
                </a:rPr>
                <a:t>0x10000000</a:t>
              </a:r>
            </a:p>
          </p:txBody>
        </p:sp>
        <p:sp>
          <p:nvSpPr>
            <p:cNvPr id="88" name="TextBox 87"/>
            <p:cNvSpPr txBox="1"/>
            <p:nvPr>
              <p:custDataLst>
                <p:tags r:id="rId15"/>
              </p:custDataLst>
            </p:nvPr>
          </p:nvSpPr>
          <p:spPr>
            <a:xfrm>
              <a:off x="865698" y="5877581"/>
              <a:ext cx="1964415" cy="4804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tx2"/>
                  </a:solidFill>
                  <a:effectLst/>
                  <a:uLnTx/>
                  <a:uFillTx/>
                  <a:latin typeface="Consolas" pitchFamily="49" charset="0"/>
                  <a:ea typeface="+mn-ea"/>
                  <a:cs typeface="+mn-cs"/>
                </a:rPr>
                <a:t>0x00400000</a:t>
              </a:r>
            </a:p>
          </p:txBody>
        </p:sp>
        <p:sp>
          <p:nvSpPr>
            <p:cNvPr id="89" name="Rectangle 7"/>
            <p:cNvSpPr>
              <a:spLocks noChangeArrowheads="1"/>
            </p:cNvSpPr>
            <p:nvPr>
              <p:custDataLst>
                <p:tags r:id="rId16"/>
              </p:custDataLst>
            </p:nvPr>
          </p:nvSpPr>
          <p:spPr bwMode="auto">
            <a:xfrm>
              <a:off x="2819400" y="533400"/>
              <a:ext cx="3505200" cy="1676400"/>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90" name="Rectangle 7"/>
            <p:cNvSpPr>
              <a:spLocks noChangeArrowheads="1"/>
            </p:cNvSpPr>
            <p:nvPr>
              <p:custDataLst>
                <p:tags r:id="rId17"/>
              </p:custDataLst>
            </p:nvPr>
          </p:nvSpPr>
          <p:spPr bwMode="auto">
            <a:xfrm>
              <a:off x="2819400" y="2209800"/>
              <a:ext cx="3505200" cy="79501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stack</a:t>
              </a:r>
            </a:p>
          </p:txBody>
        </p:sp>
        <p:sp>
          <p:nvSpPr>
            <p:cNvPr id="91" name="Rectangle 7"/>
            <p:cNvSpPr>
              <a:spLocks noChangeArrowheads="1"/>
            </p:cNvSpPr>
            <p:nvPr>
              <p:custDataLst>
                <p:tags r:id="rId18"/>
              </p:custDataLst>
            </p:nvPr>
          </p:nvSpPr>
          <p:spPr bwMode="auto">
            <a:xfrm>
              <a:off x="2819399" y="6477000"/>
              <a:ext cx="3505201" cy="472510"/>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system reserved</a:t>
              </a:r>
            </a:p>
          </p:txBody>
        </p:sp>
        <p:sp>
          <p:nvSpPr>
            <p:cNvPr id="92" name="Rectangle 7"/>
            <p:cNvSpPr>
              <a:spLocks noChangeArrowheads="1"/>
            </p:cNvSpPr>
            <p:nvPr>
              <p:custDataLst>
                <p:tags r:id="rId19"/>
              </p:custDataLst>
            </p:nvPr>
          </p:nvSpPr>
          <p:spPr bwMode="auto">
            <a:xfrm>
              <a:off x="2819400" y="5562600"/>
              <a:ext cx="3505200" cy="9144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code (text)</a:t>
              </a:r>
            </a:p>
          </p:txBody>
        </p:sp>
        <p:sp>
          <p:nvSpPr>
            <p:cNvPr id="93" name="Rectangle 7"/>
            <p:cNvSpPr>
              <a:spLocks noChangeArrowheads="1"/>
            </p:cNvSpPr>
            <p:nvPr>
              <p:custDataLst>
                <p:tags r:id="rId20"/>
              </p:custDataLst>
            </p:nvPr>
          </p:nvSpPr>
          <p:spPr bwMode="auto">
            <a:xfrm>
              <a:off x="2819400" y="5105400"/>
              <a:ext cx="3505200" cy="4572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static data</a:t>
              </a:r>
            </a:p>
          </p:txBody>
        </p:sp>
        <p:sp>
          <p:nvSpPr>
            <p:cNvPr id="94" name="Rectangle 7"/>
            <p:cNvSpPr>
              <a:spLocks noChangeArrowheads="1"/>
            </p:cNvSpPr>
            <p:nvPr>
              <p:custDataLst>
                <p:tags r:id="rId21"/>
              </p:custDataLst>
            </p:nvPr>
          </p:nvSpPr>
          <p:spPr bwMode="auto">
            <a:xfrm>
              <a:off x="2819400" y="4343400"/>
              <a:ext cx="3505200" cy="7620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dynamic data (heap)</a:t>
              </a:r>
            </a:p>
          </p:txBody>
        </p:sp>
        <p:cxnSp>
          <p:nvCxnSpPr>
            <p:cNvPr id="95" name="Straight Arrow Connector 94"/>
            <p:cNvCxnSpPr>
              <a:stCxn id="90" idx="2"/>
            </p:cNvCxnSpPr>
            <p:nvPr/>
          </p:nvCxnSpPr>
          <p:spPr>
            <a:xfrm>
              <a:off x="4572000" y="3004810"/>
              <a:ext cx="0" cy="500390"/>
            </a:xfrm>
            <a:prstGeom prst="straightConnector1">
              <a:avLst/>
            </a:prstGeom>
            <a:noFill/>
            <a:ln w="28575" cap="flat" cmpd="sng" algn="ctr">
              <a:solidFill>
                <a:srgbClr val="FFFF00">
                  <a:shade val="95000"/>
                  <a:satMod val="105000"/>
                </a:srgbClr>
              </a:solidFill>
              <a:prstDash val="solid"/>
              <a:tailEnd type="arrow"/>
            </a:ln>
            <a:effectLst/>
          </p:spPr>
        </p:cxnSp>
        <p:cxnSp>
          <p:nvCxnSpPr>
            <p:cNvPr id="96" name="Straight Arrow Connector 95"/>
            <p:cNvCxnSpPr>
              <a:stCxn id="94" idx="0"/>
            </p:cNvCxnSpPr>
            <p:nvPr/>
          </p:nvCxnSpPr>
          <p:spPr>
            <a:xfrm flipV="1">
              <a:off x="4572000" y="3733800"/>
              <a:ext cx="0" cy="609600"/>
            </a:xfrm>
            <a:prstGeom prst="straightConnector1">
              <a:avLst/>
            </a:prstGeom>
            <a:noFill/>
            <a:ln w="28575" cap="flat" cmpd="sng" algn="ctr">
              <a:solidFill>
                <a:srgbClr val="FFFF00">
                  <a:shade val="95000"/>
                  <a:satMod val="105000"/>
                </a:srgbClr>
              </a:solidFill>
              <a:prstDash val="solid"/>
              <a:tailEnd type="arrow"/>
            </a:ln>
            <a:effectLst/>
          </p:spPr>
        </p:cxnSp>
      </p:grpSp>
      <p:sp>
        <p:nvSpPr>
          <p:cNvPr id="97" name="TextBox 96"/>
          <p:cNvSpPr txBox="1"/>
          <p:nvPr>
            <p:custDataLst>
              <p:tags r:id="rId3"/>
            </p:custDataLst>
          </p:nvPr>
        </p:nvSpPr>
        <p:spPr>
          <a:xfrm>
            <a:off x="2548757" y="1328534"/>
            <a:ext cx="1112135" cy="409070"/>
          </a:xfrm>
          <a:prstGeom prst="rect">
            <a:avLst/>
          </a:prstGeom>
          <a:noFill/>
        </p:spPr>
        <p:txBody>
          <a:bodyPr wrap="none" rtlCol="0">
            <a:spAutoFit/>
          </a:bodyPr>
          <a:lstStyle/>
          <a:p>
            <a:pPr algn="ctr" defTabSz="914400" fontAlgn="auto">
              <a:spcBef>
                <a:spcPts val="0"/>
              </a:spcBef>
              <a:spcAft>
                <a:spcPts val="0"/>
              </a:spcAft>
            </a:pPr>
            <a:r>
              <a:rPr lang="en-US" sz="2000" dirty="0" smtClean="0">
                <a:solidFill>
                  <a:srgbClr val="FFFFFF"/>
                </a:solidFill>
                <a:latin typeface="Calibri"/>
                <a:ea typeface="+mn-ea"/>
                <a:cs typeface="+mn-cs"/>
              </a:rPr>
              <a:t>OS Heap</a:t>
            </a:r>
          </a:p>
        </p:txBody>
      </p:sp>
      <p:sp>
        <p:nvSpPr>
          <p:cNvPr id="98" name="TextBox 97"/>
          <p:cNvSpPr txBox="1"/>
          <p:nvPr>
            <p:custDataLst>
              <p:tags r:id="rId4"/>
            </p:custDataLst>
          </p:nvPr>
        </p:nvSpPr>
        <p:spPr>
          <a:xfrm>
            <a:off x="2548757" y="1666129"/>
            <a:ext cx="1052934" cy="409070"/>
          </a:xfrm>
          <a:prstGeom prst="rect">
            <a:avLst/>
          </a:prstGeom>
          <a:noFill/>
        </p:spPr>
        <p:txBody>
          <a:bodyPr wrap="none" rtlCol="0">
            <a:spAutoFit/>
          </a:bodyPr>
          <a:lstStyle/>
          <a:p>
            <a:pPr algn="ctr" defTabSz="914400" fontAlgn="auto">
              <a:spcBef>
                <a:spcPts val="0"/>
              </a:spcBef>
              <a:spcAft>
                <a:spcPts val="0"/>
              </a:spcAft>
            </a:pPr>
            <a:r>
              <a:rPr lang="en-US" sz="2000" dirty="0" smtClean="0">
                <a:solidFill>
                  <a:srgbClr val="FFFFFF"/>
                </a:solidFill>
                <a:latin typeface="Calibri"/>
                <a:ea typeface="+mn-ea"/>
                <a:cs typeface="+mn-cs"/>
              </a:rPr>
              <a:t>OS Data</a:t>
            </a:r>
          </a:p>
        </p:txBody>
      </p:sp>
      <p:sp>
        <p:nvSpPr>
          <p:cNvPr id="99" name="TextBox 98"/>
          <p:cNvSpPr txBox="1"/>
          <p:nvPr>
            <p:custDataLst>
              <p:tags r:id="rId5"/>
            </p:custDataLst>
          </p:nvPr>
        </p:nvSpPr>
        <p:spPr>
          <a:xfrm>
            <a:off x="2548757" y="914400"/>
            <a:ext cx="1119602" cy="409070"/>
          </a:xfrm>
          <a:prstGeom prst="rect">
            <a:avLst/>
          </a:prstGeom>
          <a:noFill/>
        </p:spPr>
        <p:txBody>
          <a:bodyPr wrap="none" rtlCol="0">
            <a:spAutoFit/>
          </a:bodyPr>
          <a:lstStyle/>
          <a:p>
            <a:pPr algn="ctr" defTabSz="914400" fontAlgn="auto">
              <a:spcBef>
                <a:spcPts val="0"/>
              </a:spcBef>
              <a:spcAft>
                <a:spcPts val="0"/>
              </a:spcAft>
            </a:pPr>
            <a:r>
              <a:rPr lang="en-US" sz="2000" dirty="0" smtClean="0">
                <a:solidFill>
                  <a:srgbClr val="FFFFFF"/>
                </a:solidFill>
                <a:latin typeface="Calibri"/>
                <a:ea typeface="+mn-ea"/>
                <a:cs typeface="+mn-cs"/>
              </a:rPr>
              <a:t>OS Stack</a:t>
            </a:r>
          </a:p>
        </p:txBody>
      </p:sp>
      <p:sp>
        <p:nvSpPr>
          <p:cNvPr id="100" name="TextBox 99"/>
          <p:cNvSpPr txBox="1"/>
          <p:nvPr>
            <p:custDataLst>
              <p:tags r:id="rId6"/>
            </p:custDataLst>
          </p:nvPr>
        </p:nvSpPr>
        <p:spPr>
          <a:xfrm>
            <a:off x="2548757" y="2003724"/>
            <a:ext cx="1010533" cy="409070"/>
          </a:xfrm>
          <a:prstGeom prst="rect">
            <a:avLst/>
          </a:prstGeom>
          <a:noFill/>
        </p:spPr>
        <p:txBody>
          <a:bodyPr wrap="none" rtlCol="0">
            <a:spAutoFit/>
          </a:bodyPr>
          <a:lstStyle/>
          <a:p>
            <a:pPr algn="ctr" defTabSz="914400" fontAlgn="auto">
              <a:spcBef>
                <a:spcPts val="0"/>
              </a:spcBef>
              <a:spcAft>
                <a:spcPts val="0"/>
              </a:spcAft>
            </a:pPr>
            <a:r>
              <a:rPr lang="en-US" sz="2000" dirty="0" smtClean="0">
                <a:solidFill>
                  <a:srgbClr val="FFFFFF"/>
                </a:solidFill>
                <a:latin typeface="Calibri"/>
                <a:ea typeface="+mn-ea"/>
                <a:cs typeface="+mn-cs"/>
              </a:rPr>
              <a:t>OS Text</a:t>
            </a:r>
          </a:p>
        </p:txBody>
      </p:sp>
      <p:cxnSp>
        <p:nvCxnSpPr>
          <p:cNvPr id="101" name="Straight Arrow Connector 100"/>
          <p:cNvCxnSpPr>
            <a:stCxn id="99" idx="3"/>
            <a:endCxn id="79" idx="1"/>
          </p:cNvCxnSpPr>
          <p:nvPr/>
        </p:nvCxnSpPr>
        <p:spPr>
          <a:xfrm>
            <a:off x="3668359" y="1118935"/>
            <a:ext cx="3312925" cy="3342060"/>
          </a:xfrm>
          <a:prstGeom prst="straightConnector1">
            <a:avLst/>
          </a:prstGeom>
          <a:noFill/>
          <a:ln w="38100" cap="flat" cmpd="sng" algn="ctr">
            <a:solidFill>
              <a:schemeClr val="tx2"/>
            </a:solidFill>
            <a:prstDash val="solid"/>
            <a:tailEnd type="triangle"/>
          </a:ln>
          <a:effectLst/>
        </p:spPr>
      </p:cxnSp>
      <p:cxnSp>
        <p:nvCxnSpPr>
          <p:cNvPr id="102" name="Straight Arrow Connector 101"/>
          <p:cNvCxnSpPr>
            <a:stCxn id="97" idx="3"/>
            <a:endCxn id="78" idx="1"/>
          </p:cNvCxnSpPr>
          <p:nvPr/>
        </p:nvCxnSpPr>
        <p:spPr>
          <a:xfrm>
            <a:off x="3660892" y="1533069"/>
            <a:ext cx="3312455" cy="3613726"/>
          </a:xfrm>
          <a:prstGeom prst="straightConnector1">
            <a:avLst/>
          </a:prstGeom>
          <a:noFill/>
          <a:ln w="38100" cap="flat" cmpd="sng" algn="ctr">
            <a:solidFill>
              <a:schemeClr val="tx2"/>
            </a:solidFill>
            <a:prstDash val="solid"/>
            <a:tailEnd type="triangle"/>
          </a:ln>
          <a:effectLst/>
        </p:spPr>
      </p:cxnSp>
      <p:cxnSp>
        <p:nvCxnSpPr>
          <p:cNvPr id="103" name="Straight Arrow Connector 102"/>
          <p:cNvCxnSpPr>
            <a:stCxn id="98" idx="3"/>
            <a:endCxn id="77" idx="1"/>
          </p:cNvCxnSpPr>
          <p:nvPr/>
        </p:nvCxnSpPr>
        <p:spPr>
          <a:xfrm>
            <a:off x="3601691" y="1870664"/>
            <a:ext cx="3377666" cy="3657131"/>
          </a:xfrm>
          <a:prstGeom prst="straightConnector1">
            <a:avLst/>
          </a:prstGeom>
          <a:noFill/>
          <a:ln w="38100" cap="flat" cmpd="sng" algn="ctr">
            <a:solidFill>
              <a:schemeClr val="tx2"/>
            </a:solidFill>
            <a:prstDash val="solid"/>
            <a:tailEnd type="triangle"/>
          </a:ln>
          <a:effectLst/>
        </p:spPr>
      </p:cxnSp>
      <p:cxnSp>
        <p:nvCxnSpPr>
          <p:cNvPr id="104" name="Straight Arrow Connector 103"/>
          <p:cNvCxnSpPr>
            <a:stCxn id="100" idx="3"/>
            <a:endCxn id="76" idx="1"/>
          </p:cNvCxnSpPr>
          <p:nvPr/>
        </p:nvCxnSpPr>
        <p:spPr>
          <a:xfrm>
            <a:off x="3559290" y="2208259"/>
            <a:ext cx="3420067" cy="3700536"/>
          </a:xfrm>
          <a:prstGeom prst="straightConnector1">
            <a:avLst/>
          </a:prstGeom>
          <a:noFill/>
          <a:ln w="38100" cap="flat" cmpd="sng" algn="ctr">
            <a:solidFill>
              <a:schemeClr val="tx2"/>
            </a:solidFill>
            <a:prstDash val="solid"/>
            <a:tailEnd type="triangle"/>
          </a:ln>
          <a:effectLst/>
        </p:spPr>
      </p:cxnSp>
      <p:sp>
        <p:nvSpPr>
          <p:cNvPr id="105" name="TextBox 104"/>
          <p:cNvSpPr txBox="1"/>
          <p:nvPr>
            <p:custDataLst>
              <p:tags r:id="rId7"/>
            </p:custDataLst>
          </p:nvPr>
        </p:nvSpPr>
        <p:spPr>
          <a:xfrm>
            <a:off x="4717956" y="6000690"/>
            <a:ext cx="1454244" cy="400110"/>
          </a:xfrm>
          <a:prstGeom prst="rect">
            <a:avLst/>
          </a:prstGeom>
          <a:noFill/>
        </p:spPr>
        <p:txBody>
          <a:bodyPr wrap="none" rtlCol="0">
            <a:spAutoFit/>
          </a:bodyPr>
          <a:lstStyle/>
          <a:p>
            <a:pPr defTabSz="914400" fontAlgn="auto">
              <a:spcBef>
                <a:spcPts val="0"/>
              </a:spcBef>
              <a:spcAft>
                <a:spcPts val="0"/>
              </a:spcAft>
            </a:pPr>
            <a:r>
              <a:rPr lang="en-US" sz="2000" dirty="0" smtClean="0">
                <a:solidFill>
                  <a:schemeClr val="tx2"/>
                </a:solidFill>
                <a:latin typeface="Consolas" pitchFamily="49" charset="0"/>
                <a:ea typeface="+mn-ea"/>
                <a:cs typeface="+mn-cs"/>
              </a:rPr>
              <a:t>0x00...00</a:t>
            </a:r>
          </a:p>
        </p:txBody>
      </p:sp>
      <p:sp>
        <p:nvSpPr>
          <p:cNvPr id="106" name="Rectangle 7"/>
          <p:cNvSpPr>
            <a:spLocks noChangeArrowheads="1"/>
          </p:cNvSpPr>
          <p:nvPr>
            <p:custDataLst>
              <p:tags r:id="rId8"/>
            </p:custDataLst>
          </p:nvPr>
        </p:nvSpPr>
        <p:spPr bwMode="auto">
          <a:xfrm>
            <a:off x="6096000" y="2057400"/>
            <a:ext cx="2819400" cy="1219200"/>
          </a:xfrm>
          <a:prstGeom prst="rect">
            <a:avLst/>
          </a:prstGeom>
          <a:solidFill>
            <a:srgbClr val="7030A0">
              <a:lumMod val="75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84536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Anatomy of a Process, v2</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26</a:t>
            </a:fld>
            <a:endParaRPr lang="en-US" dirty="0"/>
          </a:p>
        </p:txBody>
      </p:sp>
      <p:grpSp>
        <p:nvGrpSpPr>
          <p:cNvPr id="28" name="Group 27"/>
          <p:cNvGrpSpPr/>
          <p:nvPr/>
        </p:nvGrpSpPr>
        <p:grpSpPr>
          <a:xfrm>
            <a:off x="762000" y="838200"/>
            <a:ext cx="5410669" cy="5965554"/>
            <a:chOff x="413287" y="533400"/>
            <a:chExt cx="5911313" cy="6347961"/>
          </a:xfrm>
        </p:grpSpPr>
        <p:sp>
          <p:nvSpPr>
            <p:cNvPr id="29" name="Rectangle 28"/>
            <p:cNvSpPr/>
            <p:nvPr>
              <p:custDataLst>
                <p:tags r:id="rId1"/>
              </p:custDataLst>
            </p:nvPr>
          </p:nvSpPr>
          <p:spPr>
            <a:xfrm>
              <a:off x="2819400" y="609600"/>
              <a:ext cx="3505200" cy="6248400"/>
            </a:xfrm>
            <a:prstGeom prst="rect">
              <a:avLst/>
            </a:prstGeom>
            <a:ln w="28575">
              <a:solidFill>
                <a:srgbClr val="FFFF00"/>
              </a:solidFill>
            </a:ln>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err="1" smtClean="0">
                <a:ln>
                  <a:noFill/>
                </a:ln>
                <a:solidFill>
                  <a:srgbClr val="FFFFFF"/>
                </a:solidFill>
                <a:effectLst/>
                <a:uLnTx/>
                <a:uFillTx/>
                <a:latin typeface="Calibri"/>
                <a:ea typeface="+mn-ea"/>
                <a:cs typeface="+mn-cs"/>
              </a:endParaRPr>
            </a:p>
          </p:txBody>
        </p:sp>
        <p:sp>
          <p:nvSpPr>
            <p:cNvPr id="30" name="TextBox 29"/>
            <p:cNvSpPr txBox="1"/>
            <p:nvPr>
              <p:custDataLst>
                <p:tags r:id="rId2"/>
              </p:custDataLst>
            </p:nvPr>
          </p:nvSpPr>
          <p:spPr>
            <a:xfrm>
              <a:off x="436047" y="53340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0xfffffffc</a:t>
              </a:r>
            </a:p>
          </p:txBody>
        </p:sp>
        <p:sp>
          <p:nvSpPr>
            <p:cNvPr id="31" name="TextBox 30"/>
            <p:cNvSpPr txBox="1"/>
            <p:nvPr>
              <p:custDataLst>
                <p:tags r:id="rId3"/>
              </p:custDataLst>
            </p:nvPr>
          </p:nvSpPr>
          <p:spPr>
            <a:xfrm>
              <a:off x="436049" y="6324601"/>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0x00000000</a:t>
              </a:r>
            </a:p>
          </p:txBody>
        </p:sp>
        <p:sp>
          <p:nvSpPr>
            <p:cNvPr id="32" name="TextBox 31"/>
            <p:cNvSpPr txBox="1"/>
            <p:nvPr>
              <p:custDataLst>
                <p:tags r:id="rId4"/>
              </p:custDataLst>
            </p:nvPr>
          </p:nvSpPr>
          <p:spPr>
            <a:xfrm>
              <a:off x="436047" y="214378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0x7ffffffc</a:t>
              </a:r>
            </a:p>
          </p:txBody>
        </p:sp>
        <p:sp>
          <p:nvSpPr>
            <p:cNvPr id="33" name="TextBox 32"/>
            <p:cNvSpPr txBox="1"/>
            <p:nvPr>
              <p:custDataLst>
                <p:tags r:id="rId5"/>
              </p:custDataLst>
            </p:nvPr>
          </p:nvSpPr>
          <p:spPr>
            <a:xfrm>
              <a:off x="436047" y="175260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0x80000000</a:t>
              </a:r>
            </a:p>
          </p:txBody>
        </p:sp>
        <p:sp>
          <p:nvSpPr>
            <p:cNvPr id="34" name="TextBox 33"/>
            <p:cNvSpPr txBox="1"/>
            <p:nvPr>
              <p:custDataLst>
                <p:tags r:id="rId6"/>
              </p:custDataLst>
            </p:nvPr>
          </p:nvSpPr>
          <p:spPr>
            <a:xfrm>
              <a:off x="436047" y="503938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0x10000000</a:t>
              </a:r>
            </a:p>
          </p:txBody>
        </p:sp>
        <p:sp>
          <p:nvSpPr>
            <p:cNvPr id="35" name="TextBox 34"/>
            <p:cNvSpPr txBox="1"/>
            <p:nvPr>
              <p:custDataLst>
                <p:tags r:id="rId7"/>
              </p:custDataLst>
            </p:nvPr>
          </p:nvSpPr>
          <p:spPr>
            <a:xfrm>
              <a:off x="413287" y="5877580"/>
              <a:ext cx="2355886" cy="5567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nsolas" pitchFamily="49" charset="0"/>
                  <a:ea typeface="+mn-ea"/>
                  <a:cs typeface="+mn-cs"/>
                </a:rPr>
                <a:t>0x00400000</a:t>
              </a:r>
            </a:p>
          </p:txBody>
        </p:sp>
        <p:sp>
          <p:nvSpPr>
            <p:cNvPr id="36" name="Rectangle 7"/>
            <p:cNvSpPr>
              <a:spLocks noChangeArrowheads="1"/>
            </p:cNvSpPr>
            <p:nvPr>
              <p:custDataLst>
                <p:tags r:id="rId8"/>
              </p:custDataLst>
            </p:nvPr>
          </p:nvSpPr>
          <p:spPr bwMode="auto">
            <a:xfrm>
              <a:off x="2819400" y="533400"/>
              <a:ext cx="3505200" cy="1676400"/>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system reserved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7" name="Rectangle 7"/>
            <p:cNvSpPr>
              <a:spLocks noChangeArrowheads="1"/>
            </p:cNvSpPr>
            <p:nvPr>
              <p:custDataLst>
                <p:tags r:id="rId9"/>
              </p:custDataLst>
            </p:nvPr>
          </p:nvSpPr>
          <p:spPr bwMode="auto">
            <a:xfrm>
              <a:off x="2819400" y="2209800"/>
              <a:ext cx="3505200" cy="79501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stack</a:t>
              </a:r>
            </a:p>
          </p:txBody>
        </p:sp>
        <p:sp>
          <p:nvSpPr>
            <p:cNvPr id="38" name="Rectangle 7"/>
            <p:cNvSpPr>
              <a:spLocks noChangeArrowheads="1"/>
            </p:cNvSpPr>
            <p:nvPr>
              <p:custDataLst>
                <p:tags r:id="rId10"/>
              </p:custDataLst>
            </p:nvPr>
          </p:nvSpPr>
          <p:spPr bwMode="auto">
            <a:xfrm>
              <a:off x="2819400" y="6477000"/>
              <a:ext cx="3505200" cy="381000"/>
            </a:xfrm>
            <a:prstGeom prst="rect">
              <a:avLst/>
            </a:prstGeom>
            <a:solidFill>
              <a:srgbClr val="FF000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system reserved</a:t>
              </a:r>
            </a:p>
          </p:txBody>
        </p:sp>
        <p:sp>
          <p:nvSpPr>
            <p:cNvPr id="39" name="Rectangle 7"/>
            <p:cNvSpPr>
              <a:spLocks noChangeArrowheads="1"/>
            </p:cNvSpPr>
            <p:nvPr>
              <p:custDataLst>
                <p:tags r:id="rId11"/>
              </p:custDataLst>
            </p:nvPr>
          </p:nvSpPr>
          <p:spPr bwMode="auto">
            <a:xfrm>
              <a:off x="2819400" y="5562600"/>
              <a:ext cx="3505200" cy="9144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code (text)     </a:t>
              </a:r>
            </a:p>
          </p:txBody>
        </p:sp>
        <p:sp>
          <p:nvSpPr>
            <p:cNvPr id="40" name="Rectangle 7"/>
            <p:cNvSpPr>
              <a:spLocks noChangeArrowheads="1"/>
            </p:cNvSpPr>
            <p:nvPr>
              <p:custDataLst>
                <p:tags r:id="rId12"/>
              </p:custDataLst>
            </p:nvPr>
          </p:nvSpPr>
          <p:spPr bwMode="auto">
            <a:xfrm>
              <a:off x="2819400" y="5105400"/>
              <a:ext cx="3505200" cy="4572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static data</a:t>
              </a:r>
            </a:p>
          </p:txBody>
        </p:sp>
        <p:sp>
          <p:nvSpPr>
            <p:cNvPr id="41" name="Rectangle 7"/>
            <p:cNvSpPr>
              <a:spLocks noChangeArrowheads="1"/>
            </p:cNvSpPr>
            <p:nvPr>
              <p:custDataLst>
                <p:tags r:id="rId13"/>
              </p:custDataLst>
            </p:nvPr>
          </p:nvSpPr>
          <p:spPr bwMode="auto">
            <a:xfrm>
              <a:off x="2819400" y="4343400"/>
              <a:ext cx="3505200" cy="762000"/>
            </a:xfrm>
            <a:prstGeom prst="rect">
              <a:avLst/>
            </a:prstGeom>
            <a:solidFill>
              <a:srgbClr val="00B0F0">
                <a:lumMod val="50000"/>
              </a:srgbClr>
            </a:solidFill>
            <a:ln w="28575">
              <a:solidFill>
                <a:srgbClr val="FFFF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dynamic data (heap)</a:t>
              </a:r>
            </a:p>
          </p:txBody>
        </p:sp>
        <p:cxnSp>
          <p:nvCxnSpPr>
            <p:cNvPr id="42" name="Straight Arrow Connector 41"/>
            <p:cNvCxnSpPr>
              <a:stCxn id="37" idx="2"/>
            </p:cNvCxnSpPr>
            <p:nvPr/>
          </p:nvCxnSpPr>
          <p:spPr>
            <a:xfrm>
              <a:off x="4572000" y="3004810"/>
              <a:ext cx="0" cy="500390"/>
            </a:xfrm>
            <a:prstGeom prst="straightConnector1">
              <a:avLst/>
            </a:prstGeom>
            <a:noFill/>
            <a:ln w="28575" cap="flat" cmpd="sng" algn="ctr">
              <a:solidFill>
                <a:srgbClr val="FFFF00">
                  <a:shade val="95000"/>
                  <a:satMod val="105000"/>
                </a:srgbClr>
              </a:solidFill>
              <a:prstDash val="solid"/>
              <a:tailEnd type="arrow"/>
            </a:ln>
            <a:effectLst/>
          </p:spPr>
        </p:cxnSp>
        <p:cxnSp>
          <p:nvCxnSpPr>
            <p:cNvPr id="43" name="Straight Arrow Connector 42"/>
            <p:cNvCxnSpPr>
              <a:stCxn id="41" idx="0"/>
            </p:cNvCxnSpPr>
            <p:nvPr/>
          </p:nvCxnSpPr>
          <p:spPr>
            <a:xfrm flipV="1">
              <a:off x="4572000" y="3733800"/>
              <a:ext cx="0" cy="609600"/>
            </a:xfrm>
            <a:prstGeom prst="straightConnector1">
              <a:avLst/>
            </a:prstGeom>
            <a:noFill/>
            <a:ln w="28575" cap="flat" cmpd="sng" algn="ctr">
              <a:solidFill>
                <a:srgbClr val="FFFF00">
                  <a:shade val="95000"/>
                  <a:satMod val="105000"/>
                </a:srgbClr>
              </a:solidFill>
              <a:prstDash val="solid"/>
              <a:tailEnd type="arrow"/>
            </a:ln>
            <a:effectLst/>
          </p:spPr>
        </p:cxnSp>
      </p:grpSp>
      <p:sp>
        <p:nvSpPr>
          <p:cNvPr id="44" name="Rectangle 43"/>
          <p:cNvSpPr/>
          <p:nvPr/>
        </p:nvSpPr>
        <p:spPr>
          <a:xfrm>
            <a:off x="5202177" y="5585305"/>
            <a:ext cx="691215" cy="369332"/>
          </a:xfrm>
          <a:prstGeom prst="rect">
            <a:avLst/>
          </a:prstGeom>
        </p:spPr>
        <p:txBody>
          <a:bodyPr wrap="none">
            <a:spAutoFit/>
          </a:bodyPr>
          <a:lstStyle/>
          <a:p>
            <a:pPr defTabSz="914400" fontAlgn="auto">
              <a:spcBef>
                <a:spcPts val="0"/>
              </a:spcBef>
              <a:spcAft>
                <a:spcPts val="0"/>
              </a:spcAft>
            </a:pPr>
            <a:r>
              <a:rPr lang="en-US" sz="1800" b="1" dirty="0">
                <a:solidFill>
                  <a:srgbClr val="FFFF00"/>
                </a:solidFill>
                <a:latin typeface="Consolas" pitchFamily="49" charset="0"/>
                <a:ea typeface="+mn-ea"/>
                <a:cs typeface="+mn-cs"/>
              </a:rPr>
              <a:t>gets</a:t>
            </a:r>
            <a:endParaRPr lang="en-US" sz="1800" b="1" dirty="0">
              <a:solidFill>
                <a:srgbClr val="FFFF00"/>
              </a:solidFill>
              <a:latin typeface="Calibri"/>
              <a:ea typeface="+mn-ea"/>
              <a:cs typeface="+mn-cs"/>
            </a:endParaRPr>
          </a:p>
        </p:txBody>
      </p:sp>
      <p:sp>
        <p:nvSpPr>
          <p:cNvPr id="45" name="Rectangle 44"/>
          <p:cNvSpPr/>
          <p:nvPr/>
        </p:nvSpPr>
        <p:spPr>
          <a:xfrm>
            <a:off x="5181600" y="5911200"/>
            <a:ext cx="691215" cy="369332"/>
          </a:xfrm>
          <a:prstGeom prst="rect">
            <a:avLst/>
          </a:prstGeom>
        </p:spPr>
        <p:txBody>
          <a:bodyPr wrap="none">
            <a:spAutoFit/>
          </a:bodyPr>
          <a:lstStyle/>
          <a:p>
            <a:pPr defTabSz="914400" fontAlgn="auto">
              <a:spcBef>
                <a:spcPts val="0"/>
              </a:spcBef>
              <a:spcAft>
                <a:spcPts val="0"/>
              </a:spcAft>
            </a:pPr>
            <a:r>
              <a:rPr lang="en-US" sz="1800" b="1" dirty="0" err="1" smtClean="0">
                <a:solidFill>
                  <a:srgbClr val="92D050"/>
                </a:solidFill>
                <a:latin typeface="Consolas" pitchFamily="49" charset="0"/>
                <a:ea typeface="+mn-ea"/>
                <a:cs typeface="+mn-cs"/>
              </a:rPr>
              <a:t>getc</a:t>
            </a:r>
            <a:endParaRPr lang="en-US" sz="1800" b="1" dirty="0">
              <a:solidFill>
                <a:srgbClr val="92D050"/>
              </a:solidFill>
              <a:latin typeface="Calibri"/>
              <a:ea typeface="+mn-ea"/>
              <a:cs typeface="+mn-cs"/>
            </a:endParaRPr>
          </a:p>
        </p:txBody>
      </p:sp>
      <p:cxnSp>
        <p:nvCxnSpPr>
          <p:cNvPr id="46" name="Curved Connector 45"/>
          <p:cNvCxnSpPr>
            <a:endCxn id="45" idx="3"/>
          </p:cNvCxnSpPr>
          <p:nvPr/>
        </p:nvCxnSpPr>
        <p:spPr>
          <a:xfrm rot="16200000" flipH="1">
            <a:off x="5683770" y="5906821"/>
            <a:ext cx="327884" cy="50206"/>
          </a:xfrm>
          <a:prstGeom prst="curvedConnector4">
            <a:avLst>
              <a:gd name="adj1" fmla="val -8439"/>
              <a:gd name="adj2" fmla="val 555324"/>
            </a:avLst>
          </a:prstGeom>
          <a:noFill/>
          <a:ln w="28575" cap="flat" cmpd="sng" algn="ctr">
            <a:solidFill>
              <a:srgbClr val="FF2F92"/>
            </a:solidFill>
            <a:prstDash val="solid"/>
            <a:tailEnd type="triangle"/>
          </a:ln>
          <a:effectLst/>
        </p:spPr>
      </p:cxnSp>
      <p:cxnSp>
        <p:nvCxnSpPr>
          <p:cNvPr id="47" name="Curved Connector 46"/>
          <p:cNvCxnSpPr>
            <a:stCxn id="39" idx="3"/>
            <a:endCxn id="48" idx="3"/>
          </p:cNvCxnSpPr>
          <p:nvPr/>
        </p:nvCxnSpPr>
        <p:spPr>
          <a:xfrm flipH="1" flipV="1">
            <a:off x="6042701" y="2059669"/>
            <a:ext cx="129968" cy="3934425"/>
          </a:xfrm>
          <a:prstGeom prst="curvedConnector3">
            <a:avLst>
              <a:gd name="adj1" fmla="val -956398"/>
            </a:avLst>
          </a:prstGeom>
          <a:noFill/>
          <a:ln w="38100" cap="flat" cmpd="sng" algn="ctr">
            <a:solidFill>
              <a:srgbClr val="FF2F92"/>
            </a:solidFill>
            <a:prstDash val="solid"/>
            <a:tailEnd type="triangle" w="lg" len="lg"/>
          </a:ln>
          <a:effectLst/>
        </p:spPr>
      </p:cxnSp>
      <p:sp>
        <p:nvSpPr>
          <p:cNvPr id="48" name="Rectangle 47"/>
          <p:cNvSpPr/>
          <p:nvPr/>
        </p:nvSpPr>
        <p:spPr>
          <a:xfrm>
            <a:off x="3444434" y="1705726"/>
            <a:ext cx="2598267" cy="707886"/>
          </a:xfrm>
          <a:prstGeom prst="rect">
            <a:avLst/>
          </a:prstGeom>
        </p:spPr>
        <p:txBody>
          <a:bodyPr wrap="square">
            <a:spAutoFit/>
          </a:bodyPr>
          <a:lstStyle/>
          <a:p>
            <a:pPr algn="ctr" defTabSz="914400" fontAlgn="auto">
              <a:spcBef>
                <a:spcPts val="0"/>
              </a:spcBef>
              <a:spcAft>
                <a:spcPts val="0"/>
              </a:spcAft>
            </a:pPr>
            <a:r>
              <a:rPr lang="en-US" sz="2000" dirty="0">
                <a:solidFill>
                  <a:srgbClr val="FFFF00"/>
                </a:solidFill>
                <a:latin typeface="Consolas" charset="0"/>
                <a:ea typeface="Consolas" charset="0"/>
                <a:cs typeface="Consolas" charset="0"/>
              </a:rPr>
              <a:t>i</a:t>
            </a:r>
            <a:r>
              <a:rPr lang="en-US" sz="2000" smtClean="0">
                <a:solidFill>
                  <a:srgbClr val="FFFF00"/>
                </a:solidFill>
                <a:latin typeface="Consolas" charset="0"/>
                <a:ea typeface="Consolas" charset="0"/>
                <a:cs typeface="Consolas" charset="0"/>
              </a:rPr>
              <a:t>mplementation </a:t>
            </a:r>
            <a:r>
              <a:rPr lang="en-US" sz="2000" dirty="0" smtClean="0">
                <a:solidFill>
                  <a:srgbClr val="FFFF00"/>
                </a:solidFill>
                <a:latin typeface="Consolas" charset="0"/>
                <a:ea typeface="Consolas" charset="0"/>
                <a:cs typeface="Consolas" charset="0"/>
              </a:rPr>
              <a:t>of </a:t>
            </a:r>
            <a:r>
              <a:rPr lang="en-US" sz="2000" dirty="0" err="1" smtClean="0">
                <a:solidFill>
                  <a:srgbClr val="FFFF00"/>
                </a:solidFill>
                <a:latin typeface="Consolas" charset="0"/>
                <a:ea typeface="Consolas" charset="0"/>
                <a:cs typeface="Consolas" charset="0"/>
              </a:rPr>
              <a:t>getc</a:t>
            </a:r>
            <a:r>
              <a:rPr lang="en-US" sz="2000" dirty="0" smtClean="0">
                <a:solidFill>
                  <a:srgbClr val="FFFF00"/>
                </a:solidFill>
                <a:latin typeface="Consolas" charset="0"/>
                <a:ea typeface="Consolas" charset="0"/>
                <a:cs typeface="Consolas" charset="0"/>
              </a:rPr>
              <a:t>() syscall</a:t>
            </a:r>
            <a:endParaRPr lang="en-US" sz="2000" dirty="0">
              <a:solidFill>
                <a:srgbClr val="FFFF00"/>
              </a:solidFill>
              <a:latin typeface="Consolas" charset="0"/>
              <a:ea typeface="Consolas" charset="0"/>
              <a:cs typeface="Consolas" charset="0"/>
            </a:endParaRPr>
          </a:p>
        </p:txBody>
      </p:sp>
    </p:spTree>
    <p:extLst>
      <p:ext uri="{BB962C8B-B14F-4D97-AF65-F5344CB8AC3E}">
        <p14:creationId xmlns:p14="http://schemas.microsoft.com/office/powerpoint/2010/main" val="847756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27</a:t>
            </a:fld>
            <a:endParaRPr lang="en-US" dirty="0"/>
          </a:p>
        </p:txBody>
      </p:sp>
      <p:sp>
        <p:nvSpPr>
          <p:cNvPr id="6" name="Content Placeholder 2"/>
          <p:cNvSpPr>
            <a:spLocks noGrp="1"/>
          </p:cNvSpPr>
          <p:nvPr>
            <p:ph idx="1"/>
          </p:nvPr>
        </p:nvSpPr>
        <p:spPr>
          <a:xfrm>
            <a:off x="228600" y="914400"/>
            <a:ext cx="8686800" cy="5638800"/>
          </a:xfrm>
        </p:spPr>
        <p:txBody>
          <a:bodyPr>
            <a:normAutofit/>
          </a:bodyPr>
          <a:lstStyle/>
          <a:p>
            <a:pPr marL="0" indent="0">
              <a:buNone/>
            </a:pPr>
            <a:r>
              <a:rPr lang="en-US" sz="3600" dirty="0" smtClean="0">
                <a:solidFill>
                  <a:schemeClr val="tx2"/>
                </a:solidFill>
              </a:rPr>
              <a:t>Which statement is FALSE?</a:t>
            </a:r>
          </a:p>
          <a:p>
            <a:endParaRPr lang="en-US" sz="3600" dirty="0" smtClean="0">
              <a:solidFill>
                <a:schemeClr val="tx2"/>
              </a:solidFill>
            </a:endParaRPr>
          </a:p>
          <a:p>
            <a:pPr marL="514350" indent="-514350">
              <a:buAutoNum type="alphaUcParenR"/>
            </a:pPr>
            <a:r>
              <a:rPr lang="en-US" dirty="0" smtClean="0">
                <a:solidFill>
                  <a:schemeClr val="tx2"/>
                </a:solidFill>
              </a:rPr>
              <a:t>OS </a:t>
            </a:r>
            <a:r>
              <a:rPr lang="en-US" dirty="0">
                <a:solidFill>
                  <a:schemeClr val="tx2"/>
                </a:solidFill>
              </a:rPr>
              <a:t>manages the CPU, Memory, Devices, and Storage</a:t>
            </a:r>
            <a:r>
              <a:rPr lang="en-US" dirty="0" smtClean="0">
                <a:solidFill>
                  <a:schemeClr val="tx2"/>
                </a:solidFill>
              </a:rPr>
              <a:t>.</a:t>
            </a:r>
            <a:r>
              <a:rPr lang="en-US" dirty="0">
                <a:solidFill>
                  <a:schemeClr val="tx2"/>
                </a:solidFill>
              </a:rPr>
              <a:t> </a:t>
            </a:r>
            <a:endParaRPr lang="en-US" dirty="0" smtClean="0">
              <a:solidFill>
                <a:schemeClr val="tx2"/>
              </a:solidFill>
            </a:endParaRPr>
          </a:p>
          <a:p>
            <a:pPr marL="514350" indent="-514350">
              <a:buAutoNum type="alphaUcParenR"/>
            </a:pPr>
            <a:r>
              <a:rPr lang="en-US" dirty="0" smtClean="0">
                <a:solidFill>
                  <a:schemeClr val="tx2"/>
                </a:solidFill>
              </a:rPr>
              <a:t>OS </a:t>
            </a:r>
            <a:r>
              <a:rPr lang="en-US" dirty="0">
                <a:solidFill>
                  <a:schemeClr val="tx2"/>
                </a:solidFill>
              </a:rPr>
              <a:t>provides a consistent API to be used by other </a:t>
            </a:r>
            <a:r>
              <a:rPr lang="en-US" dirty="0" smtClean="0">
                <a:solidFill>
                  <a:schemeClr val="tx2"/>
                </a:solidFill>
              </a:rPr>
              <a:t>processes.</a:t>
            </a:r>
          </a:p>
          <a:p>
            <a:pPr marL="514350" indent="-514350">
              <a:buAutoNum type="alphaUcParenR"/>
            </a:pPr>
            <a:r>
              <a:rPr lang="en-US" dirty="0" smtClean="0">
                <a:solidFill>
                  <a:schemeClr val="tx2"/>
                </a:solidFill>
              </a:rPr>
              <a:t>The OS kernel is always present on Disk.</a:t>
            </a:r>
          </a:p>
          <a:p>
            <a:pPr marL="514350" indent="-514350">
              <a:buAutoNum type="alphaUcParenR"/>
            </a:pPr>
            <a:r>
              <a:rPr lang="en-US" dirty="0" smtClean="0">
                <a:solidFill>
                  <a:schemeClr val="tx2"/>
                </a:solidFill>
              </a:rPr>
              <a:t>The OS kernel is always present in Memory.</a:t>
            </a:r>
          </a:p>
          <a:p>
            <a:pPr marL="514350" indent="-514350">
              <a:buAutoNum type="alphaUcParenR"/>
            </a:pPr>
            <a:r>
              <a:rPr lang="en-US" dirty="0" smtClean="0">
                <a:solidFill>
                  <a:schemeClr val="tx2"/>
                </a:solidFill>
              </a:rPr>
              <a:t>Any </a:t>
            </a:r>
            <a:r>
              <a:rPr lang="en-US" dirty="0">
                <a:solidFill>
                  <a:schemeClr val="tx2"/>
                </a:solidFill>
              </a:rPr>
              <a:t>process can fetch and execute OS </a:t>
            </a:r>
            <a:r>
              <a:rPr lang="en-US" dirty="0" smtClean="0">
                <a:solidFill>
                  <a:schemeClr val="tx2"/>
                </a:solidFill>
              </a:rPr>
              <a:t>code in user mode.</a:t>
            </a:r>
            <a:endParaRPr lang="en-US" dirty="0">
              <a:solidFill>
                <a:schemeClr val="tx2"/>
              </a:solidFill>
            </a:endParaRPr>
          </a:p>
          <a:p>
            <a:endParaRPr lang="en-US" dirty="0">
              <a:solidFill>
                <a:schemeClr val="tx2"/>
              </a:solidFill>
            </a:endParaRPr>
          </a:p>
        </p:txBody>
      </p:sp>
      <p:sp>
        <p:nvSpPr>
          <p:cNvPr id="7" name="Rectangle 6"/>
          <p:cNvSpPr/>
          <p:nvPr/>
        </p:nvSpPr>
        <p:spPr>
          <a:xfrm>
            <a:off x="76200" y="76200"/>
            <a:ext cx="8915400" cy="6705600"/>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smtClean="0">
                <a:solidFill>
                  <a:schemeClr val="accent6"/>
                </a:solidFill>
              </a:rPr>
              <a:t>Clicker Question</a:t>
            </a:r>
            <a:endParaRPr lang="en-US" dirty="0">
              <a:solidFill>
                <a:schemeClr val="accent6"/>
              </a:solidFill>
            </a:endParaRPr>
          </a:p>
        </p:txBody>
      </p:sp>
    </p:spTree>
    <p:extLst>
      <p:ext uri="{BB962C8B-B14F-4D97-AF65-F5344CB8AC3E}">
        <p14:creationId xmlns:p14="http://schemas.microsoft.com/office/powerpoint/2010/main" val="2292326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28</a:t>
            </a:fld>
            <a:endParaRPr lang="en-US" dirty="0"/>
          </a:p>
        </p:txBody>
      </p:sp>
      <p:sp>
        <p:nvSpPr>
          <p:cNvPr id="6" name="Content Placeholder 2"/>
          <p:cNvSpPr>
            <a:spLocks noGrp="1"/>
          </p:cNvSpPr>
          <p:nvPr>
            <p:ph idx="1"/>
          </p:nvPr>
        </p:nvSpPr>
        <p:spPr>
          <a:xfrm>
            <a:off x="228600" y="914400"/>
            <a:ext cx="8686800" cy="5638800"/>
          </a:xfrm>
        </p:spPr>
        <p:txBody>
          <a:bodyPr>
            <a:normAutofit/>
          </a:bodyPr>
          <a:lstStyle/>
          <a:p>
            <a:pPr marL="0" indent="0">
              <a:buNone/>
            </a:pPr>
            <a:r>
              <a:rPr lang="en-US" sz="3600" dirty="0" smtClean="0">
                <a:solidFill>
                  <a:schemeClr val="tx2"/>
                </a:solidFill>
              </a:rPr>
              <a:t>Which statement is FALSE?</a:t>
            </a:r>
          </a:p>
          <a:p>
            <a:endParaRPr lang="en-US" sz="3600" dirty="0" smtClean="0">
              <a:solidFill>
                <a:schemeClr val="tx2"/>
              </a:solidFill>
            </a:endParaRPr>
          </a:p>
          <a:p>
            <a:pPr marL="514350" indent="-514350">
              <a:buAutoNum type="alphaUcParenR"/>
            </a:pPr>
            <a:r>
              <a:rPr lang="en-US" dirty="0" smtClean="0">
                <a:solidFill>
                  <a:schemeClr val="tx2"/>
                </a:solidFill>
              </a:rPr>
              <a:t>OS </a:t>
            </a:r>
            <a:r>
              <a:rPr lang="en-US" dirty="0">
                <a:solidFill>
                  <a:schemeClr val="tx2"/>
                </a:solidFill>
              </a:rPr>
              <a:t>manages the CPU, Memory, Devices, and Storage</a:t>
            </a:r>
            <a:r>
              <a:rPr lang="en-US" dirty="0" smtClean="0">
                <a:solidFill>
                  <a:schemeClr val="tx2"/>
                </a:solidFill>
              </a:rPr>
              <a:t>.</a:t>
            </a:r>
            <a:r>
              <a:rPr lang="en-US" dirty="0">
                <a:solidFill>
                  <a:schemeClr val="tx2"/>
                </a:solidFill>
              </a:rPr>
              <a:t> </a:t>
            </a:r>
            <a:endParaRPr lang="en-US" dirty="0" smtClean="0">
              <a:solidFill>
                <a:schemeClr val="tx2"/>
              </a:solidFill>
            </a:endParaRPr>
          </a:p>
          <a:p>
            <a:pPr marL="514350" indent="-514350">
              <a:buAutoNum type="alphaUcParenR"/>
            </a:pPr>
            <a:r>
              <a:rPr lang="en-US" dirty="0" smtClean="0">
                <a:solidFill>
                  <a:schemeClr val="tx2"/>
                </a:solidFill>
              </a:rPr>
              <a:t>OS </a:t>
            </a:r>
            <a:r>
              <a:rPr lang="en-US" dirty="0">
                <a:solidFill>
                  <a:schemeClr val="tx2"/>
                </a:solidFill>
              </a:rPr>
              <a:t>provides a consistent API to be used by other </a:t>
            </a:r>
            <a:r>
              <a:rPr lang="en-US" dirty="0" smtClean="0">
                <a:solidFill>
                  <a:schemeClr val="tx2"/>
                </a:solidFill>
              </a:rPr>
              <a:t>processes.</a:t>
            </a:r>
          </a:p>
          <a:p>
            <a:pPr marL="514350" indent="-514350">
              <a:buAutoNum type="alphaUcParenR"/>
            </a:pPr>
            <a:r>
              <a:rPr lang="en-US" dirty="0" smtClean="0">
                <a:solidFill>
                  <a:schemeClr val="tx2"/>
                </a:solidFill>
              </a:rPr>
              <a:t>The OS kernel is always present on Disk.</a:t>
            </a:r>
          </a:p>
          <a:p>
            <a:pPr marL="514350" indent="-514350">
              <a:buAutoNum type="alphaUcParenR"/>
            </a:pPr>
            <a:r>
              <a:rPr lang="en-US" dirty="0" smtClean="0">
                <a:solidFill>
                  <a:schemeClr val="tx2"/>
                </a:solidFill>
              </a:rPr>
              <a:t>The OS kernel is always present in Memory.</a:t>
            </a:r>
          </a:p>
          <a:p>
            <a:pPr marL="514350" indent="-514350">
              <a:buAutoNum type="alphaUcParenR"/>
            </a:pPr>
            <a:r>
              <a:rPr lang="en-US" dirty="0" smtClean="0">
                <a:solidFill>
                  <a:schemeClr val="tx2"/>
                </a:solidFill>
              </a:rPr>
              <a:t>Any </a:t>
            </a:r>
            <a:r>
              <a:rPr lang="en-US" dirty="0">
                <a:solidFill>
                  <a:schemeClr val="tx2"/>
                </a:solidFill>
              </a:rPr>
              <a:t>process can fetch and execute OS </a:t>
            </a:r>
            <a:r>
              <a:rPr lang="en-US" dirty="0" smtClean="0">
                <a:solidFill>
                  <a:schemeClr val="tx2"/>
                </a:solidFill>
              </a:rPr>
              <a:t>code in user mode.</a:t>
            </a:r>
            <a:endParaRPr lang="en-US" dirty="0">
              <a:solidFill>
                <a:schemeClr val="tx2"/>
              </a:solidFill>
            </a:endParaRPr>
          </a:p>
          <a:p>
            <a:endParaRPr lang="en-US" dirty="0">
              <a:solidFill>
                <a:schemeClr val="tx2"/>
              </a:solidFill>
            </a:endParaRPr>
          </a:p>
        </p:txBody>
      </p:sp>
      <p:sp>
        <p:nvSpPr>
          <p:cNvPr id="7" name="Rectangle 6"/>
          <p:cNvSpPr/>
          <p:nvPr/>
        </p:nvSpPr>
        <p:spPr>
          <a:xfrm>
            <a:off x="76200" y="76200"/>
            <a:ext cx="8915400" cy="6705600"/>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smtClean="0">
                <a:solidFill>
                  <a:schemeClr val="accent6"/>
                </a:solidFill>
              </a:rPr>
              <a:t>Clicker Question</a:t>
            </a:r>
            <a:endParaRPr lang="en-US" dirty="0">
              <a:solidFill>
                <a:schemeClr val="accent6"/>
              </a:solidFill>
            </a:endParaRPr>
          </a:p>
        </p:txBody>
      </p:sp>
      <p:sp>
        <p:nvSpPr>
          <p:cNvPr id="9" name="Rounded Rectangle 8"/>
          <p:cNvSpPr/>
          <p:nvPr/>
        </p:nvSpPr>
        <p:spPr>
          <a:xfrm>
            <a:off x="167640" y="5057777"/>
            <a:ext cx="8229600" cy="10223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146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29</a:t>
            </a:fld>
            <a:endParaRPr lang="en-US" dirty="0"/>
          </a:p>
        </p:txBody>
      </p:sp>
      <p:sp>
        <p:nvSpPr>
          <p:cNvPr id="5" name="Rectangle 2"/>
          <p:cNvSpPr>
            <a:spLocks noGrp="1" noChangeArrowheads="1"/>
          </p:cNvSpPr>
          <p:nvPr>
            <p:ph type="title"/>
          </p:nvPr>
        </p:nvSpPr>
        <p:spPr>
          <a:xfrm>
            <a:off x="381000" y="417513"/>
            <a:ext cx="8534400" cy="573087"/>
          </a:xfrm>
        </p:spPr>
        <p:txBody>
          <a:bodyPr>
            <a:normAutofit fontScale="90000"/>
          </a:bodyPr>
          <a:lstStyle/>
          <a:p>
            <a:pPr eaLnBrk="1" hangingPunct="1"/>
            <a:r>
              <a:rPr lang="en-US" dirty="0" smtClean="0">
                <a:solidFill>
                  <a:schemeClr val="tx2"/>
                </a:solidFill>
              </a:rPr>
              <a:t>November 1988: Internet Worm</a:t>
            </a:r>
          </a:p>
        </p:txBody>
      </p:sp>
      <p:sp>
        <p:nvSpPr>
          <p:cNvPr id="6" name="Rectangle 3"/>
          <p:cNvSpPr>
            <a:spLocks noGrp="1" noChangeArrowheads="1"/>
          </p:cNvSpPr>
          <p:nvPr>
            <p:ph idx="1"/>
          </p:nvPr>
        </p:nvSpPr>
        <p:spPr>
          <a:xfrm>
            <a:off x="381000" y="1143000"/>
            <a:ext cx="8307388" cy="5029200"/>
          </a:xfrm>
        </p:spPr>
        <p:txBody>
          <a:bodyPr>
            <a:normAutofit lnSpcReduction="10000"/>
          </a:bodyPr>
          <a:lstStyle/>
          <a:p>
            <a:pPr marL="0" indent="0" eaLnBrk="1" hangingPunct="1">
              <a:buNone/>
            </a:pPr>
            <a:r>
              <a:rPr lang="en-US" sz="2800" dirty="0" smtClean="0">
                <a:solidFill>
                  <a:schemeClr val="tx2"/>
                </a:solidFill>
              </a:rPr>
              <a:t>Internet Worm attacks thousands of Internet hosts</a:t>
            </a:r>
          </a:p>
          <a:p>
            <a:pPr marL="0" indent="0" eaLnBrk="1" hangingPunct="1">
              <a:buNone/>
            </a:pPr>
            <a:r>
              <a:rPr lang="en-US" dirty="0" smtClean="0">
                <a:solidFill>
                  <a:schemeClr val="tx2"/>
                </a:solidFill>
              </a:rPr>
              <a:t>Best Wikipedia quotes:</a:t>
            </a:r>
          </a:p>
          <a:p>
            <a:pPr marL="230188" lvl="1" indent="0" eaLnBrk="1" hangingPunct="1">
              <a:buNone/>
            </a:pPr>
            <a:r>
              <a:rPr lang="en-US" sz="2100" dirty="0" smtClean="0">
                <a:solidFill>
                  <a:schemeClr val="tx2"/>
                </a:solidFill>
              </a:rPr>
              <a:t>“</a:t>
            </a:r>
            <a:r>
              <a:rPr lang="en-US" sz="2100" b="0" dirty="0" smtClean="0">
                <a:solidFill>
                  <a:schemeClr val="tx2"/>
                </a:solidFill>
              </a:rPr>
              <a:t>According </a:t>
            </a:r>
            <a:r>
              <a:rPr lang="en-US" sz="2100" b="0" dirty="0">
                <a:solidFill>
                  <a:schemeClr val="tx2"/>
                </a:solidFill>
              </a:rPr>
              <a:t>to its creator, the Morris worm was not written to cause damage, but to gauge the size of the Internet. The worm was released from MIT to disguise the fact that the worm originally came from Cornell</a:t>
            </a:r>
            <a:r>
              <a:rPr lang="en-US" sz="2100" b="0" dirty="0" smtClean="0">
                <a:solidFill>
                  <a:schemeClr val="tx2"/>
                </a:solidFill>
              </a:rPr>
              <a:t>.”</a:t>
            </a:r>
          </a:p>
          <a:p>
            <a:pPr marL="230188" lvl="1" indent="0" eaLnBrk="1" hangingPunct="1">
              <a:buNone/>
            </a:pPr>
            <a:r>
              <a:rPr lang="en-US" sz="2100" dirty="0" smtClean="0">
                <a:solidFill>
                  <a:schemeClr val="tx2"/>
                </a:solidFill>
              </a:rPr>
              <a:t>“The </a:t>
            </a:r>
            <a:r>
              <a:rPr lang="en-US" sz="2100" dirty="0">
                <a:solidFill>
                  <a:schemeClr val="tx2"/>
                </a:solidFill>
              </a:rPr>
              <a:t>worm </a:t>
            </a:r>
            <a:r>
              <a:rPr lang="en-US" sz="2100" dirty="0" smtClean="0">
                <a:solidFill>
                  <a:schemeClr val="tx2"/>
                </a:solidFill>
              </a:rPr>
              <a:t>…determined </a:t>
            </a:r>
            <a:r>
              <a:rPr lang="en-US" sz="2100" dirty="0">
                <a:solidFill>
                  <a:schemeClr val="tx2"/>
                </a:solidFill>
              </a:rPr>
              <a:t>whether to invade a new computer by asking whether there was already a copy running. But just doing this would have made it trivially easy to </a:t>
            </a:r>
            <a:r>
              <a:rPr lang="en-US" sz="2100" dirty="0" smtClean="0">
                <a:solidFill>
                  <a:schemeClr val="tx2"/>
                </a:solidFill>
              </a:rPr>
              <a:t>kill: </a:t>
            </a:r>
            <a:r>
              <a:rPr lang="en-US" sz="2100" dirty="0">
                <a:solidFill>
                  <a:schemeClr val="tx2"/>
                </a:solidFill>
              </a:rPr>
              <a:t>everyone could </a:t>
            </a:r>
            <a:r>
              <a:rPr lang="en-US" sz="2100" dirty="0" smtClean="0">
                <a:solidFill>
                  <a:schemeClr val="tx2"/>
                </a:solidFill>
              </a:rPr>
              <a:t>run </a:t>
            </a:r>
            <a:r>
              <a:rPr lang="en-US" sz="2100" dirty="0">
                <a:solidFill>
                  <a:schemeClr val="tx2"/>
                </a:solidFill>
              </a:rPr>
              <a:t>a process that would </a:t>
            </a:r>
            <a:r>
              <a:rPr lang="en-US" sz="2100" dirty="0" smtClean="0">
                <a:solidFill>
                  <a:schemeClr val="tx2"/>
                </a:solidFill>
              </a:rPr>
              <a:t>always answer </a:t>
            </a:r>
            <a:r>
              <a:rPr lang="en-US" sz="2100" dirty="0">
                <a:solidFill>
                  <a:schemeClr val="tx2"/>
                </a:solidFill>
              </a:rPr>
              <a:t>"</a:t>
            </a:r>
            <a:r>
              <a:rPr lang="en-US" sz="2100" dirty="0" smtClean="0">
                <a:solidFill>
                  <a:schemeClr val="tx2"/>
                </a:solidFill>
              </a:rPr>
              <a:t>yes”. To compensate for this possibility, </a:t>
            </a:r>
            <a:r>
              <a:rPr lang="en-US" sz="2100" dirty="0">
                <a:solidFill>
                  <a:schemeClr val="tx2"/>
                </a:solidFill>
              </a:rPr>
              <a:t>Morris directed the worm to copy itself even if the response is "yes" 1 out of 7 times</a:t>
            </a:r>
            <a:r>
              <a:rPr lang="en-US" sz="2100" dirty="0" smtClean="0">
                <a:solidFill>
                  <a:schemeClr val="tx2"/>
                </a:solidFill>
              </a:rPr>
              <a:t>. </a:t>
            </a:r>
            <a:r>
              <a:rPr lang="en-US" sz="2100" dirty="0">
                <a:solidFill>
                  <a:schemeClr val="tx2"/>
                </a:solidFill>
              </a:rPr>
              <a:t>This level of replication proved excessive, and the worm spread rapidly, infecting some computers multiple times. Morris remarked, when he heard of the mistake, that he "should have tried it on a simulator </a:t>
            </a:r>
            <a:r>
              <a:rPr lang="en-US" sz="2100" dirty="0" smtClean="0">
                <a:solidFill>
                  <a:schemeClr val="tx2"/>
                </a:solidFill>
              </a:rPr>
              <a:t>first”.”</a:t>
            </a:r>
            <a:endParaRPr lang="en-US" sz="2100" b="0" dirty="0" smtClean="0">
              <a:solidFill>
                <a:schemeClr val="tx2"/>
              </a:solidFill>
            </a:endParaRPr>
          </a:p>
        </p:txBody>
      </p:sp>
      <p:pic>
        <p:nvPicPr>
          <p:cNvPr id="7" name="Picture 6"/>
          <p:cNvPicPr>
            <a:picLocks noChangeAspect="1"/>
          </p:cNvPicPr>
          <p:nvPr/>
        </p:nvPicPr>
        <p:blipFill>
          <a:blip r:embed="rId2"/>
          <a:stretch>
            <a:fillRect/>
          </a:stretch>
        </p:blipFill>
        <p:spPr>
          <a:xfrm>
            <a:off x="38101" y="6350000"/>
            <a:ext cx="456182" cy="456182"/>
          </a:xfrm>
          <a:prstGeom prst="rect">
            <a:avLst/>
          </a:prstGeom>
        </p:spPr>
      </p:pic>
      <p:sp>
        <p:nvSpPr>
          <p:cNvPr id="8" name="Rectangle 7"/>
          <p:cNvSpPr/>
          <p:nvPr/>
        </p:nvSpPr>
        <p:spPr>
          <a:xfrm>
            <a:off x="533400" y="6332835"/>
            <a:ext cx="5428153" cy="461665"/>
          </a:xfrm>
          <a:prstGeom prst="rect">
            <a:avLst/>
          </a:prstGeom>
          <a:ln w="19050" cmpd="sng">
            <a:solidFill>
              <a:schemeClr val="accent2"/>
            </a:solidFill>
          </a:ln>
        </p:spPr>
        <p:txBody>
          <a:bodyPr wrap="none">
            <a:spAutoFit/>
          </a:bodyPr>
          <a:lstStyle/>
          <a:p>
            <a:r>
              <a:rPr lang="en-US" dirty="0">
                <a:solidFill>
                  <a:schemeClr val="tx2"/>
                </a:solidFill>
                <a:latin typeface="Source Sans Pro"/>
              </a:rPr>
              <a:t>Computer Virus TV News Report 1988</a:t>
            </a:r>
          </a:p>
        </p:txBody>
      </p:sp>
    </p:spTree>
    <p:extLst>
      <p:ext uri="{BB962C8B-B14F-4D97-AF65-F5344CB8AC3E}">
        <p14:creationId xmlns:p14="http://schemas.microsoft.com/office/powerpoint/2010/main" val="235909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pPr marL="457200" indent="-457200">
              <a:buFont typeface="Arial"/>
              <a:buChar char="•"/>
            </a:pPr>
            <a:r>
              <a:rPr lang="en-US" dirty="0"/>
              <a:t>How do we protect </a:t>
            </a:r>
            <a:r>
              <a:rPr lang="en-US" dirty="0" smtClean="0"/>
              <a:t>processes </a:t>
            </a:r>
            <a:r>
              <a:rPr lang="en-US" dirty="0"/>
              <a:t>from one another</a:t>
            </a:r>
            <a:r>
              <a:rPr lang="en-US" dirty="0" smtClean="0"/>
              <a:t>?</a:t>
            </a:r>
          </a:p>
          <a:p>
            <a:pPr marL="1200150" lvl="1" indent="-457200">
              <a:buFont typeface="Arial"/>
              <a:buChar char="•"/>
            </a:pPr>
            <a:r>
              <a:rPr lang="en-US" dirty="0" smtClean="0"/>
              <a:t>Skype should not crash Chrome.</a:t>
            </a:r>
          </a:p>
          <a:p>
            <a:pPr marL="457200" indent="-457200">
              <a:buFont typeface="Arial"/>
              <a:buChar char="•"/>
            </a:pPr>
            <a:endParaRPr lang="en-US" dirty="0" smtClean="0"/>
          </a:p>
          <a:p>
            <a:pPr marL="457200" indent="-457200">
              <a:buFont typeface="Arial"/>
              <a:buChar char="•"/>
            </a:pPr>
            <a:r>
              <a:rPr lang="en-US" dirty="0" smtClean="0"/>
              <a:t>How do we protect the operating system (OS) from other processes?  </a:t>
            </a:r>
          </a:p>
          <a:p>
            <a:pPr marL="1200150" lvl="1" indent="-457200">
              <a:buFont typeface="Arial"/>
              <a:buChar char="•"/>
            </a:pPr>
            <a:r>
              <a:rPr lang="en-US" dirty="0" smtClean="0"/>
              <a:t>Chrome should not crash the computer!</a:t>
            </a:r>
          </a:p>
          <a:p>
            <a:pPr marL="457200" indent="-457200">
              <a:buFont typeface="Arial"/>
              <a:buChar char="•"/>
            </a:pPr>
            <a:endParaRPr lang="en-US" dirty="0"/>
          </a:p>
          <a:p>
            <a:pPr marL="457200" indent="-457200">
              <a:buFont typeface="Arial"/>
              <a:buChar char="•"/>
            </a:pPr>
            <a:r>
              <a:rPr lang="en-US" dirty="0" smtClean="0"/>
              <a:t>How does the CPU and OS (software) handle exceptional conditions? </a:t>
            </a:r>
          </a:p>
          <a:p>
            <a:pPr marL="1200150" lvl="1" indent="-457200">
              <a:buFont typeface="Arial"/>
              <a:buChar char="•"/>
            </a:pPr>
            <a:r>
              <a:rPr lang="en-US" dirty="0" smtClean="0"/>
              <a:t>Division by 0, Page Fault, </a:t>
            </a:r>
            <a:r>
              <a:rPr lang="en-US" dirty="0" err="1" smtClean="0"/>
              <a:t>Syscall</a:t>
            </a:r>
            <a:r>
              <a:rPr lang="en-US" dirty="0" smtClean="0"/>
              <a:t>, etc.</a:t>
            </a:r>
            <a:endParaRPr lang="en-US" dirty="0"/>
          </a:p>
        </p:txBody>
      </p:sp>
      <p:sp>
        <p:nvSpPr>
          <p:cNvPr id="5" name="Title 1"/>
          <p:cNvSpPr>
            <a:spLocks noGrp="1"/>
          </p:cNvSpPr>
          <p:nvPr>
            <p:ph type="title"/>
          </p:nvPr>
        </p:nvSpPr>
        <p:spPr/>
        <p:txBody>
          <a:bodyPr>
            <a:noAutofit/>
          </a:bodyPr>
          <a:lstStyle/>
          <a:p>
            <a:r>
              <a:rPr lang="en-US" dirty="0" smtClean="0"/>
              <a:t>Outline for Today</a:t>
            </a:r>
            <a:endParaRPr lang="en-US" dirty="0"/>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a:t>
            </a:fld>
            <a:endParaRPr lang="en-US"/>
          </a:p>
        </p:txBody>
      </p:sp>
    </p:spTree>
    <p:extLst>
      <p:ext uri="{BB962C8B-B14F-4D97-AF65-F5344CB8AC3E}">
        <p14:creationId xmlns:p14="http://schemas.microsoft.com/office/powerpoint/2010/main" val="145690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30</a:t>
            </a:fld>
            <a:endParaRPr lang="en-US" dirty="0"/>
          </a:p>
        </p:txBody>
      </p:sp>
      <p:sp>
        <p:nvSpPr>
          <p:cNvPr id="6" name="Content Placeholder 2"/>
          <p:cNvSpPr>
            <a:spLocks noGrp="1"/>
          </p:cNvSpPr>
          <p:nvPr>
            <p:ph idx="1"/>
          </p:nvPr>
        </p:nvSpPr>
        <p:spPr>
          <a:xfrm>
            <a:off x="228600" y="838200"/>
            <a:ext cx="8686800" cy="5638800"/>
          </a:xfrm>
        </p:spPr>
        <p:txBody>
          <a:bodyPr>
            <a:normAutofit fontScale="92500" lnSpcReduction="20000"/>
          </a:bodyPr>
          <a:lstStyle/>
          <a:p>
            <a:pPr marL="0" indent="0">
              <a:buNone/>
            </a:pPr>
            <a:r>
              <a:rPr lang="en-US" dirty="0"/>
              <a:t>Which of the following is </a:t>
            </a:r>
            <a:r>
              <a:rPr lang="en-US" dirty="0" smtClean="0"/>
              <a:t>not a viable </a:t>
            </a:r>
            <a:r>
              <a:rPr lang="en-US" dirty="0"/>
              <a:t>solution to protect against a </a:t>
            </a:r>
            <a:r>
              <a:rPr lang="en-US" dirty="0" smtClean="0"/>
              <a:t>buffer overflow </a:t>
            </a:r>
            <a:r>
              <a:rPr lang="en-US" dirty="0"/>
              <a:t>attack? </a:t>
            </a:r>
            <a:endParaRPr lang="en-US" dirty="0" smtClean="0"/>
          </a:p>
          <a:p>
            <a:pPr marL="0" indent="0">
              <a:buNone/>
            </a:pPr>
            <a:r>
              <a:rPr lang="en-US" dirty="0" smtClean="0"/>
              <a:t>(There are multiple answers, just pick one of them.) </a:t>
            </a:r>
          </a:p>
          <a:p>
            <a:endParaRPr lang="en-US" dirty="0"/>
          </a:p>
          <a:p>
            <a:pPr marL="514350" indent="-514350">
              <a:buAutoNum type="alphaUcParenBoth"/>
            </a:pPr>
            <a:r>
              <a:rPr lang="en-US" dirty="0" smtClean="0"/>
              <a:t>Prohibit </a:t>
            </a:r>
            <a:r>
              <a:rPr lang="en-US" dirty="0"/>
              <a:t>the execution of anything stored on the Stack. </a:t>
            </a:r>
            <a:endParaRPr lang="en-US" dirty="0" smtClean="0"/>
          </a:p>
          <a:p>
            <a:pPr marL="514350" indent="-514350">
              <a:buAutoNum type="alphaUcParenBoth"/>
            </a:pPr>
            <a:r>
              <a:rPr lang="en-US" dirty="0" smtClean="0"/>
              <a:t>Randomize </a:t>
            </a:r>
            <a:r>
              <a:rPr lang="en-US" dirty="0"/>
              <a:t>the starting location of the Stack. </a:t>
            </a:r>
            <a:endParaRPr lang="en-US" dirty="0" smtClean="0"/>
          </a:p>
          <a:p>
            <a:pPr marL="514350" indent="-514350">
              <a:buAutoNum type="alphaUcParenBoth"/>
            </a:pPr>
            <a:r>
              <a:rPr lang="en-US" dirty="0" smtClean="0"/>
              <a:t>Use </a:t>
            </a:r>
            <a:r>
              <a:rPr lang="en-US" dirty="0"/>
              <a:t>only library code that requires a buffer length to make sure it doesn’t overflow. </a:t>
            </a:r>
            <a:endParaRPr lang="en-US" dirty="0" smtClean="0"/>
          </a:p>
          <a:p>
            <a:pPr marL="514350" indent="-514350">
              <a:buAutoNum type="alphaUcParenBoth"/>
            </a:pPr>
            <a:r>
              <a:rPr lang="en-US" dirty="0" smtClean="0"/>
              <a:t>Write </a:t>
            </a:r>
            <a:r>
              <a:rPr lang="en-US" dirty="0"/>
              <a:t>only to buffers on the OS Stack where they will be protected. </a:t>
            </a:r>
            <a:endParaRPr lang="en-US" dirty="0" smtClean="0"/>
          </a:p>
          <a:p>
            <a:pPr marL="514350" indent="-514350">
              <a:buAutoNum type="alphaUcParenBoth"/>
            </a:pPr>
            <a:r>
              <a:rPr lang="en-US" dirty="0" smtClean="0"/>
              <a:t>Compile </a:t>
            </a:r>
            <a:r>
              <a:rPr lang="en-US" dirty="0"/>
              <a:t>the executable with the highest level of optimization flags.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7" name="Rectangle 6"/>
          <p:cNvSpPr/>
          <p:nvPr/>
        </p:nvSpPr>
        <p:spPr>
          <a:xfrm>
            <a:off x="76200" y="76200"/>
            <a:ext cx="8915400" cy="6705600"/>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solidFill>
                  <a:schemeClr val="accent6"/>
                </a:solidFill>
              </a:rPr>
              <a:t>Clicker Question</a:t>
            </a:r>
            <a:endParaRPr lang="en-US" dirty="0">
              <a:solidFill>
                <a:schemeClr val="accent6"/>
              </a:solidFill>
            </a:endParaRPr>
          </a:p>
        </p:txBody>
      </p:sp>
    </p:spTree>
    <p:extLst>
      <p:ext uri="{BB962C8B-B14F-4D97-AF65-F5344CB8AC3E}">
        <p14:creationId xmlns:p14="http://schemas.microsoft.com/office/powerpoint/2010/main" val="1819030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31</a:t>
            </a:fld>
            <a:endParaRPr lang="en-US" dirty="0"/>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Inside the SYSCALL instruction</a:t>
            </a:r>
            <a:endParaRPr lang="en-US" dirty="0"/>
          </a:p>
        </p:txBody>
      </p:sp>
      <p:sp>
        <p:nvSpPr>
          <p:cNvPr id="6" name="Rectangle 3"/>
          <p:cNvSpPr>
            <a:spLocks noGrp="1" noChangeArrowheads="1"/>
          </p:cNvSpPr>
          <p:nvPr>
            <p:ph idx="1"/>
          </p:nvPr>
        </p:nvSpPr>
        <p:spPr>
          <a:xfrm>
            <a:off x="228600" y="838200"/>
            <a:ext cx="8686800" cy="5638800"/>
          </a:xfrm>
        </p:spPr>
        <p:txBody>
          <a:bodyPr/>
          <a:lstStyle/>
          <a:p>
            <a:pPr marL="0" indent="0">
              <a:lnSpc>
                <a:spcPct val="84000"/>
              </a:lnSpc>
              <a:buNone/>
            </a:pPr>
            <a:r>
              <a:rPr lang="en-US" dirty="0" smtClean="0">
                <a:solidFill>
                  <a:schemeClr val="tx2"/>
                </a:solidFill>
                <a:latin typeface="Consolas" charset="0"/>
                <a:ea typeface="Consolas" charset="0"/>
                <a:cs typeface="Consolas" charset="0"/>
              </a:rPr>
              <a:t>ECALL is s SYSCALL in RISC-V</a:t>
            </a:r>
          </a:p>
          <a:p>
            <a:pPr marL="0" indent="0">
              <a:lnSpc>
                <a:spcPct val="84000"/>
              </a:lnSpc>
              <a:buNone/>
            </a:pPr>
            <a:endParaRPr lang="en-US" dirty="0" smtClean="0">
              <a:solidFill>
                <a:schemeClr val="accent1"/>
              </a:solidFill>
              <a:latin typeface="Consolas" charset="0"/>
              <a:ea typeface="Consolas" charset="0"/>
              <a:cs typeface="Consolas" charset="0"/>
            </a:endParaRPr>
          </a:p>
          <a:p>
            <a:pPr marL="0" indent="0">
              <a:lnSpc>
                <a:spcPct val="84000"/>
              </a:lnSpc>
              <a:buNone/>
            </a:pPr>
            <a:r>
              <a:rPr lang="en-US" dirty="0" smtClean="0">
                <a:solidFill>
                  <a:schemeClr val="accent1"/>
                </a:solidFill>
                <a:latin typeface="Consolas" charset="0"/>
                <a:ea typeface="Consolas" charset="0"/>
                <a:cs typeface="Consolas" charset="0"/>
              </a:rPr>
              <a:t>ECALL</a:t>
            </a:r>
            <a:r>
              <a:rPr lang="en-US" dirty="0" smtClean="0"/>
              <a:t> </a:t>
            </a:r>
            <a:r>
              <a:rPr lang="en-US" dirty="0"/>
              <a:t>instruction does an atomic jump to a controlled </a:t>
            </a:r>
            <a:r>
              <a:rPr lang="en-US" dirty="0" smtClean="0"/>
              <a:t>location (i.e. RISC-V 0x8000 0180)</a:t>
            </a:r>
            <a:endParaRPr lang="en-US" dirty="0"/>
          </a:p>
          <a:p>
            <a:pPr lvl="1">
              <a:lnSpc>
                <a:spcPct val="84000"/>
              </a:lnSpc>
            </a:pPr>
            <a:r>
              <a:rPr lang="en-US" dirty="0" smtClean="0">
                <a:solidFill>
                  <a:schemeClr val="accent1"/>
                </a:solidFill>
              </a:rPr>
              <a:t>Switches </a:t>
            </a:r>
            <a:r>
              <a:rPr lang="en-US" dirty="0">
                <a:solidFill>
                  <a:schemeClr val="accent1"/>
                </a:solidFill>
              </a:rPr>
              <a:t>the sp to the kernel stack</a:t>
            </a:r>
          </a:p>
          <a:p>
            <a:pPr lvl="1">
              <a:lnSpc>
                <a:spcPct val="84000"/>
              </a:lnSpc>
            </a:pPr>
            <a:r>
              <a:rPr lang="en-US" dirty="0">
                <a:solidFill>
                  <a:schemeClr val="accent1"/>
                </a:solidFill>
              </a:rPr>
              <a:t>Saves the old (user) SP value</a:t>
            </a:r>
          </a:p>
          <a:p>
            <a:pPr lvl="1">
              <a:lnSpc>
                <a:spcPct val="84000"/>
              </a:lnSpc>
            </a:pPr>
            <a:r>
              <a:rPr lang="en-US" dirty="0">
                <a:solidFill>
                  <a:schemeClr val="accent1"/>
                </a:solidFill>
              </a:rPr>
              <a:t>Saves the old (user) PC value (= return address)</a:t>
            </a:r>
          </a:p>
          <a:p>
            <a:pPr lvl="1">
              <a:lnSpc>
                <a:spcPct val="84000"/>
              </a:lnSpc>
            </a:pPr>
            <a:r>
              <a:rPr lang="en-US" dirty="0">
                <a:solidFill>
                  <a:schemeClr val="accent1"/>
                </a:solidFill>
              </a:rPr>
              <a:t>Saves the old privilege mode</a:t>
            </a:r>
          </a:p>
          <a:p>
            <a:pPr lvl="1">
              <a:lnSpc>
                <a:spcPct val="84000"/>
              </a:lnSpc>
            </a:pPr>
            <a:r>
              <a:rPr lang="en-US" dirty="0">
                <a:solidFill>
                  <a:schemeClr val="accent1"/>
                </a:solidFill>
              </a:rPr>
              <a:t>Sets the new privilege mode to 1</a:t>
            </a:r>
          </a:p>
          <a:p>
            <a:pPr lvl="1">
              <a:lnSpc>
                <a:spcPct val="84000"/>
              </a:lnSpc>
            </a:pPr>
            <a:r>
              <a:rPr lang="en-US" dirty="0">
                <a:solidFill>
                  <a:schemeClr val="accent1"/>
                </a:solidFill>
              </a:rPr>
              <a:t>Sets the new PC to the kernel syscall handler</a:t>
            </a:r>
          </a:p>
        </p:txBody>
      </p:sp>
    </p:spTree>
    <p:extLst>
      <p:ext uri="{BB962C8B-B14F-4D97-AF65-F5344CB8AC3E}">
        <p14:creationId xmlns:p14="http://schemas.microsoft.com/office/powerpoint/2010/main" val="3170260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32</a:t>
            </a:fld>
            <a:endParaRPr lang="en-US" dirty="0"/>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Inside the SYSCALL implementation</a:t>
            </a:r>
            <a:endParaRPr lang="en-US" dirty="0"/>
          </a:p>
        </p:txBody>
      </p:sp>
      <p:sp>
        <p:nvSpPr>
          <p:cNvPr id="6" name="Rectangle 3"/>
          <p:cNvSpPr txBox="1">
            <a:spLocks noChangeArrowheads="1"/>
          </p:cNvSpPr>
          <p:nvPr/>
        </p:nvSpPr>
        <p:spPr>
          <a:xfrm>
            <a:off x="228600" y="838200"/>
            <a:ext cx="8686800" cy="56388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28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84000"/>
              </a:lnSpc>
              <a:buNone/>
            </a:pPr>
            <a:r>
              <a:rPr lang="en-US" dirty="0" smtClean="0"/>
              <a:t>Kernel system call handler carries out the desired system call</a:t>
            </a:r>
          </a:p>
          <a:p>
            <a:pPr lvl="1" fontAlgn="auto">
              <a:lnSpc>
                <a:spcPct val="84000"/>
              </a:lnSpc>
              <a:spcAft>
                <a:spcPts val="0"/>
              </a:spcAft>
            </a:pPr>
            <a:r>
              <a:rPr lang="en-US" dirty="0" smtClean="0"/>
              <a:t>Saves </a:t>
            </a:r>
            <a:r>
              <a:rPr lang="en-US" dirty="0" err="1" smtClean="0"/>
              <a:t>callee</a:t>
            </a:r>
            <a:r>
              <a:rPr lang="en-US" dirty="0" smtClean="0"/>
              <a:t>-save registers</a:t>
            </a:r>
          </a:p>
          <a:p>
            <a:pPr lvl="1" fontAlgn="auto">
              <a:lnSpc>
                <a:spcPct val="84000"/>
              </a:lnSpc>
              <a:spcAft>
                <a:spcPts val="0"/>
              </a:spcAft>
            </a:pPr>
            <a:r>
              <a:rPr lang="en-US" dirty="0" smtClean="0"/>
              <a:t>Examines the </a:t>
            </a:r>
            <a:r>
              <a:rPr lang="en-US" dirty="0" err="1" smtClean="0"/>
              <a:t>syscall</a:t>
            </a:r>
            <a:r>
              <a:rPr lang="en-US" dirty="0" smtClean="0"/>
              <a:t> </a:t>
            </a:r>
            <a:r>
              <a:rPr lang="en-US" dirty="0" err="1" smtClean="0"/>
              <a:t>ecall</a:t>
            </a:r>
            <a:r>
              <a:rPr lang="en-US" dirty="0" smtClean="0"/>
              <a:t> number</a:t>
            </a:r>
          </a:p>
          <a:p>
            <a:pPr lvl="1" fontAlgn="auto">
              <a:lnSpc>
                <a:spcPct val="84000"/>
              </a:lnSpc>
              <a:spcAft>
                <a:spcPts val="0"/>
              </a:spcAft>
            </a:pPr>
            <a:r>
              <a:rPr lang="en-US" dirty="0" smtClean="0"/>
              <a:t>Checks arguments for sanity</a:t>
            </a:r>
          </a:p>
          <a:p>
            <a:pPr lvl="1" fontAlgn="auto">
              <a:lnSpc>
                <a:spcPct val="84000"/>
              </a:lnSpc>
              <a:spcAft>
                <a:spcPts val="0"/>
              </a:spcAft>
            </a:pPr>
            <a:r>
              <a:rPr lang="en-US" dirty="0" smtClean="0"/>
              <a:t>Performs operation</a:t>
            </a:r>
          </a:p>
          <a:p>
            <a:pPr lvl="1" fontAlgn="auto">
              <a:lnSpc>
                <a:spcPct val="84000"/>
              </a:lnSpc>
              <a:spcAft>
                <a:spcPts val="0"/>
              </a:spcAft>
            </a:pPr>
            <a:r>
              <a:rPr lang="en-US" dirty="0" smtClean="0"/>
              <a:t>Stores result in a0</a:t>
            </a:r>
          </a:p>
          <a:p>
            <a:pPr lvl="1" fontAlgn="auto">
              <a:lnSpc>
                <a:spcPct val="84000"/>
              </a:lnSpc>
              <a:spcAft>
                <a:spcPts val="0"/>
              </a:spcAft>
            </a:pPr>
            <a:r>
              <a:rPr lang="en-US" dirty="0" smtClean="0"/>
              <a:t>Restores </a:t>
            </a:r>
            <a:r>
              <a:rPr lang="en-US" dirty="0" err="1" smtClean="0"/>
              <a:t>callee</a:t>
            </a:r>
            <a:r>
              <a:rPr lang="en-US" dirty="0" smtClean="0"/>
              <a:t>-save registers</a:t>
            </a:r>
          </a:p>
          <a:p>
            <a:pPr lvl="1" fontAlgn="auto">
              <a:lnSpc>
                <a:spcPct val="84000"/>
              </a:lnSpc>
              <a:spcAft>
                <a:spcPts val="0"/>
              </a:spcAft>
            </a:pPr>
            <a:r>
              <a:rPr lang="en-US" dirty="0" smtClean="0"/>
              <a:t>Performs a “</a:t>
            </a:r>
            <a:r>
              <a:rPr lang="en-US" dirty="0" smtClean="0">
                <a:solidFill>
                  <a:schemeClr val="accent1"/>
                </a:solidFill>
              </a:rPr>
              <a:t>supervisor exception return</a:t>
            </a:r>
            <a:r>
              <a:rPr lang="en-US" dirty="0" smtClean="0"/>
              <a:t>” (</a:t>
            </a:r>
            <a:r>
              <a:rPr lang="en-US" b="1" i="1" dirty="0" smtClean="0">
                <a:solidFill>
                  <a:schemeClr val="accent1"/>
                </a:solidFill>
              </a:rPr>
              <a:t>SRET</a:t>
            </a:r>
            <a:r>
              <a:rPr lang="en-US" dirty="0" smtClean="0"/>
              <a:t>) instruction, which restores the privilege mode, SP and PC</a:t>
            </a:r>
            <a:endParaRPr lang="en-US" dirty="0"/>
          </a:p>
        </p:txBody>
      </p:sp>
    </p:spTree>
    <p:extLst>
      <p:ext uri="{BB962C8B-B14F-4D97-AF65-F5344CB8AC3E}">
        <p14:creationId xmlns:p14="http://schemas.microsoft.com/office/powerpoint/2010/main" val="3287003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33</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Takeaway</a:t>
            </a:r>
            <a:endParaRPr lang="en-US" dirty="0"/>
          </a:p>
        </p:txBody>
      </p:sp>
      <p:sp>
        <p:nvSpPr>
          <p:cNvPr id="6" name="Content Placeholder 2"/>
          <p:cNvSpPr>
            <a:spLocks noGrp="1"/>
          </p:cNvSpPr>
          <p:nvPr>
            <p:ph idx="1"/>
          </p:nvPr>
        </p:nvSpPr>
        <p:spPr>
          <a:xfrm>
            <a:off x="0" y="838200"/>
            <a:ext cx="9306232" cy="5638800"/>
          </a:xfrm>
        </p:spPr>
        <p:txBody>
          <a:bodyPr>
            <a:normAutofit/>
          </a:bodyPr>
          <a:lstStyle/>
          <a:p>
            <a:pPr marL="457200" indent="-457200">
              <a:buFont typeface="Arial"/>
              <a:buChar char="•"/>
            </a:pPr>
            <a:r>
              <a:rPr lang="en-US" dirty="0" smtClean="0">
                <a:solidFill>
                  <a:schemeClr val="tx2"/>
                </a:solidFill>
              </a:rPr>
              <a:t>It </a:t>
            </a:r>
            <a:r>
              <a:rPr lang="en-US" dirty="0">
                <a:solidFill>
                  <a:schemeClr val="tx2"/>
                </a:solidFill>
              </a:rPr>
              <a:t>is necessary to have a privileged </a:t>
            </a:r>
            <a:r>
              <a:rPr lang="en-US" dirty="0" smtClean="0">
                <a:solidFill>
                  <a:schemeClr val="tx2"/>
                </a:solidFill>
              </a:rPr>
              <a:t>(kernel) mode to enable the </a:t>
            </a:r>
            <a:r>
              <a:rPr lang="en-US" dirty="0">
                <a:solidFill>
                  <a:schemeClr val="tx2"/>
                </a:solidFill>
              </a:rPr>
              <a:t>Operating System (OS</a:t>
            </a:r>
            <a:r>
              <a:rPr lang="en-US" dirty="0" smtClean="0">
                <a:solidFill>
                  <a:schemeClr val="tx2"/>
                </a:solidFill>
              </a:rPr>
              <a:t>):</a:t>
            </a:r>
          </a:p>
          <a:p>
            <a:pPr marL="1200150" lvl="1" indent="-457200">
              <a:buFont typeface="Arial"/>
              <a:buChar char="•"/>
            </a:pPr>
            <a:r>
              <a:rPr lang="en-US" dirty="0" smtClean="0">
                <a:solidFill>
                  <a:schemeClr val="tx2"/>
                </a:solidFill>
              </a:rPr>
              <a:t>provides </a:t>
            </a:r>
            <a:r>
              <a:rPr lang="en-US" dirty="0">
                <a:solidFill>
                  <a:schemeClr val="tx2"/>
                </a:solidFill>
              </a:rPr>
              <a:t>isolation between </a:t>
            </a:r>
            <a:r>
              <a:rPr lang="en-US" dirty="0" smtClean="0">
                <a:solidFill>
                  <a:schemeClr val="tx2"/>
                </a:solidFill>
              </a:rPr>
              <a:t>processes</a:t>
            </a:r>
            <a:endParaRPr lang="en-US" dirty="0">
              <a:solidFill>
                <a:schemeClr val="tx2"/>
              </a:solidFill>
            </a:endParaRPr>
          </a:p>
          <a:p>
            <a:pPr marL="1200150" lvl="1" indent="-457200">
              <a:buFont typeface="Arial"/>
              <a:buChar char="•"/>
            </a:pPr>
            <a:r>
              <a:rPr lang="en-US" dirty="0" smtClean="0">
                <a:solidFill>
                  <a:schemeClr val="tx2"/>
                </a:solidFill>
              </a:rPr>
              <a:t>protects </a:t>
            </a:r>
            <a:r>
              <a:rPr lang="en-US" dirty="0">
                <a:solidFill>
                  <a:schemeClr val="tx2"/>
                </a:solidFill>
              </a:rPr>
              <a:t>shared </a:t>
            </a:r>
            <a:r>
              <a:rPr lang="en-US" dirty="0" smtClean="0">
                <a:solidFill>
                  <a:schemeClr val="tx2"/>
                </a:solidFill>
              </a:rPr>
              <a:t>resources</a:t>
            </a:r>
            <a:endParaRPr lang="en-US" dirty="0">
              <a:solidFill>
                <a:schemeClr val="tx2"/>
              </a:solidFill>
            </a:endParaRPr>
          </a:p>
          <a:p>
            <a:pPr marL="1200150" lvl="1" indent="-457200">
              <a:buFont typeface="Arial"/>
              <a:buChar char="•"/>
            </a:pPr>
            <a:r>
              <a:rPr lang="en-US" dirty="0" smtClean="0">
                <a:solidFill>
                  <a:schemeClr val="tx2"/>
                </a:solidFill>
              </a:rPr>
              <a:t>provides </a:t>
            </a:r>
            <a:r>
              <a:rPr lang="en-US" dirty="0">
                <a:solidFill>
                  <a:schemeClr val="tx2"/>
                </a:solidFill>
              </a:rPr>
              <a:t>safe control </a:t>
            </a:r>
            <a:r>
              <a:rPr lang="en-US" dirty="0" smtClean="0">
                <a:solidFill>
                  <a:schemeClr val="tx2"/>
                </a:solidFill>
              </a:rPr>
              <a:t>transfer</a:t>
            </a:r>
            <a:endParaRPr lang="en-US" dirty="0">
              <a:solidFill>
                <a:schemeClr val="tx2"/>
              </a:solidFill>
            </a:endParaRPr>
          </a:p>
        </p:txBody>
      </p:sp>
    </p:spTree>
    <p:extLst>
      <p:ext uri="{BB962C8B-B14F-4D97-AF65-F5344CB8AC3E}">
        <p14:creationId xmlns:p14="http://schemas.microsoft.com/office/powerpoint/2010/main" val="887414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34</a:t>
            </a:fld>
            <a:endParaRPr lang="en-US" dirty="0"/>
          </a:p>
        </p:txBody>
      </p:sp>
      <p:sp>
        <p:nvSpPr>
          <p:cNvPr id="5" name="Title 1"/>
          <p:cNvSpPr>
            <a:spLocks noGrp="1"/>
          </p:cNvSpPr>
          <p:nvPr>
            <p:ph type="title"/>
          </p:nvPr>
        </p:nvSpPr>
        <p:spPr>
          <a:xfrm>
            <a:off x="0" y="152400"/>
            <a:ext cx="9144000" cy="533400"/>
          </a:xfrm>
        </p:spPr>
        <p:txBody>
          <a:bodyPr>
            <a:noAutofit/>
          </a:bodyPr>
          <a:lstStyle/>
          <a:p>
            <a:r>
              <a:rPr lang="en-US" dirty="0" smtClean="0"/>
              <a:t>Outline for Today</a:t>
            </a:r>
            <a:endParaRPr lang="en-US" dirty="0"/>
          </a:p>
        </p:txBody>
      </p:sp>
      <p:sp>
        <p:nvSpPr>
          <p:cNvPr id="6" name="Content Placeholder 2"/>
          <p:cNvSpPr>
            <a:spLocks noGrp="1"/>
          </p:cNvSpPr>
          <p:nvPr>
            <p:ph idx="1"/>
          </p:nvPr>
        </p:nvSpPr>
        <p:spPr>
          <a:xfrm>
            <a:off x="228600" y="838200"/>
            <a:ext cx="8686800" cy="5638800"/>
          </a:xfrm>
        </p:spPr>
        <p:txBody>
          <a:bodyPr>
            <a:normAutofit/>
          </a:bodyPr>
          <a:lstStyle/>
          <a:p>
            <a:pPr marL="457200" indent="-457200">
              <a:buFont typeface="Arial"/>
              <a:buChar char="•"/>
            </a:pPr>
            <a:r>
              <a:rPr lang="en-US" dirty="0">
                <a:solidFill>
                  <a:srgbClr val="6C6C6C"/>
                </a:solidFill>
              </a:rPr>
              <a:t>How do we protect </a:t>
            </a:r>
            <a:r>
              <a:rPr lang="en-US" dirty="0" smtClean="0">
                <a:solidFill>
                  <a:srgbClr val="6C6C6C"/>
                </a:solidFill>
              </a:rPr>
              <a:t>processes from </a:t>
            </a:r>
            <a:r>
              <a:rPr lang="en-US" dirty="0">
                <a:solidFill>
                  <a:srgbClr val="6C6C6C"/>
                </a:solidFill>
              </a:rPr>
              <a:t>one another</a:t>
            </a:r>
            <a:r>
              <a:rPr lang="en-US" dirty="0" smtClean="0">
                <a:solidFill>
                  <a:srgbClr val="6C6C6C"/>
                </a:solidFill>
              </a:rPr>
              <a:t>?</a:t>
            </a:r>
          </a:p>
          <a:p>
            <a:pPr marL="1200150" lvl="1" indent="-457200">
              <a:buFont typeface="Arial"/>
              <a:buChar char="•"/>
            </a:pPr>
            <a:r>
              <a:rPr lang="en-US" dirty="0" smtClean="0">
                <a:solidFill>
                  <a:srgbClr val="6C6C6C"/>
                </a:solidFill>
              </a:rPr>
              <a:t>Skype should not crash Chrome.</a:t>
            </a:r>
          </a:p>
          <a:p>
            <a:pPr marL="457200" indent="-457200">
              <a:buFont typeface="Arial"/>
              <a:buChar char="•"/>
            </a:pPr>
            <a:endParaRPr lang="en-US" dirty="0" smtClean="0">
              <a:solidFill>
                <a:srgbClr val="6C6C6C"/>
              </a:solidFill>
            </a:endParaRPr>
          </a:p>
          <a:p>
            <a:pPr marL="457200" indent="-457200">
              <a:buFont typeface="Arial"/>
              <a:buChar char="•"/>
            </a:pPr>
            <a:r>
              <a:rPr lang="en-US" dirty="0" smtClean="0">
                <a:solidFill>
                  <a:srgbClr val="6C6C6C"/>
                </a:solidFill>
              </a:rPr>
              <a:t>How do we protect the operating system (OS) from other processes?  </a:t>
            </a:r>
          </a:p>
          <a:p>
            <a:pPr marL="1200150" lvl="1" indent="-457200">
              <a:buFont typeface="Arial"/>
              <a:buChar char="•"/>
            </a:pPr>
            <a:r>
              <a:rPr lang="en-US" dirty="0" smtClean="0">
                <a:solidFill>
                  <a:srgbClr val="6C6C6C"/>
                </a:solidFill>
              </a:rPr>
              <a:t>Chrome should not crash the computer!</a:t>
            </a:r>
          </a:p>
          <a:p>
            <a:pPr marL="457200" indent="-457200">
              <a:buFont typeface="Arial"/>
              <a:buChar char="•"/>
            </a:pPr>
            <a:endParaRPr lang="en-US" dirty="0">
              <a:solidFill>
                <a:srgbClr val="6C6C6C"/>
              </a:solidFill>
            </a:endParaRPr>
          </a:p>
          <a:p>
            <a:pPr marL="457200" indent="-457200">
              <a:buFont typeface="Arial"/>
              <a:buChar char="•"/>
            </a:pPr>
            <a:r>
              <a:rPr lang="en-US" dirty="0" smtClean="0"/>
              <a:t>How does the CPU and OS (software) handle exceptional conditions? </a:t>
            </a:r>
          </a:p>
          <a:p>
            <a:pPr marL="1200150" lvl="1" indent="-457200">
              <a:buFont typeface="Arial"/>
              <a:buChar char="•"/>
            </a:pPr>
            <a:r>
              <a:rPr lang="en-US" dirty="0" smtClean="0"/>
              <a:t>Division by 0, Page Fault, </a:t>
            </a:r>
            <a:r>
              <a:rPr lang="en-US" dirty="0" err="1" smtClean="0"/>
              <a:t>Syscall</a:t>
            </a:r>
            <a:r>
              <a:rPr lang="en-US" dirty="0" smtClean="0"/>
              <a:t>, etc.</a:t>
            </a:r>
            <a:endParaRPr lang="en-US" dirty="0"/>
          </a:p>
        </p:txBody>
      </p:sp>
      <p:sp>
        <p:nvSpPr>
          <p:cNvPr id="7" name="TextBox 6"/>
          <p:cNvSpPr txBox="1"/>
          <p:nvPr/>
        </p:nvSpPr>
        <p:spPr>
          <a:xfrm>
            <a:off x="659779" y="2158424"/>
            <a:ext cx="3926075" cy="584775"/>
          </a:xfrm>
          <a:prstGeom prst="rect">
            <a:avLst/>
          </a:prstGeom>
          <a:noFill/>
        </p:spPr>
        <p:txBody>
          <a:bodyPr wrap="none" rtlCol="0">
            <a:spAutoFit/>
          </a:bodyPr>
          <a:lstStyle/>
          <a:p>
            <a:pPr marL="457200" indent="-457200">
              <a:buFont typeface="Arial"/>
              <a:buChar char="•"/>
            </a:pPr>
            <a:r>
              <a:rPr lang="en-US" sz="3200" dirty="0" smtClean="0">
                <a:solidFill>
                  <a:srgbClr val="6C6C6C"/>
                </a:solidFill>
                <a:latin typeface="Source Sans Pro"/>
              </a:rPr>
              <a:t>Operating System</a:t>
            </a:r>
            <a:endParaRPr lang="en-US" sz="3200" dirty="0">
              <a:solidFill>
                <a:srgbClr val="6C6C6C"/>
              </a:solidFill>
              <a:latin typeface="Source Sans Pro"/>
            </a:endParaRPr>
          </a:p>
        </p:txBody>
      </p:sp>
      <p:sp>
        <p:nvSpPr>
          <p:cNvPr id="8" name="TextBox 7"/>
          <p:cNvSpPr txBox="1"/>
          <p:nvPr/>
        </p:nvSpPr>
        <p:spPr>
          <a:xfrm>
            <a:off x="609600" y="4191000"/>
            <a:ext cx="3584636" cy="584775"/>
          </a:xfrm>
          <a:prstGeom prst="rect">
            <a:avLst/>
          </a:prstGeom>
          <a:noFill/>
        </p:spPr>
        <p:txBody>
          <a:bodyPr wrap="none" rtlCol="0">
            <a:spAutoFit/>
          </a:bodyPr>
          <a:lstStyle/>
          <a:p>
            <a:pPr marL="457200" indent="-457200">
              <a:buFont typeface="Arial"/>
              <a:buChar char="•"/>
            </a:pPr>
            <a:r>
              <a:rPr lang="en-US" sz="3200" dirty="0" smtClean="0">
                <a:solidFill>
                  <a:srgbClr val="6C6C6C"/>
                </a:solidFill>
                <a:latin typeface="Source Sans Pro"/>
              </a:rPr>
              <a:t>Privileged Mode</a:t>
            </a:r>
            <a:endParaRPr lang="en-US" sz="3200" dirty="0">
              <a:solidFill>
                <a:srgbClr val="6C6C6C"/>
              </a:solidFill>
              <a:latin typeface="Source Sans Pro"/>
            </a:endParaRPr>
          </a:p>
        </p:txBody>
      </p:sp>
      <p:sp>
        <p:nvSpPr>
          <p:cNvPr id="9" name="TextBox 8"/>
          <p:cNvSpPr txBox="1"/>
          <p:nvPr/>
        </p:nvSpPr>
        <p:spPr>
          <a:xfrm>
            <a:off x="403967" y="6184612"/>
            <a:ext cx="8511433" cy="584775"/>
          </a:xfrm>
          <a:prstGeom prst="rect">
            <a:avLst/>
          </a:prstGeom>
          <a:noFill/>
        </p:spPr>
        <p:txBody>
          <a:bodyPr wrap="none" rtlCol="0">
            <a:spAutoFit/>
          </a:bodyPr>
          <a:lstStyle/>
          <a:p>
            <a:pPr marL="457200" indent="-457200">
              <a:buFont typeface="Arial"/>
              <a:buChar char="•"/>
            </a:pPr>
            <a:r>
              <a:rPr lang="en-US" sz="3200" dirty="0" smtClean="0">
                <a:solidFill>
                  <a:schemeClr val="accent6"/>
                </a:solidFill>
                <a:latin typeface="Source Sans Pro"/>
              </a:rPr>
              <a:t>Traps</a:t>
            </a:r>
            <a:r>
              <a:rPr lang="en-US" sz="3200" dirty="0">
                <a:solidFill>
                  <a:schemeClr val="accent6"/>
                </a:solidFill>
                <a:latin typeface="Source Sans Pro"/>
              </a:rPr>
              <a:t>, System </a:t>
            </a:r>
            <a:r>
              <a:rPr lang="en-US" sz="3200" dirty="0" smtClean="0">
                <a:solidFill>
                  <a:schemeClr val="accent6"/>
                </a:solidFill>
                <a:latin typeface="Source Sans Pro"/>
              </a:rPr>
              <a:t>calls, Exceptions, Interrupts </a:t>
            </a:r>
            <a:endParaRPr lang="en-US" sz="3200" dirty="0">
              <a:solidFill>
                <a:schemeClr val="accent6"/>
              </a:solidFill>
              <a:latin typeface="Source Sans Pro"/>
            </a:endParaRPr>
          </a:p>
        </p:txBody>
      </p:sp>
    </p:spTree>
    <p:extLst>
      <p:ext uri="{BB962C8B-B14F-4D97-AF65-F5344CB8AC3E}">
        <p14:creationId xmlns:p14="http://schemas.microsoft.com/office/powerpoint/2010/main" val="2208437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35</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a:t>Exceptional Control Flow</a:t>
            </a:r>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Anything </a:t>
            </a:r>
            <a:r>
              <a:rPr lang="en-US" dirty="0"/>
              <a:t>that </a:t>
            </a:r>
            <a:r>
              <a:rPr lang="en-US" i="1" dirty="0">
                <a:solidFill>
                  <a:schemeClr val="accent1"/>
                </a:solidFill>
              </a:rPr>
              <a:t>isn’t </a:t>
            </a:r>
            <a:r>
              <a:rPr lang="en-US" dirty="0"/>
              <a:t>a user program executing its own </a:t>
            </a:r>
            <a:r>
              <a:rPr lang="en-US" dirty="0" smtClean="0"/>
              <a:t>user-level instructions.</a:t>
            </a:r>
          </a:p>
          <a:p>
            <a:endParaRPr lang="en-US" dirty="0"/>
          </a:p>
          <a:p>
            <a:pPr marL="0" indent="0">
              <a:buNone/>
            </a:pPr>
            <a:r>
              <a:rPr lang="en-US" dirty="0" smtClean="0">
                <a:solidFill>
                  <a:schemeClr val="accent1"/>
                </a:solidFill>
              </a:rPr>
              <a:t>System Calls:</a:t>
            </a:r>
          </a:p>
          <a:p>
            <a:pPr marL="457200" indent="-457200">
              <a:buFont typeface="Arial" charset="0"/>
              <a:buChar char="•"/>
            </a:pPr>
            <a:r>
              <a:rPr lang="en-US" dirty="0" smtClean="0"/>
              <a:t>just one type of exceptional control flow</a:t>
            </a:r>
          </a:p>
          <a:p>
            <a:pPr marL="457200" indent="-457200">
              <a:buFont typeface="Arial" charset="0"/>
              <a:buChar char="•"/>
            </a:pPr>
            <a:r>
              <a:rPr lang="en-US" dirty="0"/>
              <a:t>Process requesting a service from the </a:t>
            </a:r>
            <a:r>
              <a:rPr lang="en-US" dirty="0" smtClean="0"/>
              <a:t>OS</a:t>
            </a:r>
          </a:p>
          <a:p>
            <a:pPr marL="457200" indent="-457200">
              <a:buFont typeface="Arial" charset="0"/>
              <a:buChar char="•"/>
            </a:pPr>
            <a:r>
              <a:rPr lang="en-US" dirty="0" smtClean="0"/>
              <a:t>Intentional – </a:t>
            </a:r>
            <a:r>
              <a:rPr lang="en-US" i="1" dirty="0" smtClean="0"/>
              <a:t>it’s in the executable!</a:t>
            </a:r>
          </a:p>
        </p:txBody>
      </p:sp>
    </p:spTree>
    <p:extLst>
      <p:ext uri="{BB962C8B-B14F-4D97-AF65-F5344CB8AC3E}">
        <p14:creationId xmlns:p14="http://schemas.microsoft.com/office/powerpoint/2010/main" val="1680141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36</a:t>
            </a:fld>
            <a:endParaRPr lang="en-US" dirty="0"/>
          </a:p>
        </p:txBody>
      </p:sp>
      <p:sp>
        <p:nvSpPr>
          <p:cNvPr id="5" name="Rectangle 2"/>
          <p:cNvSpPr>
            <a:spLocks noGrp="1" noChangeArrowheads="1"/>
          </p:cNvSpPr>
          <p:nvPr>
            <p:ph type="title"/>
          </p:nvPr>
        </p:nvSpPr>
        <p:spPr>
          <a:xfrm>
            <a:off x="1855210" y="45000"/>
            <a:ext cx="5527846" cy="712759"/>
          </a:xfrm>
          <a:noFill/>
          <a:ln/>
        </p:spPr>
        <p:txBody>
          <a:bodyPr lIns="91294" tIns="45647" rIns="91294" bIns="45647" anchor="t">
            <a:noAutofit/>
          </a:bodyPr>
          <a:lstStyle/>
          <a:p>
            <a:pPr algn="ctr"/>
            <a:r>
              <a:rPr lang="en-US" dirty="0" smtClean="0"/>
              <a:t>Software Exceptions</a:t>
            </a:r>
            <a:endParaRPr lang="en-US" dirty="0"/>
          </a:p>
        </p:txBody>
      </p:sp>
      <p:sp>
        <p:nvSpPr>
          <p:cNvPr id="6" name="Line 7"/>
          <p:cNvSpPr>
            <a:spLocks noChangeShapeType="1"/>
          </p:cNvSpPr>
          <p:nvPr/>
        </p:nvSpPr>
        <p:spPr bwMode="auto">
          <a:xfrm flipH="1">
            <a:off x="1371600" y="777383"/>
            <a:ext cx="2897221" cy="1276615"/>
          </a:xfrm>
          <a:prstGeom prst="line">
            <a:avLst/>
          </a:prstGeom>
          <a:noFill/>
          <a:ln w="38100">
            <a:solidFill>
              <a:schemeClr val="tx2"/>
            </a:solidFill>
            <a:round/>
            <a:headEnd/>
            <a:tailEnd type="triangle" w="med" len="med"/>
          </a:ln>
          <a:effectLst/>
        </p:spPr>
        <p:txBody>
          <a:bodyPr wrap="none" anchor="ctr"/>
          <a:lstStyle/>
          <a:p>
            <a:endParaRPr lang="en-US" dirty="0">
              <a:latin typeface="Source Sans Pro"/>
            </a:endParaRPr>
          </a:p>
        </p:txBody>
      </p:sp>
      <p:sp>
        <p:nvSpPr>
          <p:cNvPr id="7" name="Line 7"/>
          <p:cNvSpPr>
            <a:spLocks noChangeShapeType="1"/>
          </p:cNvSpPr>
          <p:nvPr/>
        </p:nvSpPr>
        <p:spPr bwMode="auto">
          <a:xfrm>
            <a:off x="4759781" y="789742"/>
            <a:ext cx="2555417" cy="1115258"/>
          </a:xfrm>
          <a:prstGeom prst="line">
            <a:avLst/>
          </a:prstGeom>
          <a:noFill/>
          <a:ln w="38100">
            <a:solidFill>
              <a:schemeClr val="tx2"/>
            </a:solidFill>
            <a:round/>
            <a:headEnd/>
            <a:tailEnd type="triangle" w="med" len="med"/>
          </a:ln>
          <a:effectLst/>
        </p:spPr>
        <p:txBody>
          <a:bodyPr wrap="none" anchor="ctr"/>
          <a:lstStyle/>
          <a:p>
            <a:endParaRPr lang="en-US" dirty="0">
              <a:latin typeface="Source Sans Pro"/>
            </a:endParaRPr>
          </a:p>
        </p:txBody>
      </p:sp>
      <p:sp>
        <p:nvSpPr>
          <p:cNvPr id="8" name="Rectangle 7"/>
          <p:cNvSpPr/>
          <p:nvPr/>
        </p:nvSpPr>
        <p:spPr>
          <a:xfrm>
            <a:off x="76200" y="2073622"/>
            <a:ext cx="3360174" cy="2879378"/>
          </a:xfrm>
          <a:prstGeom prst="rect">
            <a:avLst/>
          </a:prstGeom>
          <a:ln>
            <a:solidFill>
              <a:schemeClr val="tx2"/>
            </a:solidFill>
          </a:ln>
        </p:spPr>
        <p:txBody>
          <a:bodyPr wrap="square">
            <a:spAutoFit/>
          </a:bodyPr>
          <a:lstStyle/>
          <a:p>
            <a:pPr marL="0" indent="0" eaLnBrk="1" hangingPunct="1">
              <a:lnSpc>
                <a:spcPct val="84000"/>
              </a:lnSpc>
              <a:spcBef>
                <a:spcPts val="800"/>
              </a:spcBef>
              <a:buNone/>
            </a:pPr>
            <a:r>
              <a:rPr lang="en-US" sz="2400" b="1" dirty="0" smtClean="0">
                <a:solidFill>
                  <a:schemeClr val="accent1"/>
                </a:solidFill>
                <a:latin typeface="Source Sans Pro"/>
              </a:rPr>
              <a:t>Trap</a:t>
            </a:r>
          </a:p>
          <a:p>
            <a:pPr marL="0" indent="0" eaLnBrk="1" hangingPunct="1">
              <a:lnSpc>
                <a:spcPct val="84000"/>
              </a:lnSpc>
              <a:spcBef>
                <a:spcPts val="800"/>
              </a:spcBef>
              <a:buNone/>
            </a:pPr>
            <a:r>
              <a:rPr lang="en-US" sz="2400" i="1" dirty="0" smtClean="0">
                <a:solidFill>
                  <a:srgbClr val="92D050"/>
                </a:solidFill>
                <a:latin typeface="Source Sans Pro"/>
              </a:rPr>
              <a:t>Intentional</a:t>
            </a:r>
          </a:p>
          <a:p>
            <a:pPr marL="0" lvl="1">
              <a:lnSpc>
                <a:spcPct val="84000"/>
              </a:lnSpc>
              <a:spcBef>
                <a:spcPts val="800"/>
              </a:spcBef>
            </a:pPr>
            <a:r>
              <a:rPr lang="en-US" sz="2400" dirty="0" smtClean="0">
                <a:solidFill>
                  <a:schemeClr val="tx2"/>
                </a:solidFill>
                <a:latin typeface="Source Sans Pro"/>
              </a:rPr>
              <a:t>Examples:</a:t>
            </a:r>
          </a:p>
          <a:p>
            <a:pPr marL="0" lvl="1">
              <a:lnSpc>
                <a:spcPct val="84000"/>
              </a:lnSpc>
              <a:spcBef>
                <a:spcPts val="800"/>
              </a:spcBef>
            </a:pPr>
            <a:r>
              <a:rPr lang="en-US" sz="2400" i="1" dirty="0" smtClean="0">
                <a:solidFill>
                  <a:schemeClr val="tx2"/>
                </a:solidFill>
                <a:latin typeface="Source Sans Pro"/>
              </a:rPr>
              <a:t>System call </a:t>
            </a:r>
          </a:p>
          <a:p>
            <a:pPr marL="0" lvl="1">
              <a:lnSpc>
                <a:spcPct val="84000"/>
              </a:lnSpc>
              <a:spcBef>
                <a:spcPts val="800"/>
              </a:spcBef>
            </a:pPr>
            <a:r>
              <a:rPr lang="en-US" sz="2400" i="1" dirty="0">
                <a:solidFill>
                  <a:schemeClr val="tx2"/>
                </a:solidFill>
                <a:latin typeface="Source Sans Pro"/>
              </a:rPr>
              <a:t> </a:t>
            </a:r>
            <a:r>
              <a:rPr lang="en-US" sz="2400" i="1" dirty="0" smtClean="0">
                <a:solidFill>
                  <a:schemeClr val="tx2"/>
                </a:solidFill>
                <a:latin typeface="Source Sans Pro"/>
              </a:rPr>
              <a:t> (OS performs </a:t>
            </a:r>
            <a:r>
              <a:rPr lang="en-US" sz="2400" dirty="0" smtClean="0">
                <a:solidFill>
                  <a:schemeClr val="tx2"/>
                </a:solidFill>
                <a:latin typeface="Source Sans Pro"/>
              </a:rPr>
              <a:t>service</a:t>
            </a:r>
            <a:r>
              <a:rPr lang="en-US" sz="2400" i="1" dirty="0" smtClean="0">
                <a:solidFill>
                  <a:schemeClr val="tx2"/>
                </a:solidFill>
                <a:latin typeface="Source Sans Pro"/>
              </a:rPr>
              <a:t>)</a:t>
            </a:r>
          </a:p>
          <a:p>
            <a:pPr marL="0" indent="0" eaLnBrk="1" hangingPunct="1">
              <a:lnSpc>
                <a:spcPct val="84000"/>
              </a:lnSpc>
              <a:spcBef>
                <a:spcPts val="800"/>
              </a:spcBef>
              <a:buNone/>
            </a:pPr>
            <a:r>
              <a:rPr lang="en-US" sz="2400" i="1" dirty="0" smtClean="0">
                <a:solidFill>
                  <a:schemeClr val="tx2"/>
                </a:solidFill>
                <a:latin typeface="Source Sans Pro"/>
              </a:rPr>
              <a:t>Breakpoint traps</a:t>
            </a:r>
          </a:p>
          <a:p>
            <a:pPr marL="0" indent="0" eaLnBrk="1" hangingPunct="1">
              <a:lnSpc>
                <a:spcPct val="84000"/>
              </a:lnSpc>
              <a:spcBef>
                <a:spcPts val="800"/>
              </a:spcBef>
              <a:buNone/>
            </a:pPr>
            <a:r>
              <a:rPr lang="en-US" sz="2400" i="1" dirty="0" smtClean="0">
                <a:solidFill>
                  <a:schemeClr val="tx2"/>
                </a:solidFill>
                <a:latin typeface="Source Sans Pro"/>
              </a:rPr>
              <a:t>Privileged instructions</a:t>
            </a:r>
          </a:p>
        </p:txBody>
      </p:sp>
      <p:sp>
        <p:nvSpPr>
          <p:cNvPr id="9" name="Rectangle 8"/>
          <p:cNvSpPr/>
          <p:nvPr/>
        </p:nvSpPr>
        <p:spPr>
          <a:xfrm>
            <a:off x="6705601" y="2070220"/>
            <a:ext cx="2362199" cy="2466573"/>
          </a:xfrm>
          <a:prstGeom prst="rect">
            <a:avLst/>
          </a:prstGeom>
          <a:ln>
            <a:solidFill>
              <a:schemeClr val="tx2"/>
            </a:solidFill>
          </a:ln>
        </p:spPr>
        <p:txBody>
          <a:bodyPr wrap="square">
            <a:spAutoFit/>
          </a:bodyPr>
          <a:lstStyle/>
          <a:p>
            <a:pPr marL="0" indent="0" eaLnBrk="1" hangingPunct="1">
              <a:lnSpc>
                <a:spcPct val="84000"/>
              </a:lnSpc>
              <a:spcBef>
                <a:spcPts val="800"/>
              </a:spcBef>
              <a:buNone/>
            </a:pPr>
            <a:r>
              <a:rPr lang="en-US" sz="2400" b="1" dirty="0" smtClean="0">
                <a:solidFill>
                  <a:schemeClr val="accent1"/>
                </a:solidFill>
                <a:latin typeface="Source Sans Pro"/>
              </a:rPr>
              <a:t>Abort</a:t>
            </a:r>
          </a:p>
          <a:p>
            <a:pPr>
              <a:lnSpc>
                <a:spcPct val="84000"/>
              </a:lnSpc>
              <a:spcBef>
                <a:spcPts val="800"/>
              </a:spcBef>
            </a:pPr>
            <a:r>
              <a:rPr lang="en-US" sz="2400" i="1" dirty="0" smtClean="0">
                <a:solidFill>
                  <a:srgbClr val="92D050"/>
                </a:solidFill>
                <a:latin typeface="Source Sans Pro"/>
              </a:rPr>
              <a:t>Unintentional</a:t>
            </a:r>
          </a:p>
          <a:p>
            <a:pPr>
              <a:lnSpc>
                <a:spcPct val="84000"/>
              </a:lnSpc>
              <a:spcBef>
                <a:spcPts val="800"/>
              </a:spcBef>
            </a:pPr>
            <a:r>
              <a:rPr lang="en-US" sz="2400" i="1" dirty="0" smtClean="0">
                <a:solidFill>
                  <a:srgbClr val="92D050"/>
                </a:solidFill>
                <a:latin typeface="Source Sans Pro"/>
              </a:rPr>
              <a:t>Not recoverable</a:t>
            </a:r>
          </a:p>
          <a:p>
            <a:pPr marL="0" lvl="1">
              <a:lnSpc>
                <a:spcPct val="84000"/>
              </a:lnSpc>
              <a:spcBef>
                <a:spcPts val="800"/>
              </a:spcBef>
            </a:pPr>
            <a:r>
              <a:rPr lang="en-US" sz="2400" dirty="0">
                <a:solidFill>
                  <a:schemeClr val="tx2"/>
                </a:solidFill>
                <a:latin typeface="Source Sans Pro"/>
              </a:rPr>
              <a:t>Examples</a:t>
            </a:r>
            <a:r>
              <a:rPr lang="en-US" sz="2400" dirty="0" smtClean="0">
                <a:solidFill>
                  <a:schemeClr val="tx2"/>
                </a:solidFill>
                <a:latin typeface="Source Sans Pro"/>
              </a:rPr>
              <a:t>:</a:t>
            </a:r>
          </a:p>
          <a:p>
            <a:pPr>
              <a:lnSpc>
                <a:spcPct val="84000"/>
              </a:lnSpc>
              <a:spcBef>
                <a:spcPts val="800"/>
              </a:spcBef>
            </a:pPr>
            <a:r>
              <a:rPr lang="en-US" sz="2400" dirty="0" smtClean="0">
                <a:solidFill>
                  <a:schemeClr val="tx2"/>
                </a:solidFill>
                <a:latin typeface="Source Sans Pro"/>
              </a:rPr>
              <a:t>Parity error</a:t>
            </a:r>
          </a:p>
          <a:p>
            <a:pPr marL="0" indent="0" eaLnBrk="1" hangingPunct="1">
              <a:lnSpc>
                <a:spcPct val="84000"/>
              </a:lnSpc>
              <a:spcBef>
                <a:spcPts val="800"/>
              </a:spcBef>
              <a:buNone/>
            </a:pPr>
            <a:endParaRPr lang="en-US" sz="2400" i="1" dirty="0">
              <a:solidFill>
                <a:schemeClr val="tx2"/>
              </a:solidFill>
              <a:latin typeface="Source Sans Pro"/>
            </a:endParaRPr>
          </a:p>
        </p:txBody>
      </p:sp>
      <p:sp>
        <p:nvSpPr>
          <p:cNvPr id="10" name="Line 7"/>
          <p:cNvSpPr>
            <a:spLocks noChangeShapeType="1"/>
          </p:cNvSpPr>
          <p:nvPr/>
        </p:nvSpPr>
        <p:spPr bwMode="auto">
          <a:xfrm flipH="1">
            <a:off x="4495800" y="777383"/>
            <a:ext cx="0" cy="1127617"/>
          </a:xfrm>
          <a:prstGeom prst="line">
            <a:avLst/>
          </a:prstGeom>
          <a:noFill/>
          <a:ln w="38100">
            <a:solidFill>
              <a:schemeClr val="tx2"/>
            </a:solidFill>
            <a:round/>
            <a:headEnd/>
            <a:tailEnd type="triangle" w="med" len="med"/>
          </a:ln>
          <a:effectLst/>
        </p:spPr>
        <p:txBody>
          <a:bodyPr wrap="none" anchor="ctr"/>
          <a:lstStyle/>
          <a:p>
            <a:endParaRPr lang="en-US" dirty="0">
              <a:latin typeface="Source Sans Pro"/>
            </a:endParaRPr>
          </a:p>
        </p:txBody>
      </p:sp>
      <p:sp>
        <p:nvSpPr>
          <p:cNvPr id="11" name="Rectangle 10"/>
          <p:cNvSpPr/>
          <p:nvPr/>
        </p:nvSpPr>
        <p:spPr>
          <a:xfrm>
            <a:off x="3650909" y="2070220"/>
            <a:ext cx="3130892" cy="2466573"/>
          </a:xfrm>
          <a:prstGeom prst="rect">
            <a:avLst/>
          </a:prstGeom>
          <a:ln>
            <a:solidFill>
              <a:schemeClr val="tx2"/>
            </a:solidFill>
          </a:ln>
        </p:spPr>
        <p:txBody>
          <a:bodyPr wrap="square">
            <a:spAutoFit/>
          </a:bodyPr>
          <a:lstStyle/>
          <a:p>
            <a:pPr marL="0" indent="0" eaLnBrk="1" hangingPunct="1">
              <a:lnSpc>
                <a:spcPct val="84000"/>
              </a:lnSpc>
              <a:spcBef>
                <a:spcPts val="800"/>
              </a:spcBef>
              <a:buNone/>
            </a:pPr>
            <a:r>
              <a:rPr lang="en-US" sz="2400" b="1" dirty="0" smtClean="0">
                <a:solidFill>
                  <a:schemeClr val="accent1"/>
                </a:solidFill>
                <a:latin typeface="Source Sans Pro"/>
              </a:rPr>
              <a:t>Fault</a:t>
            </a:r>
          </a:p>
          <a:p>
            <a:pPr marL="0" indent="0" eaLnBrk="1" hangingPunct="1">
              <a:lnSpc>
                <a:spcPct val="84000"/>
              </a:lnSpc>
              <a:spcBef>
                <a:spcPts val="800"/>
              </a:spcBef>
              <a:buNone/>
            </a:pPr>
            <a:r>
              <a:rPr lang="en-US" sz="2400" i="1" dirty="0" smtClean="0">
                <a:solidFill>
                  <a:srgbClr val="92D050"/>
                </a:solidFill>
                <a:latin typeface="Source Sans Pro"/>
              </a:rPr>
              <a:t>Unintentional but</a:t>
            </a:r>
          </a:p>
          <a:p>
            <a:pPr marL="0" indent="0" eaLnBrk="1" hangingPunct="1">
              <a:lnSpc>
                <a:spcPct val="84000"/>
              </a:lnSpc>
              <a:spcBef>
                <a:spcPts val="800"/>
              </a:spcBef>
              <a:buNone/>
            </a:pPr>
            <a:r>
              <a:rPr lang="en-US" sz="2400" i="1" dirty="0" smtClean="0">
                <a:solidFill>
                  <a:srgbClr val="92D050"/>
                </a:solidFill>
                <a:latin typeface="Source Sans Pro"/>
              </a:rPr>
              <a:t>Possibly recoverable</a:t>
            </a:r>
          </a:p>
          <a:p>
            <a:pPr marL="0" lvl="1">
              <a:lnSpc>
                <a:spcPct val="84000"/>
              </a:lnSpc>
              <a:spcBef>
                <a:spcPts val="800"/>
              </a:spcBef>
            </a:pPr>
            <a:r>
              <a:rPr lang="en-US" sz="2400" dirty="0">
                <a:solidFill>
                  <a:schemeClr val="tx2"/>
                </a:solidFill>
                <a:latin typeface="Source Sans Pro"/>
              </a:rPr>
              <a:t>Examples</a:t>
            </a:r>
            <a:r>
              <a:rPr lang="en-US" sz="2400" dirty="0" smtClean="0">
                <a:solidFill>
                  <a:schemeClr val="tx2"/>
                </a:solidFill>
                <a:latin typeface="Source Sans Pro"/>
              </a:rPr>
              <a:t>:</a:t>
            </a:r>
            <a:endParaRPr lang="en-US" sz="2400" i="1" dirty="0" smtClean="0">
              <a:solidFill>
                <a:schemeClr val="tx2"/>
              </a:solidFill>
              <a:latin typeface="Source Sans Pro"/>
            </a:endParaRPr>
          </a:p>
          <a:p>
            <a:pPr marL="0" indent="0" eaLnBrk="1" hangingPunct="1">
              <a:lnSpc>
                <a:spcPct val="84000"/>
              </a:lnSpc>
              <a:spcBef>
                <a:spcPts val="800"/>
              </a:spcBef>
              <a:buNone/>
            </a:pPr>
            <a:r>
              <a:rPr lang="en-US" sz="2400" dirty="0" smtClean="0">
                <a:solidFill>
                  <a:schemeClr val="tx2"/>
                </a:solidFill>
                <a:latin typeface="Source Sans Pro"/>
              </a:rPr>
              <a:t>Division by zero</a:t>
            </a:r>
          </a:p>
          <a:p>
            <a:pPr>
              <a:lnSpc>
                <a:spcPct val="84000"/>
              </a:lnSpc>
              <a:spcBef>
                <a:spcPts val="800"/>
              </a:spcBef>
            </a:pPr>
            <a:r>
              <a:rPr lang="en-US" sz="2400" dirty="0" smtClean="0">
                <a:solidFill>
                  <a:schemeClr val="tx2"/>
                </a:solidFill>
                <a:latin typeface="Source Sans Pro"/>
              </a:rPr>
              <a:t>Page fault</a:t>
            </a:r>
            <a:endParaRPr lang="en-US" sz="2400" dirty="0">
              <a:solidFill>
                <a:schemeClr val="tx2"/>
              </a:solidFill>
              <a:latin typeface="Source Sans Pro"/>
            </a:endParaRPr>
          </a:p>
        </p:txBody>
      </p:sp>
      <p:sp>
        <p:nvSpPr>
          <p:cNvPr id="12" name="Rectangle 11"/>
          <p:cNvSpPr/>
          <p:nvPr/>
        </p:nvSpPr>
        <p:spPr>
          <a:xfrm>
            <a:off x="322866" y="5461694"/>
            <a:ext cx="8592534" cy="584775"/>
          </a:xfrm>
          <a:prstGeom prst="rect">
            <a:avLst/>
          </a:prstGeom>
        </p:spPr>
        <p:txBody>
          <a:bodyPr wrap="square">
            <a:spAutoFit/>
          </a:bodyPr>
          <a:lstStyle/>
          <a:p>
            <a:r>
              <a:rPr lang="en-US" sz="3200" i="1" dirty="0" smtClean="0">
                <a:solidFill>
                  <a:schemeClr val="accent6"/>
                </a:solidFill>
                <a:latin typeface="Source Sans Pro"/>
              </a:rPr>
              <a:t>One of </a:t>
            </a:r>
            <a:r>
              <a:rPr lang="en-US" sz="3200" b="1" i="1" dirty="0" smtClean="0">
                <a:solidFill>
                  <a:schemeClr val="accent6"/>
                </a:solidFill>
                <a:latin typeface="Source Sans Pro"/>
              </a:rPr>
              <a:t>many</a:t>
            </a:r>
            <a:r>
              <a:rPr lang="en-US" sz="3200" i="1" dirty="0" smtClean="0">
                <a:solidFill>
                  <a:schemeClr val="accent6"/>
                </a:solidFill>
                <a:latin typeface="Source Sans Pro"/>
              </a:rPr>
              <a:t> ontology / terminology trees.</a:t>
            </a:r>
          </a:p>
        </p:txBody>
      </p:sp>
    </p:spTree>
    <p:extLst>
      <p:ext uri="{BB962C8B-B14F-4D97-AF65-F5344CB8AC3E}">
        <p14:creationId xmlns:p14="http://schemas.microsoft.com/office/powerpoint/2010/main" val="23342510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37</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Terminology</a:t>
            </a:r>
            <a:endParaRPr lang="en-US" dirty="0"/>
          </a:p>
        </p:txBody>
      </p:sp>
      <p:sp>
        <p:nvSpPr>
          <p:cNvPr id="6" name="Rectangle 3"/>
          <p:cNvSpPr>
            <a:spLocks noGrp="1" noChangeArrowheads="1"/>
          </p:cNvSpPr>
          <p:nvPr>
            <p:ph idx="1"/>
            <p:custDataLst>
              <p:tags r:id="rId2"/>
            </p:custDataLst>
          </p:nvPr>
        </p:nvSpPr>
        <p:spPr>
          <a:xfrm>
            <a:off x="228599" y="838200"/>
            <a:ext cx="9026013" cy="5638800"/>
          </a:xfrm>
        </p:spPr>
        <p:txBody>
          <a:bodyPr>
            <a:noAutofit/>
          </a:bodyPr>
          <a:lstStyle/>
          <a:p>
            <a:pPr marL="0" indent="0">
              <a:buNone/>
            </a:pPr>
            <a:r>
              <a:rPr lang="en-US" dirty="0" smtClean="0">
                <a:solidFill>
                  <a:schemeClr val="accent1"/>
                </a:solidFill>
              </a:rPr>
              <a:t>Trap: </a:t>
            </a:r>
            <a:r>
              <a:rPr lang="en-US" dirty="0" smtClean="0"/>
              <a:t>Any kind of a control transfer to the OS</a:t>
            </a:r>
          </a:p>
          <a:p>
            <a:pPr marL="0" indent="0">
              <a:buNone/>
            </a:pPr>
            <a:r>
              <a:rPr lang="en-US" dirty="0" err="1" smtClean="0">
                <a:solidFill>
                  <a:schemeClr val="accent1"/>
                </a:solidFill>
              </a:rPr>
              <a:t>Syscall</a:t>
            </a:r>
            <a:r>
              <a:rPr lang="en-US" dirty="0" smtClean="0">
                <a:solidFill>
                  <a:schemeClr val="accent1"/>
                </a:solidFill>
              </a:rPr>
              <a:t>: </a:t>
            </a:r>
            <a:r>
              <a:rPr lang="en-US" dirty="0" smtClean="0"/>
              <a:t>Synchronous and planned,          process-to-kernel transfer</a:t>
            </a:r>
          </a:p>
          <a:p>
            <a:pPr lvl="1"/>
            <a:r>
              <a:rPr lang="en-US" dirty="0"/>
              <a:t>E</a:t>
            </a:r>
            <a:r>
              <a:rPr lang="en-US" dirty="0" smtClean="0"/>
              <a:t>CALL instruction in RISC-V (various on x86)</a:t>
            </a:r>
          </a:p>
          <a:p>
            <a:pPr marL="0" indent="0">
              <a:buNone/>
            </a:pPr>
            <a:r>
              <a:rPr lang="en-US" dirty="0" smtClean="0">
                <a:solidFill>
                  <a:schemeClr val="accent1"/>
                </a:solidFill>
              </a:rPr>
              <a:t>Exception: </a:t>
            </a:r>
            <a:r>
              <a:rPr lang="en-US" dirty="0" smtClean="0"/>
              <a:t>Synchronous but unplanne</a:t>
            </a:r>
            <a:r>
              <a:rPr lang="en-US" dirty="0"/>
              <a:t>d</a:t>
            </a:r>
            <a:r>
              <a:rPr lang="en-US" dirty="0" smtClean="0"/>
              <a:t>,   process-to-kernel transfer</a:t>
            </a:r>
          </a:p>
          <a:p>
            <a:pPr lvl="1"/>
            <a:r>
              <a:rPr lang="en-US" dirty="0" smtClean="0"/>
              <a:t>exceptional events: div by zero, page fault, page protection err, …</a:t>
            </a:r>
          </a:p>
          <a:p>
            <a:pPr marL="0" indent="0">
              <a:buNone/>
            </a:pPr>
            <a:r>
              <a:rPr lang="en-US" dirty="0" smtClean="0">
                <a:solidFill>
                  <a:schemeClr val="accent1"/>
                </a:solidFill>
              </a:rPr>
              <a:t>Interrupt: </a:t>
            </a:r>
            <a:r>
              <a:rPr lang="en-US" dirty="0" smtClean="0"/>
              <a:t>Asynchronous, device-initiated transfer</a:t>
            </a:r>
          </a:p>
          <a:p>
            <a:pPr lvl="1"/>
            <a:r>
              <a:rPr lang="en-US" dirty="0" smtClean="0"/>
              <a:t>e.g. Network packet arrived, keyboard event, timer ticks</a:t>
            </a:r>
            <a:endParaRPr lang="en-US" dirty="0"/>
          </a:p>
        </p:txBody>
      </p:sp>
    </p:spTree>
    <p:extLst>
      <p:ext uri="{BB962C8B-B14F-4D97-AF65-F5344CB8AC3E}">
        <p14:creationId xmlns:p14="http://schemas.microsoft.com/office/powerpoint/2010/main" val="14723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38</a:t>
            </a:fld>
            <a:endParaRPr lang="en-US" dirty="0"/>
          </a:p>
        </p:txBody>
      </p:sp>
      <p:sp>
        <p:nvSpPr>
          <p:cNvPr id="5" name="Rectangle 2"/>
          <p:cNvSpPr>
            <a:spLocks noGrp="1" noChangeArrowheads="1"/>
          </p:cNvSpPr>
          <p:nvPr>
            <p:ph type="title"/>
          </p:nvPr>
        </p:nvSpPr>
        <p:spPr>
          <a:xfrm>
            <a:off x="228600" y="152400"/>
            <a:ext cx="8686800" cy="533400"/>
          </a:xfrm>
        </p:spPr>
        <p:txBody>
          <a:bodyPr>
            <a:noAutofit/>
          </a:bodyPr>
          <a:lstStyle/>
          <a:p>
            <a:r>
              <a:rPr lang="en-US" dirty="0">
                <a:solidFill>
                  <a:schemeClr val="tx2"/>
                </a:solidFill>
              </a:rPr>
              <a:t>Hardware support for exceptions</a:t>
            </a:r>
          </a:p>
        </p:txBody>
      </p:sp>
      <p:sp>
        <p:nvSpPr>
          <p:cNvPr id="6" name="Rectangle 3"/>
          <p:cNvSpPr>
            <a:spLocks noGrp="1" noChangeArrowheads="1"/>
          </p:cNvSpPr>
          <p:nvPr>
            <p:ph idx="1"/>
          </p:nvPr>
        </p:nvSpPr>
        <p:spPr>
          <a:xfrm>
            <a:off x="228600" y="838200"/>
            <a:ext cx="8915400" cy="5638800"/>
          </a:xfrm>
        </p:spPr>
        <p:txBody>
          <a:bodyPr>
            <a:normAutofit/>
          </a:bodyPr>
          <a:lstStyle/>
          <a:p>
            <a:pPr marL="0" indent="0">
              <a:buNone/>
            </a:pPr>
            <a:r>
              <a:rPr lang="en-US" dirty="0" smtClean="0">
                <a:solidFill>
                  <a:schemeClr val="tx2"/>
                </a:solidFill>
              </a:rPr>
              <a:t>SEPC</a:t>
            </a:r>
            <a:r>
              <a:rPr lang="en-US" dirty="0">
                <a:solidFill>
                  <a:schemeClr val="tx2"/>
                </a:solidFill>
              </a:rPr>
              <a:t> </a:t>
            </a:r>
            <a:r>
              <a:rPr lang="en-US" dirty="0" smtClean="0">
                <a:solidFill>
                  <a:schemeClr val="tx2"/>
                </a:solidFill>
              </a:rPr>
              <a:t>register</a:t>
            </a:r>
          </a:p>
          <a:p>
            <a:pPr lvl="1"/>
            <a:r>
              <a:rPr lang="en-US" i="1" dirty="0">
                <a:solidFill>
                  <a:schemeClr val="tx2"/>
                </a:solidFill>
              </a:rPr>
              <a:t>Supervisor Exception Program Counter</a:t>
            </a:r>
            <a:r>
              <a:rPr lang="en-US" dirty="0">
                <a:solidFill>
                  <a:schemeClr val="tx2"/>
                </a:solidFill>
              </a:rPr>
              <a:t> </a:t>
            </a:r>
            <a:r>
              <a:rPr lang="en-US" dirty="0" smtClean="0">
                <a:solidFill>
                  <a:schemeClr val="tx2"/>
                </a:solidFill>
              </a:rPr>
              <a:t>or SEPC</a:t>
            </a:r>
            <a:endParaRPr lang="en-US" dirty="0">
              <a:solidFill>
                <a:schemeClr val="tx2"/>
              </a:solidFill>
            </a:endParaRPr>
          </a:p>
          <a:p>
            <a:pPr lvl="1"/>
            <a:r>
              <a:rPr lang="en-US" dirty="0" smtClean="0">
                <a:solidFill>
                  <a:schemeClr val="tx2"/>
                </a:solidFill>
              </a:rPr>
              <a:t>32-bit register, holds </a:t>
            </a:r>
            <a:r>
              <a:rPr lang="en-US" dirty="0" err="1" smtClean="0">
                <a:solidFill>
                  <a:schemeClr val="tx2"/>
                </a:solidFill>
              </a:rPr>
              <a:t>addr</a:t>
            </a:r>
            <a:r>
              <a:rPr lang="en-US" dirty="0" smtClean="0">
                <a:solidFill>
                  <a:schemeClr val="tx2"/>
                </a:solidFill>
              </a:rPr>
              <a:t> of affected instruction</a:t>
            </a:r>
          </a:p>
          <a:p>
            <a:pPr lvl="1"/>
            <a:r>
              <a:rPr lang="en-US" dirty="0" smtClean="0">
                <a:solidFill>
                  <a:schemeClr val="tx2"/>
                </a:solidFill>
              </a:rPr>
              <a:t>Syscall case: Address of ECALL</a:t>
            </a:r>
            <a:endParaRPr lang="en-US" dirty="0">
              <a:solidFill>
                <a:schemeClr val="tx2"/>
              </a:solidFill>
            </a:endParaRPr>
          </a:p>
          <a:p>
            <a:endParaRPr lang="en-US" sz="2600" dirty="0" smtClean="0">
              <a:solidFill>
                <a:schemeClr val="tx2"/>
              </a:solidFill>
            </a:endParaRPr>
          </a:p>
          <a:p>
            <a:pPr marL="0" indent="0">
              <a:buNone/>
            </a:pPr>
            <a:r>
              <a:rPr lang="en-US" dirty="0" smtClean="0">
                <a:solidFill>
                  <a:schemeClr val="tx2"/>
                </a:solidFill>
              </a:rPr>
              <a:t>SCAUSE register</a:t>
            </a:r>
          </a:p>
          <a:p>
            <a:pPr lvl="1"/>
            <a:r>
              <a:rPr lang="en-US" i="1" dirty="0" smtClean="0">
                <a:solidFill>
                  <a:schemeClr val="tx2"/>
                </a:solidFill>
              </a:rPr>
              <a:t>Supervisor Exception Cause Register</a:t>
            </a:r>
            <a:r>
              <a:rPr lang="en-US" dirty="0" smtClean="0">
                <a:solidFill>
                  <a:schemeClr val="tx2"/>
                </a:solidFill>
              </a:rPr>
              <a:t> or SCAUSE</a:t>
            </a:r>
          </a:p>
          <a:p>
            <a:pPr lvl="1"/>
            <a:r>
              <a:rPr lang="en-US" dirty="0" smtClean="0">
                <a:solidFill>
                  <a:schemeClr val="tx2"/>
                </a:solidFill>
              </a:rPr>
              <a:t>Register to hold the cause of the exception</a:t>
            </a:r>
          </a:p>
          <a:p>
            <a:pPr lvl="1"/>
            <a:r>
              <a:rPr lang="en-US" dirty="0" smtClean="0">
                <a:solidFill>
                  <a:schemeClr val="tx2"/>
                </a:solidFill>
              </a:rPr>
              <a:t>Syscall case: 8, ECALL</a:t>
            </a:r>
          </a:p>
          <a:p>
            <a:endParaRPr lang="en-US" sz="2600" dirty="0" smtClean="0">
              <a:solidFill>
                <a:schemeClr val="tx2"/>
              </a:solidFill>
            </a:endParaRPr>
          </a:p>
          <a:p>
            <a:pPr marL="0" indent="0">
              <a:buNone/>
            </a:pPr>
            <a:r>
              <a:rPr lang="en-US" dirty="0" smtClean="0">
                <a:solidFill>
                  <a:schemeClr val="tx2"/>
                </a:solidFill>
              </a:rPr>
              <a:t>Special </a:t>
            </a:r>
            <a:r>
              <a:rPr lang="en-US" dirty="0">
                <a:solidFill>
                  <a:schemeClr val="tx2"/>
                </a:solidFill>
              </a:rPr>
              <a:t>instructions to load TLB </a:t>
            </a:r>
          </a:p>
          <a:p>
            <a:pPr lvl="1"/>
            <a:r>
              <a:rPr lang="en-US" dirty="0">
                <a:solidFill>
                  <a:schemeClr val="tx2"/>
                </a:solidFill>
              </a:rPr>
              <a:t>Only do-able by </a:t>
            </a:r>
            <a:r>
              <a:rPr lang="en-US" dirty="0" smtClean="0">
                <a:solidFill>
                  <a:schemeClr val="tx2"/>
                </a:solidFill>
              </a:rPr>
              <a:t>kernel</a:t>
            </a:r>
            <a:endParaRPr lang="en-US" dirty="0">
              <a:solidFill>
                <a:schemeClr val="tx2"/>
              </a:solidFill>
            </a:endParaRPr>
          </a:p>
        </p:txBody>
      </p:sp>
    </p:spTree>
    <p:extLst>
      <p:ext uri="{BB962C8B-B14F-4D97-AF65-F5344CB8AC3E}">
        <p14:creationId xmlns:p14="http://schemas.microsoft.com/office/powerpoint/2010/main" val="1525592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320"/>
          <p:cNvSpPr>
            <a:spLocks noGrp="1"/>
          </p:cNvSpPr>
          <p:nvPr>
            <p:ph type="title"/>
          </p:nvPr>
        </p:nvSpPr>
        <p:spPr/>
        <p:txBody>
          <a:bodyPr/>
          <a:lstStyle/>
          <a:p>
            <a:r>
              <a:rPr lang="en-US" dirty="0" smtClean="0"/>
              <a:t>Hardware support for exceptions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39</a:t>
            </a:fld>
            <a:endParaRPr lang="en-US" dirty="0"/>
          </a:p>
        </p:txBody>
      </p:sp>
      <p:grpSp>
        <p:nvGrpSpPr>
          <p:cNvPr id="163" name="Group 162"/>
          <p:cNvGrpSpPr/>
          <p:nvPr/>
        </p:nvGrpSpPr>
        <p:grpSpPr>
          <a:xfrm>
            <a:off x="152400" y="971490"/>
            <a:ext cx="8763000" cy="5810310"/>
            <a:chOff x="152400" y="514290"/>
            <a:chExt cx="8763000" cy="5810310"/>
          </a:xfrm>
        </p:grpSpPr>
        <p:grpSp>
          <p:nvGrpSpPr>
            <p:cNvPr id="164" name="Group 156"/>
            <p:cNvGrpSpPr/>
            <p:nvPr>
              <p:custDataLst>
                <p:tags r:id="rId3"/>
              </p:custDataLst>
            </p:nvPr>
          </p:nvGrpSpPr>
          <p:grpSpPr>
            <a:xfrm>
              <a:off x="2057400" y="514290"/>
              <a:ext cx="6858000" cy="5334000"/>
              <a:chOff x="2057400" y="457200"/>
              <a:chExt cx="6858000" cy="5334000"/>
            </a:xfrm>
          </p:grpSpPr>
          <p:sp>
            <p:nvSpPr>
              <p:cNvPr id="304" name="Right Triangle 303"/>
              <p:cNvSpPr/>
              <p:nvPr>
                <p:custDataLst>
                  <p:tags r:id="rId143"/>
                </p:custDataLst>
              </p:nvPr>
            </p:nvSpPr>
            <p:spPr>
              <a:xfrm rot="10800000">
                <a:off x="7620000" y="914400"/>
                <a:ext cx="609600" cy="685800"/>
              </a:xfrm>
              <a:prstGeom prst="rtTriangle">
                <a:avLst/>
              </a:prstGeom>
              <a:solidFill>
                <a:srgbClr val="7030A0">
                  <a:lumMod val="75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5" name="Rounded Rectangle 304"/>
              <p:cNvSpPr/>
              <p:nvPr>
                <p:custDataLst>
                  <p:tags r:id="rId144"/>
                </p:custDataLst>
              </p:nvPr>
            </p:nvSpPr>
            <p:spPr>
              <a:xfrm>
                <a:off x="7924800" y="457200"/>
                <a:ext cx="990600" cy="5334000"/>
              </a:xfrm>
              <a:prstGeom prst="roundRect">
                <a:avLst>
                  <a:gd name="adj" fmla="val 30422"/>
                </a:avLst>
              </a:prstGeom>
              <a:solidFill>
                <a:srgbClr val="7030A0">
                  <a:lumMod val="75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6" name="Rounded Rectangle 305"/>
              <p:cNvSpPr/>
              <p:nvPr>
                <p:custDataLst>
                  <p:tags r:id="rId145"/>
                </p:custDataLst>
              </p:nvPr>
            </p:nvSpPr>
            <p:spPr>
              <a:xfrm>
                <a:off x="2057400" y="457200"/>
                <a:ext cx="914400" cy="3048000"/>
              </a:xfrm>
              <a:prstGeom prst="roundRect">
                <a:avLst>
                  <a:gd name="adj" fmla="val 30422"/>
                </a:avLst>
              </a:prstGeom>
              <a:solidFill>
                <a:srgbClr val="7030A0">
                  <a:lumMod val="75000"/>
                </a:srgbClr>
              </a:solid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7" name="Rounded Rectangle 306"/>
              <p:cNvSpPr/>
              <p:nvPr>
                <p:custDataLst>
                  <p:tags r:id="rId146"/>
                </p:custDataLst>
              </p:nvPr>
            </p:nvSpPr>
            <p:spPr>
              <a:xfrm>
                <a:off x="2057400" y="457200"/>
                <a:ext cx="6400800" cy="609600"/>
              </a:xfrm>
              <a:prstGeom prst="roundRect">
                <a:avLst>
                  <a:gd name="adj" fmla="val 50000"/>
                </a:avLst>
              </a:prstGeom>
              <a:solidFill>
                <a:srgbClr val="7030A0">
                  <a:lumMod val="75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8" name="Right Triangle 307"/>
              <p:cNvSpPr/>
              <p:nvPr>
                <p:custDataLst>
                  <p:tags r:id="rId147"/>
                </p:custDataLst>
              </p:nvPr>
            </p:nvSpPr>
            <p:spPr>
              <a:xfrm rot="5400000">
                <a:off x="2552700" y="876300"/>
                <a:ext cx="609600" cy="685800"/>
              </a:xfrm>
              <a:prstGeom prst="rtTriangle">
                <a:avLst/>
              </a:prstGeom>
              <a:solidFill>
                <a:srgbClr val="7030A0">
                  <a:lumMod val="75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9" name="TextBox 308"/>
              <p:cNvSpPr txBox="1"/>
              <p:nvPr>
                <p:custDataLst>
                  <p:tags r:id="rId148"/>
                </p:custDataLst>
              </p:nvPr>
            </p:nvSpPr>
            <p:spPr>
              <a:xfrm>
                <a:off x="8001000" y="5083314"/>
                <a:ext cx="83820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Write-</a:t>
                </a:r>
                <a:br>
                  <a:rPr kumimoji="0" lang="en-US" sz="2000" b="0" i="0" u="none" strike="noStrike" kern="0" cap="none" spc="0" normalizeH="0" baseline="0" noProof="0" dirty="0" smtClean="0">
                    <a:ln>
                      <a:noFill/>
                    </a:ln>
                    <a:solidFill>
                      <a:srgbClr val="FFFFFF"/>
                    </a:solidFill>
                    <a:effectLst/>
                    <a:uLnTx/>
                    <a:uFillTx/>
                    <a:latin typeface="Calibri"/>
                    <a:ea typeface="+mn-ea"/>
                    <a:cs typeface="+mn-cs"/>
                  </a:rPr>
                </a:br>
                <a:r>
                  <a:rPr kumimoji="0" lang="en-US" sz="2000" b="0" i="0" u="none" strike="noStrike" kern="0" cap="none" spc="0" normalizeH="0" baseline="0" noProof="0" dirty="0" smtClean="0">
                    <a:ln>
                      <a:noFill/>
                    </a:ln>
                    <a:solidFill>
                      <a:srgbClr val="FFFFFF"/>
                    </a:solidFill>
                    <a:effectLst/>
                    <a:uLnTx/>
                    <a:uFillTx/>
                    <a:latin typeface="Calibri"/>
                    <a:ea typeface="+mn-ea"/>
                    <a:cs typeface="+mn-cs"/>
                  </a:rPr>
                  <a:t>Back</a:t>
                </a:r>
              </a:p>
            </p:txBody>
          </p:sp>
        </p:grpSp>
        <p:grpSp>
          <p:nvGrpSpPr>
            <p:cNvPr id="165" name="Group 154"/>
            <p:cNvGrpSpPr/>
            <p:nvPr>
              <p:custDataLst>
                <p:tags r:id="rId4"/>
              </p:custDataLst>
            </p:nvPr>
          </p:nvGrpSpPr>
          <p:grpSpPr>
            <a:xfrm>
              <a:off x="5791200" y="1200090"/>
              <a:ext cx="2286000" cy="4648200"/>
              <a:chOff x="6629400" y="1143000"/>
              <a:chExt cx="1447800" cy="4648200"/>
            </a:xfrm>
          </p:grpSpPr>
          <p:sp>
            <p:nvSpPr>
              <p:cNvPr id="302" name="Rounded Rectangle 301"/>
              <p:cNvSpPr/>
              <p:nvPr>
                <p:custDataLst>
                  <p:tags r:id="rId141"/>
                </p:custDataLst>
              </p:nvPr>
            </p:nvSpPr>
            <p:spPr>
              <a:xfrm>
                <a:off x="6705600" y="1143000"/>
                <a:ext cx="1295400" cy="4648200"/>
              </a:xfrm>
              <a:prstGeom prst="roundRect">
                <a:avLst>
                  <a:gd name="adj" fmla="val 19208"/>
                </a:avLst>
              </a:prstGeom>
              <a:solidFill>
                <a:srgbClr val="0070C0">
                  <a:lumMod val="75000"/>
                </a:srgbClr>
              </a:solid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03" name="TextBox 302"/>
              <p:cNvSpPr txBox="1"/>
              <p:nvPr>
                <p:custDataLst>
                  <p:tags r:id="rId142"/>
                </p:custDataLst>
              </p:nvPr>
            </p:nvSpPr>
            <p:spPr>
              <a:xfrm>
                <a:off x="6629400" y="5334000"/>
                <a:ext cx="1447800"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Memory</a:t>
                </a:r>
              </a:p>
            </p:txBody>
          </p:sp>
        </p:grpSp>
        <p:grpSp>
          <p:nvGrpSpPr>
            <p:cNvPr id="166" name="Group 148"/>
            <p:cNvGrpSpPr/>
            <p:nvPr>
              <p:custDataLst>
                <p:tags r:id="rId5"/>
              </p:custDataLst>
            </p:nvPr>
          </p:nvGrpSpPr>
          <p:grpSpPr>
            <a:xfrm>
              <a:off x="152400" y="1200090"/>
              <a:ext cx="1600200" cy="4670286"/>
              <a:chOff x="152400" y="1143000"/>
              <a:chExt cx="1676400" cy="4670286"/>
            </a:xfrm>
          </p:grpSpPr>
          <p:sp>
            <p:nvSpPr>
              <p:cNvPr id="300" name="Rounded Rectangle 299"/>
              <p:cNvSpPr/>
              <p:nvPr>
                <p:custDataLst>
                  <p:tags r:id="rId139"/>
                </p:custDataLst>
              </p:nvPr>
            </p:nvSpPr>
            <p:spPr>
              <a:xfrm>
                <a:off x="152400" y="1143000"/>
                <a:ext cx="1676400" cy="4648200"/>
              </a:xfrm>
              <a:prstGeom prst="roundRect">
                <a:avLst/>
              </a:prstGeom>
              <a:solidFill>
                <a:srgbClr val="0070C0">
                  <a:lumMod val="75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01" name="TextBox 300"/>
              <p:cNvSpPr txBox="1"/>
              <p:nvPr>
                <p:custDataLst>
                  <p:tags r:id="rId140"/>
                </p:custDataLst>
              </p:nvPr>
            </p:nvSpPr>
            <p:spPr>
              <a:xfrm>
                <a:off x="228600" y="5105400"/>
                <a:ext cx="144780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Instruction</a:t>
                </a:r>
                <a:br>
                  <a:rPr kumimoji="0" lang="en-US" sz="2000" b="0" i="0" u="none" strike="noStrike" kern="0" cap="none" spc="0" normalizeH="0" baseline="0" noProof="0" dirty="0" smtClean="0">
                    <a:ln>
                      <a:noFill/>
                    </a:ln>
                    <a:solidFill>
                      <a:srgbClr val="FFFFFF"/>
                    </a:solidFill>
                    <a:effectLst/>
                    <a:uLnTx/>
                    <a:uFillTx/>
                    <a:latin typeface="Calibri"/>
                    <a:ea typeface="+mn-ea"/>
                    <a:cs typeface="+mn-cs"/>
                  </a:rPr>
                </a:br>
                <a:r>
                  <a:rPr kumimoji="0" lang="en-US" sz="2000" b="0" i="0" u="none" strike="noStrike" kern="0" cap="none" spc="0" normalizeH="0" baseline="0" noProof="0" dirty="0" smtClean="0">
                    <a:ln>
                      <a:noFill/>
                    </a:ln>
                    <a:solidFill>
                      <a:srgbClr val="FFFFFF"/>
                    </a:solidFill>
                    <a:effectLst/>
                    <a:uLnTx/>
                    <a:uFillTx/>
                    <a:latin typeface="Calibri"/>
                    <a:ea typeface="+mn-ea"/>
                    <a:cs typeface="+mn-cs"/>
                  </a:rPr>
                  <a:t>Fetch</a:t>
                </a:r>
              </a:p>
            </p:txBody>
          </p:sp>
        </p:grpSp>
        <p:grpSp>
          <p:nvGrpSpPr>
            <p:cNvPr id="167" name="Group 153"/>
            <p:cNvGrpSpPr/>
            <p:nvPr>
              <p:custDataLst>
                <p:tags r:id="rId6"/>
              </p:custDataLst>
            </p:nvPr>
          </p:nvGrpSpPr>
          <p:grpSpPr>
            <a:xfrm>
              <a:off x="3886200" y="1200090"/>
              <a:ext cx="2057400" cy="4648200"/>
              <a:chOff x="3886200" y="1143000"/>
              <a:chExt cx="2819400" cy="4648200"/>
            </a:xfrm>
          </p:grpSpPr>
          <p:sp>
            <p:nvSpPr>
              <p:cNvPr id="298" name="Rounded Rectangle 297"/>
              <p:cNvSpPr/>
              <p:nvPr>
                <p:custDataLst>
                  <p:tags r:id="rId137"/>
                </p:custDataLst>
              </p:nvPr>
            </p:nvSpPr>
            <p:spPr>
              <a:xfrm>
                <a:off x="3886200" y="1143000"/>
                <a:ext cx="2819400" cy="4648200"/>
              </a:xfrm>
              <a:prstGeom prst="roundRect">
                <a:avLst>
                  <a:gd name="adj" fmla="val 11944"/>
                </a:avLst>
              </a:prstGeom>
              <a:solidFill>
                <a:srgbClr val="7030A0">
                  <a:lumMod val="75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9" name="TextBox 298"/>
              <p:cNvSpPr txBox="1"/>
              <p:nvPr>
                <p:custDataLst>
                  <p:tags r:id="rId138"/>
                </p:custDataLst>
              </p:nvPr>
            </p:nvSpPr>
            <p:spPr>
              <a:xfrm>
                <a:off x="4648200" y="5391090"/>
                <a:ext cx="14478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Execute</a:t>
                </a:r>
              </a:p>
            </p:txBody>
          </p:sp>
        </p:grpSp>
        <p:grpSp>
          <p:nvGrpSpPr>
            <p:cNvPr id="168" name="Group 152"/>
            <p:cNvGrpSpPr/>
            <p:nvPr>
              <p:custDataLst>
                <p:tags r:id="rId7"/>
              </p:custDataLst>
            </p:nvPr>
          </p:nvGrpSpPr>
          <p:grpSpPr>
            <a:xfrm>
              <a:off x="1752600" y="1200090"/>
              <a:ext cx="2133600" cy="4648201"/>
              <a:chOff x="1828800" y="1143000"/>
              <a:chExt cx="2057400" cy="4648201"/>
            </a:xfrm>
          </p:grpSpPr>
          <p:sp>
            <p:nvSpPr>
              <p:cNvPr id="294" name="Rounded Rectangle 293"/>
              <p:cNvSpPr/>
              <p:nvPr>
                <p:custDataLst>
                  <p:tags r:id="rId133"/>
                </p:custDataLst>
              </p:nvPr>
            </p:nvSpPr>
            <p:spPr>
              <a:xfrm>
                <a:off x="2751083" y="1143000"/>
                <a:ext cx="1135117" cy="4648200"/>
              </a:xfrm>
              <a:prstGeom prst="roundRect">
                <a:avLst>
                  <a:gd name="adj" fmla="val 30962"/>
                </a:avLst>
              </a:prstGeom>
              <a:solidFill>
                <a:srgbClr val="FFFF00">
                  <a:lumMod val="50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5" name="Rounded Rectangle 294"/>
              <p:cNvSpPr/>
              <p:nvPr>
                <p:custDataLst>
                  <p:tags r:id="rId134"/>
                </p:custDataLst>
              </p:nvPr>
            </p:nvSpPr>
            <p:spPr>
              <a:xfrm>
                <a:off x="1828800" y="3505200"/>
                <a:ext cx="2057400" cy="2286000"/>
              </a:xfrm>
              <a:prstGeom prst="roundRect">
                <a:avLst>
                  <a:gd name="adj" fmla="val 15859"/>
                </a:avLst>
              </a:prstGeom>
              <a:solidFill>
                <a:srgbClr val="FFFF00">
                  <a:lumMod val="50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6" name="Right Triangle 295"/>
              <p:cNvSpPr/>
              <p:nvPr>
                <p:custDataLst>
                  <p:tags r:id="rId135"/>
                </p:custDataLst>
              </p:nvPr>
            </p:nvSpPr>
            <p:spPr>
              <a:xfrm rot="16200000">
                <a:off x="2458847" y="3132658"/>
                <a:ext cx="550314" cy="533400"/>
              </a:xfrm>
              <a:prstGeom prst="rtTriangle">
                <a:avLst/>
              </a:prstGeom>
              <a:solidFill>
                <a:srgbClr val="FFFF00">
                  <a:lumMod val="50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7" name="TextBox 296"/>
              <p:cNvSpPr txBox="1"/>
              <p:nvPr>
                <p:custDataLst>
                  <p:tags r:id="rId136"/>
                </p:custDataLst>
              </p:nvPr>
            </p:nvSpPr>
            <p:spPr>
              <a:xfrm>
                <a:off x="2133600" y="5083315"/>
                <a:ext cx="144780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Instruction</a:t>
                </a:r>
                <a:br>
                  <a:rPr kumimoji="0" lang="en-US" sz="2000" b="0" i="0" u="none" strike="noStrike" kern="0" cap="none" spc="0" normalizeH="0" baseline="0" noProof="0" dirty="0" smtClean="0">
                    <a:ln>
                      <a:noFill/>
                    </a:ln>
                    <a:solidFill>
                      <a:srgbClr val="FFFFFF"/>
                    </a:solidFill>
                    <a:effectLst/>
                    <a:uLnTx/>
                    <a:uFillTx/>
                    <a:latin typeface="Calibri"/>
                    <a:ea typeface="+mn-ea"/>
                    <a:cs typeface="+mn-cs"/>
                  </a:rPr>
                </a:br>
                <a:r>
                  <a:rPr kumimoji="0" lang="en-US" sz="2000" b="0" i="0" u="none" strike="noStrike" kern="0" cap="none" spc="0" normalizeH="0" baseline="0" noProof="0" dirty="0" smtClean="0">
                    <a:ln>
                      <a:noFill/>
                    </a:ln>
                    <a:solidFill>
                      <a:srgbClr val="FFFFFF"/>
                    </a:solidFill>
                    <a:effectLst/>
                    <a:uLnTx/>
                    <a:uFillTx/>
                    <a:latin typeface="Calibri"/>
                    <a:ea typeface="+mn-ea"/>
                    <a:cs typeface="+mn-cs"/>
                  </a:rPr>
                  <a:t>Decode</a:t>
                </a:r>
              </a:p>
            </p:txBody>
          </p:sp>
        </p:grpSp>
        <p:sp>
          <p:nvSpPr>
            <p:cNvPr id="169" name="Arc 168"/>
            <p:cNvSpPr/>
            <p:nvPr>
              <p:custDataLst>
                <p:tags r:id="rId8"/>
              </p:custDataLst>
            </p:nvPr>
          </p:nvSpPr>
          <p:spPr>
            <a:xfrm rot="10800000" flipV="1">
              <a:off x="2743200" y="1200090"/>
              <a:ext cx="609600" cy="609600"/>
            </a:xfrm>
            <a:prstGeom prst="arc">
              <a:avLst/>
            </a:prstGeom>
            <a:noFill/>
            <a:ln w="76200" cap="rnd"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0" name="Rounded Rectangle 169"/>
            <p:cNvSpPr/>
            <p:nvPr>
              <p:custDataLst>
                <p:tags r:id="rId9"/>
              </p:custDataLst>
            </p:nvPr>
          </p:nvSpPr>
          <p:spPr>
            <a:xfrm>
              <a:off x="5943600" y="1200090"/>
              <a:ext cx="1981200" cy="4648200"/>
            </a:xfrm>
            <a:prstGeom prst="roundRect">
              <a:avLst/>
            </a:prstGeom>
            <a:noFill/>
            <a:ln w="762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71" name="Straight Connector 170"/>
            <p:cNvCxnSpPr>
              <a:endCxn id="172" idx="2"/>
            </p:cNvCxnSpPr>
            <p:nvPr>
              <p:custDataLst>
                <p:tags r:id="rId10"/>
              </p:custDataLst>
            </p:nvPr>
          </p:nvCxnSpPr>
          <p:spPr>
            <a:xfrm>
              <a:off x="8229600" y="5848290"/>
              <a:ext cx="381000" cy="0"/>
            </a:xfrm>
            <a:prstGeom prst="line">
              <a:avLst/>
            </a:prstGeom>
            <a:noFill/>
            <a:ln w="76200" cap="flat" cmpd="sng" algn="ctr">
              <a:solidFill>
                <a:srgbClr val="000000"/>
              </a:solidFill>
              <a:prstDash val="solid"/>
            </a:ln>
            <a:effectLst/>
          </p:spPr>
        </p:cxnSp>
        <p:sp>
          <p:nvSpPr>
            <p:cNvPr id="172" name="Arc 171"/>
            <p:cNvSpPr/>
            <p:nvPr>
              <p:custDataLst>
                <p:tags r:id="rId11"/>
              </p:custDataLst>
            </p:nvPr>
          </p:nvSpPr>
          <p:spPr>
            <a:xfrm rot="5400000">
              <a:off x="8305800" y="5238690"/>
              <a:ext cx="609600" cy="609600"/>
            </a:xfrm>
            <a:prstGeom prst="arc">
              <a:avLst/>
            </a:prstGeom>
            <a:noFill/>
            <a:ln w="76200" cap="rnd"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3" name="Arc 172"/>
            <p:cNvSpPr/>
            <p:nvPr>
              <p:custDataLst>
                <p:tags r:id="rId12"/>
              </p:custDataLst>
            </p:nvPr>
          </p:nvSpPr>
          <p:spPr>
            <a:xfrm rot="10800000">
              <a:off x="7924800" y="5238690"/>
              <a:ext cx="609600" cy="609600"/>
            </a:xfrm>
            <a:prstGeom prst="arc">
              <a:avLst/>
            </a:prstGeom>
            <a:noFill/>
            <a:ln w="76200" cap="rnd"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74" name="Straight Connector 173"/>
            <p:cNvCxnSpPr>
              <a:stCxn id="224" idx="2"/>
            </p:cNvCxnSpPr>
            <p:nvPr>
              <p:custDataLst>
                <p:tags r:id="rId13"/>
              </p:custDataLst>
            </p:nvPr>
          </p:nvCxnSpPr>
          <p:spPr>
            <a:xfrm rot="5400000">
              <a:off x="1828800" y="2343090"/>
              <a:ext cx="1828800" cy="0"/>
            </a:xfrm>
            <a:prstGeom prst="line">
              <a:avLst/>
            </a:prstGeom>
            <a:noFill/>
            <a:ln w="76200" cap="flat" cmpd="sng" algn="ctr">
              <a:solidFill>
                <a:srgbClr val="000000"/>
              </a:solidFill>
              <a:prstDash val="solid"/>
            </a:ln>
            <a:effectLst/>
          </p:spPr>
        </p:cxnSp>
        <p:sp>
          <p:nvSpPr>
            <p:cNvPr id="175" name="Arc 174"/>
            <p:cNvSpPr/>
            <p:nvPr>
              <p:custDataLst>
                <p:tags r:id="rId14"/>
              </p:custDataLst>
            </p:nvPr>
          </p:nvSpPr>
          <p:spPr>
            <a:xfrm rot="16200000" flipV="1">
              <a:off x="7315200" y="1123890"/>
              <a:ext cx="609600" cy="609600"/>
            </a:xfrm>
            <a:prstGeom prst="arc">
              <a:avLst/>
            </a:prstGeom>
            <a:noFill/>
            <a:ln w="76200" cap="rnd"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6" name="Text Box 11"/>
            <p:cNvSpPr txBox="1">
              <a:spLocks noChangeArrowheads="1"/>
            </p:cNvSpPr>
            <p:nvPr>
              <p:custDataLst>
                <p:tags r:id="rId15"/>
              </p:custDataLst>
            </p:nvPr>
          </p:nvSpPr>
          <p:spPr bwMode="auto">
            <a:xfrm>
              <a:off x="2667000" y="4191000"/>
              <a:ext cx="685800" cy="304800"/>
            </a:xfrm>
            <a:prstGeom prst="rect">
              <a:avLst/>
            </a:prstGeom>
            <a:solidFill>
              <a:srgbClr val="000000"/>
            </a:solidFill>
            <a:ln w="25400" cap="sq" algn="ctr">
              <a:solidFill>
                <a:srgbClr val="FFFFFF"/>
              </a:solidFill>
              <a:miter lim="800000"/>
              <a:headEnd/>
              <a:tailEnd/>
            </a:ln>
            <a:effectLst/>
          </p:spPr>
          <p:txBody>
            <a:bodyPr wrap="square" lIns="0" rIns="0"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600" b="0" i="0" u="none" strike="noStrike" kern="0" cap="none" spc="0" normalizeH="0" baseline="0" noProof="0" dirty="0" smtClean="0">
                  <a:ln>
                    <a:noFill/>
                  </a:ln>
                  <a:solidFill>
                    <a:srgbClr val="FFFFFF"/>
                  </a:solidFill>
                  <a:effectLst/>
                  <a:uLnTx/>
                  <a:uFillTx/>
                  <a:latin typeface="Calibri"/>
                  <a:ea typeface="+mn-ea"/>
                  <a:cs typeface="+mn-cs"/>
                </a:rPr>
                <a:t>extend</a:t>
              </a:r>
            </a:p>
          </p:txBody>
        </p:sp>
        <p:sp>
          <p:nvSpPr>
            <p:cNvPr id="177" name="Freeform 176"/>
            <p:cNvSpPr/>
            <p:nvPr>
              <p:custDataLst>
                <p:tags r:id="rId16"/>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rgbClr val="000000"/>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8" name="Rectangle 19"/>
            <p:cNvSpPr>
              <a:spLocks noChangeArrowheads="1"/>
            </p:cNvSpPr>
            <p:nvPr>
              <p:custDataLst>
                <p:tags r:id="rId17"/>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9" name="Rectangle 4"/>
            <p:cNvSpPr>
              <a:spLocks noChangeArrowheads="1"/>
            </p:cNvSpPr>
            <p:nvPr>
              <p:custDataLst>
                <p:tags r:id="rId18"/>
              </p:custDataLst>
            </p:nvPr>
          </p:nvSpPr>
          <p:spPr bwMode="auto">
            <a:xfrm>
              <a:off x="6400800" y="3257490"/>
              <a:ext cx="1143000" cy="1066800"/>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0" name="Rectangle 22"/>
            <p:cNvSpPr>
              <a:spLocks noChangeArrowheads="1"/>
            </p:cNvSpPr>
            <p:nvPr>
              <p:custDataLst>
                <p:tags r:id="rId19"/>
              </p:custDataLst>
            </p:nvPr>
          </p:nvSpPr>
          <p:spPr bwMode="auto">
            <a:xfrm>
              <a:off x="2362199" y="1809690"/>
              <a:ext cx="1143001" cy="1363663"/>
            </a:xfrm>
            <a:prstGeom prst="rect">
              <a:avLst/>
            </a:prstGeom>
            <a:solidFill>
              <a:srgbClr val="000000"/>
            </a:solidFill>
            <a:ln w="25400" cap="sq" algn="ctr">
              <a:solidFill>
                <a:srgbClr val="FFFFFF"/>
              </a:solidFill>
              <a:miter lim="800000"/>
              <a:headEnd/>
              <a:tailEnd/>
            </a:ln>
            <a:effectLst/>
          </p:spPr>
          <p:txBody>
            <a:bodyPr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register</a:t>
              </a:r>
              <a:br>
                <a:rPr kumimoji="0" lang="en-US" sz="1800" b="0" i="0" u="none" strike="noStrike" kern="0" cap="none" spc="0" normalizeH="0" baseline="0" noProof="0" dirty="0" smtClean="0">
                  <a:ln>
                    <a:noFill/>
                  </a:ln>
                  <a:solidFill>
                    <a:srgbClr val="FFFFFF"/>
                  </a:solidFill>
                  <a:effectLst/>
                  <a:uLnTx/>
                  <a:uFillTx/>
                  <a:latin typeface="Calibri"/>
                  <a:ea typeface="+mn-ea"/>
                  <a:cs typeface="+mn-cs"/>
                </a:rPr>
              </a:br>
              <a:r>
                <a:rPr kumimoji="0" lang="en-US" sz="1800" b="0" i="0" u="none" strike="noStrike" kern="0" cap="none" spc="0" normalizeH="0" baseline="0" noProof="0" dirty="0" smtClean="0">
                  <a:ln>
                    <a:noFill/>
                  </a:ln>
                  <a:solidFill>
                    <a:srgbClr val="FFFFFF"/>
                  </a:solidFill>
                  <a:effectLst/>
                  <a:uLnTx/>
                  <a:uFillTx/>
                  <a:latin typeface="Calibri"/>
                  <a:ea typeface="+mn-ea"/>
                  <a:cs typeface="+mn-cs"/>
                </a:rPr>
                <a:t>file</a:t>
              </a:r>
            </a:p>
          </p:txBody>
        </p:sp>
        <p:sp>
          <p:nvSpPr>
            <p:cNvPr id="181" name="Oval 24"/>
            <p:cNvSpPr>
              <a:spLocks noChangeArrowheads="1"/>
            </p:cNvSpPr>
            <p:nvPr>
              <p:custDataLst>
                <p:tags r:id="rId20"/>
              </p:custDataLst>
            </p:nvPr>
          </p:nvSpPr>
          <p:spPr bwMode="auto">
            <a:xfrm>
              <a:off x="2362200" y="3581400"/>
              <a:ext cx="1219200" cy="457199"/>
            </a:xfrm>
            <a:prstGeom prst="ellipse">
              <a:avLst/>
            </a:prstGeom>
            <a:solidFill>
              <a:srgbClr val="000000"/>
            </a:solidFill>
            <a:ln w="25400" cap="sq" algn="ctr">
              <a:solidFill>
                <a:srgbClr val="FF0000"/>
              </a:solidFill>
              <a:round/>
              <a:headEnd/>
              <a:tailEnd/>
            </a:ln>
            <a:effectLst/>
          </p:spPr>
          <p:txBody>
            <a:bodyPr wrap="non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control</a:t>
              </a:r>
            </a:p>
          </p:txBody>
        </p:sp>
        <p:sp>
          <p:nvSpPr>
            <p:cNvPr id="182" name="Rounded Rectangle 181"/>
            <p:cNvSpPr/>
            <p:nvPr>
              <p:custDataLst>
                <p:tags r:id="rId21"/>
              </p:custDataLst>
            </p:nvPr>
          </p:nvSpPr>
          <p:spPr>
            <a:xfrm>
              <a:off x="152400" y="1200090"/>
              <a:ext cx="1600200" cy="4648200"/>
            </a:xfrm>
            <a:prstGeom prst="roundRect">
              <a:avLst/>
            </a:prstGeom>
            <a:noFill/>
            <a:ln w="762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3" name="Line 25"/>
            <p:cNvSpPr>
              <a:spLocks noChangeShapeType="1"/>
            </p:cNvSpPr>
            <p:nvPr>
              <p:custDataLst>
                <p:tags r:id="rId22"/>
              </p:custDataLst>
            </p:nvPr>
          </p:nvSpPr>
          <p:spPr bwMode="auto">
            <a:xfrm flipV="1">
              <a:off x="2514600" y="3181291"/>
              <a:ext cx="1" cy="228600"/>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4" name="Line 47"/>
            <p:cNvSpPr>
              <a:spLocks noChangeShapeType="1"/>
            </p:cNvSpPr>
            <p:nvPr>
              <p:custDataLst>
                <p:tags r:id="rId23"/>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5" name="Line 51"/>
            <p:cNvSpPr>
              <a:spLocks noChangeShapeType="1"/>
            </p:cNvSpPr>
            <p:nvPr>
              <p:custDataLst>
                <p:tags r:id="rId24"/>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6" name="Text Box 52"/>
            <p:cNvSpPr txBox="1">
              <a:spLocks noChangeArrowheads="1"/>
            </p:cNvSpPr>
            <p:nvPr>
              <p:custDataLst>
                <p:tags r:id="rId25"/>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err="1" smtClean="0">
                  <a:ln>
                    <a:noFill/>
                  </a:ln>
                  <a:solidFill>
                    <a:srgbClr val="FFFFFF"/>
                  </a:solidFill>
                  <a:effectLst/>
                  <a:uLnTx/>
                  <a:uFillTx/>
                  <a:latin typeface="Calibri"/>
                  <a:ea typeface="+mn-ea"/>
                  <a:cs typeface="+mn-cs"/>
                </a:rPr>
                <a:t>alu</a:t>
              </a: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87" name="Line 49"/>
            <p:cNvSpPr>
              <a:spLocks noChangeShapeType="1"/>
            </p:cNvSpPr>
            <p:nvPr>
              <p:custDataLst>
                <p:tags r:id="rId26"/>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8" name="Line 44"/>
            <p:cNvSpPr>
              <a:spLocks noChangeShapeType="1"/>
            </p:cNvSpPr>
            <p:nvPr>
              <p:custDataLst>
                <p:tags r:id="rId27"/>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9" name="Line 44"/>
            <p:cNvSpPr>
              <a:spLocks noChangeShapeType="1"/>
            </p:cNvSpPr>
            <p:nvPr>
              <p:custDataLst>
                <p:tags r:id="rId28"/>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0" name="Line 49"/>
            <p:cNvSpPr>
              <a:spLocks noChangeShapeType="1"/>
            </p:cNvSpPr>
            <p:nvPr>
              <p:custDataLst>
                <p:tags r:id="rId29"/>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1" name="Text Box 5"/>
            <p:cNvSpPr txBox="1">
              <a:spLocks noChangeArrowheads="1"/>
            </p:cNvSpPr>
            <p:nvPr>
              <p:custDataLst>
                <p:tags r:id="rId30"/>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memory</a:t>
              </a:r>
            </a:p>
          </p:txBody>
        </p:sp>
        <p:sp>
          <p:nvSpPr>
            <p:cNvPr id="192" name="Line 49"/>
            <p:cNvSpPr>
              <a:spLocks noChangeShapeType="1"/>
            </p:cNvSpPr>
            <p:nvPr>
              <p:custDataLst>
                <p:tags r:id="rId31"/>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3" name="Text Box 5"/>
            <p:cNvSpPr txBox="1">
              <a:spLocks noChangeArrowheads="1"/>
            </p:cNvSpPr>
            <p:nvPr>
              <p:custDataLst>
                <p:tags r:id="rId32"/>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d</a:t>
              </a:r>
              <a:r>
                <a:rPr kumimoji="0" lang="en-US" sz="1800" b="0" i="0" u="none" strike="noStrike" kern="0" cap="none" spc="0" normalizeH="0" baseline="-25000" noProof="0" dirty="0" smtClean="0">
                  <a:ln>
                    <a:noFill/>
                  </a:ln>
                  <a:solidFill>
                    <a:srgbClr val="FFFFFF"/>
                  </a:solidFill>
                  <a:effectLst/>
                  <a:uLnTx/>
                  <a:uFillTx/>
                  <a:latin typeface="Calibri"/>
                  <a:ea typeface="+mn-ea"/>
                  <a:cs typeface="+mn-cs"/>
                </a:rPr>
                <a:t>in</a:t>
              </a:r>
            </a:p>
          </p:txBody>
        </p:sp>
        <p:sp>
          <p:nvSpPr>
            <p:cNvPr id="194" name="Text Box 5"/>
            <p:cNvSpPr txBox="1">
              <a:spLocks noChangeArrowheads="1"/>
            </p:cNvSpPr>
            <p:nvPr>
              <p:custDataLst>
                <p:tags r:id="rId33"/>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err="1" smtClean="0">
                  <a:ln>
                    <a:noFill/>
                  </a:ln>
                  <a:solidFill>
                    <a:srgbClr val="FFFFFF"/>
                  </a:solidFill>
                  <a:effectLst/>
                  <a:uLnTx/>
                  <a:uFillTx/>
                  <a:latin typeface="Calibri"/>
                  <a:ea typeface="+mn-ea"/>
                  <a:cs typeface="+mn-cs"/>
                </a:rPr>
                <a:t>d</a:t>
              </a:r>
              <a:r>
                <a:rPr kumimoji="0" lang="en-US" sz="1800" b="0" i="0" u="none" strike="noStrike" kern="0" cap="none" spc="0" normalizeH="0" baseline="-25000" noProof="0" dirty="0" err="1" smtClean="0">
                  <a:ln>
                    <a:noFill/>
                  </a:ln>
                  <a:solidFill>
                    <a:srgbClr val="FFFFFF"/>
                  </a:solidFill>
                  <a:effectLst/>
                  <a:uLnTx/>
                  <a:uFillTx/>
                  <a:latin typeface="Calibri"/>
                  <a:ea typeface="+mn-ea"/>
                  <a:cs typeface="+mn-cs"/>
                </a:rPr>
                <a:t>out</a:t>
              </a:r>
              <a:endParaRPr kumimoji="0" lang="en-US" sz="1800" b="0" i="0" u="none" strike="noStrike" kern="0" cap="none" spc="0" normalizeH="0" baseline="-25000" noProof="0" dirty="0" smtClean="0">
                <a:ln>
                  <a:noFill/>
                </a:ln>
                <a:solidFill>
                  <a:srgbClr val="FFFFFF"/>
                </a:solidFill>
                <a:effectLst/>
                <a:uLnTx/>
                <a:uFillTx/>
                <a:latin typeface="Calibri"/>
                <a:ea typeface="+mn-ea"/>
                <a:cs typeface="+mn-cs"/>
              </a:endParaRPr>
            </a:p>
          </p:txBody>
        </p:sp>
        <p:sp>
          <p:nvSpPr>
            <p:cNvPr id="195" name="Line 45"/>
            <p:cNvSpPr>
              <a:spLocks noChangeShapeType="1"/>
            </p:cNvSpPr>
            <p:nvPr>
              <p:custDataLst>
                <p:tags r:id="rId34"/>
              </p:custDataLst>
            </p:nvPr>
          </p:nvSpPr>
          <p:spPr bwMode="auto">
            <a:xfrm flipV="1">
              <a:off x="6858000" y="4324290"/>
              <a:ext cx="0" cy="228600"/>
            </a:xfrm>
            <a:prstGeom prst="line">
              <a:avLst/>
            </a:prstGeom>
            <a:noFill/>
            <a:ln w="25400" cap="sq">
              <a:solidFill>
                <a:srgbClr val="FF0000"/>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6" name="Text Box 5"/>
            <p:cNvSpPr txBox="1">
              <a:spLocks noChangeArrowheads="1"/>
            </p:cNvSpPr>
            <p:nvPr>
              <p:custDataLst>
                <p:tags r:id="rId35"/>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err="1" smtClean="0">
                  <a:ln>
                    <a:noFill/>
                  </a:ln>
                  <a:solidFill>
                    <a:srgbClr val="FFFFFF"/>
                  </a:solidFill>
                  <a:effectLst/>
                  <a:uLnTx/>
                  <a:uFillTx/>
                  <a:latin typeface="Calibri"/>
                  <a:ea typeface="+mn-ea"/>
                  <a:cs typeface="+mn-cs"/>
                </a:rPr>
                <a:t>addr</a:t>
              </a: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97" name="Line 44"/>
            <p:cNvSpPr>
              <a:spLocks noChangeShapeType="1"/>
            </p:cNvSpPr>
            <p:nvPr>
              <p:custDataLst>
                <p:tags r:id="rId36"/>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8" name="Line 48"/>
            <p:cNvSpPr>
              <a:spLocks noChangeShapeType="1"/>
            </p:cNvSpPr>
            <p:nvPr>
              <p:custDataLst>
                <p:tags r:id="rId37"/>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9" name="Line 44"/>
            <p:cNvSpPr>
              <a:spLocks noChangeShapeType="1"/>
            </p:cNvSpPr>
            <p:nvPr>
              <p:custDataLst>
                <p:tags r:id="rId38"/>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0" name="Line 49"/>
            <p:cNvSpPr>
              <a:spLocks noChangeShapeType="1"/>
            </p:cNvSpPr>
            <p:nvPr>
              <p:custDataLst>
                <p:tags r:id="rId39"/>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1" name="Line 45"/>
            <p:cNvSpPr>
              <a:spLocks noChangeShapeType="1"/>
            </p:cNvSpPr>
            <p:nvPr>
              <p:custDataLst>
                <p:tags r:id="rId40"/>
              </p:custDataLst>
            </p:nvPr>
          </p:nvSpPr>
          <p:spPr bwMode="auto">
            <a:xfrm flipV="1">
              <a:off x="8458200" y="3028890"/>
              <a:ext cx="0" cy="228600"/>
            </a:xfrm>
            <a:prstGeom prst="line">
              <a:avLst/>
            </a:prstGeom>
            <a:noFill/>
            <a:ln w="25400" cap="sq">
              <a:solidFill>
                <a:srgbClr val="FF0000"/>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2" name="Line 45"/>
            <p:cNvSpPr>
              <a:spLocks noChangeShapeType="1"/>
            </p:cNvSpPr>
            <p:nvPr>
              <p:custDataLst>
                <p:tags r:id="rId41"/>
              </p:custDataLst>
            </p:nvPr>
          </p:nvSpPr>
          <p:spPr bwMode="auto">
            <a:xfrm flipV="1">
              <a:off x="5334000" y="3028890"/>
              <a:ext cx="0" cy="228600"/>
            </a:xfrm>
            <a:prstGeom prst="line">
              <a:avLst/>
            </a:prstGeom>
            <a:noFill/>
            <a:ln w="25400" cap="sq">
              <a:solidFill>
                <a:srgbClr val="FF0000"/>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3" name="Line 45"/>
            <p:cNvSpPr>
              <a:spLocks noChangeShapeType="1"/>
            </p:cNvSpPr>
            <p:nvPr>
              <p:custDataLst>
                <p:tags r:id="rId42"/>
              </p:custDataLst>
            </p:nvPr>
          </p:nvSpPr>
          <p:spPr bwMode="auto">
            <a:xfrm flipV="1">
              <a:off x="4648200" y="3486090"/>
              <a:ext cx="0" cy="228600"/>
            </a:xfrm>
            <a:prstGeom prst="line">
              <a:avLst/>
            </a:prstGeom>
            <a:noFill/>
            <a:ln w="25400" cap="sq">
              <a:solidFill>
                <a:srgbClr val="FF0000"/>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4" name="Line 45"/>
            <p:cNvSpPr>
              <a:spLocks noChangeShapeType="1"/>
            </p:cNvSpPr>
            <p:nvPr>
              <p:custDataLst>
                <p:tags r:id="rId43"/>
              </p:custDataLst>
            </p:nvPr>
          </p:nvSpPr>
          <p:spPr bwMode="auto">
            <a:xfrm flipV="1">
              <a:off x="2971800" y="4572000"/>
              <a:ext cx="0" cy="228600"/>
            </a:xfrm>
            <a:prstGeom prst="line">
              <a:avLst/>
            </a:prstGeom>
            <a:noFill/>
            <a:ln w="25400" cap="sq">
              <a:solidFill>
                <a:srgbClr val="FF0000"/>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5" name="Line 25"/>
            <p:cNvSpPr>
              <a:spLocks noChangeShapeType="1"/>
            </p:cNvSpPr>
            <p:nvPr>
              <p:custDataLst>
                <p:tags r:id="rId44"/>
              </p:custDataLst>
            </p:nvPr>
          </p:nvSpPr>
          <p:spPr bwMode="auto">
            <a:xfrm flipV="1">
              <a:off x="2895599" y="3181291"/>
              <a:ext cx="1" cy="228600"/>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6" name="Line 25"/>
            <p:cNvSpPr>
              <a:spLocks noChangeShapeType="1"/>
            </p:cNvSpPr>
            <p:nvPr>
              <p:custDataLst>
                <p:tags r:id="rId45"/>
              </p:custDataLst>
            </p:nvPr>
          </p:nvSpPr>
          <p:spPr bwMode="auto">
            <a:xfrm flipV="1">
              <a:off x="3124199" y="3181291"/>
              <a:ext cx="1" cy="228600"/>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7" name="Line 25"/>
            <p:cNvSpPr>
              <a:spLocks noChangeShapeType="1"/>
            </p:cNvSpPr>
            <p:nvPr>
              <p:custDataLst>
                <p:tags r:id="rId46"/>
              </p:custDataLst>
            </p:nvPr>
          </p:nvSpPr>
          <p:spPr bwMode="auto">
            <a:xfrm flipV="1">
              <a:off x="3352799" y="3181291"/>
              <a:ext cx="1" cy="228600"/>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8" name="Line 34"/>
            <p:cNvSpPr>
              <a:spLocks noChangeShapeType="1"/>
            </p:cNvSpPr>
            <p:nvPr>
              <p:custDataLst>
                <p:tags r:id="rId47"/>
              </p:custDataLst>
            </p:nvPr>
          </p:nvSpPr>
          <p:spPr bwMode="auto">
            <a:xfrm flipV="1">
              <a:off x="2057400" y="3810000"/>
              <a:ext cx="304800" cy="0"/>
            </a:xfrm>
            <a:prstGeom prst="line">
              <a:avLst/>
            </a:prstGeom>
            <a:noFill/>
            <a:ln w="25400" cap="sq">
              <a:solidFill>
                <a:srgbClr val="FF0000"/>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9" name="Rounded Rectangle 208"/>
            <p:cNvSpPr/>
            <p:nvPr>
              <p:custDataLst>
                <p:tags r:id="rId48"/>
              </p:custDataLst>
            </p:nvPr>
          </p:nvSpPr>
          <p:spPr>
            <a:xfrm>
              <a:off x="3886200" y="1200090"/>
              <a:ext cx="2057400" cy="4648200"/>
            </a:xfrm>
            <a:prstGeom prst="roundRect">
              <a:avLst>
                <a:gd name="adj" fmla="val 11944"/>
              </a:avLst>
            </a:prstGeom>
            <a:noFill/>
            <a:ln w="762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210" name="Straight Connector 209"/>
            <p:cNvCxnSpPr/>
            <p:nvPr>
              <p:custDataLst>
                <p:tags r:id="rId49"/>
              </p:custDataLst>
            </p:nvPr>
          </p:nvCxnSpPr>
          <p:spPr>
            <a:xfrm flipV="1">
              <a:off x="2057400" y="5848290"/>
              <a:ext cx="1600200" cy="2"/>
            </a:xfrm>
            <a:prstGeom prst="line">
              <a:avLst/>
            </a:prstGeom>
            <a:noFill/>
            <a:ln w="76200" cap="flat" cmpd="sng" algn="ctr">
              <a:solidFill>
                <a:srgbClr val="000000"/>
              </a:solidFill>
              <a:prstDash val="solid"/>
            </a:ln>
            <a:effectLst/>
          </p:spPr>
        </p:cxnSp>
        <p:cxnSp>
          <p:nvCxnSpPr>
            <p:cNvPr id="211" name="Straight Connector 210"/>
            <p:cNvCxnSpPr/>
            <p:nvPr>
              <p:custDataLst>
                <p:tags r:id="rId50"/>
              </p:custDataLst>
            </p:nvPr>
          </p:nvCxnSpPr>
          <p:spPr>
            <a:xfrm rot="10800000">
              <a:off x="1905001" y="3562291"/>
              <a:ext cx="533402" cy="0"/>
            </a:xfrm>
            <a:prstGeom prst="line">
              <a:avLst/>
            </a:prstGeom>
            <a:noFill/>
            <a:ln w="76200" cap="flat" cmpd="sng" algn="ctr">
              <a:solidFill>
                <a:srgbClr val="000000"/>
              </a:solidFill>
              <a:prstDash val="solid"/>
            </a:ln>
            <a:effectLst/>
          </p:spPr>
        </p:cxnSp>
        <p:cxnSp>
          <p:nvCxnSpPr>
            <p:cNvPr id="212" name="Straight Connector 211"/>
            <p:cNvCxnSpPr/>
            <p:nvPr>
              <p:custDataLst>
                <p:tags r:id="rId51"/>
              </p:custDataLst>
            </p:nvPr>
          </p:nvCxnSpPr>
          <p:spPr>
            <a:xfrm rot="5400000">
              <a:off x="6553200" y="3181290"/>
              <a:ext cx="4724400" cy="0"/>
            </a:xfrm>
            <a:prstGeom prst="line">
              <a:avLst/>
            </a:prstGeom>
            <a:noFill/>
            <a:ln w="76200" cap="flat" cmpd="sng" algn="ctr">
              <a:solidFill>
                <a:srgbClr val="000000"/>
              </a:solidFill>
              <a:prstDash val="solid"/>
            </a:ln>
            <a:effectLst/>
          </p:spPr>
        </p:cxnSp>
        <p:cxnSp>
          <p:nvCxnSpPr>
            <p:cNvPr id="213" name="Straight Connector 212"/>
            <p:cNvCxnSpPr/>
            <p:nvPr>
              <p:custDataLst>
                <p:tags r:id="rId52"/>
              </p:custDataLst>
            </p:nvPr>
          </p:nvCxnSpPr>
          <p:spPr>
            <a:xfrm rot="16200000" flipH="1">
              <a:off x="800101" y="2000190"/>
              <a:ext cx="2514600" cy="1"/>
            </a:xfrm>
            <a:prstGeom prst="line">
              <a:avLst/>
            </a:prstGeom>
            <a:noFill/>
            <a:ln w="76200" cap="flat" cmpd="sng" algn="ctr">
              <a:solidFill>
                <a:srgbClr val="000000"/>
              </a:solidFill>
              <a:prstDash val="solid"/>
            </a:ln>
            <a:effectLst/>
          </p:spPr>
        </p:cxnSp>
        <p:sp>
          <p:nvSpPr>
            <p:cNvPr id="214" name="Arc 213"/>
            <p:cNvSpPr/>
            <p:nvPr>
              <p:custDataLst>
                <p:tags r:id="rId53"/>
              </p:custDataLst>
            </p:nvPr>
          </p:nvSpPr>
          <p:spPr>
            <a:xfrm rot="5400000">
              <a:off x="3276600" y="5238690"/>
              <a:ext cx="609600" cy="609600"/>
            </a:xfrm>
            <a:prstGeom prst="arc">
              <a:avLst/>
            </a:prstGeom>
            <a:noFill/>
            <a:ln w="76200" cap="rnd"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15" name="Arc 214"/>
            <p:cNvSpPr/>
            <p:nvPr>
              <p:custDataLst>
                <p:tags r:id="rId54"/>
              </p:custDataLst>
            </p:nvPr>
          </p:nvSpPr>
          <p:spPr>
            <a:xfrm rot="10800000">
              <a:off x="1752601" y="5238690"/>
              <a:ext cx="609600" cy="609600"/>
            </a:xfrm>
            <a:prstGeom prst="arc">
              <a:avLst/>
            </a:prstGeom>
            <a:noFill/>
            <a:ln w="76200" cap="rnd"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216" name="Straight Connector 215"/>
            <p:cNvCxnSpPr/>
            <p:nvPr>
              <p:custDataLst>
                <p:tags r:id="rId55"/>
              </p:custDataLst>
            </p:nvPr>
          </p:nvCxnSpPr>
          <p:spPr>
            <a:xfrm rot="10800000">
              <a:off x="2057400" y="514290"/>
              <a:ext cx="6553200" cy="0"/>
            </a:xfrm>
            <a:prstGeom prst="line">
              <a:avLst/>
            </a:prstGeom>
            <a:noFill/>
            <a:ln w="76200" cap="flat" cmpd="sng" algn="ctr">
              <a:solidFill>
                <a:srgbClr val="000000"/>
              </a:solidFill>
              <a:prstDash val="solid"/>
            </a:ln>
            <a:effectLst/>
          </p:spPr>
        </p:cxnSp>
        <p:sp>
          <p:nvSpPr>
            <p:cNvPr id="217" name="Arc 216"/>
            <p:cNvSpPr/>
            <p:nvPr>
              <p:custDataLst>
                <p:tags r:id="rId56"/>
              </p:custDataLst>
            </p:nvPr>
          </p:nvSpPr>
          <p:spPr>
            <a:xfrm>
              <a:off x="8305800" y="514290"/>
              <a:ext cx="609600" cy="609600"/>
            </a:xfrm>
            <a:prstGeom prst="arc">
              <a:avLst/>
            </a:prstGeom>
            <a:noFill/>
            <a:ln w="76200" cap="rnd"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18" name="Arc 217"/>
            <p:cNvSpPr/>
            <p:nvPr>
              <p:custDataLst>
                <p:tags r:id="rId57"/>
              </p:custDataLst>
            </p:nvPr>
          </p:nvSpPr>
          <p:spPr>
            <a:xfrm rot="5400000">
              <a:off x="2133601" y="2952690"/>
              <a:ext cx="609600" cy="609600"/>
            </a:xfrm>
            <a:prstGeom prst="arc">
              <a:avLst/>
            </a:prstGeom>
            <a:noFill/>
            <a:ln w="76200" cap="rnd"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19" name="Arc 218"/>
            <p:cNvSpPr/>
            <p:nvPr>
              <p:custDataLst>
                <p:tags r:id="rId58"/>
              </p:custDataLst>
            </p:nvPr>
          </p:nvSpPr>
          <p:spPr>
            <a:xfrm rot="16200000">
              <a:off x="2057400" y="514290"/>
              <a:ext cx="609600" cy="609600"/>
            </a:xfrm>
            <a:prstGeom prst="arc">
              <a:avLst/>
            </a:prstGeom>
            <a:noFill/>
            <a:ln w="76200" cap="rnd"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0" name="Arc 219"/>
            <p:cNvSpPr/>
            <p:nvPr>
              <p:custDataLst>
                <p:tags r:id="rId59"/>
              </p:custDataLst>
            </p:nvPr>
          </p:nvSpPr>
          <p:spPr>
            <a:xfrm rot="10800000">
              <a:off x="2057400" y="2952690"/>
              <a:ext cx="609600" cy="609600"/>
            </a:xfrm>
            <a:prstGeom prst="arc">
              <a:avLst/>
            </a:prstGeom>
            <a:noFill/>
            <a:ln w="76200" cap="rnd"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1" name="Arc 220"/>
            <p:cNvSpPr/>
            <p:nvPr>
              <p:custDataLst>
                <p:tags r:id="rId60"/>
              </p:custDataLst>
            </p:nvPr>
          </p:nvSpPr>
          <p:spPr>
            <a:xfrm rot="10800000" flipV="1">
              <a:off x="1752601" y="3562290"/>
              <a:ext cx="609600" cy="609600"/>
            </a:xfrm>
            <a:prstGeom prst="arc">
              <a:avLst/>
            </a:prstGeom>
            <a:noFill/>
            <a:ln w="76200" cap="rnd"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2" name="Arc 221"/>
            <p:cNvSpPr/>
            <p:nvPr>
              <p:custDataLst>
                <p:tags r:id="rId61"/>
              </p:custDataLst>
            </p:nvPr>
          </p:nvSpPr>
          <p:spPr>
            <a:xfrm rot="16200000" flipV="1">
              <a:off x="3276600" y="1200090"/>
              <a:ext cx="609600" cy="609600"/>
            </a:xfrm>
            <a:prstGeom prst="arc">
              <a:avLst/>
            </a:prstGeom>
            <a:noFill/>
            <a:ln w="76200" cap="rnd"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223" name="Straight Connector 222"/>
            <p:cNvCxnSpPr/>
            <p:nvPr>
              <p:custDataLst>
                <p:tags r:id="rId62"/>
              </p:custDataLst>
            </p:nvPr>
          </p:nvCxnSpPr>
          <p:spPr>
            <a:xfrm rot="10800000">
              <a:off x="3048000" y="1200090"/>
              <a:ext cx="533400" cy="0"/>
            </a:xfrm>
            <a:prstGeom prst="line">
              <a:avLst/>
            </a:prstGeom>
            <a:noFill/>
            <a:ln w="76200" cap="flat" cmpd="sng" algn="ctr">
              <a:solidFill>
                <a:srgbClr val="000000"/>
              </a:solidFill>
              <a:prstDash val="solid"/>
            </a:ln>
            <a:effectLst/>
          </p:spPr>
        </p:cxnSp>
        <p:sp>
          <p:nvSpPr>
            <p:cNvPr id="224" name="Arc 223"/>
            <p:cNvSpPr/>
            <p:nvPr>
              <p:custDataLst>
                <p:tags r:id="rId63"/>
              </p:custDataLst>
            </p:nvPr>
          </p:nvSpPr>
          <p:spPr>
            <a:xfrm rot="10800000" flipV="1">
              <a:off x="2743200" y="1123890"/>
              <a:ext cx="609600" cy="609600"/>
            </a:xfrm>
            <a:prstGeom prst="arc">
              <a:avLst/>
            </a:prstGeom>
            <a:noFill/>
            <a:ln w="76200" cap="rnd"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225" name="Straight Connector 224"/>
            <p:cNvCxnSpPr/>
            <p:nvPr>
              <p:custDataLst>
                <p:tags r:id="rId64"/>
              </p:custDataLst>
            </p:nvPr>
          </p:nvCxnSpPr>
          <p:spPr>
            <a:xfrm rot="10800000" flipV="1">
              <a:off x="3048000" y="1123888"/>
              <a:ext cx="4648200" cy="1"/>
            </a:xfrm>
            <a:prstGeom prst="line">
              <a:avLst/>
            </a:prstGeom>
            <a:noFill/>
            <a:ln w="76200" cap="flat" cmpd="sng" algn="ctr">
              <a:solidFill>
                <a:srgbClr val="000000"/>
              </a:solidFill>
              <a:prstDash val="solid"/>
            </a:ln>
            <a:effectLst/>
          </p:spPr>
        </p:cxnSp>
        <p:cxnSp>
          <p:nvCxnSpPr>
            <p:cNvPr id="226" name="Straight Connector 225"/>
            <p:cNvCxnSpPr>
              <a:stCxn id="175" idx="0"/>
            </p:cNvCxnSpPr>
            <p:nvPr>
              <p:custDataLst>
                <p:tags r:id="rId65"/>
              </p:custDataLst>
            </p:nvPr>
          </p:nvCxnSpPr>
          <p:spPr>
            <a:xfrm rot="5400000">
              <a:off x="7886700" y="1466790"/>
              <a:ext cx="76200" cy="0"/>
            </a:xfrm>
            <a:prstGeom prst="line">
              <a:avLst/>
            </a:prstGeom>
            <a:noFill/>
            <a:ln w="76200" cap="flat" cmpd="sng" algn="ctr">
              <a:solidFill>
                <a:sysClr val="window" lastClr="FFFFFF"/>
              </a:solidFill>
              <a:prstDash val="solid"/>
            </a:ln>
            <a:effectLst/>
          </p:spPr>
        </p:cxnSp>
        <p:sp>
          <p:nvSpPr>
            <p:cNvPr id="227" name="Line 8"/>
            <p:cNvSpPr>
              <a:spLocks noChangeShapeType="1"/>
            </p:cNvSpPr>
            <p:nvPr>
              <p:custDataLst>
                <p:tags r:id="rId66"/>
              </p:custDataLst>
            </p:nvPr>
          </p:nvSpPr>
          <p:spPr bwMode="auto">
            <a:xfrm>
              <a:off x="685798" y="2800290"/>
              <a:ext cx="2" cy="762000"/>
            </a:xfrm>
            <a:prstGeom prst="line">
              <a:avLst/>
            </a:prstGeom>
            <a:noFill/>
            <a:ln w="25400" cap="sq">
              <a:solidFill>
                <a:srgbClr val="FFFF00"/>
              </a:solidFill>
              <a:round/>
              <a:headEnd type="arrow" w="med" len="med"/>
              <a:tailEnd type="none"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8" name="Text Box 11"/>
            <p:cNvSpPr txBox="1">
              <a:spLocks noChangeArrowheads="1"/>
            </p:cNvSpPr>
            <p:nvPr>
              <p:custDataLst>
                <p:tags r:id="rId67"/>
              </p:custDataLst>
            </p:nvPr>
          </p:nvSpPr>
          <p:spPr bwMode="auto">
            <a:xfrm>
              <a:off x="304800" y="3562290"/>
              <a:ext cx="762000"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onsolas" pitchFamily="49" charset="0"/>
                  <a:ea typeface="+mn-ea"/>
                  <a:cs typeface="+mn-cs"/>
                </a:rPr>
                <a:t>PC</a:t>
              </a:r>
            </a:p>
          </p:txBody>
        </p:sp>
        <p:sp>
          <p:nvSpPr>
            <p:cNvPr id="229" name="Line 18"/>
            <p:cNvSpPr>
              <a:spLocks noChangeShapeType="1"/>
            </p:cNvSpPr>
            <p:nvPr>
              <p:custDataLst>
                <p:tags r:id="rId68"/>
              </p:custDataLst>
            </p:nvPr>
          </p:nvSpPr>
          <p:spPr bwMode="auto">
            <a:xfrm flipH="1">
              <a:off x="1219200" y="3181290"/>
              <a:ext cx="0" cy="1143000"/>
            </a:xfrm>
            <a:prstGeom prst="line">
              <a:avLst/>
            </a:prstGeom>
            <a:noFill/>
            <a:ln w="25400" cap="sq">
              <a:solidFill>
                <a:srgbClr val="FFFF00"/>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0" name="Line 21"/>
            <p:cNvSpPr>
              <a:spLocks noChangeShapeType="1"/>
            </p:cNvSpPr>
            <p:nvPr>
              <p:custDataLst>
                <p:tags r:id="rId69"/>
              </p:custDataLst>
            </p:nvPr>
          </p:nvSpPr>
          <p:spPr bwMode="auto">
            <a:xfrm>
              <a:off x="685798" y="3867088"/>
              <a:ext cx="2" cy="457201"/>
            </a:xfrm>
            <a:prstGeom prst="line">
              <a:avLst/>
            </a:prstGeom>
            <a:noFill/>
            <a:ln w="25400" cap="sq">
              <a:solidFill>
                <a:srgbClr val="FFFF00"/>
              </a:solidFill>
              <a:round/>
              <a:headEnd type="arrow" w="med" len="med"/>
              <a:tailEnd type="none" w="med" len="med"/>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1" name="Line 49"/>
            <p:cNvSpPr>
              <a:spLocks noChangeShapeType="1"/>
            </p:cNvSpPr>
            <p:nvPr>
              <p:custDataLst>
                <p:tags r:id="rId70"/>
              </p:custDataLst>
            </p:nvPr>
          </p:nvSpPr>
          <p:spPr bwMode="auto">
            <a:xfrm flipH="1" flipV="1">
              <a:off x="1295400" y="2266890"/>
              <a:ext cx="152400" cy="0"/>
            </a:xfrm>
            <a:prstGeom prst="line">
              <a:avLst/>
            </a:prstGeom>
            <a:noFill/>
            <a:ln w="25400" cap="sq">
              <a:solidFill>
                <a:srgbClr val="FFFFFF"/>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2" name="Rectangle 4"/>
            <p:cNvSpPr>
              <a:spLocks noChangeArrowheads="1"/>
            </p:cNvSpPr>
            <p:nvPr>
              <p:custDataLst>
                <p:tags r:id="rId71"/>
              </p:custDataLst>
            </p:nvPr>
          </p:nvSpPr>
          <p:spPr bwMode="auto">
            <a:xfrm>
              <a:off x="304800" y="1733490"/>
              <a:ext cx="990600" cy="1066800"/>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memory</a:t>
              </a:r>
            </a:p>
          </p:txBody>
        </p:sp>
        <p:sp>
          <p:nvSpPr>
            <p:cNvPr id="233" name="Oval 17"/>
            <p:cNvSpPr>
              <a:spLocks noChangeArrowheads="1"/>
            </p:cNvSpPr>
            <p:nvPr>
              <p:custDataLst>
                <p:tags r:id="rId72"/>
              </p:custDataLst>
            </p:nvPr>
          </p:nvSpPr>
          <p:spPr bwMode="auto">
            <a:xfrm>
              <a:off x="457200" y="4324290"/>
              <a:ext cx="990600" cy="685800"/>
            </a:xfrm>
            <a:prstGeom prst="ellipse">
              <a:avLst/>
            </a:prstGeom>
            <a:solidFill>
              <a:srgbClr val="000000"/>
            </a:solidFill>
            <a:ln w="25400" algn="ctr">
              <a:solidFill>
                <a:srgbClr val="FFFFFF"/>
              </a:solidFill>
              <a:round/>
              <a:headEnd/>
              <a:tailEnd/>
            </a:ln>
            <a:effectLst/>
          </p:spPr>
          <p:txBody>
            <a:bodyPr wrap="none" anchor="ctr">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new</a:t>
              </a:r>
              <a:br>
                <a:rPr kumimoji="0" lang="en-US" sz="1800" b="0" i="0" u="none" strike="noStrike" kern="0" cap="none" spc="0" normalizeH="0" baseline="0" noProof="0" dirty="0" smtClean="0">
                  <a:ln>
                    <a:noFill/>
                  </a:ln>
                  <a:solidFill>
                    <a:srgbClr val="FFFFFF"/>
                  </a:solidFill>
                  <a:effectLst/>
                  <a:uLnTx/>
                  <a:uFillTx/>
                  <a:latin typeface="Calibri"/>
                  <a:ea typeface="+mn-ea"/>
                  <a:cs typeface="+mn-cs"/>
                </a:rPr>
              </a:br>
              <a:r>
                <a:rPr kumimoji="0" lang="en-US" sz="1800" b="0" i="0" u="none" strike="noStrike" kern="0" cap="none" spc="0" normalizeH="0" baseline="0" noProof="0" dirty="0" smtClean="0">
                  <a:ln>
                    <a:noFill/>
                  </a:ln>
                  <a:solidFill>
                    <a:srgbClr val="FFFFFF"/>
                  </a:solidFill>
                  <a:effectLst/>
                  <a:uLnTx/>
                  <a:uFillTx/>
                  <a:latin typeface="Calibri"/>
                  <a:ea typeface="+mn-ea"/>
                  <a:cs typeface="+mn-cs"/>
                </a:rPr>
                <a:t>pc</a:t>
              </a:r>
            </a:p>
          </p:txBody>
        </p:sp>
        <p:sp>
          <p:nvSpPr>
            <p:cNvPr id="234" name="Line 49"/>
            <p:cNvSpPr>
              <a:spLocks noChangeShapeType="1"/>
            </p:cNvSpPr>
            <p:nvPr>
              <p:custDataLst>
                <p:tags r:id="rId73"/>
              </p:custDataLst>
            </p:nvPr>
          </p:nvSpPr>
          <p:spPr bwMode="auto">
            <a:xfrm flipH="1" flipV="1">
              <a:off x="1447800" y="2266890"/>
              <a:ext cx="0" cy="1524000"/>
            </a:xfrm>
            <a:prstGeom prst="line">
              <a:avLst/>
            </a:prstGeom>
            <a:noFill/>
            <a:ln w="25400" cap="sq">
              <a:solidFill>
                <a:srgbClr val="FFFFFF"/>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5" name="Line 18"/>
            <p:cNvSpPr>
              <a:spLocks noChangeShapeType="1"/>
            </p:cNvSpPr>
            <p:nvPr>
              <p:custDataLst>
                <p:tags r:id="rId74"/>
              </p:custDataLst>
            </p:nvPr>
          </p:nvSpPr>
          <p:spPr bwMode="auto">
            <a:xfrm>
              <a:off x="685800" y="3181290"/>
              <a:ext cx="533400" cy="0"/>
            </a:xfrm>
            <a:prstGeom prst="line">
              <a:avLst/>
            </a:prstGeom>
            <a:noFill/>
            <a:ln w="25400" cap="sq">
              <a:solidFill>
                <a:srgbClr val="FFFF00"/>
              </a:solidFill>
              <a:round/>
              <a:headEnd type="oval" w="med" len="med"/>
              <a:tailEnd type="none"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6" name="Line 49"/>
            <p:cNvSpPr>
              <a:spLocks noChangeShapeType="1"/>
            </p:cNvSpPr>
            <p:nvPr>
              <p:custDataLst>
                <p:tags r:id="rId75"/>
              </p:custDataLst>
            </p:nvPr>
          </p:nvSpPr>
          <p:spPr bwMode="auto">
            <a:xfrm flipV="1">
              <a:off x="1447800" y="3790890"/>
              <a:ext cx="609600" cy="0"/>
            </a:xfrm>
            <a:prstGeom prst="line">
              <a:avLst/>
            </a:prstGeom>
            <a:noFill/>
            <a:ln w="25400" cap="sq">
              <a:solidFill>
                <a:srgbClr val="FFFFFF"/>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7" name="Line 43"/>
            <p:cNvSpPr>
              <a:spLocks noChangeShapeType="1"/>
            </p:cNvSpPr>
            <p:nvPr>
              <p:custDataLst>
                <p:tags r:id="rId76"/>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8" name="Line 44"/>
            <p:cNvSpPr>
              <a:spLocks noChangeShapeType="1"/>
            </p:cNvSpPr>
            <p:nvPr>
              <p:custDataLst>
                <p:tags r:id="rId77"/>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9" name="Line 48"/>
            <p:cNvSpPr>
              <a:spLocks noChangeShapeType="1"/>
            </p:cNvSpPr>
            <p:nvPr>
              <p:custDataLst>
                <p:tags r:id="rId78"/>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40" name="Line 49"/>
            <p:cNvSpPr>
              <a:spLocks noChangeShapeType="1"/>
            </p:cNvSpPr>
            <p:nvPr>
              <p:custDataLst>
                <p:tags r:id="rId79"/>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1" name="Line 44"/>
            <p:cNvSpPr>
              <a:spLocks noChangeShapeType="1"/>
            </p:cNvSpPr>
            <p:nvPr>
              <p:custDataLst>
                <p:tags r:id="rId80"/>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2" name="Line 49"/>
            <p:cNvSpPr>
              <a:spLocks noChangeShapeType="1"/>
            </p:cNvSpPr>
            <p:nvPr>
              <p:custDataLst>
                <p:tags r:id="rId81"/>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3" name="Line 44"/>
            <p:cNvSpPr>
              <a:spLocks noChangeShapeType="1"/>
            </p:cNvSpPr>
            <p:nvPr>
              <p:custDataLst>
                <p:tags r:id="rId82"/>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4" name="Text Box 11"/>
            <p:cNvSpPr txBox="1">
              <a:spLocks noChangeArrowheads="1"/>
            </p:cNvSpPr>
            <p:nvPr>
              <p:custDataLst>
                <p:tags r:id="rId83"/>
              </p:custDataLst>
            </p:nvPr>
          </p:nvSpPr>
          <p:spPr bwMode="auto">
            <a:xfrm rot="16200000">
              <a:off x="-609596" y="3409888"/>
              <a:ext cx="4724398" cy="304799"/>
            </a:xfrm>
            <a:prstGeom prst="rect">
              <a:avLst/>
            </a:prstGeom>
            <a:solidFill>
              <a:srgbClr val="000000">
                <a:lumMod val="50000"/>
                <a:lumOff val="50000"/>
              </a:srgbClr>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45" name="Text Box 11"/>
            <p:cNvSpPr txBox="1">
              <a:spLocks noChangeArrowheads="1"/>
            </p:cNvSpPr>
            <p:nvPr>
              <p:custDataLst>
                <p:tags r:id="rId84"/>
              </p:custDataLst>
            </p:nvPr>
          </p:nvSpPr>
          <p:spPr bwMode="auto">
            <a:xfrm rot="16200000">
              <a:off x="1371600" y="3638491"/>
              <a:ext cx="762000"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inst</a:t>
              </a:r>
            </a:p>
          </p:txBody>
        </p:sp>
        <p:sp>
          <p:nvSpPr>
            <p:cNvPr id="246" name="TextBox 245"/>
            <p:cNvSpPr txBox="1"/>
            <p:nvPr>
              <p:custDataLst>
                <p:tags r:id="rId85"/>
              </p:custDataLst>
            </p:nvPr>
          </p:nvSpPr>
          <p:spPr>
            <a:xfrm>
              <a:off x="1371600" y="5905380"/>
              <a:ext cx="762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IF/ID</a:t>
              </a:r>
            </a:p>
          </p:txBody>
        </p:sp>
        <p:sp>
          <p:nvSpPr>
            <p:cNvPr id="247" name="Text Box 11"/>
            <p:cNvSpPr txBox="1">
              <a:spLocks noChangeArrowheads="1"/>
            </p:cNvSpPr>
            <p:nvPr>
              <p:custDataLst>
                <p:tags r:id="rId86"/>
              </p:custDataLst>
            </p:nvPr>
          </p:nvSpPr>
          <p:spPr bwMode="auto">
            <a:xfrm rot="16200000">
              <a:off x="1524001" y="3409889"/>
              <a:ext cx="4724400" cy="304799"/>
            </a:xfrm>
            <a:prstGeom prst="rect">
              <a:avLst/>
            </a:prstGeom>
            <a:solidFill>
              <a:srgbClr val="000000">
                <a:lumMod val="50000"/>
                <a:lumOff val="50000"/>
              </a:srgbClr>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48" name="TextBox 247"/>
            <p:cNvSpPr txBox="1"/>
            <p:nvPr>
              <p:custDataLst>
                <p:tags r:id="rId87"/>
              </p:custDataLst>
            </p:nvPr>
          </p:nvSpPr>
          <p:spPr>
            <a:xfrm>
              <a:off x="3505200" y="5924490"/>
              <a:ext cx="762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ID/EX</a:t>
              </a:r>
            </a:p>
          </p:txBody>
        </p:sp>
        <p:sp>
          <p:nvSpPr>
            <p:cNvPr id="249" name="Text Box 11"/>
            <p:cNvSpPr txBox="1">
              <a:spLocks noChangeArrowheads="1"/>
            </p:cNvSpPr>
            <p:nvPr>
              <p:custDataLst>
                <p:tags r:id="rId88"/>
              </p:custDataLst>
            </p:nvPr>
          </p:nvSpPr>
          <p:spPr bwMode="auto">
            <a:xfrm rot="16200000">
              <a:off x="5562601" y="3409890"/>
              <a:ext cx="4724400" cy="304799"/>
            </a:xfrm>
            <a:prstGeom prst="rect">
              <a:avLst/>
            </a:prstGeom>
            <a:solidFill>
              <a:srgbClr val="000000">
                <a:lumMod val="50000"/>
                <a:lumOff val="50000"/>
              </a:srgbClr>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50" name="Text Box 11"/>
            <p:cNvSpPr txBox="1">
              <a:spLocks noChangeArrowheads="1"/>
            </p:cNvSpPr>
            <p:nvPr>
              <p:custDataLst>
                <p:tags r:id="rId89"/>
              </p:custDataLst>
            </p:nvPr>
          </p:nvSpPr>
          <p:spPr bwMode="auto">
            <a:xfrm rot="16200000">
              <a:off x="3581401" y="3409889"/>
              <a:ext cx="4724400" cy="304799"/>
            </a:xfrm>
            <a:prstGeom prst="rect">
              <a:avLst/>
            </a:prstGeom>
            <a:solidFill>
              <a:srgbClr val="000000">
                <a:lumMod val="50000"/>
                <a:lumOff val="50000"/>
              </a:srgbClr>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51" name="Rectangle 19"/>
            <p:cNvSpPr>
              <a:spLocks noChangeArrowheads="1"/>
            </p:cNvSpPr>
            <p:nvPr>
              <p:custDataLst>
                <p:tags r:id="rId90"/>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52" name="TextBox 251"/>
            <p:cNvSpPr txBox="1"/>
            <p:nvPr>
              <p:custDataLst>
                <p:tags r:id="rId91"/>
              </p:custDataLst>
            </p:nvPr>
          </p:nvSpPr>
          <p:spPr>
            <a:xfrm>
              <a:off x="5334000" y="5924490"/>
              <a:ext cx="1219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EX/MEM</a:t>
              </a:r>
            </a:p>
          </p:txBody>
        </p:sp>
        <p:sp>
          <p:nvSpPr>
            <p:cNvPr id="253" name="TextBox 252"/>
            <p:cNvSpPr txBox="1"/>
            <p:nvPr>
              <p:custDataLst>
                <p:tags r:id="rId92"/>
              </p:custDataLst>
            </p:nvPr>
          </p:nvSpPr>
          <p:spPr>
            <a:xfrm>
              <a:off x="7315200" y="5924490"/>
              <a:ext cx="12954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MEM/WB</a:t>
              </a:r>
            </a:p>
          </p:txBody>
        </p:sp>
        <p:sp>
          <p:nvSpPr>
            <p:cNvPr id="254" name="Text Box 11"/>
            <p:cNvSpPr txBox="1">
              <a:spLocks noChangeArrowheads="1"/>
            </p:cNvSpPr>
            <p:nvPr>
              <p:custDataLst>
                <p:tags r:id="rId93"/>
              </p:custDataLst>
            </p:nvPr>
          </p:nvSpPr>
          <p:spPr bwMode="auto">
            <a:xfrm rot="16200000">
              <a:off x="3505200" y="4267201"/>
              <a:ext cx="762000"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err="1" smtClean="0">
                  <a:ln>
                    <a:noFill/>
                  </a:ln>
                  <a:solidFill>
                    <a:srgbClr val="FFFFFF"/>
                  </a:solidFill>
                  <a:effectLst/>
                  <a:uLnTx/>
                  <a:uFillTx/>
                  <a:latin typeface="Calibri"/>
                  <a:ea typeface="+mn-ea"/>
                  <a:cs typeface="+mn-cs"/>
                </a:rPr>
                <a:t>imm</a:t>
              </a: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55" name="Text Box 11"/>
            <p:cNvSpPr txBox="1">
              <a:spLocks noChangeArrowheads="1"/>
            </p:cNvSpPr>
            <p:nvPr>
              <p:custDataLst>
                <p:tags r:id="rId94"/>
              </p:custDataLst>
            </p:nvPr>
          </p:nvSpPr>
          <p:spPr bwMode="auto">
            <a:xfrm rot="16200000">
              <a:off x="3505200" y="2724091"/>
              <a:ext cx="762000"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B</a:t>
              </a:r>
            </a:p>
          </p:txBody>
        </p:sp>
        <p:sp>
          <p:nvSpPr>
            <p:cNvPr id="256" name="Text Box 11"/>
            <p:cNvSpPr txBox="1">
              <a:spLocks noChangeArrowheads="1"/>
            </p:cNvSpPr>
            <p:nvPr>
              <p:custDataLst>
                <p:tags r:id="rId95"/>
              </p:custDataLst>
            </p:nvPr>
          </p:nvSpPr>
          <p:spPr bwMode="auto">
            <a:xfrm rot="16200000">
              <a:off x="3505200" y="1885891"/>
              <a:ext cx="762000"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A</a:t>
              </a:r>
            </a:p>
          </p:txBody>
        </p:sp>
        <p:sp>
          <p:nvSpPr>
            <p:cNvPr id="257" name="Text Box 11"/>
            <p:cNvSpPr txBox="1">
              <a:spLocks noChangeArrowheads="1"/>
            </p:cNvSpPr>
            <p:nvPr>
              <p:custDataLst>
                <p:tags r:id="rId96"/>
              </p:custDataLst>
            </p:nvPr>
          </p:nvSpPr>
          <p:spPr bwMode="auto">
            <a:xfrm rot="16200000">
              <a:off x="3619504" y="5352991"/>
              <a:ext cx="533398"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ctrl</a:t>
              </a:r>
            </a:p>
          </p:txBody>
        </p:sp>
        <p:sp>
          <p:nvSpPr>
            <p:cNvPr id="258" name="Line 25"/>
            <p:cNvSpPr>
              <a:spLocks noChangeShapeType="1"/>
            </p:cNvSpPr>
            <p:nvPr>
              <p:custDataLst>
                <p:tags r:id="rId97"/>
              </p:custDataLst>
            </p:nvPr>
          </p:nvSpPr>
          <p:spPr bwMode="auto">
            <a:xfrm flipV="1">
              <a:off x="3505199" y="5543489"/>
              <a:ext cx="228601" cy="1"/>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59" name="Text Box 11"/>
            <p:cNvSpPr txBox="1">
              <a:spLocks noChangeArrowheads="1"/>
            </p:cNvSpPr>
            <p:nvPr>
              <p:custDataLst>
                <p:tags r:id="rId98"/>
              </p:custDataLst>
            </p:nvPr>
          </p:nvSpPr>
          <p:spPr bwMode="auto">
            <a:xfrm rot="16200000">
              <a:off x="5676901" y="5352990"/>
              <a:ext cx="533398"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ctrl</a:t>
              </a:r>
            </a:p>
          </p:txBody>
        </p:sp>
        <p:sp>
          <p:nvSpPr>
            <p:cNvPr id="260" name="Line 25"/>
            <p:cNvSpPr>
              <a:spLocks noChangeShapeType="1"/>
            </p:cNvSpPr>
            <p:nvPr>
              <p:custDataLst>
                <p:tags r:id="rId99"/>
              </p:custDataLst>
            </p:nvPr>
          </p:nvSpPr>
          <p:spPr bwMode="auto">
            <a:xfrm flipV="1">
              <a:off x="5562596" y="5543488"/>
              <a:ext cx="228601" cy="1"/>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61" name="Text Box 11"/>
            <p:cNvSpPr txBox="1">
              <a:spLocks noChangeArrowheads="1"/>
            </p:cNvSpPr>
            <p:nvPr>
              <p:custDataLst>
                <p:tags r:id="rId100"/>
              </p:custDataLst>
            </p:nvPr>
          </p:nvSpPr>
          <p:spPr bwMode="auto">
            <a:xfrm rot="16200000">
              <a:off x="7658101" y="5352990"/>
              <a:ext cx="533398"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ctrl</a:t>
              </a:r>
            </a:p>
          </p:txBody>
        </p:sp>
        <p:sp>
          <p:nvSpPr>
            <p:cNvPr id="262" name="Line 25"/>
            <p:cNvSpPr>
              <a:spLocks noChangeShapeType="1"/>
            </p:cNvSpPr>
            <p:nvPr>
              <p:custDataLst>
                <p:tags r:id="rId101"/>
              </p:custDataLst>
            </p:nvPr>
          </p:nvSpPr>
          <p:spPr bwMode="auto">
            <a:xfrm flipV="1">
              <a:off x="7543796" y="5543488"/>
              <a:ext cx="228601" cy="1"/>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63" name="Text Box 11"/>
            <p:cNvSpPr txBox="1">
              <a:spLocks noChangeArrowheads="1"/>
            </p:cNvSpPr>
            <p:nvPr>
              <p:custDataLst>
                <p:tags r:id="rId102"/>
              </p:custDataLst>
            </p:nvPr>
          </p:nvSpPr>
          <p:spPr bwMode="auto">
            <a:xfrm rot="16200000">
              <a:off x="5562600" y="3638490"/>
              <a:ext cx="762000"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B</a:t>
              </a:r>
            </a:p>
          </p:txBody>
        </p:sp>
        <p:sp>
          <p:nvSpPr>
            <p:cNvPr id="264" name="Text Box 11"/>
            <p:cNvSpPr txBox="1">
              <a:spLocks noChangeArrowheads="1"/>
            </p:cNvSpPr>
            <p:nvPr>
              <p:custDataLst>
                <p:tags r:id="rId103"/>
              </p:custDataLst>
            </p:nvPr>
          </p:nvSpPr>
          <p:spPr bwMode="auto">
            <a:xfrm rot="16200000">
              <a:off x="5562600" y="2266890"/>
              <a:ext cx="762000"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D</a:t>
              </a:r>
            </a:p>
          </p:txBody>
        </p:sp>
        <p:sp>
          <p:nvSpPr>
            <p:cNvPr id="265" name="Text Box 11"/>
            <p:cNvSpPr txBox="1">
              <a:spLocks noChangeArrowheads="1"/>
            </p:cNvSpPr>
            <p:nvPr>
              <p:custDataLst>
                <p:tags r:id="rId104"/>
              </p:custDataLst>
            </p:nvPr>
          </p:nvSpPr>
          <p:spPr bwMode="auto">
            <a:xfrm rot="16200000">
              <a:off x="7543800" y="2266891"/>
              <a:ext cx="762000"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D</a:t>
              </a:r>
            </a:p>
          </p:txBody>
        </p:sp>
        <p:sp>
          <p:nvSpPr>
            <p:cNvPr id="266" name="Text Box 11"/>
            <p:cNvSpPr txBox="1">
              <a:spLocks noChangeArrowheads="1"/>
            </p:cNvSpPr>
            <p:nvPr>
              <p:custDataLst>
                <p:tags r:id="rId105"/>
              </p:custDataLst>
            </p:nvPr>
          </p:nvSpPr>
          <p:spPr bwMode="auto">
            <a:xfrm rot="16200000">
              <a:off x="7543800" y="3638490"/>
              <a:ext cx="762000"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M</a:t>
              </a:r>
            </a:p>
          </p:txBody>
        </p:sp>
        <p:sp>
          <p:nvSpPr>
            <p:cNvPr id="267" name="Line 25"/>
            <p:cNvSpPr>
              <a:spLocks noChangeShapeType="1"/>
            </p:cNvSpPr>
            <p:nvPr>
              <p:custDataLst>
                <p:tags r:id="rId106"/>
              </p:custDataLst>
            </p:nvPr>
          </p:nvSpPr>
          <p:spPr bwMode="auto">
            <a:xfrm flipV="1">
              <a:off x="3505200" y="5695889"/>
              <a:ext cx="228601" cy="1"/>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68" name="Line 25"/>
            <p:cNvSpPr>
              <a:spLocks noChangeShapeType="1"/>
            </p:cNvSpPr>
            <p:nvPr>
              <p:custDataLst>
                <p:tags r:id="rId107"/>
              </p:custDataLst>
            </p:nvPr>
          </p:nvSpPr>
          <p:spPr bwMode="auto">
            <a:xfrm flipV="1">
              <a:off x="3505200" y="5391089"/>
              <a:ext cx="228601" cy="1"/>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69" name="Line 25"/>
            <p:cNvSpPr>
              <a:spLocks noChangeShapeType="1"/>
            </p:cNvSpPr>
            <p:nvPr>
              <p:custDataLst>
                <p:tags r:id="rId108"/>
              </p:custDataLst>
            </p:nvPr>
          </p:nvSpPr>
          <p:spPr bwMode="auto">
            <a:xfrm flipV="1">
              <a:off x="5562599" y="5695889"/>
              <a:ext cx="228601" cy="1"/>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70" name="Line 25"/>
            <p:cNvSpPr>
              <a:spLocks noChangeShapeType="1"/>
            </p:cNvSpPr>
            <p:nvPr>
              <p:custDataLst>
                <p:tags r:id="rId109"/>
              </p:custDataLst>
            </p:nvPr>
          </p:nvSpPr>
          <p:spPr bwMode="auto">
            <a:xfrm flipV="1">
              <a:off x="5562599" y="5391089"/>
              <a:ext cx="228601" cy="1"/>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71" name="Line 25"/>
            <p:cNvSpPr>
              <a:spLocks noChangeShapeType="1"/>
            </p:cNvSpPr>
            <p:nvPr>
              <p:custDataLst>
                <p:tags r:id="rId110"/>
              </p:custDataLst>
            </p:nvPr>
          </p:nvSpPr>
          <p:spPr bwMode="auto">
            <a:xfrm flipV="1">
              <a:off x="7543799" y="5695890"/>
              <a:ext cx="228601" cy="1"/>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72" name="Line 25"/>
            <p:cNvSpPr>
              <a:spLocks noChangeShapeType="1"/>
            </p:cNvSpPr>
            <p:nvPr>
              <p:custDataLst>
                <p:tags r:id="rId111"/>
              </p:custDataLst>
            </p:nvPr>
          </p:nvSpPr>
          <p:spPr bwMode="auto">
            <a:xfrm flipV="1">
              <a:off x="7543799" y="5391090"/>
              <a:ext cx="228601" cy="1"/>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73" name="Oval 17"/>
            <p:cNvSpPr>
              <a:spLocks noChangeArrowheads="1"/>
            </p:cNvSpPr>
            <p:nvPr>
              <p:custDataLst>
                <p:tags r:id="rId112"/>
              </p:custDataLst>
            </p:nvPr>
          </p:nvSpPr>
          <p:spPr bwMode="auto">
            <a:xfrm>
              <a:off x="2476500" y="1039467"/>
              <a:ext cx="1066800" cy="762000"/>
            </a:xfrm>
            <a:prstGeom prst="ellipse">
              <a:avLst/>
            </a:prstGeom>
            <a:solidFill>
              <a:srgbClr val="000000"/>
            </a:solidFill>
            <a:ln w="25400" algn="ctr">
              <a:solidFill>
                <a:srgbClr val="FFFFFF"/>
              </a:solidFill>
              <a:round/>
              <a:headEnd/>
              <a:tailEnd/>
            </a:ln>
            <a:effectLst/>
          </p:spPr>
          <p:txBody>
            <a:bodyPr wrap="none" anchor="ctr">
              <a:noAutofit/>
            </a:bodyPr>
            <a:lstStyle/>
            <a:p>
              <a:pPr marL="0" marR="0" lvl="0" indent="0" algn="ctr" defTabSz="914400" eaLnBrk="1" fontAlgn="auto" latinLnBrk="0" hangingPunct="1">
                <a:lnSpc>
                  <a:spcPct val="80000"/>
                </a:lnSpc>
                <a:spcBef>
                  <a:spcPts val="0"/>
                </a:spcBef>
                <a:spcAft>
                  <a:spcPts val="0"/>
                </a:spcAft>
                <a:buClr>
                  <a:srgbClr val="40458C"/>
                </a:buClr>
                <a:buSzPct val="100000"/>
                <a:buFont typeface="Times New Roman" pitchFamily="18" charset="0"/>
                <a:buNone/>
                <a:tabLst/>
                <a:defRPr/>
              </a:pPr>
              <a:r>
                <a:rPr kumimoji="0" lang="en-US" sz="1400" b="0" i="0" u="none" strike="noStrike" kern="0" cap="none" spc="0" normalizeH="0" baseline="0" noProof="0" dirty="0" smtClean="0">
                  <a:ln>
                    <a:noFill/>
                  </a:ln>
                  <a:solidFill>
                    <a:srgbClr val="FFFFFF"/>
                  </a:solidFill>
                  <a:effectLst/>
                  <a:uLnTx/>
                  <a:uFillTx/>
                  <a:latin typeface="Calibri"/>
                  <a:ea typeface="+mn-ea"/>
                  <a:cs typeface="+mn-cs"/>
                </a:rPr>
                <a:t>compute</a:t>
              </a:r>
              <a:br>
                <a:rPr kumimoji="0" lang="en-US" sz="1400" b="0" i="0" u="none" strike="noStrike" kern="0" cap="none" spc="0" normalizeH="0" baseline="0" noProof="0" dirty="0" smtClean="0">
                  <a:ln>
                    <a:noFill/>
                  </a:ln>
                  <a:solidFill>
                    <a:srgbClr val="FFFFFF"/>
                  </a:solidFill>
                  <a:effectLst/>
                  <a:uLnTx/>
                  <a:uFillTx/>
                  <a:latin typeface="Calibri"/>
                  <a:ea typeface="+mn-ea"/>
                  <a:cs typeface="+mn-cs"/>
                </a:rPr>
              </a:br>
              <a:r>
                <a:rPr kumimoji="0" lang="en-US" sz="1400" b="0" i="0" u="none" strike="noStrike" kern="0" cap="none" spc="0" normalizeH="0" baseline="0" noProof="0" dirty="0" smtClean="0">
                  <a:ln>
                    <a:noFill/>
                  </a:ln>
                  <a:solidFill>
                    <a:srgbClr val="FFFFFF"/>
                  </a:solidFill>
                  <a:effectLst/>
                  <a:uLnTx/>
                  <a:uFillTx/>
                  <a:latin typeface="Calibri"/>
                  <a:ea typeface="+mn-ea"/>
                  <a:cs typeface="+mn-cs"/>
                </a:rPr>
                <a:t>jump/branch</a:t>
              </a:r>
              <a:br>
                <a:rPr kumimoji="0" lang="en-US" sz="1400" b="0" i="0" u="none" strike="noStrike" kern="0" cap="none" spc="0" normalizeH="0" baseline="0" noProof="0" dirty="0" smtClean="0">
                  <a:ln>
                    <a:noFill/>
                  </a:ln>
                  <a:solidFill>
                    <a:srgbClr val="FFFFFF"/>
                  </a:solidFill>
                  <a:effectLst/>
                  <a:uLnTx/>
                  <a:uFillTx/>
                  <a:latin typeface="Calibri"/>
                  <a:ea typeface="+mn-ea"/>
                  <a:cs typeface="+mn-cs"/>
                </a:rPr>
              </a:br>
              <a:r>
                <a:rPr kumimoji="0" lang="en-US" sz="1400" b="0" i="0" u="none" strike="noStrike" kern="0" cap="none" spc="0" normalizeH="0" baseline="0" noProof="0" dirty="0" smtClean="0">
                  <a:ln>
                    <a:noFill/>
                  </a:ln>
                  <a:solidFill>
                    <a:srgbClr val="FFFFFF"/>
                  </a:solidFill>
                  <a:effectLst/>
                  <a:uLnTx/>
                  <a:uFillTx/>
                  <a:latin typeface="Calibri"/>
                  <a:ea typeface="+mn-ea"/>
                  <a:cs typeface="+mn-cs"/>
                </a:rPr>
                <a:t>targets</a:t>
              </a:r>
            </a:p>
          </p:txBody>
        </p:sp>
        <p:grpSp>
          <p:nvGrpSpPr>
            <p:cNvPr id="274" name="Group 273"/>
            <p:cNvGrpSpPr/>
            <p:nvPr>
              <p:custDataLst>
                <p:tags r:id="rId113"/>
              </p:custDataLst>
            </p:nvPr>
          </p:nvGrpSpPr>
          <p:grpSpPr>
            <a:xfrm>
              <a:off x="838200" y="3028890"/>
              <a:ext cx="304800" cy="304800"/>
              <a:chOff x="990600" y="2971800"/>
              <a:chExt cx="304800" cy="304800"/>
            </a:xfrm>
            <a:solidFill>
              <a:sysClr val="window" lastClr="FFFFFF"/>
            </a:solidFill>
          </p:grpSpPr>
          <p:sp>
            <p:nvSpPr>
              <p:cNvPr id="292" name="Freeform 291"/>
              <p:cNvSpPr/>
              <p:nvPr>
                <p:custDataLst>
                  <p:tags r:id="rId131"/>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rgbClr val="000000"/>
              </a:solidFill>
              <a:ln w="28575"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3" name="Text Box 11"/>
              <p:cNvSpPr txBox="1">
                <a:spLocks noChangeArrowheads="1"/>
              </p:cNvSpPr>
              <p:nvPr>
                <p:custDataLst>
                  <p:tags r:id="rId132"/>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600" b="0" i="0" u="none" strike="noStrike" kern="0" cap="none" spc="0" normalizeH="0" baseline="0" noProof="0" dirty="0" smtClean="0">
                    <a:ln>
                      <a:noFill/>
                    </a:ln>
                    <a:solidFill>
                      <a:srgbClr val="FFFFFF"/>
                    </a:solidFill>
                    <a:effectLst/>
                    <a:uLnTx/>
                    <a:uFillTx/>
                    <a:latin typeface="Consolas" pitchFamily="49" charset="0"/>
                    <a:ea typeface="+mn-ea"/>
                    <a:cs typeface="+mn-cs"/>
                  </a:rPr>
                  <a:t>+4</a:t>
                </a:r>
              </a:p>
            </p:txBody>
          </p:sp>
        </p:grpSp>
        <p:sp>
          <p:nvSpPr>
            <p:cNvPr id="275" name="Line 25"/>
            <p:cNvSpPr>
              <a:spLocks noChangeShapeType="1"/>
            </p:cNvSpPr>
            <p:nvPr>
              <p:custDataLst>
                <p:tags r:id="rId114"/>
              </p:custDataLst>
            </p:nvPr>
          </p:nvSpPr>
          <p:spPr bwMode="auto">
            <a:xfrm flipV="1">
              <a:off x="990600" y="5010090"/>
              <a:ext cx="1" cy="228600"/>
            </a:xfrm>
            <a:prstGeom prst="line">
              <a:avLst/>
            </a:prstGeom>
            <a:noFill/>
            <a:ln w="25400" cap="sq">
              <a:solidFill>
                <a:srgbClr val="FF0000"/>
              </a:solidFill>
              <a:round/>
              <a:headEnd type="none" w="med" len="med"/>
              <a:tailEnd type="arrow" w="med" len="med"/>
            </a:ln>
            <a:effectLst/>
          </p:spPr>
          <p:txBody>
            <a:bodyPr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76" name="Line 49"/>
            <p:cNvSpPr>
              <a:spLocks noChangeShapeType="1"/>
            </p:cNvSpPr>
            <p:nvPr>
              <p:custDataLst>
                <p:tags r:id="rId115"/>
              </p:custDataLst>
            </p:nvPr>
          </p:nvSpPr>
          <p:spPr bwMode="auto">
            <a:xfrm>
              <a:off x="2057400" y="3790891"/>
              <a:ext cx="0" cy="1143000"/>
            </a:xfrm>
            <a:prstGeom prst="line">
              <a:avLst/>
            </a:prstGeom>
            <a:noFill/>
            <a:ln w="25400" cap="sq">
              <a:solidFill>
                <a:srgbClr val="FFFFFF"/>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277" name="Straight Connector 276"/>
            <p:cNvCxnSpPr/>
            <p:nvPr>
              <p:custDataLst>
                <p:tags r:id="rId116"/>
              </p:custDataLst>
            </p:nvPr>
          </p:nvCxnSpPr>
          <p:spPr>
            <a:xfrm rot="5400000">
              <a:off x="4343400" y="3790890"/>
              <a:ext cx="152400" cy="0"/>
            </a:xfrm>
            <a:prstGeom prst="line">
              <a:avLst/>
            </a:prstGeom>
            <a:noFill/>
            <a:ln w="88900" cap="flat" cmpd="sng" algn="ctr">
              <a:solidFill>
                <a:srgbClr val="7030A0">
                  <a:lumMod val="50000"/>
                </a:srgbClr>
              </a:solidFill>
              <a:prstDash val="solid"/>
            </a:ln>
            <a:effectLst/>
          </p:spPr>
        </p:cxnSp>
        <p:sp>
          <p:nvSpPr>
            <p:cNvPr id="278" name="Line 49"/>
            <p:cNvSpPr>
              <a:spLocks noChangeShapeType="1"/>
            </p:cNvSpPr>
            <p:nvPr>
              <p:custDataLst>
                <p:tags r:id="rId117"/>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79" name="Line 44"/>
            <p:cNvSpPr>
              <a:spLocks noChangeShapeType="1"/>
            </p:cNvSpPr>
            <p:nvPr>
              <p:custDataLst>
                <p:tags r:id="rId118"/>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0" name="Line 45"/>
            <p:cNvSpPr>
              <a:spLocks noChangeShapeType="1"/>
            </p:cNvSpPr>
            <p:nvPr>
              <p:custDataLst>
                <p:tags r:id="rId119"/>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1" name="Oval 280"/>
            <p:cNvSpPr/>
            <p:nvPr>
              <p:custDataLst>
                <p:tags r:id="rId120"/>
              </p:custDataLst>
            </p:nvPr>
          </p:nvSpPr>
          <p:spPr>
            <a:xfrm>
              <a:off x="4645660" y="4343400"/>
              <a:ext cx="993140" cy="927103"/>
            </a:xfrm>
            <a:prstGeom prst="ellipse">
              <a:avLst/>
            </a:prstGeom>
            <a:solidFill>
              <a:srgbClr val="000000"/>
            </a:solidFill>
            <a:ln w="28575" cap="flat" cmpd="sng" algn="ctr">
              <a:solidFill>
                <a:srgbClr val="FFFFFF"/>
              </a:solidFill>
              <a:prstDash val="solid"/>
            </a:ln>
            <a:effectLst/>
          </p:spPr>
          <p:txBody>
            <a:bodyPr wrap="none" lIns="0" t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forward</a:t>
              </a:r>
              <a:br>
                <a:rPr kumimoji="0" lang="en-US" sz="1800" b="0" i="0" u="none" strike="noStrike" kern="0" cap="none" spc="0" normalizeH="0" baseline="0" noProof="0" dirty="0" smtClean="0">
                  <a:ln>
                    <a:noFill/>
                  </a:ln>
                  <a:solidFill>
                    <a:prstClr val="white"/>
                  </a:solidFill>
                  <a:effectLst/>
                  <a:uLnTx/>
                  <a:uFillTx/>
                  <a:latin typeface="Calibri"/>
                  <a:ea typeface="+mn-ea"/>
                  <a:cs typeface="+mn-cs"/>
                </a:rPr>
              </a:br>
              <a:r>
                <a:rPr kumimoji="0" lang="en-US" sz="1800" b="0" i="0" u="none" strike="noStrike" kern="0" cap="none" spc="0" normalizeH="0" baseline="0" noProof="0" dirty="0" smtClean="0">
                  <a:ln>
                    <a:noFill/>
                  </a:ln>
                  <a:solidFill>
                    <a:prstClr val="white"/>
                  </a:solidFill>
                  <a:effectLst/>
                  <a:uLnTx/>
                  <a:uFillTx/>
                  <a:latin typeface="Calibri"/>
                  <a:ea typeface="+mn-ea"/>
                  <a:cs typeface="+mn-cs"/>
                </a:rPr>
                <a:t>unit</a:t>
              </a:r>
            </a:p>
          </p:txBody>
        </p:sp>
        <p:sp>
          <p:nvSpPr>
            <p:cNvPr id="282" name="Oval 281"/>
            <p:cNvSpPr/>
            <p:nvPr>
              <p:custDataLst>
                <p:tags r:id="rId121"/>
              </p:custDataLst>
            </p:nvPr>
          </p:nvSpPr>
          <p:spPr>
            <a:xfrm>
              <a:off x="2324099" y="4479351"/>
              <a:ext cx="1066802" cy="914401"/>
            </a:xfrm>
            <a:prstGeom prst="ellipse">
              <a:avLst/>
            </a:prstGeom>
            <a:solidFill>
              <a:srgbClr val="000000"/>
            </a:solidFill>
            <a:ln w="28575" cap="flat" cmpd="sng" algn="ctr">
              <a:solidFill>
                <a:srgbClr val="FFFFFF"/>
              </a:solidFill>
              <a:prstDash val="solid"/>
            </a:ln>
            <a:effectLst/>
          </p:spPr>
          <p:txBody>
            <a:bodyPr wrap="none" lIns="0" t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detect</a:t>
              </a:r>
              <a:br>
                <a:rPr kumimoji="0" lang="en-US" sz="1800" b="0" i="0" u="none" strike="noStrike" kern="0" cap="none" spc="0" normalizeH="0" baseline="0" noProof="0" dirty="0" smtClean="0">
                  <a:ln>
                    <a:noFill/>
                  </a:ln>
                  <a:solidFill>
                    <a:prstClr val="white"/>
                  </a:solidFill>
                  <a:effectLst/>
                  <a:uLnTx/>
                  <a:uFillTx/>
                  <a:latin typeface="Calibri"/>
                  <a:ea typeface="+mn-ea"/>
                  <a:cs typeface="+mn-cs"/>
                </a:rPr>
              </a:br>
              <a:r>
                <a:rPr kumimoji="0" lang="en-US" sz="1800" b="0" i="0" u="none" strike="noStrike" kern="0" cap="none" spc="0" normalizeH="0" baseline="0" noProof="0" dirty="0" smtClean="0">
                  <a:ln>
                    <a:noFill/>
                  </a:ln>
                  <a:solidFill>
                    <a:prstClr val="white"/>
                  </a:solidFill>
                  <a:effectLst/>
                  <a:uLnTx/>
                  <a:uFillTx/>
                  <a:latin typeface="Calibri"/>
                  <a:ea typeface="+mn-ea"/>
                  <a:cs typeface="+mn-cs"/>
                </a:rPr>
                <a:t>hazard</a:t>
              </a:r>
            </a:p>
          </p:txBody>
        </p:sp>
        <p:sp>
          <p:nvSpPr>
            <p:cNvPr id="283" name="Rectangle 19"/>
            <p:cNvSpPr>
              <a:spLocks noChangeArrowheads="1"/>
            </p:cNvSpPr>
            <p:nvPr>
              <p:custDataLst>
                <p:tags r:id="rId122"/>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4" name="Line 43"/>
            <p:cNvSpPr>
              <a:spLocks noChangeShapeType="1"/>
            </p:cNvSpPr>
            <p:nvPr>
              <p:custDataLst>
                <p:tags r:id="rId123"/>
              </p:custDataLst>
            </p:nvPr>
          </p:nvSpPr>
          <p:spPr bwMode="auto">
            <a:xfrm flipH="1">
              <a:off x="4267200" y="1143000"/>
              <a:ext cx="2133600" cy="0"/>
            </a:xfrm>
            <a:prstGeom prst="line">
              <a:avLst/>
            </a:prstGeom>
            <a:noFill/>
            <a:ln w="57150" cap="sq">
              <a:solidFill>
                <a:srgbClr val="0070C0">
                  <a:lumMod val="60000"/>
                  <a:lumOff val="40000"/>
                </a:srgbClr>
              </a:solidFill>
              <a:prstDash val="solid"/>
              <a:round/>
              <a:headEnd type="none" w="med" len="med"/>
              <a:tailEnd type="none"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5" name="Line 43"/>
            <p:cNvSpPr>
              <a:spLocks noChangeShapeType="1"/>
            </p:cNvSpPr>
            <p:nvPr>
              <p:custDataLst>
                <p:tags r:id="rId124"/>
              </p:custDataLst>
            </p:nvPr>
          </p:nvSpPr>
          <p:spPr bwMode="auto">
            <a:xfrm flipH="1">
              <a:off x="6400800" y="1143000"/>
              <a:ext cx="0" cy="1276288"/>
            </a:xfrm>
            <a:prstGeom prst="line">
              <a:avLst/>
            </a:prstGeom>
            <a:noFill/>
            <a:ln w="57150" cap="sq">
              <a:solidFill>
                <a:srgbClr val="0070C0">
                  <a:lumMod val="60000"/>
                  <a:lumOff val="40000"/>
                </a:srgbClr>
              </a:solidFill>
              <a:prstDash val="solid"/>
              <a:round/>
              <a:headEnd type="none" w="med" len="med"/>
              <a:tailEnd type="oval"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6" name="Line 43"/>
            <p:cNvSpPr>
              <a:spLocks noChangeShapeType="1"/>
            </p:cNvSpPr>
            <p:nvPr>
              <p:custDataLst>
                <p:tags r:id="rId125"/>
              </p:custDataLst>
            </p:nvPr>
          </p:nvSpPr>
          <p:spPr bwMode="auto">
            <a:xfrm flipV="1">
              <a:off x="4114800" y="990600"/>
              <a:ext cx="0" cy="1733490"/>
            </a:xfrm>
            <a:prstGeom prst="line">
              <a:avLst/>
            </a:prstGeom>
            <a:noFill/>
            <a:ln w="57150" cap="sq">
              <a:solidFill>
                <a:srgbClr val="0070C0">
                  <a:lumMod val="60000"/>
                  <a:lumOff val="40000"/>
                </a:srgbClr>
              </a:solidFill>
              <a:prstDash val="solid"/>
              <a:round/>
              <a:headEnd type="none" w="med" len="med"/>
              <a:tailEnd type="oval"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7" name="Line 43"/>
            <p:cNvSpPr>
              <a:spLocks noChangeShapeType="1"/>
            </p:cNvSpPr>
            <p:nvPr>
              <p:custDataLst>
                <p:tags r:id="rId126"/>
              </p:custDataLst>
            </p:nvPr>
          </p:nvSpPr>
          <p:spPr bwMode="auto">
            <a:xfrm flipH="1" flipV="1">
              <a:off x="4267200" y="1142997"/>
              <a:ext cx="0" cy="1352492"/>
            </a:xfrm>
            <a:prstGeom prst="line">
              <a:avLst/>
            </a:prstGeom>
            <a:noFill/>
            <a:ln w="57150" cap="sq">
              <a:solidFill>
                <a:srgbClr val="0070C0">
                  <a:lumMod val="60000"/>
                  <a:lumOff val="40000"/>
                </a:srgbClr>
              </a:solidFill>
              <a:prstDash val="solid"/>
              <a:round/>
              <a:headEnd type="none" w="med" len="med"/>
              <a:tailEnd type="none" w="med" len="me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8" name="Line 43"/>
            <p:cNvSpPr>
              <a:spLocks noChangeShapeType="1"/>
            </p:cNvSpPr>
            <p:nvPr>
              <p:custDataLst>
                <p:tags r:id="rId127"/>
              </p:custDataLst>
            </p:nvPr>
          </p:nvSpPr>
          <p:spPr bwMode="auto">
            <a:xfrm flipV="1">
              <a:off x="4114800" y="2743199"/>
              <a:ext cx="228600" cy="0"/>
            </a:xfrm>
            <a:prstGeom prst="line">
              <a:avLst/>
            </a:prstGeom>
            <a:noFill/>
            <a:ln w="57150" cap="sq">
              <a:solidFill>
                <a:srgbClr val="0070C0">
                  <a:lumMod val="60000"/>
                  <a:lumOff val="40000"/>
                </a:srgbClr>
              </a:solidFill>
              <a:prstDash val="solid"/>
              <a:round/>
              <a:headEnd type="none" w="med" len="med"/>
              <a:tailEnd type="none" w="sm" len="sm"/>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9" name="Line 43"/>
            <p:cNvSpPr>
              <a:spLocks noChangeShapeType="1"/>
            </p:cNvSpPr>
            <p:nvPr>
              <p:custDataLst>
                <p:tags r:id="rId128"/>
              </p:custDataLst>
            </p:nvPr>
          </p:nvSpPr>
          <p:spPr bwMode="auto">
            <a:xfrm flipV="1">
              <a:off x="4114800" y="1904999"/>
              <a:ext cx="304800" cy="0"/>
            </a:xfrm>
            <a:prstGeom prst="line">
              <a:avLst/>
            </a:prstGeom>
            <a:noFill/>
            <a:ln w="57150" cap="sq">
              <a:solidFill>
                <a:srgbClr val="0070C0">
                  <a:lumMod val="60000"/>
                  <a:lumOff val="40000"/>
                </a:srgbClr>
              </a:solidFill>
              <a:prstDash val="solid"/>
              <a:round/>
              <a:headEnd type="oval" w="med" len="med"/>
              <a:tailEnd type="none" w="sm" len="sm"/>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0" name="Line 43"/>
            <p:cNvSpPr>
              <a:spLocks noChangeShapeType="1"/>
            </p:cNvSpPr>
            <p:nvPr>
              <p:custDataLst>
                <p:tags r:id="rId129"/>
              </p:custDataLst>
            </p:nvPr>
          </p:nvSpPr>
          <p:spPr bwMode="auto">
            <a:xfrm flipV="1">
              <a:off x="4267200" y="1676399"/>
              <a:ext cx="175054" cy="1"/>
            </a:xfrm>
            <a:prstGeom prst="line">
              <a:avLst/>
            </a:prstGeom>
            <a:noFill/>
            <a:ln w="57150" cap="sq">
              <a:solidFill>
                <a:srgbClr val="0070C0">
                  <a:lumMod val="60000"/>
                  <a:lumOff val="40000"/>
                </a:srgbClr>
              </a:solidFill>
              <a:prstDash val="solid"/>
              <a:round/>
              <a:headEnd type="oval" w="med" len="med"/>
              <a:tailEnd type="none" w="sm" len="sm"/>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1" name="Rectangle 19"/>
            <p:cNvSpPr>
              <a:spLocks noChangeArrowheads="1"/>
            </p:cNvSpPr>
            <p:nvPr>
              <p:custDataLst>
                <p:tags r:id="rId130"/>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310" name="Oval 309"/>
          <p:cNvSpPr/>
          <p:nvPr/>
        </p:nvSpPr>
        <p:spPr>
          <a:xfrm>
            <a:off x="4267199" y="864631"/>
            <a:ext cx="1348950" cy="1116567"/>
          </a:xfrm>
          <a:prstGeom prst="ellipse">
            <a:avLst/>
          </a:prstGeom>
          <a:noFill/>
          <a:ln w="508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312" name="Picture 2"/>
          <p:cNvPicPr>
            <a:picLocks noChangeAspect="1" noChangeArrowheads="1"/>
          </p:cNvPicPr>
          <p:nvPr/>
        </p:nvPicPr>
        <p:blipFill>
          <a:blip r:embed="rId151" cstate="print">
            <a:extLst>
              <a:ext uri="{28A0092B-C50C-407E-A947-70E740481C1C}">
                <a14:useLocalDpi xmlns:a14="http://schemas.microsoft.com/office/drawing/2010/main" val="0"/>
              </a:ext>
            </a:extLst>
          </a:blip>
          <a:srcRect/>
          <a:stretch>
            <a:fillRect/>
          </a:stretch>
        </p:blipFill>
        <p:spPr bwMode="auto">
          <a:xfrm>
            <a:off x="6202334" y="3657600"/>
            <a:ext cx="1493866" cy="12756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3" name="TextBox 312"/>
          <p:cNvSpPr txBox="1"/>
          <p:nvPr/>
        </p:nvSpPr>
        <p:spPr>
          <a:xfrm>
            <a:off x="6019800" y="5212258"/>
            <a:ext cx="1886157" cy="646331"/>
          </a:xfrm>
          <a:prstGeom prst="rect">
            <a:avLst/>
          </a:prstGeom>
          <a:noFill/>
          <a:ln>
            <a:solidFill>
              <a:srgbClr val="FFFF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00"/>
                </a:solidFill>
                <a:effectLst/>
                <a:uLnTx/>
                <a:uFillTx/>
                <a:latin typeface="Calibri"/>
                <a:ea typeface="+mn-ea"/>
                <a:cs typeface="+mn-cs"/>
              </a:rPr>
              <a:t>Stack, Data, Code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00"/>
                </a:solidFill>
                <a:effectLst/>
                <a:uLnTx/>
                <a:uFillTx/>
                <a:latin typeface="Calibri"/>
                <a:ea typeface="+mn-ea"/>
                <a:cs typeface="+mn-cs"/>
              </a:rPr>
              <a:t>Stored in Memory</a:t>
            </a:r>
          </a:p>
        </p:txBody>
      </p:sp>
      <p:sp>
        <p:nvSpPr>
          <p:cNvPr id="314" name="TextBox 313"/>
          <p:cNvSpPr txBox="1"/>
          <p:nvPr/>
        </p:nvSpPr>
        <p:spPr>
          <a:xfrm>
            <a:off x="2480748" y="2209800"/>
            <a:ext cx="535724" cy="1477328"/>
          </a:xfrm>
          <a:prstGeom prst="rect">
            <a:avLst/>
          </a:prstGeom>
          <a:noFill/>
        </p:spPr>
        <p:txBody>
          <a:bodyPr wrap="none" rtlCol="0">
            <a:spAutoFit/>
          </a:bodyPr>
          <a:lstStyle/>
          <a:p>
            <a:pPr defTabSz="914400" fontAlgn="auto">
              <a:spcBef>
                <a:spcPts val="0"/>
              </a:spcBef>
              <a:spcAft>
                <a:spcPts val="0"/>
              </a:spcAft>
            </a:pPr>
            <a:r>
              <a:rPr lang="en-US" sz="1800" dirty="0" smtClean="0">
                <a:solidFill>
                  <a:srgbClr val="FFFF00"/>
                </a:solidFill>
                <a:latin typeface="Calibri"/>
                <a:ea typeface="+mn-ea"/>
                <a:cs typeface="+mn-cs"/>
              </a:rPr>
              <a:t>x0</a:t>
            </a:r>
          </a:p>
          <a:p>
            <a:pPr defTabSz="914400" fontAlgn="auto">
              <a:spcBef>
                <a:spcPts val="0"/>
              </a:spcBef>
              <a:spcAft>
                <a:spcPts val="0"/>
              </a:spcAft>
            </a:pPr>
            <a:r>
              <a:rPr lang="en-US" sz="1800" dirty="0" smtClean="0">
                <a:solidFill>
                  <a:srgbClr val="FFFF00"/>
                </a:solidFill>
                <a:latin typeface="Calibri"/>
                <a:ea typeface="+mn-ea"/>
                <a:cs typeface="+mn-cs"/>
              </a:rPr>
              <a:t>x1</a:t>
            </a:r>
          </a:p>
          <a:p>
            <a:pPr defTabSz="914400" fontAlgn="auto">
              <a:spcBef>
                <a:spcPts val="0"/>
              </a:spcBef>
              <a:spcAft>
                <a:spcPts val="0"/>
              </a:spcAft>
            </a:pPr>
            <a:endParaRPr lang="en-US" sz="1800" dirty="0" smtClean="0">
              <a:solidFill>
                <a:srgbClr val="FFFF00"/>
              </a:solidFill>
              <a:latin typeface="Calibri"/>
              <a:ea typeface="+mn-ea"/>
              <a:cs typeface="+mn-cs"/>
            </a:endParaRPr>
          </a:p>
          <a:p>
            <a:pPr defTabSz="914400" fontAlgn="auto">
              <a:spcBef>
                <a:spcPts val="0"/>
              </a:spcBef>
              <a:spcAft>
                <a:spcPts val="0"/>
              </a:spcAft>
            </a:pPr>
            <a:r>
              <a:rPr lang="en-US" sz="1800" dirty="0" smtClean="0">
                <a:solidFill>
                  <a:srgbClr val="FFFF00"/>
                </a:solidFill>
                <a:latin typeface="Calibri"/>
                <a:ea typeface="+mn-ea"/>
                <a:cs typeface="+mn-cs"/>
              </a:rPr>
              <a:t>x30</a:t>
            </a:r>
          </a:p>
          <a:p>
            <a:pPr defTabSz="914400" fontAlgn="auto">
              <a:spcBef>
                <a:spcPts val="0"/>
              </a:spcBef>
              <a:spcAft>
                <a:spcPts val="0"/>
              </a:spcAft>
            </a:pPr>
            <a:r>
              <a:rPr lang="en-US" sz="1800" dirty="0" smtClean="0">
                <a:solidFill>
                  <a:srgbClr val="FFFF00"/>
                </a:solidFill>
                <a:latin typeface="Calibri"/>
                <a:ea typeface="+mn-ea"/>
                <a:cs typeface="+mn-cs"/>
              </a:rPr>
              <a:t>x31</a:t>
            </a:r>
            <a:endParaRPr lang="en-US" sz="1800" dirty="0">
              <a:solidFill>
                <a:srgbClr val="FFFF00"/>
              </a:solidFill>
              <a:latin typeface="Calibri"/>
              <a:ea typeface="+mn-ea"/>
              <a:cs typeface="+mn-cs"/>
            </a:endParaRPr>
          </a:p>
        </p:txBody>
      </p:sp>
      <p:pic>
        <p:nvPicPr>
          <p:cNvPr id="316" name="Picture 2"/>
          <p:cNvPicPr>
            <a:picLocks noChangeAspect="1" noChangeArrowheads="1"/>
          </p:cNvPicPr>
          <p:nvPr/>
        </p:nvPicPr>
        <p:blipFill>
          <a:blip r:embed="rId151" cstate="print">
            <a:extLst>
              <a:ext uri="{28A0092B-C50C-407E-A947-70E740481C1C}">
                <a14:useLocalDpi xmlns:a14="http://schemas.microsoft.com/office/drawing/2010/main" val="0"/>
              </a:ext>
            </a:extLst>
          </a:blip>
          <a:srcRect/>
          <a:stretch>
            <a:fillRect/>
          </a:stretch>
        </p:blipFill>
        <p:spPr bwMode="auto">
          <a:xfrm>
            <a:off x="-46066" y="1905000"/>
            <a:ext cx="1493866" cy="12756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7" name="TextBox 316"/>
          <p:cNvSpPr txBox="1"/>
          <p:nvPr/>
        </p:nvSpPr>
        <p:spPr>
          <a:xfrm>
            <a:off x="0" y="1066800"/>
            <a:ext cx="2421560" cy="646331"/>
          </a:xfrm>
          <a:prstGeom prst="rect">
            <a:avLst/>
          </a:prstGeom>
          <a:noFill/>
          <a:ln>
            <a:solidFill>
              <a:srgbClr val="FFFF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accent6"/>
                </a:solidFill>
                <a:effectLst/>
                <a:uLnTx/>
                <a:uFillTx/>
                <a:latin typeface="Calibri"/>
                <a:ea typeface="+mn-ea"/>
                <a:cs typeface="+mn-cs"/>
              </a:rPr>
              <a:t>Code Stored in Memory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accent6"/>
                </a:solidFill>
                <a:effectLst/>
                <a:uLnTx/>
                <a:uFillTx/>
                <a:latin typeface="Calibri"/>
                <a:ea typeface="+mn-ea"/>
                <a:cs typeface="+mn-cs"/>
              </a:rPr>
              <a:t>(also, data and stack)</a:t>
            </a:r>
          </a:p>
        </p:txBody>
      </p:sp>
      <p:sp>
        <p:nvSpPr>
          <p:cNvPr id="318" name="Text Box 11"/>
          <p:cNvSpPr txBox="1">
            <a:spLocks noChangeArrowheads="1"/>
          </p:cNvSpPr>
          <p:nvPr>
            <p:custDataLst>
              <p:tags r:id="rId1"/>
            </p:custDataLst>
          </p:nvPr>
        </p:nvSpPr>
        <p:spPr bwMode="auto">
          <a:xfrm>
            <a:off x="4442254" y="1030026"/>
            <a:ext cx="762000" cy="304799"/>
          </a:xfrm>
          <a:prstGeom prst="rect">
            <a:avLst/>
          </a:prstGeom>
          <a:solidFill>
            <a:srgbClr val="000000"/>
          </a:solidFill>
          <a:ln w="25400" cap="sq" algn="ctr">
            <a:solidFill>
              <a:srgbClr val="FFFFFF"/>
            </a:solidFill>
            <a:miter lim="800000"/>
            <a:headEnd/>
            <a:tailEnd/>
          </a:ln>
          <a:effectLst/>
        </p:spPr>
        <p:txBody>
          <a:bodyPr wrap="square"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kumimoji="0" lang="en-US" sz="1800" b="0" i="0" u="none" strike="noStrike" kern="0" cap="none" spc="0" normalizeH="0" baseline="0" noProof="0" dirty="0" smtClean="0">
                <a:ln>
                  <a:noFill/>
                </a:ln>
                <a:solidFill>
                  <a:srgbClr val="FFFFFF"/>
                </a:solidFill>
                <a:effectLst/>
                <a:uLnTx/>
                <a:uFillTx/>
                <a:latin typeface="Consolas" pitchFamily="49" charset="0"/>
                <a:ea typeface="+mn-ea"/>
                <a:cs typeface="+mn-cs"/>
              </a:rPr>
              <a:t>SEPC</a:t>
            </a:r>
          </a:p>
        </p:txBody>
      </p:sp>
      <p:sp>
        <p:nvSpPr>
          <p:cNvPr id="319" name="Text Box 11"/>
          <p:cNvSpPr txBox="1">
            <a:spLocks noChangeArrowheads="1"/>
          </p:cNvSpPr>
          <p:nvPr>
            <p:custDataLst>
              <p:tags r:id="rId2"/>
            </p:custDataLst>
          </p:nvPr>
        </p:nvSpPr>
        <p:spPr bwMode="auto">
          <a:xfrm>
            <a:off x="4419600" y="1447800"/>
            <a:ext cx="899160" cy="304799"/>
          </a:xfrm>
          <a:prstGeom prst="rect">
            <a:avLst/>
          </a:prstGeom>
          <a:solidFill>
            <a:srgbClr val="000000"/>
          </a:solidFill>
          <a:ln w="25400" cap="sq" algn="ctr">
            <a:solidFill>
              <a:srgbClr val="FFFFFF"/>
            </a:solidFill>
            <a:miter lim="800000"/>
            <a:headEnd/>
            <a:tailEnd/>
          </a:ln>
          <a:effectLst/>
        </p:spPr>
        <p:txBody>
          <a:bodyPr wrap="square" lIns="0" rIns="0" anchor="ctr" anchorCtr="1">
            <a:noAutofit/>
          </a:bodyPr>
          <a:lstStyle/>
          <a:p>
            <a:pPr marL="0" marR="0" lvl="0" indent="0" algn="ctr" defTabSz="914400" eaLnBrk="1" fontAlgn="auto" latinLnBrk="0" hangingPunct="1">
              <a:lnSpc>
                <a:spcPct val="116000"/>
              </a:lnSpc>
              <a:spcBef>
                <a:spcPts val="0"/>
              </a:spcBef>
              <a:spcAft>
                <a:spcPts val="0"/>
              </a:spcAft>
              <a:buClr>
                <a:srgbClr val="40458C"/>
              </a:buClr>
              <a:buSzPct val="100000"/>
              <a:buFont typeface="Times New Roman" pitchFamily="18" charset="0"/>
              <a:buNone/>
              <a:tabLst/>
              <a:defRPr/>
            </a:pPr>
            <a:r>
              <a:rPr lang="en-US" sz="1800" kern="0" dirty="0" smtClean="0">
                <a:solidFill>
                  <a:srgbClr val="FFFFFF"/>
                </a:solidFill>
                <a:latin typeface="Consolas" pitchFamily="49" charset="0"/>
                <a:ea typeface="+mn-ea"/>
                <a:cs typeface="+mn-cs"/>
              </a:rPr>
              <a:t>SCAUSE</a:t>
            </a:r>
            <a:endParaRPr kumimoji="0" lang="en-US" sz="1800" b="0" i="0" u="none" strike="noStrike" kern="0" cap="none" spc="0" normalizeH="0" baseline="0" noProof="0" dirty="0" smtClean="0">
              <a:ln>
                <a:noFill/>
              </a:ln>
              <a:solidFill>
                <a:srgbClr val="FFFFFF"/>
              </a:solidFill>
              <a:effectLst/>
              <a:uLnTx/>
              <a:uFillTx/>
              <a:latin typeface="Consolas" pitchFamily="49" charset="0"/>
              <a:ea typeface="+mn-ea"/>
              <a:cs typeface="+mn-cs"/>
            </a:endParaRPr>
          </a:p>
        </p:txBody>
      </p:sp>
    </p:spTree>
    <p:extLst>
      <p:ext uri="{BB962C8B-B14F-4D97-AF65-F5344CB8AC3E}">
        <p14:creationId xmlns:p14="http://schemas.microsoft.com/office/powerpoint/2010/main" val="4263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pPr marL="457200" indent="-457200">
              <a:buFont typeface="Arial"/>
              <a:buChar char="•"/>
            </a:pPr>
            <a:r>
              <a:rPr lang="en-US" dirty="0"/>
              <a:t>How do we protect </a:t>
            </a:r>
            <a:r>
              <a:rPr lang="en-US" dirty="0" smtClean="0"/>
              <a:t>processes from </a:t>
            </a:r>
            <a:r>
              <a:rPr lang="en-US" dirty="0"/>
              <a:t>one another</a:t>
            </a:r>
            <a:r>
              <a:rPr lang="en-US" dirty="0" smtClean="0"/>
              <a:t>?</a:t>
            </a:r>
          </a:p>
          <a:p>
            <a:pPr marL="1200150" lvl="1" indent="-457200">
              <a:buFont typeface="Arial"/>
              <a:buChar char="•"/>
            </a:pPr>
            <a:r>
              <a:rPr lang="en-US" dirty="0" smtClean="0"/>
              <a:t>Skype should not crash Chrome.</a:t>
            </a:r>
          </a:p>
          <a:p>
            <a:pPr marL="457200" indent="-457200">
              <a:buFont typeface="Arial"/>
              <a:buChar char="•"/>
            </a:pPr>
            <a:endParaRPr lang="en-US" dirty="0" smtClean="0"/>
          </a:p>
          <a:p>
            <a:pPr marL="457200" indent="-457200">
              <a:buFont typeface="Arial"/>
              <a:buChar char="•"/>
            </a:pPr>
            <a:r>
              <a:rPr lang="en-US" dirty="0" smtClean="0"/>
              <a:t>How do we protect the operating system (OS) from other processes?  </a:t>
            </a:r>
          </a:p>
          <a:p>
            <a:pPr marL="1200150" lvl="1" indent="-457200">
              <a:buFont typeface="Arial"/>
              <a:buChar char="•"/>
            </a:pPr>
            <a:r>
              <a:rPr lang="en-US" dirty="0" smtClean="0"/>
              <a:t>Chrome should not crash the computer!</a:t>
            </a:r>
          </a:p>
          <a:p>
            <a:pPr marL="457200" indent="-457200">
              <a:buFont typeface="Arial"/>
              <a:buChar char="•"/>
            </a:pPr>
            <a:endParaRPr lang="en-US" dirty="0"/>
          </a:p>
          <a:p>
            <a:pPr marL="457200" indent="-457200">
              <a:buFont typeface="Arial"/>
              <a:buChar char="•"/>
            </a:pPr>
            <a:r>
              <a:rPr lang="en-US" dirty="0" smtClean="0"/>
              <a:t>How does the CPU and OS (software) handle exceptional conditions? </a:t>
            </a:r>
          </a:p>
          <a:p>
            <a:pPr marL="1200150" lvl="1" indent="-457200">
              <a:buFont typeface="Arial"/>
              <a:buChar char="•"/>
            </a:pPr>
            <a:r>
              <a:rPr lang="en-US" dirty="0" smtClean="0"/>
              <a:t>Division by 0, Page Fault, </a:t>
            </a:r>
            <a:r>
              <a:rPr lang="en-US" dirty="0" err="1" smtClean="0"/>
              <a:t>Syscall</a:t>
            </a:r>
            <a:r>
              <a:rPr lang="en-US" dirty="0" smtClean="0"/>
              <a:t>, etc.</a:t>
            </a:r>
            <a:endParaRPr lang="en-US" dirty="0"/>
          </a:p>
        </p:txBody>
      </p:sp>
      <p:sp>
        <p:nvSpPr>
          <p:cNvPr id="5" name="Title 1"/>
          <p:cNvSpPr>
            <a:spLocks noGrp="1"/>
          </p:cNvSpPr>
          <p:nvPr>
            <p:ph type="title"/>
          </p:nvPr>
        </p:nvSpPr>
        <p:spPr/>
        <p:txBody>
          <a:bodyPr>
            <a:noAutofit/>
          </a:bodyPr>
          <a:lstStyle/>
          <a:p>
            <a:r>
              <a:rPr lang="en-US" dirty="0" smtClean="0"/>
              <a:t>Outline for Today</a:t>
            </a:r>
            <a:endParaRPr lang="en-US" dirty="0"/>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4</a:t>
            </a:fld>
            <a:endParaRPr lang="en-US"/>
          </a:p>
        </p:txBody>
      </p:sp>
      <p:sp>
        <p:nvSpPr>
          <p:cNvPr id="7" name="TextBox 6"/>
          <p:cNvSpPr txBox="1"/>
          <p:nvPr/>
        </p:nvSpPr>
        <p:spPr>
          <a:xfrm>
            <a:off x="645925" y="2335649"/>
            <a:ext cx="3926075" cy="584775"/>
          </a:xfrm>
          <a:prstGeom prst="rect">
            <a:avLst/>
          </a:prstGeom>
          <a:noFill/>
        </p:spPr>
        <p:txBody>
          <a:bodyPr wrap="none" rtlCol="0">
            <a:spAutoFit/>
          </a:bodyPr>
          <a:lstStyle/>
          <a:p>
            <a:pPr marL="457200" indent="-457200">
              <a:buFont typeface="Arial"/>
              <a:buChar char="•"/>
            </a:pPr>
            <a:r>
              <a:rPr lang="en-US" sz="3200" dirty="0" smtClean="0">
                <a:solidFill>
                  <a:schemeClr val="accent6"/>
                </a:solidFill>
                <a:latin typeface="Source Sans Pro"/>
              </a:rPr>
              <a:t>Operating System</a:t>
            </a:r>
            <a:endParaRPr lang="en-US" sz="3200" dirty="0">
              <a:solidFill>
                <a:schemeClr val="accent6"/>
              </a:solidFill>
              <a:latin typeface="Source Sans Pro"/>
            </a:endParaRPr>
          </a:p>
        </p:txBody>
      </p:sp>
      <p:sp>
        <p:nvSpPr>
          <p:cNvPr id="8" name="TextBox 7"/>
          <p:cNvSpPr txBox="1"/>
          <p:nvPr/>
        </p:nvSpPr>
        <p:spPr>
          <a:xfrm>
            <a:off x="609600" y="4191000"/>
            <a:ext cx="3584636" cy="584775"/>
          </a:xfrm>
          <a:prstGeom prst="rect">
            <a:avLst/>
          </a:prstGeom>
          <a:noFill/>
        </p:spPr>
        <p:txBody>
          <a:bodyPr wrap="none" rtlCol="0">
            <a:spAutoFit/>
          </a:bodyPr>
          <a:lstStyle/>
          <a:p>
            <a:pPr marL="457200" indent="-457200">
              <a:buFont typeface="Arial"/>
              <a:buChar char="•"/>
            </a:pPr>
            <a:r>
              <a:rPr lang="en-US" sz="3200" dirty="0" smtClean="0">
                <a:solidFill>
                  <a:schemeClr val="accent6"/>
                </a:solidFill>
                <a:latin typeface="Source Sans Pro"/>
              </a:rPr>
              <a:t>Privileged Mode</a:t>
            </a:r>
            <a:endParaRPr lang="en-US" sz="3200" dirty="0">
              <a:solidFill>
                <a:schemeClr val="accent6"/>
              </a:solidFill>
              <a:latin typeface="Source Sans Pro"/>
            </a:endParaRPr>
          </a:p>
        </p:txBody>
      </p:sp>
      <p:sp>
        <p:nvSpPr>
          <p:cNvPr id="9" name="TextBox 8"/>
          <p:cNvSpPr txBox="1"/>
          <p:nvPr/>
        </p:nvSpPr>
        <p:spPr>
          <a:xfrm>
            <a:off x="472547" y="6120824"/>
            <a:ext cx="8511433" cy="584775"/>
          </a:xfrm>
          <a:prstGeom prst="rect">
            <a:avLst/>
          </a:prstGeom>
          <a:noFill/>
        </p:spPr>
        <p:txBody>
          <a:bodyPr wrap="none" rtlCol="0">
            <a:spAutoFit/>
          </a:bodyPr>
          <a:lstStyle/>
          <a:p>
            <a:pPr marL="457200" indent="-457200">
              <a:buFont typeface="Arial"/>
              <a:buChar char="•"/>
            </a:pPr>
            <a:r>
              <a:rPr lang="en-US" sz="3200" dirty="0" smtClean="0">
                <a:solidFill>
                  <a:schemeClr val="accent6"/>
                </a:solidFill>
                <a:latin typeface="Source Sans Pro"/>
              </a:rPr>
              <a:t>Traps</a:t>
            </a:r>
            <a:r>
              <a:rPr lang="en-US" sz="3200" dirty="0">
                <a:solidFill>
                  <a:schemeClr val="accent6"/>
                </a:solidFill>
                <a:latin typeface="Source Sans Pro"/>
              </a:rPr>
              <a:t>, System </a:t>
            </a:r>
            <a:r>
              <a:rPr lang="en-US" sz="3200" dirty="0" smtClean="0">
                <a:solidFill>
                  <a:schemeClr val="accent6"/>
                </a:solidFill>
                <a:latin typeface="Source Sans Pro"/>
              </a:rPr>
              <a:t>calls, Exceptions, Interrupts </a:t>
            </a:r>
            <a:endParaRPr lang="en-US" sz="3200" dirty="0">
              <a:solidFill>
                <a:schemeClr val="accent6"/>
              </a:solidFill>
              <a:latin typeface="Source Sans Pro"/>
            </a:endParaRPr>
          </a:p>
        </p:txBody>
      </p:sp>
    </p:spTree>
    <p:extLst>
      <p:ext uri="{BB962C8B-B14F-4D97-AF65-F5344CB8AC3E}">
        <p14:creationId xmlns:p14="http://schemas.microsoft.com/office/powerpoint/2010/main" val="331500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40</a:t>
            </a:fld>
            <a:endParaRPr lang="en-US" dirty="0"/>
          </a:p>
        </p:txBody>
      </p:sp>
      <p:sp>
        <p:nvSpPr>
          <p:cNvPr id="5" name="Rectangle 3"/>
          <p:cNvSpPr txBox="1">
            <a:spLocks noChangeArrowheads="1"/>
          </p:cNvSpPr>
          <p:nvPr/>
        </p:nvSpPr>
        <p:spPr>
          <a:xfrm>
            <a:off x="228600" y="838200"/>
            <a:ext cx="8686800" cy="56388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28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None/>
            </a:pPr>
            <a:r>
              <a:rPr lang="en-US" dirty="0" smtClean="0">
                <a:solidFill>
                  <a:schemeClr val="accent1"/>
                </a:solidFill>
              </a:rPr>
              <a:t>Precise exceptions: </a:t>
            </a:r>
            <a:r>
              <a:rPr lang="en-US" dirty="0" smtClean="0"/>
              <a:t>Hardware guarantees</a:t>
            </a:r>
          </a:p>
          <a:p>
            <a:pPr marL="457200" lvl="1" indent="0" fontAlgn="auto">
              <a:spcAft>
                <a:spcPts val="0"/>
              </a:spcAft>
              <a:buFont typeface="Arial"/>
              <a:buNone/>
            </a:pPr>
            <a:r>
              <a:rPr lang="en-US" dirty="0" smtClean="0"/>
              <a:t>(similar to a branch)</a:t>
            </a:r>
          </a:p>
          <a:p>
            <a:pPr lvl="1" fontAlgn="auto">
              <a:spcAft>
                <a:spcPts val="0"/>
              </a:spcAft>
            </a:pPr>
            <a:r>
              <a:rPr lang="en-US" dirty="0" smtClean="0"/>
              <a:t>Previous instructions complete</a:t>
            </a:r>
          </a:p>
          <a:p>
            <a:pPr lvl="1" fontAlgn="auto">
              <a:spcAft>
                <a:spcPts val="0"/>
              </a:spcAft>
            </a:pPr>
            <a:r>
              <a:rPr lang="en-US" dirty="0" smtClean="0"/>
              <a:t>Later instructions are flushed</a:t>
            </a:r>
          </a:p>
          <a:p>
            <a:pPr lvl="1" fontAlgn="auto">
              <a:spcAft>
                <a:spcPts val="0"/>
              </a:spcAft>
            </a:pPr>
            <a:r>
              <a:rPr lang="en-US" dirty="0" smtClean="0"/>
              <a:t>SEPC and SCAUSE register are set</a:t>
            </a:r>
          </a:p>
          <a:p>
            <a:pPr lvl="1" fontAlgn="auto">
              <a:spcAft>
                <a:spcPts val="0"/>
              </a:spcAft>
            </a:pPr>
            <a:r>
              <a:rPr lang="en-US" dirty="0" smtClean="0"/>
              <a:t>Jump to prearranged address in OS</a:t>
            </a:r>
          </a:p>
          <a:p>
            <a:pPr lvl="1" fontAlgn="auto">
              <a:spcAft>
                <a:spcPts val="0"/>
              </a:spcAft>
            </a:pPr>
            <a:r>
              <a:rPr lang="en-US" dirty="0" smtClean="0"/>
              <a:t>When you come back, </a:t>
            </a:r>
            <a:r>
              <a:rPr lang="en-US" dirty="0" smtClean="0">
                <a:solidFill>
                  <a:schemeClr val="accent1"/>
                </a:solidFill>
              </a:rPr>
              <a:t>restart</a:t>
            </a:r>
            <a:r>
              <a:rPr lang="en-US" dirty="0" smtClean="0"/>
              <a:t> instruction</a:t>
            </a:r>
          </a:p>
          <a:p>
            <a:pPr lvl="1" fontAlgn="auto">
              <a:spcAft>
                <a:spcPts val="0"/>
              </a:spcAft>
            </a:pPr>
            <a:endParaRPr lang="en-US" dirty="0" smtClean="0"/>
          </a:p>
          <a:p>
            <a:pPr lvl="1" fontAlgn="auto">
              <a:spcAft>
                <a:spcPts val="0"/>
              </a:spcAft>
            </a:pPr>
            <a:r>
              <a:rPr lang="en-US" dirty="0" smtClean="0"/>
              <a:t>Disable exceptions while responding to one</a:t>
            </a:r>
          </a:p>
          <a:p>
            <a:pPr lvl="2" fontAlgn="auto">
              <a:spcAft>
                <a:spcPts val="0"/>
              </a:spcAft>
            </a:pPr>
            <a:r>
              <a:rPr lang="en-US" dirty="0" smtClean="0"/>
              <a:t>Otherwise can overwrite SEPC and SCAUSE</a:t>
            </a:r>
            <a:endParaRPr lang="en-US" dirty="0"/>
          </a:p>
        </p:txBody>
      </p:sp>
      <p:sp>
        <p:nvSpPr>
          <p:cNvPr id="6" name="Rectangle 2"/>
          <p:cNvSpPr>
            <a:spLocks noGrp="1" noChangeArrowheads="1"/>
          </p:cNvSpPr>
          <p:nvPr>
            <p:ph type="title"/>
          </p:nvPr>
        </p:nvSpPr>
        <p:spPr>
          <a:xfrm>
            <a:off x="228600" y="152400"/>
            <a:ext cx="8686800" cy="533400"/>
          </a:xfrm>
        </p:spPr>
        <p:txBody>
          <a:bodyPr>
            <a:noAutofit/>
          </a:bodyPr>
          <a:lstStyle/>
          <a:p>
            <a:r>
              <a:rPr lang="en-US" dirty="0"/>
              <a:t>Hardware support for exceptions</a:t>
            </a:r>
          </a:p>
        </p:txBody>
      </p:sp>
    </p:spTree>
    <p:extLst>
      <p:ext uri="{BB962C8B-B14F-4D97-AF65-F5344CB8AC3E}">
        <p14:creationId xmlns:p14="http://schemas.microsoft.com/office/powerpoint/2010/main" val="13048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41</a:t>
            </a:fld>
            <a:endParaRPr lang="en-US" dirty="0"/>
          </a:p>
        </p:txBody>
      </p:sp>
      <p:sp>
        <p:nvSpPr>
          <p:cNvPr id="5" name="Rectangle 2"/>
          <p:cNvSpPr>
            <a:spLocks noGrp="1" noChangeArrowheads="1"/>
          </p:cNvSpPr>
          <p:nvPr>
            <p:ph type="title"/>
          </p:nvPr>
        </p:nvSpPr>
        <p:spPr>
          <a:xfrm>
            <a:off x="1673682" y="76983"/>
            <a:ext cx="6172200" cy="712759"/>
          </a:xfrm>
          <a:noFill/>
          <a:ln/>
        </p:spPr>
        <p:txBody>
          <a:bodyPr lIns="91294" tIns="45647" rIns="91294" bIns="45647" anchor="t">
            <a:normAutofit fontScale="90000"/>
          </a:bodyPr>
          <a:lstStyle/>
          <a:p>
            <a:pPr algn="ctr"/>
            <a:r>
              <a:rPr lang="en-US" dirty="0" smtClean="0"/>
              <a:t>Exceptional Control Flow</a:t>
            </a:r>
            <a:endParaRPr lang="en-US" dirty="0"/>
          </a:p>
        </p:txBody>
      </p:sp>
      <p:sp>
        <p:nvSpPr>
          <p:cNvPr id="6" name="Line 7"/>
          <p:cNvSpPr>
            <a:spLocks noChangeShapeType="1"/>
          </p:cNvSpPr>
          <p:nvPr/>
        </p:nvSpPr>
        <p:spPr bwMode="auto">
          <a:xfrm flipH="1">
            <a:off x="2209800" y="777384"/>
            <a:ext cx="2059021" cy="1031634"/>
          </a:xfrm>
          <a:prstGeom prst="line">
            <a:avLst/>
          </a:prstGeom>
          <a:noFill/>
          <a:ln w="38100">
            <a:solidFill>
              <a:schemeClr val="tx2"/>
            </a:solidFill>
            <a:round/>
            <a:headEnd/>
            <a:tailEnd type="triangle" w="med" len="med"/>
          </a:ln>
          <a:effectLst/>
        </p:spPr>
        <p:txBody>
          <a:bodyPr wrap="none" anchor="ctr"/>
          <a:lstStyle/>
          <a:p>
            <a:endParaRPr lang="en-US" dirty="0">
              <a:latin typeface="Source Sans Pro"/>
            </a:endParaRPr>
          </a:p>
        </p:txBody>
      </p:sp>
      <p:sp>
        <p:nvSpPr>
          <p:cNvPr id="7" name="Line 7"/>
          <p:cNvSpPr>
            <a:spLocks noChangeShapeType="1"/>
          </p:cNvSpPr>
          <p:nvPr/>
        </p:nvSpPr>
        <p:spPr bwMode="auto">
          <a:xfrm>
            <a:off x="4759782" y="789742"/>
            <a:ext cx="2098218" cy="1019275"/>
          </a:xfrm>
          <a:prstGeom prst="line">
            <a:avLst/>
          </a:prstGeom>
          <a:noFill/>
          <a:ln w="38100">
            <a:solidFill>
              <a:schemeClr val="tx2"/>
            </a:solidFill>
            <a:round/>
            <a:headEnd/>
            <a:tailEnd type="triangle" w="med" len="med"/>
          </a:ln>
          <a:effectLst/>
        </p:spPr>
        <p:txBody>
          <a:bodyPr wrap="none" anchor="ctr"/>
          <a:lstStyle/>
          <a:p>
            <a:endParaRPr lang="en-US" dirty="0">
              <a:latin typeface="Source Sans Pro"/>
            </a:endParaRPr>
          </a:p>
        </p:txBody>
      </p:sp>
      <p:sp>
        <p:nvSpPr>
          <p:cNvPr id="8" name="Rectangle 7"/>
          <p:cNvSpPr/>
          <p:nvPr/>
        </p:nvSpPr>
        <p:spPr>
          <a:xfrm>
            <a:off x="908335" y="1809017"/>
            <a:ext cx="3130892" cy="1564274"/>
          </a:xfrm>
          <a:prstGeom prst="rect">
            <a:avLst/>
          </a:prstGeom>
        </p:spPr>
        <p:txBody>
          <a:bodyPr wrap="square">
            <a:spAutoFit/>
          </a:bodyPr>
          <a:lstStyle/>
          <a:p>
            <a:pPr marL="0" indent="0" eaLnBrk="1" hangingPunct="1">
              <a:lnSpc>
                <a:spcPct val="84000"/>
              </a:lnSpc>
              <a:spcBef>
                <a:spcPts val="800"/>
              </a:spcBef>
              <a:buNone/>
            </a:pPr>
            <a:r>
              <a:rPr lang="en-US" sz="2600" dirty="0" smtClean="0">
                <a:solidFill>
                  <a:schemeClr val="accent1"/>
                </a:solidFill>
                <a:latin typeface="Source Sans Pro"/>
              </a:rPr>
              <a:t>Hardware interrupts</a:t>
            </a:r>
          </a:p>
          <a:p>
            <a:pPr marL="0" indent="0" eaLnBrk="1" hangingPunct="1">
              <a:lnSpc>
                <a:spcPct val="84000"/>
              </a:lnSpc>
              <a:spcBef>
                <a:spcPts val="800"/>
              </a:spcBef>
              <a:buNone/>
            </a:pPr>
            <a:r>
              <a:rPr lang="en-US" sz="2400" i="1" dirty="0" smtClean="0">
                <a:solidFill>
                  <a:srgbClr val="FF0000"/>
                </a:solidFill>
                <a:latin typeface="Source Sans Pro"/>
              </a:rPr>
              <a:t>Asynchronous</a:t>
            </a:r>
          </a:p>
          <a:p>
            <a:pPr marL="0" indent="0" eaLnBrk="1" hangingPunct="1">
              <a:lnSpc>
                <a:spcPct val="84000"/>
              </a:lnSpc>
              <a:spcBef>
                <a:spcPts val="800"/>
              </a:spcBef>
              <a:buNone/>
            </a:pPr>
            <a:r>
              <a:rPr lang="en-US" sz="2400" i="1" dirty="0" smtClean="0">
                <a:solidFill>
                  <a:schemeClr val="tx2"/>
                </a:solidFill>
                <a:latin typeface="Source Sans Pro"/>
              </a:rPr>
              <a:t>= </a:t>
            </a:r>
            <a:r>
              <a:rPr lang="en-US" sz="2400" dirty="0" smtClean="0">
                <a:solidFill>
                  <a:schemeClr val="tx2"/>
                </a:solidFill>
                <a:latin typeface="Source Sans Pro"/>
              </a:rPr>
              <a:t>caused by events external to CPU</a:t>
            </a:r>
            <a:endParaRPr lang="en-US" sz="2400" i="1" dirty="0">
              <a:solidFill>
                <a:schemeClr val="tx2"/>
              </a:solidFill>
              <a:latin typeface="Source Sans Pro"/>
            </a:endParaRPr>
          </a:p>
        </p:txBody>
      </p:sp>
      <p:sp>
        <p:nvSpPr>
          <p:cNvPr id="9" name="Rectangle 8"/>
          <p:cNvSpPr/>
          <p:nvPr/>
        </p:nvSpPr>
        <p:spPr>
          <a:xfrm>
            <a:off x="5486400" y="1809017"/>
            <a:ext cx="3410978" cy="1564274"/>
          </a:xfrm>
          <a:prstGeom prst="rect">
            <a:avLst/>
          </a:prstGeom>
        </p:spPr>
        <p:txBody>
          <a:bodyPr wrap="square">
            <a:spAutoFit/>
          </a:bodyPr>
          <a:lstStyle/>
          <a:p>
            <a:pPr marL="0" indent="0" eaLnBrk="1" hangingPunct="1">
              <a:lnSpc>
                <a:spcPct val="84000"/>
              </a:lnSpc>
              <a:spcBef>
                <a:spcPts val="800"/>
              </a:spcBef>
              <a:buNone/>
            </a:pPr>
            <a:r>
              <a:rPr lang="en-US" sz="2600" dirty="0" smtClean="0">
                <a:solidFill>
                  <a:schemeClr val="accent1"/>
                </a:solidFill>
                <a:latin typeface="Source Sans Pro"/>
              </a:rPr>
              <a:t>Software exceptions</a:t>
            </a:r>
          </a:p>
          <a:p>
            <a:pPr marL="0" indent="0" eaLnBrk="1" hangingPunct="1">
              <a:lnSpc>
                <a:spcPct val="84000"/>
              </a:lnSpc>
              <a:spcBef>
                <a:spcPts val="800"/>
              </a:spcBef>
              <a:buNone/>
            </a:pPr>
            <a:r>
              <a:rPr lang="en-US" sz="2400" i="1" dirty="0">
                <a:solidFill>
                  <a:srgbClr val="FF0000"/>
                </a:solidFill>
                <a:latin typeface="Source Sans Pro"/>
              </a:rPr>
              <a:t>S</a:t>
            </a:r>
            <a:r>
              <a:rPr lang="en-US" sz="2400" i="1" dirty="0" smtClean="0">
                <a:solidFill>
                  <a:srgbClr val="FF0000"/>
                </a:solidFill>
                <a:latin typeface="Source Sans Pro"/>
              </a:rPr>
              <a:t>ynchronous</a:t>
            </a:r>
          </a:p>
          <a:p>
            <a:pPr marL="0" indent="0" eaLnBrk="1" hangingPunct="1">
              <a:lnSpc>
                <a:spcPct val="84000"/>
              </a:lnSpc>
              <a:spcBef>
                <a:spcPts val="800"/>
              </a:spcBef>
              <a:buNone/>
            </a:pPr>
            <a:r>
              <a:rPr lang="en-US" sz="2400" i="1" dirty="0" smtClean="0">
                <a:solidFill>
                  <a:schemeClr val="tx2"/>
                </a:solidFill>
                <a:latin typeface="Source Sans Pro"/>
              </a:rPr>
              <a:t>= </a:t>
            </a:r>
            <a:r>
              <a:rPr lang="en-US" sz="2400" dirty="0">
                <a:solidFill>
                  <a:schemeClr val="tx2"/>
                </a:solidFill>
                <a:latin typeface="Source Sans Pro"/>
              </a:rPr>
              <a:t>caused by </a:t>
            </a:r>
            <a:r>
              <a:rPr lang="en-US" sz="2400" dirty="0" smtClean="0">
                <a:solidFill>
                  <a:schemeClr val="tx2"/>
                </a:solidFill>
                <a:latin typeface="Source Sans Pro"/>
              </a:rPr>
              <a:t>CPU executing an instruction</a:t>
            </a:r>
            <a:endParaRPr lang="en-US" sz="2400" i="1" dirty="0">
              <a:solidFill>
                <a:schemeClr val="tx2"/>
              </a:solidFill>
              <a:latin typeface="Source Sans Pro"/>
            </a:endParaRPr>
          </a:p>
        </p:txBody>
      </p:sp>
      <p:sp>
        <p:nvSpPr>
          <p:cNvPr id="10" name="Rectangle 9"/>
          <p:cNvSpPr/>
          <p:nvPr/>
        </p:nvSpPr>
        <p:spPr>
          <a:xfrm>
            <a:off x="103448" y="4477338"/>
            <a:ext cx="4697151" cy="1771062"/>
          </a:xfrm>
          <a:prstGeom prst="rect">
            <a:avLst/>
          </a:prstGeom>
        </p:spPr>
        <p:txBody>
          <a:bodyPr wrap="square">
            <a:spAutoFit/>
          </a:bodyPr>
          <a:lstStyle/>
          <a:p>
            <a:pPr marL="0" indent="0" eaLnBrk="1" hangingPunct="1">
              <a:lnSpc>
                <a:spcPct val="84000"/>
              </a:lnSpc>
              <a:spcBef>
                <a:spcPts val="800"/>
              </a:spcBef>
              <a:buNone/>
            </a:pPr>
            <a:r>
              <a:rPr lang="en-US" sz="2400" dirty="0" err="1" smtClean="0">
                <a:solidFill>
                  <a:schemeClr val="accent6"/>
                </a:solidFill>
                <a:latin typeface="Source Sans Pro"/>
              </a:rPr>
              <a:t>Maskable</a:t>
            </a:r>
            <a:endParaRPr lang="en-US" sz="2400" dirty="0" smtClean="0">
              <a:solidFill>
                <a:schemeClr val="accent6"/>
              </a:solidFill>
              <a:latin typeface="Source Sans Pro"/>
            </a:endParaRPr>
          </a:p>
          <a:p>
            <a:pPr marL="0" indent="0" eaLnBrk="1" hangingPunct="1">
              <a:lnSpc>
                <a:spcPct val="84000"/>
              </a:lnSpc>
              <a:spcBef>
                <a:spcPts val="800"/>
              </a:spcBef>
              <a:buNone/>
            </a:pPr>
            <a:r>
              <a:rPr lang="en-US" sz="2400" i="1" dirty="0" smtClean="0">
                <a:solidFill>
                  <a:srgbClr val="92D050"/>
                </a:solidFill>
                <a:latin typeface="Source Sans Pro"/>
              </a:rPr>
              <a:t>Can be turned off by CPU</a:t>
            </a:r>
          </a:p>
          <a:p>
            <a:pPr>
              <a:lnSpc>
                <a:spcPct val="84000"/>
              </a:lnSpc>
              <a:spcBef>
                <a:spcPts val="800"/>
              </a:spcBef>
            </a:pPr>
            <a:r>
              <a:rPr lang="en-US" sz="2200" dirty="0" smtClean="0">
                <a:solidFill>
                  <a:schemeClr val="tx2"/>
                </a:solidFill>
                <a:latin typeface="Source Sans Pro"/>
              </a:rPr>
              <a:t>Example: alert </a:t>
            </a:r>
            <a:r>
              <a:rPr lang="en-US" sz="2200" dirty="0">
                <a:solidFill>
                  <a:schemeClr val="tx2"/>
                </a:solidFill>
                <a:latin typeface="Source Sans Pro"/>
              </a:rPr>
              <a:t>from </a:t>
            </a:r>
            <a:r>
              <a:rPr lang="en-US" sz="2200" dirty="0" smtClean="0">
                <a:solidFill>
                  <a:schemeClr val="tx2"/>
                </a:solidFill>
                <a:latin typeface="Source Sans Pro"/>
              </a:rPr>
              <a:t>network </a:t>
            </a:r>
            <a:r>
              <a:rPr lang="en-US" sz="2200" dirty="0">
                <a:solidFill>
                  <a:schemeClr val="tx2"/>
                </a:solidFill>
                <a:latin typeface="Source Sans Pro"/>
              </a:rPr>
              <a:t>device that a packet just </a:t>
            </a:r>
            <a:r>
              <a:rPr lang="en-US" sz="2200" dirty="0" smtClean="0">
                <a:solidFill>
                  <a:schemeClr val="tx2"/>
                </a:solidFill>
                <a:latin typeface="Source Sans Pro"/>
              </a:rPr>
              <a:t>arrived, clock </a:t>
            </a:r>
            <a:r>
              <a:rPr lang="en-US" sz="2200" dirty="0">
                <a:solidFill>
                  <a:schemeClr val="tx2"/>
                </a:solidFill>
                <a:latin typeface="Source Sans Pro"/>
              </a:rPr>
              <a:t>notifying </a:t>
            </a:r>
            <a:r>
              <a:rPr lang="en-US" sz="2200" dirty="0" smtClean="0">
                <a:solidFill>
                  <a:schemeClr val="tx2"/>
                </a:solidFill>
                <a:latin typeface="Source Sans Pro"/>
              </a:rPr>
              <a:t>CPU of clock tick</a:t>
            </a:r>
          </a:p>
        </p:txBody>
      </p:sp>
      <p:sp>
        <p:nvSpPr>
          <p:cNvPr id="11" name="Rectangle 10"/>
          <p:cNvSpPr/>
          <p:nvPr/>
        </p:nvSpPr>
        <p:spPr>
          <a:xfrm>
            <a:off x="5029200" y="4476684"/>
            <a:ext cx="3657600" cy="1771062"/>
          </a:xfrm>
          <a:prstGeom prst="rect">
            <a:avLst/>
          </a:prstGeom>
        </p:spPr>
        <p:txBody>
          <a:bodyPr wrap="square">
            <a:spAutoFit/>
          </a:bodyPr>
          <a:lstStyle/>
          <a:p>
            <a:pPr marL="0" indent="0" eaLnBrk="1" hangingPunct="1">
              <a:lnSpc>
                <a:spcPct val="84000"/>
              </a:lnSpc>
              <a:spcBef>
                <a:spcPts val="800"/>
              </a:spcBef>
              <a:buNone/>
            </a:pPr>
            <a:r>
              <a:rPr lang="en-US" sz="2400" dirty="0" err="1" smtClean="0">
                <a:solidFill>
                  <a:schemeClr val="accent6"/>
                </a:solidFill>
                <a:latin typeface="Source Sans Pro"/>
              </a:rPr>
              <a:t>Unmaskable</a:t>
            </a:r>
            <a:endParaRPr lang="en-US" sz="2400" dirty="0" smtClean="0">
              <a:solidFill>
                <a:schemeClr val="accent6"/>
              </a:solidFill>
              <a:latin typeface="Source Sans Pro"/>
            </a:endParaRPr>
          </a:p>
          <a:p>
            <a:pPr marL="0" indent="0" eaLnBrk="1" hangingPunct="1">
              <a:lnSpc>
                <a:spcPct val="84000"/>
              </a:lnSpc>
              <a:spcBef>
                <a:spcPts val="800"/>
              </a:spcBef>
              <a:buNone/>
            </a:pPr>
            <a:r>
              <a:rPr lang="en-US" sz="2400" i="1" dirty="0" smtClean="0">
                <a:solidFill>
                  <a:srgbClr val="92D050"/>
                </a:solidFill>
                <a:latin typeface="Source Sans Pro"/>
              </a:rPr>
              <a:t>Cannot be ignored</a:t>
            </a:r>
          </a:p>
          <a:p>
            <a:pPr marL="0" indent="0" eaLnBrk="1" hangingPunct="1">
              <a:lnSpc>
                <a:spcPct val="84000"/>
              </a:lnSpc>
              <a:spcBef>
                <a:spcPts val="800"/>
              </a:spcBef>
              <a:buNone/>
            </a:pPr>
            <a:r>
              <a:rPr lang="en-US" sz="2200" i="1" dirty="0" smtClean="0">
                <a:solidFill>
                  <a:schemeClr val="tx2"/>
                </a:solidFill>
                <a:latin typeface="Source Sans Pro"/>
              </a:rPr>
              <a:t>Example:</a:t>
            </a:r>
            <a:r>
              <a:rPr lang="en-US" sz="2200" dirty="0" smtClean="0">
                <a:solidFill>
                  <a:schemeClr val="tx2"/>
                </a:solidFill>
                <a:latin typeface="Source Sans Pro"/>
              </a:rPr>
              <a:t> alert </a:t>
            </a:r>
            <a:r>
              <a:rPr lang="en-US" sz="2200" dirty="0">
                <a:solidFill>
                  <a:schemeClr val="tx2"/>
                </a:solidFill>
                <a:latin typeface="Source Sans Pro"/>
              </a:rPr>
              <a:t>from the power supply that electricity is about to go </a:t>
            </a:r>
            <a:r>
              <a:rPr lang="en-US" sz="2200" dirty="0" smtClean="0">
                <a:solidFill>
                  <a:schemeClr val="tx2"/>
                </a:solidFill>
                <a:latin typeface="Source Sans Pro"/>
              </a:rPr>
              <a:t>out</a:t>
            </a:r>
            <a:endParaRPr lang="en-US" sz="2200" i="1" dirty="0">
              <a:solidFill>
                <a:schemeClr val="tx2"/>
              </a:solidFill>
              <a:latin typeface="Source Sans Pro"/>
            </a:endParaRPr>
          </a:p>
        </p:txBody>
      </p:sp>
      <p:sp>
        <p:nvSpPr>
          <p:cNvPr id="12" name="Line 7"/>
          <p:cNvSpPr>
            <a:spLocks noChangeShapeType="1"/>
          </p:cNvSpPr>
          <p:nvPr/>
        </p:nvSpPr>
        <p:spPr bwMode="auto">
          <a:xfrm flipH="1">
            <a:off x="1219200" y="3349067"/>
            <a:ext cx="848689" cy="1127617"/>
          </a:xfrm>
          <a:prstGeom prst="line">
            <a:avLst/>
          </a:prstGeom>
          <a:noFill/>
          <a:ln w="38100">
            <a:solidFill>
              <a:schemeClr val="tx2"/>
            </a:solidFill>
            <a:round/>
            <a:headEnd/>
            <a:tailEnd type="triangle" w="med" len="med"/>
          </a:ln>
          <a:effectLst/>
        </p:spPr>
        <p:txBody>
          <a:bodyPr wrap="none" anchor="ctr"/>
          <a:lstStyle/>
          <a:p>
            <a:endParaRPr lang="en-US" dirty="0">
              <a:latin typeface="Source Sans Pro"/>
            </a:endParaRPr>
          </a:p>
        </p:txBody>
      </p:sp>
      <p:sp>
        <p:nvSpPr>
          <p:cNvPr id="13" name="Line 7"/>
          <p:cNvSpPr>
            <a:spLocks noChangeShapeType="1"/>
          </p:cNvSpPr>
          <p:nvPr/>
        </p:nvSpPr>
        <p:spPr bwMode="auto">
          <a:xfrm>
            <a:off x="2378754" y="3373291"/>
            <a:ext cx="3201868" cy="1057945"/>
          </a:xfrm>
          <a:prstGeom prst="line">
            <a:avLst/>
          </a:prstGeom>
          <a:noFill/>
          <a:ln w="38100">
            <a:solidFill>
              <a:schemeClr val="tx2"/>
            </a:solidFill>
            <a:round/>
            <a:headEnd/>
            <a:tailEnd type="triangle" w="med" len="med"/>
          </a:ln>
          <a:effectLst/>
        </p:spPr>
        <p:txBody>
          <a:bodyPr wrap="none" anchor="ctr"/>
          <a:lstStyle/>
          <a:p>
            <a:endParaRPr lang="en-US" dirty="0">
              <a:latin typeface="Source Sans Pro"/>
            </a:endParaRPr>
          </a:p>
        </p:txBody>
      </p:sp>
      <p:sp>
        <p:nvSpPr>
          <p:cNvPr id="14" name="Rectangle 13"/>
          <p:cNvSpPr/>
          <p:nvPr/>
        </p:nvSpPr>
        <p:spPr>
          <a:xfrm>
            <a:off x="6216265" y="662597"/>
            <a:ext cx="2470536" cy="402546"/>
          </a:xfrm>
          <a:prstGeom prst="rect">
            <a:avLst/>
          </a:prstGeom>
        </p:spPr>
        <p:txBody>
          <a:bodyPr wrap="square">
            <a:spAutoFit/>
          </a:bodyPr>
          <a:lstStyle/>
          <a:p>
            <a:pPr marL="0" indent="0" eaLnBrk="1" hangingPunct="1">
              <a:lnSpc>
                <a:spcPct val="84000"/>
              </a:lnSpc>
              <a:spcBef>
                <a:spcPts val="800"/>
              </a:spcBef>
              <a:buNone/>
            </a:pPr>
            <a:r>
              <a:rPr lang="en-US" sz="2400" i="1" dirty="0" smtClean="0">
                <a:solidFill>
                  <a:schemeClr val="tx2"/>
                </a:solidFill>
                <a:latin typeface="Source Sans Pro"/>
              </a:rPr>
              <a:t>AKA Exceptions</a:t>
            </a:r>
            <a:endParaRPr lang="en-US" sz="2400" i="1" dirty="0">
              <a:solidFill>
                <a:schemeClr val="tx2"/>
              </a:solidFill>
              <a:latin typeface="Source Sans Pro"/>
            </a:endParaRPr>
          </a:p>
        </p:txBody>
      </p:sp>
    </p:spTree>
    <p:extLst>
      <p:ext uri="{BB962C8B-B14F-4D97-AF65-F5344CB8AC3E}">
        <p14:creationId xmlns:p14="http://schemas.microsoft.com/office/powerpoint/2010/main" val="3493780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42</a:t>
            </a:fld>
            <a:endParaRPr lang="en-US" dirty="0"/>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Interrupts </a:t>
            </a:r>
            <a:r>
              <a:rPr lang="en-US" dirty="0"/>
              <a:t>&amp; </a:t>
            </a:r>
            <a:r>
              <a:rPr lang="en-US" dirty="0" smtClean="0"/>
              <a:t>Unanticipated Exceptions</a:t>
            </a:r>
            <a:endParaRPr lang="en-US" dirty="0"/>
          </a:p>
        </p:txBody>
      </p:sp>
      <p:sp>
        <p:nvSpPr>
          <p:cNvPr id="6" name="Rectangle 3"/>
          <p:cNvSpPr>
            <a:spLocks noGrp="1" noChangeArrowheads="1"/>
          </p:cNvSpPr>
          <p:nvPr>
            <p:ph idx="1"/>
          </p:nvPr>
        </p:nvSpPr>
        <p:spPr>
          <a:xfrm>
            <a:off x="0" y="1219200"/>
            <a:ext cx="9298858" cy="5257800"/>
          </a:xfrm>
        </p:spPr>
        <p:txBody>
          <a:bodyPr>
            <a:normAutofit/>
          </a:bodyPr>
          <a:lstStyle/>
          <a:p>
            <a:pPr marL="0" indent="0">
              <a:lnSpc>
                <a:spcPct val="84000"/>
              </a:lnSpc>
              <a:buNone/>
            </a:pPr>
            <a:r>
              <a:rPr lang="en-US" dirty="0" smtClean="0"/>
              <a:t>No </a:t>
            </a:r>
            <a:r>
              <a:rPr lang="en-US" dirty="0">
                <a:solidFill>
                  <a:schemeClr val="accent6"/>
                </a:solidFill>
              </a:rPr>
              <a:t>E</a:t>
            </a:r>
            <a:r>
              <a:rPr lang="en-US" dirty="0" smtClean="0">
                <a:solidFill>
                  <a:schemeClr val="accent6"/>
                </a:solidFill>
                <a:ea typeface="Consolas" charset="0"/>
                <a:cs typeface="Consolas" charset="0"/>
              </a:rPr>
              <a:t>CALL</a:t>
            </a:r>
            <a:r>
              <a:rPr lang="en-US" dirty="0" smtClean="0">
                <a:ea typeface="Consolas" charset="0"/>
                <a:cs typeface="Consolas" charset="0"/>
              </a:rPr>
              <a:t> </a:t>
            </a:r>
            <a:r>
              <a:rPr lang="en-US" dirty="0" smtClean="0"/>
              <a:t>instruction. </a:t>
            </a:r>
            <a:r>
              <a:rPr lang="en-US" dirty="0" smtClean="0">
                <a:solidFill>
                  <a:schemeClr val="accent1"/>
                </a:solidFill>
              </a:rPr>
              <a:t>Hardware</a:t>
            </a:r>
            <a:r>
              <a:rPr lang="en-US" dirty="0" smtClean="0"/>
              <a:t> steps in:</a:t>
            </a:r>
            <a:endParaRPr lang="en-US" dirty="0"/>
          </a:p>
          <a:p>
            <a:pPr lvl="1">
              <a:lnSpc>
                <a:spcPct val="84000"/>
              </a:lnSpc>
            </a:pPr>
            <a:r>
              <a:rPr lang="en-US" dirty="0">
                <a:solidFill>
                  <a:schemeClr val="accent1"/>
                </a:solidFill>
              </a:rPr>
              <a:t>S</a:t>
            </a:r>
            <a:r>
              <a:rPr lang="en-US" dirty="0" smtClean="0">
                <a:solidFill>
                  <a:schemeClr val="accent1"/>
                </a:solidFill>
              </a:rPr>
              <a:t>aves PC of supervisor exception instruction (SEPC) </a:t>
            </a:r>
          </a:p>
          <a:p>
            <a:pPr lvl="1">
              <a:lnSpc>
                <a:spcPct val="84000"/>
              </a:lnSpc>
            </a:pPr>
            <a:r>
              <a:rPr lang="en-US" dirty="0" smtClean="0">
                <a:solidFill>
                  <a:schemeClr val="accent1"/>
                </a:solidFill>
              </a:rPr>
              <a:t>Saves </a:t>
            </a:r>
            <a:r>
              <a:rPr lang="en-US" dirty="0">
                <a:solidFill>
                  <a:schemeClr val="accent1"/>
                </a:solidFill>
              </a:rPr>
              <a:t>cause of the interrupt/privilege (Cause register</a:t>
            </a:r>
            <a:r>
              <a:rPr lang="en-US" dirty="0" smtClean="0">
                <a:solidFill>
                  <a:schemeClr val="accent1"/>
                </a:solidFill>
              </a:rPr>
              <a:t>)</a:t>
            </a:r>
          </a:p>
          <a:p>
            <a:pPr lvl="1">
              <a:lnSpc>
                <a:spcPct val="84000"/>
              </a:lnSpc>
            </a:pPr>
            <a:r>
              <a:rPr lang="en-US" dirty="0" smtClean="0">
                <a:solidFill>
                  <a:schemeClr val="accent6"/>
                </a:solidFill>
              </a:rPr>
              <a:t>Switches the </a:t>
            </a:r>
            <a:r>
              <a:rPr lang="en-US" dirty="0" err="1" smtClean="0">
                <a:solidFill>
                  <a:schemeClr val="accent6"/>
                </a:solidFill>
              </a:rPr>
              <a:t>sp</a:t>
            </a:r>
            <a:r>
              <a:rPr lang="en-US" dirty="0" smtClean="0">
                <a:solidFill>
                  <a:schemeClr val="accent6"/>
                </a:solidFill>
              </a:rPr>
              <a:t> to the kernel stack</a:t>
            </a:r>
          </a:p>
          <a:p>
            <a:pPr lvl="1">
              <a:lnSpc>
                <a:spcPct val="84000"/>
              </a:lnSpc>
            </a:pPr>
            <a:r>
              <a:rPr lang="en-US" dirty="0" smtClean="0">
                <a:solidFill>
                  <a:schemeClr val="accent6"/>
                </a:solidFill>
              </a:rPr>
              <a:t>Saves the old (user) SP value</a:t>
            </a:r>
          </a:p>
          <a:p>
            <a:pPr lvl="1">
              <a:lnSpc>
                <a:spcPct val="84000"/>
              </a:lnSpc>
            </a:pPr>
            <a:r>
              <a:rPr lang="en-US" dirty="0" smtClean="0">
                <a:solidFill>
                  <a:schemeClr val="accent6"/>
                </a:solidFill>
              </a:rPr>
              <a:t>Saves the old (user) PC value</a:t>
            </a:r>
          </a:p>
          <a:p>
            <a:pPr lvl="1">
              <a:lnSpc>
                <a:spcPct val="84000"/>
              </a:lnSpc>
            </a:pPr>
            <a:r>
              <a:rPr lang="en-US" dirty="0" smtClean="0">
                <a:solidFill>
                  <a:schemeClr val="accent6"/>
                </a:solidFill>
              </a:rPr>
              <a:t>Saves the old privilege mode</a:t>
            </a:r>
          </a:p>
          <a:p>
            <a:pPr lvl="1">
              <a:lnSpc>
                <a:spcPct val="84000"/>
              </a:lnSpc>
            </a:pPr>
            <a:r>
              <a:rPr lang="en-US" dirty="0" smtClean="0">
                <a:solidFill>
                  <a:schemeClr val="accent6"/>
                </a:solidFill>
              </a:rPr>
              <a:t>Sets the new privilege mode to 1</a:t>
            </a:r>
          </a:p>
          <a:p>
            <a:pPr lvl="1">
              <a:lnSpc>
                <a:spcPct val="84000"/>
              </a:lnSpc>
            </a:pPr>
            <a:r>
              <a:rPr lang="en-US" dirty="0" smtClean="0">
                <a:solidFill>
                  <a:schemeClr val="accent6"/>
                </a:solidFill>
              </a:rPr>
              <a:t>Sets the new PC to the kernel </a:t>
            </a:r>
            <a:r>
              <a:rPr lang="en-US" dirty="0" err="1" smtClean="0">
                <a:solidFill>
                  <a:schemeClr val="accent6"/>
                </a:solidFill>
              </a:rPr>
              <a:t>syscall</a:t>
            </a:r>
            <a:r>
              <a:rPr lang="en-US" dirty="0" smtClean="0">
                <a:solidFill>
                  <a:schemeClr val="accent6"/>
                </a:solidFill>
              </a:rPr>
              <a:t> hander    </a:t>
            </a:r>
          </a:p>
          <a:p>
            <a:pPr marL="228600" lvl="1" indent="0">
              <a:lnSpc>
                <a:spcPct val="84000"/>
              </a:lnSpc>
              <a:buNone/>
            </a:pPr>
            <a:r>
              <a:rPr lang="en-US" dirty="0">
                <a:solidFill>
                  <a:schemeClr val="accent6"/>
                </a:solidFill>
              </a:rPr>
              <a:t> </a:t>
            </a:r>
            <a:r>
              <a:rPr lang="en-US" dirty="0" smtClean="0">
                <a:solidFill>
                  <a:schemeClr val="accent6"/>
                </a:solidFill>
              </a:rPr>
              <a:t>                                              </a:t>
            </a:r>
            <a:r>
              <a:rPr lang="en-US" dirty="0" smtClean="0">
                <a:solidFill>
                  <a:schemeClr val="accent1"/>
                </a:solidFill>
              </a:rPr>
              <a:t>interrupt/exception handler</a:t>
            </a:r>
            <a:endParaRPr lang="en-US" dirty="0">
              <a:solidFill>
                <a:schemeClr val="accent1"/>
              </a:solidFill>
            </a:endParaRPr>
          </a:p>
        </p:txBody>
      </p:sp>
      <p:sp>
        <p:nvSpPr>
          <p:cNvPr id="7" name="Right Brace 6"/>
          <p:cNvSpPr/>
          <p:nvPr/>
        </p:nvSpPr>
        <p:spPr>
          <a:xfrm>
            <a:off x="7848600" y="2628900"/>
            <a:ext cx="381000" cy="2438400"/>
          </a:xfrm>
          <a:prstGeom prst="rightBrace">
            <a:avLst>
              <a:gd name="adj1" fmla="val 4438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ource Sans Pro"/>
            </a:endParaRPr>
          </a:p>
        </p:txBody>
      </p:sp>
      <p:sp>
        <p:nvSpPr>
          <p:cNvPr id="8" name="Rectangle 7"/>
          <p:cNvSpPr/>
          <p:nvPr/>
        </p:nvSpPr>
        <p:spPr>
          <a:xfrm>
            <a:off x="7952014" y="3448050"/>
            <a:ext cx="1520737" cy="430887"/>
          </a:xfrm>
          <a:prstGeom prst="rect">
            <a:avLst/>
          </a:prstGeom>
        </p:spPr>
        <p:txBody>
          <a:bodyPr wrap="none">
            <a:spAutoFit/>
          </a:bodyPr>
          <a:lstStyle/>
          <a:p>
            <a:r>
              <a:rPr lang="en-US" sz="2200" dirty="0">
                <a:solidFill>
                  <a:schemeClr val="accent1"/>
                </a:solidFill>
                <a:latin typeface="Source Sans Pro"/>
                <a:ea typeface="Consolas" charset="0"/>
                <a:cs typeface="Consolas" charset="0"/>
              </a:rPr>
              <a:t>SYSCALL</a:t>
            </a:r>
            <a:r>
              <a:rPr lang="en-US" sz="2200" dirty="0">
                <a:latin typeface="Source Sans Pro"/>
                <a:ea typeface="Consolas" charset="0"/>
                <a:cs typeface="Consolas" charset="0"/>
              </a:rPr>
              <a:t> </a:t>
            </a:r>
            <a:endParaRPr lang="en-US" sz="2200" dirty="0">
              <a:latin typeface="Source Sans Pro"/>
            </a:endParaRPr>
          </a:p>
        </p:txBody>
      </p:sp>
      <p:sp>
        <p:nvSpPr>
          <p:cNvPr id="9" name="Line 7"/>
          <p:cNvSpPr>
            <a:spLocks noChangeShapeType="1"/>
          </p:cNvSpPr>
          <p:nvPr/>
        </p:nvSpPr>
        <p:spPr bwMode="auto">
          <a:xfrm flipV="1">
            <a:off x="5520428" y="4395744"/>
            <a:ext cx="2225109" cy="20871"/>
          </a:xfrm>
          <a:prstGeom prst="line">
            <a:avLst/>
          </a:prstGeom>
          <a:noFill/>
          <a:ln w="38100">
            <a:solidFill>
              <a:schemeClr val="accent1"/>
            </a:solidFill>
            <a:round/>
            <a:headEnd type="none" w="med" len="med"/>
            <a:tailEnd type="none" w="med" len="med"/>
          </a:ln>
          <a:effectLst/>
        </p:spPr>
        <p:txBody>
          <a:bodyPr wrap="none" anchor="ctr"/>
          <a:lstStyle/>
          <a:p>
            <a:endParaRPr lang="en-US" dirty="0">
              <a:latin typeface="Source Sans Pro"/>
            </a:endParaRPr>
          </a:p>
        </p:txBody>
      </p:sp>
    </p:spTree>
    <p:extLst>
      <p:ext uri="{BB962C8B-B14F-4D97-AF65-F5344CB8AC3E}">
        <p14:creationId xmlns:p14="http://schemas.microsoft.com/office/powerpoint/2010/main" val="3416619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43</a:t>
            </a:fld>
            <a:endParaRPr lang="en-US" dirty="0"/>
          </a:p>
        </p:txBody>
      </p:sp>
      <p:sp>
        <p:nvSpPr>
          <p:cNvPr id="5" name="Rectangle 2"/>
          <p:cNvSpPr>
            <a:spLocks noGrp="1" noChangeArrowheads="1"/>
          </p:cNvSpPr>
          <p:nvPr>
            <p:ph type="title"/>
          </p:nvPr>
        </p:nvSpPr>
        <p:spPr>
          <a:xfrm>
            <a:off x="0" y="152400"/>
            <a:ext cx="9144000" cy="533400"/>
          </a:xfrm>
        </p:spPr>
        <p:txBody>
          <a:bodyPr>
            <a:noAutofit/>
          </a:bodyPr>
          <a:lstStyle/>
          <a:p>
            <a:r>
              <a:rPr lang="en-US" sz="3200" i="1" dirty="0" smtClean="0"/>
              <a:t>Inside </a:t>
            </a:r>
            <a:r>
              <a:rPr lang="en-US" sz="3200" dirty="0" smtClean="0"/>
              <a:t>Interrupts </a:t>
            </a:r>
            <a:r>
              <a:rPr lang="en-US" sz="3200" dirty="0"/>
              <a:t>&amp; Unanticipated Exceptions</a:t>
            </a:r>
          </a:p>
        </p:txBody>
      </p:sp>
      <p:sp>
        <p:nvSpPr>
          <p:cNvPr id="6" name="Rectangle 3"/>
          <p:cNvSpPr txBox="1">
            <a:spLocks noChangeArrowheads="1"/>
          </p:cNvSpPr>
          <p:nvPr/>
        </p:nvSpPr>
        <p:spPr>
          <a:xfrm>
            <a:off x="1" y="1371600"/>
            <a:ext cx="9117558" cy="5638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4000"/>
              </a:lnSpc>
            </a:pPr>
            <a:r>
              <a:rPr lang="en-US" dirty="0" smtClean="0">
                <a:solidFill>
                  <a:schemeClr val="tx2"/>
                </a:solidFill>
                <a:latin typeface="Source Sans Pro"/>
              </a:rPr>
              <a:t>Kernel</a:t>
            </a:r>
            <a:r>
              <a:rPr lang="en-US" dirty="0" smtClean="0">
                <a:solidFill>
                  <a:schemeClr val="accent6"/>
                </a:solidFill>
                <a:latin typeface="Source Sans Pro"/>
              </a:rPr>
              <a:t> system call handler </a:t>
            </a:r>
            <a:r>
              <a:rPr lang="en-US" dirty="0" smtClean="0">
                <a:solidFill>
                  <a:schemeClr val="tx2"/>
                </a:solidFill>
                <a:latin typeface="Source Sans Pro"/>
              </a:rPr>
              <a:t>carries out </a:t>
            </a:r>
            <a:r>
              <a:rPr lang="en-US" dirty="0" smtClean="0">
                <a:solidFill>
                  <a:schemeClr val="accent6"/>
                </a:solidFill>
                <a:latin typeface="Source Sans Pro"/>
              </a:rPr>
              <a:t>system call</a:t>
            </a:r>
          </a:p>
          <a:p>
            <a:pPr marL="457200" lvl="1" indent="0">
              <a:lnSpc>
                <a:spcPct val="84000"/>
              </a:lnSpc>
              <a:buNone/>
            </a:pPr>
            <a:r>
              <a:rPr lang="en-US" dirty="0" smtClean="0">
                <a:solidFill>
                  <a:schemeClr val="accent6"/>
                </a:solidFill>
                <a:latin typeface="Source Sans Pro"/>
              </a:rPr>
              <a:t>		   </a:t>
            </a:r>
            <a:r>
              <a:rPr lang="en-US" dirty="0" smtClean="0">
                <a:solidFill>
                  <a:schemeClr val="accent1"/>
                </a:solidFill>
                <a:latin typeface="Source Sans Pro"/>
              </a:rPr>
              <a:t>all</a:t>
            </a:r>
          </a:p>
          <a:p>
            <a:pPr lvl="1">
              <a:lnSpc>
                <a:spcPct val="84000"/>
              </a:lnSpc>
            </a:pPr>
            <a:r>
              <a:rPr lang="en-US" dirty="0" smtClean="0">
                <a:solidFill>
                  <a:schemeClr val="accent6"/>
                </a:solidFill>
                <a:latin typeface="Source Sans Pro"/>
              </a:rPr>
              <a:t>Saves </a:t>
            </a:r>
            <a:r>
              <a:rPr lang="en-US" dirty="0" err="1" smtClean="0">
                <a:solidFill>
                  <a:schemeClr val="accent6"/>
                </a:solidFill>
                <a:latin typeface="Source Sans Pro"/>
              </a:rPr>
              <a:t>callee</a:t>
            </a:r>
            <a:r>
              <a:rPr lang="en-US" dirty="0" smtClean="0">
                <a:solidFill>
                  <a:schemeClr val="accent6"/>
                </a:solidFill>
                <a:latin typeface="Source Sans Pro"/>
              </a:rPr>
              <a:t>-save registers</a:t>
            </a:r>
          </a:p>
          <a:p>
            <a:pPr lvl="1">
              <a:lnSpc>
                <a:spcPct val="84000"/>
              </a:lnSpc>
            </a:pPr>
            <a:r>
              <a:rPr lang="en-US" dirty="0" smtClean="0">
                <a:solidFill>
                  <a:schemeClr val="accent6"/>
                </a:solidFill>
                <a:latin typeface="Source Sans Pro"/>
              </a:rPr>
              <a:t>Examines the syscall number   </a:t>
            </a:r>
            <a:r>
              <a:rPr lang="en-US" dirty="0" smtClean="0">
                <a:solidFill>
                  <a:schemeClr val="accent1"/>
                </a:solidFill>
                <a:latin typeface="Source Sans Pro"/>
              </a:rPr>
              <a:t>cause</a:t>
            </a:r>
          </a:p>
          <a:p>
            <a:pPr lvl="1">
              <a:lnSpc>
                <a:spcPct val="84000"/>
              </a:lnSpc>
            </a:pPr>
            <a:r>
              <a:rPr lang="en-US" dirty="0" smtClean="0">
                <a:solidFill>
                  <a:schemeClr val="accent6"/>
                </a:solidFill>
                <a:latin typeface="Source Sans Pro"/>
              </a:rPr>
              <a:t>Checks arguments for sanity</a:t>
            </a:r>
          </a:p>
          <a:p>
            <a:pPr lvl="1">
              <a:lnSpc>
                <a:spcPct val="84000"/>
              </a:lnSpc>
            </a:pPr>
            <a:r>
              <a:rPr lang="en-US" dirty="0" smtClean="0">
                <a:solidFill>
                  <a:schemeClr val="accent6"/>
                </a:solidFill>
                <a:latin typeface="Source Sans Pro"/>
              </a:rPr>
              <a:t>Performs operation</a:t>
            </a:r>
          </a:p>
          <a:p>
            <a:pPr lvl="1">
              <a:lnSpc>
                <a:spcPct val="84000"/>
              </a:lnSpc>
            </a:pPr>
            <a:r>
              <a:rPr lang="en-US" dirty="0" smtClean="0">
                <a:solidFill>
                  <a:schemeClr val="accent6"/>
                </a:solidFill>
                <a:latin typeface="Source Sans Pro"/>
              </a:rPr>
              <a:t>Stores result in a0</a:t>
            </a:r>
          </a:p>
          <a:p>
            <a:pPr lvl="1">
              <a:lnSpc>
                <a:spcPct val="84000"/>
              </a:lnSpc>
            </a:pPr>
            <a:r>
              <a:rPr lang="en-US" dirty="0" smtClean="0">
                <a:solidFill>
                  <a:schemeClr val="accent6"/>
                </a:solidFill>
                <a:latin typeface="Source Sans Pro"/>
              </a:rPr>
              <a:t>Restores </a:t>
            </a:r>
            <a:r>
              <a:rPr lang="en-US" dirty="0" err="1" smtClean="0">
                <a:solidFill>
                  <a:schemeClr val="accent6"/>
                </a:solidFill>
                <a:latin typeface="Source Sans Pro"/>
              </a:rPr>
              <a:t>callee</a:t>
            </a:r>
            <a:r>
              <a:rPr lang="en-US" dirty="0" smtClean="0">
                <a:solidFill>
                  <a:schemeClr val="accent6"/>
                </a:solidFill>
                <a:latin typeface="Source Sans Pro"/>
              </a:rPr>
              <a:t>-save registers</a:t>
            </a:r>
          </a:p>
          <a:p>
            <a:pPr lvl="1">
              <a:lnSpc>
                <a:spcPct val="84000"/>
              </a:lnSpc>
            </a:pPr>
            <a:r>
              <a:rPr lang="en-US" dirty="0" smtClean="0">
                <a:solidFill>
                  <a:schemeClr val="accent6"/>
                </a:solidFill>
                <a:latin typeface="Source Sans Pro"/>
              </a:rPr>
              <a:t>Performs a SRET instruction (restores the privilege mode, SP and PC)</a:t>
            </a:r>
            <a:endParaRPr lang="en-US" dirty="0">
              <a:solidFill>
                <a:schemeClr val="accent6"/>
              </a:solidFill>
              <a:latin typeface="Source Sans Pro"/>
            </a:endParaRPr>
          </a:p>
        </p:txBody>
      </p:sp>
      <p:sp>
        <p:nvSpPr>
          <p:cNvPr id="7" name="Line 7"/>
          <p:cNvSpPr>
            <a:spLocks noChangeShapeType="1"/>
          </p:cNvSpPr>
          <p:nvPr/>
        </p:nvSpPr>
        <p:spPr bwMode="auto">
          <a:xfrm flipV="1">
            <a:off x="1455857" y="1582696"/>
            <a:ext cx="7524857" cy="93704"/>
          </a:xfrm>
          <a:prstGeom prst="line">
            <a:avLst/>
          </a:prstGeom>
          <a:noFill/>
          <a:ln w="38100">
            <a:solidFill>
              <a:schemeClr val="accent1"/>
            </a:solidFill>
            <a:round/>
            <a:headEnd type="none" w="med" len="med"/>
            <a:tailEnd type="none" w="med" len="med"/>
          </a:ln>
          <a:effectLst/>
        </p:spPr>
        <p:txBody>
          <a:bodyPr wrap="none" anchor="ctr"/>
          <a:lstStyle/>
          <a:p>
            <a:endParaRPr lang="en-US" dirty="0">
              <a:latin typeface="Source Sans Pro"/>
            </a:endParaRPr>
          </a:p>
        </p:txBody>
      </p:sp>
      <p:sp>
        <p:nvSpPr>
          <p:cNvPr id="8" name="Rectangle 7"/>
          <p:cNvSpPr/>
          <p:nvPr/>
        </p:nvSpPr>
        <p:spPr>
          <a:xfrm>
            <a:off x="1419618" y="990600"/>
            <a:ext cx="7697941" cy="505972"/>
          </a:xfrm>
          <a:prstGeom prst="rect">
            <a:avLst/>
          </a:prstGeom>
        </p:spPr>
        <p:txBody>
          <a:bodyPr wrap="none">
            <a:spAutoFit/>
          </a:bodyPr>
          <a:lstStyle/>
          <a:p>
            <a:pPr>
              <a:lnSpc>
                <a:spcPct val="84000"/>
              </a:lnSpc>
            </a:pPr>
            <a:r>
              <a:rPr lang="en-US" sz="3200" dirty="0">
                <a:solidFill>
                  <a:schemeClr val="accent1"/>
                </a:solidFill>
                <a:latin typeface="Source Sans Pro"/>
              </a:rPr>
              <a:t>interrupt/exception handler handles </a:t>
            </a:r>
            <a:r>
              <a:rPr lang="en-US" sz="3200" dirty="0" smtClean="0">
                <a:solidFill>
                  <a:schemeClr val="accent1"/>
                </a:solidFill>
                <a:latin typeface="Source Sans Pro"/>
              </a:rPr>
              <a:t>event</a:t>
            </a:r>
            <a:endParaRPr lang="en-US" sz="3200" dirty="0">
              <a:solidFill>
                <a:schemeClr val="accent1"/>
              </a:solidFill>
              <a:latin typeface="Source Sans Pro"/>
            </a:endParaRPr>
          </a:p>
        </p:txBody>
      </p:sp>
      <p:sp>
        <p:nvSpPr>
          <p:cNvPr id="9" name="Line 7"/>
          <p:cNvSpPr>
            <a:spLocks noChangeShapeType="1"/>
          </p:cNvSpPr>
          <p:nvPr/>
        </p:nvSpPr>
        <p:spPr bwMode="auto">
          <a:xfrm flipV="1">
            <a:off x="1841619" y="2524542"/>
            <a:ext cx="1739781" cy="13799"/>
          </a:xfrm>
          <a:prstGeom prst="line">
            <a:avLst/>
          </a:prstGeom>
          <a:noFill/>
          <a:ln w="38100">
            <a:solidFill>
              <a:schemeClr val="accent1"/>
            </a:solidFill>
            <a:round/>
            <a:headEnd type="none" w="med" len="med"/>
            <a:tailEnd type="none" w="med" len="med"/>
          </a:ln>
          <a:effectLst/>
        </p:spPr>
        <p:txBody>
          <a:bodyPr wrap="none" anchor="ctr"/>
          <a:lstStyle/>
          <a:p>
            <a:endParaRPr lang="en-US" dirty="0">
              <a:latin typeface="Source Sans Pro"/>
            </a:endParaRPr>
          </a:p>
        </p:txBody>
      </p:sp>
      <p:sp>
        <p:nvSpPr>
          <p:cNvPr id="10" name="Line 7"/>
          <p:cNvSpPr>
            <a:spLocks noChangeShapeType="1"/>
          </p:cNvSpPr>
          <p:nvPr/>
        </p:nvSpPr>
        <p:spPr bwMode="auto">
          <a:xfrm flipV="1">
            <a:off x="3048000" y="2954273"/>
            <a:ext cx="2209800" cy="17527"/>
          </a:xfrm>
          <a:prstGeom prst="line">
            <a:avLst/>
          </a:prstGeom>
          <a:noFill/>
          <a:ln w="38100">
            <a:solidFill>
              <a:schemeClr val="accent1"/>
            </a:solidFill>
            <a:round/>
            <a:headEnd type="none" w="med" len="med"/>
            <a:tailEnd type="none" w="med" len="med"/>
          </a:ln>
          <a:effectLst/>
        </p:spPr>
        <p:txBody>
          <a:bodyPr wrap="none" anchor="ctr"/>
          <a:lstStyle/>
          <a:p>
            <a:endParaRPr lang="en-US" dirty="0">
              <a:latin typeface="Source Sans Pro"/>
            </a:endParaRPr>
          </a:p>
        </p:txBody>
      </p:sp>
      <p:sp>
        <p:nvSpPr>
          <p:cNvPr id="11" name="Line 7"/>
          <p:cNvSpPr>
            <a:spLocks noChangeShapeType="1"/>
          </p:cNvSpPr>
          <p:nvPr/>
        </p:nvSpPr>
        <p:spPr bwMode="auto">
          <a:xfrm flipV="1">
            <a:off x="1066800" y="3399069"/>
            <a:ext cx="4191000" cy="33241"/>
          </a:xfrm>
          <a:prstGeom prst="line">
            <a:avLst/>
          </a:prstGeom>
          <a:noFill/>
          <a:ln w="38100">
            <a:solidFill>
              <a:schemeClr val="accent1"/>
            </a:solidFill>
            <a:round/>
            <a:headEnd type="none" w="med" len="med"/>
            <a:tailEnd type="none" w="med" len="med"/>
          </a:ln>
          <a:effectLst/>
        </p:spPr>
        <p:txBody>
          <a:bodyPr wrap="none" anchor="ctr"/>
          <a:lstStyle/>
          <a:p>
            <a:endParaRPr lang="en-US" dirty="0">
              <a:latin typeface="Source Sans Pro"/>
            </a:endParaRPr>
          </a:p>
        </p:txBody>
      </p:sp>
      <p:sp>
        <p:nvSpPr>
          <p:cNvPr id="12" name="Line 7"/>
          <p:cNvSpPr>
            <a:spLocks noChangeShapeType="1"/>
          </p:cNvSpPr>
          <p:nvPr/>
        </p:nvSpPr>
        <p:spPr bwMode="auto">
          <a:xfrm flipV="1">
            <a:off x="1062037" y="4293037"/>
            <a:ext cx="2519363" cy="7022"/>
          </a:xfrm>
          <a:prstGeom prst="line">
            <a:avLst/>
          </a:prstGeom>
          <a:noFill/>
          <a:ln w="38100">
            <a:solidFill>
              <a:schemeClr val="accent1"/>
            </a:solidFill>
            <a:round/>
            <a:headEnd type="none" w="med" len="med"/>
            <a:tailEnd type="none" w="med" len="med"/>
          </a:ln>
          <a:effectLst/>
        </p:spPr>
        <p:txBody>
          <a:bodyPr wrap="none" anchor="ctr"/>
          <a:lstStyle/>
          <a:p>
            <a:endParaRPr lang="en-US" dirty="0">
              <a:latin typeface="Source Sans Pro"/>
            </a:endParaRPr>
          </a:p>
        </p:txBody>
      </p:sp>
      <p:sp>
        <p:nvSpPr>
          <p:cNvPr id="13" name="Rectangle 12"/>
          <p:cNvSpPr/>
          <p:nvPr/>
        </p:nvSpPr>
        <p:spPr>
          <a:xfrm>
            <a:off x="3611367" y="4073999"/>
            <a:ext cx="708848" cy="584775"/>
          </a:xfrm>
          <a:prstGeom prst="rect">
            <a:avLst/>
          </a:prstGeom>
        </p:spPr>
        <p:txBody>
          <a:bodyPr wrap="none">
            <a:spAutoFit/>
          </a:bodyPr>
          <a:lstStyle/>
          <a:p>
            <a:r>
              <a:rPr lang="en-US" sz="3200" dirty="0">
                <a:solidFill>
                  <a:schemeClr val="accent1"/>
                </a:solidFill>
                <a:latin typeface="Source Sans Pro"/>
              </a:rPr>
              <a:t> all</a:t>
            </a:r>
          </a:p>
        </p:txBody>
      </p:sp>
      <p:sp>
        <p:nvSpPr>
          <p:cNvPr id="14" name="Line 7"/>
          <p:cNvSpPr>
            <a:spLocks noChangeShapeType="1"/>
          </p:cNvSpPr>
          <p:nvPr/>
        </p:nvSpPr>
        <p:spPr bwMode="auto">
          <a:xfrm flipV="1">
            <a:off x="2321718" y="4770373"/>
            <a:ext cx="1621631" cy="0"/>
          </a:xfrm>
          <a:prstGeom prst="line">
            <a:avLst/>
          </a:prstGeom>
          <a:noFill/>
          <a:ln w="38100">
            <a:solidFill>
              <a:schemeClr val="accent1"/>
            </a:solidFill>
            <a:round/>
            <a:headEnd type="none" w="med" len="med"/>
            <a:tailEnd type="none" w="med" len="med"/>
          </a:ln>
          <a:effectLst/>
        </p:spPr>
        <p:txBody>
          <a:bodyPr wrap="none" anchor="ctr"/>
          <a:lstStyle/>
          <a:p>
            <a:endParaRPr lang="en-US" dirty="0">
              <a:latin typeface="Source Sans Pro"/>
            </a:endParaRPr>
          </a:p>
        </p:txBody>
      </p:sp>
    </p:spTree>
    <p:extLst>
      <p:ext uri="{BB962C8B-B14F-4D97-AF65-F5344CB8AC3E}">
        <p14:creationId xmlns:p14="http://schemas.microsoft.com/office/powerpoint/2010/main" val="4195328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44</a:t>
            </a:fld>
            <a:endParaRPr lang="en-US" dirty="0"/>
          </a:p>
        </p:txBody>
      </p:sp>
      <p:sp>
        <p:nvSpPr>
          <p:cNvPr id="6" name="Rectangle 3"/>
          <p:cNvSpPr txBox="1">
            <a:spLocks noChangeArrowheads="1"/>
          </p:cNvSpPr>
          <p:nvPr/>
        </p:nvSpPr>
        <p:spPr>
          <a:xfrm>
            <a:off x="228600" y="838200"/>
            <a:ext cx="8686800" cy="56388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28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None/>
            </a:pPr>
            <a:r>
              <a:rPr lang="en-US" sz="3600" dirty="0" smtClean="0">
                <a:solidFill>
                  <a:schemeClr val="accent1"/>
                </a:solidFill>
              </a:rPr>
              <a:t>What else requires both Hardware and Software?</a:t>
            </a:r>
          </a:p>
          <a:p>
            <a:pPr fontAlgn="auto"/>
            <a:endParaRPr lang="en-US" sz="3600" dirty="0" smtClean="0"/>
          </a:p>
          <a:p>
            <a:pPr marL="0" indent="0" fontAlgn="auto">
              <a:buNone/>
            </a:pPr>
            <a:r>
              <a:rPr lang="en-US" sz="3600" dirty="0" smtClean="0">
                <a:solidFill>
                  <a:srgbClr val="00B0F0"/>
                </a:solidFill>
              </a:rPr>
              <a:t>A)</a:t>
            </a:r>
            <a:r>
              <a:rPr lang="en-US" sz="3600" dirty="0" smtClean="0">
                <a:solidFill>
                  <a:schemeClr val="bg1"/>
                </a:solidFill>
              </a:rPr>
              <a:t> </a:t>
            </a:r>
            <a:r>
              <a:rPr lang="en-US" sz="3600" dirty="0" smtClean="0">
                <a:solidFill>
                  <a:schemeClr val="tx2"/>
                </a:solidFill>
              </a:rPr>
              <a:t>Virtual to Physical Address Translation</a:t>
            </a:r>
          </a:p>
          <a:p>
            <a:pPr marL="0" indent="0" fontAlgn="auto">
              <a:buNone/>
            </a:pPr>
            <a:r>
              <a:rPr lang="en-US" sz="3600" dirty="0" smtClean="0">
                <a:solidFill>
                  <a:srgbClr val="00B0F0"/>
                </a:solidFill>
              </a:rPr>
              <a:t>B)</a:t>
            </a:r>
            <a:r>
              <a:rPr lang="en-US" sz="3600" dirty="0" smtClean="0">
                <a:solidFill>
                  <a:srgbClr val="FFFFFF"/>
                </a:solidFill>
              </a:rPr>
              <a:t> </a:t>
            </a:r>
            <a:r>
              <a:rPr lang="en-US" sz="3600" dirty="0" smtClean="0">
                <a:solidFill>
                  <a:schemeClr val="tx2"/>
                </a:solidFill>
              </a:rPr>
              <a:t>Branching and Jumping</a:t>
            </a:r>
          </a:p>
          <a:p>
            <a:pPr marL="0" indent="0" fontAlgn="auto">
              <a:buNone/>
            </a:pPr>
            <a:r>
              <a:rPr lang="en-US" sz="3600" dirty="0" smtClean="0">
                <a:solidFill>
                  <a:srgbClr val="00B0F0"/>
                </a:solidFill>
              </a:rPr>
              <a:t>C) </a:t>
            </a:r>
            <a:r>
              <a:rPr lang="en-US" sz="3600" dirty="0" smtClean="0"/>
              <a:t>Clearing the contents of a register</a:t>
            </a:r>
          </a:p>
          <a:p>
            <a:pPr marL="0" indent="0" fontAlgn="auto">
              <a:buNone/>
            </a:pPr>
            <a:r>
              <a:rPr lang="en-US" sz="3600" dirty="0" smtClean="0">
                <a:solidFill>
                  <a:srgbClr val="00B0F0"/>
                </a:solidFill>
              </a:rPr>
              <a:t>D) </a:t>
            </a:r>
            <a:r>
              <a:rPr lang="en-US" sz="3600" dirty="0" smtClean="0"/>
              <a:t>Pipelining instructions in the CPU</a:t>
            </a:r>
          </a:p>
          <a:p>
            <a:pPr marL="0" indent="0" fontAlgn="auto">
              <a:buNone/>
            </a:pPr>
            <a:r>
              <a:rPr lang="en-US" sz="3600" dirty="0" smtClean="0">
                <a:solidFill>
                  <a:srgbClr val="00B0F0"/>
                </a:solidFill>
              </a:rPr>
              <a:t>E) </a:t>
            </a:r>
            <a:r>
              <a:rPr lang="en-US" sz="3600" dirty="0" smtClean="0"/>
              <a:t>What are we even talking about?</a:t>
            </a:r>
            <a:endParaRPr lang="en-US" sz="3600" dirty="0"/>
          </a:p>
        </p:txBody>
      </p:sp>
      <p:sp>
        <p:nvSpPr>
          <p:cNvPr id="7" name="Rectangle 6"/>
          <p:cNvSpPr/>
          <p:nvPr/>
        </p:nvSpPr>
        <p:spPr>
          <a:xfrm>
            <a:off x="76200" y="76200"/>
            <a:ext cx="8915400" cy="6705600"/>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sp>
        <p:nvSpPr>
          <p:cNvPr id="8" name="Title 7"/>
          <p:cNvSpPr>
            <a:spLocks noGrp="1"/>
          </p:cNvSpPr>
          <p:nvPr>
            <p:ph type="title"/>
          </p:nvPr>
        </p:nvSpPr>
        <p:spPr/>
        <p:txBody>
          <a:bodyPr/>
          <a:lstStyle/>
          <a:p>
            <a:r>
              <a:rPr lang="en-US" dirty="0" smtClean="0">
                <a:solidFill>
                  <a:schemeClr val="accent6"/>
                </a:solidFill>
              </a:rPr>
              <a:t>Clicker Question</a:t>
            </a:r>
            <a:endParaRPr lang="en-US" dirty="0">
              <a:solidFill>
                <a:schemeClr val="accent6"/>
              </a:solidFill>
            </a:endParaRPr>
          </a:p>
        </p:txBody>
      </p:sp>
    </p:spTree>
    <p:extLst>
      <p:ext uri="{BB962C8B-B14F-4D97-AF65-F5344CB8AC3E}">
        <p14:creationId xmlns:p14="http://schemas.microsoft.com/office/powerpoint/2010/main" val="2738060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45</a:t>
            </a:fld>
            <a:endParaRPr lang="en-US" dirty="0"/>
          </a:p>
        </p:txBody>
      </p:sp>
      <p:sp>
        <p:nvSpPr>
          <p:cNvPr id="6" name="Rectangle 3"/>
          <p:cNvSpPr txBox="1">
            <a:spLocks noChangeArrowheads="1"/>
          </p:cNvSpPr>
          <p:nvPr/>
        </p:nvSpPr>
        <p:spPr>
          <a:xfrm>
            <a:off x="228600" y="838200"/>
            <a:ext cx="8686800" cy="56388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28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None/>
            </a:pPr>
            <a:r>
              <a:rPr lang="en-US" sz="3600" dirty="0" smtClean="0">
                <a:solidFill>
                  <a:schemeClr val="accent1"/>
                </a:solidFill>
              </a:rPr>
              <a:t>What else requires both Hardware and Software?</a:t>
            </a:r>
          </a:p>
          <a:p>
            <a:pPr fontAlgn="auto"/>
            <a:endParaRPr lang="en-US" sz="3600" dirty="0" smtClean="0"/>
          </a:p>
          <a:p>
            <a:pPr marL="0" indent="0" fontAlgn="auto">
              <a:buNone/>
            </a:pPr>
            <a:r>
              <a:rPr lang="en-US" sz="3600" dirty="0" smtClean="0">
                <a:solidFill>
                  <a:srgbClr val="00B0F0"/>
                </a:solidFill>
              </a:rPr>
              <a:t>A)</a:t>
            </a:r>
            <a:r>
              <a:rPr lang="en-US" sz="3600" dirty="0" smtClean="0">
                <a:solidFill>
                  <a:schemeClr val="bg1"/>
                </a:solidFill>
              </a:rPr>
              <a:t> </a:t>
            </a:r>
            <a:r>
              <a:rPr lang="en-US" sz="3600" dirty="0" smtClean="0">
                <a:solidFill>
                  <a:schemeClr val="tx2"/>
                </a:solidFill>
              </a:rPr>
              <a:t>Virtual to Physical Address Translation</a:t>
            </a:r>
          </a:p>
          <a:p>
            <a:pPr marL="0" indent="0" fontAlgn="auto">
              <a:buNone/>
            </a:pPr>
            <a:r>
              <a:rPr lang="en-US" sz="3600" dirty="0" smtClean="0">
                <a:solidFill>
                  <a:srgbClr val="00B0F0"/>
                </a:solidFill>
              </a:rPr>
              <a:t>B)</a:t>
            </a:r>
            <a:r>
              <a:rPr lang="en-US" sz="3600" dirty="0" smtClean="0">
                <a:solidFill>
                  <a:srgbClr val="FFFFFF"/>
                </a:solidFill>
              </a:rPr>
              <a:t> </a:t>
            </a:r>
            <a:r>
              <a:rPr lang="en-US" sz="3600" dirty="0" smtClean="0">
                <a:solidFill>
                  <a:schemeClr val="tx2"/>
                </a:solidFill>
              </a:rPr>
              <a:t>Branching and Jumping</a:t>
            </a:r>
          </a:p>
          <a:p>
            <a:pPr marL="0" indent="0" fontAlgn="auto">
              <a:buNone/>
            </a:pPr>
            <a:r>
              <a:rPr lang="en-US" sz="3600" dirty="0" smtClean="0">
                <a:solidFill>
                  <a:srgbClr val="00B0F0"/>
                </a:solidFill>
              </a:rPr>
              <a:t>C) </a:t>
            </a:r>
            <a:r>
              <a:rPr lang="en-US" sz="3600" dirty="0" smtClean="0"/>
              <a:t>Clearing the contents of a register</a:t>
            </a:r>
          </a:p>
          <a:p>
            <a:pPr marL="0" indent="0" fontAlgn="auto">
              <a:buNone/>
            </a:pPr>
            <a:r>
              <a:rPr lang="en-US" sz="3600" dirty="0" smtClean="0">
                <a:solidFill>
                  <a:srgbClr val="00B0F0"/>
                </a:solidFill>
              </a:rPr>
              <a:t>D) </a:t>
            </a:r>
            <a:r>
              <a:rPr lang="en-US" sz="3600" dirty="0" smtClean="0"/>
              <a:t>Pipelining instructions in the CPU</a:t>
            </a:r>
          </a:p>
          <a:p>
            <a:pPr marL="0" indent="0" fontAlgn="auto">
              <a:buNone/>
            </a:pPr>
            <a:r>
              <a:rPr lang="en-US" sz="3600" dirty="0" smtClean="0">
                <a:solidFill>
                  <a:srgbClr val="00B0F0"/>
                </a:solidFill>
              </a:rPr>
              <a:t>E) </a:t>
            </a:r>
            <a:r>
              <a:rPr lang="en-US" sz="3600" dirty="0" smtClean="0"/>
              <a:t>What are we even talking about?</a:t>
            </a:r>
            <a:endParaRPr lang="en-US" sz="3600" dirty="0"/>
          </a:p>
        </p:txBody>
      </p:sp>
      <p:sp>
        <p:nvSpPr>
          <p:cNvPr id="7" name="Rectangle 6"/>
          <p:cNvSpPr/>
          <p:nvPr/>
        </p:nvSpPr>
        <p:spPr>
          <a:xfrm>
            <a:off x="76200" y="76200"/>
            <a:ext cx="8915400" cy="6705600"/>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sp>
        <p:nvSpPr>
          <p:cNvPr id="8" name="Title 7"/>
          <p:cNvSpPr>
            <a:spLocks noGrp="1"/>
          </p:cNvSpPr>
          <p:nvPr>
            <p:ph type="title"/>
          </p:nvPr>
        </p:nvSpPr>
        <p:spPr/>
        <p:txBody>
          <a:bodyPr/>
          <a:lstStyle/>
          <a:p>
            <a:r>
              <a:rPr lang="en-US" dirty="0" smtClean="0">
                <a:solidFill>
                  <a:schemeClr val="accent6"/>
                </a:solidFill>
              </a:rPr>
              <a:t>Clicker Question</a:t>
            </a:r>
            <a:endParaRPr lang="en-US" dirty="0">
              <a:solidFill>
                <a:schemeClr val="accent6"/>
              </a:solidFill>
            </a:endParaRPr>
          </a:p>
        </p:txBody>
      </p:sp>
      <p:sp>
        <p:nvSpPr>
          <p:cNvPr id="2" name="Rounded Rectangle 1"/>
          <p:cNvSpPr/>
          <p:nvPr/>
        </p:nvSpPr>
        <p:spPr>
          <a:xfrm>
            <a:off x="152400" y="2351315"/>
            <a:ext cx="8686800" cy="75111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255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46</a:t>
            </a:fld>
            <a:endParaRPr lang="en-US" dirty="0"/>
          </a:p>
        </p:txBody>
      </p:sp>
      <p:sp>
        <p:nvSpPr>
          <p:cNvPr id="5" name="Rectangle 2"/>
          <p:cNvSpPr>
            <a:spLocks noGrp="1" noChangeArrowheads="1"/>
          </p:cNvSpPr>
          <p:nvPr>
            <p:ph type="title"/>
          </p:nvPr>
        </p:nvSpPr>
        <p:spPr>
          <a:xfrm>
            <a:off x="0" y="152400"/>
            <a:ext cx="9144000" cy="533400"/>
          </a:xfrm>
        </p:spPr>
        <p:txBody>
          <a:bodyPr>
            <a:noAutofit/>
          </a:bodyPr>
          <a:lstStyle/>
          <a:p>
            <a:r>
              <a:rPr lang="en-US" sz="3200" dirty="0" smtClean="0"/>
              <a:t>Address Translation: HW/SW Division of Labor</a:t>
            </a:r>
            <a:endParaRPr lang="en-US" sz="3200" dirty="0"/>
          </a:p>
        </p:txBody>
      </p:sp>
      <p:sp>
        <p:nvSpPr>
          <p:cNvPr id="6" name="Rectangle 3"/>
          <p:cNvSpPr>
            <a:spLocks noGrp="1" noChangeArrowheads="1"/>
          </p:cNvSpPr>
          <p:nvPr>
            <p:ph idx="1"/>
          </p:nvPr>
        </p:nvSpPr>
        <p:spPr>
          <a:xfrm>
            <a:off x="152400" y="904875"/>
            <a:ext cx="9279194" cy="5800725"/>
          </a:xfrm>
        </p:spPr>
        <p:txBody>
          <a:bodyPr>
            <a:normAutofit fontScale="92500" lnSpcReduction="10000"/>
          </a:bodyPr>
          <a:lstStyle/>
          <a:p>
            <a:pPr marL="0" indent="0">
              <a:buNone/>
            </a:pPr>
            <a:r>
              <a:rPr lang="en-US" sz="3500" dirty="0"/>
              <a:t>Virtual </a:t>
            </a:r>
            <a:r>
              <a:rPr lang="en-US" sz="3500" dirty="0" smtClean="0">
                <a:sym typeface="Wingdings"/>
              </a:rPr>
              <a:t></a:t>
            </a:r>
            <a:r>
              <a:rPr lang="en-US" sz="3500" dirty="0" smtClean="0"/>
              <a:t> </a:t>
            </a:r>
            <a:r>
              <a:rPr lang="en-US" sz="3500" dirty="0"/>
              <a:t>physical address </a:t>
            </a:r>
            <a:r>
              <a:rPr lang="en-US" sz="3500" dirty="0" smtClean="0"/>
              <a:t>translation!</a:t>
            </a:r>
            <a:endParaRPr lang="en-US" sz="3500" dirty="0"/>
          </a:p>
          <a:p>
            <a:pPr marL="0" indent="0">
              <a:buNone/>
            </a:pPr>
            <a:r>
              <a:rPr lang="en-US" sz="3500" dirty="0" smtClean="0">
                <a:solidFill>
                  <a:schemeClr val="accent1"/>
                </a:solidFill>
              </a:rPr>
              <a:t>Hardware</a:t>
            </a:r>
          </a:p>
          <a:p>
            <a:pPr marL="457200" indent="-457200">
              <a:buFont typeface="Arial"/>
              <a:buChar char="•"/>
            </a:pPr>
            <a:r>
              <a:rPr lang="en-US" sz="3000" dirty="0" smtClean="0"/>
              <a:t>has a concept of operating in physical or virtual mode</a:t>
            </a:r>
          </a:p>
          <a:p>
            <a:pPr marL="457200" indent="-457200">
              <a:buFont typeface="Arial"/>
              <a:buChar char="•"/>
            </a:pPr>
            <a:r>
              <a:rPr lang="en-US" sz="3000" dirty="0" smtClean="0"/>
              <a:t>helps manage the TLB</a:t>
            </a:r>
          </a:p>
          <a:p>
            <a:pPr marL="457200" indent="-457200">
              <a:buFont typeface="Arial"/>
              <a:buChar char="•"/>
            </a:pPr>
            <a:r>
              <a:rPr lang="en-US" sz="3000" dirty="0" smtClean="0"/>
              <a:t>raises page faults</a:t>
            </a:r>
          </a:p>
          <a:p>
            <a:pPr marL="457200" indent="-457200">
              <a:buFont typeface="Arial"/>
              <a:buChar char="•"/>
            </a:pPr>
            <a:r>
              <a:rPr lang="en-US" sz="3000" dirty="0" smtClean="0"/>
              <a:t>keeps Page Table </a:t>
            </a:r>
            <a:r>
              <a:rPr lang="en-US" sz="3000" dirty="0"/>
              <a:t>B</a:t>
            </a:r>
            <a:r>
              <a:rPr lang="en-US" sz="3000" dirty="0" smtClean="0"/>
              <a:t>ase Register (PTBR) and </a:t>
            </a:r>
            <a:r>
              <a:rPr lang="en-US" sz="3000" dirty="0" err="1" smtClean="0"/>
              <a:t>ProcessID</a:t>
            </a:r>
            <a:endParaRPr lang="en-US" sz="3000" dirty="0" smtClean="0"/>
          </a:p>
          <a:p>
            <a:pPr marL="0" indent="0">
              <a:buNone/>
            </a:pPr>
            <a:r>
              <a:rPr lang="en-US" sz="3500" dirty="0" smtClean="0">
                <a:solidFill>
                  <a:schemeClr val="accent1"/>
                </a:solidFill>
              </a:rPr>
              <a:t>Software/OS</a:t>
            </a:r>
            <a:endParaRPr lang="en-US" sz="3500" dirty="0">
              <a:solidFill>
                <a:schemeClr val="accent1"/>
              </a:solidFill>
            </a:endParaRPr>
          </a:p>
          <a:p>
            <a:pPr marL="457200" indent="-457200">
              <a:buFont typeface="Arial"/>
              <a:buChar char="•"/>
            </a:pPr>
            <a:r>
              <a:rPr lang="en-US" sz="3000" dirty="0" smtClean="0"/>
              <a:t>manages Page Table storage</a:t>
            </a:r>
            <a:endParaRPr lang="en-US" sz="3000" dirty="0"/>
          </a:p>
          <a:p>
            <a:pPr marL="457200" indent="-457200">
              <a:buFont typeface="Arial"/>
              <a:buChar char="•"/>
            </a:pPr>
            <a:r>
              <a:rPr lang="en-US" sz="3000" dirty="0" smtClean="0"/>
              <a:t>handles Page Faults</a:t>
            </a:r>
          </a:p>
          <a:p>
            <a:pPr marL="457200" indent="-457200">
              <a:buFont typeface="Arial"/>
              <a:buChar char="•"/>
            </a:pPr>
            <a:r>
              <a:rPr lang="en-US" sz="3000" dirty="0" smtClean="0"/>
              <a:t>updates Dirty </a:t>
            </a:r>
            <a:r>
              <a:rPr lang="en-US" sz="3000" dirty="0"/>
              <a:t>and Reference bits </a:t>
            </a:r>
            <a:r>
              <a:rPr lang="en-US" sz="3000" dirty="0" smtClean="0"/>
              <a:t>in </a:t>
            </a:r>
            <a:r>
              <a:rPr lang="en-US" sz="3000" dirty="0"/>
              <a:t>the Page </a:t>
            </a:r>
            <a:r>
              <a:rPr lang="en-US" sz="3000" dirty="0" smtClean="0"/>
              <a:t>Tables</a:t>
            </a:r>
          </a:p>
          <a:p>
            <a:pPr marL="457200" indent="-457200">
              <a:buFont typeface="Arial"/>
              <a:buChar char="•"/>
            </a:pPr>
            <a:r>
              <a:rPr lang="en-US" sz="3000" dirty="0" smtClean="0"/>
              <a:t>keeps </a:t>
            </a:r>
            <a:r>
              <a:rPr lang="en-US" sz="3000" dirty="0"/>
              <a:t>TLB valid on context </a:t>
            </a:r>
            <a:r>
              <a:rPr lang="en-US" sz="3000" dirty="0" smtClean="0"/>
              <a:t>switch:</a:t>
            </a:r>
          </a:p>
          <a:p>
            <a:pPr lvl="1">
              <a:lnSpc>
                <a:spcPct val="90000"/>
              </a:lnSpc>
            </a:pPr>
            <a:r>
              <a:rPr lang="en-US" dirty="0" smtClean="0"/>
              <a:t>Flush TLB when new process runs (x86)</a:t>
            </a:r>
          </a:p>
          <a:p>
            <a:pPr lvl="1">
              <a:lnSpc>
                <a:spcPct val="90000"/>
              </a:lnSpc>
            </a:pPr>
            <a:r>
              <a:rPr lang="en-US" dirty="0" smtClean="0"/>
              <a:t>Store process id (RISC-V)</a:t>
            </a:r>
          </a:p>
          <a:p>
            <a:pPr marL="457200" indent="-457200">
              <a:buFont typeface="Arial"/>
              <a:buChar char="•"/>
            </a:pPr>
            <a:endParaRPr lang="en-US" dirty="0" smtClean="0"/>
          </a:p>
          <a:p>
            <a:pPr lvl="2"/>
            <a:endParaRPr lang="en-US" dirty="0"/>
          </a:p>
        </p:txBody>
      </p:sp>
    </p:spTree>
    <p:extLst>
      <p:ext uri="{BB962C8B-B14F-4D97-AF65-F5344CB8AC3E}">
        <p14:creationId xmlns:p14="http://schemas.microsoft.com/office/powerpoint/2010/main" val="1028384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47</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Demand Paging on RISC-V</a:t>
            </a:r>
            <a:endParaRPr lang="en-US" dirty="0"/>
          </a:p>
        </p:txBody>
      </p:sp>
      <p:sp>
        <p:nvSpPr>
          <p:cNvPr id="6" name="Content Placeholder 2"/>
          <p:cNvSpPr>
            <a:spLocks noGrp="1"/>
          </p:cNvSpPr>
          <p:nvPr>
            <p:ph idx="1"/>
          </p:nvPr>
        </p:nvSpPr>
        <p:spPr>
          <a:xfrm>
            <a:off x="-58993" y="838200"/>
            <a:ext cx="9402096" cy="5638800"/>
          </a:xfrm>
        </p:spPr>
        <p:txBody>
          <a:bodyPr numCol="2"/>
          <a:lstStyle/>
          <a:p>
            <a:pPr marL="514350" indent="-514350">
              <a:buFont typeface="+mj-lt"/>
              <a:buAutoNum type="arabicPeriod"/>
            </a:pPr>
            <a:r>
              <a:rPr lang="en-US" dirty="0" smtClean="0"/>
              <a:t>TLB miss</a:t>
            </a:r>
          </a:p>
          <a:p>
            <a:pPr marL="514350" indent="-514350">
              <a:buFont typeface="+mj-lt"/>
              <a:buAutoNum type="arabicPeriod"/>
            </a:pPr>
            <a:r>
              <a:rPr lang="en-US" dirty="0" smtClean="0">
                <a:solidFill>
                  <a:schemeClr val="accent2"/>
                </a:solidFill>
              </a:rPr>
              <a:t>Trap to kernel</a:t>
            </a:r>
          </a:p>
          <a:p>
            <a:pPr marL="514350" indent="-514350">
              <a:buFont typeface="+mj-lt"/>
              <a:buAutoNum type="arabicPeriod"/>
            </a:pPr>
            <a:r>
              <a:rPr lang="en-US" dirty="0" smtClean="0"/>
              <a:t>Walk Page Table</a:t>
            </a:r>
          </a:p>
          <a:p>
            <a:pPr marL="514350" indent="-514350">
              <a:buFont typeface="+mj-lt"/>
              <a:buAutoNum type="arabicPeriod"/>
            </a:pPr>
            <a:r>
              <a:rPr lang="en-US" dirty="0" smtClean="0"/>
              <a:t>Find page is invalid</a:t>
            </a:r>
          </a:p>
          <a:p>
            <a:pPr marL="514350" indent="-514350">
              <a:buFont typeface="+mj-lt"/>
              <a:buAutoNum type="arabicPeriod"/>
            </a:pPr>
            <a:r>
              <a:rPr lang="en-US" dirty="0" smtClean="0"/>
              <a:t>Convert virtual address to page + offset</a:t>
            </a:r>
          </a:p>
          <a:p>
            <a:pPr marL="514350" indent="-514350">
              <a:buFont typeface="+mj-lt"/>
              <a:buAutoNum type="arabicPeriod"/>
            </a:pPr>
            <a:r>
              <a:rPr lang="en-US" dirty="0" smtClean="0"/>
              <a:t>Allocate page frame</a:t>
            </a:r>
          </a:p>
          <a:p>
            <a:pPr marL="1257300" lvl="1" indent="-514350"/>
            <a:r>
              <a:rPr lang="en-US" dirty="0" smtClean="0"/>
              <a:t>Evict page if needed</a:t>
            </a:r>
          </a:p>
          <a:p>
            <a:pPr marL="514350" indent="-514350">
              <a:buFont typeface="+mj-lt"/>
              <a:buAutoNum type="arabicPeriod"/>
            </a:pPr>
            <a:r>
              <a:rPr lang="en-US" dirty="0" smtClean="0"/>
              <a:t>Initiate disk block read into page frame</a:t>
            </a:r>
          </a:p>
          <a:p>
            <a:pPr marL="514350" indent="-514350">
              <a:buFont typeface="+mj-lt"/>
              <a:buAutoNum type="arabicPeriod"/>
            </a:pPr>
            <a:r>
              <a:rPr lang="en-US" dirty="0" smtClean="0"/>
              <a:t>Disk interrupt when DMA complete</a:t>
            </a:r>
          </a:p>
          <a:p>
            <a:pPr marL="514350" indent="-514350">
              <a:buFont typeface="+mj-lt"/>
              <a:buAutoNum type="arabicPeriod"/>
            </a:pPr>
            <a:r>
              <a:rPr lang="en-US" dirty="0" smtClean="0"/>
              <a:t>Mark page as valid</a:t>
            </a:r>
          </a:p>
          <a:p>
            <a:pPr marL="514350" indent="-514350">
              <a:buFont typeface="+mj-lt"/>
              <a:buAutoNum type="arabicPeriod"/>
            </a:pPr>
            <a:r>
              <a:rPr lang="en-US" dirty="0"/>
              <a:t> </a:t>
            </a:r>
            <a:r>
              <a:rPr lang="en-US" dirty="0" smtClean="0"/>
              <a:t>Load TLB entry</a:t>
            </a:r>
          </a:p>
          <a:p>
            <a:pPr marL="514350" indent="-514350">
              <a:buFont typeface="+mj-lt"/>
              <a:buAutoNum type="arabicPeriod"/>
            </a:pPr>
            <a:r>
              <a:rPr lang="en-US" dirty="0" smtClean="0">
                <a:solidFill>
                  <a:srgbClr val="92D050"/>
                </a:solidFill>
              </a:rPr>
              <a:t> Resume process at faulting instruction</a:t>
            </a:r>
          </a:p>
          <a:p>
            <a:pPr marL="514350" indent="-514350">
              <a:buFont typeface="+mj-lt"/>
              <a:buAutoNum type="arabicPeriod"/>
            </a:pPr>
            <a:r>
              <a:rPr lang="en-US" dirty="0" smtClean="0"/>
              <a:t> Execute instruction</a:t>
            </a:r>
          </a:p>
        </p:txBody>
      </p:sp>
    </p:spTree>
    <p:extLst>
      <p:ext uri="{BB962C8B-B14F-4D97-AF65-F5344CB8AC3E}">
        <p14:creationId xmlns:p14="http://schemas.microsoft.com/office/powerpoint/2010/main" val="2064119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48</a:t>
            </a:fld>
            <a:endParaRPr lang="en-US" dirty="0"/>
          </a:p>
        </p:txBody>
      </p:sp>
      <p:sp>
        <p:nvSpPr>
          <p:cNvPr id="5" name="Rectangle 2"/>
          <p:cNvSpPr>
            <a:spLocks noGrp="1" noChangeArrowheads="1"/>
          </p:cNvSpPr>
          <p:nvPr>
            <p:ph type="title"/>
          </p:nvPr>
        </p:nvSpPr>
        <p:spPr>
          <a:xfrm>
            <a:off x="381000" y="417513"/>
            <a:ext cx="8534400" cy="573087"/>
          </a:xfrm>
        </p:spPr>
        <p:txBody>
          <a:bodyPr>
            <a:normAutofit fontScale="90000"/>
          </a:bodyPr>
          <a:lstStyle/>
          <a:p>
            <a:pPr eaLnBrk="1" hangingPunct="1"/>
            <a:r>
              <a:rPr lang="en-US" dirty="0" smtClean="0">
                <a:solidFill>
                  <a:schemeClr val="tx2"/>
                </a:solidFill>
              </a:rPr>
              <a:t>November 1988: Internet Worm</a:t>
            </a:r>
          </a:p>
        </p:txBody>
      </p:sp>
      <p:sp>
        <p:nvSpPr>
          <p:cNvPr id="6" name="Rectangle 3"/>
          <p:cNvSpPr>
            <a:spLocks noGrp="1" noChangeArrowheads="1"/>
          </p:cNvSpPr>
          <p:nvPr>
            <p:ph idx="1"/>
          </p:nvPr>
        </p:nvSpPr>
        <p:spPr>
          <a:xfrm>
            <a:off x="381000" y="1143000"/>
            <a:ext cx="8307388" cy="5029200"/>
          </a:xfrm>
        </p:spPr>
        <p:txBody>
          <a:bodyPr>
            <a:normAutofit lnSpcReduction="10000"/>
          </a:bodyPr>
          <a:lstStyle/>
          <a:p>
            <a:pPr marL="0" indent="0" eaLnBrk="1" hangingPunct="1">
              <a:buNone/>
            </a:pPr>
            <a:r>
              <a:rPr lang="en-US" sz="2800" dirty="0" smtClean="0">
                <a:solidFill>
                  <a:schemeClr val="tx2"/>
                </a:solidFill>
              </a:rPr>
              <a:t>Internet Worm attacks thousands of Internet hosts</a:t>
            </a:r>
          </a:p>
          <a:p>
            <a:pPr marL="0" indent="0" eaLnBrk="1" hangingPunct="1">
              <a:buNone/>
            </a:pPr>
            <a:r>
              <a:rPr lang="en-US" dirty="0" smtClean="0">
                <a:solidFill>
                  <a:schemeClr val="tx2"/>
                </a:solidFill>
              </a:rPr>
              <a:t>Best Wikipedia quotes:</a:t>
            </a:r>
          </a:p>
          <a:p>
            <a:pPr marL="230188" lvl="1" indent="0" eaLnBrk="1" hangingPunct="1">
              <a:buNone/>
            </a:pPr>
            <a:r>
              <a:rPr lang="en-US" sz="2100" dirty="0" smtClean="0">
                <a:solidFill>
                  <a:schemeClr val="tx2"/>
                </a:solidFill>
              </a:rPr>
              <a:t>“</a:t>
            </a:r>
            <a:r>
              <a:rPr lang="en-US" sz="2100" b="0" dirty="0" smtClean="0">
                <a:solidFill>
                  <a:schemeClr val="tx2"/>
                </a:solidFill>
              </a:rPr>
              <a:t>According </a:t>
            </a:r>
            <a:r>
              <a:rPr lang="en-US" sz="2100" b="0" dirty="0">
                <a:solidFill>
                  <a:schemeClr val="tx2"/>
                </a:solidFill>
              </a:rPr>
              <a:t>to its creator, the Morris worm was not written to cause damage, but to gauge the size of the Internet. The worm was released from MIT to disguise the fact that the worm originally came from Cornell</a:t>
            </a:r>
            <a:r>
              <a:rPr lang="en-US" sz="2100" b="0" dirty="0" smtClean="0">
                <a:solidFill>
                  <a:schemeClr val="tx2"/>
                </a:solidFill>
              </a:rPr>
              <a:t>.”</a:t>
            </a:r>
          </a:p>
          <a:p>
            <a:pPr marL="230188" lvl="1" indent="0" eaLnBrk="1" hangingPunct="1">
              <a:buNone/>
            </a:pPr>
            <a:r>
              <a:rPr lang="en-US" sz="2100" dirty="0" smtClean="0">
                <a:solidFill>
                  <a:schemeClr val="tx2"/>
                </a:solidFill>
              </a:rPr>
              <a:t>“The </a:t>
            </a:r>
            <a:r>
              <a:rPr lang="en-US" sz="2100" dirty="0">
                <a:solidFill>
                  <a:schemeClr val="tx2"/>
                </a:solidFill>
              </a:rPr>
              <a:t>worm </a:t>
            </a:r>
            <a:r>
              <a:rPr lang="en-US" sz="2100" dirty="0" smtClean="0">
                <a:solidFill>
                  <a:schemeClr val="tx2"/>
                </a:solidFill>
              </a:rPr>
              <a:t>…determined </a:t>
            </a:r>
            <a:r>
              <a:rPr lang="en-US" sz="2100" dirty="0">
                <a:solidFill>
                  <a:schemeClr val="tx2"/>
                </a:solidFill>
              </a:rPr>
              <a:t>whether to invade a new computer by asking whether there was already a copy running. But just doing this would have made it trivially easy to </a:t>
            </a:r>
            <a:r>
              <a:rPr lang="en-US" sz="2100" dirty="0" smtClean="0">
                <a:solidFill>
                  <a:schemeClr val="tx2"/>
                </a:solidFill>
              </a:rPr>
              <a:t>kill: </a:t>
            </a:r>
            <a:r>
              <a:rPr lang="en-US" sz="2100" dirty="0">
                <a:solidFill>
                  <a:schemeClr val="tx2"/>
                </a:solidFill>
              </a:rPr>
              <a:t>everyone could </a:t>
            </a:r>
            <a:r>
              <a:rPr lang="en-US" sz="2100" dirty="0" smtClean="0">
                <a:solidFill>
                  <a:schemeClr val="tx2"/>
                </a:solidFill>
              </a:rPr>
              <a:t>run </a:t>
            </a:r>
            <a:r>
              <a:rPr lang="en-US" sz="2100" dirty="0">
                <a:solidFill>
                  <a:schemeClr val="tx2"/>
                </a:solidFill>
              </a:rPr>
              <a:t>a process that would </a:t>
            </a:r>
            <a:r>
              <a:rPr lang="en-US" sz="2100" dirty="0" smtClean="0">
                <a:solidFill>
                  <a:schemeClr val="tx2"/>
                </a:solidFill>
              </a:rPr>
              <a:t>always answer </a:t>
            </a:r>
            <a:r>
              <a:rPr lang="en-US" sz="2100" dirty="0">
                <a:solidFill>
                  <a:schemeClr val="tx2"/>
                </a:solidFill>
              </a:rPr>
              <a:t>"</a:t>
            </a:r>
            <a:r>
              <a:rPr lang="en-US" sz="2100" dirty="0" smtClean="0">
                <a:solidFill>
                  <a:schemeClr val="tx2"/>
                </a:solidFill>
              </a:rPr>
              <a:t>yes”. To compensate for this possibility, </a:t>
            </a:r>
            <a:r>
              <a:rPr lang="en-US" sz="2100" dirty="0">
                <a:solidFill>
                  <a:schemeClr val="tx2"/>
                </a:solidFill>
              </a:rPr>
              <a:t>Morris directed the worm to copy itself even if the response is "yes" 1 out of 7 times</a:t>
            </a:r>
            <a:r>
              <a:rPr lang="en-US" sz="2100" dirty="0" smtClean="0">
                <a:solidFill>
                  <a:schemeClr val="tx2"/>
                </a:solidFill>
              </a:rPr>
              <a:t>. </a:t>
            </a:r>
            <a:r>
              <a:rPr lang="en-US" sz="2100" dirty="0">
                <a:solidFill>
                  <a:schemeClr val="tx2"/>
                </a:solidFill>
              </a:rPr>
              <a:t>This level of replication proved excessive, and the worm spread rapidly, infecting some computers multiple times. Morris remarked, when he heard of the mistake, that he "should have tried it on a simulator </a:t>
            </a:r>
            <a:r>
              <a:rPr lang="en-US" sz="2100" dirty="0" smtClean="0">
                <a:solidFill>
                  <a:schemeClr val="tx2"/>
                </a:solidFill>
              </a:rPr>
              <a:t>first”.”</a:t>
            </a:r>
            <a:endParaRPr lang="en-US" sz="2100" b="0" dirty="0" smtClean="0">
              <a:solidFill>
                <a:schemeClr val="tx2"/>
              </a:solidFill>
            </a:endParaRPr>
          </a:p>
        </p:txBody>
      </p:sp>
      <p:pic>
        <p:nvPicPr>
          <p:cNvPr id="7" name="Picture 6"/>
          <p:cNvPicPr>
            <a:picLocks noChangeAspect="1"/>
          </p:cNvPicPr>
          <p:nvPr/>
        </p:nvPicPr>
        <p:blipFill>
          <a:blip r:embed="rId2"/>
          <a:stretch>
            <a:fillRect/>
          </a:stretch>
        </p:blipFill>
        <p:spPr>
          <a:xfrm>
            <a:off x="38101" y="6350000"/>
            <a:ext cx="456182" cy="456182"/>
          </a:xfrm>
          <a:prstGeom prst="rect">
            <a:avLst/>
          </a:prstGeom>
        </p:spPr>
      </p:pic>
      <p:sp>
        <p:nvSpPr>
          <p:cNvPr id="8" name="Rectangle 7"/>
          <p:cNvSpPr/>
          <p:nvPr/>
        </p:nvSpPr>
        <p:spPr>
          <a:xfrm>
            <a:off x="533400" y="6332835"/>
            <a:ext cx="5428153" cy="461665"/>
          </a:xfrm>
          <a:prstGeom prst="rect">
            <a:avLst/>
          </a:prstGeom>
          <a:ln w="19050" cmpd="sng">
            <a:solidFill>
              <a:schemeClr val="accent2"/>
            </a:solidFill>
          </a:ln>
        </p:spPr>
        <p:txBody>
          <a:bodyPr wrap="none">
            <a:spAutoFit/>
          </a:bodyPr>
          <a:lstStyle/>
          <a:p>
            <a:r>
              <a:rPr lang="en-US" dirty="0">
                <a:solidFill>
                  <a:schemeClr val="tx2"/>
                </a:solidFill>
                <a:latin typeface="Source Sans Pro"/>
              </a:rPr>
              <a:t>Computer Virus TV News Report 1988</a:t>
            </a:r>
          </a:p>
        </p:txBody>
      </p:sp>
    </p:spTree>
    <p:extLst>
      <p:ext uri="{BB962C8B-B14F-4D97-AF65-F5344CB8AC3E}">
        <p14:creationId xmlns:p14="http://schemas.microsoft.com/office/powerpoint/2010/main" val="47938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49</a:t>
            </a:fld>
            <a:endParaRPr lang="en-US" dirty="0"/>
          </a:p>
        </p:txBody>
      </p:sp>
      <p:sp>
        <p:nvSpPr>
          <p:cNvPr id="6" name="Content Placeholder 2"/>
          <p:cNvSpPr>
            <a:spLocks noGrp="1"/>
          </p:cNvSpPr>
          <p:nvPr>
            <p:ph idx="1"/>
          </p:nvPr>
        </p:nvSpPr>
        <p:spPr>
          <a:xfrm>
            <a:off x="228600" y="838200"/>
            <a:ext cx="8686800" cy="5638800"/>
          </a:xfrm>
        </p:spPr>
        <p:txBody>
          <a:bodyPr>
            <a:normAutofit fontScale="92500" lnSpcReduction="20000"/>
          </a:bodyPr>
          <a:lstStyle/>
          <a:p>
            <a:pPr marL="0" indent="0">
              <a:buNone/>
            </a:pPr>
            <a:r>
              <a:rPr lang="en-US" dirty="0"/>
              <a:t>Which of the following is </a:t>
            </a:r>
            <a:r>
              <a:rPr lang="en-US" dirty="0" smtClean="0"/>
              <a:t>not a viable </a:t>
            </a:r>
            <a:r>
              <a:rPr lang="en-US" dirty="0"/>
              <a:t>solution to protect against a </a:t>
            </a:r>
            <a:r>
              <a:rPr lang="en-US" dirty="0" smtClean="0"/>
              <a:t>buffer overflow </a:t>
            </a:r>
            <a:r>
              <a:rPr lang="en-US" dirty="0"/>
              <a:t>attack? </a:t>
            </a:r>
            <a:endParaRPr lang="en-US" dirty="0" smtClean="0"/>
          </a:p>
          <a:p>
            <a:pPr marL="0" indent="0">
              <a:buNone/>
            </a:pPr>
            <a:r>
              <a:rPr lang="en-US" dirty="0" smtClean="0"/>
              <a:t>(There are multiple answers, just pick one of them.) </a:t>
            </a:r>
          </a:p>
          <a:p>
            <a:endParaRPr lang="en-US" dirty="0"/>
          </a:p>
          <a:p>
            <a:pPr marL="514350" indent="-514350">
              <a:buAutoNum type="alphaUcParenBoth"/>
            </a:pPr>
            <a:r>
              <a:rPr lang="en-US" dirty="0" smtClean="0"/>
              <a:t>Prohibit </a:t>
            </a:r>
            <a:r>
              <a:rPr lang="en-US" dirty="0"/>
              <a:t>the execution of anything stored on the Stack. </a:t>
            </a:r>
            <a:endParaRPr lang="en-US" dirty="0" smtClean="0"/>
          </a:p>
          <a:p>
            <a:pPr marL="514350" indent="-514350">
              <a:buAutoNum type="alphaUcParenBoth"/>
            </a:pPr>
            <a:r>
              <a:rPr lang="en-US" dirty="0" smtClean="0"/>
              <a:t>Randomize </a:t>
            </a:r>
            <a:r>
              <a:rPr lang="en-US" dirty="0"/>
              <a:t>the starting location of the Stack. </a:t>
            </a:r>
            <a:endParaRPr lang="en-US" dirty="0" smtClean="0"/>
          </a:p>
          <a:p>
            <a:pPr marL="514350" indent="-514350">
              <a:buAutoNum type="alphaUcParenBoth"/>
            </a:pPr>
            <a:r>
              <a:rPr lang="en-US" dirty="0" smtClean="0"/>
              <a:t>Use </a:t>
            </a:r>
            <a:r>
              <a:rPr lang="en-US" dirty="0"/>
              <a:t>only library code that requires a buffer length to make sure it doesn’t overflow. </a:t>
            </a:r>
            <a:endParaRPr lang="en-US" dirty="0" smtClean="0"/>
          </a:p>
          <a:p>
            <a:pPr marL="514350" indent="-514350">
              <a:buAutoNum type="alphaUcParenBoth"/>
            </a:pPr>
            <a:r>
              <a:rPr lang="en-US" dirty="0" smtClean="0"/>
              <a:t>Write </a:t>
            </a:r>
            <a:r>
              <a:rPr lang="en-US" dirty="0"/>
              <a:t>only to buffers on the OS Stack where they will be protected. </a:t>
            </a:r>
            <a:endParaRPr lang="en-US" dirty="0" smtClean="0"/>
          </a:p>
          <a:p>
            <a:pPr marL="514350" indent="-514350">
              <a:buAutoNum type="alphaUcParenBoth"/>
            </a:pPr>
            <a:r>
              <a:rPr lang="en-US" dirty="0" smtClean="0"/>
              <a:t>Compile </a:t>
            </a:r>
            <a:r>
              <a:rPr lang="en-US" dirty="0"/>
              <a:t>the executable with the highest level of optimization flags.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7" name="Rectangle 6"/>
          <p:cNvSpPr/>
          <p:nvPr/>
        </p:nvSpPr>
        <p:spPr>
          <a:xfrm>
            <a:off x="76200" y="76200"/>
            <a:ext cx="8915400" cy="6705600"/>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solidFill>
                  <a:schemeClr val="accent6"/>
                </a:solidFill>
              </a:rPr>
              <a:t>Clicker Question</a:t>
            </a:r>
            <a:endParaRPr lang="en-US" dirty="0">
              <a:solidFill>
                <a:schemeClr val="accent6"/>
              </a:solidFill>
            </a:endParaRPr>
          </a:p>
        </p:txBody>
      </p:sp>
    </p:spTree>
    <p:extLst>
      <p:ext uri="{BB962C8B-B14F-4D97-AF65-F5344CB8AC3E}">
        <p14:creationId xmlns:p14="http://schemas.microsoft.com/office/powerpoint/2010/main" val="275837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Meltdown  and </a:t>
            </a:r>
            <a:r>
              <a:rPr lang="en-US" dirty="0" err="1" smtClean="0"/>
              <a:t>Spectre</a:t>
            </a:r>
            <a:r>
              <a:rPr lang="en-US" dirty="0" smtClean="0"/>
              <a:t> Security Bug</a:t>
            </a:r>
            <a:endParaRPr lang="en-US" dirty="0"/>
          </a:p>
        </p:txBody>
      </p:sp>
      <p:pic>
        <p:nvPicPr>
          <p:cNvPr id="6" name="Picture 5" descr="https://upload.wikimedia.org/wikipedia/commons/thumb/5/56/Meltdown_with_text.svg/150px-Meltdown_with_tex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2266950" cy="44129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upload.wikimedia.org/wikipedia/commons/thumb/2/25/Spectre_with_text.svg/150px-Spectre_with_tex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796" y="1752600"/>
            <a:ext cx="344815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2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50</a:t>
            </a:fld>
            <a:endParaRPr lang="en-US" dirty="0"/>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Summary</a:t>
            </a:r>
            <a:endParaRPr lang="en-US" dirty="0"/>
          </a:p>
        </p:txBody>
      </p:sp>
      <p:sp>
        <p:nvSpPr>
          <p:cNvPr id="6" name="Rectangle 3"/>
          <p:cNvSpPr txBox="1">
            <a:spLocks noChangeArrowheads="1"/>
          </p:cNvSpPr>
          <p:nvPr/>
        </p:nvSpPr>
        <p:spPr>
          <a:xfrm>
            <a:off x="152400" y="609600"/>
            <a:ext cx="8763000" cy="6172200"/>
          </a:xfrm>
          <a:prstGeom prst="rect">
            <a:avLst/>
          </a:prstGeom>
        </p:spPr>
        <p:txBody>
          <a:bodyPr vert="horz" lIns="91440" tIns="45720" rIns="91440" bIns="45720" rtlCol="0">
            <a:noAutofit/>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28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84000"/>
              </a:lnSpc>
              <a:buNone/>
            </a:pPr>
            <a:r>
              <a:rPr lang="en-US" dirty="0" smtClean="0">
                <a:solidFill>
                  <a:schemeClr val="accent1"/>
                </a:solidFill>
              </a:rPr>
              <a:t>Trap</a:t>
            </a:r>
          </a:p>
          <a:p>
            <a:pPr lvl="1" fontAlgn="auto">
              <a:lnSpc>
                <a:spcPct val="84000"/>
              </a:lnSpc>
              <a:spcAft>
                <a:spcPts val="0"/>
              </a:spcAft>
            </a:pPr>
            <a:r>
              <a:rPr lang="en-US" dirty="0" smtClean="0"/>
              <a:t>Any kind of a control transfer to the OS</a:t>
            </a:r>
          </a:p>
          <a:p>
            <a:pPr marL="0" indent="0" fontAlgn="auto">
              <a:lnSpc>
                <a:spcPct val="84000"/>
              </a:lnSpc>
              <a:buNone/>
            </a:pPr>
            <a:r>
              <a:rPr lang="en-US" dirty="0" err="1" smtClean="0">
                <a:solidFill>
                  <a:schemeClr val="accent1"/>
                </a:solidFill>
              </a:rPr>
              <a:t>Syscall</a:t>
            </a:r>
            <a:endParaRPr lang="en-US" dirty="0" smtClean="0">
              <a:solidFill>
                <a:schemeClr val="accent1"/>
              </a:solidFill>
            </a:endParaRPr>
          </a:p>
          <a:p>
            <a:pPr lvl="1" fontAlgn="auto">
              <a:lnSpc>
                <a:spcPct val="84000"/>
              </a:lnSpc>
              <a:spcAft>
                <a:spcPts val="0"/>
              </a:spcAft>
            </a:pPr>
            <a:r>
              <a:rPr lang="en-US" u="sng" dirty="0" smtClean="0"/>
              <a:t>Synchronous</a:t>
            </a:r>
            <a:r>
              <a:rPr lang="en-US" dirty="0" smtClean="0"/>
              <a:t>, </a:t>
            </a:r>
            <a:r>
              <a:rPr lang="en-US" dirty="0" smtClean="0">
                <a:solidFill>
                  <a:schemeClr val="accent1"/>
                </a:solidFill>
              </a:rPr>
              <a:t>process-initiated</a:t>
            </a:r>
            <a:r>
              <a:rPr lang="en-US" dirty="0" smtClean="0"/>
              <a:t> control transfer from user to the OS to obtain service from the OS</a:t>
            </a:r>
          </a:p>
          <a:p>
            <a:pPr lvl="1" fontAlgn="auto">
              <a:lnSpc>
                <a:spcPct val="84000"/>
              </a:lnSpc>
              <a:spcAft>
                <a:spcPts val="0"/>
              </a:spcAft>
            </a:pPr>
            <a:r>
              <a:rPr lang="en-US" dirty="0" smtClean="0"/>
              <a:t>e.g. SYSCALL</a:t>
            </a:r>
          </a:p>
          <a:p>
            <a:pPr marL="0" indent="0" fontAlgn="auto">
              <a:lnSpc>
                <a:spcPct val="84000"/>
              </a:lnSpc>
              <a:buNone/>
            </a:pPr>
            <a:r>
              <a:rPr lang="en-US" dirty="0" smtClean="0">
                <a:solidFill>
                  <a:schemeClr val="accent1"/>
                </a:solidFill>
              </a:rPr>
              <a:t>Exception</a:t>
            </a:r>
          </a:p>
          <a:p>
            <a:pPr lvl="1" fontAlgn="auto">
              <a:lnSpc>
                <a:spcPct val="84000"/>
              </a:lnSpc>
              <a:spcAft>
                <a:spcPts val="0"/>
              </a:spcAft>
            </a:pPr>
            <a:r>
              <a:rPr lang="en-US" u="sng" dirty="0" smtClean="0"/>
              <a:t>Synchronous</a:t>
            </a:r>
            <a:r>
              <a:rPr lang="en-US" dirty="0" smtClean="0"/>
              <a:t>, </a:t>
            </a:r>
            <a:r>
              <a:rPr lang="en-US" dirty="0" smtClean="0">
                <a:solidFill>
                  <a:schemeClr val="accent1"/>
                </a:solidFill>
              </a:rPr>
              <a:t>process-initiated</a:t>
            </a:r>
            <a:r>
              <a:rPr lang="en-US" dirty="0" smtClean="0"/>
              <a:t> control transfer from user to the OS in </a:t>
            </a:r>
            <a:r>
              <a:rPr lang="en-US" dirty="0" smtClean="0">
                <a:solidFill>
                  <a:schemeClr val="bg1"/>
                </a:solidFill>
              </a:rPr>
              <a:t>response to an exceptional event</a:t>
            </a:r>
          </a:p>
          <a:p>
            <a:pPr lvl="1" fontAlgn="auto">
              <a:lnSpc>
                <a:spcPct val="84000"/>
              </a:lnSpc>
              <a:spcAft>
                <a:spcPts val="0"/>
              </a:spcAft>
            </a:pPr>
            <a:r>
              <a:rPr lang="en-US" dirty="0" smtClean="0"/>
              <a:t>e.g. Divide by zero, TLB miss, Page fault</a:t>
            </a:r>
          </a:p>
          <a:p>
            <a:pPr marL="0" indent="0" fontAlgn="auto">
              <a:lnSpc>
                <a:spcPct val="84000"/>
              </a:lnSpc>
              <a:buNone/>
            </a:pPr>
            <a:r>
              <a:rPr lang="en-US" dirty="0" smtClean="0">
                <a:solidFill>
                  <a:schemeClr val="accent1"/>
                </a:solidFill>
              </a:rPr>
              <a:t>Interrupt</a:t>
            </a:r>
          </a:p>
          <a:p>
            <a:pPr lvl="1" fontAlgn="auto">
              <a:lnSpc>
                <a:spcPct val="84000"/>
              </a:lnSpc>
              <a:spcAft>
                <a:spcPts val="0"/>
              </a:spcAft>
            </a:pPr>
            <a:r>
              <a:rPr lang="en-US" u="sng" dirty="0" smtClean="0"/>
              <a:t>Asynchronous</a:t>
            </a:r>
            <a:r>
              <a:rPr lang="en-US" dirty="0" smtClean="0"/>
              <a:t>, </a:t>
            </a:r>
            <a:r>
              <a:rPr lang="en-US" dirty="0" smtClean="0">
                <a:solidFill>
                  <a:schemeClr val="accent1"/>
                </a:solidFill>
              </a:rPr>
              <a:t>device-initiated</a:t>
            </a:r>
            <a:r>
              <a:rPr lang="en-US" dirty="0" smtClean="0"/>
              <a:t> control transfer from user to the OS</a:t>
            </a:r>
          </a:p>
          <a:p>
            <a:pPr lvl="1" fontAlgn="auto">
              <a:lnSpc>
                <a:spcPct val="84000"/>
              </a:lnSpc>
              <a:spcAft>
                <a:spcPts val="0"/>
              </a:spcAft>
            </a:pPr>
            <a:r>
              <a:rPr lang="en-US" dirty="0" smtClean="0"/>
              <a:t>e.g. Network packet, I/O complete</a:t>
            </a:r>
            <a:endParaRPr lang="en-US" dirty="0"/>
          </a:p>
        </p:txBody>
      </p:sp>
    </p:spTree>
    <p:extLst>
      <p:ext uri="{BB962C8B-B14F-4D97-AF65-F5344CB8AC3E}">
        <p14:creationId xmlns:p14="http://schemas.microsoft.com/office/powerpoint/2010/main" val="2810987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51</a:t>
            </a:fld>
            <a:endParaRPr lang="en-US" dirty="0"/>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smtClean="0"/>
              <a:t>Example: Clock Interrupt</a:t>
            </a:r>
            <a:endParaRPr lang="en-US" dirty="0"/>
          </a:p>
        </p:txBody>
      </p:sp>
      <p:sp>
        <p:nvSpPr>
          <p:cNvPr id="6" name="Content Placeholder 2"/>
          <p:cNvSpPr>
            <a:spLocks noGrp="1"/>
          </p:cNvSpPr>
          <p:nvPr>
            <p:ph idx="1"/>
            <p:custDataLst>
              <p:tags r:id="rId2"/>
            </p:custDataLst>
          </p:nvPr>
        </p:nvSpPr>
        <p:spPr>
          <a:xfrm>
            <a:off x="228600" y="838200"/>
            <a:ext cx="8686800" cy="5638800"/>
          </a:xfrm>
        </p:spPr>
        <p:txBody>
          <a:bodyPr>
            <a:normAutofit/>
          </a:bodyPr>
          <a:lstStyle/>
          <a:p>
            <a:pPr marL="0" indent="0">
              <a:buNone/>
            </a:pPr>
            <a:r>
              <a:rPr lang="en-US" sz="2800" dirty="0" smtClean="0">
                <a:solidFill>
                  <a:schemeClr val="accent1"/>
                </a:solidFill>
              </a:rPr>
              <a:t>Example: Clock Interrupt*</a:t>
            </a:r>
          </a:p>
          <a:p>
            <a:pPr lvl="1"/>
            <a:r>
              <a:rPr lang="en-US" sz="2400" dirty="0" smtClean="0"/>
              <a:t>Every N cycles, CPU causes exception with Cause = CLOCK_TICK</a:t>
            </a:r>
          </a:p>
          <a:p>
            <a:pPr lvl="1"/>
            <a:r>
              <a:rPr lang="en-US" sz="2400" dirty="0" smtClean="0"/>
              <a:t>OS can select N to get e.g. 1000 TICKs per second</a:t>
            </a:r>
          </a:p>
          <a:p>
            <a:r>
              <a:rPr lang="en-US" sz="2400" dirty="0" smtClean="0"/>
              <a:t>.</a:t>
            </a:r>
            <a:r>
              <a:rPr lang="en-US" sz="2400" dirty="0" err="1" smtClean="0"/>
              <a:t>ktext</a:t>
            </a:r>
            <a:r>
              <a:rPr lang="en-US" sz="2400" dirty="0" smtClean="0"/>
              <a:t> 0x8000 0180</a:t>
            </a:r>
          </a:p>
          <a:p>
            <a:r>
              <a:rPr lang="en-US" sz="2400" dirty="0" smtClean="0"/>
              <a:t># (step 1) save *everything* but $k0, $k1 to 0xB0000000</a:t>
            </a:r>
          </a:p>
          <a:p>
            <a:r>
              <a:rPr lang="en-US" sz="2400" dirty="0" smtClean="0"/>
              <a:t># (step 2) set up a usable OS context</a:t>
            </a:r>
          </a:p>
          <a:p>
            <a:r>
              <a:rPr lang="en-US" sz="2400" dirty="0" smtClean="0"/>
              <a:t># (step 3) examine Cause register, take action</a:t>
            </a:r>
          </a:p>
          <a:p>
            <a:r>
              <a:rPr lang="en-US" sz="2400" dirty="0" smtClean="0"/>
              <a:t>if (Cause == PAGE_FAULT) </a:t>
            </a:r>
            <a:r>
              <a:rPr lang="en-US" sz="2400" dirty="0" err="1" smtClean="0"/>
              <a:t>handle_pfault</a:t>
            </a:r>
            <a:r>
              <a:rPr lang="en-US" sz="2400" dirty="0" smtClean="0"/>
              <a:t>(</a:t>
            </a:r>
            <a:r>
              <a:rPr lang="en-US" sz="2400" dirty="0" err="1" smtClean="0"/>
              <a:t>BadVaddr</a:t>
            </a:r>
            <a:r>
              <a:rPr lang="en-US" sz="2400" dirty="0" smtClean="0"/>
              <a:t>)</a:t>
            </a:r>
          </a:p>
          <a:p>
            <a:r>
              <a:rPr lang="en-US" sz="2400" dirty="0" smtClean="0"/>
              <a:t>else if (Cause == SYSCALL) </a:t>
            </a:r>
            <a:r>
              <a:rPr lang="en-US" sz="2400" dirty="0" err="1" smtClean="0"/>
              <a:t>dispatch_syscall</a:t>
            </a:r>
            <a:r>
              <a:rPr lang="en-US" sz="2400" dirty="0" smtClean="0"/>
              <a:t>($v0)</a:t>
            </a:r>
          </a:p>
          <a:p>
            <a:r>
              <a:rPr lang="en-US" sz="2400" dirty="0" smtClean="0"/>
              <a:t>else if (Cause == CLOCK_TICK) schedule()</a:t>
            </a:r>
          </a:p>
          <a:p>
            <a:r>
              <a:rPr lang="en-US" sz="2400" dirty="0" smtClean="0"/>
              <a:t># (step 4) restore registers and return to where process left off</a:t>
            </a:r>
          </a:p>
          <a:p>
            <a:endParaRPr lang="en-US" sz="2400" dirty="0" smtClean="0"/>
          </a:p>
          <a:p>
            <a:endParaRPr lang="en-US" sz="2400" dirty="0"/>
          </a:p>
        </p:txBody>
      </p:sp>
      <p:sp>
        <p:nvSpPr>
          <p:cNvPr id="7" name="TextBox 6"/>
          <p:cNvSpPr txBox="1"/>
          <p:nvPr>
            <p:custDataLst>
              <p:tags r:id="rId3"/>
            </p:custDataLst>
          </p:nvPr>
        </p:nvSpPr>
        <p:spPr>
          <a:xfrm>
            <a:off x="111190" y="6248400"/>
            <a:ext cx="8537915" cy="523220"/>
          </a:xfrm>
          <a:prstGeom prst="rect">
            <a:avLst/>
          </a:prstGeom>
          <a:noFill/>
        </p:spPr>
        <p:txBody>
          <a:bodyPr wrap="none" rtlCol="0">
            <a:spAutoFit/>
          </a:bodyPr>
          <a:lstStyle/>
          <a:p>
            <a:r>
              <a:rPr lang="en-US" sz="2800" dirty="0" smtClean="0">
                <a:solidFill>
                  <a:schemeClr val="tx2"/>
                </a:solidFill>
                <a:latin typeface="Source Sans Pro"/>
              </a:rPr>
              <a:t>* not the CPU clock, but a programmable timer clock</a:t>
            </a:r>
          </a:p>
        </p:txBody>
      </p:sp>
    </p:spTree>
    <p:extLst>
      <p:ext uri="{BB962C8B-B14F-4D97-AF65-F5344CB8AC3E}">
        <p14:creationId xmlns:p14="http://schemas.microsoft.com/office/powerpoint/2010/main" val="266375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52</a:t>
            </a:fld>
            <a:endParaRPr lang="en-US" dirty="0"/>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Scheduler</a:t>
            </a:r>
            <a:endParaRPr lang="en-US" dirty="0"/>
          </a:p>
        </p:txBody>
      </p:sp>
      <p:sp>
        <p:nvSpPr>
          <p:cNvPr id="6" name="Content Placeholder 2"/>
          <p:cNvSpPr>
            <a:spLocks noGrp="1"/>
          </p:cNvSpPr>
          <p:nvPr>
            <p:ph idx="1"/>
            <p:custDataLst>
              <p:tags r:id="rId2"/>
            </p:custDataLst>
          </p:nvPr>
        </p:nvSpPr>
        <p:spPr>
          <a:xfrm>
            <a:off x="228600" y="838200"/>
            <a:ext cx="8686800" cy="5638800"/>
          </a:xfrm>
        </p:spPr>
        <p:txBody>
          <a:bodyPr>
            <a:normAutofit lnSpcReduction="10000"/>
          </a:bodyPr>
          <a:lstStyle/>
          <a:p>
            <a:pPr marL="0" indent="0">
              <a:buNone/>
            </a:pPr>
            <a:r>
              <a:rPr lang="en-US" dirty="0" err="1" smtClean="0">
                <a:latin typeface="Consolas" pitchFamily="49" charset="0"/>
              </a:rPr>
              <a:t>struct</a:t>
            </a:r>
            <a:r>
              <a:rPr lang="en-US" dirty="0" smtClean="0">
                <a:latin typeface="Consolas" pitchFamily="49" charset="0"/>
              </a:rPr>
              <a:t> </a:t>
            </a:r>
            <a:r>
              <a:rPr lang="en-US" dirty="0" err="1" smtClean="0">
                <a:latin typeface="Consolas" pitchFamily="49" charset="0"/>
              </a:rPr>
              <a:t>regs</a:t>
            </a:r>
            <a:r>
              <a:rPr lang="en-US" dirty="0" smtClean="0">
                <a:latin typeface="Consolas" pitchFamily="49" charset="0"/>
              </a:rPr>
              <a:t> context[]; </a:t>
            </a:r>
          </a:p>
          <a:p>
            <a:pPr marL="0" indent="0">
              <a:buNone/>
            </a:pPr>
            <a:r>
              <a:rPr lang="en-US" dirty="0" err="1" smtClean="0">
                <a:latin typeface="Consolas" pitchFamily="49" charset="0"/>
              </a:rPr>
              <a:t>int</a:t>
            </a:r>
            <a:r>
              <a:rPr lang="en-US" dirty="0" smtClean="0">
                <a:latin typeface="Consolas" pitchFamily="49" charset="0"/>
              </a:rPr>
              <a:t> </a:t>
            </a:r>
            <a:r>
              <a:rPr lang="en-US" dirty="0" err="1" smtClean="0">
                <a:latin typeface="Consolas" pitchFamily="49" charset="0"/>
              </a:rPr>
              <a:t>ptbr</a:t>
            </a:r>
            <a:r>
              <a:rPr lang="en-US" dirty="0" smtClean="0">
                <a:latin typeface="Consolas" pitchFamily="49" charset="0"/>
              </a:rPr>
              <a:t>[];</a:t>
            </a:r>
          </a:p>
          <a:p>
            <a:pPr marL="0" indent="0">
              <a:buNone/>
            </a:pPr>
            <a:r>
              <a:rPr lang="en-US" dirty="0" smtClean="0">
                <a:latin typeface="Consolas" pitchFamily="49" charset="0"/>
              </a:rPr>
              <a:t>schedule() {</a:t>
            </a:r>
          </a:p>
          <a:p>
            <a:pPr marL="0" indent="0">
              <a:buNone/>
            </a:pPr>
            <a:r>
              <a:rPr lang="en-US" dirty="0" smtClean="0">
                <a:latin typeface="Consolas" pitchFamily="49" charset="0"/>
              </a:rPr>
              <a:t>	</a:t>
            </a:r>
            <a:r>
              <a:rPr lang="en-US" dirty="0" err="1" smtClean="0">
                <a:latin typeface="Consolas" pitchFamily="49" charset="0"/>
              </a:rPr>
              <a:t>i</a:t>
            </a:r>
            <a:r>
              <a:rPr lang="en-US" dirty="0" smtClean="0">
                <a:latin typeface="Consolas" pitchFamily="49" charset="0"/>
              </a:rPr>
              <a:t> = </a:t>
            </a:r>
            <a:r>
              <a:rPr lang="en-US" dirty="0" err="1" smtClean="0">
                <a:latin typeface="Consolas" pitchFamily="49" charset="0"/>
              </a:rPr>
              <a:t>current_process</a:t>
            </a:r>
            <a:r>
              <a:rPr lang="en-US" dirty="0" smtClean="0">
                <a:latin typeface="Consolas" pitchFamily="49" charset="0"/>
              </a:rPr>
              <a:t>;</a:t>
            </a:r>
          </a:p>
          <a:p>
            <a:pPr marL="0" indent="0">
              <a:buNone/>
            </a:pPr>
            <a:r>
              <a:rPr lang="en-US" dirty="0" smtClean="0">
                <a:latin typeface="Consolas" pitchFamily="49" charset="0"/>
              </a:rPr>
              <a:t>	j = </a:t>
            </a:r>
            <a:r>
              <a:rPr lang="en-US" dirty="0" err="1" smtClean="0">
                <a:latin typeface="Consolas" pitchFamily="49" charset="0"/>
              </a:rPr>
              <a:t>pick_some_process</a:t>
            </a:r>
            <a:r>
              <a:rPr lang="en-US" dirty="0" smtClean="0">
                <a:latin typeface="Consolas" pitchFamily="49" charset="0"/>
              </a:rPr>
              <a:t>();</a:t>
            </a:r>
          </a:p>
          <a:p>
            <a:pPr marL="0" indent="0">
              <a:buNone/>
            </a:pPr>
            <a:r>
              <a:rPr lang="en-US" dirty="0" smtClean="0">
                <a:latin typeface="Consolas" pitchFamily="49" charset="0"/>
              </a:rPr>
              <a:t>	if (</a:t>
            </a:r>
            <a:r>
              <a:rPr lang="en-US" dirty="0" err="1" smtClean="0">
                <a:latin typeface="Consolas" pitchFamily="49" charset="0"/>
              </a:rPr>
              <a:t>i</a:t>
            </a:r>
            <a:r>
              <a:rPr lang="en-US" dirty="0" smtClean="0">
                <a:latin typeface="Consolas" pitchFamily="49" charset="0"/>
              </a:rPr>
              <a:t> != j) {</a:t>
            </a:r>
          </a:p>
          <a:p>
            <a:pPr marL="0" indent="0">
              <a:buNone/>
            </a:pPr>
            <a:r>
              <a:rPr lang="en-US" dirty="0" smtClean="0">
                <a:latin typeface="Consolas" pitchFamily="49" charset="0"/>
              </a:rPr>
              <a:t>		</a:t>
            </a:r>
            <a:r>
              <a:rPr lang="en-US" dirty="0" err="1" smtClean="0">
                <a:latin typeface="Consolas" pitchFamily="49" charset="0"/>
              </a:rPr>
              <a:t>current_process</a:t>
            </a:r>
            <a:r>
              <a:rPr lang="en-US" dirty="0" smtClean="0">
                <a:latin typeface="Consolas" pitchFamily="49" charset="0"/>
              </a:rPr>
              <a:t> = j;</a:t>
            </a:r>
          </a:p>
          <a:p>
            <a:pPr marL="0" indent="0">
              <a:buNone/>
            </a:pPr>
            <a:r>
              <a:rPr lang="en-US" dirty="0" smtClean="0">
                <a:latin typeface="Consolas" pitchFamily="49" charset="0"/>
              </a:rPr>
              <a:t>		</a:t>
            </a:r>
            <a:r>
              <a:rPr lang="en-US" dirty="0" err="1" smtClean="0">
                <a:latin typeface="Consolas" pitchFamily="49" charset="0"/>
              </a:rPr>
              <a:t>memcpy</a:t>
            </a:r>
            <a:r>
              <a:rPr lang="en-US" dirty="0" smtClean="0">
                <a:latin typeface="Consolas" pitchFamily="49" charset="0"/>
              </a:rPr>
              <a:t>(context[</a:t>
            </a:r>
            <a:r>
              <a:rPr lang="en-US" dirty="0" err="1" smtClean="0">
                <a:latin typeface="Consolas" pitchFamily="49" charset="0"/>
              </a:rPr>
              <a:t>i</a:t>
            </a:r>
            <a:r>
              <a:rPr lang="en-US" dirty="0" smtClean="0">
                <a:latin typeface="Consolas" pitchFamily="49" charset="0"/>
              </a:rPr>
              <a:t>], 0xB0000000);</a:t>
            </a:r>
          </a:p>
          <a:p>
            <a:pPr marL="0" indent="0">
              <a:buNone/>
            </a:pPr>
            <a:r>
              <a:rPr lang="en-US" dirty="0" smtClean="0">
                <a:latin typeface="Consolas" pitchFamily="49" charset="0"/>
              </a:rPr>
              <a:t>		</a:t>
            </a:r>
            <a:r>
              <a:rPr lang="en-US" dirty="0" err="1" smtClean="0">
                <a:latin typeface="Consolas" pitchFamily="49" charset="0"/>
              </a:rPr>
              <a:t>memcpy</a:t>
            </a:r>
            <a:r>
              <a:rPr lang="en-US" dirty="0" smtClean="0">
                <a:latin typeface="Consolas" pitchFamily="49" charset="0"/>
              </a:rPr>
              <a:t>(0xB0000000, context[j]);</a:t>
            </a:r>
          </a:p>
          <a:p>
            <a:pPr marL="0" indent="0">
              <a:buNone/>
            </a:pPr>
            <a:r>
              <a:rPr lang="en-US" dirty="0" smtClean="0">
                <a:latin typeface="Consolas" pitchFamily="49" charset="0"/>
              </a:rPr>
              <a:t>		</a:t>
            </a:r>
            <a:r>
              <a:rPr lang="en-US" dirty="0" err="1" smtClean="0">
                <a:latin typeface="Consolas" pitchFamily="49" charset="0"/>
              </a:rPr>
              <a:t>asm</a:t>
            </a:r>
            <a:r>
              <a:rPr lang="en-US" dirty="0" smtClean="0">
                <a:latin typeface="Consolas" pitchFamily="49" charset="0"/>
              </a:rPr>
              <a:t>(“mtc0 Context, </a:t>
            </a:r>
            <a:r>
              <a:rPr lang="en-US" dirty="0" err="1" smtClean="0">
                <a:latin typeface="Consolas" pitchFamily="49" charset="0"/>
              </a:rPr>
              <a:t>ptbr</a:t>
            </a:r>
            <a:r>
              <a:rPr lang="en-US" dirty="0" smtClean="0">
                <a:latin typeface="Consolas" pitchFamily="49" charset="0"/>
              </a:rPr>
              <a:t>[j]”);</a:t>
            </a:r>
          </a:p>
          <a:p>
            <a:pPr marL="0" indent="0">
              <a:buNone/>
            </a:pPr>
            <a:r>
              <a:rPr lang="en-US" dirty="0" smtClean="0">
                <a:latin typeface="Consolas" pitchFamily="49" charset="0"/>
              </a:rPr>
              <a:t>     }</a:t>
            </a:r>
          </a:p>
          <a:p>
            <a:pPr marL="0" indent="0">
              <a:buNone/>
            </a:pPr>
            <a:r>
              <a:rPr lang="en-US" dirty="0" smtClean="0">
                <a:latin typeface="Consolas" pitchFamily="49" charset="0"/>
              </a:rPr>
              <a:t>}</a:t>
            </a:r>
            <a:endParaRPr lang="en-US" dirty="0">
              <a:latin typeface="Consolas" pitchFamily="49" charset="0"/>
            </a:endParaRPr>
          </a:p>
        </p:txBody>
      </p:sp>
    </p:spTree>
    <p:extLst>
      <p:ext uri="{BB962C8B-B14F-4D97-AF65-F5344CB8AC3E}">
        <p14:creationId xmlns:p14="http://schemas.microsoft.com/office/powerpoint/2010/main" val="320045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solidFill>
              </a:rPr>
              <a:t>Operating </a:t>
            </a:r>
            <a:r>
              <a:rPr lang="en-US" dirty="0" smtClean="0">
                <a:solidFill>
                  <a:schemeClr val="tx2"/>
                </a:solidFill>
              </a:rPr>
              <a:t>System</a:t>
            </a:r>
            <a:endParaRPr lang="en-US" dirty="0">
              <a:solidFill>
                <a:schemeClr val="tx2"/>
              </a:solidFill>
            </a:endParaRPr>
          </a:p>
        </p:txBody>
      </p:sp>
    </p:spTree>
    <p:extLst>
      <p:ext uri="{BB962C8B-B14F-4D97-AF65-F5344CB8AC3E}">
        <p14:creationId xmlns:p14="http://schemas.microsoft.com/office/powerpoint/2010/main" val="4267203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Operating System</a:t>
            </a:r>
            <a:endParaRPr lang="en-US" dirty="0"/>
          </a:p>
        </p:txBody>
      </p:sp>
      <p:sp>
        <p:nvSpPr>
          <p:cNvPr id="6" name="Rectangle 3"/>
          <p:cNvSpPr>
            <a:spLocks noGrp="1" noChangeArrowheads="1"/>
          </p:cNvSpPr>
          <p:nvPr>
            <p:ph idx="1"/>
            <p:custDataLst>
              <p:tags r:id="rId2"/>
            </p:custDataLst>
          </p:nvPr>
        </p:nvSpPr>
        <p:spPr>
          <a:xfrm>
            <a:off x="228600" y="914400"/>
            <a:ext cx="8686800" cy="5715000"/>
          </a:xfrm>
        </p:spPr>
        <p:txBody>
          <a:bodyPr>
            <a:normAutofit/>
          </a:bodyPr>
          <a:lstStyle/>
          <a:p>
            <a:pPr marL="457200" indent="-457200">
              <a:buFont typeface="Arial"/>
              <a:buChar char="•"/>
            </a:pPr>
            <a:r>
              <a:rPr lang="en-US" sz="3600" dirty="0" smtClean="0"/>
              <a:t>Manages all of the software and hardware on the computer.</a:t>
            </a:r>
          </a:p>
          <a:p>
            <a:pPr marL="457200" indent="-457200">
              <a:buFont typeface="Arial"/>
              <a:buChar char="•"/>
            </a:pPr>
            <a:r>
              <a:rPr lang="en-US" sz="3600" dirty="0" smtClean="0"/>
              <a:t>Many processes running at the same time, requiring resources</a:t>
            </a:r>
          </a:p>
          <a:p>
            <a:pPr marL="1200150" lvl="1" indent="-457200">
              <a:buFont typeface="Arial"/>
              <a:buChar char="•"/>
            </a:pPr>
            <a:r>
              <a:rPr lang="en-US" sz="3200" dirty="0" smtClean="0"/>
              <a:t>CPU, Memory, Storage, etc.</a:t>
            </a:r>
          </a:p>
          <a:p>
            <a:pPr marL="1200150" lvl="1" indent="-457200">
              <a:buFont typeface="Arial"/>
              <a:buChar char="•"/>
            </a:pPr>
            <a:endParaRPr lang="en-US" sz="3200" dirty="0" smtClean="0"/>
          </a:p>
          <a:p>
            <a:pPr marL="457200" indent="-457200">
              <a:buFont typeface="Arial"/>
              <a:buChar char="•"/>
            </a:pPr>
            <a:r>
              <a:rPr lang="en-US" sz="3600" dirty="0" smtClean="0"/>
              <a:t>The Operating System </a:t>
            </a:r>
            <a:r>
              <a:rPr lang="en-US" sz="3600" dirty="0" smtClean="0">
                <a:solidFill>
                  <a:schemeClr val="accent1"/>
                </a:solidFill>
              </a:rPr>
              <a:t>multiplexes</a:t>
            </a:r>
            <a:r>
              <a:rPr lang="en-US" sz="3600" dirty="0" smtClean="0"/>
              <a:t> these resources amongst different processes, and </a:t>
            </a:r>
            <a:r>
              <a:rPr lang="en-US" sz="3600" dirty="0" smtClean="0">
                <a:solidFill>
                  <a:schemeClr val="accent1"/>
                </a:solidFill>
              </a:rPr>
              <a:t>isolates</a:t>
            </a:r>
            <a:r>
              <a:rPr lang="en-US" sz="3600" dirty="0" smtClean="0"/>
              <a:t> and </a:t>
            </a:r>
            <a:r>
              <a:rPr lang="en-US" sz="3600" dirty="0" smtClean="0">
                <a:solidFill>
                  <a:schemeClr val="accent1"/>
                </a:solidFill>
              </a:rPr>
              <a:t>protects</a:t>
            </a:r>
            <a:r>
              <a:rPr lang="en-US" sz="3600" dirty="0" smtClean="0"/>
              <a:t> processes from one another!</a:t>
            </a:r>
          </a:p>
        </p:txBody>
      </p:sp>
    </p:spTree>
    <p:extLst>
      <p:ext uri="{BB962C8B-B14F-4D97-AF65-F5344CB8AC3E}">
        <p14:creationId xmlns:p14="http://schemas.microsoft.com/office/powerpoint/2010/main" val="23622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a:ln>
            <a:noFill/>
          </a:ln>
        </p:spPr>
        <p:txBody>
          <a:bodyPr>
            <a:noAutofit/>
          </a:bodyPr>
          <a:lstStyle/>
          <a:p>
            <a:r>
              <a:rPr lang="en-US" dirty="0" smtClean="0">
                <a:solidFill>
                  <a:schemeClr val="tx2"/>
                </a:solidFill>
              </a:rPr>
              <a:t>Operating System</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228599" y="762000"/>
            <a:ext cx="9058835" cy="1981200"/>
          </a:xfrm>
          <a:ln>
            <a:noFill/>
          </a:ln>
        </p:spPr>
        <p:txBody>
          <a:bodyPr>
            <a:normAutofit/>
          </a:bodyPr>
          <a:lstStyle/>
          <a:p>
            <a:pPr marL="457200" indent="-457200">
              <a:buFont typeface="Arial"/>
              <a:buChar char="•"/>
            </a:pPr>
            <a:r>
              <a:rPr lang="en-US" dirty="0" smtClean="0">
                <a:solidFill>
                  <a:schemeClr val="tx2"/>
                </a:solidFill>
              </a:rPr>
              <a:t>Operating System (OS) is a trusted mediator:</a:t>
            </a:r>
          </a:p>
          <a:p>
            <a:pPr lvl="1"/>
            <a:r>
              <a:rPr lang="en-US" i="1" dirty="0" smtClean="0">
                <a:solidFill>
                  <a:schemeClr val="tx2"/>
                </a:solidFill>
              </a:rPr>
              <a:t>Safe control transfer between processes</a:t>
            </a:r>
            <a:endParaRPr lang="en-US" dirty="0" smtClean="0">
              <a:solidFill>
                <a:schemeClr val="tx2"/>
              </a:solidFill>
            </a:endParaRPr>
          </a:p>
          <a:p>
            <a:pPr lvl="1"/>
            <a:r>
              <a:rPr lang="en-US" i="1" dirty="0" smtClean="0">
                <a:solidFill>
                  <a:schemeClr val="tx2"/>
                </a:solidFill>
              </a:rPr>
              <a:t>Isolation (memory, registers) of processes</a:t>
            </a:r>
          </a:p>
        </p:txBody>
      </p:sp>
      <p:grpSp>
        <p:nvGrpSpPr>
          <p:cNvPr id="7" name="Group 6"/>
          <p:cNvGrpSpPr/>
          <p:nvPr/>
        </p:nvGrpSpPr>
        <p:grpSpPr>
          <a:xfrm>
            <a:off x="2895600" y="3505200"/>
            <a:ext cx="3429000" cy="457200"/>
            <a:chOff x="2895600" y="3505200"/>
            <a:chExt cx="3429000" cy="457200"/>
          </a:xfrm>
        </p:grpSpPr>
        <p:sp>
          <p:nvSpPr>
            <p:cNvPr id="8" name="Rectangle 7"/>
            <p:cNvSpPr/>
            <p:nvPr>
              <p:custDataLst>
                <p:tags r:id="rId14"/>
              </p:custDataLst>
            </p:nvPr>
          </p:nvSpPr>
          <p:spPr>
            <a:xfrm>
              <a:off x="2895600" y="3505200"/>
              <a:ext cx="685800" cy="4572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2"/>
                  </a:solidFill>
                  <a:latin typeface="Source Sans Pro"/>
                </a:rPr>
                <a:t>P1</a:t>
              </a:r>
              <a:endParaRPr lang="en-US" sz="2800" dirty="0">
                <a:solidFill>
                  <a:schemeClr val="tx2"/>
                </a:solidFill>
                <a:latin typeface="Source Sans Pro"/>
              </a:endParaRPr>
            </a:p>
          </p:txBody>
        </p:sp>
        <p:sp>
          <p:nvSpPr>
            <p:cNvPr id="9" name="Rectangle 8"/>
            <p:cNvSpPr/>
            <p:nvPr>
              <p:custDataLst>
                <p:tags r:id="rId15"/>
              </p:custDataLst>
            </p:nvPr>
          </p:nvSpPr>
          <p:spPr>
            <a:xfrm>
              <a:off x="3810000" y="3505200"/>
              <a:ext cx="685800" cy="4572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2"/>
                  </a:solidFill>
                  <a:latin typeface="Source Sans Pro"/>
                </a:rPr>
                <a:t>P2</a:t>
              </a:r>
              <a:endParaRPr lang="en-US" sz="2800" dirty="0">
                <a:solidFill>
                  <a:schemeClr val="tx2"/>
                </a:solidFill>
                <a:latin typeface="Source Sans Pro"/>
              </a:endParaRPr>
            </a:p>
          </p:txBody>
        </p:sp>
        <p:sp>
          <p:nvSpPr>
            <p:cNvPr id="10" name="Rectangle 9"/>
            <p:cNvSpPr/>
            <p:nvPr>
              <p:custDataLst>
                <p:tags r:id="rId16"/>
              </p:custDataLst>
            </p:nvPr>
          </p:nvSpPr>
          <p:spPr>
            <a:xfrm>
              <a:off x="4724400" y="3505200"/>
              <a:ext cx="685800" cy="4572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2"/>
                  </a:solidFill>
                  <a:latin typeface="Source Sans Pro"/>
                </a:rPr>
                <a:t>P3</a:t>
              </a:r>
              <a:endParaRPr lang="en-US" sz="2800" dirty="0">
                <a:solidFill>
                  <a:schemeClr val="tx2"/>
                </a:solidFill>
                <a:latin typeface="Source Sans Pro"/>
              </a:endParaRPr>
            </a:p>
          </p:txBody>
        </p:sp>
        <p:sp>
          <p:nvSpPr>
            <p:cNvPr id="11" name="Rectangle 10"/>
            <p:cNvSpPr/>
            <p:nvPr>
              <p:custDataLst>
                <p:tags r:id="rId17"/>
              </p:custDataLst>
            </p:nvPr>
          </p:nvSpPr>
          <p:spPr>
            <a:xfrm>
              <a:off x="5638800" y="3505200"/>
              <a:ext cx="685800" cy="4572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2"/>
                  </a:solidFill>
                  <a:latin typeface="Source Sans Pro"/>
                </a:rPr>
                <a:t>P4</a:t>
              </a:r>
              <a:endParaRPr lang="en-US" sz="2800" dirty="0">
                <a:solidFill>
                  <a:schemeClr val="tx2"/>
                </a:solidFill>
                <a:latin typeface="Source Sans Pro"/>
              </a:endParaRPr>
            </a:p>
          </p:txBody>
        </p:sp>
      </p:grpSp>
      <p:grpSp>
        <p:nvGrpSpPr>
          <p:cNvPr id="12" name="Group 11"/>
          <p:cNvGrpSpPr/>
          <p:nvPr/>
        </p:nvGrpSpPr>
        <p:grpSpPr>
          <a:xfrm>
            <a:off x="2971800" y="4191000"/>
            <a:ext cx="3315223" cy="1143000"/>
            <a:chOff x="2971800" y="4191000"/>
            <a:chExt cx="3315223" cy="1143000"/>
          </a:xfrm>
        </p:grpSpPr>
        <p:sp>
          <p:nvSpPr>
            <p:cNvPr id="13" name="TextBox 12"/>
            <p:cNvSpPr txBox="1"/>
            <p:nvPr>
              <p:custDataLst>
                <p:tags r:id="rId9"/>
              </p:custDataLst>
            </p:nvPr>
          </p:nvSpPr>
          <p:spPr>
            <a:xfrm>
              <a:off x="2971800" y="4191000"/>
              <a:ext cx="723275" cy="523220"/>
            </a:xfrm>
            <a:prstGeom prst="rect">
              <a:avLst/>
            </a:prstGeom>
            <a:noFill/>
            <a:ln>
              <a:noFill/>
            </a:ln>
          </p:spPr>
          <p:txBody>
            <a:bodyPr wrap="none" rtlCol="0">
              <a:spAutoFit/>
            </a:bodyPr>
            <a:lstStyle/>
            <a:p>
              <a:r>
                <a:rPr lang="en-US" sz="2800" dirty="0" smtClean="0">
                  <a:solidFill>
                    <a:schemeClr val="tx2"/>
                  </a:solidFill>
                  <a:latin typeface="Source Sans Pro"/>
                </a:rPr>
                <a:t>VM</a:t>
              </a:r>
            </a:p>
          </p:txBody>
        </p:sp>
        <p:sp>
          <p:nvSpPr>
            <p:cNvPr id="14" name="TextBox 13"/>
            <p:cNvSpPr txBox="1"/>
            <p:nvPr>
              <p:custDataLst>
                <p:tags r:id="rId10"/>
              </p:custDataLst>
            </p:nvPr>
          </p:nvSpPr>
          <p:spPr>
            <a:xfrm>
              <a:off x="3839859" y="4191000"/>
              <a:ext cx="1782860" cy="523220"/>
            </a:xfrm>
            <a:prstGeom prst="rect">
              <a:avLst/>
            </a:prstGeom>
            <a:noFill/>
            <a:ln>
              <a:noFill/>
            </a:ln>
          </p:spPr>
          <p:txBody>
            <a:bodyPr wrap="none" rtlCol="0">
              <a:spAutoFit/>
            </a:bodyPr>
            <a:lstStyle/>
            <a:p>
              <a:r>
                <a:rPr lang="en-US" sz="2800" dirty="0" err="1" smtClean="0">
                  <a:solidFill>
                    <a:schemeClr val="tx2"/>
                  </a:solidFill>
                  <a:latin typeface="Source Sans Pro"/>
                </a:rPr>
                <a:t>filesystem</a:t>
              </a:r>
              <a:endParaRPr lang="en-US" sz="2800" dirty="0" smtClean="0">
                <a:solidFill>
                  <a:schemeClr val="tx2"/>
                </a:solidFill>
                <a:latin typeface="Source Sans Pro"/>
              </a:endParaRPr>
            </a:p>
          </p:txBody>
        </p:sp>
        <p:sp>
          <p:nvSpPr>
            <p:cNvPr id="15" name="TextBox 14"/>
            <p:cNvSpPr txBox="1"/>
            <p:nvPr>
              <p:custDataLst>
                <p:tags r:id="rId11"/>
              </p:custDataLst>
            </p:nvPr>
          </p:nvSpPr>
          <p:spPr>
            <a:xfrm>
              <a:off x="5578345" y="4191000"/>
              <a:ext cx="684803" cy="523220"/>
            </a:xfrm>
            <a:prstGeom prst="rect">
              <a:avLst/>
            </a:prstGeom>
            <a:noFill/>
            <a:ln>
              <a:noFill/>
            </a:ln>
          </p:spPr>
          <p:txBody>
            <a:bodyPr wrap="none" rtlCol="0">
              <a:spAutoFit/>
            </a:bodyPr>
            <a:lstStyle/>
            <a:p>
              <a:r>
                <a:rPr lang="en-US" sz="2800" dirty="0" smtClean="0">
                  <a:solidFill>
                    <a:schemeClr val="tx2"/>
                  </a:solidFill>
                  <a:latin typeface="Source Sans Pro"/>
                </a:rPr>
                <a:t>net</a:t>
              </a:r>
            </a:p>
          </p:txBody>
        </p:sp>
        <p:sp>
          <p:nvSpPr>
            <p:cNvPr id="16" name="TextBox 15"/>
            <p:cNvSpPr txBox="1"/>
            <p:nvPr>
              <p:custDataLst>
                <p:tags r:id="rId12"/>
              </p:custDataLst>
            </p:nvPr>
          </p:nvSpPr>
          <p:spPr>
            <a:xfrm>
              <a:off x="4210869" y="4810780"/>
              <a:ext cx="1085554" cy="523220"/>
            </a:xfrm>
            <a:prstGeom prst="rect">
              <a:avLst/>
            </a:prstGeom>
            <a:noFill/>
            <a:ln>
              <a:noFill/>
            </a:ln>
          </p:spPr>
          <p:txBody>
            <a:bodyPr wrap="none" rtlCol="0">
              <a:spAutoFit/>
            </a:bodyPr>
            <a:lstStyle/>
            <a:p>
              <a:r>
                <a:rPr lang="en-US" sz="2800" dirty="0" smtClean="0">
                  <a:solidFill>
                    <a:schemeClr val="tx2"/>
                  </a:solidFill>
                  <a:latin typeface="Source Sans Pro"/>
                </a:rPr>
                <a:t>driver</a:t>
              </a:r>
            </a:p>
          </p:txBody>
        </p:sp>
        <p:sp>
          <p:nvSpPr>
            <p:cNvPr id="17" name="TextBox 16"/>
            <p:cNvSpPr txBox="1"/>
            <p:nvPr>
              <p:custDataLst>
                <p:tags r:id="rId13"/>
              </p:custDataLst>
            </p:nvPr>
          </p:nvSpPr>
          <p:spPr>
            <a:xfrm>
              <a:off x="5201469" y="4800600"/>
              <a:ext cx="1085554" cy="523220"/>
            </a:xfrm>
            <a:prstGeom prst="rect">
              <a:avLst/>
            </a:prstGeom>
            <a:noFill/>
            <a:ln>
              <a:noFill/>
            </a:ln>
          </p:spPr>
          <p:txBody>
            <a:bodyPr wrap="none" rtlCol="0">
              <a:spAutoFit/>
            </a:bodyPr>
            <a:lstStyle/>
            <a:p>
              <a:r>
                <a:rPr lang="en-US" sz="2800" dirty="0" smtClean="0">
                  <a:solidFill>
                    <a:schemeClr val="tx2"/>
                  </a:solidFill>
                  <a:latin typeface="Source Sans Pro"/>
                </a:rPr>
                <a:t>driver</a:t>
              </a:r>
            </a:p>
          </p:txBody>
        </p:sp>
      </p:grpSp>
      <p:sp>
        <p:nvSpPr>
          <p:cNvPr id="18" name="TextBox 17"/>
          <p:cNvSpPr txBox="1"/>
          <p:nvPr/>
        </p:nvSpPr>
        <p:spPr>
          <a:xfrm>
            <a:off x="876703" y="3505200"/>
            <a:ext cx="1468672" cy="461665"/>
          </a:xfrm>
          <a:prstGeom prst="rect">
            <a:avLst/>
          </a:prstGeom>
          <a:noFill/>
          <a:ln>
            <a:noFill/>
          </a:ln>
        </p:spPr>
        <p:txBody>
          <a:bodyPr wrap="none" rtlCol="0">
            <a:spAutoFit/>
          </a:bodyPr>
          <a:lstStyle/>
          <a:p>
            <a:r>
              <a:rPr lang="en-US" sz="2400" dirty="0" smtClean="0">
                <a:solidFill>
                  <a:schemeClr val="accent6"/>
                </a:solidFill>
                <a:latin typeface="Source Sans Pro"/>
              </a:rPr>
              <a:t>untrusted</a:t>
            </a:r>
            <a:endParaRPr lang="en-US" sz="2400" dirty="0">
              <a:solidFill>
                <a:schemeClr val="accent6"/>
              </a:solidFill>
              <a:latin typeface="Source Sans Pro"/>
            </a:endParaRPr>
          </a:p>
        </p:txBody>
      </p:sp>
      <p:grpSp>
        <p:nvGrpSpPr>
          <p:cNvPr id="19" name="Group 18"/>
          <p:cNvGrpSpPr/>
          <p:nvPr/>
        </p:nvGrpSpPr>
        <p:grpSpPr>
          <a:xfrm>
            <a:off x="2895600" y="5486400"/>
            <a:ext cx="3381024" cy="841177"/>
            <a:chOff x="2667000" y="5486400"/>
            <a:chExt cx="3381024" cy="841177"/>
          </a:xfrm>
        </p:grpSpPr>
        <p:sp>
          <p:nvSpPr>
            <p:cNvPr id="20" name="TextBox 19"/>
            <p:cNvSpPr txBox="1"/>
            <p:nvPr>
              <p:custDataLst>
                <p:tags r:id="rId5"/>
              </p:custDataLst>
            </p:nvPr>
          </p:nvSpPr>
          <p:spPr>
            <a:xfrm>
              <a:off x="4419600" y="5486400"/>
              <a:ext cx="824265" cy="523220"/>
            </a:xfrm>
            <a:prstGeom prst="rect">
              <a:avLst/>
            </a:prstGeom>
            <a:noFill/>
            <a:ln>
              <a:noFill/>
            </a:ln>
          </p:spPr>
          <p:txBody>
            <a:bodyPr wrap="none" rtlCol="0">
              <a:spAutoFit/>
            </a:bodyPr>
            <a:lstStyle/>
            <a:p>
              <a:r>
                <a:rPr lang="en-US" sz="2800" dirty="0" smtClean="0">
                  <a:solidFill>
                    <a:schemeClr val="tx2"/>
                  </a:solidFill>
                  <a:latin typeface="Source Sans Pro"/>
                </a:rPr>
                <a:t>disk</a:t>
              </a:r>
            </a:p>
          </p:txBody>
        </p:sp>
        <p:sp>
          <p:nvSpPr>
            <p:cNvPr id="21" name="TextBox 20"/>
            <p:cNvSpPr txBox="1"/>
            <p:nvPr>
              <p:custDataLst>
                <p:tags r:id="rId6"/>
              </p:custDataLst>
            </p:nvPr>
          </p:nvSpPr>
          <p:spPr>
            <a:xfrm>
              <a:off x="5212539" y="5496580"/>
              <a:ext cx="835485" cy="830997"/>
            </a:xfrm>
            <a:prstGeom prst="rect">
              <a:avLst/>
            </a:prstGeom>
            <a:noFill/>
            <a:ln>
              <a:noFill/>
            </a:ln>
          </p:spPr>
          <p:txBody>
            <a:bodyPr wrap="none" rtlCol="0">
              <a:spAutoFit/>
            </a:bodyPr>
            <a:lstStyle/>
            <a:p>
              <a:pPr algn="ctr"/>
              <a:r>
                <a:rPr lang="en-US" sz="2400" dirty="0" err="1" smtClean="0">
                  <a:solidFill>
                    <a:schemeClr val="tx2"/>
                  </a:solidFill>
                  <a:latin typeface="Source Sans Pro"/>
                </a:rPr>
                <a:t>netw</a:t>
              </a:r>
              <a:endParaRPr lang="en-US" sz="2400" dirty="0" smtClean="0">
                <a:solidFill>
                  <a:schemeClr val="tx2"/>
                </a:solidFill>
                <a:latin typeface="Source Sans Pro"/>
              </a:endParaRPr>
            </a:p>
            <a:p>
              <a:pPr algn="ctr"/>
              <a:r>
                <a:rPr lang="en-US" sz="2400" dirty="0" smtClean="0">
                  <a:solidFill>
                    <a:schemeClr val="tx2"/>
                  </a:solidFill>
                  <a:latin typeface="Source Sans Pro"/>
                </a:rPr>
                <a:t>card</a:t>
              </a:r>
            </a:p>
          </p:txBody>
        </p:sp>
        <p:sp>
          <p:nvSpPr>
            <p:cNvPr id="22" name="TextBox 21"/>
            <p:cNvSpPr txBox="1"/>
            <p:nvPr>
              <p:custDataLst>
                <p:tags r:id="rId7"/>
              </p:custDataLst>
            </p:nvPr>
          </p:nvSpPr>
          <p:spPr>
            <a:xfrm>
              <a:off x="2667000" y="5496580"/>
              <a:ext cx="1043876" cy="523220"/>
            </a:xfrm>
            <a:prstGeom prst="rect">
              <a:avLst/>
            </a:prstGeom>
            <a:noFill/>
            <a:ln>
              <a:noFill/>
            </a:ln>
          </p:spPr>
          <p:txBody>
            <a:bodyPr wrap="none" rtlCol="0">
              <a:spAutoFit/>
            </a:bodyPr>
            <a:lstStyle/>
            <a:p>
              <a:r>
                <a:rPr lang="en-US" sz="2800" dirty="0" smtClean="0">
                  <a:solidFill>
                    <a:schemeClr val="tx2"/>
                  </a:solidFill>
                  <a:latin typeface="Source Sans Pro"/>
                </a:rPr>
                <a:t>MMU</a:t>
              </a:r>
            </a:p>
          </p:txBody>
        </p:sp>
        <p:sp>
          <p:nvSpPr>
            <p:cNvPr id="23" name="TextBox 22"/>
            <p:cNvSpPr txBox="1"/>
            <p:nvPr>
              <p:custDataLst>
                <p:tags r:id="rId8"/>
              </p:custDataLst>
            </p:nvPr>
          </p:nvSpPr>
          <p:spPr>
            <a:xfrm>
              <a:off x="3627596" y="5486400"/>
              <a:ext cx="942887" cy="523220"/>
            </a:xfrm>
            <a:prstGeom prst="rect">
              <a:avLst/>
            </a:prstGeom>
            <a:noFill/>
            <a:ln>
              <a:noFill/>
            </a:ln>
          </p:spPr>
          <p:txBody>
            <a:bodyPr wrap="none" rtlCol="0">
              <a:spAutoFit/>
            </a:bodyPr>
            <a:lstStyle/>
            <a:p>
              <a:r>
                <a:rPr lang="en-US" sz="2800" dirty="0" smtClean="0">
                  <a:solidFill>
                    <a:schemeClr val="tx2"/>
                  </a:solidFill>
                  <a:latin typeface="Source Sans Pro"/>
                </a:rPr>
                <a:t>CPU</a:t>
              </a:r>
            </a:p>
          </p:txBody>
        </p:sp>
      </p:grpSp>
      <p:sp>
        <p:nvSpPr>
          <p:cNvPr id="24" name="Left Brace 23"/>
          <p:cNvSpPr/>
          <p:nvPr/>
        </p:nvSpPr>
        <p:spPr>
          <a:xfrm>
            <a:off x="2438400" y="3505200"/>
            <a:ext cx="304800" cy="457200"/>
          </a:xfrm>
          <a:prstGeom prst="leftBrac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latin typeface="Source Sans Pro"/>
            </a:endParaRPr>
          </a:p>
        </p:txBody>
      </p:sp>
      <p:sp>
        <p:nvSpPr>
          <p:cNvPr id="25" name="Left Brace 24"/>
          <p:cNvSpPr/>
          <p:nvPr/>
        </p:nvSpPr>
        <p:spPr>
          <a:xfrm>
            <a:off x="2438400" y="4114800"/>
            <a:ext cx="304800" cy="1295400"/>
          </a:xfrm>
          <a:prstGeom prst="leftBrac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latin typeface="Source Sans Pro"/>
            </a:endParaRPr>
          </a:p>
        </p:txBody>
      </p:sp>
      <p:sp>
        <p:nvSpPr>
          <p:cNvPr id="26" name="TextBox 25"/>
          <p:cNvSpPr txBox="1"/>
          <p:nvPr/>
        </p:nvSpPr>
        <p:spPr>
          <a:xfrm>
            <a:off x="1114729" y="4491335"/>
            <a:ext cx="1125629" cy="461665"/>
          </a:xfrm>
          <a:prstGeom prst="rect">
            <a:avLst/>
          </a:prstGeom>
          <a:noFill/>
          <a:ln>
            <a:noFill/>
          </a:ln>
        </p:spPr>
        <p:txBody>
          <a:bodyPr wrap="none" rtlCol="0">
            <a:spAutoFit/>
          </a:bodyPr>
          <a:lstStyle/>
          <a:p>
            <a:r>
              <a:rPr lang="en-US" sz="2400" dirty="0" smtClean="0">
                <a:solidFill>
                  <a:schemeClr val="accent6"/>
                </a:solidFill>
                <a:latin typeface="Source Sans Pro"/>
              </a:rPr>
              <a:t>trusted</a:t>
            </a:r>
            <a:endParaRPr lang="en-US" sz="2400" dirty="0">
              <a:solidFill>
                <a:schemeClr val="accent6"/>
              </a:solidFill>
              <a:latin typeface="Source Sans Pro"/>
            </a:endParaRPr>
          </a:p>
        </p:txBody>
      </p:sp>
      <p:sp>
        <p:nvSpPr>
          <p:cNvPr id="27" name="TextBox 26"/>
          <p:cNvSpPr txBox="1"/>
          <p:nvPr/>
        </p:nvSpPr>
        <p:spPr>
          <a:xfrm>
            <a:off x="6820303" y="4114800"/>
            <a:ext cx="1348446" cy="461665"/>
          </a:xfrm>
          <a:prstGeom prst="rect">
            <a:avLst/>
          </a:prstGeom>
          <a:noFill/>
          <a:ln>
            <a:noFill/>
          </a:ln>
        </p:spPr>
        <p:txBody>
          <a:bodyPr wrap="none" rtlCol="0">
            <a:spAutoFit/>
          </a:bodyPr>
          <a:lstStyle/>
          <a:p>
            <a:r>
              <a:rPr lang="en-US" sz="2400" dirty="0" smtClean="0">
                <a:solidFill>
                  <a:schemeClr val="accent6"/>
                </a:solidFill>
                <a:latin typeface="Source Sans Pro"/>
              </a:rPr>
              <a:t>software</a:t>
            </a:r>
            <a:endParaRPr lang="en-US" sz="2400" dirty="0">
              <a:solidFill>
                <a:schemeClr val="accent6"/>
              </a:solidFill>
              <a:latin typeface="Source Sans Pro"/>
            </a:endParaRPr>
          </a:p>
        </p:txBody>
      </p:sp>
      <p:sp>
        <p:nvSpPr>
          <p:cNvPr id="28" name="Left Brace 27"/>
          <p:cNvSpPr/>
          <p:nvPr/>
        </p:nvSpPr>
        <p:spPr>
          <a:xfrm flipH="1">
            <a:off x="6477000" y="5638800"/>
            <a:ext cx="304800" cy="609600"/>
          </a:xfrm>
          <a:prstGeom prst="leftBrac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latin typeface="Source Sans Pro"/>
            </a:endParaRPr>
          </a:p>
        </p:txBody>
      </p:sp>
      <p:sp>
        <p:nvSpPr>
          <p:cNvPr id="29" name="Left Brace 28"/>
          <p:cNvSpPr/>
          <p:nvPr/>
        </p:nvSpPr>
        <p:spPr>
          <a:xfrm flipH="1">
            <a:off x="6477000" y="3505200"/>
            <a:ext cx="304800" cy="1828800"/>
          </a:xfrm>
          <a:prstGeom prst="leftBrac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latin typeface="Source Sans Pro"/>
            </a:endParaRPr>
          </a:p>
        </p:txBody>
      </p:sp>
      <p:sp>
        <p:nvSpPr>
          <p:cNvPr id="30" name="TextBox 29"/>
          <p:cNvSpPr txBox="1"/>
          <p:nvPr/>
        </p:nvSpPr>
        <p:spPr>
          <a:xfrm>
            <a:off x="6829729" y="5710535"/>
            <a:ext cx="1470274" cy="461665"/>
          </a:xfrm>
          <a:prstGeom prst="rect">
            <a:avLst/>
          </a:prstGeom>
          <a:noFill/>
          <a:ln>
            <a:noFill/>
          </a:ln>
        </p:spPr>
        <p:txBody>
          <a:bodyPr wrap="none" rtlCol="0">
            <a:spAutoFit/>
          </a:bodyPr>
          <a:lstStyle/>
          <a:p>
            <a:r>
              <a:rPr lang="en-US" sz="2400" dirty="0" smtClean="0">
                <a:solidFill>
                  <a:schemeClr val="accent6"/>
                </a:solidFill>
                <a:latin typeface="Source Sans Pro"/>
              </a:rPr>
              <a:t>hardware</a:t>
            </a:r>
            <a:endParaRPr lang="en-US" sz="2400" dirty="0">
              <a:solidFill>
                <a:schemeClr val="accent6"/>
              </a:solidFill>
              <a:latin typeface="Source Sans Pro"/>
            </a:endParaRPr>
          </a:p>
        </p:txBody>
      </p:sp>
      <p:grpSp>
        <p:nvGrpSpPr>
          <p:cNvPr id="31" name="Group 30"/>
          <p:cNvGrpSpPr/>
          <p:nvPr/>
        </p:nvGrpSpPr>
        <p:grpSpPr>
          <a:xfrm>
            <a:off x="2819400" y="4114800"/>
            <a:ext cx="3505200" cy="1371600"/>
            <a:chOff x="2819400" y="4114800"/>
            <a:chExt cx="3505200" cy="1371600"/>
          </a:xfrm>
        </p:grpSpPr>
        <p:sp>
          <p:nvSpPr>
            <p:cNvPr id="32" name="Rectangle 31"/>
            <p:cNvSpPr/>
            <p:nvPr>
              <p:custDataLst>
                <p:tags r:id="rId3"/>
              </p:custDataLst>
            </p:nvPr>
          </p:nvSpPr>
          <p:spPr>
            <a:xfrm>
              <a:off x="2895600" y="4114800"/>
              <a:ext cx="3429000" cy="1295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ource Sans Pro"/>
              </a:endParaRPr>
            </a:p>
          </p:txBody>
        </p:sp>
        <p:sp>
          <p:nvSpPr>
            <p:cNvPr id="33" name="TextBox 32"/>
            <p:cNvSpPr txBox="1"/>
            <p:nvPr>
              <p:custDataLst>
                <p:tags r:id="rId4"/>
              </p:custDataLst>
            </p:nvPr>
          </p:nvSpPr>
          <p:spPr>
            <a:xfrm>
              <a:off x="2819400" y="4963180"/>
              <a:ext cx="702436" cy="523220"/>
            </a:xfrm>
            <a:prstGeom prst="rect">
              <a:avLst/>
            </a:prstGeom>
            <a:noFill/>
            <a:ln>
              <a:noFill/>
            </a:ln>
          </p:spPr>
          <p:txBody>
            <a:bodyPr wrap="none" rtlCol="0">
              <a:spAutoFit/>
            </a:bodyPr>
            <a:lstStyle/>
            <a:p>
              <a:r>
                <a:rPr lang="en-US" sz="2800" dirty="0" smtClean="0">
                  <a:solidFill>
                    <a:schemeClr val="accent1"/>
                  </a:solidFill>
                  <a:latin typeface="Source Sans Pro"/>
                </a:rPr>
                <a:t>OS</a:t>
              </a:r>
            </a:p>
          </p:txBody>
        </p:sp>
      </p:grpSp>
    </p:spTree>
    <p:extLst>
      <p:ext uri="{BB962C8B-B14F-4D97-AF65-F5344CB8AC3E}">
        <p14:creationId xmlns:p14="http://schemas.microsoft.com/office/powerpoint/2010/main" val="389301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animBg="1"/>
      <p:bldP spid="25" grpId="0" animBg="1"/>
      <p:bldP spid="26" grpId="0"/>
      <p:bldP spid="27" grpId="0"/>
      <p:bldP spid="28" grpId="0" animBg="1"/>
      <p:bldP spid="29"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9</a:t>
            </a:fld>
            <a:endParaRPr lang="en-US" dirty="0"/>
          </a:p>
        </p:txBody>
      </p:sp>
      <p:sp>
        <p:nvSpPr>
          <p:cNvPr id="5" name="Title 1"/>
          <p:cNvSpPr>
            <a:spLocks noGrp="1"/>
          </p:cNvSpPr>
          <p:nvPr>
            <p:ph type="title"/>
          </p:nvPr>
        </p:nvSpPr>
        <p:spPr>
          <a:xfrm>
            <a:off x="0" y="152400"/>
            <a:ext cx="9144000" cy="533400"/>
          </a:xfrm>
        </p:spPr>
        <p:txBody>
          <a:bodyPr>
            <a:noAutofit/>
          </a:bodyPr>
          <a:lstStyle/>
          <a:p>
            <a:r>
              <a:rPr lang="en-US" dirty="0" smtClean="0"/>
              <a:t>Outline for Today</a:t>
            </a:r>
            <a:endParaRPr lang="en-US" dirty="0"/>
          </a:p>
        </p:txBody>
      </p:sp>
      <p:sp>
        <p:nvSpPr>
          <p:cNvPr id="6" name="Content Placeholder 2"/>
          <p:cNvSpPr>
            <a:spLocks noGrp="1"/>
          </p:cNvSpPr>
          <p:nvPr>
            <p:ph idx="1"/>
          </p:nvPr>
        </p:nvSpPr>
        <p:spPr>
          <a:xfrm>
            <a:off x="228600" y="838200"/>
            <a:ext cx="8686800" cy="5638800"/>
          </a:xfrm>
        </p:spPr>
        <p:txBody>
          <a:bodyPr>
            <a:normAutofit/>
          </a:bodyPr>
          <a:lstStyle/>
          <a:p>
            <a:pPr marL="457200" indent="-457200">
              <a:buFont typeface="Arial"/>
              <a:buChar char="•"/>
            </a:pPr>
            <a:r>
              <a:rPr lang="en-US" dirty="0">
                <a:solidFill>
                  <a:srgbClr val="6C6C6C"/>
                </a:solidFill>
              </a:rPr>
              <a:t>How do we protect </a:t>
            </a:r>
            <a:r>
              <a:rPr lang="en-US" dirty="0" smtClean="0">
                <a:solidFill>
                  <a:srgbClr val="6C6C6C"/>
                </a:solidFill>
              </a:rPr>
              <a:t>processes from </a:t>
            </a:r>
            <a:r>
              <a:rPr lang="en-US" dirty="0">
                <a:solidFill>
                  <a:srgbClr val="6C6C6C"/>
                </a:solidFill>
              </a:rPr>
              <a:t>one another</a:t>
            </a:r>
            <a:r>
              <a:rPr lang="en-US" dirty="0" smtClean="0">
                <a:solidFill>
                  <a:srgbClr val="6C6C6C"/>
                </a:solidFill>
              </a:rPr>
              <a:t>?</a:t>
            </a:r>
          </a:p>
          <a:p>
            <a:pPr marL="1200150" lvl="1" indent="-457200">
              <a:buFont typeface="Arial"/>
              <a:buChar char="•"/>
            </a:pPr>
            <a:r>
              <a:rPr lang="en-US" dirty="0" smtClean="0">
                <a:solidFill>
                  <a:srgbClr val="6C6C6C"/>
                </a:solidFill>
              </a:rPr>
              <a:t>Skype should not crash Chrome.</a:t>
            </a:r>
          </a:p>
          <a:p>
            <a:pPr marL="457200" indent="-457200">
              <a:buFont typeface="Arial"/>
              <a:buChar char="•"/>
            </a:pPr>
            <a:endParaRPr lang="en-US" dirty="0" smtClean="0">
              <a:solidFill>
                <a:srgbClr val="6C6C6C"/>
              </a:solidFill>
            </a:endParaRPr>
          </a:p>
          <a:p>
            <a:pPr marL="457200" indent="-457200">
              <a:buFont typeface="Arial"/>
              <a:buChar char="•"/>
            </a:pPr>
            <a:r>
              <a:rPr lang="en-US" dirty="0" smtClean="0"/>
              <a:t>How do we protect the operating system (OS) from other processes?  </a:t>
            </a:r>
          </a:p>
          <a:p>
            <a:pPr marL="1200150" lvl="1" indent="-457200">
              <a:buFont typeface="Arial"/>
              <a:buChar char="•"/>
            </a:pPr>
            <a:r>
              <a:rPr lang="en-US" dirty="0" smtClean="0"/>
              <a:t>Chrome should not crash the computer!</a:t>
            </a:r>
          </a:p>
          <a:p>
            <a:pPr marL="457200" indent="-457200">
              <a:buFont typeface="Arial"/>
              <a:buChar char="•"/>
            </a:pPr>
            <a:endParaRPr lang="en-US" dirty="0"/>
          </a:p>
          <a:p>
            <a:pPr marL="457200" indent="-457200">
              <a:buFont typeface="Arial"/>
              <a:buChar char="•"/>
            </a:pPr>
            <a:r>
              <a:rPr lang="en-US" dirty="0" smtClean="0"/>
              <a:t>How does the CPU and OS (software) handle exceptional conditions? </a:t>
            </a:r>
          </a:p>
          <a:p>
            <a:pPr marL="1200150" lvl="1" indent="-457200">
              <a:buFont typeface="Arial"/>
              <a:buChar char="•"/>
            </a:pPr>
            <a:r>
              <a:rPr lang="en-US" dirty="0" smtClean="0"/>
              <a:t>Division by 0, Page Fault, </a:t>
            </a:r>
            <a:r>
              <a:rPr lang="en-US" dirty="0" err="1" smtClean="0"/>
              <a:t>Syscall</a:t>
            </a:r>
            <a:r>
              <a:rPr lang="en-US" dirty="0" smtClean="0"/>
              <a:t>, etc.</a:t>
            </a:r>
            <a:endParaRPr lang="en-US" dirty="0"/>
          </a:p>
        </p:txBody>
      </p:sp>
      <p:sp>
        <p:nvSpPr>
          <p:cNvPr id="7" name="TextBox 6"/>
          <p:cNvSpPr txBox="1"/>
          <p:nvPr/>
        </p:nvSpPr>
        <p:spPr>
          <a:xfrm>
            <a:off x="659779" y="2158424"/>
            <a:ext cx="3926075" cy="584775"/>
          </a:xfrm>
          <a:prstGeom prst="rect">
            <a:avLst/>
          </a:prstGeom>
          <a:noFill/>
        </p:spPr>
        <p:txBody>
          <a:bodyPr wrap="none" rtlCol="0">
            <a:spAutoFit/>
          </a:bodyPr>
          <a:lstStyle/>
          <a:p>
            <a:pPr marL="457200" indent="-457200">
              <a:buFont typeface="Arial"/>
              <a:buChar char="•"/>
            </a:pPr>
            <a:r>
              <a:rPr lang="en-US" sz="3200" dirty="0" smtClean="0">
                <a:solidFill>
                  <a:srgbClr val="6C6C6C"/>
                </a:solidFill>
                <a:latin typeface="Source Sans Pro"/>
              </a:rPr>
              <a:t>Operating System</a:t>
            </a:r>
            <a:endParaRPr lang="en-US" sz="3200" dirty="0">
              <a:solidFill>
                <a:srgbClr val="6C6C6C"/>
              </a:solidFill>
              <a:latin typeface="Source Sans Pro"/>
            </a:endParaRPr>
          </a:p>
        </p:txBody>
      </p:sp>
      <p:sp>
        <p:nvSpPr>
          <p:cNvPr id="8" name="TextBox 7"/>
          <p:cNvSpPr txBox="1"/>
          <p:nvPr/>
        </p:nvSpPr>
        <p:spPr>
          <a:xfrm>
            <a:off x="609600" y="4191000"/>
            <a:ext cx="3584636" cy="584775"/>
          </a:xfrm>
          <a:prstGeom prst="rect">
            <a:avLst/>
          </a:prstGeom>
          <a:noFill/>
        </p:spPr>
        <p:txBody>
          <a:bodyPr wrap="none" rtlCol="0">
            <a:spAutoFit/>
          </a:bodyPr>
          <a:lstStyle/>
          <a:p>
            <a:pPr marL="457200" indent="-457200">
              <a:buFont typeface="Arial"/>
              <a:buChar char="•"/>
            </a:pPr>
            <a:r>
              <a:rPr lang="en-US" sz="3200" dirty="0" smtClean="0">
                <a:solidFill>
                  <a:schemeClr val="accent6"/>
                </a:solidFill>
                <a:latin typeface="Source Sans Pro"/>
              </a:rPr>
              <a:t>Privileged Mode</a:t>
            </a:r>
            <a:endParaRPr lang="en-US" sz="3200" dirty="0">
              <a:solidFill>
                <a:schemeClr val="accent6"/>
              </a:solidFill>
              <a:latin typeface="Source Sans Pro"/>
            </a:endParaRPr>
          </a:p>
        </p:txBody>
      </p:sp>
      <p:sp>
        <p:nvSpPr>
          <p:cNvPr id="9" name="TextBox 8"/>
          <p:cNvSpPr txBox="1"/>
          <p:nvPr/>
        </p:nvSpPr>
        <p:spPr>
          <a:xfrm>
            <a:off x="403967" y="6184612"/>
            <a:ext cx="8511433" cy="584775"/>
          </a:xfrm>
          <a:prstGeom prst="rect">
            <a:avLst/>
          </a:prstGeom>
          <a:noFill/>
        </p:spPr>
        <p:txBody>
          <a:bodyPr wrap="none" rtlCol="0">
            <a:spAutoFit/>
          </a:bodyPr>
          <a:lstStyle/>
          <a:p>
            <a:pPr marL="457200" indent="-457200">
              <a:buFont typeface="Arial"/>
              <a:buChar char="•"/>
            </a:pPr>
            <a:r>
              <a:rPr lang="en-US" sz="3200" dirty="0" smtClean="0">
                <a:solidFill>
                  <a:schemeClr val="accent6"/>
                </a:solidFill>
                <a:latin typeface="Source Sans Pro"/>
              </a:rPr>
              <a:t>Traps</a:t>
            </a:r>
            <a:r>
              <a:rPr lang="en-US" sz="3200" dirty="0">
                <a:solidFill>
                  <a:schemeClr val="accent6"/>
                </a:solidFill>
                <a:latin typeface="Source Sans Pro"/>
              </a:rPr>
              <a:t>, System </a:t>
            </a:r>
            <a:r>
              <a:rPr lang="en-US" sz="3200" dirty="0" smtClean="0">
                <a:solidFill>
                  <a:schemeClr val="accent6"/>
                </a:solidFill>
                <a:latin typeface="Source Sans Pro"/>
              </a:rPr>
              <a:t>calls, Exceptions, Interrupts </a:t>
            </a:r>
            <a:endParaRPr lang="en-US" sz="3200" dirty="0">
              <a:solidFill>
                <a:schemeClr val="accent6"/>
              </a:solidFill>
              <a:latin typeface="Source Sans Pro"/>
            </a:endParaRPr>
          </a:p>
        </p:txBody>
      </p:sp>
    </p:spTree>
    <p:extLst>
      <p:ext uri="{BB962C8B-B14F-4D97-AF65-F5344CB8AC3E}">
        <p14:creationId xmlns:p14="http://schemas.microsoft.com/office/powerpoint/2010/main" val="11884334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racy_theme">
  <a:themeElements>
    <a:clrScheme name="Custom 6">
      <a:dk1>
        <a:srgbClr val="FFFFFF"/>
      </a:dk1>
      <a:lt1>
        <a:srgbClr val="FFFFFF"/>
      </a:lt1>
      <a:dk2>
        <a:srgbClr val="424242"/>
      </a:dk2>
      <a:lt2>
        <a:srgbClr val="D8D8D8"/>
      </a:lt2>
      <a:accent1>
        <a:srgbClr val="0070C0"/>
      </a:accent1>
      <a:accent2>
        <a:srgbClr val="FF0000"/>
      </a:accent2>
      <a:accent3>
        <a:srgbClr val="7030A0"/>
      </a:accent3>
      <a:accent4>
        <a:srgbClr val="53A016"/>
      </a:accent4>
      <a:accent5>
        <a:srgbClr val="00B0F0"/>
      </a:accent5>
      <a:accent6>
        <a:srgbClr val="FFC000"/>
      </a:accent6>
      <a:hlink>
        <a:srgbClr val="6565FF"/>
      </a:hlink>
      <a:folHlink>
        <a:srgbClr val="A2A2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cy_theme" id="{87D39A7C-5058-483C-A408-E26106E53CCF}" vid="{8AF49146-2743-4A8D-8229-299168E9D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Bracy_theme</Template>
  <TotalTime>333</TotalTime>
  <Words>3495</Words>
  <Application>Microsoft Office PowerPoint</Application>
  <PresentationFormat>On-screen Show (4:3)</PresentationFormat>
  <Paragraphs>699</Paragraphs>
  <Slides>52</Slides>
  <Notes>11</Notes>
  <HiddenSlides>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.AppleSystemUIFont</vt:lpstr>
      <vt:lpstr>Arial</vt:lpstr>
      <vt:lpstr>Calibri</vt:lpstr>
      <vt:lpstr>Consolas</vt:lpstr>
      <vt:lpstr>Lucida Grande</vt:lpstr>
      <vt:lpstr>Osaka</vt:lpstr>
      <vt:lpstr>Source Sans Pro</vt:lpstr>
      <vt:lpstr>Source Sans Pro Light</vt:lpstr>
      <vt:lpstr>Tahoma</vt:lpstr>
      <vt:lpstr>Times New Roman</vt:lpstr>
      <vt:lpstr>Wingdings</vt:lpstr>
      <vt:lpstr>Bracy_theme</vt:lpstr>
      <vt:lpstr>Syscalls, exceptions, and interrupts, …oh my!</vt:lpstr>
      <vt:lpstr>Announcements</vt:lpstr>
      <vt:lpstr>Outline for Today</vt:lpstr>
      <vt:lpstr>Outline for Today</vt:lpstr>
      <vt:lpstr>Meltdown  and Spectre Security Bug</vt:lpstr>
      <vt:lpstr>Operating System</vt:lpstr>
      <vt:lpstr>Operating System</vt:lpstr>
      <vt:lpstr>Operating System</vt:lpstr>
      <vt:lpstr>Outline for Today</vt:lpstr>
      <vt:lpstr>Privileged (Kernel) Mode</vt:lpstr>
      <vt:lpstr>One Brain, Many Personalities</vt:lpstr>
      <vt:lpstr>Trusted vs. Untrusted</vt:lpstr>
      <vt:lpstr>Privileged Mode</vt:lpstr>
      <vt:lpstr>Privileged Mode at Startup</vt:lpstr>
      <vt:lpstr>Users need access to resources</vt:lpstr>
      <vt:lpstr>System Call Examples</vt:lpstr>
      <vt:lpstr>System Calls</vt:lpstr>
      <vt:lpstr>PowerPoint Presentation</vt:lpstr>
      <vt:lpstr>Libraries and Wrappers</vt:lpstr>
      <vt:lpstr>Invoking System Calls</vt:lpstr>
      <vt:lpstr>Anatomy of a Process, v1</vt:lpstr>
      <vt:lpstr>Where does the OS live?</vt:lpstr>
      <vt:lpstr>Anatomy of a Process</vt:lpstr>
      <vt:lpstr>Full System Layout</vt:lpstr>
      <vt:lpstr>Full System Layout</vt:lpstr>
      <vt:lpstr>Anatomy of a Process, v2</vt:lpstr>
      <vt:lpstr>Clicker Question</vt:lpstr>
      <vt:lpstr>Clicker Question</vt:lpstr>
      <vt:lpstr>November 1988: Internet Worm</vt:lpstr>
      <vt:lpstr>Clicker Question</vt:lpstr>
      <vt:lpstr>Inside the SYSCALL instruction</vt:lpstr>
      <vt:lpstr>Inside the SYSCALL implementation</vt:lpstr>
      <vt:lpstr>Takeaway</vt:lpstr>
      <vt:lpstr>Outline for Today</vt:lpstr>
      <vt:lpstr>Exceptional Control Flow</vt:lpstr>
      <vt:lpstr>Software Exceptions</vt:lpstr>
      <vt:lpstr>Terminology</vt:lpstr>
      <vt:lpstr>Hardware support for exceptions</vt:lpstr>
      <vt:lpstr>Hardware support for exceptions</vt:lpstr>
      <vt:lpstr>Hardware support for exceptions</vt:lpstr>
      <vt:lpstr>Exceptional Control Flow</vt:lpstr>
      <vt:lpstr>Interrupts &amp; Unanticipated Exceptions</vt:lpstr>
      <vt:lpstr>Inside Interrupts &amp; Unanticipated Exceptions</vt:lpstr>
      <vt:lpstr>Clicker Question</vt:lpstr>
      <vt:lpstr>Clicker Question</vt:lpstr>
      <vt:lpstr>Address Translation: HW/SW Division of Labor</vt:lpstr>
      <vt:lpstr>Demand Paging on RISC-V</vt:lpstr>
      <vt:lpstr>November 1988: Internet Worm</vt:lpstr>
      <vt:lpstr>Clicker Question</vt:lpstr>
      <vt:lpstr>Summary</vt:lpstr>
      <vt:lpstr>Example: Clock Interrupt</vt:lpstr>
      <vt:lpstr>Scheduler</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Syscalls, exceptions, and interrupts, …oh my!</dc:title>
  <dc:creator>loaner</dc:creator>
  <cp:lastModifiedBy>Hakim Weatherspoon</cp:lastModifiedBy>
  <cp:revision>26</cp:revision>
  <dcterms:created xsi:type="dcterms:W3CDTF">2019-01-10T21:49:39Z</dcterms:created>
  <dcterms:modified xsi:type="dcterms:W3CDTF">2019-04-21T23:17:02Z</dcterms:modified>
</cp:coreProperties>
</file>