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3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4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5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6.xml" ContentType="application/vnd.openxmlformats-officedocument.presentationml.notesSlide+xml"/>
  <Override PartName="/ppt/tags/tag562.xml" ContentType="application/vnd.openxmlformats-officedocument.presentationml.tags+xml"/>
  <Override PartName="/ppt/notesSlides/notesSlide7.xml" ContentType="application/vnd.openxmlformats-officedocument.presentationml.notesSlide+xml"/>
  <Override PartName="/ppt/tags/tag563.xml" ContentType="application/vnd.openxmlformats-officedocument.presentationml.tags+xml"/>
  <Override PartName="/ppt/notesSlides/notesSlide8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9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67"/>
  </p:notesMasterIdLst>
  <p:sldIdLst>
    <p:sldId id="256" r:id="rId2"/>
    <p:sldId id="257" r:id="rId3"/>
    <p:sldId id="31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5" r:id="rId22"/>
    <p:sldId id="316" r:id="rId23"/>
    <p:sldId id="275" r:id="rId24"/>
    <p:sldId id="320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18" r:id="rId56"/>
    <p:sldId id="319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0" autoAdjust="0"/>
    <p:restoredTop sz="78336" autoAdjust="0"/>
  </p:normalViewPr>
  <p:slideViewPr>
    <p:cSldViewPr snapToGrid="0">
      <p:cViewPr varScale="1">
        <p:scale>
          <a:sx n="67" d="100"/>
          <a:sy n="67" d="100"/>
        </p:scale>
        <p:origin x="36" y="3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7C313-A0DA-4029-A9C0-3947292F534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E4CAD-D1BE-466B-B05E-80FFB1793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class poll</a:t>
            </a:r>
          </a:p>
          <a:p>
            <a:r>
              <a:rPr lang="en-US" dirty="0" smtClean="0"/>
              <a:t>People often have many programs/application running at the same time such as a</a:t>
            </a:r>
            <a:r>
              <a:rPr lang="en-US" baseline="0" dirty="0" smtClean="0"/>
              <a:t> browser, Skype, </a:t>
            </a:r>
            <a:r>
              <a:rPr lang="en-US" baseline="0" dirty="0" err="1" smtClean="0"/>
              <a:t>Facetime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4CAD-D1BE-466B-B05E-80FFB17934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What happens for LW/SW </a:t>
            </a:r>
            <a:br>
              <a:rPr lang="en-US" dirty="0" smtClean="0"/>
            </a:br>
            <a:r>
              <a:rPr lang="en-US" dirty="0" smtClean="0"/>
              <a:t>to an invalid location?</a:t>
            </a:r>
          </a:p>
          <a:p>
            <a:pPr lvl="1"/>
            <a:r>
              <a:rPr lang="en-US" dirty="0" smtClean="0"/>
              <a:t>0x000000000 (NULL)</a:t>
            </a:r>
          </a:p>
          <a:p>
            <a:pPr lvl="1"/>
            <a:r>
              <a:rPr lang="en-US" dirty="0" smtClean="0"/>
              <a:t>uninitialized pointer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A: Need a memory management unit (MMU)</a:t>
            </a:r>
          </a:p>
          <a:p>
            <a:pPr lvl="1"/>
            <a:r>
              <a:rPr lang="en-US" dirty="0" smtClean="0"/>
              <a:t>Throw (and/or handle) an exception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4CAD-D1BE-466B-B05E-80FFB1793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4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4CAD-D1BE-466B-B05E-80FFB17934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2</a:t>
            </a:r>
            <a:r>
              <a:rPr lang="en-US" baseline="30000" dirty="0" smtClean="0"/>
              <a:t>20</a:t>
            </a:r>
            <a:r>
              <a:rPr lang="en-US" dirty="0" smtClean="0"/>
              <a:t> entries in </a:t>
            </a:r>
            <a:r>
              <a:rPr lang="en-US" dirty="0" err="1" smtClean="0"/>
              <a:t>pagetable</a:t>
            </a:r>
            <a:r>
              <a:rPr lang="en-US" dirty="0" smtClean="0"/>
              <a:t>, so 2</a:t>
            </a:r>
            <a:r>
              <a:rPr lang="en-US" baseline="30000" dirty="0" smtClean="0"/>
              <a:t>22</a:t>
            </a:r>
            <a:r>
              <a:rPr lang="en-US" dirty="0" smtClean="0"/>
              <a:t> bytes = 4MB (w/ 4byte entries), so 40MB (25% of total!)</a:t>
            </a:r>
          </a:p>
          <a:p>
            <a:r>
              <a:rPr lang="en-US" dirty="0" smtClean="0"/>
              <a:t>Q: Can we possibly</a:t>
            </a:r>
            <a:r>
              <a:rPr lang="en-US" baseline="0" dirty="0" smtClean="0"/>
              <a:t> have a “full”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A: Not enough physical memory pages – some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entries will be duplicates!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4CAD-D1BE-466B-B05E-80FFB17934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Longer lookups.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4CAD-D1BE-466B-B05E-80FFB179340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not executable; 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4CAD-D1BE-466B-B05E-80FFB179340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733425"/>
            <a:ext cx="4886325" cy="3665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463" y="4643241"/>
            <a:ext cx="5992395" cy="43975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589" tIns="49293" rIns="98589" bIns="49293"/>
          <a:lstStyle/>
          <a:p>
            <a:r>
              <a:rPr lang="en-US" dirty="0"/>
              <a:t>Need to finish</a:t>
            </a:r>
            <a:r>
              <a:rPr lang="en-US" baseline="0" dirty="0"/>
              <a:t> project1!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1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1750" y="733425"/>
            <a:ext cx="4886325" cy="36655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463" y="4643241"/>
            <a:ext cx="5992395" cy="43975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589" tIns="49293" rIns="98589" bIns="49293"/>
          <a:lstStyle/>
          <a:p>
            <a:r>
              <a:rPr lang="en-US" dirty="0"/>
              <a:t>Need to finish</a:t>
            </a:r>
            <a:r>
              <a:rPr lang="en-US" baseline="0" dirty="0"/>
              <a:t> project1!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3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0" dirty="0" smtClean="0"/>
              <a:t>x slower!</a:t>
            </a:r>
          </a:p>
          <a:p>
            <a:r>
              <a:rPr lang="en-US" baseline="0" dirty="0" smtClean="0"/>
              <a:t>Pipelining? No. Parallelization? No.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E4CAD-D1BE-466B-B05E-80FFB179340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1.xml"/><Relationship Id="rId9" Type="http://schemas.openxmlformats.org/officeDocument/2006/relationships/tags" Target="../tags/tag2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9.xml"/><Relationship Id="rId9" Type="http://schemas.openxmlformats.org/officeDocument/2006/relationships/tags" Target="../tags/tag2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image" Target="NUL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image" Target="NUL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252.xml"/><Relationship Id="rId3" Type="http://schemas.openxmlformats.org/officeDocument/2006/relationships/tags" Target="../tags/tag24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34" Type="http://schemas.openxmlformats.org/officeDocument/2006/relationships/tags" Target="../tags/tag312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33" Type="http://schemas.openxmlformats.org/officeDocument/2006/relationships/tags" Target="../tags/tag311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tags" Target="../tags/tag307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32" Type="http://schemas.openxmlformats.org/officeDocument/2006/relationships/tags" Target="../tags/tag310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tags" Target="../tags/tag309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tags" Target="../tags/tag308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28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3" Type="http://schemas.openxmlformats.org/officeDocument/2006/relationships/tags" Target="../tags/tag334.xml"/><Relationship Id="rId21" Type="http://schemas.openxmlformats.org/officeDocument/2006/relationships/tags" Target="../tags/tag352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3" Type="http://schemas.openxmlformats.org/officeDocument/2006/relationships/tags" Target="../tags/tag35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tags" Target="../tags/tag401.xml"/><Relationship Id="rId3" Type="http://schemas.openxmlformats.org/officeDocument/2006/relationships/tags" Target="../tags/tag378.xml"/><Relationship Id="rId21" Type="http://schemas.openxmlformats.org/officeDocument/2006/relationships/tags" Target="../tags/tag396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tags" Target="../tags/tag400.xml"/><Relationship Id="rId33" Type="http://schemas.openxmlformats.org/officeDocument/2006/relationships/tags" Target="../tags/tag408.xml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tags" Target="../tags/tag395.xml"/><Relationship Id="rId29" Type="http://schemas.openxmlformats.org/officeDocument/2006/relationships/tags" Target="../tags/tag404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tags" Target="../tags/tag399.xml"/><Relationship Id="rId32" Type="http://schemas.openxmlformats.org/officeDocument/2006/relationships/tags" Target="../tags/tag407.xml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tags" Target="../tags/tag398.xml"/><Relationship Id="rId28" Type="http://schemas.openxmlformats.org/officeDocument/2006/relationships/tags" Target="../tags/tag403.xml"/><Relationship Id="rId10" Type="http://schemas.openxmlformats.org/officeDocument/2006/relationships/tags" Target="../tags/tag385.xml"/><Relationship Id="rId19" Type="http://schemas.openxmlformats.org/officeDocument/2006/relationships/tags" Target="../tags/tag394.xml"/><Relationship Id="rId31" Type="http://schemas.openxmlformats.org/officeDocument/2006/relationships/tags" Target="../tags/tag406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tags" Target="../tags/tag397.xml"/><Relationship Id="rId27" Type="http://schemas.openxmlformats.org/officeDocument/2006/relationships/tags" Target="../tags/tag402.xml"/><Relationship Id="rId30" Type="http://schemas.openxmlformats.org/officeDocument/2006/relationships/tags" Target="../tags/tag405.xml"/><Relationship Id="rId8" Type="http://schemas.openxmlformats.org/officeDocument/2006/relationships/tags" Target="../tags/tag3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5" Type="http://schemas.openxmlformats.org/officeDocument/2006/relationships/tags" Target="../tags/tag43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42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3" Type="http://schemas.openxmlformats.org/officeDocument/2006/relationships/tags" Target="../tags/tag449.xml"/><Relationship Id="rId21" Type="http://schemas.openxmlformats.org/officeDocument/2006/relationships/tags" Target="../tags/tag467.xml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tags" Target="../tags/tag466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tags" Target="../tags/tag470.xml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tags" Target="../tags/tag469.xml"/><Relationship Id="rId10" Type="http://schemas.openxmlformats.org/officeDocument/2006/relationships/tags" Target="../tags/tag456.xml"/><Relationship Id="rId19" Type="http://schemas.openxmlformats.org/officeDocument/2006/relationships/tags" Target="../tags/tag465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tags" Target="../tags/tag46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3" Type="http://schemas.openxmlformats.org/officeDocument/2006/relationships/tags" Target="../tags/tag473.xml"/><Relationship Id="rId21" Type="http://schemas.openxmlformats.org/officeDocument/2006/relationships/tags" Target="../tags/tag491.xml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tags" Target="../tags/tag494.xml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tags" Target="../tags/tag493.xml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tags" Target="../tags/tag49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3" Type="http://schemas.openxmlformats.org/officeDocument/2006/relationships/tags" Target="../tags/tag497.xml"/><Relationship Id="rId21" Type="http://schemas.openxmlformats.org/officeDocument/2006/relationships/tags" Target="../tags/tag515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tags" Target="../tags/tag536.xml"/><Relationship Id="rId3" Type="http://schemas.openxmlformats.org/officeDocument/2006/relationships/tags" Target="../tags/tag521.xml"/><Relationship Id="rId21" Type="http://schemas.openxmlformats.org/officeDocument/2006/relationships/tags" Target="../tags/tag539.xml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tags" Target="../tags/tag535.xml"/><Relationship Id="rId2" Type="http://schemas.openxmlformats.org/officeDocument/2006/relationships/tags" Target="../tags/tag520.xml"/><Relationship Id="rId16" Type="http://schemas.openxmlformats.org/officeDocument/2006/relationships/tags" Target="../tags/tag534.xml"/><Relationship Id="rId20" Type="http://schemas.openxmlformats.org/officeDocument/2006/relationships/tags" Target="../tags/tag538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5" Type="http://schemas.openxmlformats.org/officeDocument/2006/relationships/tags" Target="../tags/tag523.xml"/><Relationship Id="rId15" Type="http://schemas.openxmlformats.org/officeDocument/2006/relationships/tags" Target="../tags/tag53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28.xml"/><Relationship Id="rId19" Type="http://schemas.openxmlformats.org/officeDocument/2006/relationships/tags" Target="../tags/tag537.xml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Relationship Id="rId22" Type="http://schemas.openxmlformats.org/officeDocument/2006/relationships/tags" Target="../tags/tag5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4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tags" Target="../tags/tag555.xml"/><Relationship Id="rId18" Type="http://schemas.openxmlformats.org/officeDocument/2006/relationships/tags" Target="../tags/tag560.xml"/><Relationship Id="rId3" Type="http://schemas.openxmlformats.org/officeDocument/2006/relationships/tags" Target="../tags/tag545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17" Type="http://schemas.openxmlformats.org/officeDocument/2006/relationships/tags" Target="../tags/tag559.xml"/><Relationship Id="rId2" Type="http://schemas.openxmlformats.org/officeDocument/2006/relationships/tags" Target="../tags/tag544.xml"/><Relationship Id="rId16" Type="http://schemas.openxmlformats.org/officeDocument/2006/relationships/tags" Target="../tags/tag55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5" Type="http://schemas.openxmlformats.org/officeDocument/2006/relationships/tags" Target="../tags/tag547.xml"/><Relationship Id="rId15" Type="http://schemas.openxmlformats.org/officeDocument/2006/relationships/tags" Target="../tags/tag557.xml"/><Relationship Id="rId10" Type="http://schemas.openxmlformats.org/officeDocument/2006/relationships/tags" Target="../tags/tag552.xml"/><Relationship Id="rId19" Type="http://schemas.openxmlformats.org/officeDocument/2006/relationships/tags" Target="../tags/tag561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tags" Target="../tags/tag5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62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63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4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7.xml"/><Relationship Id="rId1" Type="http://schemas.openxmlformats.org/officeDocument/2006/relationships/tags" Target="../tags/tag56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/>
          <a:lstStyle/>
          <a:p>
            <a:r>
              <a:rPr lang="en-US" sz="4400" dirty="0" smtClean="0"/>
              <a:t>Virtual Memory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70033" y="6230459"/>
            <a:ext cx="680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But In Reality…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4200" y="397825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A83F79-B589-AD4C-BC5C-82039A59EDC1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FE13CB4E-7073-664F-84F2-7FEB3AC600CA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43100" y="2198132"/>
            <a:ext cx="4991100" cy="1154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D315B77B-85AF-C546-91ED-639F0228F60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943100" y="3436926"/>
            <a:ext cx="4991100" cy="1131332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30B96F-74C2-4545-B1CB-DDBB34207825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FD5257-0D2A-9849-83EB-2AB7E3D4FA68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3F66E9-2A7F-D64B-ADCD-78F2006BAD85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54D5D6-57C8-944F-B1EA-E90160973EA8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C2D443-BB9B-9846-A243-B74D714CCBCF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49027E-DEC2-CE48-919E-37A4CDD96A93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87FF90-A34F-DA48-9EA0-CA7A31EDC00B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DB88A3-F709-3043-896D-7114386CA9FE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C8434E-8CAD-074C-B59B-E19B110FA731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AD9260-FA3A-3541-898B-C0B943DEBD89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92138D-2168-984E-9337-6D6F78253D60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ECEDE2-9986-B24B-BB2C-65CF53B71B07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C63E9F-DDF1-CE42-92B8-F2FD8A56D985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5D7C98-EECC-784D-B851-8A1746FB7509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FC04E8-FE51-2542-8CE3-6179E85BED4F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383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How do we create the illusion?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2</a:t>
            </a: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67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69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71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97825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5A83F79-B589-AD4C-BC5C-82039A59EDC1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3ABFC5-45BF-0B4E-BC9D-5284A4B37ECE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7760535-A1FB-F54F-A040-224C2C9A4A8C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5804653-ED4F-0E4A-9D37-8BF27AF9D832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E88B6A-8F2A-6548-B260-9B3B06435393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0824DE-88BB-9E41-92E2-5329863D3E5F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71639B-C2A8-D04E-8DFC-F91808CE6CF5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69A763-937B-4749-99F6-AD38FA2B487D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F995A6-1A89-F94B-9A3A-48BDA2D7D102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1FD214-38BD-7445-99F7-365B4407F6F1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0465A69-2833-394C-BB36-85EE6D2ACBD6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FC12081-FB68-1E4A-BA47-879957F1951E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E09BF2-6DD3-D04E-95E5-505324EDEC69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B685DE-BDFB-404D-A18B-BE4011BF748F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43B29E-B176-6847-AD23-98721C0F09F0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6B6FA59-3B47-F54B-A8B9-D8C17E7F78F4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198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How do we create the illusion?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2</a:t>
            </a: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67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69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71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97825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5A83F79-B589-AD4C-BC5C-82039A59EDC1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3ABFC5-45BF-0B4E-BC9D-5284A4B37ECE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7760535-A1FB-F54F-A040-224C2C9A4A8C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5804653-ED4F-0E4A-9D37-8BF27AF9D832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E88B6A-8F2A-6548-B260-9B3B06435393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0824DE-88BB-9E41-92E2-5329863D3E5F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71639B-C2A8-D04E-8DFC-F91808CE6CF5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69A763-937B-4749-99F6-AD38FA2B487D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F995A6-1A89-F94B-9A3A-48BDA2D7D102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1FD214-38BD-7445-99F7-365B4407F6F1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0465A69-2833-394C-BB36-85EE6D2ACBD6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FC12081-FB68-1E4A-BA47-879957F1951E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E09BF2-6DD3-D04E-95E5-505324EDEC69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B685DE-BDFB-404D-A18B-BE4011BF748F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43B29E-B176-6847-AD23-98721C0F09F0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6B6FA59-3B47-F54B-A8B9-D8C17E7F78F4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BCF330A-D482-484E-AD33-6A7D57BBB1AF}"/>
              </a:ext>
            </a:extLst>
          </p:cNvPr>
          <p:cNvSpPr/>
          <p:nvPr/>
        </p:nvSpPr>
        <p:spPr>
          <a:xfrm>
            <a:off x="1085375" y="2702866"/>
            <a:ext cx="7672845" cy="1364458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problems in computer science can be solved by another level of indirection.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 David Wheeler</a:t>
            </a:r>
          </a:p>
        </p:txBody>
      </p:sp>
    </p:spTree>
    <p:extLst>
      <p:ext uri="{BB962C8B-B14F-4D97-AF65-F5344CB8AC3E}">
        <p14:creationId xmlns:p14="http://schemas.microsoft.com/office/powerpoint/2010/main" val="40502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5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How do we create the illusion?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67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71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2</a:t>
            </a:r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78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84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86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87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89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97842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1C25FB7-8C3F-394B-B189-F4F8413F7CF2}"/>
              </a:ext>
            </a:extLst>
          </p:cNvPr>
          <p:cNvCxnSpPr>
            <a:stCxn id="69" idx="3"/>
            <a:endCxn id="85" idx="1"/>
          </p:cNvCxnSpPr>
          <p:nvPr/>
        </p:nvCxnSpPr>
        <p:spPr>
          <a:xfrm>
            <a:off x="4038600" y="2075433"/>
            <a:ext cx="2895600" cy="280136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DC97329-9892-7346-BDAC-1F2650ABC3A0}"/>
              </a:ext>
            </a:extLst>
          </p:cNvPr>
          <p:cNvCxnSpPr>
            <a:stCxn id="70" idx="3"/>
            <a:endCxn id="84" idx="1"/>
          </p:cNvCxnSpPr>
          <p:nvPr/>
        </p:nvCxnSpPr>
        <p:spPr>
          <a:xfrm>
            <a:off x="4038600" y="2380232"/>
            <a:ext cx="2895600" cy="112496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2F6A620-A337-2E4A-ACA2-DCB1C2F1DA2A}"/>
              </a:ext>
            </a:extLst>
          </p:cNvPr>
          <p:cNvCxnSpPr>
            <a:stCxn id="71" idx="3"/>
            <a:endCxn id="83" idx="1"/>
          </p:cNvCxnSpPr>
          <p:nvPr/>
        </p:nvCxnSpPr>
        <p:spPr>
          <a:xfrm>
            <a:off x="4038600" y="2685032"/>
            <a:ext cx="2895600" cy="21771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4B52DFB-4951-FE41-91AE-1D30092001D0}"/>
              </a:ext>
            </a:extLst>
          </p:cNvPr>
          <p:cNvCxnSpPr>
            <a:stCxn id="72" idx="3"/>
            <a:endCxn id="86" idx="1"/>
          </p:cNvCxnSpPr>
          <p:nvPr/>
        </p:nvCxnSpPr>
        <p:spPr>
          <a:xfrm flipV="1">
            <a:off x="4038600" y="1481937"/>
            <a:ext cx="2895600" cy="150789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B78F7CF-7F7F-404C-9C05-6BD91C049685}"/>
              </a:ext>
            </a:extLst>
          </p:cNvPr>
          <p:cNvCxnSpPr>
            <a:stCxn id="77" idx="3"/>
          </p:cNvCxnSpPr>
          <p:nvPr/>
        </p:nvCxnSpPr>
        <p:spPr>
          <a:xfrm flipV="1">
            <a:off x="4038600" y="2198132"/>
            <a:ext cx="2895600" cy="222146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408B7ED-B0AA-D84A-A77B-3E2628A051CC}"/>
              </a:ext>
            </a:extLst>
          </p:cNvPr>
          <p:cNvCxnSpPr>
            <a:stCxn id="78" idx="3"/>
            <a:endCxn id="88" idx="1"/>
          </p:cNvCxnSpPr>
          <p:nvPr/>
        </p:nvCxnSpPr>
        <p:spPr>
          <a:xfrm>
            <a:off x="4038600" y="4724400"/>
            <a:ext cx="2895600" cy="91596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1277312-850E-B846-A6F1-A69C3E8C3ED3}"/>
              </a:ext>
            </a:extLst>
          </p:cNvPr>
          <p:cNvCxnSpPr>
            <a:stCxn id="79" idx="3"/>
            <a:endCxn id="89" idx="1"/>
          </p:cNvCxnSpPr>
          <p:nvPr/>
        </p:nvCxnSpPr>
        <p:spPr>
          <a:xfrm flipV="1">
            <a:off x="4038600" y="3817926"/>
            <a:ext cx="2895600" cy="121127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B157890-9FAC-1B4D-AD38-4D3AD4633E02}"/>
              </a:ext>
            </a:extLst>
          </p:cNvPr>
          <p:cNvCxnSpPr>
            <a:stCxn id="80" idx="3"/>
            <a:endCxn id="90" idx="1"/>
          </p:cNvCxnSpPr>
          <p:nvPr/>
        </p:nvCxnSpPr>
        <p:spPr>
          <a:xfrm flipV="1">
            <a:off x="4038600" y="4130820"/>
            <a:ext cx="2895600" cy="120318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01328F8-98F4-074A-AA6A-3B73EF5843F7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018492D-85E2-F94B-BBDA-2438A74AF4FC}"/>
              </a:ext>
            </a:extLst>
          </p:cNvPr>
          <p:cNvSpPr txBox="1"/>
          <p:nvPr/>
        </p:nvSpPr>
        <p:spPr>
          <a:xfrm>
            <a:off x="2556547" y="5682733"/>
            <a:ext cx="4088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Virtual Memory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(just a concept; does not exist physically)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560BEA9-A4D5-DD47-82EC-5A1D235683AD}"/>
              </a:ext>
            </a:extLst>
          </p:cNvPr>
          <p:cNvSpPr/>
          <p:nvPr/>
        </p:nvSpPr>
        <p:spPr>
          <a:xfrm>
            <a:off x="2403861" y="1793615"/>
            <a:ext cx="228600" cy="1389632"/>
          </a:xfrm>
          <a:prstGeom prst="ellipse">
            <a:avLst/>
          </a:prstGeom>
          <a:solidFill>
            <a:sysClr val="window" lastClr="FFFFFF">
              <a:alpha val="41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CE20580-5E34-744C-92B2-FB4E853F0AA6}"/>
              </a:ext>
            </a:extLst>
          </p:cNvPr>
          <p:cNvSpPr/>
          <p:nvPr/>
        </p:nvSpPr>
        <p:spPr>
          <a:xfrm>
            <a:off x="2395550" y="4096768"/>
            <a:ext cx="228600" cy="1389632"/>
          </a:xfrm>
          <a:prstGeom prst="ellipse">
            <a:avLst/>
          </a:prstGeom>
          <a:solidFill>
            <a:sysClr val="window" lastClr="FFFFFF">
              <a:alpha val="41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B19598-290A-D24C-A0EA-98922D78832E}"/>
              </a:ext>
            </a:extLst>
          </p:cNvPr>
          <p:cNvSpPr txBox="1"/>
          <p:nvPr/>
        </p:nvSpPr>
        <p:spPr>
          <a:xfrm>
            <a:off x="457200" y="3284568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Virtual address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3D8C021-757D-CA46-91CB-9C7E92CB048A}"/>
              </a:ext>
            </a:extLst>
          </p:cNvPr>
          <p:cNvCxnSpPr>
            <a:stCxn id="103" idx="3"/>
          </p:cNvCxnSpPr>
          <p:nvPr/>
        </p:nvCxnSpPr>
        <p:spPr>
          <a:xfrm flipV="1">
            <a:off x="2047892" y="2793887"/>
            <a:ext cx="390508" cy="67534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0D83A6C-D495-EB43-9A90-762E6B943CCA}"/>
              </a:ext>
            </a:extLst>
          </p:cNvPr>
          <p:cNvCxnSpPr>
            <a:stCxn id="103" idx="3"/>
            <a:endCxn id="102" idx="1"/>
          </p:cNvCxnSpPr>
          <p:nvPr/>
        </p:nvCxnSpPr>
        <p:spPr>
          <a:xfrm>
            <a:off x="2047892" y="3469234"/>
            <a:ext cx="381136" cy="83104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25F12666-4CB0-1745-9329-4546B8D88495}"/>
              </a:ext>
            </a:extLst>
          </p:cNvPr>
          <p:cNvSpPr/>
          <p:nvPr/>
        </p:nvSpPr>
        <p:spPr>
          <a:xfrm>
            <a:off x="4414454" y="3509605"/>
            <a:ext cx="1981200" cy="1124969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 management unit (MMU) takes care of the mapping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99BEB70F-A4BF-864D-A90F-8403B3DC9D6D}"/>
              </a:ext>
            </a:extLst>
          </p:cNvPr>
          <p:cNvSpPr/>
          <p:nvPr/>
        </p:nvSpPr>
        <p:spPr>
          <a:xfrm>
            <a:off x="4410100" y="2367956"/>
            <a:ext cx="1981200" cy="1124969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virtual address to physical address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EF74027-D7E5-974E-A2B3-301506B3B2F9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2F54E4D-B7D1-5646-8A59-7D66FD2404DF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9709A79-52EB-FC4D-8E88-9384F39C6E80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B069C69-D10F-7240-9056-7217D3B0E73C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8A12BCE-5EC8-724F-8DD8-928C13DE0537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CFFBDD-AF08-1546-B0A1-5AD75D33E2E6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EE1B10-92D0-1343-B0AF-D0CB2D261AFA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64FFAA8-7CD0-FF42-BB54-1CB36D691EBD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2B44EF4-4062-1B45-9209-F7DD3545AA53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4E0D6B-44EB-694A-B11B-F44663C8334E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04D0D17-7CCD-CD4B-8BD3-080812D1BA03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CD9492B-759D-904F-8225-6501C6654D4B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2BC6499-097E-0543-BDC6-7EB88D141CDC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3158A55-2559-B94A-BB77-12B997223DCF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828D24C-9419-DD4E-90DF-1EAC784D4284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A14CF91-27C6-BB42-8673-A3078B894964}"/>
              </a:ext>
            </a:extLst>
          </p:cNvPr>
          <p:cNvSpPr/>
          <p:nvPr/>
        </p:nvSpPr>
        <p:spPr>
          <a:xfrm>
            <a:off x="8346945" y="769396"/>
            <a:ext cx="390622" cy="5471607"/>
          </a:xfrm>
          <a:prstGeom prst="ellipse">
            <a:avLst/>
          </a:prstGeom>
          <a:solidFill>
            <a:sysClr val="window" lastClr="FFFFFF">
              <a:alpha val="41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1B04C4F-357C-714E-99EE-4F64E4393251}"/>
              </a:ext>
            </a:extLst>
          </p:cNvPr>
          <p:cNvSpPr txBox="1"/>
          <p:nvPr/>
        </p:nvSpPr>
        <p:spPr>
          <a:xfrm rot="16200000">
            <a:off x="8079137" y="3320533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Physical address</a:t>
            </a:r>
          </a:p>
        </p:txBody>
      </p:sp>
    </p:spTree>
    <p:extLst>
      <p:ext uri="{BB962C8B-B14F-4D97-AF65-F5344CB8AC3E}">
        <p14:creationId xmlns:p14="http://schemas.microsoft.com/office/powerpoint/2010/main" val="4556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/>
      <p:bldP spid="106" grpId="0" animBg="1"/>
      <p:bldP spid="107" grpId="0" animBg="1"/>
      <p:bldP spid="123" grpId="0" animBg="1"/>
      <p:bldP spid="123" grpId="1" animBg="1"/>
      <p:bldP spid="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How do we create the illusion?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77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78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2</a:t>
            </a:r>
          </a:p>
        </p:txBody>
      </p:sp>
      <p:sp>
        <p:nvSpPr>
          <p:cNvPr id="82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86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87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91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92" name="Rectangle 10">
            <a:extLst>
              <a:ext uri="{FF2B5EF4-FFF2-40B4-BE49-F238E27FC236}">
                <a16:creationId xmlns:a16="http://schemas.microsoft.com/office/drawing/2014/main" id="{0EAA5D69-7802-8140-BA69-79D08AC55E0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47244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93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95" name="Rectangle 10">
            <a:extLst>
              <a:ext uri="{FF2B5EF4-FFF2-40B4-BE49-F238E27FC236}">
                <a16:creationId xmlns:a16="http://schemas.microsoft.com/office/drawing/2014/main" id="{4F55F00F-5125-6447-87A3-8D1C297F637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487965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97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4200" y="397842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1C25FB7-8C3F-394B-B189-F4F8413F7CF2}"/>
              </a:ext>
            </a:extLst>
          </p:cNvPr>
          <p:cNvCxnSpPr>
            <a:stCxn id="76" idx="3"/>
            <a:endCxn id="92" idx="1"/>
          </p:cNvCxnSpPr>
          <p:nvPr/>
        </p:nvCxnSpPr>
        <p:spPr>
          <a:xfrm>
            <a:off x="4038600" y="2075433"/>
            <a:ext cx="2895600" cy="280136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DC97329-9892-7346-BDAC-1F2650ABC3A0}"/>
              </a:ext>
            </a:extLst>
          </p:cNvPr>
          <p:cNvCxnSpPr>
            <a:stCxn id="77" idx="3"/>
            <a:endCxn id="91" idx="1"/>
          </p:cNvCxnSpPr>
          <p:nvPr/>
        </p:nvCxnSpPr>
        <p:spPr>
          <a:xfrm>
            <a:off x="4038600" y="2380232"/>
            <a:ext cx="2895600" cy="112496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2F6A620-A337-2E4A-ACA2-DCB1C2F1DA2A}"/>
              </a:ext>
            </a:extLst>
          </p:cNvPr>
          <p:cNvCxnSpPr>
            <a:stCxn id="78" idx="3"/>
            <a:endCxn id="90" idx="1"/>
          </p:cNvCxnSpPr>
          <p:nvPr/>
        </p:nvCxnSpPr>
        <p:spPr>
          <a:xfrm>
            <a:off x="4038600" y="2685032"/>
            <a:ext cx="2895600" cy="21771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4B52DFB-4951-FE41-91AE-1D30092001D0}"/>
              </a:ext>
            </a:extLst>
          </p:cNvPr>
          <p:cNvCxnSpPr>
            <a:stCxn id="79" idx="3"/>
            <a:endCxn id="93" idx="1"/>
          </p:cNvCxnSpPr>
          <p:nvPr/>
        </p:nvCxnSpPr>
        <p:spPr>
          <a:xfrm flipV="1">
            <a:off x="4038600" y="1481937"/>
            <a:ext cx="2895600" cy="150789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B78F7CF-7F7F-404C-9C05-6BD91C049685}"/>
              </a:ext>
            </a:extLst>
          </p:cNvPr>
          <p:cNvCxnSpPr>
            <a:stCxn id="84" idx="3"/>
          </p:cNvCxnSpPr>
          <p:nvPr/>
        </p:nvCxnSpPr>
        <p:spPr>
          <a:xfrm flipV="1">
            <a:off x="4038600" y="2198132"/>
            <a:ext cx="2895600" cy="222146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408B7ED-B0AA-D84A-A77B-3E2628A051CC}"/>
              </a:ext>
            </a:extLst>
          </p:cNvPr>
          <p:cNvCxnSpPr>
            <a:stCxn id="85" idx="3"/>
            <a:endCxn id="95" idx="1"/>
          </p:cNvCxnSpPr>
          <p:nvPr/>
        </p:nvCxnSpPr>
        <p:spPr>
          <a:xfrm>
            <a:off x="4038600" y="4724400"/>
            <a:ext cx="2895600" cy="91596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1277312-850E-B846-A6F1-A69C3E8C3ED3}"/>
              </a:ext>
            </a:extLst>
          </p:cNvPr>
          <p:cNvCxnSpPr>
            <a:stCxn id="86" idx="3"/>
            <a:endCxn id="96" idx="1"/>
          </p:cNvCxnSpPr>
          <p:nvPr/>
        </p:nvCxnSpPr>
        <p:spPr>
          <a:xfrm flipV="1">
            <a:off x="4038600" y="3817926"/>
            <a:ext cx="2895600" cy="121127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B157890-9FAC-1B4D-AD38-4D3AD4633E02}"/>
              </a:ext>
            </a:extLst>
          </p:cNvPr>
          <p:cNvCxnSpPr>
            <a:stCxn id="87" idx="3"/>
            <a:endCxn id="97" idx="1"/>
          </p:cNvCxnSpPr>
          <p:nvPr/>
        </p:nvCxnSpPr>
        <p:spPr>
          <a:xfrm flipV="1">
            <a:off x="4038600" y="4130820"/>
            <a:ext cx="2895600" cy="120318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01328F8-98F4-074A-AA6A-3B73EF5843F7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018492D-85E2-F94B-BBDA-2438A74AF4FC}"/>
              </a:ext>
            </a:extLst>
          </p:cNvPr>
          <p:cNvSpPr txBox="1"/>
          <p:nvPr/>
        </p:nvSpPr>
        <p:spPr>
          <a:xfrm>
            <a:off x="2556547" y="5682733"/>
            <a:ext cx="4088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Virtual Memory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(just a concept; does not exist physically)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560BEA9-A4D5-DD47-82EC-5A1D235683AD}"/>
              </a:ext>
            </a:extLst>
          </p:cNvPr>
          <p:cNvSpPr/>
          <p:nvPr/>
        </p:nvSpPr>
        <p:spPr>
          <a:xfrm>
            <a:off x="2403861" y="1793615"/>
            <a:ext cx="228600" cy="1389632"/>
          </a:xfrm>
          <a:prstGeom prst="ellipse">
            <a:avLst/>
          </a:prstGeom>
          <a:solidFill>
            <a:sysClr val="window" lastClr="FFFFFF">
              <a:alpha val="41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CE20580-5E34-744C-92B2-FB4E853F0AA6}"/>
              </a:ext>
            </a:extLst>
          </p:cNvPr>
          <p:cNvSpPr/>
          <p:nvPr/>
        </p:nvSpPr>
        <p:spPr>
          <a:xfrm>
            <a:off x="2395550" y="4096768"/>
            <a:ext cx="228600" cy="1389632"/>
          </a:xfrm>
          <a:prstGeom prst="ellipse">
            <a:avLst/>
          </a:prstGeom>
          <a:solidFill>
            <a:sysClr val="window" lastClr="FFFFFF">
              <a:alpha val="41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4B19598-290A-D24C-A0EA-98922D78832E}"/>
              </a:ext>
            </a:extLst>
          </p:cNvPr>
          <p:cNvSpPr txBox="1"/>
          <p:nvPr/>
        </p:nvSpPr>
        <p:spPr>
          <a:xfrm>
            <a:off x="457200" y="3284568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Virtual address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3D8C021-757D-CA46-91CB-9C7E92CB048A}"/>
              </a:ext>
            </a:extLst>
          </p:cNvPr>
          <p:cNvCxnSpPr>
            <a:cxnSpLocks/>
            <a:stCxn id="110" idx="3"/>
          </p:cNvCxnSpPr>
          <p:nvPr/>
        </p:nvCxnSpPr>
        <p:spPr>
          <a:xfrm flipV="1">
            <a:off x="2047892" y="2793887"/>
            <a:ext cx="390508" cy="67534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D83A6C-D495-EB43-9A90-762E6B943CCA}"/>
              </a:ext>
            </a:extLst>
          </p:cNvPr>
          <p:cNvCxnSpPr>
            <a:cxnSpLocks/>
            <a:stCxn id="110" idx="3"/>
            <a:endCxn id="109" idx="1"/>
          </p:cNvCxnSpPr>
          <p:nvPr/>
        </p:nvCxnSpPr>
        <p:spPr>
          <a:xfrm>
            <a:off x="2047892" y="3469234"/>
            <a:ext cx="381136" cy="83104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99BEB70F-A4BF-864D-A90F-8403B3DC9D6D}"/>
              </a:ext>
            </a:extLst>
          </p:cNvPr>
          <p:cNvSpPr/>
          <p:nvPr/>
        </p:nvSpPr>
        <p:spPr>
          <a:xfrm>
            <a:off x="4410100" y="1258828"/>
            <a:ext cx="1981200" cy="534787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 wants to access data C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EF74027-D7E5-974E-A2B3-301506B3B2F9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2F54E4D-B7D1-5646-8A59-7D66FD2404DF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709A79-52EB-FC4D-8E88-9384F39C6E80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069C69-D10F-7240-9056-7217D3B0E73C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8A12BCE-5EC8-724F-8DD8-928C13DE0537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6CFFBDD-AF08-1546-B0A1-5AD75D33E2E6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3EE1B10-92D0-1343-B0AF-D0CB2D261AFA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64FFAA8-7CD0-FF42-BB54-1CB36D691EBD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2B44EF4-4062-1B45-9209-F7DD3545AA53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84E0D6B-44EB-694A-B11B-F44663C8334E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04D0D17-7CCD-CD4B-8BD3-080812D1BA03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CD9492B-759D-904F-8225-6501C6654D4B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2BC6499-097E-0543-BDC6-7EB88D141CDC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3158A55-2559-B94A-BB77-12B997223DCF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828D24C-9419-DD4E-90DF-1EAC784D4284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A14CF91-27C6-BB42-8673-A3078B894964}"/>
              </a:ext>
            </a:extLst>
          </p:cNvPr>
          <p:cNvSpPr/>
          <p:nvPr/>
        </p:nvSpPr>
        <p:spPr>
          <a:xfrm>
            <a:off x="8346945" y="769396"/>
            <a:ext cx="390622" cy="5471607"/>
          </a:xfrm>
          <a:prstGeom prst="ellipse">
            <a:avLst/>
          </a:prstGeom>
          <a:solidFill>
            <a:sysClr val="window" lastClr="FFFFFF">
              <a:alpha val="41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1B04C4F-357C-714E-99EE-4F64E4393251}"/>
              </a:ext>
            </a:extLst>
          </p:cNvPr>
          <p:cNvSpPr txBox="1"/>
          <p:nvPr/>
        </p:nvSpPr>
        <p:spPr>
          <a:xfrm rot="16200000">
            <a:off x="8079137" y="3320533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Physical address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D3B33899-F41E-164D-B219-908BD00021C8}"/>
              </a:ext>
            </a:extLst>
          </p:cNvPr>
          <p:cNvSpPr/>
          <p:nvPr/>
        </p:nvSpPr>
        <p:spPr>
          <a:xfrm>
            <a:off x="4419600" y="1828800"/>
            <a:ext cx="1981200" cy="534787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 thinks it is stored at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9B93AB5B-2F32-AA4F-8DF6-D7B96B4692DA}"/>
              </a:ext>
            </a:extLst>
          </p:cNvPr>
          <p:cNvSpPr/>
          <p:nvPr/>
        </p:nvSpPr>
        <p:spPr>
          <a:xfrm>
            <a:off x="4419600" y="2403654"/>
            <a:ext cx="1981200" cy="534787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CPU generates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0CFD923-D80C-2646-A904-55F1016F1A9C}"/>
              </a:ext>
            </a:extLst>
          </p:cNvPr>
          <p:cNvSpPr/>
          <p:nvPr/>
        </p:nvSpPr>
        <p:spPr>
          <a:xfrm>
            <a:off x="4419600" y="2973783"/>
            <a:ext cx="1981200" cy="801775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intercepted by MMU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329B9D1B-19BD-6B46-BCE3-659B31AD0D96}"/>
              </a:ext>
            </a:extLst>
          </p:cNvPr>
          <p:cNvSpPr/>
          <p:nvPr/>
        </p:nvSpPr>
        <p:spPr>
          <a:xfrm>
            <a:off x="4414454" y="3817927"/>
            <a:ext cx="1981200" cy="503820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MMU knows this is a virtual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605D555A-FA93-EA41-ADE5-899FE2DD518B}"/>
              </a:ext>
            </a:extLst>
          </p:cNvPr>
          <p:cNvSpPr/>
          <p:nvPr/>
        </p:nvSpPr>
        <p:spPr>
          <a:xfrm>
            <a:off x="4419600" y="4361283"/>
            <a:ext cx="1981200" cy="503820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MMU looks at the mapping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3822DBF-44C6-4749-BB87-8304E3EFCFBF}"/>
              </a:ext>
            </a:extLst>
          </p:cNvPr>
          <p:cNvSpPr/>
          <p:nvPr/>
        </p:nvSpPr>
        <p:spPr>
          <a:xfrm>
            <a:off x="4419600" y="4909357"/>
            <a:ext cx="1981200" cy="503820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1 -&gt; Physical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951F1DFC-D10C-214A-869D-6BE6D87FEF55}"/>
              </a:ext>
            </a:extLst>
          </p:cNvPr>
          <p:cNvSpPr/>
          <p:nvPr/>
        </p:nvSpPr>
        <p:spPr>
          <a:xfrm>
            <a:off x="4423954" y="5441344"/>
            <a:ext cx="1981200" cy="730856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at Physical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 is sent to CPU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86D4F0D9-61CC-6049-9104-714ACFF3F7CB}"/>
              </a:ext>
            </a:extLst>
          </p:cNvPr>
          <p:cNvSpPr/>
          <p:nvPr/>
        </p:nvSpPr>
        <p:spPr>
          <a:xfrm>
            <a:off x="4419600" y="6224588"/>
            <a:ext cx="1981200" cy="502256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that data is indeed C!!!</a:t>
            </a:r>
          </a:p>
        </p:txBody>
      </p:sp>
    </p:spTree>
    <p:extLst>
      <p:ext uri="{BB962C8B-B14F-4D97-AF65-F5344CB8AC3E}">
        <p14:creationId xmlns:p14="http://schemas.microsoft.com/office/powerpoint/2010/main" val="26822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0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How do we create the illusion?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62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5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7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2</a:t>
            </a: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73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75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5181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10">
            <a:extLst>
              <a:ext uri="{FF2B5EF4-FFF2-40B4-BE49-F238E27FC236}">
                <a16:creationId xmlns:a16="http://schemas.microsoft.com/office/drawing/2014/main" id="{0950BCDD-DFD5-F741-9A9F-67DF721F737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4200" y="2750343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8B698E48-C139-854A-A674-2EE03913CD25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4200" y="33528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1329537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E5CBC864-429D-9640-97DF-3C7D2B7C14FF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20193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82" name="Rectangle 10">
            <a:extLst>
              <a:ext uri="{FF2B5EF4-FFF2-40B4-BE49-F238E27FC236}">
                <a16:creationId xmlns:a16="http://schemas.microsoft.com/office/drawing/2014/main" id="{2D238D72-F0AA-2B48-8103-F6FAD9FECCE5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4200" y="3665526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83" name="Rectangle 10">
            <a:extLst>
              <a:ext uri="{FF2B5EF4-FFF2-40B4-BE49-F238E27FC236}">
                <a16:creationId xmlns:a16="http://schemas.microsoft.com/office/drawing/2014/main" id="{103CA4F8-DDD4-8343-BD87-E1A12552931E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396832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C25FB7-8C3F-394B-B189-F4F8413F7CF2}"/>
              </a:ext>
            </a:extLst>
          </p:cNvPr>
          <p:cNvCxnSpPr>
            <a:cxnSpLocks/>
            <a:stCxn id="64" idx="3"/>
            <a:endCxn id="95" idx="0"/>
          </p:cNvCxnSpPr>
          <p:nvPr/>
        </p:nvCxnSpPr>
        <p:spPr>
          <a:xfrm>
            <a:off x="4038600" y="2075433"/>
            <a:ext cx="931365" cy="403366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DC97329-9892-7346-BDAC-1F2650ABC3A0}"/>
              </a:ext>
            </a:extLst>
          </p:cNvPr>
          <p:cNvCxnSpPr>
            <a:stCxn id="65" idx="3"/>
            <a:endCxn id="79" idx="1"/>
          </p:cNvCxnSpPr>
          <p:nvPr/>
        </p:nvCxnSpPr>
        <p:spPr>
          <a:xfrm>
            <a:off x="4038600" y="2380232"/>
            <a:ext cx="2895600" cy="112496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2F6A620-A337-2E4A-ACA2-DCB1C2F1DA2A}"/>
              </a:ext>
            </a:extLst>
          </p:cNvPr>
          <p:cNvCxnSpPr>
            <a:stCxn id="66" idx="3"/>
            <a:endCxn id="78" idx="1"/>
          </p:cNvCxnSpPr>
          <p:nvPr/>
        </p:nvCxnSpPr>
        <p:spPr>
          <a:xfrm>
            <a:off x="4038600" y="2685032"/>
            <a:ext cx="2895600" cy="21771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4B52DFB-4951-FE41-91AE-1D30092001D0}"/>
              </a:ext>
            </a:extLst>
          </p:cNvPr>
          <p:cNvCxnSpPr>
            <a:stCxn id="67" idx="3"/>
            <a:endCxn id="80" idx="1"/>
          </p:cNvCxnSpPr>
          <p:nvPr/>
        </p:nvCxnSpPr>
        <p:spPr>
          <a:xfrm flipV="1">
            <a:off x="4038600" y="1481937"/>
            <a:ext cx="2895600" cy="1507895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B78F7CF-7F7F-404C-9C05-6BD91C049685}"/>
              </a:ext>
            </a:extLst>
          </p:cNvPr>
          <p:cNvCxnSpPr>
            <a:stCxn id="72" idx="3"/>
          </p:cNvCxnSpPr>
          <p:nvPr/>
        </p:nvCxnSpPr>
        <p:spPr>
          <a:xfrm flipV="1">
            <a:off x="4038600" y="2198132"/>
            <a:ext cx="2895600" cy="222146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408B7ED-B0AA-D84A-A77B-3E2628A051CC}"/>
              </a:ext>
            </a:extLst>
          </p:cNvPr>
          <p:cNvCxnSpPr>
            <a:cxnSpLocks/>
            <a:stCxn id="73" idx="3"/>
            <a:endCxn id="96" idx="0"/>
          </p:cNvCxnSpPr>
          <p:nvPr/>
        </p:nvCxnSpPr>
        <p:spPr>
          <a:xfrm>
            <a:off x="4038600" y="4724400"/>
            <a:ext cx="1599903" cy="13847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1277312-850E-B846-A6F1-A69C3E8C3ED3}"/>
              </a:ext>
            </a:extLst>
          </p:cNvPr>
          <p:cNvCxnSpPr>
            <a:stCxn id="74" idx="3"/>
            <a:endCxn id="82" idx="1"/>
          </p:cNvCxnSpPr>
          <p:nvPr/>
        </p:nvCxnSpPr>
        <p:spPr>
          <a:xfrm flipV="1">
            <a:off x="4038600" y="3817926"/>
            <a:ext cx="2895600" cy="1211274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B157890-9FAC-1B4D-AD38-4D3AD4633E02}"/>
              </a:ext>
            </a:extLst>
          </p:cNvPr>
          <p:cNvCxnSpPr>
            <a:stCxn id="75" idx="3"/>
            <a:endCxn id="83" idx="1"/>
          </p:cNvCxnSpPr>
          <p:nvPr/>
        </p:nvCxnSpPr>
        <p:spPr>
          <a:xfrm flipV="1">
            <a:off x="4038600" y="4120720"/>
            <a:ext cx="2895600" cy="121328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01328F8-98F4-074A-AA6A-3B73EF5843F7}"/>
              </a:ext>
            </a:extLst>
          </p:cNvPr>
          <p:cNvSpPr txBox="1"/>
          <p:nvPr/>
        </p:nvSpPr>
        <p:spPr>
          <a:xfrm>
            <a:off x="6728954" y="632037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018492D-85E2-F94B-BBDA-2438A74AF4FC}"/>
              </a:ext>
            </a:extLst>
          </p:cNvPr>
          <p:cNvSpPr txBox="1"/>
          <p:nvPr/>
        </p:nvSpPr>
        <p:spPr>
          <a:xfrm>
            <a:off x="2556547" y="5682733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Virtual Memory</a:t>
            </a:r>
          </a:p>
        </p:txBody>
      </p:sp>
      <p:sp>
        <p:nvSpPr>
          <p:cNvPr id="94" name="Can 93">
            <a:extLst>
              <a:ext uri="{FF2B5EF4-FFF2-40B4-BE49-F238E27FC236}">
                <a16:creationId xmlns:a16="http://schemas.microsoft.com/office/drawing/2014/main" id="{4525FBB8-7FE6-8441-A1C5-D88A6DD30950}"/>
              </a:ext>
            </a:extLst>
          </p:cNvPr>
          <p:cNvSpPr/>
          <p:nvPr/>
        </p:nvSpPr>
        <p:spPr>
          <a:xfrm>
            <a:off x="4536416" y="5417166"/>
            <a:ext cx="1524000" cy="1371600"/>
          </a:xfrm>
          <a:prstGeom prst="can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10">
            <a:extLst>
              <a:ext uri="{FF2B5EF4-FFF2-40B4-BE49-F238E27FC236}">
                <a16:creationId xmlns:a16="http://schemas.microsoft.com/office/drawing/2014/main" id="{658F8443-D703-874D-AE03-4AC93F4B5004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758330" y="6109100"/>
            <a:ext cx="423270" cy="3679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C5B3C29E-E95D-484C-9500-BD8CF1DD0C58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26868" y="6109100"/>
            <a:ext cx="423270" cy="3679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CFD33CF-AA62-254B-A8DD-6AD92384F172}"/>
              </a:ext>
            </a:extLst>
          </p:cNvPr>
          <p:cNvSpPr txBox="1"/>
          <p:nvPr/>
        </p:nvSpPr>
        <p:spPr>
          <a:xfrm>
            <a:off x="3915659" y="642182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Disk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12C8A5A1-C0C1-3849-867D-9D3B0882E1F3}"/>
              </a:ext>
            </a:extLst>
          </p:cNvPr>
          <p:cNvSpPr/>
          <p:nvPr/>
        </p:nvSpPr>
        <p:spPr>
          <a:xfrm>
            <a:off x="4414454" y="3509605"/>
            <a:ext cx="1981200" cy="1124969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 management unit (MMU) takes care of the mapping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5FD3FA78-894D-BA4C-9CC1-95860744032A}"/>
              </a:ext>
            </a:extLst>
          </p:cNvPr>
          <p:cNvSpPr/>
          <p:nvPr/>
        </p:nvSpPr>
        <p:spPr>
          <a:xfrm>
            <a:off x="4410100" y="2367956"/>
            <a:ext cx="1981200" cy="1124969"/>
          </a:xfrm>
          <a:prstGeom prst="round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virtual address to physical address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D0BE90E-B8D9-044E-A879-5D8E59A8AF92}"/>
              </a:ext>
            </a:extLst>
          </p:cNvPr>
          <p:cNvSpPr txBox="1"/>
          <p:nvPr/>
        </p:nvSpPr>
        <p:spPr>
          <a:xfrm>
            <a:off x="8324886" y="5802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74A9776-38FC-8F44-B7CF-D9EE63428438}"/>
              </a:ext>
            </a:extLst>
          </p:cNvPr>
          <p:cNvSpPr txBox="1"/>
          <p:nvPr/>
        </p:nvSpPr>
        <p:spPr>
          <a:xfrm>
            <a:off x="8324886" y="54879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DC15C53-47C8-E743-98AA-6FFFCAB4B323}"/>
              </a:ext>
            </a:extLst>
          </p:cNvPr>
          <p:cNvSpPr txBox="1"/>
          <p:nvPr/>
        </p:nvSpPr>
        <p:spPr>
          <a:xfrm>
            <a:off x="8318863" y="5051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4BA7922-4806-334C-A2EC-AB16C1F9C8D4}"/>
              </a:ext>
            </a:extLst>
          </p:cNvPr>
          <p:cNvSpPr txBox="1"/>
          <p:nvPr/>
        </p:nvSpPr>
        <p:spPr>
          <a:xfrm>
            <a:off x="8305800" y="4676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5E1ABE0-DD78-7446-9734-BE190FC7799F}"/>
              </a:ext>
            </a:extLst>
          </p:cNvPr>
          <p:cNvSpPr txBox="1"/>
          <p:nvPr/>
        </p:nvSpPr>
        <p:spPr>
          <a:xfrm>
            <a:off x="8305800" y="4321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B4AEE2B-88E0-584E-AB15-FEE9584A5371}"/>
              </a:ext>
            </a:extLst>
          </p:cNvPr>
          <p:cNvSpPr txBox="1"/>
          <p:nvPr/>
        </p:nvSpPr>
        <p:spPr>
          <a:xfrm>
            <a:off x="8306268" y="3955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4AFB12-1CDE-E242-872D-D4EDC68312C8}"/>
              </a:ext>
            </a:extLst>
          </p:cNvPr>
          <p:cNvSpPr txBox="1"/>
          <p:nvPr/>
        </p:nvSpPr>
        <p:spPr>
          <a:xfrm>
            <a:off x="8305800" y="361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EB2C224-CA39-7748-8058-EF33EAC97658}"/>
              </a:ext>
            </a:extLst>
          </p:cNvPr>
          <p:cNvSpPr txBox="1"/>
          <p:nvPr/>
        </p:nvSpPr>
        <p:spPr>
          <a:xfrm>
            <a:off x="8318863" y="3277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0BBC18-B569-9E43-B937-1B04E2AB2EFB}"/>
              </a:ext>
            </a:extLst>
          </p:cNvPr>
          <p:cNvSpPr txBox="1"/>
          <p:nvPr/>
        </p:nvSpPr>
        <p:spPr>
          <a:xfrm>
            <a:off x="8318863" y="2989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E87714F-ABAD-F842-B4E6-A83C8E1BE341}"/>
              </a:ext>
            </a:extLst>
          </p:cNvPr>
          <p:cNvSpPr txBox="1"/>
          <p:nvPr/>
        </p:nvSpPr>
        <p:spPr>
          <a:xfrm>
            <a:off x="8318863" y="2702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09CBC6D-2A25-7640-8933-BA6D2F11BA5D}"/>
              </a:ext>
            </a:extLst>
          </p:cNvPr>
          <p:cNvSpPr txBox="1"/>
          <p:nvPr/>
        </p:nvSpPr>
        <p:spPr>
          <a:xfrm>
            <a:off x="8305800" y="2363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48F2E11-2CCD-2642-A496-EA9676D899DF}"/>
              </a:ext>
            </a:extLst>
          </p:cNvPr>
          <p:cNvSpPr txBox="1"/>
          <p:nvPr/>
        </p:nvSpPr>
        <p:spPr>
          <a:xfrm>
            <a:off x="8318863" y="1997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7BECDCF-A5DD-6443-933A-6AA4558A4FE2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433D51-E77B-9241-92D1-1FEA1EAB9F4C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34BB1E6-CD14-264F-8E9E-55B67FC00FC5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2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Big Picture: (Virtual) Memory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457200" y="990600"/>
            <a:ext cx="8229600" cy="536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From a process’s perspective –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Process only sees the virtual memory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Contiguous memory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45353D-FB08-DF47-A775-5E8D88773FB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039367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9795F18E-8F10-9C43-8AF8-83BAF9E51E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86100" y="2408699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E0F954-694F-9744-B289-60BCF34C94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676399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78282BD-E448-964B-B53E-50899CD5262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21336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683F56DB-332F-4F45-9420-A64C977887C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2438399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A400A04-88F9-864C-A478-0EF7FBA0F8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7431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E3369C-BD68-4E43-B11C-11313F77B29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3047999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F13736-3B94-BA4D-B46A-707AD12B9EFC}"/>
              </a:ext>
            </a:extLst>
          </p:cNvPr>
          <p:cNvSpPr/>
          <p:nvPr/>
        </p:nvSpPr>
        <p:spPr>
          <a:xfrm>
            <a:off x="3504990" y="2105560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0DBA68-D7E7-4442-B7AE-5E15E4866E44}"/>
              </a:ext>
            </a:extLst>
          </p:cNvPr>
          <p:cNvSpPr txBox="1"/>
          <p:nvPr/>
        </p:nvSpPr>
        <p:spPr>
          <a:xfrm>
            <a:off x="3643130" y="3376485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Virtual Memory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61102A-B112-D541-8C2D-24625FA76CB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3852" y="1676399"/>
            <a:ext cx="1371600" cy="15705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35BAF6B-8650-CF4D-9ABA-71BB2D84661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23852" y="26372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3B4B9A-652E-B441-A2BA-A5B31731EFAA}"/>
              </a:ext>
            </a:extLst>
          </p:cNvPr>
          <p:cNvCxnSpPr>
            <a:stCxn id="29" idx="3"/>
            <a:endCxn id="34" idx="1"/>
          </p:cNvCxnSpPr>
          <p:nvPr/>
        </p:nvCxnSpPr>
        <p:spPr>
          <a:xfrm flipV="1">
            <a:off x="5181600" y="2789699"/>
            <a:ext cx="1442252" cy="1059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0E09268-EF91-244A-BC4F-4830598C70AB}"/>
              </a:ext>
            </a:extLst>
          </p:cNvPr>
          <p:cNvSpPr txBox="1"/>
          <p:nvPr/>
        </p:nvSpPr>
        <p:spPr>
          <a:xfrm>
            <a:off x="6399563" y="3302676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5FFC72-C578-BF42-B981-85DB9D0882BA}"/>
              </a:ext>
            </a:extLst>
          </p:cNvPr>
          <p:cNvSpPr/>
          <p:nvPr/>
        </p:nvSpPr>
        <p:spPr>
          <a:xfrm>
            <a:off x="5305320" y="1500830"/>
            <a:ext cx="3114341" cy="2148008"/>
          </a:xfrm>
          <a:prstGeom prst="rect">
            <a:avLst/>
          </a:prstGeom>
          <a:solidFill>
            <a:srgbClr val="4F81BD">
              <a:alpha val="18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19E68A-60E5-4245-BF7B-E23E31C500CA}"/>
              </a:ext>
            </a:extLst>
          </p:cNvPr>
          <p:cNvSpPr txBox="1"/>
          <p:nvPr/>
        </p:nvSpPr>
        <p:spPr>
          <a:xfrm rot="16200000">
            <a:off x="4410942" y="2398527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Hidden from Process</a:t>
            </a:r>
          </a:p>
        </p:txBody>
      </p:sp>
    </p:spTree>
    <p:extLst>
      <p:ext uri="{BB962C8B-B14F-4D97-AF65-F5344CB8AC3E}">
        <p14:creationId xmlns:p14="http://schemas.microsoft.com/office/powerpoint/2010/main" val="14161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Big Picture: (Virtual) Memory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45353D-FB08-DF47-A775-5E8D88773FB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039367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9795F18E-8F10-9C43-8AF8-83BAF9E51E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86100" y="2408699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E0F954-694F-9744-B289-60BCF34C94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676399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78282BD-E448-964B-B53E-50899CD5262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21336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683F56DB-332F-4F45-9420-A64C977887C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2438399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A400A04-88F9-864C-A478-0EF7FBA0F8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7431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E3369C-BD68-4E43-B11C-11313F77B29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3047999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F13736-3B94-BA4D-B46A-707AD12B9EFC}"/>
              </a:ext>
            </a:extLst>
          </p:cNvPr>
          <p:cNvSpPr/>
          <p:nvPr/>
        </p:nvSpPr>
        <p:spPr>
          <a:xfrm>
            <a:off x="3504990" y="2105560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0DBA68-D7E7-4442-B7AE-5E15E4866E44}"/>
              </a:ext>
            </a:extLst>
          </p:cNvPr>
          <p:cNvSpPr txBox="1"/>
          <p:nvPr/>
        </p:nvSpPr>
        <p:spPr>
          <a:xfrm>
            <a:off x="3643130" y="3376485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Virtual Memory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61102A-B112-D541-8C2D-24625FA76CB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3852" y="1676399"/>
            <a:ext cx="1371600" cy="15705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35BAF6B-8650-CF4D-9ABA-71BB2D84661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23852" y="26372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3B4B9A-652E-B441-A2BA-A5B31731EFAA}"/>
              </a:ext>
            </a:extLst>
          </p:cNvPr>
          <p:cNvCxnSpPr>
            <a:stCxn id="29" idx="3"/>
            <a:endCxn id="34" idx="1"/>
          </p:cNvCxnSpPr>
          <p:nvPr/>
        </p:nvCxnSpPr>
        <p:spPr>
          <a:xfrm flipV="1">
            <a:off x="5181600" y="2789699"/>
            <a:ext cx="1442252" cy="1059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0E09268-EF91-244A-BC4F-4830598C70AB}"/>
              </a:ext>
            </a:extLst>
          </p:cNvPr>
          <p:cNvSpPr txBox="1"/>
          <p:nvPr/>
        </p:nvSpPr>
        <p:spPr>
          <a:xfrm>
            <a:off x="6399563" y="3302676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5FFC72-C578-BF42-B981-85DB9D0882BA}"/>
              </a:ext>
            </a:extLst>
          </p:cNvPr>
          <p:cNvSpPr/>
          <p:nvPr/>
        </p:nvSpPr>
        <p:spPr>
          <a:xfrm>
            <a:off x="5305320" y="1500830"/>
            <a:ext cx="3114341" cy="2148008"/>
          </a:xfrm>
          <a:prstGeom prst="rect">
            <a:avLst/>
          </a:prstGeom>
          <a:solidFill>
            <a:srgbClr val="4F81BD">
              <a:alpha val="18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19E68A-60E5-4245-BF7B-E23E31C500CA}"/>
              </a:ext>
            </a:extLst>
          </p:cNvPr>
          <p:cNvSpPr txBox="1"/>
          <p:nvPr/>
        </p:nvSpPr>
        <p:spPr>
          <a:xfrm rot="16200000">
            <a:off x="4410942" y="2398527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Hidden from Process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/>
              <a:t>From a process’s perspective –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Process only sees the virtual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Contiguous memory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No need to recompile - only mappings need to be updated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Big Picture: (Virtual) Memory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457200" y="990600"/>
            <a:ext cx="8229600" cy="536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From a process’s perspective –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Process only sees the virtual memory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Contiguous memory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No need to recompile - only mappings need to be updated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45353D-FB08-DF47-A775-5E8D88773FB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039367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9795F18E-8F10-9C43-8AF8-83BAF9E51E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86100" y="2408699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E0F954-694F-9744-B289-60BCF34C94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676399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78282BD-E448-964B-B53E-50899CD5262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21336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683F56DB-332F-4F45-9420-A64C977887C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2438399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A400A04-88F9-864C-A478-0EF7FBA0F8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7431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E3369C-BD68-4E43-B11C-11313F77B29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3047999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F13736-3B94-BA4D-B46A-707AD12B9EFC}"/>
              </a:ext>
            </a:extLst>
          </p:cNvPr>
          <p:cNvSpPr/>
          <p:nvPr/>
        </p:nvSpPr>
        <p:spPr>
          <a:xfrm>
            <a:off x="3504990" y="2105560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0DBA68-D7E7-4442-B7AE-5E15E4866E44}"/>
              </a:ext>
            </a:extLst>
          </p:cNvPr>
          <p:cNvSpPr txBox="1"/>
          <p:nvPr/>
        </p:nvSpPr>
        <p:spPr>
          <a:xfrm>
            <a:off x="3643130" y="3376485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Virtual Memory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61102A-B112-D541-8C2D-24625FA76CB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3852" y="1676399"/>
            <a:ext cx="1371600" cy="15705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35BAF6B-8650-CF4D-9ABA-71BB2D84661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23852" y="195316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3B4B9A-652E-B441-A2BA-A5B31731EFAA}"/>
              </a:ext>
            </a:extLst>
          </p:cNvPr>
          <p:cNvCxnSpPr>
            <a:stCxn id="29" idx="3"/>
            <a:endCxn id="34" idx="1"/>
          </p:cNvCxnSpPr>
          <p:nvPr/>
        </p:nvCxnSpPr>
        <p:spPr>
          <a:xfrm flipV="1">
            <a:off x="5181600" y="2105560"/>
            <a:ext cx="1442252" cy="79003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1BF66F-E6EA-4A40-86AE-65E96F7998BE}"/>
              </a:ext>
            </a:extLst>
          </p:cNvPr>
          <p:cNvSpPr txBox="1"/>
          <p:nvPr/>
        </p:nvSpPr>
        <p:spPr>
          <a:xfrm>
            <a:off x="6399563" y="329083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057B56-B1FF-EF49-A71E-BBF2C97C99B9}"/>
              </a:ext>
            </a:extLst>
          </p:cNvPr>
          <p:cNvSpPr/>
          <p:nvPr/>
        </p:nvSpPr>
        <p:spPr>
          <a:xfrm>
            <a:off x="5305320" y="1500830"/>
            <a:ext cx="3114341" cy="2148008"/>
          </a:xfrm>
          <a:prstGeom prst="rect">
            <a:avLst/>
          </a:prstGeom>
          <a:solidFill>
            <a:srgbClr val="4F81BD">
              <a:alpha val="18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96653D-0079-0644-8612-B3D91DBBB434}"/>
              </a:ext>
            </a:extLst>
          </p:cNvPr>
          <p:cNvSpPr txBox="1"/>
          <p:nvPr/>
        </p:nvSpPr>
        <p:spPr>
          <a:xfrm rot="16200000">
            <a:off x="4410942" y="2398527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Hidden from Process</a:t>
            </a:r>
          </a:p>
        </p:txBody>
      </p:sp>
    </p:spTree>
    <p:extLst>
      <p:ext uri="{BB962C8B-B14F-4D97-AF65-F5344CB8AC3E}">
        <p14:creationId xmlns:p14="http://schemas.microsoft.com/office/powerpoint/2010/main" val="247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Big Picture: (Virtual) Memory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57200" y="990600"/>
            <a:ext cx="8229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From a process’s perspective –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Process only sees the virtual memory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Contiguous memory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No need to recompile - only mappings need to be updated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When run out of memory, MMU maps data on disk in a transparent manner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45353D-FB08-DF47-A775-5E8D88773FB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039367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9795F18E-8F10-9C43-8AF8-83BAF9E51E6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86100" y="2408699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E0F954-694F-9744-B289-60BCF34C94D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676399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678282BD-E448-964B-B53E-50899CD5262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21336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683F56DB-332F-4F45-9420-A64C977887C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2438399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9A400A04-88F9-864C-A478-0EF7FBA0F8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2743199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E3369C-BD68-4E43-B11C-11313F77B29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3047999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F13736-3B94-BA4D-B46A-707AD12B9EFC}"/>
              </a:ext>
            </a:extLst>
          </p:cNvPr>
          <p:cNvSpPr/>
          <p:nvPr/>
        </p:nvSpPr>
        <p:spPr>
          <a:xfrm>
            <a:off x="3504990" y="2105560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0DBA68-D7E7-4442-B7AE-5E15E4866E44}"/>
              </a:ext>
            </a:extLst>
          </p:cNvPr>
          <p:cNvSpPr txBox="1"/>
          <p:nvPr/>
        </p:nvSpPr>
        <p:spPr>
          <a:xfrm>
            <a:off x="3643130" y="3376485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Virtual Memory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61102A-B112-D541-8C2D-24625FA76CBE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23852" y="1676399"/>
            <a:ext cx="1371600" cy="15705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035BAF6B-8650-CF4D-9ABA-71BB2D84661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51606" y="4137790"/>
            <a:ext cx="382237" cy="358009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53B4B9A-652E-B441-A2BA-A5B31731EFAA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>
            <a:off x="5181600" y="2895599"/>
            <a:ext cx="2170006" cy="1421196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F06C47-471A-A740-BB63-AA981CD4C232}"/>
              </a:ext>
            </a:extLst>
          </p:cNvPr>
          <p:cNvSpPr txBox="1"/>
          <p:nvPr/>
        </p:nvSpPr>
        <p:spPr>
          <a:xfrm>
            <a:off x="6399563" y="3290833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39" name="Can 38">
            <a:extLst>
              <a:ext uri="{FF2B5EF4-FFF2-40B4-BE49-F238E27FC236}">
                <a16:creationId xmlns:a16="http://schemas.microsoft.com/office/drawing/2014/main" id="{F1CD1EA8-F60D-8542-B585-8DAFBDFE4C87}"/>
              </a:ext>
            </a:extLst>
          </p:cNvPr>
          <p:cNvSpPr/>
          <p:nvPr/>
        </p:nvSpPr>
        <p:spPr>
          <a:xfrm>
            <a:off x="7080069" y="3894599"/>
            <a:ext cx="838200" cy="685800"/>
          </a:xfrm>
          <a:prstGeom prst="can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10C383-B893-CE46-BA62-A89EAB7F5FC5}"/>
              </a:ext>
            </a:extLst>
          </p:cNvPr>
          <p:cNvSpPr txBox="1"/>
          <p:nvPr/>
        </p:nvSpPr>
        <p:spPr>
          <a:xfrm>
            <a:off x="7916010" y="412646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Disk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58EE84-97AB-8A41-AE84-E0957DB65AA0}"/>
              </a:ext>
            </a:extLst>
          </p:cNvPr>
          <p:cNvSpPr/>
          <p:nvPr/>
        </p:nvSpPr>
        <p:spPr>
          <a:xfrm>
            <a:off x="5305320" y="1500830"/>
            <a:ext cx="3114341" cy="3147370"/>
          </a:xfrm>
          <a:prstGeom prst="rect">
            <a:avLst/>
          </a:prstGeom>
          <a:solidFill>
            <a:srgbClr val="4F81BD">
              <a:alpha val="18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F3E2B7-211D-FA40-B1D6-E05BC252729A}"/>
              </a:ext>
            </a:extLst>
          </p:cNvPr>
          <p:cNvSpPr txBox="1"/>
          <p:nvPr/>
        </p:nvSpPr>
        <p:spPr>
          <a:xfrm rot="16200000">
            <a:off x="4362452" y="2447017"/>
            <a:ext cx="22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Hidden from Process</a:t>
            </a:r>
          </a:p>
        </p:txBody>
      </p:sp>
    </p:spTree>
    <p:extLst>
      <p:ext uri="{BB962C8B-B14F-4D97-AF65-F5344CB8AC3E}">
        <p14:creationId xmlns:p14="http://schemas.microsoft.com/office/powerpoint/2010/main" val="20138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programs do you run at once?</a:t>
            </a:r>
          </a:p>
          <a:p>
            <a:endParaRPr lang="en-US" dirty="0"/>
          </a:p>
          <a:p>
            <a:r>
              <a:rPr lang="en-US" dirty="0"/>
              <a:t>a) 1</a:t>
            </a:r>
          </a:p>
          <a:p>
            <a:r>
              <a:rPr lang="en-US" dirty="0"/>
              <a:t>b) 2</a:t>
            </a:r>
          </a:p>
          <a:p>
            <a:r>
              <a:rPr lang="en-US" dirty="0"/>
              <a:t>c) 3-5</a:t>
            </a:r>
          </a:p>
          <a:p>
            <a:r>
              <a:rPr lang="en-US" dirty="0"/>
              <a:t>d) 6-10</a:t>
            </a:r>
          </a:p>
          <a:p>
            <a:r>
              <a:rPr lang="en-US" dirty="0"/>
              <a:t>e) 11+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Where are we now and where are we going?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Next Goal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/>
              <a:t>How does Virtual Memory work?</a:t>
            </a:r>
          </a:p>
          <a:p>
            <a:endParaRPr lang="en-US" dirty="0"/>
          </a:p>
          <a:p>
            <a:r>
              <a:rPr lang="en-US" dirty="0"/>
              <a:t>i.e. How do we create the “map” that maps a </a:t>
            </a:r>
            <a:r>
              <a:rPr lang="en-US" dirty="0">
                <a:solidFill>
                  <a:srgbClr val="0070C0"/>
                </a:solidFill>
              </a:rPr>
              <a:t>virtual address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generated by the CPU to a    </a:t>
            </a:r>
            <a:r>
              <a:rPr lang="en-US" dirty="0">
                <a:solidFill>
                  <a:srgbClr val="0070C0"/>
                </a:solidFill>
              </a:rPr>
              <a:t>physical address</a:t>
            </a:r>
            <a:r>
              <a:rPr lang="en-US" dirty="0"/>
              <a:t> used by main memory?</a:t>
            </a:r>
          </a:p>
        </p:txBody>
      </p:sp>
    </p:spTree>
    <p:extLst>
      <p:ext uri="{BB962C8B-B14F-4D97-AF65-F5344CB8AC3E}">
        <p14:creationId xmlns:p14="http://schemas.microsoft.com/office/powerpoint/2010/main" val="6165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Next </a:t>
            </a:r>
            <a:r>
              <a:rPr lang="en-US" dirty="0" smtClean="0"/>
              <a:t>Goal (after </a:t>
            </a:r>
            <a:r>
              <a:rPr lang="en-US" smtClean="0"/>
              <a:t>spring break!)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/>
              <a:t>How does Virtual Memory work?</a:t>
            </a:r>
          </a:p>
          <a:p>
            <a:endParaRPr lang="en-US" dirty="0"/>
          </a:p>
          <a:p>
            <a:r>
              <a:rPr lang="en-US" dirty="0"/>
              <a:t>i.e. How do we create the “map” that maps a </a:t>
            </a:r>
            <a:r>
              <a:rPr lang="en-US" dirty="0">
                <a:solidFill>
                  <a:srgbClr val="0070C0"/>
                </a:solidFill>
              </a:rPr>
              <a:t>virtual address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generated by the CPU to a    </a:t>
            </a:r>
            <a:r>
              <a:rPr lang="en-US" dirty="0">
                <a:solidFill>
                  <a:srgbClr val="0070C0"/>
                </a:solidFill>
              </a:rPr>
              <a:t>physical address</a:t>
            </a:r>
            <a:r>
              <a:rPr lang="en-US" dirty="0"/>
              <a:t> used by main memory?</a:t>
            </a:r>
          </a:p>
        </p:txBody>
      </p:sp>
    </p:spTree>
    <p:extLst>
      <p:ext uri="{BB962C8B-B14F-4D97-AF65-F5344CB8AC3E}">
        <p14:creationId xmlns:p14="http://schemas.microsoft.com/office/powerpoint/2010/main" val="22308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99" y="1447800"/>
            <a:ext cx="7942811" cy="1082675"/>
          </a:xfrm>
        </p:spPr>
        <p:txBody>
          <a:bodyPr/>
          <a:lstStyle/>
          <a:p>
            <a:r>
              <a:rPr lang="en-US" dirty="0" smtClean="0"/>
              <a:t>Have a great Spring Break!!!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253163"/>
            <a:ext cx="457200" cy="60483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Virtual Memory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Virtual Memory?</a:t>
            </a:r>
          </a:p>
          <a:p>
            <a:pPr marL="0" indent="0">
              <a:buNone/>
            </a:pPr>
            <a:r>
              <a:rPr lang="en-US" dirty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Address Translation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Overhead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6504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D71AA7D7-096A-5647-85E9-65DA29A41412}"/>
              </a:ext>
            </a:extLst>
          </p:cNvPr>
          <p:cNvSpPr/>
          <p:nvPr/>
        </p:nvSpPr>
        <p:spPr>
          <a:xfrm>
            <a:off x="4060660" y="978024"/>
            <a:ext cx="2867008" cy="4704709"/>
          </a:xfrm>
          <a:prstGeom prst="rect">
            <a:avLst/>
          </a:prstGeom>
          <a:solidFill>
            <a:srgbClr val="4F81BD">
              <a:alpha val="18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5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Virtual Memory: Recap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67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2</a:t>
            </a:r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37B8FA3-3C1F-6044-B447-1B2DCA360DD0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34200" y="990600"/>
            <a:ext cx="1371600" cy="4701562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10">
            <a:extLst>
              <a:ext uri="{FF2B5EF4-FFF2-40B4-BE49-F238E27FC236}">
                <a16:creationId xmlns:a16="http://schemas.microsoft.com/office/drawing/2014/main" id="{28F60909-5FFB-8845-A2BF-249093A94CE3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9754" y="990599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DC97329-9892-7346-BDAC-1F2650ABC3A0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4038600" y="2380232"/>
            <a:ext cx="2895600" cy="112496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B157890-9FAC-1B4D-AD38-4D3AD4633E02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4038600" y="4130820"/>
            <a:ext cx="2895600" cy="59358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01328F8-98F4-074A-AA6A-3B73EF5843F7}"/>
              </a:ext>
            </a:extLst>
          </p:cNvPr>
          <p:cNvSpPr txBox="1"/>
          <p:nvPr/>
        </p:nvSpPr>
        <p:spPr>
          <a:xfrm>
            <a:off x="6708037" y="5754227"/>
            <a:ext cx="18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Physical Memory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018492D-85E2-F94B-BBDA-2438A74AF4FC}"/>
              </a:ext>
            </a:extLst>
          </p:cNvPr>
          <p:cNvSpPr txBox="1"/>
          <p:nvPr/>
        </p:nvSpPr>
        <p:spPr>
          <a:xfrm>
            <a:off x="2556547" y="5682733"/>
            <a:ext cx="3471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Virtual Memory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{just a set of numbers (addresses);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does not exist physically}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B19598-290A-D24C-A0EA-98922D78832E}"/>
              </a:ext>
            </a:extLst>
          </p:cNvPr>
          <p:cNvSpPr txBox="1"/>
          <p:nvPr/>
        </p:nvSpPr>
        <p:spPr>
          <a:xfrm>
            <a:off x="457200" y="3284568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Virtual address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3D8C021-757D-CA46-91CB-9C7E92CB048A}"/>
              </a:ext>
            </a:extLst>
          </p:cNvPr>
          <p:cNvCxnSpPr>
            <a:stCxn id="103" idx="3"/>
          </p:cNvCxnSpPr>
          <p:nvPr/>
        </p:nvCxnSpPr>
        <p:spPr>
          <a:xfrm flipV="1">
            <a:off x="2047892" y="2793887"/>
            <a:ext cx="390508" cy="67534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0D83A6C-D495-EB43-9A90-762E6B943CCA}"/>
              </a:ext>
            </a:extLst>
          </p:cNvPr>
          <p:cNvCxnSpPr>
            <a:cxnSpLocks/>
            <a:stCxn id="103" idx="3"/>
          </p:cNvCxnSpPr>
          <p:nvPr/>
        </p:nvCxnSpPr>
        <p:spPr>
          <a:xfrm>
            <a:off x="2047892" y="3469234"/>
            <a:ext cx="381136" cy="83104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EF74027-D7E5-974E-A2B3-301506B3B2F9}"/>
              </a:ext>
            </a:extLst>
          </p:cNvPr>
          <p:cNvSpPr txBox="1"/>
          <p:nvPr/>
        </p:nvSpPr>
        <p:spPr>
          <a:xfrm>
            <a:off x="8329134" y="5401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2F54E4D-B7D1-5646-8A59-7D66FD2404DF}"/>
              </a:ext>
            </a:extLst>
          </p:cNvPr>
          <p:cNvSpPr txBox="1"/>
          <p:nvPr/>
        </p:nvSpPr>
        <p:spPr>
          <a:xfrm>
            <a:off x="8304869" y="5076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9709A79-52EB-FC4D-8E88-9384F39C6E80}"/>
              </a:ext>
            </a:extLst>
          </p:cNvPr>
          <p:cNvSpPr txBox="1"/>
          <p:nvPr/>
        </p:nvSpPr>
        <p:spPr>
          <a:xfrm>
            <a:off x="8318863" y="4795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B069C69-D10F-7240-9056-7217D3B0E73C}"/>
              </a:ext>
            </a:extLst>
          </p:cNvPr>
          <p:cNvSpPr txBox="1"/>
          <p:nvPr/>
        </p:nvSpPr>
        <p:spPr>
          <a:xfrm>
            <a:off x="8305800" y="4460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8A12BCE-5EC8-724F-8DD8-928C13DE0537}"/>
              </a:ext>
            </a:extLst>
          </p:cNvPr>
          <p:cNvSpPr txBox="1"/>
          <p:nvPr/>
        </p:nvSpPr>
        <p:spPr>
          <a:xfrm>
            <a:off x="8305800" y="4157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CFFBDD-AF08-1546-B0A1-5AD75D33E2E6}"/>
              </a:ext>
            </a:extLst>
          </p:cNvPr>
          <p:cNvSpPr txBox="1"/>
          <p:nvPr/>
        </p:nvSpPr>
        <p:spPr>
          <a:xfrm>
            <a:off x="8306268" y="3831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EE1B10-92D0-1343-B0AF-D0CB2D261AFA}"/>
              </a:ext>
            </a:extLst>
          </p:cNvPr>
          <p:cNvSpPr txBox="1"/>
          <p:nvPr/>
        </p:nvSpPr>
        <p:spPr>
          <a:xfrm>
            <a:off x="8305800" y="35153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64FFAA8-7CD0-FF42-BB54-1CB36D691EBD}"/>
              </a:ext>
            </a:extLst>
          </p:cNvPr>
          <p:cNvSpPr txBox="1"/>
          <p:nvPr/>
        </p:nvSpPr>
        <p:spPr>
          <a:xfrm>
            <a:off x="8318863" y="3205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2B44EF4-4062-1B45-9209-F7DD3545AA53}"/>
              </a:ext>
            </a:extLst>
          </p:cNvPr>
          <p:cNvSpPr txBox="1"/>
          <p:nvPr/>
        </p:nvSpPr>
        <p:spPr>
          <a:xfrm>
            <a:off x="8318863" y="2876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4E0D6B-44EB-694A-B11B-F44663C8334E}"/>
              </a:ext>
            </a:extLst>
          </p:cNvPr>
          <p:cNvSpPr txBox="1"/>
          <p:nvPr/>
        </p:nvSpPr>
        <p:spPr>
          <a:xfrm>
            <a:off x="8318863" y="25692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04D0D17-7CCD-CD4B-8BD3-080812D1BA03}"/>
              </a:ext>
            </a:extLst>
          </p:cNvPr>
          <p:cNvSpPr txBox="1"/>
          <p:nvPr/>
        </p:nvSpPr>
        <p:spPr>
          <a:xfrm>
            <a:off x="8305800" y="22505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CD9492B-759D-904F-8225-6501C6654D4B}"/>
              </a:ext>
            </a:extLst>
          </p:cNvPr>
          <p:cNvSpPr txBox="1"/>
          <p:nvPr/>
        </p:nvSpPr>
        <p:spPr>
          <a:xfrm>
            <a:off x="8318863" y="19251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2BC6499-097E-0543-BDC6-7EB88D141CDC}"/>
              </a:ext>
            </a:extLst>
          </p:cNvPr>
          <p:cNvSpPr txBox="1"/>
          <p:nvPr/>
        </p:nvSpPr>
        <p:spPr>
          <a:xfrm>
            <a:off x="8305800" y="1605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3158A55-2559-B94A-BB77-12B997223DCF}"/>
              </a:ext>
            </a:extLst>
          </p:cNvPr>
          <p:cNvSpPr txBox="1"/>
          <p:nvPr/>
        </p:nvSpPr>
        <p:spPr>
          <a:xfrm>
            <a:off x="8318863" y="1291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828D24C-9419-DD4E-90DF-1EAC784D4284}"/>
              </a:ext>
            </a:extLst>
          </p:cNvPr>
          <p:cNvSpPr txBox="1"/>
          <p:nvPr/>
        </p:nvSpPr>
        <p:spPr>
          <a:xfrm>
            <a:off x="8305800" y="9780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1B04C4F-357C-714E-99EE-4F64E4393251}"/>
              </a:ext>
            </a:extLst>
          </p:cNvPr>
          <p:cNvSpPr txBox="1"/>
          <p:nvPr/>
        </p:nvSpPr>
        <p:spPr>
          <a:xfrm rot="16200000">
            <a:off x="7860789" y="3340378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Physical address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8B0AA-3ACD-B94B-8981-4E70DB8AF09D}"/>
              </a:ext>
            </a:extLst>
          </p:cNvPr>
          <p:cNvSpPr txBox="1"/>
          <p:nvPr/>
        </p:nvSpPr>
        <p:spPr>
          <a:xfrm>
            <a:off x="10058400" y="5650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9F13F-4806-D641-9F27-9398B0E55949}"/>
              </a:ext>
            </a:extLst>
          </p:cNvPr>
          <p:cNvSpPr txBox="1"/>
          <p:nvPr/>
        </p:nvSpPr>
        <p:spPr>
          <a:xfrm>
            <a:off x="328628" y="951592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Store B at 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DDDEFFF-77D0-3041-9685-7CFE985D6D7C}"/>
              </a:ext>
            </a:extLst>
          </p:cNvPr>
          <p:cNvSpPr txBox="1"/>
          <p:nvPr/>
        </p:nvSpPr>
        <p:spPr>
          <a:xfrm>
            <a:off x="268942" y="5070901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Store H at 2</a:t>
            </a:r>
          </a:p>
        </p:txBody>
      </p:sp>
      <p:sp>
        <p:nvSpPr>
          <p:cNvPr id="127" name="Rectangle 10">
            <a:extLst>
              <a:ext uri="{FF2B5EF4-FFF2-40B4-BE49-F238E27FC236}">
                <a16:creationId xmlns:a16="http://schemas.microsoft.com/office/drawing/2014/main" id="{4779DA57-878D-9143-BE42-1B94BC13F62A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33222" y="1306836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0">
            <a:extLst>
              <a:ext uri="{FF2B5EF4-FFF2-40B4-BE49-F238E27FC236}">
                <a16:creationId xmlns:a16="http://schemas.microsoft.com/office/drawing/2014/main" id="{F5DFF95C-F47B-AB41-85A8-E57D8988557B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3222" y="1614962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0">
            <a:extLst>
              <a:ext uri="{FF2B5EF4-FFF2-40B4-BE49-F238E27FC236}">
                <a16:creationId xmlns:a16="http://schemas.microsoft.com/office/drawing/2014/main" id="{D7DA0FB9-CE11-C04C-BC84-30EEC24C9127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3222" y="1923032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0">
            <a:extLst>
              <a:ext uri="{FF2B5EF4-FFF2-40B4-BE49-F238E27FC236}">
                <a16:creationId xmlns:a16="http://schemas.microsoft.com/office/drawing/2014/main" id="{A5747F40-F9EA-DE4C-AD0F-70AB9D0C9065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3222" y="2227832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ectangle 10">
            <a:extLst>
              <a:ext uri="{FF2B5EF4-FFF2-40B4-BE49-F238E27FC236}">
                <a16:creationId xmlns:a16="http://schemas.microsoft.com/office/drawing/2014/main" id="{23CA362D-435F-5D4B-BDC4-F2BDCF9DEE00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3222" y="2550236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51B9048F-28E1-8844-B7CC-F728E83EC30F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3222" y="2868622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0">
            <a:extLst>
              <a:ext uri="{FF2B5EF4-FFF2-40B4-BE49-F238E27FC236}">
                <a16:creationId xmlns:a16="http://schemas.microsoft.com/office/drawing/2014/main" id="{D70E348F-DA5B-3A42-92C4-9C33A322219E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933222" y="3186759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0">
            <a:extLst>
              <a:ext uri="{FF2B5EF4-FFF2-40B4-BE49-F238E27FC236}">
                <a16:creationId xmlns:a16="http://schemas.microsoft.com/office/drawing/2014/main" id="{6B087DB1-E8AA-F947-8737-6A1CBF92C762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33222" y="3505200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0">
            <a:extLst>
              <a:ext uri="{FF2B5EF4-FFF2-40B4-BE49-F238E27FC236}">
                <a16:creationId xmlns:a16="http://schemas.microsoft.com/office/drawing/2014/main" id="{165A33EC-2ED6-6248-884D-CFE04EDA2C97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32712" y="3815031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10">
            <a:extLst>
              <a:ext uri="{FF2B5EF4-FFF2-40B4-BE49-F238E27FC236}">
                <a16:creationId xmlns:a16="http://schemas.microsoft.com/office/drawing/2014/main" id="{40EF0B87-6A47-B946-82E0-37CD0633C9D6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31411" y="4131910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10">
            <a:extLst>
              <a:ext uri="{FF2B5EF4-FFF2-40B4-BE49-F238E27FC236}">
                <a16:creationId xmlns:a16="http://schemas.microsoft.com/office/drawing/2014/main" id="{81EB29B2-9EDB-9A4E-97A4-30D057EA7002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931411" y="4450246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ectangle 10">
            <a:extLst>
              <a:ext uri="{FF2B5EF4-FFF2-40B4-BE49-F238E27FC236}">
                <a16:creationId xmlns:a16="http://schemas.microsoft.com/office/drawing/2014/main" id="{DE638CF1-4A3F-9F43-B8D6-25894E16746E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31411" y="4769550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0">
            <a:extLst>
              <a:ext uri="{FF2B5EF4-FFF2-40B4-BE49-F238E27FC236}">
                <a16:creationId xmlns:a16="http://schemas.microsoft.com/office/drawing/2014/main" id="{4B035299-F8BF-CE4C-A9F6-2309F951D670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931411" y="5078456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0">
            <a:extLst>
              <a:ext uri="{FF2B5EF4-FFF2-40B4-BE49-F238E27FC236}">
                <a16:creationId xmlns:a16="http://schemas.microsoft.com/office/drawing/2014/main" id="{C6FE44C7-2971-F748-B394-5787CCAFB0B0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31411" y="5387362"/>
            <a:ext cx="1371600" cy="304800"/>
          </a:xfrm>
          <a:prstGeom prst="rect">
            <a:avLst/>
          </a:prstGeom>
          <a:solidFill>
            <a:schemeClr val="bg1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37448EF-62DE-944E-9781-6CD4CC201C15}"/>
                  </a:ext>
                </a:extLst>
              </p:cNvPr>
              <p:cNvSpPr txBox="1"/>
              <p:nvPr/>
            </p:nvSpPr>
            <p:spPr>
              <a:xfrm>
                <a:off x="2253267" y="1346542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37448EF-62DE-944E-9781-6CD4CC201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67" y="1346542"/>
                <a:ext cx="514885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3F60F95-657C-634C-86FD-11657B85E980}"/>
                  </a:ext>
                </a:extLst>
              </p:cNvPr>
              <p:cNvSpPr txBox="1"/>
              <p:nvPr/>
            </p:nvSpPr>
            <p:spPr>
              <a:xfrm>
                <a:off x="2234658" y="3645878"/>
                <a:ext cx="514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3F60F95-657C-634C-86FD-11657B85E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658" y="3645878"/>
                <a:ext cx="514885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E96A210B-FA20-5047-BFB3-2C25A3EB6D9A}"/>
              </a:ext>
            </a:extLst>
          </p:cNvPr>
          <p:cNvSpPr txBox="1"/>
          <p:nvPr/>
        </p:nvSpPr>
        <p:spPr>
          <a:xfrm>
            <a:off x="306579" y="1280689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Load data at 2</a:t>
            </a:r>
          </a:p>
        </p:txBody>
      </p:sp>
      <p:sp>
        <p:nvSpPr>
          <p:cNvPr id="146" name="Rectangle 10">
            <a:extLst>
              <a:ext uri="{FF2B5EF4-FFF2-40B4-BE49-F238E27FC236}">
                <a16:creationId xmlns:a16="http://schemas.microsoft.com/office/drawing/2014/main" id="{A253452F-D22C-024B-A1D2-3E8B3711FDA8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675997" y="2235653"/>
            <a:ext cx="1371600" cy="304800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0">
            <a:extLst>
              <a:ext uri="{FF2B5EF4-FFF2-40B4-BE49-F238E27FC236}">
                <a16:creationId xmlns:a16="http://schemas.microsoft.com/office/drawing/2014/main" id="{95B0BF49-C55C-894C-A6FC-1212194D8ADF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37568" y="3497379"/>
            <a:ext cx="1371600" cy="304800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3FED8E9-C96C-8941-8FA2-3467FAAEEC49}"/>
              </a:ext>
            </a:extLst>
          </p:cNvPr>
          <p:cNvCxnSpPr>
            <a:cxnSpLocks/>
          </p:cNvCxnSpPr>
          <p:nvPr/>
        </p:nvCxnSpPr>
        <p:spPr>
          <a:xfrm flipH="1" flipV="1">
            <a:off x="4000500" y="2509431"/>
            <a:ext cx="2930911" cy="1154197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D00512-A350-4C40-A11D-81EAE6AE83FE}"/>
              </a:ext>
            </a:extLst>
          </p:cNvPr>
          <p:cNvCxnSpPr/>
          <p:nvPr/>
        </p:nvCxnSpPr>
        <p:spPr>
          <a:xfrm flipH="1" flipV="1">
            <a:off x="2361990" y="2388053"/>
            <a:ext cx="167661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CCF55B53-36B5-654A-A393-88E898EF4B41}"/>
              </a:ext>
            </a:extLst>
          </p:cNvPr>
          <p:cNvSpPr txBox="1"/>
          <p:nvPr/>
        </p:nvSpPr>
        <p:spPr>
          <a:xfrm>
            <a:off x="2071195" y="22664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150" name="Rectangle 10">
            <a:extLst>
              <a:ext uri="{FF2B5EF4-FFF2-40B4-BE49-F238E27FC236}">
                <a16:creationId xmlns:a16="http://schemas.microsoft.com/office/drawing/2014/main" id="{418BE23B-753F-BF4C-BB2A-136E8B793DB0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75997" y="4570149"/>
            <a:ext cx="1371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0">
            <a:extLst>
              <a:ext uri="{FF2B5EF4-FFF2-40B4-BE49-F238E27FC236}">
                <a16:creationId xmlns:a16="http://schemas.microsoft.com/office/drawing/2014/main" id="{0F7A0777-3B65-EA49-8D7F-36B854A0C339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939244" y="4137519"/>
            <a:ext cx="1371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857E4-B99D-B24F-A1B4-96EA3A440DF0}"/>
              </a:ext>
            </a:extLst>
          </p:cNvPr>
          <p:cNvSpPr txBox="1"/>
          <p:nvPr/>
        </p:nvSpPr>
        <p:spPr>
          <a:xfrm>
            <a:off x="4134198" y="996209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Hidden from the process</a:t>
            </a:r>
          </a:p>
        </p:txBody>
      </p:sp>
    </p:spTree>
    <p:extLst>
      <p:ext uri="{BB962C8B-B14F-4D97-AF65-F5344CB8AC3E}">
        <p14:creationId xmlns:p14="http://schemas.microsoft.com/office/powerpoint/2010/main" val="28140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 animBg="1"/>
      <p:bldP spid="86" grpId="0" animBg="1"/>
      <p:bldP spid="99" grpId="0"/>
      <p:bldP spid="100" grpId="0"/>
      <p:bldP spid="103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4" grpId="0"/>
      <p:bldP spid="3" grpId="0"/>
      <p:bldP spid="125" grpId="0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/>
      <p:bldP spid="143" grpId="0"/>
      <p:bldP spid="144" grpId="0"/>
      <p:bldP spid="146" grpId="0" animBg="1"/>
      <p:bldP spid="147" grpId="0" animBg="1"/>
      <p:bldP spid="149" grpId="0"/>
      <p:bldP spid="150" grpId="0" animBg="1"/>
      <p:bldP spid="151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9" name="5-Point Star 48"/>
          <p:cNvSpPr/>
          <p:nvPr/>
        </p:nvSpPr>
        <p:spPr>
          <a:xfrm rot="20994549">
            <a:off x="6033295" y="496769"/>
            <a:ext cx="895372" cy="895372"/>
          </a:xfrm>
          <a:prstGeom prst="star5">
            <a:avLst>
              <a:gd name="adj" fmla="val 2757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57200" y="0"/>
            <a:ext cx="8229600" cy="656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Picture Memory as</a:t>
            </a:r>
            <a:r>
              <a:rPr kumimoji="0" lang="is-I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…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51" name="Content Placeholder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824228"/>
              </p:ext>
            </p:extLst>
          </p:nvPr>
        </p:nvGraphicFramePr>
        <p:xfrm>
          <a:off x="48540" y="1219200"/>
          <a:ext cx="2466060" cy="5224780"/>
        </p:xfrm>
        <a:graphic>
          <a:graphicData uri="http://schemas.openxmlformats.org/drawingml/2006/table">
            <a:tbl>
              <a:tblPr firstRow="1" bandRow="1"/>
              <a:tblGrid>
                <a:gridCol w="15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800" b="0" dirty="0" err="1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addr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ts val="17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0xffffffff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>
                          <a:solidFill>
                            <a:schemeClr val="tx2"/>
                          </a:solidFill>
                        </a:rPr>
                        <a:t>xaa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is-IS" sz="2000" b="1" dirty="0">
                          <a:solidFill>
                            <a:schemeClr val="tx2"/>
                          </a:solidFill>
                        </a:rPr>
                        <a:t>… 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is-IS" sz="2000" b="1" dirty="0">
                          <a:solidFill>
                            <a:schemeClr val="tx2"/>
                          </a:solidFill>
                        </a:rPr>
                        <a:t>…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x00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ts val="1700"/>
                        </a:lnSpc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ts val="1700"/>
                        </a:lnSpc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x00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>
                          <a:solidFill>
                            <a:schemeClr val="tx2"/>
                          </a:solidFill>
                        </a:rPr>
                        <a:t>xef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ts val="1700"/>
                        </a:lnSpc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>
                          <a:solidFill>
                            <a:schemeClr val="tx2"/>
                          </a:solidFill>
                        </a:rPr>
                        <a:t>xcd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>
                          <a:solidFill>
                            <a:schemeClr val="tx2"/>
                          </a:solidFill>
                        </a:rPr>
                        <a:t>xab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2"/>
                        </a:solidFill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 err="1">
                          <a:solidFill>
                            <a:schemeClr val="tx2"/>
                          </a:solidFill>
                        </a:rPr>
                        <a:t>xff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Consolas" charset="0"/>
                          <a:ea typeface="Consolas" charset="0"/>
                          <a:cs typeface="Consolas" charset="0"/>
                        </a:rPr>
                        <a:t>0x00000000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x00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685800" y="685800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Source Sans Pro"/>
                <a:ea typeface="+mn-ea"/>
                <a:cs typeface="+mn-cs"/>
              </a:rPr>
              <a:t>B</a:t>
            </a:r>
            <a:r>
              <a:rPr lang="en-US" b="1" kern="0" dirty="0" err="1">
                <a:solidFill>
                  <a:srgbClr val="FF0000"/>
                </a:solidFill>
                <a:latin typeface="Source Sans Pro"/>
                <a:ea typeface="+mn-ea"/>
                <a:cs typeface="+mn-cs"/>
              </a:rPr>
              <a:t>yte</a:t>
            </a:r>
            <a:r>
              <a:rPr lang="en-US" b="1" kern="0" dirty="0">
                <a:solidFill>
                  <a:srgbClr val="FF0000"/>
                </a:solidFill>
                <a:latin typeface="Source Sans Pro"/>
                <a:ea typeface="+mn-ea"/>
                <a:cs typeface="+mn-cs"/>
              </a:rPr>
              <a:t> A</a:t>
            </a:r>
            <a:r>
              <a:rPr lang="en-US" b="1" kern="0" dirty="0" err="1">
                <a:solidFill>
                  <a:srgbClr val="FF0000"/>
                </a:solidFill>
                <a:latin typeface="Source Sans Pro"/>
                <a:ea typeface="+mn-ea"/>
                <a:cs typeface="+mn-cs"/>
              </a:rPr>
              <a:t>rray</a:t>
            </a:r>
            <a:r>
              <a:rPr lang="en-US" b="1" kern="0" dirty="0">
                <a:solidFill>
                  <a:srgbClr val="FF0000"/>
                </a:solidFill>
                <a:latin typeface="Source Sans Pro"/>
                <a:ea typeface="+mn-ea"/>
                <a:cs typeface="+mn-cs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948354" y="685800"/>
            <a:ext cx="2614246" cy="5789712"/>
            <a:chOff x="2948354" y="685800"/>
            <a:chExt cx="2614246" cy="5789712"/>
          </a:xfrm>
        </p:grpSpPr>
        <p:sp>
          <p:nvSpPr>
            <p:cNvPr id="54" name="Rectangle 53"/>
            <p:cNvSpPr/>
            <p:nvPr>
              <p:custDataLst>
                <p:tags r:id="rId22"/>
              </p:custDataLst>
            </p:nvPr>
          </p:nvSpPr>
          <p:spPr>
            <a:xfrm>
              <a:off x="4305300" y="1230923"/>
              <a:ext cx="1255113" cy="5213057"/>
            </a:xfrm>
            <a:prstGeom prst="rect">
              <a:avLst/>
            </a:prstGeom>
            <a:ln w="28575">
              <a:solidFill>
                <a:sysClr val="windowText" lastClr="0000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>
              <p:custDataLst>
                <p:tags r:id="rId23"/>
              </p:custDataLst>
            </p:nvPr>
          </p:nvSpPr>
          <p:spPr>
            <a:xfrm>
              <a:off x="2948354" y="1226605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0xfffffffc</a:t>
              </a:r>
            </a:p>
          </p:txBody>
        </p:sp>
        <p:sp>
          <p:nvSpPr>
            <p:cNvPr id="56" name="TextBox 55"/>
            <p:cNvSpPr txBox="1"/>
            <p:nvPr>
              <p:custDataLst>
                <p:tags r:id="rId24"/>
              </p:custDataLst>
            </p:nvPr>
          </p:nvSpPr>
          <p:spPr>
            <a:xfrm>
              <a:off x="2948354" y="6106180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0x00000000</a:t>
              </a:r>
            </a:p>
          </p:txBody>
        </p:sp>
        <p:sp>
          <p:nvSpPr>
            <p:cNvPr id="57" name="TextBox 56"/>
            <p:cNvSpPr txBox="1"/>
            <p:nvPr>
              <p:custDataLst>
                <p:tags r:id="rId25"/>
              </p:custDataLst>
            </p:nvPr>
          </p:nvSpPr>
          <p:spPr>
            <a:xfrm>
              <a:off x="2948354" y="2071586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0x7ffffffc</a:t>
              </a:r>
            </a:p>
          </p:txBody>
        </p:sp>
        <p:sp>
          <p:nvSpPr>
            <p:cNvPr id="58" name="TextBox 57"/>
            <p:cNvSpPr txBox="1"/>
            <p:nvPr>
              <p:custDataLst>
                <p:tags r:id="rId26"/>
              </p:custDataLst>
            </p:nvPr>
          </p:nvSpPr>
          <p:spPr>
            <a:xfrm>
              <a:off x="2948354" y="1787678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0x80000000</a:t>
              </a:r>
            </a:p>
          </p:txBody>
        </p:sp>
        <p:sp>
          <p:nvSpPr>
            <p:cNvPr id="59" name="TextBox 58"/>
            <p:cNvSpPr txBox="1"/>
            <p:nvPr>
              <p:custDataLst>
                <p:tags r:id="rId27"/>
              </p:custDataLst>
            </p:nvPr>
          </p:nvSpPr>
          <p:spPr>
            <a:xfrm>
              <a:off x="2948354" y="4354324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0x10000000</a:t>
              </a:r>
            </a:p>
          </p:txBody>
        </p:sp>
        <p:sp>
          <p:nvSpPr>
            <p:cNvPr id="60" name="TextBox 59"/>
            <p:cNvSpPr txBox="1"/>
            <p:nvPr>
              <p:custDataLst>
                <p:tags r:id="rId28"/>
              </p:custDataLst>
            </p:nvPr>
          </p:nvSpPr>
          <p:spPr>
            <a:xfrm>
              <a:off x="2948354" y="5420996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0x00400000</a:t>
              </a:r>
            </a:p>
          </p:txBody>
        </p:sp>
        <p:sp>
          <p:nvSpPr>
            <p:cNvPr id="61" name="Rectangl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05300" y="1219200"/>
              <a:ext cx="1257300" cy="88465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system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reserved</a:t>
              </a:r>
            </a:p>
          </p:txBody>
        </p:sp>
        <p:sp>
          <p:nvSpPr>
            <p:cNvPr id="62" name="Rectangle 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305300" y="2103852"/>
              <a:ext cx="1257300" cy="56314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stack</a:t>
              </a:r>
            </a:p>
          </p:txBody>
        </p:sp>
        <p:sp>
          <p:nvSpPr>
            <p:cNvPr id="63" name="Rectangle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05300" y="5710535"/>
              <a:ext cx="1257300" cy="73776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system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reserved</a:t>
              </a:r>
            </a:p>
          </p:txBody>
        </p:sp>
        <p:sp>
          <p:nvSpPr>
            <p:cNvPr id="64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305300" y="4800600"/>
              <a:ext cx="1257300" cy="914400"/>
            </a:xfrm>
            <a:prstGeom prst="rect">
              <a:avLst/>
            </a:prstGeom>
            <a:solidFill>
              <a:srgbClr val="00FB92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65" name="Rectangle 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05300" y="4343400"/>
              <a:ext cx="1257300" cy="4572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305300" y="3657600"/>
              <a:ext cx="1257300" cy="6858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>
                      <a:lumMod val="10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heap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4956302" y="2667000"/>
              <a:ext cx="0" cy="3048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>
            <a:xfrm flipV="1">
              <a:off x="4956302" y="3276600"/>
              <a:ext cx="0" cy="38100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9" name="Rectangle 68"/>
            <p:cNvSpPr/>
            <p:nvPr/>
          </p:nvSpPr>
          <p:spPr>
            <a:xfrm>
              <a:off x="3505200" y="685800"/>
              <a:ext cx="13644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Segments: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614127" y="685800"/>
            <a:ext cx="3289550" cy="5867400"/>
            <a:chOff x="5614127" y="685800"/>
            <a:chExt cx="3289550" cy="5867400"/>
          </a:xfrm>
        </p:grpSpPr>
        <p:sp>
          <p:nvSpPr>
            <p:cNvPr id="71" name="Rectangle 70"/>
            <p:cNvSpPr/>
            <p:nvPr>
              <p:custDataLst>
                <p:tags r:id="rId1"/>
              </p:custDataLst>
            </p:nvPr>
          </p:nvSpPr>
          <p:spPr>
            <a:xfrm>
              <a:off x="7646377" y="1323200"/>
              <a:ext cx="1255113" cy="5120779"/>
            </a:xfrm>
            <a:prstGeom prst="rect">
              <a:avLst/>
            </a:prstGeom>
            <a:ln w="28575">
              <a:solidFill>
                <a:sysClr val="windowText" lastClr="0000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>
              <p:custDataLst>
                <p:tags r:id="rId2"/>
              </p:custDataLst>
            </p:nvPr>
          </p:nvSpPr>
          <p:spPr>
            <a:xfrm>
              <a:off x="6289431" y="6183868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0x00000000</a:t>
              </a:r>
            </a:p>
          </p:txBody>
        </p:sp>
        <p:sp>
          <p:nvSpPr>
            <p:cNvPr id="73" name="TextBox 72"/>
            <p:cNvSpPr txBox="1"/>
            <p:nvPr>
              <p:custDataLst>
                <p:tags r:id="rId3"/>
              </p:custDataLst>
            </p:nvPr>
          </p:nvSpPr>
          <p:spPr>
            <a:xfrm>
              <a:off x="6289431" y="2071586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0xffffe000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>
              <p:custDataLst>
                <p:tags r:id="rId4"/>
              </p:custDataLst>
            </p:nvPr>
          </p:nvSpPr>
          <p:spPr>
            <a:xfrm>
              <a:off x="6289431" y="1516623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0xfffff000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5"/>
              </p:custDataLst>
            </p:nvPr>
          </p:nvSpPr>
          <p:spPr>
            <a:xfrm>
              <a:off x="6289431" y="4592971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0x00003000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>
              <p:custDataLst>
                <p:tags r:id="rId6"/>
              </p:custDataLst>
            </p:nvPr>
          </p:nvSpPr>
          <p:spPr>
            <a:xfrm>
              <a:off x="6289431" y="5638800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0x00001000</a:t>
              </a:r>
            </a:p>
          </p:txBody>
        </p:sp>
        <p:sp>
          <p:nvSpPr>
            <p:cNvPr id="77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46377" y="5933420"/>
              <a:ext cx="1257300" cy="51487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page 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46277" y="685800"/>
              <a:ext cx="1479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Page Array:</a:t>
              </a: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46377" y="5420996"/>
              <a:ext cx="1257300" cy="514878"/>
            </a:xfrm>
            <a:prstGeom prst="rect">
              <a:avLst/>
            </a:prstGeom>
            <a:solidFill>
              <a:srgbClr val="7DF494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page 1</a:t>
              </a: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46377" y="4904360"/>
              <a:ext cx="1257300" cy="51487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page 2</a:t>
              </a:r>
            </a:p>
          </p:txBody>
        </p:sp>
        <p:sp>
          <p:nvSpPr>
            <p:cNvPr id="8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646377" y="4387915"/>
              <a:ext cx="1257300" cy="51487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. . 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2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46377" y="3875491"/>
              <a:ext cx="1257300" cy="51487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44190" y="3361441"/>
              <a:ext cx="1257300" cy="514878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4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644190" y="2844886"/>
              <a:ext cx="1257300" cy="514878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. . 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5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44190" y="2333193"/>
              <a:ext cx="1257300" cy="51487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6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44190" y="1821902"/>
              <a:ext cx="1257300" cy="51487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7" name="Rectangle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44190" y="1313922"/>
              <a:ext cx="1257300" cy="51487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page n</a:t>
              </a:r>
            </a:p>
          </p:txBody>
        </p:sp>
        <p:sp>
          <p:nvSpPr>
            <p:cNvPr id="88" name="TextBox 87"/>
            <p:cNvSpPr txBox="1"/>
            <p:nvPr>
              <p:custDataLst>
                <p:tags r:id="rId17"/>
              </p:custDataLst>
            </p:nvPr>
          </p:nvSpPr>
          <p:spPr>
            <a:xfrm>
              <a:off x="6289431" y="5138039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0x00002000</a:t>
              </a:r>
            </a:p>
          </p:txBody>
        </p:sp>
        <p:sp>
          <p:nvSpPr>
            <p:cNvPr id="89" name="TextBox 88"/>
            <p:cNvSpPr txBox="1"/>
            <p:nvPr>
              <p:custDataLst>
                <p:tags r:id="rId18"/>
              </p:custDataLst>
            </p:nvPr>
          </p:nvSpPr>
          <p:spPr>
            <a:xfrm>
              <a:off x="6289431" y="4117702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0x00004000</a:t>
              </a:r>
            </a:p>
          </p:txBody>
        </p:sp>
        <p:sp>
          <p:nvSpPr>
            <p:cNvPr id="90" name="TextBox 89"/>
            <p:cNvSpPr txBox="1"/>
            <p:nvPr>
              <p:custDataLst>
                <p:tags r:id="rId19"/>
              </p:custDataLst>
            </p:nvPr>
          </p:nvSpPr>
          <p:spPr>
            <a:xfrm>
              <a:off x="6289431" y="2514600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0xffffd000</a:t>
              </a:r>
            </a:p>
          </p:txBody>
        </p:sp>
        <p:sp>
          <p:nvSpPr>
            <p:cNvPr id="91" name="TextBox 90"/>
            <p:cNvSpPr txBox="1"/>
            <p:nvPr>
              <p:custDataLst>
                <p:tags r:id="rId20"/>
              </p:custDataLst>
            </p:nvPr>
          </p:nvSpPr>
          <p:spPr>
            <a:xfrm rot="21092483">
              <a:off x="5886066" y="3015893"/>
              <a:ext cx="17038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ource Sans Pro"/>
                  <a:ea typeface="Arial" charset="0"/>
                  <a:cs typeface="Arial" charset="0"/>
                </a:rPr>
                <a:t>each segment uses some # of pages</a:t>
              </a:r>
            </a:p>
          </p:txBody>
        </p:sp>
        <p:sp>
          <p:nvSpPr>
            <p:cNvPr id="92" name="TextBox 91"/>
            <p:cNvSpPr txBox="1"/>
            <p:nvPr>
              <p:custDataLst>
                <p:tags r:id="rId21"/>
              </p:custDataLst>
            </p:nvPr>
          </p:nvSpPr>
          <p:spPr>
            <a:xfrm rot="21092483">
              <a:off x="5614127" y="762772"/>
              <a:ext cx="1703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ource Sans Pro"/>
                  <a:ea typeface="Arial" charset="0"/>
                  <a:cs typeface="Arial" charset="0"/>
                </a:rPr>
                <a:t>New!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4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0"/>
            <a:ext cx="8229600" cy="7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A Little More About Pages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429000" y="990599"/>
            <a:ext cx="5715000" cy="5453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Memory size = depends on system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                           say 4GB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2"/>
              </a:solidFill>
              <a:latin typeface="Source Sans Pro"/>
              <a:ea typeface="Calibri" charset="0"/>
              <a:cs typeface="Calibri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Page size = 4KB (by default)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2"/>
              </a:solidFill>
              <a:latin typeface="Source Sans Pro"/>
              <a:ea typeface="Calibri" charset="0"/>
              <a:cs typeface="Calibri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Then, # of pages = 2^20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2"/>
              </a:solidFill>
              <a:latin typeface="Source Sans Pro"/>
              <a:ea typeface="Calibri" charset="0"/>
              <a:cs typeface="Calibri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Any data in a page # 2 has address of the form: </a:t>
            </a:r>
            <a:r>
              <a:rPr lang="en-US" sz="2800" dirty="0" smtClean="0">
                <a:solidFill>
                  <a:schemeClr val="accent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0x00002</a:t>
            </a:r>
            <a:r>
              <a:rPr lang="en-US" sz="2800" dirty="0" smtClean="0">
                <a:solidFill>
                  <a:schemeClr val="accent1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xxx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Consolas" charset="0"/>
                <a:cs typeface="Consolas" charset="0"/>
              </a:rPr>
              <a:t> 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2"/>
              </a:solidFill>
              <a:latin typeface="Source Sans Pro"/>
              <a:ea typeface="Calibri" charset="0"/>
              <a:cs typeface="Calibri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Lower 12 bits specify which byte you are in the page: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600" dirty="0" smtClean="0">
                <a:solidFill>
                  <a:schemeClr val="tx2"/>
                </a:solidFill>
                <a:latin typeface="Source Sans Pro"/>
                <a:ea typeface="Consolas" charset="0"/>
                <a:cs typeface="Consolas" charset="0"/>
              </a:rPr>
              <a:t>   </a:t>
            </a:r>
            <a:r>
              <a:rPr lang="en-US" sz="2600" dirty="0" smtClean="0">
                <a:solidFill>
                  <a:schemeClr val="accent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0x00002</a:t>
            </a:r>
            <a:r>
              <a:rPr lang="en-US" sz="2600" dirty="0" smtClean="0">
                <a:solidFill>
                  <a:schemeClr val="accent1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200</a:t>
            </a:r>
            <a:r>
              <a:rPr lang="en-US" sz="2600" dirty="0" smtClean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	= </a:t>
            </a:r>
            <a:r>
              <a:rPr lang="en-US" sz="2600" dirty="0" smtClean="0">
                <a:solidFill>
                  <a:schemeClr val="accent1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0010 0000 0000 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600" dirty="0" smtClean="0">
                <a:solidFill>
                  <a:schemeClr val="tx2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   		    	= </a:t>
            </a:r>
            <a:r>
              <a:rPr lang="en-US" sz="2600" dirty="0" smtClean="0">
                <a:solidFill>
                  <a:schemeClr val="accent1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byte 512</a:t>
            </a:r>
            <a:endParaRPr lang="en-US" dirty="0" smtClean="0">
              <a:solidFill>
                <a:schemeClr val="accent1"/>
              </a:solidFill>
              <a:latin typeface="Consolas" panose="020B0609020204030204" pitchFamily="49" charset="0"/>
              <a:ea typeface="Calibri" charset="0"/>
              <a:cs typeface="Calibri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tx2"/>
              </a:solidFill>
              <a:latin typeface="Source Sans Pro"/>
              <a:ea typeface="Calibri" charset="0"/>
              <a:cs typeface="Calibri" charset="0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2"/>
                </a:solidFill>
                <a:latin typeface="Source Sans Pro"/>
                <a:ea typeface="Calibri" charset="0"/>
                <a:cs typeface="Calibri" charset="0"/>
              </a:rPr>
              <a:t>upper bits = page number (PPN)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Source Sans Pro"/>
                <a:ea typeface="Calibri" charset="0"/>
                <a:cs typeface="Calibri" charset="0"/>
              </a:rPr>
              <a:t>lower bits =  page offset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tx2"/>
              </a:solidFill>
              <a:latin typeface="Source Sans Pro"/>
              <a:ea typeface="Calibri" charset="0"/>
              <a:cs typeface="Calibri" charset="0"/>
            </a:endParaRPr>
          </a:p>
        </p:txBody>
      </p:sp>
      <p:sp>
        <p:nvSpPr>
          <p:cNvPr id="30" name="Rectangle 29"/>
          <p:cNvSpPr/>
          <p:nvPr>
            <p:custDataLst>
              <p:tags r:id="rId1"/>
            </p:custDataLst>
          </p:nvPr>
        </p:nvSpPr>
        <p:spPr>
          <a:xfrm>
            <a:off x="1509346" y="1323200"/>
            <a:ext cx="1255113" cy="5120779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>
            <p:custDataLst>
              <p:tags r:id="rId2"/>
            </p:custDataLst>
          </p:nvPr>
        </p:nvSpPr>
        <p:spPr>
          <a:xfrm>
            <a:off x="152400" y="61838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  <a:ea typeface="+mn-ea"/>
                <a:cs typeface="+mn-cs"/>
              </a:rPr>
              <a:t>0x00000000</a:t>
            </a:r>
          </a:p>
        </p:txBody>
      </p:sp>
      <p:sp>
        <p:nvSpPr>
          <p:cNvPr id="32" name="TextBox 31"/>
          <p:cNvSpPr txBox="1"/>
          <p:nvPr>
            <p:custDataLst>
              <p:tags r:id="rId3"/>
            </p:custDataLst>
          </p:nvPr>
        </p:nvSpPr>
        <p:spPr>
          <a:xfrm>
            <a:off x="152400" y="207158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  <a:ea typeface="+mn-ea"/>
                <a:cs typeface="+mn-cs"/>
              </a:rPr>
              <a:t>0xffffe000</a:t>
            </a:r>
            <a:endParaRPr lang="en-US" sz="1800" dirty="0">
              <a:solidFill>
                <a:prstClr val="black"/>
              </a:solidFill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>
            <p:custDataLst>
              <p:tags r:id="rId4"/>
            </p:custDataLst>
          </p:nvPr>
        </p:nvSpPr>
        <p:spPr>
          <a:xfrm>
            <a:off x="152400" y="151662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  <a:ea typeface="+mn-ea"/>
                <a:cs typeface="+mn-cs"/>
              </a:rPr>
              <a:t>0xfffff000</a:t>
            </a:r>
          </a:p>
        </p:txBody>
      </p:sp>
      <p:sp>
        <p:nvSpPr>
          <p:cNvPr id="34" name="TextBox 33"/>
          <p:cNvSpPr txBox="1"/>
          <p:nvPr>
            <p:custDataLst>
              <p:tags r:id="rId5"/>
            </p:custDataLst>
          </p:nvPr>
        </p:nvSpPr>
        <p:spPr>
          <a:xfrm>
            <a:off x="152400" y="4592971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onsolas" panose="020B0609020204030204" pitchFamily="49" charset="0"/>
                <a:ea typeface="+mn-ea"/>
                <a:cs typeface="+mn-cs"/>
              </a:rPr>
              <a:t>0x00003000</a:t>
            </a:r>
            <a:endParaRPr lang="en-US" sz="1800" dirty="0">
              <a:solidFill>
                <a:prstClr val="black"/>
              </a:solidFill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152400" y="56388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  <a:ea typeface="+mn-ea"/>
                <a:cs typeface="+mn-cs"/>
              </a:rPr>
              <a:t>0x00001000</a:t>
            </a:r>
          </a:p>
        </p:txBody>
      </p:sp>
      <p:sp>
        <p:nvSpPr>
          <p:cNvPr id="36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09346" y="5933420"/>
            <a:ext cx="1257300" cy="514878"/>
          </a:xfrm>
          <a:prstGeom prst="rect">
            <a:avLst/>
          </a:prstGeom>
          <a:solidFill>
            <a:srgbClr val="FF00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9246" y="833735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B050"/>
                </a:solidFill>
                <a:latin typeface="Source Sans Pro"/>
                <a:ea typeface="+mn-ea"/>
                <a:cs typeface="+mn-cs"/>
              </a:rPr>
              <a:t>Page Array:</a:t>
            </a:r>
          </a:p>
        </p:txBody>
      </p:sp>
      <p:sp>
        <p:nvSpPr>
          <p:cNvPr id="3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09346" y="5420996"/>
            <a:ext cx="1257300" cy="514878"/>
          </a:xfrm>
          <a:prstGeom prst="rect">
            <a:avLst/>
          </a:prstGeom>
          <a:solidFill>
            <a:srgbClr val="7DF494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9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09346" y="4904360"/>
            <a:ext cx="1257300" cy="514878"/>
          </a:xfrm>
          <a:prstGeom prst="rect">
            <a:avLst/>
          </a:prstGeom>
          <a:solidFill>
            <a:srgbClr val="FFFF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09346" y="4387915"/>
            <a:ext cx="1257300" cy="514878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1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09346" y="3875491"/>
            <a:ext cx="1257300" cy="514878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2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07159" y="3361441"/>
            <a:ext cx="1257300" cy="514878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3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7159" y="2844886"/>
            <a:ext cx="1257300" cy="514878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4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07159" y="2333193"/>
            <a:ext cx="1257300" cy="514878"/>
          </a:xfrm>
          <a:prstGeom prst="rect">
            <a:avLst/>
          </a:prstGeom>
          <a:solidFill>
            <a:srgbClr val="00B0F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5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07159" y="1821902"/>
            <a:ext cx="1257300" cy="514878"/>
          </a:xfrm>
          <a:prstGeom prst="rect">
            <a:avLst/>
          </a:prstGeom>
          <a:solidFill>
            <a:srgbClr val="FF00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6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07159" y="1313922"/>
            <a:ext cx="1257300" cy="514878"/>
          </a:xfrm>
          <a:prstGeom prst="rect">
            <a:avLst/>
          </a:prstGeom>
          <a:solidFill>
            <a:srgbClr val="FF00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4KB</a:t>
            </a:r>
          </a:p>
        </p:txBody>
      </p:sp>
      <p:sp>
        <p:nvSpPr>
          <p:cNvPr id="47" name="TextBox 46"/>
          <p:cNvSpPr txBox="1"/>
          <p:nvPr>
            <p:custDataLst>
              <p:tags r:id="rId17"/>
            </p:custDataLst>
          </p:nvPr>
        </p:nvSpPr>
        <p:spPr>
          <a:xfrm>
            <a:off x="152400" y="513803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  <a:ea typeface="+mn-ea"/>
                <a:cs typeface="+mn-cs"/>
              </a:rPr>
              <a:t>0x00002000</a:t>
            </a:r>
          </a:p>
        </p:txBody>
      </p:sp>
      <p:sp>
        <p:nvSpPr>
          <p:cNvPr id="48" name="TextBox 47"/>
          <p:cNvSpPr txBox="1"/>
          <p:nvPr>
            <p:custDataLst>
              <p:tags r:id="rId18"/>
            </p:custDataLst>
          </p:nvPr>
        </p:nvSpPr>
        <p:spPr>
          <a:xfrm>
            <a:off x="152400" y="411770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  <a:ea typeface="+mn-ea"/>
                <a:cs typeface="+mn-cs"/>
              </a:rPr>
              <a:t>0x00004000</a:t>
            </a:r>
          </a:p>
        </p:txBody>
      </p:sp>
      <p:sp>
        <p:nvSpPr>
          <p:cNvPr id="49" name="TextBox 48"/>
          <p:cNvSpPr txBox="1"/>
          <p:nvPr>
            <p:custDataLst>
              <p:tags r:id="rId19"/>
            </p:custDataLst>
          </p:nvPr>
        </p:nvSpPr>
        <p:spPr>
          <a:xfrm>
            <a:off x="152400" y="25146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nsolas" panose="020B0609020204030204" pitchFamily="49" charset="0"/>
                <a:ea typeface="+mn-ea"/>
                <a:cs typeface="+mn-cs"/>
              </a:rPr>
              <a:t>0xffffd000</a:t>
            </a:r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 flipH="1">
            <a:off x="2362200" y="3359764"/>
            <a:ext cx="1066800" cy="189803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13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152722" y="3881826"/>
            <a:ext cx="4162478" cy="1175083"/>
            <a:chOff x="3152722" y="3881826"/>
            <a:chExt cx="4162478" cy="1175083"/>
          </a:xfrm>
        </p:grpSpPr>
        <p:sp>
          <p:nvSpPr>
            <p:cNvPr id="44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52722" y="4192111"/>
              <a:ext cx="4162478" cy="86479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3200400" y="4192110"/>
              <a:ext cx="4114800" cy="303689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200400" y="3881826"/>
              <a:ext cx="4038600" cy="92141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0" y="0"/>
            <a:ext cx="9067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Page Table:Datastructure to store mapping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98691" y="838200"/>
            <a:ext cx="8669109" cy="536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1 Page Table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per process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Lives in Memory,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i.e. in a page (or more</a:t>
            </a:r>
            <a:r>
              <a:rPr kumimoji="0" lang="is-I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…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Location stored in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Page Table Base Register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</a:rPr>
              <a:t>Part of program state (like PC)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49" name="Rectangle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43800" y="2514600"/>
            <a:ext cx="1371600" cy="30480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0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3733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5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3800" y="40386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</a:t>
            </a:r>
          </a:p>
        </p:txBody>
      </p:sp>
      <p:sp>
        <p:nvSpPr>
          <p:cNvPr id="5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3800" y="4953000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</a:t>
            </a:r>
          </a:p>
        </p:txBody>
      </p:sp>
      <p:sp>
        <p:nvSpPr>
          <p:cNvPr id="53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3800" y="4343400"/>
            <a:ext cx="1371600" cy="3048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3800" y="3429000"/>
            <a:ext cx="1371600" cy="3048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3800" y="3124200"/>
            <a:ext cx="1371600" cy="3048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2819400"/>
            <a:ext cx="1371600" cy="304800"/>
          </a:xfrm>
          <a:prstGeom prst="rect">
            <a:avLst/>
          </a:prstGeom>
          <a:solidFill>
            <a:srgbClr val="FF00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26717" y="5566145"/>
            <a:ext cx="152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Physical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Address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Space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222992" y="2438400"/>
            <a:ext cx="32733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9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8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7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6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5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4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0" y="5867400"/>
            <a:ext cx="3435298" cy="533400"/>
            <a:chOff x="0" y="6172200"/>
            <a:chExt cx="3435298" cy="533400"/>
          </a:xfrm>
        </p:grpSpPr>
        <p:sp>
          <p:nvSpPr>
            <p:cNvPr id="60" name="Rectangle 5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0" y="6172200"/>
              <a:ext cx="1219200" cy="5334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7030A0"/>
                  </a:solidFill>
                  <a:latin typeface="Source Sans Pro"/>
                  <a:ea typeface="+mn-ea"/>
                  <a:cs typeface="+mn-cs"/>
                </a:rPr>
                <a:t>PTBR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25498" y="6172200"/>
              <a:ext cx="2209800" cy="533400"/>
            </a:xfrm>
            <a:prstGeom prst="rect">
              <a:avLst/>
            </a:prstGeom>
            <a:noFill/>
            <a:ln w="28575" algn="ctr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0000"/>
                  </a:solidFill>
                  <a:latin typeface="Source Sans Pro"/>
                  <a:ea typeface="+mn-ea"/>
                  <a:cs typeface="+mn-cs"/>
                </a:rPr>
                <a:t>0x00008</a:t>
              </a:r>
              <a:r>
                <a:rPr lang="en-US" sz="2800" dirty="0">
                  <a:solidFill>
                    <a:srgbClr val="4F81BD"/>
                  </a:solidFill>
                  <a:latin typeface="Source Sans Pro"/>
                  <a:ea typeface="+mn-ea"/>
                  <a:cs typeface="+mn-cs"/>
                </a:rPr>
                <a:t>000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6488668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>
                <a:solidFill>
                  <a:prstClr val="black"/>
                </a:solidFill>
                <a:latin typeface="Source Sans Pro"/>
                <a:ea typeface="Calibri" charset="0"/>
                <a:cs typeface="Calibri" charset="0"/>
              </a:rPr>
              <a:t>Assuming each </a:t>
            </a:r>
            <a:r>
              <a:rPr lang="en-US" sz="1800" i="1" dirty="0">
                <a:solidFill>
                  <a:prstClr val="black"/>
                </a:solidFill>
                <a:latin typeface="Source Sans Pro"/>
                <a:ea typeface="Calibri" charset="0"/>
                <a:cs typeface="Calibri" charset="0"/>
              </a:rPr>
              <a:t>page = 4KB</a:t>
            </a:r>
          </a:p>
        </p:txBody>
      </p:sp>
      <p:sp>
        <p:nvSpPr>
          <p:cNvPr id="63" name="Freeform 62"/>
          <p:cNvSpPr/>
          <p:nvPr/>
        </p:nvSpPr>
        <p:spPr>
          <a:xfrm>
            <a:off x="3338286" y="3068718"/>
            <a:ext cx="4093028" cy="3384617"/>
          </a:xfrm>
          <a:custGeom>
            <a:avLst/>
            <a:gdLst>
              <a:gd name="connsiteX0" fmla="*/ 0 w 4093028"/>
              <a:gd name="connsiteY0" fmla="*/ 3056311 h 3384617"/>
              <a:gd name="connsiteX1" fmla="*/ 1146628 w 4093028"/>
              <a:gd name="connsiteY1" fmla="*/ 3143396 h 3384617"/>
              <a:gd name="connsiteX2" fmla="*/ 1567543 w 4093028"/>
              <a:gd name="connsiteY2" fmla="*/ 356653 h 3384617"/>
              <a:gd name="connsiteX3" fmla="*/ 4093028 w 4093028"/>
              <a:gd name="connsiteY3" fmla="*/ 37339 h 338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028" h="3384617">
                <a:moveTo>
                  <a:pt x="0" y="3056311"/>
                </a:moveTo>
                <a:cubicBezTo>
                  <a:pt x="442685" y="3324825"/>
                  <a:pt x="885371" y="3593339"/>
                  <a:pt x="1146628" y="3143396"/>
                </a:cubicBezTo>
                <a:cubicBezTo>
                  <a:pt x="1407885" y="2693453"/>
                  <a:pt x="1076476" y="874329"/>
                  <a:pt x="1567543" y="356653"/>
                </a:cubicBezTo>
                <a:cubicBezTo>
                  <a:pt x="2058610" y="-161023"/>
                  <a:pt x="4093028" y="37339"/>
                  <a:pt x="4093028" y="37339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79454" y="2514600"/>
            <a:ext cx="7158048" cy="2772827"/>
            <a:chOff x="379454" y="2514600"/>
            <a:chExt cx="7158048" cy="2772827"/>
          </a:xfrm>
        </p:grpSpPr>
        <p:sp>
          <p:nvSpPr>
            <p:cNvPr id="65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781122" y="28167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81122" y="31215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81122" y="34263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. . .</a:t>
              </a:r>
            </a:p>
          </p:txBody>
        </p:sp>
        <p:sp>
          <p:nvSpPr>
            <p:cNvPr id="68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81122" y="37311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9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81122" y="40359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00000001</a:t>
              </a:r>
            </a:p>
          </p:txBody>
        </p:sp>
        <p:sp>
          <p:nvSpPr>
            <p:cNvPr id="70" name="Rectangl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81122" y="43407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00000004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781122" y="46455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00000005</a:t>
              </a:r>
            </a:p>
          </p:txBody>
        </p:sp>
        <p:sp>
          <p:nvSpPr>
            <p:cNvPr id="72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781122" y="49503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00000000</a:t>
              </a:r>
            </a:p>
          </p:txBody>
        </p:sp>
        <p:sp>
          <p:nvSpPr>
            <p:cNvPr id="73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200400" y="2514600"/>
              <a:ext cx="4337102" cy="29952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4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782696" y="2517239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52722" y="3121560"/>
              <a:ext cx="4384780" cy="21570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8691" y="4918095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0x00008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000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8691" y="461506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0x00008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004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8691" y="4309938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0x00008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008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5103" y="4002252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0x00008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00c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9454" y="2514600"/>
              <a:ext cx="1492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0x00008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FFF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5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Address Translator: MMU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143500" y="914400"/>
            <a:ext cx="39243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Programs use virtual addresses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Actual memory uses physical addresses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"/>
              </a:rPr>
              <a:t>Memory Management Unit (MMU)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HW structure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Translates virtual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sym typeface="Wingdings"/>
              </a:rPr>
              <a:t> physical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 address    on the fly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7462" y="914400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7462" y="1371601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</a:t>
            </a:r>
          </a:p>
        </p:txBody>
      </p:sp>
      <p:sp>
        <p:nvSpPr>
          <p:cNvPr id="41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7462" y="16764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</a:t>
            </a: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7462" y="19812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876" y="2692955"/>
            <a:ext cx="183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Program </a:t>
            </a:r>
            <a:r>
              <a:rPr lang="en-US" i="1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#1</a:t>
            </a:r>
            <a:endParaRPr lang="en-US" i="1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7462" y="228600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53876" y="3810000"/>
            <a:ext cx="1832124" cy="2052935"/>
            <a:chOff x="168851" y="3810000"/>
            <a:chExt cx="1832124" cy="2052935"/>
          </a:xfrm>
        </p:grpSpPr>
        <p:sp>
          <p:nvSpPr>
            <p:cNvPr id="46" name="Rectangle 4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2437" y="3810000"/>
              <a:ext cx="1371600" cy="1676400"/>
            </a:xfrm>
            <a:prstGeom prst="rect">
              <a:avLst/>
            </a:prstGeom>
            <a:noFill/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2437" y="4267201"/>
              <a:ext cx="1371600" cy="304800"/>
            </a:xfrm>
            <a:prstGeom prst="rect">
              <a:avLst/>
            </a:prstGeom>
            <a:pattFill prst="wdDnDiag">
              <a:fgClr>
                <a:srgbClr val="9BBB59"/>
              </a:fgClr>
              <a:bgClr>
                <a:sysClr val="window" lastClr="FFFFFF"/>
              </a:bgClr>
            </a:patt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437" y="4572000"/>
              <a:ext cx="1371600" cy="304800"/>
            </a:xfrm>
            <a:prstGeom prst="rect">
              <a:avLst/>
            </a:prstGeom>
            <a:pattFill prst="wdDnDiag">
              <a:fgClr>
                <a:srgbClr val="7030A0"/>
              </a:fgClr>
              <a:bgClr>
                <a:sysClr val="window" lastClr="FFFFFF"/>
              </a:bgClr>
            </a:patt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9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437" y="4876800"/>
              <a:ext cx="1371600" cy="304800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ysClr val="window" lastClr="FFFFFF"/>
              </a:bgClr>
            </a:patt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50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02437" y="5181600"/>
              <a:ext cx="1371600" cy="304800"/>
            </a:xfrm>
            <a:prstGeom prst="rect">
              <a:avLst/>
            </a:prstGeom>
            <a:pattFill prst="wdDn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8851" y="5493603"/>
              <a:ext cx="1832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Program #2</a:t>
              </a:r>
            </a:p>
          </p:txBody>
        </p:sp>
      </p:grpSp>
      <p:sp>
        <p:nvSpPr>
          <p:cNvPr id="52" name="Rectangl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1413808"/>
            <a:ext cx="1371600" cy="30480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3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2633008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54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937808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29000" y="3852208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54462" y="4524107"/>
            <a:ext cx="156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Physical Address Space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Memory (DRAM)</a:t>
            </a:r>
          </a:p>
        </p:txBody>
      </p:sp>
      <p:sp>
        <p:nvSpPr>
          <p:cNvPr id="5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3124200"/>
            <a:ext cx="1028700" cy="567899"/>
          </a:xfrm>
          <a:prstGeom prst="rect">
            <a:avLst/>
          </a:prstGeom>
          <a:solidFill>
            <a:srgbClr val="0070C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MMU</a:t>
            </a:r>
          </a:p>
        </p:txBody>
      </p:sp>
      <p:sp>
        <p:nvSpPr>
          <p:cNvPr id="58" name="Freeform 57"/>
          <p:cNvSpPr/>
          <p:nvPr/>
        </p:nvSpPr>
        <p:spPr>
          <a:xfrm>
            <a:off x="1948721" y="1828800"/>
            <a:ext cx="386551" cy="1199213"/>
          </a:xfrm>
          <a:custGeom>
            <a:avLst/>
            <a:gdLst>
              <a:gd name="connsiteX0" fmla="*/ 0 w 386551"/>
              <a:gd name="connsiteY0" fmla="*/ 0 h 1199213"/>
              <a:gd name="connsiteX1" fmla="*/ 374754 w 386551"/>
              <a:gd name="connsiteY1" fmla="*/ 434715 h 1199213"/>
              <a:gd name="connsiteX2" fmla="*/ 299804 w 386551"/>
              <a:gd name="connsiteY2" fmla="*/ 1199213 h 11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551" h="1199213">
                <a:moveTo>
                  <a:pt x="0" y="0"/>
                </a:moveTo>
                <a:cubicBezTo>
                  <a:pt x="162393" y="117423"/>
                  <a:pt x="324787" y="234846"/>
                  <a:pt x="374754" y="434715"/>
                </a:cubicBezTo>
                <a:cubicBezTo>
                  <a:pt x="424721" y="634584"/>
                  <a:pt x="299804" y="1199213"/>
                  <a:pt x="299804" y="1199213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2833141" y="2488296"/>
            <a:ext cx="554636" cy="539717"/>
          </a:xfrm>
          <a:custGeom>
            <a:avLst/>
            <a:gdLst>
              <a:gd name="connsiteX0" fmla="*/ 0 w 554636"/>
              <a:gd name="connsiteY0" fmla="*/ 509737 h 539717"/>
              <a:gd name="connsiteX1" fmla="*/ 269823 w 554636"/>
              <a:gd name="connsiteY1" fmla="*/ 71 h 539717"/>
              <a:gd name="connsiteX2" fmla="*/ 554636 w 554636"/>
              <a:gd name="connsiteY2" fmla="*/ 539717 h 53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539717">
                <a:moveTo>
                  <a:pt x="0" y="509737"/>
                </a:moveTo>
                <a:cubicBezTo>
                  <a:pt x="88692" y="252405"/>
                  <a:pt x="177384" y="-4926"/>
                  <a:pt x="269823" y="71"/>
                </a:cubicBezTo>
                <a:cubicBezTo>
                  <a:pt x="362262" y="5068"/>
                  <a:pt x="554636" y="539717"/>
                  <a:pt x="554636" y="539717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429000" y="1734487"/>
            <a:ext cx="1371600" cy="2151713"/>
            <a:chOff x="3886200" y="1277287"/>
            <a:chExt cx="1371600" cy="2151713"/>
          </a:xfrm>
        </p:grpSpPr>
        <p:sp>
          <p:nvSpPr>
            <p:cNvPr id="61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86200" y="1905000"/>
              <a:ext cx="1371600" cy="304800"/>
            </a:xfrm>
            <a:prstGeom prst="rect">
              <a:avLst/>
            </a:prstGeom>
            <a:pattFill prst="wdDnDiag">
              <a:fgClr>
                <a:srgbClr val="7030A0"/>
              </a:fgClr>
              <a:bgClr>
                <a:sysClr val="window" lastClr="FFFFFF"/>
              </a:bgClr>
            </a:patt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2" name="Rectangl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86200" y="1277287"/>
              <a:ext cx="1371600" cy="304800"/>
            </a:xfrm>
            <a:prstGeom prst="rect">
              <a:avLst/>
            </a:prstGeom>
            <a:pattFill prst="wdDnDiag">
              <a:fgClr>
                <a:srgbClr val="FFFF00"/>
              </a:fgClr>
              <a:bgClr>
                <a:sysClr val="window" lastClr="FFFFFF"/>
              </a:bgClr>
            </a:patt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63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886200" y="3124200"/>
              <a:ext cx="1371600" cy="304800"/>
            </a:xfrm>
            <a:prstGeom prst="rect">
              <a:avLst/>
            </a:prstGeom>
            <a:pattFill prst="wdDnDiag">
              <a:fgClr>
                <a:srgbClr val="F79646">
                  <a:lumMod val="75000"/>
                </a:srgbClr>
              </a:fgClr>
              <a:bgClr>
                <a:sysClr val="window" lastClr="FFFFFF"/>
              </a:bgClr>
            </a:patt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64" name="Freeform 63"/>
          <p:cNvSpPr/>
          <p:nvPr/>
        </p:nvSpPr>
        <p:spPr>
          <a:xfrm>
            <a:off x="1963711" y="3792511"/>
            <a:ext cx="558879" cy="915651"/>
          </a:xfrm>
          <a:custGeom>
            <a:avLst/>
            <a:gdLst>
              <a:gd name="connsiteX0" fmla="*/ 0 w 558879"/>
              <a:gd name="connsiteY0" fmla="*/ 899410 h 915651"/>
              <a:gd name="connsiteX1" fmla="*/ 524656 w 558879"/>
              <a:gd name="connsiteY1" fmla="*/ 794479 h 915651"/>
              <a:gd name="connsiteX2" fmla="*/ 509666 w 558879"/>
              <a:gd name="connsiteY2" fmla="*/ 0 h 91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79" h="915651">
                <a:moveTo>
                  <a:pt x="0" y="899410"/>
                </a:moveTo>
                <a:cubicBezTo>
                  <a:pt x="219856" y="921895"/>
                  <a:pt x="439712" y="944381"/>
                  <a:pt x="524656" y="794479"/>
                </a:cubicBezTo>
                <a:cubicBezTo>
                  <a:pt x="609600" y="644577"/>
                  <a:pt x="509666" y="0"/>
                  <a:pt x="509666" y="0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546242" y="2048024"/>
            <a:ext cx="841535" cy="977341"/>
          </a:xfrm>
          <a:custGeom>
            <a:avLst/>
            <a:gdLst>
              <a:gd name="connsiteX0" fmla="*/ 1442 w 586059"/>
              <a:gd name="connsiteY0" fmla="*/ 1958824 h 1958824"/>
              <a:gd name="connsiteX1" fmla="*/ 91383 w 586059"/>
              <a:gd name="connsiteY1" fmla="*/ 40083 h 1958824"/>
              <a:gd name="connsiteX2" fmla="*/ 586059 w 586059"/>
              <a:gd name="connsiteY2" fmla="*/ 609709 h 195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059" h="1958824">
                <a:moveTo>
                  <a:pt x="1442" y="1958824"/>
                </a:moveTo>
                <a:cubicBezTo>
                  <a:pt x="-2306" y="1111879"/>
                  <a:pt x="-6053" y="264935"/>
                  <a:pt x="91383" y="40083"/>
                </a:cubicBezTo>
                <a:cubicBezTo>
                  <a:pt x="188819" y="-184769"/>
                  <a:pt x="586059" y="609709"/>
                  <a:pt x="586059" y="609709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71290" y="1343561"/>
            <a:ext cx="3273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775200" y="1401901"/>
            <a:ext cx="32733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9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8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7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6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5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4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71290" y="4230072"/>
            <a:ext cx="3273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137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4" grpId="0" animBg="1"/>
      <p:bldP spid="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Simple Page Table Translation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63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44933" y="995878"/>
            <a:ext cx="1371600" cy="511751"/>
          </a:xfrm>
          <a:prstGeom prst="rect">
            <a:avLst/>
          </a:prstGeom>
          <a:solidFill>
            <a:srgbClr val="F79646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89984" y="6176487"/>
            <a:ext cx="139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Memory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0" y="5867400"/>
            <a:ext cx="3435298" cy="533400"/>
            <a:chOff x="0" y="6172200"/>
            <a:chExt cx="3435298" cy="533400"/>
          </a:xfrm>
        </p:grpSpPr>
        <p:sp>
          <p:nvSpPr>
            <p:cNvPr id="66" name="Rectangle 6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0" y="6172200"/>
              <a:ext cx="1219200" cy="5334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7030A0"/>
                  </a:solidFill>
                  <a:latin typeface="Source Sans Pro"/>
                  <a:ea typeface="+mn-ea"/>
                  <a:cs typeface="+mn-cs"/>
                </a:rPr>
                <a:t>PTBR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225498" y="6172200"/>
              <a:ext cx="2209800" cy="533400"/>
            </a:xfrm>
            <a:prstGeom prst="rect">
              <a:avLst/>
            </a:prstGeom>
            <a:noFill/>
            <a:ln w="28575" algn="ctr">
              <a:solidFill>
                <a:srgbClr val="7030A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79646">
                      <a:lumMod val="75000"/>
                    </a:srgbClr>
                  </a:solidFill>
                  <a:latin typeface="Source Sans Pro"/>
                  <a:ea typeface="+mn-ea"/>
                  <a:cs typeface="+mn-cs"/>
                </a:rPr>
                <a:t>0x90000</a:t>
              </a:r>
              <a:r>
                <a:rPr lang="en-US" sz="2800" dirty="0">
                  <a:solidFill>
                    <a:srgbClr val="4F81BD"/>
                  </a:solidFill>
                  <a:latin typeface="Source Sans Pro"/>
                  <a:ea typeface="+mn-ea"/>
                  <a:cs typeface="+mn-cs"/>
                </a:rPr>
                <a:t>000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0" y="6488668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srgbClr val="0070C0"/>
                </a:solidFill>
                <a:latin typeface="Source Sans Pro"/>
                <a:ea typeface="Calibri" charset="0"/>
                <a:cs typeface="Calibri" charset="0"/>
              </a:rPr>
              <a:t>Assuming each page = 4KB</a:t>
            </a:r>
          </a:p>
        </p:txBody>
      </p:sp>
      <p:sp>
        <p:nvSpPr>
          <p:cNvPr id="69" name="Freeform 68"/>
          <p:cNvSpPr/>
          <p:nvPr/>
        </p:nvSpPr>
        <p:spPr>
          <a:xfrm>
            <a:off x="3338286" y="3039691"/>
            <a:ext cx="4107542" cy="3344148"/>
          </a:xfrm>
          <a:custGeom>
            <a:avLst/>
            <a:gdLst>
              <a:gd name="connsiteX0" fmla="*/ 0 w 4093028"/>
              <a:gd name="connsiteY0" fmla="*/ 3056311 h 3384617"/>
              <a:gd name="connsiteX1" fmla="*/ 1146628 w 4093028"/>
              <a:gd name="connsiteY1" fmla="*/ 3143396 h 3384617"/>
              <a:gd name="connsiteX2" fmla="*/ 1567543 w 4093028"/>
              <a:gd name="connsiteY2" fmla="*/ 356653 h 3384617"/>
              <a:gd name="connsiteX3" fmla="*/ 4093028 w 4093028"/>
              <a:gd name="connsiteY3" fmla="*/ 37339 h 3384617"/>
              <a:gd name="connsiteX0" fmla="*/ 0 w 4093028"/>
              <a:gd name="connsiteY0" fmla="*/ 3068703 h 3399118"/>
              <a:gd name="connsiteX1" fmla="*/ 1146628 w 4093028"/>
              <a:gd name="connsiteY1" fmla="*/ 3155788 h 3399118"/>
              <a:gd name="connsiteX2" fmla="*/ 2728686 w 4093028"/>
              <a:gd name="connsiteY2" fmla="*/ 340017 h 3399118"/>
              <a:gd name="connsiteX3" fmla="*/ 4093028 w 4093028"/>
              <a:gd name="connsiteY3" fmla="*/ 49731 h 3399118"/>
              <a:gd name="connsiteX0" fmla="*/ 0 w 4093028"/>
              <a:gd name="connsiteY0" fmla="*/ 3068703 h 3327512"/>
              <a:gd name="connsiteX1" fmla="*/ 2569028 w 4093028"/>
              <a:gd name="connsiteY1" fmla="*/ 3039674 h 3327512"/>
              <a:gd name="connsiteX2" fmla="*/ 2728686 w 4093028"/>
              <a:gd name="connsiteY2" fmla="*/ 340017 h 3327512"/>
              <a:gd name="connsiteX3" fmla="*/ 4093028 w 4093028"/>
              <a:gd name="connsiteY3" fmla="*/ 49731 h 3327512"/>
              <a:gd name="connsiteX0" fmla="*/ 0 w 4093028"/>
              <a:gd name="connsiteY0" fmla="*/ 3060913 h 3319722"/>
              <a:gd name="connsiteX1" fmla="*/ 2569028 w 4093028"/>
              <a:gd name="connsiteY1" fmla="*/ 3031884 h 3319722"/>
              <a:gd name="connsiteX2" fmla="*/ 2728686 w 4093028"/>
              <a:gd name="connsiteY2" fmla="*/ 332227 h 3319722"/>
              <a:gd name="connsiteX3" fmla="*/ 4093028 w 4093028"/>
              <a:gd name="connsiteY3" fmla="*/ 56455 h 3319722"/>
              <a:gd name="connsiteX0" fmla="*/ 0 w 4107542"/>
              <a:gd name="connsiteY0" fmla="*/ 3085339 h 3344148"/>
              <a:gd name="connsiteX1" fmla="*/ 2569028 w 4107542"/>
              <a:gd name="connsiteY1" fmla="*/ 3056310 h 3344148"/>
              <a:gd name="connsiteX2" fmla="*/ 2728686 w 4107542"/>
              <a:gd name="connsiteY2" fmla="*/ 356653 h 3344148"/>
              <a:gd name="connsiteX3" fmla="*/ 4107542 w 4107542"/>
              <a:gd name="connsiteY3" fmla="*/ 37338 h 334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542" h="3344148">
                <a:moveTo>
                  <a:pt x="0" y="3085339"/>
                </a:moveTo>
                <a:cubicBezTo>
                  <a:pt x="442685" y="3353853"/>
                  <a:pt x="2114247" y="3511091"/>
                  <a:pt x="2569028" y="3056310"/>
                </a:cubicBezTo>
                <a:cubicBezTo>
                  <a:pt x="3023809" y="2601529"/>
                  <a:pt x="2237619" y="874329"/>
                  <a:pt x="2728686" y="356653"/>
                </a:cubicBezTo>
                <a:cubicBezTo>
                  <a:pt x="3219753" y="-161023"/>
                  <a:pt x="4107542" y="37338"/>
                  <a:pt x="4107542" y="37338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79454" y="1307068"/>
            <a:ext cx="7165479" cy="2502932"/>
            <a:chOff x="379454" y="2784495"/>
            <a:chExt cx="7165479" cy="2502932"/>
          </a:xfrm>
        </p:grpSpPr>
        <p:sp>
          <p:nvSpPr>
            <p:cNvPr id="71" name="Rectangle 1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781122" y="28167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0x10045</a:t>
              </a:r>
            </a:p>
          </p:txBody>
        </p:sp>
        <p:sp>
          <p:nvSpPr>
            <p:cNvPr id="72" name="Rectangle 1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781122" y="31215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3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781122" y="34263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. . .</a:t>
              </a:r>
            </a:p>
          </p:txBody>
        </p:sp>
        <p:sp>
          <p:nvSpPr>
            <p:cNvPr id="74" name="Rectangle 1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781122" y="37311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5" name="Rectangle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81122" y="40359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0xC20A3</a:t>
              </a:r>
            </a:p>
          </p:txBody>
        </p:sp>
        <p:sp>
          <p:nvSpPr>
            <p:cNvPr id="76" name="Rectangl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781122" y="43407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0x4123B</a:t>
              </a:r>
            </a:p>
          </p:txBody>
        </p:sp>
        <p:sp>
          <p:nvSpPr>
            <p:cNvPr id="77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81122" y="46455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0x10044</a:t>
              </a:r>
            </a:p>
          </p:txBody>
        </p:sp>
        <p:sp>
          <p:nvSpPr>
            <p:cNvPr id="78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81122" y="4950361"/>
              <a:ext cx="1371600" cy="30480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tIns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Consolas" charset="0"/>
                  <a:cs typeface="Consolas" charset="0"/>
                </a:rPr>
                <a:t>0x00000</a:t>
              </a:r>
            </a:p>
          </p:txBody>
        </p:sp>
        <p:sp>
          <p:nvSpPr>
            <p:cNvPr id="79" name="Line 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152722" y="2793587"/>
              <a:ext cx="4390637" cy="70519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0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152722" y="4508955"/>
              <a:ext cx="4392211" cy="7696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8691" y="4918095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0x90000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000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98691" y="461506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0x90000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004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8691" y="4309938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0x90000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008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5103" y="4002252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0x90000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00c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9454" y="2784495"/>
              <a:ext cx="1492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0x00008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FFF</a:t>
              </a:r>
            </a:p>
          </p:txBody>
        </p:sp>
      </p:grpSp>
      <p:sp>
        <p:nvSpPr>
          <p:cNvPr id="86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4933" y="1509610"/>
            <a:ext cx="1371600" cy="511751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7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4933" y="2023342"/>
            <a:ext cx="1371600" cy="511751"/>
          </a:xfrm>
          <a:prstGeom prst="rect">
            <a:avLst/>
          </a:prstGeom>
          <a:solidFill>
            <a:srgbClr val="FF00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44933" y="2537074"/>
            <a:ext cx="1371600" cy="511751"/>
          </a:xfrm>
          <a:prstGeom prst="rect">
            <a:avLst/>
          </a:prstGeom>
          <a:solidFill>
            <a:srgbClr val="FF00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4933" y="3050806"/>
            <a:ext cx="1371600" cy="511751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0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4933" y="3562557"/>
            <a:ext cx="1371600" cy="511751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1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4933" y="4076289"/>
            <a:ext cx="1371600" cy="511751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4933" y="4582078"/>
            <a:ext cx="1371600" cy="511751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3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4933" y="5095810"/>
            <a:ext cx="1371600" cy="511751"/>
          </a:xfrm>
          <a:prstGeom prst="rect">
            <a:avLst/>
          </a:prstGeom>
          <a:solidFill>
            <a:srgbClr val="92D05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4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44933" y="5609543"/>
            <a:ext cx="1371600" cy="511751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>
            <p:custDataLst>
              <p:tags r:id="rId11"/>
            </p:custDataLst>
          </p:nvPr>
        </p:nvSpPr>
        <p:spPr>
          <a:xfrm>
            <a:off x="6130490" y="590120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79646">
                    <a:lumMod val="75000"/>
                  </a:srgbClr>
                </a:solidFill>
                <a:latin typeface="Source Sans Pro"/>
                <a:ea typeface="+mn-ea"/>
                <a:cs typeface="+mn-cs"/>
              </a:rPr>
              <a:t>0x00000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+mn-ea"/>
                <a:cs typeface="+mn-cs"/>
              </a:rPr>
              <a:t>000</a:t>
            </a:r>
          </a:p>
        </p:txBody>
      </p:sp>
      <p:sp>
        <p:nvSpPr>
          <p:cNvPr id="96" name="TextBox 95"/>
          <p:cNvSpPr txBox="1"/>
          <p:nvPr>
            <p:custDataLst>
              <p:tags r:id="rId12"/>
            </p:custDataLst>
          </p:nvPr>
        </p:nvSpPr>
        <p:spPr>
          <a:xfrm>
            <a:off x="6114428" y="276222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79646">
                    <a:lumMod val="75000"/>
                  </a:srgbClr>
                </a:solidFill>
                <a:latin typeface="Source Sans Pro"/>
                <a:ea typeface="+mn-ea"/>
                <a:cs typeface="+mn-cs"/>
              </a:rPr>
              <a:t>0x90000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+mn-ea"/>
                <a:cs typeface="+mn-cs"/>
              </a:rPr>
              <a:t>000</a:t>
            </a:r>
          </a:p>
        </p:txBody>
      </p:sp>
      <p:sp>
        <p:nvSpPr>
          <p:cNvPr id="97" name="TextBox 96"/>
          <p:cNvSpPr txBox="1"/>
          <p:nvPr>
            <p:custDataLst>
              <p:tags r:id="rId13"/>
            </p:custDataLst>
          </p:nvPr>
        </p:nvSpPr>
        <p:spPr>
          <a:xfrm>
            <a:off x="6156138" y="48853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79646">
                    <a:lumMod val="75000"/>
                  </a:srgbClr>
                </a:solidFill>
                <a:latin typeface="Source Sans Pro"/>
                <a:ea typeface="+mn-ea"/>
                <a:cs typeface="+mn-cs"/>
              </a:rPr>
              <a:t>0x10045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+mn-ea"/>
                <a:cs typeface="+mn-cs"/>
              </a:rPr>
              <a:t>000</a:t>
            </a:r>
          </a:p>
        </p:txBody>
      </p:sp>
      <p:sp>
        <p:nvSpPr>
          <p:cNvPr id="98" name="TextBox 97"/>
          <p:cNvSpPr txBox="1"/>
          <p:nvPr>
            <p:custDataLst>
              <p:tags r:id="rId14"/>
            </p:custDataLst>
          </p:nvPr>
        </p:nvSpPr>
        <p:spPr>
          <a:xfrm>
            <a:off x="6130490" y="131088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79646">
                    <a:lumMod val="75000"/>
                  </a:srgbClr>
                </a:solidFill>
                <a:latin typeface="Source Sans Pro"/>
                <a:ea typeface="+mn-ea"/>
                <a:cs typeface="+mn-cs"/>
              </a:rPr>
              <a:t>0xC20A3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+mn-ea"/>
                <a:cs typeface="+mn-cs"/>
              </a:rPr>
              <a:t>000</a:t>
            </a:r>
          </a:p>
        </p:txBody>
      </p:sp>
      <p:sp>
        <p:nvSpPr>
          <p:cNvPr id="99" name="TextBox 98"/>
          <p:cNvSpPr txBox="1"/>
          <p:nvPr>
            <p:custDataLst>
              <p:tags r:id="rId15"/>
            </p:custDataLst>
          </p:nvPr>
        </p:nvSpPr>
        <p:spPr>
          <a:xfrm>
            <a:off x="6120872" y="540540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79646">
                    <a:lumMod val="75000"/>
                  </a:srgbClr>
                </a:solidFill>
                <a:latin typeface="Source Sans Pro"/>
                <a:ea typeface="+mn-ea"/>
                <a:cs typeface="+mn-cs"/>
              </a:rPr>
              <a:t>0x10044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+mn-ea"/>
                <a:cs typeface="+mn-cs"/>
              </a:rPr>
              <a:t>000</a:t>
            </a:r>
          </a:p>
        </p:txBody>
      </p:sp>
      <p:sp>
        <p:nvSpPr>
          <p:cNvPr id="100" name="TextBox 99"/>
          <p:cNvSpPr txBox="1"/>
          <p:nvPr>
            <p:custDataLst>
              <p:tags r:id="rId16"/>
            </p:custDataLst>
          </p:nvPr>
        </p:nvSpPr>
        <p:spPr>
          <a:xfrm>
            <a:off x="6109619" y="385893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79646">
                    <a:lumMod val="75000"/>
                  </a:srgbClr>
                </a:solidFill>
                <a:latin typeface="Source Sans Pro"/>
                <a:ea typeface="+mn-ea"/>
                <a:cs typeface="+mn-cs"/>
              </a:rPr>
              <a:t>0x4123B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+mn-ea"/>
                <a:cs typeface="+mn-cs"/>
              </a:rPr>
              <a:t>000</a:t>
            </a: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37464008"/>
              </p:ext>
            </p:extLst>
          </p:nvPr>
        </p:nvGraphicFramePr>
        <p:xfrm>
          <a:off x="1102981" y="4426453"/>
          <a:ext cx="2316558" cy="365760"/>
        </p:xfrm>
        <a:graphic>
          <a:graphicData uri="http://schemas.openxmlformats.org/drawingml/2006/table">
            <a:tbl>
              <a:tblPr firstRow="1" bandRow="1"/>
              <a:tblGrid>
                <a:gridCol w="136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</a:rPr>
                        <a:t>0x00002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0xABC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TextBox 101"/>
          <p:cNvSpPr txBox="1"/>
          <p:nvPr>
            <p:custDataLst>
              <p:tags r:id="rId18"/>
            </p:custDataLst>
          </p:nvPr>
        </p:nvSpPr>
        <p:spPr>
          <a:xfrm>
            <a:off x="66908" y="4314733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vaddr</a:t>
            </a:r>
            <a:endParaRPr lang="en-US" sz="2800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355671" y="4114800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476653" y="4142601"/>
            <a:ext cx="2393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171853" y="4142601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05053" y="4142601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31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928335026"/>
              </p:ext>
            </p:extLst>
          </p:nvPr>
        </p:nvGraphicFramePr>
        <p:xfrm>
          <a:off x="3708984" y="2388038"/>
          <a:ext cx="2219880" cy="365760"/>
        </p:xfrm>
        <a:graphic>
          <a:graphicData uri="http://schemas.openxmlformats.org/drawingml/2006/table">
            <a:tbl>
              <a:tblPr firstRow="1" bandRow="1"/>
              <a:tblGrid>
                <a:gridCol w="130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0x4123B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0xABC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" name="TextBox 107"/>
          <p:cNvSpPr txBox="1"/>
          <p:nvPr>
            <p:custDataLst>
              <p:tags r:id="rId20"/>
            </p:custDataLst>
          </p:nvPr>
        </p:nvSpPr>
        <p:spPr>
          <a:xfrm>
            <a:off x="4224159" y="1875937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paddr</a:t>
            </a:r>
            <a:endParaRPr lang="en-US" sz="2800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7543800" y="3733800"/>
            <a:ext cx="1371600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0F995D82-426B-9342-87B0-3FAE1E7D6A1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071009" y="34377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79646">
                    <a:lumMod val="75000"/>
                  </a:srgbClr>
                </a:solidFill>
                <a:latin typeface="Source Sans Pro"/>
                <a:ea typeface="+mn-ea"/>
                <a:cs typeface="+mn-cs"/>
              </a:rPr>
              <a:t>0x4123B</a:t>
            </a:r>
            <a:r>
              <a:rPr lang="en-US" sz="1800" dirty="0">
                <a:solidFill>
                  <a:srgbClr val="0070C0"/>
                </a:solidFill>
                <a:latin typeface="Source Sans Pro"/>
                <a:ea typeface="+mn-ea"/>
                <a:cs typeface="+mn-cs"/>
              </a:rPr>
              <a:t>ABC</a:t>
            </a: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4C57A0BF-3DCD-544A-BD9E-37AB83735F70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3152722" y="2753798"/>
            <a:ext cx="1202722" cy="261936"/>
          </a:xfrm>
          <a:prstGeom prst="bentConnector3">
            <a:avLst>
              <a:gd name="adj1" fmla="val 101047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84032F77-D329-DA45-9713-87C8574CCF97}"/>
              </a:ext>
            </a:extLst>
          </p:cNvPr>
          <p:cNvCxnSpPr/>
          <p:nvPr/>
        </p:nvCxnSpPr>
        <p:spPr>
          <a:xfrm flipV="1">
            <a:off x="3419539" y="2758994"/>
            <a:ext cx="2143061" cy="1823084"/>
          </a:xfrm>
          <a:prstGeom prst="bentConnector3">
            <a:avLst>
              <a:gd name="adj1" fmla="val 99982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B26C3929-E559-D545-9F44-2AEE4D3FC815}"/>
              </a:ext>
            </a:extLst>
          </p:cNvPr>
          <p:cNvCxnSpPr>
            <a:endCxn id="83" idx="1"/>
          </p:cNvCxnSpPr>
          <p:nvPr/>
        </p:nvCxnSpPr>
        <p:spPr>
          <a:xfrm rot="16200000" flipV="1">
            <a:off x="386931" y="3028937"/>
            <a:ext cx="1402424" cy="1378904"/>
          </a:xfrm>
          <a:prstGeom prst="bentConnector4">
            <a:avLst>
              <a:gd name="adj1" fmla="val 43416"/>
              <a:gd name="adj2" fmla="val 116578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4" name="Elbow Connector 113">
            <a:extLst>
              <a:ext uri="{FF2B5EF4-FFF2-40B4-BE49-F238E27FC236}">
                <a16:creationId xmlns:a16="http://schemas.microsoft.com/office/drawing/2014/main" id="{CD425023-0B62-FE49-82A9-C49E76F833B3}"/>
              </a:ext>
            </a:extLst>
          </p:cNvPr>
          <p:cNvCxnSpPr/>
          <p:nvPr/>
        </p:nvCxnSpPr>
        <p:spPr>
          <a:xfrm>
            <a:off x="5928864" y="2558534"/>
            <a:ext cx="1614495" cy="1175266"/>
          </a:xfrm>
          <a:prstGeom prst="bentConnector3">
            <a:avLst>
              <a:gd name="adj1" fmla="val 6309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7C4C123D-E066-814F-B128-1618EB7767B0}"/>
              </a:ext>
            </a:extLst>
          </p:cNvPr>
          <p:cNvSpPr txBox="1"/>
          <p:nvPr/>
        </p:nvSpPr>
        <p:spPr>
          <a:xfrm>
            <a:off x="131049" y="520342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index into the page table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C83858F-FA2A-B340-9C96-537173AB9521}"/>
              </a:ext>
            </a:extLst>
          </p:cNvPr>
          <p:cNvSpPr txBox="1"/>
          <p:nvPr/>
        </p:nvSpPr>
        <p:spPr>
          <a:xfrm>
            <a:off x="2752255" y="5167019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page offset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1C88BFA-1C87-DA47-B35E-AA79D1261476}"/>
              </a:ext>
            </a:extLst>
          </p:cNvPr>
          <p:cNvCxnSpPr/>
          <p:nvPr/>
        </p:nvCxnSpPr>
        <p:spPr>
          <a:xfrm flipH="1">
            <a:off x="1219200" y="4776365"/>
            <a:ext cx="565608" cy="50913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B434AE6-7282-F54C-918D-9B42222E6765}"/>
              </a:ext>
            </a:extLst>
          </p:cNvPr>
          <p:cNvCxnSpPr>
            <a:cxnSpLocks/>
          </p:cNvCxnSpPr>
          <p:nvPr/>
        </p:nvCxnSpPr>
        <p:spPr>
          <a:xfrm>
            <a:off x="2962700" y="4782556"/>
            <a:ext cx="322936" cy="50294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044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108" grpId="0"/>
      <p:bldP spid="110" grpId="0"/>
      <p:bldP spid="115" grpId="0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we execute </a:t>
            </a:r>
            <a:r>
              <a:rPr lang="en-US" sz="2800" b="1" i="1" dirty="0" smtClean="0"/>
              <a:t>more than one</a:t>
            </a:r>
            <a:r>
              <a:rPr lang="en-US" sz="2800" dirty="0" smtClean="0"/>
              <a:t> program at a time with our current RISC-V processor?</a:t>
            </a:r>
          </a:p>
          <a:p>
            <a:endParaRPr lang="en-US" sz="2800" dirty="0"/>
          </a:p>
          <a:p>
            <a:r>
              <a:rPr lang="en-US" sz="2800" dirty="0" smtClean="0"/>
              <a:t>a) Yes, no problem at all</a:t>
            </a:r>
          </a:p>
          <a:p>
            <a:r>
              <a:rPr lang="en-US" sz="2800" dirty="0" smtClean="0"/>
              <a:t>b) No, because memory addresses will conflict</a:t>
            </a:r>
          </a:p>
          <a:p>
            <a:r>
              <a:rPr lang="en-US" sz="2800" dirty="0" smtClean="0"/>
              <a:t>c) Yes, caches can avoid memory address conflicts</a:t>
            </a:r>
          </a:p>
          <a:p>
            <a:r>
              <a:rPr lang="en-US" sz="2800" dirty="0" smtClean="0"/>
              <a:t>d) Yes, our modified Harvard architecture avoids memory address conflicts</a:t>
            </a:r>
          </a:p>
          <a:p>
            <a:r>
              <a:rPr lang="en-US" sz="2800" dirty="0" smtClean="0"/>
              <a:t>e) Yes, because we have multiple processors (multiple cores)</a:t>
            </a:r>
          </a:p>
          <a:p>
            <a:endParaRPr lang="en-US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Picture: Multiple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General Address Translation</a:t>
            </a:r>
          </a:p>
        </p:txBody>
      </p:sp>
      <p:sp>
        <p:nvSpPr>
          <p:cNvPr id="6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90600"/>
            <a:ext cx="8229600" cy="53657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if the page size is not 4KB?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 </a:t>
            </a:r>
            <a:r>
              <a:rPr lang="en-US" dirty="0"/>
              <a:t>Page offset is no longer 12 bits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a typeface="Calibri" charset="0"/>
                <a:cs typeface="Calibri" charset="0"/>
                <a:sym typeface="Wingdings"/>
              </a:rPr>
              <a:t>Clicker Question: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Page size is 16KB </a:t>
            </a:r>
            <a:r>
              <a:rPr lang="en-US" dirty="0">
                <a:solidFill>
                  <a:schemeClr val="accent1"/>
                </a:solidFill>
                <a:sym typeface="Wingdings"/>
              </a:rPr>
              <a:t> </a:t>
            </a:r>
            <a:r>
              <a:rPr lang="en-US" dirty="0">
                <a:solidFill>
                  <a:schemeClr val="accent1"/>
                </a:solidFill>
              </a:rPr>
              <a:t>how many bits is page offset?</a:t>
            </a:r>
            <a:endParaRPr lang="en-US" dirty="0">
              <a:solidFill>
                <a:schemeClr val="accent1"/>
              </a:solidFill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a typeface="Calibri" charset="0"/>
                <a:cs typeface="Calibri" charset="0"/>
                <a:sym typeface="Wingdings"/>
              </a:rPr>
              <a:t>(a) 12 	(b) 13		(c) 14		(d) 15		(e) 16	</a:t>
            </a:r>
            <a:r>
              <a:rPr lang="en-US" dirty="0">
                <a:ea typeface="Calibri" charset="0"/>
                <a:cs typeface="Calibri" charset="0"/>
                <a:sym typeface="Wingdings"/>
              </a:rPr>
              <a:t>					</a:t>
            </a:r>
            <a:endParaRPr lang="en-US" dirty="0"/>
          </a:p>
          <a:p>
            <a:r>
              <a:rPr lang="en-US" dirty="0"/>
              <a:t>What if Main Memory is not 4GB?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 Physical page number is no longer 20 bits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a typeface="Calibri" charset="0"/>
                <a:cs typeface="Calibri" charset="0"/>
                <a:sym typeface="Wingdings"/>
              </a:rPr>
              <a:t>Clicker Question: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Page size 4KB, Main Memory 512 MB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/>
              </a:rPr>
              <a:t>						 </a:t>
            </a:r>
            <a:r>
              <a:rPr lang="en-US" dirty="0">
                <a:solidFill>
                  <a:schemeClr val="accent1"/>
                </a:solidFill>
              </a:rPr>
              <a:t>how many bits is PPN?</a:t>
            </a:r>
            <a:endParaRPr lang="en-US" dirty="0">
              <a:solidFill>
                <a:schemeClr val="accent1"/>
              </a:solidFill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a typeface="Calibri" charset="0"/>
                <a:cs typeface="Calibri" charset="0"/>
                <a:sym typeface="Wingdings"/>
              </a:rPr>
              <a:t>(a) 15 	(b) 16		(c) 17		(d) 18		(e) 19	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821878"/>
            <a:ext cx="12954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5442857"/>
            <a:ext cx="12954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828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Virtual Memory: 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Virtual Memory: </a:t>
            </a:r>
            <a:r>
              <a:rPr lang="en-US" sz="2800" dirty="0"/>
              <a:t>a Solution for All Problems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Each </a:t>
            </a:r>
            <a:r>
              <a:rPr lang="en-US" sz="2800" dirty="0">
                <a:solidFill>
                  <a:srgbClr val="7030A0"/>
                </a:solidFill>
              </a:rPr>
              <a:t>process</a:t>
            </a:r>
            <a:r>
              <a:rPr lang="en-US" sz="2800" dirty="0"/>
              <a:t> has its own </a:t>
            </a:r>
            <a:r>
              <a:rPr lang="en-US" sz="2800" dirty="0">
                <a:solidFill>
                  <a:srgbClr val="7030A0"/>
                </a:solidFill>
              </a:rPr>
              <a:t>virtual address space</a:t>
            </a:r>
          </a:p>
          <a:p>
            <a:pPr lvl="1"/>
            <a:r>
              <a:rPr lang="en-US" sz="2400" dirty="0"/>
              <a:t>Program/CPU can access any address from 0…2</a:t>
            </a:r>
            <a:r>
              <a:rPr lang="en-US" sz="2400" baseline="30000" dirty="0"/>
              <a:t>N</a:t>
            </a:r>
            <a:r>
              <a:rPr lang="en-US" sz="2400" dirty="0"/>
              <a:t>-1</a:t>
            </a:r>
            <a:endParaRPr lang="en-US" sz="2400" baseline="30000" dirty="0"/>
          </a:p>
          <a:p>
            <a:pPr marL="457200" lvl="1" indent="0">
              <a:buNone/>
            </a:pPr>
            <a:r>
              <a:rPr lang="en-US" sz="2400" dirty="0"/>
              <a:t>    (N=number of bits in address register)</a:t>
            </a:r>
          </a:p>
          <a:p>
            <a:pPr lvl="1"/>
            <a:r>
              <a:rPr lang="en-US" sz="2400" dirty="0"/>
              <a:t>A process is a program being executed</a:t>
            </a:r>
          </a:p>
          <a:p>
            <a:pPr lvl="1"/>
            <a:r>
              <a:rPr lang="en-US" sz="2400" dirty="0"/>
              <a:t>Programmer can code as if they own all of memory</a:t>
            </a:r>
          </a:p>
          <a:p>
            <a:endParaRPr lang="en-US" sz="2800" dirty="0"/>
          </a:p>
          <a:p>
            <a:r>
              <a:rPr lang="en-US" sz="2800" dirty="0"/>
              <a:t>On-the-fly at runtime, for each memory access</a:t>
            </a:r>
          </a:p>
          <a:p>
            <a:pPr lvl="1"/>
            <a:r>
              <a:rPr lang="en-US" sz="2400" dirty="0"/>
              <a:t>all accesses are </a:t>
            </a:r>
            <a:r>
              <a:rPr lang="en-US" sz="2400" i="1" dirty="0"/>
              <a:t>indirect</a:t>
            </a:r>
            <a:r>
              <a:rPr lang="en-US" sz="2400" dirty="0"/>
              <a:t> through a virtual address</a:t>
            </a:r>
          </a:p>
          <a:p>
            <a:pPr lvl="1"/>
            <a:r>
              <a:rPr lang="en-US" sz="2400" dirty="0"/>
              <a:t>translate fake </a:t>
            </a:r>
            <a:r>
              <a:rPr lang="en-US" sz="2400" dirty="0">
                <a:solidFill>
                  <a:srgbClr val="0070C0"/>
                </a:solidFill>
              </a:rPr>
              <a:t>virtual address </a:t>
            </a:r>
            <a:r>
              <a:rPr lang="en-US" sz="2400" dirty="0"/>
              <a:t>to a real </a:t>
            </a:r>
            <a:r>
              <a:rPr lang="en-US" sz="2400" dirty="0">
                <a:solidFill>
                  <a:srgbClr val="0070C0"/>
                </a:solidFill>
              </a:rPr>
              <a:t>physical address</a:t>
            </a:r>
          </a:p>
          <a:p>
            <a:pPr lvl="1"/>
            <a:r>
              <a:rPr lang="en-US" sz="2400" dirty="0"/>
              <a:t>redirect load/store to the physical address</a:t>
            </a:r>
          </a:p>
          <a:p>
            <a:pPr marL="457200" lvl="1" indent="0">
              <a:buNone/>
            </a:pPr>
            <a:endParaRPr lang="en-US" sz="2400" dirty="0"/>
          </a:p>
          <a:p>
            <a:pPr marL="57150" indent="0"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55201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Source Sans Pro"/>
              </a:rPr>
              <a:t>map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2908" y="5050791"/>
            <a:ext cx="8001000" cy="32763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131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Advantages of Virtual Memory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035050"/>
            <a:ext cx="8458200" cy="5365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Easy relocation</a:t>
            </a:r>
          </a:p>
          <a:p>
            <a:r>
              <a:rPr lang="en-US" dirty="0"/>
              <a:t>Loader puts code anywhere in physical memory</a:t>
            </a:r>
          </a:p>
          <a:p>
            <a:r>
              <a:rPr lang="en-US" dirty="0">
                <a:solidFill>
                  <a:srgbClr val="0070C0"/>
                </a:solidFill>
              </a:rPr>
              <a:t>Virtual mappings </a:t>
            </a:r>
            <a:r>
              <a:rPr lang="en-US" dirty="0"/>
              <a:t>to give illusion of correct layout</a:t>
            </a:r>
          </a:p>
          <a:p>
            <a:pPr marL="0" indent="0">
              <a:buNone/>
            </a:pPr>
            <a:r>
              <a:rPr lang="en-US" sz="3500" b="1" dirty="0"/>
              <a:t>Higher memory utilization</a:t>
            </a:r>
          </a:p>
          <a:p>
            <a:r>
              <a:rPr lang="en-US" dirty="0"/>
              <a:t>Provide illusion of contiguous memory</a:t>
            </a:r>
          </a:p>
          <a:p>
            <a:r>
              <a:rPr lang="en-US" dirty="0"/>
              <a:t>Use all physical memory, even physical address 0x0</a:t>
            </a:r>
          </a:p>
          <a:p>
            <a:pPr marL="0" indent="0">
              <a:buNone/>
            </a:pPr>
            <a:r>
              <a:rPr lang="en-US" sz="3500" b="1" dirty="0"/>
              <a:t>Easy sharing</a:t>
            </a:r>
          </a:p>
          <a:p>
            <a:r>
              <a:rPr lang="en-US" dirty="0"/>
              <a:t>Different mappings for different programs / cores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4008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Takeaway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365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problems in computer science can be solved by another level of indirection.</a:t>
            </a:r>
          </a:p>
          <a:p>
            <a:endParaRPr lang="en-US" dirty="0"/>
          </a:p>
          <a:p>
            <a:r>
              <a:rPr lang="en-US" dirty="0"/>
              <a:t>Need a </a:t>
            </a:r>
            <a:r>
              <a:rPr lang="en-US" dirty="0">
                <a:solidFill>
                  <a:schemeClr val="accent1"/>
                </a:solidFill>
              </a:rPr>
              <a:t>map </a:t>
            </a:r>
            <a:r>
              <a:rPr lang="en-US" dirty="0"/>
              <a:t>to translate a “fake” virtual address (generated by CPU) to a “real” physical Address (in memory)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Virtual memory is implemented via a “Map”, a </a:t>
            </a:r>
            <a:r>
              <a:rPr lang="en-US" b="1" i="1" dirty="0" err="1">
                <a:solidFill>
                  <a:schemeClr val="accent1"/>
                </a:solidFill>
              </a:rPr>
              <a:t>PageTage</a:t>
            </a:r>
            <a:r>
              <a:rPr lang="en-US" b="1" i="1" dirty="0">
                <a:solidFill>
                  <a:schemeClr val="accent1"/>
                </a:solidFill>
              </a:rPr>
              <a:t>,</a:t>
            </a:r>
            <a:r>
              <a:rPr lang="en-US" dirty="0">
                <a:solidFill>
                  <a:schemeClr val="accent1"/>
                </a:solidFill>
              </a:rPr>
              <a:t> that maps a </a:t>
            </a:r>
            <a:r>
              <a:rPr lang="en-US" b="1" i="1" dirty="0" err="1">
                <a:solidFill>
                  <a:schemeClr val="accent1"/>
                </a:solidFill>
              </a:rPr>
              <a:t>vaddr</a:t>
            </a:r>
            <a:r>
              <a:rPr lang="en-US" dirty="0">
                <a:solidFill>
                  <a:schemeClr val="accent1"/>
                </a:solidFill>
              </a:rPr>
              <a:t> (a virtual address) to a </a:t>
            </a:r>
            <a:r>
              <a:rPr lang="en-US" b="1" i="1" dirty="0" err="1">
                <a:solidFill>
                  <a:schemeClr val="accent1"/>
                </a:solidFill>
              </a:rPr>
              <a:t>paddr</a:t>
            </a:r>
            <a:r>
              <a:rPr lang="en-US" dirty="0">
                <a:solidFill>
                  <a:schemeClr val="accent1"/>
                </a:solidFill>
              </a:rPr>
              <a:t> (physical address):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                 </a:t>
            </a:r>
            <a:r>
              <a:rPr lang="en-US" b="1" i="1" dirty="0" err="1">
                <a:solidFill>
                  <a:schemeClr val="accent1"/>
                </a:solidFill>
              </a:rPr>
              <a:t>paddr</a:t>
            </a:r>
            <a:r>
              <a:rPr lang="en-US" b="1" i="1" dirty="0">
                <a:solidFill>
                  <a:schemeClr val="accent1"/>
                </a:solidFill>
              </a:rPr>
              <a:t> = </a:t>
            </a:r>
            <a:r>
              <a:rPr lang="en-US" b="1" i="1" dirty="0" err="1" smtClean="0">
                <a:solidFill>
                  <a:schemeClr val="accent1"/>
                </a:solidFill>
              </a:rPr>
              <a:t>PageTable</a:t>
            </a:r>
            <a:r>
              <a:rPr lang="en-US" b="1" i="1" dirty="0" smtClean="0">
                <a:solidFill>
                  <a:schemeClr val="accent1"/>
                </a:solidFill>
              </a:rPr>
              <a:t>[</a:t>
            </a:r>
            <a:r>
              <a:rPr lang="en-US" b="1" i="1" dirty="0" err="1" smtClean="0">
                <a:solidFill>
                  <a:schemeClr val="accent1"/>
                </a:solidFill>
              </a:rPr>
              <a:t>vaddr</a:t>
            </a:r>
            <a:r>
              <a:rPr lang="en-US" b="1" i="1" dirty="0" smtClean="0">
                <a:solidFill>
                  <a:schemeClr val="accent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36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Feedback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365750"/>
          </a:xfrm>
        </p:spPr>
        <p:txBody>
          <a:bodyPr/>
          <a:lstStyle/>
          <a:p>
            <a:r>
              <a:rPr lang="en-US" dirty="0"/>
              <a:t>How much did you love today’s lecture?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A: As much as </a:t>
            </a:r>
            <a:r>
              <a:rPr lang="en-US" b="1" dirty="0" err="1">
                <a:solidFill>
                  <a:srgbClr val="0070C0"/>
                </a:solidFill>
              </a:rPr>
              <a:t>Melania</a:t>
            </a:r>
            <a:r>
              <a:rPr lang="en-US" b="1" dirty="0">
                <a:solidFill>
                  <a:srgbClr val="0070C0"/>
                </a:solidFill>
              </a:rPr>
              <a:t> loves Trump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B: As much as Kanye loves Kanye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C: Somewhere in between, but closer to A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D: Somewhere in between, but closer to B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E: I am incapable of loving anything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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Virtual Memory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Virtual Memory?</a:t>
            </a:r>
          </a:p>
          <a:p>
            <a:pPr marL="0" indent="0">
              <a:buNone/>
            </a:pPr>
            <a:r>
              <a:rPr lang="en-US" dirty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Address Translation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Overhead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42288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Page Table Overhead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990600"/>
            <a:ext cx="8229600" cy="5365750"/>
          </a:xfrm>
        </p:spPr>
        <p:txBody>
          <a:bodyPr>
            <a:noAutofit/>
          </a:bodyPr>
          <a:lstStyle/>
          <a:p>
            <a:r>
              <a:rPr lang="en-US" dirty="0"/>
              <a:t>How large is </a:t>
            </a:r>
            <a:r>
              <a:rPr lang="en-US" dirty="0" err="1"/>
              <a:t>PageTable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Virtual address space (for each process):</a:t>
            </a:r>
          </a:p>
          <a:p>
            <a:pPr lvl="1"/>
            <a:r>
              <a:rPr lang="en-US" dirty="0"/>
              <a:t>Given: total virtual memory: 2</a:t>
            </a:r>
            <a:r>
              <a:rPr lang="en-US" baseline="30000" dirty="0"/>
              <a:t>32</a:t>
            </a:r>
            <a:r>
              <a:rPr lang="en-US" dirty="0"/>
              <a:t> bytes = 4GB</a:t>
            </a:r>
          </a:p>
          <a:p>
            <a:pPr lvl="1"/>
            <a:r>
              <a:rPr lang="en-US" dirty="0"/>
              <a:t>Given: page size: 2</a:t>
            </a:r>
            <a:r>
              <a:rPr lang="en-US" baseline="30000" dirty="0"/>
              <a:t>12</a:t>
            </a:r>
            <a:r>
              <a:rPr lang="en-US" dirty="0"/>
              <a:t> bytes = 4KB</a:t>
            </a:r>
          </a:p>
          <a:p>
            <a:pPr lvl="1"/>
            <a:r>
              <a:rPr lang="en-US" b="1" dirty="0"/>
              <a:t># entries in </a:t>
            </a:r>
            <a:r>
              <a:rPr lang="en-US" b="1" dirty="0" err="1"/>
              <a:t>PageTable</a:t>
            </a:r>
            <a:r>
              <a:rPr lang="en-US" b="1" dirty="0"/>
              <a:t>?</a:t>
            </a:r>
          </a:p>
          <a:p>
            <a:pPr lvl="1"/>
            <a:r>
              <a:rPr lang="en-US" b="1" dirty="0"/>
              <a:t>size of </a:t>
            </a:r>
            <a:r>
              <a:rPr lang="en-US" b="1" dirty="0" err="1"/>
              <a:t>PageTable</a:t>
            </a:r>
            <a:r>
              <a:rPr lang="en-US" b="1" dirty="0"/>
              <a:t>?</a:t>
            </a:r>
          </a:p>
          <a:p>
            <a:r>
              <a:rPr lang="en-US" dirty="0">
                <a:solidFill>
                  <a:srgbClr val="002060"/>
                </a:solidFill>
              </a:rPr>
              <a:t>Physical address space:</a:t>
            </a:r>
          </a:p>
          <a:p>
            <a:pPr lvl="1"/>
            <a:r>
              <a:rPr lang="en-US" dirty="0"/>
              <a:t>total physical memory: 2</a:t>
            </a:r>
            <a:r>
              <a:rPr lang="en-US" baseline="30000" dirty="0"/>
              <a:t>29</a:t>
            </a:r>
            <a:r>
              <a:rPr lang="en-US" dirty="0"/>
              <a:t> bytes = 512MB</a:t>
            </a:r>
          </a:p>
          <a:p>
            <a:pPr lvl="1"/>
            <a:r>
              <a:rPr lang="en-US" dirty="0"/>
              <a:t>overhead for 10 processes?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6678" y="2737051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urce Sans Pro"/>
              </a:rPr>
              <a:t>2</a:t>
            </a:r>
            <a:r>
              <a:rPr lang="en-US" baseline="30000" dirty="0">
                <a:solidFill>
                  <a:srgbClr val="FF0000"/>
                </a:solidFill>
                <a:latin typeface="Source Sans Pro"/>
              </a:rPr>
              <a:t>20</a:t>
            </a:r>
            <a:r>
              <a:rPr lang="en-US" dirty="0">
                <a:solidFill>
                  <a:srgbClr val="FF0000"/>
                </a:solidFill>
                <a:latin typeface="Source Sans Pro"/>
              </a:rPr>
              <a:t> = 1 million entries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630" y="3198716"/>
            <a:ext cx="5142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urce Sans Pro"/>
              </a:rPr>
              <a:t>PTE size = 4 bytes</a:t>
            </a:r>
          </a:p>
          <a:p>
            <a:r>
              <a:rPr lang="en-US" dirty="0">
                <a:solidFill>
                  <a:srgbClr val="FF0000"/>
                </a:solidFill>
                <a:latin typeface="Source Sans Pro"/>
                <a:sym typeface="Wingdings"/>
              </a:rPr>
              <a:t>    </a:t>
            </a:r>
            <a:r>
              <a:rPr lang="en-US" dirty="0" err="1">
                <a:solidFill>
                  <a:srgbClr val="FF0000"/>
                </a:solidFill>
                <a:latin typeface="Source Sans Pro"/>
              </a:rPr>
              <a:t>PageTable</a:t>
            </a:r>
            <a:r>
              <a:rPr lang="en-US" dirty="0">
                <a:solidFill>
                  <a:srgbClr val="FF0000"/>
                </a:solidFill>
                <a:latin typeface="Source Sans Pro"/>
              </a:rPr>
              <a:t> size = 4 x 2</a:t>
            </a:r>
            <a:r>
              <a:rPr lang="en-US" baseline="30000" dirty="0">
                <a:solidFill>
                  <a:srgbClr val="FF0000"/>
                </a:solidFill>
                <a:latin typeface="Source Sans Pro"/>
              </a:rPr>
              <a:t>20</a:t>
            </a:r>
            <a:r>
              <a:rPr lang="en-US" dirty="0">
                <a:solidFill>
                  <a:srgbClr val="FF0000"/>
                </a:solidFill>
                <a:latin typeface="Source Sans Pro"/>
              </a:rPr>
              <a:t> = 4MB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7113" y="5488245"/>
            <a:ext cx="525015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ource Sans Pro"/>
              </a:rPr>
              <a:t>10 x 4MB = 40 MB of overhead!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Source Sans Pro"/>
              </a:rPr>
              <a:t>40 MB /512 MB = 7.8% overhead, </a:t>
            </a:r>
          </a:p>
          <a:p>
            <a:r>
              <a:rPr lang="en-US" sz="2400" dirty="0">
                <a:solidFill>
                  <a:srgbClr val="FF0000"/>
                </a:solidFill>
                <a:latin typeface="Source Sans Pro"/>
              </a:rPr>
              <a:t>space due to </a:t>
            </a:r>
            <a:r>
              <a:rPr lang="en-US" sz="2400" dirty="0" err="1">
                <a:solidFill>
                  <a:srgbClr val="FF0000"/>
                </a:solidFill>
                <a:latin typeface="Source Sans Pro"/>
              </a:rPr>
              <a:t>PageTable</a:t>
            </a:r>
            <a:endParaRPr lang="en-US" sz="2400" dirty="0">
              <a:solidFill>
                <a:srgbClr val="FF0000"/>
              </a:solidFill>
              <a:latin typeface="Source Sans Pr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" y="6032247"/>
            <a:ext cx="766378" cy="7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But Wait... There’s more!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/>
              <a:t>Page Table Entry won’t be just an integer</a:t>
            </a:r>
          </a:p>
          <a:p>
            <a:r>
              <a:rPr lang="en-US" dirty="0"/>
              <a:t>Meta-Data</a:t>
            </a:r>
          </a:p>
          <a:p>
            <a:pPr lvl="1"/>
            <a:r>
              <a:rPr lang="en-US" dirty="0"/>
              <a:t>Valid Bits</a:t>
            </a:r>
            <a:endParaRPr lang="en-US" b="1" dirty="0"/>
          </a:p>
          <a:p>
            <a:pPr lvl="2"/>
            <a:r>
              <a:rPr lang="en-US" i="1" dirty="0">
                <a:solidFill>
                  <a:srgbClr val="0070C0"/>
                </a:solidFill>
              </a:rPr>
              <a:t>What PPN means “not mapped”?</a:t>
            </a:r>
            <a:r>
              <a:rPr lang="en-US" b="1" dirty="0"/>
              <a:t>   </a:t>
            </a:r>
            <a:r>
              <a:rPr lang="en-US" dirty="0"/>
              <a:t>No such number</a:t>
            </a:r>
            <a:r>
              <a:rPr lang="is-IS" dirty="0"/>
              <a:t>…</a:t>
            </a:r>
            <a:endParaRPr lang="en-US" dirty="0"/>
          </a:p>
          <a:p>
            <a:pPr lvl="2"/>
            <a:r>
              <a:rPr lang="en-US" b="1" dirty="0"/>
              <a:t>At first:</a:t>
            </a:r>
            <a:r>
              <a:rPr lang="en-US" dirty="0"/>
              <a:t> not all virtual pages will be in physical memory</a:t>
            </a:r>
          </a:p>
          <a:p>
            <a:pPr lvl="2"/>
            <a:r>
              <a:rPr lang="en-US" b="1" dirty="0"/>
              <a:t>Later:</a:t>
            </a:r>
            <a:r>
              <a:rPr lang="en-US" dirty="0"/>
              <a:t> might not have enough physical memory to map all virtual pages</a:t>
            </a:r>
          </a:p>
          <a:p>
            <a:pPr lvl="1"/>
            <a:r>
              <a:rPr lang="en-US" dirty="0"/>
              <a:t>Page Permissions</a:t>
            </a:r>
          </a:p>
          <a:p>
            <a:pPr lvl="2"/>
            <a:r>
              <a:rPr lang="en-US" dirty="0"/>
              <a:t>R/W/X permission bits for each PTE</a:t>
            </a:r>
          </a:p>
          <a:p>
            <a:pPr lvl="2"/>
            <a:r>
              <a:rPr lang="en-US" b="1" dirty="0"/>
              <a:t>Code:</a:t>
            </a:r>
            <a:r>
              <a:rPr lang="en-US" dirty="0"/>
              <a:t> read-only, executable</a:t>
            </a:r>
          </a:p>
          <a:p>
            <a:pPr lvl="2"/>
            <a:r>
              <a:rPr lang="en-US" b="1" dirty="0"/>
              <a:t>Data:</a:t>
            </a:r>
            <a:r>
              <a:rPr lang="en-US" dirty="0"/>
              <a:t> writeable, not executable</a:t>
            </a:r>
          </a:p>
        </p:txBody>
      </p:sp>
    </p:spTree>
    <p:extLst>
      <p:ext uri="{BB962C8B-B14F-4D97-AF65-F5344CB8AC3E}">
        <p14:creationId xmlns:p14="http://schemas.microsoft.com/office/powerpoint/2010/main" val="15598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Less Simple Page Table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2477590"/>
              </p:ext>
            </p:extLst>
          </p:nvPr>
        </p:nvGraphicFramePr>
        <p:xfrm>
          <a:off x="304800" y="838200"/>
          <a:ext cx="2819400" cy="3576320"/>
        </p:xfrm>
        <a:graphic>
          <a:graphicData uri="http://schemas.openxmlformats.org/drawingml/2006/table">
            <a:tbl>
              <a:tblPr firstRow="1" bandRow="1"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Source Sans Pro"/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Source Sans Pro"/>
                        </a:rPr>
                        <a:t>R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Source Sans Pro"/>
                        </a:rPr>
                        <a:t>W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Source Sans Pro"/>
                        </a:rPr>
                        <a:t>Physical Page Number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0xC20A3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0xC20A3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0x4123B</a:t>
                      </a:r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0x10044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ource Sans Pro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" name="Rectangle 2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990600"/>
            <a:ext cx="1371600" cy="548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1066800"/>
            <a:ext cx="1371600" cy="5334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3886200"/>
            <a:ext cx="1371600" cy="5334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4876800"/>
            <a:ext cx="1371600" cy="533400"/>
          </a:xfrm>
          <a:prstGeom prst="rect">
            <a:avLst/>
          </a:prstGeom>
          <a:solidFill>
            <a:srgbClr val="F79646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828800"/>
            <a:ext cx="1371600" cy="1295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>
            <p:custDataLst>
              <p:tags r:id="rId7"/>
            </p:custDataLst>
          </p:nvPr>
        </p:nvSpPr>
        <p:spPr>
          <a:xfrm>
            <a:off x="5791200" y="62292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0x00000000</a:t>
            </a:r>
          </a:p>
        </p:txBody>
      </p:sp>
      <p:sp>
        <p:nvSpPr>
          <p:cNvPr id="33" name="TextBox 32"/>
          <p:cNvSpPr txBox="1"/>
          <p:nvPr>
            <p:custDataLst>
              <p:tags r:id="rId8"/>
            </p:custDataLst>
          </p:nvPr>
        </p:nvSpPr>
        <p:spPr>
          <a:xfrm>
            <a:off x="5775138" y="2819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0x90000000</a:t>
            </a:r>
          </a:p>
        </p:txBody>
      </p:sp>
      <p:sp>
        <p:nvSpPr>
          <p:cNvPr id="34" name="TextBox 33"/>
          <p:cNvSpPr txBox="1"/>
          <p:nvPr>
            <p:custDataLst>
              <p:tags r:id="rId9"/>
            </p:custDataLst>
          </p:nvPr>
        </p:nvSpPr>
        <p:spPr>
          <a:xfrm>
            <a:off x="5791200" y="51624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0x10045000</a:t>
            </a:r>
          </a:p>
        </p:txBody>
      </p:sp>
      <p:sp>
        <p:nvSpPr>
          <p:cNvPr id="35" name="TextBox 34"/>
          <p:cNvSpPr txBox="1"/>
          <p:nvPr>
            <p:custDataLst>
              <p:tags r:id="rId10"/>
            </p:custDataLst>
          </p:nvPr>
        </p:nvSpPr>
        <p:spPr>
          <a:xfrm>
            <a:off x="5765520" y="417189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0x4123B000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5791200" y="1295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0xC20A3000</a:t>
            </a:r>
          </a:p>
        </p:txBody>
      </p:sp>
      <p:cxnSp>
        <p:nvCxnSpPr>
          <p:cNvPr id="37" name="Straight Connector 36"/>
          <p:cNvCxnSpPr/>
          <p:nvPr>
            <p:custDataLst>
              <p:tags r:id="rId12"/>
            </p:custDataLst>
          </p:nvPr>
        </p:nvCxnSpPr>
        <p:spPr>
          <a:xfrm>
            <a:off x="3124200" y="1600200"/>
            <a:ext cx="4114800" cy="22860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>
            <p:custDataLst>
              <p:tags r:id="rId13"/>
            </p:custDataLst>
          </p:nvPr>
        </p:nvCxnSpPr>
        <p:spPr>
          <a:xfrm flipV="1">
            <a:off x="3124200" y="3124200"/>
            <a:ext cx="4114800" cy="141224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5410200"/>
            <a:ext cx="1371600" cy="533400"/>
          </a:xfrm>
          <a:prstGeom prst="rect">
            <a:avLst/>
          </a:prstGeom>
          <a:solidFill>
            <a:srgbClr val="92D05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>
            <p:custDataLst>
              <p:tags r:id="rId15"/>
            </p:custDataLst>
          </p:nvPr>
        </p:nvSpPr>
        <p:spPr>
          <a:xfrm>
            <a:off x="5791200" y="56958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0x10044000</a:t>
            </a:r>
          </a:p>
        </p:txBody>
      </p:sp>
      <p:cxnSp>
        <p:nvCxnSpPr>
          <p:cNvPr id="41" name="Straight Connector 40"/>
          <p:cNvCxnSpPr/>
          <p:nvPr>
            <p:custDataLst>
              <p:tags r:id="rId16"/>
            </p:custDataLst>
          </p:nvPr>
        </p:nvCxnSpPr>
        <p:spPr>
          <a:xfrm flipV="1">
            <a:off x="2971800" y="1600202"/>
            <a:ext cx="4267200" cy="161930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oval" w="lg" len="lg"/>
            <a:tailEnd type="stealth" w="lg" len="lg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17"/>
            </p:custDataLst>
          </p:nvPr>
        </p:nvCxnSpPr>
        <p:spPr>
          <a:xfrm flipV="1">
            <a:off x="2971800" y="1600200"/>
            <a:ext cx="4267200" cy="53340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oval" w="lg" len="lg"/>
            <a:tailEnd type="stealth" w="lg" len="lg"/>
          </a:ln>
          <a:effectLst/>
        </p:spPr>
      </p:cxnSp>
      <p:sp>
        <p:nvSpPr>
          <p:cNvPr id="43" name="Content Placeholder 2"/>
          <p:cNvSpPr txBox="1">
            <a:spLocks/>
          </p:cNvSpPr>
          <p:nvPr>
            <p:custDataLst>
              <p:tags r:id="rId18"/>
            </p:custDataLst>
          </p:nvPr>
        </p:nvSpPr>
        <p:spPr>
          <a:xfrm rot="20295927">
            <a:off x="3319359" y="2394375"/>
            <a:ext cx="4038600" cy="1026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</a:rPr>
              <a:t>Aliasing: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mapping several virtual addresses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sym typeface="Wingdings"/>
              </a:rPr>
              <a:t>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same physical page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44" name="Content Placeholder 2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228600" y="4572000"/>
            <a:ext cx="5562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>
                <a:solidFill>
                  <a:prstClr val="black"/>
                </a:solidFill>
                <a:latin typeface="Source Sans Pro"/>
              </a:rPr>
              <a:t>Process tries to access a page without proper permissions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b="1" dirty="0">
                <a:solidFill>
                  <a:prstClr val="black"/>
                </a:solidFill>
                <a:latin typeface="Source Sans Pro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Source Sans Pro"/>
                <a:sym typeface="Wingding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ource Sans Pro"/>
              </a:rPr>
              <a:t>Segmentation Fault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>
                <a:solidFill>
                  <a:prstClr val="black"/>
                </a:solidFill>
                <a:latin typeface="Source Sans Pro"/>
              </a:rPr>
              <a:t>Example: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dirty="0">
                <a:solidFill>
                  <a:prstClr val="black"/>
                </a:solidFill>
                <a:latin typeface="Source Sans Pro"/>
              </a:rPr>
              <a:t>Write to read-only? </a:t>
            </a:r>
            <a:r>
              <a:rPr lang="en-US" dirty="0">
                <a:solidFill>
                  <a:prstClr val="black"/>
                </a:solidFill>
                <a:latin typeface="Source Sans Pro"/>
                <a:sym typeface="Wingdings"/>
              </a:rPr>
              <a:t> process killed</a:t>
            </a:r>
            <a:endParaRPr lang="en-US" dirty="0">
              <a:solidFill>
                <a:prstClr val="black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603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Now how big is this Page Table?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36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struct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pte_t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page_table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[2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20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Each PTE = 8 bytes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How many pages in memory will the page table take up?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Clicker Question: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a) 4 million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						(b) 2048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11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						(c) 1024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10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						(d) 4 billion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32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  <a:endParaRPr lang="en-US" dirty="0">
              <a:solidFill>
                <a:schemeClr val="tx2">
                  <a:lumMod val="50000"/>
                </a:schemeClr>
              </a:solidFill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						(e) 4K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12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24847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i="1">
                <a:solidFill>
                  <a:schemeClr val="tx2">
                    <a:lumMod val="50000"/>
                  </a:schemeClr>
                </a:solidFill>
                <a:latin typeface="Source Sans Pro"/>
                <a:ea typeface="Calibri" charset="0"/>
                <a:cs typeface="Calibri" charset="0"/>
              </a:rPr>
              <a:t>Assuming each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Source Sans Pro"/>
                <a:ea typeface="Calibri" charset="0"/>
                <a:cs typeface="Calibri" charset="0"/>
              </a:rPr>
              <a:t>page = 4KB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145971"/>
            <a:ext cx="9144000" cy="297506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274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Big Picture: Multiple Processes</a:t>
            </a: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08065" y="1034935"/>
            <a:ext cx="9263149" cy="536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charset="0"/>
              <a:buNone/>
            </a:pPr>
            <a:r>
              <a:rPr lang="en-US" dirty="0" smtClean="0"/>
              <a:t>How to run multiple processes?</a:t>
            </a:r>
          </a:p>
          <a:p>
            <a:pPr marL="0" indent="0" fontAlgn="auto">
              <a:buFont typeface="Arial" charset="0"/>
              <a:buNone/>
            </a:pPr>
            <a:endParaRPr lang="en-US" dirty="0" smtClean="0"/>
          </a:p>
          <a:p>
            <a:pPr fontAlgn="auto"/>
            <a:r>
              <a:rPr lang="en-US" i="1" dirty="0" smtClean="0"/>
              <a:t>Time-multiplex </a:t>
            </a:r>
            <a:r>
              <a:rPr lang="en-US" dirty="0" smtClean="0"/>
              <a:t>a single CPU core (</a:t>
            </a:r>
            <a:r>
              <a:rPr lang="en-US" dirty="0" smtClean="0">
                <a:solidFill>
                  <a:srgbClr val="0070C0"/>
                </a:solidFill>
              </a:rPr>
              <a:t>multi-tasking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Web browser, skype, office, … all must co-exist</a:t>
            </a:r>
          </a:p>
          <a:p>
            <a:pPr lvl="2" fontAlgn="auto">
              <a:spcAft>
                <a:spcPts val="0"/>
              </a:spcAft>
              <a:buFont typeface="Lucida Grande"/>
              <a:buNone/>
            </a:pPr>
            <a:endParaRPr lang="en-US" dirty="0" smtClean="0"/>
          </a:p>
          <a:p>
            <a:pPr fontAlgn="auto"/>
            <a:r>
              <a:rPr lang="en-US" dirty="0" smtClean="0"/>
              <a:t>Many cores per processor (</a:t>
            </a:r>
            <a:r>
              <a:rPr lang="en-US" dirty="0" smtClean="0">
                <a:solidFill>
                  <a:srgbClr val="0070C0"/>
                </a:solidFill>
              </a:rPr>
              <a:t>multi-core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or many processors (</a:t>
            </a:r>
            <a:r>
              <a:rPr lang="en-US" dirty="0" smtClean="0">
                <a:solidFill>
                  <a:srgbClr val="0070C0"/>
                </a:solidFill>
              </a:rPr>
              <a:t>multi-processor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Multiple programs run </a:t>
            </a:r>
            <a:r>
              <a:rPr lang="en-US" i="1" dirty="0" smtClean="0"/>
              <a:t>simultaneously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Now how big is this Page Table?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36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struct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pte_t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page_table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[2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20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Each PTE = 8 bytes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How many pages in memory will the page table take up?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Clicker Question: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a) 4 million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						(b) 2048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11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						(c) 1024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10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						(d) 4 billion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32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  <a:endParaRPr lang="en-US" dirty="0">
              <a:solidFill>
                <a:schemeClr val="tx2">
                  <a:lumMod val="50000"/>
                </a:schemeClr>
              </a:solidFill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							(e) 4K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  <a:ea typeface="Consolas" charset="0"/>
                <a:cs typeface="Consolas" charset="0"/>
                <a:sym typeface="Wingdings"/>
              </a:rPr>
              <a:t>12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libri" charset="0"/>
                <a:cs typeface="Calibri" charset="0"/>
                <a:sym typeface="Wingdings"/>
              </a:rPr>
              <a:t>) pages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24847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i="1">
                <a:solidFill>
                  <a:schemeClr val="tx2">
                    <a:lumMod val="50000"/>
                  </a:schemeClr>
                </a:solidFill>
                <a:latin typeface="Source Sans Pro"/>
                <a:ea typeface="Calibri" charset="0"/>
                <a:cs typeface="Calibri" charset="0"/>
              </a:rPr>
              <a:t>Assuming each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Source Sans Pro"/>
                <a:ea typeface="Calibri" charset="0"/>
                <a:cs typeface="Calibri" charset="0"/>
              </a:rPr>
              <a:t>page = 4KB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145971"/>
            <a:ext cx="9144000" cy="297506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907971"/>
            <a:ext cx="37338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Wait, how big is this Page Table?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72500" cy="5365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  <a:sym typeface="Wingdings"/>
              </a:rPr>
              <a:t>page_table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[2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20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] = 8x2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20 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=2</a:t>
            </a:r>
            <a:r>
              <a:rPr lang="en-US" baseline="30000" dirty="0">
                <a:latin typeface="Consolas" charset="0"/>
                <a:ea typeface="Consolas" charset="0"/>
                <a:cs typeface="Consolas" charset="0"/>
                <a:sym typeface="Wingdings"/>
              </a:rPr>
              <a:t>23</a:t>
            </a: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 bytes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  <a:sym typeface="Wingdings"/>
              </a:rPr>
              <a:t>	(Page Table = 8 MB in size)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ea typeface="Calibri" charset="0"/>
                <a:cs typeface="Calibri" charset="0"/>
                <a:sym typeface="Wingdings"/>
              </a:rPr>
              <a:t>How many pages in memory will the page table take up? </a:t>
            </a:r>
            <a:r>
              <a:rPr lang="en-US" dirty="0">
                <a:ea typeface="Consolas" charset="0"/>
                <a:cs typeface="Consolas" charset="0"/>
                <a:sym typeface="Wingdings"/>
              </a:rPr>
              <a:t>	 </a:t>
            </a:r>
            <a:r>
              <a:rPr lang="en-US" dirty="0"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23</a:t>
            </a:r>
            <a:r>
              <a:rPr lang="en-US" dirty="0"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 /2</a:t>
            </a:r>
            <a:r>
              <a:rPr lang="en-US" baseline="30000" dirty="0"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12</a:t>
            </a:r>
            <a:r>
              <a:rPr lang="en-US" dirty="0"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 =2</a:t>
            </a:r>
            <a:r>
              <a:rPr lang="en-US" baseline="30000" dirty="0"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11</a:t>
            </a:r>
            <a:r>
              <a:rPr lang="en-US" dirty="0">
                <a:latin typeface="Consolas" panose="020B0609020204030204" pitchFamily="49" charset="0"/>
                <a:ea typeface="Consolas" charset="0"/>
                <a:cs typeface="Consolas" charset="0"/>
                <a:sym typeface="Wingdings"/>
              </a:rPr>
              <a:t> 2K pages!</a:t>
            </a:r>
          </a:p>
          <a:p>
            <a:pPr marL="0" indent="0">
              <a:buNone/>
            </a:pPr>
            <a:endParaRPr lang="en-US" dirty="0"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endParaRPr lang="en-US" dirty="0">
              <a:ea typeface="Calibri" charset="0"/>
              <a:cs typeface="Calibri" charset="0"/>
              <a:sym typeface="Wingdings"/>
            </a:endParaRPr>
          </a:p>
          <a:p>
            <a:pPr marL="0" indent="0">
              <a:buNone/>
            </a:pPr>
            <a:r>
              <a:rPr lang="en-US" dirty="0">
                <a:ea typeface="Calibri" charset="0"/>
                <a:cs typeface="Calibri" charset="0"/>
                <a:sym typeface="Wingdings"/>
              </a:rPr>
              <a:t>Clicker Question:		</a:t>
            </a:r>
            <a:r>
              <a:rPr lang="en-US" dirty="0" smtClean="0">
                <a:ea typeface="Calibri" charset="0"/>
                <a:cs typeface="Calibri" charset="0"/>
                <a:sym typeface="Wingdings"/>
              </a:rPr>
              <a:t>	(</a:t>
            </a:r>
            <a:r>
              <a:rPr lang="en-US" dirty="0">
                <a:ea typeface="Calibri" charset="0"/>
                <a:cs typeface="Calibri" charset="0"/>
                <a:sym typeface="Wingdings"/>
              </a:rPr>
              <a:t>a) 4 million (</a:t>
            </a:r>
            <a:r>
              <a:rPr lang="en-US" dirty="0"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ea typeface="Consolas" charset="0"/>
                <a:cs typeface="Consolas" charset="0"/>
                <a:sym typeface="Wingdings"/>
              </a:rPr>
              <a:t>22</a:t>
            </a:r>
            <a:r>
              <a:rPr lang="en-US" dirty="0"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b="1" dirty="0">
                <a:ea typeface="Calibri" charset="0"/>
                <a:cs typeface="Calibri" charset="0"/>
                <a:sym typeface="Wingdings"/>
              </a:rPr>
              <a:t>							(b) 2048 (</a:t>
            </a:r>
            <a:r>
              <a:rPr lang="en-US" b="1" dirty="0"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="1" baseline="30000" dirty="0">
                <a:ea typeface="Consolas" charset="0"/>
                <a:cs typeface="Consolas" charset="0"/>
                <a:sym typeface="Wingdings"/>
              </a:rPr>
              <a:t>11</a:t>
            </a:r>
            <a:r>
              <a:rPr lang="en-US" b="1" dirty="0"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ea typeface="Calibri" charset="0"/>
                <a:cs typeface="Calibri" charset="0"/>
                <a:sym typeface="Wingdings"/>
              </a:rPr>
              <a:t>							(c) 1024 (</a:t>
            </a:r>
            <a:r>
              <a:rPr lang="en-US" dirty="0"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ea typeface="Consolas" charset="0"/>
                <a:cs typeface="Consolas" charset="0"/>
                <a:sym typeface="Wingdings"/>
              </a:rPr>
              <a:t>10</a:t>
            </a:r>
            <a:r>
              <a:rPr lang="en-US" dirty="0">
                <a:ea typeface="Calibri" charset="0"/>
                <a:cs typeface="Calibri" charset="0"/>
                <a:sym typeface="Wingdings"/>
              </a:rPr>
              <a:t>) pages</a:t>
            </a:r>
          </a:p>
          <a:p>
            <a:pPr marL="0" indent="0">
              <a:buNone/>
            </a:pPr>
            <a:r>
              <a:rPr lang="en-US" dirty="0">
                <a:ea typeface="Calibri" charset="0"/>
                <a:cs typeface="Calibri" charset="0"/>
                <a:sym typeface="Wingdings"/>
              </a:rPr>
              <a:t>							(d) 4 billion (</a:t>
            </a:r>
            <a:r>
              <a:rPr lang="en-US" dirty="0"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ea typeface="Consolas" charset="0"/>
                <a:cs typeface="Consolas" charset="0"/>
                <a:sym typeface="Wingdings"/>
              </a:rPr>
              <a:t>32</a:t>
            </a:r>
            <a:r>
              <a:rPr lang="en-US" dirty="0">
                <a:ea typeface="Calibri" charset="0"/>
                <a:cs typeface="Calibri" charset="0"/>
                <a:sym typeface="Wingdings"/>
              </a:rPr>
              <a:t>) pages</a:t>
            </a:r>
            <a:endParaRPr lang="en-US" dirty="0"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>
                <a:ea typeface="Calibri" charset="0"/>
                <a:cs typeface="Calibri" charset="0"/>
                <a:sym typeface="Wingdings"/>
              </a:rPr>
              <a:t>							(e) 4K (</a:t>
            </a:r>
            <a:r>
              <a:rPr lang="en-US" dirty="0">
                <a:ea typeface="Consolas" charset="0"/>
                <a:cs typeface="Consolas" charset="0"/>
                <a:sym typeface="Wingdings"/>
              </a:rPr>
              <a:t>2</a:t>
            </a:r>
            <a:r>
              <a:rPr lang="en-US" baseline="30000" dirty="0">
                <a:ea typeface="Consolas" charset="0"/>
                <a:cs typeface="Consolas" charset="0"/>
                <a:sym typeface="Wingdings"/>
              </a:rPr>
              <a:t>12</a:t>
            </a:r>
            <a:r>
              <a:rPr lang="en-US" dirty="0">
                <a:ea typeface="Calibri" charset="0"/>
                <a:cs typeface="Calibri" charset="0"/>
                <a:sym typeface="Wingdings"/>
              </a:rPr>
              <a:t>) pages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i="1">
                <a:solidFill>
                  <a:schemeClr val="tx2">
                    <a:lumMod val="50000"/>
                  </a:schemeClr>
                </a:solidFill>
                <a:latin typeface="Source Sans Pro"/>
                <a:ea typeface="Calibri" charset="0"/>
                <a:cs typeface="Calibri" charset="0"/>
              </a:rPr>
              <a:t>Assuming each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Source Sans Pro"/>
                <a:ea typeface="Calibri" charset="0"/>
                <a:cs typeface="Calibri" charset="0"/>
              </a:rPr>
              <a:t>page = 4KB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10000"/>
            <a:ext cx="9144000" cy="2678668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Takeaway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2757"/>
            <a:ext cx="8752114" cy="6025243"/>
          </a:xfrm>
        </p:spPr>
        <p:txBody>
          <a:bodyPr>
            <a:noAutofit/>
          </a:bodyPr>
          <a:lstStyle/>
          <a:p>
            <a:r>
              <a:rPr lang="en-US" sz="2200" dirty="0"/>
              <a:t>All problems in computer science can be solved by another level of indirection.</a:t>
            </a:r>
          </a:p>
          <a:p>
            <a:r>
              <a:rPr lang="en-US" sz="2200" dirty="0"/>
              <a:t>Need a </a:t>
            </a:r>
            <a:r>
              <a:rPr lang="en-US" sz="2200" dirty="0">
                <a:solidFill>
                  <a:srgbClr val="0070C0"/>
                </a:solidFill>
              </a:rPr>
              <a:t>map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to translate a “fake” virtual address (generated by CPU) to a “real” physical Address (in memory)</a:t>
            </a:r>
          </a:p>
          <a:p>
            <a:endParaRPr lang="en-US" sz="2200" dirty="0"/>
          </a:p>
          <a:p>
            <a:r>
              <a:rPr lang="en-US" sz="2200" dirty="0"/>
              <a:t>Virtual memory is implemented via a “Map”, a </a:t>
            </a:r>
            <a:r>
              <a:rPr lang="en-US" sz="2200" b="1" i="1" dirty="0" err="1"/>
              <a:t>PageTage</a:t>
            </a:r>
            <a:r>
              <a:rPr lang="en-US" sz="2200" b="1" i="1" dirty="0"/>
              <a:t>,</a:t>
            </a:r>
            <a:r>
              <a:rPr lang="en-US" sz="2200" dirty="0"/>
              <a:t> that maps a </a:t>
            </a:r>
            <a:r>
              <a:rPr lang="en-US" sz="2200" b="1" i="1" dirty="0" err="1"/>
              <a:t>vaddr</a:t>
            </a:r>
            <a:r>
              <a:rPr lang="en-US" sz="2200" dirty="0"/>
              <a:t> (a virtual address) to a </a:t>
            </a:r>
            <a:r>
              <a:rPr lang="en-US" sz="2200" b="1" i="1" dirty="0" err="1"/>
              <a:t>paddr</a:t>
            </a:r>
            <a:r>
              <a:rPr lang="en-US" sz="2200" dirty="0"/>
              <a:t> (physical address):</a:t>
            </a:r>
          </a:p>
          <a:p>
            <a:r>
              <a:rPr lang="en-US" sz="2200" b="1" i="1" dirty="0" err="1"/>
              <a:t>paddr</a:t>
            </a:r>
            <a:r>
              <a:rPr lang="en-US" sz="2200" b="1" i="1" dirty="0"/>
              <a:t> = </a:t>
            </a:r>
            <a:r>
              <a:rPr lang="en-US" sz="2200" b="1" i="1" dirty="0" err="1"/>
              <a:t>PageTable</a:t>
            </a:r>
            <a:r>
              <a:rPr lang="en-US" sz="2200" b="1" i="1" dirty="0"/>
              <a:t>[</a:t>
            </a:r>
            <a:r>
              <a:rPr lang="en-US" sz="2200" b="1" i="1" dirty="0" err="1"/>
              <a:t>vaddr</a:t>
            </a:r>
            <a:r>
              <a:rPr lang="en-US" sz="2200" b="1" i="1" dirty="0"/>
              <a:t>]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 page is constant size block of virtual memory.  Often, the page size will be around 4kB to reduce the number of entries in a </a:t>
            </a:r>
            <a:r>
              <a:rPr lang="en-US" sz="2200" dirty="0" err="1"/>
              <a:t>PageTable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0070C0"/>
                </a:solidFill>
              </a:rPr>
              <a:t>We can use the </a:t>
            </a:r>
            <a:r>
              <a:rPr lang="en-US" sz="2200" dirty="0" err="1">
                <a:solidFill>
                  <a:srgbClr val="0070C0"/>
                </a:solidFill>
              </a:rPr>
              <a:t>PageTable</a:t>
            </a:r>
            <a:r>
              <a:rPr lang="en-US" sz="2200" dirty="0">
                <a:solidFill>
                  <a:srgbClr val="0070C0"/>
                </a:solidFill>
              </a:rPr>
              <a:t> to set Read/Write/Execute permission on a per page basis.  Can allocate memory on a per page basis.  Need a valid bit, as well as Read/Write/Execute and other bits.</a:t>
            </a:r>
          </a:p>
          <a:p>
            <a:r>
              <a:rPr lang="en-US" sz="2200" dirty="0">
                <a:solidFill>
                  <a:srgbClr val="0070C0"/>
                </a:solidFill>
              </a:rPr>
              <a:t>But, overhead due to </a:t>
            </a:r>
            <a:r>
              <a:rPr lang="en-US" sz="2200" dirty="0" err="1">
                <a:solidFill>
                  <a:srgbClr val="0070C0"/>
                </a:solidFill>
              </a:rPr>
              <a:t>PageTable</a:t>
            </a:r>
            <a:r>
              <a:rPr lang="en-US" sz="2200" dirty="0">
                <a:solidFill>
                  <a:srgbClr val="0070C0"/>
                </a:solidFill>
              </a:rPr>
              <a:t> is significant.</a:t>
            </a:r>
          </a:p>
        </p:txBody>
      </p:sp>
    </p:spTree>
    <p:extLst>
      <p:ext uri="{BB962C8B-B14F-4D97-AF65-F5344CB8AC3E}">
        <p14:creationId xmlns:p14="http://schemas.microsoft.com/office/powerpoint/2010/main" val="18714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Next Goal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/>
              <a:t>How do we reduce the size (overhead) of the </a:t>
            </a:r>
            <a:r>
              <a:rPr lang="en-US" dirty="0" err="1"/>
              <a:t>PageTable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Next Goal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/>
              <a:t>How do we reduce the size (overhead) of the </a:t>
            </a:r>
            <a:r>
              <a:rPr lang="en-US" dirty="0" err="1"/>
              <a:t>PageTable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A: Another level of indirection!!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Single-Level Page Table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22"/>
          <p:cNvSpPr/>
          <p:nvPr>
            <p:custDataLst>
              <p:tags r:id="rId1"/>
            </p:custDataLst>
          </p:nvPr>
        </p:nvSpPr>
        <p:spPr>
          <a:xfrm>
            <a:off x="381000" y="1141412"/>
            <a:ext cx="3962400" cy="381000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 bits</a:t>
            </a:r>
          </a:p>
        </p:txBody>
      </p:sp>
      <p:sp>
        <p:nvSpPr>
          <p:cNvPr id="24" name="Rectangle 23"/>
          <p:cNvSpPr/>
          <p:nvPr>
            <p:custDataLst>
              <p:tags r:id="rId2"/>
            </p:custDataLst>
          </p:nvPr>
        </p:nvSpPr>
        <p:spPr>
          <a:xfrm>
            <a:off x="1413872" y="4877919"/>
            <a:ext cx="838200" cy="381000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PTBR</a:t>
            </a:r>
          </a:p>
        </p:txBody>
      </p:sp>
      <p:sp>
        <p:nvSpPr>
          <p:cNvPr id="25" name="Rectangle 24"/>
          <p:cNvSpPr/>
          <p:nvPr>
            <p:custDataLst>
              <p:tags r:id="rId3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12 bits</a:t>
            </a:r>
          </a:p>
        </p:txBody>
      </p: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>
            <a:off x="6418858" y="1026500"/>
            <a:ext cx="108555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vaddr</a:t>
            </a:r>
            <a:endParaRPr lang="en-US" sz="2800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5"/>
            </p:custDataLst>
          </p:nvPr>
        </p:nvCxnSpPr>
        <p:spPr>
          <a:xfrm flipV="1">
            <a:off x="2271528" y="5098212"/>
            <a:ext cx="609600" cy="1018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6"/>
            </p:custDataLst>
          </p:nvPr>
        </p:nvCxnSpPr>
        <p:spPr>
          <a:xfrm>
            <a:off x="2492806" y="4048780"/>
            <a:ext cx="381000" cy="1588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29" name="Straight Connector 28"/>
          <p:cNvCxnSpPr/>
          <p:nvPr>
            <p:custDataLst>
              <p:tags r:id="rId7"/>
            </p:custDataLst>
          </p:nvPr>
        </p:nvCxnSpPr>
        <p:spPr>
          <a:xfrm flipV="1">
            <a:off x="2492806" y="1535827"/>
            <a:ext cx="0" cy="25146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2804928" y="5113482"/>
            <a:ext cx="177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Page Table</a:t>
            </a:r>
          </a:p>
        </p:txBody>
      </p:sp>
      <p:sp>
        <p:nvSpPr>
          <p:cNvPr id="31" name="Rectangle 30"/>
          <p:cNvSpPr/>
          <p:nvPr>
            <p:custDataLst>
              <p:tags r:id="rId9"/>
            </p:custDataLst>
          </p:nvPr>
        </p:nvSpPr>
        <p:spPr>
          <a:xfrm>
            <a:off x="2881128" y="3894282"/>
            <a:ext cx="1600200" cy="304800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PTEntry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10"/>
            </p:custDataLst>
          </p:nvPr>
        </p:nvCxnSpPr>
        <p:spPr>
          <a:xfrm>
            <a:off x="4477084" y="4034953"/>
            <a:ext cx="685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3" name="Rectangle 32"/>
          <p:cNvSpPr/>
          <p:nvPr>
            <p:custDataLst>
              <p:tags r:id="rId11"/>
            </p:custDataLst>
          </p:nvPr>
        </p:nvSpPr>
        <p:spPr>
          <a:xfrm>
            <a:off x="2881128" y="3503102"/>
            <a:ext cx="1600200" cy="1610380"/>
          </a:xfrm>
          <a:prstGeom prst="rect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381000" y="1154827"/>
            <a:ext cx="3962400" cy="381000"/>
          </a:xfrm>
          <a:prstGeom prst="rect">
            <a:avLst/>
          </a:prstGeom>
          <a:noFill/>
          <a:ln w="2857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590" y="1443335"/>
            <a:ext cx="6313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Source Sans Pro"/>
                <a:ea typeface="+mn-ea"/>
                <a:cs typeface="+mn-cs"/>
              </a:rPr>
              <a:t>31                    </a:t>
            </a:r>
            <a:r>
              <a:rPr lang="en-US" sz="2000" dirty="0">
                <a:solidFill>
                  <a:srgbClr val="00B050"/>
                </a:solidFill>
                <a:latin typeface="Source Sans Pro"/>
                <a:ea typeface="+mn-ea"/>
                <a:cs typeface="+mn-cs"/>
              </a:rPr>
              <a:t>                             12  </a:t>
            </a:r>
            <a:r>
              <a:rPr lang="en-US" sz="2000" dirty="0">
                <a:solidFill>
                  <a:srgbClr val="7030A0"/>
                </a:solidFill>
                <a:latin typeface="Source Sans Pro"/>
                <a:ea typeface="+mn-ea"/>
                <a:cs typeface="+mn-cs"/>
              </a:rPr>
              <a:t>11                     0</a:t>
            </a:r>
            <a:r>
              <a:rPr lang="en-US" sz="2000" dirty="0">
                <a:solidFill>
                  <a:srgbClr val="002060"/>
                </a:solidFill>
                <a:latin typeface="Source Sans Pro"/>
                <a:ea typeface="+mn-ea"/>
                <a:cs typeface="+mn-cs"/>
              </a:rPr>
              <a:t> </a:t>
            </a:r>
          </a:p>
        </p:txBody>
      </p:sp>
      <p:sp>
        <p:nvSpPr>
          <p:cNvPr id="36" name="TextBox 35"/>
          <p:cNvSpPr txBox="1"/>
          <p:nvPr>
            <p:custDataLst>
              <p:tags r:id="rId13"/>
            </p:custDataLst>
          </p:nvPr>
        </p:nvSpPr>
        <p:spPr>
          <a:xfrm>
            <a:off x="4579019" y="4040837"/>
            <a:ext cx="110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PPN</a:t>
            </a:r>
          </a:p>
        </p:txBody>
      </p:sp>
      <p:sp>
        <p:nvSpPr>
          <p:cNvPr id="37" name="TextBox 36"/>
          <p:cNvSpPr txBox="1"/>
          <p:nvPr>
            <p:custDataLst>
              <p:tags r:id="rId14"/>
            </p:custDataLst>
          </p:nvPr>
        </p:nvSpPr>
        <p:spPr>
          <a:xfrm rot="20708594">
            <a:off x="2945601" y="2013054"/>
            <a:ext cx="2235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B050"/>
                </a:solidFill>
                <a:latin typeface="Source Sans Pro"/>
                <a:ea typeface="+mn-ea"/>
                <a:cs typeface="+mn-cs"/>
              </a:rPr>
              <a:t>Where is my physical page?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31C51B-FA01-5A47-9F86-28F20E0F772C}"/>
              </a:ext>
            </a:extLst>
          </p:cNvPr>
          <p:cNvSpPr txBox="1"/>
          <p:nvPr/>
        </p:nvSpPr>
        <p:spPr>
          <a:xfrm>
            <a:off x="5471124" y="3086107"/>
            <a:ext cx="366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Source Sans Pro"/>
                <a:ea typeface="+mn-ea"/>
                <a:cs typeface="+mn-cs"/>
              </a:rPr>
              <a:t>Total size = 2</a:t>
            </a:r>
            <a:r>
              <a:rPr lang="en-US" b="1" baseline="30000" dirty="0">
                <a:solidFill>
                  <a:srgbClr val="C00000"/>
                </a:solidFill>
                <a:latin typeface="Source Sans Pro"/>
                <a:ea typeface="+mn-ea"/>
                <a:cs typeface="+mn-cs"/>
              </a:rPr>
              <a:t>20</a:t>
            </a:r>
            <a:r>
              <a:rPr lang="en-US" b="1" dirty="0">
                <a:solidFill>
                  <a:srgbClr val="C00000"/>
                </a:solidFill>
                <a:latin typeface="Source Sans Pro"/>
                <a:ea typeface="+mn-ea"/>
                <a:cs typeface="+mn-cs"/>
              </a:rPr>
              <a:t> * 4 bytes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Source Sans Pro"/>
                <a:ea typeface="+mn-ea"/>
                <a:cs typeface="+mn-cs"/>
              </a:rPr>
              <a:t>                 = 4MB </a:t>
            </a:r>
          </a:p>
        </p:txBody>
      </p:sp>
    </p:spTree>
    <p:extLst>
      <p:ext uri="{BB962C8B-B14F-4D97-AF65-F5344CB8AC3E}">
        <p14:creationId xmlns:p14="http://schemas.microsoft.com/office/powerpoint/2010/main" val="32667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3810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ource Sans Pro"/>
              </a:rPr>
              <a:t>10 bits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76200" y="5648980"/>
            <a:ext cx="1143000" cy="36635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PTBR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23622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Source Sans Pro"/>
              </a:rPr>
              <a:t>10 bits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Source Sans Pro"/>
              </a:rPr>
              <a:t>12 bits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418858" y="1026500"/>
            <a:ext cx="108555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vaddr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6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8"/>
            </p:custDataLst>
          </p:nvPr>
        </p:nvCxnSpPr>
        <p:spPr>
          <a:xfrm flipV="1">
            <a:off x="1219200" y="1524000"/>
            <a:ext cx="0" cy="3581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1687146" y="49631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PDEntry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1295399" y="5801380"/>
            <a:ext cx="268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Directory</a:t>
            </a:r>
          </a:p>
        </p:txBody>
      </p:sp>
      <p:cxnSp>
        <p:nvCxnSpPr>
          <p:cNvPr id="16" name="Straight Arrow Connector 15"/>
          <p:cNvCxnSpPr/>
          <p:nvPr>
            <p:custDataLst>
              <p:tags r:id="rId11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2"/>
            </p:custDataLst>
          </p:nvPr>
        </p:nvCxnSpPr>
        <p:spPr>
          <a:xfrm flipV="1">
            <a:off x="3657600" y="1524000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3983891" y="5115580"/>
            <a:ext cx="177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Table</a:t>
            </a: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4125545" y="3897086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PTEntry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15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3" name="Rectangle 22"/>
          <p:cNvSpPr/>
          <p:nvPr>
            <p:custDataLst>
              <p:tags r:id="rId18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381000" y="1143000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0"/>
            </p:custDataLst>
          </p:nvPr>
        </p:nvSpPr>
        <p:spPr>
          <a:xfrm>
            <a:off x="0" y="6334780"/>
            <a:ext cx="58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*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Indirection to the Rescue, AGAIN!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590" y="1443335"/>
            <a:ext cx="6178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Source Sans Pro"/>
              </a:rPr>
              <a:t>31                    22</a:t>
            </a:r>
            <a:r>
              <a:rPr lang="en-US" sz="2000" dirty="0">
                <a:solidFill>
                  <a:srgbClr val="002060"/>
                </a:solidFill>
                <a:latin typeface="Source Sans Pro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Source Sans Pro"/>
              </a:rPr>
              <a:t>21                  12  </a:t>
            </a:r>
            <a:r>
              <a:rPr lang="en-US" sz="2000" dirty="0">
                <a:solidFill>
                  <a:srgbClr val="7030A0"/>
                </a:solidFill>
                <a:latin typeface="Source Sans Pro"/>
              </a:rPr>
              <a:t>11                     0</a:t>
            </a:r>
            <a:r>
              <a:rPr lang="en-US" sz="2000" dirty="0">
                <a:solidFill>
                  <a:srgbClr val="002060"/>
                </a:solidFill>
                <a:latin typeface="Source Sans Pro"/>
              </a:rPr>
              <a:t> 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5661965" y="4112124"/>
            <a:ext cx="104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PPN</a:t>
            </a:r>
          </a:p>
        </p:txBody>
      </p:sp>
      <p:sp>
        <p:nvSpPr>
          <p:cNvPr id="28" name="TextBox 27"/>
          <p:cNvSpPr txBox="1"/>
          <p:nvPr>
            <p:custDataLst>
              <p:tags r:id="rId22"/>
            </p:custDataLst>
          </p:nvPr>
        </p:nvSpPr>
        <p:spPr>
          <a:xfrm rot="20708594">
            <a:off x="1356065" y="3057067"/>
            <a:ext cx="224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Source Sans Pro"/>
              </a:rPr>
              <a:t>Where is my translation?</a:t>
            </a:r>
          </a:p>
        </p:txBody>
      </p:sp>
      <p:sp>
        <p:nvSpPr>
          <p:cNvPr id="29" name="TextBox 28"/>
          <p:cNvSpPr txBox="1"/>
          <p:nvPr>
            <p:custDataLst>
              <p:tags r:id="rId23"/>
            </p:custDataLst>
          </p:nvPr>
        </p:nvSpPr>
        <p:spPr>
          <a:xfrm rot="20708594">
            <a:off x="3906618" y="2065722"/>
            <a:ext cx="2208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  <a:latin typeface="Source Sans Pro"/>
              </a:rPr>
              <a:t>Where is my physical page?</a:t>
            </a:r>
          </a:p>
        </p:txBody>
      </p:sp>
      <p:sp>
        <p:nvSpPr>
          <p:cNvPr id="30" name="TextBox 29"/>
          <p:cNvSpPr txBox="1"/>
          <p:nvPr>
            <p:custDataLst>
              <p:tags r:id="rId24"/>
            </p:custDataLst>
          </p:nvPr>
        </p:nvSpPr>
        <p:spPr>
          <a:xfrm>
            <a:off x="6145493" y="4963180"/>
            <a:ext cx="2981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Also referred to as Level 1 and Level 2 Page Tables</a:t>
            </a:r>
          </a:p>
        </p:txBody>
      </p:sp>
    </p:spTree>
    <p:extLst>
      <p:ext uri="{BB962C8B-B14F-4D97-AF65-F5344CB8AC3E}">
        <p14:creationId xmlns:p14="http://schemas.microsoft.com/office/powerpoint/2010/main" val="32221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3810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ource Sans Pro"/>
              </a:rPr>
              <a:t>10 bits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76200" y="5648980"/>
            <a:ext cx="1143000" cy="36635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PTBR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23622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Source Sans Pro"/>
              </a:rPr>
              <a:t>10 bits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Source Sans Pro"/>
              </a:rPr>
              <a:t>12 bits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418858" y="1026500"/>
            <a:ext cx="108555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vaddr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6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8"/>
            </p:custDataLst>
          </p:nvPr>
        </p:nvCxnSpPr>
        <p:spPr>
          <a:xfrm flipV="1">
            <a:off x="1219200" y="1524000"/>
            <a:ext cx="0" cy="3581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1687146" y="49631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PDEntry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1295400" y="5864842"/>
            <a:ext cx="268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Directory</a:t>
            </a:r>
          </a:p>
        </p:txBody>
      </p:sp>
      <p:cxnSp>
        <p:nvCxnSpPr>
          <p:cNvPr id="16" name="Straight Arrow Connector 15"/>
          <p:cNvCxnSpPr/>
          <p:nvPr>
            <p:custDataLst>
              <p:tags r:id="rId11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2"/>
            </p:custDataLst>
          </p:nvPr>
        </p:nvCxnSpPr>
        <p:spPr>
          <a:xfrm flipV="1">
            <a:off x="3657600" y="1524000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3983891" y="5115580"/>
            <a:ext cx="177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Table</a:t>
            </a: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4125545" y="3897086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PTEntry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15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3" name="Rectangle 22"/>
          <p:cNvSpPr/>
          <p:nvPr>
            <p:custDataLst>
              <p:tags r:id="rId18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381000" y="1143000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0"/>
            </p:custDataLst>
          </p:nvPr>
        </p:nvSpPr>
        <p:spPr>
          <a:xfrm>
            <a:off x="0" y="6334780"/>
            <a:ext cx="58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*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Indirection to the Rescue, AGAIN!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590" y="1443335"/>
            <a:ext cx="6178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Source Sans Pro"/>
              </a:rPr>
              <a:t>31                    22</a:t>
            </a:r>
            <a:r>
              <a:rPr lang="en-US" sz="2000" dirty="0">
                <a:solidFill>
                  <a:srgbClr val="002060"/>
                </a:solidFill>
                <a:latin typeface="Source Sans Pro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Source Sans Pro"/>
              </a:rPr>
              <a:t>21                  12  </a:t>
            </a:r>
            <a:r>
              <a:rPr lang="en-US" sz="2000" dirty="0">
                <a:solidFill>
                  <a:srgbClr val="7030A0"/>
                </a:solidFill>
                <a:latin typeface="Source Sans Pro"/>
              </a:rPr>
              <a:t>11                     0</a:t>
            </a:r>
            <a:r>
              <a:rPr lang="en-US" sz="2000" dirty="0">
                <a:solidFill>
                  <a:srgbClr val="002060"/>
                </a:solidFill>
                <a:latin typeface="Source Sans Pro"/>
              </a:rPr>
              <a:t> 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5683988" y="4112124"/>
            <a:ext cx="104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PPN</a:t>
            </a:r>
          </a:p>
        </p:txBody>
      </p:sp>
      <p:sp>
        <p:nvSpPr>
          <p:cNvPr id="28" name="TextBox 27"/>
          <p:cNvSpPr txBox="1"/>
          <p:nvPr>
            <p:custDataLst>
              <p:tags r:id="rId22"/>
            </p:custDataLst>
          </p:nvPr>
        </p:nvSpPr>
        <p:spPr>
          <a:xfrm rot="20708594">
            <a:off x="1356065" y="3057067"/>
            <a:ext cx="224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Source Sans Pro"/>
              </a:rPr>
              <a:t>Where is my translation?</a:t>
            </a:r>
          </a:p>
        </p:txBody>
      </p:sp>
      <p:sp>
        <p:nvSpPr>
          <p:cNvPr id="29" name="TextBox 28"/>
          <p:cNvSpPr txBox="1"/>
          <p:nvPr>
            <p:custDataLst>
              <p:tags r:id="rId23"/>
            </p:custDataLst>
          </p:nvPr>
        </p:nvSpPr>
        <p:spPr>
          <a:xfrm rot="20708594">
            <a:off x="3906618" y="2065722"/>
            <a:ext cx="2208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  <a:latin typeface="Source Sans Pro"/>
              </a:rPr>
              <a:t>Where is my physical page?</a:t>
            </a:r>
          </a:p>
        </p:txBody>
      </p:sp>
      <p:sp>
        <p:nvSpPr>
          <p:cNvPr id="30" name="TextBox 29"/>
          <p:cNvSpPr txBox="1"/>
          <p:nvPr>
            <p:custDataLst>
              <p:tags r:id="rId24"/>
            </p:custDataLst>
          </p:nvPr>
        </p:nvSpPr>
        <p:spPr>
          <a:xfrm>
            <a:off x="6145493" y="4963180"/>
            <a:ext cx="2981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Also referred to as Level 1 and Level 2 Page Tables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D2001B-7192-EC48-9B77-F0161DF163F0}"/>
              </a:ext>
            </a:extLst>
          </p:cNvPr>
          <p:cNvSpPr txBox="1"/>
          <p:nvPr/>
        </p:nvSpPr>
        <p:spPr>
          <a:xfrm>
            <a:off x="5857388" y="1795551"/>
            <a:ext cx="3300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Assuming each entry is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4bytes,What is the size of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Directory?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A: 2KB           B: 2MB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C: 4KB           D: 4MB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57454C-C0C0-C64D-9FE2-D454575D256D}"/>
              </a:ext>
            </a:extLst>
          </p:cNvPr>
          <p:cNvSpPr/>
          <p:nvPr/>
        </p:nvSpPr>
        <p:spPr>
          <a:xfrm>
            <a:off x="5928917" y="3021894"/>
            <a:ext cx="871418" cy="3579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370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3810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ource Sans Pro"/>
              </a:rPr>
              <a:t>10 bits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76200" y="5648980"/>
            <a:ext cx="1143000" cy="36635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PTBR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23622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Source Sans Pro"/>
              </a:rPr>
              <a:t>10 bits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Source Sans Pro"/>
              </a:rPr>
              <a:t>12 bits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418858" y="1026500"/>
            <a:ext cx="108555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vaddr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6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8"/>
            </p:custDataLst>
          </p:nvPr>
        </p:nvCxnSpPr>
        <p:spPr>
          <a:xfrm flipV="1">
            <a:off x="1219200" y="1524000"/>
            <a:ext cx="0" cy="3581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1687146" y="49631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PDEntry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1295400" y="5914664"/>
            <a:ext cx="268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Directory</a:t>
            </a:r>
          </a:p>
        </p:txBody>
      </p:sp>
      <p:cxnSp>
        <p:nvCxnSpPr>
          <p:cNvPr id="16" name="Straight Arrow Connector 15"/>
          <p:cNvCxnSpPr/>
          <p:nvPr>
            <p:custDataLst>
              <p:tags r:id="rId11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2"/>
            </p:custDataLst>
          </p:nvPr>
        </p:nvCxnSpPr>
        <p:spPr>
          <a:xfrm flipV="1">
            <a:off x="3657600" y="1524000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3983891" y="5115580"/>
            <a:ext cx="177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Table</a:t>
            </a: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4125545" y="3897086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PTEntry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15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3" name="Rectangle 22"/>
          <p:cNvSpPr/>
          <p:nvPr>
            <p:custDataLst>
              <p:tags r:id="rId18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381000" y="1143000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0"/>
            </p:custDataLst>
          </p:nvPr>
        </p:nvSpPr>
        <p:spPr>
          <a:xfrm>
            <a:off x="0" y="6334780"/>
            <a:ext cx="58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*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Indirection to the Rescue, AGAIN!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590" y="1443335"/>
            <a:ext cx="6178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Source Sans Pro"/>
              </a:rPr>
              <a:t>31                    22</a:t>
            </a:r>
            <a:r>
              <a:rPr lang="en-US" sz="2000" dirty="0">
                <a:solidFill>
                  <a:srgbClr val="002060"/>
                </a:solidFill>
                <a:latin typeface="Source Sans Pro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Source Sans Pro"/>
              </a:rPr>
              <a:t>21                  12  </a:t>
            </a:r>
            <a:r>
              <a:rPr lang="en-US" sz="2000" dirty="0">
                <a:solidFill>
                  <a:srgbClr val="7030A0"/>
                </a:solidFill>
                <a:latin typeface="Source Sans Pro"/>
              </a:rPr>
              <a:t>11                     0</a:t>
            </a:r>
            <a:r>
              <a:rPr lang="en-US" sz="2000" dirty="0">
                <a:solidFill>
                  <a:srgbClr val="002060"/>
                </a:solidFill>
                <a:latin typeface="Source Sans Pro"/>
              </a:rPr>
              <a:t> 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5685602" y="4014182"/>
            <a:ext cx="104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PPN</a:t>
            </a:r>
          </a:p>
        </p:txBody>
      </p:sp>
      <p:sp>
        <p:nvSpPr>
          <p:cNvPr id="28" name="TextBox 27"/>
          <p:cNvSpPr txBox="1"/>
          <p:nvPr>
            <p:custDataLst>
              <p:tags r:id="rId22"/>
            </p:custDataLst>
          </p:nvPr>
        </p:nvSpPr>
        <p:spPr>
          <a:xfrm rot="20708594">
            <a:off x="1356065" y="3057067"/>
            <a:ext cx="2249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Source Sans Pro"/>
              </a:rPr>
              <a:t>Where is my translation?</a:t>
            </a:r>
          </a:p>
        </p:txBody>
      </p:sp>
      <p:sp>
        <p:nvSpPr>
          <p:cNvPr id="29" name="TextBox 28"/>
          <p:cNvSpPr txBox="1"/>
          <p:nvPr>
            <p:custDataLst>
              <p:tags r:id="rId23"/>
            </p:custDataLst>
          </p:nvPr>
        </p:nvSpPr>
        <p:spPr>
          <a:xfrm rot="20708594">
            <a:off x="3906618" y="2065722"/>
            <a:ext cx="2208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  <a:latin typeface="Source Sans Pro"/>
              </a:rPr>
              <a:t>Where is my physical page?</a:t>
            </a:r>
          </a:p>
        </p:txBody>
      </p:sp>
      <p:sp>
        <p:nvSpPr>
          <p:cNvPr id="30" name="TextBox 29"/>
          <p:cNvSpPr txBox="1"/>
          <p:nvPr>
            <p:custDataLst>
              <p:tags r:id="rId24"/>
            </p:custDataLst>
          </p:nvPr>
        </p:nvSpPr>
        <p:spPr>
          <a:xfrm>
            <a:off x="6145493" y="4963180"/>
            <a:ext cx="2981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Also referred to as Level 1 and Level 2 Page Tables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D2001B-7192-EC48-9B77-F0161DF163F0}"/>
              </a:ext>
            </a:extLst>
          </p:cNvPr>
          <p:cNvSpPr txBox="1"/>
          <p:nvPr/>
        </p:nvSpPr>
        <p:spPr>
          <a:xfrm>
            <a:off x="5924124" y="1958590"/>
            <a:ext cx="31906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Assuming each entry is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4bytes,What is the total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size of ALL Page tables?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A: 2KB          B: 2MB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C: 4KB          D: 4MB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9077C7-3BE4-BC47-AE8B-2AC027275DBA}"/>
              </a:ext>
            </a:extLst>
          </p:cNvPr>
          <p:cNvSpPr/>
          <p:nvPr/>
        </p:nvSpPr>
        <p:spPr>
          <a:xfrm>
            <a:off x="7519432" y="3231842"/>
            <a:ext cx="978066" cy="3579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751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3810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Source Sans Pro"/>
              </a:rPr>
              <a:t>10 bits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56337" y="5650375"/>
            <a:ext cx="1053699" cy="42070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PTBR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23622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Source Sans Pro"/>
              </a:rPr>
              <a:t>10 bits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4343400" y="1143000"/>
            <a:ext cx="1981200" cy="381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Source Sans Pro"/>
              </a:rPr>
              <a:t>12 bits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378392" y="1092527"/>
            <a:ext cx="108555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vaddr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6"/>
            </p:custDataLst>
          </p:nvPr>
        </p:nvCxnSpPr>
        <p:spPr>
          <a:xfrm flipV="1">
            <a:off x="1125563" y="5791200"/>
            <a:ext cx="609600" cy="101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8"/>
            </p:custDataLst>
          </p:nvPr>
        </p:nvCxnSpPr>
        <p:spPr>
          <a:xfrm flipV="1">
            <a:off x="1219200" y="1524000"/>
            <a:ext cx="0" cy="3581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1676400" y="49631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PDEntry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1172436" y="5784541"/>
            <a:ext cx="267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Directory</a:t>
            </a:r>
          </a:p>
        </p:txBody>
      </p:sp>
      <p:cxnSp>
        <p:nvCxnSpPr>
          <p:cNvPr id="16" name="Straight Arrow Connector 15"/>
          <p:cNvCxnSpPr/>
          <p:nvPr>
            <p:custDataLst>
              <p:tags r:id="rId11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2"/>
            </p:custDataLst>
          </p:nvPr>
        </p:nvCxnSpPr>
        <p:spPr>
          <a:xfrm flipV="1">
            <a:off x="3657600" y="1524000"/>
            <a:ext cx="0" cy="2514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3848100" y="5116962"/>
            <a:ext cx="214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Page Table</a:t>
            </a: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4136291" y="3896380"/>
            <a:ext cx="1600200" cy="3048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PTEntry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ource Sans Pro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15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3" name="Rectangle 22"/>
          <p:cNvSpPr/>
          <p:nvPr>
            <p:custDataLst>
              <p:tags r:id="rId18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381000" y="1143000"/>
            <a:ext cx="3962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590" y="1443335"/>
            <a:ext cx="6178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Source Sans Pro"/>
              </a:rPr>
              <a:t>31                    22</a:t>
            </a:r>
            <a:r>
              <a:rPr lang="en-US" sz="2000" dirty="0">
                <a:solidFill>
                  <a:srgbClr val="002060"/>
                </a:solidFill>
                <a:latin typeface="Source Sans Pro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Source Sans Pro"/>
              </a:rPr>
              <a:t>21                  12  </a:t>
            </a:r>
            <a:r>
              <a:rPr lang="en-US" sz="2000" dirty="0">
                <a:solidFill>
                  <a:srgbClr val="7030A0"/>
                </a:solidFill>
                <a:latin typeface="Source Sans Pro"/>
              </a:rPr>
              <a:t>11                      0</a:t>
            </a:r>
            <a:endParaRPr lang="en-US" sz="2000" dirty="0">
              <a:solidFill>
                <a:srgbClr val="002060"/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5761802" y="4053870"/>
            <a:ext cx="104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PPN</a:t>
            </a: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 rot="20708594">
            <a:off x="1343048" y="3003357"/>
            <a:ext cx="2320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70C0"/>
                </a:solidFill>
                <a:latin typeface="Source Sans Pro"/>
              </a:rPr>
              <a:t>Where is my translation?</a:t>
            </a:r>
          </a:p>
        </p:txBody>
      </p:sp>
      <p:sp>
        <p:nvSpPr>
          <p:cNvPr id="28" name="TextBox 27"/>
          <p:cNvSpPr txBox="1"/>
          <p:nvPr>
            <p:custDataLst>
              <p:tags r:id="rId22"/>
            </p:custDataLst>
          </p:nvPr>
        </p:nvSpPr>
        <p:spPr>
          <a:xfrm rot="20708594">
            <a:off x="3904643" y="2049311"/>
            <a:ext cx="2346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  <a:latin typeface="Source Sans Pro"/>
              </a:rPr>
              <a:t>Where is my physical page?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16EB9B-B99F-164A-9161-1694A963987B}"/>
              </a:ext>
            </a:extLst>
          </p:cNvPr>
          <p:cNvSpPr txBox="1"/>
          <p:nvPr/>
        </p:nvSpPr>
        <p:spPr>
          <a:xfrm>
            <a:off x="450823" y="6184677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Source Sans Pro"/>
              </a:rPr>
              <a:t>Size = 2</a:t>
            </a:r>
            <a:r>
              <a:rPr lang="en-US" sz="2400" b="1" baseline="30000" dirty="0">
                <a:solidFill>
                  <a:srgbClr val="C00000"/>
                </a:solidFill>
                <a:latin typeface="Source Sans Pro"/>
              </a:rPr>
              <a:t>10</a:t>
            </a:r>
            <a:r>
              <a:rPr lang="en-US" sz="2400" b="1" dirty="0">
                <a:solidFill>
                  <a:srgbClr val="C00000"/>
                </a:solidFill>
                <a:latin typeface="Source Sans Pro"/>
              </a:rPr>
              <a:t> * 4 bytes = 4KB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6E5877-D4F3-2244-AAC0-09C3E984854A}"/>
              </a:ext>
            </a:extLst>
          </p:cNvPr>
          <p:cNvSpPr txBox="1"/>
          <p:nvPr/>
        </p:nvSpPr>
        <p:spPr>
          <a:xfrm>
            <a:off x="3681658" y="5495823"/>
            <a:ext cx="450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Source Sans Pro"/>
              </a:rPr>
              <a:t>Size = 2</a:t>
            </a:r>
            <a:r>
              <a:rPr lang="en-US" sz="2400" b="1" baseline="30000" dirty="0">
                <a:solidFill>
                  <a:srgbClr val="C00000"/>
                </a:solidFill>
                <a:latin typeface="Source Sans Pro"/>
              </a:rPr>
              <a:t>10</a:t>
            </a:r>
            <a:r>
              <a:rPr lang="en-US" sz="2400" b="1" dirty="0">
                <a:solidFill>
                  <a:srgbClr val="C00000"/>
                </a:solidFill>
                <a:latin typeface="Source Sans Pro"/>
              </a:rPr>
              <a:t> * 2</a:t>
            </a:r>
            <a:r>
              <a:rPr lang="en-US" sz="2400" b="1" baseline="30000" dirty="0">
                <a:solidFill>
                  <a:srgbClr val="C00000"/>
                </a:solidFill>
                <a:latin typeface="Source Sans Pro"/>
              </a:rPr>
              <a:t>10</a:t>
            </a:r>
            <a:r>
              <a:rPr lang="en-US" sz="2400" b="1" dirty="0">
                <a:solidFill>
                  <a:srgbClr val="C00000"/>
                </a:solidFill>
                <a:latin typeface="Source Sans Pro"/>
              </a:rPr>
              <a:t> *4 bytes = 4MB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75F2BF-AAF0-C74C-8C27-8A3FADC66279}"/>
              </a:ext>
            </a:extLst>
          </p:cNvPr>
          <p:cNvSpPr txBox="1"/>
          <p:nvPr/>
        </p:nvSpPr>
        <p:spPr>
          <a:xfrm>
            <a:off x="4113889" y="61152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# page tables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77DB8B-A412-3F48-882A-28AA9DED3541}"/>
              </a:ext>
            </a:extLst>
          </p:cNvPr>
          <p:cNvSpPr txBox="1"/>
          <p:nvPr/>
        </p:nvSpPr>
        <p:spPr>
          <a:xfrm>
            <a:off x="5637003" y="608186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# entries per page table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AFE15B-B4B9-614E-BB8C-AC40F6B03FFC}"/>
              </a:ext>
            </a:extLst>
          </p:cNvPr>
          <p:cNvCxnSpPr>
            <a:cxnSpLocks/>
          </p:cNvCxnSpPr>
          <p:nvPr/>
        </p:nvCxnSpPr>
        <p:spPr>
          <a:xfrm flipH="1">
            <a:off x="4564729" y="5869895"/>
            <a:ext cx="115391" cy="332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BF4AC7-4358-DC46-B639-8FF86119260D}"/>
              </a:ext>
            </a:extLst>
          </p:cNvPr>
          <p:cNvCxnSpPr>
            <a:cxnSpLocks/>
          </p:cNvCxnSpPr>
          <p:nvPr/>
        </p:nvCxnSpPr>
        <p:spPr>
          <a:xfrm>
            <a:off x="5761802" y="5906084"/>
            <a:ext cx="791398" cy="20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0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Processor &amp; Memory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6096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CPU address/data bus...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	… routed through caches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	… to main memory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Simple, fast, but…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</a:t>
            </a: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19800" y="57150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0x000…0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24500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0x7ff…f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00460" y="18288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0xfff…f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3000" y="27432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29975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30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Multi-Level Page Table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28623" y="990600"/>
            <a:ext cx="8951120" cy="536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Doesn’t this take up more memory than before?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- YES, but..</a:t>
            </a:r>
          </a:p>
          <a:p>
            <a:pPr marL="0" indent="0">
              <a:buNone/>
            </a:pPr>
            <a:r>
              <a:rPr lang="en-US" dirty="0"/>
              <a:t>Benefits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Don’t need 4MB contiguous physical memory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Don’t need to allocate every </a:t>
            </a:r>
            <a:r>
              <a:rPr lang="en-US" dirty="0" err="1"/>
              <a:t>PageTable</a:t>
            </a:r>
            <a:r>
              <a:rPr lang="en-US" dirty="0"/>
              <a:t>, only those containing valid PTEs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Drawbacks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Performance: Longer lookups</a:t>
            </a:r>
          </a:p>
        </p:txBody>
      </p:sp>
    </p:spTree>
    <p:extLst>
      <p:ext uri="{BB962C8B-B14F-4D97-AF65-F5344CB8AC3E}">
        <p14:creationId xmlns:p14="http://schemas.microsoft.com/office/powerpoint/2010/main" val="25193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Virtual Memory Agenda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Virtual Memory?</a:t>
            </a:r>
          </a:p>
          <a:p>
            <a:pPr marL="0" indent="0">
              <a:buNone/>
            </a:pPr>
            <a:r>
              <a:rPr lang="en-US" dirty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Address Translation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Overhead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5777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Paging	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if process requirements &gt; physical memory?</a:t>
            </a:r>
          </a:p>
          <a:p>
            <a:pPr marL="0" indent="0">
              <a:buNone/>
            </a:pPr>
            <a:r>
              <a:rPr lang="en-US" i="1" dirty="0"/>
              <a:t>	Virtual starts earning its name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Memory acts as a cache for secondary storage (disk)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Swap</a:t>
            </a:r>
            <a:r>
              <a:rPr lang="en-US" dirty="0"/>
              <a:t> memory pages out to disk when not in use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Page</a:t>
            </a:r>
            <a:r>
              <a:rPr lang="en-US" dirty="0"/>
              <a:t> them back in when needed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Courtesy of Temporal &amp; Spatial Locality (again!)</a:t>
            </a:r>
          </a:p>
          <a:p>
            <a:pPr lvl="1"/>
            <a:r>
              <a:rPr lang="en-US" dirty="0"/>
              <a:t>Pages used recently mostly likely to be used again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/>
              <a:t>More Meta-Data:</a:t>
            </a:r>
          </a:p>
          <a:p>
            <a:pPr marL="514350" indent="-457200"/>
            <a:r>
              <a:rPr lang="en-US" dirty="0"/>
              <a:t>Dirty Bit, Recently Used, </a:t>
            </a:r>
            <a:r>
              <a:rPr lang="en-US" i="1" dirty="0"/>
              <a:t>etc.</a:t>
            </a:r>
          </a:p>
          <a:p>
            <a:pPr marL="514350" indent="-457200"/>
            <a:r>
              <a:rPr lang="en-US" dirty="0"/>
              <a:t>OS may access this meta-data to choose a victim</a:t>
            </a:r>
          </a:p>
        </p:txBody>
      </p:sp>
    </p:spTree>
    <p:extLst>
      <p:ext uri="{BB962C8B-B14F-4D97-AF65-F5344CB8AC3E}">
        <p14:creationId xmlns:p14="http://schemas.microsoft.com/office/powerpoint/2010/main" val="3281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Paging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6" name="Content Placeholder 6"/>
          <p:cNvSpPr txBox="1">
            <a:spLocks/>
          </p:cNvSpPr>
          <p:nvPr/>
        </p:nvSpPr>
        <p:spPr>
          <a:xfrm>
            <a:off x="228600" y="4817050"/>
            <a:ext cx="5536920" cy="2040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Example: accessing address beginning with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45200"/>
                </a:solidFill>
                <a:effectLst/>
                <a:uLnTx/>
                <a:uFillTx/>
                <a:latin typeface="Source Sans Pro"/>
              </a:rPr>
              <a:t>0x00003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 (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945200"/>
                </a:solidFill>
                <a:effectLst/>
                <a:uLnTx/>
                <a:uFillTx/>
                <a:latin typeface="Source Sans Pro"/>
              </a:rPr>
              <a:t>PageTable[3]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) results in a Page Fault which will page the data in from disk sector 200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6239860"/>
              </p:ext>
            </p:extLst>
          </p:nvPr>
        </p:nvGraphicFramePr>
        <p:xfrm>
          <a:off x="457200" y="955040"/>
          <a:ext cx="3505200" cy="3693160"/>
        </p:xfrm>
        <a:graphic>
          <a:graphicData uri="http://schemas.openxmlformats.org/drawingml/2006/table">
            <a:tbl>
              <a:tblPr firstRow="1" bandRow="1"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W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i="1" dirty="0">
                          <a:solidFill>
                            <a:srgbClr val="000000"/>
                          </a:solidFill>
                        </a:rPr>
                        <a:t>Physical Page Number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0x10045</a:t>
                      </a:r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disk sector 200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disk sector 25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chemeClr val="accent5"/>
                          </a:solidFill>
                        </a:rPr>
                        <a:t>0x00000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990600"/>
            <a:ext cx="1371600" cy="3962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1066800"/>
            <a:ext cx="1371600" cy="3810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3886200"/>
            <a:ext cx="1371600" cy="381000"/>
          </a:xfrm>
          <a:prstGeom prst="rect">
            <a:avLst/>
          </a:prstGeom>
          <a:solidFill>
            <a:srgbClr val="F79646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676400"/>
            <a:ext cx="1371600" cy="914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>
            <p:custDataLst>
              <p:tags r:id="rId7"/>
            </p:custDataLst>
          </p:nvPr>
        </p:nvSpPr>
        <p:spPr>
          <a:xfrm>
            <a:off x="5791200" y="4648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0x00000000</a:t>
            </a:r>
          </a:p>
        </p:txBody>
      </p:sp>
      <p:sp>
        <p:nvSpPr>
          <p:cNvPr id="33" name="TextBox 32"/>
          <p:cNvSpPr txBox="1"/>
          <p:nvPr>
            <p:custDataLst>
              <p:tags r:id="rId8"/>
            </p:custDataLst>
          </p:nvPr>
        </p:nvSpPr>
        <p:spPr>
          <a:xfrm>
            <a:off x="5775138" y="22860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0x90000000</a:t>
            </a:r>
          </a:p>
        </p:txBody>
      </p:sp>
      <p:sp>
        <p:nvSpPr>
          <p:cNvPr id="34" name="TextBox 33"/>
          <p:cNvSpPr txBox="1"/>
          <p:nvPr>
            <p:custDataLst>
              <p:tags r:id="rId9"/>
            </p:custDataLst>
          </p:nvPr>
        </p:nvSpPr>
        <p:spPr>
          <a:xfrm>
            <a:off x="5791200" y="3962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0x10045000</a:t>
            </a:r>
          </a:p>
        </p:txBody>
      </p:sp>
      <p:sp>
        <p:nvSpPr>
          <p:cNvPr id="35" name="TextBox 34"/>
          <p:cNvSpPr txBox="1"/>
          <p:nvPr>
            <p:custDataLst>
              <p:tags r:id="rId10"/>
            </p:custDataLst>
          </p:nvPr>
        </p:nvSpPr>
        <p:spPr>
          <a:xfrm>
            <a:off x="5765520" y="29718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0x4123B000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5791200" y="11430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0xC20A3000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4572000"/>
            <a:ext cx="1371600" cy="381000"/>
          </a:xfrm>
          <a:prstGeom prst="rect">
            <a:avLst/>
          </a:prstGeom>
          <a:solidFill>
            <a:srgbClr val="4BACC6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2895600"/>
            <a:ext cx="1371600" cy="381000"/>
          </a:xfrm>
          <a:prstGeom prst="rect">
            <a:avLst/>
          </a:prstGeom>
          <a:solidFill>
            <a:srgbClr val="92D05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6019800"/>
            <a:ext cx="6858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25</a:t>
            </a:r>
          </a:p>
        </p:txBody>
      </p:sp>
      <p:sp>
        <p:nvSpPr>
          <p:cNvPr id="40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62900" y="5807650"/>
            <a:ext cx="6858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200</a:t>
            </a:r>
          </a:p>
        </p:txBody>
      </p:sp>
      <p:cxnSp>
        <p:nvCxnSpPr>
          <p:cNvPr id="41" name="Straight Connector 40"/>
          <p:cNvCxnSpPr/>
          <p:nvPr>
            <p:custDataLst>
              <p:tags r:id="rId16"/>
            </p:custDataLst>
          </p:nvPr>
        </p:nvCxnSpPr>
        <p:spPr>
          <a:xfrm>
            <a:off x="3962400" y="1676400"/>
            <a:ext cx="32766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17"/>
            </p:custDataLst>
          </p:nvPr>
        </p:nvCxnSpPr>
        <p:spPr>
          <a:xfrm flipV="1">
            <a:off x="3962400" y="2590800"/>
            <a:ext cx="3276600" cy="205740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3" name="Flowchart: Magnetic Disk 42"/>
          <p:cNvSpPr/>
          <p:nvPr>
            <p:custDataLst>
              <p:tags r:id="rId18"/>
            </p:custDataLst>
          </p:nvPr>
        </p:nvSpPr>
        <p:spPr>
          <a:xfrm>
            <a:off x="7162800" y="5257800"/>
            <a:ext cx="1524000" cy="1295400"/>
          </a:xfrm>
          <a:prstGeom prst="flowChartMagneticDisk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>
          <a:xfrm>
            <a:off x="76200" y="3371910"/>
            <a:ext cx="381000" cy="1588"/>
          </a:xfrm>
          <a:prstGeom prst="straightConnector1">
            <a:avLst/>
          </a:prstGeom>
          <a:noFill/>
          <a:ln w="57150" cap="flat" cmpd="sng" algn="ctr">
            <a:solidFill>
              <a:srgbClr val="945200"/>
            </a:solidFill>
            <a:prstDash val="solid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03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Page Fault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Valid bit in Page Table = 0 </a:t>
            </a:r>
          </a:p>
          <a:p>
            <a:pPr>
              <a:buNone/>
            </a:pPr>
            <a:r>
              <a:rPr lang="en-US" dirty="0">
                <a:sym typeface="Wingdings"/>
              </a:rPr>
              <a:t>	 means </a:t>
            </a:r>
            <a:r>
              <a:rPr lang="en-US" dirty="0"/>
              <a:t>page is not in memory</a:t>
            </a:r>
          </a:p>
          <a:p>
            <a:pPr>
              <a:buNone/>
            </a:pPr>
            <a:endParaRPr lang="en-US" b="1" dirty="0">
              <a:solidFill>
                <a:srgbClr val="FF0909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1F497D"/>
                </a:solidFill>
              </a:rPr>
              <a:t>OS takes over</a:t>
            </a:r>
            <a:r>
              <a:rPr lang="en-US" dirty="0">
                <a:solidFill>
                  <a:srgbClr val="1F497D"/>
                </a:solidFill>
              </a:rPr>
              <a:t>:</a:t>
            </a:r>
            <a:endParaRPr lang="en-US" b="1" dirty="0">
              <a:solidFill>
                <a:srgbClr val="1F497D"/>
              </a:solidFill>
            </a:endParaRPr>
          </a:p>
          <a:p>
            <a:r>
              <a:rPr lang="en-US" dirty="0"/>
              <a:t>Choose a physical page to replace</a:t>
            </a:r>
          </a:p>
          <a:p>
            <a:pPr lvl="1"/>
            <a:r>
              <a:rPr lang="en-US" b="1" dirty="0">
                <a:solidFill>
                  <a:srgbClr val="1F497D"/>
                </a:solidFill>
              </a:rPr>
              <a:t>“Working set”</a:t>
            </a:r>
            <a:r>
              <a:rPr lang="en-US" dirty="0"/>
              <a:t>: refined LRU, tracks page usage</a:t>
            </a:r>
            <a:endParaRPr lang="en-US" b="1" dirty="0"/>
          </a:p>
          <a:p>
            <a:r>
              <a:rPr lang="en-US" dirty="0"/>
              <a:t>If dirty, write to disk</a:t>
            </a:r>
          </a:p>
          <a:p>
            <a:r>
              <a:rPr lang="en-US" dirty="0"/>
              <a:t>Read missing page from disk</a:t>
            </a:r>
          </a:p>
          <a:p>
            <a:pPr lvl="1"/>
            <a:r>
              <a:rPr lang="en-US" dirty="0"/>
              <a:t>Takes so long (~10ms), OS schedules another task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Performance-wise page faults are </a:t>
            </a:r>
            <a:r>
              <a:rPr lang="en-US" b="1" i="1" dirty="0"/>
              <a:t>really </a:t>
            </a:r>
            <a:r>
              <a:rPr lang="en-US" b="1" dirty="0"/>
              <a:t>bad!</a:t>
            </a:r>
          </a:p>
        </p:txBody>
      </p:sp>
    </p:spTree>
    <p:extLst>
      <p:ext uri="{BB962C8B-B14F-4D97-AF65-F5344CB8AC3E}">
        <p14:creationId xmlns:p14="http://schemas.microsoft.com/office/powerpoint/2010/main" val="89255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RISC-V </a:t>
            </a:r>
            <a:r>
              <a:rPr lang="en-US" sz="3600">
                <a:solidFill>
                  <a:schemeClr val="tx2"/>
                </a:solidFill>
              </a:rPr>
              <a:t>Processor </a:t>
            </a:r>
            <a:r>
              <a:rPr lang="en-US" sz="3600" smtClean="0">
                <a:solidFill>
                  <a:schemeClr val="tx2"/>
                </a:solidFill>
              </a:rPr>
              <a:t>Milestone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107855" cy="343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RISC-V </a:t>
            </a:r>
            <a:r>
              <a:rPr lang="en-US" sz="3600" dirty="0">
                <a:solidFill>
                  <a:srgbClr val="FFFF00"/>
                </a:solidFill>
              </a:rPr>
              <a:t>Processor Milestone Celebration!</a:t>
            </a:r>
          </a:p>
        </p:txBody>
      </p:sp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107855" cy="343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8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Virtual Memory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Virtual Memory?</a:t>
            </a:r>
          </a:p>
          <a:p>
            <a:pPr marL="0" indent="0">
              <a:buNone/>
            </a:pPr>
            <a:r>
              <a:rPr lang="en-US" dirty="0"/>
              <a:t>How does Virtual memory Work?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Address Translation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Overhead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9529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i="1" dirty="0">
                <a:solidFill>
                  <a:srgbClr val="FF0000"/>
                </a:solidFill>
              </a:rPr>
              <a:t>every instruction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MMU translates address (virtual </a:t>
            </a:r>
            <a:r>
              <a:rPr lang="en-US" dirty="0">
                <a:sym typeface="Wingdings"/>
              </a:rPr>
              <a:t> physical)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Uses PTBR to find Page Table in memory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Looks up entry for that virtual page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Fetch the instruction using physical address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Access Memory Hierarchy (I$ </a:t>
            </a:r>
            <a:r>
              <a:rPr lang="en-US" dirty="0">
                <a:sym typeface="Wingdings"/>
              </a:rPr>
              <a:t> L2  Memory)</a:t>
            </a:r>
          </a:p>
          <a:p>
            <a:pPr lvl="1" defTabSz="914400">
              <a:spcBef>
                <a:spcPts val="0"/>
              </a:spcBef>
            </a:pPr>
            <a:endParaRPr lang="en-US" dirty="0">
              <a:sym typeface="Wingdings"/>
            </a:endParaRPr>
          </a:p>
          <a:p>
            <a:pPr defTabSz="914400">
              <a:spcBef>
                <a:spcPts val="0"/>
              </a:spcBef>
            </a:pPr>
            <a:r>
              <a:rPr lang="en-US" dirty="0">
                <a:sym typeface="Wingdings"/>
              </a:rPr>
              <a:t>Repeat at Memory stage for load/store </a:t>
            </a:r>
            <a:r>
              <a:rPr lang="en-US" dirty="0" err="1">
                <a:sym typeface="Wingdings"/>
              </a:rPr>
              <a:t>insns</a:t>
            </a:r>
            <a:endParaRPr lang="en-US" dirty="0">
              <a:sym typeface="Wingdings"/>
            </a:endParaRPr>
          </a:p>
          <a:p>
            <a:pPr lvl="1" defTabSz="914400">
              <a:spcBef>
                <a:spcPts val="0"/>
              </a:spcBef>
            </a:pPr>
            <a:r>
              <a:rPr lang="en-US" dirty="0">
                <a:sym typeface="Wingdings"/>
              </a:rPr>
              <a:t>Translate address</a:t>
            </a:r>
          </a:p>
          <a:p>
            <a:pPr lvl="1" defTabSz="914400">
              <a:spcBef>
                <a:spcPts val="0"/>
              </a:spcBef>
            </a:pPr>
            <a:r>
              <a:rPr lang="en-US" b="1" dirty="0">
                <a:sym typeface="Wingdings"/>
              </a:rPr>
              <a:t>Now </a:t>
            </a:r>
            <a:r>
              <a:rPr lang="en-US" dirty="0">
                <a:sym typeface="Wingdings"/>
              </a:rPr>
              <a:t>you perform the load/store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Watch Your Performance Tank!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Performance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0500" y="990600"/>
            <a:ext cx="8763000" cy="58401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Virtual Memory Summary</a:t>
            </a:r>
          </a:p>
          <a:p>
            <a:r>
              <a:rPr lang="en-US" dirty="0" err="1"/>
              <a:t>PageTable</a:t>
            </a:r>
            <a:r>
              <a:rPr lang="en-US" dirty="0"/>
              <a:t> for each process:</a:t>
            </a:r>
          </a:p>
          <a:p>
            <a:pPr lvl="1"/>
            <a:r>
              <a:rPr lang="en-US" dirty="0"/>
              <a:t>Page</a:t>
            </a:r>
          </a:p>
          <a:p>
            <a:pPr lvl="2"/>
            <a:r>
              <a:rPr lang="en-US" dirty="0"/>
              <a:t>Single-level (e.g. 4MB contiguous in physical memory) </a:t>
            </a:r>
          </a:p>
          <a:p>
            <a:pPr lvl="2"/>
            <a:r>
              <a:rPr lang="en-US" dirty="0"/>
              <a:t>or multi-level (e.g. less </a:t>
            </a:r>
            <a:r>
              <a:rPr lang="en-US" dirty="0" err="1"/>
              <a:t>mem</a:t>
            </a:r>
            <a:r>
              <a:rPr lang="en-US" dirty="0"/>
              <a:t> overhead due to page table), 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every load/store translated to physical addresses</a:t>
            </a:r>
          </a:p>
          <a:p>
            <a:pPr lvl="1"/>
            <a:r>
              <a:rPr lang="en-US" dirty="0"/>
              <a:t>page table miss: load a swapped-out page and retry instruction, or kill program</a:t>
            </a:r>
          </a:p>
          <a:p>
            <a:r>
              <a:rPr lang="en-US" dirty="0"/>
              <a:t>Performance?</a:t>
            </a:r>
          </a:p>
          <a:p>
            <a:pPr lvl="1"/>
            <a:r>
              <a:rPr lang="en-US" dirty="0"/>
              <a:t>terrible: memory is already slow</a:t>
            </a:r>
            <a:br>
              <a:rPr lang="en-US" dirty="0"/>
            </a:br>
            <a:r>
              <a:rPr lang="en-US" dirty="0"/>
              <a:t>translation makes it slower</a:t>
            </a:r>
          </a:p>
          <a:p>
            <a:r>
              <a:rPr lang="en-US" dirty="0"/>
              <a:t>Solution?</a:t>
            </a:r>
          </a:p>
          <a:p>
            <a:pPr lvl="1"/>
            <a:r>
              <a:rPr lang="en-US" dirty="0"/>
              <a:t>A cache, of </a:t>
            </a:r>
            <a:r>
              <a:rPr lang="en-US" dirty="0" smtClean="0"/>
              <a:t>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Multiple Processes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838200"/>
            <a:ext cx="82296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Q: What happens when another program is executed concurrently 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"/>
              </a:rPr>
              <a:t>another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 processor?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A:  The addresses will conflict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Even though, CPUs may take </a:t>
            </a:r>
          </a:p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	turns using memory bus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</a:t>
            </a: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Heap</a:t>
            </a:r>
          </a:p>
        </p:txBody>
      </p:sp>
      <p:sp>
        <p:nvSpPr>
          <p:cNvPr id="3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</a:p>
        </p:txBody>
      </p:sp>
      <p:sp>
        <p:nvSpPr>
          <p:cNvPr id="38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CPU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942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Text</a:t>
            </a:r>
          </a:p>
        </p:txBody>
      </p:sp>
      <p:sp>
        <p:nvSpPr>
          <p:cNvPr id="40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38998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41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656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Stack</a:t>
            </a:r>
          </a:p>
        </p:txBody>
      </p:sp>
      <p:sp>
        <p:nvSpPr>
          <p:cNvPr id="42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820068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Heap</a:t>
            </a:r>
          </a:p>
        </p:txBody>
      </p:sp>
      <p:sp>
        <p:nvSpPr>
          <p:cNvPr id="43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9800" y="570605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0x000…0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00460" y="2441127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0x7ff…f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00460" y="1819859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0xfff…f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53000" y="2734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F81BD"/>
                </a:solidFill>
                <a:latin typeface="Calibri"/>
                <a:ea typeface="+mn-ea"/>
                <a:cs typeface="+mn-cs"/>
              </a:rPr>
              <a:t>$$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53000" y="321628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F81BD"/>
                </a:solidFill>
                <a:latin typeface="Calibri"/>
                <a:ea typeface="+mn-ea"/>
                <a:cs typeface="+mn-cs"/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28988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Next Goal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/>
              <a:t>How do we speedup address translation?</a:t>
            </a:r>
          </a:p>
        </p:txBody>
      </p:sp>
    </p:spTree>
    <p:extLst>
      <p:ext uri="{BB962C8B-B14F-4D97-AF65-F5344CB8AC3E}">
        <p14:creationId xmlns:p14="http://schemas.microsoft.com/office/powerpoint/2010/main" val="15419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Translation Lookaside Buffer (TLB)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57200" y="990599"/>
            <a:ext cx="8229600" cy="310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Small, fast cache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Holds VPN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  <a:sym typeface="Wingdings"/>
              </a:rPr>
              <a:t>PPN translations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Exploits temporal locality in pagetable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TLB Hit: huge performance savings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TLB Miss: invoke TLB miss handler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Put translation in TLB for later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639417" y="4995069"/>
            <a:ext cx="1219200" cy="3048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VPN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6858617" y="4995069"/>
            <a:ext cx="914400" cy="304800"/>
          </a:xfrm>
          <a:prstGeom prst="rect">
            <a:avLst/>
          </a:prstGeom>
          <a:solidFill>
            <a:srgbClr val="DDCCA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PPN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5487017" y="4995069"/>
            <a:ext cx="152400" cy="3048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639417" y="5299869"/>
            <a:ext cx="1219200" cy="3048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VPN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6858617" y="5299869"/>
            <a:ext cx="914400" cy="304800"/>
          </a:xfrm>
          <a:prstGeom prst="rect">
            <a:avLst/>
          </a:prstGeom>
          <a:solidFill>
            <a:srgbClr val="DDCCA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PPN</a:t>
            </a: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487017" y="5299869"/>
            <a:ext cx="152400" cy="3048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5639417" y="5604669"/>
            <a:ext cx="1219200" cy="3048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VPN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6858617" y="5604669"/>
            <a:ext cx="914400" cy="304800"/>
          </a:xfrm>
          <a:prstGeom prst="rect">
            <a:avLst/>
          </a:prstGeom>
          <a:solidFill>
            <a:srgbClr val="DDCCA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Source Sans Pro"/>
                <a:ea typeface="+mn-ea"/>
                <a:cs typeface="+mn-cs"/>
              </a:rPr>
              <a:t>PPN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487017" y="5604669"/>
            <a:ext cx="152400" cy="3048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5639417" y="4690269"/>
            <a:ext cx="12192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0909"/>
                </a:solidFill>
                <a:latin typeface="Source Sans Pro"/>
                <a:ea typeface="+mn-ea"/>
                <a:cs typeface="+mn-cs"/>
              </a:rPr>
              <a:t>“tag”</a:t>
            </a: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6858617" y="4690269"/>
            <a:ext cx="914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FF0909"/>
                </a:solidFill>
                <a:latin typeface="Source Sans Pro"/>
                <a:ea typeface="+mn-ea"/>
                <a:cs typeface="+mn-cs"/>
              </a:rPr>
              <a:t>“data”</a:t>
            </a: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5487017" y="4690269"/>
            <a:ext cx="152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>
            <a:off x="7315817" y="5909469"/>
            <a:ext cx="0" cy="304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152400" y="4191000"/>
            <a:ext cx="3276600" cy="2514600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304800" y="4329112"/>
            <a:ext cx="1219200" cy="776288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CPU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190280" y="5105400"/>
            <a:ext cx="53880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Source Sans Pro"/>
                <a:ea typeface="+mn-ea"/>
                <a:cs typeface="+mn-cs"/>
              </a:rPr>
              <a:t>VA</a:t>
            </a: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 flipH="1" flipV="1">
            <a:off x="1568450" y="6056947"/>
            <a:ext cx="36576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1568449" y="6019800"/>
            <a:ext cx="53551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B050"/>
                </a:solidFill>
                <a:latin typeface="Source Sans Pro"/>
                <a:ea typeface="+mn-ea"/>
                <a:cs typeface="+mn-cs"/>
              </a:rPr>
              <a:t>PA</a:t>
            </a:r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>
            <a:off x="1597151" y="5897403"/>
            <a:ext cx="415799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 flipV="1">
            <a:off x="3276600" y="5909468"/>
            <a:ext cx="2243137" cy="28973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 flipV="1">
            <a:off x="3276600" y="5010131"/>
            <a:ext cx="2210417" cy="62866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1565165" y="5497652"/>
            <a:ext cx="53880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Source Sans Pro"/>
                <a:ea typeface="+mn-ea"/>
                <a:cs typeface="+mn-cs"/>
              </a:rPr>
              <a:t>VA</a:t>
            </a: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7284067" y="6035001"/>
            <a:ext cx="68427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B050"/>
                </a:solidFill>
                <a:latin typeface="Source Sans Pro"/>
                <a:ea typeface="+mn-ea"/>
                <a:cs typeface="+mn-cs"/>
              </a:rPr>
              <a:t>PA</a:t>
            </a:r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auto">
          <a:xfrm>
            <a:off x="304800" y="5638800"/>
            <a:ext cx="1219200" cy="60960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MMU</a:t>
            </a:r>
          </a:p>
        </p:txBody>
      </p:sp>
      <p:sp>
        <p:nvSpPr>
          <p:cNvPr id="63" name="Line 42"/>
          <p:cNvSpPr>
            <a:spLocks noChangeShapeType="1"/>
          </p:cNvSpPr>
          <p:nvPr/>
        </p:nvSpPr>
        <p:spPr bwMode="auto">
          <a:xfrm>
            <a:off x="685800" y="5136812"/>
            <a:ext cx="0" cy="457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2057400" y="5638800"/>
            <a:ext cx="1219200" cy="60960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TLB</a:t>
            </a:r>
          </a:p>
        </p:txBody>
      </p:sp>
      <p:sp>
        <p:nvSpPr>
          <p:cNvPr id="65" name="Text Box 36"/>
          <p:cNvSpPr txBox="1">
            <a:spLocks noChangeArrowheads="1"/>
          </p:cNvSpPr>
          <p:nvPr/>
        </p:nvSpPr>
        <p:spPr bwMode="auto">
          <a:xfrm>
            <a:off x="5257800" y="4464388"/>
            <a:ext cx="53880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7030A0"/>
                </a:solidFill>
                <a:latin typeface="Source Sans Pro"/>
                <a:ea typeface="+mn-ea"/>
                <a:cs typeface="+mn-cs"/>
              </a:rPr>
              <a:t>VA</a:t>
            </a:r>
          </a:p>
        </p:txBody>
      </p:sp>
      <p:sp>
        <p:nvSpPr>
          <p:cNvPr id="66" name="Line 42"/>
          <p:cNvSpPr>
            <a:spLocks noChangeShapeType="1"/>
          </p:cNvSpPr>
          <p:nvPr/>
        </p:nvSpPr>
        <p:spPr bwMode="auto">
          <a:xfrm>
            <a:off x="5753320" y="4495800"/>
            <a:ext cx="0" cy="4572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3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TLB Parameters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Typical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very small (64 – 256 entries) </a:t>
            </a:r>
            <a:r>
              <a:rPr lang="en-US" dirty="0">
                <a:sym typeface="Wingdings"/>
              </a:rPr>
              <a:t> </a:t>
            </a:r>
            <a:r>
              <a:rPr lang="en-US" i="1" dirty="0"/>
              <a:t>very fast</a:t>
            </a:r>
          </a:p>
          <a:p>
            <a:r>
              <a:rPr lang="en-US" dirty="0"/>
              <a:t>fully associative, or at least set associative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Example: Intel Nehalem TLB</a:t>
            </a:r>
          </a:p>
          <a:p>
            <a:r>
              <a:rPr lang="en-US" dirty="0"/>
              <a:t>128-entry L1 Instruction TLB, 4-way LRU</a:t>
            </a:r>
          </a:p>
          <a:p>
            <a:r>
              <a:rPr lang="en-US" dirty="0"/>
              <a:t>64-entry L1 Data TLB, 4-way LRU</a:t>
            </a:r>
          </a:p>
          <a:p>
            <a:r>
              <a:rPr lang="en-US" dirty="0"/>
              <a:t>512-entry L2 Unified TLB, 4-way LRU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TLB</a:t>
            </a:r>
            <a:r>
              <a:rPr lang="en-US" i="1" dirty="0"/>
              <a:t> to the Rescue!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every instruction: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Translate the address (virtual </a:t>
            </a:r>
            <a:r>
              <a:rPr lang="en-US" dirty="0">
                <a:sym typeface="Wingdings"/>
              </a:rPr>
              <a:t> physical)</a:t>
            </a:r>
          </a:p>
          <a:p>
            <a:pPr lvl="1" defTabSz="91440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sym typeface="Wingdings"/>
              </a:rPr>
              <a:t>CPU checks TLB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That failing, walk the Page Table</a:t>
            </a:r>
          </a:p>
          <a:p>
            <a:pPr lvl="2" defTabSz="914400">
              <a:spcBef>
                <a:spcPts val="0"/>
              </a:spcBef>
            </a:pPr>
            <a:r>
              <a:rPr lang="en-US" dirty="0"/>
              <a:t>Use PTBR to find Page Table in memory</a:t>
            </a:r>
          </a:p>
          <a:p>
            <a:pPr lvl="2" defTabSz="914400">
              <a:spcBef>
                <a:spcPts val="0"/>
              </a:spcBef>
            </a:pPr>
            <a:r>
              <a:rPr lang="en-US" dirty="0"/>
              <a:t>Look up entry for that virtual page</a:t>
            </a:r>
          </a:p>
          <a:p>
            <a:pPr lvl="2" defTabSz="91440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Cache the result in the TLB</a:t>
            </a:r>
          </a:p>
          <a:p>
            <a:pPr defTabSz="914400">
              <a:spcBef>
                <a:spcPts val="0"/>
              </a:spcBef>
            </a:pPr>
            <a:r>
              <a:rPr lang="en-US" dirty="0"/>
              <a:t>Fetch the instruction using physical address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Access Memory Hierarchy (I$ </a:t>
            </a:r>
            <a:r>
              <a:rPr lang="en-US" dirty="0">
                <a:sym typeface="Wingdings"/>
              </a:rPr>
              <a:t> L2  Memory)</a:t>
            </a:r>
          </a:p>
          <a:p>
            <a:pPr defTabSz="914400">
              <a:spcBef>
                <a:spcPts val="0"/>
              </a:spcBef>
            </a:pPr>
            <a:endParaRPr lang="en-US" dirty="0">
              <a:sym typeface="Wingdings"/>
            </a:endParaRPr>
          </a:p>
          <a:p>
            <a:pPr defTabSz="914400">
              <a:spcBef>
                <a:spcPts val="0"/>
              </a:spcBef>
            </a:pPr>
            <a:r>
              <a:rPr lang="en-US" dirty="0">
                <a:sym typeface="Wingdings"/>
              </a:rPr>
              <a:t>Repeat at Memory stage for load/store </a:t>
            </a:r>
            <a:r>
              <a:rPr lang="en-US" dirty="0" err="1">
                <a:sym typeface="Wingdings"/>
              </a:rPr>
              <a:t>insns</a:t>
            </a:r>
            <a:endParaRPr lang="en-US" dirty="0">
              <a:sym typeface="Wingdings"/>
            </a:endParaRPr>
          </a:p>
          <a:p>
            <a:pPr lvl="1" defTabSz="91440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sym typeface="Wingdings"/>
              </a:rPr>
              <a:t>CPU checks TLB, </a:t>
            </a:r>
            <a:r>
              <a:rPr lang="en-US" dirty="0">
                <a:sym typeface="Wingdings"/>
              </a:rPr>
              <a:t>translate if necessary</a:t>
            </a:r>
          </a:p>
          <a:p>
            <a:pPr lvl="1" defTabSz="914400">
              <a:spcBef>
                <a:spcPts val="0"/>
              </a:spcBef>
            </a:pPr>
            <a:r>
              <a:rPr lang="en-US" b="1" dirty="0">
                <a:sym typeface="Wingdings"/>
              </a:rPr>
              <a:t>Now </a:t>
            </a:r>
            <a:r>
              <a:rPr lang="en-US" dirty="0">
                <a:sym typeface="Wingdings"/>
              </a:rPr>
              <a:t>perform load/store</a:t>
            </a:r>
          </a:p>
        </p:txBody>
      </p:sp>
    </p:spTree>
    <p:extLst>
      <p:ext uri="{BB962C8B-B14F-4D97-AF65-F5344CB8AC3E}">
        <p14:creationId xmlns:p14="http://schemas.microsoft.com/office/powerpoint/2010/main" val="1739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3629821" y="2388513"/>
            <a:ext cx="62388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yes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211"/>
          </a:xfrm>
        </p:spPr>
        <p:txBody>
          <a:bodyPr>
            <a:normAutofit/>
          </a:bodyPr>
          <a:lstStyle/>
          <a:p>
            <a:r>
              <a:rPr lang="en-US" dirty="0"/>
              <a:t>Translation in 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36" y="5473005"/>
            <a:ext cx="3853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Source Sans Pro"/>
                <a:ea typeface="Times New Roman" charset="0"/>
                <a:cs typeface="ITCFranklinGothicStd-Hvy" charset="0"/>
              </a:rPr>
              <a:t>Next Topic:</a:t>
            </a:r>
            <a:r>
              <a:rPr lang="en-US" altLang="en-US" sz="2800" dirty="0">
                <a:solidFill>
                  <a:srgbClr val="FF0000"/>
                </a:solidFill>
                <a:latin typeface="Source Sans Pro"/>
                <a:ea typeface="Times New Roman" charset="0"/>
                <a:cs typeface="MinionPro-Regular" charset="0"/>
              </a:rPr>
              <a:t> </a:t>
            </a:r>
          </a:p>
          <a:p>
            <a:pPr algn="ctr"/>
            <a:r>
              <a:rPr lang="en-US" altLang="en-US" sz="2800" dirty="0">
                <a:solidFill>
                  <a:srgbClr val="FF0000"/>
                </a:solidFill>
                <a:latin typeface="Source Sans Pro"/>
                <a:ea typeface="Times New Roman" charset="0"/>
                <a:cs typeface="ITCFranklinGothicStd-Hvy" charset="0"/>
              </a:rPr>
              <a:t>Exceptional Control Flow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1886917" y="856372"/>
            <a:ext cx="225625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  <a:latin typeface="Source Sans Pro"/>
              </a:rPr>
              <a:t>Virtual Address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2165905" y="1600200"/>
            <a:ext cx="1674305" cy="4308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TLB Access</a:t>
            </a: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 flipH="1">
            <a:off x="3003058" y="1287259"/>
            <a:ext cx="11989" cy="31294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iamond 10"/>
          <p:cNvSpPr/>
          <p:nvPr/>
        </p:nvSpPr>
        <p:spPr>
          <a:xfrm>
            <a:off x="2267396" y="2383721"/>
            <a:ext cx="1469978" cy="892879"/>
          </a:xfrm>
          <a:prstGeom prst="diamond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Source Sans Pro"/>
              </a:rPr>
              <a:t>TLB Hit?</a:t>
            </a:r>
          </a:p>
        </p:txBody>
      </p:sp>
      <p:cxnSp>
        <p:nvCxnSpPr>
          <p:cNvPr id="12" name="Straight Arrow Connector 11"/>
          <p:cNvCxnSpPr>
            <a:stCxn id="9" idx="2"/>
            <a:endCxn id="11" idx="0"/>
          </p:cNvCxnSpPr>
          <p:nvPr/>
        </p:nvCxnSpPr>
        <p:spPr>
          <a:xfrm flipH="1">
            <a:off x="3002385" y="2031087"/>
            <a:ext cx="673" cy="3526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36"/>
          <p:cNvSpPr txBox="1">
            <a:spLocks noChangeArrowheads="1"/>
          </p:cNvSpPr>
          <p:nvPr/>
        </p:nvSpPr>
        <p:spPr bwMode="auto">
          <a:xfrm flipH="1">
            <a:off x="1732013" y="2438400"/>
            <a:ext cx="57724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no</a:t>
            </a:r>
          </a:p>
        </p:txBody>
      </p:sp>
      <p:cxnSp>
        <p:nvCxnSpPr>
          <p:cNvPr id="14" name="Straight Arrow Connector 13"/>
          <p:cNvCxnSpPr>
            <a:stCxn id="11" idx="3"/>
            <a:endCxn id="16" idx="1"/>
          </p:cNvCxnSpPr>
          <p:nvPr/>
        </p:nvCxnSpPr>
        <p:spPr>
          <a:xfrm>
            <a:off x="3737374" y="2830161"/>
            <a:ext cx="739376" cy="2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243795" y="2908074"/>
            <a:ext cx="13716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Source Sans Pro"/>
              </a:rPr>
              <a:t>Physical Address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476750" y="2614920"/>
            <a:ext cx="1313629" cy="4308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$ Access</a:t>
            </a:r>
          </a:p>
        </p:txBody>
      </p:sp>
      <p:sp>
        <p:nvSpPr>
          <p:cNvPr id="17" name="Diamond 16"/>
          <p:cNvSpPr/>
          <p:nvPr/>
        </p:nvSpPr>
        <p:spPr>
          <a:xfrm>
            <a:off x="4444391" y="3352800"/>
            <a:ext cx="1390204" cy="928042"/>
          </a:xfrm>
          <a:prstGeom prst="diamond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Source Sans Pro"/>
              </a:rPr>
              <a:t>$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  <a:latin typeface="Source Sans Pro"/>
              </a:rPr>
              <a:t>Hit?</a:t>
            </a: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>
            <a:off x="5133565" y="3045807"/>
            <a:ext cx="5928" cy="30699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783314" y="3447464"/>
            <a:ext cx="62388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yes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4600107" y="4269257"/>
            <a:ext cx="498855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no</a:t>
            </a:r>
          </a:p>
        </p:txBody>
      </p:sp>
      <p:cxnSp>
        <p:nvCxnSpPr>
          <p:cNvPr id="21" name="Elbow Connector 20"/>
          <p:cNvCxnSpPr>
            <a:stCxn id="17" idx="3"/>
          </p:cNvCxnSpPr>
          <p:nvPr/>
        </p:nvCxnSpPr>
        <p:spPr>
          <a:xfrm flipV="1">
            <a:off x="5834595" y="2209801"/>
            <a:ext cx="891923" cy="1607020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6213203" y="701721"/>
            <a:ext cx="13716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Source Sans Pro"/>
              </a:rPr>
              <a:t>deliver </a:t>
            </a:r>
            <a:r>
              <a:rPr lang="en-US" sz="2200" b="1" dirty="0">
                <a:solidFill>
                  <a:srgbClr val="0070C0"/>
                </a:solidFill>
                <a:latin typeface="Source Sans Pro"/>
              </a:rPr>
              <a:t>Data </a:t>
            </a:r>
            <a:r>
              <a:rPr lang="en-US" sz="2200" dirty="0">
                <a:solidFill>
                  <a:srgbClr val="0070C0"/>
                </a:solidFill>
                <a:latin typeface="Source Sans Pro"/>
              </a:rPr>
              <a:t>back to CPU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4507206" y="4716959"/>
            <a:ext cx="1276108" cy="76944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DRAM </a:t>
            </a:r>
          </a:p>
          <a:p>
            <a:pPr algn="ctr"/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Access</a:t>
            </a:r>
          </a:p>
        </p:txBody>
      </p:sp>
      <p:cxnSp>
        <p:nvCxnSpPr>
          <p:cNvPr id="24" name="Straight Arrow Connector 23"/>
          <p:cNvCxnSpPr>
            <a:stCxn id="17" idx="2"/>
            <a:endCxn id="23" idx="0"/>
          </p:cNvCxnSpPr>
          <p:nvPr/>
        </p:nvCxnSpPr>
        <p:spPr>
          <a:xfrm>
            <a:off x="5139493" y="4280842"/>
            <a:ext cx="5767" cy="4361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36"/>
          <p:cNvSpPr txBox="1">
            <a:spLocks noChangeArrowheads="1"/>
          </p:cNvSpPr>
          <p:nvPr/>
        </p:nvSpPr>
        <p:spPr bwMode="auto">
          <a:xfrm rot="20895949">
            <a:off x="196174" y="2146012"/>
            <a:ext cx="150312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i="1" dirty="0">
                <a:solidFill>
                  <a:srgbClr val="FF0000"/>
                </a:solidFill>
                <a:latin typeface="Source Sans Pro"/>
              </a:rPr>
              <a:t>TLB miss handler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Source Sans Pro"/>
              </a:rPr>
              <a:t>(HW or OS)</a:t>
            </a:r>
          </a:p>
        </p:txBody>
      </p:sp>
      <p:cxnSp>
        <p:nvCxnSpPr>
          <p:cNvPr id="26" name="Elbow Connector 25"/>
          <p:cNvCxnSpPr>
            <a:stCxn id="28" idx="3"/>
            <a:endCxn id="22" idx="2"/>
          </p:cNvCxnSpPr>
          <p:nvPr/>
        </p:nvCxnSpPr>
        <p:spPr>
          <a:xfrm flipV="1">
            <a:off x="6125336" y="2148271"/>
            <a:ext cx="773667" cy="4176331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502780" y="2830160"/>
            <a:ext cx="796600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iamond 27"/>
          <p:cNvSpPr/>
          <p:nvPr/>
        </p:nvSpPr>
        <p:spPr>
          <a:xfrm>
            <a:off x="4162524" y="5791200"/>
            <a:ext cx="1962812" cy="1066804"/>
          </a:xfrm>
          <a:prstGeom prst="diamond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Source Sans Pro"/>
              </a:rPr>
              <a:t>DRAM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  <a:latin typeface="Source Sans Pro"/>
              </a:rPr>
              <a:t>Hit?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5901259" y="5862283"/>
            <a:ext cx="62388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Source Sans Pro"/>
              </a:rPr>
              <a:t>yes</a:t>
            </a:r>
          </a:p>
        </p:txBody>
      </p:sp>
      <p:cxnSp>
        <p:nvCxnSpPr>
          <p:cNvPr id="30" name="Straight Arrow Connector 29"/>
          <p:cNvCxnSpPr>
            <a:stCxn id="23" idx="2"/>
            <a:endCxn id="28" idx="0"/>
          </p:cNvCxnSpPr>
          <p:nvPr/>
        </p:nvCxnSpPr>
        <p:spPr>
          <a:xfrm flipH="1">
            <a:off x="5143930" y="5486400"/>
            <a:ext cx="133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6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Takeaways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Need a map to translate a “fake” virtual address (from process) to a “real” physical Address (in memory).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map is a </a:t>
            </a:r>
            <a:r>
              <a:rPr lang="en-US" b="1" dirty="0"/>
              <a:t>Page Table</a:t>
            </a:r>
            <a:r>
              <a:rPr lang="en-US" b="1" i="1" dirty="0"/>
              <a:t>:</a:t>
            </a:r>
            <a:r>
              <a:rPr lang="en-US" dirty="0"/>
              <a:t>	   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ppn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PageTable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vpn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page is constant size block of virtual memory.  Often ~4KB to reduce the number of entries in a </a:t>
            </a:r>
            <a:r>
              <a:rPr lang="en-US" dirty="0" err="1"/>
              <a:t>PageTable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Page Table can enforce Read/Write/Execute permissions on a per page basis.  Can allocate memory on a per page basis.  Also need a valid bit, and a few others.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Space overhead due to Page Table is significant. </a:t>
            </a:r>
          </a:p>
          <a:p>
            <a:pPr marL="0" indent="0">
              <a:buNone/>
            </a:pPr>
            <a:r>
              <a:rPr lang="en-US" dirty="0"/>
              <a:t>Solution: another level of indirection!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Two-level of Page Table</a:t>
            </a:r>
            <a:r>
              <a:rPr lang="en-US" dirty="0"/>
              <a:t> significantly reduces overhead.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Time overhead due to Address Translations also significant.</a:t>
            </a:r>
          </a:p>
          <a:p>
            <a:pPr marL="0" indent="0">
              <a:buNone/>
            </a:pPr>
            <a:r>
              <a:rPr lang="en-US" dirty="0"/>
              <a:t>Solution: caching!  </a:t>
            </a:r>
            <a:r>
              <a:rPr lang="en-US" b="1" dirty="0">
                <a:solidFill>
                  <a:srgbClr val="0070C0"/>
                </a:solidFill>
              </a:rPr>
              <a:t>Translation </a:t>
            </a:r>
            <a:r>
              <a:rPr lang="en-US" b="1" dirty="0" err="1">
                <a:solidFill>
                  <a:srgbClr val="0070C0"/>
                </a:solidFill>
              </a:rPr>
              <a:t>Lookaside</a:t>
            </a:r>
            <a:r>
              <a:rPr lang="en-US" b="1" dirty="0">
                <a:solidFill>
                  <a:srgbClr val="0070C0"/>
                </a:solidFill>
              </a:rPr>
              <a:t> Buffer (TLB) </a:t>
            </a:r>
            <a:r>
              <a:rPr lang="en-US" dirty="0"/>
              <a:t>acts as a cache for the Page Table and significantly improves performance. </a:t>
            </a:r>
          </a:p>
        </p:txBody>
      </p:sp>
    </p:spTree>
    <p:extLst>
      <p:ext uri="{BB962C8B-B14F-4D97-AF65-F5344CB8AC3E}">
        <p14:creationId xmlns:p14="http://schemas.microsoft.com/office/powerpoint/2010/main" val="15832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Multiple Processes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</a:t>
            </a: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86600" y="1894430"/>
            <a:ext cx="1371600" cy="40386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Heap</a:t>
            </a:r>
          </a:p>
        </p:txBody>
      </p:sp>
      <p:sp>
        <p:nvSpPr>
          <p:cNvPr id="3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</a:p>
        </p:txBody>
      </p:sp>
      <p:sp>
        <p:nvSpPr>
          <p:cNvPr id="3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CPU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4942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Text</a:t>
            </a:r>
          </a:p>
        </p:txBody>
      </p:sp>
      <p:sp>
        <p:nvSpPr>
          <p:cNvPr id="40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38998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41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265643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Stack</a:t>
            </a:r>
          </a:p>
        </p:txBody>
      </p:sp>
      <p:sp>
        <p:nvSpPr>
          <p:cNvPr id="42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3820068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Heap</a:t>
            </a:r>
          </a:p>
        </p:txBody>
      </p:sp>
      <p:sp>
        <p:nvSpPr>
          <p:cNvPr id="43" name="Line 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9800" y="5706059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0x000…0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00460" y="2441127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0x7ff…f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00460" y="1819859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0xfff…f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53000" y="2734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F81BD"/>
                </a:solidFill>
                <a:latin typeface="Calibri"/>
                <a:ea typeface="+mn-ea"/>
                <a:cs typeface="+mn-cs"/>
              </a:rPr>
              <a:t>$$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53000" y="321628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F81BD"/>
                </a:solidFill>
                <a:latin typeface="Calibri"/>
                <a:ea typeface="+mn-ea"/>
                <a:cs typeface="+mn-cs"/>
              </a:rPr>
              <a:t>$$</a:t>
            </a:r>
          </a:p>
        </p:txBody>
      </p:sp>
      <p:sp>
        <p:nvSpPr>
          <p:cNvPr id="25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>
          <a:xfrm>
            <a:off x="457200" y="990600"/>
            <a:ext cx="8229600" cy="536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Q: Can we relocate second program?</a:t>
            </a:r>
          </a:p>
          <a:p>
            <a:pPr fontAlgn="auto"/>
            <a:endParaRPr lang="en-US" dirty="0" smtClean="0"/>
          </a:p>
          <a:p>
            <a:pPr fontAlgn="auto"/>
            <a:endParaRPr lang="en-US" dirty="0" smtClean="0"/>
          </a:p>
          <a:p>
            <a:pPr fontAlgn="auto"/>
            <a:endParaRPr lang="en-US" dirty="0" smtClean="0"/>
          </a:p>
          <a:p>
            <a:pPr fontAlgn="auto"/>
            <a:endParaRPr lang="en-US" dirty="0" smtClean="0"/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152400" y="0"/>
            <a:ext cx="9296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Solution? Multiple processes/processors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0" y="491080"/>
            <a:ext cx="8229600" cy="536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Q: Can we relocate second program?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A: Yes,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"/>
              </a:rPr>
              <a:t>but…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What if they don’t fit?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What if not contiguous?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Need to recompile/relink?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818230"/>
            <a:ext cx="12192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</a:t>
            </a: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257800" y="3266030"/>
            <a:ext cx="1828800" cy="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257800" y="2580230"/>
            <a:ext cx="0" cy="68580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6600" y="479003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23758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2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2504030"/>
            <a:ext cx="1371600" cy="569913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Stack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3667668"/>
            <a:ext cx="1371600" cy="569912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Heap</a:t>
            </a:r>
          </a:p>
        </p:txBody>
      </p:sp>
      <p:sp>
        <p:nvSpPr>
          <p:cNvPr id="3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23064" y="5856830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3962400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CPU</a:t>
            </a: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5334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Text</a:t>
            </a:r>
          </a:p>
        </p:txBody>
      </p:sp>
      <p:sp>
        <p:nvSpPr>
          <p:cNvPr id="34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86600" y="1905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35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6600" y="1143000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Stack</a:t>
            </a:r>
          </a:p>
        </p:txBody>
      </p:sp>
      <p:sp>
        <p:nvSpPr>
          <p:cNvPr id="36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86600" y="3124200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Heap</a:t>
            </a: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7800" y="3276600"/>
            <a:ext cx="0" cy="620170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86600" y="990600"/>
            <a:ext cx="1371600" cy="494243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/>
              </a:rPr>
              <a:t>Big Picture: (Virtual) Memory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5F99E3-F2A5-B34B-AD36-C5BBD37B37A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828800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1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9FDC178B-BDBB-D74F-8509-35B5AA6B0CE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43100" y="2198132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F3E31E-0CFD-7542-A3C8-85467600A05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465832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DF7BC2EC-0F14-634B-8A6A-03AECBD1B67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23033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5B7601BF-401A-F449-9497-025E7D239A7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227832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3AD5453E-DCD5-7C47-A32C-69035D752DA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32632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C31ACAD9-CFA9-E847-A266-63AD483EE5D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837432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F3CE52-B2AB-A541-A451-0B1C14C5E017}"/>
              </a:ext>
            </a:extLst>
          </p:cNvPr>
          <p:cNvSpPr/>
          <p:nvPr/>
        </p:nvSpPr>
        <p:spPr>
          <a:xfrm>
            <a:off x="2361990" y="1894993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347D42-5D23-4440-A4BD-56A6B0A8C97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198926"/>
            <a:ext cx="1562100" cy="762000"/>
          </a:xfrm>
          <a:prstGeom prst="rect">
            <a:avLst/>
          </a:prstGeom>
          <a:solidFill>
            <a:srgbClr val="C0504D">
              <a:lumMod val="50000"/>
            </a:srgb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2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F0B24AD5-8D25-7546-8B39-9FB919396A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43100" y="4568258"/>
            <a:ext cx="495300" cy="11668"/>
          </a:xfrm>
          <a:prstGeom prst="line">
            <a:avLst/>
          </a:prstGeom>
          <a:noFill/>
          <a:ln w="76200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2FB673-4C68-8F44-84F1-8BE1AA203271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810000"/>
            <a:ext cx="1371600" cy="1676400"/>
          </a:xfrm>
          <a:prstGeom prst="rect">
            <a:avLst/>
          </a:prstGeom>
          <a:noFill/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BCDC4CCF-84BB-BA4E-A2C4-6EA33A30B49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4267201"/>
            <a:ext cx="1371600" cy="304800"/>
          </a:xfrm>
          <a:prstGeom prst="rect">
            <a:avLst/>
          </a:prstGeom>
          <a:solidFill>
            <a:srgbClr val="9BBB59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AC17E22F-D351-3C46-AF8A-E29C00D68CD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572000"/>
            <a:ext cx="1371600" cy="304800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00413AC6-3990-0245-99F0-FD49D35C565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876800"/>
            <a:ext cx="1371600" cy="304800"/>
          </a:xfrm>
          <a:prstGeom prst="rect">
            <a:avLst/>
          </a:prstGeom>
          <a:solidFill>
            <a:srgbClr val="FFFF00"/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F995114E-A174-D341-BA16-A63417DDF54A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5181600"/>
            <a:ext cx="1371600" cy="3048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8575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C3553E-46A3-674F-B7CD-90F036C550FD}"/>
              </a:ext>
            </a:extLst>
          </p:cNvPr>
          <p:cNvSpPr/>
          <p:nvPr/>
        </p:nvSpPr>
        <p:spPr>
          <a:xfrm>
            <a:off x="2361990" y="4239161"/>
            <a:ext cx="314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55F454-E169-B442-A87B-9566A3902C2B}"/>
              </a:ext>
            </a:extLst>
          </p:cNvPr>
          <p:cNvSpPr txBox="1"/>
          <p:nvPr/>
        </p:nvSpPr>
        <p:spPr>
          <a:xfrm>
            <a:off x="4343611" y="2635573"/>
            <a:ext cx="41907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Give each process an </a:t>
            </a:r>
            <a:r>
              <a:rPr lang="en-US" sz="2600" b="1" dirty="0">
                <a:solidFill>
                  <a:srgbClr val="C00000"/>
                </a:solidFill>
                <a:latin typeface="Source Sans Pro"/>
                <a:ea typeface="+mn-ea"/>
                <a:cs typeface="+mn-cs"/>
              </a:rPr>
              <a:t>illusion </a:t>
            </a:r>
            <a:r>
              <a:rPr lang="en-US" sz="2600" b="1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that it has exclusive access to entire main memory</a:t>
            </a:r>
          </a:p>
        </p:txBody>
      </p:sp>
    </p:spTree>
    <p:extLst>
      <p:ext uri="{BB962C8B-B14F-4D97-AF65-F5344CB8AC3E}">
        <p14:creationId xmlns:p14="http://schemas.microsoft.com/office/powerpoint/2010/main" val="801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3150</TotalTime>
  <Words>3431</Words>
  <Application>Microsoft Office PowerPoint</Application>
  <PresentationFormat>On-screen Show (4:3)</PresentationFormat>
  <Paragraphs>1298</Paragraphs>
  <Slides>65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Arial</vt:lpstr>
      <vt:lpstr>Calibri</vt:lpstr>
      <vt:lpstr>Cambria Math</vt:lpstr>
      <vt:lpstr>Consolas</vt:lpstr>
      <vt:lpstr>ITCFranklinGothicStd-Hvy</vt:lpstr>
      <vt:lpstr>Lucida Grande</vt:lpstr>
      <vt:lpstr>MinionPro-Regular</vt:lpstr>
      <vt:lpstr>Osaka</vt:lpstr>
      <vt:lpstr>Source Sans Pro</vt:lpstr>
      <vt:lpstr>Source Sans Pro Light</vt:lpstr>
      <vt:lpstr>Tahoma</vt:lpstr>
      <vt:lpstr>Times New Roman</vt:lpstr>
      <vt:lpstr>Wingdings</vt:lpstr>
      <vt:lpstr>Bracy_theme</vt:lpstr>
      <vt:lpstr>Virtual Memory</vt:lpstr>
      <vt:lpstr>Where are we now and where are we going?</vt:lpstr>
      <vt:lpstr>Big Picture: Multiple Processes</vt:lpstr>
      <vt:lpstr>Big Picture: Multiple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Goal</vt:lpstr>
      <vt:lpstr>Next Goal (after spring break!)</vt:lpstr>
      <vt:lpstr>Have a great Spring Break!!!</vt:lpstr>
      <vt:lpstr>Virtual Memory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Address Translation</vt:lpstr>
      <vt:lpstr>Virtual Memory: Summary</vt:lpstr>
      <vt:lpstr>Advantages of Virtual Memory</vt:lpstr>
      <vt:lpstr>Takeaway</vt:lpstr>
      <vt:lpstr>Feedback</vt:lpstr>
      <vt:lpstr>Virtual Memory Agenda</vt:lpstr>
      <vt:lpstr>Page Table Overhead</vt:lpstr>
      <vt:lpstr>But Wait... There’s more!</vt:lpstr>
      <vt:lpstr>PowerPoint Presentation</vt:lpstr>
      <vt:lpstr>Now how big is this Page Table?</vt:lpstr>
      <vt:lpstr>Now how big is this Page Table?</vt:lpstr>
      <vt:lpstr>Wait, how big is this Page Table?</vt:lpstr>
      <vt:lpstr>Takeaway</vt:lpstr>
      <vt:lpstr>Next Goal</vt:lpstr>
      <vt:lpstr>Next Goal</vt:lpstr>
      <vt:lpstr>PowerPoint Presentation</vt:lpstr>
      <vt:lpstr>Multi-Level Page Table</vt:lpstr>
      <vt:lpstr>Multi-Level Page Table</vt:lpstr>
      <vt:lpstr>Multi-Level Page Table</vt:lpstr>
      <vt:lpstr>Multi-Level Page Table</vt:lpstr>
      <vt:lpstr>Multi-Level Page Table</vt:lpstr>
      <vt:lpstr>Virtual Memory Agenda</vt:lpstr>
      <vt:lpstr>Paging </vt:lpstr>
      <vt:lpstr>PowerPoint Presentation</vt:lpstr>
      <vt:lpstr>Page Fault</vt:lpstr>
      <vt:lpstr>RISC-V Processor Milestone</vt:lpstr>
      <vt:lpstr>RISC-V Processor Milestone Celebration!</vt:lpstr>
      <vt:lpstr>Virtual Memory Agenda</vt:lpstr>
      <vt:lpstr>Watch Your Performance Tank!</vt:lpstr>
      <vt:lpstr>Performance</vt:lpstr>
      <vt:lpstr>Next Goal</vt:lpstr>
      <vt:lpstr>PowerPoint Presentation</vt:lpstr>
      <vt:lpstr>TLB Parameters</vt:lpstr>
      <vt:lpstr>TLB to the Rescue!</vt:lpstr>
      <vt:lpstr>Translation in Action</vt:lpstr>
      <vt:lpstr>Takeaways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</dc:title>
  <dc:creator>loaner</dc:creator>
  <cp:lastModifiedBy>Hakim Weatherspoon</cp:lastModifiedBy>
  <cp:revision>16</cp:revision>
  <dcterms:created xsi:type="dcterms:W3CDTF">2019-01-08T23:18:18Z</dcterms:created>
  <dcterms:modified xsi:type="dcterms:W3CDTF">2019-04-21T23:30:22Z</dcterms:modified>
</cp:coreProperties>
</file>