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3" r:id="rId1"/>
  </p:sldMasterIdLst>
  <p:sldIdLst>
    <p:sldId id="256" r:id="rId2"/>
    <p:sldId id="257" r:id="rId3"/>
    <p:sldId id="40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91" r:id="rId30"/>
    <p:sldId id="293" r:id="rId31"/>
    <p:sldId id="300" r:id="rId32"/>
    <p:sldId id="301" r:id="rId33"/>
    <p:sldId id="302" r:id="rId34"/>
    <p:sldId id="309" r:id="rId35"/>
    <p:sldId id="311" r:id="rId36"/>
    <p:sldId id="315" r:id="rId37"/>
    <p:sldId id="316" r:id="rId38"/>
    <p:sldId id="317" r:id="rId39"/>
    <p:sldId id="318" r:id="rId40"/>
    <p:sldId id="321" r:id="rId41"/>
    <p:sldId id="325" r:id="rId42"/>
    <p:sldId id="326" r:id="rId43"/>
    <p:sldId id="327" r:id="rId44"/>
    <p:sldId id="328" r:id="rId45"/>
    <p:sldId id="329" r:id="rId46"/>
    <p:sldId id="332" r:id="rId47"/>
    <p:sldId id="333" r:id="rId48"/>
    <p:sldId id="334" r:id="rId49"/>
    <p:sldId id="335" r:id="rId50"/>
    <p:sldId id="336" r:id="rId51"/>
    <p:sldId id="337" r:id="rId52"/>
    <p:sldId id="340" r:id="rId53"/>
    <p:sldId id="342" r:id="rId54"/>
    <p:sldId id="343" r:id="rId55"/>
    <p:sldId id="344" r:id="rId56"/>
    <p:sldId id="345" r:id="rId57"/>
    <p:sldId id="346" r:id="rId58"/>
    <p:sldId id="360" r:id="rId59"/>
    <p:sldId id="361" r:id="rId60"/>
    <p:sldId id="362" r:id="rId61"/>
    <p:sldId id="363" r:id="rId62"/>
    <p:sldId id="365" r:id="rId63"/>
    <p:sldId id="366" r:id="rId64"/>
    <p:sldId id="382" r:id="rId65"/>
    <p:sldId id="383" r:id="rId66"/>
    <p:sldId id="384" r:id="rId67"/>
    <p:sldId id="385" r:id="rId68"/>
    <p:sldId id="386" r:id="rId69"/>
    <p:sldId id="387" r:id="rId70"/>
    <p:sldId id="388" r:id="rId71"/>
    <p:sldId id="389" r:id="rId72"/>
    <p:sldId id="397" r:id="rId73"/>
    <p:sldId id="398" r:id="rId74"/>
    <p:sldId id="399" r:id="rId75"/>
    <p:sldId id="400" r:id="rId76"/>
    <p:sldId id="401" r:id="rId77"/>
    <p:sldId id="402" r:id="rId78"/>
  </p:sldIdLst>
  <p:sldSz cx="9144000" cy="6858000" type="screen4x3"/>
  <p:notesSz cx="7315200" cy="96012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Osaka"/>
        <a:cs typeface="Osaka"/>
      </a:defRPr>
    </a:lvl1pPr>
    <a:lvl2pPr marL="742950" indent="-285750"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Osaka"/>
        <a:cs typeface="Osaka"/>
      </a:defRPr>
    </a:lvl2pPr>
    <a:lvl3pPr marL="1143000" indent="-228600"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Osaka"/>
        <a:cs typeface="Osaka"/>
      </a:defRPr>
    </a:lvl3pPr>
    <a:lvl4pPr marL="1600200" indent="-228600"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Osaka"/>
        <a:cs typeface="Osaka"/>
      </a:defRPr>
    </a:lvl4pPr>
    <a:lvl5pPr marL="2057400" indent="-228600"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Osaka"/>
        <a:cs typeface="Osaka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Osaka"/>
        <a:cs typeface="Osaka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Osaka"/>
        <a:cs typeface="Osaka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Osaka"/>
        <a:cs typeface="Osaka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Osaka"/>
        <a:cs typeface="Osaka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CC9900"/>
    <a:srgbClr val="D0D8E8"/>
    <a:srgbClr val="E9E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37" autoAdjust="0"/>
    <p:restoredTop sz="94660"/>
  </p:normalViewPr>
  <p:slideViewPr>
    <p:cSldViewPr snapToGrid="0">
      <p:cViewPr>
        <p:scale>
          <a:sx n="66" d="100"/>
          <a:sy n="66" d="100"/>
        </p:scale>
        <p:origin x="66" y="85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082675"/>
          </a:xfrm>
        </p:spPr>
        <p:txBody>
          <a:bodyPr anchor="ctr">
            <a:noAutofit/>
          </a:bodyPr>
          <a:lstStyle>
            <a:lvl1pPr algn="ctr">
              <a:defRPr sz="4800" b="0" i="0">
                <a:solidFill>
                  <a:srgbClr val="262626"/>
                </a:solidFill>
                <a:latin typeface="Source Sans Pro Light"/>
                <a:cs typeface="Source Sans Pro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5" name="Picture 4" descr="graphic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9144000" cy="1155700"/>
          </a:xfrm>
          <a:prstGeom prst="rect">
            <a:avLst/>
          </a:prstGeom>
        </p:spPr>
      </p:pic>
      <p:pic>
        <p:nvPicPr>
          <p:cNvPr id="8" name="Picture 7" descr="cis-standard-lockup-with-s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069" y="5022672"/>
            <a:ext cx="3653862" cy="104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8686800" y="6253357"/>
            <a:ext cx="457200" cy="604647"/>
          </a:xfrm>
          <a:prstGeom prst="rect">
            <a:avLst/>
          </a:prstGeom>
          <a:solidFill>
            <a:srgbClr val="3ABC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Source Sans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741984"/>
          </a:xfrm>
        </p:spPr>
        <p:txBody>
          <a:bodyPr/>
          <a:lstStyle>
            <a:lvl1pPr>
              <a:defRPr sz="3200" b="0" i="0" cap="none">
                <a:solidFill>
                  <a:srgbClr val="262626"/>
                </a:solidFill>
              </a:defRPr>
            </a:lvl1pPr>
            <a:lvl2pPr marL="584200" indent="-355600">
              <a:tabLst/>
              <a:defRPr lang="en-US" sz="2800" dirty="0" smtClean="0"/>
            </a:lvl2pPr>
            <a:lvl3pPr marL="755650" indent="-285750">
              <a:tabLst/>
              <a:defRPr sz="2400">
                <a:solidFill>
                  <a:srgbClr val="262626"/>
                </a:solidFill>
              </a:defRPr>
            </a:lvl3pPr>
            <a:lvl4pPr marL="927100" indent="-228600">
              <a:tabLst/>
              <a:defRPr sz="2000">
                <a:solidFill>
                  <a:srgbClr val="262626"/>
                </a:solidFill>
              </a:defRPr>
            </a:lvl4pPr>
            <a:lvl5pPr marL="1155700" indent="-228600">
              <a:tabLst/>
              <a:defRPr sz="1600">
                <a:solidFill>
                  <a:srgbClr val="262626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8686800" y="6253357"/>
            <a:ext cx="457200" cy="604647"/>
          </a:xfrm>
          <a:prstGeom prst="rect">
            <a:avLst/>
          </a:prstGeom>
          <a:solidFill>
            <a:srgbClr val="3ABC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Source Sans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741984"/>
          </a:xfrm>
        </p:spPr>
        <p:txBody>
          <a:bodyPr/>
          <a:lstStyle>
            <a:lvl1pPr>
              <a:defRPr sz="3200" b="0" i="0" cap="none">
                <a:solidFill>
                  <a:srgbClr val="262626"/>
                </a:solidFill>
              </a:defRPr>
            </a:lvl1pPr>
            <a:lvl2pPr marL="584200" indent="-355600">
              <a:tabLst/>
              <a:defRPr lang="en-US" sz="2800" dirty="0" smtClean="0"/>
            </a:lvl2pPr>
            <a:lvl3pPr marL="755650" indent="-285750">
              <a:tabLst/>
              <a:defRPr sz="2400">
                <a:solidFill>
                  <a:srgbClr val="262626"/>
                </a:solidFill>
              </a:defRPr>
            </a:lvl3pPr>
            <a:lvl4pPr marL="927100" indent="-228600">
              <a:tabLst/>
              <a:defRPr sz="2000">
                <a:solidFill>
                  <a:srgbClr val="262626"/>
                </a:solidFill>
              </a:defRPr>
            </a:lvl4pPr>
            <a:lvl5pPr marL="1155700" indent="-228600">
              <a:tabLst/>
              <a:defRPr sz="1600">
                <a:solidFill>
                  <a:srgbClr val="262626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3" descr="graphic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206" y="4"/>
            <a:ext cx="462799" cy="6253353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 descr="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788" y="6404515"/>
            <a:ext cx="1310066" cy="4534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2303"/>
            <a:ext cx="9144000" cy="1155700"/>
          </a:xfrm>
          <a:prstGeom prst="rect">
            <a:avLst/>
          </a:prstGeom>
        </p:spPr>
      </p:pic>
      <p:pic>
        <p:nvPicPr>
          <p:cNvPr id="6" name="Picture 5" descr="cis-standard-lockup-with-s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376" y="2554093"/>
            <a:ext cx="4019248" cy="114678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201935" y="1179484"/>
            <a:ext cx="3985931" cy="3422669"/>
          </a:xfrm>
        </p:spPr>
        <p:txBody>
          <a:bodyPr anchor="ctr">
            <a:noAutofit/>
          </a:bodyPr>
          <a:lstStyle>
            <a:lvl1pPr algn="ctr">
              <a:defRPr sz="4800" cap="none">
                <a:solidFill>
                  <a:srgbClr val="262626"/>
                </a:solidFill>
                <a:latin typeface="Source Sans Pro Light"/>
                <a:cs typeface="Source Sans Pro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6" name="Picture 5" descr="graphic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43250" cy="6858000"/>
          </a:xfrm>
          <a:prstGeom prst="rect">
            <a:avLst/>
          </a:prstGeom>
        </p:spPr>
      </p:pic>
      <p:pic>
        <p:nvPicPr>
          <p:cNvPr id="5" name="Picture 4" descr="cis-standard-lockup-with-s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935" y="5160816"/>
            <a:ext cx="4019248" cy="114678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686800" y="6253357"/>
            <a:ext cx="457200" cy="604647"/>
          </a:xfrm>
          <a:prstGeom prst="rect">
            <a:avLst/>
          </a:prstGeom>
          <a:solidFill>
            <a:srgbClr val="3ABC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Source Sans Pro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742048"/>
          </a:xfrm>
        </p:spPr>
        <p:txBody>
          <a:bodyPr/>
          <a:lstStyle>
            <a:lvl1pPr>
              <a:defRPr sz="3200" b="0" i="0" cap="none">
                <a:solidFill>
                  <a:srgbClr val="262626"/>
                </a:solidFill>
              </a:defRPr>
            </a:lvl1pPr>
            <a:lvl2pPr marL="527050" indent="-298450">
              <a:tabLst/>
              <a:defRPr lang="en-US" sz="2800" dirty="0" smtClean="0"/>
            </a:lvl2pPr>
            <a:lvl3pPr>
              <a:defRPr sz="2400">
                <a:solidFill>
                  <a:srgbClr val="262626"/>
                </a:solidFill>
              </a:defRPr>
            </a:lvl3pPr>
            <a:lvl4pPr>
              <a:defRPr sz="2000">
                <a:solidFill>
                  <a:srgbClr val="262626"/>
                </a:solidFill>
              </a:defRPr>
            </a:lvl4pPr>
            <a:lvl5pPr>
              <a:defRPr sz="1600">
                <a:solidFill>
                  <a:srgbClr val="262626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9" descr="graphic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6253357"/>
            <a:ext cx="7256583" cy="606991"/>
          </a:xfrm>
          <a:prstGeom prst="rect">
            <a:avLst/>
          </a:prstGeom>
        </p:spPr>
      </p:pic>
      <p:pic>
        <p:nvPicPr>
          <p:cNvPr id="11" name="Picture 10" descr="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61" y="6328937"/>
            <a:ext cx="1310066" cy="453485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-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0"/>
            <a:ext cx="3143250" cy="6858000"/>
          </a:xfrm>
          <a:prstGeom prst="rect">
            <a:avLst/>
          </a:prstGeom>
        </p:spPr>
      </p:pic>
      <p:pic>
        <p:nvPicPr>
          <p:cNvPr id="6" name="Picture 5" descr="cis-standard-lockup-with-s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4" y="2855609"/>
            <a:ext cx="4019248" cy="114678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78821-17AC-405A-B8E4-C4DF8A6ABB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" y="103183"/>
            <a:ext cx="8961120" cy="88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990600"/>
            <a:ext cx="8686800" cy="574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686800" y="6253357"/>
            <a:ext cx="457200" cy="604647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ctr">
              <a:defRPr sz="1600" b="0" i="0" cap="small"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1pPr>
          </a:lstStyle>
          <a:p>
            <a:pPr>
              <a:defRPr/>
            </a:pPr>
            <a:fld id="{867E2119-C512-435A-8A99-A0B6D78DBB4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64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4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</p:sldLayoutIdLst>
  <p:hf hdr="0" ftr="0" dt="0"/>
  <p:txStyles>
    <p:titleStyle>
      <a:lvl1pPr algn="l" defTabSz="609570" rtl="0" eaLnBrk="1" latinLnBrk="0" hangingPunct="1">
        <a:spcBef>
          <a:spcPct val="0"/>
        </a:spcBef>
        <a:buNone/>
        <a:defRPr sz="4400" b="0" i="0" kern="1200" cap="none">
          <a:solidFill>
            <a:srgbClr val="262626"/>
          </a:solidFill>
          <a:latin typeface="Source Sans Pro"/>
          <a:ea typeface="+mj-ea"/>
          <a:cs typeface="Source Sans Pro"/>
        </a:defRPr>
      </a:lvl1pPr>
    </p:titleStyle>
    <p:bodyStyle>
      <a:lvl1pPr marL="298450" indent="-298450" algn="l" defTabSz="609570" rtl="0" eaLnBrk="1" latinLnBrk="0" hangingPunct="1">
        <a:spcBef>
          <a:spcPts val="0"/>
        </a:spcBef>
        <a:spcAft>
          <a:spcPts val="0"/>
        </a:spcAft>
        <a:buFont typeface="Arial" charset="0"/>
        <a:buChar char="•"/>
        <a:tabLst/>
        <a:defRPr sz="3200" b="0" i="0" strike="noStrike" kern="1200" cap="none" normalizeH="0" baseline="0">
          <a:solidFill>
            <a:srgbClr val="262626"/>
          </a:solidFill>
          <a:latin typeface="Source Sans Pro"/>
          <a:ea typeface="+mn-ea"/>
          <a:cs typeface="Source Sans Pro"/>
        </a:defRPr>
      </a:lvl1pPr>
      <a:lvl2pPr marL="469900" indent="-241300" algn="l" defTabSz="609570" rtl="0" eaLnBrk="1" latinLnBrk="0" hangingPunct="1">
        <a:spcBef>
          <a:spcPts val="0"/>
        </a:spcBef>
        <a:buFont typeface="Arial"/>
        <a:buChar char="•"/>
        <a:tabLst/>
        <a:defRPr sz="2800" kern="1200">
          <a:solidFill>
            <a:srgbClr val="262626"/>
          </a:solidFill>
          <a:latin typeface="Source Sans Pro"/>
          <a:ea typeface="+mn-ea"/>
          <a:cs typeface="Source Sans Pro"/>
        </a:defRPr>
      </a:lvl2pPr>
      <a:lvl3pPr marL="641350" indent="-171450" algn="l" defTabSz="609570" rtl="0" eaLnBrk="1" latinLnBrk="0" hangingPunct="1">
        <a:spcBef>
          <a:spcPct val="20000"/>
        </a:spcBef>
        <a:buFont typeface="Lucida Grande"/>
        <a:buChar char="-"/>
        <a:tabLst/>
        <a:defRPr sz="2400" kern="1200">
          <a:solidFill>
            <a:srgbClr val="262626"/>
          </a:solidFill>
          <a:latin typeface="Source Sans Pro"/>
          <a:ea typeface="+mn-ea"/>
          <a:cs typeface="Source Sans Pro"/>
        </a:defRPr>
      </a:lvl3pPr>
      <a:lvl4pPr marL="1041400" indent="-228600" algn="l" defTabSz="609570" rtl="0" eaLnBrk="1" latinLnBrk="0" hangingPunct="1">
        <a:spcBef>
          <a:spcPct val="20000"/>
        </a:spcBef>
        <a:buFont typeface="Arial"/>
        <a:buChar char="•"/>
        <a:tabLst/>
        <a:defRPr sz="2000" kern="1200" baseline="0">
          <a:solidFill>
            <a:srgbClr val="262626"/>
          </a:solidFill>
          <a:latin typeface="Source Sans Pro"/>
          <a:ea typeface="+mn-ea"/>
          <a:cs typeface="Source Sans Pro"/>
        </a:defRPr>
      </a:lvl4pPr>
      <a:lvl5pPr marL="1439863" indent="-284163" algn="l" defTabSz="609570" rtl="0" eaLnBrk="1" latinLnBrk="0" hangingPunct="1">
        <a:spcBef>
          <a:spcPct val="20000"/>
        </a:spcBef>
        <a:buFont typeface="Arial"/>
        <a:buChar char="»"/>
        <a:tabLst/>
        <a:defRPr sz="1600" kern="1200">
          <a:solidFill>
            <a:srgbClr val="262626"/>
          </a:solidFill>
          <a:latin typeface="Source Sans Pro"/>
          <a:ea typeface="+mn-ea"/>
          <a:cs typeface="Source Sans Pro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tags" Target="../tags/tag117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63" Type="http://schemas.openxmlformats.org/officeDocument/2006/relationships/tags" Target="../tags/tag63.xml"/><Relationship Id="rId84" Type="http://schemas.openxmlformats.org/officeDocument/2006/relationships/tags" Target="../tags/tag84.xml"/><Relationship Id="rId138" Type="http://schemas.openxmlformats.org/officeDocument/2006/relationships/tags" Target="../tags/tag138.xml"/><Relationship Id="rId107" Type="http://schemas.openxmlformats.org/officeDocument/2006/relationships/tags" Target="../tags/tag107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53" Type="http://schemas.openxmlformats.org/officeDocument/2006/relationships/tags" Target="../tags/tag53.xml"/><Relationship Id="rId74" Type="http://schemas.openxmlformats.org/officeDocument/2006/relationships/tags" Target="../tags/tag74.xml"/><Relationship Id="rId128" Type="http://schemas.openxmlformats.org/officeDocument/2006/relationships/tags" Target="../tags/tag128.xml"/><Relationship Id="rId5" Type="http://schemas.openxmlformats.org/officeDocument/2006/relationships/tags" Target="../tags/tag5.xml"/><Relationship Id="rId90" Type="http://schemas.openxmlformats.org/officeDocument/2006/relationships/tags" Target="../tags/tag90.xml"/><Relationship Id="rId95" Type="http://schemas.openxmlformats.org/officeDocument/2006/relationships/tags" Target="../tags/tag95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113" Type="http://schemas.openxmlformats.org/officeDocument/2006/relationships/tags" Target="../tags/tag113.xml"/><Relationship Id="rId118" Type="http://schemas.openxmlformats.org/officeDocument/2006/relationships/tags" Target="../tags/tag118.xml"/><Relationship Id="rId134" Type="http://schemas.openxmlformats.org/officeDocument/2006/relationships/tags" Target="../tags/tag134.xml"/><Relationship Id="rId139" Type="http://schemas.openxmlformats.org/officeDocument/2006/relationships/tags" Target="../tags/tag139.xml"/><Relationship Id="rId80" Type="http://schemas.openxmlformats.org/officeDocument/2006/relationships/tags" Target="../tags/tag80.xml"/><Relationship Id="rId85" Type="http://schemas.openxmlformats.org/officeDocument/2006/relationships/tags" Target="../tags/tag85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59" Type="http://schemas.openxmlformats.org/officeDocument/2006/relationships/tags" Target="../tags/tag59.xml"/><Relationship Id="rId103" Type="http://schemas.openxmlformats.org/officeDocument/2006/relationships/tags" Target="../tags/tag103.xml"/><Relationship Id="rId108" Type="http://schemas.openxmlformats.org/officeDocument/2006/relationships/tags" Target="../tags/tag108.xml"/><Relationship Id="rId124" Type="http://schemas.openxmlformats.org/officeDocument/2006/relationships/tags" Target="../tags/tag124.xml"/><Relationship Id="rId129" Type="http://schemas.openxmlformats.org/officeDocument/2006/relationships/tags" Target="../tags/tag129.xml"/><Relationship Id="rId54" Type="http://schemas.openxmlformats.org/officeDocument/2006/relationships/tags" Target="../tags/tag54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91" Type="http://schemas.openxmlformats.org/officeDocument/2006/relationships/tags" Target="../tags/tag91.xml"/><Relationship Id="rId96" Type="http://schemas.openxmlformats.org/officeDocument/2006/relationships/tags" Target="../tags/tag96.xml"/><Relationship Id="rId140" Type="http://schemas.openxmlformats.org/officeDocument/2006/relationships/tags" Target="../tags/tag140.xml"/><Relationship Id="rId145" Type="http://schemas.openxmlformats.org/officeDocument/2006/relationships/tags" Target="../tags/tag145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49" Type="http://schemas.openxmlformats.org/officeDocument/2006/relationships/tags" Target="../tags/tag49.xml"/><Relationship Id="rId114" Type="http://schemas.openxmlformats.org/officeDocument/2006/relationships/tags" Target="../tags/tag114.xml"/><Relationship Id="rId119" Type="http://schemas.openxmlformats.org/officeDocument/2006/relationships/tags" Target="../tags/tag119.xml"/><Relationship Id="rId44" Type="http://schemas.openxmlformats.org/officeDocument/2006/relationships/tags" Target="../tags/tag44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81" Type="http://schemas.openxmlformats.org/officeDocument/2006/relationships/tags" Target="../tags/tag81.xml"/><Relationship Id="rId86" Type="http://schemas.openxmlformats.org/officeDocument/2006/relationships/tags" Target="../tags/tag86.xml"/><Relationship Id="rId130" Type="http://schemas.openxmlformats.org/officeDocument/2006/relationships/tags" Target="../tags/tag130.xml"/><Relationship Id="rId135" Type="http://schemas.openxmlformats.org/officeDocument/2006/relationships/tags" Target="../tags/tag135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109" Type="http://schemas.openxmlformats.org/officeDocument/2006/relationships/tags" Target="../tags/tag10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tags" Target="../tags/tag97.xml"/><Relationship Id="rId104" Type="http://schemas.openxmlformats.org/officeDocument/2006/relationships/tags" Target="../tags/tag104.xml"/><Relationship Id="rId120" Type="http://schemas.openxmlformats.org/officeDocument/2006/relationships/tags" Target="../tags/tag120.xml"/><Relationship Id="rId125" Type="http://schemas.openxmlformats.org/officeDocument/2006/relationships/tags" Target="../tags/tag125.xml"/><Relationship Id="rId141" Type="http://schemas.openxmlformats.org/officeDocument/2006/relationships/tags" Target="../tags/tag141.xml"/><Relationship Id="rId146" Type="http://schemas.openxmlformats.org/officeDocument/2006/relationships/tags" Target="../tags/tag146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4" Type="http://schemas.openxmlformats.org/officeDocument/2006/relationships/tags" Target="../tags/tag24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110" Type="http://schemas.openxmlformats.org/officeDocument/2006/relationships/tags" Target="../tags/tag110.xml"/><Relationship Id="rId115" Type="http://schemas.openxmlformats.org/officeDocument/2006/relationships/tags" Target="../tags/tag115.xml"/><Relationship Id="rId131" Type="http://schemas.openxmlformats.org/officeDocument/2006/relationships/tags" Target="../tags/tag131.xml"/><Relationship Id="rId136" Type="http://schemas.openxmlformats.org/officeDocument/2006/relationships/tags" Target="../tags/tag136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56" Type="http://schemas.openxmlformats.org/officeDocument/2006/relationships/tags" Target="../tags/tag56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105" Type="http://schemas.openxmlformats.org/officeDocument/2006/relationships/tags" Target="../tags/tag105.xml"/><Relationship Id="rId126" Type="http://schemas.openxmlformats.org/officeDocument/2006/relationships/tags" Target="../tags/tag126.xml"/><Relationship Id="rId147" Type="http://schemas.openxmlformats.org/officeDocument/2006/relationships/tags" Target="../tags/tag147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tags" Target="../tags/tag93.xml"/><Relationship Id="rId98" Type="http://schemas.openxmlformats.org/officeDocument/2006/relationships/tags" Target="../tags/tag98.xml"/><Relationship Id="rId121" Type="http://schemas.openxmlformats.org/officeDocument/2006/relationships/tags" Target="../tags/tag121.xml"/><Relationship Id="rId142" Type="http://schemas.openxmlformats.org/officeDocument/2006/relationships/tags" Target="../tags/tag142.xml"/><Relationship Id="rId3" Type="http://schemas.openxmlformats.org/officeDocument/2006/relationships/tags" Target="../tags/tag3.xml"/><Relationship Id="rId25" Type="http://schemas.openxmlformats.org/officeDocument/2006/relationships/tags" Target="../tags/tag25.xml"/><Relationship Id="rId46" Type="http://schemas.openxmlformats.org/officeDocument/2006/relationships/tags" Target="../tags/tag46.xml"/><Relationship Id="rId67" Type="http://schemas.openxmlformats.org/officeDocument/2006/relationships/tags" Target="../tags/tag67.xml"/><Relationship Id="rId116" Type="http://schemas.openxmlformats.org/officeDocument/2006/relationships/tags" Target="../tags/tag116.xml"/><Relationship Id="rId137" Type="http://schemas.openxmlformats.org/officeDocument/2006/relationships/tags" Target="../tags/tag13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62" Type="http://schemas.openxmlformats.org/officeDocument/2006/relationships/tags" Target="../tags/tag62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111" Type="http://schemas.openxmlformats.org/officeDocument/2006/relationships/tags" Target="../tags/tag111.xml"/><Relationship Id="rId132" Type="http://schemas.openxmlformats.org/officeDocument/2006/relationships/tags" Target="../tags/tag132.xml"/><Relationship Id="rId15" Type="http://schemas.openxmlformats.org/officeDocument/2006/relationships/tags" Target="../tags/tag15.xml"/><Relationship Id="rId36" Type="http://schemas.openxmlformats.org/officeDocument/2006/relationships/tags" Target="../tags/tag36.xml"/><Relationship Id="rId57" Type="http://schemas.openxmlformats.org/officeDocument/2006/relationships/tags" Target="../tags/tag57.xml"/><Relationship Id="rId106" Type="http://schemas.openxmlformats.org/officeDocument/2006/relationships/tags" Target="../tags/tag106.xml"/><Relationship Id="rId127" Type="http://schemas.openxmlformats.org/officeDocument/2006/relationships/tags" Target="../tags/tag12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52" Type="http://schemas.openxmlformats.org/officeDocument/2006/relationships/tags" Target="../tags/tag52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94" Type="http://schemas.openxmlformats.org/officeDocument/2006/relationships/tags" Target="../tags/tag94.xml"/><Relationship Id="rId99" Type="http://schemas.openxmlformats.org/officeDocument/2006/relationships/tags" Target="../tags/tag99.xml"/><Relationship Id="rId101" Type="http://schemas.openxmlformats.org/officeDocument/2006/relationships/tags" Target="../tags/tag101.xml"/><Relationship Id="rId122" Type="http://schemas.openxmlformats.org/officeDocument/2006/relationships/tags" Target="../tags/tag122.xml"/><Relationship Id="rId143" Type="http://schemas.openxmlformats.org/officeDocument/2006/relationships/tags" Target="../tags/tag143.xml"/><Relationship Id="rId148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26" Type="http://schemas.openxmlformats.org/officeDocument/2006/relationships/tags" Target="../tags/tag26.xml"/><Relationship Id="rId47" Type="http://schemas.openxmlformats.org/officeDocument/2006/relationships/tags" Target="../tags/tag47.xml"/><Relationship Id="rId68" Type="http://schemas.openxmlformats.org/officeDocument/2006/relationships/tags" Target="../tags/tag68.xml"/><Relationship Id="rId89" Type="http://schemas.openxmlformats.org/officeDocument/2006/relationships/tags" Target="../tags/tag89.xml"/><Relationship Id="rId112" Type="http://schemas.openxmlformats.org/officeDocument/2006/relationships/tags" Target="../tags/tag112.xml"/><Relationship Id="rId133" Type="http://schemas.openxmlformats.org/officeDocument/2006/relationships/tags" Target="../tags/tag133.xml"/><Relationship Id="rId16" Type="http://schemas.openxmlformats.org/officeDocument/2006/relationships/tags" Target="../tags/tag16.xml"/><Relationship Id="rId37" Type="http://schemas.openxmlformats.org/officeDocument/2006/relationships/tags" Target="../tags/tag37.xml"/><Relationship Id="rId58" Type="http://schemas.openxmlformats.org/officeDocument/2006/relationships/tags" Target="../tags/tag58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123" Type="http://schemas.openxmlformats.org/officeDocument/2006/relationships/tags" Target="../tags/tag123.xml"/><Relationship Id="rId144" Type="http://schemas.openxmlformats.org/officeDocument/2006/relationships/tags" Target="../tags/tag14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1.xml"/><Relationship Id="rId1" Type="http://schemas.openxmlformats.org/officeDocument/2006/relationships/tags" Target="../tags/tag15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6" Type="http://schemas.openxmlformats.org/officeDocument/2006/relationships/tags" Target="../tags/tag177.xml"/><Relationship Id="rId21" Type="http://schemas.openxmlformats.org/officeDocument/2006/relationships/tags" Target="../tags/tag172.xml"/><Relationship Id="rId42" Type="http://schemas.openxmlformats.org/officeDocument/2006/relationships/tags" Target="../tags/tag193.xml"/><Relationship Id="rId47" Type="http://schemas.openxmlformats.org/officeDocument/2006/relationships/tags" Target="../tags/tag198.xml"/><Relationship Id="rId63" Type="http://schemas.openxmlformats.org/officeDocument/2006/relationships/tags" Target="../tags/tag214.xml"/><Relationship Id="rId68" Type="http://schemas.openxmlformats.org/officeDocument/2006/relationships/tags" Target="../tags/tag219.xml"/><Relationship Id="rId84" Type="http://schemas.openxmlformats.org/officeDocument/2006/relationships/tags" Target="../tags/tag235.xml"/><Relationship Id="rId89" Type="http://schemas.openxmlformats.org/officeDocument/2006/relationships/tags" Target="../tags/tag240.xml"/><Relationship Id="rId16" Type="http://schemas.openxmlformats.org/officeDocument/2006/relationships/tags" Target="../tags/tag167.xml"/><Relationship Id="rId11" Type="http://schemas.openxmlformats.org/officeDocument/2006/relationships/tags" Target="../tags/tag162.xml"/><Relationship Id="rId32" Type="http://schemas.openxmlformats.org/officeDocument/2006/relationships/tags" Target="../tags/tag183.xml"/><Relationship Id="rId37" Type="http://schemas.openxmlformats.org/officeDocument/2006/relationships/tags" Target="../tags/tag188.xml"/><Relationship Id="rId53" Type="http://schemas.openxmlformats.org/officeDocument/2006/relationships/tags" Target="../tags/tag204.xml"/><Relationship Id="rId58" Type="http://schemas.openxmlformats.org/officeDocument/2006/relationships/tags" Target="../tags/tag209.xml"/><Relationship Id="rId74" Type="http://schemas.openxmlformats.org/officeDocument/2006/relationships/tags" Target="../tags/tag225.xml"/><Relationship Id="rId79" Type="http://schemas.openxmlformats.org/officeDocument/2006/relationships/tags" Target="../tags/tag230.xml"/><Relationship Id="rId5" Type="http://schemas.openxmlformats.org/officeDocument/2006/relationships/tags" Target="../tags/tag156.xml"/><Relationship Id="rId90" Type="http://schemas.openxmlformats.org/officeDocument/2006/relationships/tags" Target="../tags/tag241.xml"/><Relationship Id="rId14" Type="http://schemas.openxmlformats.org/officeDocument/2006/relationships/tags" Target="../tags/tag165.xml"/><Relationship Id="rId22" Type="http://schemas.openxmlformats.org/officeDocument/2006/relationships/tags" Target="../tags/tag173.xml"/><Relationship Id="rId27" Type="http://schemas.openxmlformats.org/officeDocument/2006/relationships/tags" Target="../tags/tag178.xml"/><Relationship Id="rId30" Type="http://schemas.openxmlformats.org/officeDocument/2006/relationships/tags" Target="../tags/tag181.xml"/><Relationship Id="rId35" Type="http://schemas.openxmlformats.org/officeDocument/2006/relationships/tags" Target="../tags/tag186.xml"/><Relationship Id="rId43" Type="http://schemas.openxmlformats.org/officeDocument/2006/relationships/tags" Target="../tags/tag194.xml"/><Relationship Id="rId48" Type="http://schemas.openxmlformats.org/officeDocument/2006/relationships/tags" Target="../tags/tag199.xml"/><Relationship Id="rId56" Type="http://schemas.openxmlformats.org/officeDocument/2006/relationships/tags" Target="../tags/tag207.xml"/><Relationship Id="rId64" Type="http://schemas.openxmlformats.org/officeDocument/2006/relationships/tags" Target="../tags/tag215.xml"/><Relationship Id="rId69" Type="http://schemas.openxmlformats.org/officeDocument/2006/relationships/tags" Target="../tags/tag220.xml"/><Relationship Id="rId77" Type="http://schemas.openxmlformats.org/officeDocument/2006/relationships/tags" Target="../tags/tag228.xml"/><Relationship Id="rId8" Type="http://schemas.openxmlformats.org/officeDocument/2006/relationships/tags" Target="../tags/tag159.xml"/><Relationship Id="rId51" Type="http://schemas.openxmlformats.org/officeDocument/2006/relationships/tags" Target="../tags/tag202.xml"/><Relationship Id="rId72" Type="http://schemas.openxmlformats.org/officeDocument/2006/relationships/tags" Target="../tags/tag223.xml"/><Relationship Id="rId80" Type="http://schemas.openxmlformats.org/officeDocument/2006/relationships/tags" Target="../tags/tag231.xml"/><Relationship Id="rId85" Type="http://schemas.openxmlformats.org/officeDocument/2006/relationships/tags" Target="../tags/tag236.xml"/><Relationship Id="rId3" Type="http://schemas.openxmlformats.org/officeDocument/2006/relationships/tags" Target="../tags/tag154.xml"/><Relationship Id="rId12" Type="http://schemas.openxmlformats.org/officeDocument/2006/relationships/tags" Target="../tags/tag163.xml"/><Relationship Id="rId17" Type="http://schemas.openxmlformats.org/officeDocument/2006/relationships/tags" Target="../tags/tag168.xml"/><Relationship Id="rId25" Type="http://schemas.openxmlformats.org/officeDocument/2006/relationships/tags" Target="../tags/tag176.xml"/><Relationship Id="rId33" Type="http://schemas.openxmlformats.org/officeDocument/2006/relationships/tags" Target="../tags/tag184.xml"/><Relationship Id="rId38" Type="http://schemas.openxmlformats.org/officeDocument/2006/relationships/tags" Target="../tags/tag189.xml"/><Relationship Id="rId46" Type="http://schemas.openxmlformats.org/officeDocument/2006/relationships/tags" Target="../tags/tag197.xml"/><Relationship Id="rId59" Type="http://schemas.openxmlformats.org/officeDocument/2006/relationships/tags" Target="../tags/tag210.xml"/><Relationship Id="rId67" Type="http://schemas.openxmlformats.org/officeDocument/2006/relationships/tags" Target="../tags/tag218.xml"/><Relationship Id="rId20" Type="http://schemas.openxmlformats.org/officeDocument/2006/relationships/tags" Target="../tags/tag171.xml"/><Relationship Id="rId41" Type="http://schemas.openxmlformats.org/officeDocument/2006/relationships/tags" Target="../tags/tag192.xml"/><Relationship Id="rId54" Type="http://schemas.openxmlformats.org/officeDocument/2006/relationships/tags" Target="../tags/tag205.xml"/><Relationship Id="rId62" Type="http://schemas.openxmlformats.org/officeDocument/2006/relationships/tags" Target="../tags/tag213.xml"/><Relationship Id="rId70" Type="http://schemas.openxmlformats.org/officeDocument/2006/relationships/tags" Target="../tags/tag221.xml"/><Relationship Id="rId75" Type="http://schemas.openxmlformats.org/officeDocument/2006/relationships/tags" Target="../tags/tag226.xml"/><Relationship Id="rId83" Type="http://schemas.openxmlformats.org/officeDocument/2006/relationships/tags" Target="../tags/tag234.xml"/><Relationship Id="rId88" Type="http://schemas.openxmlformats.org/officeDocument/2006/relationships/tags" Target="../tags/tag239.xml"/><Relationship Id="rId91" Type="http://schemas.openxmlformats.org/officeDocument/2006/relationships/slideLayout" Target="../slideLayouts/slideLayout2.xml"/><Relationship Id="rId1" Type="http://schemas.openxmlformats.org/officeDocument/2006/relationships/tags" Target="../tags/tag152.xml"/><Relationship Id="rId6" Type="http://schemas.openxmlformats.org/officeDocument/2006/relationships/tags" Target="../tags/tag157.xml"/><Relationship Id="rId15" Type="http://schemas.openxmlformats.org/officeDocument/2006/relationships/tags" Target="../tags/tag166.xml"/><Relationship Id="rId23" Type="http://schemas.openxmlformats.org/officeDocument/2006/relationships/tags" Target="../tags/tag174.xml"/><Relationship Id="rId28" Type="http://schemas.openxmlformats.org/officeDocument/2006/relationships/tags" Target="../tags/tag179.xml"/><Relationship Id="rId36" Type="http://schemas.openxmlformats.org/officeDocument/2006/relationships/tags" Target="../tags/tag187.xml"/><Relationship Id="rId49" Type="http://schemas.openxmlformats.org/officeDocument/2006/relationships/tags" Target="../tags/tag200.xml"/><Relationship Id="rId57" Type="http://schemas.openxmlformats.org/officeDocument/2006/relationships/tags" Target="../tags/tag208.xml"/><Relationship Id="rId10" Type="http://schemas.openxmlformats.org/officeDocument/2006/relationships/tags" Target="../tags/tag161.xml"/><Relationship Id="rId31" Type="http://schemas.openxmlformats.org/officeDocument/2006/relationships/tags" Target="../tags/tag182.xml"/><Relationship Id="rId44" Type="http://schemas.openxmlformats.org/officeDocument/2006/relationships/tags" Target="../tags/tag195.xml"/><Relationship Id="rId52" Type="http://schemas.openxmlformats.org/officeDocument/2006/relationships/tags" Target="../tags/tag203.xml"/><Relationship Id="rId60" Type="http://schemas.openxmlformats.org/officeDocument/2006/relationships/tags" Target="../tags/tag211.xml"/><Relationship Id="rId65" Type="http://schemas.openxmlformats.org/officeDocument/2006/relationships/tags" Target="../tags/tag216.xml"/><Relationship Id="rId73" Type="http://schemas.openxmlformats.org/officeDocument/2006/relationships/tags" Target="../tags/tag224.xml"/><Relationship Id="rId78" Type="http://schemas.openxmlformats.org/officeDocument/2006/relationships/tags" Target="../tags/tag229.xml"/><Relationship Id="rId81" Type="http://schemas.openxmlformats.org/officeDocument/2006/relationships/tags" Target="../tags/tag232.xml"/><Relationship Id="rId86" Type="http://schemas.openxmlformats.org/officeDocument/2006/relationships/tags" Target="../tags/tag237.xml"/><Relationship Id="rId4" Type="http://schemas.openxmlformats.org/officeDocument/2006/relationships/tags" Target="../tags/tag155.xml"/><Relationship Id="rId9" Type="http://schemas.openxmlformats.org/officeDocument/2006/relationships/tags" Target="../tags/tag160.xml"/><Relationship Id="rId13" Type="http://schemas.openxmlformats.org/officeDocument/2006/relationships/tags" Target="../tags/tag164.xml"/><Relationship Id="rId18" Type="http://schemas.openxmlformats.org/officeDocument/2006/relationships/tags" Target="../tags/tag169.xml"/><Relationship Id="rId39" Type="http://schemas.openxmlformats.org/officeDocument/2006/relationships/tags" Target="../tags/tag190.xml"/><Relationship Id="rId34" Type="http://schemas.openxmlformats.org/officeDocument/2006/relationships/tags" Target="../tags/tag185.xml"/><Relationship Id="rId50" Type="http://schemas.openxmlformats.org/officeDocument/2006/relationships/tags" Target="../tags/tag201.xml"/><Relationship Id="rId55" Type="http://schemas.openxmlformats.org/officeDocument/2006/relationships/tags" Target="../tags/tag206.xml"/><Relationship Id="rId76" Type="http://schemas.openxmlformats.org/officeDocument/2006/relationships/tags" Target="../tags/tag227.xml"/><Relationship Id="rId7" Type="http://schemas.openxmlformats.org/officeDocument/2006/relationships/tags" Target="../tags/tag158.xml"/><Relationship Id="rId71" Type="http://schemas.openxmlformats.org/officeDocument/2006/relationships/tags" Target="../tags/tag222.xml"/><Relationship Id="rId2" Type="http://schemas.openxmlformats.org/officeDocument/2006/relationships/tags" Target="../tags/tag153.xml"/><Relationship Id="rId29" Type="http://schemas.openxmlformats.org/officeDocument/2006/relationships/tags" Target="../tags/tag180.xml"/><Relationship Id="rId24" Type="http://schemas.openxmlformats.org/officeDocument/2006/relationships/tags" Target="../tags/tag175.xml"/><Relationship Id="rId40" Type="http://schemas.openxmlformats.org/officeDocument/2006/relationships/tags" Target="../tags/tag191.xml"/><Relationship Id="rId45" Type="http://schemas.openxmlformats.org/officeDocument/2006/relationships/tags" Target="../tags/tag196.xml"/><Relationship Id="rId66" Type="http://schemas.openxmlformats.org/officeDocument/2006/relationships/tags" Target="../tags/tag217.xml"/><Relationship Id="rId87" Type="http://schemas.openxmlformats.org/officeDocument/2006/relationships/tags" Target="../tags/tag238.xml"/><Relationship Id="rId61" Type="http://schemas.openxmlformats.org/officeDocument/2006/relationships/tags" Target="../tags/tag212.xml"/><Relationship Id="rId82" Type="http://schemas.openxmlformats.org/officeDocument/2006/relationships/tags" Target="../tags/tag233.xml"/><Relationship Id="rId19" Type="http://schemas.openxmlformats.org/officeDocument/2006/relationships/tags" Target="../tags/tag17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6" Type="http://schemas.openxmlformats.org/officeDocument/2006/relationships/tags" Target="../tags/tag267.xml"/><Relationship Id="rId117" Type="http://schemas.openxmlformats.org/officeDocument/2006/relationships/tags" Target="../tags/tag358.xml"/><Relationship Id="rId21" Type="http://schemas.openxmlformats.org/officeDocument/2006/relationships/tags" Target="../tags/tag262.xml"/><Relationship Id="rId42" Type="http://schemas.openxmlformats.org/officeDocument/2006/relationships/tags" Target="../tags/tag283.xml"/><Relationship Id="rId47" Type="http://schemas.openxmlformats.org/officeDocument/2006/relationships/tags" Target="../tags/tag288.xml"/><Relationship Id="rId63" Type="http://schemas.openxmlformats.org/officeDocument/2006/relationships/tags" Target="../tags/tag304.xml"/><Relationship Id="rId68" Type="http://schemas.openxmlformats.org/officeDocument/2006/relationships/tags" Target="../tags/tag309.xml"/><Relationship Id="rId84" Type="http://schemas.openxmlformats.org/officeDocument/2006/relationships/tags" Target="../tags/tag325.xml"/><Relationship Id="rId89" Type="http://schemas.openxmlformats.org/officeDocument/2006/relationships/tags" Target="../tags/tag330.xml"/><Relationship Id="rId112" Type="http://schemas.openxmlformats.org/officeDocument/2006/relationships/tags" Target="../tags/tag353.xml"/><Relationship Id="rId16" Type="http://schemas.openxmlformats.org/officeDocument/2006/relationships/tags" Target="../tags/tag257.xml"/><Relationship Id="rId107" Type="http://schemas.openxmlformats.org/officeDocument/2006/relationships/tags" Target="../tags/tag348.xml"/><Relationship Id="rId11" Type="http://schemas.openxmlformats.org/officeDocument/2006/relationships/tags" Target="../tags/tag252.xml"/><Relationship Id="rId32" Type="http://schemas.openxmlformats.org/officeDocument/2006/relationships/tags" Target="../tags/tag273.xml"/><Relationship Id="rId37" Type="http://schemas.openxmlformats.org/officeDocument/2006/relationships/tags" Target="../tags/tag278.xml"/><Relationship Id="rId53" Type="http://schemas.openxmlformats.org/officeDocument/2006/relationships/tags" Target="../tags/tag294.xml"/><Relationship Id="rId58" Type="http://schemas.openxmlformats.org/officeDocument/2006/relationships/tags" Target="../tags/tag299.xml"/><Relationship Id="rId74" Type="http://schemas.openxmlformats.org/officeDocument/2006/relationships/tags" Target="../tags/tag315.xml"/><Relationship Id="rId79" Type="http://schemas.openxmlformats.org/officeDocument/2006/relationships/tags" Target="../tags/tag320.xml"/><Relationship Id="rId102" Type="http://schemas.openxmlformats.org/officeDocument/2006/relationships/tags" Target="../tags/tag343.xml"/><Relationship Id="rId123" Type="http://schemas.openxmlformats.org/officeDocument/2006/relationships/tags" Target="../tags/tag364.xml"/><Relationship Id="rId5" Type="http://schemas.openxmlformats.org/officeDocument/2006/relationships/tags" Target="../tags/tag246.xml"/><Relationship Id="rId90" Type="http://schemas.openxmlformats.org/officeDocument/2006/relationships/tags" Target="../tags/tag331.xml"/><Relationship Id="rId95" Type="http://schemas.openxmlformats.org/officeDocument/2006/relationships/tags" Target="../tags/tag336.xml"/><Relationship Id="rId22" Type="http://schemas.openxmlformats.org/officeDocument/2006/relationships/tags" Target="../tags/tag263.xml"/><Relationship Id="rId27" Type="http://schemas.openxmlformats.org/officeDocument/2006/relationships/tags" Target="../tags/tag268.xml"/><Relationship Id="rId43" Type="http://schemas.openxmlformats.org/officeDocument/2006/relationships/tags" Target="../tags/tag284.xml"/><Relationship Id="rId48" Type="http://schemas.openxmlformats.org/officeDocument/2006/relationships/tags" Target="../tags/tag289.xml"/><Relationship Id="rId64" Type="http://schemas.openxmlformats.org/officeDocument/2006/relationships/tags" Target="../tags/tag305.xml"/><Relationship Id="rId69" Type="http://schemas.openxmlformats.org/officeDocument/2006/relationships/tags" Target="../tags/tag310.xml"/><Relationship Id="rId113" Type="http://schemas.openxmlformats.org/officeDocument/2006/relationships/tags" Target="../tags/tag354.xml"/><Relationship Id="rId118" Type="http://schemas.openxmlformats.org/officeDocument/2006/relationships/tags" Target="../tags/tag359.xml"/><Relationship Id="rId80" Type="http://schemas.openxmlformats.org/officeDocument/2006/relationships/tags" Target="../tags/tag321.xml"/><Relationship Id="rId85" Type="http://schemas.openxmlformats.org/officeDocument/2006/relationships/tags" Target="../tags/tag326.xml"/><Relationship Id="rId12" Type="http://schemas.openxmlformats.org/officeDocument/2006/relationships/tags" Target="../tags/tag253.xml"/><Relationship Id="rId17" Type="http://schemas.openxmlformats.org/officeDocument/2006/relationships/tags" Target="../tags/tag258.xml"/><Relationship Id="rId33" Type="http://schemas.openxmlformats.org/officeDocument/2006/relationships/tags" Target="../tags/tag274.xml"/><Relationship Id="rId38" Type="http://schemas.openxmlformats.org/officeDocument/2006/relationships/tags" Target="../tags/tag279.xml"/><Relationship Id="rId59" Type="http://schemas.openxmlformats.org/officeDocument/2006/relationships/tags" Target="../tags/tag300.xml"/><Relationship Id="rId103" Type="http://schemas.openxmlformats.org/officeDocument/2006/relationships/tags" Target="../tags/tag344.xml"/><Relationship Id="rId108" Type="http://schemas.openxmlformats.org/officeDocument/2006/relationships/tags" Target="../tags/tag349.xml"/><Relationship Id="rId124" Type="http://schemas.openxmlformats.org/officeDocument/2006/relationships/slideLayout" Target="../slideLayouts/slideLayout2.xml"/><Relationship Id="rId54" Type="http://schemas.openxmlformats.org/officeDocument/2006/relationships/tags" Target="../tags/tag295.xml"/><Relationship Id="rId70" Type="http://schemas.openxmlformats.org/officeDocument/2006/relationships/tags" Target="../tags/tag311.xml"/><Relationship Id="rId75" Type="http://schemas.openxmlformats.org/officeDocument/2006/relationships/tags" Target="../tags/tag316.xml"/><Relationship Id="rId91" Type="http://schemas.openxmlformats.org/officeDocument/2006/relationships/tags" Target="../tags/tag332.xml"/><Relationship Id="rId96" Type="http://schemas.openxmlformats.org/officeDocument/2006/relationships/tags" Target="../tags/tag337.xml"/><Relationship Id="rId1" Type="http://schemas.openxmlformats.org/officeDocument/2006/relationships/tags" Target="../tags/tag242.xml"/><Relationship Id="rId6" Type="http://schemas.openxmlformats.org/officeDocument/2006/relationships/tags" Target="../tags/tag247.xml"/><Relationship Id="rId23" Type="http://schemas.openxmlformats.org/officeDocument/2006/relationships/tags" Target="../tags/tag264.xml"/><Relationship Id="rId28" Type="http://schemas.openxmlformats.org/officeDocument/2006/relationships/tags" Target="../tags/tag269.xml"/><Relationship Id="rId49" Type="http://schemas.openxmlformats.org/officeDocument/2006/relationships/tags" Target="../tags/tag290.xml"/><Relationship Id="rId114" Type="http://schemas.openxmlformats.org/officeDocument/2006/relationships/tags" Target="../tags/tag355.xml"/><Relationship Id="rId119" Type="http://schemas.openxmlformats.org/officeDocument/2006/relationships/tags" Target="../tags/tag360.xml"/><Relationship Id="rId44" Type="http://schemas.openxmlformats.org/officeDocument/2006/relationships/tags" Target="../tags/tag285.xml"/><Relationship Id="rId60" Type="http://schemas.openxmlformats.org/officeDocument/2006/relationships/tags" Target="../tags/tag301.xml"/><Relationship Id="rId65" Type="http://schemas.openxmlformats.org/officeDocument/2006/relationships/tags" Target="../tags/tag306.xml"/><Relationship Id="rId81" Type="http://schemas.openxmlformats.org/officeDocument/2006/relationships/tags" Target="../tags/tag322.xml"/><Relationship Id="rId86" Type="http://schemas.openxmlformats.org/officeDocument/2006/relationships/tags" Target="../tags/tag327.xml"/><Relationship Id="rId4" Type="http://schemas.openxmlformats.org/officeDocument/2006/relationships/tags" Target="../tags/tag245.xml"/><Relationship Id="rId9" Type="http://schemas.openxmlformats.org/officeDocument/2006/relationships/tags" Target="../tags/tag250.xml"/><Relationship Id="rId13" Type="http://schemas.openxmlformats.org/officeDocument/2006/relationships/tags" Target="../tags/tag254.xml"/><Relationship Id="rId18" Type="http://schemas.openxmlformats.org/officeDocument/2006/relationships/tags" Target="../tags/tag259.xml"/><Relationship Id="rId39" Type="http://schemas.openxmlformats.org/officeDocument/2006/relationships/tags" Target="../tags/tag280.xml"/><Relationship Id="rId109" Type="http://schemas.openxmlformats.org/officeDocument/2006/relationships/tags" Target="../tags/tag350.xml"/><Relationship Id="rId34" Type="http://schemas.openxmlformats.org/officeDocument/2006/relationships/tags" Target="../tags/tag275.xml"/><Relationship Id="rId50" Type="http://schemas.openxmlformats.org/officeDocument/2006/relationships/tags" Target="../tags/tag291.xml"/><Relationship Id="rId55" Type="http://schemas.openxmlformats.org/officeDocument/2006/relationships/tags" Target="../tags/tag296.xml"/><Relationship Id="rId76" Type="http://schemas.openxmlformats.org/officeDocument/2006/relationships/tags" Target="../tags/tag317.xml"/><Relationship Id="rId97" Type="http://schemas.openxmlformats.org/officeDocument/2006/relationships/tags" Target="../tags/tag338.xml"/><Relationship Id="rId104" Type="http://schemas.openxmlformats.org/officeDocument/2006/relationships/tags" Target="../tags/tag345.xml"/><Relationship Id="rId120" Type="http://schemas.openxmlformats.org/officeDocument/2006/relationships/tags" Target="../tags/tag361.xml"/><Relationship Id="rId7" Type="http://schemas.openxmlformats.org/officeDocument/2006/relationships/tags" Target="../tags/tag248.xml"/><Relationship Id="rId71" Type="http://schemas.openxmlformats.org/officeDocument/2006/relationships/tags" Target="../tags/tag312.xml"/><Relationship Id="rId92" Type="http://schemas.openxmlformats.org/officeDocument/2006/relationships/tags" Target="../tags/tag333.xml"/><Relationship Id="rId2" Type="http://schemas.openxmlformats.org/officeDocument/2006/relationships/tags" Target="../tags/tag243.xml"/><Relationship Id="rId29" Type="http://schemas.openxmlformats.org/officeDocument/2006/relationships/tags" Target="../tags/tag270.xml"/><Relationship Id="rId24" Type="http://schemas.openxmlformats.org/officeDocument/2006/relationships/tags" Target="../tags/tag265.xml"/><Relationship Id="rId40" Type="http://schemas.openxmlformats.org/officeDocument/2006/relationships/tags" Target="../tags/tag281.xml"/><Relationship Id="rId45" Type="http://schemas.openxmlformats.org/officeDocument/2006/relationships/tags" Target="../tags/tag286.xml"/><Relationship Id="rId66" Type="http://schemas.openxmlformats.org/officeDocument/2006/relationships/tags" Target="../tags/tag307.xml"/><Relationship Id="rId87" Type="http://schemas.openxmlformats.org/officeDocument/2006/relationships/tags" Target="../tags/tag328.xml"/><Relationship Id="rId110" Type="http://schemas.openxmlformats.org/officeDocument/2006/relationships/tags" Target="../tags/tag351.xml"/><Relationship Id="rId115" Type="http://schemas.openxmlformats.org/officeDocument/2006/relationships/tags" Target="../tags/tag356.xml"/><Relationship Id="rId61" Type="http://schemas.openxmlformats.org/officeDocument/2006/relationships/tags" Target="../tags/tag302.xml"/><Relationship Id="rId82" Type="http://schemas.openxmlformats.org/officeDocument/2006/relationships/tags" Target="../tags/tag323.xml"/><Relationship Id="rId19" Type="http://schemas.openxmlformats.org/officeDocument/2006/relationships/tags" Target="../tags/tag260.xml"/><Relationship Id="rId14" Type="http://schemas.openxmlformats.org/officeDocument/2006/relationships/tags" Target="../tags/tag255.xml"/><Relationship Id="rId30" Type="http://schemas.openxmlformats.org/officeDocument/2006/relationships/tags" Target="../tags/tag271.xml"/><Relationship Id="rId35" Type="http://schemas.openxmlformats.org/officeDocument/2006/relationships/tags" Target="../tags/tag276.xml"/><Relationship Id="rId56" Type="http://schemas.openxmlformats.org/officeDocument/2006/relationships/tags" Target="../tags/tag297.xml"/><Relationship Id="rId77" Type="http://schemas.openxmlformats.org/officeDocument/2006/relationships/tags" Target="../tags/tag318.xml"/><Relationship Id="rId100" Type="http://schemas.openxmlformats.org/officeDocument/2006/relationships/tags" Target="../tags/tag341.xml"/><Relationship Id="rId105" Type="http://schemas.openxmlformats.org/officeDocument/2006/relationships/tags" Target="../tags/tag346.xml"/><Relationship Id="rId8" Type="http://schemas.openxmlformats.org/officeDocument/2006/relationships/tags" Target="../tags/tag249.xml"/><Relationship Id="rId51" Type="http://schemas.openxmlformats.org/officeDocument/2006/relationships/tags" Target="../tags/tag292.xml"/><Relationship Id="rId72" Type="http://schemas.openxmlformats.org/officeDocument/2006/relationships/tags" Target="../tags/tag313.xml"/><Relationship Id="rId93" Type="http://schemas.openxmlformats.org/officeDocument/2006/relationships/tags" Target="../tags/tag334.xml"/><Relationship Id="rId98" Type="http://schemas.openxmlformats.org/officeDocument/2006/relationships/tags" Target="../tags/tag339.xml"/><Relationship Id="rId121" Type="http://schemas.openxmlformats.org/officeDocument/2006/relationships/tags" Target="../tags/tag362.xml"/><Relationship Id="rId3" Type="http://schemas.openxmlformats.org/officeDocument/2006/relationships/tags" Target="../tags/tag244.xml"/><Relationship Id="rId25" Type="http://schemas.openxmlformats.org/officeDocument/2006/relationships/tags" Target="../tags/tag266.xml"/><Relationship Id="rId46" Type="http://schemas.openxmlformats.org/officeDocument/2006/relationships/tags" Target="../tags/tag287.xml"/><Relationship Id="rId67" Type="http://schemas.openxmlformats.org/officeDocument/2006/relationships/tags" Target="../tags/tag308.xml"/><Relationship Id="rId116" Type="http://schemas.openxmlformats.org/officeDocument/2006/relationships/tags" Target="../tags/tag357.xml"/><Relationship Id="rId20" Type="http://schemas.openxmlformats.org/officeDocument/2006/relationships/tags" Target="../tags/tag261.xml"/><Relationship Id="rId41" Type="http://schemas.openxmlformats.org/officeDocument/2006/relationships/tags" Target="../tags/tag282.xml"/><Relationship Id="rId62" Type="http://schemas.openxmlformats.org/officeDocument/2006/relationships/tags" Target="../tags/tag303.xml"/><Relationship Id="rId83" Type="http://schemas.openxmlformats.org/officeDocument/2006/relationships/tags" Target="../tags/tag324.xml"/><Relationship Id="rId88" Type="http://schemas.openxmlformats.org/officeDocument/2006/relationships/tags" Target="../tags/tag329.xml"/><Relationship Id="rId111" Type="http://schemas.openxmlformats.org/officeDocument/2006/relationships/tags" Target="../tags/tag352.xml"/><Relationship Id="rId15" Type="http://schemas.openxmlformats.org/officeDocument/2006/relationships/tags" Target="../tags/tag256.xml"/><Relationship Id="rId36" Type="http://schemas.openxmlformats.org/officeDocument/2006/relationships/tags" Target="../tags/tag277.xml"/><Relationship Id="rId57" Type="http://schemas.openxmlformats.org/officeDocument/2006/relationships/tags" Target="../tags/tag298.xml"/><Relationship Id="rId106" Type="http://schemas.openxmlformats.org/officeDocument/2006/relationships/tags" Target="../tags/tag347.xml"/><Relationship Id="rId10" Type="http://schemas.openxmlformats.org/officeDocument/2006/relationships/tags" Target="../tags/tag251.xml"/><Relationship Id="rId31" Type="http://schemas.openxmlformats.org/officeDocument/2006/relationships/tags" Target="../tags/tag272.xml"/><Relationship Id="rId52" Type="http://schemas.openxmlformats.org/officeDocument/2006/relationships/tags" Target="../tags/tag293.xml"/><Relationship Id="rId73" Type="http://schemas.openxmlformats.org/officeDocument/2006/relationships/tags" Target="../tags/tag314.xml"/><Relationship Id="rId78" Type="http://schemas.openxmlformats.org/officeDocument/2006/relationships/tags" Target="../tags/tag319.xml"/><Relationship Id="rId94" Type="http://schemas.openxmlformats.org/officeDocument/2006/relationships/tags" Target="../tags/tag335.xml"/><Relationship Id="rId99" Type="http://schemas.openxmlformats.org/officeDocument/2006/relationships/tags" Target="../tags/tag340.xml"/><Relationship Id="rId101" Type="http://schemas.openxmlformats.org/officeDocument/2006/relationships/tags" Target="../tags/tag342.xml"/><Relationship Id="rId122" Type="http://schemas.openxmlformats.org/officeDocument/2006/relationships/tags" Target="../tags/tag363.xml"/></Relationships>
</file>

<file path=ppt/slides/_rels/slide51.xml.rels><?xml version="1.0" encoding="UTF-8" standalone="yes"?>
<Relationships xmlns="http://schemas.openxmlformats.org/package/2006/relationships"><Relationship Id="rId13" Type="http://schemas.openxmlformats.org/officeDocument/2006/relationships/tags" Target="../tags/tag377.xml"/><Relationship Id="rId18" Type="http://schemas.openxmlformats.org/officeDocument/2006/relationships/tags" Target="../tags/tag382.xml"/><Relationship Id="rId26" Type="http://schemas.openxmlformats.org/officeDocument/2006/relationships/tags" Target="../tags/tag390.xml"/><Relationship Id="rId39" Type="http://schemas.openxmlformats.org/officeDocument/2006/relationships/tags" Target="../tags/tag403.xml"/><Relationship Id="rId21" Type="http://schemas.openxmlformats.org/officeDocument/2006/relationships/tags" Target="../tags/tag385.xml"/><Relationship Id="rId34" Type="http://schemas.openxmlformats.org/officeDocument/2006/relationships/tags" Target="../tags/tag398.xml"/><Relationship Id="rId42" Type="http://schemas.openxmlformats.org/officeDocument/2006/relationships/image" Target="../media/image34.jpg"/><Relationship Id="rId7" Type="http://schemas.openxmlformats.org/officeDocument/2006/relationships/tags" Target="../tags/tag371.xml"/><Relationship Id="rId2" Type="http://schemas.openxmlformats.org/officeDocument/2006/relationships/tags" Target="../tags/tag366.xml"/><Relationship Id="rId16" Type="http://schemas.openxmlformats.org/officeDocument/2006/relationships/tags" Target="../tags/tag380.xml"/><Relationship Id="rId20" Type="http://schemas.openxmlformats.org/officeDocument/2006/relationships/tags" Target="../tags/tag384.xml"/><Relationship Id="rId29" Type="http://schemas.openxmlformats.org/officeDocument/2006/relationships/tags" Target="../tags/tag393.xml"/><Relationship Id="rId41" Type="http://schemas.openxmlformats.org/officeDocument/2006/relationships/slideLayout" Target="../slideLayouts/slideLayout2.xml"/><Relationship Id="rId1" Type="http://schemas.openxmlformats.org/officeDocument/2006/relationships/tags" Target="../tags/tag365.xml"/><Relationship Id="rId6" Type="http://schemas.openxmlformats.org/officeDocument/2006/relationships/tags" Target="../tags/tag370.xml"/><Relationship Id="rId11" Type="http://schemas.openxmlformats.org/officeDocument/2006/relationships/tags" Target="../tags/tag375.xml"/><Relationship Id="rId24" Type="http://schemas.openxmlformats.org/officeDocument/2006/relationships/tags" Target="../tags/tag388.xml"/><Relationship Id="rId32" Type="http://schemas.openxmlformats.org/officeDocument/2006/relationships/tags" Target="../tags/tag396.xml"/><Relationship Id="rId37" Type="http://schemas.openxmlformats.org/officeDocument/2006/relationships/tags" Target="../tags/tag401.xml"/><Relationship Id="rId40" Type="http://schemas.openxmlformats.org/officeDocument/2006/relationships/tags" Target="../tags/tag404.xml"/><Relationship Id="rId5" Type="http://schemas.openxmlformats.org/officeDocument/2006/relationships/tags" Target="../tags/tag369.xml"/><Relationship Id="rId15" Type="http://schemas.openxmlformats.org/officeDocument/2006/relationships/tags" Target="../tags/tag379.xml"/><Relationship Id="rId23" Type="http://schemas.openxmlformats.org/officeDocument/2006/relationships/tags" Target="../tags/tag387.xml"/><Relationship Id="rId28" Type="http://schemas.openxmlformats.org/officeDocument/2006/relationships/tags" Target="../tags/tag392.xml"/><Relationship Id="rId36" Type="http://schemas.openxmlformats.org/officeDocument/2006/relationships/tags" Target="../tags/tag400.xml"/><Relationship Id="rId10" Type="http://schemas.openxmlformats.org/officeDocument/2006/relationships/tags" Target="../tags/tag374.xml"/><Relationship Id="rId19" Type="http://schemas.openxmlformats.org/officeDocument/2006/relationships/tags" Target="../tags/tag383.xml"/><Relationship Id="rId31" Type="http://schemas.openxmlformats.org/officeDocument/2006/relationships/tags" Target="../tags/tag395.xml"/><Relationship Id="rId4" Type="http://schemas.openxmlformats.org/officeDocument/2006/relationships/tags" Target="../tags/tag368.xml"/><Relationship Id="rId9" Type="http://schemas.openxmlformats.org/officeDocument/2006/relationships/tags" Target="../tags/tag373.xml"/><Relationship Id="rId14" Type="http://schemas.openxmlformats.org/officeDocument/2006/relationships/tags" Target="../tags/tag378.xml"/><Relationship Id="rId22" Type="http://schemas.openxmlformats.org/officeDocument/2006/relationships/tags" Target="../tags/tag386.xml"/><Relationship Id="rId27" Type="http://schemas.openxmlformats.org/officeDocument/2006/relationships/tags" Target="../tags/tag391.xml"/><Relationship Id="rId30" Type="http://schemas.openxmlformats.org/officeDocument/2006/relationships/tags" Target="../tags/tag394.xml"/><Relationship Id="rId35" Type="http://schemas.openxmlformats.org/officeDocument/2006/relationships/tags" Target="../tags/tag399.xml"/><Relationship Id="rId8" Type="http://schemas.openxmlformats.org/officeDocument/2006/relationships/tags" Target="../tags/tag372.xml"/><Relationship Id="rId3" Type="http://schemas.openxmlformats.org/officeDocument/2006/relationships/tags" Target="../tags/tag367.xml"/><Relationship Id="rId12" Type="http://schemas.openxmlformats.org/officeDocument/2006/relationships/tags" Target="../tags/tag376.xml"/><Relationship Id="rId17" Type="http://schemas.openxmlformats.org/officeDocument/2006/relationships/tags" Target="../tags/tag381.xml"/><Relationship Id="rId25" Type="http://schemas.openxmlformats.org/officeDocument/2006/relationships/tags" Target="../tags/tag389.xml"/><Relationship Id="rId33" Type="http://schemas.openxmlformats.org/officeDocument/2006/relationships/tags" Target="../tags/tag397.xml"/><Relationship Id="rId38" Type="http://schemas.openxmlformats.org/officeDocument/2006/relationships/tags" Target="../tags/tag40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tags" Target="../tags/tag407.xml"/><Relationship Id="rId2" Type="http://schemas.openxmlformats.org/officeDocument/2006/relationships/tags" Target="../tags/tag406.xml"/><Relationship Id="rId1" Type="http://schemas.openxmlformats.org/officeDocument/2006/relationships/tags" Target="../tags/tag405.xml"/><Relationship Id="rId4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09.xml"/><Relationship Id="rId1" Type="http://schemas.openxmlformats.org/officeDocument/2006/relationships/tags" Target="../tags/tag40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1.xml"/><Relationship Id="rId1" Type="http://schemas.openxmlformats.org/officeDocument/2006/relationships/tags" Target="../tags/tag41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4.xml"/><Relationship Id="rId1" Type="http://schemas.openxmlformats.org/officeDocument/2006/relationships/tags" Target="../tags/tag413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tags" Target="../tags/tag422.xml"/><Relationship Id="rId13" Type="http://schemas.openxmlformats.org/officeDocument/2006/relationships/tags" Target="../tags/tag427.xml"/><Relationship Id="rId18" Type="http://schemas.openxmlformats.org/officeDocument/2006/relationships/tags" Target="../tags/tag432.xml"/><Relationship Id="rId3" Type="http://schemas.openxmlformats.org/officeDocument/2006/relationships/tags" Target="../tags/tag417.xml"/><Relationship Id="rId21" Type="http://schemas.openxmlformats.org/officeDocument/2006/relationships/slideLayout" Target="../slideLayouts/slideLayout2.xml"/><Relationship Id="rId7" Type="http://schemas.openxmlformats.org/officeDocument/2006/relationships/tags" Target="../tags/tag421.xml"/><Relationship Id="rId12" Type="http://schemas.openxmlformats.org/officeDocument/2006/relationships/tags" Target="../tags/tag426.xml"/><Relationship Id="rId17" Type="http://schemas.openxmlformats.org/officeDocument/2006/relationships/tags" Target="../tags/tag431.xml"/><Relationship Id="rId2" Type="http://schemas.openxmlformats.org/officeDocument/2006/relationships/tags" Target="../tags/tag416.xml"/><Relationship Id="rId16" Type="http://schemas.openxmlformats.org/officeDocument/2006/relationships/tags" Target="../tags/tag430.xml"/><Relationship Id="rId20" Type="http://schemas.openxmlformats.org/officeDocument/2006/relationships/tags" Target="../tags/tag434.xml"/><Relationship Id="rId1" Type="http://schemas.openxmlformats.org/officeDocument/2006/relationships/tags" Target="../tags/tag415.xml"/><Relationship Id="rId6" Type="http://schemas.openxmlformats.org/officeDocument/2006/relationships/tags" Target="../tags/tag420.xml"/><Relationship Id="rId11" Type="http://schemas.openxmlformats.org/officeDocument/2006/relationships/tags" Target="../tags/tag425.xml"/><Relationship Id="rId5" Type="http://schemas.openxmlformats.org/officeDocument/2006/relationships/tags" Target="../tags/tag419.xml"/><Relationship Id="rId15" Type="http://schemas.openxmlformats.org/officeDocument/2006/relationships/tags" Target="../tags/tag429.xml"/><Relationship Id="rId10" Type="http://schemas.openxmlformats.org/officeDocument/2006/relationships/tags" Target="../tags/tag424.xml"/><Relationship Id="rId19" Type="http://schemas.openxmlformats.org/officeDocument/2006/relationships/tags" Target="../tags/tag433.xml"/><Relationship Id="rId4" Type="http://schemas.openxmlformats.org/officeDocument/2006/relationships/tags" Target="../tags/tag418.xml"/><Relationship Id="rId9" Type="http://schemas.openxmlformats.org/officeDocument/2006/relationships/tags" Target="../tags/tag423.xml"/><Relationship Id="rId14" Type="http://schemas.openxmlformats.org/officeDocument/2006/relationships/tags" Target="../tags/tag4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437.xml"/><Relationship Id="rId2" Type="http://schemas.openxmlformats.org/officeDocument/2006/relationships/tags" Target="../tags/tag436.xml"/><Relationship Id="rId1" Type="http://schemas.openxmlformats.org/officeDocument/2006/relationships/tags" Target="../tags/tag43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39.xml"/><Relationship Id="rId4" Type="http://schemas.openxmlformats.org/officeDocument/2006/relationships/tags" Target="../tags/tag43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tags" Target="../tags/tag442.xml"/><Relationship Id="rId2" Type="http://schemas.openxmlformats.org/officeDocument/2006/relationships/tags" Target="../tags/tag441.xml"/><Relationship Id="rId1" Type="http://schemas.openxmlformats.org/officeDocument/2006/relationships/tags" Target="../tags/tag440.xml"/><Relationship Id="rId4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tags" Target="../tags/tag445.xml"/><Relationship Id="rId2" Type="http://schemas.openxmlformats.org/officeDocument/2006/relationships/tags" Target="../tags/tag444.xml"/><Relationship Id="rId1" Type="http://schemas.openxmlformats.org/officeDocument/2006/relationships/tags" Target="../tags/tag443.xml"/><Relationship Id="rId4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448.xml"/><Relationship Id="rId2" Type="http://schemas.openxmlformats.org/officeDocument/2006/relationships/tags" Target="../tags/tag447.xml"/><Relationship Id="rId1" Type="http://schemas.openxmlformats.org/officeDocument/2006/relationships/tags" Target="../tags/tag446.xml"/><Relationship Id="rId4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50.xml"/><Relationship Id="rId1" Type="http://schemas.openxmlformats.org/officeDocument/2006/relationships/tags" Target="../tags/tag44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66700" y="1295400"/>
            <a:ext cx="8610600" cy="1600200"/>
          </a:xfrm>
        </p:spPr>
        <p:txBody>
          <a:bodyPr/>
          <a:lstStyle/>
          <a:p>
            <a:r>
              <a:rPr lang="en-US" dirty="0" smtClean="0"/>
              <a:t>Caches &amp; Memory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800100" y="2882660"/>
            <a:ext cx="7543800" cy="2057400"/>
          </a:xfrm>
          <a:prstGeom prst="rect">
            <a:avLst/>
          </a:prstGeom>
        </p:spPr>
        <p:txBody>
          <a:bodyPr/>
          <a:lstStyle>
            <a:lvl1pPr marL="298450" indent="-298450" algn="l" defTabSz="609570" rtl="0" eaLnBrk="1" latinLnBrk="0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/>
              <a:defRPr sz="3200" b="0" i="0" strike="noStrike" kern="1200" cap="none" normalizeH="0" baseline="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1pPr>
            <a:lvl2pPr marL="469900" indent="-241300" algn="l" defTabSz="609570" rtl="0" eaLnBrk="1" latinLnBrk="0" hangingPunct="1">
              <a:spcBef>
                <a:spcPts val="0"/>
              </a:spcBef>
              <a:buFont typeface="Arial"/>
              <a:buChar char="•"/>
              <a:tabLst/>
              <a:defRPr sz="2800" kern="120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2pPr>
            <a:lvl3pPr marL="641350" indent="-171450" algn="l" defTabSz="609570" rtl="0" eaLnBrk="1" latinLnBrk="0" hangingPunct="1">
              <a:spcBef>
                <a:spcPct val="20000"/>
              </a:spcBef>
              <a:buFont typeface="Lucida Grande"/>
              <a:buChar char="-"/>
              <a:tabLst/>
              <a:defRPr sz="2400" kern="120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3pPr>
            <a:lvl4pPr marL="1041400" indent="-228600" algn="l" defTabSz="60957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2000" kern="1200" baseline="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4pPr>
            <a:lvl5pPr marL="1439863" indent="-284163" algn="l" defTabSz="609570" rtl="0" eaLnBrk="1" latinLnBrk="0" hangingPunct="1">
              <a:spcBef>
                <a:spcPct val="20000"/>
              </a:spcBef>
              <a:buFont typeface="Arial"/>
              <a:buChar char="»"/>
              <a:tabLst/>
              <a:defRPr sz="1600" kern="120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buNone/>
            </a:pPr>
            <a:r>
              <a:rPr lang="en-US" sz="2800" b="1" dirty="0" smtClean="0"/>
              <a:t>Hakim Weatherspoon</a:t>
            </a:r>
          </a:p>
          <a:p>
            <a:pPr marL="0" indent="0" algn="ctr" fontAlgn="auto">
              <a:buNone/>
            </a:pPr>
            <a:r>
              <a:rPr lang="en-US" sz="2800" b="1" dirty="0" smtClean="0"/>
              <a:t>CS 3410</a:t>
            </a:r>
          </a:p>
          <a:p>
            <a:pPr marL="0" indent="0" algn="ctr" fontAlgn="auto">
              <a:buNone/>
            </a:pPr>
            <a:r>
              <a:rPr lang="en-US" sz="2800" dirty="0" smtClean="0"/>
              <a:t>Computer Science</a:t>
            </a:r>
          </a:p>
          <a:p>
            <a:pPr marL="0" indent="0" algn="ctr" fontAlgn="auto">
              <a:buNone/>
            </a:pPr>
            <a:r>
              <a:rPr lang="en-US" sz="2800" dirty="0" smtClean="0"/>
              <a:t>Cornell University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0" y="615798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700"/>
              </a:spcBef>
              <a:buClr>
                <a:srgbClr val="6F89F7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solidFill>
                  <a:schemeClr val="accent1"/>
                </a:solidFill>
                <a:latin typeface="Source Sans Pro" panose="020B0503030403020204"/>
              </a:rPr>
              <a:t>[Weatherspoon, </a:t>
            </a:r>
            <a:r>
              <a:rPr lang="en-US" dirty="0" err="1" smtClean="0">
                <a:solidFill>
                  <a:schemeClr val="accent1"/>
                </a:solidFill>
                <a:latin typeface="Source Sans Pro" panose="020B0503030403020204"/>
              </a:rPr>
              <a:t>Bala</a:t>
            </a:r>
            <a:r>
              <a:rPr lang="en-US" dirty="0" smtClean="0">
                <a:solidFill>
                  <a:schemeClr val="accent1"/>
                </a:solidFill>
                <a:latin typeface="Source Sans Pro" panose="020B0503030403020204"/>
              </a:rPr>
              <a:t>, Bracy</a:t>
            </a:r>
            <a:r>
              <a:rPr lang="en-US" dirty="0">
                <a:solidFill>
                  <a:schemeClr val="accent1"/>
                </a:solidFill>
                <a:latin typeface="Source Sans Pro" panose="020B0503030403020204"/>
              </a:rPr>
              <a:t>, </a:t>
            </a:r>
            <a:r>
              <a:rPr lang="en-US" dirty="0" smtClean="0">
                <a:solidFill>
                  <a:schemeClr val="accent1"/>
                </a:solidFill>
                <a:latin typeface="Source Sans Pro" panose="020B0503030403020204"/>
              </a:rPr>
              <a:t>McKee, and </a:t>
            </a:r>
            <a:r>
              <a:rPr lang="en-US" dirty="0" err="1" smtClean="0">
                <a:solidFill>
                  <a:schemeClr val="accent1"/>
                </a:solidFill>
                <a:latin typeface="Source Sans Pro" panose="020B0503030403020204"/>
              </a:rPr>
              <a:t>Sirer</a:t>
            </a:r>
            <a:r>
              <a:rPr lang="en-US" dirty="0">
                <a:solidFill>
                  <a:schemeClr val="accent1"/>
                </a:solidFill>
                <a:latin typeface="Source Sans Pro" panose="020B0503030403020204"/>
              </a:rPr>
              <a:t>]</a:t>
            </a:r>
            <a:endParaRPr lang="en-US" dirty="0">
              <a:solidFill>
                <a:schemeClr val="accent1"/>
              </a:solidFill>
              <a:latin typeface="Source Sans Pro" panose="020B0503030403020204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14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3374"/>
            <a:ext cx="8229600" cy="1143000"/>
          </a:xfrm>
        </p:spPr>
        <p:txBody>
          <a:bodyPr/>
          <a:lstStyle/>
          <a:p>
            <a:r>
              <a:rPr lang="en-US" dirty="0" smtClean="0"/>
              <a:t>Aside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Go back to 04-state and 05-memory and look at how registers, SRAM and DRAM are built.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1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Title 36"/>
          <p:cNvSpPr>
            <a:spLocks noGrp="1"/>
          </p:cNvSpPr>
          <p:nvPr>
            <p:ph type="title"/>
          </p:nvPr>
        </p:nvSpPr>
        <p:spPr>
          <a:xfrm>
            <a:off x="328706" y="152528"/>
            <a:ext cx="485964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What’s the </a:t>
            </a:r>
            <a:r>
              <a:rPr lang="en-US" dirty="0" smtClean="0"/>
              <a:t>solution?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449" b="7143"/>
          <a:stretch/>
        </p:blipFill>
        <p:spPr>
          <a:xfrm>
            <a:off x="189514" y="1516238"/>
            <a:ext cx="5655907" cy="4830635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0837" y="4728291"/>
            <a:ext cx="315507" cy="26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" name="Group 7"/>
          <p:cNvGrpSpPr/>
          <p:nvPr/>
        </p:nvGrpSpPr>
        <p:grpSpPr>
          <a:xfrm>
            <a:off x="3340837" y="971177"/>
            <a:ext cx="5703057" cy="4020882"/>
            <a:chOff x="3340837" y="971177"/>
            <a:chExt cx="5703057" cy="4020882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14326" y="974361"/>
              <a:ext cx="3929568" cy="3285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0" name="Straight Arrow Connector 9"/>
            <p:cNvCxnSpPr/>
            <p:nvPr/>
          </p:nvCxnSpPr>
          <p:spPr>
            <a:xfrm flipH="1">
              <a:off x="3340837" y="971177"/>
              <a:ext cx="1847518" cy="375711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3656344" y="4259564"/>
              <a:ext cx="5291926" cy="732495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190526" y="1310911"/>
            <a:ext cx="2583688" cy="2863850"/>
            <a:chOff x="5181600" y="2546350"/>
            <a:chExt cx="2583688" cy="2863850"/>
          </a:xfrm>
        </p:grpSpPr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5181600" y="2851150"/>
              <a:ext cx="1435826" cy="2559050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 w="5715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2200" b="1" dirty="0" smtClean="0">
                  <a:solidFill>
                    <a:schemeClr val="tx2"/>
                  </a:solidFill>
                  <a:latin typeface="Source Sans Pro" panose="020B0503030403020204"/>
                </a:rPr>
                <a:t>  Level 2 $</a:t>
              </a:r>
            </a:p>
            <a:p>
              <a:endParaRPr lang="en-US" b="1" dirty="0">
                <a:solidFill>
                  <a:schemeClr val="tx2"/>
                </a:solidFill>
                <a:latin typeface="Source Sans Pro" panose="020B0503030403020204"/>
              </a:endParaRPr>
            </a:p>
            <a:p>
              <a:endParaRPr lang="en-US" b="1" dirty="0" smtClean="0">
                <a:solidFill>
                  <a:schemeClr val="tx2"/>
                </a:solidFill>
                <a:latin typeface="Source Sans Pro" panose="020B0503030403020204"/>
              </a:endParaRPr>
            </a:p>
            <a:p>
              <a:endParaRPr lang="en-US" b="1" dirty="0">
                <a:solidFill>
                  <a:schemeClr val="tx2"/>
                </a:solidFill>
                <a:latin typeface="Source Sans Pro" panose="020B0503030403020204"/>
              </a:endParaRPr>
            </a:p>
            <a:p>
              <a:endParaRPr lang="en-US" b="1" dirty="0">
                <a:solidFill>
                  <a:schemeClr val="tx2"/>
                </a:solidFill>
                <a:latin typeface="Source Sans Pro" panose="020B0503030403020204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6705600" y="2546350"/>
              <a:ext cx="865632" cy="1214882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 w="5715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800" b="1" dirty="0" smtClean="0">
                  <a:solidFill>
                    <a:schemeClr val="tx2"/>
                  </a:solidFill>
                  <a:latin typeface="Source Sans Pro" panose="020B0503030403020204"/>
                </a:rPr>
                <a:t>Level 1</a:t>
              </a:r>
            </a:p>
            <a:p>
              <a:r>
                <a:rPr lang="en-US" sz="1800" b="1" dirty="0" smtClean="0">
                  <a:solidFill>
                    <a:schemeClr val="tx2"/>
                  </a:solidFill>
                  <a:latin typeface="Source Sans Pro" panose="020B0503030403020204"/>
                </a:rPr>
                <a:t>Data $</a:t>
              </a:r>
              <a:r>
                <a:rPr lang="en-US" sz="1800" dirty="0" smtClean="0">
                  <a:solidFill>
                    <a:schemeClr val="tx2"/>
                  </a:solidFill>
                  <a:latin typeface="Source Sans Pro" panose="020B0503030403020204"/>
                </a:rPr>
                <a:t> </a:t>
              </a:r>
              <a:endParaRPr lang="en-US" sz="1800" dirty="0">
                <a:solidFill>
                  <a:schemeClr val="tx2"/>
                </a:solidFill>
                <a:latin typeface="Source Sans Pro" panose="020B0503030403020204"/>
              </a:endParaRPr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6692900" y="4322318"/>
              <a:ext cx="1072388" cy="104825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 w="5715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2000" b="1" dirty="0" smtClean="0">
                  <a:solidFill>
                    <a:schemeClr val="tx2"/>
                  </a:solidFill>
                  <a:latin typeface="Source Sans Pro" panose="020B0503030403020204"/>
                </a:rPr>
                <a:t>Level 1 </a:t>
              </a:r>
            </a:p>
            <a:p>
              <a:r>
                <a:rPr lang="en-US" sz="2000" b="1" dirty="0" smtClean="0">
                  <a:solidFill>
                    <a:schemeClr val="tx2"/>
                  </a:solidFill>
                  <a:latin typeface="Source Sans Pro" panose="020B0503030403020204"/>
                </a:rPr>
                <a:t>Insn $</a:t>
              </a:r>
              <a:endParaRPr lang="en-US" sz="2000" b="1" dirty="0">
                <a:solidFill>
                  <a:schemeClr val="tx2"/>
                </a:solidFill>
                <a:latin typeface="Source Sans Pro" panose="020B0503030403020204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9882" y="6454865"/>
            <a:ext cx="33408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Source Sans Pro" panose="020B0503030403020204"/>
              </a:rPr>
              <a:t>Intel </a:t>
            </a:r>
            <a:r>
              <a:rPr lang="en-US" dirty="0">
                <a:solidFill>
                  <a:schemeClr val="tx2"/>
                </a:solidFill>
                <a:latin typeface="Source Sans Pro" panose="020B0503030403020204"/>
              </a:rPr>
              <a:t>Pentium </a:t>
            </a:r>
            <a:r>
              <a:rPr lang="en-US" dirty="0" smtClean="0">
                <a:solidFill>
                  <a:schemeClr val="tx2"/>
                </a:solidFill>
                <a:latin typeface="Source Sans Pro" panose="020B0503030403020204"/>
              </a:rPr>
              <a:t>3, 1999</a:t>
            </a:r>
            <a:endParaRPr lang="en-US" dirty="0">
              <a:solidFill>
                <a:schemeClr val="tx2"/>
              </a:solidFill>
              <a:latin typeface="Source Sans Pro" panose="020B050303040302020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09817" y="1033912"/>
            <a:ext cx="170110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Source Sans Pro" panose="020B0503030403020204"/>
              </a:rPr>
              <a:t>Caches </a:t>
            </a:r>
            <a:r>
              <a:rPr lang="en-US" sz="3000" dirty="0" smtClean="0">
                <a:solidFill>
                  <a:srgbClr val="FF0000"/>
                </a:solidFill>
                <a:latin typeface="Source Sans Pro" panose="020B0503030403020204"/>
              </a:rPr>
              <a:t>!</a:t>
            </a:r>
            <a:endParaRPr lang="en-US" sz="3000" dirty="0">
              <a:solidFill>
                <a:srgbClr val="FF0000"/>
              </a:solidFill>
              <a:latin typeface="Source Sans Pro" panose="020B0503030403020204"/>
            </a:endParaRPr>
          </a:p>
        </p:txBody>
      </p:sp>
      <p:sp>
        <p:nvSpPr>
          <p:cNvPr id="18" name="Content Placeholder 37"/>
          <p:cNvSpPr>
            <a:spLocks noGrp="1"/>
          </p:cNvSpPr>
          <p:nvPr>
            <p:ph idx="1"/>
          </p:nvPr>
        </p:nvSpPr>
        <p:spPr>
          <a:xfrm>
            <a:off x="6024712" y="4736351"/>
            <a:ext cx="2841379" cy="15392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i="1" dirty="0" smtClean="0"/>
              <a:t>What lucky data gets to go here?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6343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3374"/>
            <a:ext cx="8229600" cy="1143000"/>
          </a:xfrm>
        </p:spPr>
        <p:txBody>
          <a:bodyPr/>
          <a:lstStyle/>
          <a:p>
            <a:r>
              <a:rPr lang="en-US" dirty="0" smtClean="0"/>
              <a:t>Locality Locality Locality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15637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If you ask for something, you’re likely to ask for:</a:t>
            </a:r>
          </a:p>
          <a:p>
            <a:r>
              <a:rPr lang="en-US" dirty="0"/>
              <a:t>t</a:t>
            </a:r>
            <a:r>
              <a:rPr lang="en-US" dirty="0" smtClean="0"/>
              <a:t>he same thing again soon </a:t>
            </a: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	 </a:t>
            </a:r>
            <a:r>
              <a:rPr lang="en-US" dirty="0" smtClean="0">
                <a:solidFill>
                  <a:srgbClr val="0000FF"/>
                </a:solidFill>
              </a:rPr>
              <a:t>Temporal Locality </a:t>
            </a:r>
          </a:p>
          <a:p>
            <a:r>
              <a:rPr lang="en-US" dirty="0"/>
              <a:t>s</a:t>
            </a:r>
            <a:r>
              <a:rPr lang="en-US" dirty="0" smtClean="0"/>
              <a:t>omething near that thing, soon</a:t>
            </a:r>
          </a:p>
          <a:p>
            <a:pPr marL="0" indent="0">
              <a:buNone/>
            </a:pPr>
            <a:r>
              <a:rPr lang="en-US" dirty="0">
                <a:sym typeface="Wingdings"/>
              </a:rPr>
              <a:t>	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>
                <a:solidFill>
                  <a:srgbClr val="660066"/>
                </a:solidFill>
              </a:rPr>
              <a:t>Spatial Locality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						</a:t>
            </a:r>
          </a:p>
        </p:txBody>
      </p:sp>
      <p:sp>
        <p:nvSpPr>
          <p:cNvPr id="7" name="Rectangle 6"/>
          <p:cNvSpPr/>
          <p:nvPr/>
        </p:nvSpPr>
        <p:spPr>
          <a:xfrm>
            <a:off x="692830" y="4571988"/>
            <a:ext cx="3945606" cy="1441420"/>
          </a:xfrm>
          <a:prstGeom prst="rect">
            <a:avLst/>
          </a:prstGeom>
          <a:solidFill>
            <a:srgbClr val="EBC95E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is-IS" sz="3000" b="1" baseline="30000" dirty="0" smtClean="0">
                <a:solidFill>
                  <a:schemeClr val="tx2"/>
                </a:solidFill>
                <a:latin typeface="Courier New"/>
                <a:cs typeface="Courier New"/>
              </a:rPr>
              <a:t>total </a:t>
            </a:r>
            <a:r>
              <a:rPr lang="is-IS" sz="3000" b="1" baseline="30000" dirty="0">
                <a:solidFill>
                  <a:schemeClr val="tx2"/>
                </a:solidFill>
                <a:latin typeface="Courier New"/>
                <a:cs typeface="Courier New"/>
              </a:rPr>
              <a:t>= 0;</a:t>
            </a:r>
          </a:p>
          <a:p>
            <a:pPr>
              <a:lnSpc>
                <a:spcPct val="110000"/>
              </a:lnSpc>
            </a:pPr>
            <a:r>
              <a:rPr lang="da-DK" sz="3000" b="1" baseline="30000" dirty="0" smtClean="0">
                <a:solidFill>
                  <a:schemeClr val="tx2"/>
                </a:solidFill>
                <a:latin typeface="Courier New"/>
                <a:cs typeface="Courier New"/>
              </a:rPr>
              <a:t>for </a:t>
            </a:r>
            <a:r>
              <a:rPr lang="da-DK" sz="3000" b="1" baseline="30000" dirty="0">
                <a:solidFill>
                  <a:schemeClr val="tx2"/>
                </a:solidFill>
                <a:latin typeface="Courier New"/>
                <a:cs typeface="Courier New"/>
              </a:rPr>
              <a:t>(i = 0; i &lt; n; i++)</a:t>
            </a:r>
          </a:p>
          <a:p>
            <a:pPr>
              <a:lnSpc>
                <a:spcPct val="110000"/>
              </a:lnSpc>
            </a:pPr>
            <a:r>
              <a:rPr lang="is-IS" sz="3000" b="1" baseline="30000" dirty="0">
                <a:solidFill>
                  <a:schemeClr val="tx2"/>
                </a:solidFill>
                <a:latin typeface="Courier New"/>
                <a:cs typeface="Courier New"/>
              </a:rPr>
              <a:t>    </a:t>
            </a:r>
            <a:r>
              <a:rPr lang="is-IS" sz="3000" b="1" baseline="30000" dirty="0" smtClean="0">
                <a:solidFill>
                  <a:schemeClr val="accent1"/>
                </a:solidFill>
                <a:latin typeface="Courier New"/>
                <a:cs typeface="Courier New"/>
              </a:rPr>
              <a:t>total</a:t>
            </a:r>
            <a:r>
              <a:rPr lang="is-IS" sz="3000" b="1" baseline="30000" dirty="0" smtClean="0">
                <a:solidFill>
                  <a:schemeClr val="tx2"/>
                </a:solidFill>
                <a:latin typeface="Courier New"/>
                <a:cs typeface="Courier New"/>
              </a:rPr>
              <a:t> +</a:t>
            </a:r>
            <a:r>
              <a:rPr lang="is-IS" sz="3000" b="1" baseline="30000" dirty="0">
                <a:solidFill>
                  <a:schemeClr val="tx2"/>
                </a:solidFill>
                <a:latin typeface="Courier New"/>
                <a:cs typeface="Courier New"/>
              </a:rPr>
              <a:t>= </a:t>
            </a:r>
            <a:r>
              <a:rPr lang="is-IS" sz="3000" b="1" baseline="30000" dirty="0">
                <a:solidFill>
                  <a:schemeClr val="accent3"/>
                </a:solidFill>
                <a:latin typeface="Courier New"/>
                <a:cs typeface="Courier New"/>
              </a:rPr>
              <a:t>a[i]</a:t>
            </a:r>
            <a:r>
              <a:rPr lang="is-IS" sz="3000" b="1" baseline="30000" dirty="0">
                <a:solidFill>
                  <a:schemeClr val="tx2"/>
                </a:solidFill>
                <a:latin typeface="Courier New"/>
                <a:cs typeface="Courier New"/>
              </a:rPr>
              <a:t>;</a:t>
            </a:r>
          </a:p>
          <a:p>
            <a:pPr>
              <a:lnSpc>
                <a:spcPct val="110000"/>
              </a:lnSpc>
            </a:pPr>
            <a:r>
              <a:rPr lang="en-US" sz="3000" b="1" baseline="30000" dirty="0">
                <a:solidFill>
                  <a:schemeClr val="tx2"/>
                </a:solidFill>
                <a:latin typeface="Courier New"/>
                <a:cs typeface="Courier New"/>
              </a:rPr>
              <a:t>r</a:t>
            </a:r>
            <a:r>
              <a:rPr lang="en-US" sz="3000" b="1" baseline="30000" dirty="0" smtClean="0">
                <a:solidFill>
                  <a:schemeClr val="tx2"/>
                </a:solidFill>
                <a:latin typeface="Courier New"/>
                <a:cs typeface="Courier New"/>
              </a:rPr>
              <a:t>eturn total;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6364601" y="2627718"/>
            <a:ext cx="1905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smtClean="0"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758301" y="2627718"/>
            <a:ext cx="381000" cy="304800"/>
          </a:xfrm>
          <a:prstGeom prst="rect">
            <a:avLst/>
          </a:prstGeom>
          <a:solidFill>
            <a:srgbClr val="E65D39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smtClean="0">
              <a:latin typeface="Calibri" pitchFamily="34" charset="0"/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6587657" y="2117929"/>
            <a:ext cx="627844" cy="433589"/>
          </a:xfrm>
          <a:custGeom>
            <a:avLst/>
            <a:gdLst>
              <a:gd name="connsiteX0" fmla="*/ 290847 w 627844"/>
              <a:gd name="connsiteY0" fmla="*/ 433589 h 433589"/>
              <a:gd name="connsiteX1" fmla="*/ 46149 w 627844"/>
              <a:gd name="connsiteY1" fmla="*/ 72980 h 433589"/>
              <a:gd name="connsiteX2" fmla="*/ 567743 w 627844"/>
              <a:gd name="connsiteY2" fmla="*/ 60101 h 433589"/>
              <a:gd name="connsiteX3" fmla="*/ 406757 w 627844"/>
              <a:gd name="connsiteY3" fmla="*/ 433589 h 43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844" h="433589">
                <a:moveTo>
                  <a:pt x="290847" y="433589"/>
                </a:moveTo>
                <a:cubicBezTo>
                  <a:pt x="145423" y="284408"/>
                  <a:pt x="0" y="135228"/>
                  <a:pt x="46149" y="72980"/>
                </a:cubicBezTo>
                <a:cubicBezTo>
                  <a:pt x="92298" y="10732"/>
                  <a:pt x="507642" y="0"/>
                  <a:pt x="567743" y="60101"/>
                </a:cubicBezTo>
                <a:cubicBezTo>
                  <a:pt x="627844" y="120202"/>
                  <a:pt x="517300" y="276895"/>
                  <a:pt x="406757" y="433589"/>
                </a:cubicBezTo>
              </a:path>
            </a:pathLst>
          </a:cu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6364601" y="3896111"/>
            <a:ext cx="1905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smtClean="0">
              <a:latin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758301" y="3896111"/>
            <a:ext cx="381000" cy="304800"/>
          </a:xfrm>
          <a:prstGeom prst="rect">
            <a:avLst/>
          </a:prstGeom>
          <a:solidFill>
            <a:srgbClr val="E65D39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smtClean="0">
              <a:latin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7133040" y="3896111"/>
            <a:ext cx="381000" cy="304800"/>
          </a:xfrm>
          <a:prstGeom prst="rect">
            <a:avLst/>
          </a:prstGeom>
          <a:solidFill>
            <a:srgbClr val="E65D39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smtClean="0">
              <a:latin typeface="Calibri" pitchFamily="34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79060" y="3465742"/>
            <a:ext cx="841420" cy="359535"/>
          </a:xfrm>
          <a:custGeom>
            <a:avLst/>
            <a:gdLst>
              <a:gd name="connsiteX0" fmla="*/ 200695 w 841420"/>
              <a:gd name="connsiteY0" fmla="*/ 353095 h 359535"/>
              <a:gd name="connsiteX1" fmla="*/ 91225 w 841420"/>
              <a:gd name="connsiteY1" fmla="*/ 56881 h 359535"/>
              <a:gd name="connsiteX2" fmla="*/ 748048 w 841420"/>
              <a:gd name="connsiteY2" fmla="*/ 50442 h 359535"/>
              <a:gd name="connsiteX3" fmla="*/ 651456 w 841420"/>
              <a:gd name="connsiteY3" fmla="*/ 359535 h 35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420" h="359535">
                <a:moveTo>
                  <a:pt x="200695" y="353095"/>
                </a:moveTo>
                <a:cubicBezTo>
                  <a:pt x="100347" y="230209"/>
                  <a:pt x="0" y="107323"/>
                  <a:pt x="91225" y="56881"/>
                </a:cubicBezTo>
                <a:cubicBezTo>
                  <a:pt x="182450" y="6439"/>
                  <a:pt x="654676" y="0"/>
                  <a:pt x="748048" y="50442"/>
                </a:cubicBezTo>
                <a:cubicBezTo>
                  <a:pt x="841420" y="100884"/>
                  <a:pt x="746438" y="230209"/>
                  <a:pt x="651456" y="359535"/>
                </a:cubicBezTo>
              </a:path>
            </a:pathLst>
          </a:cu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2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3374"/>
            <a:ext cx="8229600" cy="1143000"/>
          </a:xfrm>
        </p:spPr>
        <p:txBody>
          <a:bodyPr/>
          <a:lstStyle/>
          <a:p>
            <a:r>
              <a:rPr lang="en-US" dirty="0" smtClean="0"/>
              <a:t>Your life is full of Locality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67648" y="1093728"/>
            <a:ext cx="1346851" cy="2026777"/>
            <a:chOff x="4457048" y="3256574"/>
            <a:chExt cx="1740551" cy="26192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57048" y="3256574"/>
              <a:ext cx="1740551" cy="26108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8" name="Rectangle 7"/>
            <p:cNvSpPr/>
            <p:nvPr/>
          </p:nvSpPr>
          <p:spPr>
            <a:xfrm>
              <a:off x="4817301" y="5587554"/>
              <a:ext cx="324601" cy="288248"/>
            </a:xfrm>
            <a:prstGeom prst="rect">
              <a:avLst/>
            </a:prstGeom>
            <a:noFill/>
            <a:ln w="28575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993264" y="1600200"/>
            <a:ext cx="669353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Last Called</a:t>
            </a:r>
          </a:p>
          <a:p>
            <a:pPr marL="0" indent="0">
              <a:buNone/>
            </a:pPr>
            <a:r>
              <a:rPr lang="en-US" dirty="0" smtClean="0"/>
              <a:t>Speed Dial</a:t>
            </a:r>
          </a:p>
          <a:p>
            <a:pPr marL="0" indent="0">
              <a:buNone/>
            </a:pPr>
            <a:r>
              <a:rPr lang="en-US" dirty="0" smtClean="0"/>
              <a:t>Favorites</a:t>
            </a:r>
          </a:p>
          <a:p>
            <a:pPr marL="0" indent="0">
              <a:buNone/>
            </a:pPr>
            <a:r>
              <a:rPr lang="en-US" dirty="0" smtClean="0"/>
              <a:t>Contacts</a:t>
            </a:r>
          </a:p>
          <a:p>
            <a:pPr marL="0" indent="0">
              <a:buNone/>
            </a:pPr>
            <a:r>
              <a:rPr lang="en-US" dirty="0" smtClean="0"/>
              <a:t>Google/Facebook/email</a:t>
            </a:r>
          </a:p>
        </p:txBody>
      </p:sp>
    </p:spTree>
    <p:extLst>
      <p:ext uri="{BB962C8B-B14F-4D97-AF65-F5344CB8AC3E}">
        <p14:creationId xmlns:p14="http://schemas.microsoft.com/office/powerpoint/2010/main" val="369645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3374"/>
            <a:ext cx="8229600" cy="1143000"/>
          </a:xfrm>
        </p:spPr>
        <p:txBody>
          <a:bodyPr/>
          <a:lstStyle/>
          <a:p>
            <a:r>
              <a:rPr lang="en-US" dirty="0" smtClean="0"/>
              <a:t>Your life is full of Locality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4059" y="3247000"/>
            <a:ext cx="3294757" cy="3459867"/>
            <a:chOff x="74059" y="3247000"/>
            <a:chExt cx="3294757" cy="34598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19" t="8546" b="8671"/>
            <a:stretch/>
          </p:blipFill>
          <p:spPr>
            <a:xfrm>
              <a:off x="74059" y="4116828"/>
              <a:ext cx="3294757" cy="259003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t="18508" b="6638"/>
            <a:stretch/>
          </p:blipFill>
          <p:spPr>
            <a:xfrm>
              <a:off x="186118" y="3247000"/>
              <a:ext cx="1342353" cy="1507217"/>
            </a:xfrm>
            <a:prstGeom prst="rect">
              <a:avLst/>
            </a:prstGeom>
            <a:ln w="28575" cmpd="sng">
              <a:solidFill>
                <a:srgbClr val="FFFF00"/>
              </a:solidFill>
            </a:ln>
          </p:spPr>
        </p:pic>
      </p:grpSp>
      <p:grpSp>
        <p:nvGrpSpPr>
          <p:cNvPr id="9" name="Group 8"/>
          <p:cNvGrpSpPr/>
          <p:nvPr/>
        </p:nvGrpSpPr>
        <p:grpSpPr>
          <a:xfrm>
            <a:off x="2020488" y="1147313"/>
            <a:ext cx="3070743" cy="2805557"/>
            <a:chOff x="2020488" y="1147313"/>
            <a:chExt cx="3070743" cy="280555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20488" y="1147313"/>
              <a:ext cx="3070743" cy="230305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58193" y="2993000"/>
              <a:ext cx="1446613" cy="959870"/>
            </a:xfrm>
            <a:prstGeom prst="rect">
              <a:avLst/>
            </a:prstGeom>
            <a:ln w="28575" cmpd="sng">
              <a:solidFill>
                <a:srgbClr val="FFFF00"/>
              </a:solidFill>
            </a:ln>
          </p:spPr>
        </p:pic>
      </p:grpSp>
      <p:grpSp>
        <p:nvGrpSpPr>
          <p:cNvPr id="12" name="Group 11"/>
          <p:cNvGrpSpPr/>
          <p:nvPr/>
        </p:nvGrpSpPr>
        <p:grpSpPr>
          <a:xfrm>
            <a:off x="4709373" y="2669525"/>
            <a:ext cx="4002329" cy="3743158"/>
            <a:chOff x="4684471" y="2781593"/>
            <a:chExt cx="4002329" cy="374315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/>
            <a:srcRect t="9892"/>
            <a:stretch/>
          </p:blipFill>
          <p:spPr>
            <a:xfrm>
              <a:off x="4684471" y="3819916"/>
              <a:ext cx="4002329" cy="270483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78003" y="2781593"/>
              <a:ext cx="1483594" cy="1335235"/>
            </a:xfrm>
            <a:prstGeom prst="rect">
              <a:avLst/>
            </a:prstGeom>
            <a:ln w="28575" cmpd="sng">
              <a:solidFill>
                <a:srgbClr val="FFFF00"/>
              </a:solidFill>
            </a:ln>
          </p:spPr>
        </p:pic>
      </p:grpSp>
      <p:grpSp>
        <p:nvGrpSpPr>
          <p:cNvPr id="15" name="Group 14"/>
          <p:cNvGrpSpPr/>
          <p:nvPr/>
        </p:nvGrpSpPr>
        <p:grpSpPr>
          <a:xfrm>
            <a:off x="367648" y="1093728"/>
            <a:ext cx="1346851" cy="2026777"/>
            <a:chOff x="4457048" y="3256574"/>
            <a:chExt cx="1740551" cy="261922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57048" y="3256574"/>
              <a:ext cx="1740551" cy="26108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17" name="Rectangle 16"/>
            <p:cNvSpPr/>
            <p:nvPr/>
          </p:nvSpPr>
          <p:spPr>
            <a:xfrm>
              <a:off x="4817301" y="5587554"/>
              <a:ext cx="324601" cy="288248"/>
            </a:xfrm>
            <a:prstGeom prst="rect">
              <a:avLst/>
            </a:prstGeom>
            <a:noFill/>
            <a:ln w="28575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500905" y="1147312"/>
            <a:ext cx="3517982" cy="2099687"/>
            <a:chOff x="5500905" y="1147312"/>
            <a:chExt cx="3517982" cy="209968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19200" y="1147312"/>
              <a:ext cx="2099687" cy="209968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/>
            <a:srcRect l="3959" t="5066" r="2821" b="5458"/>
            <a:stretch/>
          </p:blipFill>
          <p:spPr>
            <a:xfrm>
              <a:off x="5500905" y="1299793"/>
              <a:ext cx="1812131" cy="1153274"/>
            </a:xfrm>
            <a:prstGeom prst="rect">
              <a:avLst/>
            </a:prstGeom>
            <a:ln w="38100" cmpd="sng">
              <a:solidFill>
                <a:srgbClr val="FFFF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74590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3371" y="61907"/>
            <a:ext cx="8229600" cy="1143000"/>
          </a:xfrm>
        </p:spPr>
        <p:txBody>
          <a:bodyPr/>
          <a:lstStyle/>
          <a:p>
            <a:r>
              <a:rPr lang="en-US" dirty="0" smtClean="0"/>
              <a:t>The Memory Hierarchy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018057" y="1632854"/>
            <a:ext cx="19303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Source Sans Pro"/>
              </a:rPr>
              <a:t>1 cycle,   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Source Sans Pro"/>
              </a:rPr>
              <a:t>         128 bytes</a:t>
            </a:r>
            <a:endParaRPr lang="en-US" sz="2000" dirty="0">
              <a:solidFill>
                <a:schemeClr val="tx2"/>
              </a:solidFill>
              <a:latin typeface="Source Sans Pro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95491" y="2440356"/>
            <a:ext cx="12522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Source Sans Pro"/>
              </a:rPr>
              <a:t>4</a:t>
            </a:r>
            <a:r>
              <a:rPr lang="en-US" sz="2000" dirty="0" smtClean="0">
                <a:solidFill>
                  <a:schemeClr val="tx2"/>
                </a:solidFill>
                <a:latin typeface="Source Sans Pro"/>
              </a:rPr>
              <a:t> cycles, 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Source Sans Pro"/>
              </a:rPr>
              <a:t>  64 KB</a:t>
            </a:r>
            <a:endParaRPr lang="en-US" sz="2000" dirty="0">
              <a:solidFill>
                <a:schemeClr val="tx2"/>
              </a:solidFill>
              <a:latin typeface="Source Sans Pro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882" y="6454865"/>
            <a:ext cx="33408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  <a:latin typeface="Source Sans Pro"/>
              </a:rPr>
              <a:t>Intel </a:t>
            </a:r>
            <a:r>
              <a:rPr lang="en-US" sz="1800" dirty="0" err="1" smtClean="0">
                <a:solidFill>
                  <a:schemeClr val="tx2"/>
                </a:solidFill>
                <a:latin typeface="Source Sans Pro"/>
              </a:rPr>
              <a:t>Haswell</a:t>
            </a:r>
            <a:r>
              <a:rPr lang="en-US" sz="1800" dirty="0" smtClean="0">
                <a:solidFill>
                  <a:schemeClr val="tx2"/>
                </a:solidFill>
                <a:latin typeface="Source Sans Pro"/>
              </a:rPr>
              <a:t> Processor, 2013</a:t>
            </a:r>
            <a:endParaRPr lang="en-US" sz="1800" dirty="0">
              <a:solidFill>
                <a:schemeClr val="tx2"/>
              </a:solidFill>
              <a:latin typeface="Source Sans Pro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417550" y="3250287"/>
            <a:ext cx="13700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Source Sans Pro"/>
              </a:rPr>
              <a:t>12 </a:t>
            </a:r>
            <a:r>
              <a:rPr lang="en-US" sz="2000" dirty="0">
                <a:solidFill>
                  <a:schemeClr val="tx2"/>
                </a:solidFill>
                <a:latin typeface="Source Sans Pro"/>
              </a:rPr>
              <a:t>cycles, </a:t>
            </a:r>
            <a:r>
              <a:rPr lang="en-US" sz="2000" dirty="0" smtClean="0">
                <a:solidFill>
                  <a:schemeClr val="tx2"/>
                </a:solidFill>
                <a:latin typeface="Source Sans Pro"/>
              </a:rPr>
              <a:t> 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Source Sans Pro"/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latin typeface="Source Sans Pro"/>
              </a:rPr>
              <a:t> 256 KB</a:t>
            </a:r>
            <a:endParaRPr lang="en-US" sz="2000" dirty="0">
              <a:solidFill>
                <a:schemeClr val="tx2"/>
              </a:solidFill>
              <a:latin typeface="Source Sans Pro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877856" y="3998534"/>
            <a:ext cx="14350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Source Sans Pro"/>
              </a:rPr>
              <a:t>36 cycles, 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Source Sans Pro"/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latin typeface="Source Sans Pro"/>
              </a:rPr>
              <a:t>   2-20 MB</a:t>
            </a:r>
            <a:endParaRPr lang="en-US" sz="2000" dirty="0">
              <a:solidFill>
                <a:schemeClr val="tx2"/>
              </a:solidFill>
              <a:latin typeface="Source Sans Pro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446030" y="4743872"/>
            <a:ext cx="31341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Source Sans Pro"/>
              </a:rPr>
              <a:t>50-70 ns, 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Source Sans Pro"/>
              </a:rPr>
              <a:t>                 512 MB – 4 GB</a:t>
            </a:r>
            <a:endParaRPr lang="en-US" sz="2000" dirty="0">
              <a:solidFill>
                <a:schemeClr val="tx2"/>
              </a:solidFill>
              <a:latin typeface="Source Sans Pro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6953" y="5456123"/>
            <a:ext cx="27897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Source Sans Pro"/>
              </a:rPr>
              <a:t>5-20 </a:t>
            </a:r>
            <a:r>
              <a:rPr lang="en-US" sz="2000" dirty="0" err="1">
                <a:solidFill>
                  <a:schemeClr val="tx2"/>
                </a:solidFill>
                <a:latin typeface="Source Sans Pro"/>
              </a:rPr>
              <a:t>ms</a:t>
            </a:r>
            <a:endParaRPr lang="en-US" sz="2000" dirty="0">
              <a:solidFill>
                <a:schemeClr val="tx2"/>
              </a:solidFill>
              <a:latin typeface="Source Sans Pro"/>
            </a:endParaRP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Source Sans Pro"/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latin typeface="Source Sans Pro"/>
              </a:rPr>
              <a:t>              16GB – 4 TB,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8217175" y="2021528"/>
            <a:ext cx="0" cy="2484444"/>
          </a:xfrm>
          <a:prstGeom prst="straightConnector1">
            <a:avLst/>
          </a:prstGeom>
          <a:ln w="76200" cmpd="sng">
            <a:solidFill>
              <a:schemeClr val="tx2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072900" y="1267869"/>
            <a:ext cx="22885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/>
                </a:solidFill>
                <a:latin typeface="Source Sans Pro"/>
              </a:rPr>
              <a:t>Small, </a:t>
            </a:r>
            <a:r>
              <a:rPr lang="en-US" sz="2800" dirty="0" smtClean="0">
                <a:solidFill>
                  <a:schemeClr val="accent1"/>
                </a:solidFill>
                <a:latin typeface="Source Sans Pro"/>
              </a:rPr>
              <a:t>Fast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376240" y="4771507"/>
            <a:ext cx="16818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/>
                </a:solidFill>
                <a:latin typeface="Source Sans Pro"/>
              </a:rPr>
              <a:t>Big</a:t>
            </a:r>
            <a:r>
              <a:rPr lang="en-US" sz="2800" dirty="0" smtClean="0">
                <a:solidFill>
                  <a:schemeClr val="tx2"/>
                </a:solidFill>
                <a:latin typeface="Source Sans Pro"/>
              </a:rPr>
              <a:t>, Slow</a:t>
            </a:r>
          </a:p>
        </p:txBody>
      </p:sp>
      <p:sp>
        <p:nvSpPr>
          <p:cNvPr id="28" name="Isosceles Triangle 27"/>
          <p:cNvSpPr/>
          <p:nvPr/>
        </p:nvSpPr>
        <p:spPr>
          <a:xfrm>
            <a:off x="2481198" y="1402472"/>
            <a:ext cx="1359567" cy="1056105"/>
          </a:xfrm>
          <a:prstGeom prst="triangle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9" name="Trapezoid 28"/>
          <p:cNvSpPr/>
          <p:nvPr/>
        </p:nvSpPr>
        <p:spPr>
          <a:xfrm>
            <a:off x="1996780" y="2465260"/>
            <a:ext cx="2328402" cy="744953"/>
          </a:xfrm>
          <a:prstGeom prst="trapezoid">
            <a:avLst>
              <a:gd name="adj" fmla="val 64561"/>
            </a:avLst>
          </a:prstGeom>
          <a:gradFill rotWithShape="1">
            <a:gsLst>
              <a:gs pos="0">
                <a:srgbClr val="F79646">
                  <a:tint val="100000"/>
                  <a:shade val="100000"/>
                  <a:satMod val="130000"/>
                </a:srgbClr>
              </a:gs>
              <a:gs pos="100000">
                <a:srgbClr val="F79646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0" name="Trapezoid 29"/>
          <p:cNvSpPr/>
          <p:nvPr/>
        </p:nvSpPr>
        <p:spPr>
          <a:xfrm>
            <a:off x="1518083" y="3212931"/>
            <a:ext cx="3285797" cy="744953"/>
          </a:xfrm>
          <a:prstGeom prst="trapezoid">
            <a:avLst>
              <a:gd name="adj" fmla="val 64561"/>
            </a:avLst>
          </a:prstGeom>
          <a:gradFill rotWithShape="1">
            <a:gsLst>
              <a:gs pos="0">
                <a:srgbClr val="9BBB59">
                  <a:tint val="100000"/>
                  <a:shade val="100000"/>
                  <a:satMod val="130000"/>
                </a:srgbClr>
              </a:gs>
              <a:gs pos="100000">
                <a:srgbClr val="9BBB59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1" name="Trapezoid 30"/>
          <p:cNvSpPr/>
          <p:nvPr/>
        </p:nvSpPr>
        <p:spPr>
          <a:xfrm>
            <a:off x="1038319" y="3961563"/>
            <a:ext cx="4245324" cy="744953"/>
          </a:xfrm>
          <a:prstGeom prst="trapezoid">
            <a:avLst>
              <a:gd name="adj" fmla="val 64561"/>
            </a:avLst>
          </a:prstGeom>
          <a:gradFill rotWithShape="1">
            <a:gsLst>
              <a:gs pos="0">
                <a:srgbClr val="4BACC6">
                  <a:tint val="100000"/>
                  <a:shade val="100000"/>
                  <a:satMod val="130000"/>
                </a:srgbClr>
              </a:gs>
              <a:gs pos="100000">
                <a:srgbClr val="4BACC6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2" name="Trapezoid 31"/>
          <p:cNvSpPr/>
          <p:nvPr/>
        </p:nvSpPr>
        <p:spPr>
          <a:xfrm>
            <a:off x="570421" y="4706516"/>
            <a:ext cx="5181121" cy="744953"/>
          </a:xfrm>
          <a:prstGeom prst="trapezoid">
            <a:avLst>
              <a:gd name="adj" fmla="val 64561"/>
            </a:avLst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3" name="Text Box 33"/>
          <p:cNvSpPr txBox="1">
            <a:spLocks noChangeArrowheads="1"/>
          </p:cNvSpPr>
          <p:nvPr/>
        </p:nvSpPr>
        <p:spPr bwMode="auto">
          <a:xfrm>
            <a:off x="2578555" y="2095928"/>
            <a:ext cx="115929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Source Sans Pro"/>
                <a:ea typeface="+mn-ea"/>
                <a:cs typeface="+mn-cs"/>
              </a:rPr>
              <a:t>Registers</a:t>
            </a:r>
            <a:endParaRPr lang="en-US" sz="1800" dirty="0">
              <a:solidFill>
                <a:srgbClr val="000000"/>
              </a:solidFill>
              <a:latin typeface="Source Sans Pro"/>
              <a:ea typeface="+mn-ea"/>
              <a:cs typeface="+mn-cs"/>
            </a:endParaRPr>
          </a:p>
        </p:txBody>
      </p:sp>
      <p:sp>
        <p:nvSpPr>
          <p:cNvPr id="34" name="Text Box 33"/>
          <p:cNvSpPr txBox="1">
            <a:spLocks noChangeArrowheads="1"/>
          </p:cNvSpPr>
          <p:nvPr/>
        </p:nvSpPr>
        <p:spPr bwMode="auto">
          <a:xfrm>
            <a:off x="2452719" y="2660306"/>
            <a:ext cx="1410964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Source Sans Pro"/>
                <a:ea typeface="+mn-ea"/>
                <a:cs typeface="+mn-cs"/>
              </a:rPr>
              <a:t>L1 Caches</a:t>
            </a:r>
            <a:endParaRPr lang="en-US" sz="2000" dirty="0">
              <a:solidFill>
                <a:srgbClr val="000000"/>
              </a:solidFill>
              <a:latin typeface="Source Sans Pro"/>
              <a:ea typeface="+mn-ea"/>
              <a:cs typeface="+mn-cs"/>
            </a:endParaRPr>
          </a:p>
        </p:txBody>
      </p:sp>
      <p:sp>
        <p:nvSpPr>
          <p:cNvPr id="35" name="Text Box 33"/>
          <p:cNvSpPr txBox="1">
            <a:spLocks noChangeArrowheads="1"/>
          </p:cNvSpPr>
          <p:nvPr/>
        </p:nvSpPr>
        <p:spPr bwMode="auto">
          <a:xfrm>
            <a:off x="2466595" y="3382317"/>
            <a:ext cx="150393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Source Sans Pro"/>
                <a:ea typeface="+mn-ea"/>
                <a:cs typeface="+mn-cs"/>
              </a:rPr>
              <a:t>L2 Cache</a:t>
            </a:r>
            <a:endParaRPr lang="en-US" dirty="0">
              <a:solidFill>
                <a:srgbClr val="000000"/>
              </a:solidFill>
              <a:latin typeface="Source Sans Pro"/>
              <a:ea typeface="+mn-ea"/>
              <a:cs typeface="+mn-cs"/>
            </a:endParaRPr>
          </a:p>
        </p:txBody>
      </p:sp>
      <p:sp>
        <p:nvSpPr>
          <p:cNvPr id="36" name="Text Box 33"/>
          <p:cNvSpPr txBox="1">
            <a:spLocks noChangeArrowheads="1"/>
          </p:cNvSpPr>
          <p:nvPr/>
        </p:nvSpPr>
        <p:spPr bwMode="auto">
          <a:xfrm>
            <a:off x="2420284" y="4048342"/>
            <a:ext cx="150393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Source Sans Pro"/>
                <a:ea typeface="+mn-ea"/>
                <a:cs typeface="+mn-cs"/>
              </a:rPr>
              <a:t>L3 Cache</a:t>
            </a:r>
            <a:endParaRPr lang="en-US" dirty="0">
              <a:solidFill>
                <a:srgbClr val="000000"/>
              </a:solidFill>
              <a:latin typeface="Source Sans Pro"/>
              <a:ea typeface="+mn-ea"/>
              <a:cs typeface="+mn-cs"/>
            </a:endParaRPr>
          </a:p>
        </p:txBody>
      </p:sp>
      <p:sp>
        <p:nvSpPr>
          <p:cNvPr id="37" name="Text Box 33"/>
          <p:cNvSpPr txBox="1">
            <a:spLocks noChangeArrowheads="1"/>
          </p:cNvSpPr>
          <p:nvPr/>
        </p:nvSpPr>
        <p:spPr bwMode="auto">
          <a:xfrm>
            <a:off x="2023490" y="4841286"/>
            <a:ext cx="2050561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Source Sans Pro"/>
                <a:ea typeface="+mn-ea"/>
                <a:cs typeface="+mn-cs"/>
              </a:rPr>
              <a:t>Main Memory</a:t>
            </a:r>
            <a:endParaRPr lang="en-US" dirty="0">
              <a:solidFill>
                <a:srgbClr val="000000"/>
              </a:solidFill>
              <a:latin typeface="Source Sans Pro"/>
              <a:ea typeface="+mn-ea"/>
              <a:cs typeface="+mn-cs"/>
            </a:endParaRPr>
          </a:p>
        </p:txBody>
      </p:sp>
      <p:sp>
        <p:nvSpPr>
          <p:cNvPr id="38" name="Trapezoid 37"/>
          <p:cNvSpPr/>
          <p:nvPr/>
        </p:nvSpPr>
        <p:spPr>
          <a:xfrm>
            <a:off x="93371" y="5458997"/>
            <a:ext cx="6135221" cy="744953"/>
          </a:xfrm>
          <a:prstGeom prst="trapezoid">
            <a:avLst>
              <a:gd name="adj" fmla="val 64561"/>
            </a:avLst>
          </a:prstGeom>
          <a:gradFill rotWithShape="1">
            <a:gsLst>
              <a:gs pos="0">
                <a:srgbClr val="8064A2">
                  <a:tint val="100000"/>
                  <a:shade val="100000"/>
                  <a:satMod val="130000"/>
                </a:srgbClr>
              </a:gs>
              <a:gs pos="100000">
                <a:srgbClr val="8064A2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9" name="Text Box 33"/>
          <p:cNvSpPr txBox="1">
            <a:spLocks noChangeArrowheads="1"/>
          </p:cNvSpPr>
          <p:nvPr/>
        </p:nvSpPr>
        <p:spPr bwMode="auto">
          <a:xfrm>
            <a:off x="2743477" y="5602943"/>
            <a:ext cx="8835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Source Sans Pro"/>
                <a:ea typeface="+mn-ea"/>
                <a:cs typeface="+mn-cs"/>
              </a:rPr>
              <a:t>Disk</a:t>
            </a:r>
            <a:endParaRPr lang="en-US" sz="2800" dirty="0">
              <a:solidFill>
                <a:srgbClr val="000000"/>
              </a:solidFill>
              <a:latin typeface="Source Sans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48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3427" y="3331"/>
            <a:ext cx="8229600" cy="1143000"/>
          </a:xfrm>
        </p:spPr>
        <p:txBody>
          <a:bodyPr/>
          <a:lstStyle/>
          <a:p>
            <a:r>
              <a:rPr lang="en-US" dirty="0" smtClean="0"/>
              <a:t>Some Terminology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93427" y="1146331"/>
            <a:ext cx="9014346" cy="5718491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Clr>
                <a:schemeClr val="tx2"/>
              </a:buClr>
              <a:buNone/>
            </a:pPr>
            <a:r>
              <a:rPr lang="en-US" sz="3800" dirty="0" smtClean="0">
                <a:solidFill>
                  <a:srgbClr val="00B050"/>
                </a:solidFill>
              </a:rPr>
              <a:t>Cache </a:t>
            </a:r>
            <a:r>
              <a:rPr lang="en-US" sz="3800" dirty="0">
                <a:solidFill>
                  <a:srgbClr val="00B050"/>
                </a:solidFill>
              </a:rPr>
              <a:t>hit</a:t>
            </a:r>
          </a:p>
          <a:p>
            <a:pPr marL="0" indent="-457200">
              <a:lnSpc>
                <a:spcPct val="120000"/>
              </a:lnSpc>
              <a:buClr>
                <a:schemeClr val="tx2"/>
              </a:buClr>
            </a:pPr>
            <a:r>
              <a:rPr lang="en-US" dirty="0">
                <a:solidFill>
                  <a:schemeClr val="tx2"/>
                </a:solidFill>
              </a:rPr>
              <a:t>data is in the </a:t>
            </a:r>
            <a:r>
              <a:rPr lang="en-US" dirty="0" smtClean="0">
                <a:solidFill>
                  <a:schemeClr val="tx2"/>
                </a:solidFill>
              </a:rPr>
              <a:t>Cache</a:t>
            </a:r>
          </a:p>
          <a:p>
            <a:pPr marL="0" indent="-457200">
              <a:lnSpc>
                <a:spcPct val="120000"/>
              </a:lnSpc>
              <a:buClr>
                <a:schemeClr val="tx2"/>
              </a:buClr>
            </a:pPr>
            <a:r>
              <a:rPr lang="en-US" dirty="0" err="1" smtClean="0"/>
              <a:t>t</a:t>
            </a:r>
            <a:r>
              <a:rPr lang="en-US" baseline="-25000" dirty="0" err="1" smtClean="0"/>
              <a:t>hit</a:t>
            </a:r>
            <a:r>
              <a:rPr lang="en-US" baseline="-25000" dirty="0" smtClean="0"/>
              <a:t> </a:t>
            </a:r>
            <a:r>
              <a:rPr lang="en-US" dirty="0" smtClean="0"/>
              <a:t>: time it takes to access the cache</a:t>
            </a:r>
          </a:p>
          <a:p>
            <a:pPr marL="0" indent="-457200">
              <a:lnSpc>
                <a:spcPct val="120000"/>
              </a:lnSpc>
              <a:buClr>
                <a:schemeClr val="tx2"/>
              </a:buClr>
            </a:pPr>
            <a:r>
              <a:rPr lang="en-US" dirty="0" smtClean="0">
                <a:solidFill>
                  <a:srgbClr val="7030A0"/>
                </a:solidFill>
              </a:rPr>
              <a:t>Hit rate (%hit): </a:t>
            </a:r>
            <a:r>
              <a:rPr lang="en-US" dirty="0" smtClean="0"/>
              <a:t># cache hits / # cache accesses</a:t>
            </a:r>
            <a:endParaRPr lang="en-US" sz="3300" dirty="0" smtClean="0">
              <a:solidFill>
                <a:schemeClr val="accent2"/>
              </a:solidFill>
            </a:endParaRPr>
          </a:p>
          <a:p>
            <a:pPr marL="0" indent="0">
              <a:lnSpc>
                <a:spcPct val="120000"/>
              </a:lnSpc>
              <a:buClr>
                <a:schemeClr val="tx2"/>
              </a:buClr>
              <a:buNone/>
            </a:pPr>
            <a:r>
              <a:rPr lang="en-US" sz="3800" dirty="0" smtClean="0">
                <a:solidFill>
                  <a:schemeClr val="accent2"/>
                </a:solidFill>
              </a:rPr>
              <a:t>Cache miss</a:t>
            </a:r>
            <a:endParaRPr lang="en-US" sz="3800" dirty="0">
              <a:solidFill>
                <a:schemeClr val="accent2"/>
              </a:solidFill>
            </a:endParaRPr>
          </a:p>
          <a:p>
            <a:pPr marL="0" indent="-457200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dirty="0" smtClean="0"/>
              <a:t>data </a:t>
            </a:r>
            <a:r>
              <a:rPr lang="en-US" dirty="0"/>
              <a:t>is </a:t>
            </a:r>
            <a:r>
              <a:rPr lang="en-US" b="1" dirty="0"/>
              <a:t>not </a:t>
            </a:r>
            <a:r>
              <a:rPr lang="en-US" dirty="0"/>
              <a:t>in the </a:t>
            </a:r>
            <a:r>
              <a:rPr lang="en-US" dirty="0" smtClean="0"/>
              <a:t>Cache</a:t>
            </a:r>
          </a:p>
          <a:p>
            <a:pPr marL="0" indent="-457200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dirty="0" err="1" smtClean="0"/>
              <a:t>t</a:t>
            </a:r>
            <a:r>
              <a:rPr lang="en-US" baseline="-25000" dirty="0" err="1" smtClean="0"/>
              <a:t>miss</a:t>
            </a:r>
            <a:r>
              <a:rPr lang="en-US" baseline="-25000" dirty="0" smtClean="0"/>
              <a:t> </a:t>
            </a:r>
            <a:r>
              <a:rPr lang="en-US" dirty="0"/>
              <a:t>: time it takes to </a:t>
            </a:r>
            <a:r>
              <a:rPr lang="en-US" dirty="0" smtClean="0"/>
              <a:t>get the data from below the $</a:t>
            </a:r>
          </a:p>
          <a:p>
            <a:pPr marL="0" indent="-457200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Miss rate (%miss): </a:t>
            </a:r>
            <a:r>
              <a:rPr lang="en-US" dirty="0"/>
              <a:t># cache </a:t>
            </a:r>
            <a:r>
              <a:rPr lang="en-US" dirty="0" smtClean="0"/>
              <a:t>misses / </a:t>
            </a:r>
            <a:r>
              <a:rPr lang="en-US" dirty="0"/>
              <a:t># cache </a:t>
            </a:r>
            <a:r>
              <a:rPr lang="en-US" dirty="0" smtClean="0"/>
              <a:t>accesses</a:t>
            </a:r>
          </a:p>
          <a:p>
            <a:pPr marL="0" indent="0">
              <a:lnSpc>
                <a:spcPct val="120000"/>
              </a:lnSpc>
              <a:buClr>
                <a:schemeClr val="tx2"/>
              </a:buClr>
              <a:buNone/>
            </a:pPr>
            <a:r>
              <a:rPr lang="en-US" sz="3800" dirty="0" err="1" smtClean="0">
                <a:solidFill>
                  <a:schemeClr val="accent1"/>
                </a:solidFill>
              </a:rPr>
              <a:t>Cacheline</a:t>
            </a:r>
            <a:r>
              <a:rPr lang="en-US" sz="3800" dirty="0" smtClean="0">
                <a:solidFill>
                  <a:schemeClr val="accent1"/>
                </a:solidFill>
              </a:rPr>
              <a:t> or </a:t>
            </a:r>
            <a:r>
              <a:rPr lang="en-US" sz="3800" dirty="0" err="1" smtClean="0">
                <a:solidFill>
                  <a:schemeClr val="accent1"/>
                </a:solidFill>
              </a:rPr>
              <a:t>cacheblock</a:t>
            </a:r>
            <a:r>
              <a:rPr lang="en-US" sz="3800" dirty="0" smtClean="0">
                <a:solidFill>
                  <a:schemeClr val="accent1"/>
                </a:solidFill>
              </a:rPr>
              <a:t> or simply line or block</a:t>
            </a:r>
          </a:p>
          <a:p>
            <a:pPr marL="0" indent="-457200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dirty="0"/>
              <a:t>Minimum unit of </a:t>
            </a:r>
            <a:r>
              <a:rPr lang="en-US" dirty="0" smtClean="0"/>
              <a:t>info </a:t>
            </a:r>
            <a:r>
              <a:rPr lang="en-US" dirty="0"/>
              <a:t>that is present/or not in the cache</a:t>
            </a:r>
          </a:p>
        </p:txBody>
      </p:sp>
    </p:spTree>
    <p:extLst>
      <p:ext uri="{BB962C8B-B14F-4D97-AF65-F5344CB8AC3E}">
        <p14:creationId xmlns:p14="http://schemas.microsoft.com/office/powerpoint/2010/main" val="192919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3371" y="61907"/>
            <a:ext cx="8229600" cy="1143000"/>
          </a:xfrm>
        </p:spPr>
        <p:txBody>
          <a:bodyPr/>
          <a:lstStyle/>
          <a:p>
            <a:r>
              <a:rPr lang="en-US" dirty="0" smtClean="0"/>
              <a:t>The Memory Hierarchy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018057" y="1632854"/>
            <a:ext cx="19303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Source Sans Pro"/>
              </a:rPr>
              <a:t>1 cycle,   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Source Sans Pro"/>
              </a:rPr>
              <a:t>         128 bytes</a:t>
            </a:r>
            <a:endParaRPr lang="en-US" sz="2000" dirty="0">
              <a:solidFill>
                <a:schemeClr val="tx2"/>
              </a:solidFill>
              <a:latin typeface="Source Sans Pro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95491" y="2440356"/>
            <a:ext cx="12522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Source Sans Pro"/>
              </a:rPr>
              <a:t>4</a:t>
            </a:r>
            <a:r>
              <a:rPr lang="en-US" sz="2000" dirty="0" smtClean="0">
                <a:solidFill>
                  <a:schemeClr val="tx2"/>
                </a:solidFill>
                <a:latin typeface="Source Sans Pro"/>
              </a:rPr>
              <a:t> cycles, 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Source Sans Pro"/>
              </a:rPr>
              <a:t>  64 KB</a:t>
            </a:r>
            <a:endParaRPr lang="en-US" sz="2000" dirty="0">
              <a:solidFill>
                <a:schemeClr val="tx2"/>
              </a:solidFill>
              <a:latin typeface="Source Sans Pro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882" y="6454865"/>
            <a:ext cx="33408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  <a:latin typeface="Source Sans Pro"/>
              </a:rPr>
              <a:t>Intel </a:t>
            </a:r>
            <a:r>
              <a:rPr lang="en-US" sz="1800" dirty="0" err="1" smtClean="0">
                <a:solidFill>
                  <a:schemeClr val="tx2"/>
                </a:solidFill>
                <a:latin typeface="Source Sans Pro"/>
              </a:rPr>
              <a:t>Haswell</a:t>
            </a:r>
            <a:r>
              <a:rPr lang="en-US" sz="1800" dirty="0" smtClean="0">
                <a:solidFill>
                  <a:schemeClr val="tx2"/>
                </a:solidFill>
                <a:latin typeface="Source Sans Pro"/>
              </a:rPr>
              <a:t> Processor, 2013</a:t>
            </a:r>
            <a:endParaRPr lang="en-US" sz="1800" dirty="0">
              <a:solidFill>
                <a:schemeClr val="tx2"/>
              </a:solidFill>
              <a:latin typeface="Source Sans Pro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417550" y="3250287"/>
            <a:ext cx="13700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Source Sans Pro"/>
              </a:rPr>
              <a:t>12 </a:t>
            </a:r>
            <a:r>
              <a:rPr lang="en-US" sz="2000" dirty="0">
                <a:solidFill>
                  <a:schemeClr val="tx2"/>
                </a:solidFill>
                <a:latin typeface="Source Sans Pro"/>
              </a:rPr>
              <a:t>cycles, </a:t>
            </a:r>
            <a:r>
              <a:rPr lang="en-US" sz="2000" dirty="0" smtClean="0">
                <a:solidFill>
                  <a:schemeClr val="tx2"/>
                </a:solidFill>
                <a:latin typeface="Source Sans Pro"/>
              </a:rPr>
              <a:t> 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Source Sans Pro"/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latin typeface="Source Sans Pro"/>
              </a:rPr>
              <a:t> 256 KB</a:t>
            </a:r>
            <a:endParaRPr lang="en-US" sz="2000" dirty="0">
              <a:solidFill>
                <a:schemeClr val="tx2"/>
              </a:solidFill>
              <a:latin typeface="Source Sans Pro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877856" y="3998534"/>
            <a:ext cx="14350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Source Sans Pro"/>
              </a:rPr>
              <a:t>36 cycles, 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Source Sans Pro"/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latin typeface="Source Sans Pro"/>
              </a:rPr>
              <a:t>   2-20 MB</a:t>
            </a:r>
            <a:endParaRPr lang="en-US" sz="2000" dirty="0">
              <a:solidFill>
                <a:schemeClr val="tx2"/>
              </a:solidFill>
              <a:latin typeface="Source Sans Pro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446030" y="4743872"/>
            <a:ext cx="31341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Source Sans Pro"/>
              </a:rPr>
              <a:t>50-70 ns, 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Source Sans Pro"/>
              </a:rPr>
              <a:t>                 512 MB – 4 GB</a:t>
            </a:r>
            <a:endParaRPr lang="en-US" sz="2000" dirty="0">
              <a:solidFill>
                <a:schemeClr val="tx2"/>
              </a:solidFill>
              <a:latin typeface="Source Sans Pro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6953" y="5456123"/>
            <a:ext cx="27897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Source Sans Pro"/>
              </a:rPr>
              <a:t>5-20 </a:t>
            </a:r>
            <a:r>
              <a:rPr lang="en-US" sz="2000" dirty="0" err="1">
                <a:solidFill>
                  <a:schemeClr val="tx2"/>
                </a:solidFill>
                <a:latin typeface="Source Sans Pro"/>
              </a:rPr>
              <a:t>ms</a:t>
            </a:r>
            <a:endParaRPr lang="en-US" sz="2000" dirty="0">
              <a:solidFill>
                <a:schemeClr val="tx2"/>
              </a:solidFill>
              <a:latin typeface="Source Sans Pro"/>
            </a:endParaRP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Source Sans Pro"/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latin typeface="Source Sans Pro"/>
              </a:rPr>
              <a:t>              16GB – 4 TB,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283643" y="1670445"/>
            <a:ext cx="3821891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  <a:latin typeface="Source Sans Pro"/>
              </a:rPr>
              <a:t>average </a:t>
            </a:r>
            <a:r>
              <a:rPr lang="en-US" dirty="0">
                <a:solidFill>
                  <a:schemeClr val="tx2"/>
                </a:solidFill>
                <a:latin typeface="Source Sans Pro"/>
              </a:rPr>
              <a:t>access time</a:t>
            </a:r>
          </a:p>
          <a:p>
            <a:pPr lvl="1" algn="ctr"/>
            <a:r>
              <a:rPr lang="en-US" b="1" dirty="0" smtClean="0">
                <a:solidFill>
                  <a:schemeClr val="tx2"/>
                </a:solidFill>
                <a:latin typeface="Source Sans Pro"/>
              </a:rPr>
              <a:t>t</a:t>
            </a:r>
            <a:r>
              <a:rPr lang="en-US" b="1" baseline="-25000" dirty="0" smtClean="0">
                <a:solidFill>
                  <a:schemeClr val="tx2"/>
                </a:solidFill>
                <a:latin typeface="Source Sans Pro"/>
              </a:rPr>
              <a:t>avg</a:t>
            </a:r>
            <a:r>
              <a:rPr lang="en-US" b="1" dirty="0" smtClean="0">
                <a:solidFill>
                  <a:schemeClr val="tx2"/>
                </a:solidFill>
                <a:latin typeface="Source Sans Pro"/>
              </a:rPr>
              <a:t> = </a:t>
            </a:r>
            <a:r>
              <a:rPr lang="en-US" b="1" dirty="0" smtClean="0">
                <a:solidFill>
                  <a:schemeClr val="accent4"/>
                </a:solidFill>
                <a:latin typeface="Source Sans Pro"/>
              </a:rPr>
              <a:t>t</a:t>
            </a:r>
            <a:r>
              <a:rPr lang="en-US" b="1" baseline="-25000" dirty="0" smtClean="0">
                <a:solidFill>
                  <a:schemeClr val="accent4"/>
                </a:solidFill>
                <a:latin typeface="Source Sans Pro"/>
              </a:rPr>
              <a:t>hit</a:t>
            </a:r>
            <a:r>
              <a:rPr lang="en-US" b="1" dirty="0" smtClean="0">
                <a:solidFill>
                  <a:schemeClr val="tx2"/>
                </a:solidFill>
                <a:latin typeface="Source Sans Pro"/>
              </a:rPr>
              <a:t> +  </a:t>
            </a:r>
            <a:r>
              <a:rPr lang="en-US" b="1" dirty="0" smtClean="0">
                <a:solidFill>
                  <a:schemeClr val="accent2"/>
                </a:solidFill>
                <a:latin typeface="Source Sans Pro"/>
              </a:rPr>
              <a:t>%</a:t>
            </a:r>
            <a:r>
              <a:rPr lang="en-US" b="1" baseline="-25000" dirty="0" smtClean="0">
                <a:solidFill>
                  <a:schemeClr val="accent2"/>
                </a:solidFill>
                <a:latin typeface="Source Sans Pro"/>
              </a:rPr>
              <a:t>miss</a:t>
            </a:r>
            <a:r>
              <a:rPr lang="en-US" b="1" dirty="0" smtClean="0">
                <a:solidFill>
                  <a:schemeClr val="accent2"/>
                </a:solidFill>
                <a:latin typeface="Source Sans Pro"/>
              </a:rPr>
              <a:t>* t</a:t>
            </a:r>
            <a:r>
              <a:rPr lang="en-US" b="1" baseline="-25000" dirty="0" smtClean="0">
                <a:solidFill>
                  <a:schemeClr val="accent2"/>
                </a:solidFill>
                <a:latin typeface="Source Sans Pro"/>
              </a:rPr>
              <a:t>miss</a:t>
            </a:r>
          </a:p>
          <a:p>
            <a:pPr lvl="1" algn="ctr"/>
            <a:r>
              <a:rPr lang="en-US" b="1" dirty="0" smtClean="0">
                <a:solidFill>
                  <a:schemeClr val="tx2"/>
                </a:solidFill>
                <a:latin typeface="Source Sans Pro"/>
              </a:rPr>
              <a:t> = </a:t>
            </a:r>
            <a:r>
              <a:rPr lang="en-US" b="1" dirty="0" smtClean="0">
                <a:solidFill>
                  <a:schemeClr val="accent4"/>
                </a:solidFill>
                <a:latin typeface="Source Sans Pro"/>
              </a:rPr>
              <a:t>4</a:t>
            </a:r>
            <a:r>
              <a:rPr lang="en-US" b="1" dirty="0" smtClean="0">
                <a:solidFill>
                  <a:schemeClr val="tx2"/>
                </a:solidFill>
                <a:latin typeface="Source Sans Pro"/>
              </a:rPr>
              <a:t> </a:t>
            </a:r>
            <a:r>
              <a:rPr lang="en-US" b="1" dirty="0">
                <a:solidFill>
                  <a:schemeClr val="tx2"/>
                </a:solidFill>
                <a:latin typeface="Source Sans Pro"/>
              </a:rPr>
              <a:t>+  </a:t>
            </a:r>
            <a:r>
              <a:rPr lang="en-US" b="1" dirty="0" smtClean="0">
                <a:solidFill>
                  <a:schemeClr val="accent2"/>
                </a:solidFill>
                <a:latin typeface="Source Sans Pro"/>
              </a:rPr>
              <a:t>5% x 100</a:t>
            </a:r>
            <a:endParaRPr lang="en-US" dirty="0">
              <a:solidFill>
                <a:schemeClr val="accent2"/>
              </a:solidFill>
              <a:latin typeface="Source Sans Pro"/>
            </a:endParaRPr>
          </a:p>
          <a:p>
            <a:pPr lvl="1"/>
            <a:r>
              <a:rPr lang="en-US" b="1" dirty="0" smtClean="0">
                <a:solidFill>
                  <a:schemeClr val="tx2"/>
                </a:solidFill>
                <a:latin typeface="Source Sans Pro"/>
              </a:rPr>
              <a:t>       = 9 cycles</a:t>
            </a:r>
            <a:endParaRPr lang="en-US" b="1" dirty="0">
              <a:solidFill>
                <a:schemeClr val="tx2"/>
              </a:solidFill>
              <a:latin typeface="Source Sans Pro"/>
            </a:endParaRPr>
          </a:p>
        </p:txBody>
      </p:sp>
      <p:sp>
        <p:nvSpPr>
          <p:cNvPr id="29" name="Isosceles Triangle 28"/>
          <p:cNvSpPr/>
          <p:nvPr/>
        </p:nvSpPr>
        <p:spPr>
          <a:xfrm>
            <a:off x="2481198" y="1402472"/>
            <a:ext cx="1359567" cy="1056105"/>
          </a:xfrm>
          <a:prstGeom prst="triangle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0" name="Trapezoid 29"/>
          <p:cNvSpPr/>
          <p:nvPr/>
        </p:nvSpPr>
        <p:spPr>
          <a:xfrm>
            <a:off x="1996780" y="2465260"/>
            <a:ext cx="2328402" cy="744953"/>
          </a:xfrm>
          <a:prstGeom prst="trapezoid">
            <a:avLst>
              <a:gd name="adj" fmla="val 64561"/>
            </a:avLst>
          </a:prstGeom>
          <a:gradFill rotWithShape="1">
            <a:gsLst>
              <a:gs pos="0">
                <a:srgbClr val="F79646">
                  <a:tint val="100000"/>
                  <a:shade val="100000"/>
                  <a:satMod val="130000"/>
                </a:srgbClr>
              </a:gs>
              <a:gs pos="100000">
                <a:srgbClr val="F79646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1" name="Trapezoid 30"/>
          <p:cNvSpPr/>
          <p:nvPr/>
        </p:nvSpPr>
        <p:spPr>
          <a:xfrm>
            <a:off x="1518083" y="3212931"/>
            <a:ext cx="3285797" cy="744953"/>
          </a:xfrm>
          <a:prstGeom prst="trapezoid">
            <a:avLst>
              <a:gd name="adj" fmla="val 64561"/>
            </a:avLst>
          </a:prstGeom>
          <a:gradFill rotWithShape="1">
            <a:gsLst>
              <a:gs pos="0">
                <a:srgbClr val="9BBB59">
                  <a:tint val="100000"/>
                  <a:shade val="100000"/>
                  <a:satMod val="130000"/>
                </a:srgbClr>
              </a:gs>
              <a:gs pos="100000">
                <a:srgbClr val="9BBB59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2" name="Trapezoid 31"/>
          <p:cNvSpPr/>
          <p:nvPr/>
        </p:nvSpPr>
        <p:spPr>
          <a:xfrm>
            <a:off x="1038319" y="3961563"/>
            <a:ext cx="4245324" cy="744953"/>
          </a:xfrm>
          <a:prstGeom prst="trapezoid">
            <a:avLst>
              <a:gd name="adj" fmla="val 64561"/>
            </a:avLst>
          </a:prstGeom>
          <a:gradFill rotWithShape="1">
            <a:gsLst>
              <a:gs pos="0">
                <a:srgbClr val="4BACC6">
                  <a:tint val="100000"/>
                  <a:shade val="100000"/>
                  <a:satMod val="130000"/>
                </a:srgbClr>
              </a:gs>
              <a:gs pos="100000">
                <a:srgbClr val="4BACC6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3" name="Trapezoid 32"/>
          <p:cNvSpPr/>
          <p:nvPr/>
        </p:nvSpPr>
        <p:spPr>
          <a:xfrm>
            <a:off x="570421" y="4706516"/>
            <a:ext cx="5181121" cy="744953"/>
          </a:xfrm>
          <a:prstGeom prst="trapezoid">
            <a:avLst>
              <a:gd name="adj" fmla="val 64561"/>
            </a:avLst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4" name="Text Box 33"/>
          <p:cNvSpPr txBox="1">
            <a:spLocks noChangeArrowheads="1"/>
          </p:cNvSpPr>
          <p:nvPr/>
        </p:nvSpPr>
        <p:spPr bwMode="auto">
          <a:xfrm>
            <a:off x="2578555" y="2095928"/>
            <a:ext cx="115929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Source Sans Pro"/>
                <a:ea typeface="+mn-ea"/>
                <a:cs typeface="+mn-cs"/>
              </a:rPr>
              <a:t>Registers</a:t>
            </a:r>
            <a:endParaRPr lang="en-US" sz="1800" dirty="0">
              <a:solidFill>
                <a:srgbClr val="000000"/>
              </a:solidFill>
              <a:latin typeface="Source Sans Pro"/>
              <a:ea typeface="+mn-ea"/>
              <a:cs typeface="+mn-cs"/>
            </a:endParaRPr>
          </a:p>
        </p:txBody>
      </p:sp>
      <p:sp>
        <p:nvSpPr>
          <p:cNvPr id="35" name="Text Box 33"/>
          <p:cNvSpPr txBox="1">
            <a:spLocks noChangeArrowheads="1"/>
          </p:cNvSpPr>
          <p:nvPr/>
        </p:nvSpPr>
        <p:spPr bwMode="auto">
          <a:xfrm>
            <a:off x="2452719" y="2660306"/>
            <a:ext cx="1410964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Source Sans Pro"/>
                <a:ea typeface="+mn-ea"/>
                <a:cs typeface="+mn-cs"/>
              </a:rPr>
              <a:t>L1 Caches</a:t>
            </a:r>
            <a:endParaRPr lang="en-US" sz="2000" dirty="0">
              <a:solidFill>
                <a:srgbClr val="000000"/>
              </a:solidFill>
              <a:latin typeface="Source Sans Pro"/>
              <a:ea typeface="+mn-ea"/>
              <a:cs typeface="+mn-cs"/>
            </a:endParaRPr>
          </a:p>
        </p:txBody>
      </p:sp>
      <p:sp>
        <p:nvSpPr>
          <p:cNvPr id="36" name="Text Box 33"/>
          <p:cNvSpPr txBox="1">
            <a:spLocks noChangeArrowheads="1"/>
          </p:cNvSpPr>
          <p:nvPr/>
        </p:nvSpPr>
        <p:spPr bwMode="auto">
          <a:xfrm>
            <a:off x="2466595" y="3382317"/>
            <a:ext cx="150393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Source Sans Pro"/>
                <a:ea typeface="+mn-ea"/>
                <a:cs typeface="+mn-cs"/>
              </a:rPr>
              <a:t>L2 Cache</a:t>
            </a:r>
            <a:endParaRPr lang="en-US" dirty="0">
              <a:solidFill>
                <a:srgbClr val="000000"/>
              </a:solidFill>
              <a:latin typeface="Source Sans Pro"/>
              <a:ea typeface="+mn-ea"/>
              <a:cs typeface="+mn-cs"/>
            </a:endParaRPr>
          </a:p>
        </p:txBody>
      </p:sp>
      <p:sp>
        <p:nvSpPr>
          <p:cNvPr id="37" name="Text Box 33"/>
          <p:cNvSpPr txBox="1">
            <a:spLocks noChangeArrowheads="1"/>
          </p:cNvSpPr>
          <p:nvPr/>
        </p:nvSpPr>
        <p:spPr bwMode="auto">
          <a:xfrm>
            <a:off x="2420284" y="4048342"/>
            <a:ext cx="150393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Source Sans Pro"/>
                <a:ea typeface="+mn-ea"/>
                <a:cs typeface="+mn-cs"/>
              </a:rPr>
              <a:t>L3 Cache</a:t>
            </a:r>
            <a:endParaRPr lang="en-US" dirty="0">
              <a:solidFill>
                <a:srgbClr val="000000"/>
              </a:solidFill>
              <a:latin typeface="Source Sans Pro"/>
              <a:ea typeface="+mn-ea"/>
              <a:cs typeface="+mn-cs"/>
            </a:endParaRPr>
          </a:p>
        </p:txBody>
      </p:sp>
      <p:sp>
        <p:nvSpPr>
          <p:cNvPr id="38" name="Text Box 33"/>
          <p:cNvSpPr txBox="1">
            <a:spLocks noChangeArrowheads="1"/>
          </p:cNvSpPr>
          <p:nvPr/>
        </p:nvSpPr>
        <p:spPr bwMode="auto">
          <a:xfrm>
            <a:off x="2023490" y="4841286"/>
            <a:ext cx="2050561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Source Sans Pro"/>
                <a:ea typeface="+mn-ea"/>
                <a:cs typeface="+mn-cs"/>
              </a:rPr>
              <a:t>Main Memory</a:t>
            </a:r>
            <a:endParaRPr lang="en-US" dirty="0">
              <a:solidFill>
                <a:srgbClr val="000000"/>
              </a:solidFill>
              <a:latin typeface="Source Sans Pro"/>
              <a:ea typeface="+mn-ea"/>
              <a:cs typeface="+mn-cs"/>
            </a:endParaRPr>
          </a:p>
        </p:txBody>
      </p:sp>
      <p:sp>
        <p:nvSpPr>
          <p:cNvPr id="39" name="Trapezoid 38"/>
          <p:cNvSpPr/>
          <p:nvPr/>
        </p:nvSpPr>
        <p:spPr>
          <a:xfrm>
            <a:off x="93371" y="5458997"/>
            <a:ext cx="6135221" cy="744953"/>
          </a:xfrm>
          <a:prstGeom prst="trapezoid">
            <a:avLst>
              <a:gd name="adj" fmla="val 64561"/>
            </a:avLst>
          </a:prstGeom>
          <a:gradFill rotWithShape="1">
            <a:gsLst>
              <a:gs pos="0">
                <a:srgbClr val="8064A2">
                  <a:tint val="100000"/>
                  <a:shade val="100000"/>
                  <a:satMod val="130000"/>
                </a:srgbClr>
              </a:gs>
              <a:gs pos="100000">
                <a:srgbClr val="8064A2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0" name="Text Box 33"/>
          <p:cNvSpPr txBox="1">
            <a:spLocks noChangeArrowheads="1"/>
          </p:cNvSpPr>
          <p:nvPr/>
        </p:nvSpPr>
        <p:spPr bwMode="auto">
          <a:xfrm>
            <a:off x="2743477" y="5602943"/>
            <a:ext cx="8835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Source Sans Pro"/>
                <a:ea typeface="+mn-ea"/>
                <a:cs typeface="+mn-cs"/>
              </a:rPr>
              <a:t>Disk</a:t>
            </a:r>
            <a:endParaRPr lang="en-US" sz="2800" dirty="0">
              <a:solidFill>
                <a:srgbClr val="000000"/>
              </a:solidFill>
              <a:latin typeface="Source Sans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29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Single Core Memory Hierarchy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6665608" y="990600"/>
            <a:ext cx="1981200" cy="5353430"/>
            <a:chOff x="6789294" y="1370380"/>
            <a:chExt cx="1981200" cy="5353430"/>
          </a:xfrm>
        </p:grpSpPr>
        <p:sp>
          <p:nvSpPr>
            <p:cNvPr id="37" name="Rectangle 36"/>
            <p:cNvSpPr/>
            <p:nvPr/>
          </p:nvSpPr>
          <p:spPr>
            <a:xfrm>
              <a:off x="6915791" y="1370380"/>
              <a:ext cx="1728206" cy="2908015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rPr>
                <a:t>ON CHIP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8" name="AutoShape 27"/>
            <p:cNvSpPr>
              <a:spLocks noChangeArrowheads="1"/>
            </p:cNvSpPr>
            <p:nvPr/>
          </p:nvSpPr>
          <p:spPr bwMode="auto">
            <a:xfrm>
              <a:off x="6789294" y="5784604"/>
              <a:ext cx="1981200" cy="939206"/>
            </a:xfrm>
            <a:prstGeom prst="flowChartMagneticDisk">
              <a:avLst/>
            </a:prstGeom>
            <a:gradFill rotWithShape="1">
              <a:gsLst>
                <a:gs pos="0">
                  <a:srgbClr val="8064A2">
                    <a:tint val="100000"/>
                    <a:shade val="100000"/>
                    <a:satMod val="130000"/>
                  </a:srgbClr>
                </a:gs>
                <a:gs pos="100000">
                  <a:srgbClr val="8064A2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rPr>
                <a:t>Disk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116319" y="1791863"/>
              <a:ext cx="1327150" cy="105075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rPr>
                <a:t>Processor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472671" y="2238303"/>
              <a:ext cx="614446" cy="396724"/>
            </a:xfrm>
            <a:prstGeom prst="rect">
              <a:avLst/>
            </a:prstGeom>
            <a:gradFill rotWithShape="1">
              <a:gsLst>
                <a:gs pos="0">
                  <a:srgbClr val="C0504D">
                    <a:tint val="100000"/>
                    <a:shade val="100000"/>
                    <a:satMod val="130000"/>
                  </a:srgbClr>
                </a:gs>
                <a:gs pos="100000">
                  <a:srgbClr val="C0504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rPr>
                <a:t>Regs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132028" y="2981991"/>
              <a:ext cx="614446" cy="396724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100000"/>
                    <a:shade val="100000"/>
                    <a:satMod val="130000"/>
                  </a:srgbClr>
                </a:gs>
                <a:gs pos="100000">
                  <a:srgbClr val="F7964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rPr>
                <a:t>I$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813314" y="2979318"/>
              <a:ext cx="614446" cy="396724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100000"/>
                    <a:shade val="100000"/>
                    <a:satMod val="130000"/>
                  </a:srgbClr>
                </a:gs>
                <a:gs pos="100000">
                  <a:srgbClr val="F7964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rPr>
                <a:t>D$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072957" y="3514041"/>
              <a:ext cx="1413875" cy="625324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100000"/>
                    <a:shade val="100000"/>
                    <a:satMod val="130000"/>
                  </a:srgbClr>
                </a:gs>
                <a:gs pos="100000">
                  <a:srgbClr val="9BBB59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rPr>
                <a:t>L2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915791" y="4540845"/>
              <a:ext cx="1728206" cy="1105698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rPr>
                <a:t>Main Memory</a:t>
              </a:r>
            </a:p>
          </p:txBody>
        </p:sp>
      </p:grpSp>
      <p:sp>
        <p:nvSpPr>
          <p:cNvPr id="57" name="Isosceles Triangle 56"/>
          <p:cNvSpPr/>
          <p:nvPr/>
        </p:nvSpPr>
        <p:spPr>
          <a:xfrm>
            <a:off x="2481198" y="1402472"/>
            <a:ext cx="1359567" cy="1056105"/>
          </a:xfrm>
          <a:prstGeom prst="triangle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58" name="Trapezoid 57"/>
          <p:cNvSpPr/>
          <p:nvPr/>
        </p:nvSpPr>
        <p:spPr>
          <a:xfrm>
            <a:off x="1996780" y="2465260"/>
            <a:ext cx="2328402" cy="744953"/>
          </a:xfrm>
          <a:prstGeom prst="trapezoid">
            <a:avLst>
              <a:gd name="adj" fmla="val 64561"/>
            </a:avLst>
          </a:prstGeom>
          <a:gradFill rotWithShape="1">
            <a:gsLst>
              <a:gs pos="0">
                <a:srgbClr val="F79646">
                  <a:tint val="100000"/>
                  <a:shade val="100000"/>
                  <a:satMod val="130000"/>
                </a:srgbClr>
              </a:gs>
              <a:gs pos="100000">
                <a:srgbClr val="F79646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59" name="Trapezoid 58"/>
          <p:cNvSpPr/>
          <p:nvPr/>
        </p:nvSpPr>
        <p:spPr>
          <a:xfrm>
            <a:off x="1518083" y="3212931"/>
            <a:ext cx="3285797" cy="744953"/>
          </a:xfrm>
          <a:prstGeom prst="trapezoid">
            <a:avLst>
              <a:gd name="adj" fmla="val 64561"/>
            </a:avLst>
          </a:prstGeom>
          <a:gradFill rotWithShape="1">
            <a:gsLst>
              <a:gs pos="0">
                <a:srgbClr val="9BBB59">
                  <a:tint val="100000"/>
                  <a:shade val="100000"/>
                  <a:satMod val="130000"/>
                </a:srgbClr>
              </a:gs>
              <a:gs pos="100000">
                <a:srgbClr val="9BBB59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60" name="Trapezoid 59"/>
          <p:cNvSpPr/>
          <p:nvPr/>
        </p:nvSpPr>
        <p:spPr>
          <a:xfrm>
            <a:off x="1038319" y="3961563"/>
            <a:ext cx="4245324" cy="744953"/>
          </a:xfrm>
          <a:prstGeom prst="trapezoid">
            <a:avLst>
              <a:gd name="adj" fmla="val 64561"/>
            </a:avLst>
          </a:prstGeom>
          <a:gradFill rotWithShape="1">
            <a:gsLst>
              <a:gs pos="0">
                <a:srgbClr val="4BACC6">
                  <a:tint val="100000"/>
                  <a:shade val="100000"/>
                  <a:satMod val="130000"/>
                </a:srgbClr>
              </a:gs>
              <a:gs pos="100000">
                <a:srgbClr val="4BACC6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61" name="Trapezoid 60"/>
          <p:cNvSpPr/>
          <p:nvPr/>
        </p:nvSpPr>
        <p:spPr>
          <a:xfrm>
            <a:off x="570421" y="4706516"/>
            <a:ext cx="5181121" cy="744953"/>
          </a:xfrm>
          <a:prstGeom prst="trapezoid">
            <a:avLst>
              <a:gd name="adj" fmla="val 64561"/>
            </a:avLst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62" name="Text Box 33"/>
          <p:cNvSpPr txBox="1">
            <a:spLocks noChangeArrowheads="1"/>
          </p:cNvSpPr>
          <p:nvPr/>
        </p:nvSpPr>
        <p:spPr bwMode="auto">
          <a:xfrm>
            <a:off x="2578555" y="2095928"/>
            <a:ext cx="115929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Source Sans Pro"/>
                <a:ea typeface="+mn-ea"/>
                <a:cs typeface="+mn-cs"/>
              </a:rPr>
              <a:t>Registers</a:t>
            </a:r>
            <a:endParaRPr lang="en-US" sz="1800" dirty="0">
              <a:solidFill>
                <a:srgbClr val="000000"/>
              </a:solidFill>
              <a:latin typeface="Source Sans Pro"/>
              <a:ea typeface="+mn-ea"/>
              <a:cs typeface="+mn-cs"/>
            </a:endParaRPr>
          </a:p>
        </p:txBody>
      </p:sp>
      <p:sp>
        <p:nvSpPr>
          <p:cNvPr id="63" name="Text Box 33"/>
          <p:cNvSpPr txBox="1">
            <a:spLocks noChangeArrowheads="1"/>
          </p:cNvSpPr>
          <p:nvPr/>
        </p:nvSpPr>
        <p:spPr bwMode="auto">
          <a:xfrm>
            <a:off x="2452719" y="2660306"/>
            <a:ext cx="1410964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Source Sans Pro"/>
                <a:ea typeface="+mn-ea"/>
                <a:cs typeface="+mn-cs"/>
              </a:rPr>
              <a:t>L1 Caches</a:t>
            </a:r>
            <a:endParaRPr lang="en-US" sz="2000" dirty="0">
              <a:solidFill>
                <a:srgbClr val="000000"/>
              </a:solidFill>
              <a:latin typeface="Source Sans Pro"/>
              <a:ea typeface="+mn-ea"/>
              <a:cs typeface="+mn-cs"/>
            </a:endParaRPr>
          </a:p>
        </p:txBody>
      </p:sp>
      <p:sp>
        <p:nvSpPr>
          <p:cNvPr id="64" name="Text Box 33"/>
          <p:cNvSpPr txBox="1">
            <a:spLocks noChangeArrowheads="1"/>
          </p:cNvSpPr>
          <p:nvPr/>
        </p:nvSpPr>
        <p:spPr bwMode="auto">
          <a:xfrm>
            <a:off x="2466595" y="3382317"/>
            <a:ext cx="150393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Source Sans Pro"/>
                <a:ea typeface="+mn-ea"/>
                <a:cs typeface="+mn-cs"/>
              </a:rPr>
              <a:t>L2 Cache</a:t>
            </a:r>
            <a:endParaRPr lang="en-US" dirty="0">
              <a:solidFill>
                <a:srgbClr val="000000"/>
              </a:solidFill>
              <a:latin typeface="Source Sans Pro"/>
              <a:ea typeface="+mn-ea"/>
              <a:cs typeface="+mn-cs"/>
            </a:endParaRPr>
          </a:p>
        </p:txBody>
      </p:sp>
      <p:sp>
        <p:nvSpPr>
          <p:cNvPr id="65" name="Text Box 33"/>
          <p:cNvSpPr txBox="1">
            <a:spLocks noChangeArrowheads="1"/>
          </p:cNvSpPr>
          <p:nvPr/>
        </p:nvSpPr>
        <p:spPr bwMode="auto">
          <a:xfrm>
            <a:off x="2420284" y="4048342"/>
            <a:ext cx="150393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Source Sans Pro"/>
                <a:ea typeface="+mn-ea"/>
                <a:cs typeface="+mn-cs"/>
              </a:rPr>
              <a:t>L3 Cache</a:t>
            </a:r>
            <a:endParaRPr lang="en-US" dirty="0">
              <a:solidFill>
                <a:srgbClr val="000000"/>
              </a:solidFill>
              <a:latin typeface="Source Sans Pro"/>
              <a:ea typeface="+mn-ea"/>
              <a:cs typeface="+mn-cs"/>
            </a:endParaRPr>
          </a:p>
        </p:txBody>
      </p:sp>
      <p:sp>
        <p:nvSpPr>
          <p:cNvPr id="66" name="Text Box 33"/>
          <p:cNvSpPr txBox="1">
            <a:spLocks noChangeArrowheads="1"/>
          </p:cNvSpPr>
          <p:nvPr/>
        </p:nvSpPr>
        <p:spPr bwMode="auto">
          <a:xfrm>
            <a:off x="2023490" y="4841286"/>
            <a:ext cx="2050561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Source Sans Pro"/>
                <a:ea typeface="+mn-ea"/>
                <a:cs typeface="+mn-cs"/>
              </a:rPr>
              <a:t>Main Memory</a:t>
            </a:r>
            <a:endParaRPr lang="en-US" dirty="0">
              <a:solidFill>
                <a:srgbClr val="000000"/>
              </a:solidFill>
              <a:latin typeface="Source Sans Pro"/>
              <a:ea typeface="+mn-ea"/>
              <a:cs typeface="+mn-cs"/>
            </a:endParaRPr>
          </a:p>
        </p:txBody>
      </p:sp>
      <p:sp>
        <p:nvSpPr>
          <p:cNvPr id="67" name="Trapezoid 66"/>
          <p:cNvSpPr/>
          <p:nvPr/>
        </p:nvSpPr>
        <p:spPr>
          <a:xfrm>
            <a:off x="93371" y="5458997"/>
            <a:ext cx="6135221" cy="744953"/>
          </a:xfrm>
          <a:prstGeom prst="trapezoid">
            <a:avLst>
              <a:gd name="adj" fmla="val 64561"/>
            </a:avLst>
          </a:prstGeom>
          <a:gradFill rotWithShape="1">
            <a:gsLst>
              <a:gs pos="0">
                <a:srgbClr val="8064A2">
                  <a:tint val="100000"/>
                  <a:shade val="100000"/>
                  <a:satMod val="130000"/>
                </a:srgbClr>
              </a:gs>
              <a:gs pos="100000">
                <a:srgbClr val="8064A2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68" name="Text Box 33"/>
          <p:cNvSpPr txBox="1">
            <a:spLocks noChangeArrowheads="1"/>
          </p:cNvSpPr>
          <p:nvPr/>
        </p:nvSpPr>
        <p:spPr bwMode="auto">
          <a:xfrm>
            <a:off x="2743477" y="5602943"/>
            <a:ext cx="8835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Source Sans Pro"/>
                <a:ea typeface="+mn-ea"/>
                <a:cs typeface="+mn-cs"/>
              </a:rPr>
              <a:t>Disk</a:t>
            </a:r>
            <a:endParaRPr lang="en-US" sz="2800" dirty="0">
              <a:solidFill>
                <a:srgbClr val="000000"/>
              </a:solidFill>
              <a:latin typeface="Source Sans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62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457200" y="1337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Multi-Core Memory Hierarchy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36" name="Content Placeholder 3"/>
          <p:cNvPicPr>
            <a:picLocks noChangeAspect="1"/>
          </p:cNvPicPr>
          <p:nvPr/>
        </p:nvPicPr>
        <p:blipFill>
          <a:blip r:embed="rId2"/>
          <a:srcRect l="-21328" r="-21328"/>
          <a:stretch>
            <a:fillRect/>
          </a:stretch>
        </p:blipFill>
        <p:spPr>
          <a:xfrm>
            <a:off x="-772223" y="3351905"/>
            <a:ext cx="5416312" cy="2978763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851372" y="1370380"/>
            <a:ext cx="6135540" cy="2908015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CHIP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285379" y="5025287"/>
            <a:ext cx="3267526" cy="621255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Main Memory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5968051" y="1791863"/>
            <a:ext cx="1413875" cy="2347502"/>
            <a:chOff x="5968051" y="1791863"/>
            <a:chExt cx="1413875" cy="2347502"/>
          </a:xfrm>
        </p:grpSpPr>
        <p:sp>
          <p:nvSpPr>
            <p:cNvPr id="40" name="Rectangle 39"/>
            <p:cNvSpPr/>
            <p:nvPr/>
          </p:nvSpPr>
          <p:spPr>
            <a:xfrm>
              <a:off x="6011413" y="1791863"/>
              <a:ext cx="1327150" cy="105075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Processor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367765" y="2238303"/>
              <a:ext cx="614446" cy="396724"/>
            </a:xfrm>
            <a:prstGeom prst="rect">
              <a:avLst/>
            </a:prstGeom>
            <a:gradFill rotWithShape="1">
              <a:gsLst>
                <a:gs pos="0">
                  <a:srgbClr val="C0504D">
                    <a:tint val="100000"/>
                    <a:shade val="100000"/>
                    <a:satMod val="130000"/>
                  </a:srgbClr>
                </a:gs>
                <a:gs pos="100000">
                  <a:srgbClr val="C0504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Regs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027122" y="2981991"/>
              <a:ext cx="614446" cy="396724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100000"/>
                    <a:shade val="100000"/>
                    <a:satMod val="130000"/>
                  </a:srgbClr>
                </a:gs>
                <a:gs pos="100000">
                  <a:srgbClr val="F7964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I$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708408" y="2979318"/>
              <a:ext cx="614446" cy="396724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100000"/>
                    <a:shade val="100000"/>
                    <a:satMod val="130000"/>
                  </a:srgbClr>
                </a:gs>
                <a:gs pos="100000">
                  <a:srgbClr val="F7964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D$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968051" y="3514041"/>
              <a:ext cx="1413875" cy="625324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100000"/>
                    <a:shade val="100000"/>
                    <a:satMod val="130000"/>
                  </a:srgbClr>
                </a:gs>
                <a:gs pos="100000">
                  <a:srgbClr val="9BBB59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L2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3869095" y="4404033"/>
            <a:ext cx="4100095" cy="437254"/>
          </a:xfrm>
          <a:prstGeom prst="rect">
            <a:avLst/>
          </a:prstGeom>
          <a:gradFill rotWithShape="1">
            <a:gsLst>
              <a:gs pos="0">
                <a:srgbClr val="4BACC6">
                  <a:tint val="100000"/>
                  <a:shade val="100000"/>
                  <a:satMod val="130000"/>
                </a:srgbClr>
              </a:gs>
              <a:gs pos="100000">
                <a:srgbClr val="4BACC6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L3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7490963" y="1791863"/>
            <a:ext cx="1413875" cy="2347502"/>
            <a:chOff x="5968051" y="1791863"/>
            <a:chExt cx="1413875" cy="2347502"/>
          </a:xfrm>
        </p:grpSpPr>
        <p:sp>
          <p:nvSpPr>
            <p:cNvPr id="47" name="Rectangle 46"/>
            <p:cNvSpPr/>
            <p:nvPr/>
          </p:nvSpPr>
          <p:spPr>
            <a:xfrm>
              <a:off x="6011413" y="1791863"/>
              <a:ext cx="1327150" cy="105075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Processor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367765" y="2238303"/>
              <a:ext cx="614446" cy="396724"/>
            </a:xfrm>
            <a:prstGeom prst="rect">
              <a:avLst/>
            </a:prstGeom>
            <a:gradFill rotWithShape="1">
              <a:gsLst>
                <a:gs pos="0">
                  <a:srgbClr val="C0504D">
                    <a:tint val="100000"/>
                    <a:shade val="100000"/>
                    <a:satMod val="130000"/>
                  </a:srgbClr>
                </a:gs>
                <a:gs pos="100000">
                  <a:srgbClr val="C0504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Regs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027122" y="2981991"/>
              <a:ext cx="614446" cy="396724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100000"/>
                    <a:shade val="100000"/>
                    <a:satMod val="130000"/>
                  </a:srgbClr>
                </a:gs>
                <a:gs pos="100000">
                  <a:srgbClr val="F7964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I$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708408" y="2979318"/>
              <a:ext cx="614446" cy="396724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100000"/>
                    <a:shade val="100000"/>
                    <a:satMod val="130000"/>
                  </a:srgbClr>
                </a:gs>
                <a:gs pos="100000">
                  <a:srgbClr val="F7964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D$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968051" y="3514041"/>
              <a:ext cx="1413875" cy="625324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100000"/>
                    <a:shade val="100000"/>
                    <a:satMod val="130000"/>
                  </a:srgbClr>
                </a:gs>
                <a:gs pos="100000">
                  <a:srgbClr val="9BBB59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L2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945342" y="1796366"/>
            <a:ext cx="1413875" cy="2347502"/>
            <a:chOff x="5968051" y="1791863"/>
            <a:chExt cx="1413875" cy="2347502"/>
          </a:xfrm>
        </p:grpSpPr>
        <p:sp>
          <p:nvSpPr>
            <p:cNvPr id="53" name="Rectangle 52"/>
            <p:cNvSpPr/>
            <p:nvPr/>
          </p:nvSpPr>
          <p:spPr>
            <a:xfrm>
              <a:off x="6011413" y="1791863"/>
              <a:ext cx="1327150" cy="105075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Processor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367765" y="2238303"/>
              <a:ext cx="614446" cy="396724"/>
            </a:xfrm>
            <a:prstGeom prst="rect">
              <a:avLst/>
            </a:prstGeom>
            <a:gradFill rotWithShape="1">
              <a:gsLst>
                <a:gs pos="0">
                  <a:srgbClr val="C0504D">
                    <a:tint val="100000"/>
                    <a:shade val="100000"/>
                    <a:satMod val="130000"/>
                  </a:srgbClr>
                </a:gs>
                <a:gs pos="100000">
                  <a:srgbClr val="C0504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Regs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027122" y="2981991"/>
              <a:ext cx="614446" cy="396724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100000"/>
                    <a:shade val="100000"/>
                    <a:satMod val="130000"/>
                  </a:srgbClr>
                </a:gs>
                <a:gs pos="100000">
                  <a:srgbClr val="F7964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I$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708408" y="2979318"/>
              <a:ext cx="614446" cy="396724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100000"/>
                    <a:shade val="100000"/>
                    <a:satMod val="130000"/>
                  </a:srgbClr>
                </a:gs>
                <a:gs pos="100000">
                  <a:srgbClr val="F7964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D$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968051" y="3514041"/>
              <a:ext cx="1413875" cy="625324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100000"/>
                    <a:shade val="100000"/>
                    <a:satMod val="130000"/>
                  </a:srgbClr>
                </a:gs>
                <a:gs pos="100000">
                  <a:srgbClr val="9BBB59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L2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468254" y="1796366"/>
            <a:ext cx="1413875" cy="2347502"/>
            <a:chOff x="5968051" y="1791863"/>
            <a:chExt cx="1413875" cy="2347502"/>
          </a:xfrm>
        </p:grpSpPr>
        <p:sp>
          <p:nvSpPr>
            <p:cNvPr id="59" name="Rectangle 58"/>
            <p:cNvSpPr/>
            <p:nvPr/>
          </p:nvSpPr>
          <p:spPr>
            <a:xfrm>
              <a:off x="6011413" y="1791863"/>
              <a:ext cx="1327150" cy="105075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Processor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367765" y="2238303"/>
              <a:ext cx="614446" cy="396724"/>
            </a:xfrm>
            <a:prstGeom prst="rect">
              <a:avLst/>
            </a:prstGeom>
            <a:gradFill rotWithShape="1">
              <a:gsLst>
                <a:gs pos="0">
                  <a:srgbClr val="C0504D">
                    <a:tint val="100000"/>
                    <a:shade val="100000"/>
                    <a:satMod val="130000"/>
                  </a:srgbClr>
                </a:gs>
                <a:gs pos="100000">
                  <a:srgbClr val="C0504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Regs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027122" y="2981991"/>
              <a:ext cx="614446" cy="396724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100000"/>
                    <a:shade val="100000"/>
                    <a:satMod val="130000"/>
                  </a:srgbClr>
                </a:gs>
                <a:gs pos="100000">
                  <a:srgbClr val="F7964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I$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708408" y="2979318"/>
              <a:ext cx="614446" cy="396724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100000"/>
                    <a:shade val="100000"/>
                    <a:satMod val="130000"/>
                  </a:srgbClr>
                </a:gs>
                <a:gs pos="100000">
                  <a:srgbClr val="F7964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D$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968051" y="3514041"/>
              <a:ext cx="1413875" cy="625324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100000"/>
                    <a:shade val="100000"/>
                    <a:satMod val="130000"/>
                  </a:srgbClr>
                </a:gs>
                <a:gs pos="100000">
                  <a:srgbClr val="9BBB59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L2</a:t>
              </a:r>
            </a:p>
          </p:txBody>
        </p:sp>
      </p:grpSp>
      <p:sp>
        <p:nvSpPr>
          <p:cNvPr id="64" name="AutoShape 27"/>
          <p:cNvSpPr>
            <a:spLocks noChangeArrowheads="1"/>
          </p:cNvSpPr>
          <p:nvPr/>
        </p:nvSpPr>
        <p:spPr bwMode="auto">
          <a:xfrm>
            <a:off x="4928542" y="5784604"/>
            <a:ext cx="1981200" cy="939206"/>
          </a:xfrm>
          <a:prstGeom prst="flowChartMagneticDisk">
            <a:avLst/>
          </a:prstGeom>
          <a:gradFill rotWithShape="1">
            <a:gsLst>
              <a:gs pos="0">
                <a:srgbClr val="8064A2">
                  <a:tint val="100000"/>
                  <a:shade val="100000"/>
                  <a:satMod val="130000"/>
                </a:srgbClr>
              </a:gs>
              <a:gs pos="100000">
                <a:srgbClr val="8064A2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Disk</a:t>
            </a:r>
          </a:p>
        </p:txBody>
      </p:sp>
    </p:spTree>
    <p:extLst>
      <p:ext uri="{BB962C8B-B14F-4D97-AF65-F5344CB8AC3E}">
        <p14:creationId xmlns:p14="http://schemas.microsoft.com/office/powerpoint/2010/main" val="142692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2018"/>
          </a:xfrm>
        </p:spPr>
        <p:txBody>
          <a:bodyPr>
            <a:normAutofit/>
          </a:bodyPr>
          <a:lstStyle/>
          <a:p>
            <a:r>
              <a:rPr lang="en-US" dirty="0" smtClean="0"/>
              <a:t>Programs 101</a:t>
            </a:r>
            <a:endParaRPr lang="en-US" dirty="0"/>
          </a:p>
        </p:txBody>
      </p:sp>
      <p:sp>
        <p:nvSpPr>
          <p:cNvPr id="6" name="Content Placeholder 12"/>
          <p:cNvSpPr>
            <a:spLocks noGrp="1"/>
          </p:cNvSpPr>
          <p:nvPr>
            <p:ph idx="1"/>
          </p:nvPr>
        </p:nvSpPr>
        <p:spPr>
          <a:xfrm>
            <a:off x="280060" y="4102321"/>
            <a:ext cx="4851498" cy="261915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Load/Store Architectures: </a:t>
            </a:r>
          </a:p>
          <a:p>
            <a:r>
              <a:rPr lang="en-US" dirty="0" smtClean="0"/>
              <a:t>Read data from memory (put in registers)</a:t>
            </a:r>
          </a:p>
          <a:p>
            <a:r>
              <a:rPr lang="en-US" dirty="0" smtClean="0"/>
              <a:t>Manipulate it</a:t>
            </a:r>
          </a:p>
          <a:p>
            <a:r>
              <a:rPr lang="en-US" dirty="0" smtClean="0"/>
              <a:t>Store it back to memory</a:t>
            </a:r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18168" y="1322904"/>
            <a:ext cx="4813390" cy="2613536"/>
          </a:xfrm>
          <a:prstGeom prst="rect">
            <a:avLst/>
          </a:prstGeom>
          <a:solidFill>
            <a:srgbClr val="EBC95E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int </a:t>
            </a:r>
            <a:r>
              <a:rPr lang="en-US" sz="1800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main (int </a:t>
            </a:r>
            <a:r>
              <a:rPr lang="en-US" sz="1800" dirty="0" err="1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argc</a:t>
            </a:r>
            <a:r>
              <a:rPr lang="en-US" sz="1800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, char* </a:t>
            </a:r>
            <a:r>
              <a:rPr lang="en-US" sz="1800" dirty="0" err="1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argv</a:t>
            </a:r>
            <a:r>
              <a:rPr lang="en-US" sz="1800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[ ]) {</a:t>
            </a:r>
          </a:p>
          <a:p>
            <a:pPr>
              <a:tabLst>
                <a:tab pos="800100" algn="l"/>
                <a:tab pos="1600200" algn="l"/>
                <a:tab pos="1828800" algn="l"/>
              </a:tabLst>
            </a:pPr>
            <a:r>
              <a:rPr lang="en-US" sz="1800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   int i;</a:t>
            </a:r>
          </a:p>
          <a:p>
            <a:pPr>
              <a:tabLst>
                <a:tab pos="800100" algn="l"/>
                <a:tab pos="1600200" algn="l"/>
                <a:tab pos="1828800" algn="l"/>
              </a:tabLst>
            </a:pPr>
            <a:r>
              <a:rPr lang="en-US" sz="1800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   int m = n;</a:t>
            </a:r>
          </a:p>
          <a:p>
            <a:pPr>
              <a:tabLst>
                <a:tab pos="800100" algn="l"/>
                <a:tab pos="1600200" algn="l"/>
                <a:tab pos="1828800" algn="l"/>
              </a:tabLst>
            </a:pPr>
            <a:r>
              <a:rPr lang="en-US" sz="1800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   int sum = 0;</a:t>
            </a:r>
          </a:p>
          <a:p>
            <a:pPr>
              <a:tabLst>
                <a:tab pos="800100" algn="l"/>
                <a:tab pos="1600200" algn="l"/>
                <a:tab pos="1828800" algn="l"/>
              </a:tabLst>
            </a:pPr>
            <a:endParaRPr lang="en-US" sz="200" dirty="0">
              <a:solidFill>
                <a:schemeClr val="tx2"/>
              </a:solidFill>
              <a:latin typeface="Consolas" charset="0"/>
              <a:ea typeface="Consolas" charset="0"/>
              <a:cs typeface="Consolas" charset="0"/>
            </a:endParaRPr>
          </a:p>
          <a:p>
            <a:pPr>
              <a:tabLst>
                <a:tab pos="800100" algn="l"/>
                <a:tab pos="1600200" algn="l"/>
                <a:tab pos="1828800" algn="l"/>
              </a:tabLst>
            </a:pPr>
            <a:r>
              <a:rPr lang="en-US" sz="1800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   for (i = 1; i &lt;= m; i++) {</a:t>
            </a:r>
          </a:p>
          <a:p>
            <a:pPr>
              <a:tabLst>
                <a:tab pos="800100" algn="l"/>
                <a:tab pos="1600200" algn="l"/>
                <a:tab pos="1828800" algn="l"/>
              </a:tabLst>
            </a:pPr>
            <a:r>
              <a:rPr lang="en-US" sz="1800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      sum += i;</a:t>
            </a:r>
          </a:p>
          <a:p>
            <a:pPr>
              <a:tabLst>
                <a:tab pos="800100" algn="l"/>
                <a:tab pos="1600200" algn="l"/>
                <a:tab pos="1828800" algn="l"/>
              </a:tabLst>
            </a:pPr>
            <a:r>
              <a:rPr lang="en-US" sz="1800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   }</a:t>
            </a:r>
          </a:p>
          <a:p>
            <a:pPr>
              <a:tabLst>
                <a:tab pos="800100" algn="l"/>
                <a:tab pos="1600200" algn="l"/>
                <a:tab pos="1828800" algn="l"/>
              </a:tabLst>
            </a:pPr>
            <a:r>
              <a:rPr lang="en-US" sz="1800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   printf </a:t>
            </a:r>
            <a:r>
              <a:rPr lang="en-US" sz="1800" dirty="0" smtClean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(“...”, </a:t>
            </a:r>
            <a:r>
              <a:rPr lang="en-US" sz="1800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n, sum);</a:t>
            </a:r>
          </a:p>
          <a:p>
            <a:r>
              <a:rPr lang="en-US" sz="1800" dirty="0" smtClean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}</a:t>
            </a:r>
            <a:endParaRPr lang="en-US" sz="1800" dirty="0">
              <a:solidFill>
                <a:schemeClr val="tx2"/>
              </a:solidFill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18168" y="775051"/>
            <a:ext cx="4114800" cy="412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marL="223838" indent="-223838" algn="l" defTabSz="895350">
              <a:spcBef>
                <a:spcPct val="30000"/>
              </a:spcBef>
            </a:pPr>
            <a:r>
              <a:rPr lang="en-US" sz="2800" dirty="0" smtClean="0">
                <a:solidFill>
                  <a:schemeClr val="tx2"/>
                </a:solidFill>
                <a:latin typeface="Calibri" pitchFamily="34" charset="0"/>
              </a:rPr>
              <a:t>C Code</a:t>
            </a:r>
            <a:endParaRPr lang="en-US" sz="28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95181" y="5950327"/>
            <a:ext cx="4286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buSzPct val="200000"/>
              <a:buFont typeface="Wingdings" charset="2"/>
              <a:buChar char="§"/>
            </a:pPr>
            <a:r>
              <a:rPr lang="en-US" sz="2000" b="1" dirty="0" smtClean="0">
                <a:solidFill>
                  <a:srgbClr val="FF0000"/>
                </a:solidFill>
                <a:latin typeface="Calibri (Body)"/>
                <a:cs typeface="Calibri (Body)"/>
              </a:rPr>
              <a:t> </a:t>
            </a:r>
            <a:endParaRPr lang="en-US" sz="2000" dirty="0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286502" y="1327284"/>
            <a:ext cx="3543600" cy="4189352"/>
          </a:xfrm>
          <a:prstGeom prst="rect">
            <a:avLst/>
          </a:prstGeom>
          <a:solidFill>
            <a:srgbClr val="EBC95E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dirty="0" smtClean="0">
                <a:solidFill>
                  <a:schemeClr val="tx2"/>
                </a:solidFill>
                <a:latin typeface="Consolas" pitchFamily="49" charset="0"/>
              </a:rPr>
              <a:t>main</a:t>
            </a:r>
            <a:r>
              <a:rPr lang="en-US" sz="1800" dirty="0">
                <a:solidFill>
                  <a:schemeClr val="tx2"/>
                </a:solidFill>
                <a:latin typeface="Consolas" pitchFamily="49" charset="0"/>
              </a:rPr>
              <a:t>:  </a:t>
            </a:r>
            <a:r>
              <a:rPr lang="en-US" sz="1800" dirty="0" err="1" smtClean="0">
                <a:solidFill>
                  <a:schemeClr val="tx2"/>
                </a:solidFill>
                <a:latin typeface="Consolas" pitchFamily="49" charset="0"/>
              </a:rPr>
              <a:t>addi</a:t>
            </a:r>
            <a:r>
              <a:rPr lang="en-US" sz="1800" dirty="0" smtClean="0">
                <a:solidFill>
                  <a:schemeClr val="tx2"/>
                </a:solidFill>
                <a:latin typeface="Consolas" pitchFamily="49" charset="0"/>
              </a:rPr>
              <a:t>    sp,sp</a:t>
            </a:r>
            <a:r>
              <a:rPr lang="en-US" sz="1800" dirty="0">
                <a:solidFill>
                  <a:schemeClr val="tx2"/>
                </a:solidFill>
                <a:latin typeface="Consolas" pitchFamily="49" charset="0"/>
              </a:rPr>
              <a:t>,-48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tx2"/>
                </a:solidFill>
                <a:latin typeface="Consolas" pitchFamily="49" charset="0"/>
              </a:rPr>
              <a:t>       </a:t>
            </a:r>
            <a:r>
              <a:rPr lang="en-US" sz="1800" dirty="0" err="1">
                <a:solidFill>
                  <a:schemeClr val="accent2"/>
                </a:solidFill>
                <a:latin typeface="Consolas" pitchFamily="49" charset="0"/>
              </a:rPr>
              <a:t>sw</a:t>
            </a:r>
            <a:r>
              <a:rPr lang="en-US" sz="1800" dirty="0">
                <a:solidFill>
                  <a:schemeClr val="accent2"/>
                </a:solidFill>
                <a:latin typeface="Consolas" pitchFamily="49" charset="0"/>
              </a:rPr>
              <a:t>      </a:t>
            </a:r>
            <a:r>
              <a:rPr lang="en-US" sz="1800" dirty="0" smtClean="0">
                <a:solidFill>
                  <a:schemeClr val="accent2"/>
                </a:solidFill>
                <a:latin typeface="Consolas" pitchFamily="49" charset="0"/>
              </a:rPr>
              <a:t>x1,44(</a:t>
            </a:r>
            <a:r>
              <a:rPr lang="en-US" sz="1800" dirty="0" err="1" smtClean="0">
                <a:solidFill>
                  <a:schemeClr val="accent2"/>
                </a:solidFill>
                <a:latin typeface="Consolas" pitchFamily="49" charset="0"/>
              </a:rPr>
              <a:t>sp</a:t>
            </a:r>
            <a:r>
              <a:rPr lang="en-US" sz="1800" dirty="0" smtClean="0">
                <a:solidFill>
                  <a:schemeClr val="accent2"/>
                </a:solidFill>
                <a:latin typeface="Consolas" pitchFamily="49" charset="0"/>
              </a:rPr>
              <a:t>)</a:t>
            </a:r>
            <a:endParaRPr lang="en-US" sz="1800" dirty="0">
              <a:solidFill>
                <a:schemeClr val="accent2"/>
              </a:solidFill>
              <a:latin typeface="Consolas" pitchFamily="49" charset="0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accent2"/>
                </a:solidFill>
                <a:latin typeface="Consolas" pitchFamily="49" charset="0"/>
              </a:rPr>
              <a:t>       </a:t>
            </a:r>
            <a:r>
              <a:rPr lang="en-US" sz="1800" dirty="0" err="1">
                <a:solidFill>
                  <a:schemeClr val="accent2"/>
                </a:solidFill>
                <a:latin typeface="Consolas" pitchFamily="49" charset="0"/>
              </a:rPr>
              <a:t>sw</a:t>
            </a:r>
            <a:r>
              <a:rPr lang="en-US" sz="1800" dirty="0">
                <a:solidFill>
                  <a:schemeClr val="accent2"/>
                </a:solidFill>
                <a:latin typeface="Consolas" pitchFamily="49" charset="0"/>
              </a:rPr>
              <a:t>      </a:t>
            </a:r>
            <a:r>
              <a:rPr lang="en-US" sz="1800" dirty="0" smtClean="0">
                <a:solidFill>
                  <a:schemeClr val="accent2"/>
                </a:solidFill>
                <a:latin typeface="Consolas" pitchFamily="49" charset="0"/>
              </a:rPr>
              <a:t>fp,40(</a:t>
            </a:r>
            <a:r>
              <a:rPr lang="en-US" sz="1800" dirty="0" err="1" smtClean="0">
                <a:solidFill>
                  <a:schemeClr val="accent2"/>
                </a:solidFill>
                <a:latin typeface="Consolas" pitchFamily="49" charset="0"/>
              </a:rPr>
              <a:t>sp</a:t>
            </a:r>
            <a:r>
              <a:rPr lang="en-US" sz="1800" dirty="0">
                <a:solidFill>
                  <a:schemeClr val="accent2"/>
                </a:solidFill>
                <a:latin typeface="Consolas" pitchFamily="49" charset="0"/>
              </a:rPr>
              <a:t>)</a:t>
            </a:r>
            <a:endParaRPr lang="en-US" sz="1800" dirty="0">
              <a:solidFill>
                <a:schemeClr val="accent2"/>
              </a:solidFill>
              <a:latin typeface="Consolas" pitchFamily="49" charset="0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tx2"/>
                </a:solidFill>
                <a:latin typeface="Consolas" pitchFamily="49" charset="0"/>
              </a:rPr>
              <a:t>       move    </a:t>
            </a:r>
            <a:r>
              <a:rPr lang="en-US" sz="1800" dirty="0" err="1" smtClean="0">
                <a:solidFill>
                  <a:schemeClr val="tx2"/>
                </a:solidFill>
                <a:latin typeface="Consolas" pitchFamily="49" charset="0"/>
              </a:rPr>
              <a:t>fp,sp</a:t>
            </a:r>
            <a:endParaRPr lang="en-US" sz="1800" dirty="0">
              <a:solidFill>
                <a:schemeClr val="tx2"/>
              </a:solidFill>
              <a:latin typeface="Consolas" pitchFamily="49" charset="0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tx2"/>
                </a:solidFill>
                <a:latin typeface="Consolas" pitchFamily="49" charset="0"/>
              </a:rPr>
              <a:t>       </a:t>
            </a:r>
            <a:r>
              <a:rPr lang="en-US" sz="1800" dirty="0" err="1">
                <a:solidFill>
                  <a:schemeClr val="accent2"/>
                </a:solidFill>
                <a:latin typeface="Consolas" pitchFamily="49" charset="0"/>
              </a:rPr>
              <a:t>sw</a:t>
            </a:r>
            <a:r>
              <a:rPr lang="en-US" sz="1800" dirty="0">
                <a:solidFill>
                  <a:schemeClr val="accent2"/>
                </a:solidFill>
                <a:latin typeface="Consolas" pitchFamily="49" charset="0"/>
              </a:rPr>
              <a:t>      </a:t>
            </a:r>
            <a:r>
              <a:rPr lang="en-US" sz="1800" dirty="0" smtClean="0">
                <a:solidFill>
                  <a:schemeClr val="accent2"/>
                </a:solidFill>
                <a:latin typeface="Consolas" pitchFamily="49" charset="0"/>
              </a:rPr>
              <a:t>x10,-36(</a:t>
            </a:r>
            <a:r>
              <a:rPr lang="en-US" sz="1800" dirty="0" err="1" smtClean="0">
                <a:solidFill>
                  <a:schemeClr val="accent2"/>
                </a:solidFill>
                <a:latin typeface="Consolas" pitchFamily="49" charset="0"/>
              </a:rPr>
              <a:t>fp</a:t>
            </a:r>
            <a:r>
              <a:rPr lang="en-US" sz="1800" dirty="0">
                <a:solidFill>
                  <a:schemeClr val="accent2"/>
                </a:solidFill>
                <a:latin typeface="Consolas" pitchFamily="49" charset="0"/>
              </a:rPr>
              <a:t>)</a:t>
            </a:r>
            <a:endParaRPr lang="en-US" sz="1800" dirty="0">
              <a:solidFill>
                <a:schemeClr val="accent2"/>
              </a:solidFill>
              <a:latin typeface="Consolas" pitchFamily="49" charset="0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accent2"/>
                </a:solidFill>
                <a:latin typeface="Consolas" pitchFamily="49" charset="0"/>
              </a:rPr>
              <a:t>       </a:t>
            </a:r>
            <a:r>
              <a:rPr lang="en-US" sz="1800" dirty="0" err="1">
                <a:solidFill>
                  <a:schemeClr val="accent2"/>
                </a:solidFill>
                <a:latin typeface="Consolas" pitchFamily="49" charset="0"/>
              </a:rPr>
              <a:t>sw</a:t>
            </a:r>
            <a:r>
              <a:rPr lang="en-US" sz="1800" dirty="0">
                <a:solidFill>
                  <a:schemeClr val="accent2"/>
                </a:solidFill>
                <a:latin typeface="Consolas" pitchFamily="49" charset="0"/>
              </a:rPr>
              <a:t>      </a:t>
            </a:r>
            <a:r>
              <a:rPr lang="en-US" sz="1800" dirty="0" smtClean="0">
                <a:solidFill>
                  <a:schemeClr val="accent2"/>
                </a:solidFill>
                <a:latin typeface="Consolas" pitchFamily="49" charset="0"/>
              </a:rPr>
              <a:t>x11,-40(</a:t>
            </a:r>
            <a:r>
              <a:rPr lang="en-US" sz="1800" dirty="0" err="1" smtClean="0">
                <a:solidFill>
                  <a:schemeClr val="accent2"/>
                </a:solidFill>
                <a:latin typeface="Consolas" pitchFamily="49" charset="0"/>
              </a:rPr>
              <a:t>fp</a:t>
            </a:r>
            <a:r>
              <a:rPr lang="en-US" sz="1800" dirty="0" smtClean="0">
                <a:solidFill>
                  <a:schemeClr val="accent2"/>
                </a:solidFill>
                <a:latin typeface="Consolas" pitchFamily="49" charset="0"/>
              </a:rPr>
              <a:t>)</a:t>
            </a:r>
            <a:endParaRPr lang="en-US" sz="1800" dirty="0">
              <a:solidFill>
                <a:schemeClr val="accent2"/>
              </a:solidFill>
              <a:latin typeface="Consolas" pitchFamily="49" charset="0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tx2"/>
                </a:solidFill>
                <a:latin typeface="Consolas" pitchFamily="49" charset="0"/>
              </a:rPr>
              <a:t>       la      </a:t>
            </a:r>
            <a:r>
              <a:rPr lang="en-US" sz="1800" dirty="0" smtClean="0">
                <a:solidFill>
                  <a:schemeClr val="tx2"/>
                </a:solidFill>
                <a:latin typeface="Consolas" pitchFamily="49" charset="0"/>
              </a:rPr>
              <a:t>x15,n</a:t>
            </a:r>
            <a:endParaRPr lang="en-US" sz="1800" dirty="0">
              <a:solidFill>
                <a:schemeClr val="tx2"/>
              </a:solidFill>
              <a:latin typeface="Consolas" pitchFamily="49" charset="0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tx2"/>
                </a:solidFill>
                <a:latin typeface="Consolas" pitchFamily="49" charset="0"/>
              </a:rPr>
              <a:t>       </a:t>
            </a:r>
            <a:r>
              <a:rPr lang="en-US" sz="1800" dirty="0" err="1">
                <a:solidFill>
                  <a:schemeClr val="accent2"/>
                </a:solidFill>
                <a:latin typeface="Consolas" pitchFamily="49" charset="0"/>
              </a:rPr>
              <a:t>lw</a:t>
            </a:r>
            <a:r>
              <a:rPr lang="en-US" sz="1800" dirty="0">
                <a:solidFill>
                  <a:schemeClr val="accent2"/>
                </a:solidFill>
                <a:latin typeface="Consolas" pitchFamily="49" charset="0"/>
              </a:rPr>
              <a:t>      </a:t>
            </a:r>
            <a:r>
              <a:rPr lang="en-US" sz="1800" dirty="0" smtClean="0">
                <a:solidFill>
                  <a:schemeClr val="accent2"/>
                </a:solidFill>
                <a:latin typeface="Consolas" pitchFamily="49" charset="0"/>
              </a:rPr>
              <a:t>x15,0(x15)</a:t>
            </a:r>
            <a:endParaRPr lang="en-US" sz="1800" dirty="0">
              <a:solidFill>
                <a:schemeClr val="accent2"/>
              </a:solidFill>
              <a:latin typeface="Consolas" pitchFamily="49" charset="0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accent2"/>
                </a:solidFill>
                <a:latin typeface="Consolas" pitchFamily="49" charset="0"/>
              </a:rPr>
              <a:t>       </a:t>
            </a:r>
            <a:r>
              <a:rPr lang="en-US" sz="1800" dirty="0" err="1">
                <a:solidFill>
                  <a:schemeClr val="accent2"/>
                </a:solidFill>
                <a:latin typeface="Consolas" pitchFamily="49" charset="0"/>
              </a:rPr>
              <a:t>sw</a:t>
            </a:r>
            <a:r>
              <a:rPr lang="en-US" sz="1800" dirty="0">
                <a:solidFill>
                  <a:schemeClr val="accent2"/>
                </a:solidFill>
                <a:latin typeface="Consolas" pitchFamily="49" charset="0"/>
              </a:rPr>
              <a:t>      </a:t>
            </a:r>
            <a:r>
              <a:rPr lang="en-US" sz="1800" dirty="0" smtClean="0">
                <a:solidFill>
                  <a:schemeClr val="accent2"/>
                </a:solidFill>
                <a:latin typeface="Consolas" pitchFamily="49" charset="0"/>
              </a:rPr>
              <a:t>x15,-28(</a:t>
            </a:r>
            <a:r>
              <a:rPr lang="en-US" sz="1800" dirty="0" err="1" smtClean="0">
                <a:solidFill>
                  <a:schemeClr val="accent2"/>
                </a:solidFill>
                <a:latin typeface="Consolas" pitchFamily="49" charset="0"/>
              </a:rPr>
              <a:t>fp</a:t>
            </a:r>
            <a:r>
              <a:rPr lang="en-US" sz="1800" dirty="0" smtClean="0">
                <a:solidFill>
                  <a:schemeClr val="accent2"/>
                </a:solidFill>
                <a:latin typeface="Consolas" pitchFamily="49" charset="0"/>
              </a:rPr>
              <a:t>)</a:t>
            </a:r>
            <a:endParaRPr lang="en-US" sz="1800" dirty="0">
              <a:solidFill>
                <a:schemeClr val="accent2"/>
              </a:solidFill>
              <a:latin typeface="Consolas" pitchFamily="49" charset="0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accent2"/>
                </a:solidFill>
                <a:latin typeface="Consolas" pitchFamily="49" charset="0"/>
              </a:rPr>
              <a:t>       </a:t>
            </a:r>
            <a:r>
              <a:rPr lang="en-US" sz="1800" dirty="0" err="1">
                <a:solidFill>
                  <a:schemeClr val="accent2"/>
                </a:solidFill>
                <a:latin typeface="Consolas" pitchFamily="49" charset="0"/>
              </a:rPr>
              <a:t>sw</a:t>
            </a:r>
            <a:r>
              <a:rPr lang="en-US" sz="1800" dirty="0">
                <a:solidFill>
                  <a:schemeClr val="accent2"/>
                </a:solidFill>
                <a:latin typeface="Consolas" pitchFamily="49" charset="0"/>
              </a:rPr>
              <a:t>      </a:t>
            </a:r>
            <a:r>
              <a:rPr lang="en-US" sz="1800" dirty="0" smtClean="0">
                <a:solidFill>
                  <a:schemeClr val="accent2"/>
                </a:solidFill>
                <a:latin typeface="Consolas" pitchFamily="49" charset="0"/>
              </a:rPr>
              <a:t>x0</a:t>
            </a:r>
            <a:r>
              <a:rPr lang="en-US" sz="1800" dirty="0" smtClean="0">
                <a:solidFill>
                  <a:schemeClr val="accent2"/>
                </a:solidFill>
                <a:latin typeface="Consolas" pitchFamily="49" charset="0"/>
              </a:rPr>
              <a:t>,-24(</a:t>
            </a:r>
            <a:r>
              <a:rPr lang="en-US" sz="1800" dirty="0" err="1" smtClean="0">
                <a:solidFill>
                  <a:schemeClr val="accent2"/>
                </a:solidFill>
                <a:latin typeface="Consolas" pitchFamily="49" charset="0"/>
              </a:rPr>
              <a:t>fp</a:t>
            </a:r>
            <a:r>
              <a:rPr lang="en-US" sz="1800" dirty="0">
                <a:solidFill>
                  <a:schemeClr val="accent2"/>
                </a:solidFill>
                <a:latin typeface="Consolas" pitchFamily="49" charset="0"/>
              </a:rPr>
              <a:t>)</a:t>
            </a:r>
            <a:endParaRPr lang="en-US" sz="1800" dirty="0">
              <a:solidFill>
                <a:schemeClr val="accent2"/>
              </a:solidFill>
              <a:latin typeface="Consolas" pitchFamily="49" charset="0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tx2"/>
                </a:solidFill>
                <a:latin typeface="Consolas" pitchFamily="49" charset="0"/>
              </a:rPr>
              <a:t>       li      </a:t>
            </a:r>
            <a:r>
              <a:rPr lang="en-US" sz="1800" dirty="0" smtClean="0">
                <a:solidFill>
                  <a:schemeClr val="tx2"/>
                </a:solidFill>
                <a:latin typeface="Consolas" pitchFamily="49" charset="0"/>
              </a:rPr>
              <a:t>x15,1</a:t>
            </a:r>
            <a:endParaRPr lang="en-US" sz="1800" dirty="0">
              <a:solidFill>
                <a:schemeClr val="tx2"/>
              </a:solidFill>
              <a:latin typeface="Consolas" pitchFamily="49" charset="0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tx2"/>
                </a:solidFill>
                <a:latin typeface="Consolas" pitchFamily="49" charset="0"/>
              </a:rPr>
              <a:t>       </a:t>
            </a:r>
            <a:r>
              <a:rPr lang="en-US" sz="1800" dirty="0" err="1">
                <a:solidFill>
                  <a:schemeClr val="accent2"/>
                </a:solidFill>
                <a:latin typeface="Consolas" pitchFamily="49" charset="0"/>
              </a:rPr>
              <a:t>sw</a:t>
            </a:r>
            <a:r>
              <a:rPr lang="en-US" sz="1800" dirty="0">
                <a:solidFill>
                  <a:schemeClr val="accent2"/>
                </a:solidFill>
                <a:latin typeface="Consolas" pitchFamily="49" charset="0"/>
              </a:rPr>
              <a:t>      </a:t>
            </a:r>
            <a:r>
              <a:rPr lang="en-US" sz="1800" dirty="0" smtClean="0">
                <a:solidFill>
                  <a:schemeClr val="accent2"/>
                </a:solidFill>
                <a:latin typeface="Consolas" pitchFamily="49" charset="0"/>
              </a:rPr>
              <a:t>x15,-20(</a:t>
            </a:r>
            <a:r>
              <a:rPr lang="en-US" sz="1800" dirty="0" err="1" smtClean="0">
                <a:solidFill>
                  <a:schemeClr val="accent2"/>
                </a:solidFill>
                <a:latin typeface="Consolas" pitchFamily="49" charset="0"/>
              </a:rPr>
              <a:t>fp</a:t>
            </a:r>
            <a:r>
              <a:rPr lang="en-US" sz="1800" dirty="0">
                <a:solidFill>
                  <a:schemeClr val="accent2"/>
                </a:solidFill>
                <a:latin typeface="Consolas" pitchFamily="49" charset="0"/>
              </a:rPr>
              <a:t>)</a:t>
            </a:r>
            <a:endParaRPr lang="en-US" sz="1800" dirty="0" smtClean="0">
              <a:solidFill>
                <a:schemeClr val="accent2"/>
              </a:solidFill>
              <a:latin typeface="Consolas" pitchFamily="49" charset="0"/>
            </a:endParaRP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SzPct val="80000"/>
              <a:tabLst>
                <a:tab pos="682625" algn="l"/>
              </a:tabLst>
            </a:pPr>
            <a:r>
              <a:rPr lang="en-US" sz="1800" dirty="0">
                <a:solidFill>
                  <a:schemeClr val="tx2"/>
                </a:solidFill>
                <a:latin typeface="Consolas" pitchFamily="49" charset="0"/>
                <a:cs typeface="Arial" pitchFamily="34" charset="0"/>
              </a:rPr>
              <a:t> </a:t>
            </a:r>
            <a:r>
              <a:rPr lang="en-US" sz="1800" dirty="0" smtClean="0">
                <a:solidFill>
                  <a:schemeClr val="tx2"/>
                </a:solidFill>
                <a:latin typeface="Consolas" pitchFamily="49" charset="0"/>
                <a:cs typeface="Arial" pitchFamily="34" charset="0"/>
              </a:rPr>
              <a:t>L2:   </a:t>
            </a:r>
            <a:r>
              <a:rPr lang="en-US" sz="1800" dirty="0" err="1" smtClean="0">
                <a:solidFill>
                  <a:schemeClr val="accent2"/>
                </a:solidFill>
                <a:latin typeface="Consolas" pitchFamily="49" charset="0"/>
                <a:cs typeface="Arial" pitchFamily="34" charset="0"/>
              </a:rPr>
              <a:t>lw</a:t>
            </a:r>
            <a:r>
              <a:rPr lang="en-US" sz="1800" dirty="0" smtClean="0">
                <a:solidFill>
                  <a:schemeClr val="accent2"/>
                </a:solidFill>
                <a:latin typeface="Consolas" pitchFamily="49" charset="0"/>
                <a:cs typeface="Arial" pitchFamily="34" charset="0"/>
              </a:rPr>
              <a:t>      </a:t>
            </a:r>
            <a:r>
              <a:rPr lang="en-US" sz="1800" dirty="0" smtClean="0">
                <a:solidFill>
                  <a:schemeClr val="accent2"/>
                </a:solidFill>
                <a:latin typeface="Consolas" pitchFamily="49" charset="0"/>
                <a:cs typeface="Arial" pitchFamily="34" charset="0"/>
              </a:rPr>
              <a:t>x14,-20(</a:t>
            </a:r>
            <a:r>
              <a:rPr lang="en-US" sz="1800" dirty="0" err="1" smtClean="0">
                <a:solidFill>
                  <a:schemeClr val="accent2"/>
                </a:solidFill>
                <a:latin typeface="Consolas" pitchFamily="49" charset="0"/>
                <a:cs typeface="Arial" pitchFamily="34" charset="0"/>
              </a:rPr>
              <a:t>fp</a:t>
            </a:r>
            <a:r>
              <a:rPr lang="en-US" sz="1800" dirty="0" smtClean="0">
                <a:solidFill>
                  <a:schemeClr val="accent2"/>
                </a:solidFill>
                <a:latin typeface="Consolas" pitchFamily="49" charset="0"/>
                <a:cs typeface="Arial" pitchFamily="34" charset="0"/>
              </a:rPr>
              <a:t>)</a:t>
            </a:r>
            <a:endParaRPr lang="en-US" sz="1800" dirty="0">
              <a:solidFill>
                <a:schemeClr val="accent2"/>
              </a:solidFill>
              <a:latin typeface="Consolas" pitchFamily="49" charset="0"/>
              <a:cs typeface="Arial" pitchFamily="34" charset="0"/>
            </a:endParaRP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SzPct val="80000"/>
              <a:tabLst>
                <a:tab pos="682625" algn="l"/>
              </a:tabLst>
            </a:pPr>
            <a:r>
              <a:rPr lang="en-US" sz="1800" dirty="0">
                <a:solidFill>
                  <a:schemeClr val="tx2"/>
                </a:solidFill>
                <a:latin typeface="Consolas" pitchFamily="49" charset="0"/>
                <a:cs typeface="Arial" pitchFamily="34" charset="0"/>
              </a:rPr>
              <a:t>       </a:t>
            </a:r>
            <a:r>
              <a:rPr lang="en-US" sz="1800" dirty="0" err="1" smtClean="0">
                <a:solidFill>
                  <a:schemeClr val="accent2"/>
                </a:solidFill>
                <a:latin typeface="Consolas" pitchFamily="49" charset="0"/>
                <a:cs typeface="Arial" pitchFamily="34" charset="0"/>
              </a:rPr>
              <a:t>lw</a:t>
            </a:r>
            <a:r>
              <a:rPr lang="en-US" sz="1800" dirty="0" smtClean="0">
                <a:solidFill>
                  <a:schemeClr val="accent2"/>
                </a:solidFill>
                <a:latin typeface="Consolas" pitchFamily="49" charset="0"/>
                <a:cs typeface="Arial" pitchFamily="34" charset="0"/>
              </a:rPr>
              <a:t>      </a:t>
            </a:r>
            <a:r>
              <a:rPr lang="en-US" sz="1800" dirty="0" smtClean="0">
                <a:solidFill>
                  <a:schemeClr val="accent2"/>
                </a:solidFill>
                <a:latin typeface="Consolas" pitchFamily="49" charset="0"/>
                <a:cs typeface="Arial" pitchFamily="34" charset="0"/>
              </a:rPr>
              <a:t>x15,-28(</a:t>
            </a:r>
            <a:r>
              <a:rPr lang="en-US" sz="1800" dirty="0" err="1" smtClean="0">
                <a:solidFill>
                  <a:schemeClr val="accent2"/>
                </a:solidFill>
                <a:latin typeface="Consolas" pitchFamily="49" charset="0"/>
                <a:cs typeface="Arial" pitchFamily="34" charset="0"/>
              </a:rPr>
              <a:t>fp</a:t>
            </a:r>
            <a:r>
              <a:rPr lang="en-US" sz="1800" dirty="0">
                <a:solidFill>
                  <a:schemeClr val="accent2"/>
                </a:solidFill>
                <a:latin typeface="Consolas" pitchFamily="49" charset="0"/>
                <a:cs typeface="Arial" pitchFamily="34" charset="0"/>
              </a:rPr>
              <a:t>)</a:t>
            </a:r>
            <a:endParaRPr lang="en-US" sz="1800" dirty="0">
              <a:solidFill>
                <a:schemeClr val="accent2"/>
              </a:solidFill>
              <a:latin typeface="Consolas" pitchFamily="49" charset="0"/>
              <a:cs typeface="Arial" pitchFamily="34" charset="0"/>
            </a:endParaRP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SzPct val="80000"/>
              <a:tabLst>
                <a:tab pos="682625" algn="l"/>
              </a:tabLst>
            </a:pPr>
            <a:r>
              <a:rPr lang="en-US" sz="1800" dirty="0">
                <a:solidFill>
                  <a:schemeClr val="tx2"/>
                </a:solidFill>
                <a:latin typeface="Consolas" pitchFamily="49" charset="0"/>
                <a:cs typeface="Arial" pitchFamily="34" charset="0"/>
              </a:rPr>
              <a:t>       </a:t>
            </a:r>
            <a:r>
              <a:rPr lang="en-US" sz="1800" dirty="0" err="1">
                <a:solidFill>
                  <a:schemeClr val="tx2"/>
                </a:solidFill>
                <a:latin typeface="Consolas" pitchFamily="49" charset="0"/>
                <a:cs typeface="Arial" pitchFamily="34" charset="0"/>
              </a:rPr>
              <a:t>b</a:t>
            </a:r>
            <a:r>
              <a:rPr lang="en-US" sz="1800" dirty="0" err="1" smtClean="0">
                <a:solidFill>
                  <a:schemeClr val="tx2"/>
                </a:solidFill>
                <a:latin typeface="Consolas" pitchFamily="49" charset="0"/>
                <a:cs typeface="Arial" pitchFamily="34" charset="0"/>
              </a:rPr>
              <a:t>lt</a:t>
            </a:r>
            <a:r>
              <a:rPr lang="en-US" sz="1800" dirty="0" smtClean="0">
                <a:solidFill>
                  <a:schemeClr val="tx2"/>
                </a:solidFill>
                <a:latin typeface="Consolas" pitchFamily="49" charset="0"/>
                <a:cs typeface="Arial" pitchFamily="34" charset="0"/>
              </a:rPr>
              <a:t>     x15,x14,L3</a:t>
            </a:r>
            <a:endParaRPr lang="en-US" sz="1800" dirty="0">
              <a:solidFill>
                <a:schemeClr val="tx2"/>
              </a:solidFill>
              <a:latin typeface="Consolas" pitchFamily="49" charset="0"/>
              <a:cs typeface="Arial" pitchFamily="34" charset="0"/>
            </a:endParaRP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SzPct val="80000"/>
              <a:tabLst>
                <a:tab pos="682625" algn="l"/>
              </a:tabLst>
            </a:pPr>
            <a:r>
              <a:rPr lang="en-US" sz="1800" dirty="0">
                <a:solidFill>
                  <a:schemeClr val="tx2"/>
                </a:solidFill>
                <a:latin typeface="Consolas" pitchFamily="49" charset="0"/>
                <a:cs typeface="Arial" pitchFamily="34" charset="0"/>
              </a:rPr>
              <a:t>       </a:t>
            </a:r>
            <a:r>
              <a:rPr lang="en-US" sz="1800" dirty="0" smtClean="0">
                <a:solidFill>
                  <a:schemeClr val="tx2"/>
                </a:solidFill>
                <a:latin typeface="Consolas" pitchFamily="49" charset="0"/>
                <a:cs typeface="Arial" pitchFamily="34" charset="0"/>
              </a:rPr>
              <a:t>. . .</a:t>
            </a:r>
            <a:endParaRPr lang="en-US" sz="1400" b="1" dirty="0">
              <a:solidFill>
                <a:schemeClr val="tx2"/>
              </a:solidFill>
              <a:latin typeface="Courier New" pitchFamily="49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606943" y="799736"/>
            <a:ext cx="2902717" cy="5275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marL="223838" indent="-223838" algn="l" defTabSz="895350">
              <a:spcBef>
                <a:spcPct val="30000"/>
              </a:spcBef>
            </a:pPr>
            <a:r>
              <a:rPr lang="en-US" sz="2800" dirty="0" smtClean="0">
                <a:solidFill>
                  <a:schemeClr val="tx2"/>
                </a:solidFill>
                <a:latin typeface="Calibri" pitchFamily="34" charset="0"/>
              </a:rPr>
              <a:t>RISC-V Assembly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61029" y="5837613"/>
            <a:ext cx="38086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200000"/>
            </a:pPr>
            <a:r>
              <a:rPr lang="en-US" sz="2200" b="1" dirty="0">
                <a:solidFill>
                  <a:srgbClr val="FF0000"/>
                </a:solidFill>
                <a:latin typeface="Calibri (Body)"/>
                <a:cs typeface="Calibri (Body)"/>
              </a:rPr>
              <a:t>Instructions that read from </a:t>
            </a:r>
            <a:endParaRPr lang="en-US" sz="2200" b="1" dirty="0" smtClean="0">
              <a:solidFill>
                <a:srgbClr val="FF0000"/>
              </a:solidFill>
              <a:latin typeface="Calibri (Body)"/>
              <a:cs typeface="Calibri (Body)"/>
            </a:endParaRPr>
          </a:p>
          <a:p>
            <a:pPr>
              <a:buSzPct val="200000"/>
            </a:pPr>
            <a:r>
              <a:rPr lang="en-US" sz="2200" b="1" dirty="0" smtClean="0">
                <a:solidFill>
                  <a:srgbClr val="FF0000"/>
                </a:solidFill>
                <a:latin typeface="Calibri (Body)"/>
                <a:cs typeface="Calibri (Body)"/>
              </a:rPr>
              <a:t>or </a:t>
            </a:r>
            <a:r>
              <a:rPr lang="en-US" sz="2200" b="1" dirty="0">
                <a:solidFill>
                  <a:srgbClr val="FF0000"/>
                </a:solidFill>
                <a:latin typeface="Calibri (Body)"/>
                <a:cs typeface="Calibri (Body)"/>
              </a:rPr>
              <a:t>write to memory… </a:t>
            </a:r>
            <a:r>
              <a:rPr lang="en-US" sz="2200" b="1" dirty="0">
                <a:solidFill>
                  <a:srgbClr val="FF0000"/>
                </a:solidFill>
                <a:latin typeface="Courier New" pitchFamily="49" charset="0"/>
              </a:rPr>
              <a:t>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94989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8099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Memory Hierarchy by the Numbers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228600" y="1143000"/>
            <a:ext cx="8763000" cy="502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Calibri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tabLst>
                <a:tab pos="2230438" algn="l"/>
                <a:tab pos="3425825" algn="l"/>
              </a:tabLst>
            </a:pPr>
            <a:r>
              <a:rPr lang="en-US" dirty="0" smtClean="0">
                <a:solidFill>
                  <a:srgbClr val="1F497D"/>
                </a:solidFill>
                <a:latin typeface="Calibri"/>
              </a:rPr>
              <a:t>CPU clock rates ~0.33ns – 2ns (3GHz-500MHz)</a:t>
            </a:r>
          </a:p>
          <a:p>
            <a:pPr fontAlgn="auto">
              <a:spcAft>
                <a:spcPts val="0"/>
              </a:spcAft>
              <a:tabLst>
                <a:tab pos="2230438" algn="l"/>
                <a:tab pos="3425825" algn="l"/>
              </a:tabLst>
            </a:pPr>
            <a:endParaRPr lang="en-US" sz="2400" dirty="0">
              <a:solidFill>
                <a:srgbClr val="FFFFFF"/>
              </a:solidFill>
              <a:latin typeface="Calibri"/>
            </a:endParaRPr>
          </a:p>
          <a:p>
            <a:pPr fontAlgn="auto">
              <a:spcAft>
                <a:spcPts val="0"/>
              </a:spcAft>
              <a:tabLst>
                <a:tab pos="2230438" algn="l"/>
                <a:tab pos="3425825" algn="l"/>
              </a:tabLst>
            </a:pPr>
            <a:endParaRPr lang="en-US" sz="2400" dirty="0" smtClean="0">
              <a:solidFill>
                <a:srgbClr val="FFFFFF"/>
              </a:solidFill>
              <a:latin typeface="Calibri"/>
            </a:endParaRPr>
          </a:p>
          <a:p>
            <a:pPr fontAlgn="auto">
              <a:spcAft>
                <a:spcPts val="0"/>
              </a:spcAft>
              <a:tabLst>
                <a:tab pos="2230438" algn="l"/>
                <a:tab pos="3425825" algn="l"/>
              </a:tabLst>
            </a:pPr>
            <a:endParaRPr lang="en-US" sz="2400" dirty="0">
              <a:solidFill>
                <a:srgbClr val="FFFFFF"/>
              </a:solidFill>
              <a:latin typeface="Calibri"/>
            </a:endParaRPr>
          </a:p>
          <a:p>
            <a:pPr fontAlgn="auto">
              <a:spcAft>
                <a:spcPts val="0"/>
              </a:spcAft>
              <a:tabLst>
                <a:tab pos="2230438" algn="l"/>
                <a:tab pos="3425825" algn="l"/>
              </a:tabLst>
            </a:pPr>
            <a:endParaRPr lang="en-US" sz="2400" dirty="0" smtClean="0">
              <a:solidFill>
                <a:srgbClr val="FFFFFF"/>
              </a:solidFill>
              <a:latin typeface="Calibri"/>
            </a:endParaRPr>
          </a:p>
          <a:p>
            <a:pPr fontAlgn="auto">
              <a:spcAft>
                <a:spcPts val="0"/>
              </a:spcAft>
              <a:tabLst>
                <a:tab pos="2230438" algn="l"/>
                <a:tab pos="3425825" algn="l"/>
              </a:tabLst>
            </a:pPr>
            <a:endParaRPr lang="en-US" sz="2400" dirty="0">
              <a:solidFill>
                <a:srgbClr val="FFFFFF"/>
              </a:solidFill>
              <a:latin typeface="Calibri"/>
            </a:endParaRPr>
          </a:p>
          <a:p>
            <a:pPr fontAlgn="auto">
              <a:spcAft>
                <a:spcPts val="0"/>
              </a:spcAft>
              <a:tabLst>
                <a:tab pos="2230438" algn="l"/>
                <a:tab pos="3425825" algn="l"/>
              </a:tabLst>
            </a:pPr>
            <a:endParaRPr lang="en-US" sz="2400" dirty="0" smtClean="0">
              <a:solidFill>
                <a:srgbClr val="FFFFFF"/>
              </a:solidFill>
              <a:latin typeface="Calibri"/>
            </a:endParaRPr>
          </a:p>
          <a:p>
            <a:pPr fontAlgn="auto">
              <a:spcAft>
                <a:spcPts val="0"/>
              </a:spcAft>
              <a:tabLst>
                <a:tab pos="2230438" algn="l"/>
                <a:tab pos="3425825" algn="l"/>
              </a:tabLst>
            </a:pPr>
            <a:endParaRPr lang="en-US" sz="2400" dirty="0">
              <a:solidFill>
                <a:srgbClr val="FFFFFF"/>
              </a:solidFill>
              <a:latin typeface="Calibri"/>
            </a:endParaRPr>
          </a:p>
          <a:p>
            <a:pPr fontAlgn="auto">
              <a:spcAft>
                <a:spcPts val="0"/>
              </a:spcAft>
              <a:tabLst>
                <a:tab pos="2230438" algn="l"/>
                <a:tab pos="3425825" algn="l"/>
              </a:tabLst>
            </a:pPr>
            <a:endParaRPr lang="en-US" sz="2400" dirty="0" smtClean="0">
              <a:solidFill>
                <a:srgbClr val="FFFFFF"/>
              </a:solidFill>
              <a:latin typeface="Calibri"/>
            </a:endParaRPr>
          </a:p>
          <a:p>
            <a:pPr fontAlgn="auto">
              <a:spcAft>
                <a:spcPts val="0"/>
              </a:spcAft>
              <a:tabLst>
                <a:tab pos="2230438" algn="l"/>
                <a:tab pos="3425825" algn="l"/>
              </a:tabLst>
            </a:pPr>
            <a:endParaRPr lang="en-US" sz="2400" dirty="0">
              <a:solidFill>
                <a:srgbClr val="FFFFFF"/>
              </a:solidFill>
              <a:latin typeface="Calibri"/>
            </a:endParaRPr>
          </a:p>
          <a:p>
            <a:pPr fontAlgn="auto">
              <a:spcAft>
                <a:spcPts val="0"/>
              </a:spcAft>
              <a:tabLst>
                <a:tab pos="2230438" algn="l"/>
                <a:tab pos="3425825" algn="l"/>
              </a:tabLst>
            </a:pPr>
            <a:endParaRPr lang="en-US" sz="2400" dirty="0" smtClean="0">
              <a:solidFill>
                <a:srgbClr val="FFFFFF"/>
              </a:solidFill>
              <a:latin typeface="Calibri"/>
            </a:endParaRPr>
          </a:p>
          <a:p>
            <a:pPr fontAlgn="auto">
              <a:spcAft>
                <a:spcPts val="0"/>
              </a:spcAft>
              <a:tabLst>
                <a:tab pos="2230438" algn="l"/>
                <a:tab pos="3425825" algn="l"/>
              </a:tabLst>
            </a:pPr>
            <a:r>
              <a:rPr lang="en-US" sz="1800" dirty="0" smtClean="0">
                <a:solidFill>
                  <a:srgbClr val="1F497D"/>
                </a:solidFill>
                <a:latin typeface="Calibri"/>
              </a:rPr>
              <a:t>*</a:t>
            </a:r>
            <a:r>
              <a:rPr lang="en-US" sz="1800" dirty="0" err="1">
                <a:solidFill>
                  <a:srgbClr val="1F497D"/>
                </a:solidFill>
                <a:latin typeface="Calibri"/>
              </a:rPr>
              <a:t>R</a:t>
            </a:r>
            <a:r>
              <a:rPr lang="en-US" sz="1800" dirty="0" err="1" smtClean="0">
                <a:solidFill>
                  <a:srgbClr val="1F497D"/>
                </a:solidFill>
                <a:latin typeface="Calibri"/>
              </a:rPr>
              <a:t>egisters,D</a:t>
            </a:r>
            <a:r>
              <a:rPr lang="en-US" sz="1800" dirty="0" smtClean="0">
                <a:solidFill>
                  <a:srgbClr val="1F497D"/>
                </a:solidFill>
                <a:latin typeface="Calibri"/>
              </a:rPr>
              <a:t>-Flip Flops: 10-100’s of registers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731992"/>
              </p:ext>
            </p:extLst>
          </p:nvPr>
        </p:nvGraphicFramePr>
        <p:xfrm>
          <a:off x="228601" y="2209800"/>
          <a:ext cx="8305800" cy="3657600"/>
        </p:xfrm>
        <a:graphic>
          <a:graphicData uri="http://schemas.openxmlformats.org/drawingml/2006/table">
            <a:tbl>
              <a:tblPr firstRow="1" bandRow="1"/>
              <a:tblGrid>
                <a:gridCol w="1320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56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0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96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45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45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960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1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Memory technology</a:t>
                      </a:r>
                      <a:endParaRPr lang="en-US" sz="1600" b="1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Transistor</a:t>
                      </a: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 count*</a:t>
                      </a:r>
                      <a:endParaRPr lang="en-US" sz="16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Access time</a:t>
                      </a:r>
                      <a:endParaRPr lang="en-US" sz="16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Access time</a:t>
                      </a: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 in cycles</a:t>
                      </a:r>
                      <a:endParaRPr lang="en-US" sz="16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$ per GIB in 2012</a:t>
                      </a:r>
                      <a:endParaRPr lang="en-US" sz="16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Capacity</a:t>
                      </a:r>
                      <a:endParaRPr lang="en-US" sz="16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1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SRAM </a:t>
                      </a:r>
                    </a:p>
                    <a:p>
                      <a:r>
                        <a:rPr lang="en-US" sz="1600" b="1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(on chip)</a:t>
                      </a:r>
                      <a:endParaRPr lang="en-US" sz="1600" b="1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Source Sans Pro"/>
                        </a:rPr>
                        <a:t>6-8 transistors</a:t>
                      </a:r>
                      <a:endParaRPr lang="en-US" sz="1600" dirty="0">
                        <a:solidFill>
                          <a:srgbClr val="002060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Source Sans Pro"/>
                        </a:rPr>
                        <a:t>0.5-2.5 ns</a:t>
                      </a:r>
                      <a:endParaRPr lang="en-US" sz="1600" dirty="0">
                        <a:solidFill>
                          <a:srgbClr val="002060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Source Sans Pro"/>
                        </a:rPr>
                        <a:t>1-3 cycles</a:t>
                      </a:r>
                      <a:endParaRPr lang="en-US" sz="1600" dirty="0">
                        <a:solidFill>
                          <a:srgbClr val="002060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Source Sans Pro"/>
                        </a:rPr>
                        <a:t>$4k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Source Sans Pro"/>
                        </a:rPr>
                        <a:t>256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Source Sans Pro"/>
                        </a:rPr>
                        <a:t> KB</a:t>
                      </a:r>
                      <a:endParaRPr lang="en-US" sz="1600" dirty="0">
                        <a:solidFill>
                          <a:srgbClr val="002060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1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SRAM </a:t>
                      </a:r>
                    </a:p>
                    <a:p>
                      <a:r>
                        <a:rPr lang="en-US" sz="1600" b="1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(off chip)</a:t>
                      </a:r>
                      <a:endParaRPr lang="en-US" sz="1600" b="1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en-US" sz="1600" dirty="0">
                        <a:solidFill>
                          <a:srgbClr val="002060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Source Sans Pro"/>
                        </a:rPr>
                        <a:t>1.5-30 ns</a:t>
                      </a:r>
                      <a:endParaRPr lang="en-US" sz="1600" dirty="0">
                        <a:solidFill>
                          <a:srgbClr val="002060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Source Sans Pro"/>
                        </a:rPr>
                        <a:t>5-15 cycles</a:t>
                      </a:r>
                      <a:endParaRPr lang="en-US" sz="1600" dirty="0">
                        <a:solidFill>
                          <a:srgbClr val="002060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Source Sans Pro"/>
                        </a:rPr>
                        <a:t>$4k</a:t>
                      </a:r>
                      <a:endParaRPr lang="en-US" sz="1600" dirty="0">
                        <a:solidFill>
                          <a:srgbClr val="002060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Source Sans Pro"/>
                        </a:rPr>
                        <a:t>32 MB</a:t>
                      </a:r>
                      <a:endParaRPr lang="en-US" sz="1600" dirty="0">
                        <a:solidFill>
                          <a:srgbClr val="002060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1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DRAM</a:t>
                      </a:r>
                      <a:endParaRPr lang="en-US" sz="1600" b="1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Source Sans Pro"/>
                        </a:rPr>
                        <a:t>1 transistor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Source Sans Pro"/>
                        </a:rPr>
                        <a:t> (needs refresh)</a:t>
                      </a:r>
                      <a:endParaRPr lang="en-US" sz="1600" dirty="0">
                        <a:solidFill>
                          <a:srgbClr val="002060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Source Sans Pro"/>
                        </a:rPr>
                        <a:t>50-70 ns</a:t>
                      </a:r>
                      <a:endParaRPr lang="en-US" sz="1600" dirty="0">
                        <a:solidFill>
                          <a:srgbClr val="002060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Source Sans Pro"/>
                        </a:rPr>
                        <a:t>150-200 cycles</a:t>
                      </a:r>
                      <a:endParaRPr lang="en-US" sz="1600" dirty="0">
                        <a:solidFill>
                          <a:srgbClr val="002060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Source Sans Pro"/>
                        </a:rPr>
                        <a:t>$10-$20</a:t>
                      </a:r>
                      <a:endParaRPr lang="en-US" sz="1600" dirty="0">
                        <a:solidFill>
                          <a:srgbClr val="002060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Source Sans Pro"/>
                        </a:rPr>
                        <a:t> 8 GB</a:t>
                      </a:r>
                      <a:endParaRPr lang="en-US" sz="1600" dirty="0">
                        <a:solidFill>
                          <a:srgbClr val="002060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1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SSD (Flash)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en-US" sz="1600" dirty="0">
                        <a:solidFill>
                          <a:srgbClr val="002060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Source Sans Pro"/>
                        </a:rPr>
                        <a:t>5k-50k ns</a:t>
                      </a:r>
                      <a:endParaRPr lang="en-US" sz="1600" dirty="0">
                        <a:solidFill>
                          <a:srgbClr val="002060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Source Sans Pro"/>
                        </a:rPr>
                        <a:t>Tens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Source Sans Pro"/>
                        </a:rPr>
                        <a:t> of t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Source Sans Pro"/>
                        </a:rPr>
                        <a:t>housands</a:t>
                      </a:r>
                      <a:endParaRPr lang="en-US" sz="1600" dirty="0">
                        <a:solidFill>
                          <a:srgbClr val="002060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Source Sans Pro"/>
                        </a:rPr>
                        <a:t>$0.75-$1</a:t>
                      </a:r>
                      <a:endParaRPr lang="en-US" sz="1600" dirty="0">
                        <a:solidFill>
                          <a:srgbClr val="002060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Source Sans Pro"/>
                        </a:rPr>
                        <a:t>512 GB</a:t>
                      </a:r>
                      <a:endParaRPr lang="en-US" sz="1600" dirty="0">
                        <a:solidFill>
                          <a:srgbClr val="002060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1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Disk</a:t>
                      </a:r>
                      <a:endParaRPr lang="en-US" sz="1600" b="1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en-US" sz="1600" dirty="0">
                        <a:solidFill>
                          <a:srgbClr val="002060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Source Sans Pro"/>
                        </a:rPr>
                        <a:t>5M-20M ns</a:t>
                      </a:r>
                      <a:endParaRPr lang="en-US" sz="1600" dirty="0">
                        <a:solidFill>
                          <a:srgbClr val="002060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Source Sans Pro"/>
                        </a:rPr>
                        <a:t>Millions</a:t>
                      </a:r>
                      <a:endParaRPr lang="en-US" sz="1600" dirty="0">
                        <a:solidFill>
                          <a:srgbClr val="002060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Source Sans Pro"/>
                        </a:rPr>
                        <a:t>$0.05-$0.1</a:t>
                      </a:r>
                      <a:endParaRPr lang="en-US" sz="1600" dirty="0">
                        <a:solidFill>
                          <a:srgbClr val="002060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Source Sans Pro"/>
                        </a:rPr>
                        <a:t>4 TB</a:t>
                      </a:r>
                      <a:endParaRPr lang="en-US" sz="1600" dirty="0">
                        <a:solidFill>
                          <a:srgbClr val="002060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869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26" y="4028041"/>
            <a:ext cx="3091165" cy="2049001"/>
          </a:xfrm>
          <a:prstGeom prst="rect">
            <a:avLst/>
          </a:prstGeom>
        </p:spPr>
      </p:pic>
      <p:sp>
        <p:nvSpPr>
          <p:cNvPr id="6" name="Title 7"/>
          <p:cNvSpPr txBox="1">
            <a:spLocks/>
          </p:cNvSpPr>
          <p:nvPr/>
        </p:nvSpPr>
        <p:spPr>
          <a:xfrm>
            <a:off x="685800" y="152879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400" b="0" i="0" kern="1200" cap="none">
                <a:solidFill>
                  <a:srgbClr val="262626"/>
                </a:solidFill>
                <a:latin typeface="Source Sans Pro"/>
                <a:ea typeface="+mj-ea"/>
                <a:cs typeface="Source Sans Pro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dirty="0" smtClean="0"/>
              <a:t>Basic Cache Design</a:t>
            </a:r>
            <a:endParaRPr lang="en-US" dirty="0"/>
          </a:p>
        </p:txBody>
      </p:sp>
      <p:sp>
        <p:nvSpPr>
          <p:cNvPr id="7" name="Subtitle 8"/>
          <p:cNvSpPr txBox="1">
            <a:spLocks/>
          </p:cNvSpPr>
          <p:nvPr/>
        </p:nvSpPr>
        <p:spPr>
          <a:xfrm>
            <a:off x="1371600" y="3284568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98450" indent="-298450" algn="l" defTabSz="609570" rtl="0" eaLnBrk="1" latinLnBrk="0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/>
              <a:defRPr sz="3200" b="0" i="0" strike="noStrike" kern="1200" cap="none" normalizeH="0" baseline="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1pPr>
            <a:lvl2pPr marL="584200" indent="-355600" algn="l" defTabSz="609570" rtl="0" eaLnBrk="1" latinLnBrk="0" hangingPunct="1">
              <a:spcBef>
                <a:spcPts val="0"/>
              </a:spcBef>
              <a:buFont typeface="Arial"/>
              <a:buChar char="•"/>
              <a:tabLst/>
              <a:defRPr lang="en-US" sz="2800" kern="1200" dirty="0" smtClean="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2pPr>
            <a:lvl3pPr marL="755650" indent="-285750" algn="l" defTabSz="609570" rtl="0" eaLnBrk="1" latinLnBrk="0" hangingPunct="1">
              <a:spcBef>
                <a:spcPct val="20000"/>
              </a:spcBef>
              <a:buFont typeface="Lucida Grande"/>
              <a:buChar char="-"/>
              <a:tabLst/>
              <a:defRPr sz="2400" kern="120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3pPr>
            <a:lvl4pPr marL="927100" indent="-228600" algn="l" defTabSz="60957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2000" kern="1200" baseline="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4pPr>
            <a:lvl5pPr marL="1155700" indent="-228600" algn="l" defTabSz="609570" rtl="0" eaLnBrk="1" latinLnBrk="0" hangingPunct="1">
              <a:spcBef>
                <a:spcPct val="20000"/>
              </a:spcBef>
              <a:buFont typeface="Arial"/>
              <a:buChar char="»"/>
              <a:tabLst/>
              <a:defRPr sz="1600" kern="120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buNone/>
            </a:pPr>
            <a:r>
              <a:rPr lang="en-US" dirty="0" smtClean="0">
                <a:solidFill>
                  <a:srgbClr val="1F497D"/>
                </a:solidFill>
              </a:rPr>
              <a:t>Direct Mapped Caches</a:t>
            </a:r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99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graphicFrame>
        <p:nvGraphicFramePr>
          <p:cNvPr id="13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8514656"/>
              </p:ext>
            </p:extLst>
          </p:nvPr>
        </p:nvGraphicFramePr>
        <p:xfrm>
          <a:off x="6421655" y="537971"/>
          <a:ext cx="2331384" cy="6217920"/>
        </p:xfrm>
        <a:graphic>
          <a:graphicData uri="http://schemas.openxmlformats.org/drawingml/2006/table">
            <a:tbl>
              <a:tblPr firstRow="1" bandRow="1"/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chemeClr val="tx2"/>
                          </a:solidFill>
                          <a:latin typeface="Source Sans Pro"/>
                        </a:rPr>
                        <a:t>addr</a:t>
                      </a:r>
                      <a:endParaRPr lang="en-US" sz="2000" b="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data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0000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A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0001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B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0010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C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0011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D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0100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E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0101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F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0110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G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0111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H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1000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J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1001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K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1010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L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1011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M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1100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N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1101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O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1110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P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1111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Q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4" name="Title 1"/>
          <p:cNvSpPr txBox="1">
            <a:spLocks/>
          </p:cNvSpPr>
          <p:nvPr/>
        </p:nvSpPr>
        <p:spPr>
          <a:xfrm>
            <a:off x="457200" y="152528"/>
            <a:ext cx="57273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/>
              </a:rPr>
              <a:t>16 Byte Memory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ource Sans Pro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57936" y="27597"/>
            <a:ext cx="15582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Source Sans Pro"/>
                <a:ea typeface="+mn-ea"/>
                <a:cs typeface="+mn-cs"/>
              </a:rPr>
              <a:t>MEMORY</a:t>
            </a:r>
            <a:endParaRPr lang="en-US" b="1" dirty="0">
              <a:solidFill>
                <a:prstClr val="black"/>
              </a:solidFill>
              <a:latin typeface="Source Sans Pro"/>
              <a:ea typeface="+mn-ea"/>
              <a:cs typeface="+mn-cs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70435" y="3887878"/>
            <a:ext cx="8229600" cy="2238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Source Sans Pro"/>
              </a:rPr>
              <a:t>Byte-addressable memory</a:t>
            </a:r>
          </a:p>
          <a:p>
            <a:pPr fontAlgn="auto"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Source Sans Pro"/>
              </a:rPr>
              <a:t>4 address bits </a:t>
            </a:r>
            <a:r>
              <a:rPr lang="en-US" sz="2800" dirty="0" smtClean="0">
                <a:solidFill>
                  <a:prstClr val="black"/>
                </a:solidFill>
                <a:latin typeface="Source Sans Pro"/>
                <a:sym typeface="Wingdings"/>
              </a:rPr>
              <a:t></a:t>
            </a:r>
            <a:r>
              <a:rPr lang="en-US" sz="2800" dirty="0" smtClean="0">
                <a:solidFill>
                  <a:prstClr val="black"/>
                </a:solidFill>
                <a:latin typeface="Source Sans Pro"/>
              </a:rPr>
              <a:t> 16 bytes total</a:t>
            </a:r>
          </a:p>
          <a:p>
            <a:pPr fontAlgn="auto"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Source Sans Pro"/>
              </a:rPr>
              <a:t>b </a:t>
            </a:r>
            <a:r>
              <a:rPr lang="en-US" sz="2800" dirty="0" err="1" smtClean="0">
                <a:solidFill>
                  <a:prstClr val="black"/>
                </a:solidFill>
                <a:latin typeface="Source Sans Pro"/>
              </a:rPr>
              <a:t>addr</a:t>
            </a:r>
            <a:r>
              <a:rPr lang="en-US" sz="2800" dirty="0" smtClean="0">
                <a:solidFill>
                  <a:prstClr val="black"/>
                </a:solidFill>
                <a:latin typeface="Source Sans Pro"/>
              </a:rPr>
              <a:t> bits </a:t>
            </a:r>
            <a:r>
              <a:rPr lang="en-US" sz="2800" dirty="0" smtClean="0">
                <a:solidFill>
                  <a:prstClr val="black"/>
                </a:solidFill>
                <a:latin typeface="Source Sans Pro"/>
                <a:sym typeface="Wingdings"/>
              </a:rPr>
              <a:t> 2</a:t>
            </a:r>
            <a:r>
              <a:rPr lang="en-US" sz="2800" baseline="30000" dirty="0" smtClean="0">
                <a:solidFill>
                  <a:prstClr val="black"/>
                </a:solidFill>
                <a:latin typeface="Source Sans Pro"/>
                <a:sym typeface="Wingdings"/>
              </a:rPr>
              <a:t>b </a:t>
            </a:r>
            <a:r>
              <a:rPr lang="en-US" sz="2800" dirty="0" smtClean="0">
                <a:solidFill>
                  <a:prstClr val="black"/>
                </a:solidFill>
                <a:latin typeface="Source Sans Pro"/>
                <a:sym typeface="Wingdings"/>
              </a:rPr>
              <a:t>bytes in memory</a:t>
            </a:r>
            <a:endParaRPr lang="en-US" sz="2800" dirty="0" smtClean="0">
              <a:solidFill>
                <a:prstClr val="black"/>
              </a:solidFill>
              <a:latin typeface="Source Sans Pro"/>
            </a:endParaRPr>
          </a:p>
          <a:p>
            <a:pPr fontAlgn="auto">
              <a:spcAft>
                <a:spcPts val="0"/>
              </a:spcAft>
            </a:pPr>
            <a:endParaRPr lang="en-US" sz="2800" dirty="0" smtClean="0">
              <a:solidFill>
                <a:prstClr val="black"/>
              </a:solidFill>
              <a:latin typeface="Source Sans Pro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200" y="2164343"/>
            <a:ext cx="35521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57200" algn="l"/>
                <a:tab pos="1485900" algn="l"/>
              </a:tabLst>
            </a:pPr>
            <a:r>
              <a:rPr lang="en-US" b="1" dirty="0" smtClean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load </a:t>
            </a:r>
            <a:r>
              <a:rPr lang="de-DE" b="1" dirty="0" smtClean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en-US" b="1" dirty="0" smtClean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1100 </a:t>
            </a:r>
            <a:r>
              <a:rPr lang="en-US" b="1" dirty="0" smtClean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  <a:sym typeface="Wingdings"/>
              </a:rPr>
              <a:t> r1</a:t>
            </a:r>
            <a:endParaRPr lang="en-US" b="1" dirty="0" smtClean="0">
              <a:solidFill>
                <a:prstClr val="black"/>
              </a:solidFill>
              <a:latin typeface="Courier New" pitchFamily="49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34106" y="5279695"/>
            <a:ext cx="2331384" cy="398468"/>
          </a:xfrm>
          <a:prstGeom prst="rect">
            <a:avLst/>
          </a:prstGeom>
          <a:noFill/>
          <a:ln w="38100" cap="flat" cmpd="sng" algn="ctr">
            <a:solidFill>
              <a:srgbClr val="660066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07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5310" y="38225"/>
            <a:ext cx="6335486" cy="799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/>
              </a:rPr>
              <a:t>4-Byte, Direct Mapped Cache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ource Sans Pro"/>
            </a:endParaRPr>
          </a:p>
        </p:txBody>
      </p:sp>
      <p:graphicFrame>
        <p:nvGraphicFramePr>
          <p:cNvPr id="24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780941"/>
              </p:ext>
            </p:extLst>
          </p:nvPr>
        </p:nvGraphicFramePr>
        <p:xfrm>
          <a:off x="6421655" y="537971"/>
          <a:ext cx="2331384" cy="6217920"/>
        </p:xfrm>
        <a:graphic>
          <a:graphicData uri="http://schemas.openxmlformats.org/drawingml/2006/table">
            <a:tbl>
              <a:tblPr firstRow="1" bandRow="1"/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chemeClr val="tx2"/>
                          </a:solidFill>
                          <a:latin typeface="Source Sans Pro"/>
                        </a:rPr>
                        <a:t>addr</a:t>
                      </a:r>
                      <a:endParaRPr lang="en-US" sz="2000" b="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Source Sans Pro"/>
                        </a:rPr>
                        <a:t>data</a:t>
                      </a:r>
                      <a:endParaRPr lang="en-US" sz="2000" dirty="0">
                        <a:solidFill>
                          <a:schemeClr val="tx1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0000</a:t>
                      </a:r>
                      <a:endParaRPr lang="en-US" sz="2000" b="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A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0001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B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0010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C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0011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D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0100</a:t>
                      </a:r>
                      <a:endParaRPr lang="en-US" sz="2000" b="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E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0101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F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0110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G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0111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H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1000</a:t>
                      </a:r>
                      <a:endParaRPr lang="en-US" sz="2000" b="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J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1001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K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1010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L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1011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M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1100</a:t>
                      </a:r>
                      <a:endParaRPr lang="en-US" sz="2000" b="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N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1101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O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1110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P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1111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Q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5" name="Rectangle 24"/>
          <p:cNvSpPr/>
          <p:nvPr/>
        </p:nvSpPr>
        <p:spPr>
          <a:xfrm>
            <a:off x="6957936" y="27597"/>
            <a:ext cx="15582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Source Sans Pro"/>
                <a:ea typeface="+mn-ea"/>
                <a:cs typeface="+mn-cs"/>
              </a:rPr>
              <a:t>MEMORY</a:t>
            </a:r>
            <a:endParaRPr lang="en-US" b="1" dirty="0">
              <a:solidFill>
                <a:prstClr val="black"/>
              </a:solidFill>
              <a:latin typeface="Source Sans Pro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84377" y="1096726"/>
            <a:ext cx="12811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Source Sans Pro"/>
                <a:ea typeface="+mn-ea"/>
                <a:cs typeface="+mn-cs"/>
              </a:rPr>
              <a:t>CACHE</a:t>
            </a:r>
            <a:endParaRPr lang="en-US" b="1" dirty="0">
              <a:solidFill>
                <a:prstClr val="black"/>
              </a:solidFill>
              <a:latin typeface="Source Sans Pro"/>
              <a:ea typeface="+mn-ea"/>
              <a:cs typeface="+mn-cs"/>
            </a:endParaRP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668697"/>
              </p:ext>
            </p:extLst>
          </p:nvPr>
        </p:nvGraphicFramePr>
        <p:xfrm>
          <a:off x="2120139" y="1695406"/>
          <a:ext cx="1554199" cy="1828800"/>
        </p:xfrm>
        <a:graphic>
          <a:graphicData uri="http://schemas.openxmlformats.org/drawingml/2006/table">
            <a:tbl>
              <a:tblPr firstRow="1" bandRow="1"/>
              <a:tblGrid>
                <a:gridCol w="1554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latin typeface="Source Sans Pro"/>
                        </a:rPr>
                        <a:t>data</a:t>
                      </a:r>
                      <a:endParaRPr lang="en-US" sz="2000" dirty="0"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A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B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C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D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" name="Content Placeholder 2"/>
          <p:cNvSpPr txBox="1">
            <a:spLocks/>
          </p:cNvSpPr>
          <p:nvPr/>
        </p:nvSpPr>
        <p:spPr>
          <a:xfrm>
            <a:off x="270435" y="4308430"/>
            <a:ext cx="8229600" cy="23474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US" sz="2800" b="1" dirty="0" smtClean="0">
                <a:solidFill>
                  <a:prstClr val="black"/>
                </a:solidFill>
                <a:latin typeface="Source Sans Pro"/>
              </a:rPr>
              <a:t>Direct </a:t>
            </a:r>
            <a:r>
              <a:rPr lang="en-US" sz="2800" b="1" dirty="0">
                <a:solidFill>
                  <a:prstClr val="black"/>
                </a:solidFill>
                <a:latin typeface="Source Sans Pro"/>
              </a:rPr>
              <a:t>mapped:</a:t>
            </a:r>
            <a:r>
              <a:rPr lang="en-US" sz="2800" dirty="0">
                <a:solidFill>
                  <a:prstClr val="black"/>
                </a:solidFill>
                <a:latin typeface="Source Sans Pro"/>
              </a:rPr>
              <a:t> </a:t>
            </a:r>
          </a:p>
          <a:p>
            <a:pPr fontAlgn="auto"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Source Sans Pro"/>
              </a:rPr>
              <a:t>Each address </a:t>
            </a:r>
            <a:r>
              <a:rPr lang="en-US" sz="2800" dirty="0" smtClean="0">
                <a:solidFill>
                  <a:prstClr val="black"/>
                </a:solidFill>
                <a:latin typeface="Source Sans Pro"/>
              </a:rPr>
              <a:t>maps </a:t>
            </a:r>
            <a:r>
              <a:rPr lang="en-US" sz="2800" dirty="0">
                <a:solidFill>
                  <a:prstClr val="black"/>
                </a:solidFill>
                <a:latin typeface="Source Sans Pro"/>
              </a:rPr>
              <a:t>to </a:t>
            </a:r>
            <a:r>
              <a:rPr lang="en-US" sz="2800" dirty="0" smtClean="0">
                <a:solidFill>
                  <a:prstClr val="black"/>
                </a:solidFill>
                <a:latin typeface="Source Sans Pro"/>
              </a:rPr>
              <a:t>1 cache </a:t>
            </a:r>
            <a:r>
              <a:rPr lang="en-US" sz="2800" dirty="0">
                <a:solidFill>
                  <a:prstClr val="black"/>
                </a:solidFill>
                <a:latin typeface="Source Sans Pro"/>
              </a:rPr>
              <a:t>block</a:t>
            </a:r>
          </a:p>
          <a:p>
            <a:pPr fontAlgn="auto"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Source Sans Pro"/>
              </a:rPr>
              <a:t>4 entries </a:t>
            </a:r>
            <a:r>
              <a:rPr lang="en-US" sz="2800" dirty="0">
                <a:solidFill>
                  <a:prstClr val="black"/>
                </a:solidFill>
                <a:latin typeface="Source Sans Pro"/>
                <a:sym typeface="Wingdings"/>
              </a:rPr>
              <a:t> </a:t>
            </a:r>
            <a:r>
              <a:rPr lang="en-US" sz="2800" dirty="0">
                <a:solidFill>
                  <a:prstClr val="black"/>
                </a:solidFill>
                <a:latin typeface="Source Sans Pro"/>
              </a:rPr>
              <a:t>2 index bits (</a:t>
            </a:r>
            <a:r>
              <a:rPr lang="en-US" sz="2800" dirty="0">
                <a:solidFill>
                  <a:prstClr val="black"/>
                </a:solidFill>
                <a:latin typeface="Source Sans Pro"/>
                <a:sym typeface="Wingdings"/>
              </a:rPr>
              <a:t>2</a:t>
            </a:r>
            <a:r>
              <a:rPr lang="en-US" sz="2800" baseline="30000" dirty="0">
                <a:solidFill>
                  <a:prstClr val="black"/>
                </a:solidFill>
                <a:latin typeface="Source Sans Pro"/>
                <a:sym typeface="Wingdings"/>
              </a:rPr>
              <a:t>n</a:t>
            </a:r>
            <a:r>
              <a:rPr lang="en-US" sz="2800" dirty="0">
                <a:solidFill>
                  <a:prstClr val="black"/>
                </a:solidFill>
                <a:latin typeface="Source Sans Pro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Source Sans Pro"/>
                <a:sym typeface="Wingdings"/>
              </a:rPr>
              <a:t> n bits</a:t>
            </a:r>
            <a:r>
              <a:rPr lang="en-US" sz="2800" dirty="0" smtClean="0">
                <a:solidFill>
                  <a:prstClr val="black"/>
                </a:solidFill>
                <a:latin typeface="Source Sans Pro"/>
                <a:sym typeface="Wingdings"/>
              </a:rPr>
              <a:t>)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US" sz="2800" b="1" dirty="0">
                <a:solidFill>
                  <a:prstClr val="black"/>
                </a:solidFill>
                <a:latin typeface="Source Sans Pro"/>
              </a:rPr>
              <a:t>Index with LSB:</a:t>
            </a:r>
          </a:p>
          <a:p>
            <a:pPr fontAlgn="auto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Source Sans Pro"/>
              </a:rPr>
              <a:t>Supports spatial </a:t>
            </a:r>
            <a:r>
              <a:rPr lang="en-US" sz="2800" dirty="0" smtClean="0">
                <a:solidFill>
                  <a:srgbClr val="000000"/>
                </a:solidFill>
                <a:latin typeface="Source Sans Pro"/>
              </a:rPr>
              <a:t>locality</a:t>
            </a:r>
            <a:endParaRPr lang="en-US" sz="2800" b="1" dirty="0">
              <a:solidFill>
                <a:prstClr val="black"/>
              </a:solidFill>
              <a:latin typeface="Source Sans Pro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9385" y="1632921"/>
            <a:ext cx="2068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57200" algn="l"/>
                <a:tab pos="1485900" algn="l"/>
              </a:tabLst>
            </a:pPr>
            <a:r>
              <a:rPr lang="en-US" b="1" dirty="0" smtClean="0">
                <a:solidFill>
                  <a:srgbClr val="FF0000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index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57200" algn="l"/>
                <a:tab pos="1485900" algn="l"/>
              </a:tabLst>
            </a:pPr>
            <a:r>
              <a:rPr lang="en-US" b="1" dirty="0" smtClean="0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XX</a:t>
            </a:r>
            <a:r>
              <a:rPr lang="en-US" b="1" dirty="0" smtClean="0">
                <a:solidFill>
                  <a:srgbClr val="FF0000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XX</a:t>
            </a:r>
            <a:endParaRPr lang="en-US" b="1" dirty="0" smtClean="0">
              <a:solidFill>
                <a:srgbClr val="000000"/>
              </a:solidFill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607984"/>
              </p:ext>
            </p:extLst>
          </p:nvPr>
        </p:nvGraphicFramePr>
        <p:xfrm>
          <a:off x="1094014" y="1707717"/>
          <a:ext cx="1026125" cy="1828800"/>
        </p:xfrm>
        <a:graphic>
          <a:graphicData uri="http://schemas.openxmlformats.org/drawingml/2006/table">
            <a:tbl>
              <a:tblPr firstRow="1" bandRow="1"/>
              <a:tblGrid>
                <a:gridCol w="1026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index</a:t>
                      </a:r>
                      <a:endParaRPr lang="en-US" sz="2000" b="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00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01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10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11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1" name="Rectangle 30"/>
          <p:cNvSpPr/>
          <p:nvPr/>
        </p:nvSpPr>
        <p:spPr>
          <a:xfrm>
            <a:off x="3790018" y="2048419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ß"/>
            </a:pPr>
            <a:r>
              <a:rPr lang="en-US" dirty="0" smtClean="0">
                <a:solidFill>
                  <a:prstClr val="black"/>
                </a:solidFill>
                <a:latin typeface="Source Sans Pro"/>
                <a:ea typeface="+mn-ea"/>
                <a:cs typeface="+mn-cs"/>
                <a:sym typeface="Wingdings"/>
              </a:rPr>
              <a:t>Cache </a:t>
            </a:r>
            <a:r>
              <a:rPr lang="en-US" dirty="0" smtClean="0">
                <a:solidFill>
                  <a:prstClr val="black"/>
                </a:solidFill>
                <a:latin typeface="Source Sans Pro"/>
                <a:ea typeface="+mn-ea"/>
                <a:cs typeface="+mn-cs"/>
              </a:rPr>
              <a:t>entry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Source Sans Pro"/>
                <a:ea typeface="+mn-ea"/>
                <a:cs typeface="+mn-cs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Source Sans Pro"/>
                <a:ea typeface="+mn-ea"/>
                <a:cs typeface="+mn-cs"/>
              </a:rPr>
              <a:t>    = </a:t>
            </a:r>
            <a:r>
              <a:rPr lang="en-US" dirty="0">
                <a:solidFill>
                  <a:prstClr val="black"/>
                </a:solidFill>
                <a:latin typeface="Source Sans Pro"/>
                <a:ea typeface="+mn-ea"/>
                <a:cs typeface="+mn-cs"/>
              </a:rPr>
              <a:t>row </a:t>
            </a:r>
            <a:endParaRPr lang="en-US" dirty="0" smtClean="0">
              <a:solidFill>
                <a:prstClr val="black"/>
              </a:solidFill>
              <a:latin typeface="Source Sans Pro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Source Sans Pro"/>
                <a:ea typeface="+mn-ea"/>
                <a:cs typeface="+mn-cs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Source Sans Pro"/>
                <a:ea typeface="+mn-ea"/>
                <a:cs typeface="+mn-cs"/>
              </a:rPr>
              <a:t>    = (</a:t>
            </a:r>
            <a:r>
              <a:rPr lang="en-US" b="1" dirty="0" smtClean="0">
                <a:solidFill>
                  <a:prstClr val="black"/>
                </a:solidFill>
                <a:latin typeface="Source Sans Pro"/>
                <a:ea typeface="+mn-ea"/>
                <a:cs typeface="+mn-cs"/>
              </a:rPr>
              <a:t>cache) </a:t>
            </a:r>
            <a:r>
              <a:rPr lang="en-US" b="1" dirty="0">
                <a:solidFill>
                  <a:prstClr val="black"/>
                </a:solidFill>
                <a:latin typeface="Source Sans Pro"/>
                <a:ea typeface="+mn-ea"/>
                <a:cs typeface="+mn-cs"/>
              </a:rPr>
              <a:t>line</a:t>
            </a:r>
            <a:r>
              <a:rPr lang="en-US" dirty="0">
                <a:solidFill>
                  <a:prstClr val="black"/>
                </a:solidFill>
                <a:latin typeface="Source Sans Pro"/>
                <a:ea typeface="+mn-ea"/>
                <a:cs typeface="+mn-cs"/>
              </a:rPr>
              <a:t> </a:t>
            </a:r>
            <a:endParaRPr lang="en-US" dirty="0" smtClean="0">
              <a:solidFill>
                <a:prstClr val="black"/>
              </a:solidFill>
              <a:latin typeface="Source Sans Pro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Source Sans Pro"/>
                <a:ea typeface="+mn-ea"/>
                <a:cs typeface="+mn-cs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Source Sans Pro"/>
                <a:ea typeface="+mn-ea"/>
                <a:cs typeface="+mn-cs"/>
              </a:rPr>
              <a:t>   = (</a:t>
            </a:r>
            <a:r>
              <a:rPr lang="en-US" b="1" dirty="0" smtClean="0">
                <a:solidFill>
                  <a:prstClr val="black"/>
                </a:solidFill>
                <a:latin typeface="Source Sans Pro"/>
                <a:ea typeface="+mn-ea"/>
                <a:cs typeface="+mn-cs"/>
              </a:rPr>
              <a:t>cache) </a:t>
            </a:r>
            <a:r>
              <a:rPr lang="en-US" b="1" dirty="0">
                <a:solidFill>
                  <a:prstClr val="black"/>
                </a:solidFill>
                <a:latin typeface="Source Sans Pro"/>
                <a:ea typeface="+mn-ea"/>
                <a:cs typeface="+mn-cs"/>
              </a:rPr>
              <a:t>block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Source Sans Pro"/>
                <a:ea typeface="+mn-ea"/>
                <a:cs typeface="+mn-cs"/>
              </a:rPr>
              <a:t>Block Size: </a:t>
            </a:r>
            <a:r>
              <a:rPr lang="en-US" dirty="0">
                <a:solidFill>
                  <a:prstClr val="black"/>
                </a:solidFill>
                <a:latin typeface="Source Sans Pro"/>
                <a:ea typeface="+mn-ea"/>
                <a:cs typeface="+mn-cs"/>
              </a:rPr>
              <a:t>1 byte </a:t>
            </a:r>
          </a:p>
        </p:txBody>
      </p:sp>
    </p:spTree>
    <p:extLst>
      <p:ext uri="{BB962C8B-B14F-4D97-AF65-F5344CB8AC3E}">
        <p14:creationId xmlns:p14="http://schemas.microsoft.com/office/powerpoint/2010/main" val="271873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/>
          <a:srcRect l="40622" t="2656" r="39854" b="2745"/>
          <a:stretch/>
        </p:blipFill>
        <p:spPr>
          <a:xfrm>
            <a:off x="276910" y="274638"/>
            <a:ext cx="1066800" cy="5169157"/>
          </a:xfrm>
          <a:prstGeom prst="rect">
            <a:avLst/>
          </a:prstGeom>
        </p:spPr>
      </p:pic>
      <p:sp>
        <p:nvSpPr>
          <p:cNvPr id="42" name="Title 4"/>
          <p:cNvSpPr>
            <a:spLocks noGrp="1"/>
          </p:cNvSpPr>
          <p:nvPr>
            <p:ph type="title"/>
          </p:nvPr>
        </p:nvSpPr>
        <p:spPr>
          <a:xfrm>
            <a:off x="457200" y="1337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Analogy to a Spice </a:t>
            </a:r>
            <a:r>
              <a:rPr lang="en-US" dirty="0"/>
              <a:t>R</a:t>
            </a:r>
            <a:r>
              <a:rPr lang="en-US" dirty="0" smtClean="0"/>
              <a:t>ack</a:t>
            </a:r>
            <a:endParaRPr lang="en-US" dirty="0"/>
          </a:p>
        </p:txBody>
      </p:sp>
      <p:sp>
        <p:nvSpPr>
          <p:cNvPr id="43" name="Content Placeholder 1"/>
          <p:cNvSpPr>
            <a:spLocks noGrp="1"/>
          </p:cNvSpPr>
          <p:nvPr>
            <p:ph idx="1"/>
          </p:nvPr>
        </p:nvSpPr>
        <p:spPr>
          <a:xfrm>
            <a:off x="1563131" y="4469408"/>
            <a:ext cx="6927649" cy="2256225"/>
          </a:xfrm>
        </p:spPr>
        <p:txBody>
          <a:bodyPr/>
          <a:lstStyle/>
          <a:p>
            <a:r>
              <a:rPr lang="en-US" dirty="0" smtClean="0"/>
              <a:t>Compared to your spice wall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Smaller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Faster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More costly (per oz.)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/>
          <a:srcRect l="40622" t="2656" r="39854" b="2745"/>
          <a:stretch/>
        </p:blipFill>
        <p:spPr>
          <a:xfrm>
            <a:off x="3374532" y="2339880"/>
            <a:ext cx="283068" cy="13716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/>
          <a:srcRect l="40622" t="2656" r="39854" b="82505"/>
          <a:stretch/>
        </p:blipFill>
        <p:spPr>
          <a:xfrm>
            <a:off x="3374532" y="3955533"/>
            <a:ext cx="283068" cy="215143"/>
          </a:xfrm>
          <a:prstGeom prst="rect">
            <a:avLst/>
          </a:prstGeom>
        </p:spPr>
      </p:pic>
      <p:sp>
        <p:nvSpPr>
          <p:cNvPr id="46" name="Content Placeholder 6"/>
          <p:cNvSpPr txBox="1">
            <a:spLocks/>
          </p:cNvSpPr>
          <p:nvPr/>
        </p:nvSpPr>
        <p:spPr>
          <a:xfrm>
            <a:off x="6019800" y="990600"/>
            <a:ext cx="27432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Tahoma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1200" dirty="0"/>
          </a:p>
        </p:txBody>
      </p:sp>
      <p:sp>
        <p:nvSpPr>
          <p:cNvPr id="47" name="Content Placeholder 6"/>
          <p:cNvSpPr txBox="1">
            <a:spLocks/>
          </p:cNvSpPr>
          <p:nvPr/>
        </p:nvSpPr>
        <p:spPr>
          <a:xfrm>
            <a:off x="3047999" y="2363704"/>
            <a:ext cx="530282" cy="18567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Tahoma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>
                <a:solidFill>
                  <a:schemeClr val="tx2"/>
                </a:solidFill>
              </a:rPr>
              <a:t>A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>
                <a:solidFill>
                  <a:schemeClr val="tx2"/>
                </a:solidFill>
              </a:rPr>
              <a:t>B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>
                <a:solidFill>
                  <a:schemeClr val="tx2"/>
                </a:solidFill>
              </a:rPr>
              <a:t>C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>
                <a:solidFill>
                  <a:schemeClr val="tx2"/>
                </a:solidFill>
              </a:rPr>
              <a:t>D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>
                <a:solidFill>
                  <a:schemeClr val="tx2"/>
                </a:solidFill>
              </a:rPr>
              <a:t>E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>
                <a:solidFill>
                  <a:schemeClr val="tx2"/>
                </a:solidFill>
              </a:rPr>
              <a:t>F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>
                <a:solidFill>
                  <a:schemeClr val="tx2"/>
                </a:solidFill>
              </a:rPr>
              <a:t>    …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>
                <a:solidFill>
                  <a:schemeClr val="tx2"/>
                </a:solidFill>
              </a:rPr>
              <a:t>Z</a:t>
            </a:r>
          </a:p>
        </p:txBody>
      </p:sp>
      <p:sp>
        <p:nvSpPr>
          <p:cNvPr id="48" name="Rectangle 47"/>
          <p:cNvSpPr/>
          <p:nvPr/>
        </p:nvSpPr>
        <p:spPr>
          <a:xfrm>
            <a:off x="76200" y="6571745"/>
            <a:ext cx="2971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http://</a:t>
            </a:r>
            <a:r>
              <a:rPr lang="en-US" sz="1400" dirty="0" err="1" smtClean="0">
                <a:solidFill>
                  <a:schemeClr val="tx2"/>
                </a:solidFill>
                <a:latin typeface="Source Sans Pro"/>
              </a:rPr>
              <a:t>www.bedbathandbeyond.com</a:t>
            </a:r>
            <a:endParaRPr lang="en-US" sz="1400" dirty="0">
              <a:solidFill>
                <a:schemeClr val="tx2"/>
              </a:solidFill>
              <a:latin typeface="Source Sans Pro"/>
            </a:endParaRPr>
          </a:p>
        </p:txBody>
      </p:sp>
      <p:sp>
        <p:nvSpPr>
          <p:cNvPr id="49" name="Content Placeholder 6"/>
          <p:cNvSpPr txBox="1">
            <a:spLocks/>
          </p:cNvSpPr>
          <p:nvPr/>
        </p:nvSpPr>
        <p:spPr bwMode="auto">
          <a:xfrm>
            <a:off x="6867055" y="1244453"/>
            <a:ext cx="1620521" cy="80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Char char="¢"/>
              <a:defRPr sz="24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1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sz="2000" kern="0" dirty="0" smtClean="0">
                <a:solidFill>
                  <a:schemeClr val="tx2"/>
                </a:solidFill>
                <a:latin typeface="Source Sans Pro"/>
              </a:rPr>
              <a:t>Spice Wall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en-US" sz="2000" kern="0" dirty="0" smtClean="0">
                <a:solidFill>
                  <a:schemeClr val="tx2"/>
                </a:solidFill>
                <a:latin typeface="Source Sans Pro"/>
              </a:rPr>
              <a:t>(Memory)</a:t>
            </a:r>
            <a:endParaRPr lang="en-US" sz="2000" kern="0" dirty="0">
              <a:solidFill>
                <a:schemeClr val="tx2"/>
              </a:solidFill>
              <a:latin typeface="Source Sans Pro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/>
          <a:srcRect l="10658" r="10535" b="4546"/>
          <a:stretch/>
        </p:blipFill>
        <p:spPr>
          <a:xfrm>
            <a:off x="6474730" y="2053503"/>
            <a:ext cx="2540086" cy="23075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1" name="Content Placeholder 6"/>
          <p:cNvSpPr txBox="1">
            <a:spLocks/>
          </p:cNvSpPr>
          <p:nvPr/>
        </p:nvSpPr>
        <p:spPr bwMode="auto">
          <a:xfrm>
            <a:off x="3010645" y="1268599"/>
            <a:ext cx="1620521" cy="80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Char char="¢"/>
              <a:defRPr sz="24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1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sz="2000" kern="0" dirty="0" smtClean="0">
                <a:solidFill>
                  <a:schemeClr val="tx2"/>
                </a:solidFill>
                <a:latin typeface="Source Sans Pro"/>
              </a:rPr>
              <a:t>Spice Rack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en-US" sz="2000" kern="0" dirty="0" smtClean="0">
                <a:solidFill>
                  <a:schemeClr val="tx2"/>
                </a:solidFill>
                <a:latin typeface="Source Sans Pro"/>
              </a:rPr>
              <a:t>(Cache)</a:t>
            </a:r>
            <a:endParaRPr lang="en-US" sz="2000" kern="0" dirty="0">
              <a:solidFill>
                <a:schemeClr val="tx2"/>
              </a:solidFill>
              <a:latin typeface="Source Sans Pro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495411" y="1984203"/>
            <a:ext cx="16097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kern="0" dirty="0">
                <a:solidFill>
                  <a:schemeClr val="tx2"/>
                </a:solidFill>
                <a:latin typeface="Source Sans Pro"/>
              </a:rPr>
              <a:t>i</a:t>
            </a:r>
            <a:r>
              <a:rPr lang="en-US" sz="2000" kern="0" dirty="0" smtClean="0">
                <a:solidFill>
                  <a:schemeClr val="tx2"/>
                </a:solidFill>
                <a:latin typeface="Source Sans Pro"/>
              </a:rPr>
              <a:t>ndex  spice </a:t>
            </a:r>
            <a:endParaRPr lang="en-US" sz="2000" kern="0" dirty="0">
              <a:solidFill>
                <a:schemeClr val="tx2"/>
              </a:solidFill>
              <a:latin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55581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9385E-6 0.00092 L 0.29529 0.0277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5" y="134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uild="p"/>
      <p:bldP spid="43" grpId="1" build="p"/>
      <p:bldP spid="47" grpId="0"/>
      <p:bldP spid="48" grpId="0"/>
      <p:bldP spid="5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0622" t="2656" r="39854" b="2745"/>
          <a:stretch/>
        </p:blipFill>
        <p:spPr>
          <a:xfrm>
            <a:off x="4781495" y="2339880"/>
            <a:ext cx="283068" cy="1371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411885" y="2734095"/>
            <a:ext cx="1307606" cy="369332"/>
            <a:chOff x="3917879" y="3526814"/>
            <a:chExt cx="1307606" cy="369332"/>
          </a:xfrm>
        </p:grpSpPr>
        <p:sp>
          <p:nvSpPr>
            <p:cNvPr id="7" name="Snip Same Side Corner Rectangle 6"/>
            <p:cNvSpPr/>
            <p:nvPr/>
          </p:nvSpPr>
          <p:spPr>
            <a:xfrm rot="16200000" flipH="1" flipV="1">
              <a:off x="4431856" y="3080765"/>
              <a:ext cx="279652" cy="1307606"/>
            </a:xfrm>
            <a:prstGeom prst="snip2SameRect">
              <a:avLst>
                <a:gd name="adj1" fmla="val 47694"/>
                <a:gd name="adj2" fmla="val 0"/>
              </a:avLst>
            </a:prstGeom>
            <a:solidFill>
              <a:srgbClr val="EBC95E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lIns="91440" rtlCol="0" anchor="ctr" anchorCtr="0"/>
            <a:lstStyle/>
            <a:p>
              <a:pPr algn="ctr"/>
              <a:endParaRPr 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936033" y="3526814"/>
              <a:ext cx="11412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Cinnamon</a:t>
              </a:r>
              <a:endParaRPr lang="en-US" dirty="0"/>
            </a:p>
          </p:txBody>
        </p:sp>
      </p:grpSp>
      <p:sp>
        <p:nvSpPr>
          <p:cNvPr id="9" name="Content Placeholder 1"/>
          <p:cNvSpPr txBox="1">
            <a:spLocks/>
          </p:cNvSpPr>
          <p:nvPr/>
        </p:nvSpPr>
        <p:spPr>
          <a:xfrm>
            <a:off x="293383" y="4316641"/>
            <a:ext cx="6927649" cy="2084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2"/>
                </a:solidFill>
                <a:latin typeface="Source Sans Pro"/>
              </a:rPr>
              <a:t>How do you know what’s in the jar?</a:t>
            </a:r>
          </a:p>
          <a:p>
            <a:r>
              <a:rPr lang="en-US" dirty="0" smtClean="0">
                <a:solidFill>
                  <a:schemeClr val="tx2"/>
                </a:solidFill>
                <a:latin typeface="Source Sans Pro"/>
              </a:rPr>
              <a:t>Need labels</a:t>
            </a:r>
          </a:p>
          <a:p>
            <a:pPr marL="457200" lvl="1" indent="0">
              <a:buFont typeface="Arial"/>
              <a:buNone/>
            </a:pPr>
            <a:r>
              <a:rPr lang="en-US" b="1" dirty="0" smtClean="0">
                <a:solidFill>
                  <a:schemeClr val="tx2"/>
                </a:solidFill>
                <a:latin typeface="Source Sans Pro"/>
              </a:rPr>
              <a:t>Tag </a:t>
            </a:r>
            <a:r>
              <a:rPr lang="en-US" dirty="0" smtClean="0">
                <a:solidFill>
                  <a:schemeClr val="tx2"/>
                </a:solidFill>
                <a:latin typeface="Source Sans Pro"/>
              </a:rPr>
              <a:t>= Ultra-minimalist label</a:t>
            </a:r>
            <a:endParaRPr lang="en-US" b="1" dirty="0">
              <a:solidFill>
                <a:schemeClr val="tx2"/>
              </a:solidFill>
              <a:latin typeface="Source Sans Pro"/>
            </a:endParaRPr>
          </a:p>
        </p:txBody>
      </p:sp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>
            <a:off x="457200" y="1337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Analogy to a Spice </a:t>
            </a:r>
            <a:r>
              <a:rPr lang="en-US" dirty="0"/>
              <a:t>R</a:t>
            </a:r>
            <a:r>
              <a:rPr lang="en-US" dirty="0" smtClean="0"/>
              <a:t>ack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3341723" y="2730943"/>
            <a:ext cx="1367682" cy="461665"/>
            <a:chOff x="3740155" y="2730943"/>
            <a:chExt cx="1367682" cy="461665"/>
          </a:xfrm>
        </p:grpSpPr>
        <p:sp>
          <p:nvSpPr>
            <p:cNvPr id="12" name="Snip Same Side Corner Rectangle 11"/>
            <p:cNvSpPr/>
            <p:nvPr/>
          </p:nvSpPr>
          <p:spPr>
            <a:xfrm rot="16200000" flipH="1" flipV="1">
              <a:off x="4311843" y="2284894"/>
              <a:ext cx="279652" cy="1307606"/>
            </a:xfrm>
            <a:prstGeom prst="snip2SameRect">
              <a:avLst>
                <a:gd name="adj1" fmla="val 47694"/>
                <a:gd name="adj2" fmla="val 0"/>
              </a:avLst>
            </a:prstGeom>
            <a:solidFill>
              <a:srgbClr val="EBC95E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lIns="91440" rtlCol="0" anchor="ctr" anchorCtr="0"/>
            <a:lstStyle/>
            <a:p>
              <a:pPr algn="ctr"/>
              <a:endParaRPr 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740155" y="2730943"/>
              <a:ext cx="136768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err="1" smtClean="0">
                  <a:solidFill>
                    <a:schemeClr val="tx2"/>
                  </a:solidFill>
                  <a:latin typeface="Source Sans Pro"/>
                </a:rPr>
                <a:t>innamon</a:t>
              </a:r>
              <a:endParaRPr lang="en-US" dirty="0">
                <a:solidFill>
                  <a:schemeClr val="tx2"/>
                </a:solidFill>
                <a:latin typeface="Source Sans Pro"/>
              </a:endParaRPr>
            </a:p>
          </p:txBody>
        </p:sp>
      </p:grpSp>
      <p:sp>
        <p:nvSpPr>
          <p:cNvPr id="14" name="Content Placeholder 6"/>
          <p:cNvSpPr txBox="1">
            <a:spLocks/>
          </p:cNvSpPr>
          <p:nvPr/>
        </p:nvSpPr>
        <p:spPr>
          <a:xfrm>
            <a:off x="6019800" y="990600"/>
            <a:ext cx="27432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Tahoma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1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10658" r="10535" b="4546"/>
          <a:stretch/>
        </p:blipFill>
        <p:spPr>
          <a:xfrm>
            <a:off x="6474730" y="2053503"/>
            <a:ext cx="2540086" cy="23075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Content Placeholder 6"/>
          <p:cNvSpPr txBox="1">
            <a:spLocks/>
          </p:cNvSpPr>
          <p:nvPr/>
        </p:nvSpPr>
        <p:spPr bwMode="auto">
          <a:xfrm>
            <a:off x="6867055" y="1244453"/>
            <a:ext cx="1620521" cy="80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Char char="¢"/>
              <a:defRPr sz="24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1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sz="2000" kern="0" dirty="0" smtClean="0">
                <a:solidFill>
                  <a:schemeClr val="tx2"/>
                </a:solidFill>
                <a:latin typeface="Source Sans Pro"/>
              </a:rPr>
              <a:t>Spice Wall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en-US" sz="2000" kern="0" dirty="0" smtClean="0">
                <a:solidFill>
                  <a:schemeClr val="tx2"/>
                </a:solidFill>
                <a:latin typeface="Source Sans Pro"/>
              </a:rPr>
              <a:t>(Memory)</a:t>
            </a:r>
            <a:endParaRPr lang="en-US" sz="2000" kern="0" dirty="0">
              <a:solidFill>
                <a:schemeClr val="tx2"/>
              </a:solidFill>
              <a:latin typeface="Source Sans Pro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40622" t="2656" r="39854" b="82505"/>
          <a:stretch/>
        </p:blipFill>
        <p:spPr>
          <a:xfrm>
            <a:off x="4781495" y="3955533"/>
            <a:ext cx="283068" cy="215143"/>
          </a:xfrm>
          <a:prstGeom prst="rect">
            <a:avLst/>
          </a:prstGeom>
        </p:spPr>
      </p:pic>
      <p:sp>
        <p:nvSpPr>
          <p:cNvPr id="18" name="Content Placeholder 6"/>
          <p:cNvSpPr txBox="1">
            <a:spLocks/>
          </p:cNvSpPr>
          <p:nvPr/>
        </p:nvSpPr>
        <p:spPr>
          <a:xfrm>
            <a:off x="3047999" y="2363704"/>
            <a:ext cx="530282" cy="18567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Tahoma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>
                <a:solidFill>
                  <a:schemeClr val="tx2"/>
                </a:solidFill>
              </a:rPr>
              <a:t>A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>
                <a:solidFill>
                  <a:schemeClr val="tx2"/>
                </a:solidFill>
              </a:rPr>
              <a:t>B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>
                <a:solidFill>
                  <a:schemeClr val="tx2"/>
                </a:solidFill>
              </a:rPr>
              <a:t>C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>
                <a:solidFill>
                  <a:schemeClr val="tx2"/>
                </a:solidFill>
              </a:rPr>
              <a:t>D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>
                <a:solidFill>
                  <a:schemeClr val="tx2"/>
                </a:solidFill>
              </a:rPr>
              <a:t>E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>
                <a:solidFill>
                  <a:schemeClr val="tx2"/>
                </a:solidFill>
              </a:rPr>
              <a:t>F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>
                <a:solidFill>
                  <a:schemeClr val="tx2"/>
                </a:solidFill>
              </a:rPr>
              <a:t>    …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>
                <a:solidFill>
                  <a:schemeClr val="tx2"/>
                </a:solidFill>
              </a:rPr>
              <a:t>Z</a:t>
            </a:r>
          </a:p>
        </p:txBody>
      </p:sp>
      <p:sp>
        <p:nvSpPr>
          <p:cNvPr id="19" name="Content Placeholder 6"/>
          <p:cNvSpPr txBox="1">
            <a:spLocks/>
          </p:cNvSpPr>
          <p:nvPr/>
        </p:nvSpPr>
        <p:spPr bwMode="auto">
          <a:xfrm>
            <a:off x="3010645" y="1268599"/>
            <a:ext cx="1620521" cy="80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Char char="¢"/>
              <a:defRPr sz="24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1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sz="2000" kern="0" dirty="0" smtClean="0">
                <a:solidFill>
                  <a:schemeClr val="tx2"/>
                </a:solidFill>
                <a:latin typeface="Source Sans Pro"/>
              </a:rPr>
              <a:t>Spice Rack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en-US" sz="2000" kern="0" dirty="0" smtClean="0">
                <a:solidFill>
                  <a:schemeClr val="tx2"/>
                </a:solidFill>
                <a:latin typeface="Source Sans Pro"/>
              </a:rPr>
              <a:t>(Cache)</a:t>
            </a:r>
            <a:endParaRPr lang="en-US" sz="2000" kern="0" dirty="0">
              <a:solidFill>
                <a:schemeClr val="tx2"/>
              </a:solidFill>
              <a:latin typeface="Source Sans Pro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62085" y="1995452"/>
            <a:ext cx="27916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kern="0" dirty="0">
                <a:solidFill>
                  <a:schemeClr val="tx2"/>
                </a:solidFill>
                <a:latin typeface="Source Sans Pro"/>
              </a:rPr>
              <a:t>i</a:t>
            </a:r>
            <a:r>
              <a:rPr lang="en-US" sz="2000" kern="0" dirty="0" smtClean="0">
                <a:solidFill>
                  <a:schemeClr val="tx2"/>
                </a:solidFill>
                <a:latin typeface="Source Sans Pro"/>
              </a:rPr>
              <a:t>ndex         	     spice </a:t>
            </a:r>
            <a:endParaRPr lang="en-US" sz="2000" kern="0" dirty="0">
              <a:solidFill>
                <a:schemeClr val="tx2"/>
              </a:solidFill>
              <a:latin typeface="Source Sans Pro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50186" y="1995452"/>
            <a:ext cx="6110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>
                <a:solidFill>
                  <a:schemeClr val="tx2"/>
                </a:solidFill>
                <a:latin typeface="Source Sans Pro"/>
              </a:rPr>
              <a:t>tag </a:t>
            </a:r>
            <a:endParaRPr lang="en-US" sz="2000" dirty="0">
              <a:solidFill>
                <a:schemeClr val="tx2"/>
              </a:solidFill>
              <a:latin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49792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59849" y="1581534"/>
            <a:ext cx="2068564" cy="83099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  <a:tab pos="1485900" algn="l"/>
              </a:tabLst>
              <a:defRPr/>
            </a:pP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urier New" pitchFamily="49" charset="0"/>
                <a:ea typeface="+mn-ea"/>
                <a:cs typeface="+mn-cs"/>
              </a:rPr>
              <a:t>tag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itchFamily="49" charset="0"/>
                <a:ea typeface="+mn-ea"/>
                <a:cs typeface="+mn-cs"/>
              </a:rPr>
              <a:t>|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itchFamily="49" charset="0"/>
                <a:ea typeface="+mn-ea"/>
                <a:cs typeface="+mn-cs"/>
              </a:rPr>
              <a:t>index</a:t>
            </a: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urier New" pitchFamily="49" charset="0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  <a:tab pos="1485900" algn="l"/>
              </a:tabLst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itchFamily="49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itchFamily="49" charset="0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urier New" pitchFamily="49" charset="0"/>
                <a:ea typeface="+mn-ea"/>
                <a:cs typeface="+mn-cs"/>
              </a:rPr>
              <a:t>XX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itchFamily="49" charset="0"/>
                <a:ea typeface="+mn-ea"/>
                <a:cs typeface="+mn-cs"/>
              </a:rPr>
              <a:t>XX</a:t>
            </a: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itchFamily="49" charset="0"/>
              <a:ea typeface="+mn-ea"/>
              <a:cs typeface="+mn-cs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203891"/>
              </p:ext>
            </p:extLst>
          </p:nvPr>
        </p:nvGraphicFramePr>
        <p:xfrm>
          <a:off x="2920244" y="2364879"/>
          <a:ext cx="2331384" cy="1828800"/>
        </p:xfrm>
        <a:graphic>
          <a:graphicData uri="http://schemas.openxmlformats.org/drawingml/2006/table">
            <a:tbl>
              <a:tblPr firstRow="1" bandRow="1"/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endParaRPr lang="en-US" sz="2000" dirty="0"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latin typeface="Source Sans Pro"/>
                        </a:rPr>
                        <a:t>data</a:t>
                      </a:r>
                      <a:endParaRPr lang="en-US" sz="2000" dirty="0"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endParaRPr lang="en-US" sz="2000" dirty="0">
                        <a:latin typeface="Source Sans Pro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A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 smtClean="0">
                        <a:latin typeface="Source Sans Pro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95E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B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 smtClean="0">
                        <a:latin typeface="Source Sans Pro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C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endParaRPr lang="en-US" sz="2000" dirty="0">
                        <a:latin typeface="Source Sans Pro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D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773385"/>
              </p:ext>
            </p:extLst>
          </p:nvPr>
        </p:nvGraphicFramePr>
        <p:xfrm>
          <a:off x="2920244" y="2360086"/>
          <a:ext cx="777185" cy="1828800"/>
        </p:xfrm>
        <a:graphic>
          <a:graphicData uri="http://schemas.openxmlformats.org/drawingml/2006/table">
            <a:tbl>
              <a:tblPr firstRow="1" bandRow="1"/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latin typeface="Source Sans Pro"/>
                        </a:rPr>
                        <a:t>tag</a:t>
                      </a:r>
                      <a:endParaRPr lang="en-US" sz="2000" dirty="0"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00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00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" name="Title 1"/>
          <p:cNvSpPr txBox="1">
            <a:spLocks/>
          </p:cNvSpPr>
          <p:nvPr/>
        </p:nvSpPr>
        <p:spPr>
          <a:xfrm>
            <a:off x="457200" y="152528"/>
            <a:ext cx="57273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4-Byte, Direct Mapped Cache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MEMORY</a:t>
            </a:r>
            <a:endParaRPr lang="en-US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06799" y="1739328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CACHE</a:t>
            </a:r>
            <a:endParaRPr lang="en-US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270435" y="4308430"/>
            <a:ext cx="5749365" cy="1817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US" b="1" dirty="0" smtClean="0">
                <a:solidFill>
                  <a:prstClr val="black"/>
                </a:solidFill>
                <a:latin typeface="Calibri"/>
              </a:rPr>
              <a:t>Tag: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minimalist label/address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US" sz="2400" b="1" dirty="0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r>
              <a:rPr lang="en-US" sz="2400" b="1" dirty="0" smtClean="0">
                <a:solidFill>
                  <a:prstClr val="black"/>
                </a:solidFill>
                <a:latin typeface="Courier New"/>
                <a:cs typeface="Courier New"/>
              </a:rPr>
              <a:t>ddress = </a:t>
            </a:r>
            <a:r>
              <a:rPr lang="en-US" sz="2400" b="1" dirty="0" smtClean="0">
                <a:solidFill>
                  <a:srgbClr val="008000"/>
                </a:solidFill>
                <a:latin typeface="Courier New"/>
                <a:cs typeface="Courier New"/>
              </a:rPr>
              <a:t>tag</a:t>
            </a:r>
            <a:r>
              <a:rPr lang="en-US" sz="2400" b="1" dirty="0" smtClean="0">
                <a:solidFill>
                  <a:prstClr val="black"/>
                </a:solidFill>
                <a:latin typeface="Courier New"/>
                <a:cs typeface="Courier New"/>
              </a:rPr>
              <a:t> + </a:t>
            </a:r>
            <a:r>
              <a:rPr lang="en-US" sz="2400" b="1" dirty="0" smtClean="0">
                <a:solidFill>
                  <a:srgbClr val="FF0000"/>
                </a:solidFill>
                <a:latin typeface="Courier New"/>
                <a:cs typeface="Courier New"/>
              </a:rPr>
              <a:t>index</a:t>
            </a:r>
            <a:endParaRPr lang="en-US" sz="2400" b="1" dirty="0">
              <a:solidFill>
                <a:srgbClr val="FF0000"/>
              </a:solidFill>
              <a:latin typeface="Courier New"/>
              <a:cs typeface="Courier New"/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816554"/>
              </p:ext>
            </p:extLst>
          </p:nvPr>
        </p:nvGraphicFramePr>
        <p:xfrm>
          <a:off x="1910443" y="2377190"/>
          <a:ext cx="1009801" cy="1828800"/>
        </p:xfrm>
        <a:graphic>
          <a:graphicData uri="http://schemas.openxmlformats.org/drawingml/2006/table">
            <a:tbl>
              <a:tblPr firstRow="1" bandRow="1"/>
              <a:tblGrid>
                <a:gridCol w="1009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index</a:t>
                      </a:r>
                      <a:endParaRPr lang="en-US" sz="2000" b="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00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01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10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11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2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6728726"/>
              </p:ext>
            </p:extLst>
          </p:nvPr>
        </p:nvGraphicFramePr>
        <p:xfrm>
          <a:off x="6421655" y="537971"/>
          <a:ext cx="2331384" cy="6217920"/>
        </p:xfrm>
        <a:graphic>
          <a:graphicData uri="http://schemas.openxmlformats.org/drawingml/2006/table">
            <a:tbl>
              <a:tblPr firstRow="1" bandRow="1"/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  <a:latin typeface="Source Sans Pro"/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latin typeface="Source Sans Pro"/>
                        </a:rPr>
                        <a:t>data</a:t>
                      </a:r>
                      <a:endParaRPr lang="en-US" sz="2000" dirty="0"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A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0001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B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0010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C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0011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D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E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0101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F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0110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G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0111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H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J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1001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K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1010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L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1011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M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N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1101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O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1110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P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1111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Q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74080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152528"/>
            <a:ext cx="57273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4-Byte, Direct Mapped Cache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MEMORY</a:t>
            </a:r>
            <a:endParaRPr lang="en-US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06799" y="1739328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CACHE</a:t>
            </a:r>
            <a:endParaRPr lang="en-US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57200" y="4308430"/>
            <a:ext cx="8229600" cy="1817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One last tweak: 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valid bit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268245"/>
              </p:ext>
            </p:extLst>
          </p:nvPr>
        </p:nvGraphicFramePr>
        <p:xfrm>
          <a:off x="2920244" y="2364879"/>
          <a:ext cx="2331384" cy="1828660"/>
        </p:xfrm>
        <a:graphic>
          <a:graphicData uri="http://schemas.openxmlformats.org/drawingml/2006/table">
            <a:tbl>
              <a:tblPr firstRow="1" bandRow="1"/>
              <a:tblGrid>
                <a:gridCol w="304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3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latin typeface="Source Sans Pro"/>
                        </a:rPr>
                        <a:t>V</a:t>
                      </a:r>
                      <a:endParaRPr lang="en-US" sz="1800" dirty="0"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400" dirty="0" smtClean="0">
                          <a:latin typeface="Source Sans Pro"/>
                        </a:rPr>
                        <a:t>tag</a:t>
                      </a:r>
                      <a:endParaRPr lang="en-US" sz="1400" b="0" dirty="0"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latin typeface="Source Sans Pro"/>
                        </a:rPr>
                        <a:t>data</a:t>
                      </a:r>
                      <a:endParaRPr lang="en-US" sz="1800" dirty="0"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00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X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00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X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00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X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00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X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103871"/>
              </p:ext>
            </p:extLst>
          </p:nvPr>
        </p:nvGraphicFramePr>
        <p:xfrm>
          <a:off x="1926771" y="2377190"/>
          <a:ext cx="993473" cy="1828800"/>
        </p:xfrm>
        <a:graphic>
          <a:graphicData uri="http://schemas.openxmlformats.org/drawingml/2006/table">
            <a:tbl>
              <a:tblPr firstRow="1" bandRow="1"/>
              <a:tblGrid>
                <a:gridCol w="993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index</a:t>
                      </a:r>
                      <a:endParaRPr lang="en-US" sz="2000" b="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00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01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10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11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8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9489117"/>
              </p:ext>
            </p:extLst>
          </p:nvPr>
        </p:nvGraphicFramePr>
        <p:xfrm>
          <a:off x="6421655" y="537971"/>
          <a:ext cx="2331384" cy="6217920"/>
        </p:xfrm>
        <a:graphic>
          <a:graphicData uri="http://schemas.openxmlformats.org/drawingml/2006/table">
            <a:tbl>
              <a:tblPr firstRow="1" bandRow="1"/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  <a:latin typeface="Source Sans Pro"/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latin typeface="Source Sans Pro"/>
                        </a:rPr>
                        <a:t>data</a:t>
                      </a:r>
                      <a:endParaRPr lang="en-US" sz="2000" dirty="0"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A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0001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B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0010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C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0011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D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E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0101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F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0110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G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0111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H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J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1001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K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1010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L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1011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M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N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1101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O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1110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P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1111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Q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152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MEMORY</a:t>
            </a:r>
            <a:endParaRPr lang="en-US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06799" y="1739328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CACHE</a:t>
            </a:r>
            <a:endParaRPr lang="en-US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427528"/>
              </p:ext>
            </p:extLst>
          </p:nvPr>
        </p:nvGraphicFramePr>
        <p:xfrm>
          <a:off x="2920244" y="2364879"/>
          <a:ext cx="2331384" cy="1828660"/>
        </p:xfrm>
        <a:graphic>
          <a:graphicData uri="http://schemas.openxmlformats.org/drawingml/2006/table">
            <a:tbl>
              <a:tblPr firstRow="1" bandRow="1"/>
              <a:tblGrid>
                <a:gridCol w="304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3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latin typeface="Source Sans Pro"/>
                        </a:rPr>
                        <a:t>V</a:t>
                      </a:r>
                      <a:endParaRPr lang="en-US" sz="1800" dirty="0"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400" dirty="0" smtClean="0">
                          <a:latin typeface="Source Sans Pro"/>
                        </a:rPr>
                        <a:t>tag</a:t>
                      </a:r>
                      <a:endParaRPr lang="en-US" sz="1400" b="0" dirty="0"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latin typeface="Source Sans Pro"/>
                        </a:rPr>
                        <a:t>data</a:t>
                      </a:r>
                      <a:endParaRPr lang="en-US" sz="1800" dirty="0"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11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X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11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X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11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X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11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X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103871"/>
              </p:ext>
            </p:extLst>
          </p:nvPr>
        </p:nvGraphicFramePr>
        <p:xfrm>
          <a:off x="1926771" y="2377190"/>
          <a:ext cx="993473" cy="1828800"/>
        </p:xfrm>
        <a:graphic>
          <a:graphicData uri="http://schemas.openxmlformats.org/drawingml/2006/table">
            <a:tbl>
              <a:tblPr firstRow="1" bandRow="1"/>
              <a:tblGrid>
                <a:gridCol w="993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index</a:t>
                      </a:r>
                      <a:endParaRPr lang="en-US" sz="2000" b="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00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01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10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11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8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9489117"/>
              </p:ext>
            </p:extLst>
          </p:nvPr>
        </p:nvGraphicFramePr>
        <p:xfrm>
          <a:off x="6421655" y="537971"/>
          <a:ext cx="2331384" cy="6217920"/>
        </p:xfrm>
        <a:graphic>
          <a:graphicData uri="http://schemas.openxmlformats.org/drawingml/2006/table">
            <a:tbl>
              <a:tblPr firstRow="1" bandRow="1"/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  <a:latin typeface="Source Sans Pro"/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latin typeface="Source Sans Pro"/>
                        </a:rPr>
                        <a:t>data</a:t>
                      </a:r>
                      <a:endParaRPr lang="en-US" sz="2000" dirty="0"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A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0001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B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0010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C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0011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D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E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0101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F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0110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G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0111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H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J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1001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K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1010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L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1011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M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N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1101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O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1110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P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1111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Q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3660186" y="4460830"/>
            <a:ext cx="2764457" cy="18177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  <a:latin typeface="Source Sans Pro"/>
              </a:rPr>
              <a:t>Lookup:</a:t>
            </a:r>
            <a:endParaRPr lang="en-US" b="1" dirty="0">
              <a:solidFill>
                <a:schemeClr val="tx2"/>
              </a:solidFill>
              <a:latin typeface="Source Sans Pro"/>
            </a:endParaRPr>
          </a:p>
          <a:p>
            <a:r>
              <a:rPr lang="en-US" dirty="0" smtClean="0">
                <a:solidFill>
                  <a:schemeClr val="accent2"/>
                </a:solidFill>
                <a:latin typeface="Source Sans Pro"/>
              </a:rPr>
              <a:t>Index</a:t>
            </a:r>
            <a:r>
              <a:rPr lang="en-US" dirty="0" smtClean="0">
                <a:solidFill>
                  <a:schemeClr val="tx2"/>
                </a:solidFill>
                <a:latin typeface="Source Sans Pro"/>
              </a:rPr>
              <a:t> into $</a:t>
            </a:r>
          </a:p>
          <a:p>
            <a:r>
              <a:rPr lang="en-US" dirty="0" smtClean="0">
                <a:solidFill>
                  <a:schemeClr val="tx2"/>
                </a:solidFill>
                <a:latin typeface="Source Sans Pro"/>
              </a:rPr>
              <a:t>Check </a:t>
            </a:r>
            <a:r>
              <a:rPr lang="en-US" dirty="0" smtClean="0">
                <a:solidFill>
                  <a:schemeClr val="accent4"/>
                </a:solidFill>
                <a:latin typeface="Source Sans Pro"/>
              </a:rPr>
              <a:t>tag</a:t>
            </a:r>
          </a:p>
          <a:p>
            <a:r>
              <a:rPr lang="en-US" dirty="0" smtClean="0">
                <a:solidFill>
                  <a:schemeClr val="tx2"/>
                </a:solidFill>
                <a:latin typeface="Source Sans Pro"/>
              </a:rPr>
              <a:t>Check </a:t>
            </a:r>
            <a:r>
              <a:rPr lang="en-US" dirty="0" smtClean="0">
                <a:solidFill>
                  <a:schemeClr val="accent1"/>
                </a:solidFill>
                <a:latin typeface="Source Sans Pro"/>
              </a:rPr>
              <a:t>valid</a:t>
            </a:r>
            <a:r>
              <a:rPr lang="en-US" dirty="0" smtClean="0">
                <a:solidFill>
                  <a:schemeClr val="tx2"/>
                </a:solidFill>
                <a:latin typeface="Source Sans Pro"/>
              </a:rPr>
              <a:t> bit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72738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Simulation #1 </a:t>
            </a:r>
            <a:br>
              <a:rPr lang="en-US" dirty="0" smtClean="0"/>
            </a:br>
            <a:r>
              <a:rPr lang="en-US" dirty="0" smtClean="0"/>
              <a:t>of a 4-byte, DM Cache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15658" y="4431788"/>
            <a:ext cx="2212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chemeClr val="tx2"/>
                </a:solidFill>
                <a:latin typeface="Courier New" pitchFamily="49" charset="0"/>
              </a:rPr>
              <a:t>load </a:t>
            </a:r>
            <a:r>
              <a:rPr lang="de-DE" sz="2400" b="1" dirty="0" smtClean="0">
                <a:solidFill>
                  <a:schemeClr val="tx2"/>
                </a:solidFill>
                <a:latin typeface="Courier New" pitchFamily="49" charset="0"/>
              </a:rPr>
              <a:t>  </a:t>
            </a:r>
            <a:r>
              <a:rPr lang="en-US" sz="2400" b="1" dirty="0" smtClean="0">
                <a:solidFill>
                  <a:schemeClr val="tx2"/>
                </a:solidFill>
                <a:latin typeface="Courier New" pitchFamily="49" charset="0"/>
              </a:rPr>
              <a:t>1100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59849" y="1581534"/>
            <a:ext cx="2068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err="1">
                <a:solidFill>
                  <a:srgbClr val="008000"/>
                </a:solidFill>
                <a:latin typeface="Courier New" pitchFamily="49" charset="0"/>
              </a:rPr>
              <a:t>tag</a:t>
            </a:r>
            <a:r>
              <a:rPr lang="en-US" sz="2400" b="1" dirty="0" err="1">
                <a:solidFill>
                  <a:schemeClr val="tx2"/>
                </a:solidFill>
                <a:latin typeface="Courier New" pitchFamily="49" charset="0"/>
              </a:rPr>
              <a:t>|</a:t>
            </a:r>
            <a:r>
              <a:rPr lang="en-US" sz="2400" b="1" dirty="0" err="1" smtClean="0">
                <a:solidFill>
                  <a:srgbClr val="FF0000"/>
                </a:solidFill>
                <a:latin typeface="Courier New" pitchFamily="49" charset="0"/>
              </a:rPr>
              <a:t>index</a:t>
            </a:r>
            <a:endParaRPr lang="en-US" sz="2400" b="1" dirty="0" smtClean="0">
              <a:solidFill>
                <a:srgbClr val="FF0000"/>
              </a:solidFill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Courier New" pitchFamily="49" charset="0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XX</a:t>
            </a: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XX</a:t>
            </a:r>
            <a:endParaRPr lang="en-US" sz="2400" b="1" dirty="0" smtClean="0">
              <a:latin typeface="Courier New" pitchFamily="49" charset="0"/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3657198" y="496834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3658138" y="579310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3657198" y="535733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6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30" grpId="0" animBg="1"/>
      <p:bldP spid="30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457200" y="1525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/>
              </a:rPr>
              <a:t>Block Diagram </a:t>
            </a:r>
            <a:b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/>
              </a:rPr>
            </a:b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/>
              </a:rPr>
              <a:t>4-entry, direct mapped Cache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ource Sans Pro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706799" y="1739328"/>
            <a:ext cx="12811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Source Sans Pro"/>
                <a:ea typeface="+mn-ea"/>
                <a:cs typeface="+mn-cs"/>
              </a:rPr>
              <a:t>CACHE</a:t>
            </a:r>
            <a:endParaRPr lang="en-US" b="1" dirty="0">
              <a:solidFill>
                <a:prstClr val="black"/>
              </a:solidFill>
              <a:latin typeface="Source Sans Pro"/>
              <a:ea typeface="+mn-ea"/>
              <a:cs typeface="+mn-cs"/>
            </a:endParaRPr>
          </a:p>
        </p:txBody>
      </p:sp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653305"/>
              </p:ext>
            </p:extLst>
          </p:nvPr>
        </p:nvGraphicFramePr>
        <p:xfrm>
          <a:off x="2920244" y="2364879"/>
          <a:ext cx="2331384" cy="1828660"/>
        </p:xfrm>
        <a:graphic>
          <a:graphicData uri="http://schemas.openxmlformats.org/drawingml/2006/table">
            <a:tbl>
              <a:tblPr firstRow="1" bandRow="1"/>
              <a:tblGrid>
                <a:gridCol w="304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3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Source Sans Pro"/>
                        </a:rPr>
                        <a:t>V</a:t>
                      </a:r>
                      <a:endParaRPr lang="en-US" sz="1800" dirty="0">
                        <a:solidFill>
                          <a:schemeClr val="bg1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Source Sans Pro"/>
                        </a:rPr>
                        <a:t>tag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Source Sans Pro"/>
                        </a:rPr>
                        <a:t>data</a:t>
                      </a:r>
                      <a:endParaRPr lang="en-US" sz="1800" dirty="0">
                        <a:solidFill>
                          <a:schemeClr val="bg1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00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1111 0000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11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1010</a:t>
                      </a:r>
                      <a:r>
                        <a:rPr lang="en-US" sz="1800" baseline="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 0101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01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1010</a:t>
                      </a:r>
                      <a:r>
                        <a:rPr lang="en-US" sz="1800" baseline="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 1010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11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0000</a:t>
                      </a:r>
                      <a:r>
                        <a:rPr lang="en-US" sz="1800" baseline="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 0000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8" name="Rectangle 47"/>
          <p:cNvSpPr/>
          <p:nvPr/>
        </p:nvSpPr>
        <p:spPr>
          <a:xfrm>
            <a:off x="2922500" y="3101491"/>
            <a:ext cx="2331384" cy="35562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2455201" y="2687231"/>
            <a:ext cx="465043" cy="1523943"/>
            <a:chOff x="2455201" y="2687231"/>
            <a:chExt cx="465043" cy="1523943"/>
          </a:xfrm>
        </p:grpSpPr>
        <p:sp>
          <p:nvSpPr>
            <p:cNvPr id="50" name="Freeform 9"/>
            <p:cNvSpPr>
              <a:spLocks/>
            </p:cNvSpPr>
            <p:nvPr/>
          </p:nvSpPr>
          <p:spPr bwMode="auto">
            <a:xfrm flipH="1">
              <a:off x="2455201" y="2687231"/>
              <a:ext cx="146800" cy="1523943"/>
            </a:xfrm>
            <a:custGeom>
              <a:avLst/>
              <a:gdLst>
                <a:gd name="T0" fmla="*/ 0 w 192"/>
                <a:gd name="T1" fmla="*/ 0 h 2496"/>
                <a:gd name="T2" fmla="*/ 0 w 192"/>
                <a:gd name="T3" fmla="*/ 2147483647 h 2496"/>
                <a:gd name="T4" fmla="*/ 2147483647 w 192"/>
                <a:gd name="T5" fmla="*/ 2147483647 h 2496"/>
                <a:gd name="T6" fmla="*/ 2147483647 w 192"/>
                <a:gd name="T7" fmla="*/ 2147483647 h 2496"/>
                <a:gd name="T8" fmla="*/ 0 w 192"/>
                <a:gd name="T9" fmla="*/ 0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2496"/>
                <a:gd name="T17" fmla="*/ 192 w 192"/>
                <a:gd name="T18" fmla="*/ 2496 h 24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2496">
                  <a:moveTo>
                    <a:pt x="0" y="0"/>
                  </a:moveTo>
                  <a:lnTo>
                    <a:pt x="0" y="2496"/>
                  </a:lnTo>
                  <a:lnTo>
                    <a:pt x="192" y="2304"/>
                  </a:lnTo>
                  <a:lnTo>
                    <a:pt x="192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CE1">
                <a:lumMod val="75000"/>
              </a:srgbClr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51" name="Line 13"/>
            <p:cNvSpPr>
              <a:spLocks noChangeShapeType="1"/>
            </p:cNvSpPr>
            <p:nvPr/>
          </p:nvSpPr>
          <p:spPr bwMode="auto">
            <a:xfrm>
              <a:off x="2615444" y="2934063"/>
              <a:ext cx="304800" cy="0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52" name="Line 14"/>
            <p:cNvSpPr>
              <a:spLocks noChangeShapeType="1"/>
            </p:cNvSpPr>
            <p:nvPr/>
          </p:nvSpPr>
          <p:spPr bwMode="auto">
            <a:xfrm>
              <a:off x="2615444" y="3290700"/>
              <a:ext cx="304800" cy="0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53" name="Line 15"/>
            <p:cNvSpPr>
              <a:spLocks noChangeShapeType="1"/>
            </p:cNvSpPr>
            <p:nvPr/>
          </p:nvSpPr>
          <p:spPr bwMode="auto">
            <a:xfrm>
              <a:off x="2615444" y="3668071"/>
              <a:ext cx="304800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54" name="Line 16"/>
            <p:cNvSpPr>
              <a:spLocks noChangeShapeType="1"/>
            </p:cNvSpPr>
            <p:nvPr/>
          </p:nvSpPr>
          <p:spPr bwMode="auto">
            <a:xfrm>
              <a:off x="2615444" y="4009157"/>
              <a:ext cx="304800" cy="0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259849" y="1581534"/>
            <a:ext cx="2068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57200" algn="l"/>
                <a:tab pos="1485900" algn="l"/>
              </a:tabLst>
            </a:pPr>
            <a:r>
              <a:rPr lang="en-US" b="1" dirty="0" err="1">
                <a:solidFill>
                  <a:srgbClr val="008000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tag</a:t>
            </a:r>
            <a:r>
              <a:rPr lang="en-US" b="1" dirty="0" err="1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|</a:t>
            </a:r>
            <a:r>
              <a:rPr lang="en-US" b="1" dirty="0" err="1" smtClean="0">
                <a:solidFill>
                  <a:srgbClr val="FF0000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index</a:t>
            </a:r>
            <a:endParaRPr lang="en-US" b="1" dirty="0" smtClean="0">
              <a:solidFill>
                <a:srgbClr val="FF0000"/>
              </a:solidFill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57200" algn="l"/>
                <a:tab pos="1485900" algn="l"/>
              </a:tabLst>
            </a:pPr>
            <a:r>
              <a:rPr lang="en-US" b="1" dirty="0" smtClean="0">
                <a:solidFill>
                  <a:srgbClr val="FF0000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lang="en-US" b="1" dirty="0" smtClean="0">
                <a:solidFill>
                  <a:srgbClr val="008000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11</a:t>
            </a:r>
            <a:r>
              <a:rPr lang="en-US" b="1" dirty="0" smtClean="0">
                <a:solidFill>
                  <a:srgbClr val="FF0000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01</a:t>
            </a:r>
            <a:endParaRPr lang="en-US" b="1" dirty="0" smtClean="0">
              <a:solidFill>
                <a:prstClr val="black"/>
              </a:solidFill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1048744" y="2364879"/>
            <a:ext cx="1385174" cy="1065586"/>
            <a:chOff x="1048744" y="2364879"/>
            <a:chExt cx="1385174" cy="1065586"/>
          </a:xfrm>
        </p:grpSpPr>
        <p:cxnSp>
          <p:nvCxnSpPr>
            <p:cNvPr id="57" name="Elbow Connector 56"/>
            <p:cNvCxnSpPr/>
            <p:nvPr/>
          </p:nvCxnSpPr>
          <p:spPr>
            <a:xfrm>
              <a:off x="1157981" y="2364879"/>
              <a:ext cx="1275937" cy="1065586"/>
            </a:xfrm>
            <a:prstGeom prst="bentConnector3">
              <a:avLst>
                <a:gd name="adj1" fmla="val -317"/>
              </a:avLst>
            </a:prstGeom>
            <a:noFill/>
            <a:ln w="25400" cap="flat" cmpd="sng" algn="ctr">
              <a:solidFill>
                <a:srgbClr val="FF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8" name="Line 14"/>
            <p:cNvSpPr>
              <a:spLocks noChangeShapeType="1"/>
            </p:cNvSpPr>
            <p:nvPr/>
          </p:nvSpPr>
          <p:spPr bwMode="auto">
            <a:xfrm>
              <a:off x="1048744" y="2952650"/>
              <a:ext cx="227217" cy="128021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094107" y="2723582"/>
              <a:ext cx="312906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513873" y="3392686"/>
            <a:ext cx="358239" cy="1488541"/>
            <a:chOff x="3513873" y="3392686"/>
            <a:chExt cx="358239" cy="1488541"/>
          </a:xfrm>
        </p:grpSpPr>
        <p:sp>
          <p:nvSpPr>
            <p:cNvPr id="61" name="Line 14"/>
            <p:cNvSpPr>
              <a:spLocks noChangeShapeType="1"/>
            </p:cNvSpPr>
            <p:nvPr/>
          </p:nvSpPr>
          <p:spPr bwMode="auto">
            <a:xfrm>
              <a:off x="3627482" y="3392686"/>
              <a:ext cx="0" cy="1488541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oval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62" name="Line 14"/>
            <p:cNvSpPr>
              <a:spLocks noChangeShapeType="1"/>
            </p:cNvSpPr>
            <p:nvPr/>
          </p:nvSpPr>
          <p:spPr bwMode="auto">
            <a:xfrm>
              <a:off x="3513873" y="4457807"/>
              <a:ext cx="227217" cy="128021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3559206" y="4239579"/>
              <a:ext cx="312906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58377" y="2364879"/>
            <a:ext cx="2766490" cy="2709864"/>
            <a:chOff x="658377" y="2364879"/>
            <a:chExt cx="2766490" cy="2709864"/>
          </a:xfrm>
        </p:grpSpPr>
        <p:cxnSp>
          <p:nvCxnSpPr>
            <p:cNvPr id="65" name="Elbow Connector 64"/>
            <p:cNvCxnSpPr/>
            <p:nvPr/>
          </p:nvCxnSpPr>
          <p:spPr>
            <a:xfrm rot="16200000" flipH="1">
              <a:off x="743495" y="2393370"/>
              <a:ext cx="2709864" cy="2652881"/>
            </a:xfrm>
            <a:prstGeom prst="bentConnector3">
              <a:avLst>
                <a:gd name="adj1" fmla="val 100113"/>
              </a:avLst>
            </a:prstGeom>
            <a:noFill/>
            <a:ln w="25400" cap="flat" cmpd="sng" algn="ctr">
              <a:solidFill>
                <a:srgbClr val="008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6" name="Line 14"/>
            <p:cNvSpPr>
              <a:spLocks noChangeShapeType="1"/>
            </p:cNvSpPr>
            <p:nvPr/>
          </p:nvSpPr>
          <p:spPr bwMode="auto">
            <a:xfrm>
              <a:off x="658377" y="2941810"/>
              <a:ext cx="227217" cy="128021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35838" y="2723582"/>
              <a:ext cx="312906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063756" y="3392686"/>
            <a:ext cx="361111" cy="2565597"/>
            <a:chOff x="3063756" y="3392686"/>
            <a:chExt cx="361111" cy="2565597"/>
          </a:xfrm>
        </p:grpSpPr>
        <p:sp>
          <p:nvSpPr>
            <p:cNvPr id="69" name="Line 14"/>
            <p:cNvSpPr>
              <a:spLocks noChangeShapeType="1"/>
            </p:cNvSpPr>
            <p:nvPr/>
          </p:nvSpPr>
          <p:spPr bwMode="auto">
            <a:xfrm>
              <a:off x="3179966" y="3392686"/>
              <a:ext cx="0" cy="2216956"/>
            </a:xfrm>
            <a:prstGeom prst="line">
              <a:avLst/>
            </a:prstGeom>
            <a:noFill/>
            <a:ln w="25400" cap="flat" cmpd="sng" algn="ctr">
              <a:solidFill>
                <a:srgbClr val="1F497D"/>
              </a:solidFill>
              <a:prstDash val="solid"/>
              <a:round/>
              <a:headEnd type="oval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70" name="Delay 53"/>
            <p:cNvSpPr/>
            <p:nvPr/>
          </p:nvSpPr>
          <p:spPr>
            <a:xfrm rot="5400000">
              <a:off x="3069992" y="5603407"/>
              <a:ext cx="348640" cy="361111"/>
            </a:xfrm>
            <a:prstGeom prst="flowChartDelay">
              <a:avLst/>
            </a:prstGeom>
            <a:solidFill>
              <a:srgbClr val="948A54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310233" y="4881227"/>
            <a:ext cx="519863" cy="728414"/>
            <a:chOff x="3310233" y="4881227"/>
            <a:chExt cx="519863" cy="728414"/>
          </a:xfrm>
        </p:grpSpPr>
        <p:sp>
          <p:nvSpPr>
            <p:cNvPr id="72" name="Oval 71"/>
            <p:cNvSpPr/>
            <p:nvPr/>
          </p:nvSpPr>
          <p:spPr>
            <a:xfrm>
              <a:off x="3424868" y="4881227"/>
              <a:ext cx="405228" cy="405228"/>
            </a:xfrm>
            <a:prstGeom prst="ellipse">
              <a:avLst/>
            </a:prstGeom>
            <a:solidFill>
              <a:srgbClr val="EEECE1">
                <a:lumMod val="50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rPr>
                <a:t>=</a:t>
              </a:r>
            </a:p>
          </p:txBody>
        </p:sp>
        <p:cxnSp>
          <p:nvCxnSpPr>
            <p:cNvPr id="73" name="Elbow Connector 72"/>
            <p:cNvCxnSpPr>
              <a:stCxn id="72" idx="4"/>
            </p:cNvCxnSpPr>
            <p:nvPr/>
          </p:nvCxnSpPr>
          <p:spPr>
            <a:xfrm rot="5400000">
              <a:off x="3307264" y="5289423"/>
              <a:ext cx="323187" cy="317250"/>
            </a:xfrm>
            <a:prstGeom prst="bentConnector3">
              <a:avLst>
                <a:gd name="adj1" fmla="val 50000"/>
              </a:avLst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74" name="Group 73"/>
          <p:cNvGrpSpPr/>
          <p:nvPr/>
        </p:nvGrpSpPr>
        <p:grpSpPr>
          <a:xfrm>
            <a:off x="3250062" y="5945831"/>
            <a:ext cx="621790" cy="394236"/>
            <a:chOff x="3250062" y="5945831"/>
            <a:chExt cx="621790" cy="394236"/>
          </a:xfrm>
        </p:grpSpPr>
        <p:sp>
          <p:nvSpPr>
            <p:cNvPr id="75" name="Line 14"/>
            <p:cNvSpPr>
              <a:spLocks noChangeShapeType="1"/>
            </p:cNvSpPr>
            <p:nvPr/>
          </p:nvSpPr>
          <p:spPr bwMode="auto">
            <a:xfrm>
              <a:off x="3250062" y="5945831"/>
              <a:ext cx="0" cy="270831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302465" y="5970735"/>
              <a:ext cx="5693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rPr>
                <a:t>Hit!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5044219" y="3392686"/>
            <a:ext cx="1319091" cy="2823976"/>
            <a:chOff x="5044219" y="3392686"/>
            <a:chExt cx="1319091" cy="2823976"/>
          </a:xfrm>
        </p:grpSpPr>
        <p:grpSp>
          <p:nvGrpSpPr>
            <p:cNvPr id="78" name="Group 77"/>
            <p:cNvGrpSpPr/>
            <p:nvPr/>
          </p:nvGrpSpPr>
          <p:grpSpPr>
            <a:xfrm>
              <a:off x="5044219" y="3392686"/>
              <a:ext cx="764472" cy="2823976"/>
              <a:chOff x="5044219" y="3392686"/>
              <a:chExt cx="764472" cy="2823976"/>
            </a:xfrm>
          </p:grpSpPr>
          <p:sp>
            <p:nvSpPr>
              <p:cNvPr id="80" name="Line 14"/>
              <p:cNvSpPr>
                <a:spLocks noChangeShapeType="1"/>
              </p:cNvSpPr>
              <p:nvPr/>
            </p:nvSpPr>
            <p:spPr bwMode="auto">
              <a:xfrm>
                <a:off x="5149536" y="3392686"/>
                <a:ext cx="0" cy="2823976"/>
              </a:xfrm>
              <a:prstGeom prst="line">
                <a:avLst/>
              </a:prstGeom>
              <a:noFill/>
              <a:ln w="25400" cap="flat" cmpd="sng" algn="ctr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5149536" y="5786069"/>
                <a:ext cx="6591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ource Sans Pro"/>
                    <a:ea typeface="+mn-ea"/>
                    <a:cs typeface="+mn-cs"/>
                  </a:rPr>
                  <a:t>data</a:t>
                </a: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2" name="Line 14"/>
              <p:cNvSpPr>
                <a:spLocks noChangeShapeType="1"/>
              </p:cNvSpPr>
              <p:nvPr/>
            </p:nvSpPr>
            <p:spPr bwMode="auto">
              <a:xfrm>
                <a:off x="5044219" y="4485687"/>
                <a:ext cx="227217" cy="128021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5089552" y="4267459"/>
                <a:ext cx="312906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ource Sans Pro"/>
                    <a:ea typeface="+mn-ea"/>
                    <a:cs typeface="+mn-cs"/>
                  </a:rPr>
                  <a:t>8</a:t>
                </a:r>
              </a:p>
            </p:txBody>
          </p:sp>
        </p:grpSp>
        <p:sp>
          <p:nvSpPr>
            <p:cNvPr id="79" name="Rectangle 78"/>
            <p:cNvSpPr/>
            <p:nvPr/>
          </p:nvSpPr>
          <p:spPr>
            <a:xfrm>
              <a:off x="5088602" y="4965110"/>
              <a:ext cx="1274708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rPr>
                <a:t>1010 0101</a:t>
              </a:r>
            </a:p>
          </p:txBody>
        </p:sp>
      </p:grpSp>
      <p:sp>
        <p:nvSpPr>
          <p:cNvPr id="84" name="Rectangle 83"/>
          <p:cNvSpPr/>
          <p:nvPr/>
        </p:nvSpPr>
        <p:spPr>
          <a:xfrm>
            <a:off x="6480144" y="3392686"/>
            <a:ext cx="240482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i="1" dirty="0" smtClean="0">
                <a:solidFill>
                  <a:prstClr val="black"/>
                </a:solidFill>
                <a:latin typeface="Source Sans Pro"/>
                <a:ea typeface="+mn-ea"/>
                <a:cs typeface="+mn-cs"/>
              </a:rPr>
              <a:t>Great!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i="1" dirty="0" smtClean="0">
                <a:solidFill>
                  <a:prstClr val="black"/>
                </a:solidFill>
                <a:latin typeface="Source Sans Pro"/>
                <a:ea typeface="+mn-ea"/>
                <a:cs typeface="+mn-cs"/>
              </a:rPr>
              <a:t>Are we done?</a:t>
            </a:r>
            <a:endParaRPr lang="en-US" sz="2800" i="1" dirty="0">
              <a:solidFill>
                <a:prstClr val="black"/>
              </a:solidFill>
              <a:latin typeface="Source Sans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62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2018"/>
          </a:xfrm>
        </p:spPr>
        <p:txBody>
          <a:bodyPr>
            <a:normAutofit/>
          </a:bodyPr>
          <a:lstStyle/>
          <a:p>
            <a:r>
              <a:rPr lang="en-US" dirty="0" smtClean="0"/>
              <a:t>Programs 101</a:t>
            </a:r>
            <a:endParaRPr lang="en-US" dirty="0"/>
          </a:p>
        </p:txBody>
      </p:sp>
      <p:sp>
        <p:nvSpPr>
          <p:cNvPr id="6" name="Content Placeholder 12"/>
          <p:cNvSpPr>
            <a:spLocks noGrp="1"/>
          </p:cNvSpPr>
          <p:nvPr>
            <p:ph idx="1"/>
          </p:nvPr>
        </p:nvSpPr>
        <p:spPr>
          <a:xfrm>
            <a:off x="280060" y="4102321"/>
            <a:ext cx="4851498" cy="261915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Load/Store Architectures: </a:t>
            </a:r>
          </a:p>
          <a:p>
            <a:r>
              <a:rPr lang="en-US" dirty="0" smtClean="0"/>
              <a:t>Read data from memory (put in registers)</a:t>
            </a:r>
          </a:p>
          <a:p>
            <a:r>
              <a:rPr lang="en-US" dirty="0" smtClean="0"/>
              <a:t>Manipulate it</a:t>
            </a:r>
          </a:p>
          <a:p>
            <a:r>
              <a:rPr lang="en-US" dirty="0" smtClean="0"/>
              <a:t>Store it back to memory</a:t>
            </a:r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18168" y="1322904"/>
            <a:ext cx="4813390" cy="2613536"/>
          </a:xfrm>
          <a:prstGeom prst="rect">
            <a:avLst/>
          </a:prstGeom>
          <a:solidFill>
            <a:srgbClr val="EBC95E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int </a:t>
            </a:r>
            <a:r>
              <a:rPr lang="en-US" sz="1800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main (int </a:t>
            </a:r>
            <a:r>
              <a:rPr lang="en-US" sz="1800" dirty="0" err="1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argc</a:t>
            </a:r>
            <a:r>
              <a:rPr lang="en-US" sz="1800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, char* </a:t>
            </a:r>
            <a:r>
              <a:rPr lang="en-US" sz="1800" dirty="0" err="1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argv</a:t>
            </a:r>
            <a:r>
              <a:rPr lang="en-US" sz="1800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[ ]) {</a:t>
            </a:r>
          </a:p>
          <a:p>
            <a:pPr>
              <a:tabLst>
                <a:tab pos="800100" algn="l"/>
                <a:tab pos="1600200" algn="l"/>
                <a:tab pos="1828800" algn="l"/>
              </a:tabLst>
            </a:pPr>
            <a:r>
              <a:rPr lang="en-US" sz="1800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   int i;</a:t>
            </a:r>
          </a:p>
          <a:p>
            <a:pPr>
              <a:tabLst>
                <a:tab pos="800100" algn="l"/>
                <a:tab pos="1600200" algn="l"/>
                <a:tab pos="1828800" algn="l"/>
              </a:tabLst>
            </a:pPr>
            <a:r>
              <a:rPr lang="en-US" sz="1800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   int m = n;</a:t>
            </a:r>
          </a:p>
          <a:p>
            <a:pPr>
              <a:tabLst>
                <a:tab pos="800100" algn="l"/>
                <a:tab pos="1600200" algn="l"/>
                <a:tab pos="1828800" algn="l"/>
              </a:tabLst>
            </a:pPr>
            <a:r>
              <a:rPr lang="en-US" sz="1800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   int sum = 0;</a:t>
            </a:r>
          </a:p>
          <a:p>
            <a:pPr>
              <a:tabLst>
                <a:tab pos="800100" algn="l"/>
                <a:tab pos="1600200" algn="l"/>
                <a:tab pos="1828800" algn="l"/>
              </a:tabLst>
            </a:pPr>
            <a:endParaRPr lang="en-US" sz="200" dirty="0">
              <a:solidFill>
                <a:schemeClr val="tx2"/>
              </a:solidFill>
              <a:latin typeface="Consolas" charset="0"/>
              <a:ea typeface="Consolas" charset="0"/>
              <a:cs typeface="Consolas" charset="0"/>
            </a:endParaRPr>
          </a:p>
          <a:p>
            <a:pPr>
              <a:tabLst>
                <a:tab pos="800100" algn="l"/>
                <a:tab pos="1600200" algn="l"/>
                <a:tab pos="1828800" algn="l"/>
              </a:tabLst>
            </a:pPr>
            <a:r>
              <a:rPr lang="en-US" sz="1800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   for (i = 1; i &lt;= m; i++) {</a:t>
            </a:r>
          </a:p>
          <a:p>
            <a:pPr>
              <a:tabLst>
                <a:tab pos="800100" algn="l"/>
                <a:tab pos="1600200" algn="l"/>
                <a:tab pos="1828800" algn="l"/>
              </a:tabLst>
            </a:pPr>
            <a:r>
              <a:rPr lang="en-US" sz="1800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      sum += i;</a:t>
            </a:r>
          </a:p>
          <a:p>
            <a:pPr>
              <a:tabLst>
                <a:tab pos="800100" algn="l"/>
                <a:tab pos="1600200" algn="l"/>
                <a:tab pos="1828800" algn="l"/>
              </a:tabLst>
            </a:pPr>
            <a:r>
              <a:rPr lang="en-US" sz="1800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   }</a:t>
            </a:r>
          </a:p>
          <a:p>
            <a:pPr>
              <a:tabLst>
                <a:tab pos="800100" algn="l"/>
                <a:tab pos="1600200" algn="l"/>
                <a:tab pos="1828800" algn="l"/>
              </a:tabLst>
            </a:pPr>
            <a:r>
              <a:rPr lang="en-US" sz="1800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   printf </a:t>
            </a:r>
            <a:r>
              <a:rPr lang="en-US" sz="1800" dirty="0" smtClean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(“...”, </a:t>
            </a:r>
            <a:r>
              <a:rPr lang="en-US" sz="1800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n, sum);</a:t>
            </a:r>
          </a:p>
          <a:p>
            <a:r>
              <a:rPr lang="en-US" sz="1800" dirty="0" smtClean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}</a:t>
            </a:r>
            <a:endParaRPr lang="en-US" sz="1800" dirty="0">
              <a:solidFill>
                <a:schemeClr val="tx2"/>
              </a:solidFill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18168" y="775051"/>
            <a:ext cx="4114800" cy="412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marL="223838" indent="-223838" algn="l" defTabSz="895350">
              <a:spcBef>
                <a:spcPct val="30000"/>
              </a:spcBef>
            </a:pPr>
            <a:r>
              <a:rPr lang="en-US" sz="2800" dirty="0" smtClean="0">
                <a:solidFill>
                  <a:schemeClr val="tx2"/>
                </a:solidFill>
                <a:latin typeface="Calibri" pitchFamily="34" charset="0"/>
              </a:rPr>
              <a:t>C Code</a:t>
            </a:r>
            <a:endParaRPr lang="en-US" sz="28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95181" y="5950327"/>
            <a:ext cx="4286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buSzPct val="200000"/>
              <a:buFont typeface="Wingdings" charset="2"/>
              <a:buChar char="§"/>
            </a:pPr>
            <a:r>
              <a:rPr lang="en-US" sz="2000" b="1" dirty="0" smtClean="0">
                <a:solidFill>
                  <a:srgbClr val="FF0000"/>
                </a:solidFill>
                <a:latin typeface="Calibri (Body)"/>
                <a:cs typeface="Calibri (Body)"/>
              </a:rPr>
              <a:t> </a:t>
            </a:r>
            <a:endParaRPr lang="en-US" sz="2000" dirty="0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286502" y="1327284"/>
            <a:ext cx="3543600" cy="4189352"/>
          </a:xfrm>
          <a:prstGeom prst="rect">
            <a:avLst/>
          </a:prstGeom>
          <a:solidFill>
            <a:srgbClr val="EBC95E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dirty="0" smtClean="0">
                <a:solidFill>
                  <a:schemeClr val="tx2"/>
                </a:solidFill>
                <a:latin typeface="Consolas" pitchFamily="49" charset="0"/>
              </a:rPr>
              <a:t>main</a:t>
            </a:r>
            <a:r>
              <a:rPr lang="en-US" sz="1800" dirty="0">
                <a:solidFill>
                  <a:schemeClr val="tx2"/>
                </a:solidFill>
                <a:latin typeface="Consolas" pitchFamily="49" charset="0"/>
              </a:rPr>
              <a:t>:  </a:t>
            </a:r>
            <a:r>
              <a:rPr lang="en-US" sz="1800" dirty="0" err="1" smtClean="0">
                <a:solidFill>
                  <a:schemeClr val="tx2"/>
                </a:solidFill>
                <a:latin typeface="Consolas" pitchFamily="49" charset="0"/>
              </a:rPr>
              <a:t>addi</a:t>
            </a:r>
            <a:r>
              <a:rPr lang="en-US" sz="1800" dirty="0" smtClean="0">
                <a:solidFill>
                  <a:schemeClr val="tx2"/>
                </a:solidFill>
                <a:latin typeface="Consolas" pitchFamily="49" charset="0"/>
              </a:rPr>
              <a:t>    sp,sp</a:t>
            </a:r>
            <a:r>
              <a:rPr lang="en-US" sz="1800" dirty="0">
                <a:solidFill>
                  <a:schemeClr val="tx2"/>
                </a:solidFill>
                <a:latin typeface="Consolas" pitchFamily="49" charset="0"/>
              </a:rPr>
              <a:t>,-48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tx2"/>
                </a:solidFill>
                <a:latin typeface="Consolas" pitchFamily="49" charset="0"/>
              </a:rPr>
              <a:t>       </a:t>
            </a:r>
            <a:r>
              <a:rPr lang="en-US" sz="1800" dirty="0" err="1">
                <a:solidFill>
                  <a:schemeClr val="accent2"/>
                </a:solidFill>
                <a:latin typeface="Consolas" pitchFamily="49" charset="0"/>
              </a:rPr>
              <a:t>sw</a:t>
            </a:r>
            <a:r>
              <a:rPr lang="en-US" sz="1800" dirty="0">
                <a:solidFill>
                  <a:schemeClr val="accent2"/>
                </a:solidFill>
                <a:latin typeface="Consolas" pitchFamily="49" charset="0"/>
              </a:rPr>
              <a:t>      </a:t>
            </a:r>
            <a:r>
              <a:rPr lang="en-US" sz="1800" dirty="0" smtClean="0">
                <a:solidFill>
                  <a:schemeClr val="accent2"/>
                </a:solidFill>
                <a:latin typeface="Consolas" pitchFamily="49" charset="0"/>
              </a:rPr>
              <a:t>ra</a:t>
            </a:r>
            <a:r>
              <a:rPr lang="en-US" sz="1800" dirty="0" smtClean="0">
                <a:solidFill>
                  <a:schemeClr val="accent2"/>
                </a:solidFill>
                <a:latin typeface="Consolas" pitchFamily="49" charset="0"/>
              </a:rPr>
              <a:t>,44(</a:t>
            </a:r>
            <a:r>
              <a:rPr lang="en-US" sz="1800" dirty="0" err="1" smtClean="0">
                <a:solidFill>
                  <a:schemeClr val="accent2"/>
                </a:solidFill>
                <a:latin typeface="Consolas" pitchFamily="49" charset="0"/>
              </a:rPr>
              <a:t>sp</a:t>
            </a:r>
            <a:r>
              <a:rPr lang="en-US" sz="1800" dirty="0" smtClean="0">
                <a:solidFill>
                  <a:schemeClr val="accent2"/>
                </a:solidFill>
                <a:latin typeface="Consolas" pitchFamily="49" charset="0"/>
              </a:rPr>
              <a:t>)</a:t>
            </a:r>
            <a:endParaRPr lang="en-US" sz="1800" dirty="0">
              <a:solidFill>
                <a:schemeClr val="accent2"/>
              </a:solidFill>
              <a:latin typeface="Consolas" pitchFamily="49" charset="0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accent2"/>
                </a:solidFill>
                <a:latin typeface="Consolas" pitchFamily="49" charset="0"/>
              </a:rPr>
              <a:t>       </a:t>
            </a:r>
            <a:r>
              <a:rPr lang="en-US" sz="1800" dirty="0" err="1">
                <a:solidFill>
                  <a:schemeClr val="accent2"/>
                </a:solidFill>
                <a:latin typeface="Consolas" pitchFamily="49" charset="0"/>
              </a:rPr>
              <a:t>sw</a:t>
            </a:r>
            <a:r>
              <a:rPr lang="en-US" sz="1800" dirty="0">
                <a:solidFill>
                  <a:schemeClr val="accent2"/>
                </a:solidFill>
                <a:latin typeface="Consolas" pitchFamily="49" charset="0"/>
              </a:rPr>
              <a:t>      </a:t>
            </a:r>
            <a:r>
              <a:rPr lang="en-US" sz="1800" dirty="0" smtClean="0">
                <a:solidFill>
                  <a:schemeClr val="accent2"/>
                </a:solidFill>
                <a:latin typeface="Consolas" pitchFamily="49" charset="0"/>
              </a:rPr>
              <a:t>fp,40(</a:t>
            </a:r>
            <a:r>
              <a:rPr lang="en-US" sz="1800" dirty="0" err="1" smtClean="0">
                <a:solidFill>
                  <a:schemeClr val="accent2"/>
                </a:solidFill>
                <a:latin typeface="Consolas" pitchFamily="49" charset="0"/>
              </a:rPr>
              <a:t>sp</a:t>
            </a:r>
            <a:r>
              <a:rPr lang="en-US" sz="1800" dirty="0">
                <a:solidFill>
                  <a:schemeClr val="accent2"/>
                </a:solidFill>
                <a:latin typeface="Consolas" pitchFamily="49" charset="0"/>
              </a:rPr>
              <a:t>)</a:t>
            </a:r>
            <a:endParaRPr lang="en-US" sz="1800" dirty="0">
              <a:solidFill>
                <a:schemeClr val="accent2"/>
              </a:solidFill>
              <a:latin typeface="Consolas" pitchFamily="49" charset="0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tx2"/>
                </a:solidFill>
                <a:latin typeface="Consolas" pitchFamily="49" charset="0"/>
              </a:rPr>
              <a:t>       move    </a:t>
            </a:r>
            <a:r>
              <a:rPr lang="en-US" sz="1800" dirty="0" err="1" smtClean="0">
                <a:solidFill>
                  <a:schemeClr val="tx2"/>
                </a:solidFill>
                <a:latin typeface="Consolas" pitchFamily="49" charset="0"/>
              </a:rPr>
              <a:t>fp,sp</a:t>
            </a:r>
            <a:endParaRPr lang="en-US" sz="1800" dirty="0">
              <a:solidFill>
                <a:schemeClr val="tx2"/>
              </a:solidFill>
              <a:latin typeface="Consolas" pitchFamily="49" charset="0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tx2"/>
                </a:solidFill>
                <a:latin typeface="Consolas" pitchFamily="49" charset="0"/>
              </a:rPr>
              <a:t>       </a:t>
            </a:r>
            <a:r>
              <a:rPr lang="en-US" sz="1800" dirty="0" err="1">
                <a:solidFill>
                  <a:schemeClr val="accent2"/>
                </a:solidFill>
                <a:latin typeface="Consolas" pitchFamily="49" charset="0"/>
              </a:rPr>
              <a:t>sw</a:t>
            </a:r>
            <a:r>
              <a:rPr lang="en-US" sz="1800" dirty="0">
                <a:solidFill>
                  <a:schemeClr val="accent2"/>
                </a:solidFill>
                <a:latin typeface="Consolas" pitchFamily="49" charset="0"/>
              </a:rPr>
              <a:t>      </a:t>
            </a:r>
            <a:r>
              <a:rPr lang="en-US" sz="1800" dirty="0" smtClean="0">
                <a:solidFill>
                  <a:schemeClr val="accent2"/>
                </a:solidFill>
                <a:latin typeface="Consolas" pitchFamily="49" charset="0"/>
              </a:rPr>
              <a:t>a0</a:t>
            </a:r>
            <a:r>
              <a:rPr lang="en-US" sz="1800" dirty="0" smtClean="0">
                <a:solidFill>
                  <a:schemeClr val="accent2"/>
                </a:solidFill>
                <a:latin typeface="Consolas" pitchFamily="49" charset="0"/>
              </a:rPr>
              <a:t>,-36(</a:t>
            </a:r>
            <a:r>
              <a:rPr lang="en-US" sz="1800" dirty="0" err="1" smtClean="0">
                <a:solidFill>
                  <a:schemeClr val="accent2"/>
                </a:solidFill>
                <a:latin typeface="Consolas" pitchFamily="49" charset="0"/>
              </a:rPr>
              <a:t>fp</a:t>
            </a:r>
            <a:r>
              <a:rPr lang="en-US" sz="1800" dirty="0">
                <a:solidFill>
                  <a:schemeClr val="accent2"/>
                </a:solidFill>
                <a:latin typeface="Consolas" pitchFamily="49" charset="0"/>
              </a:rPr>
              <a:t>)</a:t>
            </a:r>
            <a:endParaRPr lang="en-US" sz="1800" dirty="0">
              <a:solidFill>
                <a:schemeClr val="accent2"/>
              </a:solidFill>
              <a:latin typeface="Consolas" pitchFamily="49" charset="0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accent2"/>
                </a:solidFill>
                <a:latin typeface="Consolas" pitchFamily="49" charset="0"/>
              </a:rPr>
              <a:t>       </a:t>
            </a:r>
            <a:r>
              <a:rPr lang="en-US" sz="1800" dirty="0" err="1">
                <a:solidFill>
                  <a:schemeClr val="accent2"/>
                </a:solidFill>
                <a:latin typeface="Consolas" pitchFamily="49" charset="0"/>
              </a:rPr>
              <a:t>sw</a:t>
            </a:r>
            <a:r>
              <a:rPr lang="en-US" sz="1800" dirty="0">
                <a:solidFill>
                  <a:schemeClr val="accent2"/>
                </a:solidFill>
                <a:latin typeface="Consolas" pitchFamily="49" charset="0"/>
              </a:rPr>
              <a:t>      </a:t>
            </a:r>
            <a:r>
              <a:rPr lang="en-US" sz="1800" dirty="0" smtClean="0">
                <a:solidFill>
                  <a:schemeClr val="accent2"/>
                </a:solidFill>
                <a:latin typeface="Consolas" pitchFamily="49" charset="0"/>
              </a:rPr>
              <a:t>a1</a:t>
            </a:r>
            <a:r>
              <a:rPr lang="en-US" sz="1800" dirty="0" smtClean="0">
                <a:solidFill>
                  <a:schemeClr val="accent2"/>
                </a:solidFill>
                <a:latin typeface="Consolas" pitchFamily="49" charset="0"/>
              </a:rPr>
              <a:t>,-40(</a:t>
            </a:r>
            <a:r>
              <a:rPr lang="en-US" sz="1800" dirty="0" err="1" smtClean="0">
                <a:solidFill>
                  <a:schemeClr val="accent2"/>
                </a:solidFill>
                <a:latin typeface="Consolas" pitchFamily="49" charset="0"/>
              </a:rPr>
              <a:t>fp</a:t>
            </a:r>
            <a:r>
              <a:rPr lang="en-US" sz="1800" dirty="0" smtClean="0">
                <a:solidFill>
                  <a:schemeClr val="accent2"/>
                </a:solidFill>
                <a:latin typeface="Consolas" pitchFamily="49" charset="0"/>
              </a:rPr>
              <a:t>)</a:t>
            </a:r>
            <a:endParaRPr lang="en-US" sz="1800" dirty="0">
              <a:solidFill>
                <a:schemeClr val="accent2"/>
              </a:solidFill>
              <a:latin typeface="Consolas" pitchFamily="49" charset="0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tx2"/>
                </a:solidFill>
                <a:latin typeface="Consolas" pitchFamily="49" charset="0"/>
              </a:rPr>
              <a:t>       la      </a:t>
            </a:r>
            <a:r>
              <a:rPr lang="en-US" sz="1800" dirty="0">
                <a:solidFill>
                  <a:schemeClr val="tx2"/>
                </a:solidFill>
                <a:latin typeface="Consolas" pitchFamily="49" charset="0"/>
              </a:rPr>
              <a:t>a</a:t>
            </a:r>
            <a:r>
              <a:rPr lang="en-US" sz="1800" dirty="0" smtClean="0">
                <a:solidFill>
                  <a:schemeClr val="tx2"/>
                </a:solidFill>
                <a:latin typeface="Consolas" pitchFamily="49" charset="0"/>
              </a:rPr>
              <a:t>5,n</a:t>
            </a:r>
            <a:endParaRPr lang="en-US" sz="1800" dirty="0">
              <a:solidFill>
                <a:schemeClr val="tx2"/>
              </a:solidFill>
              <a:latin typeface="Consolas" pitchFamily="49" charset="0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tx2"/>
                </a:solidFill>
                <a:latin typeface="Consolas" pitchFamily="49" charset="0"/>
              </a:rPr>
              <a:t>       </a:t>
            </a:r>
            <a:r>
              <a:rPr lang="en-US" sz="1800" dirty="0" err="1">
                <a:solidFill>
                  <a:schemeClr val="accent2"/>
                </a:solidFill>
                <a:latin typeface="Consolas" pitchFamily="49" charset="0"/>
              </a:rPr>
              <a:t>lw</a:t>
            </a:r>
            <a:r>
              <a:rPr lang="en-US" sz="1800" dirty="0">
                <a:solidFill>
                  <a:schemeClr val="accent2"/>
                </a:solidFill>
                <a:latin typeface="Consolas" pitchFamily="49" charset="0"/>
              </a:rPr>
              <a:t>      </a:t>
            </a:r>
            <a:r>
              <a:rPr lang="en-US" sz="1800" dirty="0">
                <a:solidFill>
                  <a:schemeClr val="accent2"/>
                </a:solidFill>
                <a:latin typeface="Consolas" pitchFamily="49" charset="0"/>
              </a:rPr>
              <a:t>a</a:t>
            </a:r>
            <a:r>
              <a:rPr lang="en-US" sz="1800" dirty="0" smtClean="0">
                <a:solidFill>
                  <a:schemeClr val="accent2"/>
                </a:solidFill>
                <a:latin typeface="Consolas" pitchFamily="49" charset="0"/>
              </a:rPr>
              <a:t>5,0(x15)</a:t>
            </a:r>
            <a:endParaRPr lang="en-US" sz="1800" dirty="0">
              <a:solidFill>
                <a:schemeClr val="accent2"/>
              </a:solidFill>
              <a:latin typeface="Consolas" pitchFamily="49" charset="0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accent2"/>
                </a:solidFill>
                <a:latin typeface="Consolas" pitchFamily="49" charset="0"/>
              </a:rPr>
              <a:t>       </a:t>
            </a:r>
            <a:r>
              <a:rPr lang="en-US" sz="1800" dirty="0" err="1">
                <a:solidFill>
                  <a:schemeClr val="accent2"/>
                </a:solidFill>
                <a:latin typeface="Consolas" pitchFamily="49" charset="0"/>
              </a:rPr>
              <a:t>sw</a:t>
            </a:r>
            <a:r>
              <a:rPr lang="en-US" sz="1800" dirty="0">
                <a:solidFill>
                  <a:schemeClr val="accent2"/>
                </a:solidFill>
                <a:latin typeface="Consolas" pitchFamily="49" charset="0"/>
              </a:rPr>
              <a:t>      </a:t>
            </a:r>
            <a:r>
              <a:rPr lang="en-US" sz="1800" dirty="0">
                <a:solidFill>
                  <a:schemeClr val="accent2"/>
                </a:solidFill>
                <a:latin typeface="Consolas" pitchFamily="49" charset="0"/>
              </a:rPr>
              <a:t>a</a:t>
            </a:r>
            <a:r>
              <a:rPr lang="en-US" sz="1800" dirty="0" smtClean="0">
                <a:solidFill>
                  <a:schemeClr val="accent2"/>
                </a:solidFill>
                <a:latin typeface="Consolas" pitchFamily="49" charset="0"/>
              </a:rPr>
              <a:t>5,-28(</a:t>
            </a:r>
            <a:r>
              <a:rPr lang="en-US" sz="1800" dirty="0" err="1" smtClean="0">
                <a:solidFill>
                  <a:schemeClr val="accent2"/>
                </a:solidFill>
                <a:latin typeface="Consolas" pitchFamily="49" charset="0"/>
              </a:rPr>
              <a:t>fp</a:t>
            </a:r>
            <a:r>
              <a:rPr lang="en-US" sz="1800" dirty="0" smtClean="0">
                <a:solidFill>
                  <a:schemeClr val="accent2"/>
                </a:solidFill>
                <a:latin typeface="Consolas" pitchFamily="49" charset="0"/>
              </a:rPr>
              <a:t>)</a:t>
            </a:r>
            <a:endParaRPr lang="en-US" sz="1800" dirty="0">
              <a:solidFill>
                <a:schemeClr val="accent2"/>
              </a:solidFill>
              <a:latin typeface="Consolas" pitchFamily="49" charset="0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accent2"/>
                </a:solidFill>
                <a:latin typeface="Consolas" pitchFamily="49" charset="0"/>
              </a:rPr>
              <a:t>       </a:t>
            </a:r>
            <a:r>
              <a:rPr lang="en-US" sz="1800" dirty="0" err="1">
                <a:solidFill>
                  <a:schemeClr val="accent2"/>
                </a:solidFill>
                <a:latin typeface="Consolas" pitchFamily="49" charset="0"/>
              </a:rPr>
              <a:t>sw</a:t>
            </a:r>
            <a:r>
              <a:rPr lang="en-US" sz="1800" dirty="0">
                <a:solidFill>
                  <a:schemeClr val="accent2"/>
                </a:solidFill>
                <a:latin typeface="Consolas" pitchFamily="49" charset="0"/>
              </a:rPr>
              <a:t>      </a:t>
            </a:r>
            <a:r>
              <a:rPr lang="en-US" sz="1800" dirty="0" smtClean="0">
                <a:solidFill>
                  <a:schemeClr val="accent2"/>
                </a:solidFill>
                <a:latin typeface="Consolas" pitchFamily="49" charset="0"/>
              </a:rPr>
              <a:t>x0</a:t>
            </a:r>
            <a:r>
              <a:rPr lang="en-US" sz="1800" dirty="0" smtClean="0">
                <a:solidFill>
                  <a:schemeClr val="accent2"/>
                </a:solidFill>
                <a:latin typeface="Consolas" pitchFamily="49" charset="0"/>
              </a:rPr>
              <a:t>,-24(</a:t>
            </a:r>
            <a:r>
              <a:rPr lang="en-US" sz="1800" dirty="0" err="1" smtClean="0">
                <a:solidFill>
                  <a:schemeClr val="accent2"/>
                </a:solidFill>
                <a:latin typeface="Consolas" pitchFamily="49" charset="0"/>
              </a:rPr>
              <a:t>fp</a:t>
            </a:r>
            <a:r>
              <a:rPr lang="en-US" sz="1800" dirty="0">
                <a:solidFill>
                  <a:schemeClr val="accent2"/>
                </a:solidFill>
                <a:latin typeface="Consolas" pitchFamily="49" charset="0"/>
              </a:rPr>
              <a:t>)</a:t>
            </a:r>
            <a:endParaRPr lang="en-US" sz="1800" dirty="0">
              <a:solidFill>
                <a:schemeClr val="accent2"/>
              </a:solidFill>
              <a:latin typeface="Consolas" pitchFamily="49" charset="0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tx2"/>
                </a:solidFill>
                <a:latin typeface="Consolas" pitchFamily="49" charset="0"/>
              </a:rPr>
              <a:t>       li      </a:t>
            </a:r>
            <a:r>
              <a:rPr lang="en-US" sz="1800" dirty="0">
                <a:solidFill>
                  <a:schemeClr val="tx2"/>
                </a:solidFill>
                <a:latin typeface="Consolas" pitchFamily="49" charset="0"/>
              </a:rPr>
              <a:t>a</a:t>
            </a:r>
            <a:r>
              <a:rPr lang="en-US" sz="1800" dirty="0" smtClean="0">
                <a:solidFill>
                  <a:schemeClr val="tx2"/>
                </a:solidFill>
                <a:latin typeface="Consolas" pitchFamily="49" charset="0"/>
              </a:rPr>
              <a:t>5,1</a:t>
            </a:r>
            <a:endParaRPr lang="en-US" sz="1800" dirty="0">
              <a:solidFill>
                <a:schemeClr val="tx2"/>
              </a:solidFill>
              <a:latin typeface="Consolas" pitchFamily="49" charset="0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tx2"/>
                </a:solidFill>
                <a:latin typeface="Consolas" pitchFamily="49" charset="0"/>
              </a:rPr>
              <a:t>       </a:t>
            </a:r>
            <a:r>
              <a:rPr lang="en-US" sz="1800" dirty="0" err="1">
                <a:solidFill>
                  <a:schemeClr val="accent2"/>
                </a:solidFill>
                <a:latin typeface="Consolas" pitchFamily="49" charset="0"/>
              </a:rPr>
              <a:t>sw</a:t>
            </a:r>
            <a:r>
              <a:rPr lang="en-US" sz="1800" dirty="0">
                <a:solidFill>
                  <a:schemeClr val="accent2"/>
                </a:solidFill>
                <a:latin typeface="Consolas" pitchFamily="49" charset="0"/>
              </a:rPr>
              <a:t>      </a:t>
            </a:r>
            <a:r>
              <a:rPr lang="en-US" sz="1800" dirty="0">
                <a:solidFill>
                  <a:schemeClr val="accent2"/>
                </a:solidFill>
                <a:latin typeface="Consolas" pitchFamily="49" charset="0"/>
              </a:rPr>
              <a:t>a</a:t>
            </a:r>
            <a:r>
              <a:rPr lang="en-US" sz="1800" dirty="0" smtClean="0">
                <a:solidFill>
                  <a:schemeClr val="accent2"/>
                </a:solidFill>
                <a:latin typeface="Consolas" pitchFamily="49" charset="0"/>
              </a:rPr>
              <a:t>5,-20(</a:t>
            </a:r>
            <a:r>
              <a:rPr lang="en-US" sz="1800" dirty="0" err="1" smtClean="0">
                <a:solidFill>
                  <a:schemeClr val="accent2"/>
                </a:solidFill>
                <a:latin typeface="Consolas" pitchFamily="49" charset="0"/>
              </a:rPr>
              <a:t>fp</a:t>
            </a:r>
            <a:r>
              <a:rPr lang="en-US" sz="1800" dirty="0">
                <a:solidFill>
                  <a:schemeClr val="accent2"/>
                </a:solidFill>
                <a:latin typeface="Consolas" pitchFamily="49" charset="0"/>
              </a:rPr>
              <a:t>)</a:t>
            </a:r>
            <a:endParaRPr lang="en-US" sz="1800" dirty="0" smtClean="0">
              <a:solidFill>
                <a:schemeClr val="accent2"/>
              </a:solidFill>
              <a:latin typeface="Consolas" pitchFamily="49" charset="0"/>
            </a:endParaRP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SzPct val="80000"/>
              <a:tabLst>
                <a:tab pos="682625" algn="l"/>
              </a:tabLst>
            </a:pPr>
            <a:r>
              <a:rPr lang="en-US" sz="1800" dirty="0">
                <a:solidFill>
                  <a:schemeClr val="tx2"/>
                </a:solidFill>
                <a:latin typeface="Consolas" pitchFamily="49" charset="0"/>
                <a:cs typeface="Arial" pitchFamily="34" charset="0"/>
              </a:rPr>
              <a:t> </a:t>
            </a:r>
            <a:r>
              <a:rPr lang="en-US" sz="1800" dirty="0" smtClean="0">
                <a:solidFill>
                  <a:schemeClr val="tx2"/>
                </a:solidFill>
                <a:latin typeface="Consolas" pitchFamily="49" charset="0"/>
                <a:cs typeface="Arial" pitchFamily="34" charset="0"/>
              </a:rPr>
              <a:t>L2:   </a:t>
            </a:r>
            <a:r>
              <a:rPr lang="en-US" sz="1800" dirty="0" err="1" smtClean="0">
                <a:solidFill>
                  <a:schemeClr val="accent2"/>
                </a:solidFill>
                <a:latin typeface="Consolas" pitchFamily="49" charset="0"/>
                <a:cs typeface="Arial" pitchFamily="34" charset="0"/>
              </a:rPr>
              <a:t>lw</a:t>
            </a:r>
            <a:r>
              <a:rPr lang="en-US" sz="1800" dirty="0" smtClean="0">
                <a:solidFill>
                  <a:schemeClr val="accent2"/>
                </a:solidFill>
                <a:latin typeface="Consolas" pitchFamily="49" charset="0"/>
                <a:cs typeface="Arial" pitchFamily="34" charset="0"/>
              </a:rPr>
              <a:t>      </a:t>
            </a:r>
            <a:r>
              <a:rPr lang="en-US" sz="1800" dirty="0">
                <a:solidFill>
                  <a:schemeClr val="accent2"/>
                </a:solidFill>
                <a:latin typeface="Consolas" pitchFamily="49" charset="0"/>
                <a:cs typeface="Arial" pitchFamily="34" charset="0"/>
              </a:rPr>
              <a:t>a</a:t>
            </a:r>
            <a:r>
              <a:rPr lang="en-US" sz="1800" dirty="0" smtClean="0">
                <a:solidFill>
                  <a:schemeClr val="accent2"/>
                </a:solidFill>
                <a:latin typeface="Consolas" pitchFamily="49" charset="0"/>
                <a:cs typeface="Arial" pitchFamily="34" charset="0"/>
              </a:rPr>
              <a:t>4,-20(</a:t>
            </a:r>
            <a:r>
              <a:rPr lang="en-US" sz="1800" dirty="0" err="1" smtClean="0">
                <a:solidFill>
                  <a:schemeClr val="accent2"/>
                </a:solidFill>
                <a:latin typeface="Consolas" pitchFamily="49" charset="0"/>
                <a:cs typeface="Arial" pitchFamily="34" charset="0"/>
              </a:rPr>
              <a:t>fp</a:t>
            </a:r>
            <a:r>
              <a:rPr lang="en-US" sz="1800" dirty="0" smtClean="0">
                <a:solidFill>
                  <a:schemeClr val="accent2"/>
                </a:solidFill>
                <a:latin typeface="Consolas" pitchFamily="49" charset="0"/>
                <a:cs typeface="Arial" pitchFamily="34" charset="0"/>
              </a:rPr>
              <a:t>)</a:t>
            </a:r>
            <a:endParaRPr lang="en-US" sz="1800" dirty="0">
              <a:solidFill>
                <a:schemeClr val="accent2"/>
              </a:solidFill>
              <a:latin typeface="Consolas" pitchFamily="49" charset="0"/>
              <a:cs typeface="Arial" pitchFamily="34" charset="0"/>
            </a:endParaRP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SzPct val="80000"/>
              <a:tabLst>
                <a:tab pos="682625" algn="l"/>
              </a:tabLst>
            </a:pPr>
            <a:r>
              <a:rPr lang="en-US" sz="1800" dirty="0">
                <a:solidFill>
                  <a:schemeClr val="tx2"/>
                </a:solidFill>
                <a:latin typeface="Consolas" pitchFamily="49" charset="0"/>
                <a:cs typeface="Arial" pitchFamily="34" charset="0"/>
              </a:rPr>
              <a:t>       </a:t>
            </a:r>
            <a:r>
              <a:rPr lang="en-US" sz="1800" dirty="0" err="1" smtClean="0">
                <a:solidFill>
                  <a:schemeClr val="accent2"/>
                </a:solidFill>
                <a:latin typeface="Consolas" pitchFamily="49" charset="0"/>
                <a:cs typeface="Arial" pitchFamily="34" charset="0"/>
              </a:rPr>
              <a:t>lw</a:t>
            </a:r>
            <a:r>
              <a:rPr lang="en-US" sz="1800" dirty="0" smtClean="0">
                <a:solidFill>
                  <a:schemeClr val="accent2"/>
                </a:solidFill>
                <a:latin typeface="Consolas" pitchFamily="49" charset="0"/>
                <a:cs typeface="Arial" pitchFamily="34" charset="0"/>
              </a:rPr>
              <a:t>      </a:t>
            </a:r>
            <a:r>
              <a:rPr lang="en-US" sz="1800" dirty="0">
                <a:solidFill>
                  <a:schemeClr val="accent2"/>
                </a:solidFill>
                <a:latin typeface="Consolas" pitchFamily="49" charset="0"/>
                <a:cs typeface="Arial" pitchFamily="34" charset="0"/>
              </a:rPr>
              <a:t>a</a:t>
            </a:r>
            <a:r>
              <a:rPr lang="en-US" sz="1800" dirty="0" smtClean="0">
                <a:solidFill>
                  <a:schemeClr val="accent2"/>
                </a:solidFill>
                <a:latin typeface="Consolas" pitchFamily="49" charset="0"/>
                <a:cs typeface="Arial" pitchFamily="34" charset="0"/>
              </a:rPr>
              <a:t>5,-28(</a:t>
            </a:r>
            <a:r>
              <a:rPr lang="en-US" sz="1800" dirty="0" err="1" smtClean="0">
                <a:solidFill>
                  <a:schemeClr val="accent2"/>
                </a:solidFill>
                <a:latin typeface="Consolas" pitchFamily="49" charset="0"/>
                <a:cs typeface="Arial" pitchFamily="34" charset="0"/>
              </a:rPr>
              <a:t>fp</a:t>
            </a:r>
            <a:r>
              <a:rPr lang="en-US" sz="1800" dirty="0">
                <a:solidFill>
                  <a:schemeClr val="accent2"/>
                </a:solidFill>
                <a:latin typeface="Consolas" pitchFamily="49" charset="0"/>
                <a:cs typeface="Arial" pitchFamily="34" charset="0"/>
              </a:rPr>
              <a:t>)</a:t>
            </a:r>
            <a:endParaRPr lang="en-US" sz="1800" dirty="0">
              <a:solidFill>
                <a:schemeClr val="accent2"/>
              </a:solidFill>
              <a:latin typeface="Consolas" pitchFamily="49" charset="0"/>
              <a:cs typeface="Arial" pitchFamily="34" charset="0"/>
            </a:endParaRP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SzPct val="80000"/>
              <a:tabLst>
                <a:tab pos="682625" algn="l"/>
              </a:tabLst>
            </a:pPr>
            <a:r>
              <a:rPr lang="en-US" sz="1800" dirty="0">
                <a:solidFill>
                  <a:schemeClr val="tx2"/>
                </a:solidFill>
                <a:latin typeface="Consolas" pitchFamily="49" charset="0"/>
                <a:cs typeface="Arial" pitchFamily="34" charset="0"/>
              </a:rPr>
              <a:t>       </a:t>
            </a:r>
            <a:r>
              <a:rPr lang="en-US" sz="1800" dirty="0" err="1">
                <a:solidFill>
                  <a:schemeClr val="tx2"/>
                </a:solidFill>
                <a:latin typeface="Consolas" pitchFamily="49" charset="0"/>
                <a:cs typeface="Arial" pitchFamily="34" charset="0"/>
              </a:rPr>
              <a:t>b</a:t>
            </a:r>
            <a:r>
              <a:rPr lang="en-US" sz="1800" dirty="0" err="1" smtClean="0">
                <a:solidFill>
                  <a:schemeClr val="tx2"/>
                </a:solidFill>
                <a:latin typeface="Consolas" pitchFamily="49" charset="0"/>
                <a:cs typeface="Arial" pitchFamily="34" charset="0"/>
              </a:rPr>
              <a:t>lt</a:t>
            </a:r>
            <a:r>
              <a:rPr lang="en-US" sz="1800" dirty="0" smtClean="0">
                <a:solidFill>
                  <a:schemeClr val="tx2"/>
                </a:solidFill>
                <a:latin typeface="Consolas" pitchFamily="49" charset="0"/>
                <a:cs typeface="Arial" pitchFamily="34" charset="0"/>
              </a:rPr>
              <a:t>     a5,a4,L3</a:t>
            </a:r>
            <a:endParaRPr lang="en-US" sz="1800" dirty="0">
              <a:solidFill>
                <a:schemeClr val="tx2"/>
              </a:solidFill>
              <a:latin typeface="Consolas" pitchFamily="49" charset="0"/>
              <a:cs typeface="Arial" pitchFamily="34" charset="0"/>
            </a:endParaRP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SzPct val="80000"/>
              <a:tabLst>
                <a:tab pos="682625" algn="l"/>
              </a:tabLst>
            </a:pPr>
            <a:r>
              <a:rPr lang="en-US" sz="1800" dirty="0">
                <a:solidFill>
                  <a:schemeClr val="tx2"/>
                </a:solidFill>
                <a:latin typeface="Consolas" pitchFamily="49" charset="0"/>
                <a:cs typeface="Arial" pitchFamily="34" charset="0"/>
              </a:rPr>
              <a:t>       </a:t>
            </a:r>
            <a:r>
              <a:rPr lang="en-US" sz="1800" dirty="0" smtClean="0">
                <a:solidFill>
                  <a:schemeClr val="tx2"/>
                </a:solidFill>
                <a:latin typeface="Consolas" pitchFamily="49" charset="0"/>
                <a:cs typeface="Arial" pitchFamily="34" charset="0"/>
              </a:rPr>
              <a:t>. . .</a:t>
            </a:r>
            <a:endParaRPr lang="en-US" sz="1400" b="1" dirty="0">
              <a:solidFill>
                <a:schemeClr val="tx2"/>
              </a:solidFill>
              <a:latin typeface="Courier New" pitchFamily="49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606943" y="799736"/>
            <a:ext cx="2902717" cy="5275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marL="223838" indent="-223838" algn="l" defTabSz="895350">
              <a:spcBef>
                <a:spcPct val="30000"/>
              </a:spcBef>
            </a:pPr>
            <a:r>
              <a:rPr lang="en-US" sz="2800" dirty="0" smtClean="0">
                <a:solidFill>
                  <a:schemeClr val="tx2"/>
                </a:solidFill>
                <a:latin typeface="Calibri" pitchFamily="34" charset="0"/>
              </a:rPr>
              <a:t>RISC-V Assembly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61029" y="5837613"/>
            <a:ext cx="38086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200000"/>
            </a:pPr>
            <a:r>
              <a:rPr lang="en-US" sz="2200" b="1" dirty="0">
                <a:solidFill>
                  <a:srgbClr val="FF0000"/>
                </a:solidFill>
                <a:latin typeface="Calibri (Body)"/>
                <a:cs typeface="Calibri (Body)"/>
              </a:rPr>
              <a:t>Instructions that read from </a:t>
            </a:r>
            <a:endParaRPr lang="en-US" sz="2200" b="1" dirty="0" smtClean="0">
              <a:solidFill>
                <a:srgbClr val="FF0000"/>
              </a:solidFill>
              <a:latin typeface="Calibri (Body)"/>
              <a:cs typeface="Calibri (Body)"/>
            </a:endParaRPr>
          </a:p>
          <a:p>
            <a:pPr>
              <a:buSzPct val="200000"/>
            </a:pPr>
            <a:r>
              <a:rPr lang="en-US" sz="2200" b="1" dirty="0" smtClean="0">
                <a:solidFill>
                  <a:srgbClr val="FF0000"/>
                </a:solidFill>
                <a:latin typeface="Calibri (Body)"/>
                <a:cs typeface="Calibri (Body)"/>
              </a:rPr>
              <a:t>or </a:t>
            </a:r>
            <a:r>
              <a:rPr lang="en-US" sz="2200" b="1" dirty="0">
                <a:solidFill>
                  <a:srgbClr val="FF0000"/>
                </a:solidFill>
                <a:latin typeface="Calibri (Body)"/>
                <a:cs typeface="Calibri (Body)"/>
              </a:rPr>
              <a:t>write to memory… </a:t>
            </a:r>
            <a:r>
              <a:rPr lang="en-US" sz="2200" b="1" dirty="0">
                <a:solidFill>
                  <a:srgbClr val="FF0000"/>
                </a:solidFill>
                <a:latin typeface="Courier New" pitchFamily="49" charset="0"/>
              </a:rPr>
              <a:t>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92652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MEMORY</a:t>
            </a:r>
            <a:endParaRPr lang="en-US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06799" y="1739328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CACHE</a:t>
            </a:r>
            <a:endParaRPr lang="en-US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665500"/>
              </p:ext>
            </p:extLst>
          </p:nvPr>
        </p:nvGraphicFramePr>
        <p:xfrm>
          <a:off x="2920244" y="2364879"/>
          <a:ext cx="2331384" cy="1828660"/>
        </p:xfrm>
        <a:graphic>
          <a:graphicData uri="http://schemas.openxmlformats.org/drawingml/2006/table">
            <a:tbl>
              <a:tblPr firstRow="1" bandRow="1"/>
              <a:tblGrid>
                <a:gridCol w="304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3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latin typeface="Source Sans Pro"/>
                        </a:rPr>
                        <a:t>V</a:t>
                      </a:r>
                      <a:endParaRPr lang="en-US" sz="1800" dirty="0"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400" dirty="0" smtClean="0">
                          <a:latin typeface="Source Sans Pro"/>
                        </a:rPr>
                        <a:t>tag</a:t>
                      </a:r>
                      <a:endParaRPr lang="en-US" sz="1400" b="0" dirty="0"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latin typeface="Source Sans Pro"/>
                        </a:rPr>
                        <a:t>data</a:t>
                      </a:r>
                      <a:endParaRPr lang="en-US" sz="1800" dirty="0"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11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N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11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X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11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X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11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X</a:t>
                      </a:r>
                      <a:endParaRPr lang="en-US" sz="18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103871"/>
              </p:ext>
            </p:extLst>
          </p:nvPr>
        </p:nvGraphicFramePr>
        <p:xfrm>
          <a:off x="1926771" y="2377190"/>
          <a:ext cx="993473" cy="1828800"/>
        </p:xfrm>
        <a:graphic>
          <a:graphicData uri="http://schemas.openxmlformats.org/drawingml/2006/table">
            <a:tbl>
              <a:tblPr firstRow="1" bandRow="1"/>
              <a:tblGrid>
                <a:gridCol w="993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index</a:t>
                      </a:r>
                      <a:endParaRPr lang="en-US" sz="2000" b="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00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01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10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11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8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9489117"/>
              </p:ext>
            </p:extLst>
          </p:nvPr>
        </p:nvGraphicFramePr>
        <p:xfrm>
          <a:off x="6421655" y="537971"/>
          <a:ext cx="2331384" cy="6217920"/>
        </p:xfrm>
        <a:graphic>
          <a:graphicData uri="http://schemas.openxmlformats.org/drawingml/2006/table">
            <a:tbl>
              <a:tblPr firstRow="1" bandRow="1"/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  <a:latin typeface="Source Sans Pro"/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latin typeface="Source Sans Pro"/>
                        </a:rPr>
                        <a:t>data</a:t>
                      </a:r>
                      <a:endParaRPr lang="en-US" sz="2000" dirty="0"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A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0001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B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0010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C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0011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D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E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0101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F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0110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G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0111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H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J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1001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K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1010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L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1011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M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  <a:latin typeface="Source Sans Pro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N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1101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O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1110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P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Source Sans Pro"/>
                        </a:rPr>
                        <a:t>1111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/>
                        </a:rPr>
                        <a:t>Q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2514659" y="4431788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3657198" y="4457854"/>
            <a:ext cx="2764457" cy="18177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  <a:latin typeface="Source Sans Pro"/>
              </a:rPr>
              <a:t>Lookup:</a:t>
            </a:r>
            <a:endParaRPr lang="en-US" b="1" dirty="0">
              <a:solidFill>
                <a:schemeClr val="tx2"/>
              </a:solidFill>
              <a:latin typeface="Source Sans Pro"/>
            </a:endParaRPr>
          </a:p>
          <a:p>
            <a:r>
              <a:rPr lang="en-US" dirty="0" smtClean="0">
                <a:solidFill>
                  <a:schemeClr val="accent2"/>
                </a:solidFill>
                <a:latin typeface="Source Sans Pro"/>
              </a:rPr>
              <a:t>Index</a:t>
            </a:r>
            <a:r>
              <a:rPr lang="en-US" dirty="0" smtClean="0">
                <a:solidFill>
                  <a:schemeClr val="tx2"/>
                </a:solidFill>
                <a:latin typeface="Source Sans Pro"/>
              </a:rPr>
              <a:t> into $</a:t>
            </a:r>
          </a:p>
          <a:p>
            <a:r>
              <a:rPr lang="en-US" dirty="0" smtClean="0">
                <a:solidFill>
                  <a:schemeClr val="tx2"/>
                </a:solidFill>
                <a:latin typeface="Source Sans Pro"/>
              </a:rPr>
              <a:t>Check </a:t>
            </a:r>
            <a:r>
              <a:rPr lang="en-US" dirty="0" smtClean="0">
                <a:solidFill>
                  <a:schemeClr val="accent4"/>
                </a:solidFill>
                <a:latin typeface="Source Sans Pro"/>
              </a:rPr>
              <a:t>tag</a:t>
            </a:r>
          </a:p>
          <a:p>
            <a:r>
              <a:rPr lang="en-US" dirty="0" smtClean="0">
                <a:solidFill>
                  <a:schemeClr val="tx2"/>
                </a:solidFill>
                <a:latin typeface="Source Sans Pro"/>
              </a:rPr>
              <a:t>Check </a:t>
            </a:r>
            <a:r>
              <a:rPr lang="en-US" dirty="0" smtClean="0">
                <a:solidFill>
                  <a:schemeClr val="accent1"/>
                </a:solidFill>
                <a:latin typeface="Source Sans Pro"/>
              </a:rPr>
              <a:t>valid</a:t>
            </a:r>
            <a:r>
              <a:rPr lang="en-US" dirty="0" smtClean="0">
                <a:solidFill>
                  <a:schemeClr val="tx2"/>
                </a:solidFill>
                <a:latin typeface="Source Sans Pro"/>
              </a:rPr>
              <a:t> bit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34106" y="5279695"/>
            <a:ext cx="2331384" cy="398468"/>
          </a:xfrm>
          <a:prstGeom prst="rect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727381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Simulation #2: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4-byte, DM Cache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15658" y="4431788"/>
            <a:ext cx="22127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solidFill>
                  <a:schemeClr val="tx2"/>
                </a:solidFill>
                <a:latin typeface="Courier New" pitchFamily="49" charset="0"/>
              </a:rPr>
              <a:t>load </a:t>
            </a:r>
            <a:r>
              <a:rPr lang="de-DE" sz="2400" b="1" dirty="0" smtClean="0">
                <a:solidFill>
                  <a:schemeClr val="tx2"/>
                </a:solidFill>
                <a:latin typeface="Courier New" pitchFamily="49" charset="0"/>
              </a:rPr>
              <a:t>  </a:t>
            </a:r>
            <a:r>
              <a:rPr lang="en-US" sz="2400" b="1" dirty="0" smtClean="0">
                <a:solidFill>
                  <a:schemeClr val="tx2"/>
                </a:solidFill>
                <a:latin typeface="Courier New" pitchFamily="49" charset="0"/>
              </a:rPr>
              <a:t>1100</a:t>
            </a:r>
            <a:endParaRPr lang="en-US" sz="2400" b="1" dirty="0">
              <a:solidFill>
                <a:schemeClr val="tx2"/>
              </a:solidFill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solidFill>
                  <a:schemeClr val="tx2"/>
                </a:solidFill>
                <a:latin typeface="Courier New" pitchFamily="49" charset="0"/>
              </a:rPr>
              <a:t>load </a:t>
            </a:r>
            <a:r>
              <a:rPr lang="de-DE" sz="2400" b="1" dirty="0" smtClean="0">
                <a:solidFill>
                  <a:schemeClr val="tx2"/>
                </a:solidFill>
                <a:latin typeface="Courier New" pitchFamily="49" charset="0"/>
              </a:rPr>
              <a:t>  </a:t>
            </a:r>
            <a:r>
              <a:rPr lang="en-US" sz="2400" b="1" dirty="0" smtClean="0">
                <a:solidFill>
                  <a:schemeClr val="tx2"/>
                </a:solidFill>
                <a:latin typeface="Courier New" pitchFamily="49" charset="0"/>
              </a:rPr>
              <a:t>1101</a:t>
            </a:r>
            <a:endParaRPr lang="en-US" sz="2400" b="1" dirty="0">
              <a:solidFill>
                <a:schemeClr val="tx2"/>
              </a:solidFill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solidFill>
                  <a:schemeClr val="tx2"/>
                </a:solidFill>
                <a:latin typeface="Courier New" pitchFamily="49" charset="0"/>
              </a:rPr>
              <a:t>load </a:t>
            </a:r>
            <a:r>
              <a:rPr lang="de-DE" sz="2400" b="1" dirty="0" smtClean="0">
                <a:solidFill>
                  <a:schemeClr val="tx2"/>
                </a:solidFill>
                <a:latin typeface="Courier New" pitchFamily="49" charset="0"/>
              </a:rPr>
              <a:t>  </a:t>
            </a:r>
            <a:r>
              <a:rPr lang="en-US" sz="2400" b="1" dirty="0" smtClean="0">
                <a:solidFill>
                  <a:schemeClr val="tx2"/>
                </a:solidFill>
                <a:latin typeface="Courier New" pitchFamily="49" charset="0"/>
              </a:rPr>
              <a:t>0100</a:t>
            </a:r>
            <a:endParaRPr lang="en-US" sz="2400" b="1" dirty="0">
              <a:solidFill>
                <a:schemeClr val="tx2"/>
              </a:solidFill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solidFill>
                  <a:schemeClr val="tx2"/>
                </a:solidFill>
                <a:latin typeface="Courier New" pitchFamily="49" charset="0"/>
              </a:rPr>
              <a:t>load </a:t>
            </a:r>
            <a:r>
              <a:rPr lang="de-DE" sz="2400" b="1" dirty="0" smtClean="0">
                <a:solidFill>
                  <a:schemeClr val="tx2"/>
                </a:solidFill>
                <a:latin typeface="Courier New" pitchFamily="49" charset="0"/>
              </a:rPr>
              <a:t>  </a:t>
            </a:r>
            <a:r>
              <a:rPr lang="en-US" sz="2400" b="1" dirty="0" smtClean="0">
                <a:solidFill>
                  <a:schemeClr val="tx2"/>
                </a:solidFill>
                <a:latin typeface="Courier New" pitchFamily="49" charset="0"/>
              </a:rPr>
              <a:t>1100</a:t>
            </a:r>
            <a:endParaRPr lang="en-US" sz="2400" b="1" dirty="0">
              <a:solidFill>
                <a:schemeClr val="tx2"/>
              </a:solidFill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2545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5" name="Title 7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400" b="0" i="0" kern="1200" cap="none">
                <a:solidFill>
                  <a:srgbClr val="262626"/>
                </a:solidFill>
                <a:latin typeface="Source Sans Pro"/>
                <a:ea typeface="+mj-ea"/>
                <a:cs typeface="Source Sans Pro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mtClean="0">
                <a:solidFill>
                  <a:srgbClr val="000000"/>
                </a:solidFill>
              </a:rPr>
              <a:t>Reducing Cold Misses</a:t>
            </a:r>
            <a:br>
              <a:rPr lang="en-US" smtClean="0">
                <a:solidFill>
                  <a:srgbClr val="000000"/>
                </a:solidFill>
              </a:rPr>
            </a:br>
            <a:r>
              <a:rPr lang="en-US" smtClean="0">
                <a:solidFill>
                  <a:srgbClr val="000000"/>
                </a:solidFill>
              </a:rPr>
              <a:t>by Increasing Block Size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ubtitle 8"/>
          <p:cNvSpPr txBox="1">
            <a:spLocks/>
          </p:cNvSpPr>
          <p:nvPr/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98450" indent="-298450" algn="l" defTabSz="609570" rtl="0" eaLnBrk="1" latinLnBrk="0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/>
              <a:defRPr sz="3200" b="0" i="0" strike="noStrike" kern="1200" cap="none" normalizeH="0" baseline="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1pPr>
            <a:lvl2pPr marL="527050" indent="-298450" algn="l" defTabSz="609570" rtl="0" eaLnBrk="1" latinLnBrk="0" hangingPunct="1">
              <a:spcBef>
                <a:spcPts val="0"/>
              </a:spcBef>
              <a:buFont typeface="Arial"/>
              <a:buChar char="•"/>
              <a:tabLst/>
              <a:defRPr lang="en-US" sz="2800" kern="1200" dirty="0" smtClean="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2pPr>
            <a:lvl3pPr marL="641350" indent="-171450" algn="l" defTabSz="609570" rtl="0" eaLnBrk="1" latinLnBrk="0" hangingPunct="1">
              <a:spcBef>
                <a:spcPct val="20000"/>
              </a:spcBef>
              <a:buFont typeface="Lucida Grande"/>
              <a:buChar char="-"/>
              <a:tabLst/>
              <a:defRPr sz="2400" kern="120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3pPr>
            <a:lvl4pPr marL="1041400" indent="-228600" algn="l" defTabSz="60957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2000" kern="1200" baseline="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4pPr>
            <a:lvl5pPr marL="1439863" indent="-284163" algn="l" defTabSz="609570" rtl="0" eaLnBrk="1" latinLnBrk="0" hangingPunct="1">
              <a:spcBef>
                <a:spcPct val="20000"/>
              </a:spcBef>
              <a:buFont typeface="Arial"/>
              <a:buChar char="»"/>
              <a:tabLst/>
              <a:defRPr sz="1600" kern="120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smtClean="0">
                <a:solidFill>
                  <a:schemeClr val="tx2"/>
                </a:solidFill>
              </a:rPr>
              <a:t>Leveraging Spatial Locality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98" y="296410"/>
            <a:ext cx="1219200" cy="1219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63894">
            <a:off x="7467600" y="536409"/>
            <a:ext cx="1219200" cy="121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72571" y="4745223"/>
            <a:ext cx="1219200" cy="1219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91408">
            <a:off x="7239000" y="4745223"/>
            <a:ext cx="1219200" cy="1219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91408">
            <a:off x="4784856" y="1070463"/>
            <a:ext cx="805116" cy="8051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91408">
            <a:off x="3598132" y="4742049"/>
            <a:ext cx="744649" cy="7446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878855">
            <a:off x="131500" y="1492369"/>
            <a:ext cx="953769" cy="95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064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152528"/>
            <a:ext cx="57273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ource Sans Pro" panose="020B0503030403020204"/>
              </a:rPr>
              <a:t>Increasing Block Size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ource Sans Pro" panose="020B0503030403020204"/>
            </a:endParaRPr>
          </a:p>
        </p:txBody>
      </p:sp>
      <p:graphicFrame>
        <p:nvGraphicFramePr>
          <p:cNvPr id="17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3176192"/>
              </p:ext>
            </p:extLst>
          </p:nvPr>
        </p:nvGraphicFramePr>
        <p:xfrm>
          <a:off x="6862669" y="537971"/>
          <a:ext cx="1886622" cy="6217920"/>
        </p:xfrm>
        <a:graphic>
          <a:graphicData uri="http://schemas.openxmlformats.org/drawingml/2006/table">
            <a:tbl>
              <a:tblPr firstRow="1" bandRow="1"/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9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addr</a:t>
                      </a:r>
                      <a:endParaRPr lang="en-US" sz="2000" b="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Source Sans Pro" panose="020B0503030403020204"/>
                        </a:rPr>
                        <a:t>data</a:t>
                      </a:r>
                      <a:endParaRPr lang="en-US" sz="2000" dirty="0">
                        <a:solidFill>
                          <a:schemeClr val="bg1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0000</a:t>
                      </a:r>
                      <a:endParaRPr lang="en-US" sz="2000" b="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A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0001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B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0010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C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0011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D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0100</a:t>
                      </a:r>
                      <a:endParaRPr lang="en-US" sz="2000" b="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E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0101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F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0110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G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0111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H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1000</a:t>
                      </a:r>
                      <a:endParaRPr lang="en-US" sz="2000" b="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J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1001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K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1010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L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1011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M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1100</a:t>
                      </a:r>
                      <a:endParaRPr lang="en-US" sz="2000" b="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N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1101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O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1110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P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1111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Q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3706799" y="1291056"/>
            <a:ext cx="12811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chemeClr val="tx2"/>
                </a:solidFill>
                <a:latin typeface="Source Sans Pro" panose="020B0503030403020204"/>
                <a:ea typeface="+mn-ea"/>
                <a:cs typeface="+mn-cs"/>
              </a:rPr>
              <a:t>CACHE</a:t>
            </a:r>
            <a:endParaRPr lang="en-US" b="1" dirty="0">
              <a:solidFill>
                <a:schemeClr val="tx2"/>
              </a:solidFill>
              <a:latin typeface="Source Sans Pro" panose="020B0503030403020204"/>
              <a:ea typeface="+mn-ea"/>
              <a:cs typeface="+mn-cs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334390"/>
              </p:ext>
            </p:extLst>
          </p:nvPr>
        </p:nvGraphicFramePr>
        <p:xfrm>
          <a:off x="2920244" y="1916607"/>
          <a:ext cx="2421408" cy="1828800"/>
        </p:xfrm>
        <a:graphic>
          <a:graphicData uri="http://schemas.openxmlformats.org/drawingml/2006/table">
            <a:tbl>
              <a:tblPr firstRow="1" bandRow="1"/>
              <a:tblGrid>
                <a:gridCol w="302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7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latin typeface="Source Sans Pro" panose="020B0503030403020204"/>
                        </a:rPr>
                        <a:t>V</a:t>
                      </a:r>
                      <a:endParaRPr lang="en-US" sz="2000" dirty="0"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550" dirty="0" smtClean="0">
                          <a:latin typeface="Source Sans Pro" panose="020B0503030403020204"/>
                        </a:rPr>
                        <a:t>tag</a:t>
                      </a:r>
                      <a:endParaRPr lang="en-US" sz="1550" b="0" dirty="0"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latin typeface="Source Sans Pro" panose="020B0503030403020204"/>
                        </a:rPr>
                        <a:t>data </a:t>
                      </a:r>
                      <a:endParaRPr lang="en-US" sz="2000" dirty="0"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0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x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A   |    B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0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x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C    |    D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0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x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E    |    F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0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x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G    |    H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6957936" y="27597"/>
            <a:ext cx="15582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chemeClr val="tx2"/>
                </a:solidFill>
                <a:latin typeface="Source Sans Pro" panose="020B0503030403020204"/>
                <a:ea typeface="+mn-ea"/>
                <a:cs typeface="+mn-cs"/>
              </a:rPr>
              <a:t>MEMORY</a:t>
            </a:r>
            <a:endParaRPr lang="en-US" b="1" dirty="0">
              <a:solidFill>
                <a:schemeClr val="tx2"/>
              </a:solidFill>
              <a:latin typeface="Source Sans Pro" panose="020B0503030403020204"/>
              <a:ea typeface="+mn-ea"/>
              <a:cs typeface="+mn-cs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0" y="4032665"/>
            <a:ext cx="6440872" cy="20667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b="1" dirty="0" smtClean="0">
                <a:solidFill>
                  <a:schemeClr val="tx2"/>
                </a:solidFill>
                <a:latin typeface="Source Sans Pro" panose="020B0503030403020204"/>
              </a:rPr>
              <a:t>Block </a:t>
            </a:r>
            <a:r>
              <a:rPr lang="en-US" b="1" dirty="0">
                <a:solidFill>
                  <a:schemeClr val="tx2"/>
                </a:solidFill>
                <a:latin typeface="Source Sans Pro" panose="020B0503030403020204"/>
              </a:rPr>
              <a:t>Size: </a:t>
            </a:r>
            <a:r>
              <a:rPr lang="en-US" dirty="0" smtClean="0">
                <a:solidFill>
                  <a:schemeClr val="tx2"/>
                </a:solidFill>
                <a:latin typeface="Source Sans Pro" panose="020B0503030403020204"/>
              </a:rPr>
              <a:t>2 bytes</a:t>
            </a:r>
          </a:p>
          <a:p>
            <a:pPr fontAlgn="auto">
              <a:spcAft>
                <a:spcPts val="0"/>
              </a:spcAft>
            </a:pPr>
            <a:r>
              <a:rPr lang="en-US" b="1" dirty="0" smtClean="0">
                <a:solidFill>
                  <a:schemeClr val="tx2"/>
                </a:solidFill>
                <a:latin typeface="Source Sans Pro" panose="020B0503030403020204"/>
              </a:rPr>
              <a:t>Block Offset:</a:t>
            </a:r>
            <a:r>
              <a:rPr lang="en-US" dirty="0" smtClean="0">
                <a:solidFill>
                  <a:schemeClr val="tx2"/>
                </a:solidFill>
                <a:latin typeface="Source Sans Pro" panose="020B0503030403020204"/>
              </a:rPr>
              <a:t> least significant bits indicate where you live in the block</a:t>
            </a:r>
          </a:p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schemeClr val="tx2"/>
                </a:solidFill>
                <a:latin typeface="Source Sans Pro" panose="020B0503030403020204"/>
              </a:rPr>
              <a:t>Which bits are the index? </a:t>
            </a:r>
            <a:r>
              <a:rPr lang="en-US" dirty="0">
                <a:solidFill>
                  <a:schemeClr val="tx2"/>
                </a:solidFill>
                <a:latin typeface="Source Sans Pro" panose="020B0503030403020204"/>
              </a:rPr>
              <a:t>t</a:t>
            </a:r>
            <a:r>
              <a:rPr lang="en-US" dirty="0" smtClean="0">
                <a:solidFill>
                  <a:schemeClr val="tx2"/>
                </a:solidFill>
                <a:latin typeface="Source Sans Pro" panose="020B0503030403020204"/>
              </a:rPr>
              <a:t>ag?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35338" y="1629067"/>
            <a:ext cx="321409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57200" algn="l"/>
                <a:tab pos="1485900" algn="l"/>
              </a:tabLst>
            </a:pPr>
            <a:r>
              <a:rPr lang="en-US" b="1" dirty="0" smtClean="0">
                <a:solidFill>
                  <a:srgbClr val="008000"/>
                </a:solidFill>
                <a:latin typeface="Courier New" pitchFamily="49" charset="0"/>
                <a:ea typeface="+mn-ea"/>
                <a:cs typeface="+mn-cs"/>
              </a:rPr>
              <a:t>      </a:t>
            </a:r>
            <a:r>
              <a:rPr lang="en-US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ourier New" pitchFamily="49" charset="0"/>
                <a:ea typeface="+mn-ea"/>
                <a:cs typeface="+mn-cs"/>
              </a:rPr>
              <a:t>offset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57200" algn="l"/>
                <a:tab pos="1485900" algn="l"/>
              </a:tabLst>
            </a:pPr>
            <a:r>
              <a:rPr lang="en-US" b="1" dirty="0" smtClean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   </a:t>
            </a:r>
            <a:r>
              <a:rPr lang="en-US" b="1" dirty="0" smtClean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XXX</a:t>
            </a:r>
            <a:r>
              <a:rPr lang="en-US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ourier New" pitchFamily="49" charset="0"/>
                <a:ea typeface="+mn-ea"/>
                <a:cs typeface="+mn-cs"/>
              </a:rPr>
              <a:t>X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57200" algn="l"/>
                <a:tab pos="1485900" algn="l"/>
              </a:tabLst>
            </a:pPr>
            <a:endParaRPr lang="en-US" b="1" dirty="0" smtClean="0">
              <a:solidFill>
                <a:srgbClr val="FF0000"/>
              </a:solidFill>
              <a:latin typeface="Courier New" pitchFamily="49" charset="0"/>
              <a:ea typeface="+mn-ea"/>
              <a:cs typeface="+mn-cs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621368"/>
              </p:ext>
            </p:extLst>
          </p:nvPr>
        </p:nvGraphicFramePr>
        <p:xfrm>
          <a:off x="1959429" y="1916466"/>
          <a:ext cx="960815" cy="1828800"/>
        </p:xfrm>
        <a:graphic>
          <a:graphicData uri="http://schemas.openxmlformats.org/drawingml/2006/table">
            <a:tbl>
              <a:tblPr firstRow="1" bandRow="1"/>
              <a:tblGrid>
                <a:gridCol w="960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index</a:t>
                      </a:r>
                      <a:endParaRPr lang="en-US" sz="2000" b="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00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01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10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11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315" y="4468784"/>
            <a:ext cx="534597" cy="5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8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graphicFrame>
        <p:nvGraphicFramePr>
          <p:cNvPr id="25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4497446"/>
              </p:ext>
            </p:extLst>
          </p:nvPr>
        </p:nvGraphicFramePr>
        <p:xfrm>
          <a:off x="6862669" y="537971"/>
          <a:ext cx="1890370" cy="6217920"/>
        </p:xfrm>
        <a:graphic>
          <a:graphicData uri="http://schemas.openxmlformats.org/drawingml/2006/table">
            <a:tbl>
              <a:tblPr firstRow="1" bandRow="1"/>
              <a:tblGrid>
                <a:gridCol w="782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7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addr</a:t>
                      </a:r>
                      <a:endParaRPr lang="en-US" sz="2000" b="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latin typeface="Source Sans Pro" panose="020B0503030403020204"/>
                        </a:rPr>
                        <a:t>data</a:t>
                      </a:r>
                      <a:endParaRPr lang="en-US" sz="2000" dirty="0"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0000</a:t>
                      </a:r>
                      <a:endParaRPr lang="en-US" sz="2000" b="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A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0001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B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0010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C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0011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D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0100</a:t>
                      </a:r>
                      <a:endParaRPr lang="en-US" sz="2000" b="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E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0101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F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0110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G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0111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H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1000</a:t>
                      </a:r>
                      <a:endParaRPr lang="en-US" sz="2000" b="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J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1001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K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1010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L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1011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M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1100</a:t>
                      </a:r>
                      <a:endParaRPr lang="en-US" sz="2000" b="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N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1101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O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1110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P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1111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Q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6" name="Title 1"/>
          <p:cNvSpPr txBox="1">
            <a:spLocks/>
          </p:cNvSpPr>
          <p:nvPr/>
        </p:nvSpPr>
        <p:spPr>
          <a:xfrm>
            <a:off x="457200" y="152528"/>
            <a:ext cx="57273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 panose="020B0503030403020204"/>
              </a:rPr>
              <a:t>Simulation #3:</a:t>
            </a:r>
            <a:b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 panose="020B0503030403020204"/>
              </a:rPr>
            </a:b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 panose="020B0503030403020204"/>
              </a:rPr>
              <a:t>       8-byte, DM Cache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ource Sans Pro" panose="020B050303040302020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957936" y="27597"/>
            <a:ext cx="15582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Source Sans Pro" panose="020B0503030403020204"/>
                <a:ea typeface="+mn-ea"/>
                <a:cs typeface="+mn-cs"/>
              </a:rPr>
              <a:t>MEMORY</a:t>
            </a:r>
            <a:endParaRPr lang="en-US" b="1" dirty="0">
              <a:solidFill>
                <a:prstClr val="black"/>
              </a:solidFill>
              <a:latin typeface="Source Sans Pro" panose="020B050303040302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706799" y="1303508"/>
            <a:ext cx="12811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Source Sans Pro" panose="020B0503030403020204"/>
                <a:ea typeface="+mn-ea"/>
                <a:cs typeface="+mn-cs"/>
              </a:rPr>
              <a:t>CACHE</a:t>
            </a:r>
            <a:endParaRPr lang="en-US" b="1" dirty="0">
              <a:solidFill>
                <a:prstClr val="black"/>
              </a:solidFill>
              <a:latin typeface="Source Sans Pro" panose="020B0503030403020204"/>
              <a:ea typeface="+mn-ea"/>
              <a:cs typeface="+mn-cs"/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06714"/>
              </p:ext>
            </p:extLst>
          </p:nvPr>
        </p:nvGraphicFramePr>
        <p:xfrm>
          <a:off x="2920244" y="1929059"/>
          <a:ext cx="2408957" cy="1828800"/>
        </p:xfrm>
        <a:graphic>
          <a:graphicData uri="http://schemas.openxmlformats.org/drawingml/2006/table">
            <a:tbl>
              <a:tblPr firstRow="1" bandRow="1"/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latin typeface="Source Sans Pro" panose="020B0503030403020204"/>
                        </a:rPr>
                        <a:t>V</a:t>
                      </a:r>
                      <a:endParaRPr lang="en-US" sz="2000" dirty="0"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500" dirty="0" smtClean="0">
                          <a:latin typeface="Source Sans Pro" panose="020B0503030403020204"/>
                        </a:rPr>
                        <a:t>tag</a:t>
                      </a:r>
                      <a:endParaRPr lang="en-US" sz="1500" b="0" dirty="0"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latin typeface="Source Sans Pro" panose="020B0503030403020204"/>
                        </a:rPr>
                        <a:t>data</a:t>
                      </a:r>
                      <a:endParaRPr lang="en-US" sz="2000" dirty="0"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0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x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X    |    X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0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x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X    |    X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0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x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X    |    X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0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x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X    |    X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0" name="Rectangle 29"/>
          <p:cNvSpPr/>
          <p:nvPr/>
        </p:nvSpPr>
        <p:spPr>
          <a:xfrm>
            <a:off x="115658" y="4431788"/>
            <a:ext cx="22127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57200" algn="l"/>
                <a:tab pos="1485900" algn="l"/>
              </a:tabLst>
            </a:pPr>
            <a:r>
              <a:rPr lang="en-US" b="1" dirty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load </a:t>
            </a:r>
            <a:r>
              <a:rPr lang="de-DE" b="1" dirty="0" smtClean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en-US" b="1" dirty="0" smtClean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1100</a:t>
            </a:r>
            <a:endParaRPr lang="en-US" b="1" dirty="0">
              <a:solidFill>
                <a:prstClr val="black"/>
              </a:solidFill>
              <a:latin typeface="Courier New" pitchFamily="49" charset="0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57200" algn="l"/>
                <a:tab pos="1485900" algn="l"/>
              </a:tabLst>
            </a:pPr>
            <a:r>
              <a:rPr lang="en-US" b="1" dirty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load </a:t>
            </a:r>
            <a:r>
              <a:rPr lang="de-DE" b="1" dirty="0" smtClean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en-US" b="1" dirty="0" smtClean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1101</a:t>
            </a:r>
            <a:endParaRPr lang="en-US" b="1" dirty="0">
              <a:solidFill>
                <a:prstClr val="black"/>
              </a:solidFill>
              <a:latin typeface="Courier New" pitchFamily="49" charset="0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57200" algn="l"/>
                <a:tab pos="1485900" algn="l"/>
              </a:tabLst>
            </a:pPr>
            <a:r>
              <a:rPr lang="en-US" b="1" dirty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load </a:t>
            </a:r>
            <a:r>
              <a:rPr lang="de-DE" b="1" dirty="0" smtClean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en-US" b="1" dirty="0" smtClean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0100</a:t>
            </a:r>
            <a:endParaRPr lang="en-US" b="1" dirty="0">
              <a:solidFill>
                <a:prstClr val="black"/>
              </a:solidFill>
              <a:latin typeface="Courier New" pitchFamily="49" charset="0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57200" algn="l"/>
                <a:tab pos="1485900" algn="l"/>
              </a:tabLst>
            </a:pPr>
            <a:r>
              <a:rPr lang="en-US" b="1" dirty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load </a:t>
            </a:r>
            <a:r>
              <a:rPr lang="de-DE" b="1" dirty="0" smtClean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en-US" b="1" dirty="0" smtClean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1100</a:t>
            </a:r>
            <a:endParaRPr lang="en-US" b="1" dirty="0">
              <a:solidFill>
                <a:prstClr val="black"/>
              </a:solidFill>
              <a:latin typeface="Courier New" pitchFamily="49" charset="0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35338" y="1629067"/>
            <a:ext cx="321409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57200" algn="l"/>
                <a:tab pos="1485900" algn="l"/>
              </a:tabLst>
            </a:pPr>
            <a:r>
              <a:rPr lang="en-US" b="1" dirty="0">
                <a:solidFill>
                  <a:srgbClr val="008000"/>
                </a:solidFill>
                <a:latin typeface="Courier New" pitchFamily="49" charset="0"/>
                <a:ea typeface="+mn-ea"/>
                <a:cs typeface="+mn-cs"/>
              </a:rPr>
              <a:t>tag</a:t>
            </a:r>
            <a:r>
              <a:rPr lang="en-US" b="1" dirty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| |</a:t>
            </a:r>
            <a:r>
              <a:rPr lang="en-US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ourier New" pitchFamily="49" charset="0"/>
                <a:ea typeface="+mn-ea"/>
                <a:cs typeface="+mn-cs"/>
              </a:rPr>
              <a:t>offset</a:t>
            </a:r>
            <a:endParaRPr lang="en-US" b="1" dirty="0" smtClean="0">
              <a:solidFill>
                <a:srgbClr val="008000"/>
              </a:solidFill>
              <a:latin typeface="Courier New" pitchFamily="49" charset="0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57200" algn="l"/>
                <a:tab pos="1485900" algn="l"/>
              </a:tabLst>
            </a:pPr>
            <a:r>
              <a:rPr lang="en-US" b="1" dirty="0" smtClean="0">
                <a:solidFill>
                  <a:srgbClr val="008000"/>
                </a:solidFill>
                <a:latin typeface="Courier New" pitchFamily="49" charset="0"/>
                <a:ea typeface="+mn-ea"/>
                <a:cs typeface="+mn-cs"/>
              </a:rPr>
              <a:t> </a:t>
            </a:r>
            <a:r>
              <a:rPr lang="en-US" sz="1200" b="1" dirty="0" smtClean="0">
                <a:solidFill>
                  <a:srgbClr val="008000"/>
                </a:solidFill>
                <a:latin typeface="Courier New" pitchFamily="49" charset="0"/>
                <a:ea typeface="+mn-ea"/>
                <a:cs typeface="+mn-cs"/>
              </a:rPr>
              <a:t>   </a:t>
            </a:r>
            <a:r>
              <a:rPr lang="en-US" b="1" dirty="0" smtClean="0">
                <a:solidFill>
                  <a:srgbClr val="008000"/>
                </a:solidFill>
                <a:latin typeface="Courier New" pitchFamily="49" charset="0"/>
                <a:ea typeface="+mn-ea"/>
                <a:cs typeface="+mn-cs"/>
              </a:rPr>
              <a:t>X</a:t>
            </a:r>
            <a:r>
              <a:rPr lang="en-US" b="1" dirty="0" smtClean="0">
                <a:solidFill>
                  <a:srgbClr val="FF0000"/>
                </a:solidFill>
                <a:latin typeface="Courier New" pitchFamily="49" charset="0"/>
                <a:ea typeface="+mn-ea"/>
                <a:cs typeface="+mn-cs"/>
              </a:rPr>
              <a:t>XX</a:t>
            </a:r>
            <a:r>
              <a:rPr lang="en-US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ourier New" pitchFamily="49" charset="0"/>
                <a:ea typeface="+mn-ea"/>
                <a:cs typeface="+mn-cs"/>
              </a:rPr>
              <a:t>X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57200" algn="l"/>
                <a:tab pos="1485900" algn="l"/>
              </a:tabLst>
            </a:pPr>
            <a:endParaRPr lang="en-US" b="1" dirty="0" smtClean="0">
              <a:solidFill>
                <a:srgbClr val="FF0000"/>
              </a:solidFill>
              <a:latin typeface="Courier New" pitchFamily="49" charset="0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 rot="16200000">
            <a:off x="507762" y="1350034"/>
            <a:ext cx="10311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rgbClr val="FF0000"/>
                </a:solidFill>
                <a:latin typeface="Courier New" pitchFamily="49" charset="0"/>
                <a:ea typeface="+mn-ea"/>
                <a:cs typeface="+mn-cs"/>
              </a:rPr>
              <a:t>index</a:t>
            </a:r>
            <a:endParaRPr lang="en-US" sz="2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862669" y="5276871"/>
            <a:ext cx="1896735" cy="756716"/>
          </a:xfrm>
          <a:prstGeom prst="rect">
            <a:avLst/>
          </a:prstGeom>
          <a:noFill/>
          <a:ln w="38100" cap="flat" cmpd="sng" algn="ctr">
            <a:solidFill>
              <a:srgbClr val="660066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/>
              <a:ea typeface="+mn-ea"/>
              <a:cs typeface="+mn-cs"/>
            </a:endParaRPr>
          </a:p>
        </p:txBody>
      </p:sp>
      <p:sp>
        <p:nvSpPr>
          <p:cNvPr id="40" name="Content Placeholder 2"/>
          <p:cNvSpPr txBox="1">
            <a:spLocks/>
          </p:cNvSpPr>
          <p:nvPr/>
        </p:nvSpPr>
        <p:spPr>
          <a:xfrm>
            <a:off x="3657198" y="4457854"/>
            <a:ext cx="2764457" cy="18177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US" dirty="0" smtClean="0">
                <a:solidFill>
                  <a:prstClr val="black"/>
                </a:solidFill>
                <a:latin typeface="Source Sans Pro" panose="020B0503030403020204"/>
              </a:rPr>
              <a:t>Lookup:</a:t>
            </a:r>
            <a:endParaRPr lang="en-US" b="1" dirty="0">
              <a:solidFill>
                <a:prstClr val="black"/>
              </a:solidFill>
              <a:latin typeface="Source Sans Pro" panose="020B0503030403020204"/>
            </a:endParaRPr>
          </a:p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Source Sans Pro" panose="020B0503030403020204"/>
              </a:rPr>
              <a:t>Index</a:t>
            </a:r>
            <a:r>
              <a:rPr lang="en-US" dirty="0" smtClean="0">
                <a:solidFill>
                  <a:prstClr val="black"/>
                </a:solidFill>
                <a:latin typeface="Source Sans Pro" panose="020B0503030403020204"/>
              </a:rPr>
              <a:t> into $</a:t>
            </a:r>
          </a:p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Source Sans Pro" panose="020B0503030403020204"/>
              </a:rPr>
              <a:t>Check </a:t>
            </a:r>
            <a:r>
              <a:rPr lang="en-US" dirty="0" smtClean="0">
                <a:solidFill>
                  <a:srgbClr val="008000"/>
                </a:solidFill>
                <a:latin typeface="Source Sans Pro" panose="020B0503030403020204"/>
              </a:rPr>
              <a:t>tag</a:t>
            </a:r>
          </a:p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Source Sans Pro" panose="020B0503030403020204"/>
              </a:rPr>
              <a:t>Check </a:t>
            </a:r>
            <a:r>
              <a:rPr lang="en-US" dirty="0" smtClean="0">
                <a:solidFill>
                  <a:srgbClr val="0000FF"/>
                </a:solidFill>
                <a:latin typeface="Source Sans Pro" panose="020B0503030403020204"/>
              </a:rPr>
              <a:t>valid</a:t>
            </a:r>
            <a:r>
              <a:rPr lang="en-US" dirty="0" smtClean="0">
                <a:solidFill>
                  <a:prstClr val="black"/>
                </a:solidFill>
                <a:latin typeface="Source Sans Pro" panose="020B0503030403020204"/>
              </a:rPr>
              <a:t> bit</a:t>
            </a:r>
          </a:p>
        </p:txBody>
      </p:sp>
      <p:sp>
        <p:nvSpPr>
          <p:cNvPr id="41" name="Right Arrow 40"/>
          <p:cNvSpPr/>
          <p:nvPr/>
        </p:nvSpPr>
        <p:spPr>
          <a:xfrm>
            <a:off x="3657198" y="4968342"/>
            <a:ext cx="302919" cy="224138"/>
          </a:xfrm>
          <a:prstGeom prst="rightArrow">
            <a:avLst/>
          </a:prstGeom>
          <a:solidFill>
            <a:srgbClr val="FFFF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/>
              <a:ea typeface="+mn-ea"/>
              <a:cs typeface="+mn-cs"/>
            </a:endParaRPr>
          </a:p>
        </p:txBody>
      </p:sp>
      <p:sp>
        <p:nvSpPr>
          <p:cNvPr id="42" name="Right Arrow 41"/>
          <p:cNvSpPr/>
          <p:nvPr/>
        </p:nvSpPr>
        <p:spPr>
          <a:xfrm>
            <a:off x="3658138" y="5793102"/>
            <a:ext cx="302919" cy="224138"/>
          </a:xfrm>
          <a:prstGeom prst="rightArrow">
            <a:avLst/>
          </a:prstGeom>
          <a:solidFill>
            <a:srgbClr val="FFFF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/>
              <a:ea typeface="+mn-ea"/>
              <a:cs typeface="+mn-cs"/>
            </a:endParaRPr>
          </a:p>
        </p:txBody>
      </p:sp>
      <p:sp>
        <p:nvSpPr>
          <p:cNvPr id="43" name="Right Arrow 42"/>
          <p:cNvSpPr/>
          <p:nvPr/>
        </p:nvSpPr>
        <p:spPr>
          <a:xfrm>
            <a:off x="3657198" y="5357332"/>
            <a:ext cx="302919" cy="224138"/>
          </a:xfrm>
          <a:prstGeom prst="rightArrow">
            <a:avLst/>
          </a:prstGeom>
          <a:solidFill>
            <a:srgbClr val="FFFF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/>
              <a:ea typeface="+mn-ea"/>
              <a:cs typeface="+mn-cs"/>
            </a:endParaRPr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8074706"/>
              </p:ext>
            </p:extLst>
          </p:nvPr>
        </p:nvGraphicFramePr>
        <p:xfrm>
          <a:off x="1911377" y="1916466"/>
          <a:ext cx="1008868" cy="1828800"/>
        </p:xfrm>
        <a:graphic>
          <a:graphicData uri="http://schemas.openxmlformats.org/drawingml/2006/table">
            <a:tbl>
              <a:tblPr firstRow="1" bandRow="1"/>
              <a:tblGrid>
                <a:gridCol w="1008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index</a:t>
                      </a:r>
                      <a:endParaRPr lang="en-US" sz="2000" b="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00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01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10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  <a:latin typeface="Source Sans Pro" panose="020B0503030403020204"/>
                        </a:rPr>
                        <a:t>11</a:t>
                      </a:r>
                      <a:endParaRPr lang="en-US" sz="2000" dirty="0">
                        <a:solidFill>
                          <a:schemeClr val="tx2"/>
                        </a:solidFill>
                        <a:latin typeface="Source Sans Pro" panose="020B0503030403020204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147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41" grpId="1" animBg="1"/>
      <p:bldP spid="42" grpId="0" animBg="1"/>
      <p:bldP spid="43" grpId="0" animBg="1"/>
      <p:bldP spid="4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5" name="Title 7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400" b="0" i="0" kern="1200" cap="none">
                <a:solidFill>
                  <a:srgbClr val="262626"/>
                </a:solidFill>
                <a:latin typeface="Source Sans Pro"/>
                <a:ea typeface="+mj-ea"/>
                <a:cs typeface="Source Sans Pro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mtClean="0">
                <a:solidFill>
                  <a:srgbClr val="000000"/>
                </a:solidFill>
              </a:rPr>
              <a:t>Removing Conflict Misses</a:t>
            </a:r>
            <a:br>
              <a:rPr lang="en-US" smtClean="0">
                <a:solidFill>
                  <a:srgbClr val="000000"/>
                </a:solidFill>
              </a:rPr>
            </a:br>
            <a:r>
              <a:rPr lang="en-US" smtClean="0">
                <a:solidFill>
                  <a:srgbClr val="000000"/>
                </a:solidFill>
              </a:rPr>
              <a:t>with Fully-Associative Caches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0022" t="12347" r="12995" b="11031"/>
          <a:stretch/>
        </p:blipFill>
        <p:spPr>
          <a:xfrm>
            <a:off x="3373504" y="3886199"/>
            <a:ext cx="2225706" cy="221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914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4151458"/>
              </p:ext>
            </p:extLst>
          </p:nvPr>
        </p:nvGraphicFramePr>
        <p:xfrm>
          <a:off x="179637" y="3029218"/>
          <a:ext cx="1539206" cy="731520"/>
        </p:xfrm>
        <a:graphic>
          <a:graphicData uri="http://schemas.openxmlformats.org/drawingml/2006/table">
            <a:tbl>
              <a:tblPr firstRow="1" bandRow="1"/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0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700" dirty="0" smtClean="0">
                          <a:solidFill>
                            <a:schemeClr val="tx2"/>
                          </a:solidFill>
                        </a:rPr>
                        <a:t>xxx</a:t>
                      </a:r>
                      <a:endParaRPr lang="en-US" sz="17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X | X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018832"/>
              </p:ext>
            </p:extLst>
          </p:nvPr>
        </p:nvGraphicFramePr>
        <p:xfrm>
          <a:off x="1858419" y="3029218"/>
          <a:ext cx="1539206" cy="731520"/>
        </p:xfrm>
        <a:graphic>
          <a:graphicData uri="http://schemas.openxmlformats.org/drawingml/2006/table">
            <a:tbl>
              <a:tblPr firstRow="1" bandRow="1"/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0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700" dirty="0" smtClean="0">
                          <a:solidFill>
                            <a:schemeClr val="tx2"/>
                          </a:solidFill>
                        </a:rPr>
                        <a:t>xxx</a:t>
                      </a:r>
                      <a:endParaRPr lang="en-US" sz="17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X | X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141983"/>
              </p:ext>
            </p:extLst>
          </p:nvPr>
        </p:nvGraphicFramePr>
        <p:xfrm>
          <a:off x="3537201" y="3029218"/>
          <a:ext cx="1539206" cy="731520"/>
        </p:xfrm>
        <a:graphic>
          <a:graphicData uri="http://schemas.openxmlformats.org/drawingml/2006/table">
            <a:tbl>
              <a:tblPr firstRow="1" bandRow="1"/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0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700" dirty="0" smtClean="0">
                          <a:solidFill>
                            <a:schemeClr val="tx2"/>
                          </a:solidFill>
                        </a:rPr>
                        <a:t>xxx</a:t>
                      </a:r>
                      <a:endParaRPr lang="en-US" sz="17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X | X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712533"/>
              </p:ext>
            </p:extLst>
          </p:nvPr>
        </p:nvGraphicFramePr>
        <p:xfrm>
          <a:off x="5215982" y="3029218"/>
          <a:ext cx="1539206" cy="731520"/>
        </p:xfrm>
        <a:graphic>
          <a:graphicData uri="http://schemas.openxmlformats.org/drawingml/2006/table">
            <a:tbl>
              <a:tblPr firstRow="1" bandRow="1"/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0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700" dirty="0" smtClean="0">
                          <a:solidFill>
                            <a:schemeClr val="tx2"/>
                          </a:solidFill>
                        </a:rPr>
                        <a:t>xxx</a:t>
                      </a:r>
                      <a:endParaRPr lang="en-US" sz="17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X | X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8" name="Title 1"/>
          <p:cNvSpPr txBox="1">
            <a:spLocks/>
          </p:cNvSpPr>
          <p:nvPr/>
        </p:nvSpPr>
        <p:spPr>
          <a:xfrm>
            <a:off x="457200" y="152528"/>
            <a:ext cx="57273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 panose="020B0503030403020204"/>
              </a:rPr>
              <a:t>Simulation #4: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 panose="020B0503030403020204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 panose="020B0503030403020204"/>
              </a:rPr>
              <a:t>       8-byte, FA Cache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ource Sans Pro" panose="020B0503030403020204"/>
            </a:endParaRPr>
          </a:p>
        </p:txBody>
      </p:sp>
      <p:graphicFrame>
        <p:nvGraphicFramePr>
          <p:cNvPr id="39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5859680"/>
              </p:ext>
            </p:extLst>
          </p:nvPr>
        </p:nvGraphicFramePr>
        <p:xfrm>
          <a:off x="6862669" y="537971"/>
          <a:ext cx="1890370" cy="6217920"/>
        </p:xfrm>
        <a:graphic>
          <a:graphicData uri="http://schemas.openxmlformats.org/drawingml/2006/table">
            <a:tbl>
              <a:tblPr firstRow="1" bandRow="1"/>
              <a:tblGrid>
                <a:gridCol w="782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7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A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B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C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D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E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F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G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H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J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K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L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M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N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O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P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Q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40" name="Rectangle 39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MEMORY</a:t>
            </a:r>
            <a:endParaRPr lang="en-US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15658" y="4431788"/>
            <a:ext cx="22127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57200" algn="l"/>
                <a:tab pos="1485900" algn="l"/>
              </a:tabLst>
            </a:pPr>
            <a:r>
              <a:rPr lang="en-US" b="1" dirty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load </a:t>
            </a:r>
            <a:r>
              <a:rPr lang="de-DE" b="1" dirty="0" smtClean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en-US" b="1" dirty="0" smtClean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1100</a:t>
            </a:r>
            <a:endParaRPr lang="en-US" b="1" dirty="0">
              <a:solidFill>
                <a:prstClr val="black"/>
              </a:solidFill>
              <a:latin typeface="Courier New" pitchFamily="49" charset="0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57200" algn="l"/>
                <a:tab pos="1485900" algn="l"/>
              </a:tabLst>
            </a:pPr>
            <a:r>
              <a:rPr lang="en-US" b="1" dirty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load </a:t>
            </a:r>
            <a:r>
              <a:rPr lang="de-DE" b="1" dirty="0" smtClean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en-US" b="1" dirty="0" smtClean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1101</a:t>
            </a:r>
            <a:endParaRPr lang="en-US" b="1" dirty="0">
              <a:solidFill>
                <a:prstClr val="black"/>
              </a:solidFill>
              <a:latin typeface="Courier New" pitchFamily="49" charset="0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57200" algn="l"/>
                <a:tab pos="1485900" algn="l"/>
              </a:tabLst>
            </a:pPr>
            <a:r>
              <a:rPr lang="en-US" b="1" dirty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load </a:t>
            </a:r>
            <a:r>
              <a:rPr lang="de-DE" b="1" dirty="0" smtClean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en-US" b="1" dirty="0" smtClean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0100</a:t>
            </a:r>
            <a:endParaRPr lang="en-US" b="1" dirty="0">
              <a:solidFill>
                <a:prstClr val="black"/>
              </a:solidFill>
              <a:latin typeface="Courier New" pitchFamily="49" charset="0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57200" algn="l"/>
                <a:tab pos="1485900" algn="l"/>
              </a:tabLst>
            </a:pPr>
            <a:r>
              <a:rPr lang="en-US" b="1" dirty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load </a:t>
            </a:r>
            <a:r>
              <a:rPr lang="de-DE" b="1" dirty="0" smtClean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en-US" b="1" dirty="0" smtClean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1100</a:t>
            </a:r>
            <a:endParaRPr lang="en-US" b="1" dirty="0">
              <a:solidFill>
                <a:prstClr val="black"/>
              </a:solidFill>
              <a:latin typeface="Courier New" pitchFamily="49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472603" y="4524298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660066"/>
                </a:solidFill>
                <a:latin typeface="Courier New" pitchFamily="49" charset="0"/>
                <a:ea typeface="+mn-ea"/>
                <a:cs typeface="+mn-cs"/>
              </a:rPr>
              <a:t>Miss</a:t>
            </a:r>
            <a:endParaRPr lang="en-US" sz="1800" dirty="0">
              <a:solidFill>
                <a:srgbClr val="66006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862669" y="5276871"/>
            <a:ext cx="1896735" cy="756716"/>
          </a:xfrm>
          <a:prstGeom prst="rect">
            <a:avLst/>
          </a:prstGeom>
          <a:noFill/>
          <a:ln w="38100" cap="flat" cmpd="sng" algn="ctr">
            <a:solidFill>
              <a:srgbClr val="660066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59848" y="1377199"/>
            <a:ext cx="32140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57200" algn="l"/>
                <a:tab pos="1485900" algn="l"/>
              </a:tabLst>
            </a:pPr>
            <a:r>
              <a:rPr lang="en-US" b="1" dirty="0" smtClean="0">
                <a:solidFill>
                  <a:srgbClr val="008000"/>
                </a:solidFill>
                <a:latin typeface="Courier New" pitchFamily="49" charset="0"/>
                <a:ea typeface="+mn-ea"/>
                <a:cs typeface="+mn-cs"/>
              </a:rPr>
              <a:t> </a:t>
            </a:r>
            <a:r>
              <a:rPr lang="en-US" sz="1200" b="1" dirty="0" smtClean="0">
                <a:solidFill>
                  <a:srgbClr val="008000"/>
                </a:solidFill>
                <a:latin typeface="Courier New" pitchFamily="49" charset="0"/>
                <a:ea typeface="+mn-ea"/>
                <a:cs typeface="+mn-cs"/>
              </a:rPr>
              <a:t>   </a:t>
            </a:r>
            <a:r>
              <a:rPr lang="en-US" b="1" dirty="0" smtClean="0">
                <a:solidFill>
                  <a:srgbClr val="008000"/>
                </a:solidFill>
                <a:latin typeface="Courier New" pitchFamily="49" charset="0"/>
                <a:ea typeface="+mn-ea"/>
                <a:cs typeface="+mn-cs"/>
              </a:rPr>
              <a:t>XXX</a:t>
            </a:r>
            <a:r>
              <a:rPr lang="en-US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ourier New" pitchFamily="49" charset="0"/>
                <a:ea typeface="+mn-ea"/>
                <a:cs typeface="+mn-cs"/>
              </a:rPr>
              <a:t>X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57200" algn="l"/>
                <a:tab pos="1485900" algn="l"/>
              </a:tabLst>
            </a:pPr>
            <a:r>
              <a:rPr lang="en-US" b="1" dirty="0" smtClean="0">
                <a:solidFill>
                  <a:srgbClr val="008000"/>
                </a:solidFill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en-US" b="1" dirty="0" err="1" smtClean="0">
                <a:solidFill>
                  <a:srgbClr val="008000"/>
                </a:solidFill>
                <a:latin typeface="Courier New" pitchFamily="49" charset="0"/>
                <a:ea typeface="+mn-ea"/>
                <a:cs typeface="+mn-cs"/>
              </a:rPr>
              <a:t>tag</a:t>
            </a:r>
            <a:r>
              <a:rPr lang="en-US" b="1" dirty="0" err="1" smtClean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|</a:t>
            </a:r>
            <a:r>
              <a:rPr lang="en-US" b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Courier New" pitchFamily="49" charset="0"/>
                <a:ea typeface="+mn-ea"/>
                <a:cs typeface="+mn-cs"/>
              </a:rPr>
              <a:t>offset</a:t>
            </a:r>
            <a:endParaRPr lang="en-US" b="1" dirty="0">
              <a:solidFill>
                <a:prstClr val="black">
                  <a:lumMod val="50000"/>
                  <a:lumOff val="50000"/>
                </a:prstClr>
              </a:solidFill>
              <a:latin typeface="Courier New" pitchFamily="49" charset="0"/>
              <a:ea typeface="+mn-ea"/>
              <a:cs typeface="+mn-cs"/>
            </a:endParaRPr>
          </a:p>
        </p:txBody>
      </p:sp>
      <p:sp>
        <p:nvSpPr>
          <p:cNvPr id="45" name="Content Placeholder 2"/>
          <p:cNvSpPr txBox="1">
            <a:spLocks/>
          </p:cNvSpPr>
          <p:nvPr/>
        </p:nvSpPr>
        <p:spPr>
          <a:xfrm>
            <a:off x="3657198" y="4457854"/>
            <a:ext cx="2764457" cy="181773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US" dirty="0" smtClean="0">
                <a:solidFill>
                  <a:prstClr val="black"/>
                </a:solidFill>
                <a:latin typeface="Source Sans Pro" panose="020B0503030403020204"/>
              </a:rPr>
              <a:t>Lookup:</a:t>
            </a:r>
            <a:endParaRPr lang="en-US" b="1" dirty="0">
              <a:solidFill>
                <a:prstClr val="black"/>
              </a:solidFill>
              <a:latin typeface="Source Sans Pro" panose="020B0503030403020204"/>
            </a:endParaRPr>
          </a:p>
          <a:p>
            <a:pPr fontAlgn="auto">
              <a:spcAft>
                <a:spcPts val="0"/>
              </a:spcAft>
            </a:pPr>
            <a:r>
              <a:rPr lang="en-US" strike="sngStrike" dirty="0" smtClean="0">
                <a:solidFill>
                  <a:srgbClr val="FF0000"/>
                </a:solidFill>
                <a:latin typeface="Source Sans Pro" panose="020B0503030403020204"/>
              </a:rPr>
              <a:t>Index</a:t>
            </a:r>
            <a:r>
              <a:rPr lang="en-US" strike="sngStrike" dirty="0" smtClean="0">
                <a:solidFill>
                  <a:prstClr val="black"/>
                </a:solidFill>
                <a:latin typeface="Source Sans Pro" panose="020B0503030403020204"/>
              </a:rPr>
              <a:t> into $</a:t>
            </a:r>
          </a:p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Source Sans Pro" panose="020B0503030403020204"/>
              </a:rPr>
              <a:t>Check </a:t>
            </a:r>
            <a:r>
              <a:rPr lang="en-US" dirty="0" smtClean="0">
                <a:solidFill>
                  <a:srgbClr val="008000"/>
                </a:solidFill>
                <a:latin typeface="Source Sans Pro" panose="020B0503030403020204"/>
              </a:rPr>
              <a:t>tags</a:t>
            </a:r>
          </a:p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Source Sans Pro" panose="020B0503030403020204"/>
              </a:rPr>
              <a:t>Check </a:t>
            </a:r>
            <a:r>
              <a:rPr lang="en-US" dirty="0" smtClean="0">
                <a:solidFill>
                  <a:srgbClr val="0000FF"/>
                </a:solidFill>
                <a:latin typeface="Source Sans Pro" panose="020B0503030403020204"/>
              </a:rPr>
              <a:t>valid</a:t>
            </a:r>
            <a:r>
              <a:rPr lang="en-US" dirty="0" smtClean="0">
                <a:solidFill>
                  <a:prstClr val="black"/>
                </a:solidFill>
                <a:latin typeface="Source Sans Pro" panose="020B0503030403020204"/>
              </a:rPr>
              <a:t> bits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121577" y="2244104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CACHE</a:t>
            </a:r>
            <a:endParaRPr lang="en-US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8" name="Up Arrow 57"/>
          <p:cNvSpPr/>
          <p:nvPr/>
        </p:nvSpPr>
        <p:spPr>
          <a:xfrm>
            <a:off x="167186" y="3835250"/>
            <a:ext cx="375446" cy="311303"/>
          </a:xfrm>
          <a:prstGeom prst="upArrow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9" name="Right Arrow 58"/>
          <p:cNvSpPr/>
          <p:nvPr/>
        </p:nvSpPr>
        <p:spPr>
          <a:xfrm>
            <a:off x="3657198" y="5643957"/>
            <a:ext cx="302919" cy="224138"/>
          </a:xfrm>
          <a:prstGeom prst="rightArrow">
            <a:avLst/>
          </a:prstGeom>
          <a:solidFill>
            <a:srgbClr val="FFFF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ight Arrow 59"/>
          <p:cNvSpPr/>
          <p:nvPr/>
        </p:nvSpPr>
        <p:spPr>
          <a:xfrm>
            <a:off x="3657198" y="5262103"/>
            <a:ext cx="302919" cy="224138"/>
          </a:xfrm>
          <a:prstGeom prst="rightArrow">
            <a:avLst/>
          </a:prstGeom>
          <a:solidFill>
            <a:srgbClr val="FFFF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Up Arrow 60"/>
          <p:cNvSpPr/>
          <p:nvPr/>
        </p:nvSpPr>
        <p:spPr>
          <a:xfrm>
            <a:off x="179637" y="6370145"/>
            <a:ext cx="375446" cy="311303"/>
          </a:xfrm>
          <a:prstGeom prst="upArrow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70244" y="6367880"/>
            <a:ext cx="180049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>
                <a:solidFill>
                  <a:prstClr val="black"/>
                </a:solidFill>
                <a:latin typeface="Source Sans Pro" panose="020B0503030403020204"/>
                <a:ea typeface="+mn-ea"/>
                <a:cs typeface="+mn-cs"/>
              </a:rPr>
              <a:t>LRU Pointer </a:t>
            </a:r>
            <a:endParaRPr lang="en-US" sz="2200" dirty="0">
              <a:solidFill>
                <a:prstClr val="black"/>
              </a:solidFill>
              <a:latin typeface="Source Sans Pro" panose="020B0503030403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18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 animBg="1"/>
      <p:bldP spid="58" grpId="0" animBg="1"/>
      <p:bldP spid="59" grpId="0" animBg="1"/>
      <p:bldP spid="60" grpId="0" animBg="1"/>
      <p:bldP spid="60" grpId="1" animBg="1"/>
      <p:bldP spid="61" grpId="0" animBg="1"/>
      <p:bldP spid="6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0013" y="99617"/>
            <a:ext cx="8686800" cy="90102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Pros and Cons of Full Associativity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34444" y="1119818"/>
            <a:ext cx="8229600" cy="432088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+ No more conflicts!</a:t>
            </a:r>
          </a:p>
          <a:p>
            <a:pPr marL="0" indent="0">
              <a:buNone/>
            </a:pPr>
            <a:r>
              <a:rPr lang="en-US" dirty="0" smtClean="0"/>
              <a:t>+ Excellent utilization!</a:t>
            </a:r>
          </a:p>
          <a:p>
            <a:pPr marL="0" indent="0">
              <a:buNone/>
            </a:pPr>
            <a:r>
              <a:rPr lang="en-US" dirty="0" smtClean="0"/>
              <a:t>But either:</a:t>
            </a:r>
          </a:p>
          <a:p>
            <a:pPr marL="0" indent="0">
              <a:buNone/>
            </a:pPr>
            <a:r>
              <a:rPr lang="en-US" dirty="0" smtClean="0"/>
              <a:t>Parallel Reads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– </a:t>
            </a:r>
            <a:r>
              <a:rPr lang="en-US" dirty="0"/>
              <a:t>lots </a:t>
            </a:r>
            <a:r>
              <a:rPr lang="en-US" dirty="0" smtClean="0"/>
              <a:t>of reading!</a:t>
            </a:r>
          </a:p>
          <a:p>
            <a:pPr marL="0" indent="0">
              <a:buNone/>
            </a:pPr>
            <a:r>
              <a:rPr lang="en-US" dirty="0" smtClean="0"/>
              <a:t>Serial Reads</a:t>
            </a:r>
          </a:p>
          <a:p>
            <a:pPr marL="0" indent="0">
              <a:buNone/>
            </a:pPr>
            <a:r>
              <a:rPr lang="en-US" dirty="0" smtClean="0"/>
              <a:t>	– </a:t>
            </a:r>
            <a:r>
              <a:rPr lang="en-US" dirty="0"/>
              <a:t>lots </a:t>
            </a:r>
            <a:r>
              <a:rPr lang="en-US" dirty="0" smtClean="0"/>
              <a:t>of waiting</a:t>
            </a:r>
          </a:p>
          <a:p>
            <a:pPr marL="0" indent="0">
              <a:buNone/>
            </a:pPr>
            <a:endParaRPr lang="en-US" sz="1900" dirty="0" smtClean="0"/>
          </a:p>
          <a:p>
            <a:pPr marL="0" lvl="1" indent="0">
              <a:buNone/>
            </a:pPr>
            <a:r>
              <a:rPr lang="en-US" sz="3000" b="1" dirty="0" smtClean="0"/>
              <a:t>		</a:t>
            </a:r>
            <a:r>
              <a:rPr lang="en-US" sz="3500" b="1" dirty="0" err="1" smtClean="0"/>
              <a:t>t</a:t>
            </a:r>
            <a:r>
              <a:rPr lang="en-US" sz="3500" b="1" baseline="-25000" dirty="0" err="1" smtClean="0"/>
              <a:t>avg</a:t>
            </a:r>
            <a:r>
              <a:rPr lang="en-US" sz="3500" b="1" dirty="0" smtClean="0"/>
              <a:t> </a:t>
            </a:r>
            <a:r>
              <a:rPr lang="en-US" sz="3500" b="1" dirty="0"/>
              <a:t>= </a:t>
            </a:r>
            <a:r>
              <a:rPr lang="en-US" sz="3500" b="1" dirty="0">
                <a:solidFill>
                  <a:srgbClr val="008000"/>
                </a:solidFill>
              </a:rPr>
              <a:t>t</a:t>
            </a:r>
            <a:r>
              <a:rPr lang="en-US" sz="3500" b="1" baseline="-25000" dirty="0">
                <a:solidFill>
                  <a:srgbClr val="008000"/>
                </a:solidFill>
              </a:rPr>
              <a:t>hit</a:t>
            </a:r>
            <a:r>
              <a:rPr lang="en-US" sz="3500" b="1" dirty="0">
                <a:solidFill>
                  <a:srgbClr val="008000"/>
                </a:solidFill>
              </a:rPr>
              <a:t> </a:t>
            </a:r>
            <a:r>
              <a:rPr lang="en-US" sz="3500" b="1" dirty="0">
                <a:solidFill>
                  <a:srgbClr val="000000"/>
                </a:solidFill>
              </a:rPr>
              <a:t>+</a:t>
            </a:r>
            <a:r>
              <a:rPr lang="en-US" sz="3500" b="1" dirty="0">
                <a:solidFill>
                  <a:srgbClr val="FF0909"/>
                </a:solidFill>
              </a:rPr>
              <a:t>  %</a:t>
            </a:r>
            <a:r>
              <a:rPr lang="en-US" sz="3500" b="1" baseline="-25000" dirty="0">
                <a:solidFill>
                  <a:srgbClr val="FF0909"/>
                </a:solidFill>
              </a:rPr>
              <a:t>miss</a:t>
            </a:r>
            <a:r>
              <a:rPr lang="en-US" sz="3500" b="1" dirty="0">
                <a:solidFill>
                  <a:srgbClr val="FF0909"/>
                </a:solidFill>
              </a:rPr>
              <a:t>* </a:t>
            </a:r>
            <a:r>
              <a:rPr lang="en-US" sz="3500" b="1" dirty="0" smtClean="0">
                <a:solidFill>
                  <a:srgbClr val="FF0909"/>
                </a:solidFill>
              </a:rPr>
              <a:t>t</a:t>
            </a:r>
            <a:r>
              <a:rPr lang="en-US" sz="3500" b="1" baseline="-25000" dirty="0" smtClean="0">
                <a:solidFill>
                  <a:srgbClr val="FF0909"/>
                </a:solidFill>
              </a:rPr>
              <a:t>miss</a:t>
            </a:r>
          </a:p>
          <a:p>
            <a:pPr marL="0" lvl="1" indent="0">
              <a:buNone/>
            </a:pPr>
            <a:endParaRPr lang="en-US" sz="3500" b="1" baseline="-25000" dirty="0" smtClean="0">
              <a:solidFill>
                <a:srgbClr val="FF0909"/>
              </a:solidFill>
            </a:endParaRPr>
          </a:p>
          <a:p>
            <a:pPr marL="0" lvl="1" indent="0">
              <a:buNone/>
            </a:pPr>
            <a:endParaRPr lang="en-US" sz="3500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794" y="1693485"/>
            <a:ext cx="3636019" cy="2727014"/>
          </a:xfrm>
          <a:prstGeom prst="rect">
            <a:avLst/>
          </a:prstGeom>
          <a:ln w="28575" cmpd="sng">
            <a:solidFill>
              <a:srgbClr val="008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8563" t="29206" r="28625" b="29964"/>
          <a:stretch/>
        </p:blipFill>
        <p:spPr>
          <a:xfrm>
            <a:off x="6683107" y="4949046"/>
            <a:ext cx="2253706" cy="1264555"/>
          </a:xfrm>
          <a:prstGeom prst="rect">
            <a:avLst/>
          </a:prstGeom>
          <a:ln w="19050" cmpd="sng">
            <a:solidFill>
              <a:srgbClr val="FF0000"/>
            </a:solidFill>
          </a:ln>
        </p:spPr>
      </p:pic>
      <p:sp>
        <p:nvSpPr>
          <p:cNvPr id="9" name="Up Arrow 8"/>
          <p:cNvSpPr/>
          <p:nvPr/>
        </p:nvSpPr>
        <p:spPr>
          <a:xfrm>
            <a:off x="2610330" y="4077642"/>
            <a:ext cx="375446" cy="311303"/>
          </a:xfrm>
          <a:prstGeom prst="upArrow">
            <a:avLst/>
          </a:prstGeom>
          <a:solidFill>
            <a:schemeClr val="tx2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Up Arrow 9"/>
          <p:cNvSpPr/>
          <p:nvPr/>
        </p:nvSpPr>
        <p:spPr>
          <a:xfrm flipV="1">
            <a:off x="3767839" y="4077641"/>
            <a:ext cx="375446" cy="311303"/>
          </a:xfrm>
          <a:prstGeom prst="upArrow">
            <a:avLst/>
          </a:prstGeom>
          <a:solidFill>
            <a:schemeClr val="tx2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76460" y="5404143"/>
            <a:ext cx="33423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b="1" dirty="0" smtClean="0">
                <a:solidFill>
                  <a:schemeClr val="tx2"/>
                </a:solidFill>
                <a:latin typeface="Source Sans Pro" panose="020B0503030403020204"/>
              </a:rPr>
              <a:t>=</a:t>
            </a:r>
            <a:r>
              <a:rPr lang="en-US" sz="2800" b="1" dirty="0" smtClean="0">
                <a:latin typeface="Source Sans Pro" panose="020B0503030403020204"/>
              </a:rPr>
              <a:t> </a:t>
            </a:r>
            <a:r>
              <a:rPr lang="en-US" sz="2800" b="1" dirty="0" smtClean="0">
                <a:solidFill>
                  <a:srgbClr val="008000"/>
                </a:solidFill>
                <a:latin typeface="Source Sans Pro" panose="020B0503030403020204"/>
              </a:rPr>
              <a:t>4 </a:t>
            </a:r>
            <a:r>
              <a:rPr lang="en-US" sz="2800" b="1" dirty="0" smtClean="0">
                <a:solidFill>
                  <a:srgbClr val="000000"/>
                </a:solidFill>
                <a:latin typeface="Source Sans Pro" panose="020B0503030403020204"/>
              </a:rPr>
              <a:t>+</a:t>
            </a:r>
            <a:r>
              <a:rPr lang="en-US" sz="2800" b="1" dirty="0" smtClean="0">
                <a:solidFill>
                  <a:srgbClr val="FF0909"/>
                </a:solidFill>
                <a:latin typeface="Source Sans Pro" panose="020B0503030403020204"/>
              </a:rPr>
              <a:t>  5% </a:t>
            </a:r>
            <a:r>
              <a:rPr lang="en-US" sz="2800" b="1" dirty="0" smtClean="0">
                <a:solidFill>
                  <a:srgbClr val="000000"/>
                </a:solidFill>
                <a:latin typeface="Source Sans Pro" panose="020B0503030403020204"/>
              </a:rPr>
              <a:t>x</a:t>
            </a:r>
            <a:r>
              <a:rPr lang="en-US" sz="2800" b="1" dirty="0" smtClean="0">
                <a:solidFill>
                  <a:srgbClr val="FF0909"/>
                </a:solidFill>
                <a:latin typeface="Source Sans Pro" panose="020B0503030403020204"/>
              </a:rPr>
              <a:t> 100</a:t>
            </a:r>
            <a:endParaRPr lang="en-US" sz="2800" dirty="0" smtClean="0">
              <a:solidFill>
                <a:schemeClr val="tx2"/>
              </a:solidFill>
              <a:latin typeface="Source Sans Pro" panose="020B0503030403020204"/>
            </a:endParaRPr>
          </a:p>
          <a:p>
            <a:pPr lvl="1"/>
            <a:r>
              <a:rPr lang="en-US" sz="2800" b="1" dirty="0" smtClean="0">
                <a:solidFill>
                  <a:schemeClr val="tx2"/>
                </a:solidFill>
                <a:latin typeface="Source Sans Pro" panose="020B0503030403020204"/>
              </a:rPr>
              <a:t>= 9 cycles</a:t>
            </a:r>
            <a:endParaRPr lang="en-US" sz="2800" b="1" dirty="0">
              <a:solidFill>
                <a:schemeClr val="tx2"/>
              </a:solidFill>
              <a:latin typeface="Source Sans Pro" panose="020B05030304030202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57405" y="5404143"/>
            <a:ext cx="3447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b="1" dirty="0" smtClean="0">
                <a:solidFill>
                  <a:schemeClr val="tx2"/>
                </a:solidFill>
                <a:latin typeface="Source Sans Pro" panose="020B0503030403020204"/>
              </a:rPr>
              <a:t>=</a:t>
            </a:r>
            <a:r>
              <a:rPr lang="en-US" sz="2800" b="1" dirty="0" smtClean="0">
                <a:latin typeface="Source Sans Pro" panose="020B0503030403020204"/>
              </a:rPr>
              <a:t> </a:t>
            </a:r>
            <a:r>
              <a:rPr lang="en-US" sz="2800" b="1" dirty="0" smtClean="0">
                <a:solidFill>
                  <a:srgbClr val="008000"/>
                </a:solidFill>
                <a:latin typeface="Source Sans Pro" panose="020B0503030403020204"/>
              </a:rPr>
              <a:t>6 </a:t>
            </a:r>
            <a:r>
              <a:rPr lang="en-US" sz="2800" b="1" dirty="0">
                <a:solidFill>
                  <a:srgbClr val="000000"/>
                </a:solidFill>
                <a:latin typeface="Source Sans Pro" panose="020B0503030403020204"/>
              </a:rPr>
              <a:t>+</a:t>
            </a:r>
            <a:r>
              <a:rPr lang="en-US" sz="2800" b="1" dirty="0">
                <a:solidFill>
                  <a:srgbClr val="FF0909"/>
                </a:solidFill>
                <a:latin typeface="Source Sans Pro" panose="020B0503030403020204"/>
              </a:rPr>
              <a:t>  </a:t>
            </a:r>
            <a:r>
              <a:rPr lang="en-US" sz="2800" b="1" dirty="0" smtClean="0">
                <a:solidFill>
                  <a:srgbClr val="FF0909"/>
                </a:solidFill>
                <a:latin typeface="Source Sans Pro" panose="020B0503030403020204"/>
              </a:rPr>
              <a:t>3% </a:t>
            </a:r>
            <a:r>
              <a:rPr lang="en-US" sz="2800" b="1" dirty="0">
                <a:solidFill>
                  <a:srgbClr val="000000"/>
                </a:solidFill>
                <a:latin typeface="Source Sans Pro" panose="020B0503030403020204"/>
              </a:rPr>
              <a:t>x</a:t>
            </a:r>
            <a:r>
              <a:rPr lang="en-US" sz="2800" b="1" dirty="0">
                <a:solidFill>
                  <a:srgbClr val="FF0909"/>
                </a:solidFill>
                <a:latin typeface="Source Sans Pro" panose="020B0503030403020204"/>
              </a:rPr>
              <a:t> </a:t>
            </a:r>
            <a:r>
              <a:rPr lang="en-US" sz="2800" b="1" dirty="0" smtClean="0">
                <a:solidFill>
                  <a:srgbClr val="FF0909"/>
                </a:solidFill>
                <a:latin typeface="Source Sans Pro" panose="020B0503030403020204"/>
              </a:rPr>
              <a:t>100	</a:t>
            </a:r>
            <a:endParaRPr lang="en-US" sz="2800" dirty="0">
              <a:latin typeface="Source Sans Pro" panose="020B0503030403020204"/>
            </a:endParaRPr>
          </a:p>
          <a:p>
            <a:pPr lvl="1"/>
            <a:r>
              <a:rPr lang="en-US" sz="2800" b="1" dirty="0" smtClean="0">
                <a:solidFill>
                  <a:schemeClr val="tx2"/>
                </a:solidFill>
                <a:latin typeface="Source Sans Pro" panose="020B0503030403020204"/>
              </a:rPr>
              <a:t>= 9 </a:t>
            </a:r>
            <a:r>
              <a:rPr lang="en-US" sz="2800" b="1" dirty="0">
                <a:solidFill>
                  <a:schemeClr val="tx2"/>
                </a:solidFill>
                <a:latin typeface="Source Sans Pro" panose="020B0503030403020204"/>
              </a:rPr>
              <a:t>cycles</a:t>
            </a:r>
          </a:p>
        </p:txBody>
      </p:sp>
    </p:spTree>
    <p:extLst>
      <p:ext uri="{BB962C8B-B14F-4D97-AF65-F5344CB8AC3E}">
        <p14:creationId xmlns:p14="http://schemas.microsoft.com/office/powerpoint/2010/main" val="263012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337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 panose="020B0503030403020204"/>
              </a:rPr>
              <a:t>Pros &amp; Cons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ource Sans Pro" panose="020B0503030403020204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593357"/>
              </p:ext>
            </p:extLst>
          </p:nvPr>
        </p:nvGraphicFramePr>
        <p:xfrm>
          <a:off x="228600" y="1417640"/>
          <a:ext cx="8686800" cy="4876800"/>
        </p:xfrm>
        <a:graphic>
          <a:graphicData uri="http://schemas.openxmlformats.org/drawingml/2006/table">
            <a:tbl>
              <a:tblPr firstRow="1" bandRow="1"/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85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2600" dirty="0">
                        <a:solidFill>
                          <a:srgbClr val="54B98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600" dirty="0" smtClean="0">
                          <a:solidFill>
                            <a:srgbClr val="7030A0"/>
                          </a:solidFill>
                        </a:rPr>
                        <a:t>Direct Mapped</a:t>
                      </a:r>
                      <a:endParaRPr lang="en-US" sz="2600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600" dirty="0" smtClean="0">
                          <a:solidFill>
                            <a:srgbClr val="7030A0"/>
                          </a:solidFill>
                        </a:rPr>
                        <a:t>Fully Associative</a:t>
                      </a:r>
                      <a:endParaRPr lang="en-US" sz="2600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85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Tag Size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Smaller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Larger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85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SRAM Overhead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Less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More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85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Controller Logic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Less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More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85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Speed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Faster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Slower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85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Price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Less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More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085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Scalability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Very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Not Very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085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# of conflict misses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Lots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Zero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085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Hit Rate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Low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High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085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Pathological Cases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Common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41262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5" name="Title 7"/>
          <p:cNvSpPr txBox="1">
            <a:spLocks/>
          </p:cNvSpPr>
          <p:nvPr/>
        </p:nvSpPr>
        <p:spPr>
          <a:xfrm>
            <a:off x="872571" y="119651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400" b="0" i="0" kern="1200" cap="none">
                <a:solidFill>
                  <a:srgbClr val="262626"/>
                </a:solidFill>
                <a:latin typeface="Source Sans Pro"/>
                <a:ea typeface="+mj-ea"/>
                <a:cs typeface="Source Sans Pro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mtClean="0">
                <a:solidFill>
                  <a:srgbClr val="000000"/>
                </a:solidFill>
              </a:rPr>
              <a:t>Reducing Conflict Misses</a:t>
            </a:r>
            <a:br>
              <a:rPr lang="en-US" smtClean="0">
                <a:solidFill>
                  <a:srgbClr val="000000"/>
                </a:solidFill>
              </a:rPr>
            </a:br>
            <a:r>
              <a:rPr lang="en-US" smtClean="0">
                <a:solidFill>
                  <a:srgbClr val="000000"/>
                </a:solidFill>
              </a:rPr>
              <a:t>with Set-Associative Caches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ubtitle 8"/>
          <p:cNvSpPr txBox="1">
            <a:spLocks/>
          </p:cNvSpPr>
          <p:nvPr/>
        </p:nvSpPr>
        <p:spPr>
          <a:xfrm>
            <a:off x="1558371" y="2952288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98450" indent="-298450" algn="l" defTabSz="609570" rtl="0" eaLnBrk="1" latinLnBrk="0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/>
              <a:defRPr sz="3200" b="0" i="0" strike="noStrike" kern="1200" cap="none" normalizeH="0" baseline="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1pPr>
            <a:lvl2pPr marL="527050" indent="-298450" algn="l" defTabSz="609570" rtl="0" eaLnBrk="1" latinLnBrk="0" hangingPunct="1">
              <a:spcBef>
                <a:spcPts val="0"/>
              </a:spcBef>
              <a:buFont typeface="Arial"/>
              <a:buChar char="•"/>
              <a:tabLst/>
              <a:defRPr lang="en-US" sz="2800" kern="1200" dirty="0" smtClean="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2pPr>
            <a:lvl3pPr marL="641350" indent="-171450" algn="l" defTabSz="609570" rtl="0" eaLnBrk="1" latinLnBrk="0" hangingPunct="1">
              <a:spcBef>
                <a:spcPct val="20000"/>
              </a:spcBef>
              <a:buFont typeface="Lucida Grande"/>
              <a:buChar char="-"/>
              <a:tabLst/>
              <a:defRPr sz="2400" kern="120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3pPr>
            <a:lvl4pPr marL="1041400" indent="-228600" algn="l" defTabSz="60957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2000" kern="1200" baseline="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4pPr>
            <a:lvl5pPr marL="1439863" indent="-284163" algn="l" defTabSz="609570" rtl="0" eaLnBrk="1" latinLnBrk="0" hangingPunct="1">
              <a:spcBef>
                <a:spcPct val="20000"/>
              </a:spcBef>
              <a:buFont typeface="Arial"/>
              <a:buChar char="»"/>
              <a:tabLst/>
              <a:defRPr sz="1600" kern="120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buNone/>
            </a:pPr>
            <a:r>
              <a:rPr lang="en-US" dirty="0" smtClean="0">
                <a:solidFill>
                  <a:schemeClr val="tx2"/>
                </a:solidFill>
              </a:rPr>
              <a:t>Not too conflict-y. Not too slow.</a:t>
            </a:r>
          </a:p>
          <a:p>
            <a:pPr marL="0" indent="0" fontAlgn="auto">
              <a:buNone/>
            </a:pPr>
            <a:r>
              <a:rPr lang="en-US" dirty="0" smtClean="0">
                <a:solidFill>
                  <a:schemeClr val="tx2"/>
                </a:solidFill>
              </a:rPr>
              <a:t>					… Just Right!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87" y="3647380"/>
            <a:ext cx="3739927" cy="241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804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57200" y="152528"/>
            <a:ext cx="593037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 panose="020B0503030403020204"/>
              </a:rPr>
              <a:t>8 byte, 2-way </a:t>
            </a:r>
            <a:b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 panose="020B0503030403020204"/>
              </a:rPr>
            </a:b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 panose="020B0503030403020204"/>
              </a:rPr>
              <a:t>set associative Cache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ource Sans Pro" panose="020B050303040302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21577" y="2244104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CACHE</a:t>
            </a:r>
            <a:endParaRPr lang="en-US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8244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MEMORY</a:t>
            </a:r>
            <a:endParaRPr lang="en-US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270435" y="4123674"/>
            <a:ext cx="5749365" cy="223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US" dirty="0" smtClean="0">
                <a:solidFill>
                  <a:prstClr val="black"/>
                </a:solidFill>
                <a:latin typeface="Source Sans Pro" panose="020B0503030403020204"/>
              </a:rPr>
              <a:t>What should the </a:t>
            </a:r>
            <a:r>
              <a:rPr lang="en-US" b="1" dirty="0" smtClean="0">
                <a:solidFill>
                  <a:prstClr val="black"/>
                </a:solidFill>
                <a:latin typeface="Source Sans Pro" panose="020B0503030403020204"/>
              </a:rPr>
              <a:t>offset </a:t>
            </a:r>
            <a:r>
              <a:rPr lang="en-US" dirty="0" smtClean="0">
                <a:solidFill>
                  <a:prstClr val="black"/>
                </a:solidFill>
                <a:latin typeface="Source Sans Pro" panose="020B0503030403020204"/>
              </a:rPr>
              <a:t>be?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US" dirty="0" smtClean="0">
                <a:solidFill>
                  <a:prstClr val="black"/>
                </a:solidFill>
                <a:latin typeface="Source Sans Pro" panose="020B0503030403020204"/>
              </a:rPr>
              <a:t>What should the </a:t>
            </a:r>
            <a:r>
              <a:rPr lang="en-US" b="1" dirty="0" smtClean="0">
                <a:solidFill>
                  <a:prstClr val="black"/>
                </a:solidFill>
                <a:latin typeface="Source Sans Pro" panose="020B0503030403020204"/>
              </a:rPr>
              <a:t>index </a:t>
            </a:r>
            <a:r>
              <a:rPr lang="en-US" dirty="0" smtClean="0">
                <a:solidFill>
                  <a:prstClr val="black"/>
                </a:solidFill>
                <a:latin typeface="Source Sans Pro" panose="020B0503030403020204"/>
              </a:rPr>
              <a:t>be?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US" dirty="0" smtClean="0">
                <a:solidFill>
                  <a:prstClr val="black"/>
                </a:solidFill>
                <a:latin typeface="Source Sans Pro" panose="020B0503030403020204"/>
              </a:rPr>
              <a:t>What should the </a:t>
            </a:r>
            <a:r>
              <a:rPr lang="en-US" b="1" dirty="0" smtClean="0">
                <a:solidFill>
                  <a:prstClr val="black"/>
                </a:solidFill>
                <a:latin typeface="Source Sans Pro" panose="020B0503030403020204"/>
              </a:rPr>
              <a:t>tag</a:t>
            </a:r>
            <a:r>
              <a:rPr lang="en-US" dirty="0" smtClean="0">
                <a:solidFill>
                  <a:prstClr val="black"/>
                </a:solidFill>
                <a:latin typeface="Source Sans Pro" panose="020B0503030403020204"/>
              </a:rPr>
              <a:t> be?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59848" y="1377199"/>
            <a:ext cx="321409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57200" algn="l"/>
                <a:tab pos="1485900" algn="l"/>
              </a:tabLst>
            </a:pPr>
            <a:r>
              <a:rPr lang="en-US" b="1" dirty="0" smtClean="0">
                <a:solidFill>
                  <a:srgbClr val="008000"/>
                </a:solidFill>
                <a:latin typeface="Courier New" pitchFamily="49" charset="0"/>
                <a:ea typeface="+mn-ea"/>
                <a:cs typeface="+mn-cs"/>
              </a:rPr>
              <a:t> </a:t>
            </a:r>
            <a:r>
              <a:rPr lang="en-US" sz="1200" b="1" dirty="0" smtClean="0">
                <a:solidFill>
                  <a:srgbClr val="008000"/>
                </a:solidFill>
                <a:latin typeface="Courier New" pitchFamily="49" charset="0"/>
                <a:ea typeface="+mn-ea"/>
                <a:cs typeface="+mn-cs"/>
              </a:rPr>
              <a:t>   </a:t>
            </a:r>
            <a:r>
              <a:rPr lang="en-US" b="1" dirty="0" smtClean="0">
                <a:solidFill>
                  <a:srgbClr val="008000"/>
                </a:solidFill>
                <a:latin typeface="Courier New" pitchFamily="49" charset="0"/>
                <a:ea typeface="+mn-ea"/>
                <a:cs typeface="+mn-cs"/>
              </a:rPr>
              <a:t>XX</a:t>
            </a:r>
            <a:r>
              <a:rPr lang="en-US" b="1" dirty="0" smtClean="0">
                <a:solidFill>
                  <a:srgbClr val="FF0000"/>
                </a:solidFill>
                <a:latin typeface="Courier New" pitchFamily="49" charset="0"/>
                <a:ea typeface="+mn-ea"/>
                <a:cs typeface="+mn-cs"/>
              </a:rPr>
              <a:t>X</a:t>
            </a:r>
            <a:r>
              <a:rPr lang="en-US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ourier New" pitchFamily="49" charset="0"/>
                <a:ea typeface="+mn-ea"/>
                <a:cs typeface="+mn-cs"/>
              </a:rPr>
              <a:t>X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57200" algn="l"/>
                <a:tab pos="1485900" algn="l"/>
              </a:tabLst>
            </a:pPr>
            <a:r>
              <a:rPr lang="en-US" b="1" dirty="0" smtClean="0">
                <a:solidFill>
                  <a:srgbClr val="008000"/>
                </a:solidFill>
                <a:latin typeface="Courier New" pitchFamily="49" charset="0"/>
                <a:ea typeface="+mn-ea"/>
                <a:cs typeface="+mn-cs"/>
              </a:rPr>
              <a:t> tag</a:t>
            </a:r>
            <a:r>
              <a:rPr lang="en-US" b="1" dirty="0" smtClean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||</a:t>
            </a:r>
            <a:r>
              <a:rPr lang="en-US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ourier New" pitchFamily="49" charset="0"/>
                <a:ea typeface="+mn-ea"/>
                <a:cs typeface="+mn-cs"/>
              </a:rPr>
              <a:t>offset</a:t>
            </a:r>
            <a:endParaRPr lang="en-US" b="1" dirty="0">
              <a:solidFill>
                <a:prstClr val="black">
                  <a:lumMod val="50000"/>
                  <a:lumOff val="50000"/>
                </a:prstClr>
              </a:solidFill>
              <a:latin typeface="Courier New" pitchFamily="49" charset="0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57200" algn="l"/>
                <a:tab pos="1485900" algn="l"/>
              </a:tabLst>
            </a:pPr>
            <a:endParaRPr lang="en-US" b="1" dirty="0" smtClean="0">
              <a:solidFill>
                <a:srgbClr val="FF0000"/>
              </a:solidFill>
              <a:latin typeface="Courier New" pitchFamily="49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 rot="16200000">
            <a:off x="700547" y="2065813"/>
            <a:ext cx="10311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rgbClr val="FF0000"/>
                </a:solidFill>
                <a:latin typeface="Courier New" pitchFamily="49" charset="0"/>
                <a:ea typeface="+mn-ea"/>
                <a:cs typeface="+mn-cs"/>
              </a:rPr>
              <a:t>index</a:t>
            </a:r>
            <a:endParaRPr lang="en-US" sz="2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66465" y="1377199"/>
            <a:ext cx="2755112" cy="138499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  <a:tab pos="1485900" algn="l"/>
              </a:tabLst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urier New" pitchFamily="49" charset="0"/>
                <a:ea typeface="+mn-ea"/>
                <a:cs typeface="+mn-cs"/>
              </a:rPr>
              <a:t>   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itchFamily="49" charset="0"/>
                <a:ea typeface="+mn-ea"/>
                <a:cs typeface="+mn-cs"/>
              </a:rPr>
              <a:t>XXX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ourier New" pitchFamily="49" charset="0"/>
                <a:ea typeface="+mn-ea"/>
                <a:cs typeface="+mn-cs"/>
              </a:rPr>
              <a:t>X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  <a:tab pos="1485900" algn="l"/>
              </a:tabLst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urier New" pitchFamily="49" charset="0"/>
                <a:ea typeface="+mn-ea"/>
                <a:cs typeface="+mn-cs"/>
              </a:rPr>
              <a:t>    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ourier New" pitchFamily="49" charset="0"/>
                <a:ea typeface="+mn-ea"/>
                <a:cs typeface="+mn-cs"/>
              </a:rPr>
              <a:t>offset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ourier New" pitchFamily="49" charset="0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  <a:tab pos="1485900" algn="l"/>
              </a:tabLst>
              <a:defRPr/>
            </a:pP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urier New" pitchFamily="49" charset="0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  <a:tab pos="1485900" algn="l"/>
              </a:tabLst>
              <a:defRPr/>
            </a:pP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urier New" pitchFamily="49" charset="0"/>
              <a:ea typeface="+mn-ea"/>
              <a:cs typeface="+mn-cs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550037"/>
              </p:ext>
            </p:extLst>
          </p:nvPr>
        </p:nvGraphicFramePr>
        <p:xfrm>
          <a:off x="1701565" y="2838055"/>
          <a:ext cx="2408957" cy="1097280"/>
        </p:xfrm>
        <a:graphic>
          <a:graphicData uri="http://schemas.openxmlformats.org/drawingml/2006/table">
            <a:tbl>
              <a:tblPr firstRow="1" bandRow="1"/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V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tag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data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156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0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xx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E    |    F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0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xx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C    |    D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235572"/>
              </p:ext>
            </p:extLst>
          </p:nvPr>
        </p:nvGraphicFramePr>
        <p:xfrm>
          <a:off x="4436481" y="2837588"/>
          <a:ext cx="2408957" cy="1097280"/>
        </p:xfrm>
        <a:graphic>
          <a:graphicData uri="http://schemas.openxmlformats.org/drawingml/2006/table">
            <a:tbl>
              <a:tblPr firstRow="1" bandRow="1"/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0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xx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N</a:t>
                      </a:r>
                      <a:r>
                        <a:rPr lang="en-US" sz="20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   |    O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0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xx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P    |    Q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8" name="Rectangle 27"/>
          <p:cNvSpPr/>
          <p:nvPr/>
        </p:nvSpPr>
        <p:spPr>
          <a:xfrm>
            <a:off x="334305" y="1377199"/>
            <a:ext cx="2864352" cy="92333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  <a:tab pos="1485900" algn="l"/>
              </a:tabLst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urier New" pitchFamily="49" charset="0"/>
                <a:ea typeface="+mn-ea"/>
                <a:cs typeface="+mn-cs"/>
              </a:rPr>
              <a:t> 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itchFamily="49" charset="0"/>
                <a:ea typeface="+mn-ea"/>
                <a:cs typeface="+mn-cs"/>
              </a:rPr>
              <a:t>XXXX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  <a:tab pos="1485900" algn="l"/>
              </a:tabLst>
              <a:defRPr/>
            </a:pP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urier New" pitchFamily="49" charset="0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  <a:tab pos="1485900" algn="l"/>
              </a:tabLst>
              <a:defRPr/>
            </a:pP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urier New" pitchFamily="49" charset="0"/>
              <a:ea typeface="+mn-ea"/>
              <a:cs typeface="+mn-cs"/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857466"/>
              </p:ext>
            </p:extLst>
          </p:nvPr>
        </p:nvGraphicFramePr>
        <p:xfrm>
          <a:off x="837418" y="2838055"/>
          <a:ext cx="785900" cy="1097280"/>
        </p:xfrm>
        <a:graphic>
          <a:graphicData uri="http://schemas.openxmlformats.org/drawingml/2006/table">
            <a:tbl>
              <a:tblPr firstRow="1" bandRow="1"/>
              <a:tblGrid>
                <a:gridCol w="785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0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1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0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2300018"/>
              </p:ext>
            </p:extLst>
          </p:nvPr>
        </p:nvGraphicFramePr>
        <p:xfrm>
          <a:off x="6987179" y="537971"/>
          <a:ext cx="1741251" cy="6217920"/>
        </p:xfrm>
        <a:graphic>
          <a:graphicData uri="http://schemas.openxmlformats.org/drawingml/2006/table">
            <a:tbl>
              <a:tblPr firstRow="1" bandRow="1"/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A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</a:rPr>
                        <a:t>0001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B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</a:rPr>
                        <a:t>0010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C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</a:rPr>
                        <a:t>0011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D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E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</a:rPr>
                        <a:t>0101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F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</a:rPr>
                        <a:t>0110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G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</a:rPr>
                        <a:t>0111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H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J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</a:rPr>
                        <a:t>1001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K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</a:rPr>
                        <a:t>1010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L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</a:rPr>
                        <a:t>1011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M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N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</a:rPr>
                        <a:t>1101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O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</a:rPr>
                        <a:t>1110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P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</a:rPr>
                        <a:t>1111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Q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955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152400" y="124510"/>
            <a:ext cx="8763000" cy="669519"/>
          </a:xfrm>
        </p:spPr>
        <p:txBody>
          <a:bodyPr>
            <a:noAutofit/>
          </a:bodyPr>
          <a:lstStyle/>
          <a:p>
            <a:r>
              <a:rPr lang="en-US" sz="3200" dirty="0"/>
              <a:t>1 Cycle Per </a:t>
            </a:r>
            <a:r>
              <a:rPr lang="en-US" sz="3200" dirty="0" smtClean="0"/>
              <a:t>Stage: the Biggest Lie (So Far)</a:t>
            </a:r>
            <a:endParaRPr lang="en-US" sz="3200" dirty="0"/>
          </a:p>
        </p:txBody>
      </p:sp>
      <p:grpSp>
        <p:nvGrpSpPr>
          <p:cNvPr id="6" name="Group 5"/>
          <p:cNvGrpSpPr/>
          <p:nvPr/>
        </p:nvGrpSpPr>
        <p:grpSpPr>
          <a:xfrm>
            <a:off x="152400" y="971490"/>
            <a:ext cx="8763000" cy="5748754"/>
            <a:chOff x="152400" y="514290"/>
            <a:chExt cx="8763000" cy="5748754"/>
          </a:xfrm>
        </p:grpSpPr>
        <p:grpSp>
          <p:nvGrpSpPr>
            <p:cNvPr id="7" name="Group 156"/>
            <p:cNvGrpSpPr/>
            <p:nvPr>
              <p:custDataLst>
                <p:tags r:id="rId2"/>
              </p:custDataLst>
            </p:nvPr>
          </p:nvGrpSpPr>
          <p:grpSpPr>
            <a:xfrm>
              <a:off x="2057400" y="514290"/>
              <a:ext cx="6858000" cy="5334000"/>
              <a:chOff x="2057400" y="457200"/>
              <a:chExt cx="6858000" cy="5334000"/>
            </a:xfrm>
          </p:grpSpPr>
          <p:sp>
            <p:nvSpPr>
              <p:cNvPr id="147" name="Right Triangle 146"/>
              <p:cNvSpPr/>
              <p:nvPr>
                <p:custDataLst>
                  <p:tags r:id="rId142"/>
                </p:custDataLst>
              </p:nvPr>
            </p:nvSpPr>
            <p:spPr>
              <a:xfrm rot="10800000">
                <a:off x="7620000" y="914400"/>
                <a:ext cx="609600" cy="685800"/>
              </a:xfrm>
              <a:prstGeom prst="rtTriangle">
                <a:avLst/>
              </a:prstGeom>
              <a:solidFill>
                <a:srgbClr val="7E368E">
                  <a:lumMod val="75000"/>
                </a:srgbClr>
              </a:solidFill>
              <a:ln w="285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/>
                  <a:ea typeface=""/>
                  <a:cs typeface=""/>
                </a:endParaRPr>
              </a:p>
            </p:txBody>
          </p:sp>
          <p:sp>
            <p:nvSpPr>
              <p:cNvPr id="148" name="Rounded Rectangle 147"/>
              <p:cNvSpPr/>
              <p:nvPr>
                <p:custDataLst>
                  <p:tags r:id="rId143"/>
                </p:custDataLst>
              </p:nvPr>
            </p:nvSpPr>
            <p:spPr>
              <a:xfrm>
                <a:off x="7924800" y="457200"/>
                <a:ext cx="990600" cy="5334000"/>
              </a:xfrm>
              <a:prstGeom prst="roundRect">
                <a:avLst>
                  <a:gd name="adj" fmla="val 30422"/>
                </a:avLst>
              </a:prstGeom>
              <a:solidFill>
                <a:srgbClr val="7E368E">
                  <a:lumMod val="75000"/>
                </a:srgbClr>
              </a:solidFill>
              <a:ln w="285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/>
                  <a:ea typeface=""/>
                  <a:cs typeface=""/>
                </a:endParaRPr>
              </a:p>
            </p:txBody>
          </p:sp>
          <p:sp>
            <p:nvSpPr>
              <p:cNvPr id="149" name="Rounded Rectangle 148"/>
              <p:cNvSpPr/>
              <p:nvPr>
                <p:custDataLst>
                  <p:tags r:id="rId144"/>
                </p:custDataLst>
              </p:nvPr>
            </p:nvSpPr>
            <p:spPr>
              <a:xfrm>
                <a:off x="2057400" y="457200"/>
                <a:ext cx="914400" cy="3048000"/>
              </a:xfrm>
              <a:prstGeom prst="roundRect">
                <a:avLst>
                  <a:gd name="adj" fmla="val 30422"/>
                </a:avLst>
              </a:prstGeom>
              <a:solidFill>
                <a:srgbClr val="7E368E">
                  <a:lumMod val="75000"/>
                </a:srgbClr>
              </a:solidFill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/>
                  <a:ea typeface=""/>
                  <a:cs typeface=""/>
                </a:endParaRPr>
              </a:p>
            </p:txBody>
          </p:sp>
          <p:sp>
            <p:nvSpPr>
              <p:cNvPr id="150" name="Rounded Rectangle 149"/>
              <p:cNvSpPr/>
              <p:nvPr>
                <p:custDataLst>
                  <p:tags r:id="rId145"/>
                </p:custDataLst>
              </p:nvPr>
            </p:nvSpPr>
            <p:spPr>
              <a:xfrm>
                <a:off x="2057400" y="457200"/>
                <a:ext cx="6400800" cy="609600"/>
              </a:xfrm>
              <a:prstGeom prst="roundRect">
                <a:avLst>
                  <a:gd name="adj" fmla="val 50000"/>
                </a:avLst>
              </a:prstGeom>
              <a:solidFill>
                <a:srgbClr val="7E368E">
                  <a:lumMod val="75000"/>
                </a:srgbClr>
              </a:solidFill>
              <a:ln w="285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/>
                  <a:ea typeface=""/>
                  <a:cs typeface=""/>
                </a:endParaRPr>
              </a:p>
            </p:txBody>
          </p:sp>
          <p:sp>
            <p:nvSpPr>
              <p:cNvPr id="151" name="Right Triangle 150"/>
              <p:cNvSpPr/>
              <p:nvPr>
                <p:custDataLst>
                  <p:tags r:id="rId146"/>
                </p:custDataLst>
              </p:nvPr>
            </p:nvSpPr>
            <p:spPr>
              <a:xfrm rot="5400000">
                <a:off x="2552700" y="876300"/>
                <a:ext cx="609600" cy="685800"/>
              </a:xfrm>
              <a:prstGeom prst="rtTriangle">
                <a:avLst/>
              </a:prstGeom>
              <a:solidFill>
                <a:srgbClr val="7E368E">
                  <a:lumMod val="75000"/>
                </a:srgbClr>
              </a:solidFill>
              <a:ln w="285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/>
                  <a:ea typeface=""/>
                  <a:cs typeface=""/>
                </a:endParaRPr>
              </a:p>
            </p:txBody>
          </p:sp>
          <p:sp>
            <p:nvSpPr>
              <p:cNvPr id="152" name="TextBox 151"/>
              <p:cNvSpPr txBox="1"/>
              <p:nvPr>
                <p:custDataLst>
                  <p:tags r:id="rId147"/>
                </p:custDataLst>
              </p:nvPr>
            </p:nvSpPr>
            <p:spPr>
              <a:xfrm>
                <a:off x="8001000" y="5124510"/>
                <a:ext cx="83820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ource Sans Pro" panose="020B0503030403020204"/>
                  </a:rPr>
                  <a:t>Write-</a:t>
                </a:r>
                <a:b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ource Sans Pro" panose="020B0503030403020204"/>
                  </a:rPr>
                </a:b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ource Sans Pro" panose="020B0503030403020204"/>
                  </a:rPr>
                  <a:t>Back</a:t>
                </a:r>
              </a:p>
            </p:txBody>
          </p:sp>
        </p:grpSp>
        <p:grpSp>
          <p:nvGrpSpPr>
            <p:cNvPr id="8" name="Group 154"/>
            <p:cNvGrpSpPr/>
            <p:nvPr>
              <p:custDataLst>
                <p:tags r:id="rId3"/>
              </p:custDataLst>
            </p:nvPr>
          </p:nvGrpSpPr>
          <p:grpSpPr>
            <a:xfrm>
              <a:off x="5791200" y="1200090"/>
              <a:ext cx="2286000" cy="4648200"/>
              <a:chOff x="6629400" y="1143000"/>
              <a:chExt cx="1447800" cy="4648200"/>
            </a:xfrm>
          </p:grpSpPr>
          <p:sp>
            <p:nvSpPr>
              <p:cNvPr id="145" name="Rounded Rectangle 144"/>
              <p:cNvSpPr/>
              <p:nvPr>
                <p:custDataLst>
                  <p:tags r:id="rId140"/>
                </p:custDataLst>
              </p:nvPr>
            </p:nvSpPr>
            <p:spPr>
              <a:xfrm>
                <a:off x="6705600" y="1143000"/>
                <a:ext cx="1295400" cy="4648200"/>
              </a:xfrm>
              <a:prstGeom prst="roundRect">
                <a:avLst>
                  <a:gd name="adj" fmla="val 19208"/>
                </a:avLst>
              </a:prstGeom>
              <a:solidFill>
                <a:srgbClr val="00836F">
                  <a:lumMod val="75000"/>
                </a:srgbClr>
              </a:solidFill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/>
                  <a:ea typeface=""/>
                  <a:cs typeface=""/>
                </a:endParaRPr>
              </a:p>
            </p:txBody>
          </p:sp>
          <p:sp>
            <p:nvSpPr>
              <p:cNvPr id="146" name="TextBox 145"/>
              <p:cNvSpPr txBox="1"/>
              <p:nvPr>
                <p:custDataLst>
                  <p:tags r:id="rId141"/>
                </p:custDataLst>
              </p:nvPr>
            </p:nvSpPr>
            <p:spPr>
              <a:xfrm>
                <a:off x="6629400" y="5395556"/>
                <a:ext cx="14478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ource Sans Pro" panose="020B0503030403020204"/>
                  </a:rPr>
                  <a:t>Memory</a:t>
                </a:r>
              </a:p>
            </p:txBody>
          </p:sp>
        </p:grpSp>
        <p:grpSp>
          <p:nvGrpSpPr>
            <p:cNvPr id="9" name="Group 148"/>
            <p:cNvGrpSpPr/>
            <p:nvPr>
              <p:custDataLst>
                <p:tags r:id="rId4"/>
              </p:custDataLst>
            </p:nvPr>
          </p:nvGrpSpPr>
          <p:grpSpPr>
            <a:xfrm>
              <a:off x="152400" y="1200090"/>
              <a:ext cx="1600200" cy="4667310"/>
              <a:chOff x="152400" y="1143000"/>
              <a:chExt cx="1676400" cy="4667310"/>
            </a:xfrm>
          </p:grpSpPr>
          <p:sp>
            <p:nvSpPr>
              <p:cNvPr id="143" name="Rounded Rectangle 142"/>
              <p:cNvSpPr/>
              <p:nvPr>
                <p:custDataLst>
                  <p:tags r:id="rId138"/>
                </p:custDataLst>
              </p:nvPr>
            </p:nvSpPr>
            <p:spPr>
              <a:xfrm>
                <a:off x="152400" y="1143000"/>
                <a:ext cx="1676400" cy="4648200"/>
              </a:xfrm>
              <a:prstGeom prst="roundRect">
                <a:avLst/>
              </a:prstGeom>
              <a:solidFill>
                <a:srgbClr val="00836F">
                  <a:lumMod val="75000"/>
                </a:srgbClr>
              </a:solidFill>
              <a:ln w="285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/>
                  <a:ea typeface=""/>
                  <a:cs typeface=""/>
                </a:endParaRPr>
              </a:p>
            </p:txBody>
          </p:sp>
          <p:sp>
            <p:nvSpPr>
              <p:cNvPr id="144" name="TextBox 143"/>
              <p:cNvSpPr txBox="1"/>
              <p:nvPr>
                <p:custDataLst>
                  <p:tags r:id="rId139"/>
                </p:custDataLst>
              </p:nvPr>
            </p:nvSpPr>
            <p:spPr>
              <a:xfrm>
                <a:off x="228600" y="5225534"/>
                <a:ext cx="144780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ource Sans Pro" panose="020B0503030403020204"/>
                  </a:rPr>
                  <a:t>Instruction</a:t>
                </a:r>
                <a:b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ource Sans Pro" panose="020B0503030403020204"/>
                  </a:rPr>
                </a:b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ource Sans Pro" panose="020B0503030403020204"/>
                  </a:rPr>
                  <a:t>Fetch</a:t>
                </a:r>
              </a:p>
            </p:txBody>
          </p:sp>
        </p:grpSp>
        <p:grpSp>
          <p:nvGrpSpPr>
            <p:cNvPr id="10" name="Group 153"/>
            <p:cNvGrpSpPr/>
            <p:nvPr>
              <p:custDataLst>
                <p:tags r:id="rId5"/>
              </p:custDataLst>
            </p:nvPr>
          </p:nvGrpSpPr>
          <p:grpSpPr>
            <a:xfrm>
              <a:off x="3886200" y="1200090"/>
              <a:ext cx="2057400" cy="4648200"/>
              <a:chOff x="3886200" y="1143000"/>
              <a:chExt cx="2819400" cy="4648200"/>
            </a:xfrm>
          </p:grpSpPr>
          <p:sp>
            <p:nvSpPr>
              <p:cNvPr id="141" name="Rounded Rectangle 140"/>
              <p:cNvSpPr/>
              <p:nvPr>
                <p:custDataLst>
                  <p:tags r:id="rId136"/>
                </p:custDataLst>
              </p:nvPr>
            </p:nvSpPr>
            <p:spPr>
              <a:xfrm>
                <a:off x="3886200" y="1143000"/>
                <a:ext cx="2819400" cy="4648200"/>
              </a:xfrm>
              <a:prstGeom prst="roundRect">
                <a:avLst>
                  <a:gd name="adj" fmla="val 11944"/>
                </a:avLst>
              </a:prstGeom>
              <a:solidFill>
                <a:srgbClr val="7E368E">
                  <a:lumMod val="75000"/>
                </a:srgbClr>
              </a:solidFill>
              <a:ln w="285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/>
                  <a:ea typeface=""/>
                  <a:cs typeface=""/>
                </a:endParaRPr>
              </a:p>
            </p:txBody>
          </p:sp>
          <p:sp>
            <p:nvSpPr>
              <p:cNvPr id="142" name="TextBox 141"/>
              <p:cNvSpPr txBox="1"/>
              <p:nvPr>
                <p:custDataLst>
                  <p:tags r:id="rId137"/>
                </p:custDataLst>
              </p:nvPr>
            </p:nvSpPr>
            <p:spPr>
              <a:xfrm>
                <a:off x="4648200" y="5432286"/>
                <a:ext cx="1447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ource Sans Pro" panose="020B0503030403020204"/>
                  </a:rPr>
                  <a:t>Execute</a:t>
                </a:r>
              </a:p>
            </p:txBody>
          </p:sp>
        </p:grpSp>
        <p:grpSp>
          <p:nvGrpSpPr>
            <p:cNvPr id="11" name="Group 152"/>
            <p:cNvGrpSpPr/>
            <p:nvPr>
              <p:custDataLst>
                <p:tags r:id="rId6"/>
              </p:custDataLst>
            </p:nvPr>
          </p:nvGrpSpPr>
          <p:grpSpPr>
            <a:xfrm>
              <a:off x="1752601" y="1200090"/>
              <a:ext cx="2133600" cy="4667310"/>
              <a:chOff x="1828801" y="1143000"/>
              <a:chExt cx="2057400" cy="4667310"/>
            </a:xfrm>
          </p:grpSpPr>
          <p:sp>
            <p:nvSpPr>
              <p:cNvPr id="137" name="Rounded Rectangle 136"/>
              <p:cNvSpPr/>
              <p:nvPr>
                <p:custDataLst>
                  <p:tags r:id="rId132"/>
                </p:custDataLst>
              </p:nvPr>
            </p:nvSpPr>
            <p:spPr>
              <a:xfrm>
                <a:off x="2751083" y="1143000"/>
                <a:ext cx="1135117" cy="4648200"/>
              </a:xfrm>
              <a:prstGeom prst="roundRect">
                <a:avLst>
                  <a:gd name="adj" fmla="val 30962"/>
                </a:avLst>
              </a:prstGeom>
              <a:solidFill>
                <a:srgbClr val="FFFF00">
                  <a:lumMod val="50000"/>
                </a:srgbClr>
              </a:solidFill>
              <a:ln w="285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/>
                  <a:ea typeface=""/>
                  <a:cs typeface=""/>
                </a:endParaRPr>
              </a:p>
            </p:txBody>
          </p:sp>
          <p:sp>
            <p:nvSpPr>
              <p:cNvPr id="138" name="Rounded Rectangle 137"/>
              <p:cNvSpPr/>
              <p:nvPr>
                <p:custDataLst>
                  <p:tags r:id="rId133"/>
                </p:custDataLst>
              </p:nvPr>
            </p:nvSpPr>
            <p:spPr>
              <a:xfrm>
                <a:off x="1828801" y="3505200"/>
                <a:ext cx="2057400" cy="2286000"/>
              </a:xfrm>
              <a:prstGeom prst="roundRect">
                <a:avLst>
                  <a:gd name="adj" fmla="val 15859"/>
                </a:avLst>
              </a:prstGeom>
              <a:solidFill>
                <a:srgbClr val="FFFF00">
                  <a:lumMod val="50000"/>
                </a:srgbClr>
              </a:solidFill>
              <a:ln w="285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/>
                  <a:ea typeface=""/>
                  <a:cs typeface=""/>
                </a:endParaRPr>
              </a:p>
            </p:txBody>
          </p:sp>
          <p:sp>
            <p:nvSpPr>
              <p:cNvPr id="139" name="Right Triangle 138"/>
              <p:cNvSpPr/>
              <p:nvPr>
                <p:custDataLst>
                  <p:tags r:id="rId134"/>
                </p:custDataLst>
              </p:nvPr>
            </p:nvSpPr>
            <p:spPr>
              <a:xfrm rot="16200000">
                <a:off x="2458847" y="3132658"/>
                <a:ext cx="550314" cy="533400"/>
              </a:xfrm>
              <a:prstGeom prst="rtTriangle">
                <a:avLst/>
              </a:prstGeom>
              <a:solidFill>
                <a:srgbClr val="FFFF00">
                  <a:lumMod val="50000"/>
                </a:srgbClr>
              </a:solidFill>
              <a:ln w="285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/>
                  <a:ea typeface=""/>
                  <a:cs typeface=""/>
                </a:endParaRPr>
              </a:p>
            </p:txBody>
          </p:sp>
          <p:sp>
            <p:nvSpPr>
              <p:cNvPr id="140" name="TextBox 139"/>
              <p:cNvSpPr txBox="1"/>
              <p:nvPr>
                <p:custDataLst>
                  <p:tags r:id="rId135"/>
                </p:custDataLst>
              </p:nvPr>
            </p:nvSpPr>
            <p:spPr>
              <a:xfrm>
                <a:off x="2133600" y="5225534"/>
                <a:ext cx="144780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ource Sans Pro" panose="020B0503030403020204"/>
                  </a:rPr>
                  <a:t>Instruction</a:t>
                </a:r>
                <a:b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ource Sans Pro" panose="020B0503030403020204"/>
                  </a:rPr>
                </a:b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ource Sans Pro" panose="020B0503030403020204"/>
                  </a:rPr>
                  <a:t>Decode</a:t>
                </a:r>
              </a:p>
            </p:txBody>
          </p:sp>
        </p:grpSp>
        <p:sp>
          <p:nvSpPr>
            <p:cNvPr id="12" name="Arc 11"/>
            <p:cNvSpPr/>
            <p:nvPr>
              <p:custDataLst>
                <p:tags r:id="rId7"/>
              </p:custDataLst>
            </p:nvPr>
          </p:nvSpPr>
          <p:spPr>
            <a:xfrm rot="10800000" flipV="1">
              <a:off x="2743200" y="1200090"/>
              <a:ext cx="609600" cy="609600"/>
            </a:xfrm>
            <a:prstGeom prst="arc">
              <a:avLst/>
            </a:prstGeom>
            <a:noFill/>
            <a:ln w="76200" cap="rnd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  <a:ea typeface=""/>
                <a:cs typeface=""/>
              </a:endParaRPr>
            </a:p>
          </p:txBody>
        </p:sp>
        <p:sp>
          <p:nvSpPr>
            <p:cNvPr id="13" name="Rounded Rectangle 12"/>
            <p:cNvSpPr/>
            <p:nvPr>
              <p:custDataLst>
                <p:tags r:id="rId8"/>
              </p:custDataLst>
            </p:nvPr>
          </p:nvSpPr>
          <p:spPr>
            <a:xfrm>
              <a:off x="5943600" y="1200090"/>
              <a:ext cx="1981200" cy="4648200"/>
            </a:xfrm>
            <a:prstGeom prst="roundRect">
              <a:avLst/>
            </a:prstGeom>
            <a:noFill/>
            <a:ln w="762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  <a:ea typeface=""/>
                <a:cs typeface=""/>
              </a:endParaRPr>
            </a:p>
          </p:txBody>
        </p:sp>
        <p:cxnSp>
          <p:nvCxnSpPr>
            <p:cNvPr id="14" name="Straight Connector 13"/>
            <p:cNvCxnSpPr>
              <a:endCxn id="108" idx="2"/>
            </p:cNvCxnSpPr>
            <p:nvPr>
              <p:custDataLst>
                <p:tags r:id="rId9"/>
              </p:custDataLst>
            </p:nvPr>
          </p:nvCxnSpPr>
          <p:spPr>
            <a:xfrm>
              <a:off x="8229600" y="5848290"/>
              <a:ext cx="381000" cy="0"/>
            </a:xfrm>
            <a:prstGeom prst="line">
              <a:avLst/>
            </a:prstGeom>
            <a:noFill/>
            <a:ln w="76200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15" name="Arc 14"/>
            <p:cNvSpPr/>
            <p:nvPr>
              <p:custDataLst>
                <p:tags r:id="rId10"/>
              </p:custDataLst>
            </p:nvPr>
          </p:nvSpPr>
          <p:spPr>
            <a:xfrm rot="5400000">
              <a:off x="8305800" y="5238690"/>
              <a:ext cx="609600" cy="609600"/>
            </a:xfrm>
            <a:prstGeom prst="arc">
              <a:avLst/>
            </a:prstGeom>
            <a:noFill/>
            <a:ln w="76200" cap="rnd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  <a:ea typeface=""/>
                <a:cs typeface=""/>
              </a:endParaRPr>
            </a:p>
          </p:txBody>
        </p:sp>
        <p:sp>
          <p:nvSpPr>
            <p:cNvPr id="16" name="Arc 15"/>
            <p:cNvSpPr/>
            <p:nvPr>
              <p:custDataLst>
                <p:tags r:id="rId11"/>
              </p:custDataLst>
            </p:nvPr>
          </p:nvSpPr>
          <p:spPr>
            <a:xfrm rot="10800000">
              <a:off x="7924800" y="5238690"/>
              <a:ext cx="609600" cy="609600"/>
            </a:xfrm>
            <a:prstGeom prst="arc">
              <a:avLst/>
            </a:prstGeom>
            <a:noFill/>
            <a:ln w="76200" cap="rnd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  <a:ea typeface=""/>
                <a:cs typeface=""/>
              </a:endParaRPr>
            </a:p>
          </p:txBody>
        </p:sp>
        <p:cxnSp>
          <p:nvCxnSpPr>
            <p:cNvPr id="17" name="Straight Connector 16"/>
            <p:cNvCxnSpPr>
              <a:stCxn id="147" idx="2"/>
            </p:cNvCxnSpPr>
            <p:nvPr>
              <p:custDataLst>
                <p:tags r:id="rId12"/>
              </p:custDataLst>
            </p:nvPr>
          </p:nvCxnSpPr>
          <p:spPr>
            <a:xfrm rot="5400000">
              <a:off x="1828800" y="2343090"/>
              <a:ext cx="1828800" cy="0"/>
            </a:xfrm>
            <a:prstGeom prst="line">
              <a:avLst/>
            </a:prstGeom>
            <a:noFill/>
            <a:ln w="76200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18" name="Arc 17"/>
            <p:cNvSpPr/>
            <p:nvPr>
              <p:custDataLst>
                <p:tags r:id="rId13"/>
              </p:custDataLst>
            </p:nvPr>
          </p:nvSpPr>
          <p:spPr>
            <a:xfrm rot="16200000" flipV="1">
              <a:off x="7315200" y="1123890"/>
              <a:ext cx="609600" cy="609600"/>
            </a:xfrm>
            <a:prstGeom prst="arc">
              <a:avLst/>
            </a:prstGeom>
            <a:noFill/>
            <a:ln w="76200" cap="rnd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  <a:ea typeface=""/>
                <a:cs typeface=""/>
              </a:endParaRPr>
            </a:p>
          </p:txBody>
        </p:sp>
        <p:sp>
          <p:nvSpPr>
            <p:cNvPr id="19" name="Text Box 1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667000" y="4191000"/>
              <a:ext cx="685800" cy="304800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lIns="0" rIns="0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/>
                </a:rPr>
                <a:t>extend</a:t>
              </a:r>
            </a:p>
          </p:txBody>
        </p:sp>
        <p:sp>
          <p:nvSpPr>
            <p:cNvPr id="20" name="Freeform 19"/>
            <p:cNvSpPr/>
            <p:nvPr>
              <p:custDataLst>
                <p:tags r:id="rId15"/>
              </p:custDataLst>
            </p:nvPr>
          </p:nvSpPr>
          <p:spPr>
            <a:xfrm>
              <a:off x="4953000" y="1733490"/>
              <a:ext cx="609600" cy="1524000"/>
            </a:xfrm>
            <a:custGeom>
              <a:avLst/>
              <a:gdLst>
                <a:gd name="connsiteX0" fmla="*/ 0 w 685800"/>
                <a:gd name="connsiteY0" fmla="*/ 0 h 762000"/>
                <a:gd name="connsiteX1" fmla="*/ 685800 w 685800"/>
                <a:gd name="connsiteY1" fmla="*/ 0 h 762000"/>
                <a:gd name="connsiteX2" fmla="*/ 685800 w 685800"/>
                <a:gd name="connsiteY2" fmla="*/ 762000 h 762000"/>
                <a:gd name="connsiteX3" fmla="*/ 0 w 685800"/>
                <a:gd name="connsiteY3" fmla="*/ 762000 h 762000"/>
                <a:gd name="connsiteX4" fmla="*/ 0 w 685800"/>
                <a:gd name="connsiteY4" fmla="*/ 0 h 762000"/>
                <a:gd name="connsiteX0" fmla="*/ 0 w 685800"/>
                <a:gd name="connsiteY0" fmla="*/ 0 h 762000"/>
                <a:gd name="connsiteX1" fmla="*/ 685800 w 685800"/>
                <a:gd name="connsiteY1" fmla="*/ 190500 h 762000"/>
                <a:gd name="connsiteX2" fmla="*/ 685800 w 685800"/>
                <a:gd name="connsiteY2" fmla="*/ 762000 h 762000"/>
                <a:gd name="connsiteX3" fmla="*/ 0 w 685800"/>
                <a:gd name="connsiteY3" fmla="*/ 762000 h 762000"/>
                <a:gd name="connsiteX4" fmla="*/ 0 w 685800"/>
                <a:gd name="connsiteY4" fmla="*/ 0 h 762000"/>
                <a:gd name="connsiteX0" fmla="*/ 0 w 685800"/>
                <a:gd name="connsiteY0" fmla="*/ 0 h 762000"/>
                <a:gd name="connsiteX1" fmla="*/ 685800 w 685800"/>
                <a:gd name="connsiteY1" fmla="*/ 190500 h 762000"/>
                <a:gd name="connsiteX2" fmla="*/ 685800 w 685800"/>
                <a:gd name="connsiteY2" fmla="*/ 571500 h 762000"/>
                <a:gd name="connsiteX3" fmla="*/ 0 w 685800"/>
                <a:gd name="connsiteY3" fmla="*/ 762000 h 762000"/>
                <a:gd name="connsiteX4" fmla="*/ 0 w 685800"/>
                <a:gd name="connsiteY4" fmla="*/ 0 h 762000"/>
                <a:gd name="connsiteX0" fmla="*/ 0 w 685800"/>
                <a:gd name="connsiteY0" fmla="*/ 0 h 762000"/>
                <a:gd name="connsiteX1" fmla="*/ 685800 w 685800"/>
                <a:gd name="connsiteY1" fmla="*/ 317500 h 762000"/>
                <a:gd name="connsiteX2" fmla="*/ 685800 w 685800"/>
                <a:gd name="connsiteY2" fmla="*/ 571500 h 762000"/>
                <a:gd name="connsiteX3" fmla="*/ 0 w 685800"/>
                <a:gd name="connsiteY3" fmla="*/ 762000 h 762000"/>
                <a:gd name="connsiteX4" fmla="*/ 0 w 685800"/>
                <a:gd name="connsiteY4" fmla="*/ 0 h 762000"/>
                <a:gd name="connsiteX0" fmla="*/ 0 w 685800"/>
                <a:gd name="connsiteY0" fmla="*/ 0 h 952500"/>
                <a:gd name="connsiteX1" fmla="*/ 685800 w 685800"/>
                <a:gd name="connsiteY1" fmla="*/ 317500 h 952500"/>
                <a:gd name="connsiteX2" fmla="*/ 685800 w 685800"/>
                <a:gd name="connsiteY2" fmla="*/ 952500 h 952500"/>
                <a:gd name="connsiteX3" fmla="*/ 0 w 685800"/>
                <a:gd name="connsiteY3" fmla="*/ 762000 h 952500"/>
                <a:gd name="connsiteX4" fmla="*/ 0 w 685800"/>
                <a:gd name="connsiteY4" fmla="*/ 0 h 9525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0 w 685800"/>
                <a:gd name="connsiteY4" fmla="*/ 0 h 12700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0 w 685800"/>
                <a:gd name="connsiteY4" fmla="*/ 635000 h 1270000"/>
                <a:gd name="connsiteX5" fmla="*/ 0 w 685800"/>
                <a:gd name="connsiteY5" fmla="*/ 0 h 12700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171450 w 685800"/>
                <a:gd name="connsiteY4" fmla="*/ 635000 h 1270000"/>
                <a:gd name="connsiteX5" fmla="*/ 0 w 685800"/>
                <a:gd name="connsiteY5" fmla="*/ 0 h 12700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171450 w 685800"/>
                <a:gd name="connsiteY4" fmla="*/ 635000 h 1270000"/>
                <a:gd name="connsiteX5" fmla="*/ 0 w 685800"/>
                <a:gd name="connsiteY5" fmla="*/ 508000 h 1270000"/>
                <a:gd name="connsiteX6" fmla="*/ 0 w 685800"/>
                <a:gd name="connsiteY6" fmla="*/ 0 h 12700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0 w 685800"/>
                <a:gd name="connsiteY4" fmla="*/ 762000 h 1270000"/>
                <a:gd name="connsiteX5" fmla="*/ 171450 w 685800"/>
                <a:gd name="connsiteY5" fmla="*/ 635000 h 1270000"/>
                <a:gd name="connsiteX6" fmla="*/ 0 w 685800"/>
                <a:gd name="connsiteY6" fmla="*/ 508000 h 1270000"/>
                <a:gd name="connsiteX7" fmla="*/ 0 w 685800"/>
                <a:gd name="connsiteY7" fmla="*/ 0 h 1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800" h="1270000">
                  <a:moveTo>
                    <a:pt x="0" y="0"/>
                  </a:moveTo>
                  <a:lnTo>
                    <a:pt x="685800" y="317500"/>
                  </a:lnTo>
                  <a:lnTo>
                    <a:pt x="685800" y="952500"/>
                  </a:lnTo>
                  <a:lnTo>
                    <a:pt x="0" y="1270000"/>
                  </a:lnTo>
                  <a:lnTo>
                    <a:pt x="0" y="762000"/>
                  </a:lnTo>
                  <a:lnTo>
                    <a:pt x="171450" y="635000"/>
                  </a:lnTo>
                  <a:lnTo>
                    <a:pt x="0" y="50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  <a:ea typeface=""/>
                <a:cs typeface="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4648200" y="2724090"/>
              <a:ext cx="152400" cy="762000"/>
            </a:xfrm>
            <a:custGeom>
              <a:avLst/>
              <a:gdLst>
                <a:gd name="connsiteX0" fmla="*/ 0 w 609600"/>
                <a:gd name="connsiteY0" fmla="*/ 0 h 1143000"/>
                <a:gd name="connsiteX1" fmla="*/ 609600 w 609600"/>
                <a:gd name="connsiteY1" fmla="*/ 0 h 1143000"/>
                <a:gd name="connsiteX2" fmla="*/ 609600 w 609600"/>
                <a:gd name="connsiteY2" fmla="*/ 1143000 h 1143000"/>
                <a:gd name="connsiteX3" fmla="*/ 0 w 609600"/>
                <a:gd name="connsiteY3" fmla="*/ 1143000 h 1143000"/>
                <a:gd name="connsiteX4" fmla="*/ 0 w 609600"/>
                <a:gd name="connsiteY4" fmla="*/ 0 h 1143000"/>
                <a:gd name="connsiteX0" fmla="*/ 0 w 609600"/>
                <a:gd name="connsiteY0" fmla="*/ 0 h 1143000"/>
                <a:gd name="connsiteX1" fmla="*/ 609600 w 609600"/>
                <a:gd name="connsiteY1" fmla="*/ 152400 h 1143000"/>
                <a:gd name="connsiteX2" fmla="*/ 609600 w 609600"/>
                <a:gd name="connsiteY2" fmla="*/ 1143000 h 1143000"/>
                <a:gd name="connsiteX3" fmla="*/ 0 w 609600"/>
                <a:gd name="connsiteY3" fmla="*/ 1143000 h 1143000"/>
                <a:gd name="connsiteX4" fmla="*/ 0 w 609600"/>
                <a:gd name="connsiteY4" fmla="*/ 0 h 1143000"/>
                <a:gd name="connsiteX0" fmla="*/ 0 w 609600"/>
                <a:gd name="connsiteY0" fmla="*/ 0 h 1143000"/>
                <a:gd name="connsiteX1" fmla="*/ 609600 w 609600"/>
                <a:gd name="connsiteY1" fmla="*/ 152400 h 1143000"/>
                <a:gd name="connsiteX2" fmla="*/ 609600 w 609600"/>
                <a:gd name="connsiteY2" fmla="*/ 990600 h 1143000"/>
                <a:gd name="connsiteX3" fmla="*/ 0 w 609600"/>
                <a:gd name="connsiteY3" fmla="*/ 1143000 h 1143000"/>
                <a:gd name="connsiteX4" fmla="*/ 0 w 609600"/>
                <a:gd name="connsiteY4" fmla="*/ 0 h 1143000"/>
                <a:gd name="connsiteX0" fmla="*/ 304800 w 609600"/>
                <a:gd name="connsiteY0" fmla="*/ 0 h 1143000"/>
                <a:gd name="connsiteX1" fmla="*/ 609600 w 609600"/>
                <a:gd name="connsiteY1" fmla="*/ 152400 h 1143000"/>
                <a:gd name="connsiteX2" fmla="*/ 609600 w 609600"/>
                <a:gd name="connsiteY2" fmla="*/ 990600 h 1143000"/>
                <a:gd name="connsiteX3" fmla="*/ 0 w 609600"/>
                <a:gd name="connsiteY3" fmla="*/ 1143000 h 1143000"/>
                <a:gd name="connsiteX4" fmla="*/ 304800 w 609600"/>
                <a:gd name="connsiteY4" fmla="*/ 0 h 1143000"/>
                <a:gd name="connsiteX0" fmla="*/ 0 w 304800"/>
                <a:gd name="connsiteY0" fmla="*/ 0 h 1143000"/>
                <a:gd name="connsiteX1" fmla="*/ 304800 w 304800"/>
                <a:gd name="connsiteY1" fmla="*/ 152400 h 1143000"/>
                <a:gd name="connsiteX2" fmla="*/ 304800 w 304800"/>
                <a:gd name="connsiteY2" fmla="*/ 990600 h 1143000"/>
                <a:gd name="connsiteX3" fmla="*/ 0 w 304800"/>
                <a:gd name="connsiteY3" fmla="*/ 1143000 h 1143000"/>
                <a:gd name="connsiteX4" fmla="*/ 0 w 304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" h="1143000">
                  <a:moveTo>
                    <a:pt x="0" y="0"/>
                  </a:moveTo>
                  <a:lnTo>
                    <a:pt x="304800" y="152400"/>
                  </a:lnTo>
                  <a:lnTo>
                    <a:pt x="304800" y="9906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22" name="Rectangle 4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6400800" y="3257490"/>
              <a:ext cx="1143000" cy="1066800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362199" y="1809690"/>
              <a:ext cx="1143001" cy="1363663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/>
                </a:rPr>
                <a:t>register</a:t>
              </a:r>
              <a:b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/>
                </a:rPr>
              </a:b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/>
                </a:rPr>
                <a:t>file</a:t>
              </a:r>
            </a:p>
          </p:txBody>
        </p:sp>
        <p:sp>
          <p:nvSpPr>
            <p:cNvPr id="24" name="Oval 24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362200" y="3581400"/>
              <a:ext cx="1219200" cy="457199"/>
            </a:xfrm>
            <a:prstGeom prst="ellipse">
              <a:avLst/>
            </a:prstGeom>
            <a:solidFill>
              <a:srgbClr val="000000"/>
            </a:solidFill>
            <a:ln w="25400" cap="sq" algn="ctr">
              <a:solidFill>
                <a:srgbClr val="18B9BC"/>
              </a:solidFill>
              <a:round/>
              <a:headEnd/>
              <a:tailEnd/>
            </a:ln>
            <a:effectLst/>
          </p:spPr>
          <p:txBody>
            <a:bodyPr wrap="non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/>
                </a:rPr>
                <a:t>control</a:t>
              </a:r>
            </a:p>
          </p:txBody>
        </p:sp>
        <p:sp>
          <p:nvSpPr>
            <p:cNvPr id="25" name="Rounded Rectangle 24"/>
            <p:cNvSpPr/>
            <p:nvPr>
              <p:custDataLst>
                <p:tags r:id="rId20"/>
              </p:custDataLst>
            </p:nvPr>
          </p:nvSpPr>
          <p:spPr>
            <a:xfrm>
              <a:off x="152400" y="1200090"/>
              <a:ext cx="1600200" cy="4648200"/>
            </a:xfrm>
            <a:prstGeom prst="roundRect">
              <a:avLst/>
            </a:prstGeom>
            <a:noFill/>
            <a:ln w="762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  <a:ea typeface=""/>
                <a:cs typeface=""/>
              </a:endParaRPr>
            </a:p>
          </p:txBody>
        </p:sp>
        <p:sp>
          <p:nvSpPr>
            <p:cNvPr id="26" name="Line 25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2514600" y="3181291"/>
              <a:ext cx="1" cy="228600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27" name="Line 47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V="1">
              <a:off x="8686800" y="971490"/>
              <a:ext cx="0" cy="167640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28" name="Line 5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2209800" y="2724090"/>
              <a:ext cx="152400" cy="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29" name="Text Box 52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5105400" y="2266890"/>
              <a:ext cx="470000" cy="394275"/>
            </a:xfrm>
            <a:prstGeom prst="rect">
              <a:avLst/>
            </a:prstGeom>
            <a:noFill/>
            <a:ln w="25400" cap="sq" algn="ctr">
              <a:noFill/>
              <a:miter lim="800000"/>
              <a:headEnd/>
              <a:tailEnd/>
            </a:ln>
            <a:effectLst/>
          </p:spPr>
          <p:txBody>
            <a:bodyPr wrap="non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/>
                </a:rPr>
                <a:t>ALU</a:t>
              </a:r>
            </a:p>
          </p:txBody>
        </p:sp>
        <p:sp>
          <p:nvSpPr>
            <p:cNvPr id="30" name="Line 4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H="1">
              <a:off x="2209800" y="971490"/>
              <a:ext cx="0" cy="175260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31" name="Line 44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4800600" y="3028890"/>
              <a:ext cx="152400" cy="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32" name="Line 44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4419600" y="3333690"/>
              <a:ext cx="152400" cy="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33" name="Line 49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2057400" y="4191000"/>
              <a:ext cx="152400" cy="15240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34" name="Text Box 5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6477000" y="3943290"/>
              <a:ext cx="976100" cy="413639"/>
            </a:xfrm>
            <a:prstGeom prst="rect">
              <a:avLst/>
            </a:prstGeom>
            <a:noFill/>
            <a:ln w="25400" cap="sq" algn="ctr">
              <a:noFill/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/>
                </a:rPr>
                <a:t>memory</a:t>
              </a:r>
            </a:p>
          </p:txBody>
        </p:sp>
        <p:sp>
          <p:nvSpPr>
            <p:cNvPr id="35" name="Line 49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4191000" y="2876490"/>
              <a:ext cx="0" cy="91440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/>
              <a:tailEnd type="oval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36" name="Text Box 5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6324600" y="3562290"/>
              <a:ext cx="518900" cy="394275"/>
            </a:xfrm>
            <a:prstGeom prst="rect">
              <a:avLst/>
            </a:prstGeom>
            <a:noFill/>
            <a:ln w="25400" cap="sq" algn="ctr">
              <a:noFill/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/>
                </a:rPr>
                <a:t>d</a:t>
              </a:r>
              <a:r>
                <a:rPr kumimoji="0" lang="en-US" sz="14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/>
                </a:rPr>
                <a:t>in</a:t>
              </a:r>
            </a:p>
          </p:txBody>
        </p:sp>
        <p:sp>
          <p:nvSpPr>
            <p:cNvPr id="37" name="Text Box 5"/>
            <p:cNvSpPr txBox="1"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7010400" y="3562290"/>
              <a:ext cx="518900" cy="394275"/>
            </a:xfrm>
            <a:prstGeom prst="rect">
              <a:avLst/>
            </a:prstGeom>
            <a:noFill/>
            <a:ln w="25400" cap="sq" algn="ctr">
              <a:noFill/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/>
                </a:rPr>
                <a:t>d</a:t>
              </a:r>
              <a:r>
                <a:rPr kumimoji="0" lang="en-US" sz="1400" b="0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/>
                </a:rPr>
                <a:t>out</a:t>
              </a:r>
              <a:endPara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38" name="Line 45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V="1">
              <a:off x="6858000" y="4324290"/>
              <a:ext cx="0" cy="228600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39" name="Text Box 5"/>
            <p:cNvSpPr txBox="1"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6400800" y="3181290"/>
              <a:ext cx="976100" cy="394275"/>
            </a:xfrm>
            <a:prstGeom prst="rect">
              <a:avLst/>
            </a:prstGeom>
            <a:noFill/>
            <a:ln w="25400" cap="sq" algn="ctr">
              <a:noFill/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/>
                </a:rPr>
                <a:t>addr</a:t>
              </a: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40" name="Line 44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6858000" y="2419290"/>
              <a:ext cx="0" cy="83820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 type="oval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41" name="Line 48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H="1">
              <a:off x="8534400" y="2647890"/>
              <a:ext cx="152400" cy="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42" name="Line 44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8229600" y="2876490"/>
              <a:ext cx="152400" cy="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43" name="Line 49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>
              <a:off x="8229600" y="2876490"/>
              <a:ext cx="0" cy="91440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44" name="Line 45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V="1">
              <a:off x="8458200" y="3028890"/>
              <a:ext cx="0" cy="228600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45" name="Line 45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 flipV="1">
              <a:off x="5334000" y="3028890"/>
              <a:ext cx="0" cy="228600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46" name="Line 45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flipV="1">
              <a:off x="4648200" y="3486090"/>
              <a:ext cx="0" cy="228600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47" name="Line 45"/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 flipV="1">
              <a:off x="2971800" y="4572000"/>
              <a:ext cx="0" cy="228600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48" name="Line 25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 flipV="1">
              <a:off x="2895599" y="3181291"/>
              <a:ext cx="1" cy="228600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49" name="Line 25"/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 flipV="1">
              <a:off x="3124199" y="3181291"/>
              <a:ext cx="1" cy="228600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50" name="Line 25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 flipV="1">
              <a:off x="3352799" y="3181291"/>
              <a:ext cx="1" cy="228600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51" name="Line 34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V="1">
              <a:off x="2057400" y="3810000"/>
              <a:ext cx="304800" cy="0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52" name="Rounded Rectangle 51"/>
            <p:cNvSpPr/>
            <p:nvPr>
              <p:custDataLst>
                <p:tags r:id="rId47"/>
              </p:custDataLst>
            </p:nvPr>
          </p:nvSpPr>
          <p:spPr>
            <a:xfrm>
              <a:off x="3886200" y="1200090"/>
              <a:ext cx="2057400" cy="4648200"/>
            </a:xfrm>
            <a:prstGeom prst="roundRect">
              <a:avLst>
                <a:gd name="adj" fmla="val 11944"/>
              </a:avLst>
            </a:prstGeom>
            <a:noFill/>
            <a:ln w="762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  <a:ea typeface=""/>
                <a:cs typeface=""/>
              </a:endParaRPr>
            </a:p>
          </p:txBody>
        </p:sp>
        <p:cxnSp>
          <p:nvCxnSpPr>
            <p:cNvPr id="53" name="Straight Connector 52"/>
            <p:cNvCxnSpPr/>
            <p:nvPr>
              <p:custDataLst>
                <p:tags r:id="rId48"/>
              </p:custDataLst>
            </p:nvPr>
          </p:nvCxnSpPr>
          <p:spPr>
            <a:xfrm flipV="1">
              <a:off x="2057400" y="5848290"/>
              <a:ext cx="1600200" cy="2"/>
            </a:xfrm>
            <a:prstGeom prst="line">
              <a:avLst/>
            </a:prstGeom>
            <a:noFill/>
            <a:ln w="762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4" name="Straight Connector 53"/>
            <p:cNvCxnSpPr/>
            <p:nvPr>
              <p:custDataLst>
                <p:tags r:id="rId49"/>
              </p:custDataLst>
            </p:nvPr>
          </p:nvCxnSpPr>
          <p:spPr>
            <a:xfrm rot="10800000">
              <a:off x="1905001" y="3562291"/>
              <a:ext cx="533402" cy="0"/>
            </a:xfrm>
            <a:prstGeom prst="line">
              <a:avLst/>
            </a:prstGeom>
            <a:noFill/>
            <a:ln w="762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5" name="Straight Connector 54"/>
            <p:cNvCxnSpPr/>
            <p:nvPr>
              <p:custDataLst>
                <p:tags r:id="rId50"/>
              </p:custDataLst>
            </p:nvPr>
          </p:nvCxnSpPr>
          <p:spPr>
            <a:xfrm rot="5400000">
              <a:off x="6553200" y="3181290"/>
              <a:ext cx="4724400" cy="0"/>
            </a:xfrm>
            <a:prstGeom prst="line">
              <a:avLst/>
            </a:prstGeom>
            <a:noFill/>
            <a:ln w="762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6" name="Straight Connector 55"/>
            <p:cNvCxnSpPr/>
            <p:nvPr>
              <p:custDataLst>
                <p:tags r:id="rId51"/>
              </p:custDataLst>
            </p:nvPr>
          </p:nvCxnSpPr>
          <p:spPr>
            <a:xfrm rot="16200000" flipH="1">
              <a:off x="800101" y="2000190"/>
              <a:ext cx="2514600" cy="1"/>
            </a:xfrm>
            <a:prstGeom prst="line">
              <a:avLst/>
            </a:prstGeom>
            <a:noFill/>
            <a:ln w="76200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57" name="Arc 56"/>
            <p:cNvSpPr/>
            <p:nvPr>
              <p:custDataLst>
                <p:tags r:id="rId52"/>
              </p:custDataLst>
            </p:nvPr>
          </p:nvSpPr>
          <p:spPr>
            <a:xfrm rot="5400000">
              <a:off x="3276600" y="5238690"/>
              <a:ext cx="609600" cy="609600"/>
            </a:xfrm>
            <a:prstGeom prst="arc">
              <a:avLst/>
            </a:prstGeom>
            <a:noFill/>
            <a:ln w="76200" cap="rnd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  <a:ea typeface=""/>
                <a:cs typeface=""/>
              </a:endParaRPr>
            </a:p>
          </p:txBody>
        </p:sp>
        <p:sp>
          <p:nvSpPr>
            <p:cNvPr id="58" name="Arc 57"/>
            <p:cNvSpPr/>
            <p:nvPr>
              <p:custDataLst>
                <p:tags r:id="rId53"/>
              </p:custDataLst>
            </p:nvPr>
          </p:nvSpPr>
          <p:spPr>
            <a:xfrm rot="10800000">
              <a:off x="1752601" y="5238690"/>
              <a:ext cx="609600" cy="609600"/>
            </a:xfrm>
            <a:prstGeom prst="arc">
              <a:avLst/>
            </a:prstGeom>
            <a:noFill/>
            <a:ln w="76200" cap="rnd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  <a:ea typeface=""/>
                <a:cs typeface=""/>
              </a:endParaRPr>
            </a:p>
          </p:txBody>
        </p:sp>
        <p:cxnSp>
          <p:nvCxnSpPr>
            <p:cNvPr id="59" name="Straight Connector 58"/>
            <p:cNvCxnSpPr/>
            <p:nvPr>
              <p:custDataLst>
                <p:tags r:id="rId54"/>
              </p:custDataLst>
            </p:nvPr>
          </p:nvCxnSpPr>
          <p:spPr>
            <a:xfrm rot="10800000">
              <a:off x="2057400" y="514290"/>
              <a:ext cx="6553200" cy="0"/>
            </a:xfrm>
            <a:prstGeom prst="line">
              <a:avLst/>
            </a:prstGeom>
            <a:noFill/>
            <a:ln w="76200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60" name="Arc 59"/>
            <p:cNvSpPr/>
            <p:nvPr>
              <p:custDataLst>
                <p:tags r:id="rId55"/>
              </p:custDataLst>
            </p:nvPr>
          </p:nvSpPr>
          <p:spPr>
            <a:xfrm>
              <a:off x="8305800" y="514290"/>
              <a:ext cx="609600" cy="609600"/>
            </a:xfrm>
            <a:prstGeom prst="arc">
              <a:avLst/>
            </a:prstGeom>
            <a:noFill/>
            <a:ln w="76200" cap="rnd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  <a:ea typeface=""/>
                <a:cs typeface=""/>
              </a:endParaRPr>
            </a:p>
          </p:txBody>
        </p:sp>
        <p:sp>
          <p:nvSpPr>
            <p:cNvPr id="61" name="Arc 60"/>
            <p:cNvSpPr/>
            <p:nvPr>
              <p:custDataLst>
                <p:tags r:id="rId56"/>
              </p:custDataLst>
            </p:nvPr>
          </p:nvSpPr>
          <p:spPr>
            <a:xfrm rot="5400000">
              <a:off x="2133601" y="2952690"/>
              <a:ext cx="609600" cy="609600"/>
            </a:xfrm>
            <a:prstGeom prst="arc">
              <a:avLst/>
            </a:prstGeom>
            <a:noFill/>
            <a:ln w="76200" cap="rnd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  <a:ea typeface=""/>
                <a:cs typeface=""/>
              </a:endParaRPr>
            </a:p>
          </p:txBody>
        </p:sp>
        <p:sp>
          <p:nvSpPr>
            <p:cNvPr id="62" name="Arc 61"/>
            <p:cNvSpPr/>
            <p:nvPr>
              <p:custDataLst>
                <p:tags r:id="rId57"/>
              </p:custDataLst>
            </p:nvPr>
          </p:nvSpPr>
          <p:spPr>
            <a:xfrm rot="16200000">
              <a:off x="2057400" y="514290"/>
              <a:ext cx="609600" cy="609600"/>
            </a:xfrm>
            <a:prstGeom prst="arc">
              <a:avLst/>
            </a:prstGeom>
            <a:noFill/>
            <a:ln w="76200" cap="rnd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  <a:ea typeface=""/>
                <a:cs typeface=""/>
              </a:endParaRPr>
            </a:p>
          </p:txBody>
        </p:sp>
        <p:sp>
          <p:nvSpPr>
            <p:cNvPr id="63" name="Arc 62"/>
            <p:cNvSpPr/>
            <p:nvPr>
              <p:custDataLst>
                <p:tags r:id="rId58"/>
              </p:custDataLst>
            </p:nvPr>
          </p:nvSpPr>
          <p:spPr>
            <a:xfrm rot="10800000">
              <a:off x="2057400" y="2952690"/>
              <a:ext cx="609600" cy="609600"/>
            </a:xfrm>
            <a:prstGeom prst="arc">
              <a:avLst/>
            </a:prstGeom>
            <a:noFill/>
            <a:ln w="76200" cap="rnd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  <a:ea typeface=""/>
                <a:cs typeface=""/>
              </a:endParaRPr>
            </a:p>
          </p:txBody>
        </p:sp>
        <p:sp>
          <p:nvSpPr>
            <p:cNvPr id="64" name="Arc 63"/>
            <p:cNvSpPr/>
            <p:nvPr>
              <p:custDataLst>
                <p:tags r:id="rId59"/>
              </p:custDataLst>
            </p:nvPr>
          </p:nvSpPr>
          <p:spPr>
            <a:xfrm rot="10800000" flipV="1">
              <a:off x="1752601" y="3562290"/>
              <a:ext cx="609600" cy="609600"/>
            </a:xfrm>
            <a:prstGeom prst="arc">
              <a:avLst/>
            </a:prstGeom>
            <a:noFill/>
            <a:ln w="76200" cap="rnd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  <a:ea typeface=""/>
                <a:cs typeface=""/>
              </a:endParaRPr>
            </a:p>
          </p:txBody>
        </p:sp>
        <p:sp>
          <p:nvSpPr>
            <p:cNvPr id="65" name="Arc 64"/>
            <p:cNvSpPr/>
            <p:nvPr>
              <p:custDataLst>
                <p:tags r:id="rId60"/>
              </p:custDataLst>
            </p:nvPr>
          </p:nvSpPr>
          <p:spPr>
            <a:xfrm rot="16200000" flipV="1">
              <a:off x="3276600" y="1200090"/>
              <a:ext cx="609600" cy="609600"/>
            </a:xfrm>
            <a:prstGeom prst="arc">
              <a:avLst/>
            </a:prstGeom>
            <a:noFill/>
            <a:ln w="76200" cap="rnd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  <a:ea typeface=""/>
                <a:cs typeface=""/>
              </a:endParaRPr>
            </a:p>
          </p:txBody>
        </p:sp>
        <p:cxnSp>
          <p:nvCxnSpPr>
            <p:cNvPr id="66" name="Straight Connector 65"/>
            <p:cNvCxnSpPr/>
            <p:nvPr>
              <p:custDataLst>
                <p:tags r:id="rId61"/>
              </p:custDataLst>
            </p:nvPr>
          </p:nvCxnSpPr>
          <p:spPr>
            <a:xfrm rot="10800000">
              <a:off x="3048000" y="1200090"/>
              <a:ext cx="533400" cy="0"/>
            </a:xfrm>
            <a:prstGeom prst="line">
              <a:avLst/>
            </a:prstGeom>
            <a:noFill/>
            <a:ln w="76200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67" name="Arc 66"/>
            <p:cNvSpPr/>
            <p:nvPr>
              <p:custDataLst>
                <p:tags r:id="rId62"/>
              </p:custDataLst>
            </p:nvPr>
          </p:nvSpPr>
          <p:spPr>
            <a:xfrm rot="10800000" flipV="1">
              <a:off x="2743200" y="1123890"/>
              <a:ext cx="609600" cy="609600"/>
            </a:xfrm>
            <a:prstGeom prst="arc">
              <a:avLst/>
            </a:prstGeom>
            <a:noFill/>
            <a:ln w="76200" cap="rnd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  <a:ea typeface=""/>
                <a:cs typeface=""/>
              </a:endParaRPr>
            </a:p>
          </p:txBody>
        </p:sp>
        <p:cxnSp>
          <p:nvCxnSpPr>
            <p:cNvPr id="68" name="Straight Connector 67"/>
            <p:cNvCxnSpPr/>
            <p:nvPr>
              <p:custDataLst>
                <p:tags r:id="rId63"/>
              </p:custDataLst>
            </p:nvPr>
          </p:nvCxnSpPr>
          <p:spPr>
            <a:xfrm rot="10800000" flipV="1">
              <a:off x="3048000" y="1123888"/>
              <a:ext cx="4648200" cy="1"/>
            </a:xfrm>
            <a:prstGeom prst="line">
              <a:avLst/>
            </a:prstGeom>
            <a:noFill/>
            <a:ln w="762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69" name="Straight Connector 68"/>
            <p:cNvCxnSpPr>
              <a:stCxn id="152" idx="0"/>
            </p:cNvCxnSpPr>
            <p:nvPr>
              <p:custDataLst>
                <p:tags r:id="rId64"/>
              </p:custDataLst>
            </p:nvPr>
          </p:nvCxnSpPr>
          <p:spPr>
            <a:xfrm rot="5400000">
              <a:off x="7886700" y="1466790"/>
              <a:ext cx="76200" cy="0"/>
            </a:xfrm>
            <a:prstGeom prst="line">
              <a:avLst/>
            </a:prstGeom>
            <a:noFill/>
            <a:ln w="76200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sp>
          <p:nvSpPr>
            <p:cNvPr id="70" name="Line 8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>
              <a:off x="685798" y="2800290"/>
              <a:ext cx="2" cy="762000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arrow" w="med" len="med"/>
              <a:tailEnd type="none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71" name="Text Box 11"/>
            <p:cNvSpPr txBox="1">
              <a:spLocks noChangeArrowheads="1"/>
            </p:cNvSpPr>
            <p:nvPr>
              <p:custDataLst>
                <p:tags r:id="rId66"/>
              </p:custDataLst>
            </p:nvPr>
          </p:nvSpPr>
          <p:spPr bwMode="auto">
            <a:xfrm>
              <a:off x="304800" y="3562290"/>
              <a:ext cx="762000" cy="304799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/>
                </a:rPr>
                <a:t>PC</a:t>
              </a:r>
            </a:p>
          </p:txBody>
        </p:sp>
        <p:sp>
          <p:nvSpPr>
            <p:cNvPr id="72" name="Line 18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H="1">
              <a:off x="1219200" y="3181290"/>
              <a:ext cx="0" cy="1143000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73" name="Line 21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>
              <a:off x="685798" y="3867088"/>
              <a:ext cx="2" cy="457201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arrow" w="med" len="med"/>
              <a:tailEnd type="none" w="med" len="med"/>
            </a:ln>
            <a:effectLst/>
          </p:spPr>
          <p:txBody>
            <a:bodyPr wrap="squar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74" name="Line 49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1295400" y="2266890"/>
              <a:ext cx="152400" cy="0"/>
            </a:xfrm>
            <a:prstGeom prst="line">
              <a:avLst/>
            </a:prstGeom>
            <a:noFill/>
            <a:ln w="25400" cap="sq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75" name="Rectangle 4"/>
            <p:cNvSpPr>
              <a:spLocks noChangeArrowheads="1"/>
            </p:cNvSpPr>
            <p:nvPr>
              <p:custDataLst>
                <p:tags r:id="rId70"/>
              </p:custDataLst>
            </p:nvPr>
          </p:nvSpPr>
          <p:spPr bwMode="auto">
            <a:xfrm>
              <a:off x="304800" y="1733490"/>
              <a:ext cx="990600" cy="1066800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/>
                </a:rPr>
                <a:t>memory</a:t>
              </a:r>
            </a:p>
          </p:txBody>
        </p:sp>
        <p:sp>
          <p:nvSpPr>
            <p:cNvPr id="76" name="Oval 17"/>
            <p:cNvSpPr>
              <a:spLocks noChangeArrowheads="1"/>
            </p:cNvSpPr>
            <p:nvPr>
              <p:custDataLst>
                <p:tags r:id="rId71"/>
              </p:custDataLst>
            </p:nvPr>
          </p:nvSpPr>
          <p:spPr bwMode="auto">
            <a:xfrm>
              <a:off x="457200" y="4324290"/>
              <a:ext cx="990600" cy="685800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/>
                </a:rPr>
                <a:t>new</a:t>
              </a:r>
              <a:b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/>
                </a:rPr>
              </a:b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/>
                </a:rPr>
                <a:t>pc</a:t>
              </a:r>
            </a:p>
          </p:txBody>
        </p:sp>
        <p:sp>
          <p:nvSpPr>
            <p:cNvPr id="77" name="Line 49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H="1" flipV="1">
              <a:off x="1447800" y="2266890"/>
              <a:ext cx="0" cy="1524000"/>
            </a:xfrm>
            <a:prstGeom prst="line">
              <a:avLst/>
            </a:prstGeom>
            <a:noFill/>
            <a:ln w="25400" cap="sq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78" name="Line 18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>
              <a:off x="685800" y="3181290"/>
              <a:ext cx="533400" cy="0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oval" w="med" len="med"/>
              <a:tailEnd type="none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79" name="Line 49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447800" y="3790890"/>
              <a:ext cx="609600" cy="0"/>
            </a:xfrm>
            <a:prstGeom prst="line">
              <a:avLst/>
            </a:prstGeom>
            <a:noFill/>
            <a:ln w="25400" cap="sq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80" name="Line 43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>
              <a:off x="3505200" y="2038290"/>
              <a:ext cx="1447800" cy="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81" name="Line 44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>
              <a:off x="3505200" y="2876490"/>
              <a:ext cx="1140460" cy="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82" name="Line 48"/>
            <p:cNvSpPr>
              <a:spLocks noChangeShapeType="1"/>
            </p:cNvSpPr>
            <p:nvPr>
              <p:custDataLst>
                <p:tags r:id="rId77"/>
              </p:custDataLst>
            </p:nvPr>
          </p:nvSpPr>
          <p:spPr bwMode="auto">
            <a:xfrm flipH="1">
              <a:off x="5562600" y="2419290"/>
              <a:ext cx="2819400" cy="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83" name="Line 49"/>
            <p:cNvSpPr>
              <a:spLocks noChangeShapeType="1"/>
            </p:cNvSpPr>
            <p:nvPr>
              <p:custDataLst>
                <p:tags r:id="rId78"/>
              </p:custDataLst>
            </p:nvPr>
          </p:nvSpPr>
          <p:spPr bwMode="auto">
            <a:xfrm flipV="1">
              <a:off x="2209800" y="971490"/>
              <a:ext cx="6477000" cy="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84" name="Line 44"/>
            <p:cNvSpPr>
              <a:spLocks noChangeShapeType="1"/>
            </p:cNvSpPr>
            <p:nvPr>
              <p:custDataLst>
                <p:tags r:id="rId79"/>
              </p:custDataLst>
            </p:nvPr>
          </p:nvSpPr>
          <p:spPr bwMode="auto">
            <a:xfrm>
              <a:off x="4191000" y="3759427"/>
              <a:ext cx="2209800" cy="31463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85" name="Line 49"/>
            <p:cNvSpPr>
              <a:spLocks noChangeShapeType="1"/>
            </p:cNvSpPr>
            <p:nvPr>
              <p:custDataLst>
                <p:tags r:id="rId80"/>
              </p:custDataLst>
            </p:nvPr>
          </p:nvSpPr>
          <p:spPr bwMode="auto">
            <a:xfrm flipV="1">
              <a:off x="7543800" y="3790890"/>
              <a:ext cx="685800" cy="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86" name="Line 44"/>
            <p:cNvSpPr>
              <a:spLocks noChangeShapeType="1"/>
            </p:cNvSpPr>
            <p:nvPr>
              <p:custDataLst>
                <p:tags r:id="rId81"/>
              </p:custDataLst>
            </p:nvPr>
          </p:nvSpPr>
          <p:spPr bwMode="auto">
            <a:xfrm flipV="1">
              <a:off x="3352800" y="4343400"/>
              <a:ext cx="1066800" cy="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87" name="Text Box 11"/>
            <p:cNvSpPr txBox="1">
              <a:spLocks noChangeArrowheads="1"/>
            </p:cNvSpPr>
            <p:nvPr>
              <p:custDataLst>
                <p:tags r:id="rId82"/>
              </p:custDataLst>
            </p:nvPr>
          </p:nvSpPr>
          <p:spPr bwMode="auto">
            <a:xfrm rot="16200000">
              <a:off x="-609596" y="3409888"/>
              <a:ext cx="4724398" cy="304799"/>
            </a:xfrm>
            <a:prstGeom prst="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88" name="Text Box 11"/>
            <p:cNvSpPr txBox="1">
              <a:spLocks noChangeArrowheads="1"/>
            </p:cNvSpPr>
            <p:nvPr>
              <p:custDataLst>
                <p:tags r:id="rId83"/>
              </p:custDataLst>
            </p:nvPr>
          </p:nvSpPr>
          <p:spPr bwMode="auto">
            <a:xfrm rot="16200000">
              <a:off x="1371600" y="3638491"/>
              <a:ext cx="762000" cy="304799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/>
                </a:rPr>
                <a:t>inst</a:t>
              </a:r>
            </a:p>
          </p:txBody>
        </p:sp>
        <p:sp>
          <p:nvSpPr>
            <p:cNvPr id="89" name="TextBox 88"/>
            <p:cNvSpPr txBox="1"/>
            <p:nvPr>
              <p:custDataLst>
                <p:tags r:id="rId84"/>
              </p:custDataLst>
            </p:nvPr>
          </p:nvSpPr>
          <p:spPr>
            <a:xfrm>
              <a:off x="1371600" y="5905380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/>
                </a:rPr>
                <a:t>IF/ID</a:t>
              </a:r>
            </a:p>
          </p:txBody>
        </p:sp>
        <p:sp>
          <p:nvSpPr>
            <p:cNvPr id="90" name="Text Box 11"/>
            <p:cNvSpPr txBox="1">
              <a:spLocks noChangeArrowheads="1"/>
            </p:cNvSpPr>
            <p:nvPr>
              <p:custDataLst>
                <p:tags r:id="rId85"/>
              </p:custDataLst>
            </p:nvPr>
          </p:nvSpPr>
          <p:spPr bwMode="auto">
            <a:xfrm rot="16200000">
              <a:off x="1524001" y="3409889"/>
              <a:ext cx="4724400" cy="304799"/>
            </a:xfrm>
            <a:prstGeom prst="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91" name="TextBox 90"/>
            <p:cNvSpPr txBox="1"/>
            <p:nvPr>
              <p:custDataLst>
                <p:tags r:id="rId86"/>
              </p:custDataLst>
            </p:nvPr>
          </p:nvSpPr>
          <p:spPr>
            <a:xfrm>
              <a:off x="3505200" y="5924490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/>
                </a:rPr>
                <a:t>ID/EX</a:t>
              </a:r>
            </a:p>
          </p:txBody>
        </p:sp>
        <p:sp>
          <p:nvSpPr>
            <p:cNvPr id="92" name="Text Box 11"/>
            <p:cNvSpPr txBox="1">
              <a:spLocks noChangeArrowheads="1"/>
            </p:cNvSpPr>
            <p:nvPr>
              <p:custDataLst>
                <p:tags r:id="rId87"/>
              </p:custDataLst>
            </p:nvPr>
          </p:nvSpPr>
          <p:spPr bwMode="auto">
            <a:xfrm rot="16200000">
              <a:off x="5562601" y="3409890"/>
              <a:ext cx="4724400" cy="304799"/>
            </a:xfrm>
            <a:prstGeom prst="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93" name="Text Box 11"/>
            <p:cNvSpPr txBox="1">
              <a:spLocks noChangeArrowheads="1"/>
            </p:cNvSpPr>
            <p:nvPr>
              <p:custDataLst>
                <p:tags r:id="rId88"/>
              </p:custDataLst>
            </p:nvPr>
          </p:nvSpPr>
          <p:spPr bwMode="auto">
            <a:xfrm rot="16200000">
              <a:off x="3581401" y="3409889"/>
              <a:ext cx="4724400" cy="304799"/>
            </a:xfrm>
            <a:prstGeom prst="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94" name="Rectangle 19"/>
            <p:cNvSpPr>
              <a:spLocks noChangeArrowheads="1"/>
            </p:cNvSpPr>
            <p:nvPr>
              <p:custDataLst>
                <p:tags r:id="rId89"/>
              </p:custDataLst>
            </p:nvPr>
          </p:nvSpPr>
          <p:spPr bwMode="auto">
            <a:xfrm>
              <a:off x="8382000" y="2266890"/>
              <a:ext cx="152400" cy="762000"/>
            </a:xfrm>
            <a:custGeom>
              <a:avLst/>
              <a:gdLst>
                <a:gd name="connsiteX0" fmla="*/ 0 w 609600"/>
                <a:gd name="connsiteY0" fmla="*/ 0 h 1143000"/>
                <a:gd name="connsiteX1" fmla="*/ 609600 w 609600"/>
                <a:gd name="connsiteY1" fmla="*/ 0 h 1143000"/>
                <a:gd name="connsiteX2" fmla="*/ 609600 w 609600"/>
                <a:gd name="connsiteY2" fmla="*/ 1143000 h 1143000"/>
                <a:gd name="connsiteX3" fmla="*/ 0 w 609600"/>
                <a:gd name="connsiteY3" fmla="*/ 1143000 h 1143000"/>
                <a:gd name="connsiteX4" fmla="*/ 0 w 609600"/>
                <a:gd name="connsiteY4" fmla="*/ 0 h 1143000"/>
                <a:gd name="connsiteX0" fmla="*/ 0 w 609600"/>
                <a:gd name="connsiteY0" fmla="*/ 0 h 1143000"/>
                <a:gd name="connsiteX1" fmla="*/ 609600 w 609600"/>
                <a:gd name="connsiteY1" fmla="*/ 152400 h 1143000"/>
                <a:gd name="connsiteX2" fmla="*/ 609600 w 609600"/>
                <a:gd name="connsiteY2" fmla="*/ 1143000 h 1143000"/>
                <a:gd name="connsiteX3" fmla="*/ 0 w 609600"/>
                <a:gd name="connsiteY3" fmla="*/ 1143000 h 1143000"/>
                <a:gd name="connsiteX4" fmla="*/ 0 w 609600"/>
                <a:gd name="connsiteY4" fmla="*/ 0 h 1143000"/>
                <a:gd name="connsiteX0" fmla="*/ 0 w 609600"/>
                <a:gd name="connsiteY0" fmla="*/ 0 h 1143000"/>
                <a:gd name="connsiteX1" fmla="*/ 609600 w 609600"/>
                <a:gd name="connsiteY1" fmla="*/ 152400 h 1143000"/>
                <a:gd name="connsiteX2" fmla="*/ 609600 w 609600"/>
                <a:gd name="connsiteY2" fmla="*/ 990600 h 1143000"/>
                <a:gd name="connsiteX3" fmla="*/ 0 w 609600"/>
                <a:gd name="connsiteY3" fmla="*/ 1143000 h 1143000"/>
                <a:gd name="connsiteX4" fmla="*/ 0 w 609600"/>
                <a:gd name="connsiteY4" fmla="*/ 0 h 1143000"/>
                <a:gd name="connsiteX0" fmla="*/ 304800 w 609600"/>
                <a:gd name="connsiteY0" fmla="*/ 0 h 1143000"/>
                <a:gd name="connsiteX1" fmla="*/ 609600 w 609600"/>
                <a:gd name="connsiteY1" fmla="*/ 152400 h 1143000"/>
                <a:gd name="connsiteX2" fmla="*/ 609600 w 609600"/>
                <a:gd name="connsiteY2" fmla="*/ 990600 h 1143000"/>
                <a:gd name="connsiteX3" fmla="*/ 0 w 609600"/>
                <a:gd name="connsiteY3" fmla="*/ 1143000 h 1143000"/>
                <a:gd name="connsiteX4" fmla="*/ 304800 w 609600"/>
                <a:gd name="connsiteY4" fmla="*/ 0 h 1143000"/>
                <a:gd name="connsiteX0" fmla="*/ 0 w 304800"/>
                <a:gd name="connsiteY0" fmla="*/ 0 h 1143000"/>
                <a:gd name="connsiteX1" fmla="*/ 304800 w 304800"/>
                <a:gd name="connsiteY1" fmla="*/ 152400 h 1143000"/>
                <a:gd name="connsiteX2" fmla="*/ 304800 w 304800"/>
                <a:gd name="connsiteY2" fmla="*/ 990600 h 1143000"/>
                <a:gd name="connsiteX3" fmla="*/ 0 w 304800"/>
                <a:gd name="connsiteY3" fmla="*/ 1143000 h 1143000"/>
                <a:gd name="connsiteX4" fmla="*/ 0 w 304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" h="1143000">
                  <a:moveTo>
                    <a:pt x="0" y="0"/>
                  </a:moveTo>
                  <a:lnTo>
                    <a:pt x="304800" y="152400"/>
                  </a:lnTo>
                  <a:lnTo>
                    <a:pt x="304800" y="9906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95" name="TextBox 94"/>
            <p:cNvSpPr txBox="1"/>
            <p:nvPr>
              <p:custDataLst>
                <p:tags r:id="rId90"/>
              </p:custDataLst>
            </p:nvPr>
          </p:nvSpPr>
          <p:spPr>
            <a:xfrm>
              <a:off x="5334000" y="5924490"/>
              <a:ext cx="1219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/>
                </a:rPr>
                <a:t>EX/MEM</a:t>
              </a:r>
            </a:p>
          </p:txBody>
        </p:sp>
        <p:sp>
          <p:nvSpPr>
            <p:cNvPr id="96" name="TextBox 95"/>
            <p:cNvSpPr txBox="1"/>
            <p:nvPr>
              <p:custDataLst>
                <p:tags r:id="rId91"/>
              </p:custDataLst>
            </p:nvPr>
          </p:nvSpPr>
          <p:spPr>
            <a:xfrm>
              <a:off x="7315200" y="5924490"/>
              <a:ext cx="1295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/>
                </a:rPr>
                <a:t>MEM/WB</a:t>
              </a:r>
            </a:p>
          </p:txBody>
        </p:sp>
        <p:sp>
          <p:nvSpPr>
            <p:cNvPr id="97" name="Text Box 11"/>
            <p:cNvSpPr txBox="1">
              <a:spLocks noChangeArrowheads="1"/>
            </p:cNvSpPr>
            <p:nvPr>
              <p:custDataLst>
                <p:tags r:id="rId92"/>
              </p:custDataLst>
            </p:nvPr>
          </p:nvSpPr>
          <p:spPr bwMode="auto">
            <a:xfrm rot="16200000">
              <a:off x="3505200" y="4267201"/>
              <a:ext cx="762000" cy="304799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/>
                </a:rPr>
                <a:t>imm</a:t>
              </a: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98" name="Text Box 11"/>
            <p:cNvSpPr txBox="1">
              <a:spLocks noChangeArrowheads="1"/>
            </p:cNvSpPr>
            <p:nvPr>
              <p:custDataLst>
                <p:tags r:id="rId93"/>
              </p:custDataLst>
            </p:nvPr>
          </p:nvSpPr>
          <p:spPr bwMode="auto">
            <a:xfrm rot="16200000">
              <a:off x="3505200" y="2724091"/>
              <a:ext cx="762000" cy="304799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/>
                </a:rPr>
                <a:t>B</a:t>
              </a:r>
            </a:p>
          </p:txBody>
        </p:sp>
        <p:sp>
          <p:nvSpPr>
            <p:cNvPr id="99" name="Text Box 11"/>
            <p:cNvSpPr txBox="1">
              <a:spLocks noChangeArrowheads="1"/>
            </p:cNvSpPr>
            <p:nvPr>
              <p:custDataLst>
                <p:tags r:id="rId94"/>
              </p:custDataLst>
            </p:nvPr>
          </p:nvSpPr>
          <p:spPr bwMode="auto">
            <a:xfrm rot="16200000">
              <a:off x="3505200" y="1885891"/>
              <a:ext cx="762000" cy="304799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/>
                </a:rPr>
                <a:t>A</a:t>
              </a:r>
            </a:p>
          </p:txBody>
        </p:sp>
        <p:sp>
          <p:nvSpPr>
            <p:cNvPr id="100" name="Text Box 11"/>
            <p:cNvSpPr txBox="1">
              <a:spLocks noChangeArrowheads="1"/>
            </p:cNvSpPr>
            <p:nvPr>
              <p:custDataLst>
                <p:tags r:id="rId95"/>
              </p:custDataLst>
            </p:nvPr>
          </p:nvSpPr>
          <p:spPr bwMode="auto">
            <a:xfrm rot="16200000">
              <a:off x="3619504" y="5352991"/>
              <a:ext cx="533398" cy="304799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/>
                </a:rPr>
                <a:t>ctrl</a:t>
              </a:r>
            </a:p>
          </p:txBody>
        </p:sp>
        <p:sp>
          <p:nvSpPr>
            <p:cNvPr id="101" name="Line 25"/>
            <p:cNvSpPr>
              <a:spLocks noChangeShapeType="1"/>
            </p:cNvSpPr>
            <p:nvPr>
              <p:custDataLst>
                <p:tags r:id="rId96"/>
              </p:custDataLst>
            </p:nvPr>
          </p:nvSpPr>
          <p:spPr bwMode="auto">
            <a:xfrm flipV="1">
              <a:off x="3505199" y="5543489"/>
              <a:ext cx="228601" cy="1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102" name="Text Box 11"/>
            <p:cNvSpPr txBox="1">
              <a:spLocks noChangeArrowheads="1"/>
            </p:cNvSpPr>
            <p:nvPr>
              <p:custDataLst>
                <p:tags r:id="rId97"/>
              </p:custDataLst>
            </p:nvPr>
          </p:nvSpPr>
          <p:spPr bwMode="auto">
            <a:xfrm rot="16200000">
              <a:off x="5676901" y="5352990"/>
              <a:ext cx="533398" cy="304799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/>
                </a:rPr>
                <a:t>ctrl</a:t>
              </a:r>
            </a:p>
          </p:txBody>
        </p:sp>
        <p:sp>
          <p:nvSpPr>
            <p:cNvPr id="103" name="Line 25"/>
            <p:cNvSpPr>
              <a:spLocks noChangeShapeType="1"/>
            </p:cNvSpPr>
            <p:nvPr>
              <p:custDataLst>
                <p:tags r:id="rId98"/>
              </p:custDataLst>
            </p:nvPr>
          </p:nvSpPr>
          <p:spPr bwMode="auto">
            <a:xfrm flipV="1">
              <a:off x="5562596" y="5543488"/>
              <a:ext cx="228601" cy="1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104" name="Text Box 11"/>
            <p:cNvSpPr txBox="1">
              <a:spLocks noChangeArrowheads="1"/>
            </p:cNvSpPr>
            <p:nvPr>
              <p:custDataLst>
                <p:tags r:id="rId99"/>
              </p:custDataLst>
            </p:nvPr>
          </p:nvSpPr>
          <p:spPr bwMode="auto">
            <a:xfrm rot="16200000">
              <a:off x="7658101" y="5352990"/>
              <a:ext cx="533398" cy="304799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/>
                </a:rPr>
                <a:t>ctrl</a:t>
              </a:r>
            </a:p>
          </p:txBody>
        </p:sp>
        <p:sp>
          <p:nvSpPr>
            <p:cNvPr id="105" name="Line 25"/>
            <p:cNvSpPr>
              <a:spLocks noChangeShapeType="1"/>
            </p:cNvSpPr>
            <p:nvPr>
              <p:custDataLst>
                <p:tags r:id="rId100"/>
              </p:custDataLst>
            </p:nvPr>
          </p:nvSpPr>
          <p:spPr bwMode="auto">
            <a:xfrm flipV="1">
              <a:off x="7543796" y="5543488"/>
              <a:ext cx="228601" cy="1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106" name="Text Box 11"/>
            <p:cNvSpPr txBox="1">
              <a:spLocks noChangeArrowheads="1"/>
            </p:cNvSpPr>
            <p:nvPr>
              <p:custDataLst>
                <p:tags r:id="rId101"/>
              </p:custDataLst>
            </p:nvPr>
          </p:nvSpPr>
          <p:spPr bwMode="auto">
            <a:xfrm rot="16200000">
              <a:off x="5562600" y="3638490"/>
              <a:ext cx="762000" cy="304799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/>
                </a:rPr>
                <a:t>B</a:t>
              </a:r>
            </a:p>
          </p:txBody>
        </p:sp>
        <p:sp>
          <p:nvSpPr>
            <p:cNvPr id="107" name="Text Box 11"/>
            <p:cNvSpPr txBox="1">
              <a:spLocks noChangeArrowheads="1"/>
            </p:cNvSpPr>
            <p:nvPr>
              <p:custDataLst>
                <p:tags r:id="rId102"/>
              </p:custDataLst>
            </p:nvPr>
          </p:nvSpPr>
          <p:spPr bwMode="auto">
            <a:xfrm rot="16200000">
              <a:off x="5562600" y="2266890"/>
              <a:ext cx="762000" cy="304799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/>
                </a:rPr>
                <a:t>D</a:t>
              </a:r>
            </a:p>
          </p:txBody>
        </p:sp>
        <p:sp>
          <p:nvSpPr>
            <p:cNvPr id="108" name="Text Box 11"/>
            <p:cNvSpPr txBox="1">
              <a:spLocks noChangeArrowheads="1"/>
            </p:cNvSpPr>
            <p:nvPr>
              <p:custDataLst>
                <p:tags r:id="rId103"/>
              </p:custDataLst>
            </p:nvPr>
          </p:nvSpPr>
          <p:spPr bwMode="auto">
            <a:xfrm rot="16200000">
              <a:off x="7543800" y="2266891"/>
              <a:ext cx="762000" cy="304799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/>
                </a:rPr>
                <a:t>D</a:t>
              </a:r>
            </a:p>
          </p:txBody>
        </p:sp>
        <p:sp>
          <p:nvSpPr>
            <p:cNvPr id="109" name="Text Box 11"/>
            <p:cNvSpPr txBox="1">
              <a:spLocks noChangeArrowheads="1"/>
            </p:cNvSpPr>
            <p:nvPr>
              <p:custDataLst>
                <p:tags r:id="rId104"/>
              </p:custDataLst>
            </p:nvPr>
          </p:nvSpPr>
          <p:spPr bwMode="auto">
            <a:xfrm rot="16200000">
              <a:off x="7543800" y="3638490"/>
              <a:ext cx="762000" cy="304799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/>
                </a:rPr>
                <a:t>M</a:t>
              </a:r>
            </a:p>
          </p:txBody>
        </p:sp>
        <p:sp>
          <p:nvSpPr>
            <p:cNvPr id="110" name="Line 25"/>
            <p:cNvSpPr>
              <a:spLocks noChangeShapeType="1"/>
            </p:cNvSpPr>
            <p:nvPr>
              <p:custDataLst>
                <p:tags r:id="rId105"/>
              </p:custDataLst>
            </p:nvPr>
          </p:nvSpPr>
          <p:spPr bwMode="auto">
            <a:xfrm flipV="1">
              <a:off x="3505200" y="5695889"/>
              <a:ext cx="228601" cy="1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111" name="Line 25"/>
            <p:cNvSpPr>
              <a:spLocks noChangeShapeType="1"/>
            </p:cNvSpPr>
            <p:nvPr>
              <p:custDataLst>
                <p:tags r:id="rId106"/>
              </p:custDataLst>
            </p:nvPr>
          </p:nvSpPr>
          <p:spPr bwMode="auto">
            <a:xfrm flipV="1">
              <a:off x="3505200" y="5391089"/>
              <a:ext cx="228601" cy="1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112" name="Line 25"/>
            <p:cNvSpPr>
              <a:spLocks noChangeShapeType="1"/>
            </p:cNvSpPr>
            <p:nvPr>
              <p:custDataLst>
                <p:tags r:id="rId107"/>
              </p:custDataLst>
            </p:nvPr>
          </p:nvSpPr>
          <p:spPr bwMode="auto">
            <a:xfrm flipV="1">
              <a:off x="5562599" y="5695889"/>
              <a:ext cx="228601" cy="1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113" name="Line 25"/>
            <p:cNvSpPr>
              <a:spLocks noChangeShapeType="1"/>
            </p:cNvSpPr>
            <p:nvPr>
              <p:custDataLst>
                <p:tags r:id="rId108"/>
              </p:custDataLst>
            </p:nvPr>
          </p:nvSpPr>
          <p:spPr bwMode="auto">
            <a:xfrm flipV="1">
              <a:off x="5562599" y="5391089"/>
              <a:ext cx="228601" cy="1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114" name="Line 25"/>
            <p:cNvSpPr>
              <a:spLocks noChangeShapeType="1"/>
            </p:cNvSpPr>
            <p:nvPr>
              <p:custDataLst>
                <p:tags r:id="rId109"/>
              </p:custDataLst>
            </p:nvPr>
          </p:nvSpPr>
          <p:spPr bwMode="auto">
            <a:xfrm flipV="1">
              <a:off x="7543799" y="5695890"/>
              <a:ext cx="228601" cy="1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115" name="Line 25"/>
            <p:cNvSpPr>
              <a:spLocks noChangeShapeType="1"/>
            </p:cNvSpPr>
            <p:nvPr>
              <p:custDataLst>
                <p:tags r:id="rId110"/>
              </p:custDataLst>
            </p:nvPr>
          </p:nvSpPr>
          <p:spPr bwMode="auto">
            <a:xfrm flipV="1">
              <a:off x="7543799" y="5391090"/>
              <a:ext cx="228601" cy="1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116" name="Oval 17"/>
            <p:cNvSpPr>
              <a:spLocks noChangeArrowheads="1"/>
            </p:cNvSpPr>
            <p:nvPr>
              <p:custDataLst>
                <p:tags r:id="rId111"/>
              </p:custDataLst>
            </p:nvPr>
          </p:nvSpPr>
          <p:spPr bwMode="auto">
            <a:xfrm>
              <a:off x="2476500" y="1039467"/>
              <a:ext cx="1066800" cy="762000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/>
                </a:rPr>
                <a:t>compute</a:t>
              </a:r>
              <a:b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/>
                </a:rPr>
              </a:b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/>
                </a:rPr>
                <a:t>jump/branch</a:t>
              </a:r>
              <a:b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/>
                </a:rPr>
              </a:b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/>
                </a:rPr>
                <a:t>targets</a:t>
              </a:r>
            </a:p>
          </p:txBody>
        </p:sp>
        <p:grpSp>
          <p:nvGrpSpPr>
            <p:cNvPr id="117" name="Group 116"/>
            <p:cNvGrpSpPr/>
            <p:nvPr>
              <p:custDataLst>
                <p:tags r:id="rId112"/>
              </p:custDataLst>
            </p:nvPr>
          </p:nvGrpSpPr>
          <p:grpSpPr>
            <a:xfrm>
              <a:off x="838200" y="3028890"/>
              <a:ext cx="304800" cy="304800"/>
              <a:chOff x="990600" y="2971800"/>
              <a:chExt cx="304800" cy="304800"/>
            </a:xfrm>
            <a:solidFill>
              <a:sysClr val="window" lastClr="FFFFFF"/>
            </a:solidFill>
          </p:grpSpPr>
          <p:sp>
            <p:nvSpPr>
              <p:cNvPr id="135" name="Freeform 134"/>
              <p:cNvSpPr/>
              <p:nvPr>
                <p:custDataLst>
                  <p:tags r:id="rId130"/>
                </p:custDataLst>
              </p:nvPr>
            </p:nvSpPr>
            <p:spPr>
              <a:xfrm>
                <a:off x="990600" y="2971800"/>
                <a:ext cx="304800" cy="304800"/>
              </a:xfrm>
              <a:custGeom>
                <a:avLst/>
                <a:gdLst>
                  <a:gd name="connsiteX0" fmla="*/ 0 w 685800"/>
                  <a:gd name="connsiteY0" fmla="*/ 0 h 762000"/>
                  <a:gd name="connsiteX1" fmla="*/ 685800 w 685800"/>
                  <a:gd name="connsiteY1" fmla="*/ 0 h 762000"/>
                  <a:gd name="connsiteX2" fmla="*/ 685800 w 685800"/>
                  <a:gd name="connsiteY2" fmla="*/ 762000 h 762000"/>
                  <a:gd name="connsiteX3" fmla="*/ 0 w 685800"/>
                  <a:gd name="connsiteY3" fmla="*/ 762000 h 762000"/>
                  <a:gd name="connsiteX4" fmla="*/ 0 w 685800"/>
                  <a:gd name="connsiteY4" fmla="*/ 0 h 762000"/>
                  <a:gd name="connsiteX0" fmla="*/ 0 w 685800"/>
                  <a:gd name="connsiteY0" fmla="*/ 0 h 762000"/>
                  <a:gd name="connsiteX1" fmla="*/ 685800 w 685800"/>
                  <a:gd name="connsiteY1" fmla="*/ 190500 h 762000"/>
                  <a:gd name="connsiteX2" fmla="*/ 685800 w 685800"/>
                  <a:gd name="connsiteY2" fmla="*/ 762000 h 762000"/>
                  <a:gd name="connsiteX3" fmla="*/ 0 w 685800"/>
                  <a:gd name="connsiteY3" fmla="*/ 762000 h 762000"/>
                  <a:gd name="connsiteX4" fmla="*/ 0 w 685800"/>
                  <a:gd name="connsiteY4" fmla="*/ 0 h 762000"/>
                  <a:gd name="connsiteX0" fmla="*/ 0 w 685800"/>
                  <a:gd name="connsiteY0" fmla="*/ 0 h 762000"/>
                  <a:gd name="connsiteX1" fmla="*/ 685800 w 685800"/>
                  <a:gd name="connsiteY1" fmla="*/ 190500 h 762000"/>
                  <a:gd name="connsiteX2" fmla="*/ 685800 w 685800"/>
                  <a:gd name="connsiteY2" fmla="*/ 571500 h 762000"/>
                  <a:gd name="connsiteX3" fmla="*/ 0 w 685800"/>
                  <a:gd name="connsiteY3" fmla="*/ 762000 h 762000"/>
                  <a:gd name="connsiteX4" fmla="*/ 0 w 685800"/>
                  <a:gd name="connsiteY4" fmla="*/ 0 h 762000"/>
                  <a:gd name="connsiteX0" fmla="*/ 0 w 685800"/>
                  <a:gd name="connsiteY0" fmla="*/ 0 h 762000"/>
                  <a:gd name="connsiteX1" fmla="*/ 685800 w 685800"/>
                  <a:gd name="connsiteY1" fmla="*/ 317500 h 762000"/>
                  <a:gd name="connsiteX2" fmla="*/ 685800 w 685800"/>
                  <a:gd name="connsiteY2" fmla="*/ 571500 h 762000"/>
                  <a:gd name="connsiteX3" fmla="*/ 0 w 685800"/>
                  <a:gd name="connsiteY3" fmla="*/ 762000 h 762000"/>
                  <a:gd name="connsiteX4" fmla="*/ 0 w 685800"/>
                  <a:gd name="connsiteY4" fmla="*/ 0 h 762000"/>
                  <a:gd name="connsiteX0" fmla="*/ 0 w 685800"/>
                  <a:gd name="connsiteY0" fmla="*/ 0 h 952500"/>
                  <a:gd name="connsiteX1" fmla="*/ 685800 w 685800"/>
                  <a:gd name="connsiteY1" fmla="*/ 317500 h 952500"/>
                  <a:gd name="connsiteX2" fmla="*/ 685800 w 685800"/>
                  <a:gd name="connsiteY2" fmla="*/ 952500 h 952500"/>
                  <a:gd name="connsiteX3" fmla="*/ 0 w 685800"/>
                  <a:gd name="connsiteY3" fmla="*/ 762000 h 952500"/>
                  <a:gd name="connsiteX4" fmla="*/ 0 w 685800"/>
                  <a:gd name="connsiteY4" fmla="*/ 0 h 952500"/>
                  <a:gd name="connsiteX0" fmla="*/ 0 w 685800"/>
                  <a:gd name="connsiteY0" fmla="*/ 0 h 1270000"/>
                  <a:gd name="connsiteX1" fmla="*/ 685800 w 685800"/>
                  <a:gd name="connsiteY1" fmla="*/ 317500 h 1270000"/>
                  <a:gd name="connsiteX2" fmla="*/ 685800 w 685800"/>
                  <a:gd name="connsiteY2" fmla="*/ 952500 h 1270000"/>
                  <a:gd name="connsiteX3" fmla="*/ 0 w 685800"/>
                  <a:gd name="connsiteY3" fmla="*/ 1270000 h 1270000"/>
                  <a:gd name="connsiteX4" fmla="*/ 0 w 685800"/>
                  <a:gd name="connsiteY4" fmla="*/ 0 h 1270000"/>
                  <a:gd name="connsiteX0" fmla="*/ 0 w 685800"/>
                  <a:gd name="connsiteY0" fmla="*/ 0 h 1270000"/>
                  <a:gd name="connsiteX1" fmla="*/ 685800 w 685800"/>
                  <a:gd name="connsiteY1" fmla="*/ 317500 h 1270000"/>
                  <a:gd name="connsiteX2" fmla="*/ 685800 w 685800"/>
                  <a:gd name="connsiteY2" fmla="*/ 952500 h 1270000"/>
                  <a:gd name="connsiteX3" fmla="*/ 0 w 685800"/>
                  <a:gd name="connsiteY3" fmla="*/ 1270000 h 1270000"/>
                  <a:gd name="connsiteX4" fmla="*/ 0 w 685800"/>
                  <a:gd name="connsiteY4" fmla="*/ 635000 h 1270000"/>
                  <a:gd name="connsiteX5" fmla="*/ 0 w 685800"/>
                  <a:gd name="connsiteY5" fmla="*/ 0 h 1270000"/>
                  <a:gd name="connsiteX0" fmla="*/ 0 w 685800"/>
                  <a:gd name="connsiteY0" fmla="*/ 0 h 1270000"/>
                  <a:gd name="connsiteX1" fmla="*/ 685800 w 685800"/>
                  <a:gd name="connsiteY1" fmla="*/ 317500 h 1270000"/>
                  <a:gd name="connsiteX2" fmla="*/ 685800 w 685800"/>
                  <a:gd name="connsiteY2" fmla="*/ 952500 h 1270000"/>
                  <a:gd name="connsiteX3" fmla="*/ 0 w 685800"/>
                  <a:gd name="connsiteY3" fmla="*/ 1270000 h 1270000"/>
                  <a:gd name="connsiteX4" fmla="*/ 171450 w 685800"/>
                  <a:gd name="connsiteY4" fmla="*/ 635000 h 1270000"/>
                  <a:gd name="connsiteX5" fmla="*/ 0 w 685800"/>
                  <a:gd name="connsiteY5" fmla="*/ 0 h 1270000"/>
                  <a:gd name="connsiteX0" fmla="*/ 0 w 685800"/>
                  <a:gd name="connsiteY0" fmla="*/ 0 h 1270000"/>
                  <a:gd name="connsiteX1" fmla="*/ 685800 w 685800"/>
                  <a:gd name="connsiteY1" fmla="*/ 317500 h 1270000"/>
                  <a:gd name="connsiteX2" fmla="*/ 685800 w 685800"/>
                  <a:gd name="connsiteY2" fmla="*/ 952500 h 1270000"/>
                  <a:gd name="connsiteX3" fmla="*/ 0 w 685800"/>
                  <a:gd name="connsiteY3" fmla="*/ 1270000 h 1270000"/>
                  <a:gd name="connsiteX4" fmla="*/ 171450 w 685800"/>
                  <a:gd name="connsiteY4" fmla="*/ 635000 h 1270000"/>
                  <a:gd name="connsiteX5" fmla="*/ 0 w 685800"/>
                  <a:gd name="connsiteY5" fmla="*/ 508000 h 1270000"/>
                  <a:gd name="connsiteX6" fmla="*/ 0 w 685800"/>
                  <a:gd name="connsiteY6" fmla="*/ 0 h 1270000"/>
                  <a:gd name="connsiteX0" fmla="*/ 0 w 685800"/>
                  <a:gd name="connsiteY0" fmla="*/ 0 h 1270000"/>
                  <a:gd name="connsiteX1" fmla="*/ 685800 w 685800"/>
                  <a:gd name="connsiteY1" fmla="*/ 317500 h 1270000"/>
                  <a:gd name="connsiteX2" fmla="*/ 685800 w 685800"/>
                  <a:gd name="connsiteY2" fmla="*/ 952500 h 1270000"/>
                  <a:gd name="connsiteX3" fmla="*/ 0 w 685800"/>
                  <a:gd name="connsiteY3" fmla="*/ 1270000 h 1270000"/>
                  <a:gd name="connsiteX4" fmla="*/ 0 w 685800"/>
                  <a:gd name="connsiteY4" fmla="*/ 762000 h 1270000"/>
                  <a:gd name="connsiteX5" fmla="*/ 171450 w 685800"/>
                  <a:gd name="connsiteY5" fmla="*/ 635000 h 1270000"/>
                  <a:gd name="connsiteX6" fmla="*/ 0 w 685800"/>
                  <a:gd name="connsiteY6" fmla="*/ 508000 h 1270000"/>
                  <a:gd name="connsiteX7" fmla="*/ 0 w 685800"/>
                  <a:gd name="connsiteY7" fmla="*/ 0 h 1270000"/>
                  <a:gd name="connsiteX0" fmla="*/ 0 w 685800"/>
                  <a:gd name="connsiteY0" fmla="*/ 0 h 1270000"/>
                  <a:gd name="connsiteX1" fmla="*/ 685800 w 685800"/>
                  <a:gd name="connsiteY1" fmla="*/ 317500 h 1270000"/>
                  <a:gd name="connsiteX2" fmla="*/ 685800 w 685800"/>
                  <a:gd name="connsiteY2" fmla="*/ 952500 h 1270000"/>
                  <a:gd name="connsiteX3" fmla="*/ 0 w 685800"/>
                  <a:gd name="connsiteY3" fmla="*/ 1270000 h 1270000"/>
                  <a:gd name="connsiteX4" fmla="*/ 0 w 685800"/>
                  <a:gd name="connsiteY4" fmla="*/ 762000 h 1270000"/>
                  <a:gd name="connsiteX5" fmla="*/ 97971 w 685800"/>
                  <a:gd name="connsiteY5" fmla="*/ 635000 h 1270000"/>
                  <a:gd name="connsiteX6" fmla="*/ 0 w 685800"/>
                  <a:gd name="connsiteY6" fmla="*/ 508000 h 1270000"/>
                  <a:gd name="connsiteX7" fmla="*/ 0 w 685800"/>
                  <a:gd name="connsiteY7" fmla="*/ 0 h 1270000"/>
                  <a:gd name="connsiteX0" fmla="*/ 0 w 685800"/>
                  <a:gd name="connsiteY0" fmla="*/ 0 h 1270000"/>
                  <a:gd name="connsiteX1" fmla="*/ 489857 w 685800"/>
                  <a:gd name="connsiteY1" fmla="*/ 317500 h 1270000"/>
                  <a:gd name="connsiteX2" fmla="*/ 685800 w 685800"/>
                  <a:gd name="connsiteY2" fmla="*/ 952500 h 1270000"/>
                  <a:gd name="connsiteX3" fmla="*/ 0 w 685800"/>
                  <a:gd name="connsiteY3" fmla="*/ 1270000 h 1270000"/>
                  <a:gd name="connsiteX4" fmla="*/ 0 w 685800"/>
                  <a:gd name="connsiteY4" fmla="*/ 762000 h 1270000"/>
                  <a:gd name="connsiteX5" fmla="*/ 97971 w 685800"/>
                  <a:gd name="connsiteY5" fmla="*/ 635000 h 1270000"/>
                  <a:gd name="connsiteX6" fmla="*/ 0 w 685800"/>
                  <a:gd name="connsiteY6" fmla="*/ 508000 h 1270000"/>
                  <a:gd name="connsiteX7" fmla="*/ 0 w 685800"/>
                  <a:gd name="connsiteY7" fmla="*/ 0 h 1270000"/>
                  <a:gd name="connsiteX0" fmla="*/ 0 w 489857"/>
                  <a:gd name="connsiteY0" fmla="*/ 0 h 1270000"/>
                  <a:gd name="connsiteX1" fmla="*/ 489857 w 489857"/>
                  <a:gd name="connsiteY1" fmla="*/ 317500 h 1270000"/>
                  <a:gd name="connsiteX2" fmla="*/ 489857 w 489857"/>
                  <a:gd name="connsiteY2" fmla="*/ 952500 h 1270000"/>
                  <a:gd name="connsiteX3" fmla="*/ 0 w 489857"/>
                  <a:gd name="connsiteY3" fmla="*/ 1270000 h 1270000"/>
                  <a:gd name="connsiteX4" fmla="*/ 0 w 489857"/>
                  <a:gd name="connsiteY4" fmla="*/ 762000 h 1270000"/>
                  <a:gd name="connsiteX5" fmla="*/ 97971 w 489857"/>
                  <a:gd name="connsiteY5" fmla="*/ 635000 h 1270000"/>
                  <a:gd name="connsiteX6" fmla="*/ 0 w 489857"/>
                  <a:gd name="connsiteY6" fmla="*/ 508000 h 1270000"/>
                  <a:gd name="connsiteX7" fmla="*/ 0 w 489857"/>
                  <a:gd name="connsiteY7" fmla="*/ 0 h 1270000"/>
                  <a:gd name="connsiteX0" fmla="*/ 0 w 489857"/>
                  <a:gd name="connsiteY0" fmla="*/ 0 h 1270000"/>
                  <a:gd name="connsiteX1" fmla="*/ 489857 w 489857"/>
                  <a:gd name="connsiteY1" fmla="*/ 317500 h 1270000"/>
                  <a:gd name="connsiteX2" fmla="*/ 489857 w 489857"/>
                  <a:gd name="connsiteY2" fmla="*/ 952500 h 1270000"/>
                  <a:gd name="connsiteX3" fmla="*/ 0 w 489857"/>
                  <a:gd name="connsiteY3" fmla="*/ 1270000 h 1270000"/>
                  <a:gd name="connsiteX4" fmla="*/ 0 w 489857"/>
                  <a:gd name="connsiteY4" fmla="*/ 762000 h 1270000"/>
                  <a:gd name="connsiteX5" fmla="*/ 97971 w 489857"/>
                  <a:gd name="connsiteY5" fmla="*/ 635000 h 1270000"/>
                  <a:gd name="connsiteX6" fmla="*/ 0 w 489857"/>
                  <a:gd name="connsiteY6" fmla="*/ 508000 h 1270000"/>
                  <a:gd name="connsiteX7" fmla="*/ 0 w 489857"/>
                  <a:gd name="connsiteY7" fmla="*/ 0 h 1270000"/>
                  <a:gd name="connsiteX0" fmla="*/ 0 w 489857"/>
                  <a:gd name="connsiteY0" fmla="*/ 0 h 1270000"/>
                  <a:gd name="connsiteX1" fmla="*/ 489857 w 489857"/>
                  <a:gd name="connsiteY1" fmla="*/ 317500 h 1270000"/>
                  <a:gd name="connsiteX2" fmla="*/ 489857 w 489857"/>
                  <a:gd name="connsiteY2" fmla="*/ 952500 h 1270000"/>
                  <a:gd name="connsiteX3" fmla="*/ 0 w 489857"/>
                  <a:gd name="connsiteY3" fmla="*/ 1270000 h 1270000"/>
                  <a:gd name="connsiteX4" fmla="*/ 0 w 489857"/>
                  <a:gd name="connsiteY4" fmla="*/ 762000 h 1270000"/>
                  <a:gd name="connsiteX5" fmla="*/ 40821 w 489857"/>
                  <a:gd name="connsiteY5" fmla="*/ 635000 h 1270000"/>
                  <a:gd name="connsiteX6" fmla="*/ 0 w 489857"/>
                  <a:gd name="connsiteY6" fmla="*/ 508000 h 1270000"/>
                  <a:gd name="connsiteX7" fmla="*/ 0 w 489857"/>
                  <a:gd name="connsiteY7" fmla="*/ 0 h 1270000"/>
                  <a:gd name="connsiteX0" fmla="*/ 0 w 489857"/>
                  <a:gd name="connsiteY0" fmla="*/ 0 h 1270000"/>
                  <a:gd name="connsiteX1" fmla="*/ 489857 w 489857"/>
                  <a:gd name="connsiteY1" fmla="*/ 317500 h 1270000"/>
                  <a:gd name="connsiteX2" fmla="*/ 489857 w 489857"/>
                  <a:gd name="connsiteY2" fmla="*/ 952500 h 1270000"/>
                  <a:gd name="connsiteX3" fmla="*/ 0 w 489857"/>
                  <a:gd name="connsiteY3" fmla="*/ 1270000 h 1270000"/>
                  <a:gd name="connsiteX4" fmla="*/ 0 w 489857"/>
                  <a:gd name="connsiteY4" fmla="*/ 762000 h 1270000"/>
                  <a:gd name="connsiteX5" fmla="*/ 40821 w 489857"/>
                  <a:gd name="connsiteY5" fmla="*/ 635000 h 1270000"/>
                  <a:gd name="connsiteX6" fmla="*/ 0 w 489857"/>
                  <a:gd name="connsiteY6" fmla="*/ 555625 h 1270000"/>
                  <a:gd name="connsiteX7" fmla="*/ 0 w 489857"/>
                  <a:gd name="connsiteY7" fmla="*/ 0 h 1270000"/>
                  <a:gd name="connsiteX0" fmla="*/ 0 w 489857"/>
                  <a:gd name="connsiteY0" fmla="*/ 0 h 1270000"/>
                  <a:gd name="connsiteX1" fmla="*/ 489857 w 489857"/>
                  <a:gd name="connsiteY1" fmla="*/ 317500 h 1270000"/>
                  <a:gd name="connsiteX2" fmla="*/ 489857 w 489857"/>
                  <a:gd name="connsiteY2" fmla="*/ 952500 h 1270000"/>
                  <a:gd name="connsiteX3" fmla="*/ 0 w 489857"/>
                  <a:gd name="connsiteY3" fmla="*/ 1270000 h 1270000"/>
                  <a:gd name="connsiteX4" fmla="*/ 0 w 489857"/>
                  <a:gd name="connsiteY4" fmla="*/ 714375 h 1270000"/>
                  <a:gd name="connsiteX5" fmla="*/ 40821 w 489857"/>
                  <a:gd name="connsiteY5" fmla="*/ 635000 h 1270000"/>
                  <a:gd name="connsiteX6" fmla="*/ 0 w 489857"/>
                  <a:gd name="connsiteY6" fmla="*/ 555625 h 1270000"/>
                  <a:gd name="connsiteX7" fmla="*/ 0 w 489857"/>
                  <a:gd name="connsiteY7" fmla="*/ 0 h 127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9857" h="1270000">
                    <a:moveTo>
                      <a:pt x="0" y="0"/>
                    </a:moveTo>
                    <a:lnTo>
                      <a:pt x="489857" y="317500"/>
                    </a:lnTo>
                    <a:lnTo>
                      <a:pt x="489857" y="952500"/>
                    </a:lnTo>
                    <a:lnTo>
                      <a:pt x="0" y="1270000"/>
                    </a:lnTo>
                    <a:lnTo>
                      <a:pt x="0" y="714375"/>
                    </a:lnTo>
                    <a:lnTo>
                      <a:pt x="40821" y="635000"/>
                    </a:lnTo>
                    <a:lnTo>
                      <a:pt x="0" y="5556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28575" cap="flat" cmpd="sng" algn="ctr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/>
                  <a:ea typeface=""/>
                  <a:cs typeface=""/>
                </a:endParaRPr>
              </a:p>
            </p:txBody>
          </p:sp>
          <p:sp>
            <p:nvSpPr>
              <p:cNvPr id="136" name="Text Box 11"/>
              <p:cNvSpPr txBox="1">
                <a:spLocks noChangeArrowheads="1"/>
              </p:cNvSpPr>
              <p:nvPr>
                <p:custDataLst>
                  <p:tags r:id="rId131"/>
                </p:custDataLst>
              </p:nvPr>
            </p:nvSpPr>
            <p:spPr bwMode="auto">
              <a:xfrm>
                <a:off x="1081086" y="3002753"/>
                <a:ext cx="152400" cy="228600"/>
              </a:xfrm>
              <a:prstGeom prst="rect">
                <a:avLst/>
              </a:prstGeom>
              <a:noFill/>
              <a:ln w="25400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 anchorCtr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6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0458C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ource Sans Pro" panose="020B0503030403020204"/>
                  </a:rPr>
                  <a:t>+4</a:t>
                </a:r>
              </a:p>
            </p:txBody>
          </p:sp>
        </p:grpSp>
        <p:sp>
          <p:nvSpPr>
            <p:cNvPr id="118" name="Line 25"/>
            <p:cNvSpPr>
              <a:spLocks noChangeShapeType="1"/>
            </p:cNvSpPr>
            <p:nvPr>
              <p:custDataLst>
                <p:tags r:id="rId113"/>
              </p:custDataLst>
            </p:nvPr>
          </p:nvSpPr>
          <p:spPr bwMode="auto">
            <a:xfrm flipV="1">
              <a:off x="990600" y="5010090"/>
              <a:ext cx="1" cy="228600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119" name="Line 49"/>
            <p:cNvSpPr>
              <a:spLocks noChangeShapeType="1"/>
            </p:cNvSpPr>
            <p:nvPr>
              <p:custDataLst>
                <p:tags r:id="rId114"/>
              </p:custDataLst>
            </p:nvPr>
          </p:nvSpPr>
          <p:spPr bwMode="auto">
            <a:xfrm>
              <a:off x="2057400" y="3790891"/>
              <a:ext cx="0" cy="1143000"/>
            </a:xfrm>
            <a:prstGeom prst="line">
              <a:avLst/>
            </a:prstGeom>
            <a:noFill/>
            <a:ln w="25400" cap="sq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cxnSp>
          <p:nvCxnSpPr>
            <p:cNvPr id="120" name="Straight Connector 119"/>
            <p:cNvCxnSpPr/>
            <p:nvPr>
              <p:custDataLst>
                <p:tags r:id="rId115"/>
              </p:custDataLst>
            </p:nvPr>
          </p:nvCxnSpPr>
          <p:spPr>
            <a:xfrm rot="5400000">
              <a:off x="4343400" y="3790890"/>
              <a:ext cx="152400" cy="0"/>
            </a:xfrm>
            <a:prstGeom prst="line">
              <a:avLst/>
            </a:prstGeom>
            <a:noFill/>
            <a:ln w="88900" cap="flat" cmpd="sng" algn="ctr">
              <a:solidFill>
                <a:srgbClr val="7E368E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121" name="Line 49"/>
            <p:cNvSpPr>
              <a:spLocks noChangeShapeType="1"/>
            </p:cNvSpPr>
            <p:nvPr>
              <p:custDataLst>
                <p:tags r:id="rId116"/>
              </p:custDataLst>
            </p:nvPr>
          </p:nvSpPr>
          <p:spPr bwMode="auto">
            <a:xfrm>
              <a:off x="4419600" y="3333690"/>
              <a:ext cx="22654" cy="99060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122" name="Line 44"/>
            <p:cNvSpPr>
              <a:spLocks noChangeShapeType="1"/>
            </p:cNvSpPr>
            <p:nvPr>
              <p:custDataLst>
                <p:tags r:id="rId117"/>
              </p:custDataLst>
            </p:nvPr>
          </p:nvSpPr>
          <p:spPr bwMode="auto">
            <a:xfrm flipV="1">
              <a:off x="2209800" y="4343400"/>
              <a:ext cx="457200" cy="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123" name="Line 45"/>
            <p:cNvSpPr>
              <a:spLocks noChangeShapeType="1"/>
            </p:cNvSpPr>
            <p:nvPr>
              <p:custDataLst>
                <p:tags r:id="rId118"/>
              </p:custDataLst>
            </p:nvPr>
          </p:nvSpPr>
          <p:spPr bwMode="auto">
            <a:xfrm flipV="1">
              <a:off x="5486400" y="2952690"/>
              <a:ext cx="0" cy="228600"/>
            </a:xfrm>
            <a:prstGeom prst="line">
              <a:avLst/>
            </a:prstGeom>
            <a:noFill/>
            <a:ln w="25400" cap="sq">
              <a:solidFill>
                <a:srgbClr val="00FF00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124" name="Oval 123"/>
            <p:cNvSpPr/>
            <p:nvPr>
              <p:custDataLst>
                <p:tags r:id="rId119"/>
              </p:custDataLst>
            </p:nvPr>
          </p:nvSpPr>
          <p:spPr>
            <a:xfrm>
              <a:off x="4645660" y="4343400"/>
              <a:ext cx="993140" cy="927103"/>
            </a:xfrm>
            <a:prstGeom prst="ellips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none" lIns="0" t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/>
                  <a:ea typeface=""/>
                  <a:cs typeface=""/>
                </a:rPr>
                <a:t>forward</a:t>
              </a:r>
              <a:b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/>
                  <a:ea typeface=""/>
                  <a:cs typeface=""/>
                </a:rPr>
              </a:b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/>
                  <a:ea typeface=""/>
                  <a:cs typeface=""/>
                </a:rPr>
                <a:t>unit</a:t>
              </a:r>
            </a:p>
          </p:txBody>
        </p:sp>
        <p:sp>
          <p:nvSpPr>
            <p:cNvPr id="125" name="Oval 124"/>
            <p:cNvSpPr/>
            <p:nvPr>
              <p:custDataLst>
                <p:tags r:id="rId120"/>
              </p:custDataLst>
            </p:nvPr>
          </p:nvSpPr>
          <p:spPr>
            <a:xfrm>
              <a:off x="2057400" y="4648200"/>
              <a:ext cx="952501" cy="702249"/>
            </a:xfrm>
            <a:prstGeom prst="ellips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none" lIns="0" t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/>
                  <a:ea typeface=""/>
                  <a:cs typeface=""/>
                </a:rPr>
                <a:t>detect</a:t>
              </a:r>
              <a:b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/>
                  <a:ea typeface=""/>
                  <a:cs typeface=""/>
                </a:rPr>
              </a:b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/>
                  <a:ea typeface=""/>
                  <a:cs typeface=""/>
                </a:rPr>
                <a:t>hazard</a:t>
              </a:r>
            </a:p>
          </p:txBody>
        </p:sp>
        <p:sp>
          <p:nvSpPr>
            <p:cNvPr id="126" name="Rectangle 19"/>
            <p:cNvSpPr>
              <a:spLocks noChangeArrowheads="1"/>
            </p:cNvSpPr>
            <p:nvPr>
              <p:custDataLst>
                <p:tags r:id="rId121"/>
              </p:custDataLst>
            </p:nvPr>
          </p:nvSpPr>
          <p:spPr bwMode="auto">
            <a:xfrm>
              <a:off x="4343400" y="2362200"/>
              <a:ext cx="152400" cy="609600"/>
            </a:xfrm>
            <a:custGeom>
              <a:avLst/>
              <a:gdLst>
                <a:gd name="connsiteX0" fmla="*/ 0 w 609600"/>
                <a:gd name="connsiteY0" fmla="*/ 0 h 1143000"/>
                <a:gd name="connsiteX1" fmla="*/ 609600 w 609600"/>
                <a:gd name="connsiteY1" fmla="*/ 0 h 1143000"/>
                <a:gd name="connsiteX2" fmla="*/ 609600 w 609600"/>
                <a:gd name="connsiteY2" fmla="*/ 1143000 h 1143000"/>
                <a:gd name="connsiteX3" fmla="*/ 0 w 609600"/>
                <a:gd name="connsiteY3" fmla="*/ 1143000 h 1143000"/>
                <a:gd name="connsiteX4" fmla="*/ 0 w 609600"/>
                <a:gd name="connsiteY4" fmla="*/ 0 h 1143000"/>
                <a:gd name="connsiteX0" fmla="*/ 0 w 609600"/>
                <a:gd name="connsiteY0" fmla="*/ 0 h 1143000"/>
                <a:gd name="connsiteX1" fmla="*/ 609600 w 609600"/>
                <a:gd name="connsiteY1" fmla="*/ 152400 h 1143000"/>
                <a:gd name="connsiteX2" fmla="*/ 609600 w 609600"/>
                <a:gd name="connsiteY2" fmla="*/ 1143000 h 1143000"/>
                <a:gd name="connsiteX3" fmla="*/ 0 w 609600"/>
                <a:gd name="connsiteY3" fmla="*/ 1143000 h 1143000"/>
                <a:gd name="connsiteX4" fmla="*/ 0 w 609600"/>
                <a:gd name="connsiteY4" fmla="*/ 0 h 1143000"/>
                <a:gd name="connsiteX0" fmla="*/ 0 w 609600"/>
                <a:gd name="connsiteY0" fmla="*/ 0 h 1143000"/>
                <a:gd name="connsiteX1" fmla="*/ 609600 w 609600"/>
                <a:gd name="connsiteY1" fmla="*/ 152400 h 1143000"/>
                <a:gd name="connsiteX2" fmla="*/ 609600 w 609600"/>
                <a:gd name="connsiteY2" fmla="*/ 990600 h 1143000"/>
                <a:gd name="connsiteX3" fmla="*/ 0 w 609600"/>
                <a:gd name="connsiteY3" fmla="*/ 1143000 h 1143000"/>
                <a:gd name="connsiteX4" fmla="*/ 0 w 609600"/>
                <a:gd name="connsiteY4" fmla="*/ 0 h 1143000"/>
                <a:gd name="connsiteX0" fmla="*/ 304800 w 609600"/>
                <a:gd name="connsiteY0" fmla="*/ 0 h 1143000"/>
                <a:gd name="connsiteX1" fmla="*/ 609600 w 609600"/>
                <a:gd name="connsiteY1" fmla="*/ 152400 h 1143000"/>
                <a:gd name="connsiteX2" fmla="*/ 609600 w 609600"/>
                <a:gd name="connsiteY2" fmla="*/ 990600 h 1143000"/>
                <a:gd name="connsiteX3" fmla="*/ 0 w 609600"/>
                <a:gd name="connsiteY3" fmla="*/ 1143000 h 1143000"/>
                <a:gd name="connsiteX4" fmla="*/ 304800 w 609600"/>
                <a:gd name="connsiteY4" fmla="*/ 0 h 1143000"/>
                <a:gd name="connsiteX0" fmla="*/ 0 w 304800"/>
                <a:gd name="connsiteY0" fmla="*/ 0 h 1143000"/>
                <a:gd name="connsiteX1" fmla="*/ 304800 w 304800"/>
                <a:gd name="connsiteY1" fmla="*/ 152400 h 1143000"/>
                <a:gd name="connsiteX2" fmla="*/ 304800 w 304800"/>
                <a:gd name="connsiteY2" fmla="*/ 990600 h 1143000"/>
                <a:gd name="connsiteX3" fmla="*/ 0 w 304800"/>
                <a:gd name="connsiteY3" fmla="*/ 1143000 h 1143000"/>
                <a:gd name="connsiteX4" fmla="*/ 0 w 304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" h="1143000">
                  <a:moveTo>
                    <a:pt x="0" y="0"/>
                  </a:moveTo>
                  <a:lnTo>
                    <a:pt x="304800" y="152400"/>
                  </a:lnTo>
                  <a:lnTo>
                    <a:pt x="304800" y="9906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127" name="Line 43"/>
            <p:cNvSpPr>
              <a:spLocks noChangeShapeType="1"/>
            </p:cNvSpPr>
            <p:nvPr>
              <p:custDataLst>
                <p:tags r:id="rId122"/>
              </p:custDataLst>
            </p:nvPr>
          </p:nvSpPr>
          <p:spPr bwMode="auto">
            <a:xfrm flipH="1">
              <a:off x="4267200" y="1143000"/>
              <a:ext cx="2133600" cy="0"/>
            </a:xfrm>
            <a:prstGeom prst="line">
              <a:avLst/>
            </a:prstGeom>
            <a:noFill/>
            <a:ln w="28575" cap="sq">
              <a:solidFill>
                <a:srgbClr val="00836F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128" name="Line 43"/>
            <p:cNvSpPr>
              <a:spLocks noChangeShapeType="1"/>
            </p:cNvSpPr>
            <p:nvPr>
              <p:custDataLst>
                <p:tags r:id="rId123"/>
              </p:custDataLst>
            </p:nvPr>
          </p:nvSpPr>
          <p:spPr bwMode="auto">
            <a:xfrm flipH="1">
              <a:off x="6400800" y="1143000"/>
              <a:ext cx="0" cy="1276288"/>
            </a:xfrm>
            <a:prstGeom prst="line">
              <a:avLst/>
            </a:prstGeom>
            <a:noFill/>
            <a:ln w="28575" cap="sq">
              <a:solidFill>
                <a:srgbClr val="00836F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129" name="Line 43"/>
            <p:cNvSpPr>
              <a:spLocks noChangeShapeType="1"/>
            </p:cNvSpPr>
            <p:nvPr>
              <p:custDataLst>
                <p:tags r:id="rId124"/>
              </p:custDataLst>
            </p:nvPr>
          </p:nvSpPr>
          <p:spPr bwMode="auto">
            <a:xfrm flipV="1">
              <a:off x="4114800" y="990600"/>
              <a:ext cx="0" cy="1733490"/>
            </a:xfrm>
            <a:prstGeom prst="line">
              <a:avLst/>
            </a:prstGeom>
            <a:noFill/>
            <a:ln w="28575" cap="sq">
              <a:solidFill>
                <a:srgbClr val="00836F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130" name="Line 43"/>
            <p:cNvSpPr>
              <a:spLocks noChangeShapeType="1"/>
            </p:cNvSpPr>
            <p:nvPr>
              <p:custDataLst>
                <p:tags r:id="rId125"/>
              </p:custDataLst>
            </p:nvPr>
          </p:nvSpPr>
          <p:spPr bwMode="auto">
            <a:xfrm flipH="1" flipV="1">
              <a:off x="4267200" y="1142997"/>
              <a:ext cx="0" cy="1352492"/>
            </a:xfrm>
            <a:prstGeom prst="line">
              <a:avLst/>
            </a:prstGeom>
            <a:noFill/>
            <a:ln w="28575" cap="sq">
              <a:solidFill>
                <a:srgbClr val="00836F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131" name="Line 43"/>
            <p:cNvSpPr>
              <a:spLocks noChangeShapeType="1"/>
            </p:cNvSpPr>
            <p:nvPr>
              <p:custDataLst>
                <p:tags r:id="rId126"/>
              </p:custDataLst>
            </p:nvPr>
          </p:nvSpPr>
          <p:spPr bwMode="auto">
            <a:xfrm flipV="1">
              <a:off x="4114800" y="2743199"/>
              <a:ext cx="228600" cy="0"/>
            </a:xfrm>
            <a:prstGeom prst="line">
              <a:avLst/>
            </a:prstGeom>
            <a:noFill/>
            <a:ln w="28575" cap="sq">
              <a:solidFill>
                <a:srgbClr val="00836F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132" name="Line 43"/>
            <p:cNvSpPr>
              <a:spLocks noChangeShapeType="1"/>
            </p:cNvSpPr>
            <p:nvPr>
              <p:custDataLst>
                <p:tags r:id="rId127"/>
              </p:custDataLst>
            </p:nvPr>
          </p:nvSpPr>
          <p:spPr bwMode="auto">
            <a:xfrm flipV="1">
              <a:off x="4114800" y="1904999"/>
              <a:ext cx="304800" cy="0"/>
            </a:xfrm>
            <a:prstGeom prst="line">
              <a:avLst/>
            </a:prstGeom>
            <a:noFill/>
            <a:ln w="28575" cap="sq">
              <a:solidFill>
                <a:srgbClr val="00836F">
                  <a:lumMod val="60000"/>
                  <a:lumOff val="40000"/>
                </a:srgbClr>
              </a:solidFill>
              <a:prstDash val="solid"/>
              <a:round/>
              <a:headEnd type="oval" w="med" len="med"/>
              <a:tailEnd type="none" w="sm" len="sm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133" name="Line 43"/>
            <p:cNvSpPr>
              <a:spLocks noChangeShapeType="1"/>
            </p:cNvSpPr>
            <p:nvPr>
              <p:custDataLst>
                <p:tags r:id="rId128"/>
              </p:custDataLst>
            </p:nvPr>
          </p:nvSpPr>
          <p:spPr bwMode="auto">
            <a:xfrm flipV="1">
              <a:off x="4267200" y="1676399"/>
              <a:ext cx="175054" cy="1"/>
            </a:xfrm>
            <a:prstGeom prst="line">
              <a:avLst/>
            </a:prstGeom>
            <a:noFill/>
            <a:ln w="28575" cap="sq">
              <a:solidFill>
                <a:srgbClr val="00836F">
                  <a:lumMod val="60000"/>
                  <a:lumOff val="40000"/>
                </a:srgbClr>
              </a:solidFill>
              <a:prstDash val="solid"/>
              <a:round/>
              <a:headEnd type="oval" w="med" len="med"/>
              <a:tailEnd type="none" w="sm" len="sm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  <p:sp>
          <p:nvSpPr>
            <p:cNvPr id="134" name="Rectangle 19"/>
            <p:cNvSpPr>
              <a:spLocks noChangeArrowheads="1"/>
            </p:cNvSpPr>
            <p:nvPr>
              <p:custDataLst>
                <p:tags r:id="rId129"/>
              </p:custDataLst>
            </p:nvPr>
          </p:nvSpPr>
          <p:spPr bwMode="auto">
            <a:xfrm>
              <a:off x="4419600" y="1600200"/>
              <a:ext cx="152400" cy="609600"/>
            </a:xfrm>
            <a:custGeom>
              <a:avLst/>
              <a:gdLst>
                <a:gd name="connsiteX0" fmla="*/ 0 w 609600"/>
                <a:gd name="connsiteY0" fmla="*/ 0 h 1143000"/>
                <a:gd name="connsiteX1" fmla="*/ 609600 w 609600"/>
                <a:gd name="connsiteY1" fmla="*/ 0 h 1143000"/>
                <a:gd name="connsiteX2" fmla="*/ 609600 w 609600"/>
                <a:gd name="connsiteY2" fmla="*/ 1143000 h 1143000"/>
                <a:gd name="connsiteX3" fmla="*/ 0 w 609600"/>
                <a:gd name="connsiteY3" fmla="*/ 1143000 h 1143000"/>
                <a:gd name="connsiteX4" fmla="*/ 0 w 609600"/>
                <a:gd name="connsiteY4" fmla="*/ 0 h 1143000"/>
                <a:gd name="connsiteX0" fmla="*/ 0 w 609600"/>
                <a:gd name="connsiteY0" fmla="*/ 0 h 1143000"/>
                <a:gd name="connsiteX1" fmla="*/ 609600 w 609600"/>
                <a:gd name="connsiteY1" fmla="*/ 152400 h 1143000"/>
                <a:gd name="connsiteX2" fmla="*/ 609600 w 609600"/>
                <a:gd name="connsiteY2" fmla="*/ 1143000 h 1143000"/>
                <a:gd name="connsiteX3" fmla="*/ 0 w 609600"/>
                <a:gd name="connsiteY3" fmla="*/ 1143000 h 1143000"/>
                <a:gd name="connsiteX4" fmla="*/ 0 w 609600"/>
                <a:gd name="connsiteY4" fmla="*/ 0 h 1143000"/>
                <a:gd name="connsiteX0" fmla="*/ 0 w 609600"/>
                <a:gd name="connsiteY0" fmla="*/ 0 h 1143000"/>
                <a:gd name="connsiteX1" fmla="*/ 609600 w 609600"/>
                <a:gd name="connsiteY1" fmla="*/ 152400 h 1143000"/>
                <a:gd name="connsiteX2" fmla="*/ 609600 w 609600"/>
                <a:gd name="connsiteY2" fmla="*/ 990600 h 1143000"/>
                <a:gd name="connsiteX3" fmla="*/ 0 w 609600"/>
                <a:gd name="connsiteY3" fmla="*/ 1143000 h 1143000"/>
                <a:gd name="connsiteX4" fmla="*/ 0 w 609600"/>
                <a:gd name="connsiteY4" fmla="*/ 0 h 1143000"/>
                <a:gd name="connsiteX0" fmla="*/ 304800 w 609600"/>
                <a:gd name="connsiteY0" fmla="*/ 0 h 1143000"/>
                <a:gd name="connsiteX1" fmla="*/ 609600 w 609600"/>
                <a:gd name="connsiteY1" fmla="*/ 152400 h 1143000"/>
                <a:gd name="connsiteX2" fmla="*/ 609600 w 609600"/>
                <a:gd name="connsiteY2" fmla="*/ 990600 h 1143000"/>
                <a:gd name="connsiteX3" fmla="*/ 0 w 609600"/>
                <a:gd name="connsiteY3" fmla="*/ 1143000 h 1143000"/>
                <a:gd name="connsiteX4" fmla="*/ 304800 w 609600"/>
                <a:gd name="connsiteY4" fmla="*/ 0 h 1143000"/>
                <a:gd name="connsiteX0" fmla="*/ 0 w 304800"/>
                <a:gd name="connsiteY0" fmla="*/ 0 h 1143000"/>
                <a:gd name="connsiteX1" fmla="*/ 304800 w 304800"/>
                <a:gd name="connsiteY1" fmla="*/ 152400 h 1143000"/>
                <a:gd name="connsiteX2" fmla="*/ 304800 w 304800"/>
                <a:gd name="connsiteY2" fmla="*/ 990600 h 1143000"/>
                <a:gd name="connsiteX3" fmla="*/ 0 w 304800"/>
                <a:gd name="connsiteY3" fmla="*/ 1143000 h 1143000"/>
                <a:gd name="connsiteX4" fmla="*/ 0 w 304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" h="1143000">
                  <a:moveTo>
                    <a:pt x="0" y="0"/>
                  </a:moveTo>
                  <a:lnTo>
                    <a:pt x="304800" y="152400"/>
                  </a:lnTo>
                  <a:lnTo>
                    <a:pt x="304800" y="9906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</a:endParaRPr>
            </a:p>
          </p:txBody>
        </p:sp>
      </p:grpSp>
      <p:sp>
        <p:nvSpPr>
          <p:cNvPr id="153" name="TextBox 152"/>
          <p:cNvSpPr txBox="1"/>
          <p:nvPr/>
        </p:nvSpPr>
        <p:spPr>
          <a:xfrm>
            <a:off x="6172200" y="5105400"/>
            <a:ext cx="168828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sz="1400" dirty="0" smtClean="0">
                <a:solidFill>
                  <a:srgbClr val="FFFFFF"/>
                </a:solidFill>
                <a:latin typeface="Source Sans Pro" panose="020B0503030403020204"/>
              </a:rPr>
              <a:t>Stack, Data, Code </a:t>
            </a:r>
          </a:p>
          <a:p>
            <a:pPr defTabSz="914400"/>
            <a:r>
              <a:rPr lang="en-US" sz="1400" dirty="0" smtClean="0">
                <a:solidFill>
                  <a:srgbClr val="FFFFFF"/>
                </a:solidFill>
                <a:latin typeface="Source Sans Pro" panose="020B0503030403020204"/>
              </a:rPr>
              <a:t>Stored in Memory</a:t>
            </a:r>
            <a:endParaRPr lang="en-US" sz="1400" dirty="0">
              <a:solidFill>
                <a:srgbClr val="FFFFFF"/>
              </a:solidFill>
              <a:latin typeface="Source Sans Pro" panose="020B0503030403020204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0" y="938477"/>
            <a:ext cx="2074607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sz="1400" dirty="0" smtClean="0">
                <a:solidFill>
                  <a:schemeClr val="tx2"/>
                </a:solidFill>
                <a:latin typeface="Source Sans Pro" panose="020B0503030403020204"/>
                <a:ea typeface="Arial" charset="0"/>
                <a:cs typeface="Arial" charset="0"/>
              </a:rPr>
              <a:t>Code Stored in Memory</a:t>
            </a:r>
          </a:p>
          <a:p>
            <a:pPr defTabSz="914400"/>
            <a:r>
              <a:rPr lang="en-US" sz="1400" dirty="0" smtClean="0">
                <a:solidFill>
                  <a:schemeClr val="tx2"/>
                </a:solidFill>
                <a:latin typeface="Source Sans Pro" panose="020B0503030403020204"/>
                <a:ea typeface="Arial" charset="0"/>
                <a:cs typeface="Arial" charset="0"/>
              </a:rPr>
              <a:t>(also, data and stack)</a:t>
            </a:r>
            <a:endParaRPr lang="en-US" sz="1400" dirty="0">
              <a:solidFill>
                <a:schemeClr val="tx2"/>
              </a:solidFill>
              <a:latin typeface="Source Sans Pro" panose="020B0503030403020204"/>
              <a:ea typeface="Arial" charset="0"/>
              <a:cs typeface="Arial" charset="0"/>
            </a:endParaRPr>
          </a:p>
        </p:txBody>
      </p:sp>
      <p:sp>
        <p:nvSpPr>
          <p:cNvPr id="155" name="Line 4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4267200" y="2956546"/>
            <a:ext cx="76199" cy="0"/>
          </a:xfrm>
          <a:prstGeom prst="line">
            <a:avLst/>
          </a:prstGeom>
          <a:noFill/>
          <a:ln w="28575" cap="sq">
            <a:solidFill>
              <a:srgbClr val="00836F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wrap="square" anchor="ctr" anchorCtr="1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/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6255075" y="3658635"/>
            <a:ext cx="1441125" cy="1366019"/>
          </a:xfrm>
          <a:prstGeom prst="ellipse">
            <a:avLst/>
          </a:prstGeom>
          <a:noFill/>
          <a:ln w="1143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Sans Pro" panose="020B0503030403020204"/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119572" y="2153613"/>
            <a:ext cx="1335908" cy="1266286"/>
          </a:xfrm>
          <a:prstGeom prst="ellipse">
            <a:avLst/>
          </a:prstGeom>
          <a:noFill/>
          <a:ln w="1143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Sans Pro" panose="020B05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335061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3" grpId="0"/>
      <p:bldP spid="154" grpId="0"/>
      <p:bldP spid="156" grpId="0" animBg="1"/>
      <p:bldP spid="15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graphicFrame>
        <p:nvGraphicFramePr>
          <p:cNvPr id="35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32229"/>
              </p:ext>
            </p:extLst>
          </p:nvPr>
        </p:nvGraphicFramePr>
        <p:xfrm>
          <a:off x="6987179" y="537971"/>
          <a:ext cx="1741251" cy="6217920"/>
        </p:xfrm>
        <a:graphic>
          <a:graphicData uri="http://schemas.openxmlformats.org/drawingml/2006/table">
            <a:tbl>
              <a:tblPr firstRow="1" bandRow="1"/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A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</a:rPr>
                        <a:t>0001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B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</a:rPr>
                        <a:t>0010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C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</a:rPr>
                        <a:t>0011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D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E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</a:rPr>
                        <a:t>0101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F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</a:rPr>
                        <a:t>0110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G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</a:rPr>
                        <a:t>0111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H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J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</a:rPr>
                        <a:t>1001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K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</a:rPr>
                        <a:t>1010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L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</a:rPr>
                        <a:t>1011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M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N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</a:rPr>
                        <a:t>1101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O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</a:rPr>
                        <a:t>1110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P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</a:rPr>
                        <a:t>1111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Q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6" name="Title 1"/>
          <p:cNvSpPr txBox="1">
            <a:spLocks/>
          </p:cNvSpPr>
          <p:nvPr/>
        </p:nvSpPr>
        <p:spPr>
          <a:xfrm>
            <a:off x="457200" y="152528"/>
            <a:ext cx="593037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 panose="020B0503030403020204"/>
              </a:rPr>
              <a:t>8 byte, 2-way 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 panose="020B0503030403020204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 panose="020B0503030403020204"/>
              </a:rPr>
              <a:t>set associative Cache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ource Sans Pro" panose="020B0503030403020204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121577" y="2244104"/>
            <a:ext cx="12811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Source Sans Pro" panose="020B0503030403020204"/>
                <a:ea typeface="+mn-ea"/>
                <a:cs typeface="+mn-cs"/>
              </a:rPr>
              <a:t>CACHE</a:t>
            </a:r>
            <a:endParaRPr lang="en-US" b="1" dirty="0">
              <a:solidFill>
                <a:prstClr val="black"/>
              </a:solidFill>
              <a:latin typeface="Source Sans Pro" panose="020B0503030403020204"/>
              <a:ea typeface="+mn-ea"/>
              <a:cs typeface="+mn-cs"/>
            </a:endParaRPr>
          </a:p>
        </p:txBody>
      </p: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195172"/>
              </p:ext>
            </p:extLst>
          </p:nvPr>
        </p:nvGraphicFramePr>
        <p:xfrm>
          <a:off x="837418" y="2838055"/>
          <a:ext cx="785900" cy="1097280"/>
        </p:xfrm>
        <a:graphic>
          <a:graphicData uri="http://schemas.openxmlformats.org/drawingml/2006/table">
            <a:tbl>
              <a:tblPr firstRow="1" bandRow="1"/>
              <a:tblGrid>
                <a:gridCol w="785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0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1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9" name="Rectangle 38"/>
          <p:cNvSpPr/>
          <p:nvPr/>
        </p:nvSpPr>
        <p:spPr>
          <a:xfrm>
            <a:off x="708244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MEMORY</a:t>
            </a:r>
            <a:endParaRPr lang="en-US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59848" y="1377199"/>
            <a:ext cx="321409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57200" algn="l"/>
                <a:tab pos="1485900" algn="l"/>
              </a:tabLst>
            </a:pPr>
            <a:r>
              <a:rPr lang="en-US" b="1" dirty="0" smtClean="0">
                <a:solidFill>
                  <a:srgbClr val="008000"/>
                </a:solidFill>
                <a:latin typeface="Courier New" pitchFamily="49" charset="0"/>
                <a:ea typeface="+mn-ea"/>
                <a:cs typeface="+mn-cs"/>
              </a:rPr>
              <a:t> </a:t>
            </a:r>
            <a:r>
              <a:rPr lang="en-US" sz="1200" b="1" dirty="0" smtClean="0">
                <a:solidFill>
                  <a:srgbClr val="008000"/>
                </a:solidFill>
                <a:latin typeface="Courier New" pitchFamily="49" charset="0"/>
                <a:ea typeface="+mn-ea"/>
                <a:cs typeface="+mn-cs"/>
              </a:rPr>
              <a:t>   </a:t>
            </a:r>
            <a:r>
              <a:rPr lang="en-US" b="1" dirty="0" smtClean="0">
                <a:solidFill>
                  <a:srgbClr val="008000"/>
                </a:solidFill>
                <a:latin typeface="Courier New" pitchFamily="49" charset="0"/>
                <a:ea typeface="+mn-ea"/>
                <a:cs typeface="+mn-cs"/>
              </a:rPr>
              <a:t>XX</a:t>
            </a:r>
            <a:r>
              <a:rPr lang="en-US" b="1" dirty="0" smtClean="0">
                <a:solidFill>
                  <a:srgbClr val="FF0000"/>
                </a:solidFill>
                <a:latin typeface="Courier New" pitchFamily="49" charset="0"/>
                <a:ea typeface="+mn-ea"/>
                <a:cs typeface="+mn-cs"/>
              </a:rPr>
              <a:t>X</a:t>
            </a:r>
            <a:r>
              <a:rPr lang="en-US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ourier New" pitchFamily="49" charset="0"/>
                <a:ea typeface="+mn-ea"/>
                <a:cs typeface="+mn-cs"/>
              </a:rPr>
              <a:t>X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57200" algn="l"/>
                <a:tab pos="1485900" algn="l"/>
              </a:tabLst>
            </a:pPr>
            <a:r>
              <a:rPr lang="en-US" b="1" dirty="0" smtClean="0">
                <a:solidFill>
                  <a:srgbClr val="008000"/>
                </a:solidFill>
                <a:latin typeface="Courier New" pitchFamily="49" charset="0"/>
                <a:ea typeface="+mn-ea"/>
                <a:cs typeface="+mn-cs"/>
              </a:rPr>
              <a:t> tag</a:t>
            </a:r>
            <a:r>
              <a:rPr lang="en-US" b="1" dirty="0" smtClean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||</a:t>
            </a:r>
            <a:r>
              <a:rPr lang="en-US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ourier New" pitchFamily="49" charset="0"/>
                <a:ea typeface="+mn-ea"/>
                <a:cs typeface="+mn-cs"/>
              </a:rPr>
              <a:t>offset</a:t>
            </a:r>
            <a:endParaRPr lang="en-US" b="1" dirty="0">
              <a:solidFill>
                <a:prstClr val="black">
                  <a:lumMod val="50000"/>
                  <a:lumOff val="50000"/>
                </a:prstClr>
              </a:solidFill>
              <a:latin typeface="Courier New" pitchFamily="49" charset="0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57200" algn="l"/>
                <a:tab pos="1485900" algn="l"/>
              </a:tabLst>
            </a:pPr>
            <a:endParaRPr lang="en-US" b="1" dirty="0" smtClean="0">
              <a:solidFill>
                <a:srgbClr val="FF0000"/>
              </a:solidFill>
              <a:latin typeface="Courier New" pitchFamily="49" charset="0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 rot="16200000">
            <a:off x="700547" y="2065813"/>
            <a:ext cx="10311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rgbClr val="FF0000"/>
                </a:solidFill>
                <a:latin typeface="Courier New" pitchFamily="49" charset="0"/>
                <a:ea typeface="+mn-ea"/>
                <a:cs typeface="+mn-cs"/>
              </a:rPr>
              <a:t>index</a:t>
            </a:r>
            <a:endParaRPr lang="en-US" sz="2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316814"/>
              </p:ext>
            </p:extLst>
          </p:nvPr>
        </p:nvGraphicFramePr>
        <p:xfrm>
          <a:off x="1701565" y="2838055"/>
          <a:ext cx="2408957" cy="1097280"/>
        </p:xfrm>
        <a:graphic>
          <a:graphicData uri="http://schemas.openxmlformats.org/drawingml/2006/table">
            <a:tbl>
              <a:tblPr firstRow="1" bandRow="1"/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0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xx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X    |    X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0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5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xx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5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X    |    X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971177"/>
              </p:ext>
            </p:extLst>
          </p:nvPr>
        </p:nvGraphicFramePr>
        <p:xfrm>
          <a:off x="4448932" y="2837588"/>
          <a:ext cx="2408957" cy="1097280"/>
        </p:xfrm>
        <a:graphic>
          <a:graphicData uri="http://schemas.openxmlformats.org/drawingml/2006/table">
            <a:tbl>
              <a:tblPr firstRow="1" bandRow="1"/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0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xx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baseline="0" dirty="0" smtClean="0">
                          <a:solidFill>
                            <a:schemeClr val="tx2"/>
                          </a:solidFill>
                        </a:rPr>
                        <a:t>X </a:t>
                      </a: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   |    X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0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5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xx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5"/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solidFill>
                            <a:schemeClr val="tx2"/>
                          </a:solidFill>
                        </a:rPr>
                        <a:t>X    |    X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4" name="Up Arrow 43"/>
          <p:cNvSpPr/>
          <p:nvPr/>
        </p:nvSpPr>
        <p:spPr>
          <a:xfrm rot="16200000">
            <a:off x="4126705" y="3244535"/>
            <a:ext cx="325097" cy="269556"/>
          </a:xfrm>
          <a:prstGeom prst="upArrow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Up Arrow 44"/>
          <p:cNvSpPr/>
          <p:nvPr/>
        </p:nvSpPr>
        <p:spPr>
          <a:xfrm rot="16200000">
            <a:off x="4117242" y="3621071"/>
            <a:ext cx="325097" cy="269556"/>
          </a:xfrm>
          <a:prstGeom prst="upArrow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15658" y="4431788"/>
            <a:ext cx="22127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57200" algn="l"/>
                <a:tab pos="1485900" algn="l"/>
              </a:tabLst>
            </a:pPr>
            <a:r>
              <a:rPr lang="en-US" b="1" dirty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load </a:t>
            </a:r>
            <a:r>
              <a:rPr lang="de-DE" b="1" dirty="0" smtClean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en-US" b="1" dirty="0" smtClean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1100</a:t>
            </a:r>
            <a:endParaRPr lang="en-US" b="1" dirty="0">
              <a:solidFill>
                <a:prstClr val="black"/>
              </a:solidFill>
              <a:latin typeface="Courier New" pitchFamily="49" charset="0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57200" algn="l"/>
                <a:tab pos="1485900" algn="l"/>
              </a:tabLst>
            </a:pPr>
            <a:r>
              <a:rPr lang="en-US" b="1" dirty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load </a:t>
            </a:r>
            <a:r>
              <a:rPr lang="de-DE" b="1" dirty="0" smtClean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en-US" b="1" dirty="0" smtClean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1101</a:t>
            </a:r>
            <a:endParaRPr lang="en-US" b="1" dirty="0">
              <a:solidFill>
                <a:prstClr val="black"/>
              </a:solidFill>
              <a:latin typeface="Courier New" pitchFamily="49" charset="0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57200" algn="l"/>
                <a:tab pos="1485900" algn="l"/>
              </a:tabLst>
            </a:pPr>
            <a:r>
              <a:rPr lang="en-US" b="1" dirty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load </a:t>
            </a:r>
            <a:r>
              <a:rPr lang="de-DE" b="1" dirty="0" smtClean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en-US" b="1" dirty="0" smtClean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0100</a:t>
            </a:r>
            <a:endParaRPr lang="en-US" b="1" dirty="0">
              <a:solidFill>
                <a:prstClr val="black"/>
              </a:solidFill>
              <a:latin typeface="Courier New" pitchFamily="49" charset="0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57200" algn="l"/>
                <a:tab pos="1485900" algn="l"/>
              </a:tabLst>
            </a:pPr>
            <a:r>
              <a:rPr lang="en-US" b="1" dirty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load </a:t>
            </a:r>
            <a:r>
              <a:rPr lang="de-DE" b="1" dirty="0" smtClean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en-US" b="1" dirty="0" smtClean="0">
                <a:solidFill>
                  <a:prstClr val="black"/>
                </a:solidFill>
                <a:latin typeface="Courier New" pitchFamily="49" charset="0"/>
                <a:ea typeface="+mn-ea"/>
                <a:cs typeface="+mn-cs"/>
              </a:rPr>
              <a:t>1100</a:t>
            </a:r>
            <a:endParaRPr lang="en-US" b="1" dirty="0">
              <a:solidFill>
                <a:prstClr val="black"/>
              </a:solidFill>
              <a:latin typeface="Courier New" pitchFamily="49" charset="0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472603" y="4524298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660066"/>
                </a:solidFill>
                <a:latin typeface="Courier New" pitchFamily="49" charset="0"/>
                <a:ea typeface="+mn-ea"/>
                <a:cs typeface="+mn-cs"/>
              </a:rPr>
              <a:t>Miss</a:t>
            </a:r>
            <a:endParaRPr lang="en-US" sz="1800" dirty="0">
              <a:solidFill>
                <a:srgbClr val="66006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965076" y="5276871"/>
            <a:ext cx="1763354" cy="756716"/>
          </a:xfrm>
          <a:prstGeom prst="rect">
            <a:avLst/>
          </a:prstGeom>
          <a:noFill/>
          <a:ln w="38100" cap="flat" cmpd="sng" algn="ctr">
            <a:solidFill>
              <a:srgbClr val="660066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3956022" y="4457854"/>
            <a:ext cx="2764457" cy="18177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US" dirty="0" smtClean="0">
                <a:solidFill>
                  <a:prstClr val="black"/>
                </a:solidFill>
                <a:latin typeface="Source Sans Pro" panose="020B0503030403020204"/>
              </a:rPr>
              <a:t>Lookup:</a:t>
            </a:r>
            <a:endParaRPr lang="en-US" b="1" dirty="0">
              <a:solidFill>
                <a:prstClr val="black"/>
              </a:solidFill>
              <a:latin typeface="Source Sans Pro" panose="020B0503030403020204"/>
            </a:endParaRPr>
          </a:p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Source Sans Pro" panose="020B0503030403020204"/>
              </a:rPr>
              <a:t>Index</a:t>
            </a:r>
            <a:r>
              <a:rPr lang="en-US" dirty="0" smtClean="0">
                <a:solidFill>
                  <a:prstClr val="black"/>
                </a:solidFill>
                <a:latin typeface="Source Sans Pro" panose="020B0503030403020204"/>
              </a:rPr>
              <a:t> into $</a:t>
            </a:r>
          </a:p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Source Sans Pro" panose="020B0503030403020204"/>
              </a:rPr>
              <a:t>Check </a:t>
            </a:r>
            <a:r>
              <a:rPr lang="en-US" dirty="0" smtClean="0">
                <a:solidFill>
                  <a:srgbClr val="008000"/>
                </a:solidFill>
                <a:latin typeface="Source Sans Pro" panose="020B0503030403020204"/>
              </a:rPr>
              <a:t>tag</a:t>
            </a:r>
          </a:p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Source Sans Pro" panose="020B0503030403020204"/>
              </a:rPr>
              <a:t>Check </a:t>
            </a:r>
            <a:r>
              <a:rPr lang="en-US" dirty="0" smtClean="0">
                <a:solidFill>
                  <a:srgbClr val="0000FF"/>
                </a:solidFill>
                <a:latin typeface="Source Sans Pro" panose="020B0503030403020204"/>
              </a:rPr>
              <a:t>valid</a:t>
            </a:r>
            <a:r>
              <a:rPr lang="en-US" dirty="0" smtClean="0">
                <a:solidFill>
                  <a:prstClr val="black"/>
                </a:solidFill>
                <a:latin typeface="Source Sans Pro" panose="020B0503030403020204"/>
              </a:rPr>
              <a:t> bit</a:t>
            </a:r>
          </a:p>
        </p:txBody>
      </p:sp>
      <p:sp>
        <p:nvSpPr>
          <p:cNvPr id="60" name="Right Arrow 59"/>
          <p:cNvSpPr/>
          <p:nvPr/>
        </p:nvSpPr>
        <p:spPr>
          <a:xfrm>
            <a:off x="3943571" y="4955890"/>
            <a:ext cx="302919" cy="224138"/>
          </a:xfrm>
          <a:prstGeom prst="rightArrow">
            <a:avLst/>
          </a:prstGeom>
          <a:solidFill>
            <a:srgbClr val="FFFF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ight Arrow 60"/>
          <p:cNvSpPr/>
          <p:nvPr/>
        </p:nvSpPr>
        <p:spPr>
          <a:xfrm>
            <a:off x="3944511" y="5780650"/>
            <a:ext cx="302919" cy="224138"/>
          </a:xfrm>
          <a:prstGeom prst="rightArrow">
            <a:avLst/>
          </a:prstGeom>
          <a:solidFill>
            <a:srgbClr val="FFFF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ight Arrow 61"/>
          <p:cNvSpPr/>
          <p:nvPr/>
        </p:nvSpPr>
        <p:spPr>
          <a:xfrm>
            <a:off x="3943571" y="5344880"/>
            <a:ext cx="302919" cy="224138"/>
          </a:xfrm>
          <a:prstGeom prst="rightArrow">
            <a:avLst/>
          </a:prstGeom>
          <a:solidFill>
            <a:srgbClr val="FFFF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Up Arrow 62"/>
          <p:cNvSpPr/>
          <p:nvPr/>
        </p:nvSpPr>
        <p:spPr>
          <a:xfrm>
            <a:off x="179637" y="6370145"/>
            <a:ext cx="375446" cy="311303"/>
          </a:xfrm>
          <a:prstGeom prst="upArrow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70244" y="6367880"/>
            <a:ext cx="180049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>
                <a:solidFill>
                  <a:prstClr val="black"/>
                </a:solidFill>
                <a:latin typeface="Source Sans Pro" panose="020B0503030403020204"/>
                <a:ea typeface="+mn-ea"/>
                <a:cs typeface="+mn-cs"/>
              </a:rPr>
              <a:t>LRU Pointer </a:t>
            </a:r>
            <a:endParaRPr lang="en-US" sz="2200" dirty="0">
              <a:solidFill>
                <a:prstClr val="black"/>
              </a:solidFill>
              <a:latin typeface="Source Sans Pro" panose="020B0503030403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27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 animBg="1"/>
      <p:bldP spid="60" grpId="0" animBg="1"/>
      <p:bldP spid="60" grpId="1" animBg="1"/>
      <p:bldP spid="61" grpId="0" animBg="1"/>
      <p:bldP spid="62" grpId="0" animBg="1"/>
      <p:bldP spid="62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13374"/>
            <a:ext cx="8686800" cy="998997"/>
          </a:xfrm>
        </p:spPr>
        <p:txBody>
          <a:bodyPr/>
          <a:lstStyle/>
          <a:p>
            <a:r>
              <a:rPr lang="en-US" dirty="0" smtClean="0"/>
              <a:t>Eviction Policies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8600" y="1012371"/>
            <a:ext cx="8686800" cy="49312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Which cache line should be evicted from the cache to make room for a new line?</a:t>
            </a:r>
          </a:p>
          <a:p>
            <a:pPr>
              <a:lnSpc>
                <a:spcPct val="94000"/>
              </a:lnSpc>
              <a:buFont typeface="Arial" charset="0"/>
              <a:buChar char="•"/>
            </a:pPr>
            <a:r>
              <a:rPr lang="en-US" dirty="0" smtClean="0"/>
              <a:t>Direct-mapped: </a:t>
            </a:r>
            <a:r>
              <a:rPr lang="en-US" sz="3200" dirty="0" smtClean="0"/>
              <a:t>no </a:t>
            </a:r>
            <a:r>
              <a:rPr lang="en-US" sz="3200" dirty="0"/>
              <a:t>choice, must evict line selected by index</a:t>
            </a:r>
          </a:p>
          <a:p>
            <a:pPr>
              <a:lnSpc>
                <a:spcPct val="94000"/>
              </a:lnSpc>
              <a:buFont typeface="Arial" charset="0"/>
              <a:buChar char="•"/>
            </a:pPr>
            <a:r>
              <a:rPr lang="en-US" dirty="0"/>
              <a:t>Associative caches</a:t>
            </a:r>
          </a:p>
          <a:p>
            <a:pPr lvl="1">
              <a:lnSpc>
                <a:spcPct val="94000"/>
              </a:lnSpc>
              <a:buFont typeface="Arial" charset="0"/>
              <a:buChar char="•"/>
            </a:pPr>
            <a:r>
              <a:rPr lang="en-US" sz="3000" dirty="0">
                <a:solidFill>
                  <a:schemeClr val="accent1"/>
                </a:solidFill>
              </a:rPr>
              <a:t>Random</a:t>
            </a:r>
            <a:r>
              <a:rPr lang="en-US" sz="3000" dirty="0">
                <a:solidFill>
                  <a:schemeClr val="tx2"/>
                </a:solidFill>
              </a:rPr>
              <a:t>: </a:t>
            </a:r>
            <a:r>
              <a:rPr lang="en-US" sz="3000" dirty="0"/>
              <a:t>select one of the lines at random</a:t>
            </a:r>
          </a:p>
          <a:p>
            <a:pPr lvl="1">
              <a:lnSpc>
                <a:spcPct val="94000"/>
              </a:lnSpc>
              <a:buFont typeface="Arial" charset="0"/>
              <a:buChar char="•"/>
            </a:pPr>
            <a:r>
              <a:rPr lang="en-US" sz="3000" dirty="0">
                <a:solidFill>
                  <a:schemeClr val="accent1"/>
                </a:solidFill>
              </a:rPr>
              <a:t>Round-Robin</a:t>
            </a:r>
            <a:r>
              <a:rPr lang="en-US" sz="3000" dirty="0">
                <a:solidFill>
                  <a:schemeClr val="tx2"/>
                </a:solidFill>
              </a:rPr>
              <a:t>: </a:t>
            </a:r>
            <a:r>
              <a:rPr lang="en-US" sz="3000" dirty="0"/>
              <a:t>similar to random</a:t>
            </a:r>
          </a:p>
          <a:p>
            <a:pPr lvl="1">
              <a:lnSpc>
                <a:spcPct val="94000"/>
              </a:lnSpc>
              <a:buFont typeface="Arial" charset="0"/>
              <a:buChar char="•"/>
            </a:pPr>
            <a:r>
              <a:rPr lang="en-US" sz="3000" dirty="0">
                <a:solidFill>
                  <a:schemeClr val="accent1"/>
                </a:solidFill>
              </a:rPr>
              <a:t>FIFO</a:t>
            </a:r>
            <a:r>
              <a:rPr lang="en-US" sz="3000" dirty="0">
                <a:solidFill>
                  <a:schemeClr val="tx2"/>
                </a:solidFill>
              </a:rPr>
              <a:t>: </a:t>
            </a:r>
            <a:r>
              <a:rPr lang="en-US" sz="3000" dirty="0"/>
              <a:t>replace oldest line</a:t>
            </a:r>
          </a:p>
          <a:p>
            <a:pPr lvl="1">
              <a:lnSpc>
                <a:spcPct val="94000"/>
              </a:lnSpc>
              <a:buFont typeface="Arial" charset="0"/>
              <a:buChar char="•"/>
            </a:pPr>
            <a:r>
              <a:rPr lang="en-US" sz="3000" dirty="0">
                <a:solidFill>
                  <a:schemeClr val="accent1"/>
                </a:solidFill>
              </a:rPr>
              <a:t>LRU</a:t>
            </a:r>
            <a:r>
              <a:rPr lang="en-US" sz="3000" dirty="0">
                <a:solidFill>
                  <a:schemeClr val="tx2"/>
                </a:solidFill>
              </a:rPr>
              <a:t>: </a:t>
            </a:r>
            <a:r>
              <a:rPr lang="en-US" sz="3000" dirty="0"/>
              <a:t>replace line that has not been used in the longest </a:t>
            </a:r>
            <a:r>
              <a:rPr lang="en-US" sz="3000" dirty="0" smtClean="0"/>
              <a:t>time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8788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3374"/>
            <a:ext cx="8229600" cy="1143000"/>
          </a:xfrm>
        </p:spPr>
        <p:txBody>
          <a:bodyPr/>
          <a:lstStyle/>
          <a:p>
            <a:r>
              <a:rPr lang="en-US" dirty="0" smtClean="0"/>
              <a:t>Misses: the Three C’s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247016" y="1600200"/>
            <a:ext cx="7439783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Cold (compulsory) Miss: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never </a:t>
            </a:r>
            <a:r>
              <a:rPr lang="en-US" dirty="0"/>
              <a:t>seen this address before</a:t>
            </a:r>
          </a:p>
          <a:p>
            <a:r>
              <a:rPr lang="en-US" dirty="0" smtClean="0"/>
              <a:t>Conflict Miss: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	cache </a:t>
            </a:r>
            <a:r>
              <a:rPr lang="en-US" dirty="0"/>
              <a:t>associativity is too </a:t>
            </a:r>
            <a:r>
              <a:rPr lang="en-US" dirty="0" smtClean="0"/>
              <a:t>low</a:t>
            </a:r>
          </a:p>
          <a:p>
            <a:r>
              <a:rPr lang="en-US" dirty="0" smtClean="0"/>
              <a:t>Capacity Miss: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	cache </a:t>
            </a:r>
            <a:r>
              <a:rPr lang="en-US" dirty="0"/>
              <a:t>is too </a:t>
            </a:r>
            <a:r>
              <a:rPr lang="en-US" dirty="0" smtClean="0"/>
              <a:t>small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194" y="1582091"/>
            <a:ext cx="714933" cy="71493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0022" t="12347" r="12995" b="11031"/>
          <a:stretch/>
        </p:blipFill>
        <p:spPr>
          <a:xfrm>
            <a:off x="850194" y="2729299"/>
            <a:ext cx="660751" cy="6576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10531" b="5401"/>
          <a:stretch/>
        </p:blipFill>
        <p:spPr>
          <a:xfrm>
            <a:off x="242182" y="3644403"/>
            <a:ext cx="1322945" cy="111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484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3374"/>
            <a:ext cx="8229600" cy="1143000"/>
          </a:xfrm>
        </p:spPr>
        <p:txBody>
          <a:bodyPr/>
          <a:lstStyle/>
          <a:p>
            <a:r>
              <a:rPr lang="en-US" dirty="0" smtClean="0"/>
              <a:t>Miss Rate vs. Block Size</a:t>
            </a:r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 l="24883" t="24959" r="22852" b="27417"/>
          <a:stretch>
            <a:fillRect/>
          </a:stretch>
        </p:blipFill>
        <p:spPr bwMode="auto">
          <a:xfrm>
            <a:off x="0" y="1295400"/>
            <a:ext cx="9098184" cy="5181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lg" len="lg"/>
          </a:ln>
          <a:effectLst/>
        </p:spPr>
      </p:pic>
    </p:spTree>
    <p:extLst>
      <p:ext uri="{BB962C8B-B14F-4D97-AF65-F5344CB8AC3E}">
        <p14:creationId xmlns:p14="http://schemas.microsoft.com/office/powerpoint/2010/main" val="33729503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872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Block Size Tradeoffs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0" y="990600"/>
            <a:ext cx="9144000" cy="56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98450" indent="-298450" algn="l" defTabSz="609570" rtl="0" eaLnBrk="1" latinLnBrk="0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/>
              <a:defRPr sz="3200" b="0" i="0" strike="noStrike" kern="1200" cap="none" normalizeH="0" baseline="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1pPr>
            <a:lvl2pPr marL="584200" indent="-355600" algn="l" defTabSz="609570" rtl="0" eaLnBrk="1" latinLnBrk="0" hangingPunct="1">
              <a:spcBef>
                <a:spcPts val="0"/>
              </a:spcBef>
              <a:buFont typeface="Arial"/>
              <a:buChar char="•"/>
              <a:tabLst/>
              <a:defRPr lang="en-US" sz="2800" kern="1200" dirty="0" smtClean="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2pPr>
            <a:lvl3pPr marL="755650" indent="-285750" algn="l" defTabSz="609570" rtl="0" eaLnBrk="1" latinLnBrk="0" hangingPunct="1">
              <a:spcBef>
                <a:spcPct val="20000"/>
              </a:spcBef>
              <a:buFont typeface="Lucida Grande"/>
              <a:buChar char="-"/>
              <a:tabLst/>
              <a:defRPr sz="2400" kern="120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3pPr>
            <a:lvl4pPr marL="927100" indent="-228600" algn="l" defTabSz="60957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2000" kern="1200" baseline="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4pPr>
            <a:lvl5pPr marL="1155700" indent="-228600" algn="l" defTabSz="609570" rtl="0" eaLnBrk="1" latinLnBrk="0" hangingPunct="1">
              <a:spcBef>
                <a:spcPct val="20000"/>
              </a:spcBef>
              <a:buFont typeface="Arial"/>
              <a:buChar char="»"/>
              <a:tabLst/>
              <a:defRPr sz="1600" kern="120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dirty="0" smtClean="0"/>
              <a:t>For a given total cache size,</a:t>
            </a:r>
          </a:p>
          <a:p>
            <a:pPr marL="0" indent="0" fontAlgn="auto">
              <a:buFont typeface="Arial" charset="0"/>
              <a:buNone/>
            </a:pPr>
            <a:r>
              <a:rPr lang="en-US" dirty="0" smtClean="0"/>
              <a:t>	Larger block sizes mean…. </a:t>
            </a:r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fewer lines</a:t>
            </a:r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so fewer tags, less overhead</a:t>
            </a:r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and fewer cold misses (within-block “prefetching”)</a:t>
            </a:r>
          </a:p>
          <a:p>
            <a:pPr fontAlgn="auto"/>
            <a:r>
              <a:rPr lang="en-US" dirty="0" smtClean="0"/>
              <a:t>But also…</a:t>
            </a:r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fewer blocks available (for scattered accesses!)</a:t>
            </a:r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so more conflicts</a:t>
            </a:r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can decrease performance if </a:t>
            </a:r>
            <a:r>
              <a:rPr lang="en-US" b="1" dirty="0" smtClean="0"/>
              <a:t>working set </a:t>
            </a:r>
            <a:r>
              <a:rPr lang="en-US" dirty="0" smtClean="0"/>
              <a:t>can’t fit in $</a:t>
            </a:r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and larger miss penalty (time to fetch block)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4001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3374"/>
            <a:ext cx="8229600" cy="1143000"/>
          </a:xfrm>
        </p:spPr>
        <p:txBody>
          <a:bodyPr/>
          <a:lstStyle/>
          <a:p>
            <a:r>
              <a:rPr lang="en-US" dirty="0" smtClean="0"/>
              <a:t>Miss Rate vs. Associativity</a:t>
            </a:r>
            <a:endParaRPr lang="en-US" dirty="0"/>
          </a:p>
        </p:txBody>
      </p:sp>
      <p:pic>
        <p:nvPicPr>
          <p:cNvPr id="6" name="Content Placeholder 3" descr="Screen Shot 2014-03-27 at 9.56.4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" b="1208"/>
          <a:stretch>
            <a:fillRect/>
          </a:stretch>
        </p:blipFill>
        <p:spPr>
          <a:xfrm>
            <a:off x="0" y="1032932"/>
            <a:ext cx="8200940" cy="5323418"/>
          </a:xfrm>
        </p:spPr>
      </p:pic>
    </p:spTree>
    <p:extLst>
      <p:ext uri="{BB962C8B-B14F-4D97-AF65-F5344CB8AC3E}">
        <p14:creationId xmlns:p14="http://schemas.microsoft.com/office/powerpoint/2010/main" val="12910194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3374"/>
            <a:ext cx="8229600" cy="1143000"/>
          </a:xfrm>
        </p:spPr>
        <p:txBody>
          <a:bodyPr/>
          <a:lstStyle/>
          <a:p>
            <a:r>
              <a:rPr lang="en-US" dirty="0" smtClean="0"/>
              <a:t>ABCs of Caches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399633" y="1799432"/>
            <a:ext cx="628716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+ Associativity:</a:t>
            </a:r>
          </a:p>
          <a:p>
            <a:pPr marL="460375" indent="0">
              <a:buNone/>
            </a:pPr>
            <a:r>
              <a:rPr lang="en-US" dirty="0" smtClean="0">
                <a:solidFill>
                  <a:srgbClr val="FF0000"/>
                </a:solidFill>
                <a:sym typeface="Wingdings"/>
              </a:rPr>
              <a:t>⬇conflict misses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</a:t>
            </a:r>
            <a:endParaRPr lang="en-US" dirty="0" smtClean="0">
              <a:solidFill>
                <a:srgbClr val="FF0000"/>
              </a:solidFill>
              <a:sym typeface="Wingdings"/>
            </a:endParaRPr>
          </a:p>
          <a:p>
            <a:pPr marL="460375" indent="0">
              <a:buNone/>
            </a:pPr>
            <a:r>
              <a:rPr lang="en-US" dirty="0" smtClean="0">
                <a:solidFill>
                  <a:srgbClr val="FF0000"/>
                </a:solidFill>
                <a:sym typeface="Wingdings"/>
              </a:rPr>
              <a:t>⬆hit time 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008000"/>
                </a:solidFill>
              </a:rPr>
              <a:t>+ Block Size:</a:t>
            </a:r>
          </a:p>
          <a:p>
            <a:pPr marL="460375" indent="0">
              <a:buNone/>
            </a:pPr>
            <a:r>
              <a:rPr lang="en-US" dirty="0" smtClean="0">
                <a:solidFill>
                  <a:srgbClr val="008000"/>
                </a:solidFill>
                <a:sym typeface="Wingdings"/>
              </a:rPr>
              <a:t>⬇cold misses </a:t>
            </a:r>
          </a:p>
          <a:p>
            <a:pPr marL="460375" indent="0">
              <a:buNone/>
            </a:pPr>
            <a:r>
              <a:rPr lang="en-US" dirty="0" smtClean="0">
                <a:solidFill>
                  <a:srgbClr val="008000"/>
                </a:solidFill>
                <a:sym typeface="Wingdings"/>
              </a:rPr>
              <a:t>⬆conflict misses </a:t>
            </a:r>
            <a:endParaRPr lang="en-US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90"/>
                </a:solidFill>
              </a:rPr>
              <a:t>+ Capacity:</a:t>
            </a:r>
          </a:p>
          <a:p>
            <a:pPr marL="460375" indent="0">
              <a:buNone/>
            </a:pPr>
            <a:r>
              <a:rPr lang="en-US" dirty="0" smtClean="0">
                <a:solidFill>
                  <a:srgbClr val="000090"/>
                </a:solidFill>
                <a:sym typeface="Wingdings"/>
              </a:rPr>
              <a:t>⬇capacity misses  </a:t>
            </a:r>
          </a:p>
          <a:p>
            <a:pPr marL="460375" indent="0">
              <a:buNone/>
            </a:pPr>
            <a:r>
              <a:rPr lang="en-US" dirty="0" smtClean="0">
                <a:solidFill>
                  <a:srgbClr val="000090"/>
                </a:solidFill>
                <a:sym typeface="Wingdings"/>
              </a:rPr>
              <a:t>⬆hit </a:t>
            </a:r>
            <a:r>
              <a:rPr lang="en-US" dirty="0">
                <a:solidFill>
                  <a:srgbClr val="000090"/>
                </a:solidFill>
                <a:sym typeface="Wingdings"/>
              </a:rPr>
              <a:t>time 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0665" t="5515" r="13511" b="5918"/>
          <a:stretch/>
        </p:blipFill>
        <p:spPr>
          <a:xfrm>
            <a:off x="33866" y="1357003"/>
            <a:ext cx="2365767" cy="47691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18957" y="1159994"/>
            <a:ext cx="44250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buNone/>
            </a:pPr>
            <a:r>
              <a:rPr lang="en-US" sz="3200" b="1" dirty="0" smtClean="0">
                <a:solidFill>
                  <a:schemeClr val="tx2"/>
                </a:solidFill>
                <a:latin typeface="Source Sans Pro" panose="020B0503030403020204"/>
              </a:rPr>
              <a:t>t</a:t>
            </a:r>
            <a:r>
              <a:rPr lang="en-US" sz="3200" b="1" baseline="-25000" dirty="0" smtClean="0">
                <a:solidFill>
                  <a:schemeClr val="tx2"/>
                </a:solidFill>
                <a:latin typeface="Source Sans Pro" panose="020B0503030403020204"/>
              </a:rPr>
              <a:t>avg</a:t>
            </a:r>
            <a:r>
              <a:rPr lang="en-US" sz="3200" b="1" dirty="0" smtClean="0">
                <a:solidFill>
                  <a:schemeClr val="tx2"/>
                </a:solidFill>
                <a:latin typeface="Source Sans Pro" panose="020B0503030403020204"/>
              </a:rPr>
              <a:t> </a:t>
            </a:r>
            <a:r>
              <a:rPr lang="en-US" sz="3200" b="1" dirty="0">
                <a:solidFill>
                  <a:schemeClr val="tx2"/>
                </a:solidFill>
                <a:latin typeface="Source Sans Pro" panose="020B0503030403020204"/>
              </a:rPr>
              <a:t>= t</a:t>
            </a:r>
            <a:r>
              <a:rPr lang="en-US" sz="3200" b="1" baseline="-25000" dirty="0">
                <a:solidFill>
                  <a:schemeClr val="tx2"/>
                </a:solidFill>
                <a:latin typeface="Source Sans Pro" panose="020B0503030403020204"/>
              </a:rPr>
              <a:t>hit</a:t>
            </a:r>
            <a:r>
              <a:rPr lang="en-US" sz="3200" b="1" dirty="0">
                <a:solidFill>
                  <a:schemeClr val="tx2"/>
                </a:solidFill>
                <a:latin typeface="Source Sans Pro" panose="020B0503030403020204"/>
              </a:rPr>
              <a:t> +  %</a:t>
            </a:r>
            <a:r>
              <a:rPr lang="en-US" sz="3200" b="1" baseline="-25000" dirty="0">
                <a:solidFill>
                  <a:schemeClr val="tx2"/>
                </a:solidFill>
                <a:latin typeface="Source Sans Pro" panose="020B0503030403020204"/>
              </a:rPr>
              <a:t>miss</a:t>
            </a:r>
            <a:r>
              <a:rPr lang="en-US" sz="3200" b="1" dirty="0">
                <a:solidFill>
                  <a:schemeClr val="tx2"/>
                </a:solidFill>
                <a:latin typeface="Source Sans Pro" panose="020B0503030403020204"/>
              </a:rPr>
              <a:t>* t</a:t>
            </a:r>
            <a:r>
              <a:rPr lang="en-US" sz="3200" b="1" baseline="-25000" dirty="0">
                <a:solidFill>
                  <a:schemeClr val="tx2"/>
                </a:solidFill>
                <a:latin typeface="Source Sans Pro" panose="020B0503030403020204"/>
              </a:rPr>
              <a:t>miss</a:t>
            </a:r>
          </a:p>
        </p:txBody>
      </p:sp>
    </p:spTree>
    <p:extLst>
      <p:ext uri="{BB962C8B-B14F-4D97-AF65-F5344CB8AC3E}">
        <p14:creationId xmlns:p14="http://schemas.microsoft.com/office/powerpoint/2010/main" val="17654567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25" name="Trapezoid 24"/>
          <p:cNvSpPr/>
          <p:nvPr/>
        </p:nvSpPr>
        <p:spPr>
          <a:xfrm>
            <a:off x="1154190" y="2940454"/>
            <a:ext cx="2328402" cy="744953"/>
          </a:xfrm>
          <a:prstGeom prst="trapezoid">
            <a:avLst>
              <a:gd name="adj" fmla="val 64561"/>
            </a:avLst>
          </a:prstGeom>
          <a:gradFill rotWithShape="1">
            <a:gsLst>
              <a:gs pos="0">
                <a:srgbClr val="F79646">
                  <a:tint val="100000"/>
                  <a:shade val="100000"/>
                  <a:satMod val="130000"/>
                </a:srgbClr>
              </a:gs>
              <a:gs pos="100000">
                <a:srgbClr val="F79646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rapezoid 25"/>
          <p:cNvSpPr/>
          <p:nvPr/>
        </p:nvSpPr>
        <p:spPr>
          <a:xfrm>
            <a:off x="675493" y="3688125"/>
            <a:ext cx="3285797" cy="744953"/>
          </a:xfrm>
          <a:prstGeom prst="trapezoid">
            <a:avLst>
              <a:gd name="adj" fmla="val 64561"/>
            </a:avLst>
          </a:prstGeom>
          <a:gradFill rotWithShape="1">
            <a:gsLst>
              <a:gs pos="0">
                <a:srgbClr val="9BBB59">
                  <a:tint val="100000"/>
                  <a:shade val="100000"/>
                  <a:satMod val="130000"/>
                </a:srgbClr>
              </a:gs>
              <a:gs pos="100000">
                <a:srgbClr val="9BBB59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rapezoid 26"/>
          <p:cNvSpPr/>
          <p:nvPr/>
        </p:nvSpPr>
        <p:spPr>
          <a:xfrm>
            <a:off x="195729" y="4436757"/>
            <a:ext cx="4245324" cy="744953"/>
          </a:xfrm>
          <a:prstGeom prst="trapezoid">
            <a:avLst>
              <a:gd name="adj" fmla="val 64561"/>
            </a:avLst>
          </a:prstGeom>
          <a:gradFill rotWithShape="1">
            <a:gsLst>
              <a:gs pos="0">
                <a:srgbClr val="4BACC6">
                  <a:tint val="100000"/>
                  <a:shade val="100000"/>
                  <a:satMod val="130000"/>
                </a:srgbClr>
              </a:gs>
              <a:gs pos="100000">
                <a:srgbClr val="4BACC6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457200" y="1337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Which caches get what properties?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9" name="Text Box 33"/>
          <p:cNvSpPr txBox="1">
            <a:spLocks noChangeArrowheads="1"/>
          </p:cNvSpPr>
          <p:nvPr/>
        </p:nvSpPr>
        <p:spPr bwMode="auto">
          <a:xfrm>
            <a:off x="1610129" y="3135500"/>
            <a:ext cx="1657826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Source Sans Pro" panose="020B0503030403020204"/>
              </a:rPr>
              <a:t>L1 Caches</a:t>
            </a:r>
            <a:endParaRPr lang="en-US" sz="2400" dirty="0">
              <a:solidFill>
                <a:schemeClr val="tx2"/>
              </a:solidFill>
              <a:latin typeface="Source Sans Pro" panose="020B0503030403020204"/>
            </a:endParaRPr>
          </a:p>
        </p:txBody>
      </p:sp>
      <p:sp>
        <p:nvSpPr>
          <p:cNvPr id="30" name="Text Box 33"/>
          <p:cNvSpPr txBox="1">
            <a:spLocks noChangeArrowheads="1"/>
          </p:cNvSpPr>
          <p:nvPr/>
        </p:nvSpPr>
        <p:spPr bwMode="auto">
          <a:xfrm>
            <a:off x="1624005" y="3857511"/>
            <a:ext cx="161454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600" dirty="0" smtClean="0">
                <a:solidFill>
                  <a:schemeClr val="tx2"/>
                </a:solidFill>
                <a:latin typeface="Source Sans Pro" panose="020B0503030403020204"/>
              </a:rPr>
              <a:t>L2 Cache</a:t>
            </a:r>
            <a:endParaRPr lang="en-US" sz="2600" dirty="0">
              <a:solidFill>
                <a:schemeClr val="tx2"/>
              </a:solidFill>
              <a:latin typeface="Source Sans Pro" panose="020B0503030403020204"/>
            </a:endParaRPr>
          </a:p>
        </p:txBody>
      </p:sp>
      <p:sp>
        <p:nvSpPr>
          <p:cNvPr id="31" name="Text Box 33"/>
          <p:cNvSpPr txBox="1">
            <a:spLocks noChangeArrowheads="1"/>
          </p:cNvSpPr>
          <p:nvPr/>
        </p:nvSpPr>
        <p:spPr bwMode="auto">
          <a:xfrm>
            <a:off x="1577694" y="4523536"/>
            <a:ext cx="1725152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latin typeface="Source Sans Pro" panose="020B0503030403020204"/>
              </a:rPr>
              <a:t>L3 Cache</a:t>
            </a:r>
            <a:endParaRPr lang="en-US" sz="2800" dirty="0">
              <a:solidFill>
                <a:schemeClr val="tx2"/>
              </a:solidFill>
              <a:latin typeface="Source Sans Pro" panose="020B0503030403020204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4760456" y="2937736"/>
            <a:ext cx="0" cy="2484444"/>
          </a:xfrm>
          <a:prstGeom prst="straightConnector1">
            <a:avLst/>
          </a:prstGeom>
          <a:ln w="76200" cmpd="sng">
            <a:solidFill>
              <a:schemeClr val="tx2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4242165" y="2417680"/>
            <a:ext cx="10745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/>
                </a:solidFill>
                <a:latin typeface="Source Sans Pro" panose="020B0503030403020204"/>
              </a:rPr>
              <a:t>Fast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383538" y="5348181"/>
            <a:ext cx="7040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/>
                </a:solidFill>
                <a:latin typeface="Source Sans Pro" panose="020B0503030403020204"/>
              </a:rPr>
              <a:t>Big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6279564" y="3514122"/>
            <a:ext cx="2536272" cy="1107996"/>
            <a:chOff x="5673390" y="4593748"/>
            <a:chExt cx="2536272" cy="1107996"/>
          </a:xfrm>
        </p:grpSpPr>
        <p:sp>
          <p:nvSpPr>
            <p:cNvPr id="36" name="Rectangle 35"/>
            <p:cNvSpPr/>
            <p:nvPr/>
          </p:nvSpPr>
          <p:spPr>
            <a:xfrm>
              <a:off x="5673390" y="4593748"/>
              <a:ext cx="2536272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200" i="1" dirty="0" smtClean="0">
                  <a:solidFill>
                    <a:schemeClr val="accent1"/>
                  </a:solidFill>
                  <a:latin typeface="Source Sans Pro" panose="020B0503030403020204"/>
                </a:rPr>
                <a:t>More Associative  </a:t>
              </a:r>
            </a:p>
            <a:p>
              <a:pPr algn="ctr"/>
              <a:r>
                <a:rPr lang="en-US" sz="2200" i="1" dirty="0" smtClean="0">
                  <a:solidFill>
                    <a:schemeClr val="accent1"/>
                  </a:solidFill>
                  <a:latin typeface="Source Sans Pro" panose="020B0503030403020204"/>
                </a:rPr>
                <a:t>Bigger Block Sizes</a:t>
              </a:r>
            </a:p>
            <a:p>
              <a:pPr algn="ctr"/>
              <a:r>
                <a:rPr lang="en-US" sz="2200" i="1" dirty="0" smtClean="0">
                  <a:solidFill>
                    <a:schemeClr val="accent1"/>
                  </a:solidFill>
                  <a:latin typeface="Source Sans Pro" panose="020B0503030403020204"/>
                </a:rPr>
                <a:t>Larger Capacity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676602" y="4700590"/>
              <a:ext cx="0" cy="958537"/>
            </a:xfrm>
            <a:prstGeom prst="straightConnector1">
              <a:avLst/>
            </a:prstGeom>
            <a:ln w="76200" cmpd="sng">
              <a:solidFill>
                <a:srgbClr val="0000FF"/>
              </a:solidFill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/>
          <p:cNvSpPr/>
          <p:nvPr/>
        </p:nvSpPr>
        <p:spPr>
          <a:xfrm>
            <a:off x="4242165" y="1232483"/>
            <a:ext cx="481961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buNone/>
            </a:pPr>
            <a:r>
              <a:rPr lang="en-US" sz="3500" b="1" dirty="0" smtClean="0">
                <a:solidFill>
                  <a:schemeClr val="tx2"/>
                </a:solidFill>
                <a:latin typeface="Source Sans Pro" panose="020B0503030403020204"/>
              </a:rPr>
              <a:t>t</a:t>
            </a:r>
            <a:r>
              <a:rPr lang="en-US" sz="3500" b="1" baseline="-25000" dirty="0" smtClean="0">
                <a:solidFill>
                  <a:schemeClr val="tx2"/>
                </a:solidFill>
                <a:latin typeface="Source Sans Pro" panose="020B0503030403020204"/>
              </a:rPr>
              <a:t>avg</a:t>
            </a:r>
            <a:r>
              <a:rPr lang="en-US" sz="3500" b="1" dirty="0" smtClean="0">
                <a:solidFill>
                  <a:schemeClr val="tx2"/>
                </a:solidFill>
                <a:latin typeface="Source Sans Pro" panose="020B0503030403020204"/>
              </a:rPr>
              <a:t> </a:t>
            </a:r>
            <a:r>
              <a:rPr lang="en-US" sz="3500" b="1" dirty="0">
                <a:solidFill>
                  <a:schemeClr val="tx2"/>
                </a:solidFill>
                <a:latin typeface="Source Sans Pro" panose="020B0503030403020204"/>
              </a:rPr>
              <a:t>= t</a:t>
            </a:r>
            <a:r>
              <a:rPr lang="en-US" sz="3500" b="1" baseline="-25000" dirty="0">
                <a:solidFill>
                  <a:schemeClr val="tx2"/>
                </a:solidFill>
                <a:latin typeface="Source Sans Pro" panose="020B0503030403020204"/>
              </a:rPr>
              <a:t>hit</a:t>
            </a:r>
            <a:r>
              <a:rPr lang="en-US" sz="3500" b="1" dirty="0">
                <a:solidFill>
                  <a:schemeClr val="tx2"/>
                </a:solidFill>
                <a:latin typeface="Source Sans Pro" panose="020B0503030403020204"/>
              </a:rPr>
              <a:t> +  %</a:t>
            </a:r>
            <a:r>
              <a:rPr lang="en-US" sz="3500" b="1" baseline="-25000" dirty="0">
                <a:solidFill>
                  <a:schemeClr val="tx2"/>
                </a:solidFill>
                <a:latin typeface="Source Sans Pro" panose="020B0503030403020204"/>
              </a:rPr>
              <a:t>miss</a:t>
            </a:r>
            <a:r>
              <a:rPr lang="en-US" sz="3500" b="1" dirty="0">
                <a:solidFill>
                  <a:schemeClr val="tx2"/>
                </a:solidFill>
                <a:latin typeface="Source Sans Pro" panose="020B0503030403020204"/>
              </a:rPr>
              <a:t>* t</a:t>
            </a:r>
            <a:r>
              <a:rPr lang="en-US" sz="3500" b="1" baseline="-25000" dirty="0">
                <a:solidFill>
                  <a:schemeClr val="tx2"/>
                </a:solidFill>
                <a:latin typeface="Source Sans Pro" panose="020B0503030403020204"/>
              </a:rPr>
              <a:t>miss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750444" y="4983195"/>
            <a:ext cx="30653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tx2"/>
                </a:solidFill>
                <a:latin typeface="Source Sans Pro" panose="020B0503030403020204"/>
              </a:rPr>
              <a:t>Design with miss rate in mind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750444" y="2195739"/>
            <a:ext cx="24292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tx2"/>
                </a:solidFill>
                <a:latin typeface="Source Sans Pro" panose="020B0503030403020204"/>
              </a:rPr>
              <a:t>Design with speed in mind</a:t>
            </a:r>
          </a:p>
        </p:txBody>
      </p:sp>
    </p:spTree>
    <p:extLst>
      <p:ext uri="{BB962C8B-B14F-4D97-AF65-F5344CB8AC3E}">
        <p14:creationId xmlns:p14="http://schemas.microsoft.com/office/powerpoint/2010/main" val="35574496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3374"/>
            <a:ext cx="8229600" cy="1143000"/>
          </a:xfrm>
        </p:spPr>
        <p:txBody>
          <a:bodyPr/>
          <a:lstStyle/>
          <a:p>
            <a:r>
              <a:rPr lang="en-US" dirty="0" smtClean="0"/>
              <a:t>Roadmap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Things we have covered:</a:t>
            </a:r>
          </a:p>
          <a:p>
            <a:pPr lvl="1"/>
            <a:r>
              <a:rPr lang="en-US" dirty="0" smtClean="0"/>
              <a:t>The Need for Speed</a:t>
            </a:r>
          </a:p>
          <a:p>
            <a:pPr lvl="1"/>
            <a:r>
              <a:rPr lang="en-US" dirty="0" smtClean="0"/>
              <a:t>Locality to the Rescue!</a:t>
            </a:r>
          </a:p>
          <a:p>
            <a:pPr lvl="1"/>
            <a:r>
              <a:rPr lang="en-US" dirty="0" smtClean="0"/>
              <a:t>Calculating average memory access time</a:t>
            </a:r>
          </a:p>
          <a:p>
            <a:pPr lvl="1"/>
            <a:r>
              <a:rPr lang="en-US" dirty="0" smtClean="0"/>
              <a:t>$ Misses: Cold, Conflict, Capacity</a:t>
            </a:r>
          </a:p>
          <a:p>
            <a:pPr lvl="1"/>
            <a:r>
              <a:rPr lang="en-US" dirty="0" smtClean="0"/>
              <a:t>$ Characteristics: Associativity, Block Size, Capacity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Things we will now cover:</a:t>
            </a:r>
            <a:endParaRPr lang="en-US" dirty="0" smtClean="0"/>
          </a:p>
          <a:p>
            <a:pPr lvl="1"/>
            <a:r>
              <a:rPr lang="en-US" dirty="0" smtClean="0"/>
              <a:t>Cache Figures</a:t>
            </a:r>
          </a:p>
          <a:p>
            <a:pPr lvl="1"/>
            <a:r>
              <a:rPr lang="en-US" dirty="0" smtClean="0"/>
              <a:t>Cache Performance Examples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Writes</a:t>
            </a:r>
          </a:p>
        </p:txBody>
      </p:sp>
    </p:spTree>
    <p:extLst>
      <p:ext uri="{BB962C8B-B14F-4D97-AF65-F5344CB8AC3E}">
        <p14:creationId xmlns:p14="http://schemas.microsoft.com/office/powerpoint/2010/main" val="28199536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112" name="Title 1"/>
          <p:cNvSpPr txBox="1">
            <a:spLocks/>
          </p:cNvSpPr>
          <p:nvPr/>
        </p:nvSpPr>
        <p:spPr>
          <a:xfrm>
            <a:off x="457200" y="46038"/>
            <a:ext cx="8229600" cy="3601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2-Way Set Associative Cache (Reading)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13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00200" y="2133600"/>
            <a:ext cx="914400" cy="45720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Rectangle 1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14600" y="2133600"/>
            <a:ext cx="1447800" cy="4572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Line 19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1905000" y="2133600"/>
            <a:ext cx="0" cy="4572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038600" y="2133600"/>
            <a:ext cx="914400" cy="45720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Rectangle 1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953000" y="2133600"/>
            <a:ext cx="1447800" cy="4572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Line 19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4343400" y="2133600"/>
            <a:ext cx="0" cy="4572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Rectangle 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600200" y="1676400"/>
            <a:ext cx="914400" cy="45720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Rectangle 1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514600" y="1676400"/>
            <a:ext cx="1447800" cy="4572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Line 19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1905000" y="1676400"/>
            <a:ext cx="0" cy="4572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Rectangle 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038600" y="1676400"/>
            <a:ext cx="914400" cy="45720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Rectangle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953000" y="1676400"/>
            <a:ext cx="1447800" cy="4572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Line 19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343400" y="1676400"/>
            <a:ext cx="0" cy="4572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Rectangle 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600200" y="1219200"/>
            <a:ext cx="914400" cy="45720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Rectangle 1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514600" y="1219200"/>
            <a:ext cx="1447800" cy="4572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Line 19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1905000" y="1219200"/>
            <a:ext cx="0" cy="4572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Rectangle 5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038600" y="1219200"/>
            <a:ext cx="914400" cy="45720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Rectangle 16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953000" y="1219200"/>
            <a:ext cx="1447800" cy="4572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4343400" y="1219200"/>
            <a:ext cx="0" cy="4572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Rectangle 5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600200" y="2590800"/>
            <a:ext cx="914400" cy="45720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Rectangle 16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514600" y="2590800"/>
            <a:ext cx="1447800" cy="4572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Line 19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1905000" y="2590800"/>
            <a:ext cx="0" cy="4572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Rectangle 5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4038600" y="2590800"/>
            <a:ext cx="914400" cy="45720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Rectangle 16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953000" y="2590800"/>
            <a:ext cx="1447800" cy="4572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Line 19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4343400" y="2590800"/>
            <a:ext cx="0" cy="4572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1600200" y="3934690"/>
            <a:ext cx="3200400" cy="2999510"/>
            <a:chOff x="1600200" y="3934690"/>
            <a:chExt cx="3200400" cy="2999510"/>
          </a:xfrm>
        </p:grpSpPr>
        <p:sp>
          <p:nvSpPr>
            <p:cNvPr id="138" name="TextBox 137"/>
            <p:cNvSpPr txBox="1"/>
            <p:nvPr>
              <p:custDataLst>
                <p:tags r:id="rId82"/>
              </p:custDataLst>
            </p:nvPr>
          </p:nvSpPr>
          <p:spPr>
            <a:xfrm>
              <a:off x="1600200" y="6410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905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hit?</a:t>
              </a:r>
            </a:p>
          </p:txBody>
        </p:sp>
        <p:sp>
          <p:nvSpPr>
            <p:cNvPr id="139" name="Line 49"/>
            <p:cNvSpPr>
              <a:spLocks noChangeShapeType="1"/>
            </p:cNvSpPr>
            <p:nvPr>
              <p:custDataLst>
                <p:tags r:id="rId83"/>
              </p:custDataLst>
            </p:nvPr>
          </p:nvSpPr>
          <p:spPr bwMode="auto">
            <a:xfrm flipH="1">
              <a:off x="2133600" y="4267200"/>
              <a:ext cx="0" cy="1676400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Line 49"/>
            <p:cNvSpPr>
              <a:spLocks noChangeShapeType="1"/>
            </p:cNvSpPr>
            <p:nvPr>
              <p:custDataLst>
                <p:tags r:id="rId84"/>
              </p:custDataLst>
            </p:nvPr>
          </p:nvSpPr>
          <p:spPr bwMode="auto">
            <a:xfrm flipH="1">
              <a:off x="2406579" y="4419600"/>
              <a:ext cx="0" cy="1676400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Line 53"/>
            <p:cNvSpPr>
              <a:spLocks noChangeShapeType="1"/>
            </p:cNvSpPr>
            <p:nvPr>
              <p:custDataLst>
                <p:tags r:id="rId85"/>
              </p:custDataLst>
            </p:nvPr>
          </p:nvSpPr>
          <p:spPr bwMode="auto">
            <a:xfrm flipH="1" flipV="1">
              <a:off x="2286000" y="6324600"/>
              <a:ext cx="0" cy="381000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AutoShape 77"/>
            <p:cNvSpPr>
              <a:spLocks noChangeArrowheads="1"/>
            </p:cNvSpPr>
            <p:nvPr>
              <p:custDataLst>
                <p:tags r:id="rId86"/>
              </p:custDataLst>
            </p:nvPr>
          </p:nvSpPr>
          <p:spPr bwMode="auto">
            <a:xfrm rot="5400000" flipH="1">
              <a:off x="1975366" y="5720834"/>
              <a:ext cx="609600" cy="597932"/>
            </a:xfrm>
            <a:prstGeom prst="moon">
              <a:avLst>
                <a:gd name="adj" fmla="val 71690"/>
              </a:avLst>
            </a:prstGeom>
            <a:solidFill>
              <a:sysClr val="windowText" lastClr="000000">
                <a:lumMod val="50000"/>
                <a:lumOff val="50000"/>
              </a:sysClr>
            </a:solidFill>
            <a:ln w="28575" algn="ctr">
              <a:solidFill>
                <a:sysClr val="windowText" lastClr="000000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AutoShape 46"/>
            <p:cNvSpPr>
              <a:spLocks noChangeArrowheads="1"/>
            </p:cNvSpPr>
            <p:nvPr>
              <p:custDataLst>
                <p:tags r:id="rId87"/>
              </p:custDataLst>
            </p:nvPr>
          </p:nvSpPr>
          <p:spPr bwMode="auto">
            <a:xfrm rot="5400000">
              <a:off x="2005445" y="3910445"/>
              <a:ext cx="332509" cy="381000"/>
            </a:xfrm>
            <a:prstGeom prst="flowChartDelay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28575" algn="ctr">
              <a:solidFill>
                <a:sysClr val="windowText" lastClr="000000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Line 49"/>
            <p:cNvSpPr>
              <a:spLocks noChangeShapeType="1"/>
            </p:cNvSpPr>
            <p:nvPr>
              <p:custDataLst>
                <p:tags r:id="rId88"/>
              </p:custDataLst>
            </p:nvPr>
          </p:nvSpPr>
          <p:spPr bwMode="auto">
            <a:xfrm flipH="1" flipV="1">
              <a:off x="4572000" y="4267200"/>
              <a:ext cx="0" cy="152400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AutoShape 46"/>
            <p:cNvSpPr>
              <a:spLocks noChangeArrowheads="1"/>
            </p:cNvSpPr>
            <p:nvPr>
              <p:custDataLst>
                <p:tags r:id="rId89"/>
              </p:custDataLst>
            </p:nvPr>
          </p:nvSpPr>
          <p:spPr bwMode="auto">
            <a:xfrm rot="5400000">
              <a:off x="4443845" y="3910445"/>
              <a:ext cx="332509" cy="381000"/>
            </a:xfrm>
            <a:prstGeom prst="flowChartDelay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28575" algn="ctr">
              <a:solidFill>
                <a:sysClr val="windowText" lastClr="000000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Line 48"/>
            <p:cNvSpPr>
              <a:spLocks noChangeShapeType="1"/>
            </p:cNvSpPr>
            <p:nvPr>
              <p:custDataLst>
                <p:tags r:id="rId90"/>
              </p:custDataLst>
            </p:nvPr>
          </p:nvSpPr>
          <p:spPr bwMode="auto">
            <a:xfrm flipH="1">
              <a:off x="2391504" y="4419600"/>
              <a:ext cx="2194560" cy="0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1752600" y="1905000"/>
            <a:ext cx="3809999" cy="3048000"/>
            <a:chOff x="1752600" y="1905000"/>
            <a:chExt cx="3809999" cy="3048000"/>
          </a:xfrm>
        </p:grpSpPr>
        <p:sp>
          <p:nvSpPr>
            <p:cNvPr id="148" name="Line 43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H="1">
              <a:off x="2286000" y="1905000"/>
              <a:ext cx="0" cy="1371600"/>
            </a:xfrm>
            <a:prstGeom prst="line">
              <a:avLst/>
            </a:prstGeom>
            <a:noFill/>
            <a:ln w="28575">
              <a:solidFill>
                <a:srgbClr val="009051"/>
              </a:solidFill>
              <a:round/>
              <a:headEnd type="oval" w="lg" len="lg"/>
              <a:tailEnd type="arrow"/>
            </a:ln>
            <a:effectLst/>
          </p:spPr>
          <p:txBody>
            <a:bodyPr wrap="squar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smtClean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Line 48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H="1">
              <a:off x="1752600" y="3810000"/>
              <a:ext cx="304800" cy="0"/>
            </a:xfrm>
            <a:prstGeom prst="line">
              <a:avLst/>
            </a:prstGeom>
            <a:noFill/>
            <a:ln w="28575">
              <a:solidFill>
                <a:srgbClr val="00905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smtClean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Line 51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H="1">
              <a:off x="1752600" y="1905000"/>
              <a:ext cx="0" cy="1905000"/>
            </a:xfrm>
            <a:prstGeom prst="line">
              <a:avLst/>
            </a:prstGeom>
            <a:noFill/>
            <a:ln w="28575">
              <a:solidFill>
                <a:srgbClr val="009051"/>
              </a:solidFill>
              <a:round/>
              <a:headEnd type="oval" w="lg" len="lg"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smtClean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Line 21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>
              <a:off x="3276600" y="1905000"/>
              <a:ext cx="0" cy="281940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 type="oval" w="lg" len="lg"/>
              <a:tailEnd w="sm" len="med"/>
            </a:ln>
            <a:effectLst/>
          </p:spPr>
          <p:txBody>
            <a:bodyPr wrap="squar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smtClean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Line 48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H="1" flipV="1">
              <a:off x="2057400" y="3810000"/>
              <a:ext cx="0" cy="152400"/>
            </a:xfrm>
            <a:prstGeom prst="line">
              <a:avLst/>
            </a:prstGeom>
            <a:noFill/>
            <a:ln w="28575">
              <a:solidFill>
                <a:srgbClr val="00905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smtClean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Line 43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H="1">
              <a:off x="4724400" y="1905000"/>
              <a:ext cx="0" cy="1371600"/>
            </a:xfrm>
            <a:prstGeom prst="line">
              <a:avLst/>
            </a:prstGeom>
            <a:noFill/>
            <a:ln w="28575">
              <a:solidFill>
                <a:srgbClr val="009051"/>
              </a:solidFill>
              <a:round/>
              <a:headEnd type="oval" w="lg" len="lg"/>
              <a:tailEnd type="arrow"/>
            </a:ln>
            <a:effectLst/>
          </p:spPr>
          <p:txBody>
            <a:bodyPr wrap="squar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smtClean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Line 48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 flipH="1">
              <a:off x="4191000" y="3810000"/>
              <a:ext cx="304800" cy="0"/>
            </a:xfrm>
            <a:prstGeom prst="line">
              <a:avLst/>
            </a:prstGeom>
            <a:noFill/>
            <a:ln w="28575">
              <a:solidFill>
                <a:srgbClr val="00905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smtClean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Line 51"/>
            <p:cNvSpPr>
              <a:spLocks noChangeShapeType="1"/>
            </p:cNvSpPr>
            <p:nvPr>
              <p:custDataLst>
                <p:tags r:id="rId77"/>
              </p:custDataLst>
            </p:nvPr>
          </p:nvSpPr>
          <p:spPr bwMode="auto">
            <a:xfrm flipH="1">
              <a:off x="4191000" y="1905000"/>
              <a:ext cx="0" cy="1905000"/>
            </a:xfrm>
            <a:prstGeom prst="line">
              <a:avLst/>
            </a:prstGeom>
            <a:noFill/>
            <a:ln w="28575">
              <a:solidFill>
                <a:srgbClr val="009051"/>
              </a:solidFill>
              <a:round/>
              <a:headEnd type="oval" w="lg" len="lg"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smtClean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Line 48"/>
            <p:cNvSpPr>
              <a:spLocks noChangeShapeType="1"/>
            </p:cNvSpPr>
            <p:nvPr>
              <p:custDataLst>
                <p:tags r:id="rId78"/>
              </p:custDataLst>
            </p:nvPr>
          </p:nvSpPr>
          <p:spPr bwMode="auto">
            <a:xfrm flipH="1" flipV="1">
              <a:off x="4495800" y="3810000"/>
              <a:ext cx="0" cy="152400"/>
            </a:xfrm>
            <a:prstGeom prst="line">
              <a:avLst/>
            </a:prstGeom>
            <a:noFill/>
            <a:ln w="28575">
              <a:solidFill>
                <a:srgbClr val="00905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smtClean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Line 21"/>
            <p:cNvSpPr>
              <a:spLocks noChangeShapeType="1"/>
            </p:cNvSpPr>
            <p:nvPr>
              <p:custDataLst>
                <p:tags r:id="rId79"/>
              </p:custDataLst>
            </p:nvPr>
          </p:nvSpPr>
          <p:spPr bwMode="auto">
            <a:xfrm flipH="1">
              <a:off x="5561720" y="1905000"/>
              <a:ext cx="879" cy="3027642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 type="oval" w="lg" len="lg"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smtClean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Line 48"/>
            <p:cNvSpPr>
              <a:spLocks noChangeShapeType="1"/>
            </p:cNvSpPr>
            <p:nvPr>
              <p:custDataLst>
                <p:tags r:id="rId80"/>
              </p:custDataLst>
            </p:nvPr>
          </p:nvSpPr>
          <p:spPr bwMode="auto">
            <a:xfrm flipH="1">
              <a:off x="3276600" y="4724400"/>
              <a:ext cx="1447800" cy="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smtClean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Line 48"/>
            <p:cNvSpPr>
              <a:spLocks noChangeShapeType="1"/>
            </p:cNvSpPr>
            <p:nvPr>
              <p:custDataLst>
                <p:tags r:id="rId81"/>
              </p:custDataLst>
            </p:nvPr>
          </p:nvSpPr>
          <p:spPr bwMode="auto">
            <a:xfrm flipH="1" flipV="1">
              <a:off x="4724400" y="4724400"/>
              <a:ext cx="0" cy="22860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smtClean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0" name="Group 159"/>
          <p:cNvGrpSpPr/>
          <p:nvPr/>
        </p:nvGrpSpPr>
        <p:grpSpPr>
          <a:xfrm>
            <a:off x="2133600" y="4900550"/>
            <a:ext cx="5410200" cy="966850"/>
            <a:chOff x="2133600" y="4900550"/>
            <a:chExt cx="5410200" cy="966850"/>
          </a:xfrm>
        </p:grpSpPr>
        <p:sp>
          <p:nvSpPr>
            <p:cNvPr id="161" name="Line 53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 flipV="1">
              <a:off x="6019800" y="5334000"/>
              <a:ext cx="0" cy="53340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62" name="Group 161"/>
            <p:cNvGrpSpPr/>
            <p:nvPr/>
          </p:nvGrpSpPr>
          <p:grpSpPr>
            <a:xfrm>
              <a:off x="2133600" y="4900550"/>
              <a:ext cx="5007986" cy="509650"/>
              <a:chOff x="2133600" y="4900550"/>
              <a:chExt cx="5007986" cy="509650"/>
            </a:xfrm>
          </p:grpSpPr>
          <p:grpSp>
            <p:nvGrpSpPr>
              <p:cNvPr id="165" name="Group 164"/>
              <p:cNvGrpSpPr/>
              <p:nvPr/>
            </p:nvGrpSpPr>
            <p:grpSpPr>
              <a:xfrm>
                <a:off x="2133600" y="4942823"/>
                <a:ext cx="5007986" cy="467377"/>
                <a:chOff x="2133600" y="4942823"/>
                <a:chExt cx="5007986" cy="467377"/>
              </a:xfrm>
            </p:grpSpPr>
            <p:grpSp>
              <p:nvGrpSpPr>
                <p:cNvPr id="167" name="Group 31"/>
                <p:cNvGrpSpPr>
                  <a:grpSpLocks/>
                </p:cNvGrpSpPr>
                <p:nvPr>
                  <p:custDataLst>
                    <p:tags r:id="rId61"/>
                  </p:custDataLst>
                </p:nvPr>
              </p:nvGrpSpPr>
              <p:grpSpPr bwMode="auto">
                <a:xfrm rot="5400000">
                  <a:off x="5475794" y="3658030"/>
                  <a:ext cx="381000" cy="2950585"/>
                  <a:chOff x="4848" y="2298"/>
                  <a:chExt cx="240" cy="870"/>
                </a:xfrm>
              </p:grpSpPr>
              <p:sp>
                <p:nvSpPr>
                  <p:cNvPr id="172" name="Line 32"/>
                  <p:cNvSpPr>
                    <a:spLocks noChangeShapeType="1"/>
                  </p:cNvSpPr>
                  <p:nvPr>
                    <p:custDataLst>
                      <p:tags r:id="rId66"/>
                    </p:custDataLst>
                  </p:nvPr>
                </p:nvSpPr>
                <p:spPr bwMode="auto">
                  <a:xfrm>
                    <a:off x="4848" y="2298"/>
                    <a:ext cx="0" cy="870"/>
                  </a:xfrm>
                  <a:prstGeom prst="line">
                    <a:avLst/>
                  </a:prstGeom>
                  <a:noFill/>
                  <a:ln w="28575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" name="Line 33"/>
                  <p:cNvSpPr>
                    <a:spLocks noChangeShapeType="1"/>
                  </p:cNvSpPr>
                  <p:nvPr>
                    <p:custDataLst>
                      <p:tags r:id="rId67"/>
                    </p:custDataLst>
                  </p:nvPr>
                </p:nvSpPr>
                <p:spPr bwMode="auto">
                  <a:xfrm>
                    <a:off x="5088" y="2388"/>
                    <a:ext cx="0" cy="690"/>
                  </a:xfrm>
                  <a:prstGeom prst="line">
                    <a:avLst/>
                  </a:prstGeom>
                  <a:noFill/>
                  <a:ln w="28575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" name="Line 34"/>
                  <p:cNvSpPr>
                    <a:spLocks noChangeShapeType="1"/>
                  </p:cNvSpPr>
                  <p:nvPr>
                    <p:custDataLst>
                      <p:tags r:id="rId68"/>
                    </p:custDataLst>
                  </p:nvPr>
                </p:nvSpPr>
                <p:spPr bwMode="auto">
                  <a:xfrm>
                    <a:off x="4848" y="2298"/>
                    <a:ext cx="240" cy="90"/>
                  </a:xfrm>
                  <a:prstGeom prst="line">
                    <a:avLst/>
                  </a:prstGeom>
                  <a:noFill/>
                  <a:ln w="28575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" name="Line 35"/>
                  <p:cNvSpPr>
                    <a:spLocks noChangeShapeType="1"/>
                  </p:cNvSpPr>
                  <p:nvPr>
                    <p:custDataLst>
                      <p:tags r:id="rId69"/>
                    </p:custDataLst>
                  </p:nvPr>
                </p:nvSpPr>
                <p:spPr bwMode="auto">
                  <a:xfrm flipV="1">
                    <a:off x="4848" y="3078"/>
                    <a:ext cx="240" cy="90"/>
                  </a:xfrm>
                  <a:prstGeom prst="line">
                    <a:avLst/>
                  </a:prstGeom>
                  <a:noFill/>
                  <a:ln w="28575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68" name="Line 49"/>
                <p:cNvSpPr>
                  <a:spLocks noChangeShapeType="1"/>
                </p:cNvSpPr>
                <p:nvPr>
                  <p:custDataLst>
                    <p:tags r:id="rId62"/>
                  </p:custDataLst>
                </p:nvPr>
              </p:nvSpPr>
              <p:spPr bwMode="auto">
                <a:xfrm>
                  <a:off x="2133600" y="5334000"/>
                  <a:ext cx="685800" cy="0"/>
                </a:xfrm>
                <a:prstGeom prst="line">
                  <a:avLst/>
                </a:prstGeom>
                <a:noFill/>
                <a:ln w="28575">
                  <a:solidFill>
                    <a:sysClr val="windowText" lastClr="000000"/>
                  </a:solidFill>
                  <a:round/>
                  <a:headEnd type="oval"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Line 49"/>
                <p:cNvSpPr>
                  <a:spLocks noChangeShapeType="1"/>
                </p:cNvSpPr>
                <p:nvPr>
                  <p:custDataLst>
                    <p:tags r:id="rId63"/>
                  </p:custDataLst>
                </p:nvPr>
              </p:nvSpPr>
              <p:spPr bwMode="auto">
                <a:xfrm>
                  <a:off x="2406576" y="5181600"/>
                  <a:ext cx="402336" cy="0"/>
                </a:xfrm>
                <a:prstGeom prst="line">
                  <a:avLst/>
                </a:prstGeom>
                <a:noFill/>
                <a:ln w="28575">
                  <a:solidFill>
                    <a:sysClr val="windowText" lastClr="000000"/>
                  </a:solidFill>
                  <a:round/>
                  <a:headEnd type="oval"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Rectangle 169"/>
                <p:cNvSpPr/>
                <p:nvPr>
                  <p:custDataLst>
                    <p:tags r:id="rId64"/>
                  </p:custDataLst>
                </p:nvPr>
              </p:nvSpPr>
              <p:spPr>
                <a:xfrm>
                  <a:off x="2819400" y="4953000"/>
                  <a:ext cx="228600" cy="457200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"/>
                    <a:cs typeface=""/>
                  </a:endParaRPr>
                </a:p>
              </p:txBody>
            </p:sp>
            <p:cxnSp>
              <p:nvCxnSpPr>
                <p:cNvPr id="171" name="Straight Arrow Connector 170"/>
                <p:cNvCxnSpPr/>
                <p:nvPr>
                  <p:custDataLst>
                    <p:tags r:id="rId65"/>
                  </p:custDataLst>
                </p:nvPr>
              </p:nvCxnSpPr>
              <p:spPr>
                <a:xfrm>
                  <a:off x="3046831" y="5181600"/>
                  <a:ext cx="1240465" cy="1588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</p:grpSp>
          <p:sp>
            <p:nvSpPr>
              <p:cNvPr id="166" name="TextBox 165"/>
              <p:cNvSpPr txBox="1"/>
              <p:nvPr>
                <p:custDataLst>
                  <p:tags r:id="rId60"/>
                </p:custDataLst>
              </p:nvPr>
            </p:nvSpPr>
            <p:spPr>
              <a:xfrm>
                <a:off x="5086595" y="4900550"/>
                <a:ext cx="1542806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line select</a:t>
                </a:r>
              </a:p>
            </p:txBody>
          </p:sp>
        </p:grpSp>
        <p:sp>
          <p:nvSpPr>
            <p:cNvPr id="163" name="Line 48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V="1">
              <a:off x="5910044" y="5562600"/>
              <a:ext cx="228600" cy="76200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TextBox 163"/>
            <p:cNvSpPr txBox="1"/>
            <p:nvPr>
              <p:custDataLst>
                <p:tags r:id="rId59"/>
              </p:custDataLst>
            </p:nvPr>
          </p:nvSpPr>
          <p:spPr>
            <a:xfrm>
              <a:off x="6172200" y="5391090"/>
              <a:ext cx="13716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64bytes</a:t>
              </a:r>
            </a:p>
          </p:txBody>
        </p:sp>
      </p:grpSp>
      <p:sp>
        <p:nvSpPr>
          <p:cNvPr id="176" name="Rectangle 175"/>
          <p:cNvSpPr/>
          <p:nvPr>
            <p:custDataLst>
              <p:tags r:id="rId25"/>
            </p:custDataLst>
          </p:nvPr>
        </p:nvSpPr>
        <p:spPr>
          <a:xfrm>
            <a:off x="86434" y="530856"/>
            <a:ext cx="3292931" cy="459744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31875" algn="l"/>
                <a:tab pos="2571750" algn="l"/>
                <a:tab pos="3709988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  Tag         Index     Offset</a:t>
            </a:r>
          </a:p>
        </p:txBody>
      </p:sp>
      <p:cxnSp>
        <p:nvCxnSpPr>
          <p:cNvPr id="177" name="Straight Connector 176"/>
          <p:cNvCxnSpPr/>
          <p:nvPr>
            <p:custDataLst>
              <p:tags r:id="rId26"/>
            </p:custDataLst>
          </p:nvPr>
        </p:nvCxnSpPr>
        <p:spPr>
          <a:xfrm>
            <a:off x="2287545" y="530856"/>
            <a:ext cx="0" cy="447044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</p:cxnSp>
      <p:grpSp>
        <p:nvGrpSpPr>
          <p:cNvPr id="178" name="Group 177"/>
          <p:cNvGrpSpPr/>
          <p:nvPr/>
        </p:nvGrpSpPr>
        <p:grpSpPr>
          <a:xfrm>
            <a:off x="1349128" y="981118"/>
            <a:ext cx="251988" cy="960120"/>
            <a:chOff x="1349128" y="981118"/>
            <a:chExt cx="251988" cy="960120"/>
          </a:xfrm>
        </p:grpSpPr>
        <p:sp>
          <p:nvSpPr>
            <p:cNvPr id="179" name="Line 41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>
              <a:off x="1349128" y="981118"/>
              <a:ext cx="0" cy="960120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Line 42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>
              <a:off x="1349128" y="1928750"/>
              <a:ext cx="251988" cy="0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81" name="Straight Connector 180"/>
          <p:cNvCxnSpPr/>
          <p:nvPr>
            <p:custDataLst>
              <p:tags r:id="rId27"/>
            </p:custDataLst>
          </p:nvPr>
        </p:nvCxnSpPr>
        <p:spPr>
          <a:xfrm>
            <a:off x="1129349" y="543556"/>
            <a:ext cx="0" cy="447044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</p:cxnSp>
      <p:grpSp>
        <p:nvGrpSpPr>
          <p:cNvPr id="182" name="Group 181"/>
          <p:cNvGrpSpPr/>
          <p:nvPr/>
        </p:nvGrpSpPr>
        <p:grpSpPr>
          <a:xfrm>
            <a:off x="2976752" y="994854"/>
            <a:ext cx="4526437" cy="5939346"/>
            <a:chOff x="2976752" y="994854"/>
            <a:chExt cx="4526437" cy="5939346"/>
          </a:xfrm>
        </p:grpSpPr>
        <p:grpSp>
          <p:nvGrpSpPr>
            <p:cNvPr id="183" name="Group 182"/>
            <p:cNvGrpSpPr/>
            <p:nvPr/>
          </p:nvGrpSpPr>
          <p:grpSpPr>
            <a:xfrm>
              <a:off x="4267201" y="5847185"/>
              <a:ext cx="3235988" cy="1087015"/>
              <a:chOff x="4267201" y="5847185"/>
              <a:chExt cx="3235988" cy="1087015"/>
            </a:xfrm>
          </p:grpSpPr>
          <p:sp>
            <p:nvSpPr>
              <p:cNvPr id="187" name="TextBox 186"/>
              <p:cNvSpPr txBox="1"/>
              <p:nvPr>
                <p:custDataLst>
                  <p:tags r:id="rId44"/>
                </p:custDataLst>
              </p:nvPr>
            </p:nvSpPr>
            <p:spPr>
              <a:xfrm>
                <a:off x="5181600" y="6410980"/>
                <a:ext cx="1066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data</a:t>
                </a:r>
              </a:p>
            </p:txBody>
          </p:sp>
          <p:sp>
            <p:nvSpPr>
              <p:cNvPr id="188" name="Line 11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V="1">
                <a:off x="7137429" y="6108468"/>
                <a:ext cx="365760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89" name="Group 31"/>
              <p:cNvGrpSpPr>
                <a:grpSpLocks/>
              </p:cNvGrpSpPr>
              <p:nvPr>
                <p:custDataLst>
                  <p:tags r:id="rId46"/>
                </p:custDataLst>
              </p:nvPr>
            </p:nvGrpSpPr>
            <p:grpSpPr bwMode="auto">
              <a:xfrm rot="5400000">
                <a:off x="5601170" y="4543611"/>
                <a:ext cx="381000" cy="3048938"/>
                <a:chOff x="4848" y="2269"/>
                <a:chExt cx="240" cy="899"/>
              </a:xfrm>
            </p:grpSpPr>
            <p:sp>
              <p:nvSpPr>
                <p:cNvPr id="194" name="Line 32"/>
                <p:cNvSpPr>
                  <a:spLocks noChangeShapeType="1"/>
                </p:cNvSpPr>
                <p:nvPr>
                  <p:custDataLst>
                    <p:tags r:id="rId51"/>
                  </p:custDataLst>
                </p:nvPr>
              </p:nvSpPr>
              <p:spPr bwMode="auto">
                <a:xfrm flipH="1">
                  <a:off x="4848" y="2269"/>
                  <a:ext cx="6" cy="899"/>
                </a:xfrm>
                <a:prstGeom prst="line">
                  <a:avLst/>
                </a:prstGeom>
                <a:noFill/>
                <a:ln w="2857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Line 33"/>
                <p:cNvSpPr>
                  <a:spLocks noChangeShapeType="1"/>
                </p:cNvSpPr>
                <p:nvPr>
                  <p:custDataLst>
                    <p:tags r:id="rId52"/>
                  </p:custDataLst>
                </p:nvPr>
              </p:nvSpPr>
              <p:spPr bwMode="auto">
                <a:xfrm flipH="1">
                  <a:off x="5088" y="2359"/>
                  <a:ext cx="0" cy="719"/>
                </a:xfrm>
                <a:prstGeom prst="line">
                  <a:avLst/>
                </a:prstGeom>
                <a:noFill/>
                <a:ln w="2857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Line 34"/>
                <p:cNvSpPr>
                  <a:spLocks noChangeShapeType="1"/>
                </p:cNvSpPr>
                <p:nvPr>
                  <p:custDataLst>
                    <p:tags r:id="rId53"/>
                  </p:custDataLst>
                </p:nvPr>
              </p:nvSpPr>
              <p:spPr bwMode="auto">
                <a:xfrm>
                  <a:off x="4848" y="2269"/>
                  <a:ext cx="240" cy="90"/>
                </a:xfrm>
                <a:prstGeom prst="line">
                  <a:avLst/>
                </a:prstGeom>
                <a:noFill/>
                <a:ln w="2857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Line 35"/>
                <p:cNvSpPr>
                  <a:spLocks noChangeShapeType="1"/>
                </p:cNvSpPr>
                <p:nvPr>
                  <p:custDataLst>
                    <p:tags r:id="rId54"/>
                  </p:custDataLst>
                </p:nvPr>
              </p:nvSpPr>
              <p:spPr bwMode="auto">
                <a:xfrm flipV="1">
                  <a:off x="4848" y="3078"/>
                  <a:ext cx="240" cy="90"/>
                </a:xfrm>
                <a:prstGeom prst="line">
                  <a:avLst/>
                </a:prstGeom>
                <a:noFill/>
                <a:ln w="2857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0" name="Line 53"/>
              <p:cNvSpPr>
                <a:spLocks noChangeShapeType="1"/>
              </p:cNvSpPr>
              <p:nvPr>
                <p:custDataLst>
                  <p:tags r:id="rId47"/>
                </p:custDataLst>
              </p:nvPr>
            </p:nvSpPr>
            <p:spPr bwMode="auto">
              <a:xfrm flipH="1" flipV="1">
                <a:off x="6019800" y="6258580"/>
                <a:ext cx="0" cy="599420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  <a:round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" name="TextBox 190"/>
              <p:cNvSpPr txBox="1"/>
              <p:nvPr>
                <p:custDataLst>
                  <p:tags r:id="rId48"/>
                </p:custDataLst>
              </p:nvPr>
            </p:nvSpPr>
            <p:spPr>
              <a:xfrm>
                <a:off x="5027219" y="5847185"/>
                <a:ext cx="205740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word select</a:t>
                </a:r>
              </a:p>
            </p:txBody>
          </p:sp>
          <p:sp>
            <p:nvSpPr>
              <p:cNvPr id="192" name="Line 48"/>
              <p:cNvSpPr>
                <a:spLocks noChangeShapeType="1"/>
              </p:cNvSpPr>
              <p:nvPr>
                <p:custDataLst>
                  <p:tags r:id="rId49"/>
                </p:custDataLst>
              </p:nvPr>
            </p:nvSpPr>
            <p:spPr bwMode="auto">
              <a:xfrm flipV="1">
                <a:off x="5910044" y="6477000"/>
                <a:ext cx="228600" cy="76200"/>
              </a:xfrm>
              <a:prstGeom prst="line">
                <a:avLst/>
              </a:prstGeom>
              <a:noFill/>
              <a:ln w="28575">
                <a:solidFill>
                  <a:srgbClr val="0070C0"/>
                </a:solidFill>
                <a:round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" name="TextBox 192"/>
              <p:cNvSpPr txBox="1"/>
              <p:nvPr>
                <p:custDataLst>
                  <p:tags r:id="rId50"/>
                </p:custDataLst>
              </p:nvPr>
            </p:nvSpPr>
            <p:spPr>
              <a:xfrm>
                <a:off x="6096000" y="6324600"/>
                <a:ext cx="1371600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32bits</a:t>
                </a:r>
              </a:p>
            </p:txBody>
          </p:sp>
        </p:grpSp>
        <p:sp>
          <p:nvSpPr>
            <p:cNvPr id="184" name="Line 41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>
              <a:off x="2989136" y="994854"/>
              <a:ext cx="0" cy="91440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Line 41"/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 flipH="1">
              <a:off x="2976752" y="1095500"/>
              <a:ext cx="4526280" cy="0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Line 41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>
              <a:off x="7494417" y="1088390"/>
              <a:ext cx="0" cy="5029200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723605" y="990600"/>
            <a:ext cx="4229395" cy="2971800"/>
            <a:chOff x="723605" y="990600"/>
            <a:chExt cx="4229395" cy="2971800"/>
          </a:xfrm>
        </p:grpSpPr>
        <p:grpSp>
          <p:nvGrpSpPr>
            <p:cNvPr id="199" name="Group 198"/>
            <p:cNvGrpSpPr/>
            <p:nvPr/>
          </p:nvGrpSpPr>
          <p:grpSpPr>
            <a:xfrm>
              <a:off x="723605" y="990600"/>
              <a:ext cx="4229395" cy="2844567"/>
              <a:chOff x="723605" y="990600"/>
              <a:chExt cx="4229395" cy="2844567"/>
            </a:xfrm>
          </p:grpSpPr>
          <p:sp>
            <p:nvSpPr>
              <p:cNvPr id="202" name="Line 48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 flipH="1">
                <a:off x="724227" y="3352800"/>
                <a:ext cx="3566160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3" name="Line 42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1905000" y="3505200"/>
                <a:ext cx="152400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 type="none" w="med" len="med"/>
                <a:tailEnd type="arrow" w="med" len="med"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4" name="Oval 44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2057400" y="3276600"/>
                <a:ext cx="457200" cy="457200"/>
              </a:xfrm>
              <a:prstGeom prst="ellipse">
                <a:avLst/>
              </a:prstGeom>
              <a:solidFill>
                <a:srgbClr val="000000"/>
              </a:solidFill>
              <a:ln w="28575" algn="ctr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34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0458C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5" name="Line 20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 flipH="1">
                <a:off x="1905000" y="3352800"/>
                <a:ext cx="0" cy="15240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 type="oval" w="med" len="med"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6" name="Rectangle 205"/>
              <p:cNvSpPr/>
              <p:nvPr>
                <p:custDataLst>
                  <p:tags r:id="rId34"/>
                </p:custDataLst>
              </p:nvPr>
            </p:nvSpPr>
            <p:spPr>
              <a:xfrm>
                <a:off x="2074178" y="2988781"/>
                <a:ext cx="439544" cy="84638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34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0458C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=</a:t>
                </a:r>
              </a:p>
            </p:txBody>
          </p:sp>
          <p:sp>
            <p:nvSpPr>
              <p:cNvPr id="207" name="Line 48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 flipH="1">
                <a:off x="3810000" y="3352800"/>
                <a:ext cx="548640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Line 42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4343400" y="3505200"/>
                <a:ext cx="152400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 type="none" w="med" len="med"/>
                <a:tailEnd type="arrow" w="med" len="med"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" name="Oval 44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4495800" y="3276600"/>
                <a:ext cx="457200" cy="457200"/>
              </a:xfrm>
              <a:prstGeom prst="ellipse">
                <a:avLst/>
              </a:prstGeom>
              <a:solidFill>
                <a:srgbClr val="000000"/>
              </a:solidFill>
              <a:ln w="28575" algn="ctr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34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0458C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" name="Line 20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 flipH="1">
                <a:off x="4343400" y="3352800"/>
                <a:ext cx="0" cy="15240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" name="Rectangle 210"/>
              <p:cNvSpPr/>
              <p:nvPr>
                <p:custDataLst>
                  <p:tags r:id="rId39"/>
                </p:custDataLst>
              </p:nvPr>
            </p:nvSpPr>
            <p:spPr>
              <a:xfrm>
                <a:off x="4512578" y="2988781"/>
                <a:ext cx="439544" cy="84638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34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0458C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=</a:t>
                </a:r>
              </a:p>
            </p:txBody>
          </p:sp>
          <p:sp>
            <p:nvSpPr>
              <p:cNvPr id="212" name="Line 41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723605" y="990600"/>
                <a:ext cx="0" cy="237744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00" name="Line 41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2286000" y="3733800"/>
              <a:ext cx="0" cy="228600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Line 41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4724400" y="3733800"/>
              <a:ext cx="0" cy="228600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3" name="Rectangle 212"/>
          <p:cNvSpPr/>
          <p:nvPr/>
        </p:nvSpPr>
        <p:spPr>
          <a:xfrm>
            <a:off x="1946503" y="919493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ker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Tag </a:t>
            </a: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4" name="Rectangle 213"/>
          <p:cNvSpPr/>
          <p:nvPr/>
        </p:nvSpPr>
        <p:spPr>
          <a:xfrm>
            <a:off x="4332259" y="903724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ker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Tag </a:t>
            </a: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5" name="Rectangle 214"/>
          <p:cNvSpPr/>
          <p:nvPr/>
        </p:nvSpPr>
        <p:spPr>
          <a:xfrm>
            <a:off x="4004887" y="901628"/>
            <a:ext cx="316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kern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</a:t>
            </a: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6" name="Rectangle 215"/>
          <p:cNvSpPr/>
          <p:nvPr/>
        </p:nvSpPr>
        <p:spPr>
          <a:xfrm>
            <a:off x="1572274" y="917126"/>
            <a:ext cx="316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kern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7" name="Rectangle 216"/>
          <p:cNvSpPr/>
          <p:nvPr/>
        </p:nvSpPr>
        <p:spPr>
          <a:xfrm>
            <a:off x="2933457" y="930616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kern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8" name="Rectangle 217"/>
          <p:cNvSpPr/>
          <p:nvPr/>
        </p:nvSpPr>
        <p:spPr>
          <a:xfrm>
            <a:off x="5316663" y="912984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kern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21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28021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What’s the problem?</a:t>
            </a:r>
            <a:endParaRPr lang="en-US" dirty="0"/>
          </a:p>
        </p:txBody>
      </p:sp>
      <p:sp>
        <p:nvSpPr>
          <p:cNvPr id="6" name="Content Placeholder 11"/>
          <p:cNvSpPr>
            <a:spLocks noGrp="1"/>
          </p:cNvSpPr>
          <p:nvPr>
            <p:ph idx="1"/>
          </p:nvPr>
        </p:nvSpPr>
        <p:spPr>
          <a:xfrm>
            <a:off x="6092126" y="2107170"/>
            <a:ext cx="2841379" cy="42491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+ big</a:t>
            </a:r>
          </a:p>
          <a:p>
            <a:pPr marL="0" indent="0">
              <a:buNone/>
            </a:pPr>
            <a:r>
              <a:rPr lang="en-US" dirty="0" smtClean="0"/>
              <a:t>– slow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– far </a:t>
            </a:r>
            <a:r>
              <a:rPr lang="en-US" dirty="0" smtClean="0"/>
              <a:t>away</a:t>
            </a:r>
          </a:p>
        </p:txBody>
      </p:sp>
      <p:sp>
        <p:nvSpPr>
          <p:cNvPr id="7" name="Rectangle 6"/>
          <p:cNvSpPr/>
          <p:nvPr/>
        </p:nvSpPr>
        <p:spPr>
          <a:xfrm>
            <a:off x="-16588" y="6368139"/>
            <a:ext cx="27569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chemeClr val="tx2"/>
                </a:solidFill>
                <a:latin typeface="Source Sans Pro" panose="020B0503030403020204"/>
              </a:rPr>
              <a:t>SandyBridge</a:t>
            </a:r>
            <a:r>
              <a:rPr lang="en-US" sz="1400" dirty="0" smtClean="0">
                <a:solidFill>
                  <a:schemeClr val="tx2"/>
                </a:solidFill>
                <a:latin typeface="Source Sans Pro" panose="020B0503030403020204"/>
              </a:rPr>
              <a:t> Motherboard, 2011</a:t>
            </a:r>
          </a:p>
          <a:p>
            <a:r>
              <a:rPr lang="en-US" sz="1400" dirty="0" smtClean="0">
                <a:solidFill>
                  <a:schemeClr val="tx2"/>
                </a:solidFill>
                <a:latin typeface="Source Sans Pro" panose="020B0503030403020204"/>
              </a:rPr>
              <a:t>http://</a:t>
            </a:r>
            <a:r>
              <a:rPr lang="en-US" sz="1400" dirty="0" err="1" smtClean="0">
                <a:solidFill>
                  <a:schemeClr val="tx2"/>
                </a:solidFill>
                <a:latin typeface="Source Sans Pro" panose="020B0503030403020204"/>
              </a:rPr>
              <a:t>news.softpedia.com</a:t>
            </a:r>
            <a:endParaRPr lang="en-US" sz="1400" dirty="0">
              <a:solidFill>
                <a:schemeClr val="tx2"/>
              </a:solidFill>
              <a:latin typeface="Source Sans Pro" panose="020B050303040302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2126" y="1539483"/>
            <a:ext cx="1103187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 smtClean="0">
                <a:solidFill>
                  <a:schemeClr val="bg2">
                    <a:lumMod val="25000"/>
                  </a:schemeClr>
                </a:solidFill>
                <a:latin typeface="Source Sans Pro" panose="020B0503030403020204"/>
                <a:cs typeface="Calibri"/>
              </a:rPr>
              <a:t>CPU</a:t>
            </a:r>
            <a:endParaRPr lang="en-US" sz="3400" dirty="0">
              <a:solidFill>
                <a:schemeClr val="bg2">
                  <a:lumMod val="25000"/>
                </a:schemeClr>
              </a:solidFill>
              <a:latin typeface="Source Sans Pro" panose="020B0503030403020204"/>
              <a:cs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2126" y="2158997"/>
            <a:ext cx="2826415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 smtClean="0">
                <a:solidFill>
                  <a:schemeClr val="accent1"/>
                </a:solidFill>
                <a:latin typeface="Source Sans Pro" panose="020B0503030403020204"/>
                <a:cs typeface="Calibri"/>
              </a:rPr>
              <a:t>Main Memory</a:t>
            </a:r>
            <a:endParaRPr lang="en-US" sz="3400" dirty="0">
              <a:solidFill>
                <a:schemeClr val="accent1"/>
              </a:solidFill>
              <a:latin typeface="Source Sans Pro" panose="020B0503030403020204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01116" y="342382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Source Sans Pro" panose="020B050303040302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7449" b="7143"/>
          <a:stretch/>
        </p:blipFill>
        <p:spPr>
          <a:xfrm>
            <a:off x="189514" y="1516238"/>
            <a:ext cx="5655907" cy="4830635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stCxn id="8" idx="1"/>
          </p:cNvCxnSpPr>
          <p:nvPr/>
        </p:nvCxnSpPr>
        <p:spPr>
          <a:xfrm flipH="1">
            <a:off x="3586004" y="1847260"/>
            <a:ext cx="2506122" cy="2784925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117527" y="2482325"/>
            <a:ext cx="974600" cy="941498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0837" y="4728291"/>
            <a:ext cx="315507" cy="26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5539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129" name="TextBox 128"/>
          <p:cNvSpPr txBox="1"/>
          <p:nvPr>
            <p:custDataLst>
              <p:tags r:id="rId1"/>
            </p:custDataLst>
          </p:nvPr>
        </p:nvSpPr>
        <p:spPr>
          <a:xfrm>
            <a:off x="5181600" y="641098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data</a:t>
            </a:r>
          </a:p>
        </p:txBody>
      </p:sp>
      <p:sp>
        <p:nvSpPr>
          <p:cNvPr id="130" name="Title 1"/>
          <p:cNvSpPr txBox="1">
            <a:spLocks/>
          </p:cNvSpPr>
          <p:nvPr/>
        </p:nvSpPr>
        <p:spPr>
          <a:xfrm>
            <a:off x="457200" y="46038"/>
            <a:ext cx="8229600" cy="3601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 panose="020B0503030403020204"/>
              </a:rPr>
              <a:t>3-Way Set Associative Cache (Reading)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ource Sans Pro" panose="020B0503030403020204"/>
            </a:endParaRPr>
          </a:p>
        </p:txBody>
      </p:sp>
      <p:sp>
        <p:nvSpPr>
          <p:cNvPr id="131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00200" y="2133600"/>
            <a:ext cx="914400" cy="45720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Rectangle 1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14600" y="2133600"/>
            <a:ext cx="1447800" cy="4572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Line 19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1905000" y="2133600"/>
            <a:ext cx="0" cy="4572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Rectangle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038600" y="2133600"/>
            <a:ext cx="914400" cy="45720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Rectangle 1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953000" y="2133600"/>
            <a:ext cx="1447800" cy="4572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Line 1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4343400" y="2133600"/>
            <a:ext cx="0" cy="4572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Rectangle 5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477000" y="2133600"/>
            <a:ext cx="914400" cy="45720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Rectangle 1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391400" y="2133600"/>
            <a:ext cx="1447800" cy="4572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Line 19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6781800" y="2133600"/>
            <a:ext cx="0" cy="4572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Rectangle 5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600200" y="1676400"/>
            <a:ext cx="914400" cy="45720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Rectangle 1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514600" y="1676400"/>
            <a:ext cx="1447800" cy="4572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Line 19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1905000" y="1676400"/>
            <a:ext cx="0" cy="4572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Rectangle 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038600" y="1676400"/>
            <a:ext cx="914400" cy="45720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Rectangle 1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953000" y="1676400"/>
            <a:ext cx="1447800" cy="4572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Line 19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4343400" y="1676400"/>
            <a:ext cx="0" cy="4572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Rectangle 5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477000" y="1676400"/>
            <a:ext cx="914400" cy="45720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Rectangle 16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391400" y="1676400"/>
            <a:ext cx="1447800" cy="4572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Line 19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781800" y="1676400"/>
            <a:ext cx="0" cy="4572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Rectangle 5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1600200" y="1219200"/>
            <a:ext cx="914400" cy="45720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0" name="Rectangle 16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514600" y="1219200"/>
            <a:ext cx="1447800" cy="4572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1" name="Line 19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1905000" y="1219200"/>
            <a:ext cx="0" cy="4572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Rectangle 5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038600" y="1219200"/>
            <a:ext cx="914400" cy="45720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" name="Rectangle 1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953000" y="1219200"/>
            <a:ext cx="1447800" cy="4572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Line 19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4343400" y="1219200"/>
            <a:ext cx="0" cy="4572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" name="Rectangle 5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6477000" y="1219200"/>
            <a:ext cx="914400" cy="45720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Rectangle 16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7391400" y="1219200"/>
            <a:ext cx="1447800" cy="4572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" name="Line 1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6781800" y="1219200"/>
            <a:ext cx="0" cy="4572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8" name="Line 48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 flipH="1">
            <a:off x="713102" y="3352800"/>
            <a:ext cx="3200400" cy="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9" name="Rectangle 5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1600200" y="2590800"/>
            <a:ext cx="914400" cy="45720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0" name="Line 11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7667106" y="6106180"/>
            <a:ext cx="1307592" cy="1016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1" name="Rectangle 16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2514600" y="2590800"/>
            <a:ext cx="1447800" cy="4572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2" name="Line 19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1905000" y="2590800"/>
            <a:ext cx="0" cy="4572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3" name="Group 31"/>
          <p:cNvGrpSpPr>
            <a:grpSpLocks/>
          </p:cNvGrpSpPr>
          <p:nvPr>
            <p:custDataLst>
              <p:tags r:id="rId34"/>
            </p:custDataLst>
          </p:nvPr>
        </p:nvGrpSpPr>
        <p:grpSpPr bwMode="auto">
          <a:xfrm rot="5400000">
            <a:off x="5867400" y="4277379"/>
            <a:ext cx="381000" cy="3581400"/>
            <a:chOff x="4848" y="2112"/>
            <a:chExt cx="240" cy="1056"/>
          </a:xfrm>
        </p:grpSpPr>
        <p:sp>
          <p:nvSpPr>
            <p:cNvPr id="164" name="Line 32"/>
            <p:cNvSpPr>
              <a:spLocks noChangeShapeType="1"/>
            </p:cNvSpPr>
            <p:nvPr>
              <p:custDataLst>
                <p:tags r:id="rId120"/>
              </p:custDataLst>
            </p:nvPr>
          </p:nvSpPr>
          <p:spPr bwMode="auto">
            <a:xfrm>
              <a:off x="4848" y="2112"/>
              <a:ext cx="0" cy="1056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Line 33"/>
            <p:cNvSpPr>
              <a:spLocks noChangeShapeType="1"/>
            </p:cNvSpPr>
            <p:nvPr>
              <p:custDataLst>
                <p:tags r:id="rId121"/>
              </p:custDataLst>
            </p:nvPr>
          </p:nvSpPr>
          <p:spPr bwMode="auto">
            <a:xfrm>
              <a:off x="5088" y="2202"/>
              <a:ext cx="0" cy="876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Line 34"/>
            <p:cNvSpPr>
              <a:spLocks noChangeShapeType="1"/>
            </p:cNvSpPr>
            <p:nvPr>
              <p:custDataLst>
                <p:tags r:id="rId122"/>
              </p:custDataLst>
            </p:nvPr>
          </p:nvSpPr>
          <p:spPr bwMode="auto">
            <a:xfrm>
              <a:off x="4848" y="2112"/>
              <a:ext cx="240" cy="90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Line 35"/>
            <p:cNvSpPr>
              <a:spLocks noChangeShapeType="1"/>
            </p:cNvSpPr>
            <p:nvPr>
              <p:custDataLst>
                <p:tags r:id="rId123"/>
              </p:custDataLst>
            </p:nvPr>
          </p:nvSpPr>
          <p:spPr bwMode="auto">
            <a:xfrm flipV="1">
              <a:off x="4848" y="3078"/>
              <a:ext cx="240" cy="90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8" name="Line 42"/>
          <p:cNvSpPr>
            <a:spLocks noChangeShapeType="1"/>
          </p:cNvSpPr>
          <p:nvPr>
            <p:custDataLst>
              <p:tags r:id="rId35"/>
            </p:custDataLst>
          </p:nvPr>
        </p:nvSpPr>
        <p:spPr bwMode="auto">
          <a:xfrm>
            <a:off x="1905000" y="3505200"/>
            <a:ext cx="152400" cy="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 type="none" w="med" len="med"/>
            <a:tailEnd type="arrow" w="med" len="med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9" name="Line 43"/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 flipH="1">
            <a:off x="2286000" y="1905000"/>
            <a:ext cx="0" cy="1371600"/>
          </a:xfrm>
          <a:prstGeom prst="line">
            <a:avLst/>
          </a:prstGeom>
          <a:noFill/>
          <a:ln w="28575">
            <a:solidFill>
              <a:srgbClr val="009051"/>
            </a:solidFill>
            <a:round/>
            <a:headEnd type="oval" w="lg" len="lg"/>
            <a:tailEnd type="arrow"/>
          </a:ln>
          <a:effectLst/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0" name="Oval 44"/>
          <p:cNvSpPr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2057400" y="3276600"/>
            <a:ext cx="457200" cy="457200"/>
          </a:xfrm>
          <a:prstGeom prst="ellipse">
            <a:avLst/>
          </a:prstGeom>
          <a:solidFill>
            <a:srgbClr val="000000"/>
          </a:solidFill>
          <a:ln w="28575" algn="ctr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1" name="Line 48"/>
          <p:cNvSpPr>
            <a:spLocks noChangeShapeType="1"/>
          </p:cNvSpPr>
          <p:nvPr>
            <p:custDataLst>
              <p:tags r:id="rId38"/>
            </p:custDataLst>
          </p:nvPr>
        </p:nvSpPr>
        <p:spPr bwMode="auto">
          <a:xfrm flipH="1">
            <a:off x="1752600" y="3810000"/>
            <a:ext cx="304800" cy="0"/>
          </a:xfrm>
          <a:prstGeom prst="line">
            <a:avLst/>
          </a:prstGeom>
          <a:noFill/>
          <a:ln w="28575">
            <a:solidFill>
              <a:srgbClr val="00905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2" name="Line 49"/>
          <p:cNvSpPr>
            <a:spLocks noChangeShapeType="1"/>
          </p:cNvSpPr>
          <p:nvPr>
            <p:custDataLst>
              <p:tags r:id="rId39"/>
            </p:custDataLst>
          </p:nvPr>
        </p:nvSpPr>
        <p:spPr bwMode="auto">
          <a:xfrm flipH="1" flipV="1">
            <a:off x="2133600" y="4267200"/>
            <a:ext cx="0" cy="4572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3" name="Line 51"/>
          <p:cNvSpPr>
            <a:spLocks noChangeShapeType="1"/>
          </p:cNvSpPr>
          <p:nvPr>
            <p:custDataLst>
              <p:tags r:id="rId40"/>
            </p:custDataLst>
          </p:nvPr>
        </p:nvSpPr>
        <p:spPr bwMode="auto">
          <a:xfrm flipH="1">
            <a:off x="1752600" y="1905000"/>
            <a:ext cx="0" cy="1905000"/>
          </a:xfrm>
          <a:prstGeom prst="line">
            <a:avLst/>
          </a:prstGeom>
          <a:noFill/>
          <a:ln w="28575">
            <a:solidFill>
              <a:srgbClr val="009051"/>
            </a:solidFill>
            <a:round/>
            <a:headEnd type="oval" w="lg" len="lg"/>
            <a:tailEnd/>
          </a:ln>
          <a:effectLst/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4" name="Line 53"/>
          <p:cNvSpPr>
            <a:spLocks noChangeShapeType="1"/>
          </p:cNvSpPr>
          <p:nvPr>
            <p:custDataLst>
              <p:tags r:id="rId41"/>
            </p:custDataLst>
          </p:nvPr>
        </p:nvSpPr>
        <p:spPr bwMode="auto">
          <a:xfrm flipH="1" flipV="1">
            <a:off x="6019800" y="6258580"/>
            <a:ext cx="0" cy="59942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5" name="Line 41"/>
          <p:cNvSpPr>
            <a:spLocks noChangeShapeType="1"/>
          </p:cNvSpPr>
          <p:nvPr>
            <p:custDataLst>
              <p:tags r:id="rId42"/>
            </p:custDataLst>
          </p:nvPr>
        </p:nvSpPr>
        <p:spPr bwMode="auto">
          <a:xfrm>
            <a:off x="2286000" y="3733800"/>
            <a:ext cx="0" cy="2286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6" name="Line 20"/>
          <p:cNvSpPr>
            <a:spLocks noChangeShapeType="1"/>
          </p:cNvSpPr>
          <p:nvPr>
            <p:custDataLst>
              <p:tags r:id="rId43"/>
            </p:custDataLst>
          </p:nvPr>
        </p:nvSpPr>
        <p:spPr bwMode="auto">
          <a:xfrm flipH="1">
            <a:off x="1905000" y="3352800"/>
            <a:ext cx="0" cy="1524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 type="oval" w="med" len="med"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7" name="Line 21"/>
          <p:cNvSpPr>
            <a:spLocks noChangeShapeType="1"/>
          </p:cNvSpPr>
          <p:nvPr>
            <p:custDataLst>
              <p:tags r:id="rId44"/>
            </p:custDataLst>
          </p:nvPr>
        </p:nvSpPr>
        <p:spPr bwMode="auto">
          <a:xfrm>
            <a:off x="3276600" y="1905000"/>
            <a:ext cx="0" cy="281940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 type="oval" w="lg" len="lg"/>
            <a:tailEnd/>
          </a:ln>
          <a:effectLst/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8" name="Line 53"/>
          <p:cNvSpPr>
            <a:spLocks noChangeShapeType="1"/>
          </p:cNvSpPr>
          <p:nvPr>
            <p:custDataLst>
              <p:tags r:id="rId45"/>
            </p:custDataLst>
          </p:nvPr>
        </p:nvSpPr>
        <p:spPr bwMode="auto">
          <a:xfrm flipH="1" flipV="1">
            <a:off x="6019800" y="5334000"/>
            <a:ext cx="0" cy="53340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9" name="Line 49"/>
          <p:cNvSpPr>
            <a:spLocks noChangeShapeType="1"/>
          </p:cNvSpPr>
          <p:nvPr>
            <p:custDataLst>
              <p:tags r:id="rId46"/>
            </p:custDataLst>
          </p:nvPr>
        </p:nvSpPr>
        <p:spPr bwMode="auto">
          <a:xfrm flipH="1">
            <a:off x="2133600" y="4724400"/>
            <a:ext cx="0" cy="12192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0" name="Line 49"/>
          <p:cNvSpPr>
            <a:spLocks noChangeShapeType="1"/>
          </p:cNvSpPr>
          <p:nvPr>
            <p:custDataLst>
              <p:tags r:id="rId47"/>
            </p:custDataLst>
          </p:nvPr>
        </p:nvSpPr>
        <p:spPr bwMode="auto">
          <a:xfrm flipH="1">
            <a:off x="2286000" y="4419600"/>
            <a:ext cx="0" cy="16764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1" name="Line 49"/>
          <p:cNvSpPr>
            <a:spLocks noChangeShapeType="1"/>
          </p:cNvSpPr>
          <p:nvPr>
            <p:custDataLst>
              <p:tags r:id="rId48"/>
            </p:custDataLst>
          </p:nvPr>
        </p:nvSpPr>
        <p:spPr bwMode="auto">
          <a:xfrm flipH="1">
            <a:off x="2438400" y="4495800"/>
            <a:ext cx="0" cy="15240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2" name="Line 53"/>
          <p:cNvSpPr>
            <a:spLocks noChangeShapeType="1"/>
          </p:cNvSpPr>
          <p:nvPr>
            <p:custDataLst>
              <p:tags r:id="rId49"/>
            </p:custDataLst>
          </p:nvPr>
        </p:nvSpPr>
        <p:spPr bwMode="auto">
          <a:xfrm flipH="1" flipV="1">
            <a:off x="2286000" y="6324600"/>
            <a:ext cx="0" cy="3810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3" name="AutoShape 77"/>
          <p:cNvSpPr>
            <a:spLocks noChangeArrowheads="1"/>
          </p:cNvSpPr>
          <p:nvPr>
            <p:custDataLst>
              <p:tags r:id="rId50"/>
            </p:custDataLst>
          </p:nvPr>
        </p:nvSpPr>
        <p:spPr bwMode="auto">
          <a:xfrm rot="5400000" flipH="1">
            <a:off x="1975366" y="5720834"/>
            <a:ext cx="609600" cy="597932"/>
          </a:xfrm>
          <a:prstGeom prst="moon">
            <a:avLst>
              <a:gd name="adj" fmla="val 71690"/>
            </a:avLst>
          </a:prstGeom>
          <a:solidFill>
            <a:sysClr val="windowText" lastClr="000000">
              <a:lumMod val="50000"/>
              <a:lumOff val="50000"/>
            </a:sys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" name="Line 49"/>
          <p:cNvSpPr>
            <a:spLocks noChangeShapeType="1"/>
          </p:cNvSpPr>
          <p:nvPr>
            <p:custDataLst>
              <p:tags r:id="rId51"/>
            </p:custDataLst>
          </p:nvPr>
        </p:nvSpPr>
        <p:spPr bwMode="auto">
          <a:xfrm>
            <a:off x="2133600" y="5334000"/>
            <a:ext cx="685800" cy="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 type="oval"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5" name="Line 49"/>
          <p:cNvSpPr>
            <a:spLocks noChangeShapeType="1"/>
          </p:cNvSpPr>
          <p:nvPr>
            <p:custDataLst>
              <p:tags r:id="rId52"/>
            </p:custDataLst>
          </p:nvPr>
        </p:nvSpPr>
        <p:spPr bwMode="auto">
          <a:xfrm>
            <a:off x="2286000" y="5181600"/>
            <a:ext cx="533400" cy="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 type="oval"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6" name="Line 49"/>
          <p:cNvSpPr>
            <a:spLocks noChangeShapeType="1"/>
          </p:cNvSpPr>
          <p:nvPr>
            <p:custDataLst>
              <p:tags r:id="rId53"/>
            </p:custDataLst>
          </p:nvPr>
        </p:nvSpPr>
        <p:spPr bwMode="auto">
          <a:xfrm>
            <a:off x="2438400" y="5029200"/>
            <a:ext cx="381000" cy="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 type="oval"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7" name="Rectangle 186"/>
          <p:cNvSpPr/>
          <p:nvPr>
            <p:custDataLst>
              <p:tags r:id="rId54"/>
            </p:custDataLst>
          </p:nvPr>
        </p:nvSpPr>
        <p:spPr>
          <a:xfrm>
            <a:off x="2819400" y="4953000"/>
            <a:ext cx="228600" cy="457200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cxnSp>
        <p:nvCxnSpPr>
          <p:cNvPr id="188" name="Straight Arrow Connector 187"/>
          <p:cNvCxnSpPr/>
          <p:nvPr>
            <p:custDataLst>
              <p:tags r:id="rId55"/>
            </p:custDataLst>
          </p:nvPr>
        </p:nvCxnSpPr>
        <p:spPr>
          <a:xfrm>
            <a:off x="3026735" y="5181600"/>
            <a:ext cx="1240465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89" name="TextBox 188"/>
          <p:cNvSpPr txBox="1"/>
          <p:nvPr>
            <p:custDataLst>
              <p:tags r:id="rId56"/>
            </p:custDataLst>
          </p:nvPr>
        </p:nvSpPr>
        <p:spPr>
          <a:xfrm>
            <a:off x="5181600" y="5811560"/>
            <a:ext cx="20574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word select</a:t>
            </a:r>
          </a:p>
        </p:txBody>
      </p:sp>
      <p:sp>
        <p:nvSpPr>
          <p:cNvPr id="190" name="TextBox 189"/>
          <p:cNvSpPr txBox="1"/>
          <p:nvPr>
            <p:custDataLst>
              <p:tags r:id="rId57"/>
            </p:custDataLst>
          </p:nvPr>
        </p:nvSpPr>
        <p:spPr>
          <a:xfrm>
            <a:off x="1600200" y="641098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 smtClean="0">
                <a:solidFill>
                  <a:srgbClr val="009051"/>
                </a:solidFill>
                <a:latin typeface="Calibri"/>
                <a:ea typeface="+mn-ea"/>
                <a:cs typeface="+mn-cs"/>
              </a:rPr>
              <a:t>hit?</a:t>
            </a:r>
          </a:p>
        </p:txBody>
      </p:sp>
      <p:sp>
        <p:nvSpPr>
          <p:cNvPr id="191" name="TextBox 190"/>
          <p:cNvSpPr txBox="1"/>
          <p:nvPr>
            <p:custDataLst>
              <p:tags r:id="rId58"/>
            </p:custDataLst>
          </p:nvPr>
        </p:nvSpPr>
        <p:spPr>
          <a:xfrm>
            <a:off x="5181600" y="4876800"/>
            <a:ext cx="20574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line select</a:t>
            </a:r>
          </a:p>
        </p:txBody>
      </p:sp>
      <p:grpSp>
        <p:nvGrpSpPr>
          <p:cNvPr id="192" name="Group 31"/>
          <p:cNvGrpSpPr>
            <a:grpSpLocks/>
          </p:cNvGrpSpPr>
          <p:nvPr>
            <p:custDataLst>
              <p:tags r:id="rId59"/>
            </p:custDataLst>
          </p:nvPr>
        </p:nvGrpSpPr>
        <p:grpSpPr bwMode="auto">
          <a:xfrm rot="5400000">
            <a:off x="5791200" y="3342622"/>
            <a:ext cx="381000" cy="3581400"/>
            <a:chOff x="4848" y="2112"/>
            <a:chExt cx="240" cy="1056"/>
          </a:xfrm>
        </p:grpSpPr>
        <p:sp>
          <p:nvSpPr>
            <p:cNvPr id="193" name="Line 32"/>
            <p:cNvSpPr>
              <a:spLocks noChangeShapeType="1"/>
            </p:cNvSpPr>
            <p:nvPr>
              <p:custDataLst>
                <p:tags r:id="rId116"/>
              </p:custDataLst>
            </p:nvPr>
          </p:nvSpPr>
          <p:spPr bwMode="auto">
            <a:xfrm>
              <a:off x="4848" y="2112"/>
              <a:ext cx="0" cy="1056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Line 33"/>
            <p:cNvSpPr>
              <a:spLocks noChangeShapeType="1"/>
            </p:cNvSpPr>
            <p:nvPr>
              <p:custDataLst>
                <p:tags r:id="rId117"/>
              </p:custDataLst>
            </p:nvPr>
          </p:nvSpPr>
          <p:spPr bwMode="auto">
            <a:xfrm>
              <a:off x="5088" y="2202"/>
              <a:ext cx="0" cy="876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Line 34"/>
            <p:cNvSpPr>
              <a:spLocks noChangeShapeType="1"/>
            </p:cNvSpPr>
            <p:nvPr>
              <p:custDataLst>
                <p:tags r:id="rId118"/>
              </p:custDataLst>
            </p:nvPr>
          </p:nvSpPr>
          <p:spPr bwMode="auto">
            <a:xfrm>
              <a:off x="4848" y="2112"/>
              <a:ext cx="240" cy="90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Line 35"/>
            <p:cNvSpPr>
              <a:spLocks noChangeShapeType="1"/>
            </p:cNvSpPr>
            <p:nvPr>
              <p:custDataLst>
                <p:tags r:id="rId119"/>
              </p:custDataLst>
            </p:nvPr>
          </p:nvSpPr>
          <p:spPr bwMode="auto">
            <a:xfrm flipV="1">
              <a:off x="4848" y="3078"/>
              <a:ext cx="240" cy="90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7" name="Rectangle 196"/>
          <p:cNvSpPr/>
          <p:nvPr>
            <p:custDataLst>
              <p:tags r:id="rId60"/>
            </p:custDataLst>
          </p:nvPr>
        </p:nvSpPr>
        <p:spPr>
          <a:xfrm>
            <a:off x="2074178" y="2988781"/>
            <a:ext cx="439544" cy="8463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 defTabSz="914400" fontAlgn="auto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>
                <a:srgbClr val="40458C"/>
              </a:buClr>
              <a:buSzPct val="100000"/>
              <a:defRPr/>
            </a:pPr>
            <a:r>
              <a:rPr lang="en-US" sz="4000" kern="0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=</a:t>
            </a:r>
          </a:p>
        </p:txBody>
      </p:sp>
      <p:sp>
        <p:nvSpPr>
          <p:cNvPr id="198" name="Line 48"/>
          <p:cNvSpPr>
            <a:spLocks noChangeShapeType="1"/>
          </p:cNvSpPr>
          <p:nvPr>
            <p:custDataLst>
              <p:tags r:id="rId61"/>
            </p:custDataLst>
          </p:nvPr>
        </p:nvSpPr>
        <p:spPr bwMode="auto">
          <a:xfrm flipH="1" flipV="1">
            <a:off x="2057400" y="3810000"/>
            <a:ext cx="0" cy="152400"/>
          </a:xfrm>
          <a:prstGeom prst="line">
            <a:avLst/>
          </a:prstGeom>
          <a:noFill/>
          <a:ln w="28575">
            <a:solidFill>
              <a:srgbClr val="00905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9" name="AutoShape 46"/>
          <p:cNvSpPr>
            <a:spLocks noChangeArrowheads="1"/>
          </p:cNvSpPr>
          <p:nvPr>
            <p:custDataLst>
              <p:tags r:id="rId62"/>
            </p:custDataLst>
          </p:nvPr>
        </p:nvSpPr>
        <p:spPr bwMode="auto">
          <a:xfrm rot="5400000">
            <a:off x="2005445" y="3910445"/>
            <a:ext cx="332509" cy="381000"/>
          </a:xfrm>
          <a:prstGeom prst="flowChartDelay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0" name="Line 48"/>
          <p:cNvSpPr>
            <a:spLocks noChangeShapeType="1"/>
          </p:cNvSpPr>
          <p:nvPr>
            <p:custDataLst>
              <p:tags r:id="rId63"/>
            </p:custDataLst>
          </p:nvPr>
        </p:nvSpPr>
        <p:spPr bwMode="auto">
          <a:xfrm flipH="1">
            <a:off x="3810000" y="3352800"/>
            <a:ext cx="2514600" cy="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1" name="Rectangle 5"/>
          <p:cNvSpPr>
            <a:spLocks noChangeArrowheads="1"/>
          </p:cNvSpPr>
          <p:nvPr>
            <p:custDataLst>
              <p:tags r:id="rId64"/>
            </p:custDataLst>
          </p:nvPr>
        </p:nvSpPr>
        <p:spPr bwMode="auto">
          <a:xfrm>
            <a:off x="4038600" y="2590800"/>
            <a:ext cx="914400" cy="45720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2" name="Rectangle 16"/>
          <p:cNvSpPr>
            <a:spLocks noChangeArrowheads="1"/>
          </p:cNvSpPr>
          <p:nvPr>
            <p:custDataLst>
              <p:tags r:id="rId65"/>
            </p:custDataLst>
          </p:nvPr>
        </p:nvSpPr>
        <p:spPr bwMode="auto">
          <a:xfrm>
            <a:off x="4953000" y="2590800"/>
            <a:ext cx="1447800" cy="4572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3" name="Line 19"/>
          <p:cNvSpPr>
            <a:spLocks noChangeShapeType="1"/>
          </p:cNvSpPr>
          <p:nvPr>
            <p:custDataLst>
              <p:tags r:id="rId66"/>
            </p:custDataLst>
          </p:nvPr>
        </p:nvSpPr>
        <p:spPr bwMode="auto">
          <a:xfrm>
            <a:off x="4343400" y="2590800"/>
            <a:ext cx="0" cy="4572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" name="Line 42"/>
          <p:cNvSpPr>
            <a:spLocks noChangeShapeType="1"/>
          </p:cNvSpPr>
          <p:nvPr>
            <p:custDataLst>
              <p:tags r:id="rId67"/>
            </p:custDataLst>
          </p:nvPr>
        </p:nvSpPr>
        <p:spPr bwMode="auto">
          <a:xfrm>
            <a:off x="4343400" y="3505200"/>
            <a:ext cx="152400" cy="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 type="none" w="med" len="med"/>
            <a:tailEnd type="arrow" w="med" len="med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" name="Line 43"/>
          <p:cNvSpPr>
            <a:spLocks noChangeShapeType="1"/>
          </p:cNvSpPr>
          <p:nvPr>
            <p:custDataLst>
              <p:tags r:id="rId68"/>
            </p:custDataLst>
          </p:nvPr>
        </p:nvSpPr>
        <p:spPr bwMode="auto">
          <a:xfrm flipH="1">
            <a:off x="4724400" y="1905000"/>
            <a:ext cx="0" cy="1371600"/>
          </a:xfrm>
          <a:prstGeom prst="line">
            <a:avLst/>
          </a:prstGeom>
          <a:noFill/>
          <a:ln w="28575">
            <a:solidFill>
              <a:srgbClr val="009051"/>
            </a:solidFill>
            <a:round/>
            <a:headEnd type="oval" w="lg" len="lg"/>
            <a:tailEnd type="arrow"/>
          </a:ln>
          <a:effectLst/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6" name="Oval 44"/>
          <p:cNvSpPr>
            <a:spLocks noChangeArrowheads="1"/>
          </p:cNvSpPr>
          <p:nvPr>
            <p:custDataLst>
              <p:tags r:id="rId69"/>
            </p:custDataLst>
          </p:nvPr>
        </p:nvSpPr>
        <p:spPr bwMode="auto">
          <a:xfrm>
            <a:off x="4495800" y="3276600"/>
            <a:ext cx="457200" cy="457200"/>
          </a:xfrm>
          <a:prstGeom prst="ellipse">
            <a:avLst/>
          </a:prstGeom>
          <a:solidFill>
            <a:srgbClr val="000000"/>
          </a:solidFill>
          <a:ln w="28575" algn="ctr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" name="Line 48"/>
          <p:cNvSpPr>
            <a:spLocks noChangeShapeType="1"/>
          </p:cNvSpPr>
          <p:nvPr>
            <p:custDataLst>
              <p:tags r:id="rId70"/>
            </p:custDataLst>
          </p:nvPr>
        </p:nvSpPr>
        <p:spPr bwMode="auto">
          <a:xfrm flipH="1">
            <a:off x="4191000" y="3810000"/>
            <a:ext cx="304800" cy="0"/>
          </a:xfrm>
          <a:prstGeom prst="line">
            <a:avLst/>
          </a:prstGeom>
          <a:noFill/>
          <a:ln w="28575">
            <a:solidFill>
              <a:srgbClr val="00905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8" name="Line 49"/>
          <p:cNvSpPr>
            <a:spLocks noChangeShapeType="1"/>
          </p:cNvSpPr>
          <p:nvPr>
            <p:custDataLst>
              <p:tags r:id="rId71"/>
            </p:custDataLst>
          </p:nvPr>
        </p:nvSpPr>
        <p:spPr bwMode="auto">
          <a:xfrm flipH="1" flipV="1">
            <a:off x="4572000" y="4267200"/>
            <a:ext cx="0" cy="1524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9" name="Line 51"/>
          <p:cNvSpPr>
            <a:spLocks noChangeShapeType="1"/>
          </p:cNvSpPr>
          <p:nvPr>
            <p:custDataLst>
              <p:tags r:id="rId72"/>
            </p:custDataLst>
          </p:nvPr>
        </p:nvSpPr>
        <p:spPr bwMode="auto">
          <a:xfrm flipH="1">
            <a:off x="4191000" y="1905000"/>
            <a:ext cx="0" cy="1905000"/>
          </a:xfrm>
          <a:prstGeom prst="line">
            <a:avLst/>
          </a:prstGeom>
          <a:noFill/>
          <a:ln w="28575">
            <a:solidFill>
              <a:srgbClr val="009051"/>
            </a:solidFill>
            <a:round/>
            <a:headEnd type="oval" w="lg" len="lg"/>
            <a:tailEnd/>
          </a:ln>
          <a:effectLst/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0" name="Line 41"/>
          <p:cNvSpPr>
            <a:spLocks noChangeShapeType="1"/>
          </p:cNvSpPr>
          <p:nvPr>
            <p:custDataLst>
              <p:tags r:id="rId73"/>
            </p:custDataLst>
          </p:nvPr>
        </p:nvSpPr>
        <p:spPr bwMode="auto">
          <a:xfrm>
            <a:off x="4724400" y="3733800"/>
            <a:ext cx="0" cy="2286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1" name="Line 20"/>
          <p:cNvSpPr>
            <a:spLocks noChangeShapeType="1"/>
          </p:cNvSpPr>
          <p:nvPr>
            <p:custDataLst>
              <p:tags r:id="rId74"/>
            </p:custDataLst>
          </p:nvPr>
        </p:nvSpPr>
        <p:spPr bwMode="auto">
          <a:xfrm flipH="1">
            <a:off x="4343400" y="3352800"/>
            <a:ext cx="0" cy="1524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 type="oval" w="med" len="med"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2" name="Rectangle 211"/>
          <p:cNvSpPr/>
          <p:nvPr>
            <p:custDataLst>
              <p:tags r:id="rId75"/>
            </p:custDataLst>
          </p:nvPr>
        </p:nvSpPr>
        <p:spPr>
          <a:xfrm>
            <a:off x="4512578" y="2988781"/>
            <a:ext cx="439544" cy="8463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 defTabSz="914400" fontAlgn="auto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>
                <a:srgbClr val="40458C"/>
              </a:buClr>
              <a:buSzPct val="100000"/>
              <a:defRPr/>
            </a:pPr>
            <a:r>
              <a:rPr lang="en-US" sz="4000" kern="0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=</a:t>
            </a:r>
          </a:p>
        </p:txBody>
      </p:sp>
      <p:sp>
        <p:nvSpPr>
          <p:cNvPr id="213" name="Line 48"/>
          <p:cNvSpPr>
            <a:spLocks noChangeShapeType="1"/>
          </p:cNvSpPr>
          <p:nvPr>
            <p:custDataLst>
              <p:tags r:id="rId76"/>
            </p:custDataLst>
          </p:nvPr>
        </p:nvSpPr>
        <p:spPr bwMode="auto">
          <a:xfrm flipH="1" flipV="1">
            <a:off x="4495800" y="3810000"/>
            <a:ext cx="0" cy="152400"/>
          </a:xfrm>
          <a:prstGeom prst="line">
            <a:avLst/>
          </a:prstGeom>
          <a:noFill/>
          <a:ln w="28575">
            <a:solidFill>
              <a:srgbClr val="00905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4" name="AutoShape 46"/>
          <p:cNvSpPr>
            <a:spLocks noChangeArrowheads="1"/>
          </p:cNvSpPr>
          <p:nvPr>
            <p:custDataLst>
              <p:tags r:id="rId77"/>
            </p:custDataLst>
          </p:nvPr>
        </p:nvSpPr>
        <p:spPr bwMode="auto">
          <a:xfrm rot="5400000">
            <a:off x="4443845" y="3910445"/>
            <a:ext cx="332509" cy="381000"/>
          </a:xfrm>
          <a:prstGeom prst="flowChartDelay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" name="Line 48"/>
          <p:cNvSpPr>
            <a:spLocks noChangeShapeType="1"/>
          </p:cNvSpPr>
          <p:nvPr>
            <p:custDataLst>
              <p:tags r:id="rId78"/>
            </p:custDataLst>
          </p:nvPr>
        </p:nvSpPr>
        <p:spPr bwMode="auto">
          <a:xfrm flipH="1">
            <a:off x="6248400" y="3352800"/>
            <a:ext cx="533400" cy="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6" name="Rectangle 5"/>
          <p:cNvSpPr>
            <a:spLocks noChangeArrowheads="1"/>
          </p:cNvSpPr>
          <p:nvPr>
            <p:custDataLst>
              <p:tags r:id="rId79"/>
            </p:custDataLst>
          </p:nvPr>
        </p:nvSpPr>
        <p:spPr bwMode="auto">
          <a:xfrm>
            <a:off x="6477000" y="2590800"/>
            <a:ext cx="914400" cy="45720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7" name="Rectangle 16"/>
          <p:cNvSpPr>
            <a:spLocks noChangeArrowheads="1"/>
          </p:cNvSpPr>
          <p:nvPr>
            <p:custDataLst>
              <p:tags r:id="rId80"/>
            </p:custDataLst>
          </p:nvPr>
        </p:nvSpPr>
        <p:spPr bwMode="auto">
          <a:xfrm>
            <a:off x="7391400" y="2590800"/>
            <a:ext cx="1447800" cy="4572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8" name="Line 19"/>
          <p:cNvSpPr>
            <a:spLocks noChangeShapeType="1"/>
          </p:cNvSpPr>
          <p:nvPr>
            <p:custDataLst>
              <p:tags r:id="rId81"/>
            </p:custDataLst>
          </p:nvPr>
        </p:nvSpPr>
        <p:spPr bwMode="auto">
          <a:xfrm>
            <a:off x="6781800" y="2590800"/>
            <a:ext cx="0" cy="4572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9" name="Line 42"/>
          <p:cNvSpPr>
            <a:spLocks noChangeShapeType="1"/>
          </p:cNvSpPr>
          <p:nvPr>
            <p:custDataLst>
              <p:tags r:id="rId82"/>
            </p:custDataLst>
          </p:nvPr>
        </p:nvSpPr>
        <p:spPr bwMode="auto">
          <a:xfrm>
            <a:off x="6781800" y="3505200"/>
            <a:ext cx="152400" cy="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 type="none" w="med" len="med"/>
            <a:tailEnd type="arrow" w="med" len="med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0" name="Line 43"/>
          <p:cNvSpPr>
            <a:spLocks noChangeShapeType="1"/>
          </p:cNvSpPr>
          <p:nvPr>
            <p:custDataLst>
              <p:tags r:id="rId83"/>
            </p:custDataLst>
          </p:nvPr>
        </p:nvSpPr>
        <p:spPr bwMode="auto">
          <a:xfrm flipH="1">
            <a:off x="7162800" y="1905000"/>
            <a:ext cx="0" cy="1371600"/>
          </a:xfrm>
          <a:prstGeom prst="line">
            <a:avLst/>
          </a:prstGeom>
          <a:noFill/>
          <a:ln w="28575">
            <a:solidFill>
              <a:srgbClr val="009051"/>
            </a:solidFill>
            <a:round/>
            <a:headEnd type="oval" w="lg" len="lg"/>
            <a:tailEnd type="arrow"/>
          </a:ln>
          <a:effectLst/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1" name="Oval 44"/>
          <p:cNvSpPr>
            <a:spLocks noChangeArrowheads="1"/>
          </p:cNvSpPr>
          <p:nvPr>
            <p:custDataLst>
              <p:tags r:id="rId84"/>
            </p:custDataLst>
          </p:nvPr>
        </p:nvSpPr>
        <p:spPr bwMode="auto">
          <a:xfrm>
            <a:off x="6934200" y="3276600"/>
            <a:ext cx="457200" cy="457200"/>
          </a:xfrm>
          <a:prstGeom prst="ellipse">
            <a:avLst/>
          </a:prstGeom>
          <a:solidFill>
            <a:srgbClr val="000000"/>
          </a:solidFill>
          <a:ln w="28575" algn="ctr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2" name="Line 48"/>
          <p:cNvSpPr>
            <a:spLocks noChangeShapeType="1"/>
          </p:cNvSpPr>
          <p:nvPr>
            <p:custDataLst>
              <p:tags r:id="rId85"/>
            </p:custDataLst>
          </p:nvPr>
        </p:nvSpPr>
        <p:spPr bwMode="auto">
          <a:xfrm flipH="1">
            <a:off x="6629400" y="3810000"/>
            <a:ext cx="304800" cy="0"/>
          </a:xfrm>
          <a:prstGeom prst="line">
            <a:avLst/>
          </a:prstGeom>
          <a:noFill/>
          <a:ln w="28575">
            <a:solidFill>
              <a:srgbClr val="00905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3" name="Line 49"/>
          <p:cNvSpPr>
            <a:spLocks noChangeShapeType="1"/>
          </p:cNvSpPr>
          <p:nvPr>
            <p:custDataLst>
              <p:tags r:id="rId86"/>
            </p:custDataLst>
          </p:nvPr>
        </p:nvSpPr>
        <p:spPr bwMode="auto">
          <a:xfrm flipH="1" flipV="1">
            <a:off x="7010400" y="4267200"/>
            <a:ext cx="0" cy="2286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4" name="Line 51"/>
          <p:cNvSpPr>
            <a:spLocks noChangeShapeType="1"/>
          </p:cNvSpPr>
          <p:nvPr>
            <p:custDataLst>
              <p:tags r:id="rId87"/>
            </p:custDataLst>
          </p:nvPr>
        </p:nvSpPr>
        <p:spPr bwMode="auto">
          <a:xfrm flipH="1">
            <a:off x="6629400" y="1905000"/>
            <a:ext cx="0" cy="1905000"/>
          </a:xfrm>
          <a:prstGeom prst="line">
            <a:avLst/>
          </a:prstGeom>
          <a:noFill/>
          <a:ln w="28575">
            <a:solidFill>
              <a:srgbClr val="009051"/>
            </a:solidFill>
            <a:round/>
            <a:headEnd type="oval" w="lg" len="lg"/>
            <a:tailEnd/>
          </a:ln>
          <a:effectLst/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5" name="Line 41"/>
          <p:cNvSpPr>
            <a:spLocks noChangeShapeType="1"/>
          </p:cNvSpPr>
          <p:nvPr>
            <p:custDataLst>
              <p:tags r:id="rId88"/>
            </p:custDataLst>
          </p:nvPr>
        </p:nvSpPr>
        <p:spPr bwMode="auto">
          <a:xfrm>
            <a:off x="7162800" y="3733800"/>
            <a:ext cx="0" cy="2286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6" name="Line 20"/>
          <p:cNvSpPr>
            <a:spLocks noChangeShapeType="1"/>
          </p:cNvSpPr>
          <p:nvPr>
            <p:custDataLst>
              <p:tags r:id="rId89"/>
            </p:custDataLst>
          </p:nvPr>
        </p:nvSpPr>
        <p:spPr bwMode="auto">
          <a:xfrm flipH="1">
            <a:off x="6781800" y="3338284"/>
            <a:ext cx="0" cy="18288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7" name="Rectangle 226"/>
          <p:cNvSpPr/>
          <p:nvPr>
            <p:custDataLst>
              <p:tags r:id="rId90"/>
            </p:custDataLst>
          </p:nvPr>
        </p:nvSpPr>
        <p:spPr>
          <a:xfrm>
            <a:off x="6950978" y="2988781"/>
            <a:ext cx="439544" cy="8463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 defTabSz="914400" fontAlgn="auto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>
                <a:srgbClr val="40458C"/>
              </a:buClr>
              <a:buSzPct val="100000"/>
              <a:defRPr/>
            </a:pPr>
            <a:r>
              <a:rPr lang="en-US" sz="4000" kern="0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=</a:t>
            </a:r>
          </a:p>
        </p:txBody>
      </p:sp>
      <p:sp>
        <p:nvSpPr>
          <p:cNvPr id="228" name="Line 48"/>
          <p:cNvSpPr>
            <a:spLocks noChangeShapeType="1"/>
          </p:cNvSpPr>
          <p:nvPr>
            <p:custDataLst>
              <p:tags r:id="rId91"/>
            </p:custDataLst>
          </p:nvPr>
        </p:nvSpPr>
        <p:spPr bwMode="auto">
          <a:xfrm flipH="1" flipV="1">
            <a:off x="6934200" y="3810000"/>
            <a:ext cx="0" cy="152400"/>
          </a:xfrm>
          <a:prstGeom prst="line">
            <a:avLst/>
          </a:prstGeom>
          <a:noFill/>
          <a:ln w="28575">
            <a:solidFill>
              <a:srgbClr val="00905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9" name="AutoShape 46"/>
          <p:cNvSpPr>
            <a:spLocks noChangeArrowheads="1"/>
          </p:cNvSpPr>
          <p:nvPr>
            <p:custDataLst>
              <p:tags r:id="rId92"/>
            </p:custDataLst>
          </p:nvPr>
        </p:nvSpPr>
        <p:spPr bwMode="auto">
          <a:xfrm rot="5400000">
            <a:off x="6882245" y="3910445"/>
            <a:ext cx="332509" cy="381000"/>
          </a:xfrm>
          <a:prstGeom prst="flowChartDelay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0" name="Line 48"/>
          <p:cNvSpPr>
            <a:spLocks noChangeShapeType="1"/>
          </p:cNvSpPr>
          <p:nvPr>
            <p:custDataLst>
              <p:tags r:id="rId93"/>
            </p:custDataLst>
          </p:nvPr>
        </p:nvSpPr>
        <p:spPr bwMode="auto">
          <a:xfrm flipH="1">
            <a:off x="2286000" y="4419600"/>
            <a:ext cx="2286000" cy="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1" name="Line 48"/>
          <p:cNvSpPr>
            <a:spLocks noChangeShapeType="1"/>
          </p:cNvSpPr>
          <p:nvPr>
            <p:custDataLst>
              <p:tags r:id="rId94"/>
            </p:custDataLst>
          </p:nvPr>
        </p:nvSpPr>
        <p:spPr bwMode="auto">
          <a:xfrm flipH="1">
            <a:off x="2438400" y="4495800"/>
            <a:ext cx="4572000" cy="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2" name="Line 21"/>
          <p:cNvSpPr>
            <a:spLocks noChangeShapeType="1"/>
          </p:cNvSpPr>
          <p:nvPr>
            <p:custDataLst>
              <p:tags r:id="rId95"/>
            </p:custDataLst>
          </p:nvPr>
        </p:nvSpPr>
        <p:spPr bwMode="auto">
          <a:xfrm>
            <a:off x="5562600" y="1905000"/>
            <a:ext cx="0" cy="281940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 type="oval" w="lg" len="lg"/>
            <a:tailEnd/>
          </a:ln>
          <a:effectLst/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3" name="Line 21"/>
          <p:cNvSpPr>
            <a:spLocks noChangeShapeType="1"/>
          </p:cNvSpPr>
          <p:nvPr>
            <p:custDataLst>
              <p:tags r:id="rId96"/>
            </p:custDataLst>
          </p:nvPr>
        </p:nvSpPr>
        <p:spPr bwMode="auto">
          <a:xfrm>
            <a:off x="8001000" y="1905000"/>
            <a:ext cx="0" cy="274320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 type="oval" w="lg" len="lg"/>
            <a:tailEnd/>
          </a:ln>
          <a:effectLst/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4" name="Line 48"/>
          <p:cNvSpPr>
            <a:spLocks noChangeShapeType="1"/>
          </p:cNvSpPr>
          <p:nvPr>
            <p:custDataLst>
              <p:tags r:id="rId97"/>
            </p:custDataLst>
          </p:nvPr>
        </p:nvSpPr>
        <p:spPr bwMode="auto">
          <a:xfrm flipH="1">
            <a:off x="3276600" y="4724400"/>
            <a:ext cx="14478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5" name="Line 48"/>
          <p:cNvSpPr>
            <a:spLocks noChangeShapeType="1"/>
          </p:cNvSpPr>
          <p:nvPr>
            <p:custDataLst>
              <p:tags r:id="rId98"/>
            </p:custDataLst>
          </p:nvPr>
        </p:nvSpPr>
        <p:spPr bwMode="auto">
          <a:xfrm flipH="1">
            <a:off x="6553200" y="4648200"/>
            <a:ext cx="14478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6" name="Line 48"/>
          <p:cNvSpPr>
            <a:spLocks noChangeShapeType="1"/>
          </p:cNvSpPr>
          <p:nvPr>
            <p:custDataLst>
              <p:tags r:id="rId99"/>
            </p:custDataLst>
          </p:nvPr>
        </p:nvSpPr>
        <p:spPr bwMode="auto">
          <a:xfrm flipH="1" flipV="1">
            <a:off x="4724400" y="4724400"/>
            <a:ext cx="0" cy="22860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7" name="Line 48"/>
          <p:cNvSpPr>
            <a:spLocks noChangeShapeType="1"/>
          </p:cNvSpPr>
          <p:nvPr>
            <p:custDataLst>
              <p:tags r:id="rId100"/>
            </p:custDataLst>
          </p:nvPr>
        </p:nvSpPr>
        <p:spPr bwMode="auto">
          <a:xfrm flipH="1" flipV="1">
            <a:off x="6553200" y="4648200"/>
            <a:ext cx="0" cy="30480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8" name="Line 48"/>
          <p:cNvSpPr>
            <a:spLocks noChangeShapeType="1"/>
          </p:cNvSpPr>
          <p:nvPr>
            <p:custDataLst>
              <p:tags r:id="rId101"/>
            </p:custDataLst>
          </p:nvPr>
        </p:nvSpPr>
        <p:spPr bwMode="auto">
          <a:xfrm flipH="1" flipV="1">
            <a:off x="5791200" y="4724400"/>
            <a:ext cx="0" cy="22860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9" name="Line 48"/>
          <p:cNvSpPr>
            <a:spLocks noChangeShapeType="1"/>
          </p:cNvSpPr>
          <p:nvPr>
            <p:custDataLst>
              <p:tags r:id="rId102"/>
            </p:custDataLst>
          </p:nvPr>
        </p:nvSpPr>
        <p:spPr bwMode="auto">
          <a:xfrm flipH="1" flipV="1">
            <a:off x="5562600" y="4724400"/>
            <a:ext cx="2286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0" name="Line 48"/>
          <p:cNvSpPr>
            <a:spLocks noChangeShapeType="1"/>
          </p:cNvSpPr>
          <p:nvPr>
            <p:custDataLst>
              <p:tags r:id="rId103"/>
            </p:custDataLst>
          </p:nvPr>
        </p:nvSpPr>
        <p:spPr bwMode="auto">
          <a:xfrm flipV="1">
            <a:off x="5910044" y="5562600"/>
            <a:ext cx="228600" cy="76200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1" name="Line 48"/>
          <p:cNvSpPr>
            <a:spLocks noChangeShapeType="1"/>
          </p:cNvSpPr>
          <p:nvPr>
            <p:custDataLst>
              <p:tags r:id="rId104"/>
            </p:custDataLst>
          </p:nvPr>
        </p:nvSpPr>
        <p:spPr bwMode="auto">
          <a:xfrm flipV="1">
            <a:off x="5910044" y="6477000"/>
            <a:ext cx="228600" cy="76200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2" name="TextBox 241"/>
          <p:cNvSpPr txBox="1"/>
          <p:nvPr>
            <p:custDataLst>
              <p:tags r:id="rId105"/>
            </p:custDataLst>
          </p:nvPr>
        </p:nvSpPr>
        <p:spPr>
          <a:xfrm>
            <a:off x="6096000" y="6324600"/>
            <a:ext cx="1371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32bits</a:t>
            </a:r>
          </a:p>
        </p:txBody>
      </p:sp>
      <p:sp>
        <p:nvSpPr>
          <p:cNvPr id="243" name="TextBox 242"/>
          <p:cNvSpPr txBox="1"/>
          <p:nvPr>
            <p:custDataLst>
              <p:tags r:id="rId106"/>
            </p:custDataLst>
          </p:nvPr>
        </p:nvSpPr>
        <p:spPr>
          <a:xfrm>
            <a:off x="6172200" y="5391090"/>
            <a:ext cx="1371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64bytes</a:t>
            </a:r>
          </a:p>
        </p:txBody>
      </p:sp>
      <p:sp>
        <p:nvSpPr>
          <p:cNvPr id="244" name="Rectangle 243"/>
          <p:cNvSpPr/>
          <p:nvPr>
            <p:custDataLst>
              <p:tags r:id="rId107"/>
            </p:custDataLst>
          </p:nvPr>
        </p:nvSpPr>
        <p:spPr>
          <a:xfrm>
            <a:off x="86434" y="530856"/>
            <a:ext cx="3292931" cy="459744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31875" algn="l"/>
                <a:tab pos="2571750" algn="l"/>
                <a:tab pos="3709988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  Tag         Index     Offset</a:t>
            </a:r>
          </a:p>
        </p:txBody>
      </p:sp>
      <p:cxnSp>
        <p:nvCxnSpPr>
          <p:cNvPr id="245" name="Straight Connector 244"/>
          <p:cNvCxnSpPr/>
          <p:nvPr>
            <p:custDataLst>
              <p:tags r:id="rId108"/>
            </p:custDataLst>
          </p:nvPr>
        </p:nvCxnSpPr>
        <p:spPr>
          <a:xfrm>
            <a:off x="2287545" y="530856"/>
            <a:ext cx="0" cy="447044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246" name="Line 41"/>
          <p:cNvSpPr>
            <a:spLocks noChangeShapeType="1"/>
          </p:cNvSpPr>
          <p:nvPr>
            <p:custDataLst>
              <p:tags r:id="rId109"/>
            </p:custDataLst>
          </p:nvPr>
        </p:nvSpPr>
        <p:spPr bwMode="auto">
          <a:xfrm>
            <a:off x="1349128" y="981118"/>
            <a:ext cx="0" cy="96012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7" name="Line 42"/>
          <p:cNvSpPr>
            <a:spLocks noChangeShapeType="1"/>
          </p:cNvSpPr>
          <p:nvPr>
            <p:custDataLst>
              <p:tags r:id="rId110"/>
            </p:custDataLst>
          </p:nvPr>
        </p:nvSpPr>
        <p:spPr bwMode="auto">
          <a:xfrm>
            <a:off x="1349128" y="1928750"/>
            <a:ext cx="251988" cy="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 type="none" w="med" len="med"/>
            <a:tailEnd type="arrow" w="med" len="med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48" name="Straight Connector 247"/>
          <p:cNvCxnSpPr/>
          <p:nvPr>
            <p:custDataLst>
              <p:tags r:id="rId111"/>
            </p:custDataLst>
          </p:nvPr>
        </p:nvCxnSpPr>
        <p:spPr>
          <a:xfrm>
            <a:off x="1129349" y="543556"/>
            <a:ext cx="0" cy="447044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249" name="Line 41"/>
          <p:cNvSpPr>
            <a:spLocks noChangeShapeType="1"/>
          </p:cNvSpPr>
          <p:nvPr>
            <p:custDataLst>
              <p:tags r:id="rId112"/>
            </p:custDataLst>
          </p:nvPr>
        </p:nvSpPr>
        <p:spPr bwMode="auto">
          <a:xfrm>
            <a:off x="723605" y="990600"/>
            <a:ext cx="0" cy="237744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0" name="Line 41"/>
          <p:cNvSpPr>
            <a:spLocks noChangeShapeType="1"/>
          </p:cNvSpPr>
          <p:nvPr>
            <p:custDataLst>
              <p:tags r:id="rId113"/>
            </p:custDataLst>
          </p:nvPr>
        </p:nvSpPr>
        <p:spPr bwMode="auto">
          <a:xfrm>
            <a:off x="2989136" y="994854"/>
            <a:ext cx="0" cy="9144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1" name="Line 41"/>
          <p:cNvSpPr>
            <a:spLocks noChangeShapeType="1"/>
          </p:cNvSpPr>
          <p:nvPr>
            <p:custDataLst>
              <p:tags r:id="rId114"/>
            </p:custDataLst>
          </p:nvPr>
        </p:nvSpPr>
        <p:spPr bwMode="auto">
          <a:xfrm flipH="1">
            <a:off x="2976752" y="1095500"/>
            <a:ext cx="5989320" cy="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2" name="Line 41"/>
          <p:cNvSpPr>
            <a:spLocks noChangeShapeType="1"/>
          </p:cNvSpPr>
          <p:nvPr>
            <p:custDataLst>
              <p:tags r:id="rId115"/>
            </p:custDataLst>
          </p:nvPr>
        </p:nvSpPr>
        <p:spPr bwMode="auto">
          <a:xfrm>
            <a:off x="8963991" y="1088390"/>
            <a:ext cx="0" cy="50292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507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457200" y="274638"/>
            <a:ext cx="8229600" cy="8070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 panose="020B0503030403020204"/>
              </a:rPr>
              <a:t>How Big is the Cache?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ource Sans Pro" panose="020B0503030403020204"/>
            </a:endParaRPr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457200" y="3733799"/>
            <a:ext cx="8229600" cy="3533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1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 panose="020B0503030403020204"/>
              </a:rPr>
              <a:t>n</a:t>
            </a: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 panose="020B0503030403020204"/>
              </a:rPr>
              <a:t> bit index, </a:t>
            </a:r>
            <a:r>
              <a:rPr kumimoji="0" lang="en-US" sz="3000" b="0" i="1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 panose="020B0503030403020204"/>
              </a:rPr>
              <a:t>m</a:t>
            </a: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 panose="020B0503030403020204"/>
              </a:rPr>
              <a:t> bit offset, </a:t>
            </a: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 panose="020B0503030403020204"/>
              </a:rPr>
              <a:t>N-way Set Associative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 panose="020B0503030403020204"/>
              </a:rPr>
              <a:t>Question: How big is cache? 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000" b="1" i="1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 panose="020B0503030403020204"/>
              </a:rPr>
              <a:t>Data only</a:t>
            </a: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 panose="020B0503030403020204"/>
              </a:rPr>
              <a:t>? 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 panose="020B0503030403020204"/>
              </a:rPr>
              <a:t>	</a:t>
            </a:r>
            <a:r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 panose="020B0503030403020204"/>
              </a:rPr>
              <a:t>(what we usually mean when we ask “how big” is the cache)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000" b="1" i="1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 panose="020B0503030403020204"/>
              </a:rPr>
              <a:t>Data + overhead?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ource Sans Pro" panose="020B0503030403020204"/>
            </a:endParaRPr>
          </a:p>
        </p:txBody>
      </p:sp>
      <p:cxnSp>
        <p:nvCxnSpPr>
          <p:cNvPr id="50" name="Straight Connector 49"/>
          <p:cNvCxnSpPr/>
          <p:nvPr>
            <p:custDataLst>
              <p:tags r:id="rId1"/>
            </p:custDataLst>
          </p:nvPr>
        </p:nvCxnSpPr>
        <p:spPr>
          <a:xfrm rot="5400000">
            <a:off x="3848099" y="1335664"/>
            <a:ext cx="5334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51" name="Rectangle 50"/>
          <p:cNvSpPr/>
          <p:nvPr>
            <p:custDataLst>
              <p:tags r:id="rId2"/>
            </p:custDataLst>
          </p:nvPr>
        </p:nvSpPr>
        <p:spPr>
          <a:xfrm>
            <a:off x="304800" y="1081664"/>
            <a:ext cx="4953000" cy="533400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31875" algn="l"/>
                <a:tab pos="2571750" algn="l"/>
                <a:tab pos="3709988" algn="l"/>
              </a:tabLst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Tag	Index 	Offset</a:t>
            </a:r>
          </a:p>
        </p:txBody>
      </p:sp>
      <p:cxnSp>
        <p:nvCxnSpPr>
          <p:cNvPr id="52" name="Straight Connector 51"/>
          <p:cNvCxnSpPr/>
          <p:nvPr>
            <p:custDataLst>
              <p:tags r:id="rId3"/>
            </p:custDataLst>
          </p:nvPr>
        </p:nvCxnSpPr>
        <p:spPr>
          <a:xfrm rot="5400000">
            <a:off x="2628900" y="1335664"/>
            <a:ext cx="5334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53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600200" y="2667000"/>
            <a:ext cx="914400" cy="45720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ctangle 1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14600" y="2667000"/>
            <a:ext cx="1447800" cy="4572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Line 19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1905000" y="2667000"/>
            <a:ext cx="0" cy="4572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ectangle 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038600" y="2667000"/>
            <a:ext cx="914400" cy="45720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ectangle 1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953000" y="2667000"/>
            <a:ext cx="1447800" cy="4572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Line 19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4343400" y="2667000"/>
            <a:ext cx="0" cy="4572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Rectangle 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477000" y="2667000"/>
            <a:ext cx="914400" cy="45720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ectangle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391400" y="2667000"/>
            <a:ext cx="1447800" cy="4572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Line 19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6781800" y="2667000"/>
            <a:ext cx="0" cy="4572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ectangle 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600200" y="2209800"/>
            <a:ext cx="914400" cy="45720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Rectangle 1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514600" y="2209800"/>
            <a:ext cx="1447800" cy="4572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Line 19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1905000" y="2209800"/>
            <a:ext cx="0" cy="4572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ectangle 5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038600" y="2209800"/>
            <a:ext cx="914400" cy="45720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Rectangle 16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953000" y="2209800"/>
            <a:ext cx="1447800" cy="4572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4343400" y="2209800"/>
            <a:ext cx="0" cy="4572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Rectangle 5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477000" y="2209800"/>
            <a:ext cx="914400" cy="45720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Rectangle 16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7391400" y="2209800"/>
            <a:ext cx="1447800" cy="4572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Line 19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6781800" y="2209800"/>
            <a:ext cx="0" cy="4572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Rectangle 5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1600200" y="1752600"/>
            <a:ext cx="914400" cy="45720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Rectangle 16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514600" y="1752600"/>
            <a:ext cx="1447800" cy="4572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Line 19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1905000" y="1752600"/>
            <a:ext cx="0" cy="4572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Rectangle 5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4038600" y="1752600"/>
            <a:ext cx="914400" cy="45720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Rectangle 16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953000" y="1752600"/>
            <a:ext cx="1447800" cy="4572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Line 19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4343400" y="1752600"/>
            <a:ext cx="0" cy="4572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Rectangle 5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477000" y="1752600"/>
            <a:ext cx="914400" cy="45720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Rectangle 16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7391400" y="1752600"/>
            <a:ext cx="1447800" cy="4572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Line 19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6781800" y="1752600"/>
            <a:ext cx="0" cy="4572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Rectangle 5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1600200" y="3124200"/>
            <a:ext cx="914400" cy="45720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Rectangle 16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2514600" y="3124200"/>
            <a:ext cx="1447800" cy="4572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Line 19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1905000" y="3124200"/>
            <a:ext cx="0" cy="4572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Rectangle 5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4038600" y="3124200"/>
            <a:ext cx="914400" cy="45720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ctangle 16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4953000" y="3124200"/>
            <a:ext cx="1447800" cy="4572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Line 19"/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>
            <a:off x="4343400" y="3124200"/>
            <a:ext cx="0" cy="4572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Rectangle 5"/>
          <p:cNvSpPr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6477000" y="3124200"/>
            <a:ext cx="914400" cy="45720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Rectangle 16"/>
          <p:cNvSpPr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7391400" y="3124200"/>
            <a:ext cx="1447800" cy="4572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Line 19"/>
          <p:cNvSpPr>
            <a:spLocks noChangeShapeType="1"/>
          </p:cNvSpPr>
          <p:nvPr>
            <p:custDataLst>
              <p:tags r:id="rId39"/>
            </p:custDataLst>
          </p:nvPr>
        </p:nvSpPr>
        <p:spPr bwMode="auto">
          <a:xfrm>
            <a:off x="6781800" y="3124200"/>
            <a:ext cx="0" cy="4572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Line 42"/>
          <p:cNvSpPr>
            <a:spLocks noChangeShapeType="1"/>
          </p:cNvSpPr>
          <p:nvPr>
            <p:custDataLst>
              <p:tags r:id="rId40"/>
            </p:custDataLst>
          </p:nvPr>
        </p:nvSpPr>
        <p:spPr bwMode="auto">
          <a:xfrm>
            <a:off x="1333500" y="2438400"/>
            <a:ext cx="266700" cy="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 type="none" w="med" len="med"/>
            <a:tailEnd type="arrow" w="med" len="med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1" y="6021876"/>
            <a:ext cx="766378" cy="76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120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5885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>
                <a:solidFill>
                  <a:schemeClr val="tx2"/>
                </a:solidFill>
              </a:rPr>
              <a:t>Performance Calculation</a:t>
            </a:r>
            <a:r>
              <a:rPr lang="en-US" sz="3600" dirty="0" smtClean="0">
                <a:solidFill>
                  <a:schemeClr val="tx2"/>
                </a:solidFill>
              </a:rPr>
              <a:t> with $ Hierarchy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6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304800" y="1214250"/>
            <a:ext cx="8686800" cy="51054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b="1" dirty="0"/>
              <a:t>Parameters</a:t>
            </a:r>
          </a:p>
          <a:p>
            <a:pPr lvl="1" eaLnBrk="1" hangingPunct="1"/>
            <a:r>
              <a:rPr lang="en-US" dirty="0"/>
              <a:t>Reference stream: all loads</a:t>
            </a:r>
          </a:p>
          <a:p>
            <a:pPr lvl="1" eaLnBrk="1" hangingPunct="1"/>
            <a:r>
              <a:rPr lang="en-US" dirty="0"/>
              <a:t>D$: </a:t>
            </a:r>
            <a:r>
              <a:rPr lang="en-US" dirty="0" err="1"/>
              <a:t>t</a:t>
            </a:r>
            <a:r>
              <a:rPr lang="en-US" baseline="-25000" dirty="0" err="1"/>
              <a:t>hit</a:t>
            </a:r>
            <a:r>
              <a:rPr lang="en-US" dirty="0"/>
              <a:t> = 1ns, %</a:t>
            </a:r>
            <a:r>
              <a:rPr lang="en-US" baseline="-25000" dirty="0"/>
              <a:t>miss</a:t>
            </a:r>
            <a:r>
              <a:rPr lang="en-US" dirty="0"/>
              <a:t> = 5%</a:t>
            </a:r>
          </a:p>
          <a:p>
            <a:pPr lvl="1" eaLnBrk="1" hangingPunct="1"/>
            <a:r>
              <a:rPr lang="en-US" dirty="0"/>
              <a:t>L2: </a:t>
            </a:r>
            <a:r>
              <a:rPr lang="en-US" dirty="0" err="1"/>
              <a:t>t</a:t>
            </a:r>
            <a:r>
              <a:rPr lang="en-US" baseline="-25000" dirty="0" err="1"/>
              <a:t>hit</a:t>
            </a:r>
            <a:r>
              <a:rPr lang="en-US" dirty="0"/>
              <a:t> = 10ns, %</a:t>
            </a:r>
            <a:r>
              <a:rPr lang="en-US" baseline="-25000" dirty="0"/>
              <a:t>miss</a:t>
            </a:r>
            <a:r>
              <a:rPr lang="en-US" dirty="0"/>
              <a:t> = 20%   (local miss rate)</a:t>
            </a:r>
          </a:p>
          <a:p>
            <a:pPr lvl="1" eaLnBrk="1" hangingPunct="1"/>
            <a:r>
              <a:rPr lang="en-US" dirty="0"/>
              <a:t>Main memory: </a:t>
            </a:r>
            <a:r>
              <a:rPr lang="en-US" dirty="0" err="1"/>
              <a:t>t</a:t>
            </a:r>
            <a:r>
              <a:rPr lang="en-US" baseline="-25000" dirty="0" err="1"/>
              <a:t>hit</a:t>
            </a:r>
            <a:r>
              <a:rPr lang="en-US" dirty="0"/>
              <a:t> = 50ns</a:t>
            </a:r>
          </a:p>
          <a:p>
            <a:pPr eaLnBrk="1" hangingPunct="1"/>
            <a:r>
              <a:rPr lang="en-US" b="1" dirty="0"/>
              <a:t>What is </a:t>
            </a:r>
            <a:r>
              <a:rPr lang="en-US" b="1" dirty="0" err="1"/>
              <a:t>t</a:t>
            </a:r>
            <a:r>
              <a:rPr lang="en-US" b="1" baseline="-25000" dirty="0" err="1"/>
              <a:t>avgD</a:t>
            </a:r>
            <a:r>
              <a:rPr lang="en-US" b="1" baseline="-25000" dirty="0"/>
              <a:t>$</a:t>
            </a:r>
            <a:r>
              <a:rPr lang="en-US" b="1" dirty="0"/>
              <a:t> without an L2?</a:t>
            </a:r>
          </a:p>
          <a:p>
            <a:pPr lvl="1" eaLnBrk="1" hangingPunct="1"/>
            <a:r>
              <a:rPr lang="en-US" dirty="0" err="1"/>
              <a:t>t</a:t>
            </a:r>
            <a:r>
              <a:rPr lang="en-US" baseline="-25000" dirty="0" err="1"/>
              <a:t>missD</a:t>
            </a:r>
            <a:r>
              <a:rPr lang="en-US" baseline="-25000" dirty="0"/>
              <a:t>$</a:t>
            </a:r>
            <a:r>
              <a:rPr lang="en-US" dirty="0"/>
              <a:t> </a:t>
            </a:r>
            <a:r>
              <a:rPr lang="en-US" dirty="0" smtClean="0"/>
              <a:t>=</a:t>
            </a:r>
            <a:endParaRPr lang="en-US" baseline="-25000" dirty="0" smtClean="0"/>
          </a:p>
          <a:p>
            <a:pPr lvl="1" eaLnBrk="1" hangingPunct="1"/>
            <a:r>
              <a:rPr lang="en-US" dirty="0" err="1"/>
              <a:t>t</a:t>
            </a:r>
            <a:r>
              <a:rPr lang="en-US" baseline="-25000" dirty="0" err="1"/>
              <a:t>avgD</a:t>
            </a:r>
            <a:r>
              <a:rPr lang="en-US" baseline="-25000" dirty="0"/>
              <a:t>$ </a:t>
            </a:r>
            <a:r>
              <a:rPr lang="en-US" dirty="0" smtClean="0"/>
              <a:t>=</a:t>
            </a:r>
          </a:p>
          <a:p>
            <a:pPr eaLnBrk="1" hangingPunct="1"/>
            <a:r>
              <a:rPr lang="en-US" b="1" dirty="0"/>
              <a:t>What is </a:t>
            </a:r>
            <a:r>
              <a:rPr lang="en-US" b="1" dirty="0" err="1"/>
              <a:t>t</a:t>
            </a:r>
            <a:r>
              <a:rPr lang="en-US" b="1" baseline="-25000" dirty="0" err="1"/>
              <a:t>avgD</a:t>
            </a:r>
            <a:r>
              <a:rPr lang="en-US" b="1" baseline="-25000" dirty="0"/>
              <a:t>$</a:t>
            </a:r>
            <a:r>
              <a:rPr lang="en-US" b="1" dirty="0"/>
              <a:t> with an L2?</a:t>
            </a:r>
          </a:p>
          <a:p>
            <a:pPr lvl="1" eaLnBrk="1" hangingPunct="1"/>
            <a:r>
              <a:rPr lang="en-US" dirty="0" err="1"/>
              <a:t>t</a:t>
            </a:r>
            <a:r>
              <a:rPr lang="en-US" baseline="-25000" dirty="0" err="1"/>
              <a:t>missD</a:t>
            </a:r>
            <a:r>
              <a:rPr lang="en-US" baseline="-25000" dirty="0"/>
              <a:t>$</a:t>
            </a:r>
            <a:r>
              <a:rPr lang="en-US" dirty="0"/>
              <a:t> </a:t>
            </a:r>
            <a:r>
              <a:rPr lang="en-US" dirty="0" smtClean="0"/>
              <a:t>=</a:t>
            </a:r>
          </a:p>
          <a:p>
            <a:pPr lvl="1" eaLnBrk="1" hangingPunct="1"/>
            <a:r>
              <a:rPr lang="en-US" dirty="0"/>
              <a:t>t</a:t>
            </a:r>
            <a:r>
              <a:rPr lang="en-US" baseline="-25000" dirty="0"/>
              <a:t>avgL2 </a:t>
            </a:r>
            <a:r>
              <a:rPr lang="en-US" dirty="0"/>
              <a:t>=</a:t>
            </a:r>
            <a:r>
              <a:rPr lang="en-US" dirty="0" smtClean="0"/>
              <a:t> </a:t>
            </a:r>
          </a:p>
          <a:p>
            <a:pPr lvl="1" eaLnBrk="1" hangingPunct="1"/>
            <a:r>
              <a:rPr lang="en-US" dirty="0" err="1" smtClean="0"/>
              <a:t>t</a:t>
            </a:r>
            <a:r>
              <a:rPr lang="en-US" baseline="-25000" dirty="0" err="1" smtClean="0"/>
              <a:t>avgD</a:t>
            </a:r>
            <a:r>
              <a:rPr lang="en-US" baseline="-25000" dirty="0"/>
              <a:t>$ </a:t>
            </a:r>
            <a:r>
              <a:rPr lang="en-US" dirty="0" smtClean="0"/>
              <a:t>=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1" y="6021876"/>
            <a:ext cx="766378" cy="7663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69871" y="898779"/>
            <a:ext cx="504771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buNone/>
            </a:pPr>
            <a:r>
              <a:rPr lang="en-US" sz="3500" b="1" dirty="0" smtClean="0">
                <a:solidFill>
                  <a:schemeClr val="tx2"/>
                </a:solidFill>
                <a:latin typeface="Source Sans Pro" panose="020B0503030403020204"/>
              </a:rPr>
              <a:t>t</a:t>
            </a:r>
            <a:r>
              <a:rPr lang="en-US" sz="3500" b="1" baseline="-25000" dirty="0" smtClean="0">
                <a:solidFill>
                  <a:schemeClr val="tx2"/>
                </a:solidFill>
                <a:latin typeface="Source Sans Pro" panose="020B0503030403020204"/>
              </a:rPr>
              <a:t>avg</a:t>
            </a:r>
            <a:r>
              <a:rPr lang="en-US" sz="3500" b="1" dirty="0" smtClean="0">
                <a:solidFill>
                  <a:schemeClr val="tx2"/>
                </a:solidFill>
                <a:latin typeface="Source Sans Pro" panose="020B0503030403020204"/>
              </a:rPr>
              <a:t> </a:t>
            </a:r>
            <a:r>
              <a:rPr lang="en-US" sz="3500" b="1" dirty="0">
                <a:solidFill>
                  <a:schemeClr val="tx2"/>
                </a:solidFill>
                <a:latin typeface="Source Sans Pro" panose="020B0503030403020204"/>
              </a:rPr>
              <a:t>= </a:t>
            </a:r>
            <a:r>
              <a:rPr lang="en-US" sz="3500" b="1" dirty="0" err="1" smtClean="0">
                <a:solidFill>
                  <a:schemeClr val="tx2"/>
                </a:solidFill>
                <a:latin typeface="Source Sans Pro" panose="020B0503030403020204"/>
              </a:rPr>
              <a:t>t</a:t>
            </a:r>
            <a:r>
              <a:rPr lang="en-US" sz="3500" b="1" baseline="-25000" dirty="0" err="1" smtClean="0">
                <a:solidFill>
                  <a:schemeClr val="tx2"/>
                </a:solidFill>
                <a:latin typeface="Source Sans Pro" panose="020B0503030403020204"/>
              </a:rPr>
              <a:t>hit</a:t>
            </a:r>
            <a:r>
              <a:rPr lang="en-US" sz="3500" b="1" dirty="0" smtClean="0">
                <a:solidFill>
                  <a:schemeClr val="tx2"/>
                </a:solidFill>
                <a:latin typeface="Source Sans Pro" panose="020B0503030403020204"/>
              </a:rPr>
              <a:t> </a:t>
            </a:r>
            <a:r>
              <a:rPr lang="en-US" sz="3500" b="1" dirty="0">
                <a:solidFill>
                  <a:schemeClr val="tx2"/>
                </a:solidFill>
                <a:latin typeface="Source Sans Pro" panose="020B0503030403020204"/>
              </a:rPr>
              <a:t>+  %</a:t>
            </a:r>
            <a:r>
              <a:rPr lang="en-US" sz="3500" b="1" baseline="-25000" dirty="0">
                <a:solidFill>
                  <a:schemeClr val="tx2"/>
                </a:solidFill>
                <a:latin typeface="Source Sans Pro" panose="020B0503030403020204"/>
              </a:rPr>
              <a:t>miss</a:t>
            </a:r>
            <a:r>
              <a:rPr lang="en-US" sz="3500" b="1" dirty="0">
                <a:solidFill>
                  <a:schemeClr val="tx2"/>
                </a:solidFill>
                <a:latin typeface="Source Sans Pro" panose="020B0503030403020204"/>
              </a:rPr>
              <a:t>* t</a:t>
            </a:r>
            <a:r>
              <a:rPr lang="en-US" sz="3500" b="1" baseline="-25000" dirty="0">
                <a:solidFill>
                  <a:schemeClr val="tx2"/>
                </a:solidFill>
                <a:latin typeface="Source Sans Pro" panose="020B0503030403020204"/>
              </a:rPr>
              <a:t>miss</a:t>
            </a:r>
          </a:p>
        </p:txBody>
      </p:sp>
    </p:spTree>
    <p:extLst>
      <p:ext uri="{BB962C8B-B14F-4D97-AF65-F5344CB8AC3E}">
        <p14:creationId xmlns:p14="http://schemas.microsoft.com/office/powerpoint/2010/main" val="12508363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3374"/>
            <a:ext cx="8229600" cy="1143000"/>
          </a:xfrm>
        </p:spPr>
        <p:txBody>
          <a:bodyPr/>
          <a:lstStyle/>
          <a:p>
            <a:r>
              <a:rPr lang="en-US" dirty="0" smtClean="0"/>
              <a:t>Performance Summary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82536"/>
            <a:ext cx="8572500" cy="507381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400" dirty="0" smtClean="0"/>
              <a:t>Average memory access time (AMAT) depends on: </a:t>
            </a:r>
          </a:p>
          <a:p>
            <a:r>
              <a:rPr lang="en-US" sz="3100" dirty="0" smtClean="0"/>
              <a:t>cache architecture and size</a:t>
            </a:r>
          </a:p>
          <a:p>
            <a:r>
              <a:rPr lang="en-US" sz="3100" dirty="0" smtClean="0"/>
              <a:t>Hit and miss rates</a:t>
            </a:r>
          </a:p>
          <a:p>
            <a:r>
              <a:rPr lang="en-US" sz="3100" dirty="0" smtClean="0"/>
              <a:t>Access times and miss penalty </a:t>
            </a:r>
          </a:p>
          <a:p>
            <a:endParaRPr lang="en-US" sz="1500" dirty="0" smtClean="0"/>
          </a:p>
          <a:p>
            <a:pPr marL="0" indent="0">
              <a:buNone/>
            </a:pPr>
            <a:r>
              <a:rPr lang="en-US" sz="3400" dirty="0"/>
              <a:t>Cache design a very complex problem:</a:t>
            </a:r>
          </a:p>
          <a:p>
            <a:pPr marL="514350" indent="-457200">
              <a:buClr>
                <a:schemeClr val="tx2"/>
              </a:buClr>
            </a:pPr>
            <a:r>
              <a:rPr lang="en-US" dirty="0"/>
              <a:t>Cache size, block size (aka line size)</a:t>
            </a:r>
          </a:p>
          <a:p>
            <a:pPr marL="514350" indent="-457200">
              <a:buClr>
                <a:schemeClr val="tx2"/>
              </a:buClr>
            </a:pPr>
            <a:r>
              <a:rPr lang="en-US" dirty="0"/>
              <a:t>Number of ways of set-associativity (1, N, </a:t>
            </a:r>
            <a:r>
              <a:rPr lang="en-US" dirty="0">
                <a:sym typeface="Symbol"/>
              </a:rPr>
              <a:t>)</a:t>
            </a:r>
            <a:endParaRPr lang="en-US" dirty="0"/>
          </a:p>
          <a:p>
            <a:pPr marL="514350" indent="-457200">
              <a:buClr>
                <a:schemeClr val="tx2"/>
              </a:buClr>
            </a:pPr>
            <a:r>
              <a:rPr lang="en-US" dirty="0"/>
              <a:t>Eviction policy </a:t>
            </a:r>
          </a:p>
          <a:p>
            <a:pPr marL="514350" indent="-457200">
              <a:buClr>
                <a:schemeClr val="tx2"/>
              </a:buClr>
            </a:pPr>
            <a:r>
              <a:rPr lang="en-US" dirty="0"/>
              <a:t>Number of levels of caching, parameters for each</a:t>
            </a:r>
          </a:p>
          <a:p>
            <a:pPr marL="514350" indent="-457200">
              <a:buClr>
                <a:schemeClr val="tx2"/>
              </a:buClr>
            </a:pPr>
            <a:r>
              <a:rPr lang="en-US" dirty="0"/>
              <a:t>Separate I-cache from D-cache, or Unified cache</a:t>
            </a:r>
          </a:p>
          <a:p>
            <a:pPr marL="514350" indent="-457200">
              <a:buClr>
                <a:schemeClr val="tx2"/>
              </a:buClr>
            </a:pPr>
            <a:r>
              <a:rPr lang="en-US" dirty="0"/>
              <a:t>Prefetching policies / instructions</a:t>
            </a:r>
          </a:p>
          <a:p>
            <a:pPr marL="514350" indent="-457200">
              <a:buClr>
                <a:schemeClr val="tx2"/>
              </a:buClr>
            </a:pPr>
            <a:r>
              <a:rPr lang="en-US" dirty="0"/>
              <a:t>Write </a:t>
            </a:r>
            <a:r>
              <a:rPr lang="en-US" dirty="0" smtClean="0"/>
              <a:t>policy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5758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4300" y="13373"/>
            <a:ext cx="8686800" cy="1143000"/>
          </a:xfrm>
        </p:spPr>
        <p:txBody>
          <a:bodyPr/>
          <a:lstStyle/>
          <a:p>
            <a:r>
              <a:rPr lang="en-US" dirty="0" smtClean="0"/>
              <a:t>Takeaway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4300" y="1167958"/>
            <a:ext cx="8686800" cy="507381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/>
              <a:t>Direct Mapped </a:t>
            </a:r>
            <a:r>
              <a:rPr lang="en-US" sz="2800" dirty="0" smtClean="0">
                <a:sym typeface="Wingdings"/>
              </a:rPr>
              <a:t> fast, but low hit rate</a:t>
            </a:r>
          </a:p>
          <a:p>
            <a:pPr marL="0" indent="0">
              <a:buNone/>
            </a:pPr>
            <a:r>
              <a:rPr lang="en-US" sz="2800" dirty="0" smtClean="0">
                <a:sym typeface="Wingdings"/>
              </a:rPr>
              <a:t>Fully Associative  higher hit cost, higher hit rate</a:t>
            </a:r>
          </a:p>
          <a:p>
            <a:pPr marL="0" indent="0">
              <a:buNone/>
            </a:pPr>
            <a:r>
              <a:rPr lang="en-US" sz="2800" dirty="0" smtClean="0">
                <a:sym typeface="Wingdings"/>
              </a:rPr>
              <a:t>Set Associative  </a:t>
            </a:r>
            <a:r>
              <a:rPr lang="en-US" sz="2800" dirty="0" err="1" smtClean="0">
                <a:sym typeface="Wingdings"/>
              </a:rPr>
              <a:t>middleground</a:t>
            </a:r>
            <a:endParaRPr lang="en-US" sz="2800" dirty="0" smtClean="0">
              <a:sym typeface="Wingdings"/>
            </a:endParaRPr>
          </a:p>
          <a:p>
            <a:pPr marL="0" indent="0">
              <a:buNone/>
            </a:pPr>
            <a:endParaRPr lang="en-US" sz="2800" dirty="0">
              <a:sym typeface="Wingdings"/>
            </a:endParaRPr>
          </a:p>
          <a:p>
            <a:pPr marL="0" indent="0">
              <a:buNone/>
            </a:pPr>
            <a:r>
              <a:rPr lang="en-US" sz="2800" dirty="0" smtClean="0"/>
              <a:t>Line </a:t>
            </a:r>
            <a:r>
              <a:rPr lang="en-US" sz="2800" dirty="0"/>
              <a:t>size matters.  Larger cache lines can increase performance due to prefetching.  BUT, can also decrease performance is </a:t>
            </a:r>
            <a:r>
              <a:rPr lang="en-US" sz="2800" b="1" dirty="0"/>
              <a:t>working set</a:t>
            </a:r>
            <a:r>
              <a:rPr lang="en-US" sz="2800" dirty="0"/>
              <a:t> size cannot fit in cache.</a:t>
            </a:r>
          </a:p>
          <a:p>
            <a:endParaRPr lang="en-US" sz="2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 smtClean="0"/>
              <a:t>Cache </a:t>
            </a:r>
            <a:r>
              <a:rPr lang="en-US" sz="2800" dirty="0"/>
              <a:t>performance is measured by the average memory access time (AMAT), which depends cache architecture and size, but also the </a:t>
            </a:r>
            <a:r>
              <a:rPr lang="en-US" sz="2800" dirty="0" smtClean="0"/>
              <a:t>access </a:t>
            </a:r>
            <a:r>
              <a:rPr lang="en-US" sz="2800" dirty="0"/>
              <a:t>time for hit, miss penalty, hit </a:t>
            </a:r>
            <a:r>
              <a:rPr lang="en-US" sz="2800" dirty="0" smtClean="0"/>
              <a:t>rate.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369411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374"/>
            <a:ext cx="8229600" cy="1143000"/>
          </a:xfrm>
        </p:spPr>
        <p:txBody>
          <a:bodyPr>
            <a:normAutofit/>
          </a:bodyPr>
          <a:lstStyle/>
          <a:p>
            <a:r>
              <a:rPr lang="en-US"/>
              <a:t>What about Stores?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200" y="1156374"/>
            <a:ext cx="8229600" cy="4969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98450" indent="-298450" algn="l" defTabSz="609570" rtl="0" eaLnBrk="1" latinLnBrk="0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/>
              <a:defRPr sz="3200" b="0" i="0" strike="noStrike" kern="1200" cap="none" normalizeH="0" baseline="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1pPr>
            <a:lvl2pPr marL="584200" indent="-355600" algn="l" defTabSz="609570" rtl="0" eaLnBrk="1" latinLnBrk="0" hangingPunct="1">
              <a:spcBef>
                <a:spcPts val="0"/>
              </a:spcBef>
              <a:buFont typeface="Arial"/>
              <a:buChar char="•"/>
              <a:tabLst/>
              <a:defRPr lang="en-US" sz="2800" kern="1200" dirty="0" smtClean="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2pPr>
            <a:lvl3pPr marL="755650" indent="-285750" algn="l" defTabSz="609570" rtl="0" eaLnBrk="1" latinLnBrk="0" hangingPunct="1">
              <a:spcBef>
                <a:spcPct val="20000"/>
              </a:spcBef>
              <a:buFont typeface="Lucida Grande"/>
              <a:buChar char="-"/>
              <a:tabLst/>
              <a:defRPr sz="2400" kern="120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3pPr>
            <a:lvl4pPr marL="927100" indent="-228600" algn="l" defTabSz="60957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2000" kern="1200" baseline="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4pPr>
            <a:lvl5pPr marL="1155700" indent="-228600" algn="l" defTabSz="609570" rtl="0" eaLnBrk="1" latinLnBrk="0" hangingPunct="1">
              <a:spcBef>
                <a:spcPct val="20000"/>
              </a:spcBef>
              <a:buFont typeface="Arial"/>
              <a:buChar char="»"/>
              <a:tabLst/>
              <a:defRPr sz="1600" kern="120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90000"/>
              </a:lnSpc>
              <a:buClr>
                <a:schemeClr val="tx1"/>
              </a:buClr>
              <a:buFont typeface="Arial" charset="0"/>
              <a:buNone/>
            </a:pPr>
            <a:r>
              <a:rPr lang="en-US" smtClean="0"/>
              <a:t>We want to write to the cache.</a:t>
            </a:r>
          </a:p>
          <a:p>
            <a:pPr marL="0" indent="0" fontAlgn="auto">
              <a:lnSpc>
                <a:spcPct val="90000"/>
              </a:lnSpc>
              <a:buClr>
                <a:schemeClr val="tx1"/>
              </a:buClr>
              <a:buFont typeface="Arial" charset="0"/>
              <a:buNone/>
            </a:pPr>
            <a:endParaRPr lang="en-US" smtClean="0"/>
          </a:p>
          <a:p>
            <a:pPr marL="0" indent="0" fontAlgn="auto">
              <a:lnSpc>
                <a:spcPct val="90000"/>
              </a:lnSpc>
              <a:buClr>
                <a:schemeClr val="tx1"/>
              </a:buClr>
              <a:buFont typeface="Arial" charset="0"/>
              <a:buNone/>
            </a:pPr>
            <a:r>
              <a:rPr lang="en-US" smtClean="0"/>
              <a:t>If the data is not in the cache?</a:t>
            </a:r>
          </a:p>
          <a:p>
            <a:pPr marL="0" lvl="1" indent="0" fontAlgn="auto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/>
              <a:buNone/>
            </a:pPr>
            <a:r>
              <a:rPr lang="en-US" sz="3200" smtClean="0"/>
              <a:t>	Bring it in. 	(</a:t>
            </a:r>
            <a:r>
              <a:rPr lang="en-US" sz="3200" smtClean="0">
                <a:solidFill>
                  <a:srgbClr val="7030A0"/>
                </a:solidFill>
              </a:rPr>
              <a:t>Write allocate policy</a:t>
            </a:r>
            <a:r>
              <a:rPr lang="en-US" sz="3200" smtClean="0"/>
              <a:t>)</a:t>
            </a:r>
          </a:p>
          <a:p>
            <a:pPr marL="0" lvl="1" indent="0" fontAlgn="auto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/>
              <a:buNone/>
            </a:pPr>
            <a:endParaRPr lang="en-US" smtClean="0"/>
          </a:p>
          <a:p>
            <a:pPr marL="0" indent="0" fontAlgn="auto">
              <a:lnSpc>
                <a:spcPct val="90000"/>
              </a:lnSpc>
              <a:buClr>
                <a:schemeClr val="tx1"/>
              </a:buClr>
              <a:buFont typeface="Arial" charset="0"/>
              <a:buNone/>
            </a:pPr>
            <a:r>
              <a:rPr lang="en-US" smtClean="0"/>
              <a:t>Should we also update memory?	</a:t>
            </a:r>
          </a:p>
          <a:p>
            <a:pPr fontAlgn="auto">
              <a:defRPr/>
            </a:pPr>
            <a:r>
              <a:rPr lang="en-US" smtClean="0"/>
              <a:t>Yes: </a:t>
            </a:r>
            <a:r>
              <a:rPr lang="en-US" smtClean="0">
                <a:solidFill>
                  <a:srgbClr val="7030A0"/>
                </a:solidFill>
              </a:rPr>
              <a:t>write-through policy</a:t>
            </a:r>
          </a:p>
          <a:p>
            <a:pPr fontAlgn="auto">
              <a:defRPr/>
            </a:pPr>
            <a:r>
              <a:rPr lang="en-US" smtClean="0"/>
              <a:t>No: </a:t>
            </a:r>
            <a:r>
              <a:rPr lang="en-US" smtClean="0">
                <a:solidFill>
                  <a:srgbClr val="7030A0"/>
                </a:solidFill>
              </a:rPr>
              <a:t>write-back policy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0075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48" name="Rectangle 2"/>
          <p:cNvSpPr>
            <a:spLocks noChangeArrowheads="1"/>
          </p:cNvSpPr>
          <p:nvPr/>
        </p:nvSpPr>
        <p:spPr bwMode="ltGray">
          <a:xfrm>
            <a:off x="3581400" y="2641600"/>
            <a:ext cx="2514600" cy="1811408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5"/>
          <p:cNvSpPr txBox="1">
            <a:spLocks noChangeArrowheads="1"/>
          </p:cNvSpPr>
          <p:nvPr/>
        </p:nvSpPr>
        <p:spPr>
          <a:xfrm>
            <a:off x="661988" y="0"/>
            <a:ext cx="7772400" cy="465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 panose="020B0503030403020204"/>
              </a:rPr>
              <a:t>Write-Through Cache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ource Sans Pro" panose="020B0503030403020204"/>
            </a:endParaRPr>
          </a:p>
        </p:txBody>
      </p:sp>
      <p:sp>
        <p:nvSpPr>
          <p:cNvPr id="52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</a:t>
            </a:r>
          </a:p>
        </p:txBody>
      </p:sp>
      <p:sp>
        <p:nvSpPr>
          <p:cNvPr id="53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123</a:t>
            </a:r>
          </a:p>
        </p:txBody>
      </p:sp>
      <p:sp>
        <p:nvSpPr>
          <p:cNvPr id="54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150</a:t>
            </a:r>
          </a:p>
        </p:txBody>
      </p:sp>
      <p:sp>
        <p:nvSpPr>
          <p:cNvPr id="55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162</a:t>
            </a:r>
          </a:p>
        </p:txBody>
      </p:sp>
      <p:sp>
        <p:nvSpPr>
          <p:cNvPr id="56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57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</a:t>
            </a:r>
          </a:p>
        </p:txBody>
      </p:sp>
      <p:sp>
        <p:nvSpPr>
          <p:cNvPr id="58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</a:t>
            </a:r>
          </a:p>
        </p:txBody>
      </p:sp>
      <p:sp>
        <p:nvSpPr>
          <p:cNvPr id="59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210</a:t>
            </a:r>
          </a:p>
        </p:txBody>
      </p:sp>
      <p:sp>
        <p:nvSpPr>
          <p:cNvPr id="60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0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4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5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6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7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8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9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10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11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12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13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14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61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1949664" cy="2308324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Instructions: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LB  x1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Wingdings"/>
              </a:rPr>
              <a:t>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Symbol" pitchFamily="18" charset="2"/>
              </a:rPr>
              <a:t> M[ 1   ]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LB  x2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Wingdings"/>
              </a:rPr>
              <a:t>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Symbol" pitchFamily="18" charset="2"/>
              </a:rPr>
              <a:t> M[ 7   ]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SB  x2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Wingdings"/>
              </a:rPr>
              <a:t>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Symbol" pitchFamily="18" charset="2"/>
              </a:rPr>
              <a:t> M[ 0   ]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SB  x1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Wingdings"/>
              </a:rPr>
              <a:t>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Symbol" pitchFamily="18" charset="2"/>
              </a:rPr>
              <a:t> M[ 5   ]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LB  x2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Wingdings"/>
              </a:rPr>
              <a:t>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Symbol" pitchFamily="18" charset="2"/>
              </a:rPr>
              <a:t> M[ 10 ]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SB  x1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Wingdings"/>
              </a:rPr>
              <a:t>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Symbol" pitchFamily="18" charset="2"/>
              </a:rPr>
              <a:t> M[ 5   ]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Symbol" pitchFamily="18" charset="2"/>
              </a:rPr>
              <a:t>SB  x1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Wingdings"/>
              </a:rPr>
              <a:t>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Symbol" pitchFamily="18" charset="2"/>
              </a:rPr>
              <a:t> M[ 10 ]</a:t>
            </a:r>
          </a:p>
        </p:txBody>
      </p:sp>
      <p:sp>
        <p:nvSpPr>
          <p:cNvPr id="62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Cache</a:t>
            </a:r>
          </a:p>
        </p:txBody>
      </p:sp>
      <p:sp>
        <p:nvSpPr>
          <p:cNvPr id="63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Register File</a:t>
            </a:r>
            <a:endParaRPr lang="en-US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4" name="Rectangle 18"/>
          <p:cNvSpPr>
            <a:spLocks noChangeArrowheads="1"/>
          </p:cNvSpPr>
          <p:nvPr/>
        </p:nvSpPr>
        <p:spPr bwMode="blackWhite">
          <a:xfrm>
            <a:off x="4394200" y="3098800"/>
            <a:ext cx="5334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ectangle 19"/>
          <p:cNvSpPr>
            <a:spLocks noChangeArrowheads="1"/>
          </p:cNvSpPr>
          <p:nvPr/>
        </p:nvSpPr>
        <p:spPr bwMode="ltGray">
          <a:xfrm>
            <a:off x="4927600" y="3098800"/>
            <a:ext cx="10668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Rectangle 20"/>
          <p:cNvSpPr>
            <a:spLocks noChangeArrowheads="1"/>
          </p:cNvSpPr>
          <p:nvPr/>
        </p:nvSpPr>
        <p:spPr bwMode="ltGray">
          <a:xfrm>
            <a:off x="4927600" y="3403600"/>
            <a:ext cx="10668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ectangle 22"/>
          <p:cNvSpPr>
            <a:spLocks noChangeArrowheads="1"/>
          </p:cNvSpPr>
          <p:nvPr/>
        </p:nvSpPr>
        <p:spPr bwMode="ltGray">
          <a:xfrm>
            <a:off x="2362200" y="4953000"/>
            <a:ext cx="10668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Rectangle 23"/>
          <p:cNvSpPr>
            <a:spLocks noChangeArrowheads="1"/>
          </p:cNvSpPr>
          <p:nvPr/>
        </p:nvSpPr>
        <p:spPr bwMode="ltGray">
          <a:xfrm>
            <a:off x="2362200" y="5257800"/>
            <a:ext cx="10668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Rectangle 24"/>
          <p:cNvSpPr>
            <a:spLocks noChangeArrowheads="1"/>
          </p:cNvSpPr>
          <p:nvPr/>
        </p:nvSpPr>
        <p:spPr bwMode="ltGray">
          <a:xfrm>
            <a:off x="2362200" y="5562600"/>
            <a:ext cx="10668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Rectangle 25"/>
          <p:cNvSpPr>
            <a:spLocks noChangeArrowheads="1"/>
          </p:cNvSpPr>
          <p:nvPr/>
        </p:nvSpPr>
        <p:spPr bwMode="ltGray">
          <a:xfrm>
            <a:off x="2362200" y="5867400"/>
            <a:ext cx="10668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2511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0</a:t>
            </a:r>
            <a:endParaRPr lang="en-US" sz="2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</a:t>
            </a:r>
            <a:endParaRPr lang="en-US" sz="2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</a:t>
            </a:r>
            <a:endParaRPr lang="en-US" sz="2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</a:t>
            </a:r>
            <a:endParaRPr lang="en-US" sz="2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2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Memory</a:t>
            </a:r>
          </a:p>
        </p:txBody>
      </p:sp>
      <p:sp>
        <p:nvSpPr>
          <p:cNvPr id="73" name="Rectangle 28"/>
          <p:cNvSpPr>
            <a:spLocks noChangeArrowheads="1"/>
          </p:cNvSpPr>
          <p:nvPr/>
        </p:nvSpPr>
        <p:spPr bwMode="blackWhite">
          <a:xfrm>
            <a:off x="4394200" y="3708400"/>
            <a:ext cx="5334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Rectangle 29"/>
          <p:cNvSpPr>
            <a:spLocks noChangeArrowheads="1"/>
          </p:cNvSpPr>
          <p:nvPr/>
        </p:nvSpPr>
        <p:spPr bwMode="ltGray">
          <a:xfrm>
            <a:off x="4927600" y="3708400"/>
            <a:ext cx="10668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Rectangle 30"/>
          <p:cNvSpPr>
            <a:spLocks noChangeArrowheads="1"/>
          </p:cNvSpPr>
          <p:nvPr/>
        </p:nvSpPr>
        <p:spPr bwMode="ltGray">
          <a:xfrm>
            <a:off x="4927600" y="4013200"/>
            <a:ext cx="10668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Rectangle 31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78</a:t>
            </a:r>
          </a:p>
        </p:txBody>
      </p:sp>
      <p:sp>
        <p:nvSpPr>
          <p:cNvPr id="77" name="Rectangle 32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120</a:t>
            </a:r>
          </a:p>
        </p:txBody>
      </p:sp>
      <p:sp>
        <p:nvSpPr>
          <p:cNvPr id="78" name="Rectangle 33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71</a:t>
            </a:r>
          </a:p>
        </p:txBody>
      </p:sp>
      <p:sp>
        <p:nvSpPr>
          <p:cNvPr id="79" name="Rectangle 34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173</a:t>
            </a:r>
          </a:p>
        </p:txBody>
      </p:sp>
      <p:sp>
        <p:nvSpPr>
          <p:cNvPr id="80" name="Rectangle 35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81" name="Rectangle 36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82" name="Rectangle 37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</a:t>
            </a:r>
          </a:p>
        </p:txBody>
      </p:sp>
      <p:sp>
        <p:nvSpPr>
          <p:cNvPr id="83" name="Rectangle 38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225</a:t>
            </a:r>
          </a:p>
        </p:txBody>
      </p:sp>
      <p:sp>
        <p:nvSpPr>
          <p:cNvPr id="84" name="Text Box 39"/>
          <p:cNvSpPr txBox="1">
            <a:spLocks noChangeArrowheads="1"/>
          </p:cNvSpPr>
          <p:nvPr/>
        </p:nvSpPr>
        <p:spPr bwMode="auto">
          <a:xfrm>
            <a:off x="4038600" y="5334000"/>
            <a:ext cx="174515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Misses:	0</a:t>
            </a:r>
            <a:endParaRPr lang="en-US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Hits:        </a:t>
            </a: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Reads:</a:t>
            </a: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</a:t>
            </a: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0</a:t>
            </a:r>
            <a:endParaRPr lang="en-US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Writes:      	0</a:t>
            </a:r>
            <a:endParaRPr lang="en-US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5" name="Rectangle 40"/>
          <p:cNvSpPr>
            <a:spLocks noChangeArrowheads="1"/>
          </p:cNvSpPr>
          <p:nvPr/>
        </p:nvSpPr>
        <p:spPr bwMode="blackWhite">
          <a:xfrm>
            <a:off x="4114800" y="3098800"/>
            <a:ext cx="27305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86" name="Rectangle 41"/>
          <p:cNvSpPr>
            <a:spLocks noChangeArrowheads="1"/>
          </p:cNvSpPr>
          <p:nvPr/>
        </p:nvSpPr>
        <p:spPr bwMode="blackWhite">
          <a:xfrm>
            <a:off x="4117975" y="3708400"/>
            <a:ext cx="27305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87" name="Text Box 60"/>
          <p:cNvSpPr txBox="1">
            <a:spLocks noChangeArrowheads="1"/>
          </p:cNvSpPr>
          <p:nvPr/>
        </p:nvSpPr>
        <p:spPr bwMode="auto">
          <a:xfrm>
            <a:off x="2201292" y="622696"/>
            <a:ext cx="468589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Source Sans Pro" panose="020B0503030403020204"/>
                <a:ea typeface="+mn-ea"/>
                <a:cs typeface="+mn-cs"/>
              </a:rPr>
              <a:t>16 </a:t>
            </a:r>
            <a:r>
              <a:rPr lang="en-US" dirty="0" smtClean="0">
                <a:solidFill>
                  <a:prstClr val="black"/>
                </a:solidFill>
                <a:latin typeface="Source Sans Pro" panose="020B0503030403020204"/>
                <a:ea typeface="+mn-ea"/>
                <a:cs typeface="+mn-cs"/>
              </a:rPr>
              <a:t>byte, byte-addressed memory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Source Sans Pro" panose="020B0503030403020204"/>
                <a:ea typeface="+mn-ea"/>
                <a:cs typeface="+mn-cs"/>
              </a:rPr>
              <a:t>4 </a:t>
            </a:r>
            <a:r>
              <a:rPr lang="en-US" dirty="0" err="1" smtClean="0">
                <a:solidFill>
                  <a:prstClr val="black"/>
                </a:solidFill>
                <a:latin typeface="Source Sans Pro" panose="020B0503030403020204"/>
                <a:ea typeface="+mn-ea"/>
                <a:cs typeface="+mn-cs"/>
              </a:rPr>
              <a:t>btye</a:t>
            </a:r>
            <a:r>
              <a:rPr lang="en-US" dirty="0" smtClean="0">
                <a:solidFill>
                  <a:prstClr val="black"/>
                </a:solidFill>
                <a:latin typeface="Source Sans Pro" panose="020B0503030403020204"/>
                <a:ea typeface="+mn-ea"/>
                <a:cs typeface="+mn-cs"/>
              </a:rPr>
              <a:t>, fully-associative cache:</a:t>
            </a:r>
            <a:endParaRPr lang="en-US" dirty="0">
              <a:solidFill>
                <a:prstClr val="black"/>
              </a:solidFill>
              <a:latin typeface="Source Sans Pro" panose="020B0503030403020204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Source Sans Pro" panose="020B0503030403020204"/>
                <a:ea typeface="+mn-ea"/>
                <a:cs typeface="+mn-cs"/>
              </a:rPr>
              <a:t>   2-byte blocks, write-allocate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Source Sans Pro" panose="020B0503030403020204"/>
                <a:ea typeface="+mn-ea"/>
                <a:cs typeface="+mn-cs"/>
              </a:rPr>
              <a:t>4 bit addresses: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Source Sans Pro" panose="020B0503030403020204"/>
                <a:ea typeface="+mn-ea"/>
                <a:cs typeface="+mn-cs"/>
              </a:rPr>
              <a:t>	3</a:t>
            </a:r>
            <a:r>
              <a:rPr lang="en-US" dirty="0" smtClean="0">
                <a:solidFill>
                  <a:prstClr val="black"/>
                </a:solidFill>
                <a:latin typeface="Source Sans Pro" panose="020B0503030403020204"/>
                <a:ea typeface="+mn-ea"/>
                <a:cs typeface="+mn-cs"/>
              </a:rPr>
              <a:t> bit tag, 1 bit offset</a:t>
            </a:r>
          </a:p>
        </p:txBody>
      </p:sp>
      <p:sp>
        <p:nvSpPr>
          <p:cNvPr id="88" name="Text Box 21"/>
          <p:cNvSpPr txBox="1">
            <a:spLocks noChangeArrowheads="1"/>
          </p:cNvSpPr>
          <p:nvPr/>
        </p:nvSpPr>
        <p:spPr bwMode="auto">
          <a:xfrm>
            <a:off x="3581400" y="2641600"/>
            <a:ext cx="22082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lru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V  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tag   data</a:t>
            </a:r>
          </a:p>
        </p:txBody>
      </p:sp>
      <p:sp>
        <p:nvSpPr>
          <p:cNvPr id="89" name="Rectangle 40"/>
          <p:cNvSpPr>
            <a:spLocks noChangeArrowheads="1"/>
          </p:cNvSpPr>
          <p:nvPr/>
        </p:nvSpPr>
        <p:spPr bwMode="blackWhite">
          <a:xfrm>
            <a:off x="3841526" y="3098974"/>
            <a:ext cx="273050" cy="304800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90" name="Rectangle 41"/>
          <p:cNvSpPr>
            <a:spLocks noChangeArrowheads="1"/>
          </p:cNvSpPr>
          <p:nvPr/>
        </p:nvSpPr>
        <p:spPr bwMode="blackWhite">
          <a:xfrm>
            <a:off x="3844701" y="3708574"/>
            <a:ext cx="273050" cy="304800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399216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49" name="Rectangle 2"/>
          <p:cNvSpPr>
            <a:spLocks noChangeArrowheads="1"/>
          </p:cNvSpPr>
          <p:nvPr/>
        </p:nvSpPr>
        <p:spPr bwMode="ltGray">
          <a:xfrm>
            <a:off x="3581400" y="2641600"/>
            <a:ext cx="2514600" cy="1811408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Cache</a:t>
            </a:r>
          </a:p>
        </p:txBody>
      </p:sp>
      <p:sp>
        <p:nvSpPr>
          <p:cNvPr id="51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Register File</a:t>
            </a:r>
            <a:endParaRPr lang="en-US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ctangle 5"/>
          <p:cNvSpPr txBox="1">
            <a:spLocks noChangeArrowheads="1"/>
          </p:cNvSpPr>
          <p:nvPr/>
        </p:nvSpPr>
        <p:spPr>
          <a:xfrm>
            <a:off x="661988" y="0"/>
            <a:ext cx="7772400" cy="465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 panose="020B0503030403020204"/>
              </a:rPr>
              <a:t>Write-Through (REF 1)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ource Sans Pro" panose="020B0503030403020204"/>
            </a:endParaRPr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</a:t>
            </a:r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123</a:t>
            </a:r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150</a:t>
            </a:r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162</a:t>
            </a:r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</a:t>
            </a:r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</a:t>
            </a:r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210</a:t>
            </a:r>
          </a:p>
        </p:txBody>
      </p:sp>
      <p:sp>
        <p:nvSpPr>
          <p:cNvPr id="63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0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4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5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6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7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8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9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10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11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12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13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14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64" name="Rectangle 18"/>
          <p:cNvSpPr>
            <a:spLocks noChangeArrowheads="1"/>
          </p:cNvSpPr>
          <p:nvPr/>
        </p:nvSpPr>
        <p:spPr bwMode="blackWhite">
          <a:xfrm>
            <a:off x="4394200" y="3098800"/>
            <a:ext cx="5334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ectangle 19"/>
          <p:cNvSpPr>
            <a:spLocks noChangeArrowheads="1"/>
          </p:cNvSpPr>
          <p:nvPr/>
        </p:nvSpPr>
        <p:spPr bwMode="ltGray">
          <a:xfrm>
            <a:off x="4927600" y="3098800"/>
            <a:ext cx="10668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Rectangle 20"/>
          <p:cNvSpPr>
            <a:spLocks noChangeArrowheads="1"/>
          </p:cNvSpPr>
          <p:nvPr/>
        </p:nvSpPr>
        <p:spPr bwMode="ltGray">
          <a:xfrm>
            <a:off x="4927600" y="3403600"/>
            <a:ext cx="10668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ectangle 22"/>
          <p:cNvSpPr>
            <a:spLocks noChangeArrowheads="1"/>
          </p:cNvSpPr>
          <p:nvPr/>
        </p:nvSpPr>
        <p:spPr bwMode="ltGray">
          <a:xfrm>
            <a:off x="2362200" y="4953000"/>
            <a:ext cx="10668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Rectangle 23"/>
          <p:cNvSpPr>
            <a:spLocks noChangeArrowheads="1"/>
          </p:cNvSpPr>
          <p:nvPr/>
        </p:nvSpPr>
        <p:spPr bwMode="ltGray">
          <a:xfrm>
            <a:off x="2362200" y="5257800"/>
            <a:ext cx="10668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Rectangle 24"/>
          <p:cNvSpPr>
            <a:spLocks noChangeArrowheads="1"/>
          </p:cNvSpPr>
          <p:nvPr/>
        </p:nvSpPr>
        <p:spPr bwMode="ltGray">
          <a:xfrm>
            <a:off x="2362200" y="5562600"/>
            <a:ext cx="10668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Rectangle 25"/>
          <p:cNvSpPr>
            <a:spLocks noChangeArrowheads="1"/>
          </p:cNvSpPr>
          <p:nvPr/>
        </p:nvSpPr>
        <p:spPr bwMode="ltGray">
          <a:xfrm>
            <a:off x="2362200" y="5867400"/>
            <a:ext cx="10668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2511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x0</a:t>
            </a:r>
            <a:endParaRPr lang="en-US" sz="2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</a:t>
            </a:r>
            <a:endParaRPr lang="en-US" sz="2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</a:t>
            </a:r>
            <a:endParaRPr lang="en-US" sz="2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</a:t>
            </a:r>
            <a:endParaRPr lang="en-US" sz="2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2" name="Rectangle 28"/>
          <p:cNvSpPr>
            <a:spLocks noChangeArrowheads="1"/>
          </p:cNvSpPr>
          <p:nvPr/>
        </p:nvSpPr>
        <p:spPr bwMode="blackWhite">
          <a:xfrm>
            <a:off x="4394200" y="3708400"/>
            <a:ext cx="5334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Rectangle 29"/>
          <p:cNvSpPr>
            <a:spLocks noChangeArrowheads="1"/>
          </p:cNvSpPr>
          <p:nvPr/>
        </p:nvSpPr>
        <p:spPr bwMode="ltGray">
          <a:xfrm>
            <a:off x="4927600" y="3708400"/>
            <a:ext cx="10668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Rectangle 30"/>
          <p:cNvSpPr>
            <a:spLocks noChangeArrowheads="1"/>
          </p:cNvSpPr>
          <p:nvPr/>
        </p:nvSpPr>
        <p:spPr bwMode="ltGray">
          <a:xfrm>
            <a:off x="4927600" y="4013200"/>
            <a:ext cx="10668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Rectangle 31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78</a:t>
            </a:r>
          </a:p>
        </p:txBody>
      </p:sp>
      <p:sp>
        <p:nvSpPr>
          <p:cNvPr id="76" name="Rectangle 32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120</a:t>
            </a:r>
          </a:p>
        </p:txBody>
      </p:sp>
      <p:sp>
        <p:nvSpPr>
          <p:cNvPr id="77" name="Rectangle 33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71</a:t>
            </a:r>
          </a:p>
        </p:txBody>
      </p:sp>
      <p:sp>
        <p:nvSpPr>
          <p:cNvPr id="78" name="Rectangle 34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173</a:t>
            </a:r>
          </a:p>
        </p:txBody>
      </p:sp>
      <p:sp>
        <p:nvSpPr>
          <p:cNvPr id="79" name="Rectangle 35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80" name="Rectangle 36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81" name="Rectangle 37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</a:t>
            </a:r>
          </a:p>
        </p:txBody>
      </p:sp>
      <p:sp>
        <p:nvSpPr>
          <p:cNvPr id="82" name="Rectangle 38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225</a:t>
            </a:r>
          </a:p>
        </p:txBody>
      </p:sp>
      <p:sp>
        <p:nvSpPr>
          <p:cNvPr id="83" name="Text Box 40"/>
          <p:cNvSpPr txBox="1">
            <a:spLocks noChangeArrowheads="1"/>
          </p:cNvSpPr>
          <p:nvPr/>
        </p:nvSpPr>
        <p:spPr bwMode="auto">
          <a:xfrm>
            <a:off x="4038600" y="5334000"/>
            <a:ext cx="17251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Misses:  </a:t>
            </a: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0</a:t>
            </a:r>
            <a:endParaRPr lang="en-US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Hits:       </a:t>
            </a: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Reads:		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Writes:      	</a:t>
            </a: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0</a:t>
            </a:r>
            <a:endParaRPr lang="en-US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4" name="Rectangle 41"/>
          <p:cNvSpPr>
            <a:spLocks noChangeArrowheads="1"/>
          </p:cNvSpPr>
          <p:nvPr/>
        </p:nvSpPr>
        <p:spPr bwMode="blackWhite">
          <a:xfrm>
            <a:off x="4114800" y="3098800"/>
            <a:ext cx="27305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85" name="Rectangle 42"/>
          <p:cNvSpPr>
            <a:spLocks noChangeArrowheads="1"/>
          </p:cNvSpPr>
          <p:nvPr/>
        </p:nvSpPr>
        <p:spPr bwMode="blackWhite">
          <a:xfrm>
            <a:off x="4117975" y="3708400"/>
            <a:ext cx="27305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86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Memory</a:t>
            </a:r>
          </a:p>
        </p:txBody>
      </p:sp>
      <p:sp>
        <p:nvSpPr>
          <p:cNvPr id="87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2470022" cy="2308324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Instructions: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LB  x1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Wingdings"/>
              </a:rPr>
              <a:t>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Symbol" pitchFamily="18" charset="2"/>
              </a:rPr>
              <a:t> M[ 1   ]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LB  x2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Wingdings"/>
              </a:rPr>
              <a:t>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Symbol" pitchFamily="18" charset="2"/>
              </a:rPr>
              <a:t> M[ 7   ]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SB  x2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Wingdings"/>
              </a:rPr>
              <a:t>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Symbol" pitchFamily="18" charset="2"/>
              </a:rPr>
              <a:t> M[ 0   ]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SB  x1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Wingdings"/>
              </a:rPr>
              <a:t>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Symbol" pitchFamily="18" charset="2"/>
              </a:rPr>
              <a:t> M[ 5   ]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LB  x2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Wingdings"/>
              </a:rPr>
              <a:t>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Symbol" pitchFamily="18" charset="2"/>
              </a:rPr>
              <a:t> M[ 10 ]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SB  x1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Wingdings"/>
              </a:rPr>
              <a:t>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Symbol" pitchFamily="18" charset="2"/>
              </a:rPr>
              <a:t> M[ 5   ]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Symbol" pitchFamily="18" charset="2"/>
              </a:rPr>
              <a:t>SB  x1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Wingdings"/>
              </a:rPr>
              <a:t>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Symbol" pitchFamily="18" charset="2"/>
              </a:rPr>
              <a:t> M[ 10 ]</a:t>
            </a:r>
          </a:p>
        </p:txBody>
      </p:sp>
      <p:sp>
        <p:nvSpPr>
          <p:cNvPr id="88" name="AutoShape 39"/>
          <p:cNvSpPr>
            <a:spLocks noChangeArrowheads="1"/>
          </p:cNvSpPr>
          <p:nvPr/>
        </p:nvSpPr>
        <p:spPr bwMode="auto">
          <a:xfrm>
            <a:off x="49916" y="1731569"/>
            <a:ext cx="381000" cy="286415"/>
          </a:xfrm>
          <a:prstGeom prst="rightArrow">
            <a:avLst>
              <a:gd name="adj1" fmla="val 50000"/>
              <a:gd name="adj2" fmla="val 41667"/>
            </a:avLst>
          </a:prstGeom>
          <a:solidFill>
            <a:sysClr val="windowText" lastClr="000000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Text Box 21"/>
          <p:cNvSpPr txBox="1">
            <a:spLocks noChangeArrowheads="1"/>
          </p:cNvSpPr>
          <p:nvPr/>
        </p:nvSpPr>
        <p:spPr bwMode="auto">
          <a:xfrm>
            <a:off x="3581400" y="2641600"/>
            <a:ext cx="22082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lru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V  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tag   data</a:t>
            </a:r>
          </a:p>
        </p:txBody>
      </p:sp>
      <p:sp>
        <p:nvSpPr>
          <p:cNvPr id="90" name="Rectangle 40"/>
          <p:cNvSpPr>
            <a:spLocks noChangeArrowheads="1"/>
          </p:cNvSpPr>
          <p:nvPr/>
        </p:nvSpPr>
        <p:spPr bwMode="blackWhite">
          <a:xfrm>
            <a:off x="3841526" y="3098974"/>
            <a:ext cx="273050" cy="304800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91" name="Rectangle 41"/>
          <p:cNvSpPr>
            <a:spLocks noChangeArrowheads="1"/>
          </p:cNvSpPr>
          <p:nvPr/>
        </p:nvSpPr>
        <p:spPr bwMode="blackWhite">
          <a:xfrm>
            <a:off x="3844701" y="3708574"/>
            <a:ext cx="273050" cy="304800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92" name="Line 50"/>
          <p:cNvSpPr>
            <a:spLocks noChangeShapeType="1"/>
          </p:cNvSpPr>
          <p:nvPr/>
        </p:nvSpPr>
        <p:spPr bwMode="auto">
          <a:xfrm>
            <a:off x="3352234" y="3163095"/>
            <a:ext cx="427260" cy="125434"/>
          </a:xfrm>
          <a:prstGeom prst="line">
            <a:avLst/>
          </a:prstGeom>
          <a:noFill/>
          <a:ln w="57150">
            <a:solidFill>
              <a:srgbClr val="F7964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5871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337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Summary: Write Through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Write-through policy with write allocate</a:t>
            </a:r>
          </a:p>
          <a:p>
            <a:r>
              <a:rPr lang="en-US" dirty="0"/>
              <a:t>	</a:t>
            </a:r>
            <a:r>
              <a:rPr lang="en-US" dirty="0" smtClean="0"/>
              <a:t>Cache miss: read entire block from memory</a:t>
            </a:r>
          </a:p>
          <a:p>
            <a:r>
              <a:rPr lang="en-US" dirty="0"/>
              <a:t>	</a:t>
            </a:r>
            <a:r>
              <a:rPr lang="en-US" dirty="0" smtClean="0"/>
              <a:t>Write: write only updated item to memory</a:t>
            </a:r>
            <a:endParaRPr lang="en-US" dirty="0"/>
          </a:p>
          <a:p>
            <a:r>
              <a:rPr lang="en-US" dirty="0" smtClean="0"/>
              <a:t>	Eviction: no need to write to memory</a:t>
            </a:r>
          </a:p>
        </p:txBody>
      </p:sp>
    </p:spTree>
    <p:extLst>
      <p:ext uri="{BB962C8B-B14F-4D97-AF65-F5344CB8AC3E}">
        <p14:creationId xmlns:p14="http://schemas.microsoft.com/office/powerpoint/2010/main" val="36314758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37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800" dirty="0" smtClean="0"/>
              <a:t>Next Goal: Write-Through </a:t>
            </a:r>
            <a:r>
              <a:rPr lang="en-US" sz="3800" dirty="0"/>
              <a:t>vs. Write-Back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>
              <a:buClr>
                <a:schemeClr val="tx1"/>
              </a:buClr>
              <a:buFontTx/>
              <a:buNone/>
            </a:pPr>
            <a:r>
              <a:rPr lang="en-US" dirty="0" smtClean="0"/>
              <a:t>What if we </a:t>
            </a:r>
            <a:r>
              <a:rPr lang="en-US" dirty="0" smtClean="0">
                <a:solidFill>
                  <a:schemeClr val="tx2"/>
                </a:solidFill>
              </a:rPr>
              <a:t>DON’T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/>
              <a:t>to write </a:t>
            </a:r>
            <a:r>
              <a:rPr lang="en-US" dirty="0" smtClean="0"/>
              <a:t>stores </a:t>
            </a:r>
            <a:r>
              <a:rPr lang="en-US" dirty="0"/>
              <a:t>immediately to memory?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Keep the </a:t>
            </a:r>
            <a:r>
              <a:rPr lang="en-US" dirty="0" smtClean="0"/>
              <a:t>current </a:t>
            </a:r>
            <a:r>
              <a:rPr lang="en-US" dirty="0"/>
              <a:t>copy in cache, and update memory when </a:t>
            </a:r>
            <a:r>
              <a:rPr lang="en-US" dirty="0" smtClean="0"/>
              <a:t>data </a:t>
            </a:r>
            <a:r>
              <a:rPr lang="en-US" dirty="0"/>
              <a:t>is </a:t>
            </a:r>
            <a:r>
              <a:rPr lang="en-US" b="1" dirty="0"/>
              <a:t>evicted</a:t>
            </a:r>
            <a:r>
              <a:rPr lang="en-US" dirty="0"/>
              <a:t> (</a:t>
            </a:r>
            <a:r>
              <a:rPr lang="en-US" dirty="0">
                <a:solidFill>
                  <a:schemeClr val="tx2"/>
                </a:solidFill>
              </a:rPr>
              <a:t>write-back policy</a:t>
            </a:r>
            <a:r>
              <a:rPr lang="en-US" dirty="0"/>
              <a:t>)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W</a:t>
            </a:r>
            <a:r>
              <a:rPr lang="en-US" dirty="0" smtClean="0"/>
              <a:t>rite-back </a:t>
            </a:r>
            <a:r>
              <a:rPr lang="en-US" dirty="0"/>
              <a:t>all evicted lines?</a:t>
            </a:r>
          </a:p>
          <a:p>
            <a:pPr lvl="2">
              <a:buClr>
                <a:schemeClr val="tx1"/>
              </a:buClr>
            </a:pPr>
            <a:r>
              <a:rPr lang="en-US" sz="2800" dirty="0"/>
              <a:t>No, only </a:t>
            </a:r>
            <a:r>
              <a:rPr lang="en-US" sz="2800" dirty="0" smtClean="0"/>
              <a:t>written-to blocks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28416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Rectangle 1058"/>
          <p:cNvSpPr>
            <a:spLocks noChangeArrowheads="1"/>
          </p:cNvSpPr>
          <p:nvPr/>
        </p:nvSpPr>
        <p:spPr bwMode="auto">
          <a:xfrm>
            <a:off x="1246155" y="2351866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1058"/>
          <p:cNvSpPr>
            <a:spLocks noChangeArrowheads="1"/>
          </p:cNvSpPr>
          <p:nvPr/>
        </p:nvSpPr>
        <p:spPr bwMode="auto">
          <a:xfrm>
            <a:off x="2291527" y="2351490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1058"/>
          <p:cNvSpPr>
            <a:spLocks noChangeArrowheads="1"/>
          </p:cNvSpPr>
          <p:nvPr/>
        </p:nvSpPr>
        <p:spPr bwMode="auto">
          <a:xfrm>
            <a:off x="3344637" y="2352635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Rectangle 1058"/>
          <p:cNvSpPr>
            <a:spLocks noChangeArrowheads="1"/>
          </p:cNvSpPr>
          <p:nvPr/>
        </p:nvSpPr>
        <p:spPr bwMode="auto">
          <a:xfrm>
            <a:off x="4397436" y="2353011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1058"/>
          <p:cNvSpPr>
            <a:spLocks noChangeArrowheads="1"/>
          </p:cNvSpPr>
          <p:nvPr/>
        </p:nvSpPr>
        <p:spPr bwMode="auto">
          <a:xfrm>
            <a:off x="5442808" y="2352635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1058"/>
          <p:cNvSpPr>
            <a:spLocks noChangeArrowheads="1"/>
          </p:cNvSpPr>
          <p:nvPr/>
        </p:nvSpPr>
        <p:spPr bwMode="auto">
          <a:xfrm>
            <a:off x="6495918" y="2353780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3886" t="16204" r="51974" b="15816"/>
          <a:stretch/>
        </p:blipFill>
        <p:spPr>
          <a:xfrm flipH="1">
            <a:off x="-664329" y="2431372"/>
            <a:ext cx="836219" cy="91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3886" t="16204" r="51974" b="15816"/>
          <a:stretch/>
        </p:blipFill>
        <p:spPr>
          <a:xfrm flipH="1">
            <a:off x="387259" y="2431372"/>
            <a:ext cx="836219" cy="91440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The Need for Speed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49525" t="16036" b="15984"/>
          <a:stretch/>
        </p:blipFill>
        <p:spPr>
          <a:xfrm>
            <a:off x="-3116053" y="6943488"/>
            <a:ext cx="956266" cy="91440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5" name="Rectangle 1058"/>
          <p:cNvSpPr>
            <a:spLocks noChangeArrowheads="1"/>
          </p:cNvSpPr>
          <p:nvPr/>
        </p:nvSpPr>
        <p:spPr bwMode="auto">
          <a:xfrm>
            <a:off x="7548717" y="2351866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058"/>
          <p:cNvSpPr>
            <a:spLocks noChangeArrowheads="1"/>
          </p:cNvSpPr>
          <p:nvPr/>
        </p:nvSpPr>
        <p:spPr bwMode="auto">
          <a:xfrm>
            <a:off x="8594089" y="2351490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058"/>
          <p:cNvSpPr>
            <a:spLocks noChangeArrowheads="1"/>
          </p:cNvSpPr>
          <p:nvPr/>
        </p:nvSpPr>
        <p:spPr bwMode="auto">
          <a:xfrm>
            <a:off x="9647199" y="2352635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Rectangle 1058"/>
          <p:cNvSpPr>
            <a:spLocks noChangeArrowheads="1"/>
          </p:cNvSpPr>
          <p:nvPr/>
        </p:nvSpPr>
        <p:spPr bwMode="auto">
          <a:xfrm>
            <a:off x="10699998" y="2353011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058"/>
          <p:cNvSpPr>
            <a:spLocks noChangeArrowheads="1"/>
          </p:cNvSpPr>
          <p:nvPr/>
        </p:nvSpPr>
        <p:spPr bwMode="auto">
          <a:xfrm>
            <a:off x="11745370" y="2352635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058"/>
          <p:cNvSpPr>
            <a:spLocks noChangeArrowheads="1"/>
          </p:cNvSpPr>
          <p:nvPr/>
        </p:nvSpPr>
        <p:spPr bwMode="auto">
          <a:xfrm>
            <a:off x="12798480" y="2353780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Rectangle 1058"/>
          <p:cNvSpPr>
            <a:spLocks noChangeArrowheads="1"/>
          </p:cNvSpPr>
          <p:nvPr/>
        </p:nvSpPr>
        <p:spPr bwMode="auto">
          <a:xfrm>
            <a:off x="-5056407" y="2349576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1058"/>
          <p:cNvSpPr>
            <a:spLocks noChangeArrowheads="1"/>
          </p:cNvSpPr>
          <p:nvPr/>
        </p:nvSpPr>
        <p:spPr bwMode="auto">
          <a:xfrm>
            <a:off x="-4011035" y="2349200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1058"/>
          <p:cNvSpPr>
            <a:spLocks noChangeArrowheads="1"/>
          </p:cNvSpPr>
          <p:nvPr/>
        </p:nvSpPr>
        <p:spPr bwMode="auto">
          <a:xfrm>
            <a:off x="-2957925" y="2350345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Rectangle 1058"/>
          <p:cNvSpPr>
            <a:spLocks noChangeArrowheads="1"/>
          </p:cNvSpPr>
          <p:nvPr/>
        </p:nvSpPr>
        <p:spPr bwMode="auto">
          <a:xfrm>
            <a:off x="-1905126" y="2350721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1058"/>
          <p:cNvSpPr>
            <a:spLocks noChangeArrowheads="1"/>
          </p:cNvSpPr>
          <p:nvPr/>
        </p:nvSpPr>
        <p:spPr bwMode="auto">
          <a:xfrm>
            <a:off x="-859754" y="2350345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1058"/>
          <p:cNvSpPr>
            <a:spLocks noChangeArrowheads="1"/>
          </p:cNvSpPr>
          <p:nvPr/>
        </p:nvSpPr>
        <p:spPr bwMode="auto">
          <a:xfrm>
            <a:off x="193356" y="2351490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l="3886" t="16204" r="51974" b="15816"/>
          <a:stretch/>
        </p:blipFill>
        <p:spPr>
          <a:xfrm flipH="1">
            <a:off x="-1788163" y="2433364"/>
            <a:ext cx="836219" cy="9144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3886" t="16204" r="51974" b="15816"/>
          <a:stretch/>
        </p:blipFill>
        <p:spPr>
          <a:xfrm flipH="1">
            <a:off x="-2845161" y="2435356"/>
            <a:ext cx="836219" cy="9144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3886" t="16204" r="51974" b="15816"/>
          <a:stretch/>
        </p:blipFill>
        <p:spPr>
          <a:xfrm flipH="1">
            <a:off x="-3902159" y="2437348"/>
            <a:ext cx="836219" cy="9144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/>
          <a:srcRect l="3886" t="16204" r="51974" b="15816"/>
          <a:stretch/>
        </p:blipFill>
        <p:spPr>
          <a:xfrm flipH="1">
            <a:off x="-4942448" y="2439340"/>
            <a:ext cx="836219" cy="91440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Rectangle 30"/>
          <p:cNvSpPr/>
          <p:nvPr/>
        </p:nvSpPr>
        <p:spPr>
          <a:xfrm>
            <a:off x="7563834" y="2283696"/>
            <a:ext cx="1701833" cy="21241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-31290" y="1977861"/>
            <a:ext cx="1254768" cy="21241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358917" y="1702828"/>
            <a:ext cx="2323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latin typeface="Source Sans Pro" panose="020B0503030403020204"/>
                <a:cs typeface="Calibri"/>
              </a:rPr>
              <a:t>CPU Pipeline</a:t>
            </a:r>
            <a:endParaRPr lang="en-US" sz="2800" dirty="0">
              <a:solidFill>
                <a:schemeClr val="tx2"/>
              </a:solidFill>
              <a:latin typeface="Source Sans Pro" panose="020B050303040302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183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9559E-6 3.48471E-6 L 1.36755 -0.01205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9" y="-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9559E-6 3.48471E-6 L 1.36755 -0.01205 " pathEditMode="relative" rAng="0" ptsTypes="AA">
                                      <p:cBhvr>
                                        <p:cTn id="8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9" y="-6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9559E-6 3.48471E-6 L 1.36755 -0.01205 " pathEditMode="relative" rAng="0" ptsTypes="AA">
                                      <p:cBhvr>
                                        <p:cTn id="10" dur="6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9" y="-60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9559E-6 3.48471E-6 L 1.36755 -0.01205 " pathEditMode="relative" rAng="0" ptsTypes="AA">
                                      <p:cBhvr>
                                        <p:cTn id="12" dur="6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9" y="-60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9559E-6 3.48471E-6 L 1.36755 -0.01205 " pathEditMode="relative" rAng="0" ptsTypes="AA">
                                      <p:cBhvr>
                                        <p:cTn id="14" dur="6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9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228600" y="76200"/>
            <a:ext cx="8686800" cy="533400"/>
          </a:xfrm>
        </p:spPr>
        <p:txBody>
          <a:bodyPr>
            <a:noAutofit/>
          </a:bodyPr>
          <a:lstStyle/>
          <a:p>
            <a:r>
              <a:rPr lang="en-US" sz="3600" dirty="0" smtClean="0"/>
              <a:t>Write-Back Meta-Data (Valid, Dirty Bits)</a:t>
            </a:r>
            <a:endParaRPr lang="en-US" sz="3600" dirty="0"/>
          </a:p>
        </p:txBody>
      </p:sp>
      <p:sp>
        <p:nvSpPr>
          <p:cNvPr id="12" name="Rectangle 3"/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228600" y="2362200"/>
            <a:ext cx="8915400" cy="426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8450" indent="-298450" algn="l" defTabSz="609570" rtl="0" eaLnBrk="1" latinLnBrk="0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/>
              <a:defRPr sz="3200" b="0" i="0" strike="noStrike" kern="1200" cap="none" normalizeH="0" baseline="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1pPr>
            <a:lvl2pPr marL="584200" indent="-355600" algn="l" defTabSz="609570" rtl="0" eaLnBrk="1" latinLnBrk="0" hangingPunct="1">
              <a:spcBef>
                <a:spcPts val="0"/>
              </a:spcBef>
              <a:buFont typeface="Arial"/>
              <a:buChar char="•"/>
              <a:tabLst/>
              <a:defRPr lang="en-US" sz="2800" kern="1200" dirty="0" smtClean="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2pPr>
            <a:lvl3pPr marL="755650" indent="-285750" algn="l" defTabSz="609570" rtl="0" eaLnBrk="1" latinLnBrk="0" hangingPunct="1">
              <a:spcBef>
                <a:spcPct val="20000"/>
              </a:spcBef>
              <a:buFont typeface="Lucida Grande"/>
              <a:buChar char="-"/>
              <a:tabLst/>
              <a:defRPr sz="2400" kern="120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3pPr>
            <a:lvl4pPr marL="927100" indent="-228600" algn="l" defTabSz="60957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2000" kern="1200" baseline="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4pPr>
            <a:lvl5pPr marL="1155700" indent="-228600" algn="l" defTabSz="609570" rtl="0" eaLnBrk="1" latinLnBrk="0" hangingPunct="1">
              <a:spcBef>
                <a:spcPct val="20000"/>
              </a:spcBef>
              <a:buFont typeface="Arial"/>
              <a:buChar char="»"/>
              <a:tabLst/>
              <a:defRPr sz="1600" kern="120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sz="2800" dirty="0" smtClean="0"/>
              <a:t>V = 1 means the line has valid data</a:t>
            </a:r>
          </a:p>
          <a:p>
            <a:pPr fontAlgn="auto"/>
            <a:r>
              <a:rPr lang="en-US" sz="2800" dirty="0" smtClean="0"/>
              <a:t>D = 1 means the bytes are newer than main memory</a:t>
            </a:r>
          </a:p>
          <a:p>
            <a:pPr fontAlgn="auto"/>
            <a:r>
              <a:rPr lang="en-US" sz="2800" dirty="0" smtClean="0"/>
              <a:t>When allocating line: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 smtClean="0"/>
              <a:t>Set V = 1, D = 0, fill in Tag and Data</a:t>
            </a:r>
          </a:p>
          <a:p>
            <a:pPr fontAlgn="auto"/>
            <a:r>
              <a:rPr lang="en-US" sz="2800" dirty="0" smtClean="0"/>
              <a:t>When writing line: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 smtClean="0"/>
              <a:t>Set D = 1</a:t>
            </a:r>
          </a:p>
          <a:p>
            <a:pPr fontAlgn="auto"/>
            <a:r>
              <a:rPr lang="en-US" sz="2800" dirty="0" smtClean="0"/>
              <a:t>When evicting line: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 smtClean="0"/>
              <a:t>If D = 0: just set V = 0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 smtClean="0"/>
              <a:t>If D = 1: write-back Data, then set D = 0, V = 0</a:t>
            </a:r>
            <a:endParaRPr lang="en-US" sz="2400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681506662"/>
              </p:ext>
            </p:extLst>
          </p:nvPr>
        </p:nvGraphicFramePr>
        <p:xfrm>
          <a:off x="1219198" y="584200"/>
          <a:ext cx="716003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75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3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06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06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706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56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1"/>
                          </a:solidFill>
                        </a:rPr>
                        <a:t>V</a:t>
                      </a:r>
                      <a:endParaRPr lang="en-US" sz="1800" b="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1"/>
                          </a:solidFill>
                        </a:rPr>
                        <a:t>D</a:t>
                      </a:r>
                      <a:endParaRPr lang="en-US" sz="1800" b="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1"/>
                          </a:solidFill>
                        </a:rPr>
                        <a:t>Tag</a:t>
                      </a:r>
                      <a:endParaRPr lang="en-US" sz="1800" b="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1"/>
                          </a:solidFill>
                        </a:rPr>
                        <a:t>Byte 1</a:t>
                      </a:r>
                      <a:endParaRPr lang="en-US" sz="1800" b="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1"/>
                          </a:solidFill>
                        </a:rPr>
                        <a:t>Byte 2</a:t>
                      </a:r>
                      <a:endParaRPr lang="en-US" sz="1800" b="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1"/>
                          </a:solidFill>
                        </a:rPr>
                        <a:t>… Byte N</a:t>
                      </a:r>
                      <a:endParaRPr lang="en-US" sz="1800" b="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ctr"/>
                      <a:endParaRPr lang="en-US" sz="1800" b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ctr"/>
                      <a:endParaRPr lang="en-US" sz="1800" b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ctr"/>
                      <a:endParaRPr lang="en-US" sz="1800" b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78015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6255" y="13374"/>
            <a:ext cx="8520545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Write-back Example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66255" y="1172999"/>
            <a:ext cx="8778239" cy="4525963"/>
          </a:xfrm>
        </p:spPr>
        <p:txBody>
          <a:bodyPr/>
          <a:lstStyle/>
          <a:p>
            <a:r>
              <a:rPr lang="en-US" dirty="0" smtClean="0"/>
              <a:t>Example: How does a </a:t>
            </a:r>
            <a:r>
              <a:rPr lang="en-US" dirty="0" smtClean="0">
                <a:solidFill>
                  <a:schemeClr val="accent1"/>
                </a:solidFill>
              </a:rPr>
              <a:t>write-back</a:t>
            </a:r>
            <a:r>
              <a:rPr lang="en-US" dirty="0" smtClean="0">
                <a:solidFill>
                  <a:srgbClr val="00F6FF"/>
                </a:solidFill>
              </a:rPr>
              <a:t> </a:t>
            </a:r>
            <a:r>
              <a:rPr lang="en-US" dirty="0" smtClean="0"/>
              <a:t>cache work? </a:t>
            </a:r>
          </a:p>
          <a:p>
            <a:r>
              <a:rPr lang="en-US" dirty="0" smtClean="0"/>
              <a:t>Assume </a:t>
            </a:r>
            <a:r>
              <a:rPr lang="en-US" dirty="0" smtClean="0">
                <a:solidFill>
                  <a:schemeClr val="accent1"/>
                </a:solidFill>
              </a:rPr>
              <a:t>write-allocate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2797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  <p:sp>
        <p:nvSpPr>
          <p:cNvPr id="49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</a:t>
            </a:r>
          </a:p>
        </p:txBody>
      </p:sp>
      <p:sp>
        <p:nvSpPr>
          <p:cNvPr id="53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123</a:t>
            </a:r>
          </a:p>
        </p:txBody>
      </p:sp>
      <p:sp>
        <p:nvSpPr>
          <p:cNvPr id="54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150</a:t>
            </a:r>
          </a:p>
        </p:txBody>
      </p:sp>
      <p:sp>
        <p:nvSpPr>
          <p:cNvPr id="55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162</a:t>
            </a:r>
          </a:p>
        </p:txBody>
      </p:sp>
      <p:sp>
        <p:nvSpPr>
          <p:cNvPr id="56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57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</a:t>
            </a:r>
          </a:p>
        </p:txBody>
      </p:sp>
      <p:sp>
        <p:nvSpPr>
          <p:cNvPr id="58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</a:t>
            </a:r>
          </a:p>
        </p:txBody>
      </p:sp>
      <p:sp>
        <p:nvSpPr>
          <p:cNvPr id="59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210</a:t>
            </a:r>
          </a:p>
        </p:txBody>
      </p:sp>
      <p:sp>
        <p:nvSpPr>
          <p:cNvPr id="60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0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4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5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6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7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8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9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10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11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12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13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14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61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1949664" cy="2308324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Instructions: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LB  x1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Wingdings"/>
              </a:rPr>
              <a:t>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Symbol" pitchFamily="18" charset="2"/>
              </a:rPr>
              <a:t> M[ 1   ]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LB  x2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Wingdings"/>
              </a:rPr>
              <a:t>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Symbol" pitchFamily="18" charset="2"/>
              </a:rPr>
              <a:t> M[ 7   ]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SB  x2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Wingdings"/>
              </a:rPr>
              <a:t>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Symbol" pitchFamily="18" charset="2"/>
              </a:rPr>
              <a:t> M[ 0   ]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SB  x1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Wingdings"/>
              </a:rPr>
              <a:t>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Symbol" pitchFamily="18" charset="2"/>
              </a:rPr>
              <a:t> M[ 5   ]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LB  x2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Wingdings"/>
              </a:rPr>
              <a:t>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Symbol" pitchFamily="18" charset="2"/>
              </a:rPr>
              <a:t> M[ 10 ]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SB  x1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Wingdings"/>
              </a:rPr>
              <a:t>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Symbol" pitchFamily="18" charset="2"/>
              </a:rPr>
              <a:t> M[ 5   ]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Symbol" pitchFamily="18" charset="2"/>
              </a:rPr>
              <a:t>SB  x1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Wingdings"/>
              </a:rPr>
              <a:t>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Symbol" pitchFamily="18" charset="2"/>
              </a:rPr>
              <a:t> M[ 10 ]</a:t>
            </a:r>
          </a:p>
        </p:txBody>
      </p:sp>
      <p:sp>
        <p:nvSpPr>
          <p:cNvPr id="62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Cache</a:t>
            </a:r>
          </a:p>
        </p:txBody>
      </p:sp>
      <p:sp>
        <p:nvSpPr>
          <p:cNvPr id="63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Register File</a:t>
            </a:r>
            <a:endParaRPr lang="en-US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7" name="Rectangle 22"/>
          <p:cNvSpPr>
            <a:spLocks noChangeArrowheads="1"/>
          </p:cNvSpPr>
          <p:nvPr/>
        </p:nvSpPr>
        <p:spPr bwMode="ltGray">
          <a:xfrm>
            <a:off x="2362200" y="4953000"/>
            <a:ext cx="10668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Rectangle 23"/>
          <p:cNvSpPr>
            <a:spLocks noChangeArrowheads="1"/>
          </p:cNvSpPr>
          <p:nvPr/>
        </p:nvSpPr>
        <p:spPr bwMode="ltGray">
          <a:xfrm>
            <a:off x="2362200" y="5257800"/>
            <a:ext cx="10668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Rectangle 24"/>
          <p:cNvSpPr>
            <a:spLocks noChangeArrowheads="1"/>
          </p:cNvSpPr>
          <p:nvPr/>
        </p:nvSpPr>
        <p:spPr bwMode="ltGray">
          <a:xfrm>
            <a:off x="2362200" y="5562600"/>
            <a:ext cx="10668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Rectangle 25"/>
          <p:cNvSpPr>
            <a:spLocks noChangeArrowheads="1"/>
          </p:cNvSpPr>
          <p:nvPr/>
        </p:nvSpPr>
        <p:spPr bwMode="ltGray">
          <a:xfrm>
            <a:off x="2362200" y="5867400"/>
            <a:ext cx="10668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2511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0</a:t>
            </a:r>
            <a:endParaRPr lang="en-US" sz="2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</a:t>
            </a:r>
            <a:endParaRPr lang="en-US" sz="2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</a:t>
            </a:r>
            <a:endParaRPr lang="en-US" sz="2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</a:t>
            </a:r>
            <a:endParaRPr lang="en-US" sz="2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2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Memory</a:t>
            </a:r>
          </a:p>
        </p:txBody>
      </p:sp>
      <p:sp>
        <p:nvSpPr>
          <p:cNvPr id="76" name="Rectangle 31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78</a:t>
            </a:r>
          </a:p>
        </p:txBody>
      </p:sp>
      <p:sp>
        <p:nvSpPr>
          <p:cNvPr id="77" name="Rectangle 32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120</a:t>
            </a:r>
          </a:p>
        </p:txBody>
      </p:sp>
      <p:sp>
        <p:nvSpPr>
          <p:cNvPr id="78" name="Rectangle 33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71</a:t>
            </a:r>
          </a:p>
        </p:txBody>
      </p:sp>
      <p:sp>
        <p:nvSpPr>
          <p:cNvPr id="79" name="Rectangle 34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173</a:t>
            </a:r>
          </a:p>
        </p:txBody>
      </p:sp>
      <p:sp>
        <p:nvSpPr>
          <p:cNvPr id="80" name="Rectangle 35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81" name="Rectangle 36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82" name="Rectangle 37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</a:t>
            </a:r>
          </a:p>
        </p:txBody>
      </p:sp>
      <p:sp>
        <p:nvSpPr>
          <p:cNvPr id="83" name="Rectangle 38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225</a:t>
            </a:r>
          </a:p>
        </p:txBody>
      </p:sp>
      <p:sp>
        <p:nvSpPr>
          <p:cNvPr id="84" name="Text Box 39"/>
          <p:cNvSpPr txBox="1">
            <a:spLocks noChangeArrowheads="1"/>
          </p:cNvSpPr>
          <p:nvPr/>
        </p:nvSpPr>
        <p:spPr bwMode="auto">
          <a:xfrm>
            <a:off x="4038600" y="5334000"/>
            <a:ext cx="174515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Misses:	0</a:t>
            </a:r>
            <a:endParaRPr lang="en-US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Hits:        </a:t>
            </a: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Reads:</a:t>
            </a: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</a:t>
            </a: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0</a:t>
            </a:r>
            <a:endParaRPr lang="en-US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Writes:      	0</a:t>
            </a:r>
            <a:endParaRPr lang="en-US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7" name="Text Box 60"/>
          <p:cNvSpPr txBox="1">
            <a:spLocks noChangeArrowheads="1"/>
          </p:cNvSpPr>
          <p:nvPr/>
        </p:nvSpPr>
        <p:spPr bwMode="auto">
          <a:xfrm>
            <a:off x="2201292" y="622696"/>
            <a:ext cx="468589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Source Sans Pro" panose="020B0503030403020204"/>
                <a:ea typeface="+mn-ea"/>
                <a:cs typeface="+mn-cs"/>
              </a:rPr>
              <a:t>16 </a:t>
            </a:r>
            <a:r>
              <a:rPr lang="en-US" dirty="0" smtClean="0">
                <a:solidFill>
                  <a:prstClr val="black"/>
                </a:solidFill>
                <a:latin typeface="Source Sans Pro" panose="020B0503030403020204"/>
                <a:ea typeface="+mn-ea"/>
                <a:cs typeface="+mn-cs"/>
              </a:rPr>
              <a:t>byte, byte-addressed memory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Source Sans Pro" panose="020B0503030403020204"/>
                <a:ea typeface="+mn-ea"/>
                <a:cs typeface="+mn-cs"/>
              </a:rPr>
              <a:t>4 </a:t>
            </a:r>
            <a:r>
              <a:rPr lang="en-US" dirty="0" err="1" smtClean="0">
                <a:solidFill>
                  <a:prstClr val="black"/>
                </a:solidFill>
                <a:latin typeface="Source Sans Pro" panose="020B0503030403020204"/>
                <a:ea typeface="+mn-ea"/>
                <a:cs typeface="+mn-cs"/>
              </a:rPr>
              <a:t>btye</a:t>
            </a:r>
            <a:r>
              <a:rPr lang="en-US" dirty="0" smtClean="0">
                <a:solidFill>
                  <a:prstClr val="black"/>
                </a:solidFill>
                <a:latin typeface="Source Sans Pro" panose="020B0503030403020204"/>
                <a:ea typeface="+mn-ea"/>
                <a:cs typeface="+mn-cs"/>
              </a:rPr>
              <a:t>, fully-associative cache:</a:t>
            </a:r>
            <a:endParaRPr lang="en-US" dirty="0">
              <a:solidFill>
                <a:prstClr val="black"/>
              </a:solidFill>
              <a:latin typeface="Source Sans Pro" panose="020B0503030403020204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Source Sans Pro" panose="020B0503030403020204"/>
                <a:ea typeface="+mn-ea"/>
                <a:cs typeface="+mn-cs"/>
              </a:rPr>
              <a:t>   2-byte blocks, write-allocate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Source Sans Pro" panose="020B0503030403020204"/>
                <a:ea typeface="+mn-ea"/>
                <a:cs typeface="+mn-cs"/>
              </a:rPr>
              <a:t>4 bit addresses: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Source Sans Pro" panose="020B0503030403020204"/>
                <a:ea typeface="+mn-ea"/>
                <a:cs typeface="+mn-cs"/>
              </a:rPr>
              <a:t>	3</a:t>
            </a:r>
            <a:r>
              <a:rPr lang="en-US" dirty="0" smtClean="0">
                <a:solidFill>
                  <a:prstClr val="black"/>
                </a:solidFill>
                <a:latin typeface="Source Sans Pro" panose="020B0503030403020204"/>
                <a:ea typeface="+mn-ea"/>
                <a:cs typeface="+mn-cs"/>
              </a:rPr>
              <a:t> bit tag, 1 bit offset</a:t>
            </a:r>
          </a:p>
        </p:txBody>
      </p:sp>
      <p:sp>
        <p:nvSpPr>
          <p:cNvPr id="46" name="Rectangle 5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772400" cy="465138"/>
          </a:xfrm>
        </p:spPr>
        <p:txBody>
          <a:bodyPr>
            <a:normAutofit fontScale="90000"/>
          </a:bodyPr>
          <a:lstStyle/>
          <a:p>
            <a:r>
              <a:rPr lang="en-US" dirty="0"/>
              <a:t>Handling Stores (Write-Back)</a:t>
            </a:r>
          </a:p>
        </p:txBody>
      </p:sp>
      <p:sp>
        <p:nvSpPr>
          <p:cNvPr id="104" name="Rectangle 2"/>
          <p:cNvSpPr>
            <a:spLocks noChangeArrowheads="1"/>
          </p:cNvSpPr>
          <p:nvPr/>
        </p:nvSpPr>
        <p:spPr bwMode="ltGray">
          <a:xfrm>
            <a:off x="3370077" y="2641600"/>
            <a:ext cx="2725923" cy="1811408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Rectangle 18"/>
          <p:cNvSpPr>
            <a:spLocks noChangeArrowheads="1"/>
          </p:cNvSpPr>
          <p:nvPr/>
        </p:nvSpPr>
        <p:spPr bwMode="auto">
          <a:xfrm>
            <a:off x="4394200" y="3098800"/>
            <a:ext cx="5334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Rectangle 19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Rectangle 20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Rectangle 28"/>
          <p:cNvSpPr>
            <a:spLocks noChangeArrowheads="1"/>
          </p:cNvSpPr>
          <p:nvPr/>
        </p:nvSpPr>
        <p:spPr bwMode="auto">
          <a:xfrm>
            <a:off x="4394200" y="3708400"/>
            <a:ext cx="5334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Rectangle 29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Rectangle 30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Rectangle 40"/>
          <p:cNvSpPr>
            <a:spLocks noChangeArrowheads="1"/>
          </p:cNvSpPr>
          <p:nvPr/>
        </p:nvSpPr>
        <p:spPr bwMode="auto">
          <a:xfrm>
            <a:off x="4114800" y="3098800"/>
            <a:ext cx="27305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Rectangle 41"/>
          <p:cNvSpPr>
            <a:spLocks noChangeArrowheads="1"/>
          </p:cNvSpPr>
          <p:nvPr/>
        </p:nvSpPr>
        <p:spPr bwMode="auto">
          <a:xfrm>
            <a:off x="4117975" y="3708400"/>
            <a:ext cx="27305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Rectangle 42"/>
          <p:cNvSpPr>
            <a:spLocks noChangeArrowheads="1"/>
          </p:cNvSpPr>
          <p:nvPr/>
        </p:nvSpPr>
        <p:spPr bwMode="auto">
          <a:xfrm>
            <a:off x="3844925" y="3098800"/>
            <a:ext cx="27305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114" name="Rectangle 43"/>
          <p:cNvSpPr>
            <a:spLocks noChangeArrowheads="1"/>
          </p:cNvSpPr>
          <p:nvPr/>
        </p:nvSpPr>
        <p:spPr bwMode="auto">
          <a:xfrm>
            <a:off x="3844925" y="3708400"/>
            <a:ext cx="27305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115" name="Text Box 21"/>
          <p:cNvSpPr txBox="1">
            <a:spLocks noChangeArrowheads="1"/>
          </p:cNvSpPr>
          <p:nvPr/>
        </p:nvSpPr>
        <p:spPr bwMode="auto">
          <a:xfrm>
            <a:off x="3344910" y="2641600"/>
            <a:ext cx="26021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lru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V  d  tag   data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6" name="Rectangle 40"/>
          <p:cNvSpPr>
            <a:spLocks noChangeArrowheads="1"/>
          </p:cNvSpPr>
          <p:nvPr/>
        </p:nvSpPr>
        <p:spPr bwMode="blackWhite">
          <a:xfrm>
            <a:off x="3567724" y="3098974"/>
            <a:ext cx="273050" cy="304800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17" name="Rectangle 41"/>
          <p:cNvSpPr>
            <a:spLocks noChangeArrowheads="1"/>
          </p:cNvSpPr>
          <p:nvPr/>
        </p:nvSpPr>
        <p:spPr bwMode="blackWhite">
          <a:xfrm>
            <a:off x="3570899" y="3708574"/>
            <a:ext cx="273050" cy="304800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554140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  <p:sp>
        <p:nvSpPr>
          <p:cNvPr id="49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</a:t>
            </a:r>
          </a:p>
        </p:txBody>
      </p:sp>
      <p:sp>
        <p:nvSpPr>
          <p:cNvPr id="53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123</a:t>
            </a:r>
          </a:p>
        </p:txBody>
      </p:sp>
      <p:sp>
        <p:nvSpPr>
          <p:cNvPr id="54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150</a:t>
            </a:r>
          </a:p>
        </p:txBody>
      </p:sp>
      <p:sp>
        <p:nvSpPr>
          <p:cNvPr id="55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162</a:t>
            </a:r>
          </a:p>
        </p:txBody>
      </p:sp>
      <p:sp>
        <p:nvSpPr>
          <p:cNvPr id="56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57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</a:t>
            </a:r>
          </a:p>
        </p:txBody>
      </p:sp>
      <p:sp>
        <p:nvSpPr>
          <p:cNvPr id="58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</a:t>
            </a:r>
          </a:p>
        </p:txBody>
      </p:sp>
      <p:sp>
        <p:nvSpPr>
          <p:cNvPr id="59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210</a:t>
            </a:r>
          </a:p>
        </p:txBody>
      </p:sp>
      <p:sp>
        <p:nvSpPr>
          <p:cNvPr id="60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0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4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5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6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7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8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9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10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11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12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13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14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61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1949664" cy="2308324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Instructions: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LB  x1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Wingdings"/>
              </a:rPr>
              <a:t>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Symbol" pitchFamily="18" charset="2"/>
              </a:rPr>
              <a:t> M[ 1   ]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LB  x2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Wingdings"/>
              </a:rPr>
              <a:t>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Symbol" pitchFamily="18" charset="2"/>
              </a:rPr>
              <a:t> M[ 7   ]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SB  x2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Wingdings"/>
              </a:rPr>
              <a:t>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Symbol" pitchFamily="18" charset="2"/>
              </a:rPr>
              <a:t> M[ 0   ]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SB  x1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Wingdings"/>
              </a:rPr>
              <a:t>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Symbol" pitchFamily="18" charset="2"/>
              </a:rPr>
              <a:t> M[ 5   ]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LB  x2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Wingdings"/>
              </a:rPr>
              <a:t>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Symbol" pitchFamily="18" charset="2"/>
              </a:rPr>
              <a:t> M[ 10 ]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SB  x1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Wingdings"/>
              </a:rPr>
              <a:t>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Symbol" pitchFamily="18" charset="2"/>
              </a:rPr>
              <a:t> M[ 5   ]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Symbol" pitchFamily="18" charset="2"/>
              </a:rPr>
              <a:t>SB  x1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Wingdings"/>
              </a:rPr>
              <a:t>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  <a:sym typeface="Symbol" pitchFamily="18" charset="2"/>
              </a:rPr>
              <a:t> M[ 10 ]</a:t>
            </a:r>
          </a:p>
        </p:txBody>
      </p:sp>
      <p:sp>
        <p:nvSpPr>
          <p:cNvPr id="62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Cache</a:t>
            </a:r>
          </a:p>
        </p:txBody>
      </p:sp>
      <p:sp>
        <p:nvSpPr>
          <p:cNvPr id="63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Register File</a:t>
            </a:r>
            <a:endParaRPr lang="en-US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7" name="Rectangle 22"/>
          <p:cNvSpPr>
            <a:spLocks noChangeArrowheads="1"/>
          </p:cNvSpPr>
          <p:nvPr/>
        </p:nvSpPr>
        <p:spPr bwMode="ltGray">
          <a:xfrm>
            <a:off x="2362200" y="4953000"/>
            <a:ext cx="10668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Rectangle 23"/>
          <p:cNvSpPr>
            <a:spLocks noChangeArrowheads="1"/>
          </p:cNvSpPr>
          <p:nvPr/>
        </p:nvSpPr>
        <p:spPr bwMode="ltGray">
          <a:xfrm>
            <a:off x="2362200" y="5257800"/>
            <a:ext cx="10668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Rectangle 24"/>
          <p:cNvSpPr>
            <a:spLocks noChangeArrowheads="1"/>
          </p:cNvSpPr>
          <p:nvPr/>
        </p:nvSpPr>
        <p:spPr bwMode="ltGray">
          <a:xfrm>
            <a:off x="2362200" y="5562600"/>
            <a:ext cx="10668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Rectangle 25"/>
          <p:cNvSpPr>
            <a:spLocks noChangeArrowheads="1"/>
          </p:cNvSpPr>
          <p:nvPr/>
        </p:nvSpPr>
        <p:spPr bwMode="ltGray">
          <a:xfrm>
            <a:off x="2362200" y="5867400"/>
            <a:ext cx="10668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2511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0</a:t>
            </a:r>
            <a:endParaRPr lang="en-US" sz="2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</a:t>
            </a:r>
            <a:endParaRPr lang="en-US" sz="2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</a:t>
            </a:r>
            <a:endParaRPr lang="en-US" sz="2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</a:t>
            </a:r>
            <a:endParaRPr lang="en-US" sz="2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2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Memory</a:t>
            </a:r>
          </a:p>
        </p:txBody>
      </p:sp>
      <p:sp>
        <p:nvSpPr>
          <p:cNvPr id="76" name="Rectangle 31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78</a:t>
            </a:r>
          </a:p>
        </p:txBody>
      </p:sp>
      <p:sp>
        <p:nvSpPr>
          <p:cNvPr id="77" name="Rectangle 32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120</a:t>
            </a:r>
          </a:p>
        </p:txBody>
      </p:sp>
      <p:sp>
        <p:nvSpPr>
          <p:cNvPr id="78" name="Rectangle 33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71</a:t>
            </a:r>
          </a:p>
        </p:txBody>
      </p:sp>
      <p:sp>
        <p:nvSpPr>
          <p:cNvPr id="79" name="Rectangle 34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173</a:t>
            </a:r>
          </a:p>
        </p:txBody>
      </p:sp>
      <p:sp>
        <p:nvSpPr>
          <p:cNvPr id="80" name="Rectangle 35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81" name="Rectangle 36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82" name="Rectangle 37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</a:t>
            </a:r>
          </a:p>
        </p:txBody>
      </p:sp>
      <p:sp>
        <p:nvSpPr>
          <p:cNvPr id="83" name="Rectangle 38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225</a:t>
            </a:r>
          </a:p>
        </p:txBody>
      </p:sp>
      <p:sp>
        <p:nvSpPr>
          <p:cNvPr id="84" name="Text Box 39"/>
          <p:cNvSpPr txBox="1">
            <a:spLocks noChangeArrowheads="1"/>
          </p:cNvSpPr>
          <p:nvPr/>
        </p:nvSpPr>
        <p:spPr bwMode="auto">
          <a:xfrm>
            <a:off x="4038600" y="5334000"/>
            <a:ext cx="174515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Misses:	0</a:t>
            </a:r>
            <a:endParaRPr lang="en-US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Hits:        </a:t>
            </a: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Reads:</a:t>
            </a: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</a:t>
            </a: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0</a:t>
            </a:r>
            <a:endParaRPr lang="en-US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Writes:      	0</a:t>
            </a:r>
            <a:endParaRPr lang="en-US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4" name="Rectangle 2"/>
          <p:cNvSpPr>
            <a:spLocks noChangeArrowheads="1"/>
          </p:cNvSpPr>
          <p:nvPr/>
        </p:nvSpPr>
        <p:spPr bwMode="ltGray">
          <a:xfrm>
            <a:off x="3370077" y="2641600"/>
            <a:ext cx="2725923" cy="1811408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Rectangle 18"/>
          <p:cNvSpPr>
            <a:spLocks noChangeArrowheads="1"/>
          </p:cNvSpPr>
          <p:nvPr/>
        </p:nvSpPr>
        <p:spPr bwMode="auto">
          <a:xfrm>
            <a:off x="4394200" y="3098800"/>
            <a:ext cx="5334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Rectangle 19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Rectangle 20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Rectangle 28"/>
          <p:cNvSpPr>
            <a:spLocks noChangeArrowheads="1"/>
          </p:cNvSpPr>
          <p:nvPr/>
        </p:nvSpPr>
        <p:spPr bwMode="auto">
          <a:xfrm>
            <a:off x="4394200" y="3708400"/>
            <a:ext cx="5334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Rectangle 29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Rectangle 30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Rectangle 40"/>
          <p:cNvSpPr>
            <a:spLocks noChangeArrowheads="1"/>
          </p:cNvSpPr>
          <p:nvPr/>
        </p:nvSpPr>
        <p:spPr bwMode="auto">
          <a:xfrm>
            <a:off x="4114800" y="3098800"/>
            <a:ext cx="27305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Rectangle 41"/>
          <p:cNvSpPr>
            <a:spLocks noChangeArrowheads="1"/>
          </p:cNvSpPr>
          <p:nvPr/>
        </p:nvSpPr>
        <p:spPr bwMode="auto">
          <a:xfrm>
            <a:off x="4117975" y="3708400"/>
            <a:ext cx="27305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Rectangle 42"/>
          <p:cNvSpPr>
            <a:spLocks noChangeArrowheads="1"/>
          </p:cNvSpPr>
          <p:nvPr/>
        </p:nvSpPr>
        <p:spPr bwMode="auto">
          <a:xfrm>
            <a:off x="3844925" y="3098800"/>
            <a:ext cx="27305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114" name="Rectangle 43"/>
          <p:cNvSpPr>
            <a:spLocks noChangeArrowheads="1"/>
          </p:cNvSpPr>
          <p:nvPr/>
        </p:nvSpPr>
        <p:spPr bwMode="auto">
          <a:xfrm>
            <a:off x="3844925" y="3708400"/>
            <a:ext cx="273050" cy="304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115" name="Text Box 21"/>
          <p:cNvSpPr txBox="1">
            <a:spLocks noChangeArrowheads="1"/>
          </p:cNvSpPr>
          <p:nvPr/>
        </p:nvSpPr>
        <p:spPr bwMode="auto">
          <a:xfrm>
            <a:off x="3344910" y="2641600"/>
            <a:ext cx="26021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lru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V  d  tag   data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6" name="Rectangle 40"/>
          <p:cNvSpPr>
            <a:spLocks noChangeArrowheads="1"/>
          </p:cNvSpPr>
          <p:nvPr/>
        </p:nvSpPr>
        <p:spPr bwMode="blackWhite">
          <a:xfrm>
            <a:off x="3567724" y="3098974"/>
            <a:ext cx="273050" cy="304800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17" name="Rectangle 41"/>
          <p:cNvSpPr>
            <a:spLocks noChangeArrowheads="1"/>
          </p:cNvSpPr>
          <p:nvPr/>
        </p:nvSpPr>
        <p:spPr bwMode="blackWhite">
          <a:xfrm>
            <a:off x="3570899" y="3708574"/>
            <a:ext cx="273050" cy="304800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51" name="Rectangle 5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772400" cy="465138"/>
          </a:xfrm>
        </p:spPr>
        <p:txBody>
          <a:bodyPr>
            <a:normAutofit fontScale="90000"/>
          </a:bodyPr>
          <a:lstStyle/>
          <a:p>
            <a:r>
              <a:rPr lang="en-US" dirty="0"/>
              <a:t>Write-Back (REF 1)</a:t>
            </a:r>
          </a:p>
        </p:txBody>
      </p:sp>
      <p:sp>
        <p:nvSpPr>
          <p:cNvPr id="64" name="AutoShape 39"/>
          <p:cNvSpPr>
            <a:spLocks noChangeArrowheads="1"/>
          </p:cNvSpPr>
          <p:nvPr/>
        </p:nvSpPr>
        <p:spPr bwMode="auto">
          <a:xfrm>
            <a:off x="56258" y="1575763"/>
            <a:ext cx="381000" cy="286415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tx2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386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337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How Many Memory References?</a:t>
            </a:r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98450" indent="-298450" algn="l" defTabSz="609570" rtl="0" eaLnBrk="1" latinLnBrk="0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/>
              <a:defRPr sz="3200" b="0" i="0" strike="noStrike" kern="1200" cap="none" normalizeH="0" baseline="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1pPr>
            <a:lvl2pPr marL="584200" indent="-355600" algn="l" defTabSz="609570" rtl="0" eaLnBrk="1" latinLnBrk="0" hangingPunct="1">
              <a:spcBef>
                <a:spcPts val="0"/>
              </a:spcBef>
              <a:buFont typeface="Arial"/>
              <a:buChar char="•"/>
              <a:tabLst/>
              <a:defRPr lang="en-US" sz="2800" kern="1200" dirty="0" smtClean="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2pPr>
            <a:lvl3pPr marL="755650" indent="-285750" algn="l" defTabSz="609570" rtl="0" eaLnBrk="1" latinLnBrk="0" hangingPunct="1">
              <a:spcBef>
                <a:spcPct val="20000"/>
              </a:spcBef>
              <a:buFont typeface="Lucida Grande"/>
              <a:buChar char="-"/>
              <a:tabLst/>
              <a:defRPr sz="2400" kern="120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3pPr>
            <a:lvl4pPr marL="927100" indent="-228600" algn="l" defTabSz="60957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2000" kern="1200" baseline="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4pPr>
            <a:lvl5pPr marL="1155700" indent="-228600" algn="l" defTabSz="609570" rtl="0" eaLnBrk="1" latinLnBrk="0" hangingPunct="1">
              <a:spcBef>
                <a:spcPct val="20000"/>
              </a:spcBef>
              <a:buFont typeface="Arial"/>
              <a:buChar char="»"/>
              <a:tabLst/>
              <a:defRPr sz="1600" kern="120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buFont typeface="Arial" charset="0"/>
              <a:buNone/>
            </a:pPr>
            <a:r>
              <a:rPr lang="en-US" dirty="0" smtClean="0"/>
              <a:t>Write-back performance</a:t>
            </a:r>
          </a:p>
          <a:p>
            <a:pPr fontAlgn="auto"/>
            <a:r>
              <a:rPr lang="en-US" dirty="0" smtClean="0"/>
              <a:t>How many reads?</a:t>
            </a:r>
          </a:p>
          <a:p>
            <a:pPr lvl="1" fontAlgn="auto">
              <a:spcAft>
                <a:spcPts val="0"/>
              </a:spcAft>
            </a:pPr>
            <a:endParaRPr lang="en-US" dirty="0" smtClean="0"/>
          </a:p>
          <a:p>
            <a:pPr lvl="1" fontAlgn="auto">
              <a:spcAft>
                <a:spcPts val="0"/>
              </a:spcAft>
            </a:pPr>
            <a:endParaRPr lang="en-US" dirty="0" smtClean="0"/>
          </a:p>
          <a:p>
            <a:pPr lvl="1" fontAlgn="auto">
              <a:spcAft>
                <a:spcPts val="0"/>
              </a:spcAft>
            </a:pPr>
            <a:endParaRPr lang="en-US" dirty="0" smtClean="0"/>
          </a:p>
          <a:p>
            <a:pPr fontAlgn="auto"/>
            <a:r>
              <a:rPr lang="en-US" dirty="0" smtClean="0"/>
              <a:t>How many writes?</a:t>
            </a:r>
          </a:p>
          <a:p>
            <a:pPr lvl="1" fontAlgn="auto">
              <a:spcAft>
                <a:spcPts val="0"/>
              </a:spcAft>
            </a:pPr>
            <a:endParaRPr lang="en-US" dirty="0" smtClean="0"/>
          </a:p>
          <a:p>
            <a:pPr lvl="1" fontAlgn="auto">
              <a:spcAft>
                <a:spcPts val="0"/>
              </a:spcAft>
            </a:pPr>
            <a:endParaRPr lang="en-US" dirty="0" smtClean="0">
              <a:sym typeface="Wingdings" pitchFamily="2" charset="2"/>
            </a:endParaRPr>
          </a:p>
          <a:p>
            <a:pPr lvl="1" fontAlgn="auto">
              <a:spcAft>
                <a:spcPts val="0"/>
              </a:spcAft>
            </a:pPr>
            <a:endParaRPr lang="en-US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2772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427" y="96864"/>
            <a:ext cx="8785144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Write-back </a:t>
            </a:r>
            <a:r>
              <a:rPr lang="en-US" dirty="0" smtClean="0"/>
              <a:t>vs. Write-through Example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09226" y="1239864"/>
            <a:ext cx="8934773" cy="4886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Assume: large associative cache, 16-byte lines</a:t>
            </a:r>
          </a:p>
          <a:p>
            <a:pPr marL="0" indent="0">
              <a:buNone/>
            </a:pPr>
            <a:r>
              <a:rPr lang="en-US" dirty="0" smtClean="0"/>
              <a:t>N 4-byte words</a:t>
            </a:r>
          </a:p>
          <a:p>
            <a:pPr marL="0" indent="0">
              <a:buNone/>
            </a:pPr>
            <a:endParaRPr lang="en-US" sz="2400" dirty="0" smtClean="0">
              <a:latin typeface="Consolas" pitchFamily="49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Consolas" pitchFamily="49" charset="0"/>
              </a:rPr>
              <a:t>for (</a:t>
            </a:r>
            <a:r>
              <a:rPr lang="en-US" sz="2400" dirty="0" err="1" smtClean="0">
                <a:latin typeface="Consolas" pitchFamily="49" charset="0"/>
              </a:rPr>
              <a:t>i</a:t>
            </a:r>
            <a:r>
              <a:rPr lang="en-US" sz="2400" dirty="0" smtClean="0">
                <a:latin typeface="Consolas" pitchFamily="49" charset="0"/>
              </a:rPr>
              <a:t>=1; </a:t>
            </a:r>
            <a:r>
              <a:rPr lang="en-US" sz="2400" dirty="0" err="1" smtClean="0">
                <a:latin typeface="Consolas" pitchFamily="49" charset="0"/>
              </a:rPr>
              <a:t>i</a:t>
            </a:r>
            <a:r>
              <a:rPr lang="en-US" sz="2400" dirty="0" smtClean="0">
                <a:latin typeface="Consolas" pitchFamily="49" charset="0"/>
              </a:rPr>
              <a:t>&lt;n; </a:t>
            </a:r>
            <a:r>
              <a:rPr lang="en-US" sz="2400" dirty="0" err="1" smtClean="0">
                <a:latin typeface="Consolas" pitchFamily="49" charset="0"/>
              </a:rPr>
              <a:t>i</a:t>
            </a:r>
            <a:r>
              <a:rPr lang="en-US" sz="2400" dirty="0" smtClean="0">
                <a:latin typeface="Consolas" pitchFamily="49" charset="0"/>
              </a:rPr>
              <a:t>++)	</a:t>
            </a:r>
            <a:endParaRPr lang="en-US" sz="2400" dirty="0">
              <a:latin typeface="Consolas" pitchFamily="49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Consolas" pitchFamily="49" charset="0"/>
              </a:rPr>
              <a:t>   A[0] += A[</a:t>
            </a:r>
            <a:r>
              <a:rPr lang="en-US" sz="2400" dirty="0" err="1" smtClean="0">
                <a:latin typeface="Consolas" pitchFamily="49" charset="0"/>
              </a:rPr>
              <a:t>i</a:t>
            </a:r>
            <a:r>
              <a:rPr lang="en-US" sz="2400" dirty="0" smtClean="0">
                <a:latin typeface="Consolas" pitchFamily="49" charset="0"/>
              </a:rPr>
              <a:t>];</a:t>
            </a:r>
          </a:p>
          <a:p>
            <a:endParaRPr lang="en-US" sz="2400" dirty="0" smtClean="0">
              <a:latin typeface="Consolas" pitchFamily="49" charset="0"/>
            </a:endParaRPr>
          </a:p>
          <a:p>
            <a:endParaRPr lang="en-US" sz="2400" dirty="0" smtClean="0">
              <a:latin typeface="Consolas" pitchFamily="49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Consolas" pitchFamily="49" charset="0"/>
              </a:rPr>
              <a:t>for (</a:t>
            </a:r>
            <a:r>
              <a:rPr lang="en-US" sz="2400" dirty="0" err="1" smtClean="0">
                <a:latin typeface="Consolas" pitchFamily="49" charset="0"/>
              </a:rPr>
              <a:t>i</a:t>
            </a:r>
            <a:r>
              <a:rPr lang="en-US" sz="2400" dirty="0" smtClean="0">
                <a:latin typeface="Consolas" pitchFamily="49" charset="0"/>
              </a:rPr>
              <a:t>=0; </a:t>
            </a:r>
            <a:r>
              <a:rPr lang="en-US" sz="2400" dirty="0" err="1" smtClean="0">
                <a:latin typeface="Consolas" pitchFamily="49" charset="0"/>
              </a:rPr>
              <a:t>i</a:t>
            </a:r>
            <a:r>
              <a:rPr lang="en-US" sz="2400" dirty="0" smtClean="0">
                <a:latin typeface="Consolas" pitchFamily="49" charset="0"/>
              </a:rPr>
              <a:t>&lt;n; </a:t>
            </a:r>
            <a:r>
              <a:rPr lang="en-US" sz="2400" dirty="0" err="1" smtClean="0">
                <a:latin typeface="Consolas" pitchFamily="49" charset="0"/>
              </a:rPr>
              <a:t>i</a:t>
            </a:r>
            <a:r>
              <a:rPr lang="en-US" sz="2400" dirty="0" smtClean="0">
                <a:latin typeface="Consolas" pitchFamily="49" charset="0"/>
              </a:rPr>
              <a:t>++)</a:t>
            </a:r>
            <a:endParaRPr lang="en-US" sz="2400" dirty="0">
              <a:latin typeface="Consolas" pitchFamily="49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Consolas" pitchFamily="49" charset="0"/>
              </a:rPr>
              <a:t>	B[</a:t>
            </a:r>
            <a:r>
              <a:rPr lang="en-US" sz="2400" dirty="0" err="1" smtClean="0">
                <a:latin typeface="Consolas" pitchFamily="49" charset="0"/>
              </a:rPr>
              <a:t>i</a:t>
            </a:r>
            <a:r>
              <a:rPr lang="en-US" sz="2400" dirty="0" smtClean="0">
                <a:latin typeface="Consolas" pitchFamily="49" charset="0"/>
              </a:rPr>
              <a:t>] = A[</a:t>
            </a:r>
            <a:r>
              <a:rPr lang="en-US" sz="2400" dirty="0" err="1" smtClean="0">
                <a:latin typeface="Consolas" pitchFamily="49" charset="0"/>
              </a:rPr>
              <a:t>i</a:t>
            </a:r>
            <a:r>
              <a:rPr lang="en-US" sz="2400" dirty="0" smtClean="0">
                <a:latin typeface="Consolas" pitchFamily="49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62367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337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So is write back just better?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030A0"/>
                </a:solidFill>
              </a:rPr>
              <a:t>Short Answer:</a:t>
            </a:r>
            <a:r>
              <a:rPr lang="en-US" dirty="0" smtClean="0"/>
              <a:t> Yes (fewer writes is a good thing)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030A0"/>
                </a:solidFill>
              </a:rPr>
              <a:t>Long Answer: </a:t>
            </a:r>
            <a:r>
              <a:rPr lang="en-US" dirty="0" smtClean="0"/>
              <a:t>It’s complicated.</a:t>
            </a:r>
          </a:p>
          <a:p>
            <a:r>
              <a:rPr lang="en-US" dirty="0" smtClean="0"/>
              <a:t>Evictions require entire line be written back to memory (vs. just the data that was written)</a:t>
            </a:r>
          </a:p>
          <a:p>
            <a:r>
              <a:rPr lang="en-US" dirty="0" smtClean="0"/>
              <a:t>Write-back can lead to incoherent caches on multi-core processors (later lecture)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1179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337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Optimization: Write Buffering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3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337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Write-through vs. Write-back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457200" y="1156374"/>
            <a:ext cx="8686800" cy="50969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98450" indent="-298450" algn="l" defTabSz="609570" rtl="0" eaLnBrk="1" latinLnBrk="0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/>
              <a:defRPr sz="3200" b="0" i="0" strike="noStrike" kern="1200" cap="none" normalizeH="0" baseline="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1pPr>
            <a:lvl2pPr marL="584200" indent="-355600" algn="l" defTabSz="609570" rtl="0" eaLnBrk="1" latinLnBrk="0" hangingPunct="1">
              <a:spcBef>
                <a:spcPts val="0"/>
              </a:spcBef>
              <a:buFont typeface="Arial"/>
              <a:buChar char="•"/>
              <a:tabLst/>
              <a:defRPr lang="en-US" sz="2800" kern="1200" dirty="0" smtClean="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2pPr>
            <a:lvl3pPr marL="755650" indent="-285750" algn="l" defTabSz="609570" rtl="0" eaLnBrk="1" latinLnBrk="0" hangingPunct="1">
              <a:spcBef>
                <a:spcPct val="20000"/>
              </a:spcBef>
              <a:buFont typeface="Lucida Grande"/>
              <a:buChar char="-"/>
              <a:tabLst/>
              <a:defRPr sz="2400" kern="120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3pPr>
            <a:lvl4pPr marL="927100" indent="-228600" algn="l" defTabSz="60957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2000" kern="1200" baseline="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4pPr>
            <a:lvl5pPr marL="1155700" indent="-228600" algn="l" defTabSz="609570" rtl="0" eaLnBrk="1" latinLnBrk="0" hangingPunct="1">
              <a:spcBef>
                <a:spcPct val="20000"/>
              </a:spcBef>
              <a:buFont typeface="Arial"/>
              <a:buChar char="»"/>
              <a:tabLst/>
              <a:defRPr sz="1600" kern="120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dirty="0" smtClean="0"/>
              <a:t>Write-through is slower</a:t>
            </a:r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But simpler (memory always consistent)</a:t>
            </a:r>
          </a:p>
          <a:p>
            <a:pPr lvl="1" fontAlgn="auto">
              <a:spcAft>
                <a:spcPts val="0"/>
              </a:spcAft>
            </a:pPr>
            <a:endParaRPr lang="en-US" dirty="0" smtClean="0"/>
          </a:p>
          <a:p>
            <a:pPr fontAlgn="auto"/>
            <a:r>
              <a:rPr lang="en-US" dirty="0" smtClean="0"/>
              <a:t>Write-back is almost always faster</a:t>
            </a:r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write-back buffer hides large eviction cost</a:t>
            </a:r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But what about multiple cores with separate caches but sharing memory?</a:t>
            </a:r>
          </a:p>
          <a:p>
            <a:pPr fontAlgn="auto"/>
            <a:r>
              <a:rPr lang="en-US" b="1" dirty="0" smtClean="0">
                <a:sym typeface="Wingdings" pitchFamily="2" charset="2"/>
              </a:rPr>
              <a:t>Write-back requires a cache coherency protocol</a:t>
            </a:r>
          </a:p>
          <a:p>
            <a:pPr lvl="1" fontAlgn="auto">
              <a:spcAft>
                <a:spcPts val="0"/>
              </a:spcAft>
            </a:pPr>
            <a:r>
              <a:rPr lang="en-US" dirty="0" smtClean="0">
                <a:sym typeface="Wingdings" pitchFamily="2" charset="2"/>
              </a:rPr>
              <a:t>Inconsistent views of memory</a:t>
            </a:r>
          </a:p>
          <a:p>
            <a:pPr lvl="1" fontAlgn="auto">
              <a:spcAft>
                <a:spcPts val="0"/>
              </a:spcAft>
            </a:pPr>
            <a:r>
              <a:rPr lang="en-US" dirty="0" smtClean="0">
                <a:sym typeface="Wingdings" pitchFamily="2" charset="2"/>
              </a:rPr>
              <a:t>Need to “snoop” in each other’s caches</a:t>
            </a:r>
          </a:p>
          <a:p>
            <a:pPr lvl="1" fontAlgn="auto">
              <a:spcAft>
                <a:spcPts val="0"/>
              </a:spcAft>
            </a:pPr>
            <a:r>
              <a:rPr lang="en-US" dirty="0" smtClean="0">
                <a:sym typeface="Wingdings" pitchFamily="2" charset="2"/>
              </a:rPr>
              <a:t>Extremely complex protocols, very hard to get right</a:t>
            </a:r>
          </a:p>
          <a:p>
            <a:pPr lvl="1" fontAlgn="auto"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86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  <p:sp>
        <p:nvSpPr>
          <p:cNvPr id="31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57200" y="-102262"/>
            <a:ext cx="8229600" cy="828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 panose="020B0503030403020204"/>
              </a:rPr>
              <a:t>Cache-coherency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ource Sans Pro" panose="020B0503030403020204"/>
            </a:endParaRPr>
          </a:p>
        </p:txBody>
      </p:sp>
      <p:sp>
        <p:nvSpPr>
          <p:cNvPr id="32" name="Content Placeholder 2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28600" y="537389"/>
            <a:ext cx="86868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 panose="020B0503030403020204"/>
              </a:rPr>
              <a:t>Q: Multiple readers and writers?</a:t>
            </a:r>
          </a:p>
          <a:p>
            <a:pPr marL="342900" marR="0" lvl="1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 panose="020B0503030403020204"/>
                <a:sym typeface="Wingdings" pitchFamily="2" charset="2"/>
              </a:rPr>
              <a:t>A: Potentially inconsistent views of memory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ource Sans Pro" panose="020B0503030403020204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ource Sans Pro" panose="020B0503030403020204"/>
            </a:endParaRPr>
          </a:p>
        </p:txBody>
      </p:sp>
      <p:sp>
        <p:nvSpPr>
          <p:cNvPr id="33" name="Rectangle 32"/>
          <p:cNvSpPr/>
          <p:nvPr>
            <p:custDataLst>
              <p:tags r:id="rId3"/>
            </p:custDataLst>
          </p:nvPr>
        </p:nvSpPr>
        <p:spPr>
          <a:xfrm>
            <a:off x="2514600" y="3204389"/>
            <a:ext cx="4419600" cy="457200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Mem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>
            <p:custDataLst>
              <p:tags r:id="rId4"/>
            </p:custDataLst>
          </p:nvPr>
        </p:nvSpPr>
        <p:spPr>
          <a:xfrm>
            <a:off x="2514600" y="2670989"/>
            <a:ext cx="2133600" cy="457200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L2</a:t>
            </a:r>
          </a:p>
        </p:txBody>
      </p:sp>
      <p:sp>
        <p:nvSpPr>
          <p:cNvPr id="35" name="Rectangle 34"/>
          <p:cNvSpPr/>
          <p:nvPr>
            <p:custDataLst>
              <p:tags r:id="rId5"/>
            </p:custDataLst>
          </p:nvPr>
        </p:nvSpPr>
        <p:spPr>
          <a:xfrm>
            <a:off x="2514600" y="2137589"/>
            <a:ext cx="457200" cy="457200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L1</a:t>
            </a:r>
          </a:p>
        </p:txBody>
      </p:sp>
      <p:sp>
        <p:nvSpPr>
          <p:cNvPr id="36" name="Rectangle 35"/>
          <p:cNvSpPr/>
          <p:nvPr>
            <p:custDataLst>
              <p:tags r:id="rId6"/>
            </p:custDataLst>
          </p:nvPr>
        </p:nvSpPr>
        <p:spPr>
          <a:xfrm>
            <a:off x="3048000" y="2137589"/>
            <a:ext cx="457200" cy="457200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L1</a:t>
            </a:r>
          </a:p>
        </p:txBody>
      </p:sp>
      <p:sp>
        <p:nvSpPr>
          <p:cNvPr id="37" name="Rectangle 36"/>
          <p:cNvSpPr/>
          <p:nvPr>
            <p:custDataLst>
              <p:tags r:id="rId7"/>
            </p:custDataLst>
          </p:nvPr>
        </p:nvSpPr>
        <p:spPr>
          <a:xfrm>
            <a:off x="0" y="4112077"/>
            <a:ext cx="91440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Source Sans Pro" panose="020B0503030403020204"/>
                <a:ea typeface="+mn-ea"/>
                <a:cs typeface="+mn-cs"/>
                <a:sym typeface="Wingdings" pitchFamily="2" charset="2"/>
              </a:rPr>
              <a:t>Cache coherency protocol</a:t>
            </a: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Source Sans Pro" panose="020B0503030403020204"/>
                <a:ea typeface="+mn-ea"/>
                <a:cs typeface="+mn-cs"/>
                <a:sym typeface="Wingdings" pitchFamily="2" charset="2"/>
              </a:rPr>
              <a:t>May need to </a:t>
            </a:r>
            <a:r>
              <a:rPr lang="en-US" b="1" dirty="0" smtClean="0">
                <a:solidFill>
                  <a:prstClr val="black"/>
                </a:solidFill>
                <a:latin typeface="Source Sans Pro" panose="020B0503030403020204"/>
                <a:ea typeface="+mn-ea"/>
                <a:cs typeface="+mn-cs"/>
                <a:sym typeface="Wingdings" pitchFamily="2" charset="2"/>
              </a:rPr>
              <a:t>snoop</a:t>
            </a:r>
            <a:r>
              <a:rPr lang="en-US" dirty="0" smtClean="0">
                <a:solidFill>
                  <a:prstClr val="black"/>
                </a:solidFill>
                <a:latin typeface="Source Sans Pro" panose="020B0503030403020204"/>
                <a:ea typeface="+mn-ea"/>
                <a:cs typeface="+mn-cs"/>
                <a:sym typeface="Wingdings" pitchFamily="2" charset="2"/>
              </a:rPr>
              <a:t> on other CPU’s cache activity</a:t>
            </a: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Source Sans Pro" panose="020B0503030403020204"/>
                <a:ea typeface="+mn-ea"/>
                <a:cs typeface="+mn-cs"/>
                <a:sym typeface="Wingdings" pitchFamily="2" charset="2"/>
              </a:rPr>
              <a:t>Invalidate </a:t>
            </a:r>
            <a:r>
              <a:rPr lang="en-US" dirty="0" smtClean="0">
                <a:solidFill>
                  <a:prstClr val="black"/>
                </a:solidFill>
                <a:latin typeface="Source Sans Pro" panose="020B0503030403020204"/>
                <a:ea typeface="+mn-ea"/>
                <a:cs typeface="+mn-cs"/>
                <a:sym typeface="Wingdings" pitchFamily="2" charset="2"/>
              </a:rPr>
              <a:t>cache line when other CPU writes</a:t>
            </a: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Source Sans Pro" panose="020B0503030403020204"/>
                <a:ea typeface="+mn-ea"/>
                <a:cs typeface="+mn-cs"/>
                <a:sym typeface="Wingdings" pitchFamily="2" charset="2"/>
              </a:rPr>
              <a:t>Flush</a:t>
            </a:r>
            <a:r>
              <a:rPr lang="en-US" dirty="0" smtClean="0">
                <a:solidFill>
                  <a:prstClr val="black"/>
                </a:solidFill>
                <a:latin typeface="Source Sans Pro" panose="020B0503030403020204"/>
                <a:ea typeface="+mn-ea"/>
                <a:cs typeface="+mn-cs"/>
                <a:sym typeface="Wingdings" pitchFamily="2" charset="2"/>
              </a:rPr>
              <a:t> write-back caches before other CPU reads</a:t>
            </a: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Source Sans Pro" panose="020B0503030403020204"/>
                <a:ea typeface="+mn-ea"/>
                <a:cs typeface="+mn-cs"/>
                <a:sym typeface="Wingdings" pitchFamily="2" charset="2"/>
              </a:rPr>
              <a:t>Or the reverse: Before writing/reading…</a:t>
            </a: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Source Sans Pro" panose="020B0503030403020204"/>
                <a:ea typeface="+mn-ea"/>
                <a:cs typeface="+mn-cs"/>
                <a:sym typeface="Wingdings" pitchFamily="2" charset="2"/>
              </a:rPr>
              <a:t>Extremely complex protocols, very hard to get right</a:t>
            </a:r>
          </a:p>
        </p:txBody>
      </p:sp>
      <p:sp>
        <p:nvSpPr>
          <p:cNvPr id="38" name="Rectangle 37"/>
          <p:cNvSpPr/>
          <p:nvPr>
            <p:custDataLst>
              <p:tags r:id="rId8"/>
            </p:custDataLst>
          </p:nvPr>
        </p:nvSpPr>
        <p:spPr>
          <a:xfrm>
            <a:off x="2514600" y="1604189"/>
            <a:ext cx="990600" cy="457200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CPU</a:t>
            </a:r>
          </a:p>
        </p:txBody>
      </p:sp>
      <p:sp>
        <p:nvSpPr>
          <p:cNvPr id="39" name="Rectangle 38"/>
          <p:cNvSpPr/>
          <p:nvPr>
            <p:custDataLst>
              <p:tags r:id="rId9"/>
            </p:custDataLst>
          </p:nvPr>
        </p:nvSpPr>
        <p:spPr>
          <a:xfrm>
            <a:off x="3657600" y="2137589"/>
            <a:ext cx="457200" cy="457200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L1</a:t>
            </a:r>
          </a:p>
        </p:txBody>
      </p:sp>
      <p:sp>
        <p:nvSpPr>
          <p:cNvPr id="40" name="Rectangle 39"/>
          <p:cNvSpPr/>
          <p:nvPr>
            <p:custDataLst>
              <p:tags r:id="rId10"/>
            </p:custDataLst>
          </p:nvPr>
        </p:nvSpPr>
        <p:spPr>
          <a:xfrm>
            <a:off x="4191000" y="2137589"/>
            <a:ext cx="457200" cy="457200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L1</a:t>
            </a:r>
          </a:p>
        </p:txBody>
      </p:sp>
      <p:sp>
        <p:nvSpPr>
          <p:cNvPr id="41" name="Rectangle 40"/>
          <p:cNvSpPr/>
          <p:nvPr>
            <p:custDataLst>
              <p:tags r:id="rId11"/>
            </p:custDataLst>
          </p:nvPr>
        </p:nvSpPr>
        <p:spPr>
          <a:xfrm>
            <a:off x="3657600" y="1604189"/>
            <a:ext cx="990600" cy="457200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CPU</a:t>
            </a:r>
          </a:p>
        </p:txBody>
      </p:sp>
      <p:sp>
        <p:nvSpPr>
          <p:cNvPr id="42" name="Rectangle 41"/>
          <p:cNvSpPr/>
          <p:nvPr>
            <p:custDataLst>
              <p:tags r:id="rId12"/>
            </p:custDataLst>
          </p:nvPr>
        </p:nvSpPr>
        <p:spPr>
          <a:xfrm>
            <a:off x="4800600" y="2670989"/>
            <a:ext cx="2133600" cy="457200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L2</a:t>
            </a:r>
          </a:p>
        </p:txBody>
      </p:sp>
      <p:sp>
        <p:nvSpPr>
          <p:cNvPr id="43" name="Rectangle 42"/>
          <p:cNvSpPr/>
          <p:nvPr>
            <p:custDataLst>
              <p:tags r:id="rId13"/>
            </p:custDataLst>
          </p:nvPr>
        </p:nvSpPr>
        <p:spPr>
          <a:xfrm>
            <a:off x="4800600" y="2137589"/>
            <a:ext cx="457200" cy="457200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L1</a:t>
            </a:r>
          </a:p>
        </p:txBody>
      </p:sp>
      <p:sp>
        <p:nvSpPr>
          <p:cNvPr id="44" name="Rectangle 43"/>
          <p:cNvSpPr/>
          <p:nvPr>
            <p:custDataLst>
              <p:tags r:id="rId14"/>
            </p:custDataLst>
          </p:nvPr>
        </p:nvSpPr>
        <p:spPr>
          <a:xfrm>
            <a:off x="5334000" y="2137589"/>
            <a:ext cx="457200" cy="457200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L1</a:t>
            </a:r>
          </a:p>
        </p:txBody>
      </p:sp>
      <p:sp>
        <p:nvSpPr>
          <p:cNvPr id="45" name="Rectangle 44"/>
          <p:cNvSpPr/>
          <p:nvPr>
            <p:custDataLst>
              <p:tags r:id="rId15"/>
            </p:custDataLst>
          </p:nvPr>
        </p:nvSpPr>
        <p:spPr>
          <a:xfrm>
            <a:off x="4800600" y="1604189"/>
            <a:ext cx="990600" cy="457200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CPU</a:t>
            </a:r>
          </a:p>
        </p:txBody>
      </p:sp>
      <p:sp>
        <p:nvSpPr>
          <p:cNvPr id="46" name="Rectangle 45"/>
          <p:cNvSpPr/>
          <p:nvPr>
            <p:custDataLst>
              <p:tags r:id="rId16"/>
            </p:custDataLst>
          </p:nvPr>
        </p:nvSpPr>
        <p:spPr>
          <a:xfrm>
            <a:off x="5943600" y="2137589"/>
            <a:ext cx="457200" cy="457200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L1</a:t>
            </a:r>
          </a:p>
        </p:txBody>
      </p:sp>
      <p:sp>
        <p:nvSpPr>
          <p:cNvPr id="47" name="Rectangle 46"/>
          <p:cNvSpPr/>
          <p:nvPr>
            <p:custDataLst>
              <p:tags r:id="rId17"/>
            </p:custDataLst>
          </p:nvPr>
        </p:nvSpPr>
        <p:spPr>
          <a:xfrm>
            <a:off x="6477000" y="2137589"/>
            <a:ext cx="457200" cy="457200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L1</a:t>
            </a:r>
          </a:p>
        </p:txBody>
      </p:sp>
      <p:sp>
        <p:nvSpPr>
          <p:cNvPr id="48" name="Rectangle 47"/>
          <p:cNvSpPr/>
          <p:nvPr>
            <p:custDataLst>
              <p:tags r:id="rId18"/>
            </p:custDataLst>
          </p:nvPr>
        </p:nvSpPr>
        <p:spPr>
          <a:xfrm>
            <a:off x="5943600" y="1604189"/>
            <a:ext cx="990600" cy="457200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CPU</a:t>
            </a:r>
          </a:p>
        </p:txBody>
      </p:sp>
      <p:sp>
        <p:nvSpPr>
          <p:cNvPr id="49" name="Flowchart: Magnetic Disk 48"/>
          <p:cNvSpPr/>
          <p:nvPr>
            <p:custDataLst>
              <p:tags r:id="rId19"/>
            </p:custDataLst>
          </p:nvPr>
        </p:nvSpPr>
        <p:spPr>
          <a:xfrm>
            <a:off x="7315200" y="3051989"/>
            <a:ext cx="1143000" cy="609600"/>
          </a:xfrm>
          <a:prstGeom prst="flowChartMagneticDisk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tIns="9144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disk</a:t>
            </a:r>
          </a:p>
        </p:txBody>
      </p:sp>
      <p:sp>
        <p:nvSpPr>
          <p:cNvPr id="50" name="Rectangle 49"/>
          <p:cNvSpPr/>
          <p:nvPr>
            <p:custDataLst>
              <p:tags r:id="rId20"/>
            </p:custDataLst>
          </p:nvPr>
        </p:nvSpPr>
        <p:spPr>
          <a:xfrm>
            <a:off x="1219200" y="3204389"/>
            <a:ext cx="838200" cy="457200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/>
                <a:ea typeface="+mn-ea"/>
                <a:cs typeface="+mn-cs"/>
              </a:rPr>
              <a:t>net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362200" y="3172123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F6FF"/>
                </a:solidFill>
                <a:latin typeface="Source Sans Pro" panose="020B0503030403020204"/>
                <a:ea typeface="+mn-ea"/>
                <a:cs typeface="+mn-cs"/>
              </a:rPr>
              <a:t>A</a:t>
            </a:r>
            <a:endParaRPr lang="en-US" sz="2800" dirty="0">
              <a:solidFill>
                <a:srgbClr val="00F6FF"/>
              </a:solidFill>
              <a:latin typeface="Source Sans Pro" panose="020B0503030403020204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362200" y="2590800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F6FF"/>
                </a:solidFill>
                <a:latin typeface="Source Sans Pro" panose="020B0503030403020204"/>
                <a:ea typeface="+mn-ea"/>
                <a:cs typeface="+mn-cs"/>
              </a:rPr>
              <a:t>A</a:t>
            </a:r>
            <a:endParaRPr lang="en-US" sz="2800" dirty="0">
              <a:solidFill>
                <a:srgbClr val="00F6FF"/>
              </a:solidFill>
              <a:latin typeface="Source Sans Pro" panose="020B0503030403020204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362200" y="2143780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F6FF"/>
                </a:solidFill>
                <a:latin typeface="Source Sans Pro" panose="020B0503030403020204"/>
                <a:ea typeface="+mn-ea"/>
                <a:cs typeface="+mn-cs"/>
              </a:rPr>
              <a:t>A</a:t>
            </a:r>
            <a:endParaRPr lang="en-US" sz="2800" dirty="0">
              <a:solidFill>
                <a:srgbClr val="00F6FF"/>
              </a:solidFill>
              <a:latin typeface="Source Sans Pro" panose="020B0503030403020204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362200" y="1610380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F6FF"/>
                </a:solidFill>
                <a:latin typeface="Source Sans Pro" panose="020B0503030403020204"/>
                <a:ea typeface="+mn-ea"/>
                <a:cs typeface="+mn-cs"/>
              </a:rPr>
              <a:t>A</a:t>
            </a:r>
            <a:endParaRPr lang="en-US" sz="2800" dirty="0">
              <a:solidFill>
                <a:srgbClr val="00F6FF"/>
              </a:solidFill>
              <a:latin typeface="Source Sans Pro" panose="020B0503030403020204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362200" y="1600200"/>
            <a:ext cx="476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C0504D"/>
                </a:solidFill>
                <a:latin typeface="Source Sans Pro" panose="020B0503030403020204"/>
                <a:ea typeface="+mn-ea"/>
                <a:cs typeface="+mn-cs"/>
              </a:rPr>
              <a:t>A’</a:t>
            </a:r>
            <a:endParaRPr lang="en-US" sz="2800" dirty="0">
              <a:solidFill>
                <a:srgbClr val="C0504D"/>
              </a:solidFill>
              <a:latin typeface="Source Sans Pro" panose="020B0503030403020204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505200" y="2133600"/>
            <a:ext cx="42351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FDFF"/>
                </a:solidFill>
                <a:latin typeface="Source Sans Pro" panose="020B0503030403020204"/>
                <a:ea typeface="+mn-ea"/>
                <a:cs typeface="+mn-cs"/>
              </a:rPr>
              <a:t>A</a:t>
            </a:r>
            <a:endParaRPr lang="en-US" sz="2800" dirty="0">
              <a:solidFill>
                <a:srgbClr val="00FDFF"/>
              </a:solidFill>
              <a:latin typeface="Source Sans Pro" panose="020B0503030403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38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1" grpId="0"/>
      <p:bldP spid="52" grpId="0"/>
      <p:bldP spid="53" grpId="0"/>
      <p:bldP spid="54" grpId="0"/>
      <p:bldP spid="54" grpId="1"/>
      <p:bldP spid="55" grpId="0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Content Placeholder 12"/>
          <p:cNvSpPr>
            <a:spLocks noGrp="1"/>
          </p:cNvSpPr>
          <p:nvPr>
            <p:ph idx="1"/>
          </p:nvPr>
        </p:nvSpPr>
        <p:spPr>
          <a:xfrm>
            <a:off x="457200" y="3609474"/>
            <a:ext cx="8477624" cy="251668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Instruction speeds:</a:t>
            </a:r>
          </a:p>
          <a:p>
            <a:r>
              <a:rPr lang="en-US" sz="2600" b="1" dirty="0" err="1">
                <a:solidFill>
                  <a:schemeClr val="accent1"/>
                </a:solidFill>
                <a:latin typeface="Courier New"/>
                <a:cs typeface="Courier New"/>
              </a:rPr>
              <a:t>a</a:t>
            </a:r>
            <a:r>
              <a:rPr lang="en-US" sz="2600" b="1" dirty="0" err="1" smtClean="0">
                <a:solidFill>
                  <a:schemeClr val="accent1"/>
                </a:solidFill>
                <a:latin typeface="Courier New"/>
                <a:cs typeface="Courier New"/>
              </a:rPr>
              <a:t>dd,sub,shift</a:t>
            </a:r>
            <a:r>
              <a:rPr lang="en-US" sz="2600" dirty="0" smtClean="0">
                <a:solidFill>
                  <a:schemeClr val="tx2"/>
                </a:solidFill>
              </a:rPr>
              <a:t>:</a:t>
            </a:r>
            <a:r>
              <a:rPr lang="en-US" dirty="0" smtClean="0"/>
              <a:t>  1 cycle</a:t>
            </a:r>
          </a:p>
          <a:p>
            <a:r>
              <a:rPr lang="en-US" sz="2600" b="1" dirty="0" err="1" smtClean="0">
                <a:solidFill>
                  <a:schemeClr val="accent1"/>
                </a:solidFill>
                <a:latin typeface="Courier New"/>
                <a:cs typeface="Courier New"/>
              </a:rPr>
              <a:t>mult</a:t>
            </a:r>
            <a:r>
              <a:rPr lang="en-US" sz="2600" dirty="0" smtClean="0">
                <a:solidFill>
                  <a:schemeClr val="tx2"/>
                </a:solidFill>
              </a:rPr>
              <a:t>:</a:t>
            </a:r>
            <a:r>
              <a:rPr lang="en-US" dirty="0" smtClean="0"/>
              <a:t> 3 cycles </a:t>
            </a:r>
          </a:p>
          <a:p>
            <a:r>
              <a:rPr lang="en-US" sz="2600" b="1" dirty="0">
                <a:solidFill>
                  <a:schemeClr val="accent1"/>
                </a:solidFill>
                <a:latin typeface="Courier New"/>
                <a:cs typeface="Courier New"/>
              </a:rPr>
              <a:t>l</a:t>
            </a:r>
            <a:r>
              <a:rPr lang="en-US" sz="2600" b="1" dirty="0" smtClean="0">
                <a:solidFill>
                  <a:schemeClr val="accent1"/>
                </a:solidFill>
                <a:latin typeface="Courier New"/>
                <a:cs typeface="Courier New"/>
              </a:rPr>
              <a:t>oad/store</a:t>
            </a:r>
            <a:r>
              <a:rPr lang="en-US" dirty="0" smtClean="0">
                <a:solidFill>
                  <a:schemeClr val="tx2"/>
                </a:solidFill>
              </a:rPr>
              <a:t>: </a:t>
            </a:r>
            <a:r>
              <a:rPr lang="en-US" b="1" dirty="0" smtClean="0"/>
              <a:t>100</a:t>
            </a:r>
            <a:r>
              <a:rPr lang="en-US" dirty="0" smtClean="0"/>
              <a:t> </a:t>
            </a:r>
            <a:r>
              <a:rPr lang="en-US" b="1" dirty="0"/>
              <a:t>cycles</a:t>
            </a:r>
            <a:endParaRPr lang="en-US" b="1" dirty="0" smtClean="0"/>
          </a:p>
          <a:p>
            <a:pPr marL="457200" lvl="1" indent="0">
              <a:buNone/>
            </a:pPr>
            <a:r>
              <a:rPr lang="en-US" dirty="0"/>
              <a:t>off-chip 50(-70)ns</a:t>
            </a:r>
            <a:endParaRPr lang="en-US" dirty="0" smtClean="0">
              <a:sym typeface="Wingdings"/>
            </a:endParaRPr>
          </a:p>
          <a:p>
            <a:pPr marL="457200" lvl="1" indent="0">
              <a:buNone/>
            </a:pPr>
            <a:r>
              <a:rPr lang="en-US" dirty="0" smtClean="0">
                <a:sym typeface="Wingdings"/>
              </a:rPr>
              <a:t>2(-3) GHz processor  0.5 ns clock</a:t>
            </a:r>
            <a:endParaRPr lang="en-US" dirty="0" smtClean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457200" y="13374"/>
            <a:ext cx="8229600" cy="1143000"/>
          </a:xfrm>
        </p:spPr>
        <p:txBody>
          <a:bodyPr/>
          <a:lstStyle/>
          <a:p>
            <a:r>
              <a:rPr lang="en-US" dirty="0" smtClean="0"/>
              <a:t>The Need for Speed</a:t>
            </a:r>
            <a:endParaRPr lang="en-US" dirty="0"/>
          </a:p>
        </p:txBody>
      </p:sp>
      <p:sp>
        <p:nvSpPr>
          <p:cNvPr id="7" name="Rectangle 1058"/>
          <p:cNvSpPr>
            <a:spLocks noChangeArrowheads="1"/>
          </p:cNvSpPr>
          <p:nvPr/>
        </p:nvSpPr>
        <p:spPr bwMode="auto">
          <a:xfrm>
            <a:off x="1228773" y="2338443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1058"/>
          <p:cNvSpPr>
            <a:spLocks noChangeArrowheads="1"/>
          </p:cNvSpPr>
          <p:nvPr/>
        </p:nvSpPr>
        <p:spPr bwMode="auto">
          <a:xfrm>
            <a:off x="2274145" y="2338067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1058"/>
          <p:cNvSpPr>
            <a:spLocks noChangeArrowheads="1"/>
          </p:cNvSpPr>
          <p:nvPr/>
        </p:nvSpPr>
        <p:spPr bwMode="auto">
          <a:xfrm>
            <a:off x="3327255" y="2339212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Rectangle 1058"/>
          <p:cNvSpPr>
            <a:spLocks noChangeArrowheads="1"/>
          </p:cNvSpPr>
          <p:nvPr/>
        </p:nvSpPr>
        <p:spPr bwMode="auto">
          <a:xfrm>
            <a:off x="4380054" y="2339588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58"/>
          <p:cNvSpPr>
            <a:spLocks noChangeArrowheads="1"/>
          </p:cNvSpPr>
          <p:nvPr/>
        </p:nvSpPr>
        <p:spPr bwMode="auto">
          <a:xfrm>
            <a:off x="5425426" y="2339212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058"/>
          <p:cNvSpPr>
            <a:spLocks noChangeArrowheads="1"/>
          </p:cNvSpPr>
          <p:nvPr/>
        </p:nvSpPr>
        <p:spPr bwMode="auto">
          <a:xfrm>
            <a:off x="6478536" y="2340357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358917" y="1702828"/>
            <a:ext cx="2323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latin typeface="Source Sans Pro" panose="020B0503030403020204"/>
                <a:cs typeface="Calibri"/>
              </a:rPr>
              <a:t>CPU Pipeline</a:t>
            </a:r>
            <a:endParaRPr lang="en-US" sz="2800" dirty="0">
              <a:solidFill>
                <a:schemeClr val="tx2"/>
              </a:solidFill>
              <a:latin typeface="Source Sans Pro" panose="020B0503030403020204"/>
              <a:cs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3886" t="16204" r="51974" b="15816"/>
          <a:stretch/>
        </p:blipFill>
        <p:spPr>
          <a:xfrm flipH="1">
            <a:off x="5586796" y="2399996"/>
            <a:ext cx="836219" cy="914400"/>
          </a:xfrm>
          <a:prstGeom prst="rect">
            <a:avLst/>
          </a:prstGeom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3886" t="16204" r="51974" b="15816"/>
          <a:stretch/>
        </p:blipFill>
        <p:spPr>
          <a:xfrm flipH="1">
            <a:off x="4529798" y="2401988"/>
            <a:ext cx="836219" cy="914400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3886" t="16204" r="51974" b="15816"/>
          <a:stretch/>
        </p:blipFill>
        <p:spPr>
          <a:xfrm flipH="1">
            <a:off x="3472800" y="2403980"/>
            <a:ext cx="836219" cy="914400"/>
          </a:xfrm>
          <a:prstGeom prst="rect">
            <a:avLst/>
          </a:prstGeom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3886" t="16204" r="51974" b="15816"/>
          <a:stretch/>
        </p:blipFill>
        <p:spPr>
          <a:xfrm flipH="1">
            <a:off x="2415802" y="2405972"/>
            <a:ext cx="836219" cy="914400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886" t="16204" r="51974" b="15816"/>
          <a:stretch/>
        </p:blipFill>
        <p:spPr>
          <a:xfrm flipH="1">
            <a:off x="1375513" y="2407964"/>
            <a:ext cx="836219" cy="914400"/>
          </a:xfrm>
          <a:prstGeom prst="rect">
            <a:avLst/>
          </a:prstGeom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3886" t="16204" r="51974" b="15816"/>
          <a:stretch/>
        </p:blipFill>
        <p:spPr>
          <a:xfrm flipH="1">
            <a:off x="6582713" y="2407964"/>
            <a:ext cx="836219" cy="914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267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809816"/>
            <a:ext cx="9377082" cy="60481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Write-through policy with write allocate</a:t>
            </a:r>
          </a:p>
          <a:p>
            <a:pPr marL="1200150" lvl="1" indent="-457200">
              <a:buFont typeface="Arial"/>
              <a:buChar char="•"/>
            </a:pPr>
            <a:r>
              <a:rPr lang="en-US" dirty="0" smtClean="0"/>
              <a:t>Cache </a:t>
            </a:r>
            <a:r>
              <a:rPr lang="en-US" dirty="0"/>
              <a:t>miss: read entire block from </a:t>
            </a:r>
            <a:r>
              <a:rPr lang="en-US" dirty="0" smtClean="0"/>
              <a:t>memory</a:t>
            </a:r>
          </a:p>
          <a:p>
            <a:pPr marL="1200150" lvl="1" indent="-457200">
              <a:buFont typeface="Arial"/>
              <a:buChar char="•"/>
            </a:pPr>
            <a:r>
              <a:rPr lang="en-US" dirty="0" smtClean="0"/>
              <a:t>Write</a:t>
            </a:r>
            <a:r>
              <a:rPr lang="en-US" dirty="0"/>
              <a:t>: write only updated item to </a:t>
            </a:r>
            <a:r>
              <a:rPr lang="en-US" dirty="0" smtClean="0"/>
              <a:t>memory</a:t>
            </a:r>
          </a:p>
          <a:p>
            <a:pPr marL="1200150" lvl="1" indent="-457200">
              <a:buFont typeface="Arial"/>
              <a:buChar char="•"/>
            </a:pPr>
            <a:r>
              <a:rPr lang="en-US" dirty="0" smtClean="0"/>
              <a:t>Eviction</a:t>
            </a:r>
            <a:r>
              <a:rPr lang="en-US" dirty="0"/>
              <a:t>: no need to write to </a:t>
            </a:r>
            <a:r>
              <a:rPr lang="en-US" dirty="0" smtClean="0"/>
              <a:t>memory</a:t>
            </a:r>
          </a:p>
          <a:p>
            <a:pPr marL="1200150" lvl="1" indent="-457200">
              <a:buFont typeface="Arial"/>
              <a:buChar char="•"/>
            </a:pPr>
            <a:r>
              <a:rPr lang="en-US" b="1" dirty="0" smtClean="0"/>
              <a:t>Slower, but cleaner</a:t>
            </a:r>
            <a:endParaRPr lang="en-US" b="1" dirty="0"/>
          </a:p>
          <a:p>
            <a:endParaRPr lang="en-US" dirty="0" smtClean="0"/>
          </a:p>
          <a:p>
            <a:r>
              <a:rPr lang="en-US" dirty="0" smtClean="0"/>
              <a:t>Write-back policy with write allocate</a:t>
            </a:r>
          </a:p>
          <a:p>
            <a:pPr marL="1200150" lvl="1" indent="-457200">
              <a:buFont typeface="Arial"/>
              <a:buChar char="•"/>
            </a:pPr>
            <a:r>
              <a:rPr lang="en-US" dirty="0" smtClean="0"/>
              <a:t>Cache </a:t>
            </a:r>
            <a:r>
              <a:rPr lang="en-US" dirty="0"/>
              <a:t>miss: read entire block from </a:t>
            </a:r>
            <a:r>
              <a:rPr lang="en-US" dirty="0" smtClean="0"/>
              <a:t>memory</a:t>
            </a:r>
          </a:p>
          <a:p>
            <a:pPr marL="1485900" lvl="2" indent="-342900"/>
            <a:r>
              <a:rPr lang="en-US" dirty="0" smtClean="0"/>
              <a:t>**But may need to write dirty </a:t>
            </a:r>
            <a:r>
              <a:rPr lang="en-US" dirty="0" err="1" smtClean="0"/>
              <a:t>cacheline</a:t>
            </a:r>
            <a:r>
              <a:rPr lang="en-US" dirty="0" smtClean="0"/>
              <a:t> first**</a:t>
            </a:r>
          </a:p>
          <a:p>
            <a:pPr marL="1085850" lvl="1" indent="-342900"/>
            <a:r>
              <a:rPr lang="en-US" dirty="0" smtClean="0"/>
              <a:t>Write: nothing to memory</a:t>
            </a:r>
          </a:p>
          <a:p>
            <a:pPr marL="1085850" lvl="1" indent="-342900"/>
            <a:r>
              <a:rPr lang="en-US" dirty="0" smtClean="0"/>
              <a:t>Eviction: have to write to memory </a:t>
            </a:r>
            <a:r>
              <a:rPr lang="en-US" i="1" dirty="0" smtClean="0"/>
              <a:t>entire </a:t>
            </a:r>
            <a:r>
              <a:rPr lang="en-US" i="1" dirty="0" err="1" smtClean="0"/>
              <a:t>cacheline</a:t>
            </a:r>
            <a:r>
              <a:rPr lang="en-US" dirty="0" smtClean="0"/>
              <a:t> because don’t know what is dirty (only 1 dirty bit)</a:t>
            </a:r>
          </a:p>
          <a:p>
            <a:pPr marL="1085850" lvl="1" indent="-342900"/>
            <a:r>
              <a:rPr lang="en-US" b="1" dirty="0" smtClean="0"/>
              <a:t>Faster, but more complicated, especially with multicore</a:t>
            </a:r>
            <a:endParaRPr lang="en-US" b="1" dirty="0"/>
          </a:p>
          <a:p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04800" y="16933"/>
            <a:ext cx="8686800" cy="5334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  <a:solidFill>
                  <a:srgbClr val="00F6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Source Sans Pro" panose="020B0503030403020204"/>
              </a:rPr>
              <a:t>Takeaway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Source Sans Pro" panose="020B05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41759264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  <p:graphicFrame>
        <p:nvGraphicFramePr>
          <p:cNvPr id="16" name="Group 5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53465525"/>
              </p:ext>
            </p:extLst>
          </p:nvPr>
        </p:nvGraphicFramePr>
        <p:xfrm>
          <a:off x="559530" y="2699381"/>
          <a:ext cx="3810005" cy="2377440"/>
        </p:xfrm>
        <a:graphic>
          <a:graphicData uri="http://schemas.openxmlformats.org/drawingml/2006/table">
            <a:tbl>
              <a:tblPr/>
              <a:tblGrid>
                <a:gridCol w="380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6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2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06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06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06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06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29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067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806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9624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504D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504D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504D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504D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4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4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4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4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4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8598" y="554682"/>
            <a:ext cx="4049827" cy="193899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prstClr val="black"/>
                </a:solidFill>
                <a:latin typeface="Consolas" pitchFamily="49" charset="0"/>
                <a:ea typeface="+mn-ea"/>
                <a:cs typeface="+mn-cs"/>
              </a:rPr>
              <a:t>// H = </a:t>
            </a:r>
            <a:r>
              <a:rPr lang="en-US" dirty="0">
                <a:solidFill>
                  <a:prstClr val="black"/>
                </a:solidFill>
                <a:latin typeface="Consolas" pitchFamily="49" charset="0"/>
                <a:ea typeface="+mn-ea"/>
                <a:cs typeface="+mn-cs"/>
              </a:rPr>
              <a:t>6</a:t>
            </a:r>
            <a:r>
              <a:rPr lang="en-US" dirty="0" smtClean="0">
                <a:solidFill>
                  <a:prstClr val="black"/>
                </a:solidFill>
                <a:latin typeface="Consolas" pitchFamily="49" charset="0"/>
                <a:ea typeface="+mn-ea"/>
                <a:cs typeface="+mn-cs"/>
              </a:rPr>
              <a:t>, W = 10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prstClr val="black"/>
                </a:solidFill>
                <a:latin typeface="Consolas" pitchFamily="49" charset="0"/>
                <a:ea typeface="+mn-ea"/>
                <a:cs typeface="+mn-cs"/>
              </a:rPr>
              <a:t>int A[H][W];</a:t>
            </a:r>
            <a:endParaRPr lang="en-US" dirty="0">
              <a:solidFill>
                <a:prstClr val="black"/>
              </a:solidFill>
              <a:latin typeface="Consolas" pitchFamily="49" charset="0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prstClr val="black"/>
                </a:solidFill>
                <a:latin typeface="Consolas" pitchFamily="49" charset="0"/>
                <a:ea typeface="+mn-ea"/>
                <a:cs typeface="+mn-cs"/>
              </a:rPr>
              <a:t>for(x=0</a:t>
            </a:r>
            <a:r>
              <a:rPr lang="en-US" dirty="0">
                <a:solidFill>
                  <a:prstClr val="black"/>
                </a:solidFill>
                <a:latin typeface="Consolas" pitchFamily="49" charset="0"/>
                <a:ea typeface="+mn-ea"/>
                <a:cs typeface="+mn-cs"/>
              </a:rPr>
              <a:t>; </a:t>
            </a:r>
            <a:r>
              <a:rPr lang="en-US" dirty="0" smtClean="0">
                <a:solidFill>
                  <a:prstClr val="black"/>
                </a:solidFill>
                <a:latin typeface="Consolas" pitchFamily="49" charset="0"/>
                <a:ea typeface="+mn-ea"/>
                <a:cs typeface="+mn-cs"/>
              </a:rPr>
              <a:t>x &lt; W; x++) </a:t>
            </a:r>
            <a:endParaRPr lang="en-US" dirty="0">
              <a:solidFill>
                <a:prstClr val="black"/>
              </a:solidFill>
              <a:latin typeface="Consolas" pitchFamily="49" charset="0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>
                <a:tab pos="461963" algn="l"/>
              </a:tabLst>
            </a:pPr>
            <a:r>
              <a:rPr lang="en-US" dirty="0" smtClean="0">
                <a:solidFill>
                  <a:prstClr val="black"/>
                </a:solidFill>
                <a:latin typeface="Consolas" pitchFamily="49" charset="0"/>
                <a:ea typeface="+mn-ea"/>
                <a:cs typeface="+mn-cs"/>
              </a:rPr>
              <a:t>	for(y=0</a:t>
            </a:r>
            <a:r>
              <a:rPr lang="en-US" dirty="0">
                <a:solidFill>
                  <a:prstClr val="black"/>
                </a:solidFill>
                <a:latin typeface="Consolas" pitchFamily="49" charset="0"/>
                <a:ea typeface="+mn-ea"/>
                <a:cs typeface="+mn-cs"/>
              </a:rPr>
              <a:t>; </a:t>
            </a:r>
            <a:r>
              <a:rPr lang="en-US" dirty="0" smtClean="0">
                <a:solidFill>
                  <a:prstClr val="black"/>
                </a:solidFill>
                <a:latin typeface="Consolas" pitchFamily="49" charset="0"/>
                <a:ea typeface="+mn-ea"/>
                <a:cs typeface="+mn-cs"/>
              </a:rPr>
              <a:t>y &lt; H; y++)</a:t>
            </a:r>
            <a:endParaRPr lang="en-US" dirty="0">
              <a:solidFill>
                <a:prstClr val="black"/>
              </a:solidFill>
              <a:latin typeface="Consolas" pitchFamily="49" charset="0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>
                <a:tab pos="914400" algn="l"/>
              </a:tabLst>
            </a:pPr>
            <a:r>
              <a:rPr lang="en-US" b="1" dirty="0" smtClean="0">
                <a:solidFill>
                  <a:prstClr val="black"/>
                </a:solidFill>
                <a:latin typeface="Consolas" pitchFamily="49" charset="0"/>
                <a:ea typeface="+mn-ea"/>
                <a:cs typeface="+mn-cs"/>
              </a:rPr>
              <a:t>	sum </a:t>
            </a:r>
            <a:r>
              <a:rPr lang="en-US" b="1" dirty="0">
                <a:solidFill>
                  <a:prstClr val="black"/>
                </a:solidFill>
                <a:latin typeface="Consolas" pitchFamily="49" charset="0"/>
                <a:ea typeface="+mn-ea"/>
                <a:cs typeface="+mn-cs"/>
              </a:rPr>
              <a:t>+= </a:t>
            </a:r>
            <a:r>
              <a:rPr lang="en-US" b="1" dirty="0" smtClean="0">
                <a:solidFill>
                  <a:prstClr val="black"/>
                </a:solidFill>
                <a:latin typeface="Consolas" pitchFamily="49" charset="0"/>
                <a:ea typeface="+mn-ea"/>
                <a:cs typeface="+mn-cs"/>
              </a:rPr>
              <a:t>A[y][</a:t>
            </a:r>
            <a:r>
              <a:rPr lang="en-US" b="1" dirty="0">
                <a:solidFill>
                  <a:prstClr val="black"/>
                </a:solidFill>
                <a:latin typeface="Consolas" pitchFamily="49" charset="0"/>
                <a:ea typeface="+mn-ea"/>
                <a:cs typeface="+mn-cs"/>
              </a:rPr>
              <a:t>x</a:t>
            </a:r>
            <a:r>
              <a:rPr lang="en-US" b="1" dirty="0" smtClean="0">
                <a:solidFill>
                  <a:prstClr val="black"/>
                </a:solidFill>
                <a:latin typeface="Consolas" pitchFamily="49" charset="0"/>
                <a:ea typeface="+mn-ea"/>
                <a:cs typeface="+mn-cs"/>
              </a:rPr>
              <a:t>];</a:t>
            </a:r>
            <a:endParaRPr lang="en-US" b="1" dirty="0">
              <a:solidFill>
                <a:prstClr val="black"/>
              </a:solidFill>
              <a:latin typeface="Consolas" pitchFamily="49" charset="0"/>
              <a:ea typeface="+mn-ea"/>
              <a:cs typeface="+mn-cs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-115497" y="17422"/>
            <a:ext cx="8686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Source Sans Pro" panose="020B0503030403020204"/>
              </a:rPr>
              <a:t>Cache Conscious Programming</a:t>
            </a:r>
            <a:endParaRPr lang="en-US" dirty="0">
              <a:solidFill>
                <a:prstClr val="black"/>
              </a:solidFill>
              <a:latin typeface="Source Sans Pro" panose="020B0503030403020204"/>
            </a:endParaRPr>
          </a:p>
        </p:txBody>
      </p:sp>
      <p:graphicFrame>
        <p:nvGraphicFramePr>
          <p:cNvPr id="20" name="Group 5"/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60320142"/>
              </p:ext>
            </p:extLst>
          </p:nvPr>
        </p:nvGraphicFramePr>
        <p:xfrm>
          <a:off x="8474679" y="90851"/>
          <a:ext cx="380676" cy="6583680"/>
        </p:xfrm>
        <a:graphic>
          <a:graphicData uri="http://schemas.openxmlformats.org/drawingml/2006/table">
            <a:tbl>
              <a:tblPr/>
              <a:tblGrid>
                <a:gridCol w="3806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354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54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54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54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54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>
                        <a:lumMod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54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>
                        <a:lumMod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54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>
                        <a:lumMod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354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>
                        <a:lumMod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54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354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354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354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354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354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354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354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354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354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354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354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354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504D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2354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504D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2354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504D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2354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504D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graphicFrame>
        <p:nvGraphicFramePr>
          <p:cNvPr id="21" name="Group 5"/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613364681"/>
              </p:ext>
            </p:extLst>
          </p:nvPr>
        </p:nvGraphicFramePr>
        <p:xfrm>
          <a:off x="5544606" y="1226525"/>
          <a:ext cx="1524327" cy="2377440"/>
        </p:xfrm>
        <a:graphic>
          <a:graphicData uri="http://schemas.openxmlformats.org/drawingml/2006/table">
            <a:tbl>
              <a:tblPr/>
              <a:tblGrid>
                <a:gridCol w="380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6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2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06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24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504D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504D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504D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504D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4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4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4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4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4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6777286" y="5458185"/>
            <a:ext cx="1794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Source Sans Pro" panose="020B0503030403020204"/>
                <a:ea typeface="+mn-ea"/>
                <a:cs typeface="+mn-cs"/>
              </a:rPr>
              <a:t>MEMORY</a:t>
            </a:r>
            <a:endParaRPr lang="en-US" sz="2800" dirty="0">
              <a:solidFill>
                <a:prstClr val="black"/>
              </a:solidFill>
              <a:latin typeface="Source Sans Pro" panose="020B050303040302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760049" y="3653122"/>
            <a:ext cx="1441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smtClean="0">
                <a:solidFill>
                  <a:prstClr val="black"/>
                </a:solidFill>
                <a:latin typeface="Source Sans Pro" panose="020B0503030403020204"/>
                <a:ea typeface="+mn-ea"/>
                <a:cs typeface="+mn-cs"/>
              </a:rPr>
              <a:t>CACHE</a:t>
            </a:r>
            <a:endParaRPr lang="en-US" sz="2800" dirty="0">
              <a:solidFill>
                <a:prstClr val="black"/>
              </a:solidFill>
              <a:latin typeface="Source Sans Pro" panose="020B050303040302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369534" y="3561649"/>
            <a:ext cx="13304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Source Sans Pro" panose="020B0503030403020204"/>
                <a:ea typeface="+mn-ea"/>
                <a:cs typeface="+mn-cs"/>
              </a:rPr>
              <a:t>YOUR MIND</a:t>
            </a:r>
            <a:endParaRPr lang="en-US" sz="2800" dirty="0">
              <a:solidFill>
                <a:prstClr val="black"/>
              </a:solidFill>
              <a:latin typeface="Source Sans Pro" panose="020B050303040302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715" y="3777092"/>
            <a:ext cx="393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C0504D"/>
                </a:solidFill>
                <a:latin typeface="Calibri"/>
                <a:ea typeface="+mn-ea"/>
                <a:cs typeface="+mn-cs"/>
              </a:rPr>
              <a:t>H</a:t>
            </a:r>
            <a:endParaRPr lang="en-US" sz="2800" dirty="0">
              <a:solidFill>
                <a:srgbClr val="C0504D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547" y="2253346"/>
            <a:ext cx="393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C0504D"/>
                </a:solidFill>
                <a:latin typeface="Calibri"/>
                <a:ea typeface="+mn-ea"/>
                <a:cs typeface="+mn-cs"/>
              </a:rPr>
              <a:t>W</a:t>
            </a:r>
            <a:endParaRPr lang="en-US" sz="2800" dirty="0">
              <a:solidFill>
                <a:srgbClr val="C0504D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89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337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By the end of the cache lectures…</a:t>
            </a:r>
            <a:endParaRPr lang="en-US" dirty="0"/>
          </a:p>
        </p:txBody>
      </p:sp>
      <p:pic>
        <p:nvPicPr>
          <p:cNvPr id="6" name="Picture 5" descr="Screen Shot 2014-03-20 at 5.12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371600"/>
            <a:ext cx="5029200" cy="2438400"/>
          </a:xfrm>
          <a:prstGeom prst="rect">
            <a:avLst/>
          </a:prstGeom>
        </p:spPr>
      </p:pic>
      <p:pic>
        <p:nvPicPr>
          <p:cNvPr id="7" name="Picture 6" descr="Screen Shot 2014-03-20 at 5.12.2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0600"/>
            <a:ext cx="9144000" cy="1099279"/>
          </a:xfrm>
          <a:prstGeom prst="rect">
            <a:avLst/>
          </a:prstGeom>
        </p:spPr>
      </p:pic>
      <p:pic>
        <p:nvPicPr>
          <p:cNvPr id="8" name="Picture 7" descr="Screen Shot 2014-03-20 at 5.13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0"/>
            <a:ext cx="34925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846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6200" y="68640"/>
            <a:ext cx="86868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Real Example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" y="713507"/>
            <a:ext cx="5642956" cy="539357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1400" b="1" dirty="0" smtClean="0">
                <a:latin typeface="Consolas" pitchFamily="49" charset="0"/>
              </a:rPr>
              <a:t>&gt; </a:t>
            </a:r>
            <a:r>
              <a:rPr lang="en-US" sz="1400" b="1" dirty="0" err="1" smtClean="0">
                <a:latin typeface="Consolas" pitchFamily="49" charset="0"/>
              </a:rPr>
              <a:t>dmidecode</a:t>
            </a:r>
            <a:r>
              <a:rPr lang="en-US" sz="1400" b="1" dirty="0" smtClean="0">
                <a:latin typeface="Consolas" pitchFamily="49" charset="0"/>
              </a:rPr>
              <a:t> -t cache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 </a:t>
            </a:r>
            <a:r>
              <a:rPr lang="en-US" sz="1400" dirty="0">
                <a:latin typeface="Consolas" pitchFamily="49" charset="0"/>
              </a:rPr>
              <a:t>Information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Socket Designation: L1 Cache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Configuration: Enabled, Not Socketed, Level 1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Operational Mode: Write Back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Location: Internal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Installed Size: </a:t>
            </a:r>
            <a:r>
              <a:rPr lang="en-US" sz="1400" dirty="0" smtClean="0">
                <a:latin typeface="Consolas" pitchFamily="49" charset="0"/>
              </a:rPr>
              <a:t>128 </a:t>
            </a:r>
            <a:r>
              <a:rPr lang="en-US" sz="1400" dirty="0">
                <a:latin typeface="Consolas" pitchFamily="49" charset="0"/>
              </a:rPr>
              <a:t>kB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Maximum Size: </a:t>
            </a:r>
            <a:r>
              <a:rPr lang="en-US" sz="1400" dirty="0" smtClean="0">
                <a:latin typeface="Consolas" pitchFamily="49" charset="0"/>
              </a:rPr>
              <a:t>128 </a:t>
            </a:r>
            <a:r>
              <a:rPr lang="en-US" sz="1400" dirty="0">
                <a:latin typeface="Consolas" pitchFamily="49" charset="0"/>
              </a:rPr>
              <a:t>kB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Supported SRAM Types: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	Synchronous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Installed SRAM Type: Synchronous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Speed: Unknown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Error Correction </a:t>
            </a:r>
            <a:r>
              <a:rPr lang="en-US" sz="1400" dirty="0" smtClean="0">
                <a:latin typeface="Consolas" pitchFamily="49" charset="0"/>
              </a:rPr>
              <a:t>Type: Parity</a:t>
            </a:r>
            <a:endParaRPr lang="en-US" sz="1400" dirty="0">
              <a:latin typeface="Consolas" pitchFamily="49" charset="0"/>
            </a:endParaRP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System Type: </a:t>
            </a:r>
            <a:r>
              <a:rPr lang="en-US" sz="1400" dirty="0" smtClean="0">
                <a:latin typeface="Consolas" pitchFamily="49" charset="0"/>
              </a:rPr>
              <a:t>Unified</a:t>
            </a:r>
            <a:endParaRPr lang="en-US" sz="1400" dirty="0">
              <a:latin typeface="Consolas" pitchFamily="49" charset="0"/>
            </a:endParaRP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Associativity: 8-way Set-associative</a:t>
            </a:r>
          </a:p>
          <a:p>
            <a:pPr>
              <a:lnSpc>
                <a:spcPct val="80000"/>
              </a:lnSpc>
            </a:pPr>
            <a:endParaRPr lang="en-US" sz="1400" dirty="0">
              <a:latin typeface="Consolas" pitchFamily="49" charset="0"/>
            </a:endParaRP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 </a:t>
            </a:r>
            <a:r>
              <a:rPr lang="en-US" sz="1400" dirty="0">
                <a:latin typeface="Consolas" pitchFamily="49" charset="0"/>
              </a:rPr>
              <a:t>Information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Socket Designation: L2 Cache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Configuration: Enabled, Not Socketed, </a:t>
            </a:r>
            <a:endParaRPr lang="en-US" sz="1400" dirty="0" smtClean="0">
              <a:latin typeface="Consolas" pitchFamily="49" charset="0"/>
            </a:endParaRP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 </a:t>
            </a:r>
            <a:r>
              <a:rPr lang="en-US" sz="1400" dirty="0" smtClean="0">
                <a:latin typeface="Consolas" pitchFamily="49" charset="0"/>
              </a:rPr>
              <a:t>                              Level </a:t>
            </a:r>
            <a:r>
              <a:rPr lang="en-US" sz="1400" dirty="0">
                <a:latin typeface="Consolas" pitchFamily="49" charset="0"/>
              </a:rPr>
              <a:t>2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Operational Mode: Write Back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Location: Internal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Installed Size: </a:t>
            </a:r>
            <a:r>
              <a:rPr lang="en-US" sz="1400" dirty="0" smtClean="0">
                <a:latin typeface="Consolas" pitchFamily="49" charset="0"/>
              </a:rPr>
              <a:t>512 </a:t>
            </a:r>
            <a:r>
              <a:rPr lang="en-US" sz="1400" dirty="0">
                <a:latin typeface="Consolas" pitchFamily="49" charset="0"/>
              </a:rPr>
              <a:t>kB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Maximum Size: </a:t>
            </a:r>
            <a:r>
              <a:rPr lang="en-US" sz="1400" dirty="0" smtClean="0">
                <a:latin typeface="Consolas" pitchFamily="49" charset="0"/>
              </a:rPr>
              <a:t>512 </a:t>
            </a:r>
            <a:r>
              <a:rPr lang="en-US" sz="1400" dirty="0">
                <a:latin typeface="Consolas" pitchFamily="49" charset="0"/>
              </a:rPr>
              <a:t>kB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Supported SRAM Types: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	Synchronous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Installed SRAM Type: Synchronous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Speed: Unknown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Error Correction Type: Single-bit ECC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System Type: Unified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Associativity: </a:t>
            </a:r>
            <a:r>
              <a:rPr lang="en-US" sz="1400" dirty="0" smtClean="0">
                <a:latin typeface="Consolas" pitchFamily="49" charset="0"/>
              </a:rPr>
              <a:t>4-way Set-associative</a:t>
            </a:r>
            <a:endParaRPr lang="en-US" sz="1400" dirty="0">
              <a:latin typeface="Consolas" pitchFamily="49" charset="0"/>
            </a:endParaRPr>
          </a:p>
        </p:txBody>
      </p:sp>
      <p:sp>
        <p:nvSpPr>
          <p:cNvPr id="7" name="Rectangle 6"/>
          <p:cNvSpPr/>
          <p:nvPr>
            <p:custDataLst>
              <p:tags r:id="rId3"/>
            </p:custDataLst>
          </p:nvPr>
        </p:nvSpPr>
        <p:spPr>
          <a:xfrm>
            <a:off x="4863661" y="256537"/>
            <a:ext cx="428033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Source Sans Pro" panose="020B0503030403020204"/>
              </a:rPr>
              <a:t>Microsoft </a:t>
            </a:r>
            <a:r>
              <a:rPr lang="en-US" sz="2400" b="1" dirty="0" err="1" smtClean="0">
                <a:solidFill>
                  <a:schemeClr val="tx2"/>
                </a:solidFill>
                <a:latin typeface="Source Sans Pro" panose="020B0503030403020204"/>
              </a:rPr>
              <a:t>Surfacebook</a:t>
            </a:r>
            <a:endParaRPr lang="en-US" sz="2400" b="1" dirty="0" smtClean="0">
              <a:solidFill>
                <a:schemeClr val="tx2"/>
              </a:solidFill>
              <a:latin typeface="Source Sans Pro" panose="020B0503030403020204"/>
            </a:endParaRPr>
          </a:p>
          <a:p>
            <a:r>
              <a:rPr lang="en-US" sz="2400" b="1" dirty="0" smtClean="0">
                <a:solidFill>
                  <a:schemeClr val="tx2"/>
                </a:solidFill>
                <a:latin typeface="Source Sans Pro" panose="020B0503030403020204"/>
              </a:rPr>
              <a:t>Dual core</a:t>
            </a:r>
          </a:p>
          <a:p>
            <a:r>
              <a:rPr lang="en-US" sz="2400" b="1" dirty="0" smtClean="0">
                <a:solidFill>
                  <a:schemeClr val="tx2"/>
                </a:solidFill>
                <a:latin typeface="Source Sans Pro" panose="020B0503030403020204"/>
              </a:rPr>
              <a:t>Intel i7-6600 CPU @ 2.6 GHz</a:t>
            </a:r>
            <a:br>
              <a:rPr lang="en-US" sz="2400" b="1" dirty="0" smtClean="0">
                <a:solidFill>
                  <a:schemeClr val="tx2"/>
                </a:solidFill>
                <a:latin typeface="Source Sans Pro" panose="020B0503030403020204"/>
              </a:rPr>
            </a:br>
            <a:r>
              <a:rPr lang="en-US" sz="2400" b="1" dirty="0" smtClean="0">
                <a:solidFill>
                  <a:schemeClr val="tx2"/>
                </a:solidFill>
                <a:latin typeface="Source Sans Pro" panose="020B0503030403020204"/>
              </a:rPr>
              <a:t>(purchased in 2016)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62400" y="1791391"/>
            <a:ext cx="5153975" cy="3237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chemeClr val="tx2"/>
                </a:solidFill>
                <a:latin typeface="Consolas" pitchFamily="49" charset="0"/>
              </a:rPr>
              <a:t>Cache </a:t>
            </a:r>
            <a:r>
              <a:rPr lang="en-US" sz="1400" dirty="0">
                <a:solidFill>
                  <a:schemeClr val="tx2"/>
                </a:solidFill>
                <a:latin typeface="Consolas" pitchFamily="49" charset="0"/>
              </a:rPr>
              <a:t>Information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chemeClr val="tx2"/>
                </a:solidFill>
                <a:latin typeface="Consolas" pitchFamily="49" charset="0"/>
              </a:rPr>
              <a:t>	Socket Designation: L3 Cache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chemeClr val="tx2"/>
                </a:solidFill>
                <a:latin typeface="Consolas" pitchFamily="49" charset="0"/>
              </a:rPr>
              <a:t>	Configuration: Enabled, Not Socketed, </a:t>
            </a:r>
            <a:endParaRPr lang="en-US" sz="1400" dirty="0" smtClean="0">
              <a:solidFill>
                <a:schemeClr val="tx2"/>
              </a:solidFill>
              <a:latin typeface="Consolas" pitchFamily="49" charset="0"/>
            </a:endParaRP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chemeClr val="tx2"/>
                </a:solidFill>
                <a:latin typeface="Consolas" pitchFamily="49" charset="0"/>
              </a:rPr>
              <a:t> </a:t>
            </a:r>
            <a:r>
              <a:rPr lang="en-US" sz="1400" dirty="0" smtClean="0">
                <a:solidFill>
                  <a:schemeClr val="tx2"/>
                </a:solidFill>
                <a:latin typeface="Consolas" pitchFamily="49" charset="0"/>
              </a:rPr>
              <a:t>                                          Level </a:t>
            </a:r>
            <a:r>
              <a:rPr lang="en-US" sz="1400" dirty="0">
                <a:solidFill>
                  <a:schemeClr val="tx2"/>
                </a:solidFill>
                <a:latin typeface="Consolas" pitchFamily="49" charset="0"/>
              </a:rPr>
              <a:t>3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chemeClr val="tx2"/>
                </a:solidFill>
                <a:latin typeface="Consolas" pitchFamily="49" charset="0"/>
              </a:rPr>
              <a:t>	Operational Mode: Write Back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chemeClr val="tx2"/>
                </a:solidFill>
                <a:latin typeface="Consolas" pitchFamily="49" charset="0"/>
              </a:rPr>
              <a:t>	Location: Internal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chemeClr val="tx2"/>
                </a:solidFill>
                <a:latin typeface="Consolas" pitchFamily="49" charset="0"/>
              </a:rPr>
              <a:t>	Installed Size: 4096 kB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chemeClr val="tx2"/>
                </a:solidFill>
                <a:latin typeface="Consolas" pitchFamily="49" charset="0"/>
              </a:rPr>
              <a:t>	Maximum Size: 4096 kB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chemeClr val="tx2"/>
                </a:solidFill>
                <a:latin typeface="Consolas" pitchFamily="49" charset="0"/>
              </a:rPr>
              <a:t>	Supported SRAM Types: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chemeClr val="tx2"/>
                </a:solidFill>
                <a:latin typeface="Consolas" pitchFamily="49" charset="0"/>
              </a:rPr>
              <a:t>		Synchronous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chemeClr val="tx2"/>
                </a:solidFill>
                <a:latin typeface="Consolas" pitchFamily="49" charset="0"/>
              </a:rPr>
              <a:t>	Installed SRAM Type: Synchronous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chemeClr val="tx2"/>
                </a:solidFill>
                <a:latin typeface="Consolas" pitchFamily="49" charset="0"/>
              </a:rPr>
              <a:t>	Speed: Unknown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chemeClr val="tx2"/>
                </a:solidFill>
                <a:latin typeface="Consolas" pitchFamily="49" charset="0"/>
              </a:rPr>
              <a:t>	Error Correction Type: </a:t>
            </a:r>
            <a:r>
              <a:rPr lang="en-US" sz="1400" dirty="0" smtClean="0">
                <a:solidFill>
                  <a:schemeClr val="tx2"/>
                </a:solidFill>
                <a:latin typeface="Consolas" pitchFamily="49" charset="0"/>
              </a:rPr>
              <a:t>Multi-bit </a:t>
            </a:r>
            <a:r>
              <a:rPr lang="en-US" sz="1400" dirty="0">
                <a:solidFill>
                  <a:schemeClr val="tx2"/>
                </a:solidFill>
                <a:latin typeface="Consolas" pitchFamily="49" charset="0"/>
              </a:rPr>
              <a:t>ECC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chemeClr val="tx2"/>
                </a:solidFill>
                <a:latin typeface="Consolas" pitchFamily="49" charset="0"/>
              </a:rPr>
              <a:t>	System Type: Unified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chemeClr val="tx2"/>
                </a:solidFill>
                <a:latin typeface="Consolas" pitchFamily="49" charset="0"/>
              </a:rPr>
              <a:t>	Associativity: 16-way Set-associative</a:t>
            </a:r>
          </a:p>
          <a:p>
            <a:pPr>
              <a:lnSpc>
                <a:spcPct val="80000"/>
              </a:lnSpc>
            </a:pPr>
            <a:endParaRPr lang="en-US" sz="1400" dirty="0">
              <a:solidFill>
                <a:schemeClr val="tx2"/>
              </a:solidFill>
              <a:latin typeface="Consolas" pitchFamily="49" charset="0"/>
            </a:endParaRPr>
          </a:p>
          <a:p>
            <a:pPr>
              <a:lnSpc>
                <a:spcPct val="80000"/>
              </a:lnSpc>
            </a:pPr>
            <a:endParaRPr lang="en-US" sz="1400" dirty="0">
              <a:solidFill>
                <a:schemeClr val="tx2"/>
              </a:solidFill>
              <a:latin typeface="Consolas" pitchFamily="49" charset="0"/>
            </a:endParaRPr>
          </a:p>
          <a:p>
            <a:endParaRPr lang="en-US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52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228600" y="1175266"/>
            <a:ext cx="8534400" cy="527442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1400" b="1" dirty="0" smtClean="0">
                <a:latin typeface="Consolas" pitchFamily="49" charset="0"/>
              </a:rPr>
              <a:t>&gt; </a:t>
            </a:r>
            <a:r>
              <a:rPr lang="en-US" sz="1400" b="1" dirty="0" err="1" smtClean="0">
                <a:latin typeface="Consolas" pitchFamily="49" charset="0"/>
              </a:rPr>
              <a:t>sudo</a:t>
            </a:r>
            <a:r>
              <a:rPr lang="en-US" sz="1400" b="1" dirty="0" smtClean="0">
                <a:latin typeface="Consolas" pitchFamily="49" charset="0"/>
              </a:rPr>
              <a:t> </a:t>
            </a:r>
            <a:r>
              <a:rPr lang="en-US" sz="1400" b="1" dirty="0" err="1" smtClean="0">
                <a:latin typeface="Consolas" pitchFamily="49" charset="0"/>
              </a:rPr>
              <a:t>dmidecode</a:t>
            </a:r>
            <a:r>
              <a:rPr lang="en-US" sz="1400" b="1" dirty="0" smtClean="0">
                <a:latin typeface="Consolas" pitchFamily="49" charset="0"/>
              </a:rPr>
              <a:t> -t cache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 Information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        Configuration: Enabled, Not </a:t>
            </a:r>
            <a:r>
              <a:rPr lang="en-US" sz="1400" dirty="0" err="1" smtClean="0">
                <a:latin typeface="Consolas" pitchFamily="49" charset="0"/>
              </a:rPr>
              <a:t>Socketed</a:t>
            </a:r>
            <a:r>
              <a:rPr lang="en-US" sz="1400" dirty="0" smtClean="0">
                <a:latin typeface="Consolas" pitchFamily="49" charset="0"/>
              </a:rPr>
              <a:t>, Level 1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        Operational Mode: Write Back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        Installed Size: 128 KB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        Error Correction Type: None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 Information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        Configuration: Enabled, Not </a:t>
            </a:r>
            <a:r>
              <a:rPr lang="en-US" sz="1400" dirty="0" err="1" smtClean="0">
                <a:latin typeface="Consolas" pitchFamily="49" charset="0"/>
              </a:rPr>
              <a:t>Socketed</a:t>
            </a:r>
            <a:r>
              <a:rPr lang="en-US" sz="1400" dirty="0" smtClean="0">
                <a:latin typeface="Consolas" pitchFamily="49" charset="0"/>
              </a:rPr>
              <a:t>, Level 2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        Operational Mode: Varies With Memory Address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        Installed Size: 6144 KB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        Error Correction Type: Single-bit ECC</a:t>
            </a:r>
          </a:p>
          <a:p>
            <a:pPr>
              <a:lnSpc>
                <a:spcPct val="80000"/>
              </a:lnSpc>
            </a:pPr>
            <a:r>
              <a:rPr lang="en-US" sz="1400" b="1" dirty="0" smtClean="0">
                <a:latin typeface="Consolas" pitchFamily="49" charset="0"/>
              </a:rPr>
              <a:t>&gt; </a:t>
            </a:r>
            <a:r>
              <a:rPr lang="en-US" sz="1400" b="1" dirty="0" err="1" smtClean="0">
                <a:latin typeface="Consolas" pitchFamily="49" charset="0"/>
              </a:rPr>
              <a:t>cd</a:t>
            </a:r>
            <a:r>
              <a:rPr lang="en-US" sz="1400" b="1" dirty="0" smtClean="0">
                <a:latin typeface="Consolas" pitchFamily="49" charset="0"/>
              </a:rPr>
              <a:t> /sys/devices/system/</a:t>
            </a:r>
            <a:r>
              <a:rPr lang="en-US" sz="1400" b="1" dirty="0" err="1" smtClean="0">
                <a:latin typeface="Consolas" pitchFamily="49" charset="0"/>
              </a:rPr>
              <a:t>cpu</a:t>
            </a:r>
            <a:r>
              <a:rPr lang="en-US" sz="1400" b="1" dirty="0" smtClean="0">
                <a:latin typeface="Consolas" pitchFamily="49" charset="0"/>
              </a:rPr>
              <a:t>/cpu0; </a:t>
            </a:r>
            <a:r>
              <a:rPr lang="en-US" sz="1400" b="1" dirty="0" err="1" smtClean="0">
                <a:latin typeface="Consolas" pitchFamily="49" charset="0"/>
              </a:rPr>
              <a:t>grep</a:t>
            </a:r>
            <a:r>
              <a:rPr lang="en-US" sz="1400" b="1" dirty="0" smtClean="0">
                <a:latin typeface="Consolas" pitchFamily="49" charset="0"/>
              </a:rPr>
              <a:t> cache/*/*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cache/index0/level:1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cache/index0/</a:t>
            </a:r>
            <a:r>
              <a:rPr lang="en-US" sz="1400" dirty="0" err="1" smtClean="0">
                <a:latin typeface="Consolas" pitchFamily="49" charset="0"/>
              </a:rPr>
              <a:t>type:Data</a:t>
            </a:r>
            <a:endParaRPr lang="en-US" sz="1400" dirty="0" smtClean="0">
              <a:latin typeface="Consolas" pitchFamily="49" charset="0"/>
            </a:endParaRP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cache/index0/ways_of_associativity:8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cache/index0/number_of_sets:64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cache/index0/coherency_line_size:64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cache/index0/size:32K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cache/index1/level:1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cache/index1/</a:t>
            </a:r>
            <a:r>
              <a:rPr lang="en-US" sz="1400" dirty="0" err="1" smtClean="0">
                <a:latin typeface="Consolas" pitchFamily="49" charset="0"/>
              </a:rPr>
              <a:t>type:Instruction</a:t>
            </a:r>
            <a:endParaRPr lang="en-US" sz="1400" dirty="0" smtClean="0">
              <a:latin typeface="Consolas" pitchFamily="49" charset="0"/>
            </a:endParaRP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cache/index1/ways_of_associativity:8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cache/index1/number_of_sets:64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cache/index1/coherency_line_size:64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cache/index1/size:32K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cache/index2/level:2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cache/index2/</a:t>
            </a:r>
            <a:r>
              <a:rPr lang="en-US" sz="1400" dirty="0" err="1" smtClean="0">
                <a:latin typeface="Consolas" pitchFamily="49" charset="0"/>
              </a:rPr>
              <a:t>type:Unified</a:t>
            </a:r>
            <a:endParaRPr lang="en-US" sz="1400" dirty="0" smtClean="0">
              <a:latin typeface="Consolas" pitchFamily="49" charset="0"/>
            </a:endParaRP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cache/index2/shared_cpu_list:0-1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cache/index2/ways_of_associativity:24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cache/index2/number_of_sets:4096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cache/index2/coherency_line_size:64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cache/index2/size:6144K</a:t>
            </a:r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5437536" y="650185"/>
            <a:ext cx="37064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Source Sans Pro" panose="020B0503030403020204"/>
              </a:rPr>
              <a:t>Dual-core 3.16GHz Intel </a:t>
            </a:r>
            <a:br>
              <a:rPr lang="en-US" sz="2400" b="1" dirty="0" smtClean="0">
                <a:solidFill>
                  <a:schemeClr val="tx2"/>
                </a:solidFill>
                <a:latin typeface="Source Sans Pro" panose="020B0503030403020204"/>
              </a:rPr>
            </a:br>
            <a:r>
              <a:rPr lang="en-US" sz="2400" b="1" dirty="0" smtClean="0">
                <a:solidFill>
                  <a:schemeClr val="tx2"/>
                </a:solidFill>
                <a:latin typeface="Source Sans Pro" panose="020B0503030403020204"/>
              </a:rPr>
              <a:t>(purchased in 2011)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76200" y="422701"/>
            <a:ext cx="86868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Real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9507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457200" y="597647"/>
            <a:ext cx="8229600" cy="6094097"/>
          </a:xfrm>
        </p:spPr>
        <p:txBody>
          <a:bodyPr>
            <a:normAutofit/>
          </a:bodyPr>
          <a:lstStyle/>
          <a:p>
            <a:r>
              <a:rPr lang="en-US" dirty="0" smtClean="0"/>
              <a:t>Dual 32K L1 Instruction caches</a:t>
            </a:r>
          </a:p>
          <a:p>
            <a:pPr lvl="1"/>
            <a:r>
              <a:rPr lang="en-US" dirty="0" smtClean="0"/>
              <a:t>8-way set associative</a:t>
            </a:r>
          </a:p>
          <a:p>
            <a:pPr lvl="1"/>
            <a:r>
              <a:rPr lang="en-US" dirty="0" smtClean="0"/>
              <a:t>64 sets</a:t>
            </a:r>
          </a:p>
          <a:p>
            <a:pPr lvl="1"/>
            <a:r>
              <a:rPr lang="en-US" dirty="0" smtClean="0"/>
              <a:t>64 byte line size</a:t>
            </a:r>
          </a:p>
          <a:p>
            <a:r>
              <a:rPr lang="en-US" dirty="0" smtClean="0"/>
              <a:t>Dual 32K L1 Data caches</a:t>
            </a:r>
          </a:p>
          <a:p>
            <a:pPr lvl="1"/>
            <a:r>
              <a:rPr lang="en-US" dirty="0" smtClean="0"/>
              <a:t>Same as above</a:t>
            </a:r>
          </a:p>
          <a:p>
            <a:r>
              <a:rPr lang="en-US" dirty="0" smtClean="0"/>
              <a:t>Single 6M L2 Unified cache</a:t>
            </a:r>
          </a:p>
          <a:p>
            <a:pPr lvl="1"/>
            <a:r>
              <a:rPr lang="en-US" dirty="0" smtClean="0"/>
              <a:t>24-way set associative (!!!)</a:t>
            </a:r>
          </a:p>
          <a:p>
            <a:pPr lvl="1"/>
            <a:r>
              <a:rPr lang="en-US" dirty="0" smtClean="0"/>
              <a:t>4096 sets</a:t>
            </a:r>
          </a:p>
          <a:p>
            <a:pPr lvl="1"/>
            <a:r>
              <a:rPr lang="en-US" dirty="0" smtClean="0"/>
              <a:t>64 byte line size</a:t>
            </a:r>
          </a:p>
          <a:p>
            <a:r>
              <a:rPr lang="en-US" dirty="0" smtClean="0"/>
              <a:t>4GB Main memory</a:t>
            </a:r>
          </a:p>
          <a:p>
            <a:r>
              <a:rPr lang="en-US" dirty="0" smtClean="0"/>
              <a:t>1TB Disk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5437536" y="1097281"/>
            <a:ext cx="37064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Source Sans Pro" panose="020B0503030403020204"/>
              </a:rPr>
              <a:t>Dual-core 3.16GHz Intel </a:t>
            </a:r>
            <a:br>
              <a:rPr lang="en-US" sz="2400" b="1" dirty="0" smtClean="0">
                <a:solidFill>
                  <a:schemeClr val="tx2"/>
                </a:solidFill>
                <a:latin typeface="Source Sans Pro" panose="020B0503030403020204"/>
              </a:rPr>
            </a:br>
            <a:r>
              <a:rPr lang="en-US" sz="2400" b="1" dirty="0" smtClean="0">
                <a:solidFill>
                  <a:schemeClr val="tx2"/>
                </a:solidFill>
                <a:latin typeface="Source Sans Pro" panose="020B0503030403020204"/>
              </a:rPr>
              <a:t>(purchased in 2009)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0" y="65627"/>
            <a:ext cx="86868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Real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9879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3374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 descr="Screen Shot 2014-03-20 at 5.22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175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571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8600" y="0"/>
            <a:ext cx="86868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52400" y="685800"/>
            <a:ext cx="8991600" cy="600946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Memory performance matters!</a:t>
            </a:r>
          </a:p>
          <a:p>
            <a:pPr lvl="1"/>
            <a:r>
              <a:rPr lang="en-US" dirty="0" smtClean="0"/>
              <a:t>often more than CPU performance</a:t>
            </a:r>
          </a:p>
          <a:p>
            <a:pPr lvl="1"/>
            <a:r>
              <a:rPr lang="en-US" dirty="0" smtClean="0"/>
              <a:t>… because it is the bottleneck, and not improving much</a:t>
            </a:r>
          </a:p>
          <a:p>
            <a:pPr lvl="1"/>
            <a:r>
              <a:rPr lang="en-US" dirty="0" smtClean="0"/>
              <a:t>… because most programs move a LOT of data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Design space is huge</a:t>
            </a:r>
          </a:p>
          <a:p>
            <a:pPr lvl="1"/>
            <a:r>
              <a:rPr lang="en-US" dirty="0" smtClean="0"/>
              <a:t>Gambling against program behavior</a:t>
            </a:r>
          </a:p>
          <a:p>
            <a:pPr lvl="1"/>
            <a:r>
              <a:rPr lang="en-US" dirty="0" smtClean="0"/>
              <a:t>Cuts across all layers: </a:t>
            </a:r>
            <a:br>
              <a:rPr lang="en-US" dirty="0" smtClean="0"/>
            </a:br>
            <a:r>
              <a:rPr lang="en-US" dirty="0" smtClean="0"/>
              <a:t>users </a:t>
            </a:r>
            <a:r>
              <a:rPr lang="en-US" dirty="0" smtClean="0">
                <a:sym typeface="Wingdings" pitchFamily="2" charset="2"/>
              </a:rPr>
              <a:t> programs  </a:t>
            </a:r>
            <a:r>
              <a:rPr lang="en-US" dirty="0" err="1" smtClean="0">
                <a:sym typeface="Wingdings" pitchFamily="2" charset="2"/>
              </a:rPr>
              <a:t>os</a:t>
            </a:r>
            <a:r>
              <a:rPr lang="en-US" dirty="0" smtClean="0">
                <a:sym typeface="Wingdings" pitchFamily="2" charset="2"/>
              </a:rPr>
              <a:t>  hardware</a:t>
            </a:r>
          </a:p>
          <a:p>
            <a:r>
              <a:rPr lang="en-US" dirty="0" smtClean="0">
                <a:solidFill>
                  <a:srgbClr val="0070C0"/>
                </a:solidFill>
                <a:sym typeface="Wingdings" pitchFamily="2" charset="2"/>
              </a:rPr>
              <a:t>NEXT: Multi-core processors are complicated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Inconsistent views of memory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Extremely complex protocols, very hard to get right</a:t>
            </a:r>
          </a:p>
        </p:txBody>
      </p:sp>
    </p:spTree>
    <p:extLst>
      <p:ext uri="{BB962C8B-B14F-4D97-AF65-F5344CB8AC3E}">
        <p14:creationId xmlns:p14="http://schemas.microsoft.com/office/powerpoint/2010/main" val="563746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Rectangle 1058"/>
          <p:cNvSpPr>
            <a:spLocks noChangeArrowheads="1"/>
          </p:cNvSpPr>
          <p:nvPr/>
        </p:nvSpPr>
        <p:spPr bwMode="auto">
          <a:xfrm>
            <a:off x="1208055" y="2326466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1058"/>
          <p:cNvSpPr>
            <a:spLocks noChangeArrowheads="1"/>
          </p:cNvSpPr>
          <p:nvPr/>
        </p:nvSpPr>
        <p:spPr bwMode="auto">
          <a:xfrm>
            <a:off x="2253427" y="2326090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1058"/>
          <p:cNvSpPr>
            <a:spLocks noChangeArrowheads="1"/>
          </p:cNvSpPr>
          <p:nvPr/>
        </p:nvSpPr>
        <p:spPr bwMode="auto">
          <a:xfrm>
            <a:off x="3306537" y="2327235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Rectangle 1058"/>
          <p:cNvSpPr>
            <a:spLocks noChangeArrowheads="1"/>
          </p:cNvSpPr>
          <p:nvPr/>
        </p:nvSpPr>
        <p:spPr bwMode="auto">
          <a:xfrm>
            <a:off x="4359336" y="2327611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1058"/>
          <p:cNvSpPr>
            <a:spLocks noChangeArrowheads="1"/>
          </p:cNvSpPr>
          <p:nvPr/>
        </p:nvSpPr>
        <p:spPr bwMode="auto">
          <a:xfrm>
            <a:off x="5404708" y="2327235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1058"/>
          <p:cNvSpPr>
            <a:spLocks noChangeArrowheads="1"/>
          </p:cNvSpPr>
          <p:nvPr/>
        </p:nvSpPr>
        <p:spPr bwMode="auto">
          <a:xfrm>
            <a:off x="6457818" y="2328380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3886" t="16204" r="51974" b="15816"/>
          <a:stretch/>
        </p:blipFill>
        <p:spPr>
          <a:xfrm flipH="1">
            <a:off x="-702429" y="2405972"/>
            <a:ext cx="836219" cy="914400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3886" t="16204" r="51974" b="15816"/>
          <a:stretch/>
        </p:blipFill>
        <p:spPr>
          <a:xfrm flipH="1">
            <a:off x="349159" y="2405972"/>
            <a:ext cx="836219" cy="91440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The Need for Speed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49525" t="16036" b="15984"/>
          <a:stretch/>
        </p:blipFill>
        <p:spPr>
          <a:xfrm>
            <a:off x="4448442" y="2405972"/>
            <a:ext cx="956266" cy="914400"/>
          </a:xfrm>
          <a:prstGeom prst="rect">
            <a:avLst/>
          </a:prstGeom>
          <a:ln>
            <a:noFill/>
          </a:ln>
        </p:spPr>
      </p:pic>
      <p:sp>
        <p:nvSpPr>
          <p:cNvPr id="15" name="Rectangle 1058"/>
          <p:cNvSpPr>
            <a:spLocks noChangeArrowheads="1"/>
          </p:cNvSpPr>
          <p:nvPr/>
        </p:nvSpPr>
        <p:spPr bwMode="auto">
          <a:xfrm>
            <a:off x="7510617" y="2326466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058"/>
          <p:cNvSpPr>
            <a:spLocks noChangeArrowheads="1"/>
          </p:cNvSpPr>
          <p:nvPr/>
        </p:nvSpPr>
        <p:spPr bwMode="auto">
          <a:xfrm>
            <a:off x="8555989" y="2326090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058"/>
          <p:cNvSpPr>
            <a:spLocks noChangeArrowheads="1"/>
          </p:cNvSpPr>
          <p:nvPr/>
        </p:nvSpPr>
        <p:spPr bwMode="auto">
          <a:xfrm>
            <a:off x="9609099" y="2327235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Rectangle 1058"/>
          <p:cNvSpPr>
            <a:spLocks noChangeArrowheads="1"/>
          </p:cNvSpPr>
          <p:nvPr/>
        </p:nvSpPr>
        <p:spPr bwMode="auto">
          <a:xfrm>
            <a:off x="10661898" y="2327611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058"/>
          <p:cNvSpPr>
            <a:spLocks noChangeArrowheads="1"/>
          </p:cNvSpPr>
          <p:nvPr/>
        </p:nvSpPr>
        <p:spPr bwMode="auto">
          <a:xfrm>
            <a:off x="11707270" y="2327235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058"/>
          <p:cNvSpPr>
            <a:spLocks noChangeArrowheads="1"/>
          </p:cNvSpPr>
          <p:nvPr/>
        </p:nvSpPr>
        <p:spPr bwMode="auto">
          <a:xfrm>
            <a:off x="12760380" y="2328380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Rectangle 1058"/>
          <p:cNvSpPr>
            <a:spLocks noChangeArrowheads="1"/>
          </p:cNvSpPr>
          <p:nvPr/>
        </p:nvSpPr>
        <p:spPr bwMode="auto">
          <a:xfrm>
            <a:off x="-5094507" y="2324176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1058"/>
          <p:cNvSpPr>
            <a:spLocks noChangeArrowheads="1"/>
          </p:cNvSpPr>
          <p:nvPr/>
        </p:nvSpPr>
        <p:spPr bwMode="auto">
          <a:xfrm>
            <a:off x="-4049135" y="2323800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1058"/>
          <p:cNvSpPr>
            <a:spLocks noChangeArrowheads="1"/>
          </p:cNvSpPr>
          <p:nvPr/>
        </p:nvSpPr>
        <p:spPr bwMode="auto">
          <a:xfrm>
            <a:off x="-2996025" y="2324945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Rectangle 1058"/>
          <p:cNvSpPr>
            <a:spLocks noChangeArrowheads="1"/>
          </p:cNvSpPr>
          <p:nvPr/>
        </p:nvSpPr>
        <p:spPr bwMode="auto">
          <a:xfrm>
            <a:off x="-1943226" y="2325321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1058"/>
          <p:cNvSpPr>
            <a:spLocks noChangeArrowheads="1"/>
          </p:cNvSpPr>
          <p:nvPr/>
        </p:nvSpPr>
        <p:spPr bwMode="auto">
          <a:xfrm>
            <a:off x="-897854" y="2324945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1058"/>
          <p:cNvSpPr>
            <a:spLocks noChangeArrowheads="1"/>
          </p:cNvSpPr>
          <p:nvPr/>
        </p:nvSpPr>
        <p:spPr bwMode="auto">
          <a:xfrm>
            <a:off x="155256" y="2326090"/>
            <a:ext cx="1052799" cy="105279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l="3886" t="16204" r="51974" b="15816"/>
          <a:stretch/>
        </p:blipFill>
        <p:spPr>
          <a:xfrm flipH="1">
            <a:off x="-1826263" y="2407964"/>
            <a:ext cx="836219" cy="9144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3886" t="16204" r="51974" b="15816"/>
          <a:stretch/>
        </p:blipFill>
        <p:spPr>
          <a:xfrm flipH="1">
            <a:off x="-2862990" y="2426668"/>
            <a:ext cx="836219" cy="9144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3886" t="16204" r="51974" b="15816"/>
          <a:stretch/>
        </p:blipFill>
        <p:spPr>
          <a:xfrm flipH="1">
            <a:off x="-3899717" y="2445372"/>
            <a:ext cx="836219" cy="9144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/>
          <a:srcRect l="3886" t="16204" r="51974" b="15816"/>
          <a:stretch/>
        </p:blipFill>
        <p:spPr>
          <a:xfrm flipH="1">
            <a:off x="-4986571" y="2464076"/>
            <a:ext cx="836219" cy="9144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/>
          <a:srcRect l="3886" t="16204" r="51974" b="15816"/>
          <a:stretch/>
        </p:blipFill>
        <p:spPr>
          <a:xfrm flipH="1">
            <a:off x="5428844" y="2372548"/>
            <a:ext cx="836219" cy="914400"/>
          </a:xfrm>
          <a:prstGeom prst="rect">
            <a:avLst/>
          </a:prstGeom>
          <a:ln>
            <a:noFill/>
          </a:ln>
        </p:spPr>
      </p:pic>
      <p:sp>
        <p:nvSpPr>
          <p:cNvPr id="32" name="Rectangle 31"/>
          <p:cNvSpPr/>
          <p:nvPr/>
        </p:nvSpPr>
        <p:spPr>
          <a:xfrm>
            <a:off x="7525734" y="2258296"/>
            <a:ext cx="1701833" cy="21241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-69390" y="1952461"/>
            <a:ext cx="1254768" cy="21241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/>
          <a:srcRect l="49525" t="16036" b="15984"/>
          <a:stretch/>
        </p:blipFill>
        <p:spPr>
          <a:xfrm>
            <a:off x="2381933" y="2405972"/>
            <a:ext cx="956266" cy="914400"/>
          </a:xfrm>
          <a:prstGeom prst="rect">
            <a:avLst/>
          </a:prstGeom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/>
          <a:srcRect l="49525" t="16036" b="15984"/>
          <a:stretch/>
        </p:blipFill>
        <p:spPr>
          <a:xfrm>
            <a:off x="1304588" y="2405972"/>
            <a:ext cx="956266" cy="914400"/>
          </a:xfrm>
          <a:prstGeom prst="rect">
            <a:avLst/>
          </a:prstGeom>
          <a:ln>
            <a:noFill/>
          </a:ln>
        </p:spPr>
      </p:pic>
      <p:sp>
        <p:nvSpPr>
          <p:cNvPr id="36" name="Rectangle 35"/>
          <p:cNvSpPr/>
          <p:nvPr/>
        </p:nvSpPr>
        <p:spPr>
          <a:xfrm>
            <a:off x="3358917" y="1702828"/>
            <a:ext cx="2323072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latin typeface="Source Sans Pro" panose="020B0503030403020204"/>
                <a:cs typeface="Calibri"/>
              </a:rPr>
              <a:t>CPU Pipeline</a:t>
            </a:r>
            <a:endParaRPr lang="en-US" sz="2800" dirty="0">
              <a:solidFill>
                <a:schemeClr val="tx2"/>
              </a:solidFill>
              <a:latin typeface="Source Sans Pro" panose="020B050303040302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554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9559E-6 3.48471E-6 L 0.6783 -0.0046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07" y="-2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471E-6 1.78869E-6 L 0.69098 -0.00487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471E-6 1.78869E-6 L 0.69098 -0.00487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-2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2091E-6 0.00046 L 0.69099 -0.00487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-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471E-6 1.78869E-6 L 0.69098 -0.00487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9559E-6 3.48471E-6 L 0.6783 -0.00464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07" y="-2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Title 36"/>
          <p:cNvSpPr>
            <a:spLocks noGrp="1"/>
          </p:cNvSpPr>
          <p:nvPr>
            <p:ph type="title"/>
          </p:nvPr>
        </p:nvSpPr>
        <p:spPr>
          <a:xfrm>
            <a:off x="328706" y="152528"/>
            <a:ext cx="485964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What’s the </a:t>
            </a:r>
            <a:r>
              <a:rPr lang="en-US" dirty="0" smtClean="0"/>
              <a:t>solution?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449" b="7143"/>
          <a:stretch/>
        </p:blipFill>
        <p:spPr>
          <a:xfrm>
            <a:off x="189514" y="1516238"/>
            <a:ext cx="5655907" cy="4830635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0837" y="4728291"/>
            <a:ext cx="315507" cy="26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" name="Group 7"/>
          <p:cNvGrpSpPr/>
          <p:nvPr/>
        </p:nvGrpSpPr>
        <p:grpSpPr>
          <a:xfrm>
            <a:off x="3340837" y="971177"/>
            <a:ext cx="5703057" cy="4020882"/>
            <a:chOff x="3340837" y="971177"/>
            <a:chExt cx="5703057" cy="4020882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14326" y="974361"/>
              <a:ext cx="3929568" cy="3285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0" name="Straight Arrow Connector 9"/>
            <p:cNvCxnSpPr/>
            <p:nvPr/>
          </p:nvCxnSpPr>
          <p:spPr>
            <a:xfrm flipH="1">
              <a:off x="3340837" y="971177"/>
              <a:ext cx="1847518" cy="375711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3656344" y="4259564"/>
              <a:ext cx="5291926" cy="732495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190526" y="1310911"/>
            <a:ext cx="2583688" cy="2863850"/>
            <a:chOff x="5181600" y="2546350"/>
            <a:chExt cx="2583688" cy="2863850"/>
          </a:xfrm>
        </p:grpSpPr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5181600" y="2851150"/>
              <a:ext cx="1435826" cy="2559050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 w="5715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2200" b="1" dirty="0" smtClean="0">
                  <a:solidFill>
                    <a:schemeClr val="tx2"/>
                  </a:solidFill>
                  <a:latin typeface="Source Sans Pro" panose="020B0503030403020204"/>
                </a:rPr>
                <a:t>  Level 2 $</a:t>
              </a:r>
            </a:p>
            <a:p>
              <a:endParaRPr lang="en-US" b="1" dirty="0">
                <a:solidFill>
                  <a:schemeClr val="tx2"/>
                </a:solidFill>
                <a:latin typeface="Source Sans Pro" panose="020B0503030403020204"/>
              </a:endParaRPr>
            </a:p>
            <a:p>
              <a:endParaRPr lang="en-US" b="1" dirty="0" smtClean="0">
                <a:solidFill>
                  <a:schemeClr val="tx2"/>
                </a:solidFill>
                <a:latin typeface="Source Sans Pro" panose="020B0503030403020204"/>
              </a:endParaRPr>
            </a:p>
            <a:p>
              <a:endParaRPr lang="en-US" b="1" dirty="0">
                <a:solidFill>
                  <a:schemeClr val="tx2"/>
                </a:solidFill>
                <a:latin typeface="Source Sans Pro" panose="020B0503030403020204"/>
              </a:endParaRPr>
            </a:p>
            <a:p>
              <a:endParaRPr lang="en-US" b="1" dirty="0">
                <a:solidFill>
                  <a:schemeClr val="tx2"/>
                </a:solidFill>
                <a:latin typeface="Source Sans Pro" panose="020B0503030403020204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6705600" y="2546350"/>
              <a:ext cx="865632" cy="1214882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 w="5715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800" b="1" dirty="0" smtClean="0">
                  <a:solidFill>
                    <a:schemeClr val="tx2"/>
                  </a:solidFill>
                  <a:latin typeface="Source Sans Pro" panose="020B0503030403020204"/>
                </a:rPr>
                <a:t>Level 1</a:t>
              </a:r>
            </a:p>
            <a:p>
              <a:r>
                <a:rPr lang="en-US" sz="1800" b="1" dirty="0" smtClean="0">
                  <a:solidFill>
                    <a:schemeClr val="tx2"/>
                  </a:solidFill>
                  <a:latin typeface="Source Sans Pro" panose="020B0503030403020204"/>
                </a:rPr>
                <a:t>Data $</a:t>
              </a:r>
              <a:r>
                <a:rPr lang="en-US" sz="1800" dirty="0" smtClean="0">
                  <a:solidFill>
                    <a:schemeClr val="tx2"/>
                  </a:solidFill>
                  <a:latin typeface="Source Sans Pro" panose="020B0503030403020204"/>
                </a:rPr>
                <a:t> </a:t>
              </a:r>
              <a:endParaRPr lang="en-US" sz="1800" dirty="0">
                <a:solidFill>
                  <a:schemeClr val="tx2"/>
                </a:solidFill>
                <a:latin typeface="Source Sans Pro" panose="020B0503030403020204"/>
              </a:endParaRPr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6692900" y="4322318"/>
              <a:ext cx="1072388" cy="104825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 w="5715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2000" b="1" dirty="0" smtClean="0">
                  <a:solidFill>
                    <a:schemeClr val="tx2"/>
                  </a:solidFill>
                  <a:latin typeface="Source Sans Pro" panose="020B0503030403020204"/>
                </a:rPr>
                <a:t>Level 1 </a:t>
              </a:r>
            </a:p>
            <a:p>
              <a:r>
                <a:rPr lang="en-US" sz="2000" b="1" dirty="0" smtClean="0">
                  <a:solidFill>
                    <a:schemeClr val="tx2"/>
                  </a:solidFill>
                  <a:latin typeface="Source Sans Pro" panose="020B0503030403020204"/>
                </a:rPr>
                <a:t>Insn $</a:t>
              </a:r>
              <a:endParaRPr lang="en-US" sz="2000" b="1" dirty="0">
                <a:solidFill>
                  <a:schemeClr val="tx2"/>
                </a:solidFill>
                <a:latin typeface="Source Sans Pro" panose="020B0503030403020204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9882" y="6454865"/>
            <a:ext cx="33408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Source Sans Pro" panose="020B0503030403020204"/>
              </a:rPr>
              <a:t>Intel </a:t>
            </a:r>
            <a:r>
              <a:rPr lang="en-US" dirty="0">
                <a:solidFill>
                  <a:schemeClr val="tx2"/>
                </a:solidFill>
                <a:latin typeface="Source Sans Pro" panose="020B0503030403020204"/>
              </a:rPr>
              <a:t>Pentium </a:t>
            </a:r>
            <a:r>
              <a:rPr lang="en-US" dirty="0" smtClean="0">
                <a:solidFill>
                  <a:schemeClr val="tx2"/>
                </a:solidFill>
                <a:latin typeface="Source Sans Pro" panose="020B0503030403020204"/>
              </a:rPr>
              <a:t>3, 1999</a:t>
            </a:r>
            <a:endParaRPr lang="en-US" dirty="0">
              <a:solidFill>
                <a:schemeClr val="tx2"/>
              </a:solidFill>
              <a:latin typeface="Source Sans Pro" panose="020B050303040302020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09817" y="1033912"/>
            <a:ext cx="170110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Source Sans Pro" panose="020B0503030403020204"/>
              </a:rPr>
              <a:t>Caches </a:t>
            </a:r>
            <a:r>
              <a:rPr lang="en-US" sz="3000" dirty="0" smtClean="0">
                <a:solidFill>
                  <a:srgbClr val="FF0000"/>
                </a:solidFill>
                <a:latin typeface="Source Sans Pro" panose="020B0503030403020204"/>
              </a:rPr>
              <a:t>!</a:t>
            </a:r>
            <a:endParaRPr lang="en-US" sz="3000" dirty="0">
              <a:solidFill>
                <a:srgbClr val="FF0000"/>
              </a:solidFill>
              <a:latin typeface="Source Sans Pro" panose="020B05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219808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Bracy_theme">
  <a:themeElements>
    <a:clrScheme name="Custom 6">
      <a:dk1>
        <a:srgbClr val="FFFFFF"/>
      </a:dk1>
      <a:lt1>
        <a:srgbClr val="FFFFFF"/>
      </a:lt1>
      <a:dk2>
        <a:srgbClr val="424242"/>
      </a:dk2>
      <a:lt2>
        <a:srgbClr val="D8D8D8"/>
      </a:lt2>
      <a:accent1>
        <a:srgbClr val="0070C0"/>
      </a:accent1>
      <a:accent2>
        <a:srgbClr val="FF0000"/>
      </a:accent2>
      <a:accent3>
        <a:srgbClr val="7030A0"/>
      </a:accent3>
      <a:accent4>
        <a:srgbClr val="53A016"/>
      </a:accent4>
      <a:accent5>
        <a:srgbClr val="00B0F0"/>
      </a:accent5>
      <a:accent6>
        <a:srgbClr val="FFC000"/>
      </a:accent6>
      <a:hlink>
        <a:srgbClr val="6565FF"/>
      </a:hlink>
      <a:folHlink>
        <a:srgbClr val="A2A2A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racy_theme" id="{87D39A7C-5058-483C-A408-E26106E53CCF}" vid="{8AF49146-2743-4A8D-8229-299168E9D84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Bracy_theme</Template>
  <TotalTime>6016</TotalTime>
  <Words>4088</Words>
  <Application>Microsoft Office PowerPoint</Application>
  <PresentationFormat>On-screen Show (4:3)</PresentationFormat>
  <Paragraphs>1842</Paragraphs>
  <Slides>77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94" baseType="lpstr">
      <vt:lpstr>Arial</vt:lpstr>
      <vt:lpstr>Arial Narrow</vt:lpstr>
      <vt:lpstr>Calibri</vt:lpstr>
      <vt:lpstr>Calibri (Body)</vt:lpstr>
      <vt:lpstr>Consolas</vt:lpstr>
      <vt:lpstr>Courier New</vt:lpstr>
      <vt:lpstr>Helvetica</vt:lpstr>
      <vt:lpstr>Lucida Grande</vt:lpstr>
      <vt:lpstr>Osaka</vt:lpstr>
      <vt:lpstr>Source Sans Pro</vt:lpstr>
      <vt:lpstr>Source Sans Pro Light</vt:lpstr>
      <vt:lpstr>Symbol</vt:lpstr>
      <vt:lpstr>Tahoma</vt:lpstr>
      <vt:lpstr>Times New Roman</vt:lpstr>
      <vt:lpstr>Wingdings</vt:lpstr>
      <vt:lpstr>Wingdings 2</vt:lpstr>
      <vt:lpstr>Bracy_theme</vt:lpstr>
      <vt:lpstr>Caches &amp; Memory</vt:lpstr>
      <vt:lpstr>Programs 101</vt:lpstr>
      <vt:lpstr>Programs 101</vt:lpstr>
      <vt:lpstr>1 Cycle Per Stage: the Biggest Lie (So Far)</vt:lpstr>
      <vt:lpstr>What’s the problem?</vt:lpstr>
      <vt:lpstr>The Need for Speed</vt:lpstr>
      <vt:lpstr>The Need for Speed</vt:lpstr>
      <vt:lpstr>The Need for Speed</vt:lpstr>
      <vt:lpstr>What’s the solution?</vt:lpstr>
      <vt:lpstr>Aside</vt:lpstr>
      <vt:lpstr>What’s the solution?</vt:lpstr>
      <vt:lpstr>Locality Locality Locality</vt:lpstr>
      <vt:lpstr>Your life is full of Locality</vt:lpstr>
      <vt:lpstr>Your life is full of Locality</vt:lpstr>
      <vt:lpstr>The Memory Hierarchy</vt:lpstr>
      <vt:lpstr>Some Terminology</vt:lpstr>
      <vt:lpstr>The Memory Hierarchy</vt:lpstr>
      <vt:lpstr>Single Core Memory Hierarchy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Analogy to a Spice Rack</vt:lpstr>
      <vt:lpstr>Analogy to a Spice Rack</vt:lpstr>
      <vt:lpstr>PowerPoint Presentation</vt:lpstr>
      <vt:lpstr>PowerPoint Presentation</vt:lpstr>
      <vt:lpstr>Simulation #1  of a 4-byte, DM Cache</vt:lpstr>
      <vt:lpstr>PowerPoint Presentation</vt:lpstr>
      <vt:lpstr>Simulation #2: 4-byte, DM Cache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Pros and Cons of Full Associativity</vt:lpstr>
      <vt:lpstr>PowerPoint Presentation</vt:lpstr>
      <vt:lpstr>PowerPoint Presentation</vt:lpstr>
      <vt:lpstr>PowerPoint Presentation</vt:lpstr>
      <vt:lpstr>PowerPoint Presentation</vt:lpstr>
      <vt:lpstr>Eviction Policies</vt:lpstr>
      <vt:lpstr>Misses: the Three C’s</vt:lpstr>
      <vt:lpstr>Miss Rate vs. Block Size</vt:lpstr>
      <vt:lpstr>Block Size Tradeoffs</vt:lpstr>
      <vt:lpstr>Miss Rate vs. Associativity</vt:lpstr>
      <vt:lpstr>ABCs of Caches</vt:lpstr>
      <vt:lpstr>Which caches get what properties?</vt:lpstr>
      <vt:lpstr>Roadmap</vt:lpstr>
      <vt:lpstr>PowerPoint Presentation</vt:lpstr>
      <vt:lpstr>PowerPoint Presentation</vt:lpstr>
      <vt:lpstr>PowerPoint Presentation</vt:lpstr>
      <vt:lpstr>Performance Calculation with $ Hierarchy</vt:lpstr>
      <vt:lpstr>Performance Summary</vt:lpstr>
      <vt:lpstr>Takeaway</vt:lpstr>
      <vt:lpstr>What about Stores?</vt:lpstr>
      <vt:lpstr>PowerPoint Presentation</vt:lpstr>
      <vt:lpstr>PowerPoint Presentation</vt:lpstr>
      <vt:lpstr>Summary: Write Through</vt:lpstr>
      <vt:lpstr>Next Goal: Write-Through vs. Write-Back</vt:lpstr>
      <vt:lpstr>Write-Back Meta-Data (Valid, Dirty Bits)</vt:lpstr>
      <vt:lpstr>Write-back Example</vt:lpstr>
      <vt:lpstr>Handling Stores (Write-Back)</vt:lpstr>
      <vt:lpstr>Write-Back (REF 1)</vt:lpstr>
      <vt:lpstr>How Many Memory References?</vt:lpstr>
      <vt:lpstr>Write-back vs. Write-through Example</vt:lpstr>
      <vt:lpstr>So is write back just better?</vt:lpstr>
      <vt:lpstr>Optimization: Write Buffering</vt:lpstr>
      <vt:lpstr>Write-through vs. Write-back</vt:lpstr>
      <vt:lpstr>PowerPoint Presentation</vt:lpstr>
      <vt:lpstr>PowerPoint Presentation</vt:lpstr>
      <vt:lpstr>PowerPoint Presentation</vt:lpstr>
      <vt:lpstr>By the end of the cache lectures…</vt:lpstr>
      <vt:lpstr>A Real Example</vt:lpstr>
      <vt:lpstr>A Real Example</vt:lpstr>
      <vt:lpstr>A Real Example</vt:lpstr>
      <vt:lpstr>PowerPoint Presentation</vt:lpstr>
      <vt:lpstr>Summary</vt:lpstr>
    </vt:vector>
  </TitlesOfParts>
  <Company>Cornell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Caches &amp; Memory</dc:title>
  <dc:creator>loaner</dc:creator>
  <cp:lastModifiedBy>Hakim Weatherspoon</cp:lastModifiedBy>
  <cp:revision>26</cp:revision>
  <dcterms:created xsi:type="dcterms:W3CDTF">2019-01-04T20:19:39Z</dcterms:created>
  <dcterms:modified xsi:type="dcterms:W3CDTF">2019-03-19T13:19:32Z</dcterms:modified>
</cp:coreProperties>
</file>