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148.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tags/tag252.xml" ContentType="application/vnd.openxmlformats-officedocument.presentationml.tags+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tags/tag291.xml" ContentType="application/vnd.openxmlformats-officedocument.presentationml.tags+xml"/>
  <Override PartName="/ppt/tags/tag292.xml" ContentType="application/vnd.openxmlformats-officedocument.presentationml.tags+xml"/>
  <Override PartName="/ppt/tags/tag293.xml" ContentType="application/vnd.openxmlformats-officedocument.presentationml.tags+xml"/>
  <Override PartName="/ppt/tags/tag294.xml" ContentType="application/vnd.openxmlformats-officedocument.presentationml.tags+xml"/>
  <Override PartName="/ppt/tags/tag295.xml" ContentType="application/vnd.openxmlformats-officedocument.presentationml.tags+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296.xml" ContentType="application/vnd.openxmlformats-officedocument.presentationml.tags+xml"/>
  <Override PartName="/ppt/tags/tag297.xml" ContentType="application/vnd.openxmlformats-officedocument.presentationml.tags+xml"/>
  <Override PartName="/ppt/tags/tag298.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tags/tag299.xml" ContentType="application/vnd.openxmlformats-officedocument.presentationml.tags+xml"/>
  <Override PartName="/ppt/tags/tag300.xml" ContentType="application/vnd.openxmlformats-officedocument.presentationml.tags+xml"/>
  <Override PartName="/ppt/tags/tag301.xml" ContentType="application/vnd.openxmlformats-officedocument.presentationml.tags+xml"/>
  <Override PartName="/ppt/tags/tag302.xml" ContentType="application/vnd.openxmlformats-officedocument.presentationml.tags+xml"/>
  <Override PartName="/ppt/tags/tag303.xml" ContentType="application/vnd.openxmlformats-officedocument.presentationml.tags+xml"/>
  <Override PartName="/ppt/tags/tag304.xml" ContentType="application/vnd.openxmlformats-officedocument.presentationml.tags+xml"/>
  <Override PartName="/ppt/tags/tag305.xml" ContentType="application/vnd.openxmlformats-officedocument.presentationml.tags+xml"/>
  <Override PartName="/ppt/tags/tag306.xml" ContentType="application/vnd.openxmlformats-officedocument.presentationml.tags+xml"/>
  <Override PartName="/ppt/tags/tag307.xml" ContentType="application/vnd.openxmlformats-officedocument.presentationml.tags+xml"/>
  <Override PartName="/ppt/tags/tag308.xml" ContentType="application/vnd.openxmlformats-officedocument.presentationml.tags+xml"/>
  <Override PartName="/ppt/tags/tag309.xml" ContentType="application/vnd.openxmlformats-officedocument.presentationml.tags+xml"/>
  <Override PartName="/ppt/tags/tag310.xml" ContentType="application/vnd.openxmlformats-officedocument.presentationml.tags+xml"/>
  <Override PartName="/ppt/tags/tag311.xml" ContentType="application/vnd.openxmlformats-officedocument.presentationml.tags+xml"/>
  <Override PartName="/ppt/tags/tag312.xml" ContentType="application/vnd.openxmlformats-officedocument.presentationml.tags+xml"/>
  <Override PartName="/ppt/tags/tag313.xml" ContentType="application/vnd.openxmlformats-officedocument.presentationml.tags+xml"/>
  <Override PartName="/ppt/tags/tag314.xml" ContentType="application/vnd.openxmlformats-officedocument.presentationml.tags+xml"/>
  <Override PartName="/ppt/tags/tag315.xml" ContentType="application/vnd.openxmlformats-officedocument.presentationml.tags+xml"/>
  <Override PartName="/ppt/tags/tag316.xml" ContentType="application/vnd.openxmlformats-officedocument.presentationml.tags+xml"/>
  <Override PartName="/ppt/tags/tag317.xml" ContentType="application/vnd.openxmlformats-officedocument.presentationml.tags+xml"/>
  <Override PartName="/ppt/tags/tag318.xml" ContentType="application/vnd.openxmlformats-officedocument.presentationml.tags+xml"/>
  <Override PartName="/ppt/tags/tag319.xml" ContentType="application/vnd.openxmlformats-officedocument.presentationml.tags+xml"/>
  <Override PartName="/ppt/tags/tag320.xml" ContentType="application/vnd.openxmlformats-officedocument.presentationml.tags+xml"/>
  <Override PartName="/ppt/tags/tag321.xml" ContentType="application/vnd.openxmlformats-officedocument.presentationml.tags+xml"/>
  <Override PartName="/ppt/tags/tag322.xml" ContentType="application/vnd.openxmlformats-officedocument.presentationml.tags+xml"/>
  <Override PartName="/ppt/tags/tag323.xml" ContentType="application/vnd.openxmlformats-officedocument.presentationml.tags+xml"/>
  <Override PartName="/ppt/tags/tag324.xml" ContentType="application/vnd.openxmlformats-officedocument.presentationml.tags+xml"/>
  <Override PartName="/ppt/tags/tag325.xml" ContentType="application/vnd.openxmlformats-officedocument.presentationml.tags+xml"/>
  <Override PartName="/ppt/tags/tag326.xml" ContentType="application/vnd.openxmlformats-officedocument.presentationml.tags+xml"/>
  <Override PartName="/ppt/tags/tag327.xml" ContentType="application/vnd.openxmlformats-officedocument.presentationml.tags+xml"/>
  <Override PartName="/ppt/tags/tag328.xml" ContentType="application/vnd.openxmlformats-officedocument.presentationml.tags+xml"/>
  <Override PartName="/ppt/tags/tag329.xml" ContentType="application/vnd.openxmlformats-officedocument.presentationml.tags+xml"/>
  <Override PartName="/ppt/tags/tag330.xml" ContentType="application/vnd.openxmlformats-officedocument.presentationml.tags+xml"/>
  <Override PartName="/ppt/tags/tag331.xml" ContentType="application/vnd.openxmlformats-officedocument.presentationml.tags+xml"/>
  <Override PartName="/ppt/tags/tag332.xml" ContentType="application/vnd.openxmlformats-officedocument.presentationml.tags+xml"/>
  <Override PartName="/ppt/tags/tag333.xml" ContentType="application/vnd.openxmlformats-officedocument.presentationml.tags+xml"/>
  <Override PartName="/ppt/tags/tag334.xml" ContentType="application/vnd.openxmlformats-officedocument.presentationml.tags+xml"/>
  <Override PartName="/ppt/tags/tag335.xml" ContentType="application/vnd.openxmlformats-officedocument.presentationml.tags+xml"/>
  <Override PartName="/ppt/tags/tag336.xml" ContentType="application/vnd.openxmlformats-officedocument.presentationml.tags+xml"/>
  <Override PartName="/ppt/tags/tag337.xml" ContentType="application/vnd.openxmlformats-officedocument.presentationml.tags+xml"/>
  <Override PartName="/ppt/tags/tag338.xml" ContentType="application/vnd.openxmlformats-officedocument.presentationml.tags+xml"/>
  <Override PartName="/ppt/tags/tag339.xml" ContentType="application/vnd.openxmlformats-officedocument.presentationml.tags+xml"/>
  <Override PartName="/ppt/tags/tag340.xml" ContentType="application/vnd.openxmlformats-officedocument.presentationml.tags+xml"/>
  <Override PartName="/ppt/tags/tag341.xml" ContentType="application/vnd.openxmlformats-officedocument.presentationml.tags+xml"/>
  <Override PartName="/ppt/tags/tag342.xml" ContentType="application/vnd.openxmlformats-officedocument.presentationml.tags+xml"/>
  <Override PartName="/ppt/tags/tag343.xml" ContentType="application/vnd.openxmlformats-officedocument.presentationml.tags+xml"/>
  <Override PartName="/ppt/tags/tag344.xml" ContentType="application/vnd.openxmlformats-officedocument.presentationml.tags+xml"/>
  <Override PartName="/ppt/tags/tag345.xml" ContentType="application/vnd.openxmlformats-officedocument.presentationml.tags+xml"/>
  <Override PartName="/ppt/tags/tag346.xml" ContentType="application/vnd.openxmlformats-officedocument.presentationml.tags+xml"/>
  <Override PartName="/ppt/tags/tag347.xml" ContentType="application/vnd.openxmlformats-officedocument.presentationml.tags+xml"/>
  <Override PartName="/ppt/tags/tag348.xml" ContentType="application/vnd.openxmlformats-officedocument.presentationml.tags+xml"/>
  <Override PartName="/ppt/tags/tag349.xml" ContentType="application/vnd.openxmlformats-officedocument.presentationml.tags+xml"/>
  <Override PartName="/ppt/tags/tag350.xml" ContentType="application/vnd.openxmlformats-officedocument.presentationml.tags+xml"/>
  <Override PartName="/ppt/tags/tag351.xml" ContentType="application/vnd.openxmlformats-officedocument.presentationml.tags+xml"/>
  <Override PartName="/ppt/tags/tag352.xml" ContentType="application/vnd.openxmlformats-officedocument.presentationml.tags+xml"/>
  <Override PartName="/ppt/tags/tag353.xml" ContentType="application/vnd.openxmlformats-officedocument.presentationml.tags+xml"/>
  <Override PartName="/ppt/tags/tag354.xml" ContentType="application/vnd.openxmlformats-officedocument.presentationml.tags+xml"/>
  <Override PartName="/ppt/tags/tag355.xml" ContentType="application/vnd.openxmlformats-officedocument.presentationml.tags+xml"/>
  <Override PartName="/ppt/tags/tag356.xml" ContentType="application/vnd.openxmlformats-officedocument.presentationml.tags+xml"/>
  <Override PartName="/ppt/tags/tag357.xml" ContentType="application/vnd.openxmlformats-officedocument.presentationml.tags+xml"/>
  <Override PartName="/ppt/tags/tag358.xml" ContentType="application/vnd.openxmlformats-officedocument.presentationml.tags+xml"/>
  <Override PartName="/ppt/tags/tag359.xml" ContentType="application/vnd.openxmlformats-officedocument.presentationml.tags+xml"/>
  <Override PartName="/ppt/tags/tag360.xml" ContentType="application/vnd.openxmlformats-officedocument.presentationml.tags+xml"/>
  <Override PartName="/ppt/tags/tag361.xml" ContentType="application/vnd.openxmlformats-officedocument.presentationml.tags+xml"/>
  <Override PartName="/ppt/tags/tag362.xml" ContentType="application/vnd.openxmlformats-officedocument.presentationml.tags+xml"/>
  <Override PartName="/ppt/tags/tag363.xml" ContentType="application/vnd.openxmlformats-officedocument.presentationml.tags+xml"/>
  <Override PartName="/ppt/tags/tag364.xml" ContentType="application/vnd.openxmlformats-officedocument.presentationml.tags+xml"/>
  <Override PartName="/ppt/tags/tag365.xml" ContentType="application/vnd.openxmlformats-officedocument.presentationml.tags+xml"/>
  <Override PartName="/ppt/tags/tag366.xml" ContentType="application/vnd.openxmlformats-officedocument.presentationml.tags+xml"/>
  <Override PartName="/ppt/tags/tag367.xml" ContentType="application/vnd.openxmlformats-officedocument.presentationml.tags+xml"/>
  <Override PartName="/ppt/tags/tag368.xml" ContentType="application/vnd.openxmlformats-officedocument.presentationml.tags+xml"/>
  <Override PartName="/ppt/tags/tag369.xml" ContentType="application/vnd.openxmlformats-officedocument.presentationml.tags+xml"/>
  <Override PartName="/ppt/tags/tag370.xml" ContentType="application/vnd.openxmlformats-officedocument.presentationml.tags+xml"/>
  <Override PartName="/ppt/tags/tag371.xml" ContentType="application/vnd.openxmlformats-officedocument.presentationml.tags+xml"/>
  <Override PartName="/ppt/tags/tag372.xml" ContentType="application/vnd.openxmlformats-officedocument.presentationml.tags+xml"/>
  <Override PartName="/ppt/tags/tag373.xml" ContentType="application/vnd.openxmlformats-officedocument.presentationml.tags+xml"/>
  <Override PartName="/ppt/tags/tag374.xml" ContentType="application/vnd.openxmlformats-officedocument.presentationml.tags+xml"/>
  <Override PartName="/ppt/tags/tag375.xml" ContentType="application/vnd.openxmlformats-officedocument.presentationml.tags+xml"/>
  <Override PartName="/ppt/tags/tag376.xml" ContentType="application/vnd.openxmlformats-officedocument.presentationml.tags+xml"/>
  <Override PartName="/ppt/tags/tag377.xml" ContentType="application/vnd.openxmlformats-officedocument.presentationml.tags+xml"/>
  <Override PartName="/ppt/tags/tag378.xml" ContentType="application/vnd.openxmlformats-officedocument.presentationml.tags+xml"/>
  <Override PartName="/ppt/tags/tag379.xml" ContentType="application/vnd.openxmlformats-officedocument.presentationml.tags+xml"/>
  <Override PartName="/ppt/tags/tag380.xml" ContentType="application/vnd.openxmlformats-officedocument.presentationml.tags+xml"/>
  <Override PartName="/ppt/tags/tag381.xml" ContentType="application/vnd.openxmlformats-officedocument.presentationml.tags+xml"/>
  <Override PartName="/ppt/tags/tag382.xml" ContentType="application/vnd.openxmlformats-officedocument.presentationml.tags+xml"/>
  <Override PartName="/ppt/tags/tag383.xml" ContentType="application/vnd.openxmlformats-officedocument.presentationml.tags+xml"/>
  <Override PartName="/ppt/tags/tag384.xml" ContentType="application/vnd.openxmlformats-officedocument.presentationml.tags+xml"/>
  <Override PartName="/ppt/tags/tag385.xml" ContentType="application/vnd.openxmlformats-officedocument.presentationml.tags+xml"/>
  <Override PartName="/ppt/tags/tag386.xml" ContentType="application/vnd.openxmlformats-officedocument.presentationml.tags+xml"/>
  <Override PartName="/ppt/tags/tag387.xml" ContentType="application/vnd.openxmlformats-officedocument.presentationml.tags+xml"/>
  <Override PartName="/ppt/tags/tag388.xml" ContentType="application/vnd.openxmlformats-officedocument.presentationml.tags+xml"/>
  <Override PartName="/ppt/tags/tag389.xml" ContentType="application/vnd.openxmlformats-officedocument.presentationml.tags+xml"/>
  <Override PartName="/ppt/tags/tag390.xml" ContentType="application/vnd.openxmlformats-officedocument.presentationml.tags+xml"/>
  <Override PartName="/ppt/tags/tag391.xml" ContentType="application/vnd.openxmlformats-officedocument.presentationml.tags+xml"/>
  <Override PartName="/ppt/tags/tag392.xml" ContentType="application/vnd.openxmlformats-officedocument.presentationml.tags+xml"/>
  <Override PartName="/ppt/tags/tag393.xml" ContentType="application/vnd.openxmlformats-officedocument.presentationml.tags+xml"/>
  <Override PartName="/ppt/tags/tag394.xml" ContentType="application/vnd.openxmlformats-officedocument.presentationml.tags+xml"/>
  <Override PartName="/ppt/tags/tag395.xml" ContentType="application/vnd.openxmlformats-officedocument.presentationml.tags+xml"/>
  <Override PartName="/ppt/tags/tag396.xml" ContentType="application/vnd.openxmlformats-officedocument.presentationml.tags+xml"/>
  <Override PartName="/ppt/tags/tag397.xml" ContentType="application/vnd.openxmlformats-officedocument.presentationml.tags+xml"/>
  <Override PartName="/ppt/tags/tag398.xml" ContentType="application/vnd.openxmlformats-officedocument.presentationml.tags+xml"/>
  <Override PartName="/ppt/tags/tag399.xml" ContentType="application/vnd.openxmlformats-officedocument.presentationml.tags+xml"/>
  <Override PartName="/ppt/tags/tag400.xml" ContentType="application/vnd.openxmlformats-officedocument.presentationml.tags+xml"/>
  <Override PartName="/ppt/tags/tag401.xml" ContentType="application/vnd.openxmlformats-officedocument.presentationml.tags+xml"/>
  <Override PartName="/ppt/tags/tag402.xml" ContentType="application/vnd.openxmlformats-officedocument.presentationml.tags+xml"/>
  <Override PartName="/ppt/tags/tag403.xml" ContentType="application/vnd.openxmlformats-officedocument.presentationml.tags+xml"/>
  <Override PartName="/ppt/tags/tag404.xml" ContentType="application/vnd.openxmlformats-officedocument.presentationml.tags+xml"/>
  <Override PartName="/ppt/tags/tag405.xml" ContentType="application/vnd.openxmlformats-officedocument.presentationml.tags+xml"/>
  <Override PartName="/ppt/tags/tag406.xml" ContentType="application/vnd.openxmlformats-officedocument.presentationml.tags+xml"/>
  <Override PartName="/ppt/tags/tag407.xml" ContentType="application/vnd.openxmlformats-officedocument.presentationml.tags+xml"/>
  <Override PartName="/ppt/tags/tag408.xml" ContentType="application/vnd.openxmlformats-officedocument.presentationml.tags+xml"/>
  <Override PartName="/ppt/tags/tag409.xml" ContentType="application/vnd.openxmlformats-officedocument.presentationml.tags+xml"/>
  <Override PartName="/ppt/tags/tag410.xml" ContentType="application/vnd.openxmlformats-officedocument.presentationml.tags+xml"/>
  <Override PartName="/ppt/tags/tag411.xml" ContentType="application/vnd.openxmlformats-officedocument.presentationml.tags+xml"/>
  <Override PartName="/ppt/tags/tag412.xml" ContentType="application/vnd.openxmlformats-officedocument.presentationml.tags+xml"/>
  <Override PartName="/ppt/tags/tag413.xml" ContentType="application/vnd.openxmlformats-officedocument.presentationml.tags+xml"/>
  <Override PartName="/ppt/tags/tag414.xml" ContentType="application/vnd.openxmlformats-officedocument.presentationml.tags+xml"/>
  <Override PartName="/ppt/tags/tag415.xml" ContentType="application/vnd.openxmlformats-officedocument.presentationml.tags+xml"/>
  <Override PartName="/ppt/tags/tag416.xml" ContentType="application/vnd.openxmlformats-officedocument.presentationml.tags+xml"/>
  <Override PartName="/ppt/tags/tag417.xml" ContentType="application/vnd.openxmlformats-officedocument.presentationml.tags+xml"/>
  <Override PartName="/ppt/tags/tag418.xml" ContentType="application/vnd.openxmlformats-officedocument.presentationml.tags+xml"/>
  <Override PartName="/ppt/tags/tag419.xml" ContentType="application/vnd.openxmlformats-officedocument.presentationml.tags+xml"/>
  <Override PartName="/ppt/tags/tag420.xml" ContentType="application/vnd.openxmlformats-officedocument.presentationml.tags+xml"/>
  <Override PartName="/ppt/tags/tag421.xml" ContentType="application/vnd.openxmlformats-officedocument.presentationml.tags+xml"/>
  <Override PartName="/ppt/tags/tag422.xml" ContentType="application/vnd.openxmlformats-officedocument.presentationml.tags+xml"/>
  <Override PartName="/ppt/tags/tag423.xml" ContentType="application/vnd.openxmlformats-officedocument.presentationml.tags+xml"/>
  <Override PartName="/ppt/tags/tag424.xml" ContentType="application/vnd.openxmlformats-officedocument.presentationml.tags+xml"/>
  <Override PartName="/ppt/tags/tag425.xml" ContentType="application/vnd.openxmlformats-officedocument.presentationml.tags+xml"/>
  <Override PartName="/ppt/tags/tag426.xml" ContentType="application/vnd.openxmlformats-officedocument.presentationml.tags+xml"/>
  <Override PartName="/ppt/tags/tag427.xml" ContentType="application/vnd.openxmlformats-officedocument.presentationml.tags+xml"/>
  <Override PartName="/ppt/tags/tag428.xml" ContentType="application/vnd.openxmlformats-officedocument.presentationml.tags+xml"/>
  <Override PartName="/ppt/tags/tag429.xml" ContentType="application/vnd.openxmlformats-officedocument.presentationml.tags+xml"/>
  <Override PartName="/ppt/tags/tag430.xml" ContentType="application/vnd.openxmlformats-officedocument.presentationml.tags+xml"/>
  <Override PartName="/ppt/tags/tag431.xml" ContentType="application/vnd.openxmlformats-officedocument.presentationml.tags+xml"/>
  <Override PartName="/ppt/tags/tag432.xml" ContentType="application/vnd.openxmlformats-officedocument.presentationml.tags+xml"/>
  <Override PartName="/ppt/tags/tag433.xml" ContentType="application/vnd.openxmlformats-officedocument.presentationml.tags+xml"/>
  <Override PartName="/ppt/tags/tag434.xml" ContentType="application/vnd.openxmlformats-officedocument.presentationml.tags+xml"/>
  <Override PartName="/ppt/tags/tag435.xml" ContentType="application/vnd.openxmlformats-officedocument.presentationml.tags+xml"/>
  <Override PartName="/ppt/tags/tag436.xml" ContentType="application/vnd.openxmlformats-officedocument.presentationml.tags+xml"/>
  <Override PartName="/ppt/tags/tag437.xml" ContentType="application/vnd.openxmlformats-officedocument.presentationml.tags+xml"/>
  <Override PartName="/ppt/tags/tag438.xml" ContentType="application/vnd.openxmlformats-officedocument.presentationml.tags+xml"/>
  <Override PartName="/ppt/tags/tag439.xml" ContentType="application/vnd.openxmlformats-officedocument.presentationml.tags+xml"/>
  <Override PartName="/ppt/tags/tag440.xml" ContentType="application/vnd.openxmlformats-officedocument.presentationml.tags+xml"/>
  <Override PartName="/ppt/tags/tag441.xml" ContentType="application/vnd.openxmlformats-officedocument.presentationml.tags+xml"/>
  <Override PartName="/ppt/tags/tag442.xml" ContentType="application/vnd.openxmlformats-officedocument.presentationml.tags+xml"/>
  <Override PartName="/ppt/tags/tag443.xml" ContentType="application/vnd.openxmlformats-officedocument.presentationml.tags+xml"/>
  <Override PartName="/ppt/tags/tag444.xml" ContentType="application/vnd.openxmlformats-officedocument.presentationml.tags+xml"/>
  <Override PartName="/ppt/tags/tag445.xml" ContentType="application/vnd.openxmlformats-officedocument.presentationml.tags+xml"/>
  <Override PartName="/ppt/tags/tag446.xml" ContentType="application/vnd.openxmlformats-officedocument.presentationml.tags+xml"/>
  <Override PartName="/ppt/tags/tag447.xml" ContentType="application/vnd.openxmlformats-officedocument.presentationml.tags+xml"/>
  <Override PartName="/ppt/tags/tag448.xml" ContentType="application/vnd.openxmlformats-officedocument.presentationml.tags+xml"/>
  <Override PartName="/ppt/tags/tag449.xml" ContentType="application/vnd.openxmlformats-officedocument.presentationml.tags+xml"/>
  <Override PartName="/ppt/tags/tag450.xml" ContentType="application/vnd.openxmlformats-officedocument.presentationml.tags+xml"/>
  <Override PartName="/ppt/tags/tag451.xml" ContentType="application/vnd.openxmlformats-officedocument.presentationml.tags+xml"/>
  <Override PartName="/ppt/tags/tag452.xml" ContentType="application/vnd.openxmlformats-officedocument.presentationml.tags+xml"/>
  <Override PartName="/ppt/tags/tag453.xml" ContentType="application/vnd.openxmlformats-officedocument.presentationml.tags+xml"/>
  <Override PartName="/ppt/tags/tag454.xml" ContentType="application/vnd.openxmlformats-officedocument.presentationml.tags+xml"/>
  <Override PartName="/ppt/tags/tag455.xml" ContentType="application/vnd.openxmlformats-officedocument.presentationml.tags+xml"/>
  <Override PartName="/ppt/tags/tag456.xml" ContentType="application/vnd.openxmlformats-officedocument.presentationml.tags+xml"/>
  <Override PartName="/ppt/tags/tag457.xml" ContentType="application/vnd.openxmlformats-officedocument.presentationml.tags+xml"/>
  <Override PartName="/ppt/tags/tag458.xml" ContentType="application/vnd.openxmlformats-officedocument.presentationml.tags+xml"/>
  <Override PartName="/ppt/tags/tag459.xml" ContentType="application/vnd.openxmlformats-officedocument.presentationml.tags+xml"/>
  <Override PartName="/ppt/tags/tag460.xml" ContentType="application/vnd.openxmlformats-officedocument.presentationml.tags+xml"/>
  <Override PartName="/ppt/tags/tag461.xml" ContentType="application/vnd.openxmlformats-officedocument.presentationml.tags+xml"/>
  <Override PartName="/ppt/tags/tag462.xml" ContentType="application/vnd.openxmlformats-officedocument.presentationml.tags+xml"/>
  <Override PartName="/ppt/tags/tag463.xml" ContentType="application/vnd.openxmlformats-officedocument.presentationml.tags+xml"/>
  <Override PartName="/ppt/tags/tag464.xml" ContentType="application/vnd.openxmlformats-officedocument.presentationml.tags+xml"/>
  <Override PartName="/ppt/tags/tag465.xml" ContentType="application/vnd.openxmlformats-officedocument.presentationml.tags+xml"/>
  <Override PartName="/ppt/tags/tag466.xml" ContentType="application/vnd.openxmlformats-officedocument.presentationml.tags+xml"/>
  <Override PartName="/ppt/tags/tag467.xml" ContentType="application/vnd.openxmlformats-officedocument.presentationml.tags+xml"/>
  <Override PartName="/ppt/tags/tag468.xml" ContentType="application/vnd.openxmlformats-officedocument.presentationml.tags+xml"/>
  <Override PartName="/ppt/tags/tag469.xml" ContentType="application/vnd.openxmlformats-officedocument.presentationml.tags+xml"/>
  <Override PartName="/ppt/tags/tag470.xml" ContentType="application/vnd.openxmlformats-officedocument.presentationml.tags+xml"/>
  <Override PartName="/ppt/tags/tag471.xml" ContentType="application/vnd.openxmlformats-officedocument.presentationml.tags+xml"/>
  <Override PartName="/ppt/tags/tag472.xml" ContentType="application/vnd.openxmlformats-officedocument.presentationml.tags+xml"/>
  <Override PartName="/ppt/tags/tag473.xml" ContentType="application/vnd.openxmlformats-officedocument.presentationml.tags+xml"/>
  <Override PartName="/ppt/tags/tag474.xml" ContentType="application/vnd.openxmlformats-officedocument.presentationml.tags+xml"/>
  <Override PartName="/ppt/tags/tag475.xml" ContentType="application/vnd.openxmlformats-officedocument.presentationml.tags+xml"/>
  <Override PartName="/ppt/tags/tag476.xml" ContentType="application/vnd.openxmlformats-officedocument.presentationml.tags+xml"/>
  <Override PartName="/ppt/tags/tag477.xml" ContentType="application/vnd.openxmlformats-officedocument.presentationml.tags+xml"/>
  <Override PartName="/ppt/tags/tag478.xml" ContentType="application/vnd.openxmlformats-officedocument.presentationml.tags+xml"/>
  <Override PartName="/ppt/tags/tag479.xml" ContentType="application/vnd.openxmlformats-officedocument.presentationml.tags+xml"/>
  <Override PartName="/ppt/tags/tag480.xml" ContentType="application/vnd.openxmlformats-officedocument.presentationml.tags+xml"/>
  <Override PartName="/ppt/tags/tag481.xml" ContentType="application/vnd.openxmlformats-officedocument.presentationml.tags+xml"/>
  <Override PartName="/ppt/tags/tag482.xml" ContentType="application/vnd.openxmlformats-officedocument.presentationml.tags+xml"/>
  <Override PartName="/ppt/tags/tag483.xml" ContentType="application/vnd.openxmlformats-officedocument.presentationml.tags+xml"/>
  <Override PartName="/ppt/tags/tag484.xml" ContentType="application/vnd.openxmlformats-officedocument.presentationml.tags+xml"/>
  <Override PartName="/ppt/tags/tag485.xml" ContentType="application/vnd.openxmlformats-officedocument.presentationml.tags+xml"/>
  <Override PartName="/ppt/tags/tag486.xml" ContentType="application/vnd.openxmlformats-officedocument.presentationml.tags+xml"/>
  <Override PartName="/ppt/tags/tag487.xml" ContentType="application/vnd.openxmlformats-officedocument.presentationml.tags+xml"/>
  <Override PartName="/ppt/tags/tag488.xml" ContentType="application/vnd.openxmlformats-officedocument.presentationml.tags+xml"/>
  <Override PartName="/ppt/tags/tag489.xml" ContentType="application/vnd.openxmlformats-officedocument.presentationml.tags+xml"/>
  <Override PartName="/ppt/tags/tag490.xml" ContentType="application/vnd.openxmlformats-officedocument.presentationml.tags+xml"/>
  <Override PartName="/ppt/tags/tag491.xml" ContentType="application/vnd.openxmlformats-officedocument.presentationml.tags+xml"/>
  <Override PartName="/ppt/tags/tag492.xml" ContentType="application/vnd.openxmlformats-officedocument.presentationml.tags+xml"/>
  <Override PartName="/ppt/tags/tag493.xml" ContentType="application/vnd.openxmlformats-officedocument.presentationml.tags+xml"/>
  <Override PartName="/ppt/tags/tag494.xml" ContentType="application/vnd.openxmlformats-officedocument.presentationml.tags+xml"/>
  <Override PartName="/ppt/tags/tag495.xml" ContentType="application/vnd.openxmlformats-officedocument.presentationml.tags+xml"/>
  <Override PartName="/ppt/tags/tag496.xml" ContentType="application/vnd.openxmlformats-officedocument.presentationml.tags+xml"/>
  <Override PartName="/ppt/tags/tag497.xml" ContentType="application/vnd.openxmlformats-officedocument.presentationml.tags+xml"/>
  <Override PartName="/ppt/tags/tag498.xml" ContentType="application/vnd.openxmlformats-officedocument.presentationml.tags+xml"/>
  <Override PartName="/ppt/tags/tag499.xml" ContentType="application/vnd.openxmlformats-officedocument.presentationml.tags+xml"/>
  <Override PartName="/ppt/tags/tag500.xml" ContentType="application/vnd.openxmlformats-officedocument.presentationml.tags+xml"/>
  <Override PartName="/ppt/tags/tag501.xml" ContentType="application/vnd.openxmlformats-officedocument.presentationml.tags+xml"/>
  <Override PartName="/ppt/tags/tag502.xml" ContentType="application/vnd.openxmlformats-officedocument.presentationml.tags+xml"/>
  <Override PartName="/ppt/tags/tag503.xml" ContentType="application/vnd.openxmlformats-officedocument.presentationml.tags+xml"/>
  <Override PartName="/ppt/tags/tag504.xml" ContentType="application/vnd.openxmlformats-officedocument.presentationml.tags+xml"/>
  <Override PartName="/ppt/tags/tag505.xml" ContentType="application/vnd.openxmlformats-officedocument.presentationml.tags+xml"/>
  <Override PartName="/ppt/tags/tag506.xml" ContentType="application/vnd.openxmlformats-officedocument.presentationml.tags+xml"/>
  <Override PartName="/ppt/tags/tag507.xml" ContentType="application/vnd.openxmlformats-officedocument.presentationml.tags+xml"/>
  <Override PartName="/ppt/tags/tag508.xml" ContentType="application/vnd.openxmlformats-officedocument.presentationml.tags+xml"/>
  <Override PartName="/ppt/tags/tag509.xml" ContentType="application/vnd.openxmlformats-officedocument.presentationml.tags+xml"/>
  <Override PartName="/ppt/tags/tag510.xml" ContentType="application/vnd.openxmlformats-officedocument.presentationml.tags+xml"/>
  <Override PartName="/ppt/tags/tag511.xml" ContentType="application/vnd.openxmlformats-officedocument.presentationml.tags+xml"/>
  <Override PartName="/ppt/tags/tag512.xml" ContentType="application/vnd.openxmlformats-officedocument.presentationml.tags+xml"/>
  <Override PartName="/ppt/tags/tag513.xml" ContentType="application/vnd.openxmlformats-officedocument.presentationml.tags+xml"/>
  <Override PartName="/ppt/tags/tag514.xml" ContentType="application/vnd.openxmlformats-officedocument.presentationml.tags+xml"/>
  <Override PartName="/ppt/tags/tag515.xml" ContentType="application/vnd.openxmlformats-officedocument.presentationml.tags+xml"/>
  <Override PartName="/ppt/tags/tag516.xml" ContentType="application/vnd.openxmlformats-officedocument.presentationml.tags+xml"/>
  <Override PartName="/ppt/tags/tag517.xml" ContentType="application/vnd.openxmlformats-officedocument.presentationml.tags+xml"/>
  <Override PartName="/ppt/tags/tag518.xml" ContentType="application/vnd.openxmlformats-officedocument.presentationml.tags+xml"/>
  <Override PartName="/ppt/tags/tag519.xml" ContentType="application/vnd.openxmlformats-officedocument.presentationml.tags+xml"/>
  <Override PartName="/ppt/tags/tag520.xml" ContentType="application/vnd.openxmlformats-officedocument.presentationml.tags+xml"/>
  <Override PartName="/ppt/tags/tag521.xml" ContentType="application/vnd.openxmlformats-officedocument.presentationml.tags+xml"/>
  <Override PartName="/ppt/tags/tag522.xml" ContentType="application/vnd.openxmlformats-officedocument.presentationml.tags+xml"/>
  <Override PartName="/ppt/tags/tag523.xml" ContentType="application/vnd.openxmlformats-officedocument.presentationml.tags+xml"/>
  <Override PartName="/ppt/tags/tag524.xml" ContentType="application/vnd.openxmlformats-officedocument.presentationml.tags+xml"/>
  <Override PartName="/ppt/tags/tag525.xml" ContentType="application/vnd.openxmlformats-officedocument.presentationml.tags+xml"/>
  <Override PartName="/ppt/tags/tag526.xml" ContentType="application/vnd.openxmlformats-officedocument.presentationml.tags+xml"/>
  <Override PartName="/ppt/tags/tag527.xml" ContentType="application/vnd.openxmlformats-officedocument.presentationml.tags+xml"/>
  <Override PartName="/ppt/tags/tag528.xml" ContentType="application/vnd.openxmlformats-officedocument.presentationml.tags+xml"/>
  <Override PartName="/ppt/tags/tag529.xml" ContentType="application/vnd.openxmlformats-officedocument.presentationml.tags+xml"/>
  <Override PartName="/ppt/tags/tag530.xml" ContentType="application/vnd.openxmlformats-officedocument.presentationml.tags+xml"/>
  <Override PartName="/ppt/tags/tag531.xml" ContentType="application/vnd.openxmlformats-officedocument.presentationml.tags+xml"/>
  <Override PartName="/ppt/tags/tag532.xml" ContentType="application/vnd.openxmlformats-officedocument.presentationml.tags+xml"/>
  <Override PartName="/ppt/tags/tag533.xml" ContentType="application/vnd.openxmlformats-officedocument.presentationml.tags+xml"/>
  <Override PartName="/ppt/tags/tag534.xml" ContentType="application/vnd.openxmlformats-officedocument.presentationml.tags+xml"/>
  <Override PartName="/ppt/tags/tag535.xml" ContentType="application/vnd.openxmlformats-officedocument.presentationml.tags+xml"/>
  <Override PartName="/ppt/tags/tag536.xml" ContentType="application/vnd.openxmlformats-officedocument.presentationml.tags+xml"/>
  <Override PartName="/ppt/tags/tag537.xml" ContentType="application/vnd.openxmlformats-officedocument.presentationml.tags+xml"/>
  <Override PartName="/ppt/tags/tag538.xml" ContentType="application/vnd.openxmlformats-officedocument.presentationml.tags+xml"/>
  <Override PartName="/ppt/tags/tag539.xml" ContentType="application/vnd.openxmlformats-officedocument.presentationml.tags+xml"/>
  <Override PartName="/ppt/tags/tag540.xml" ContentType="application/vnd.openxmlformats-officedocument.presentationml.tags+xml"/>
  <Override PartName="/ppt/tags/tag541.xml" ContentType="application/vnd.openxmlformats-officedocument.presentationml.tags+xml"/>
  <Override PartName="/ppt/tags/tag542.xml" ContentType="application/vnd.openxmlformats-officedocument.presentationml.tags+xml"/>
  <Override PartName="/ppt/tags/tag543.xml" ContentType="application/vnd.openxmlformats-officedocument.presentationml.tags+xml"/>
  <Override PartName="/ppt/tags/tag544.xml" ContentType="application/vnd.openxmlformats-officedocument.presentationml.tags+xml"/>
  <Override PartName="/ppt/tags/tag545.xml" ContentType="application/vnd.openxmlformats-officedocument.presentationml.tags+xml"/>
  <Override PartName="/ppt/tags/tag546.xml" ContentType="application/vnd.openxmlformats-officedocument.presentationml.tags+xml"/>
  <Override PartName="/ppt/tags/tag547.xml" ContentType="application/vnd.openxmlformats-officedocument.presentationml.tags+xml"/>
  <Override PartName="/ppt/tags/tag548.xml" ContentType="application/vnd.openxmlformats-officedocument.presentationml.tags+xml"/>
  <Override PartName="/ppt/tags/tag549.xml" ContentType="application/vnd.openxmlformats-officedocument.presentationml.tags+xml"/>
  <Override PartName="/ppt/tags/tag550.xml" ContentType="application/vnd.openxmlformats-officedocument.presentationml.tags+xml"/>
  <Override PartName="/ppt/tags/tag551.xml" ContentType="application/vnd.openxmlformats-officedocument.presentationml.tags+xml"/>
  <Override PartName="/ppt/tags/tag552.xml" ContentType="application/vnd.openxmlformats-officedocument.presentationml.tags+xml"/>
  <Override PartName="/ppt/tags/tag553.xml" ContentType="application/vnd.openxmlformats-officedocument.presentationml.tags+xml"/>
  <Override PartName="/ppt/tags/tag554.xml" ContentType="application/vnd.openxmlformats-officedocument.presentationml.tags+xml"/>
  <Override PartName="/ppt/tags/tag555.xml" ContentType="application/vnd.openxmlformats-officedocument.presentationml.tags+xml"/>
  <Override PartName="/ppt/tags/tag556.xml" ContentType="application/vnd.openxmlformats-officedocument.presentationml.tags+xml"/>
  <Override PartName="/ppt/tags/tag557.xml" ContentType="application/vnd.openxmlformats-officedocument.presentationml.tags+xml"/>
  <Override PartName="/ppt/tags/tag558.xml" ContentType="application/vnd.openxmlformats-officedocument.presentationml.tags+xml"/>
  <Override PartName="/ppt/tags/tag559.xml" ContentType="application/vnd.openxmlformats-officedocument.presentationml.tags+xml"/>
  <Override PartName="/ppt/tags/tag560.xml" ContentType="application/vnd.openxmlformats-officedocument.presentationml.tags+xml"/>
  <Override PartName="/ppt/tags/tag561.xml" ContentType="application/vnd.openxmlformats-officedocument.presentationml.tags+xml"/>
  <Override PartName="/ppt/tags/tag562.xml" ContentType="application/vnd.openxmlformats-officedocument.presentationml.tags+xml"/>
  <Override PartName="/ppt/tags/tag563.xml" ContentType="application/vnd.openxmlformats-officedocument.presentationml.tags+xml"/>
  <Override PartName="/ppt/tags/tag564.xml" ContentType="application/vnd.openxmlformats-officedocument.presentationml.tags+xml"/>
  <Override PartName="/ppt/tags/tag565.xml" ContentType="application/vnd.openxmlformats-officedocument.presentationml.tags+xml"/>
  <Override PartName="/ppt/tags/tag566.xml" ContentType="application/vnd.openxmlformats-officedocument.presentationml.tags+xml"/>
  <Override PartName="/ppt/tags/tag567.xml" ContentType="application/vnd.openxmlformats-officedocument.presentationml.tags+xml"/>
  <Override PartName="/ppt/tags/tag568.xml" ContentType="application/vnd.openxmlformats-officedocument.presentationml.tags+xml"/>
  <Override PartName="/ppt/tags/tag569.xml" ContentType="application/vnd.openxmlformats-officedocument.presentationml.tags+xml"/>
  <Override PartName="/ppt/tags/tag570.xml" ContentType="application/vnd.openxmlformats-officedocument.presentationml.tags+xml"/>
  <Override PartName="/ppt/tags/tag571.xml" ContentType="application/vnd.openxmlformats-officedocument.presentationml.tags+xml"/>
  <Override PartName="/ppt/tags/tag572.xml" ContentType="application/vnd.openxmlformats-officedocument.presentationml.tags+xml"/>
  <Override PartName="/ppt/tags/tag573.xml" ContentType="application/vnd.openxmlformats-officedocument.presentationml.tags+xml"/>
  <Override PartName="/ppt/tags/tag574.xml" ContentType="application/vnd.openxmlformats-officedocument.presentationml.tags+xml"/>
  <Override PartName="/ppt/tags/tag575.xml" ContentType="application/vnd.openxmlformats-officedocument.presentationml.tags+xml"/>
  <Override PartName="/ppt/tags/tag576.xml" ContentType="application/vnd.openxmlformats-officedocument.presentationml.tags+xml"/>
  <Override PartName="/ppt/tags/tag577.xml" ContentType="application/vnd.openxmlformats-officedocument.presentationml.tags+xml"/>
  <Override PartName="/ppt/tags/tag578.xml" ContentType="application/vnd.openxmlformats-officedocument.presentationml.tags+xml"/>
  <Override PartName="/ppt/tags/tag579.xml" ContentType="application/vnd.openxmlformats-officedocument.presentationml.tags+xml"/>
  <Override PartName="/ppt/tags/tag580.xml" ContentType="application/vnd.openxmlformats-officedocument.presentationml.tags+xml"/>
  <Override PartName="/ppt/tags/tag581.xml" ContentType="application/vnd.openxmlformats-officedocument.presentationml.tags+xml"/>
  <Override PartName="/ppt/tags/tag582.xml" ContentType="application/vnd.openxmlformats-officedocument.presentationml.tags+xml"/>
  <Override PartName="/ppt/tags/tag583.xml" ContentType="application/vnd.openxmlformats-officedocument.presentationml.tags+xml"/>
  <Override PartName="/ppt/tags/tag584.xml" ContentType="application/vnd.openxmlformats-officedocument.presentationml.tags+xml"/>
  <Override PartName="/ppt/tags/tag585.xml" ContentType="application/vnd.openxmlformats-officedocument.presentationml.tags+xml"/>
  <Override PartName="/ppt/tags/tag586.xml" ContentType="application/vnd.openxmlformats-officedocument.presentationml.tags+xml"/>
  <Override PartName="/ppt/tags/tag587.xml" ContentType="application/vnd.openxmlformats-officedocument.presentationml.tags+xml"/>
  <Override PartName="/ppt/tags/tag588.xml" ContentType="application/vnd.openxmlformats-officedocument.presentationml.tags+xml"/>
  <Override PartName="/ppt/tags/tag589.xml" ContentType="application/vnd.openxmlformats-officedocument.presentationml.tags+xml"/>
  <Override PartName="/ppt/tags/tag590.xml" ContentType="application/vnd.openxmlformats-officedocument.presentationml.tags+xml"/>
  <Override PartName="/ppt/tags/tag591.xml" ContentType="application/vnd.openxmlformats-officedocument.presentationml.tags+xml"/>
  <Override PartName="/ppt/tags/tag592.xml" ContentType="application/vnd.openxmlformats-officedocument.presentationml.tags+xml"/>
  <Override PartName="/ppt/tags/tag593.xml" ContentType="application/vnd.openxmlformats-officedocument.presentationml.tags+xml"/>
  <Override PartName="/ppt/tags/tag594.xml" ContentType="application/vnd.openxmlformats-officedocument.presentationml.tags+xml"/>
  <Override PartName="/ppt/tags/tag595.xml" ContentType="application/vnd.openxmlformats-officedocument.presentationml.tags+xml"/>
  <Override PartName="/ppt/tags/tag596.xml" ContentType="application/vnd.openxmlformats-officedocument.presentationml.tags+xml"/>
  <Override PartName="/ppt/tags/tag597.xml" ContentType="application/vnd.openxmlformats-officedocument.presentationml.tags+xml"/>
  <Override PartName="/ppt/tags/tag598.xml" ContentType="application/vnd.openxmlformats-officedocument.presentationml.tags+xml"/>
  <Override PartName="/ppt/tags/tag599.xml" ContentType="application/vnd.openxmlformats-officedocument.presentationml.tags+xml"/>
  <Override PartName="/ppt/tags/tag600.xml" ContentType="application/vnd.openxmlformats-officedocument.presentationml.tags+xml"/>
  <Override PartName="/ppt/tags/tag601.xml" ContentType="application/vnd.openxmlformats-officedocument.presentationml.tags+xml"/>
  <Override PartName="/ppt/tags/tag602.xml" ContentType="application/vnd.openxmlformats-officedocument.presentationml.tags+xml"/>
  <Override PartName="/ppt/tags/tag603.xml" ContentType="application/vnd.openxmlformats-officedocument.presentationml.tags+xml"/>
  <Override PartName="/ppt/tags/tag604.xml" ContentType="application/vnd.openxmlformats-officedocument.presentationml.tags+xml"/>
  <Override PartName="/ppt/tags/tag605.xml" ContentType="application/vnd.openxmlformats-officedocument.presentationml.tags+xml"/>
  <Override PartName="/ppt/tags/tag606.xml" ContentType="application/vnd.openxmlformats-officedocument.presentationml.tags+xml"/>
  <Override PartName="/ppt/tags/tag607.xml" ContentType="application/vnd.openxmlformats-officedocument.presentationml.tags+xml"/>
  <Override PartName="/ppt/tags/tag608.xml" ContentType="application/vnd.openxmlformats-officedocument.presentationml.tags+xml"/>
  <Override PartName="/ppt/tags/tag609.xml" ContentType="application/vnd.openxmlformats-officedocument.presentationml.tags+xml"/>
  <Override PartName="/ppt/tags/tag610.xml" ContentType="application/vnd.openxmlformats-officedocument.presentationml.tags+xml"/>
  <Override PartName="/ppt/tags/tag611.xml" ContentType="application/vnd.openxmlformats-officedocument.presentationml.tags+xml"/>
  <Override PartName="/ppt/tags/tag612.xml" ContentType="application/vnd.openxmlformats-officedocument.presentationml.tags+xml"/>
  <Override PartName="/ppt/tags/tag613.xml" ContentType="application/vnd.openxmlformats-officedocument.presentationml.tags+xml"/>
  <Override PartName="/ppt/tags/tag614.xml" ContentType="application/vnd.openxmlformats-officedocument.presentationml.tags+xml"/>
  <Override PartName="/ppt/tags/tag615.xml" ContentType="application/vnd.openxmlformats-officedocument.presentationml.tags+xml"/>
  <Override PartName="/ppt/tags/tag616.xml" ContentType="application/vnd.openxmlformats-officedocument.presentationml.tags+xml"/>
  <Override PartName="/ppt/tags/tag617.xml" ContentType="application/vnd.openxmlformats-officedocument.presentationml.tags+xml"/>
  <Override PartName="/ppt/tags/tag618.xml" ContentType="application/vnd.openxmlformats-officedocument.presentationml.tags+xml"/>
  <Override PartName="/ppt/tags/tag619.xml" ContentType="application/vnd.openxmlformats-officedocument.presentationml.tags+xml"/>
  <Override PartName="/ppt/tags/tag620.xml" ContentType="application/vnd.openxmlformats-officedocument.presentationml.tags+xml"/>
  <Override PartName="/ppt/tags/tag621.xml" ContentType="application/vnd.openxmlformats-officedocument.presentationml.tags+xml"/>
  <Override PartName="/ppt/tags/tag622.xml" ContentType="application/vnd.openxmlformats-officedocument.presentationml.tags+xml"/>
  <Override PartName="/ppt/tags/tag623.xml" ContentType="application/vnd.openxmlformats-officedocument.presentationml.tags+xml"/>
  <Override PartName="/ppt/tags/tag624.xml" ContentType="application/vnd.openxmlformats-officedocument.presentationml.tags+xml"/>
  <Override PartName="/ppt/tags/tag625.xml" ContentType="application/vnd.openxmlformats-officedocument.presentationml.tags+xml"/>
  <Override PartName="/ppt/tags/tag626.xml" ContentType="application/vnd.openxmlformats-officedocument.presentationml.tags+xml"/>
  <Override PartName="/ppt/tags/tag627.xml" ContentType="application/vnd.openxmlformats-officedocument.presentationml.tags+xml"/>
  <Override PartName="/ppt/tags/tag628.xml" ContentType="application/vnd.openxmlformats-officedocument.presentationml.tags+xml"/>
  <Override PartName="/ppt/tags/tag629.xml" ContentType="application/vnd.openxmlformats-officedocument.presentationml.tags+xml"/>
  <Override PartName="/ppt/tags/tag630.xml" ContentType="application/vnd.openxmlformats-officedocument.presentationml.tags+xml"/>
  <Override PartName="/ppt/tags/tag631.xml" ContentType="application/vnd.openxmlformats-officedocument.presentationml.tags+xml"/>
  <Override PartName="/ppt/tags/tag632.xml" ContentType="application/vnd.openxmlformats-officedocument.presentationml.tags+xml"/>
  <Override PartName="/ppt/tags/tag633.xml" ContentType="application/vnd.openxmlformats-officedocument.presentationml.tags+xml"/>
  <Override PartName="/ppt/tags/tag634.xml" ContentType="application/vnd.openxmlformats-officedocument.presentationml.tags+xml"/>
  <Override PartName="/ppt/tags/tag635.xml" ContentType="application/vnd.openxmlformats-officedocument.presentationml.tags+xml"/>
  <Override PartName="/ppt/tags/tag636.xml" ContentType="application/vnd.openxmlformats-officedocument.presentationml.tags+xml"/>
  <Override PartName="/ppt/tags/tag637.xml" ContentType="application/vnd.openxmlformats-officedocument.presentationml.tags+xml"/>
  <Override PartName="/ppt/tags/tag638.xml" ContentType="application/vnd.openxmlformats-officedocument.presentationml.tags+xml"/>
  <Override PartName="/ppt/notesSlides/notesSlide11.xml" ContentType="application/vnd.openxmlformats-officedocument.presentationml.notesSlide+xml"/>
  <Override PartName="/ppt/tags/tag639.xml" ContentType="application/vnd.openxmlformats-officedocument.presentationml.tags+xml"/>
  <Override PartName="/ppt/tags/tag640.xml" ContentType="application/vnd.openxmlformats-officedocument.presentationml.tags+xml"/>
  <Override PartName="/ppt/tags/tag641.xml" ContentType="application/vnd.openxmlformats-officedocument.presentationml.tags+xml"/>
  <Override PartName="/ppt/tags/tag642.xml" ContentType="application/vnd.openxmlformats-officedocument.presentationml.tags+xml"/>
  <Override PartName="/ppt/tags/tag643.xml" ContentType="application/vnd.openxmlformats-officedocument.presentationml.tags+xml"/>
  <Override PartName="/ppt/tags/tag644.xml" ContentType="application/vnd.openxmlformats-officedocument.presentationml.tags+xml"/>
  <Override PartName="/ppt/tags/tag645.xml" ContentType="application/vnd.openxmlformats-officedocument.presentationml.tags+xml"/>
  <Override PartName="/ppt/tags/tag646.xml" ContentType="application/vnd.openxmlformats-officedocument.presentationml.tags+xml"/>
  <Override PartName="/ppt/tags/tag647.xml" ContentType="application/vnd.openxmlformats-officedocument.presentationml.tags+xml"/>
  <Override PartName="/ppt/tags/tag648.xml" ContentType="application/vnd.openxmlformats-officedocument.presentationml.tags+xml"/>
  <Override PartName="/ppt/tags/tag649.xml" ContentType="application/vnd.openxmlformats-officedocument.presentationml.tags+xml"/>
  <Override PartName="/ppt/tags/tag650.xml" ContentType="application/vnd.openxmlformats-officedocument.presentationml.tags+xml"/>
  <Override PartName="/ppt/tags/tag651.xml" ContentType="application/vnd.openxmlformats-officedocument.presentationml.tags+xml"/>
  <Override PartName="/ppt/tags/tag652.xml" ContentType="application/vnd.openxmlformats-officedocument.presentationml.tags+xml"/>
  <Override PartName="/ppt/tags/tag653.xml" ContentType="application/vnd.openxmlformats-officedocument.presentationml.tags+xml"/>
  <Override PartName="/ppt/tags/tag654.xml" ContentType="application/vnd.openxmlformats-officedocument.presentationml.tags+xml"/>
  <Override PartName="/ppt/tags/tag655.xml" ContentType="application/vnd.openxmlformats-officedocument.presentationml.tags+xml"/>
  <Override PartName="/ppt/tags/tag656.xml" ContentType="application/vnd.openxmlformats-officedocument.presentationml.tags+xml"/>
  <Override PartName="/ppt/tags/tag657.xml" ContentType="application/vnd.openxmlformats-officedocument.presentationml.tags+xml"/>
  <Override PartName="/ppt/tags/tag658.xml" ContentType="application/vnd.openxmlformats-officedocument.presentationml.tags+xml"/>
  <Override PartName="/ppt/tags/tag659.xml" ContentType="application/vnd.openxmlformats-officedocument.presentationml.tags+xml"/>
  <Override PartName="/ppt/tags/tag660.xml" ContentType="application/vnd.openxmlformats-officedocument.presentationml.tags+xml"/>
  <Override PartName="/ppt/tags/tag661.xml" ContentType="application/vnd.openxmlformats-officedocument.presentationml.tags+xml"/>
  <Override PartName="/ppt/tags/tag662.xml" ContentType="application/vnd.openxmlformats-officedocument.presentationml.tags+xml"/>
  <Override PartName="/ppt/tags/tag663.xml" ContentType="application/vnd.openxmlformats-officedocument.presentationml.tags+xml"/>
  <Override PartName="/ppt/tags/tag664.xml" ContentType="application/vnd.openxmlformats-officedocument.presentationml.tags+xml"/>
  <Override PartName="/ppt/tags/tag665.xml" ContentType="application/vnd.openxmlformats-officedocument.presentationml.tags+xml"/>
  <Override PartName="/ppt/tags/tag666.xml" ContentType="application/vnd.openxmlformats-officedocument.presentationml.tags+xml"/>
  <Override PartName="/ppt/tags/tag667.xml" ContentType="application/vnd.openxmlformats-officedocument.presentationml.tags+xml"/>
  <Override PartName="/ppt/tags/tag668.xml" ContentType="application/vnd.openxmlformats-officedocument.presentationml.tags+xml"/>
  <Override PartName="/ppt/tags/tag669.xml" ContentType="application/vnd.openxmlformats-officedocument.presentationml.tags+xml"/>
  <Override PartName="/ppt/tags/tag670.xml" ContentType="application/vnd.openxmlformats-officedocument.presentationml.tags+xml"/>
  <Override PartName="/ppt/tags/tag671.xml" ContentType="application/vnd.openxmlformats-officedocument.presentationml.tags+xml"/>
  <Override PartName="/ppt/tags/tag672.xml" ContentType="application/vnd.openxmlformats-officedocument.presentationml.tags+xml"/>
  <Override PartName="/ppt/tags/tag673.xml" ContentType="application/vnd.openxmlformats-officedocument.presentationml.tags+xml"/>
  <Override PartName="/ppt/tags/tag674.xml" ContentType="application/vnd.openxmlformats-officedocument.presentationml.tags+xml"/>
  <Override PartName="/ppt/tags/tag675.xml" ContentType="application/vnd.openxmlformats-officedocument.presentationml.tags+xml"/>
  <Override PartName="/ppt/tags/tag676.xml" ContentType="application/vnd.openxmlformats-officedocument.presentationml.tags+xml"/>
  <Override PartName="/ppt/tags/tag677.xml" ContentType="application/vnd.openxmlformats-officedocument.presentationml.tags+xml"/>
  <Override PartName="/ppt/tags/tag678.xml" ContentType="application/vnd.openxmlformats-officedocument.presentationml.tags+xml"/>
  <Override PartName="/ppt/tags/tag679.xml" ContentType="application/vnd.openxmlformats-officedocument.presentationml.tag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tags/tag680.xml" ContentType="application/vnd.openxmlformats-officedocument.presentationml.tags+xml"/>
  <Override PartName="/ppt/tags/tag681.xml" ContentType="application/vnd.openxmlformats-officedocument.presentationml.tags+xml"/>
  <Override PartName="/ppt/tags/tag682.xml" ContentType="application/vnd.openxmlformats-officedocument.presentationml.tags+xml"/>
  <Override PartName="/ppt/tags/tag683.xml" ContentType="application/vnd.openxmlformats-officedocument.presentationml.tags+xml"/>
  <Override PartName="/ppt/tags/tag684.xml" ContentType="application/vnd.openxmlformats-officedocument.presentationml.tags+xml"/>
  <Override PartName="/ppt/tags/tag685.xml" ContentType="application/vnd.openxmlformats-officedocument.presentationml.tags+xml"/>
  <Override PartName="/ppt/tags/tag686.xml" ContentType="application/vnd.openxmlformats-officedocument.presentationml.tags+xml"/>
  <Override PartName="/ppt/tags/tag687.xml" ContentType="application/vnd.openxmlformats-officedocument.presentationml.tags+xml"/>
  <Override PartName="/ppt/tags/tag688.xml" ContentType="application/vnd.openxmlformats-officedocument.presentationml.tags+xml"/>
  <Override PartName="/ppt/tags/tag689.xml" ContentType="application/vnd.openxmlformats-officedocument.presentationml.tags+xml"/>
  <Override PartName="/ppt/tags/tag690.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73" r:id="rId1"/>
  </p:sldMasterIdLst>
  <p:notesMasterIdLst>
    <p:notesMasterId r:id="rId151"/>
  </p:notesMasterIdLst>
  <p:sldIdLst>
    <p:sldId id="256" r:id="rId2"/>
    <p:sldId id="257" r:id="rId3"/>
    <p:sldId id="403"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404" r:id="rId56"/>
    <p:sldId id="309" r:id="rId57"/>
    <p:sldId id="310" r:id="rId58"/>
    <p:sldId id="311" r:id="rId59"/>
    <p:sldId id="312" r:id="rId60"/>
    <p:sldId id="313" r:id="rId61"/>
    <p:sldId id="314" r:id="rId62"/>
    <p:sldId id="315" r:id="rId63"/>
    <p:sldId id="316" r:id="rId64"/>
    <p:sldId id="317" r:id="rId65"/>
    <p:sldId id="318" r:id="rId66"/>
    <p:sldId id="319" r:id="rId67"/>
    <p:sldId id="320" r:id="rId68"/>
    <p:sldId id="321" r:id="rId69"/>
    <p:sldId id="322" r:id="rId70"/>
    <p:sldId id="323" r:id="rId71"/>
    <p:sldId id="324" r:id="rId72"/>
    <p:sldId id="325" r:id="rId73"/>
    <p:sldId id="326" r:id="rId74"/>
    <p:sldId id="327" r:id="rId75"/>
    <p:sldId id="328" r:id="rId76"/>
    <p:sldId id="329" r:id="rId77"/>
    <p:sldId id="330" r:id="rId78"/>
    <p:sldId id="331" r:id="rId79"/>
    <p:sldId id="332" r:id="rId80"/>
    <p:sldId id="333" r:id="rId81"/>
    <p:sldId id="334" r:id="rId82"/>
    <p:sldId id="335" r:id="rId83"/>
    <p:sldId id="336" r:id="rId84"/>
    <p:sldId id="337" r:id="rId85"/>
    <p:sldId id="338" r:id="rId86"/>
    <p:sldId id="339" r:id="rId87"/>
    <p:sldId id="340" r:id="rId88"/>
    <p:sldId id="341" r:id="rId89"/>
    <p:sldId id="342" r:id="rId90"/>
    <p:sldId id="343" r:id="rId91"/>
    <p:sldId id="344" r:id="rId92"/>
    <p:sldId id="345" r:id="rId93"/>
    <p:sldId id="346" r:id="rId94"/>
    <p:sldId id="347" r:id="rId95"/>
    <p:sldId id="348" r:id="rId96"/>
    <p:sldId id="349" r:id="rId97"/>
    <p:sldId id="350" r:id="rId98"/>
    <p:sldId id="351" r:id="rId99"/>
    <p:sldId id="352" r:id="rId100"/>
    <p:sldId id="353" r:id="rId101"/>
    <p:sldId id="354" r:id="rId102"/>
    <p:sldId id="355" r:id="rId103"/>
    <p:sldId id="356" r:id="rId104"/>
    <p:sldId id="357" r:id="rId105"/>
    <p:sldId id="358" r:id="rId106"/>
    <p:sldId id="359" r:id="rId107"/>
    <p:sldId id="360" r:id="rId108"/>
    <p:sldId id="361" r:id="rId109"/>
    <p:sldId id="362" r:id="rId110"/>
    <p:sldId id="363" r:id="rId111"/>
    <p:sldId id="365" r:id="rId112"/>
    <p:sldId id="366" r:id="rId113"/>
    <p:sldId id="367" r:id="rId114"/>
    <p:sldId id="368" r:id="rId115"/>
    <p:sldId id="369" r:id="rId116"/>
    <p:sldId id="370" r:id="rId117"/>
    <p:sldId id="371" r:id="rId118"/>
    <p:sldId id="372" r:id="rId119"/>
    <p:sldId id="392" r:id="rId120"/>
    <p:sldId id="373" r:id="rId121"/>
    <p:sldId id="374" r:id="rId122"/>
    <p:sldId id="375" r:id="rId123"/>
    <p:sldId id="377" r:id="rId124"/>
    <p:sldId id="376" r:id="rId125"/>
    <p:sldId id="378" r:id="rId126"/>
    <p:sldId id="393" r:id="rId127"/>
    <p:sldId id="379" r:id="rId128"/>
    <p:sldId id="380" r:id="rId129"/>
    <p:sldId id="381" r:id="rId130"/>
    <p:sldId id="382" r:id="rId131"/>
    <p:sldId id="383" r:id="rId132"/>
    <p:sldId id="384" r:id="rId133"/>
    <p:sldId id="385" r:id="rId134"/>
    <p:sldId id="386" r:id="rId135"/>
    <p:sldId id="387" r:id="rId136"/>
    <p:sldId id="388" r:id="rId137"/>
    <p:sldId id="405" r:id="rId138"/>
    <p:sldId id="389" r:id="rId139"/>
    <p:sldId id="390" r:id="rId140"/>
    <p:sldId id="391" r:id="rId141"/>
    <p:sldId id="394" r:id="rId142"/>
    <p:sldId id="395" r:id="rId143"/>
    <p:sldId id="396" r:id="rId144"/>
    <p:sldId id="397" r:id="rId145"/>
    <p:sldId id="398" r:id="rId146"/>
    <p:sldId id="399" r:id="rId147"/>
    <p:sldId id="400" r:id="rId148"/>
    <p:sldId id="401" r:id="rId149"/>
    <p:sldId id="402" r:id="rId150"/>
  </p:sldIdLst>
  <p:sldSz cx="9144000" cy="6858000" type="screen4x3"/>
  <p:notesSz cx="7315200" cy="9601200"/>
  <p:defaultTextStyle>
    <a:defPPr>
      <a:defRPr lang="en-GB"/>
    </a:defPPr>
    <a:lvl1pPr algn="l" defTabSz="457200" rtl="0" fontAlgn="base">
      <a:spcBef>
        <a:spcPct val="0"/>
      </a:spcBef>
      <a:spcAft>
        <a:spcPct val="0"/>
      </a:spcAft>
      <a:defRPr sz="2400" kern="1200">
        <a:solidFill>
          <a:schemeClr val="bg1"/>
        </a:solidFill>
        <a:latin typeface="Times New Roman" pitchFamily="18" charset="0"/>
        <a:ea typeface="Osaka"/>
        <a:cs typeface="Osaka"/>
      </a:defRPr>
    </a:lvl1pPr>
    <a:lvl2pPr marL="742950" indent="-285750" algn="l" defTabSz="457200" rtl="0" fontAlgn="base">
      <a:spcBef>
        <a:spcPct val="0"/>
      </a:spcBef>
      <a:spcAft>
        <a:spcPct val="0"/>
      </a:spcAft>
      <a:defRPr sz="2400" kern="1200">
        <a:solidFill>
          <a:schemeClr val="bg1"/>
        </a:solidFill>
        <a:latin typeface="Times New Roman" pitchFamily="18" charset="0"/>
        <a:ea typeface="Osaka"/>
        <a:cs typeface="Osaka"/>
      </a:defRPr>
    </a:lvl2pPr>
    <a:lvl3pPr marL="1143000" indent="-228600" algn="l" defTabSz="457200" rtl="0" fontAlgn="base">
      <a:spcBef>
        <a:spcPct val="0"/>
      </a:spcBef>
      <a:spcAft>
        <a:spcPct val="0"/>
      </a:spcAft>
      <a:defRPr sz="2400" kern="1200">
        <a:solidFill>
          <a:schemeClr val="bg1"/>
        </a:solidFill>
        <a:latin typeface="Times New Roman" pitchFamily="18" charset="0"/>
        <a:ea typeface="Osaka"/>
        <a:cs typeface="Osaka"/>
      </a:defRPr>
    </a:lvl3pPr>
    <a:lvl4pPr marL="1600200" indent="-228600" algn="l" defTabSz="457200" rtl="0" fontAlgn="base">
      <a:spcBef>
        <a:spcPct val="0"/>
      </a:spcBef>
      <a:spcAft>
        <a:spcPct val="0"/>
      </a:spcAft>
      <a:defRPr sz="2400" kern="1200">
        <a:solidFill>
          <a:schemeClr val="bg1"/>
        </a:solidFill>
        <a:latin typeface="Times New Roman" pitchFamily="18" charset="0"/>
        <a:ea typeface="Osaka"/>
        <a:cs typeface="Osaka"/>
      </a:defRPr>
    </a:lvl4pPr>
    <a:lvl5pPr marL="2057400" indent="-228600" algn="l" defTabSz="457200" rtl="0" fontAlgn="base">
      <a:spcBef>
        <a:spcPct val="0"/>
      </a:spcBef>
      <a:spcAft>
        <a:spcPct val="0"/>
      </a:spcAft>
      <a:defRPr sz="2400" kern="1200">
        <a:solidFill>
          <a:schemeClr val="bg1"/>
        </a:solidFill>
        <a:latin typeface="Times New Roman" pitchFamily="18" charset="0"/>
        <a:ea typeface="Osaka"/>
        <a:cs typeface="Osaka"/>
      </a:defRPr>
    </a:lvl5pPr>
    <a:lvl6pPr marL="2286000" algn="l" defTabSz="914400" rtl="0" eaLnBrk="1" latinLnBrk="0" hangingPunct="1">
      <a:defRPr sz="2400" kern="1200">
        <a:solidFill>
          <a:schemeClr val="bg1"/>
        </a:solidFill>
        <a:latin typeface="Times New Roman" pitchFamily="18" charset="0"/>
        <a:ea typeface="Osaka"/>
        <a:cs typeface="Osaka"/>
      </a:defRPr>
    </a:lvl6pPr>
    <a:lvl7pPr marL="2743200" algn="l" defTabSz="914400" rtl="0" eaLnBrk="1" latinLnBrk="0" hangingPunct="1">
      <a:defRPr sz="2400" kern="1200">
        <a:solidFill>
          <a:schemeClr val="bg1"/>
        </a:solidFill>
        <a:latin typeface="Times New Roman" pitchFamily="18" charset="0"/>
        <a:ea typeface="Osaka"/>
        <a:cs typeface="Osaka"/>
      </a:defRPr>
    </a:lvl7pPr>
    <a:lvl8pPr marL="3200400" algn="l" defTabSz="914400" rtl="0" eaLnBrk="1" latinLnBrk="0" hangingPunct="1">
      <a:defRPr sz="2400" kern="1200">
        <a:solidFill>
          <a:schemeClr val="bg1"/>
        </a:solidFill>
        <a:latin typeface="Times New Roman" pitchFamily="18" charset="0"/>
        <a:ea typeface="Osaka"/>
        <a:cs typeface="Osaka"/>
      </a:defRPr>
    </a:lvl8pPr>
    <a:lvl9pPr marL="3657600" algn="l" defTabSz="914400" rtl="0" eaLnBrk="1" latinLnBrk="0" hangingPunct="1">
      <a:defRPr sz="2400" kern="1200">
        <a:solidFill>
          <a:schemeClr val="bg1"/>
        </a:solidFill>
        <a:latin typeface="Times New Roman" pitchFamily="18" charset="0"/>
        <a:ea typeface="Osaka"/>
        <a:cs typeface="Osaka"/>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66FF99"/>
    <a:srgbClr val="006699"/>
    <a:srgbClr val="CC9900"/>
    <a:srgbClr val="D0D8E8"/>
    <a:srgbClr val="E9EDF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9037" autoAdjust="0"/>
    <p:restoredTop sz="81440" autoAdjust="0"/>
  </p:normalViewPr>
  <p:slideViewPr>
    <p:cSldViewPr snapToGrid="0">
      <p:cViewPr varScale="1">
        <p:scale>
          <a:sx n="66" d="100"/>
          <a:sy n="66" d="100"/>
        </p:scale>
        <p:origin x="42" y="432"/>
      </p:cViewPr>
      <p:guideLst>
        <p:guide orient="horz" pos="2160"/>
        <p:guide pos="2880"/>
      </p:guideLst>
    </p:cSldViewPr>
  </p:slideViewPr>
  <p:notesTextViewPr>
    <p:cViewPr>
      <p:scale>
        <a:sx n="1" d="1"/>
        <a:sy n="1" d="1"/>
      </p:scale>
      <p:origin x="0" y="0"/>
    </p:cViewPr>
  </p:notesTextViewPr>
  <p:notesViewPr>
    <p:cSldViewPr snapToGrid="0">
      <p:cViewPr varScale="1">
        <p:scale>
          <a:sx n="66" d="100"/>
          <a:sy n="66" d="100"/>
        </p:scale>
        <p:origin x="0" y="0"/>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tableStyles" Target="tableStyles.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notesMaster" Target="notesMasters/notesMaster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presProps" Target="presProps.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viewProps" Target="viewProps.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theme" Target="theme/theme1.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170238" cy="481013"/>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4143375" y="0"/>
            <a:ext cx="3170238" cy="481013"/>
          </a:xfrm>
          <a:prstGeom prst="rect">
            <a:avLst/>
          </a:prstGeom>
        </p:spPr>
        <p:txBody>
          <a:bodyPr vert="horz" lIns="91440" tIns="45720" rIns="91440" bIns="45720" rtlCol="0"/>
          <a:lstStyle>
            <a:lvl1pPr algn="r">
              <a:defRPr sz="1200"/>
            </a:lvl1pPr>
          </a:lstStyle>
          <a:p>
            <a:fld id="{83B0E3B9-9903-48F7-B258-CC23C656EF97}" type="datetimeFigureOut">
              <a:rPr lang="en-US" smtClean="0"/>
              <a:t>4/21/2019</a:t>
            </a:fld>
            <a:endParaRPr lang="en-US"/>
          </a:p>
        </p:txBody>
      </p:sp>
      <p:sp>
        <p:nvSpPr>
          <p:cNvPr id="4" name="Slide Image Placeholder 3"/>
          <p:cNvSpPr>
            <a:spLocks noGrp="1" noRot="1" noChangeAspect="1"/>
          </p:cNvSpPr>
          <p:nvPr>
            <p:ph type="sldImg" idx="2"/>
          </p:nvPr>
        </p:nvSpPr>
        <p:spPr>
          <a:xfrm>
            <a:off x="1497013" y="1200150"/>
            <a:ext cx="4321175" cy="3240088"/>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731838" y="4621213"/>
            <a:ext cx="5851525" cy="3779837"/>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9120188"/>
            <a:ext cx="3170238" cy="481012"/>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4143375" y="9120188"/>
            <a:ext cx="3170238" cy="481012"/>
          </a:xfrm>
          <a:prstGeom prst="rect">
            <a:avLst/>
          </a:prstGeom>
        </p:spPr>
        <p:txBody>
          <a:bodyPr vert="horz" lIns="91440" tIns="45720" rIns="91440" bIns="45720" rtlCol="0" anchor="b"/>
          <a:lstStyle>
            <a:lvl1pPr algn="r">
              <a:defRPr sz="1200"/>
            </a:lvl1pPr>
          </a:lstStyle>
          <a:p>
            <a:fld id="{376D6316-2CB0-4895-B127-0658E35CD897}" type="slidenum">
              <a:rPr lang="en-US" smtClean="0"/>
              <a:t>‹#›</a:t>
            </a:fld>
            <a:endParaRPr lang="en-US"/>
          </a:p>
        </p:txBody>
      </p:sp>
    </p:spTree>
    <p:extLst>
      <p:ext uri="{BB962C8B-B14F-4D97-AF65-F5344CB8AC3E}">
        <p14:creationId xmlns:p14="http://schemas.microsoft.com/office/powerpoint/2010/main" val="117727713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 made these two slides to see if you can make everything </a:t>
            </a:r>
            <a:r>
              <a:rPr lang="en-US" dirty="0" err="1" smtClean="0"/>
              <a:t>Ampelmännchen</a:t>
            </a:r>
            <a:r>
              <a:rPr lang="en-US" dirty="0" smtClean="0"/>
              <a:t> instead of first rainbow</a:t>
            </a:r>
            <a:r>
              <a:rPr lang="en-US" baseline="0" dirty="0" smtClean="0"/>
              <a:t> then </a:t>
            </a:r>
            <a:r>
              <a:rPr lang="en-US" baseline="0" dirty="0" err="1" smtClean="0"/>
              <a:t>ampelmännchen</a:t>
            </a:r>
            <a:r>
              <a:rPr lang="en-US" baseline="0" dirty="0" smtClean="0"/>
              <a:t>. </a:t>
            </a:r>
          </a:p>
          <a:p>
            <a:r>
              <a:rPr lang="en-US" baseline="0" dirty="0" smtClean="0"/>
              <a:t>Not sure if this captures what you want to say. Just wanted to throw it out there. </a:t>
            </a:r>
          </a:p>
          <a:p>
            <a:r>
              <a:rPr lang="en-US" baseline="0" dirty="0" smtClean="0"/>
              <a:t>(Slides 7/8 would be an alternative for slides 4/5/6)</a:t>
            </a:r>
            <a:endParaRPr lang="en-US" dirty="0" smtClean="0"/>
          </a:p>
          <a:p>
            <a:endParaRPr lang="en-US" dirty="0"/>
          </a:p>
        </p:txBody>
      </p:sp>
      <p:sp>
        <p:nvSpPr>
          <p:cNvPr id="4" name="Slide Number Placeholder 3"/>
          <p:cNvSpPr>
            <a:spLocks noGrp="1"/>
          </p:cNvSpPr>
          <p:nvPr>
            <p:ph type="sldNum" sz="quarter" idx="10"/>
          </p:nvPr>
        </p:nvSpPr>
        <p:spPr/>
        <p:txBody>
          <a:bodyPr/>
          <a:lstStyle/>
          <a:p>
            <a:fld id="{376D6316-2CB0-4895-B127-0658E35CD897}" type="slidenum">
              <a:rPr lang="en-US" smtClean="0"/>
              <a:t>6</a:t>
            </a:fld>
            <a:endParaRPr lang="en-US"/>
          </a:p>
        </p:txBody>
      </p:sp>
    </p:spTree>
    <p:extLst>
      <p:ext uri="{BB962C8B-B14F-4D97-AF65-F5344CB8AC3E}">
        <p14:creationId xmlns:p14="http://schemas.microsoft.com/office/powerpoint/2010/main" val="143670873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If we keep all parameters the same (e.g. number of sets), but just increase the associativity (e.g. from two to four way), then we would increase the size of the cache.</a:t>
            </a:r>
          </a:p>
          <a:p>
            <a:pPr marL="0" marR="0" indent="0" algn="l" defTabSz="914400" rtl="0" eaLnBrk="1" fontAlgn="auto" latinLnBrk="0" hangingPunct="1">
              <a:lnSpc>
                <a:spcPct val="100000"/>
              </a:lnSpc>
              <a:spcBef>
                <a:spcPts val="0"/>
              </a:spcBef>
              <a:spcAft>
                <a:spcPts val="0"/>
              </a:spcAft>
              <a:buClrTx/>
              <a:buSzTx/>
              <a:buFontTx/>
              <a:buNone/>
              <a:tabLst/>
              <a:defRPr/>
            </a:pPr>
            <a:endParaRPr lang="en-US"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We would have to add more comparators if the associativity would increase.  But, the bits for tag would not increase.  To clarify, the bits for tag in an address would not increase, but the *total* number of tag bits in the cache would increase.</a:t>
            </a:r>
          </a:p>
          <a:p>
            <a:endParaRPr lang="en-US" dirty="0"/>
          </a:p>
        </p:txBody>
      </p:sp>
      <p:sp>
        <p:nvSpPr>
          <p:cNvPr id="4" name="Slide Number Placeholder 3"/>
          <p:cNvSpPr>
            <a:spLocks noGrp="1"/>
          </p:cNvSpPr>
          <p:nvPr>
            <p:ph type="sldNum" sz="quarter" idx="10"/>
          </p:nvPr>
        </p:nvSpPr>
        <p:spPr/>
        <p:txBody>
          <a:bodyPr/>
          <a:lstStyle/>
          <a:p>
            <a:fld id="{376D6316-2CB0-4895-B127-0658E35CD897}" type="slidenum">
              <a:rPr lang="en-US" smtClean="0"/>
              <a:t>78</a:t>
            </a:fld>
            <a:endParaRPr lang="en-US"/>
          </a:p>
        </p:txBody>
      </p:sp>
    </p:spTree>
    <p:extLst>
      <p:ext uri="{BB962C8B-B14F-4D97-AF65-F5344CB8AC3E}">
        <p14:creationId xmlns:p14="http://schemas.microsoft.com/office/powerpoint/2010/main" val="338775822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Q:</a:t>
            </a:r>
            <a:r>
              <a:rPr lang="en-US" baseline="0" dirty="0" smtClean="0"/>
              <a:t> direct, or associative? A: associative definitely (w/ LRU or LFU, etc.)</a:t>
            </a:r>
          </a:p>
          <a:p>
            <a:r>
              <a:rPr lang="en-US" dirty="0" smtClean="0"/>
              <a:t>A) reads:</a:t>
            </a:r>
            <a:r>
              <a:rPr lang="en-US" baseline="0" dirty="0" smtClean="0"/>
              <a:t> miss every </a:t>
            </a:r>
            <a:r>
              <a:rPr lang="en-US" baseline="0" dirty="0" err="1" smtClean="0"/>
              <a:t>W’th</a:t>
            </a:r>
            <a:r>
              <a:rPr lang="en-US" baseline="0" dirty="0" smtClean="0"/>
              <a:t> A[i]</a:t>
            </a:r>
          </a:p>
          <a:p>
            <a:r>
              <a:rPr lang="en-US" baseline="0" dirty="0" smtClean="0"/>
              <a:t>A) writes: n for write-through, 1 eviction for write-back</a:t>
            </a:r>
          </a:p>
          <a:p>
            <a:r>
              <a:rPr lang="en-US" baseline="0" dirty="0" smtClean="0"/>
              <a:t>B) reads: miss every </a:t>
            </a:r>
            <a:r>
              <a:rPr lang="en-US" baseline="0" dirty="0" err="1" smtClean="0"/>
              <a:t>W’th</a:t>
            </a:r>
            <a:r>
              <a:rPr lang="en-US" baseline="0" dirty="0" smtClean="0"/>
              <a:t> A[i] or B[i]</a:t>
            </a:r>
          </a:p>
          <a:p>
            <a:r>
              <a:rPr lang="en-US" baseline="0" dirty="0" smtClean="0"/>
              <a:t>B) writes: n for write-through, n for write-back</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376D6316-2CB0-4895-B127-0658E35CD897}" type="slidenum">
              <a:rPr lang="en-US" smtClean="0"/>
              <a:t>131</a:t>
            </a:fld>
            <a:endParaRPr lang="en-US"/>
          </a:p>
        </p:txBody>
      </p:sp>
    </p:spTree>
    <p:extLst>
      <p:ext uri="{BB962C8B-B14F-4D97-AF65-F5344CB8AC3E}">
        <p14:creationId xmlns:p14="http://schemas.microsoft.com/office/powerpoint/2010/main" val="88529348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a:t>
            </a:r>
            <a:r>
              <a:rPr lang="en-US" baseline="0" dirty="0" smtClean="0"/>
              <a:t> is correct.  An array is laid out sequentially in memory.  As a result, a cache block size should be as large as possible to </a:t>
            </a:r>
            <a:r>
              <a:rPr lang="en-US" baseline="0" dirty="0" err="1" smtClean="0"/>
              <a:t>prefetch</a:t>
            </a:r>
            <a:r>
              <a:rPr lang="en-US" baseline="0" dirty="0" smtClean="0"/>
              <a:t> as many values as possible in an array, especially one that is accessed sequentially like the for loop above.</a:t>
            </a:r>
            <a:endParaRPr lang="en-US" dirty="0"/>
          </a:p>
        </p:txBody>
      </p:sp>
      <p:sp>
        <p:nvSpPr>
          <p:cNvPr id="4" name="Slide Number Placeholder 3"/>
          <p:cNvSpPr>
            <a:spLocks noGrp="1"/>
          </p:cNvSpPr>
          <p:nvPr>
            <p:ph type="sldNum" sz="quarter" idx="10"/>
          </p:nvPr>
        </p:nvSpPr>
        <p:spPr/>
        <p:txBody>
          <a:bodyPr/>
          <a:lstStyle/>
          <a:p>
            <a:fld id="{376D6316-2CB0-4895-B127-0658E35CD897}" type="slidenum">
              <a:rPr lang="en-US" smtClean="0"/>
              <a:t>141</a:t>
            </a:fld>
            <a:endParaRPr lang="en-US"/>
          </a:p>
        </p:txBody>
      </p:sp>
    </p:spTree>
    <p:extLst>
      <p:ext uri="{BB962C8B-B14F-4D97-AF65-F5344CB8AC3E}">
        <p14:creationId xmlns:p14="http://schemas.microsoft.com/office/powerpoint/2010/main" val="23183263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 is correct.  Usually the</a:t>
            </a:r>
            <a:r>
              <a:rPr lang="en-US" baseline="0" dirty="0" smtClean="0"/>
              <a:t> fields in a </a:t>
            </a:r>
            <a:r>
              <a:rPr lang="en-US" baseline="0" dirty="0" err="1" smtClean="0"/>
              <a:t>struct</a:t>
            </a:r>
            <a:r>
              <a:rPr lang="en-US" baseline="0" dirty="0" smtClean="0"/>
              <a:t> are laid out sequentially in memory and the while loop access the first and second fields, value and next, respectively.  </a:t>
            </a:r>
          </a:p>
          <a:p>
            <a:endParaRPr lang="en-US" baseline="0" dirty="0" smtClean="0"/>
          </a:p>
          <a:p>
            <a:r>
              <a:rPr lang="en-US" baseline="0" dirty="0" smtClean="0"/>
              <a:t>Since both are </a:t>
            </a:r>
            <a:r>
              <a:rPr lang="en-US" baseline="0" dirty="0" err="1" smtClean="0"/>
              <a:t>ints</a:t>
            </a:r>
            <a:r>
              <a:rPr lang="en-US" baseline="0" dirty="0" smtClean="0"/>
              <a:t>, a cache block size of 8 bytes would be optimal.  Note that a linked lists can be laid out all over memory since </a:t>
            </a:r>
            <a:r>
              <a:rPr lang="en-US" baseline="0" dirty="0" err="1" smtClean="0"/>
              <a:t>malloc</a:t>
            </a:r>
            <a:r>
              <a:rPr lang="en-US" baseline="0" dirty="0" smtClean="0"/>
              <a:t> would be called on each node (</a:t>
            </a:r>
            <a:r>
              <a:rPr lang="en-US" baseline="0" dirty="0" err="1" smtClean="0"/>
              <a:t>item_t</a:t>
            </a:r>
            <a:r>
              <a:rPr lang="en-US" baseline="0" dirty="0" smtClean="0"/>
              <a:t>), thus would not be laid out sequentially in memory.</a:t>
            </a:r>
            <a:endParaRPr lang="en-US" dirty="0"/>
          </a:p>
        </p:txBody>
      </p:sp>
      <p:sp>
        <p:nvSpPr>
          <p:cNvPr id="4" name="Slide Number Placeholder 3"/>
          <p:cNvSpPr>
            <a:spLocks noGrp="1"/>
          </p:cNvSpPr>
          <p:nvPr>
            <p:ph type="sldNum" sz="quarter" idx="10"/>
          </p:nvPr>
        </p:nvSpPr>
        <p:spPr/>
        <p:txBody>
          <a:bodyPr/>
          <a:lstStyle/>
          <a:p>
            <a:fld id="{376D6316-2CB0-4895-B127-0658E35CD897}" type="slidenum">
              <a:rPr lang="en-US" smtClean="0"/>
              <a:t>143</a:t>
            </a:fld>
            <a:endParaRPr lang="en-US"/>
          </a:p>
        </p:txBody>
      </p:sp>
    </p:spTree>
    <p:extLst>
      <p:ext uri="{BB962C8B-B14F-4D97-AF65-F5344CB8AC3E}">
        <p14:creationId xmlns:p14="http://schemas.microsoft.com/office/powerpoint/2010/main" val="300187649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is great, but I</a:t>
            </a:r>
            <a:r>
              <a:rPr lang="en-US" baseline="0" dirty="0" smtClean="0"/>
              <a:t> would re-arrange it. First say that load/store requires 100 cycles (parallel to </a:t>
            </a:r>
            <a:r>
              <a:rPr lang="en-US" baseline="0" dirty="0" err="1" smtClean="0"/>
              <a:t>mult</a:t>
            </a:r>
            <a:r>
              <a:rPr lang="en-US" baseline="0" dirty="0" smtClean="0"/>
              <a:t>, add). This is your punch-line and probably surprising to the students. </a:t>
            </a:r>
          </a:p>
          <a:p>
            <a:r>
              <a:rPr lang="en-US" baseline="0" dirty="0" smtClean="0"/>
              <a:t>Then explain why it is the case. </a:t>
            </a:r>
            <a:endParaRPr lang="en-US" dirty="0" smtClean="0"/>
          </a:p>
          <a:p>
            <a:endParaRPr lang="en-US" dirty="0"/>
          </a:p>
        </p:txBody>
      </p:sp>
      <p:sp>
        <p:nvSpPr>
          <p:cNvPr id="4" name="Slide Number Placeholder 3"/>
          <p:cNvSpPr>
            <a:spLocks noGrp="1"/>
          </p:cNvSpPr>
          <p:nvPr>
            <p:ph type="sldNum" sz="quarter" idx="10"/>
          </p:nvPr>
        </p:nvSpPr>
        <p:spPr/>
        <p:txBody>
          <a:bodyPr/>
          <a:lstStyle/>
          <a:p>
            <a:fld id="{376D6316-2CB0-4895-B127-0658E35CD897}" type="slidenum">
              <a:rPr lang="en-US" smtClean="0"/>
              <a:t>7</a:t>
            </a:fld>
            <a:endParaRPr lang="en-US"/>
          </a:p>
        </p:txBody>
      </p:sp>
    </p:spTree>
    <p:extLst>
      <p:ext uri="{BB962C8B-B14F-4D97-AF65-F5344CB8AC3E}">
        <p14:creationId xmlns:p14="http://schemas.microsoft.com/office/powerpoint/2010/main" val="178343748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kern="1200" dirty="0" smtClean="0">
                <a:solidFill>
                  <a:schemeClr val="tx1"/>
                </a:solidFill>
                <a:effectLst/>
                <a:latin typeface="+mn-lt"/>
                <a:ea typeface="+mn-ea"/>
                <a:cs typeface="+mn-cs"/>
              </a:rPr>
              <a:t>There are two expressions for AMAT bolded below.</a:t>
            </a:r>
          </a:p>
          <a:p>
            <a:r>
              <a:rPr lang="en-US" sz="1200" b="0" i="0" kern="1200" dirty="0" smtClean="0">
                <a:solidFill>
                  <a:schemeClr val="tx1"/>
                </a:solidFill>
                <a:effectLst/>
                <a:latin typeface="+mn-lt"/>
                <a:ea typeface="+mn-ea"/>
                <a:cs typeface="+mn-cs"/>
              </a:rPr>
              <a:t> </a:t>
            </a:r>
          </a:p>
          <a:p>
            <a:r>
              <a:rPr lang="en-US" sz="1200" b="1" i="0" kern="1200" dirty="0" smtClean="0">
                <a:solidFill>
                  <a:schemeClr val="tx1"/>
                </a:solidFill>
                <a:effectLst/>
                <a:latin typeface="+mn-lt"/>
                <a:ea typeface="+mn-ea"/>
                <a:cs typeface="+mn-cs"/>
              </a:rPr>
              <a:t>AMAT = %hit * hit time + %miss * miss time</a:t>
            </a:r>
            <a:endParaRPr lang="en-US" sz="1200" b="0" i="0" kern="1200" dirty="0" smtClean="0">
              <a:solidFill>
                <a:schemeClr val="tx1"/>
              </a:solidFill>
              <a:effectLst/>
              <a:latin typeface="+mn-lt"/>
              <a:ea typeface="+mn-ea"/>
              <a:cs typeface="+mn-cs"/>
            </a:endParaRPr>
          </a:p>
          <a:p>
            <a:r>
              <a:rPr lang="en-US" sz="1200" b="0" i="0" kern="1200" dirty="0" smtClean="0">
                <a:solidFill>
                  <a:schemeClr val="tx1"/>
                </a:solidFill>
                <a:effectLst/>
                <a:latin typeface="+mn-lt"/>
                <a:ea typeface="+mn-ea"/>
                <a:cs typeface="+mn-cs"/>
              </a:rPr>
              <a:t>where miss time = (hit time + miss penalty)</a:t>
            </a:r>
          </a:p>
          <a:p>
            <a:r>
              <a:rPr lang="en-US" sz="1200" b="0" i="0" kern="1200" dirty="0" smtClean="0">
                <a:solidFill>
                  <a:schemeClr val="tx1"/>
                </a:solidFill>
                <a:effectLst/>
                <a:latin typeface="+mn-lt"/>
                <a:ea typeface="+mn-ea"/>
                <a:cs typeface="+mn-cs"/>
              </a:rPr>
              <a:t> </a:t>
            </a:r>
          </a:p>
          <a:p>
            <a:r>
              <a:rPr lang="en-US" sz="1200" b="0" i="0" kern="1200" dirty="0" smtClean="0">
                <a:solidFill>
                  <a:schemeClr val="tx1"/>
                </a:solidFill>
                <a:effectLst/>
                <a:latin typeface="+mn-lt"/>
                <a:ea typeface="+mn-ea"/>
                <a:cs typeface="+mn-cs"/>
              </a:rPr>
              <a:t>AMAT = %hit * hit time + %miss * (hit time + miss penalty)</a:t>
            </a:r>
          </a:p>
          <a:p>
            <a:r>
              <a:rPr lang="en-US" sz="1200" b="0" i="0" kern="1200" dirty="0" smtClean="0">
                <a:solidFill>
                  <a:schemeClr val="tx1"/>
                </a:solidFill>
                <a:effectLst/>
                <a:latin typeface="+mn-lt"/>
                <a:ea typeface="+mn-ea"/>
                <a:cs typeface="+mn-cs"/>
              </a:rPr>
              <a:t>AMAT = %hit * hit time + %miss * hit time + %miss * miss penalty</a:t>
            </a:r>
          </a:p>
          <a:p>
            <a:r>
              <a:rPr lang="en-US" sz="1200" b="0" i="0" kern="1200" dirty="0" smtClean="0">
                <a:solidFill>
                  <a:schemeClr val="tx1"/>
                </a:solidFill>
                <a:effectLst/>
                <a:latin typeface="+mn-lt"/>
                <a:ea typeface="+mn-ea"/>
                <a:cs typeface="+mn-cs"/>
              </a:rPr>
              <a:t>AMAT = hit time * (%hit + %miss) + % miss * miss penalty </a:t>
            </a:r>
          </a:p>
          <a:p>
            <a:r>
              <a:rPr lang="en-US" sz="1200" b="1" i="0" kern="1200" dirty="0" smtClean="0">
                <a:solidFill>
                  <a:schemeClr val="tx1"/>
                </a:solidFill>
                <a:effectLst/>
                <a:latin typeface="+mn-lt"/>
                <a:ea typeface="+mn-ea"/>
                <a:cs typeface="+mn-cs"/>
              </a:rPr>
              <a:t>AMAT = hit time + % miss * miss penalty</a:t>
            </a:r>
            <a:endParaRPr lang="en-US" sz="1200" b="0" i="0" kern="1200" dirty="0" smtClean="0">
              <a:solidFill>
                <a:schemeClr val="tx1"/>
              </a:solidFill>
              <a:effectLst/>
              <a:latin typeface="+mn-lt"/>
              <a:ea typeface="+mn-ea"/>
              <a:cs typeface="+mn-cs"/>
            </a:endParaRPr>
          </a:p>
          <a:p>
            <a:endParaRPr lang="en-US" dirty="0" smtClean="0"/>
          </a:p>
          <a:p>
            <a:endParaRPr lang="en-US" dirty="0"/>
          </a:p>
        </p:txBody>
      </p:sp>
      <p:sp>
        <p:nvSpPr>
          <p:cNvPr id="4" name="Slide Number Placeholder 3"/>
          <p:cNvSpPr>
            <a:spLocks noGrp="1"/>
          </p:cNvSpPr>
          <p:nvPr>
            <p:ph type="sldNum" sz="quarter" idx="10"/>
          </p:nvPr>
        </p:nvSpPr>
        <p:spPr/>
        <p:txBody>
          <a:bodyPr/>
          <a:lstStyle/>
          <a:p>
            <a:fld id="{376D6316-2CB0-4895-B127-0658E35CD897}" type="slidenum">
              <a:rPr lang="en-US" smtClean="0"/>
              <a:t>21</a:t>
            </a:fld>
            <a:endParaRPr lang="en-US"/>
          </a:p>
        </p:txBody>
      </p:sp>
    </p:spTree>
    <p:extLst>
      <p:ext uri="{BB962C8B-B14F-4D97-AF65-F5344CB8AC3E}">
        <p14:creationId xmlns:p14="http://schemas.microsoft.com/office/powerpoint/2010/main" val="299742804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smtClean="0"/>
              <a:t>Capacity and latency are closely coupled</a:t>
            </a:r>
          </a:p>
          <a:p>
            <a:r>
              <a:rPr lang="en-US" sz="1200" dirty="0" smtClean="0"/>
              <a:t>Cost is inversely proportional</a:t>
            </a:r>
          </a:p>
          <a:p>
            <a:endParaRPr lang="en-US" dirty="0" smtClean="0"/>
          </a:p>
          <a:p>
            <a:endParaRPr lang="en-US" dirty="0"/>
          </a:p>
        </p:txBody>
      </p:sp>
      <p:sp>
        <p:nvSpPr>
          <p:cNvPr id="4" name="Slide Number Placeholder 3"/>
          <p:cNvSpPr>
            <a:spLocks noGrp="1"/>
          </p:cNvSpPr>
          <p:nvPr>
            <p:ph type="sldNum" sz="quarter" idx="10"/>
          </p:nvPr>
        </p:nvSpPr>
        <p:spPr/>
        <p:txBody>
          <a:bodyPr/>
          <a:lstStyle/>
          <a:p>
            <a:fld id="{376D6316-2CB0-4895-B127-0658E35CD897}" type="slidenum">
              <a:rPr lang="en-US" smtClean="0"/>
              <a:t>24</a:t>
            </a:fld>
            <a:endParaRPr lang="en-US"/>
          </a:p>
        </p:txBody>
      </p:sp>
    </p:spTree>
    <p:extLst>
      <p:ext uri="{BB962C8B-B14F-4D97-AF65-F5344CB8AC3E}">
        <p14:creationId xmlns:p14="http://schemas.microsoft.com/office/powerpoint/2010/main" val="367964442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Q1: </a:t>
            </a:r>
          </a:p>
          <a:p>
            <a:pPr marL="400050" lvl="1" indent="0">
              <a:buNone/>
            </a:pPr>
            <a:r>
              <a:rPr lang="is-IS" dirty="0" smtClean="0"/>
              <a:t>1 + 50% (10 + 10% x 100) = </a:t>
            </a:r>
          </a:p>
          <a:p>
            <a:pPr marL="400050" lvl="1" indent="0">
              <a:buNone/>
            </a:pPr>
            <a:r>
              <a:rPr lang="is-IS" dirty="0" smtClean="0"/>
              <a:t>1 + 5 + 5 = 11 ns </a:t>
            </a:r>
          </a:p>
          <a:p>
            <a:r>
              <a:rPr lang="en-US" dirty="0" smtClean="0"/>
              <a:t>Q2: </a:t>
            </a:r>
          </a:p>
          <a:p>
            <a:pPr marL="457200" lvl="1" indent="0">
              <a:buNone/>
            </a:pPr>
            <a:r>
              <a:rPr lang="is-IS" dirty="0" smtClean="0"/>
              <a:t>2 + 10% (20 + 10% x 100) = </a:t>
            </a:r>
          </a:p>
          <a:p>
            <a:pPr marL="457200" lvl="1" indent="0">
              <a:buNone/>
            </a:pPr>
            <a:r>
              <a:rPr lang="is-IS" dirty="0" smtClean="0"/>
              <a:t>2 + 2 + 1 = 5 ns </a:t>
            </a:r>
          </a:p>
          <a:p>
            <a:pPr marL="400050" lvl="1" indent="0">
              <a:buNone/>
            </a:pPr>
            <a:endParaRPr lang="is-IS" dirty="0" smtClean="0"/>
          </a:p>
          <a:p>
            <a:pPr marL="0" indent="0">
              <a:buNone/>
            </a:pPr>
            <a:r>
              <a:rPr lang="en-US" b="1" dirty="0" smtClean="0"/>
              <a:t>Processor A.</a:t>
            </a:r>
            <a:r>
              <a:rPr lang="en-US" dirty="0" smtClean="0"/>
              <a:t>  Although memory access times are over 2x faster on Processor B, the frequency of Processor B is 2x slower. Since most workloads are not more than 50% memory instructions, Processor A is still likely to be the faster processor for most work- loads. (If I did have workloads that were over 50% memory instructions, Processor B might be the better choice.) </a:t>
            </a:r>
          </a:p>
          <a:p>
            <a:endParaRPr lang="en-US" dirty="0" smtClean="0"/>
          </a:p>
          <a:p>
            <a:endParaRPr lang="en-US" dirty="0"/>
          </a:p>
        </p:txBody>
      </p:sp>
      <p:sp>
        <p:nvSpPr>
          <p:cNvPr id="4" name="Slide Number Placeholder 3"/>
          <p:cNvSpPr>
            <a:spLocks noGrp="1"/>
          </p:cNvSpPr>
          <p:nvPr>
            <p:ph type="sldNum" sz="quarter" idx="10"/>
          </p:nvPr>
        </p:nvSpPr>
        <p:spPr/>
        <p:txBody>
          <a:bodyPr/>
          <a:lstStyle/>
          <a:p>
            <a:fld id="{376D6316-2CB0-4895-B127-0658E35CD897}" type="slidenum">
              <a:rPr lang="en-US" smtClean="0"/>
              <a:t>35</a:t>
            </a:fld>
            <a:endParaRPr lang="en-US"/>
          </a:p>
        </p:txBody>
      </p:sp>
    </p:spTree>
    <p:extLst>
      <p:ext uri="{BB962C8B-B14F-4D97-AF65-F5344CB8AC3E}">
        <p14:creationId xmlns:p14="http://schemas.microsoft.com/office/powerpoint/2010/main" val="58081475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Offset = A</a:t>
            </a:r>
          </a:p>
          <a:p>
            <a:r>
              <a:rPr lang="en-US" dirty="0" smtClean="0"/>
              <a:t>Index</a:t>
            </a:r>
            <a:r>
              <a:rPr lang="en-US" baseline="0" dirty="0" smtClean="0"/>
              <a:t> = E</a:t>
            </a:r>
          </a:p>
          <a:p>
            <a:r>
              <a:rPr lang="en-US" baseline="0" dirty="0" smtClean="0"/>
              <a:t>Tag = D</a:t>
            </a:r>
            <a:endParaRPr lang="en-US" dirty="0" smtClean="0"/>
          </a:p>
          <a:p>
            <a:endParaRPr lang="en-US" dirty="0"/>
          </a:p>
        </p:txBody>
      </p:sp>
      <p:sp>
        <p:nvSpPr>
          <p:cNvPr id="4" name="Slide Number Placeholder 3"/>
          <p:cNvSpPr>
            <a:spLocks noGrp="1"/>
          </p:cNvSpPr>
          <p:nvPr>
            <p:ph type="sldNum" sz="quarter" idx="10"/>
          </p:nvPr>
        </p:nvSpPr>
        <p:spPr/>
        <p:txBody>
          <a:bodyPr/>
          <a:lstStyle/>
          <a:p>
            <a:fld id="{376D6316-2CB0-4895-B127-0658E35CD897}" type="slidenum">
              <a:rPr lang="en-US" smtClean="0"/>
              <a:t>57</a:t>
            </a:fld>
            <a:endParaRPr lang="en-US"/>
          </a:p>
        </p:txBody>
      </p:sp>
    </p:spTree>
    <p:extLst>
      <p:ext uri="{BB962C8B-B14F-4D97-AF65-F5344CB8AC3E}">
        <p14:creationId xmlns:p14="http://schemas.microsoft.com/office/powerpoint/2010/main" val="352311170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smtClean="0"/>
          </a:p>
          <a:p>
            <a:endParaRPr lang="en-US" dirty="0"/>
          </a:p>
        </p:txBody>
      </p:sp>
      <p:sp>
        <p:nvSpPr>
          <p:cNvPr id="4" name="Slide Number Placeholder 3"/>
          <p:cNvSpPr>
            <a:spLocks noGrp="1"/>
          </p:cNvSpPr>
          <p:nvPr>
            <p:ph type="sldNum" sz="quarter" idx="10"/>
          </p:nvPr>
        </p:nvSpPr>
        <p:spPr/>
        <p:txBody>
          <a:bodyPr/>
          <a:lstStyle/>
          <a:p>
            <a:fld id="{376D6316-2CB0-4895-B127-0658E35CD897}" type="slidenum">
              <a:rPr lang="en-US" smtClean="0"/>
              <a:t>66</a:t>
            </a:fld>
            <a:endParaRPr lang="en-US"/>
          </a:p>
        </p:txBody>
      </p:sp>
    </p:spTree>
    <p:extLst>
      <p:ext uri="{BB962C8B-B14F-4D97-AF65-F5344CB8AC3E}">
        <p14:creationId xmlns:p14="http://schemas.microsoft.com/office/powerpoint/2010/main" val="372191618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Same</a:t>
            </a:r>
            <a:r>
              <a:rPr lang="en-US" baseline="0" dirty="0" smtClean="0"/>
              <a:t> for other parameters: experimental mostly</a:t>
            </a:r>
            <a:endParaRPr lang="en-US" dirty="0" smtClean="0"/>
          </a:p>
          <a:p>
            <a:endParaRPr lang="en-US" dirty="0"/>
          </a:p>
        </p:txBody>
      </p:sp>
      <p:sp>
        <p:nvSpPr>
          <p:cNvPr id="4" name="Slide Number Placeholder 3"/>
          <p:cNvSpPr>
            <a:spLocks noGrp="1"/>
          </p:cNvSpPr>
          <p:nvPr>
            <p:ph type="sldNum" sz="quarter" idx="10"/>
          </p:nvPr>
        </p:nvSpPr>
        <p:spPr/>
        <p:txBody>
          <a:bodyPr/>
          <a:lstStyle/>
          <a:p>
            <a:fld id="{376D6316-2CB0-4895-B127-0658E35CD897}" type="slidenum">
              <a:rPr lang="en-US" smtClean="0"/>
              <a:t>75</a:t>
            </a:fld>
            <a:endParaRPr lang="en-US"/>
          </a:p>
        </p:txBody>
      </p:sp>
    </p:spTree>
    <p:extLst>
      <p:ext uri="{BB962C8B-B14F-4D97-AF65-F5344CB8AC3E}">
        <p14:creationId xmlns:p14="http://schemas.microsoft.com/office/powerpoint/2010/main" val="403001064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376D6316-2CB0-4895-B127-0658E35CD897}" type="slidenum">
              <a:rPr lang="en-US" smtClean="0"/>
              <a:t>77</a:t>
            </a:fld>
            <a:endParaRPr lang="en-US"/>
          </a:p>
        </p:txBody>
      </p:sp>
    </p:spTree>
    <p:extLst>
      <p:ext uri="{BB962C8B-B14F-4D97-AF65-F5344CB8AC3E}">
        <p14:creationId xmlns:p14="http://schemas.microsoft.com/office/powerpoint/2010/main" val="214419267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Title Slide 1">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47800"/>
            <a:ext cx="7772400" cy="1082675"/>
          </a:xfrm>
        </p:spPr>
        <p:txBody>
          <a:bodyPr anchor="ctr">
            <a:noAutofit/>
          </a:bodyPr>
          <a:lstStyle>
            <a:lvl1pPr algn="ctr">
              <a:defRPr sz="4800" b="0" i="0">
                <a:solidFill>
                  <a:srgbClr val="262626"/>
                </a:solidFill>
                <a:latin typeface="Source Sans Pro Light"/>
                <a:cs typeface="Source Sans Pro Light"/>
              </a:defRPr>
            </a:lvl1pPr>
          </a:lstStyle>
          <a:p>
            <a:r>
              <a:rPr lang="en-US" smtClean="0"/>
              <a:t>Click to edit Master title style</a:t>
            </a:r>
            <a:endParaRPr lang="en-US" dirty="0"/>
          </a:p>
        </p:txBody>
      </p:sp>
      <p:pic>
        <p:nvPicPr>
          <p:cNvPr id="5" name="Picture 4" descr="graphic-1.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
            <a:ext cx="9144000" cy="1155700"/>
          </a:xfrm>
          <a:prstGeom prst="rect">
            <a:avLst/>
          </a:prstGeom>
        </p:spPr>
      </p:pic>
      <p:pic>
        <p:nvPicPr>
          <p:cNvPr id="8" name="Picture 7" descr="cis-standard-lockup-with-seal.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745069" y="5022672"/>
            <a:ext cx="3653862" cy="1042528"/>
          </a:xfrm>
          <a:prstGeom prst="rect">
            <a:avLst/>
          </a:prstGeom>
        </p:spPr>
      </p:pic>
    </p:spTree>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1_Title and Content 1">
    <p:spTree>
      <p:nvGrpSpPr>
        <p:cNvPr id="1" name=""/>
        <p:cNvGrpSpPr/>
        <p:nvPr/>
      </p:nvGrpSpPr>
      <p:grpSpPr>
        <a:xfrm>
          <a:off x="0" y="0"/>
          <a:ext cx="0" cy="0"/>
          <a:chOff x="0" y="0"/>
          <a:chExt cx="0" cy="0"/>
        </a:xfrm>
      </p:grpSpPr>
      <p:sp>
        <p:nvSpPr>
          <p:cNvPr id="16" name="Rectangle 15"/>
          <p:cNvSpPr/>
          <p:nvPr/>
        </p:nvSpPr>
        <p:spPr>
          <a:xfrm>
            <a:off x="8686800" y="6253357"/>
            <a:ext cx="457200" cy="604647"/>
          </a:xfrm>
          <a:prstGeom prst="rect">
            <a:avLst/>
          </a:prstGeom>
          <a:solidFill>
            <a:srgbClr val="3ABC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latin typeface="Source Sans Pro"/>
            </a:endParaRPr>
          </a:p>
        </p:txBody>
      </p:sp>
      <p:sp>
        <p:nvSpPr>
          <p:cNvPr id="3" name="Content Placeholder 2"/>
          <p:cNvSpPr>
            <a:spLocks noGrp="1"/>
          </p:cNvSpPr>
          <p:nvPr>
            <p:ph idx="1"/>
          </p:nvPr>
        </p:nvSpPr>
        <p:spPr>
          <a:xfrm>
            <a:off x="228600" y="990600"/>
            <a:ext cx="8686800" cy="5741984"/>
          </a:xfrm>
        </p:spPr>
        <p:txBody>
          <a:bodyPr/>
          <a:lstStyle>
            <a:lvl1pPr>
              <a:defRPr sz="3200" b="0" i="0" cap="none">
                <a:solidFill>
                  <a:srgbClr val="262626"/>
                </a:solidFill>
              </a:defRPr>
            </a:lvl1pPr>
            <a:lvl2pPr marL="584200" indent="-355600">
              <a:tabLst/>
              <a:defRPr lang="en-US" sz="2800" dirty="0" smtClean="0"/>
            </a:lvl2pPr>
            <a:lvl3pPr marL="755650" indent="-285750">
              <a:tabLst/>
              <a:defRPr sz="2400">
                <a:solidFill>
                  <a:srgbClr val="262626"/>
                </a:solidFill>
              </a:defRPr>
            </a:lvl3pPr>
            <a:lvl4pPr marL="927100" indent="-228600">
              <a:tabLst/>
              <a:defRPr sz="2000">
                <a:solidFill>
                  <a:srgbClr val="262626"/>
                </a:solidFill>
              </a:defRPr>
            </a:lvl4pPr>
            <a:lvl5pPr marL="1155700" indent="-228600">
              <a:tabLst/>
              <a:defRPr sz="1600">
                <a:solidFill>
                  <a:srgbClr val="262626"/>
                </a:solidFill>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4" name="Title 13"/>
          <p:cNvSpPr>
            <a:spLocks noGrp="1"/>
          </p:cNvSpPr>
          <p:nvPr>
            <p:ph type="title"/>
          </p:nvPr>
        </p:nvSpPr>
        <p:spPr/>
        <p:txBody>
          <a:bodyPr/>
          <a:lstStyle>
            <a:lvl1pPr>
              <a:defRPr sz="4400"/>
            </a:lvl1pPr>
          </a:lstStyle>
          <a:p>
            <a:r>
              <a:rPr lang="en-US" smtClean="0"/>
              <a:t>Click to edit Master title style</a:t>
            </a:r>
            <a:endParaRPr lang="en-US" dirty="0"/>
          </a:p>
        </p:txBody>
      </p:sp>
      <p:sp>
        <p:nvSpPr>
          <p:cNvPr id="15" name="Slide Number Placeholder 14"/>
          <p:cNvSpPr>
            <a:spLocks noGrp="1"/>
          </p:cNvSpPr>
          <p:nvPr>
            <p:ph type="sldNum" sz="quarter" idx="10"/>
          </p:nvPr>
        </p:nvSpPr>
        <p:spPr/>
        <p:txBody>
          <a:bodyPr/>
          <a:lstStyle/>
          <a:p>
            <a:pPr>
              <a:defRPr/>
            </a:pPr>
            <a:fld id="{EFE0FDE5-1195-4879-940F-31B1BE8EAA1F}" type="slidenum">
              <a:rPr lang="en-US" smtClean="0"/>
              <a:pPr>
                <a:defRPr/>
              </a:pPr>
              <a:t>‹#›</a:t>
            </a:fld>
            <a:endParaRPr lang="en-US" dirty="0"/>
          </a:p>
        </p:txBody>
      </p:sp>
    </p:spTree>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Title and Content 1">
    <p:spTree>
      <p:nvGrpSpPr>
        <p:cNvPr id="1" name=""/>
        <p:cNvGrpSpPr/>
        <p:nvPr/>
      </p:nvGrpSpPr>
      <p:grpSpPr>
        <a:xfrm>
          <a:off x="0" y="0"/>
          <a:ext cx="0" cy="0"/>
          <a:chOff x="0" y="0"/>
          <a:chExt cx="0" cy="0"/>
        </a:xfrm>
      </p:grpSpPr>
      <p:sp>
        <p:nvSpPr>
          <p:cNvPr id="16" name="Rectangle 15"/>
          <p:cNvSpPr/>
          <p:nvPr/>
        </p:nvSpPr>
        <p:spPr>
          <a:xfrm>
            <a:off x="8686800" y="6253357"/>
            <a:ext cx="457200" cy="604647"/>
          </a:xfrm>
          <a:prstGeom prst="rect">
            <a:avLst/>
          </a:prstGeom>
          <a:solidFill>
            <a:srgbClr val="3ABC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latin typeface="Source Sans Pro"/>
            </a:endParaRPr>
          </a:p>
        </p:txBody>
      </p:sp>
      <p:sp>
        <p:nvSpPr>
          <p:cNvPr id="3" name="Content Placeholder 2"/>
          <p:cNvSpPr>
            <a:spLocks noGrp="1"/>
          </p:cNvSpPr>
          <p:nvPr>
            <p:ph idx="1"/>
          </p:nvPr>
        </p:nvSpPr>
        <p:spPr>
          <a:xfrm>
            <a:off x="228600" y="990600"/>
            <a:ext cx="8686800" cy="5741984"/>
          </a:xfrm>
        </p:spPr>
        <p:txBody>
          <a:bodyPr/>
          <a:lstStyle>
            <a:lvl1pPr>
              <a:defRPr sz="3200" b="0" i="0" cap="none">
                <a:solidFill>
                  <a:srgbClr val="262626"/>
                </a:solidFill>
              </a:defRPr>
            </a:lvl1pPr>
            <a:lvl2pPr marL="584200" indent="-355600">
              <a:tabLst/>
              <a:defRPr lang="en-US" sz="2800" dirty="0" smtClean="0"/>
            </a:lvl2pPr>
            <a:lvl3pPr marL="755650" indent="-285750">
              <a:tabLst/>
              <a:defRPr sz="2400">
                <a:solidFill>
                  <a:srgbClr val="262626"/>
                </a:solidFill>
              </a:defRPr>
            </a:lvl3pPr>
            <a:lvl4pPr marL="927100" indent="-228600">
              <a:tabLst/>
              <a:defRPr sz="2000">
                <a:solidFill>
                  <a:srgbClr val="262626"/>
                </a:solidFill>
              </a:defRPr>
            </a:lvl4pPr>
            <a:lvl5pPr marL="1155700" indent="-228600">
              <a:tabLst/>
              <a:defRPr sz="1600">
                <a:solidFill>
                  <a:srgbClr val="262626"/>
                </a:solidFill>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pic>
        <p:nvPicPr>
          <p:cNvPr id="4" name="Picture 3" descr="graphic-3.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681206" y="4"/>
            <a:ext cx="462799" cy="6253353"/>
          </a:xfrm>
          <a:prstGeom prst="rect">
            <a:avLst/>
          </a:prstGeom>
        </p:spPr>
      </p:pic>
      <p:sp>
        <p:nvSpPr>
          <p:cNvPr id="14" name="Title 13"/>
          <p:cNvSpPr>
            <a:spLocks noGrp="1"/>
          </p:cNvSpPr>
          <p:nvPr>
            <p:ph type="title"/>
          </p:nvPr>
        </p:nvSpPr>
        <p:spPr/>
        <p:txBody>
          <a:bodyPr>
            <a:normAutofit/>
          </a:bodyPr>
          <a:lstStyle>
            <a:lvl1pPr>
              <a:defRPr sz="4400"/>
            </a:lvl1pPr>
          </a:lstStyle>
          <a:p>
            <a:r>
              <a:rPr lang="en-US" smtClean="0"/>
              <a:t>Click to edit Master title style</a:t>
            </a:r>
            <a:endParaRPr lang="en-US" dirty="0"/>
          </a:p>
        </p:txBody>
      </p:sp>
      <p:sp>
        <p:nvSpPr>
          <p:cNvPr id="15" name="Slide Number Placeholder 14"/>
          <p:cNvSpPr>
            <a:spLocks noGrp="1"/>
          </p:cNvSpPr>
          <p:nvPr>
            <p:ph type="sldNum" sz="quarter" idx="10"/>
          </p:nvPr>
        </p:nvSpPr>
        <p:spPr/>
        <p:txBody>
          <a:bodyPr/>
          <a:lstStyle/>
          <a:p>
            <a:pPr>
              <a:defRPr/>
            </a:pPr>
            <a:fld id="{EFE0FDE5-1195-4879-940F-31B1BE8EAA1F}" type="slidenum">
              <a:rPr lang="en-US" smtClean="0"/>
              <a:pPr>
                <a:defRPr/>
              </a:pPr>
              <a:t>‹#›</a:t>
            </a:fld>
            <a:endParaRPr lang="en-US"/>
          </a:p>
        </p:txBody>
      </p:sp>
      <p:pic>
        <p:nvPicPr>
          <p:cNvPr id="8" name="Picture 7" descr="logo.pn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84788" y="6404515"/>
            <a:ext cx="1310066" cy="453485"/>
          </a:xfrm>
          <a:prstGeom prst="rect">
            <a:avLst/>
          </a:prstGeom>
        </p:spPr>
      </p:pic>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End Slide 1">
    <p:spTree>
      <p:nvGrpSpPr>
        <p:cNvPr id="1" name=""/>
        <p:cNvGrpSpPr/>
        <p:nvPr/>
      </p:nvGrpSpPr>
      <p:grpSpPr>
        <a:xfrm>
          <a:off x="0" y="0"/>
          <a:ext cx="0" cy="0"/>
          <a:chOff x="0" y="0"/>
          <a:chExt cx="0" cy="0"/>
        </a:xfrm>
      </p:grpSpPr>
      <p:pic>
        <p:nvPicPr>
          <p:cNvPr id="5" name="Picture 4" descr="graphic-1.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5702303"/>
            <a:ext cx="9144000" cy="1155700"/>
          </a:xfrm>
          <a:prstGeom prst="rect">
            <a:avLst/>
          </a:prstGeom>
        </p:spPr>
      </p:pic>
      <p:pic>
        <p:nvPicPr>
          <p:cNvPr id="6" name="Picture 5" descr="cis-standard-lockup-with-seal.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62376" y="2554093"/>
            <a:ext cx="4019248" cy="1146781"/>
          </a:xfrm>
          <a:prstGeom prst="rect">
            <a:avLst/>
          </a:prstGeom>
        </p:spPr>
      </p:pic>
    </p:spTree>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Title Slide 2">
    <p:spTree>
      <p:nvGrpSpPr>
        <p:cNvPr id="1" name=""/>
        <p:cNvGrpSpPr/>
        <p:nvPr/>
      </p:nvGrpSpPr>
      <p:grpSpPr>
        <a:xfrm>
          <a:off x="0" y="0"/>
          <a:ext cx="0" cy="0"/>
          <a:chOff x="0" y="0"/>
          <a:chExt cx="0" cy="0"/>
        </a:xfrm>
      </p:grpSpPr>
      <p:sp>
        <p:nvSpPr>
          <p:cNvPr id="3" name="Title 1"/>
          <p:cNvSpPr>
            <a:spLocks noGrp="1"/>
          </p:cNvSpPr>
          <p:nvPr>
            <p:ph type="ctrTitle"/>
          </p:nvPr>
        </p:nvSpPr>
        <p:spPr>
          <a:xfrm>
            <a:off x="4201935" y="1179484"/>
            <a:ext cx="3985931" cy="3422669"/>
          </a:xfrm>
        </p:spPr>
        <p:txBody>
          <a:bodyPr anchor="ctr">
            <a:noAutofit/>
          </a:bodyPr>
          <a:lstStyle>
            <a:lvl1pPr algn="ctr">
              <a:defRPr sz="4800" cap="none">
                <a:solidFill>
                  <a:srgbClr val="262626"/>
                </a:solidFill>
                <a:latin typeface="Source Sans Pro Light"/>
                <a:cs typeface="Source Sans Pro Light"/>
              </a:defRPr>
            </a:lvl1pPr>
          </a:lstStyle>
          <a:p>
            <a:r>
              <a:rPr lang="en-US" smtClean="0"/>
              <a:t>Click to edit Master title style</a:t>
            </a:r>
            <a:endParaRPr lang="en-US" dirty="0"/>
          </a:p>
        </p:txBody>
      </p:sp>
      <p:pic>
        <p:nvPicPr>
          <p:cNvPr id="6" name="Picture 5" descr="graphic-2.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3143250" cy="6858000"/>
          </a:xfrm>
          <a:prstGeom prst="rect">
            <a:avLst/>
          </a:prstGeom>
        </p:spPr>
      </p:pic>
      <p:pic>
        <p:nvPicPr>
          <p:cNvPr id="5" name="Picture 4" descr="cis-standard-lockup-with-seal.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201935" y="5160816"/>
            <a:ext cx="4019248" cy="1146781"/>
          </a:xfrm>
          <a:prstGeom prst="rect">
            <a:avLst/>
          </a:prstGeom>
        </p:spPr>
      </p:pic>
    </p:spTree>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Title and Content 2">
    <p:spTree>
      <p:nvGrpSpPr>
        <p:cNvPr id="1" name=""/>
        <p:cNvGrpSpPr/>
        <p:nvPr/>
      </p:nvGrpSpPr>
      <p:grpSpPr>
        <a:xfrm>
          <a:off x="0" y="0"/>
          <a:ext cx="0" cy="0"/>
          <a:chOff x="0" y="0"/>
          <a:chExt cx="0" cy="0"/>
        </a:xfrm>
      </p:grpSpPr>
      <p:sp>
        <p:nvSpPr>
          <p:cNvPr id="7" name="Rectangle 6"/>
          <p:cNvSpPr/>
          <p:nvPr/>
        </p:nvSpPr>
        <p:spPr>
          <a:xfrm>
            <a:off x="8686800" y="6253357"/>
            <a:ext cx="457200" cy="604647"/>
          </a:xfrm>
          <a:prstGeom prst="rect">
            <a:avLst/>
          </a:prstGeom>
          <a:solidFill>
            <a:srgbClr val="3ABC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dirty="0">
              <a:latin typeface="Source Sans Pro"/>
            </a:endParaRPr>
          </a:p>
        </p:txBody>
      </p:sp>
      <p:sp>
        <p:nvSpPr>
          <p:cNvPr id="2" name="Title 1"/>
          <p:cNvSpPr>
            <a:spLocks noGrp="1"/>
          </p:cNvSpPr>
          <p:nvPr>
            <p:ph type="title"/>
          </p:nvPr>
        </p:nvSpPr>
        <p:spPr/>
        <p:txBody>
          <a:bodyPr>
            <a:normAutofit/>
          </a:bodyPr>
          <a:lstStyle>
            <a:lvl1pPr>
              <a:defRPr sz="4400"/>
            </a:lvl1pPr>
          </a:lstStyle>
          <a:p>
            <a:r>
              <a:rPr lang="en-US" smtClean="0"/>
              <a:t>Click to edit Master title style</a:t>
            </a:r>
            <a:endParaRPr lang="en-US" dirty="0"/>
          </a:p>
        </p:txBody>
      </p:sp>
      <p:sp>
        <p:nvSpPr>
          <p:cNvPr id="3" name="Slide Number Placeholder 2"/>
          <p:cNvSpPr>
            <a:spLocks noGrp="1"/>
          </p:cNvSpPr>
          <p:nvPr>
            <p:ph type="sldNum" sz="quarter" idx="10"/>
          </p:nvPr>
        </p:nvSpPr>
        <p:spPr/>
        <p:txBody>
          <a:bodyPr/>
          <a:lstStyle/>
          <a:p>
            <a:pPr>
              <a:defRPr/>
            </a:pPr>
            <a:fld id="{EFE0FDE5-1195-4879-940F-31B1BE8EAA1F}" type="slidenum">
              <a:rPr lang="en-US" smtClean="0"/>
              <a:pPr>
                <a:defRPr/>
              </a:pPr>
              <a:t>‹#›</a:t>
            </a:fld>
            <a:endParaRPr lang="en-US"/>
          </a:p>
        </p:txBody>
      </p:sp>
      <p:sp>
        <p:nvSpPr>
          <p:cNvPr id="9" name="Content Placeholder 2"/>
          <p:cNvSpPr>
            <a:spLocks noGrp="1"/>
          </p:cNvSpPr>
          <p:nvPr>
            <p:ph idx="1"/>
          </p:nvPr>
        </p:nvSpPr>
        <p:spPr>
          <a:xfrm>
            <a:off x="228600" y="990600"/>
            <a:ext cx="8686800" cy="5742048"/>
          </a:xfrm>
        </p:spPr>
        <p:txBody>
          <a:bodyPr/>
          <a:lstStyle>
            <a:lvl1pPr>
              <a:defRPr sz="3200" b="0" i="0" cap="none">
                <a:solidFill>
                  <a:srgbClr val="262626"/>
                </a:solidFill>
              </a:defRPr>
            </a:lvl1pPr>
            <a:lvl2pPr marL="527050" indent="-298450">
              <a:tabLst/>
              <a:defRPr lang="en-US" sz="2800" dirty="0" smtClean="0"/>
            </a:lvl2pPr>
            <a:lvl3pPr>
              <a:defRPr sz="2400">
                <a:solidFill>
                  <a:srgbClr val="262626"/>
                </a:solidFill>
              </a:defRPr>
            </a:lvl3pPr>
            <a:lvl4pPr>
              <a:defRPr sz="2000">
                <a:solidFill>
                  <a:srgbClr val="262626"/>
                </a:solidFill>
              </a:defRPr>
            </a:lvl4pPr>
            <a:lvl5pPr>
              <a:defRPr sz="1600">
                <a:solidFill>
                  <a:srgbClr val="262626"/>
                </a:solidFill>
              </a:defRPr>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pic>
        <p:nvPicPr>
          <p:cNvPr id="10" name="Picture 9" descr="graphic-4.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 y="6253357"/>
            <a:ext cx="7256583" cy="606991"/>
          </a:xfrm>
          <a:prstGeom prst="rect">
            <a:avLst/>
          </a:prstGeom>
        </p:spPr>
      </p:pic>
      <p:pic>
        <p:nvPicPr>
          <p:cNvPr id="11" name="Picture 10" descr="logo.png"/>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16661" y="6328937"/>
            <a:ext cx="1310066" cy="453485"/>
          </a:xfrm>
          <a:prstGeom prst="rect">
            <a:avLst/>
          </a:prstGeom>
        </p:spPr>
      </p:pic>
    </p:spTree>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End Slide 2">
    <p:spTree>
      <p:nvGrpSpPr>
        <p:cNvPr id="1" name=""/>
        <p:cNvGrpSpPr/>
        <p:nvPr/>
      </p:nvGrpSpPr>
      <p:grpSpPr>
        <a:xfrm>
          <a:off x="0" y="0"/>
          <a:ext cx="0" cy="0"/>
          <a:chOff x="0" y="0"/>
          <a:chExt cx="0" cy="0"/>
        </a:xfrm>
      </p:grpSpPr>
      <p:pic>
        <p:nvPicPr>
          <p:cNvPr id="4" name="Picture 3" descr="graphic-6.jp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00750" y="0"/>
            <a:ext cx="3143250" cy="6858000"/>
          </a:xfrm>
          <a:prstGeom prst="rect">
            <a:avLst/>
          </a:prstGeom>
        </p:spPr>
      </p:pic>
      <p:pic>
        <p:nvPicPr>
          <p:cNvPr id="6" name="Picture 5" descr="cis-standard-lockup-with-seal.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23594" y="2855609"/>
            <a:ext cx="4019248" cy="1146781"/>
          </a:xfrm>
          <a:prstGeom prst="rect">
            <a:avLst/>
          </a:prstGeom>
        </p:spPr>
      </p:pic>
    </p:spTree>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defRPr sz="4400"/>
            </a:lvl1pPr>
          </a:lstStyle>
          <a:p>
            <a:r>
              <a:rPr lang="en-US" smtClean="0"/>
              <a:t>Click to edit Master title style</a:t>
            </a:r>
            <a:endParaRPr lang="en-US" dirty="0"/>
          </a:p>
        </p:txBody>
      </p:sp>
      <p:sp>
        <p:nvSpPr>
          <p:cNvPr id="3" name="Content Placeholder 2"/>
          <p:cNvSpPr>
            <a:spLocks noGrp="1"/>
          </p:cNvSpPr>
          <p:nvPr>
            <p:ph idx="1"/>
          </p:nvPr>
        </p:nvSpPr>
        <p:spPr/>
        <p:txBody>
          <a:bodyPr/>
          <a:lstStyle>
            <a:lvl1pPr>
              <a:defRPr sz="3200"/>
            </a:lvl1pPr>
            <a:lvl2pPr>
              <a:defRPr sz="2800"/>
            </a:lvl2pPr>
            <a:lvl3pPr>
              <a:defRPr sz="2400"/>
            </a:lvl3pPr>
            <a:lvl4pPr>
              <a:defRPr sz="2000"/>
            </a:lvl4pPr>
            <a:lvl5pPr>
              <a:defRPr sz="1600"/>
            </a:lvl5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457200" y="6356350"/>
            <a:ext cx="2133600" cy="365125"/>
          </a:xfrm>
          <a:prstGeom prst="rect">
            <a:avLst/>
          </a:prstGeom>
        </p:spPr>
        <p:txBody>
          <a:bodyPr/>
          <a:lstStyle/>
          <a:p>
            <a:pPr>
              <a:defRPr/>
            </a:pPr>
            <a:endParaRPr lang="en-US"/>
          </a:p>
        </p:txBody>
      </p:sp>
      <p:sp>
        <p:nvSpPr>
          <p:cNvPr id="5" name="Footer Placeholder 4"/>
          <p:cNvSpPr>
            <a:spLocks noGrp="1"/>
          </p:cNvSpPr>
          <p:nvPr>
            <p:ph type="ftr" sz="quarter" idx="11"/>
          </p:nvPr>
        </p:nvSpPr>
        <p:spPr>
          <a:xfrm>
            <a:off x="3124200" y="6356350"/>
            <a:ext cx="2895600" cy="365125"/>
          </a:xfrm>
          <a:prstGeom prst="rect">
            <a:avLst/>
          </a:prstGeom>
        </p:spPr>
        <p:txBody>
          <a:bodyPr/>
          <a:lstStyle/>
          <a:p>
            <a:pPr>
              <a:defRPr/>
            </a:pPr>
            <a:endParaRPr lang="en-US"/>
          </a:p>
        </p:txBody>
      </p:sp>
      <p:sp>
        <p:nvSpPr>
          <p:cNvPr id="6" name="Slide Number Placeholder 5"/>
          <p:cNvSpPr>
            <a:spLocks noGrp="1"/>
          </p:cNvSpPr>
          <p:nvPr>
            <p:ph type="sldNum" sz="quarter" idx="12"/>
          </p:nvPr>
        </p:nvSpPr>
        <p:spPr/>
        <p:txBody>
          <a:bodyPr/>
          <a:lstStyle/>
          <a:p>
            <a:pPr>
              <a:defRPr/>
            </a:pPr>
            <a:fld id="{A8B78821-17AC-405A-B8E4-C4DF8A6ABB41}" type="slidenum">
              <a:rPr lang="en-US" smtClean="0"/>
              <a:pPr>
                <a:defRPr/>
              </a:pPr>
              <a:t>‹#›</a:t>
            </a:fld>
            <a:endParaRPr lang="en-US"/>
          </a:p>
        </p:txBody>
      </p:sp>
    </p:spTree>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1440" y="103183"/>
            <a:ext cx="8961120" cy="887417"/>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990600"/>
            <a:ext cx="8686800" cy="5741983"/>
          </a:xfrm>
          <a:prstGeom prst="rect">
            <a:avLst/>
          </a:prstGeom>
        </p:spPr>
        <p:txBody>
          <a:bodyPr vert="horz" lIns="91440" tIns="45720" rIns="91440" bIns="45720" rtlCol="0">
            <a:normAutofit/>
          </a:bodyPr>
          <a:lstStyle/>
          <a:p>
            <a:pPr lvl="0"/>
            <a:r>
              <a:rPr lang="en-US" dirty="0" smtClean="0"/>
              <a:t>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p>
        </p:txBody>
      </p:sp>
      <p:sp>
        <p:nvSpPr>
          <p:cNvPr id="15" name="Slide Number Placeholder 10"/>
          <p:cNvSpPr>
            <a:spLocks noGrp="1"/>
          </p:cNvSpPr>
          <p:nvPr>
            <p:ph type="sldNum" sz="quarter" idx="4"/>
          </p:nvPr>
        </p:nvSpPr>
        <p:spPr>
          <a:xfrm>
            <a:off x="8686800" y="6253357"/>
            <a:ext cx="457200" cy="604647"/>
          </a:xfrm>
          <a:prstGeom prst="rect">
            <a:avLst/>
          </a:prstGeom>
        </p:spPr>
        <p:txBody>
          <a:bodyPr vert="horz" wrap="none" lIns="91440" tIns="45720" rIns="91440" bIns="45720" rtlCol="0" anchor="ctr"/>
          <a:lstStyle>
            <a:lvl1pPr algn="ctr">
              <a:defRPr sz="1600" b="0" i="0" cap="small">
                <a:solidFill>
                  <a:schemeClr val="tx2">
                    <a:lumMod val="75000"/>
                  </a:schemeClr>
                </a:solidFill>
                <a:latin typeface="Source Sans Pro"/>
                <a:cs typeface="Source Sans Pro"/>
              </a:defRPr>
            </a:lvl1pPr>
          </a:lstStyle>
          <a:p>
            <a:pPr>
              <a:defRPr/>
            </a:pPr>
            <a:fld id="{867E2119-C512-435A-8A99-A0B6D78DBB4A}" type="slidenum">
              <a:rPr lang="en-US" smtClean="0"/>
              <a:pPr>
                <a:defRPr/>
              </a:pPr>
              <a:t>‹#›</a:t>
            </a:fld>
            <a:endParaRPr lang="en-US" dirty="0"/>
          </a:p>
        </p:txBody>
      </p:sp>
    </p:spTree>
    <p:extLst>
      <p:ext uri="{BB962C8B-B14F-4D97-AF65-F5344CB8AC3E}">
        <p14:creationId xmlns:p14="http://schemas.microsoft.com/office/powerpoint/2010/main" val="341264239"/>
      </p:ext>
    </p:extLst>
  </p:cSld>
  <p:clrMap bg1="lt1" tx1="dk1" bg2="lt2" tx2="dk2" accent1="accent1" accent2="accent2" accent3="accent3" accent4="accent4" accent5="accent5" accent6="accent6" hlink="hlink" folHlink="folHlink"/>
  <p:sldLayoutIdLst>
    <p:sldLayoutId id="2147483675" r:id="rId1"/>
    <p:sldLayoutId id="2147483674" r:id="rId2"/>
    <p:sldLayoutId id="2147483676" r:id="rId3"/>
    <p:sldLayoutId id="2147483677" r:id="rId4"/>
    <p:sldLayoutId id="2147483678" r:id="rId5"/>
    <p:sldLayoutId id="2147483679" r:id="rId6"/>
    <p:sldLayoutId id="2147483680" r:id="rId7"/>
    <p:sldLayoutId id="2147483681" r:id="rId8"/>
  </p:sldLayoutIdLst>
  <p:hf hdr="0" ftr="0" dt="0"/>
  <p:txStyles>
    <p:titleStyle>
      <a:lvl1pPr algn="l" defTabSz="609570" rtl="0" eaLnBrk="1" latinLnBrk="0" hangingPunct="1">
        <a:spcBef>
          <a:spcPct val="0"/>
        </a:spcBef>
        <a:buNone/>
        <a:defRPr sz="4400" b="0" i="0" kern="1200" cap="none">
          <a:solidFill>
            <a:srgbClr val="262626"/>
          </a:solidFill>
          <a:latin typeface="Source Sans Pro"/>
          <a:ea typeface="+mj-ea"/>
          <a:cs typeface="Source Sans Pro"/>
        </a:defRPr>
      </a:lvl1pPr>
    </p:titleStyle>
    <p:bodyStyle>
      <a:lvl1pPr marL="298450" indent="-298450" algn="l" defTabSz="609570" rtl="0" eaLnBrk="1" latinLnBrk="0" hangingPunct="1">
        <a:spcBef>
          <a:spcPts val="0"/>
        </a:spcBef>
        <a:spcAft>
          <a:spcPts val="0"/>
        </a:spcAft>
        <a:buFont typeface="Arial" charset="0"/>
        <a:buChar char="•"/>
        <a:tabLst/>
        <a:defRPr sz="3200" b="0" i="0" strike="noStrike" kern="1200" cap="none" normalizeH="0" baseline="0">
          <a:solidFill>
            <a:srgbClr val="262626"/>
          </a:solidFill>
          <a:latin typeface="Source Sans Pro"/>
          <a:ea typeface="+mn-ea"/>
          <a:cs typeface="Source Sans Pro"/>
        </a:defRPr>
      </a:lvl1pPr>
      <a:lvl2pPr marL="469900" indent="-241300" algn="l" defTabSz="609570" rtl="0" eaLnBrk="1" latinLnBrk="0" hangingPunct="1">
        <a:spcBef>
          <a:spcPts val="0"/>
        </a:spcBef>
        <a:buFont typeface="Arial"/>
        <a:buChar char="•"/>
        <a:tabLst/>
        <a:defRPr sz="2800" kern="1200">
          <a:solidFill>
            <a:srgbClr val="262626"/>
          </a:solidFill>
          <a:latin typeface="Source Sans Pro"/>
          <a:ea typeface="+mn-ea"/>
          <a:cs typeface="Source Sans Pro"/>
        </a:defRPr>
      </a:lvl2pPr>
      <a:lvl3pPr marL="641350" indent="-171450" algn="l" defTabSz="609570" rtl="0" eaLnBrk="1" latinLnBrk="0" hangingPunct="1">
        <a:spcBef>
          <a:spcPct val="20000"/>
        </a:spcBef>
        <a:buFont typeface="Lucida Grande"/>
        <a:buChar char="-"/>
        <a:tabLst/>
        <a:defRPr sz="2400" kern="1200">
          <a:solidFill>
            <a:srgbClr val="262626"/>
          </a:solidFill>
          <a:latin typeface="Source Sans Pro"/>
          <a:ea typeface="+mn-ea"/>
          <a:cs typeface="Source Sans Pro"/>
        </a:defRPr>
      </a:lvl3pPr>
      <a:lvl4pPr marL="1041400" indent="-228600" algn="l" defTabSz="609570" rtl="0" eaLnBrk="1" latinLnBrk="0" hangingPunct="1">
        <a:spcBef>
          <a:spcPct val="20000"/>
        </a:spcBef>
        <a:buFont typeface="Arial"/>
        <a:buChar char="•"/>
        <a:tabLst/>
        <a:defRPr sz="2000" kern="1200" baseline="0">
          <a:solidFill>
            <a:srgbClr val="262626"/>
          </a:solidFill>
          <a:latin typeface="Source Sans Pro"/>
          <a:ea typeface="+mn-ea"/>
          <a:cs typeface="Source Sans Pro"/>
        </a:defRPr>
      </a:lvl4pPr>
      <a:lvl5pPr marL="1439863" indent="-284163" algn="l" defTabSz="609570" rtl="0" eaLnBrk="1" latinLnBrk="0" hangingPunct="1">
        <a:spcBef>
          <a:spcPct val="20000"/>
        </a:spcBef>
        <a:buFont typeface="Arial"/>
        <a:buChar char="»"/>
        <a:tabLst/>
        <a:defRPr sz="1600" kern="1200">
          <a:solidFill>
            <a:srgbClr val="262626"/>
          </a:solidFill>
          <a:latin typeface="Source Sans Pro"/>
          <a:ea typeface="+mn-ea"/>
          <a:cs typeface="Source Sans Pro"/>
        </a:defRPr>
      </a:lvl5pPr>
      <a:lvl6pPr marL="3352632" indent="-304784" algn="l" defTabSz="609570" rtl="0" eaLnBrk="1" latinLnBrk="0" hangingPunct="1">
        <a:spcBef>
          <a:spcPct val="20000"/>
        </a:spcBef>
        <a:buFont typeface="Arial"/>
        <a:buChar char="•"/>
        <a:defRPr sz="2667" kern="1200">
          <a:solidFill>
            <a:schemeClr val="tx1"/>
          </a:solidFill>
          <a:latin typeface="+mn-lt"/>
          <a:ea typeface="+mn-ea"/>
          <a:cs typeface="+mn-cs"/>
        </a:defRPr>
      </a:lvl6pPr>
      <a:lvl7pPr marL="3962202" indent="-304784" algn="l" defTabSz="609570" rtl="0" eaLnBrk="1" latinLnBrk="0" hangingPunct="1">
        <a:spcBef>
          <a:spcPct val="20000"/>
        </a:spcBef>
        <a:buFont typeface="Arial"/>
        <a:buChar char="•"/>
        <a:defRPr sz="2667" kern="1200">
          <a:solidFill>
            <a:schemeClr val="tx1"/>
          </a:solidFill>
          <a:latin typeface="+mn-lt"/>
          <a:ea typeface="+mn-ea"/>
          <a:cs typeface="+mn-cs"/>
        </a:defRPr>
      </a:lvl7pPr>
      <a:lvl8pPr marL="4571772" indent="-304784" algn="l" defTabSz="609570" rtl="0" eaLnBrk="1" latinLnBrk="0" hangingPunct="1">
        <a:spcBef>
          <a:spcPct val="20000"/>
        </a:spcBef>
        <a:buFont typeface="Arial"/>
        <a:buChar char="•"/>
        <a:defRPr sz="2667" kern="1200">
          <a:solidFill>
            <a:schemeClr val="tx1"/>
          </a:solidFill>
          <a:latin typeface="+mn-lt"/>
          <a:ea typeface="+mn-ea"/>
          <a:cs typeface="+mn-cs"/>
        </a:defRPr>
      </a:lvl8pPr>
      <a:lvl9pPr marL="5181341" indent="-304784" algn="l" defTabSz="609570"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70" rtl="0" eaLnBrk="1" latinLnBrk="0" hangingPunct="1">
        <a:defRPr sz="2400" kern="1200">
          <a:solidFill>
            <a:schemeClr val="tx1"/>
          </a:solidFill>
          <a:latin typeface="+mn-lt"/>
          <a:ea typeface="+mn-ea"/>
          <a:cs typeface="+mn-cs"/>
        </a:defRPr>
      </a:lvl1pPr>
      <a:lvl2pPr marL="609570" algn="l" defTabSz="609570" rtl="0" eaLnBrk="1" latinLnBrk="0" hangingPunct="1">
        <a:defRPr sz="2400" kern="1200">
          <a:solidFill>
            <a:schemeClr val="tx1"/>
          </a:solidFill>
          <a:latin typeface="+mn-lt"/>
          <a:ea typeface="+mn-ea"/>
          <a:cs typeface="+mn-cs"/>
        </a:defRPr>
      </a:lvl2pPr>
      <a:lvl3pPr marL="1219140" algn="l" defTabSz="609570" rtl="0" eaLnBrk="1" latinLnBrk="0" hangingPunct="1">
        <a:defRPr sz="2400" kern="1200">
          <a:solidFill>
            <a:schemeClr val="tx1"/>
          </a:solidFill>
          <a:latin typeface="+mn-lt"/>
          <a:ea typeface="+mn-ea"/>
          <a:cs typeface="+mn-cs"/>
        </a:defRPr>
      </a:lvl3pPr>
      <a:lvl4pPr marL="1828709" algn="l" defTabSz="609570" rtl="0" eaLnBrk="1" latinLnBrk="0" hangingPunct="1">
        <a:defRPr sz="2400" kern="1200">
          <a:solidFill>
            <a:schemeClr val="tx1"/>
          </a:solidFill>
          <a:latin typeface="+mn-lt"/>
          <a:ea typeface="+mn-ea"/>
          <a:cs typeface="+mn-cs"/>
        </a:defRPr>
      </a:lvl4pPr>
      <a:lvl5pPr marL="2438278" algn="l" defTabSz="609570" rtl="0" eaLnBrk="1" latinLnBrk="0" hangingPunct="1">
        <a:defRPr sz="2400" kern="1200">
          <a:solidFill>
            <a:schemeClr val="tx1"/>
          </a:solidFill>
          <a:latin typeface="+mn-lt"/>
          <a:ea typeface="+mn-ea"/>
          <a:cs typeface="+mn-cs"/>
        </a:defRPr>
      </a:lvl5pPr>
      <a:lvl6pPr marL="3047848" algn="l" defTabSz="609570" rtl="0" eaLnBrk="1" latinLnBrk="0" hangingPunct="1">
        <a:defRPr sz="2400" kern="1200">
          <a:solidFill>
            <a:schemeClr val="tx1"/>
          </a:solidFill>
          <a:latin typeface="+mn-lt"/>
          <a:ea typeface="+mn-ea"/>
          <a:cs typeface="+mn-cs"/>
        </a:defRPr>
      </a:lvl6pPr>
      <a:lvl7pPr marL="3657418" algn="l" defTabSz="609570" rtl="0" eaLnBrk="1" latinLnBrk="0" hangingPunct="1">
        <a:defRPr sz="2400" kern="1200">
          <a:solidFill>
            <a:schemeClr val="tx1"/>
          </a:solidFill>
          <a:latin typeface="+mn-lt"/>
          <a:ea typeface="+mn-ea"/>
          <a:cs typeface="+mn-cs"/>
        </a:defRPr>
      </a:lvl7pPr>
      <a:lvl8pPr marL="4266987" algn="l" defTabSz="609570" rtl="0" eaLnBrk="1" latinLnBrk="0" hangingPunct="1">
        <a:defRPr sz="2400" kern="1200">
          <a:solidFill>
            <a:schemeClr val="tx1"/>
          </a:solidFill>
          <a:latin typeface="+mn-lt"/>
          <a:ea typeface="+mn-ea"/>
          <a:cs typeface="+mn-cs"/>
        </a:defRPr>
      </a:lvl8pPr>
      <a:lvl9pPr marL="4876557" algn="l" defTabSz="609570"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9.xml.rels><?xml version="1.0" encoding="UTF-8" standalone="yes"?>
<Relationships xmlns="http://schemas.openxmlformats.org/package/2006/relationships"><Relationship Id="rId3" Type="http://schemas.openxmlformats.org/officeDocument/2006/relationships/tags" Target="../tags/tag634.xml"/><Relationship Id="rId2" Type="http://schemas.openxmlformats.org/officeDocument/2006/relationships/tags" Target="../tags/tag633.xml"/><Relationship Id="rId1" Type="http://schemas.openxmlformats.org/officeDocument/2006/relationships/tags" Target="../tags/tag632.xml"/><Relationship Id="rId4"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36.xml"/><Relationship Id="rId1" Type="http://schemas.openxmlformats.org/officeDocument/2006/relationships/tags" Target="../tags/tag635.xml"/></Relationships>
</file>

<file path=ppt/slides/_rels/slide13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38.xml"/><Relationship Id="rId1" Type="http://schemas.openxmlformats.org/officeDocument/2006/relationships/tags" Target="../tags/tag637.xml"/><Relationship Id="rId4" Type="http://schemas.openxmlformats.org/officeDocument/2006/relationships/notesSlide" Target="../notesSlides/notesSlide11.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40.xml"/><Relationship Id="rId1" Type="http://schemas.openxmlformats.org/officeDocument/2006/relationships/tags" Target="../tags/tag639.xml"/></Relationships>
</file>

<file path=ppt/slides/_rels/slide13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642.xml"/><Relationship Id="rId1" Type="http://schemas.openxmlformats.org/officeDocument/2006/relationships/tags" Target="../tags/tag641.xml"/></Relationships>
</file>

<file path=ppt/slides/_rels/slide135.xml.rels><?xml version="1.0" encoding="UTF-8" standalone="yes"?>
<Relationships xmlns="http://schemas.openxmlformats.org/package/2006/relationships"><Relationship Id="rId8" Type="http://schemas.openxmlformats.org/officeDocument/2006/relationships/tags" Target="../tags/tag650.xml"/><Relationship Id="rId13" Type="http://schemas.openxmlformats.org/officeDocument/2006/relationships/tags" Target="../tags/tag655.xml"/><Relationship Id="rId18" Type="http://schemas.openxmlformats.org/officeDocument/2006/relationships/tags" Target="../tags/tag660.xml"/><Relationship Id="rId3" Type="http://schemas.openxmlformats.org/officeDocument/2006/relationships/tags" Target="../tags/tag645.xml"/><Relationship Id="rId21" Type="http://schemas.openxmlformats.org/officeDocument/2006/relationships/slideLayout" Target="../slideLayouts/slideLayout2.xml"/><Relationship Id="rId7" Type="http://schemas.openxmlformats.org/officeDocument/2006/relationships/tags" Target="../tags/tag649.xml"/><Relationship Id="rId12" Type="http://schemas.openxmlformats.org/officeDocument/2006/relationships/tags" Target="../tags/tag654.xml"/><Relationship Id="rId17" Type="http://schemas.openxmlformats.org/officeDocument/2006/relationships/tags" Target="../tags/tag659.xml"/><Relationship Id="rId2" Type="http://schemas.openxmlformats.org/officeDocument/2006/relationships/tags" Target="../tags/tag644.xml"/><Relationship Id="rId16" Type="http://schemas.openxmlformats.org/officeDocument/2006/relationships/tags" Target="../tags/tag658.xml"/><Relationship Id="rId20" Type="http://schemas.openxmlformats.org/officeDocument/2006/relationships/tags" Target="../tags/tag662.xml"/><Relationship Id="rId1" Type="http://schemas.openxmlformats.org/officeDocument/2006/relationships/tags" Target="../tags/tag643.xml"/><Relationship Id="rId6" Type="http://schemas.openxmlformats.org/officeDocument/2006/relationships/tags" Target="../tags/tag648.xml"/><Relationship Id="rId11" Type="http://schemas.openxmlformats.org/officeDocument/2006/relationships/tags" Target="../tags/tag653.xml"/><Relationship Id="rId5" Type="http://schemas.openxmlformats.org/officeDocument/2006/relationships/tags" Target="../tags/tag647.xml"/><Relationship Id="rId15" Type="http://schemas.openxmlformats.org/officeDocument/2006/relationships/tags" Target="../tags/tag657.xml"/><Relationship Id="rId10" Type="http://schemas.openxmlformats.org/officeDocument/2006/relationships/tags" Target="../tags/tag652.xml"/><Relationship Id="rId19" Type="http://schemas.openxmlformats.org/officeDocument/2006/relationships/tags" Target="../tags/tag661.xml"/><Relationship Id="rId4" Type="http://schemas.openxmlformats.org/officeDocument/2006/relationships/tags" Target="../tags/tag646.xml"/><Relationship Id="rId9" Type="http://schemas.openxmlformats.org/officeDocument/2006/relationships/tags" Target="../tags/tag651.xml"/><Relationship Id="rId14" Type="http://schemas.openxmlformats.org/officeDocument/2006/relationships/tags" Target="../tags/tag656.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3" Type="http://schemas.openxmlformats.org/officeDocument/2006/relationships/tags" Target="../tags/tag665.xml"/><Relationship Id="rId2" Type="http://schemas.openxmlformats.org/officeDocument/2006/relationships/tags" Target="../tags/tag664.xml"/><Relationship Id="rId1" Type="http://schemas.openxmlformats.org/officeDocument/2006/relationships/tags" Target="../tags/tag663.xml"/><Relationship Id="rId6" Type="http://schemas.openxmlformats.org/officeDocument/2006/relationships/slideLayout" Target="../slideLayouts/slideLayout2.xml"/><Relationship Id="rId5" Type="http://schemas.openxmlformats.org/officeDocument/2006/relationships/tags" Target="../tags/tag667.xml"/><Relationship Id="rId4" Type="http://schemas.openxmlformats.org/officeDocument/2006/relationships/tags" Target="../tags/tag666.xml"/></Relationships>
</file>

<file path=ppt/slides/_rels/slide138.xml.rels><?xml version="1.0" encoding="UTF-8" standalone="yes"?>
<Relationships xmlns="http://schemas.openxmlformats.org/package/2006/relationships"><Relationship Id="rId3" Type="http://schemas.openxmlformats.org/officeDocument/2006/relationships/tags" Target="../tags/tag670.xml"/><Relationship Id="rId7" Type="http://schemas.openxmlformats.org/officeDocument/2006/relationships/slideLayout" Target="../slideLayouts/slideLayout2.xml"/><Relationship Id="rId2" Type="http://schemas.openxmlformats.org/officeDocument/2006/relationships/tags" Target="../tags/tag669.xml"/><Relationship Id="rId1" Type="http://schemas.openxmlformats.org/officeDocument/2006/relationships/tags" Target="../tags/tag668.xml"/><Relationship Id="rId6" Type="http://schemas.openxmlformats.org/officeDocument/2006/relationships/tags" Target="../tags/tag673.xml"/><Relationship Id="rId5" Type="http://schemas.openxmlformats.org/officeDocument/2006/relationships/tags" Target="../tags/tag672.xml"/><Relationship Id="rId4" Type="http://schemas.openxmlformats.org/officeDocument/2006/relationships/tags" Target="../tags/tag671.xml"/></Relationships>
</file>

<file path=ppt/slides/_rels/slide139.xml.rels><?xml version="1.0" encoding="UTF-8" standalone="yes"?>
<Relationships xmlns="http://schemas.openxmlformats.org/package/2006/relationships"><Relationship Id="rId3" Type="http://schemas.openxmlformats.org/officeDocument/2006/relationships/tags" Target="../tags/tag676.xml"/><Relationship Id="rId7" Type="http://schemas.openxmlformats.org/officeDocument/2006/relationships/slideLayout" Target="../slideLayouts/slideLayout2.xml"/><Relationship Id="rId2" Type="http://schemas.openxmlformats.org/officeDocument/2006/relationships/tags" Target="../tags/tag675.xml"/><Relationship Id="rId1" Type="http://schemas.openxmlformats.org/officeDocument/2006/relationships/tags" Target="../tags/tag674.xml"/><Relationship Id="rId6" Type="http://schemas.openxmlformats.org/officeDocument/2006/relationships/tags" Target="../tags/tag679.xml"/><Relationship Id="rId5" Type="http://schemas.openxmlformats.org/officeDocument/2006/relationships/tags" Target="../tags/tag678.xml"/><Relationship Id="rId4" Type="http://schemas.openxmlformats.org/officeDocument/2006/relationships/tags" Target="../tags/tag67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2.xml"/><Relationship Id="rId4" Type="http://schemas.openxmlformats.org/officeDocument/2006/relationships/image" Target="../media/image37.png"/></Relationships>
</file>

<file path=ppt/slides/_rels/slide145.xml.rels><?xml version="1.0" encoding="UTF-8" standalone="yes"?>
<Relationships xmlns="http://schemas.openxmlformats.org/package/2006/relationships"><Relationship Id="rId3" Type="http://schemas.openxmlformats.org/officeDocument/2006/relationships/tags" Target="../tags/tag682.xml"/><Relationship Id="rId2" Type="http://schemas.openxmlformats.org/officeDocument/2006/relationships/tags" Target="../tags/tag681.xml"/><Relationship Id="rId1" Type="http://schemas.openxmlformats.org/officeDocument/2006/relationships/tags" Target="../tags/tag680.xml"/><Relationship Id="rId4"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3" Type="http://schemas.openxmlformats.org/officeDocument/2006/relationships/tags" Target="../tags/tag685.xml"/><Relationship Id="rId2" Type="http://schemas.openxmlformats.org/officeDocument/2006/relationships/tags" Target="../tags/tag684.xml"/><Relationship Id="rId1" Type="http://schemas.openxmlformats.org/officeDocument/2006/relationships/tags" Target="../tags/tag683.xml"/><Relationship Id="rId4"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openxmlformats.org/officeDocument/2006/relationships/tags" Target="../tags/tag688.xml"/><Relationship Id="rId2" Type="http://schemas.openxmlformats.org/officeDocument/2006/relationships/tags" Target="../tags/tag687.xml"/><Relationship Id="rId1" Type="http://schemas.openxmlformats.org/officeDocument/2006/relationships/tags" Target="../tags/tag686.xml"/><Relationship Id="rId4"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3" Type="http://schemas.openxmlformats.org/officeDocument/2006/relationships/slideLayout" Target="../slideLayouts/slideLayout6.xml"/><Relationship Id="rId2" Type="http://schemas.openxmlformats.org/officeDocument/2006/relationships/tags" Target="../tags/tag690.xml"/><Relationship Id="rId1" Type="http://schemas.openxmlformats.org/officeDocument/2006/relationships/tags" Target="../tags/tag68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13.png"/><Relationship Id="rId7" Type="http://schemas.openxmlformats.org/officeDocument/2006/relationships/image" Target="../media/image17.png"/><Relationship Id="rId2" Type="http://schemas.openxmlformats.org/officeDocument/2006/relationships/image" Target="../media/image12.png"/><Relationship Id="rId1" Type="http://schemas.openxmlformats.org/officeDocument/2006/relationships/slideLayout" Target="../slideLayouts/slideLayout2.xml"/><Relationship Id="rId6" Type="http://schemas.openxmlformats.org/officeDocument/2006/relationships/image" Target="../media/image16.png"/><Relationship Id="rId5" Type="http://schemas.openxmlformats.org/officeDocument/2006/relationships/image" Target="../media/image15.png"/><Relationship Id="rId10" Type="http://schemas.openxmlformats.org/officeDocument/2006/relationships/image" Target="../media/image19.png"/><Relationship Id="rId4" Type="http://schemas.openxmlformats.org/officeDocument/2006/relationships/image" Target="../media/image14.png"/><Relationship Id="rId9" Type="http://schemas.openxmlformats.org/officeDocument/2006/relationships/image" Target="../media/image18.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20.emf"/><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2.xml"/><Relationship Id="rId1" Type="http://schemas.openxmlformats.org/officeDocument/2006/relationships/tags" Target="../tags/tag148.xml"/></Relationships>
</file>

<file path=ppt/slides/_rels/slide2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17" Type="http://schemas.openxmlformats.org/officeDocument/2006/relationships/tags" Target="../tags/tag117.xml"/><Relationship Id="rId21" Type="http://schemas.openxmlformats.org/officeDocument/2006/relationships/tags" Target="../tags/tag21.xml"/><Relationship Id="rId42" Type="http://schemas.openxmlformats.org/officeDocument/2006/relationships/tags" Target="../tags/tag42.xml"/><Relationship Id="rId63" Type="http://schemas.openxmlformats.org/officeDocument/2006/relationships/tags" Target="../tags/tag63.xml"/><Relationship Id="rId84" Type="http://schemas.openxmlformats.org/officeDocument/2006/relationships/tags" Target="../tags/tag84.xml"/><Relationship Id="rId138" Type="http://schemas.openxmlformats.org/officeDocument/2006/relationships/tags" Target="../tags/tag138.xml"/><Relationship Id="rId107" Type="http://schemas.openxmlformats.org/officeDocument/2006/relationships/tags" Target="../tags/tag107.xml"/><Relationship Id="rId11" Type="http://schemas.openxmlformats.org/officeDocument/2006/relationships/tags" Target="../tags/tag11.xml"/><Relationship Id="rId32" Type="http://schemas.openxmlformats.org/officeDocument/2006/relationships/tags" Target="../tags/tag32.xml"/><Relationship Id="rId53" Type="http://schemas.openxmlformats.org/officeDocument/2006/relationships/tags" Target="../tags/tag53.xml"/><Relationship Id="rId74" Type="http://schemas.openxmlformats.org/officeDocument/2006/relationships/tags" Target="../tags/tag74.xml"/><Relationship Id="rId128" Type="http://schemas.openxmlformats.org/officeDocument/2006/relationships/tags" Target="../tags/tag128.xml"/><Relationship Id="rId5" Type="http://schemas.openxmlformats.org/officeDocument/2006/relationships/tags" Target="../tags/tag5.xml"/><Relationship Id="rId90" Type="http://schemas.openxmlformats.org/officeDocument/2006/relationships/tags" Target="../tags/tag90.xml"/><Relationship Id="rId95" Type="http://schemas.openxmlformats.org/officeDocument/2006/relationships/tags" Target="../tags/tag95.xml"/><Relationship Id="rId22" Type="http://schemas.openxmlformats.org/officeDocument/2006/relationships/tags" Target="../tags/tag22.xml"/><Relationship Id="rId27" Type="http://schemas.openxmlformats.org/officeDocument/2006/relationships/tags" Target="../tags/tag27.xml"/><Relationship Id="rId43" Type="http://schemas.openxmlformats.org/officeDocument/2006/relationships/tags" Target="../tags/tag43.xml"/><Relationship Id="rId48" Type="http://schemas.openxmlformats.org/officeDocument/2006/relationships/tags" Target="../tags/tag48.xml"/><Relationship Id="rId64" Type="http://schemas.openxmlformats.org/officeDocument/2006/relationships/tags" Target="../tags/tag64.xml"/><Relationship Id="rId69" Type="http://schemas.openxmlformats.org/officeDocument/2006/relationships/tags" Target="../tags/tag69.xml"/><Relationship Id="rId113" Type="http://schemas.openxmlformats.org/officeDocument/2006/relationships/tags" Target="../tags/tag113.xml"/><Relationship Id="rId118" Type="http://schemas.openxmlformats.org/officeDocument/2006/relationships/tags" Target="../tags/tag118.xml"/><Relationship Id="rId134" Type="http://schemas.openxmlformats.org/officeDocument/2006/relationships/tags" Target="../tags/tag134.xml"/><Relationship Id="rId139" Type="http://schemas.openxmlformats.org/officeDocument/2006/relationships/tags" Target="../tags/tag139.xml"/><Relationship Id="rId80" Type="http://schemas.openxmlformats.org/officeDocument/2006/relationships/tags" Target="../tags/tag80.xml"/><Relationship Id="rId85" Type="http://schemas.openxmlformats.org/officeDocument/2006/relationships/tags" Target="../tags/tag85.xml"/><Relationship Id="rId12" Type="http://schemas.openxmlformats.org/officeDocument/2006/relationships/tags" Target="../tags/tag12.xml"/><Relationship Id="rId17" Type="http://schemas.openxmlformats.org/officeDocument/2006/relationships/tags" Target="../tags/tag17.xml"/><Relationship Id="rId33" Type="http://schemas.openxmlformats.org/officeDocument/2006/relationships/tags" Target="../tags/tag33.xml"/><Relationship Id="rId38" Type="http://schemas.openxmlformats.org/officeDocument/2006/relationships/tags" Target="../tags/tag38.xml"/><Relationship Id="rId59" Type="http://schemas.openxmlformats.org/officeDocument/2006/relationships/tags" Target="../tags/tag59.xml"/><Relationship Id="rId103" Type="http://schemas.openxmlformats.org/officeDocument/2006/relationships/tags" Target="../tags/tag103.xml"/><Relationship Id="rId108" Type="http://schemas.openxmlformats.org/officeDocument/2006/relationships/tags" Target="../tags/tag108.xml"/><Relationship Id="rId124" Type="http://schemas.openxmlformats.org/officeDocument/2006/relationships/tags" Target="../tags/tag124.xml"/><Relationship Id="rId129" Type="http://schemas.openxmlformats.org/officeDocument/2006/relationships/tags" Target="../tags/tag129.xml"/><Relationship Id="rId54" Type="http://schemas.openxmlformats.org/officeDocument/2006/relationships/tags" Target="../tags/tag54.xml"/><Relationship Id="rId70" Type="http://schemas.openxmlformats.org/officeDocument/2006/relationships/tags" Target="../tags/tag70.xml"/><Relationship Id="rId75" Type="http://schemas.openxmlformats.org/officeDocument/2006/relationships/tags" Target="../tags/tag75.xml"/><Relationship Id="rId91" Type="http://schemas.openxmlformats.org/officeDocument/2006/relationships/tags" Target="../tags/tag91.xml"/><Relationship Id="rId96" Type="http://schemas.openxmlformats.org/officeDocument/2006/relationships/tags" Target="../tags/tag96.xml"/><Relationship Id="rId140" Type="http://schemas.openxmlformats.org/officeDocument/2006/relationships/tags" Target="../tags/tag140.xml"/><Relationship Id="rId145" Type="http://schemas.openxmlformats.org/officeDocument/2006/relationships/tags" Target="../tags/tag145.xml"/><Relationship Id="rId1" Type="http://schemas.openxmlformats.org/officeDocument/2006/relationships/tags" Target="../tags/tag1.xml"/><Relationship Id="rId6" Type="http://schemas.openxmlformats.org/officeDocument/2006/relationships/tags" Target="../tags/tag6.xml"/><Relationship Id="rId23" Type="http://schemas.openxmlformats.org/officeDocument/2006/relationships/tags" Target="../tags/tag23.xml"/><Relationship Id="rId28" Type="http://schemas.openxmlformats.org/officeDocument/2006/relationships/tags" Target="../tags/tag28.xml"/><Relationship Id="rId49" Type="http://schemas.openxmlformats.org/officeDocument/2006/relationships/tags" Target="../tags/tag49.xml"/><Relationship Id="rId114" Type="http://schemas.openxmlformats.org/officeDocument/2006/relationships/tags" Target="../tags/tag114.xml"/><Relationship Id="rId119" Type="http://schemas.openxmlformats.org/officeDocument/2006/relationships/tags" Target="../tags/tag119.xml"/><Relationship Id="rId44" Type="http://schemas.openxmlformats.org/officeDocument/2006/relationships/tags" Target="../tags/tag44.xml"/><Relationship Id="rId60" Type="http://schemas.openxmlformats.org/officeDocument/2006/relationships/tags" Target="../tags/tag60.xml"/><Relationship Id="rId65" Type="http://schemas.openxmlformats.org/officeDocument/2006/relationships/tags" Target="../tags/tag65.xml"/><Relationship Id="rId81" Type="http://schemas.openxmlformats.org/officeDocument/2006/relationships/tags" Target="../tags/tag81.xml"/><Relationship Id="rId86" Type="http://schemas.openxmlformats.org/officeDocument/2006/relationships/tags" Target="../tags/tag86.xml"/><Relationship Id="rId130" Type="http://schemas.openxmlformats.org/officeDocument/2006/relationships/tags" Target="../tags/tag130.xml"/><Relationship Id="rId135" Type="http://schemas.openxmlformats.org/officeDocument/2006/relationships/tags" Target="../tags/tag135.xml"/><Relationship Id="rId13" Type="http://schemas.openxmlformats.org/officeDocument/2006/relationships/tags" Target="../tags/tag13.xml"/><Relationship Id="rId18" Type="http://schemas.openxmlformats.org/officeDocument/2006/relationships/tags" Target="../tags/tag18.xml"/><Relationship Id="rId39" Type="http://schemas.openxmlformats.org/officeDocument/2006/relationships/tags" Target="../tags/tag39.xml"/><Relationship Id="rId109" Type="http://schemas.openxmlformats.org/officeDocument/2006/relationships/tags" Target="../tags/tag109.xml"/><Relationship Id="rId34" Type="http://schemas.openxmlformats.org/officeDocument/2006/relationships/tags" Target="../tags/tag34.xml"/><Relationship Id="rId50" Type="http://schemas.openxmlformats.org/officeDocument/2006/relationships/tags" Target="../tags/tag50.xml"/><Relationship Id="rId55" Type="http://schemas.openxmlformats.org/officeDocument/2006/relationships/tags" Target="../tags/tag55.xml"/><Relationship Id="rId76" Type="http://schemas.openxmlformats.org/officeDocument/2006/relationships/tags" Target="../tags/tag76.xml"/><Relationship Id="rId97" Type="http://schemas.openxmlformats.org/officeDocument/2006/relationships/tags" Target="../tags/tag97.xml"/><Relationship Id="rId104" Type="http://schemas.openxmlformats.org/officeDocument/2006/relationships/tags" Target="../tags/tag104.xml"/><Relationship Id="rId120" Type="http://schemas.openxmlformats.org/officeDocument/2006/relationships/tags" Target="../tags/tag120.xml"/><Relationship Id="rId125" Type="http://schemas.openxmlformats.org/officeDocument/2006/relationships/tags" Target="../tags/tag125.xml"/><Relationship Id="rId141" Type="http://schemas.openxmlformats.org/officeDocument/2006/relationships/tags" Target="../tags/tag141.xml"/><Relationship Id="rId146" Type="http://schemas.openxmlformats.org/officeDocument/2006/relationships/tags" Target="../tags/tag146.xml"/><Relationship Id="rId7" Type="http://schemas.openxmlformats.org/officeDocument/2006/relationships/tags" Target="../tags/tag7.xml"/><Relationship Id="rId71" Type="http://schemas.openxmlformats.org/officeDocument/2006/relationships/tags" Target="../tags/tag71.xml"/><Relationship Id="rId92" Type="http://schemas.openxmlformats.org/officeDocument/2006/relationships/tags" Target="../tags/tag92.xml"/><Relationship Id="rId2" Type="http://schemas.openxmlformats.org/officeDocument/2006/relationships/tags" Target="../tags/tag2.xml"/><Relationship Id="rId29" Type="http://schemas.openxmlformats.org/officeDocument/2006/relationships/tags" Target="../tags/tag29.xml"/><Relationship Id="rId24" Type="http://schemas.openxmlformats.org/officeDocument/2006/relationships/tags" Target="../tags/tag24.xml"/><Relationship Id="rId40" Type="http://schemas.openxmlformats.org/officeDocument/2006/relationships/tags" Target="../tags/tag40.xml"/><Relationship Id="rId45" Type="http://schemas.openxmlformats.org/officeDocument/2006/relationships/tags" Target="../tags/tag45.xml"/><Relationship Id="rId66" Type="http://schemas.openxmlformats.org/officeDocument/2006/relationships/tags" Target="../tags/tag66.xml"/><Relationship Id="rId87" Type="http://schemas.openxmlformats.org/officeDocument/2006/relationships/tags" Target="../tags/tag87.xml"/><Relationship Id="rId110" Type="http://schemas.openxmlformats.org/officeDocument/2006/relationships/tags" Target="../tags/tag110.xml"/><Relationship Id="rId115" Type="http://schemas.openxmlformats.org/officeDocument/2006/relationships/tags" Target="../tags/tag115.xml"/><Relationship Id="rId131" Type="http://schemas.openxmlformats.org/officeDocument/2006/relationships/tags" Target="../tags/tag131.xml"/><Relationship Id="rId136" Type="http://schemas.openxmlformats.org/officeDocument/2006/relationships/tags" Target="../tags/tag136.xml"/><Relationship Id="rId61" Type="http://schemas.openxmlformats.org/officeDocument/2006/relationships/tags" Target="../tags/tag61.xml"/><Relationship Id="rId82" Type="http://schemas.openxmlformats.org/officeDocument/2006/relationships/tags" Target="../tags/tag82.xml"/><Relationship Id="rId19" Type="http://schemas.openxmlformats.org/officeDocument/2006/relationships/tags" Target="../tags/tag19.xml"/><Relationship Id="rId14" Type="http://schemas.openxmlformats.org/officeDocument/2006/relationships/tags" Target="../tags/tag14.xml"/><Relationship Id="rId30" Type="http://schemas.openxmlformats.org/officeDocument/2006/relationships/tags" Target="../tags/tag30.xml"/><Relationship Id="rId35" Type="http://schemas.openxmlformats.org/officeDocument/2006/relationships/tags" Target="../tags/tag35.xml"/><Relationship Id="rId56" Type="http://schemas.openxmlformats.org/officeDocument/2006/relationships/tags" Target="../tags/tag56.xml"/><Relationship Id="rId77" Type="http://schemas.openxmlformats.org/officeDocument/2006/relationships/tags" Target="../tags/tag77.xml"/><Relationship Id="rId100" Type="http://schemas.openxmlformats.org/officeDocument/2006/relationships/tags" Target="../tags/tag100.xml"/><Relationship Id="rId105" Type="http://schemas.openxmlformats.org/officeDocument/2006/relationships/tags" Target="../tags/tag105.xml"/><Relationship Id="rId126" Type="http://schemas.openxmlformats.org/officeDocument/2006/relationships/tags" Target="../tags/tag126.xml"/><Relationship Id="rId147" Type="http://schemas.openxmlformats.org/officeDocument/2006/relationships/tags" Target="../tags/tag147.xml"/><Relationship Id="rId8" Type="http://schemas.openxmlformats.org/officeDocument/2006/relationships/tags" Target="../tags/tag8.xml"/><Relationship Id="rId51" Type="http://schemas.openxmlformats.org/officeDocument/2006/relationships/tags" Target="../tags/tag51.xml"/><Relationship Id="rId72" Type="http://schemas.openxmlformats.org/officeDocument/2006/relationships/tags" Target="../tags/tag72.xml"/><Relationship Id="rId93" Type="http://schemas.openxmlformats.org/officeDocument/2006/relationships/tags" Target="../tags/tag93.xml"/><Relationship Id="rId98" Type="http://schemas.openxmlformats.org/officeDocument/2006/relationships/tags" Target="../tags/tag98.xml"/><Relationship Id="rId121" Type="http://schemas.openxmlformats.org/officeDocument/2006/relationships/tags" Target="../tags/tag121.xml"/><Relationship Id="rId142" Type="http://schemas.openxmlformats.org/officeDocument/2006/relationships/tags" Target="../tags/tag142.xml"/><Relationship Id="rId3" Type="http://schemas.openxmlformats.org/officeDocument/2006/relationships/tags" Target="../tags/tag3.xml"/><Relationship Id="rId25" Type="http://schemas.openxmlformats.org/officeDocument/2006/relationships/tags" Target="../tags/tag25.xml"/><Relationship Id="rId46" Type="http://schemas.openxmlformats.org/officeDocument/2006/relationships/tags" Target="../tags/tag46.xml"/><Relationship Id="rId67" Type="http://schemas.openxmlformats.org/officeDocument/2006/relationships/tags" Target="../tags/tag67.xml"/><Relationship Id="rId116" Type="http://schemas.openxmlformats.org/officeDocument/2006/relationships/tags" Target="../tags/tag116.xml"/><Relationship Id="rId137" Type="http://schemas.openxmlformats.org/officeDocument/2006/relationships/tags" Target="../tags/tag137.xml"/><Relationship Id="rId20" Type="http://schemas.openxmlformats.org/officeDocument/2006/relationships/tags" Target="../tags/tag20.xml"/><Relationship Id="rId41" Type="http://schemas.openxmlformats.org/officeDocument/2006/relationships/tags" Target="../tags/tag41.xml"/><Relationship Id="rId62" Type="http://schemas.openxmlformats.org/officeDocument/2006/relationships/tags" Target="../tags/tag62.xml"/><Relationship Id="rId83" Type="http://schemas.openxmlformats.org/officeDocument/2006/relationships/tags" Target="../tags/tag83.xml"/><Relationship Id="rId88" Type="http://schemas.openxmlformats.org/officeDocument/2006/relationships/tags" Target="../tags/tag88.xml"/><Relationship Id="rId111" Type="http://schemas.openxmlformats.org/officeDocument/2006/relationships/tags" Target="../tags/tag111.xml"/><Relationship Id="rId132" Type="http://schemas.openxmlformats.org/officeDocument/2006/relationships/tags" Target="../tags/tag132.xml"/><Relationship Id="rId15" Type="http://schemas.openxmlformats.org/officeDocument/2006/relationships/tags" Target="../tags/tag15.xml"/><Relationship Id="rId36" Type="http://schemas.openxmlformats.org/officeDocument/2006/relationships/tags" Target="../tags/tag36.xml"/><Relationship Id="rId57" Type="http://schemas.openxmlformats.org/officeDocument/2006/relationships/tags" Target="../tags/tag57.xml"/><Relationship Id="rId106" Type="http://schemas.openxmlformats.org/officeDocument/2006/relationships/tags" Target="../tags/tag106.xml"/><Relationship Id="rId127" Type="http://schemas.openxmlformats.org/officeDocument/2006/relationships/tags" Target="../tags/tag127.xml"/><Relationship Id="rId10" Type="http://schemas.openxmlformats.org/officeDocument/2006/relationships/tags" Target="../tags/tag10.xml"/><Relationship Id="rId31" Type="http://schemas.openxmlformats.org/officeDocument/2006/relationships/tags" Target="../tags/tag31.xml"/><Relationship Id="rId52" Type="http://schemas.openxmlformats.org/officeDocument/2006/relationships/tags" Target="../tags/tag52.xml"/><Relationship Id="rId73" Type="http://schemas.openxmlformats.org/officeDocument/2006/relationships/tags" Target="../tags/tag73.xml"/><Relationship Id="rId78" Type="http://schemas.openxmlformats.org/officeDocument/2006/relationships/tags" Target="../tags/tag78.xml"/><Relationship Id="rId94" Type="http://schemas.openxmlformats.org/officeDocument/2006/relationships/tags" Target="../tags/tag94.xml"/><Relationship Id="rId99" Type="http://schemas.openxmlformats.org/officeDocument/2006/relationships/tags" Target="../tags/tag99.xml"/><Relationship Id="rId101" Type="http://schemas.openxmlformats.org/officeDocument/2006/relationships/tags" Target="../tags/tag101.xml"/><Relationship Id="rId122" Type="http://schemas.openxmlformats.org/officeDocument/2006/relationships/tags" Target="../tags/tag122.xml"/><Relationship Id="rId143" Type="http://schemas.openxmlformats.org/officeDocument/2006/relationships/tags" Target="../tags/tag143.xml"/><Relationship Id="rId148" Type="http://schemas.openxmlformats.org/officeDocument/2006/relationships/slideLayout" Target="../slideLayouts/slideLayout2.xml"/><Relationship Id="rId4" Type="http://schemas.openxmlformats.org/officeDocument/2006/relationships/tags" Target="../tags/tag4.xml"/><Relationship Id="rId9" Type="http://schemas.openxmlformats.org/officeDocument/2006/relationships/tags" Target="../tags/tag9.xml"/><Relationship Id="rId26" Type="http://schemas.openxmlformats.org/officeDocument/2006/relationships/tags" Target="../tags/tag26.xml"/><Relationship Id="rId47" Type="http://schemas.openxmlformats.org/officeDocument/2006/relationships/tags" Target="../tags/tag47.xml"/><Relationship Id="rId68" Type="http://schemas.openxmlformats.org/officeDocument/2006/relationships/tags" Target="../tags/tag68.xml"/><Relationship Id="rId89" Type="http://schemas.openxmlformats.org/officeDocument/2006/relationships/tags" Target="../tags/tag89.xml"/><Relationship Id="rId112" Type="http://schemas.openxmlformats.org/officeDocument/2006/relationships/tags" Target="../tags/tag112.xml"/><Relationship Id="rId133" Type="http://schemas.openxmlformats.org/officeDocument/2006/relationships/tags" Target="../tags/tag133.xml"/><Relationship Id="rId16" Type="http://schemas.openxmlformats.org/officeDocument/2006/relationships/tags" Target="../tags/tag16.xml"/><Relationship Id="rId37" Type="http://schemas.openxmlformats.org/officeDocument/2006/relationships/tags" Target="../tags/tag37.xml"/><Relationship Id="rId58" Type="http://schemas.openxmlformats.org/officeDocument/2006/relationships/tags" Target="../tags/tag58.xml"/><Relationship Id="rId79" Type="http://schemas.openxmlformats.org/officeDocument/2006/relationships/tags" Target="../tags/tag79.xml"/><Relationship Id="rId102" Type="http://schemas.openxmlformats.org/officeDocument/2006/relationships/tags" Target="../tags/tag102.xml"/><Relationship Id="rId123" Type="http://schemas.openxmlformats.org/officeDocument/2006/relationships/tags" Target="../tags/tag123.xml"/><Relationship Id="rId144" Type="http://schemas.openxmlformats.org/officeDocument/2006/relationships/tags" Target="../tags/tag14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17" Type="http://schemas.openxmlformats.org/officeDocument/2006/relationships/tags" Target="../tags/tag265.xml"/><Relationship Id="rId21" Type="http://schemas.openxmlformats.org/officeDocument/2006/relationships/tags" Target="../tags/tag169.xml"/><Relationship Id="rId42" Type="http://schemas.openxmlformats.org/officeDocument/2006/relationships/tags" Target="../tags/tag190.xml"/><Relationship Id="rId63" Type="http://schemas.openxmlformats.org/officeDocument/2006/relationships/tags" Target="../tags/tag211.xml"/><Relationship Id="rId84" Type="http://schemas.openxmlformats.org/officeDocument/2006/relationships/tags" Target="../tags/tag232.xml"/><Relationship Id="rId138" Type="http://schemas.openxmlformats.org/officeDocument/2006/relationships/tags" Target="../tags/tag286.xml"/><Relationship Id="rId107" Type="http://schemas.openxmlformats.org/officeDocument/2006/relationships/tags" Target="../tags/tag255.xml"/><Relationship Id="rId11" Type="http://schemas.openxmlformats.org/officeDocument/2006/relationships/tags" Target="../tags/tag159.xml"/><Relationship Id="rId32" Type="http://schemas.openxmlformats.org/officeDocument/2006/relationships/tags" Target="../tags/tag180.xml"/><Relationship Id="rId53" Type="http://schemas.openxmlformats.org/officeDocument/2006/relationships/tags" Target="../tags/tag201.xml"/><Relationship Id="rId74" Type="http://schemas.openxmlformats.org/officeDocument/2006/relationships/tags" Target="../tags/tag222.xml"/><Relationship Id="rId128" Type="http://schemas.openxmlformats.org/officeDocument/2006/relationships/tags" Target="../tags/tag276.xml"/><Relationship Id="rId5" Type="http://schemas.openxmlformats.org/officeDocument/2006/relationships/tags" Target="../tags/tag153.xml"/><Relationship Id="rId90" Type="http://schemas.openxmlformats.org/officeDocument/2006/relationships/tags" Target="../tags/tag238.xml"/><Relationship Id="rId95" Type="http://schemas.openxmlformats.org/officeDocument/2006/relationships/tags" Target="../tags/tag243.xml"/><Relationship Id="rId22" Type="http://schemas.openxmlformats.org/officeDocument/2006/relationships/tags" Target="../tags/tag170.xml"/><Relationship Id="rId27" Type="http://schemas.openxmlformats.org/officeDocument/2006/relationships/tags" Target="../tags/tag175.xml"/><Relationship Id="rId43" Type="http://schemas.openxmlformats.org/officeDocument/2006/relationships/tags" Target="../tags/tag191.xml"/><Relationship Id="rId48" Type="http://schemas.openxmlformats.org/officeDocument/2006/relationships/tags" Target="../tags/tag196.xml"/><Relationship Id="rId64" Type="http://schemas.openxmlformats.org/officeDocument/2006/relationships/tags" Target="../tags/tag212.xml"/><Relationship Id="rId69" Type="http://schemas.openxmlformats.org/officeDocument/2006/relationships/tags" Target="../tags/tag217.xml"/><Relationship Id="rId113" Type="http://schemas.openxmlformats.org/officeDocument/2006/relationships/tags" Target="../tags/tag261.xml"/><Relationship Id="rId118" Type="http://schemas.openxmlformats.org/officeDocument/2006/relationships/tags" Target="../tags/tag266.xml"/><Relationship Id="rId134" Type="http://schemas.openxmlformats.org/officeDocument/2006/relationships/tags" Target="../tags/tag282.xml"/><Relationship Id="rId139" Type="http://schemas.openxmlformats.org/officeDocument/2006/relationships/tags" Target="../tags/tag287.xml"/><Relationship Id="rId80" Type="http://schemas.openxmlformats.org/officeDocument/2006/relationships/tags" Target="../tags/tag228.xml"/><Relationship Id="rId85" Type="http://schemas.openxmlformats.org/officeDocument/2006/relationships/tags" Target="../tags/tag233.xml"/><Relationship Id="rId12" Type="http://schemas.openxmlformats.org/officeDocument/2006/relationships/tags" Target="../tags/tag160.xml"/><Relationship Id="rId17" Type="http://schemas.openxmlformats.org/officeDocument/2006/relationships/tags" Target="../tags/tag165.xml"/><Relationship Id="rId33" Type="http://schemas.openxmlformats.org/officeDocument/2006/relationships/tags" Target="../tags/tag181.xml"/><Relationship Id="rId38" Type="http://schemas.openxmlformats.org/officeDocument/2006/relationships/tags" Target="../tags/tag186.xml"/><Relationship Id="rId59" Type="http://schemas.openxmlformats.org/officeDocument/2006/relationships/tags" Target="../tags/tag207.xml"/><Relationship Id="rId103" Type="http://schemas.openxmlformats.org/officeDocument/2006/relationships/tags" Target="../tags/tag251.xml"/><Relationship Id="rId108" Type="http://schemas.openxmlformats.org/officeDocument/2006/relationships/tags" Target="../tags/tag256.xml"/><Relationship Id="rId124" Type="http://schemas.openxmlformats.org/officeDocument/2006/relationships/tags" Target="../tags/tag272.xml"/><Relationship Id="rId129" Type="http://schemas.openxmlformats.org/officeDocument/2006/relationships/tags" Target="../tags/tag277.xml"/><Relationship Id="rId54" Type="http://schemas.openxmlformats.org/officeDocument/2006/relationships/tags" Target="../tags/tag202.xml"/><Relationship Id="rId70" Type="http://schemas.openxmlformats.org/officeDocument/2006/relationships/tags" Target="../tags/tag218.xml"/><Relationship Id="rId75" Type="http://schemas.openxmlformats.org/officeDocument/2006/relationships/tags" Target="../tags/tag223.xml"/><Relationship Id="rId91" Type="http://schemas.openxmlformats.org/officeDocument/2006/relationships/tags" Target="../tags/tag239.xml"/><Relationship Id="rId96" Type="http://schemas.openxmlformats.org/officeDocument/2006/relationships/tags" Target="../tags/tag244.xml"/><Relationship Id="rId140" Type="http://schemas.openxmlformats.org/officeDocument/2006/relationships/tags" Target="../tags/tag288.xml"/><Relationship Id="rId145" Type="http://schemas.openxmlformats.org/officeDocument/2006/relationships/tags" Target="../tags/tag293.xml"/><Relationship Id="rId1" Type="http://schemas.openxmlformats.org/officeDocument/2006/relationships/tags" Target="../tags/tag149.xml"/><Relationship Id="rId6" Type="http://schemas.openxmlformats.org/officeDocument/2006/relationships/tags" Target="../tags/tag154.xml"/><Relationship Id="rId23" Type="http://schemas.openxmlformats.org/officeDocument/2006/relationships/tags" Target="../tags/tag171.xml"/><Relationship Id="rId28" Type="http://schemas.openxmlformats.org/officeDocument/2006/relationships/tags" Target="../tags/tag176.xml"/><Relationship Id="rId49" Type="http://schemas.openxmlformats.org/officeDocument/2006/relationships/tags" Target="../tags/tag197.xml"/><Relationship Id="rId114" Type="http://schemas.openxmlformats.org/officeDocument/2006/relationships/tags" Target="../tags/tag262.xml"/><Relationship Id="rId119" Type="http://schemas.openxmlformats.org/officeDocument/2006/relationships/tags" Target="../tags/tag267.xml"/><Relationship Id="rId44" Type="http://schemas.openxmlformats.org/officeDocument/2006/relationships/tags" Target="../tags/tag192.xml"/><Relationship Id="rId60" Type="http://schemas.openxmlformats.org/officeDocument/2006/relationships/tags" Target="../tags/tag208.xml"/><Relationship Id="rId65" Type="http://schemas.openxmlformats.org/officeDocument/2006/relationships/tags" Target="../tags/tag213.xml"/><Relationship Id="rId81" Type="http://schemas.openxmlformats.org/officeDocument/2006/relationships/tags" Target="../tags/tag229.xml"/><Relationship Id="rId86" Type="http://schemas.openxmlformats.org/officeDocument/2006/relationships/tags" Target="../tags/tag234.xml"/><Relationship Id="rId130" Type="http://schemas.openxmlformats.org/officeDocument/2006/relationships/tags" Target="../tags/tag278.xml"/><Relationship Id="rId135" Type="http://schemas.openxmlformats.org/officeDocument/2006/relationships/tags" Target="../tags/tag283.xml"/><Relationship Id="rId13" Type="http://schemas.openxmlformats.org/officeDocument/2006/relationships/tags" Target="../tags/tag161.xml"/><Relationship Id="rId18" Type="http://schemas.openxmlformats.org/officeDocument/2006/relationships/tags" Target="../tags/tag166.xml"/><Relationship Id="rId39" Type="http://schemas.openxmlformats.org/officeDocument/2006/relationships/tags" Target="../tags/tag187.xml"/><Relationship Id="rId109" Type="http://schemas.openxmlformats.org/officeDocument/2006/relationships/tags" Target="../tags/tag257.xml"/><Relationship Id="rId34" Type="http://schemas.openxmlformats.org/officeDocument/2006/relationships/tags" Target="../tags/tag182.xml"/><Relationship Id="rId50" Type="http://schemas.openxmlformats.org/officeDocument/2006/relationships/tags" Target="../tags/tag198.xml"/><Relationship Id="rId55" Type="http://schemas.openxmlformats.org/officeDocument/2006/relationships/tags" Target="../tags/tag203.xml"/><Relationship Id="rId76" Type="http://schemas.openxmlformats.org/officeDocument/2006/relationships/tags" Target="../tags/tag224.xml"/><Relationship Id="rId97" Type="http://schemas.openxmlformats.org/officeDocument/2006/relationships/tags" Target="../tags/tag245.xml"/><Relationship Id="rId104" Type="http://schemas.openxmlformats.org/officeDocument/2006/relationships/tags" Target="../tags/tag252.xml"/><Relationship Id="rId120" Type="http://schemas.openxmlformats.org/officeDocument/2006/relationships/tags" Target="../tags/tag268.xml"/><Relationship Id="rId125" Type="http://schemas.openxmlformats.org/officeDocument/2006/relationships/tags" Target="../tags/tag273.xml"/><Relationship Id="rId141" Type="http://schemas.openxmlformats.org/officeDocument/2006/relationships/tags" Target="../tags/tag289.xml"/><Relationship Id="rId146" Type="http://schemas.openxmlformats.org/officeDocument/2006/relationships/tags" Target="../tags/tag294.xml"/><Relationship Id="rId7" Type="http://schemas.openxmlformats.org/officeDocument/2006/relationships/tags" Target="../tags/tag155.xml"/><Relationship Id="rId71" Type="http://schemas.openxmlformats.org/officeDocument/2006/relationships/tags" Target="../tags/tag219.xml"/><Relationship Id="rId92" Type="http://schemas.openxmlformats.org/officeDocument/2006/relationships/tags" Target="../tags/tag240.xml"/><Relationship Id="rId2" Type="http://schemas.openxmlformats.org/officeDocument/2006/relationships/tags" Target="../tags/tag150.xml"/><Relationship Id="rId29" Type="http://schemas.openxmlformats.org/officeDocument/2006/relationships/tags" Target="../tags/tag177.xml"/><Relationship Id="rId24" Type="http://schemas.openxmlformats.org/officeDocument/2006/relationships/tags" Target="../tags/tag172.xml"/><Relationship Id="rId40" Type="http://schemas.openxmlformats.org/officeDocument/2006/relationships/tags" Target="../tags/tag188.xml"/><Relationship Id="rId45" Type="http://schemas.openxmlformats.org/officeDocument/2006/relationships/tags" Target="../tags/tag193.xml"/><Relationship Id="rId66" Type="http://schemas.openxmlformats.org/officeDocument/2006/relationships/tags" Target="../tags/tag214.xml"/><Relationship Id="rId87" Type="http://schemas.openxmlformats.org/officeDocument/2006/relationships/tags" Target="../tags/tag235.xml"/><Relationship Id="rId110" Type="http://schemas.openxmlformats.org/officeDocument/2006/relationships/tags" Target="../tags/tag258.xml"/><Relationship Id="rId115" Type="http://schemas.openxmlformats.org/officeDocument/2006/relationships/tags" Target="../tags/tag263.xml"/><Relationship Id="rId131" Type="http://schemas.openxmlformats.org/officeDocument/2006/relationships/tags" Target="../tags/tag279.xml"/><Relationship Id="rId136" Type="http://schemas.openxmlformats.org/officeDocument/2006/relationships/tags" Target="../tags/tag284.xml"/><Relationship Id="rId61" Type="http://schemas.openxmlformats.org/officeDocument/2006/relationships/tags" Target="../tags/tag209.xml"/><Relationship Id="rId82" Type="http://schemas.openxmlformats.org/officeDocument/2006/relationships/tags" Target="../tags/tag230.xml"/><Relationship Id="rId19" Type="http://schemas.openxmlformats.org/officeDocument/2006/relationships/tags" Target="../tags/tag167.xml"/><Relationship Id="rId14" Type="http://schemas.openxmlformats.org/officeDocument/2006/relationships/tags" Target="../tags/tag162.xml"/><Relationship Id="rId30" Type="http://schemas.openxmlformats.org/officeDocument/2006/relationships/tags" Target="../tags/tag178.xml"/><Relationship Id="rId35" Type="http://schemas.openxmlformats.org/officeDocument/2006/relationships/tags" Target="../tags/tag183.xml"/><Relationship Id="rId56" Type="http://schemas.openxmlformats.org/officeDocument/2006/relationships/tags" Target="../tags/tag204.xml"/><Relationship Id="rId77" Type="http://schemas.openxmlformats.org/officeDocument/2006/relationships/tags" Target="../tags/tag225.xml"/><Relationship Id="rId100" Type="http://schemas.openxmlformats.org/officeDocument/2006/relationships/tags" Target="../tags/tag248.xml"/><Relationship Id="rId105" Type="http://schemas.openxmlformats.org/officeDocument/2006/relationships/tags" Target="../tags/tag253.xml"/><Relationship Id="rId126" Type="http://schemas.openxmlformats.org/officeDocument/2006/relationships/tags" Target="../tags/tag274.xml"/><Relationship Id="rId147" Type="http://schemas.openxmlformats.org/officeDocument/2006/relationships/tags" Target="../tags/tag295.xml"/><Relationship Id="rId8" Type="http://schemas.openxmlformats.org/officeDocument/2006/relationships/tags" Target="../tags/tag156.xml"/><Relationship Id="rId51" Type="http://schemas.openxmlformats.org/officeDocument/2006/relationships/tags" Target="../tags/tag199.xml"/><Relationship Id="rId72" Type="http://schemas.openxmlformats.org/officeDocument/2006/relationships/tags" Target="../tags/tag220.xml"/><Relationship Id="rId93" Type="http://schemas.openxmlformats.org/officeDocument/2006/relationships/tags" Target="../tags/tag241.xml"/><Relationship Id="rId98" Type="http://schemas.openxmlformats.org/officeDocument/2006/relationships/tags" Target="../tags/tag246.xml"/><Relationship Id="rId121" Type="http://schemas.openxmlformats.org/officeDocument/2006/relationships/tags" Target="../tags/tag269.xml"/><Relationship Id="rId142" Type="http://schemas.openxmlformats.org/officeDocument/2006/relationships/tags" Target="../tags/tag290.xml"/><Relationship Id="rId3" Type="http://schemas.openxmlformats.org/officeDocument/2006/relationships/tags" Target="../tags/tag151.xml"/><Relationship Id="rId25" Type="http://schemas.openxmlformats.org/officeDocument/2006/relationships/tags" Target="../tags/tag173.xml"/><Relationship Id="rId46" Type="http://schemas.openxmlformats.org/officeDocument/2006/relationships/tags" Target="../tags/tag194.xml"/><Relationship Id="rId67" Type="http://schemas.openxmlformats.org/officeDocument/2006/relationships/tags" Target="../tags/tag215.xml"/><Relationship Id="rId116" Type="http://schemas.openxmlformats.org/officeDocument/2006/relationships/tags" Target="../tags/tag264.xml"/><Relationship Id="rId137" Type="http://schemas.openxmlformats.org/officeDocument/2006/relationships/tags" Target="../tags/tag285.xml"/><Relationship Id="rId20" Type="http://schemas.openxmlformats.org/officeDocument/2006/relationships/tags" Target="../tags/tag168.xml"/><Relationship Id="rId41" Type="http://schemas.openxmlformats.org/officeDocument/2006/relationships/tags" Target="../tags/tag189.xml"/><Relationship Id="rId62" Type="http://schemas.openxmlformats.org/officeDocument/2006/relationships/tags" Target="../tags/tag210.xml"/><Relationship Id="rId83" Type="http://schemas.openxmlformats.org/officeDocument/2006/relationships/tags" Target="../tags/tag231.xml"/><Relationship Id="rId88" Type="http://schemas.openxmlformats.org/officeDocument/2006/relationships/tags" Target="../tags/tag236.xml"/><Relationship Id="rId111" Type="http://schemas.openxmlformats.org/officeDocument/2006/relationships/tags" Target="../tags/tag259.xml"/><Relationship Id="rId132" Type="http://schemas.openxmlformats.org/officeDocument/2006/relationships/tags" Target="../tags/tag280.xml"/><Relationship Id="rId15" Type="http://schemas.openxmlformats.org/officeDocument/2006/relationships/tags" Target="../tags/tag163.xml"/><Relationship Id="rId36" Type="http://schemas.openxmlformats.org/officeDocument/2006/relationships/tags" Target="../tags/tag184.xml"/><Relationship Id="rId57" Type="http://schemas.openxmlformats.org/officeDocument/2006/relationships/tags" Target="../tags/tag205.xml"/><Relationship Id="rId106" Type="http://schemas.openxmlformats.org/officeDocument/2006/relationships/tags" Target="../tags/tag254.xml"/><Relationship Id="rId127" Type="http://schemas.openxmlformats.org/officeDocument/2006/relationships/tags" Target="../tags/tag275.xml"/><Relationship Id="rId10" Type="http://schemas.openxmlformats.org/officeDocument/2006/relationships/tags" Target="../tags/tag158.xml"/><Relationship Id="rId31" Type="http://schemas.openxmlformats.org/officeDocument/2006/relationships/tags" Target="../tags/tag179.xml"/><Relationship Id="rId52" Type="http://schemas.openxmlformats.org/officeDocument/2006/relationships/tags" Target="../tags/tag200.xml"/><Relationship Id="rId73" Type="http://schemas.openxmlformats.org/officeDocument/2006/relationships/tags" Target="../tags/tag221.xml"/><Relationship Id="rId78" Type="http://schemas.openxmlformats.org/officeDocument/2006/relationships/tags" Target="../tags/tag226.xml"/><Relationship Id="rId94" Type="http://schemas.openxmlformats.org/officeDocument/2006/relationships/tags" Target="../tags/tag242.xml"/><Relationship Id="rId99" Type="http://schemas.openxmlformats.org/officeDocument/2006/relationships/tags" Target="../tags/tag247.xml"/><Relationship Id="rId101" Type="http://schemas.openxmlformats.org/officeDocument/2006/relationships/tags" Target="../tags/tag249.xml"/><Relationship Id="rId122" Type="http://schemas.openxmlformats.org/officeDocument/2006/relationships/tags" Target="../tags/tag270.xml"/><Relationship Id="rId143" Type="http://schemas.openxmlformats.org/officeDocument/2006/relationships/tags" Target="../tags/tag291.xml"/><Relationship Id="rId148" Type="http://schemas.openxmlformats.org/officeDocument/2006/relationships/slideLayout" Target="../slideLayouts/slideLayout2.xml"/><Relationship Id="rId4" Type="http://schemas.openxmlformats.org/officeDocument/2006/relationships/tags" Target="../tags/tag152.xml"/><Relationship Id="rId9" Type="http://schemas.openxmlformats.org/officeDocument/2006/relationships/tags" Target="../tags/tag157.xml"/><Relationship Id="rId26" Type="http://schemas.openxmlformats.org/officeDocument/2006/relationships/tags" Target="../tags/tag174.xml"/><Relationship Id="rId47" Type="http://schemas.openxmlformats.org/officeDocument/2006/relationships/tags" Target="../tags/tag195.xml"/><Relationship Id="rId68" Type="http://schemas.openxmlformats.org/officeDocument/2006/relationships/tags" Target="../tags/tag216.xml"/><Relationship Id="rId89" Type="http://schemas.openxmlformats.org/officeDocument/2006/relationships/tags" Target="../tags/tag237.xml"/><Relationship Id="rId112" Type="http://schemas.openxmlformats.org/officeDocument/2006/relationships/tags" Target="../tags/tag260.xml"/><Relationship Id="rId133" Type="http://schemas.openxmlformats.org/officeDocument/2006/relationships/tags" Target="../tags/tag281.xml"/><Relationship Id="rId16" Type="http://schemas.openxmlformats.org/officeDocument/2006/relationships/tags" Target="../tags/tag164.xml"/><Relationship Id="rId37" Type="http://schemas.openxmlformats.org/officeDocument/2006/relationships/tags" Target="../tags/tag185.xml"/><Relationship Id="rId58" Type="http://schemas.openxmlformats.org/officeDocument/2006/relationships/tags" Target="../tags/tag206.xml"/><Relationship Id="rId79" Type="http://schemas.openxmlformats.org/officeDocument/2006/relationships/tags" Target="../tags/tag227.xml"/><Relationship Id="rId102" Type="http://schemas.openxmlformats.org/officeDocument/2006/relationships/tags" Target="../tags/tag250.xml"/><Relationship Id="rId123" Type="http://schemas.openxmlformats.org/officeDocument/2006/relationships/tags" Target="../tags/tag271.xml"/><Relationship Id="rId144" Type="http://schemas.openxmlformats.org/officeDocument/2006/relationships/tags" Target="../tags/tag292.xml"/></Relationships>
</file>

<file path=ppt/slides/_rels/slide5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pn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4.png"/><Relationship Id="rId1" Type="http://schemas.openxmlformats.org/officeDocument/2006/relationships/slideLayout" Target="../slideLayouts/slideLayout2.xml"/><Relationship Id="rId4" Type="http://schemas.openxmlformats.org/officeDocument/2006/relationships/image" Target="../media/image30.png"/></Relationships>
</file>

<file path=ppt/slides/_rels/slide74.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slideLayout" Target="../slideLayouts/slideLayout2.xml"/><Relationship Id="rId1" Type="http://schemas.openxmlformats.org/officeDocument/2006/relationships/tags" Target="../tags/tag296.xml"/></Relationships>
</file>

<file path=ppt/slides/_rels/slide75.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98.xml"/><Relationship Id="rId1" Type="http://schemas.openxmlformats.org/officeDocument/2006/relationships/tags" Target="../tags/tag297.xml"/><Relationship Id="rId4" Type="http://schemas.openxmlformats.org/officeDocument/2006/relationships/notesSlide" Target="../notesSlides/notesSlide8.xml"/></Relationships>
</file>

<file path=ppt/slides/_rels/slide7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6" Type="http://schemas.openxmlformats.org/officeDocument/2006/relationships/tags" Target="../tags/tag324.xml"/><Relationship Id="rId21" Type="http://schemas.openxmlformats.org/officeDocument/2006/relationships/tags" Target="../tags/tag319.xml"/><Relationship Id="rId42" Type="http://schemas.openxmlformats.org/officeDocument/2006/relationships/tags" Target="../tags/tag340.xml"/><Relationship Id="rId47" Type="http://schemas.openxmlformats.org/officeDocument/2006/relationships/tags" Target="../tags/tag345.xml"/><Relationship Id="rId63" Type="http://schemas.openxmlformats.org/officeDocument/2006/relationships/tags" Target="../tags/tag361.xml"/><Relationship Id="rId68" Type="http://schemas.openxmlformats.org/officeDocument/2006/relationships/tags" Target="../tags/tag366.xml"/><Relationship Id="rId84" Type="http://schemas.openxmlformats.org/officeDocument/2006/relationships/tags" Target="../tags/tag382.xml"/><Relationship Id="rId89" Type="http://schemas.openxmlformats.org/officeDocument/2006/relationships/tags" Target="../tags/tag387.xml"/><Relationship Id="rId16" Type="http://schemas.openxmlformats.org/officeDocument/2006/relationships/tags" Target="../tags/tag314.xml"/><Relationship Id="rId11" Type="http://schemas.openxmlformats.org/officeDocument/2006/relationships/tags" Target="../tags/tag309.xml"/><Relationship Id="rId32" Type="http://schemas.openxmlformats.org/officeDocument/2006/relationships/tags" Target="../tags/tag330.xml"/><Relationship Id="rId37" Type="http://schemas.openxmlformats.org/officeDocument/2006/relationships/tags" Target="../tags/tag335.xml"/><Relationship Id="rId53" Type="http://schemas.openxmlformats.org/officeDocument/2006/relationships/tags" Target="../tags/tag351.xml"/><Relationship Id="rId58" Type="http://schemas.openxmlformats.org/officeDocument/2006/relationships/tags" Target="../tags/tag356.xml"/><Relationship Id="rId74" Type="http://schemas.openxmlformats.org/officeDocument/2006/relationships/tags" Target="../tags/tag372.xml"/><Relationship Id="rId79" Type="http://schemas.openxmlformats.org/officeDocument/2006/relationships/tags" Target="../tags/tag377.xml"/><Relationship Id="rId5" Type="http://schemas.openxmlformats.org/officeDocument/2006/relationships/tags" Target="../tags/tag303.xml"/><Relationship Id="rId90" Type="http://schemas.openxmlformats.org/officeDocument/2006/relationships/tags" Target="../tags/tag388.xml"/><Relationship Id="rId14" Type="http://schemas.openxmlformats.org/officeDocument/2006/relationships/tags" Target="../tags/tag312.xml"/><Relationship Id="rId22" Type="http://schemas.openxmlformats.org/officeDocument/2006/relationships/tags" Target="../tags/tag320.xml"/><Relationship Id="rId27" Type="http://schemas.openxmlformats.org/officeDocument/2006/relationships/tags" Target="../tags/tag325.xml"/><Relationship Id="rId30" Type="http://schemas.openxmlformats.org/officeDocument/2006/relationships/tags" Target="../tags/tag328.xml"/><Relationship Id="rId35" Type="http://schemas.openxmlformats.org/officeDocument/2006/relationships/tags" Target="../tags/tag333.xml"/><Relationship Id="rId43" Type="http://schemas.openxmlformats.org/officeDocument/2006/relationships/tags" Target="../tags/tag341.xml"/><Relationship Id="rId48" Type="http://schemas.openxmlformats.org/officeDocument/2006/relationships/tags" Target="../tags/tag346.xml"/><Relationship Id="rId56" Type="http://schemas.openxmlformats.org/officeDocument/2006/relationships/tags" Target="../tags/tag354.xml"/><Relationship Id="rId64" Type="http://schemas.openxmlformats.org/officeDocument/2006/relationships/tags" Target="../tags/tag362.xml"/><Relationship Id="rId69" Type="http://schemas.openxmlformats.org/officeDocument/2006/relationships/tags" Target="../tags/tag367.xml"/><Relationship Id="rId77" Type="http://schemas.openxmlformats.org/officeDocument/2006/relationships/tags" Target="../tags/tag375.xml"/><Relationship Id="rId8" Type="http://schemas.openxmlformats.org/officeDocument/2006/relationships/tags" Target="../tags/tag306.xml"/><Relationship Id="rId51" Type="http://schemas.openxmlformats.org/officeDocument/2006/relationships/tags" Target="../tags/tag349.xml"/><Relationship Id="rId72" Type="http://schemas.openxmlformats.org/officeDocument/2006/relationships/tags" Target="../tags/tag370.xml"/><Relationship Id="rId80" Type="http://schemas.openxmlformats.org/officeDocument/2006/relationships/tags" Target="../tags/tag378.xml"/><Relationship Id="rId85" Type="http://schemas.openxmlformats.org/officeDocument/2006/relationships/tags" Target="../tags/tag383.xml"/><Relationship Id="rId3" Type="http://schemas.openxmlformats.org/officeDocument/2006/relationships/tags" Target="../tags/tag301.xml"/><Relationship Id="rId12" Type="http://schemas.openxmlformats.org/officeDocument/2006/relationships/tags" Target="../tags/tag310.xml"/><Relationship Id="rId17" Type="http://schemas.openxmlformats.org/officeDocument/2006/relationships/tags" Target="../tags/tag315.xml"/><Relationship Id="rId25" Type="http://schemas.openxmlformats.org/officeDocument/2006/relationships/tags" Target="../tags/tag323.xml"/><Relationship Id="rId33" Type="http://schemas.openxmlformats.org/officeDocument/2006/relationships/tags" Target="../tags/tag331.xml"/><Relationship Id="rId38" Type="http://schemas.openxmlformats.org/officeDocument/2006/relationships/tags" Target="../tags/tag336.xml"/><Relationship Id="rId46" Type="http://schemas.openxmlformats.org/officeDocument/2006/relationships/tags" Target="../tags/tag344.xml"/><Relationship Id="rId59" Type="http://schemas.openxmlformats.org/officeDocument/2006/relationships/tags" Target="../tags/tag357.xml"/><Relationship Id="rId67" Type="http://schemas.openxmlformats.org/officeDocument/2006/relationships/tags" Target="../tags/tag365.xml"/><Relationship Id="rId20" Type="http://schemas.openxmlformats.org/officeDocument/2006/relationships/tags" Target="../tags/tag318.xml"/><Relationship Id="rId41" Type="http://schemas.openxmlformats.org/officeDocument/2006/relationships/tags" Target="../tags/tag339.xml"/><Relationship Id="rId54" Type="http://schemas.openxmlformats.org/officeDocument/2006/relationships/tags" Target="../tags/tag352.xml"/><Relationship Id="rId62" Type="http://schemas.openxmlformats.org/officeDocument/2006/relationships/tags" Target="../tags/tag360.xml"/><Relationship Id="rId70" Type="http://schemas.openxmlformats.org/officeDocument/2006/relationships/tags" Target="../tags/tag368.xml"/><Relationship Id="rId75" Type="http://schemas.openxmlformats.org/officeDocument/2006/relationships/tags" Target="../tags/tag373.xml"/><Relationship Id="rId83" Type="http://schemas.openxmlformats.org/officeDocument/2006/relationships/tags" Target="../tags/tag381.xml"/><Relationship Id="rId88" Type="http://schemas.openxmlformats.org/officeDocument/2006/relationships/tags" Target="../tags/tag386.xml"/><Relationship Id="rId91" Type="http://schemas.openxmlformats.org/officeDocument/2006/relationships/slideLayout" Target="../slideLayouts/slideLayout2.xml"/><Relationship Id="rId1" Type="http://schemas.openxmlformats.org/officeDocument/2006/relationships/tags" Target="../tags/tag299.xml"/><Relationship Id="rId6" Type="http://schemas.openxmlformats.org/officeDocument/2006/relationships/tags" Target="../tags/tag304.xml"/><Relationship Id="rId15" Type="http://schemas.openxmlformats.org/officeDocument/2006/relationships/tags" Target="../tags/tag313.xml"/><Relationship Id="rId23" Type="http://schemas.openxmlformats.org/officeDocument/2006/relationships/tags" Target="../tags/tag321.xml"/><Relationship Id="rId28" Type="http://schemas.openxmlformats.org/officeDocument/2006/relationships/tags" Target="../tags/tag326.xml"/><Relationship Id="rId36" Type="http://schemas.openxmlformats.org/officeDocument/2006/relationships/tags" Target="../tags/tag334.xml"/><Relationship Id="rId49" Type="http://schemas.openxmlformats.org/officeDocument/2006/relationships/tags" Target="../tags/tag347.xml"/><Relationship Id="rId57" Type="http://schemas.openxmlformats.org/officeDocument/2006/relationships/tags" Target="../tags/tag355.xml"/><Relationship Id="rId10" Type="http://schemas.openxmlformats.org/officeDocument/2006/relationships/tags" Target="../tags/tag308.xml"/><Relationship Id="rId31" Type="http://schemas.openxmlformats.org/officeDocument/2006/relationships/tags" Target="../tags/tag329.xml"/><Relationship Id="rId44" Type="http://schemas.openxmlformats.org/officeDocument/2006/relationships/tags" Target="../tags/tag342.xml"/><Relationship Id="rId52" Type="http://schemas.openxmlformats.org/officeDocument/2006/relationships/tags" Target="../tags/tag350.xml"/><Relationship Id="rId60" Type="http://schemas.openxmlformats.org/officeDocument/2006/relationships/tags" Target="../tags/tag358.xml"/><Relationship Id="rId65" Type="http://schemas.openxmlformats.org/officeDocument/2006/relationships/tags" Target="../tags/tag363.xml"/><Relationship Id="rId73" Type="http://schemas.openxmlformats.org/officeDocument/2006/relationships/tags" Target="../tags/tag371.xml"/><Relationship Id="rId78" Type="http://schemas.openxmlformats.org/officeDocument/2006/relationships/tags" Target="../tags/tag376.xml"/><Relationship Id="rId81" Type="http://schemas.openxmlformats.org/officeDocument/2006/relationships/tags" Target="../tags/tag379.xml"/><Relationship Id="rId86" Type="http://schemas.openxmlformats.org/officeDocument/2006/relationships/tags" Target="../tags/tag384.xml"/><Relationship Id="rId4" Type="http://schemas.openxmlformats.org/officeDocument/2006/relationships/tags" Target="../tags/tag302.xml"/><Relationship Id="rId9" Type="http://schemas.openxmlformats.org/officeDocument/2006/relationships/tags" Target="../tags/tag307.xml"/><Relationship Id="rId13" Type="http://schemas.openxmlformats.org/officeDocument/2006/relationships/tags" Target="../tags/tag311.xml"/><Relationship Id="rId18" Type="http://schemas.openxmlformats.org/officeDocument/2006/relationships/tags" Target="../tags/tag316.xml"/><Relationship Id="rId39" Type="http://schemas.openxmlformats.org/officeDocument/2006/relationships/tags" Target="../tags/tag337.xml"/><Relationship Id="rId34" Type="http://schemas.openxmlformats.org/officeDocument/2006/relationships/tags" Target="../tags/tag332.xml"/><Relationship Id="rId50" Type="http://schemas.openxmlformats.org/officeDocument/2006/relationships/tags" Target="../tags/tag348.xml"/><Relationship Id="rId55" Type="http://schemas.openxmlformats.org/officeDocument/2006/relationships/tags" Target="../tags/tag353.xml"/><Relationship Id="rId76" Type="http://schemas.openxmlformats.org/officeDocument/2006/relationships/tags" Target="../tags/tag374.xml"/><Relationship Id="rId7" Type="http://schemas.openxmlformats.org/officeDocument/2006/relationships/tags" Target="../tags/tag305.xml"/><Relationship Id="rId71" Type="http://schemas.openxmlformats.org/officeDocument/2006/relationships/tags" Target="../tags/tag369.xml"/><Relationship Id="rId2" Type="http://schemas.openxmlformats.org/officeDocument/2006/relationships/tags" Target="../tags/tag300.xml"/><Relationship Id="rId29" Type="http://schemas.openxmlformats.org/officeDocument/2006/relationships/tags" Target="../tags/tag327.xml"/><Relationship Id="rId24" Type="http://schemas.openxmlformats.org/officeDocument/2006/relationships/tags" Target="../tags/tag322.xml"/><Relationship Id="rId40" Type="http://schemas.openxmlformats.org/officeDocument/2006/relationships/tags" Target="../tags/tag338.xml"/><Relationship Id="rId45" Type="http://schemas.openxmlformats.org/officeDocument/2006/relationships/tags" Target="../tags/tag343.xml"/><Relationship Id="rId66" Type="http://schemas.openxmlformats.org/officeDocument/2006/relationships/tags" Target="../tags/tag364.xml"/><Relationship Id="rId87" Type="http://schemas.openxmlformats.org/officeDocument/2006/relationships/tags" Target="../tags/tag385.xml"/><Relationship Id="rId61" Type="http://schemas.openxmlformats.org/officeDocument/2006/relationships/tags" Target="../tags/tag359.xml"/><Relationship Id="rId82" Type="http://schemas.openxmlformats.org/officeDocument/2006/relationships/tags" Target="../tags/tag380.xml"/><Relationship Id="rId19" Type="http://schemas.openxmlformats.org/officeDocument/2006/relationships/tags" Target="../tags/tag317.xml"/></Relationships>
</file>

<file path=ppt/slides/_rels/slide83.xml.rels><?xml version="1.0" encoding="UTF-8" standalone="yes"?>
<Relationships xmlns="http://schemas.openxmlformats.org/package/2006/relationships"><Relationship Id="rId26" Type="http://schemas.openxmlformats.org/officeDocument/2006/relationships/tags" Target="../tags/tag414.xml"/><Relationship Id="rId117" Type="http://schemas.openxmlformats.org/officeDocument/2006/relationships/tags" Target="../tags/tag505.xml"/><Relationship Id="rId21" Type="http://schemas.openxmlformats.org/officeDocument/2006/relationships/tags" Target="../tags/tag409.xml"/><Relationship Id="rId42" Type="http://schemas.openxmlformats.org/officeDocument/2006/relationships/tags" Target="../tags/tag430.xml"/><Relationship Id="rId47" Type="http://schemas.openxmlformats.org/officeDocument/2006/relationships/tags" Target="../tags/tag435.xml"/><Relationship Id="rId63" Type="http://schemas.openxmlformats.org/officeDocument/2006/relationships/tags" Target="../tags/tag451.xml"/><Relationship Id="rId68" Type="http://schemas.openxmlformats.org/officeDocument/2006/relationships/tags" Target="../tags/tag456.xml"/><Relationship Id="rId84" Type="http://schemas.openxmlformats.org/officeDocument/2006/relationships/tags" Target="../tags/tag472.xml"/><Relationship Id="rId89" Type="http://schemas.openxmlformats.org/officeDocument/2006/relationships/tags" Target="../tags/tag477.xml"/><Relationship Id="rId112" Type="http://schemas.openxmlformats.org/officeDocument/2006/relationships/tags" Target="../tags/tag500.xml"/><Relationship Id="rId16" Type="http://schemas.openxmlformats.org/officeDocument/2006/relationships/tags" Target="../tags/tag404.xml"/><Relationship Id="rId107" Type="http://schemas.openxmlformats.org/officeDocument/2006/relationships/tags" Target="../tags/tag495.xml"/><Relationship Id="rId11" Type="http://schemas.openxmlformats.org/officeDocument/2006/relationships/tags" Target="../tags/tag399.xml"/><Relationship Id="rId32" Type="http://schemas.openxmlformats.org/officeDocument/2006/relationships/tags" Target="../tags/tag420.xml"/><Relationship Id="rId37" Type="http://schemas.openxmlformats.org/officeDocument/2006/relationships/tags" Target="../tags/tag425.xml"/><Relationship Id="rId53" Type="http://schemas.openxmlformats.org/officeDocument/2006/relationships/tags" Target="../tags/tag441.xml"/><Relationship Id="rId58" Type="http://schemas.openxmlformats.org/officeDocument/2006/relationships/tags" Target="../tags/tag446.xml"/><Relationship Id="rId74" Type="http://schemas.openxmlformats.org/officeDocument/2006/relationships/tags" Target="../tags/tag462.xml"/><Relationship Id="rId79" Type="http://schemas.openxmlformats.org/officeDocument/2006/relationships/tags" Target="../tags/tag467.xml"/><Relationship Id="rId102" Type="http://schemas.openxmlformats.org/officeDocument/2006/relationships/tags" Target="../tags/tag490.xml"/><Relationship Id="rId123" Type="http://schemas.openxmlformats.org/officeDocument/2006/relationships/tags" Target="../tags/tag511.xml"/><Relationship Id="rId5" Type="http://schemas.openxmlformats.org/officeDocument/2006/relationships/tags" Target="../tags/tag393.xml"/><Relationship Id="rId90" Type="http://schemas.openxmlformats.org/officeDocument/2006/relationships/tags" Target="../tags/tag478.xml"/><Relationship Id="rId95" Type="http://schemas.openxmlformats.org/officeDocument/2006/relationships/tags" Target="../tags/tag483.xml"/><Relationship Id="rId22" Type="http://schemas.openxmlformats.org/officeDocument/2006/relationships/tags" Target="../tags/tag410.xml"/><Relationship Id="rId27" Type="http://schemas.openxmlformats.org/officeDocument/2006/relationships/tags" Target="../tags/tag415.xml"/><Relationship Id="rId43" Type="http://schemas.openxmlformats.org/officeDocument/2006/relationships/tags" Target="../tags/tag431.xml"/><Relationship Id="rId48" Type="http://schemas.openxmlformats.org/officeDocument/2006/relationships/tags" Target="../tags/tag436.xml"/><Relationship Id="rId64" Type="http://schemas.openxmlformats.org/officeDocument/2006/relationships/tags" Target="../tags/tag452.xml"/><Relationship Id="rId69" Type="http://schemas.openxmlformats.org/officeDocument/2006/relationships/tags" Target="../tags/tag457.xml"/><Relationship Id="rId113" Type="http://schemas.openxmlformats.org/officeDocument/2006/relationships/tags" Target="../tags/tag501.xml"/><Relationship Id="rId118" Type="http://schemas.openxmlformats.org/officeDocument/2006/relationships/tags" Target="../tags/tag506.xml"/><Relationship Id="rId80" Type="http://schemas.openxmlformats.org/officeDocument/2006/relationships/tags" Target="../tags/tag468.xml"/><Relationship Id="rId85" Type="http://schemas.openxmlformats.org/officeDocument/2006/relationships/tags" Target="../tags/tag473.xml"/><Relationship Id="rId12" Type="http://schemas.openxmlformats.org/officeDocument/2006/relationships/tags" Target="../tags/tag400.xml"/><Relationship Id="rId17" Type="http://schemas.openxmlformats.org/officeDocument/2006/relationships/tags" Target="../tags/tag405.xml"/><Relationship Id="rId33" Type="http://schemas.openxmlformats.org/officeDocument/2006/relationships/tags" Target="../tags/tag421.xml"/><Relationship Id="rId38" Type="http://schemas.openxmlformats.org/officeDocument/2006/relationships/tags" Target="../tags/tag426.xml"/><Relationship Id="rId59" Type="http://schemas.openxmlformats.org/officeDocument/2006/relationships/tags" Target="../tags/tag447.xml"/><Relationship Id="rId103" Type="http://schemas.openxmlformats.org/officeDocument/2006/relationships/tags" Target="../tags/tag491.xml"/><Relationship Id="rId108" Type="http://schemas.openxmlformats.org/officeDocument/2006/relationships/tags" Target="../tags/tag496.xml"/><Relationship Id="rId124" Type="http://schemas.openxmlformats.org/officeDocument/2006/relationships/slideLayout" Target="../slideLayouts/slideLayout2.xml"/><Relationship Id="rId54" Type="http://schemas.openxmlformats.org/officeDocument/2006/relationships/tags" Target="../tags/tag442.xml"/><Relationship Id="rId70" Type="http://schemas.openxmlformats.org/officeDocument/2006/relationships/tags" Target="../tags/tag458.xml"/><Relationship Id="rId75" Type="http://schemas.openxmlformats.org/officeDocument/2006/relationships/tags" Target="../tags/tag463.xml"/><Relationship Id="rId91" Type="http://schemas.openxmlformats.org/officeDocument/2006/relationships/tags" Target="../tags/tag479.xml"/><Relationship Id="rId96" Type="http://schemas.openxmlformats.org/officeDocument/2006/relationships/tags" Target="../tags/tag484.xml"/><Relationship Id="rId1" Type="http://schemas.openxmlformats.org/officeDocument/2006/relationships/tags" Target="../tags/tag389.xml"/><Relationship Id="rId6" Type="http://schemas.openxmlformats.org/officeDocument/2006/relationships/tags" Target="../tags/tag394.xml"/><Relationship Id="rId23" Type="http://schemas.openxmlformats.org/officeDocument/2006/relationships/tags" Target="../tags/tag411.xml"/><Relationship Id="rId28" Type="http://schemas.openxmlformats.org/officeDocument/2006/relationships/tags" Target="../tags/tag416.xml"/><Relationship Id="rId49" Type="http://schemas.openxmlformats.org/officeDocument/2006/relationships/tags" Target="../tags/tag437.xml"/><Relationship Id="rId114" Type="http://schemas.openxmlformats.org/officeDocument/2006/relationships/tags" Target="../tags/tag502.xml"/><Relationship Id="rId119" Type="http://schemas.openxmlformats.org/officeDocument/2006/relationships/tags" Target="../tags/tag507.xml"/><Relationship Id="rId44" Type="http://schemas.openxmlformats.org/officeDocument/2006/relationships/tags" Target="../tags/tag432.xml"/><Relationship Id="rId60" Type="http://schemas.openxmlformats.org/officeDocument/2006/relationships/tags" Target="../tags/tag448.xml"/><Relationship Id="rId65" Type="http://schemas.openxmlformats.org/officeDocument/2006/relationships/tags" Target="../tags/tag453.xml"/><Relationship Id="rId81" Type="http://schemas.openxmlformats.org/officeDocument/2006/relationships/tags" Target="../tags/tag469.xml"/><Relationship Id="rId86" Type="http://schemas.openxmlformats.org/officeDocument/2006/relationships/tags" Target="../tags/tag474.xml"/><Relationship Id="rId4" Type="http://schemas.openxmlformats.org/officeDocument/2006/relationships/tags" Target="../tags/tag392.xml"/><Relationship Id="rId9" Type="http://schemas.openxmlformats.org/officeDocument/2006/relationships/tags" Target="../tags/tag397.xml"/><Relationship Id="rId13" Type="http://schemas.openxmlformats.org/officeDocument/2006/relationships/tags" Target="../tags/tag401.xml"/><Relationship Id="rId18" Type="http://schemas.openxmlformats.org/officeDocument/2006/relationships/tags" Target="../tags/tag406.xml"/><Relationship Id="rId39" Type="http://schemas.openxmlformats.org/officeDocument/2006/relationships/tags" Target="../tags/tag427.xml"/><Relationship Id="rId109" Type="http://schemas.openxmlformats.org/officeDocument/2006/relationships/tags" Target="../tags/tag497.xml"/><Relationship Id="rId34" Type="http://schemas.openxmlformats.org/officeDocument/2006/relationships/tags" Target="../tags/tag422.xml"/><Relationship Id="rId50" Type="http://schemas.openxmlformats.org/officeDocument/2006/relationships/tags" Target="../tags/tag438.xml"/><Relationship Id="rId55" Type="http://schemas.openxmlformats.org/officeDocument/2006/relationships/tags" Target="../tags/tag443.xml"/><Relationship Id="rId76" Type="http://schemas.openxmlformats.org/officeDocument/2006/relationships/tags" Target="../tags/tag464.xml"/><Relationship Id="rId97" Type="http://schemas.openxmlformats.org/officeDocument/2006/relationships/tags" Target="../tags/tag485.xml"/><Relationship Id="rId104" Type="http://schemas.openxmlformats.org/officeDocument/2006/relationships/tags" Target="../tags/tag492.xml"/><Relationship Id="rId120" Type="http://schemas.openxmlformats.org/officeDocument/2006/relationships/tags" Target="../tags/tag508.xml"/><Relationship Id="rId7" Type="http://schemas.openxmlformats.org/officeDocument/2006/relationships/tags" Target="../tags/tag395.xml"/><Relationship Id="rId71" Type="http://schemas.openxmlformats.org/officeDocument/2006/relationships/tags" Target="../tags/tag459.xml"/><Relationship Id="rId92" Type="http://schemas.openxmlformats.org/officeDocument/2006/relationships/tags" Target="../tags/tag480.xml"/><Relationship Id="rId2" Type="http://schemas.openxmlformats.org/officeDocument/2006/relationships/tags" Target="../tags/tag390.xml"/><Relationship Id="rId29" Type="http://schemas.openxmlformats.org/officeDocument/2006/relationships/tags" Target="../tags/tag417.xml"/><Relationship Id="rId24" Type="http://schemas.openxmlformats.org/officeDocument/2006/relationships/tags" Target="../tags/tag412.xml"/><Relationship Id="rId40" Type="http://schemas.openxmlformats.org/officeDocument/2006/relationships/tags" Target="../tags/tag428.xml"/><Relationship Id="rId45" Type="http://schemas.openxmlformats.org/officeDocument/2006/relationships/tags" Target="../tags/tag433.xml"/><Relationship Id="rId66" Type="http://schemas.openxmlformats.org/officeDocument/2006/relationships/tags" Target="../tags/tag454.xml"/><Relationship Id="rId87" Type="http://schemas.openxmlformats.org/officeDocument/2006/relationships/tags" Target="../tags/tag475.xml"/><Relationship Id="rId110" Type="http://schemas.openxmlformats.org/officeDocument/2006/relationships/tags" Target="../tags/tag498.xml"/><Relationship Id="rId115" Type="http://schemas.openxmlformats.org/officeDocument/2006/relationships/tags" Target="../tags/tag503.xml"/><Relationship Id="rId61" Type="http://schemas.openxmlformats.org/officeDocument/2006/relationships/tags" Target="../tags/tag449.xml"/><Relationship Id="rId82" Type="http://schemas.openxmlformats.org/officeDocument/2006/relationships/tags" Target="../tags/tag470.xml"/><Relationship Id="rId19" Type="http://schemas.openxmlformats.org/officeDocument/2006/relationships/tags" Target="../tags/tag407.xml"/><Relationship Id="rId14" Type="http://schemas.openxmlformats.org/officeDocument/2006/relationships/tags" Target="../tags/tag402.xml"/><Relationship Id="rId30" Type="http://schemas.openxmlformats.org/officeDocument/2006/relationships/tags" Target="../tags/tag418.xml"/><Relationship Id="rId35" Type="http://schemas.openxmlformats.org/officeDocument/2006/relationships/tags" Target="../tags/tag423.xml"/><Relationship Id="rId56" Type="http://schemas.openxmlformats.org/officeDocument/2006/relationships/tags" Target="../tags/tag444.xml"/><Relationship Id="rId77" Type="http://schemas.openxmlformats.org/officeDocument/2006/relationships/tags" Target="../tags/tag465.xml"/><Relationship Id="rId100" Type="http://schemas.openxmlformats.org/officeDocument/2006/relationships/tags" Target="../tags/tag488.xml"/><Relationship Id="rId105" Type="http://schemas.openxmlformats.org/officeDocument/2006/relationships/tags" Target="../tags/tag493.xml"/><Relationship Id="rId8" Type="http://schemas.openxmlformats.org/officeDocument/2006/relationships/tags" Target="../tags/tag396.xml"/><Relationship Id="rId51" Type="http://schemas.openxmlformats.org/officeDocument/2006/relationships/tags" Target="../tags/tag439.xml"/><Relationship Id="rId72" Type="http://schemas.openxmlformats.org/officeDocument/2006/relationships/tags" Target="../tags/tag460.xml"/><Relationship Id="rId93" Type="http://schemas.openxmlformats.org/officeDocument/2006/relationships/tags" Target="../tags/tag481.xml"/><Relationship Id="rId98" Type="http://schemas.openxmlformats.org/officeDocument/2006/relationships/tags" Target="../tags/tag486.xml"/><Relationship Id="rId121" Type="http://schemas.openxmlformats.org/officeDocument/2006/relationships/tags" Target="../tags/tag509.xml"/><Relationship Id="rId3" Type="http://schemas.openxmlformats.org/officeDocument/2006/relationships/tags" Target="../tags/tag391.xml"/><Relationship Id="rId25" Type="http://schemas.openxmlformats.org/officeDocument/2006/relationships/tags" Target="../tags/tag413.xml"/><Relationship Id="rId46" Type="http://schemas.openxmlformats.org/officeDocument/2006/relationships/tags" Target="../tags/tag434.xml"/><Relationship Id="rId67" Type="http://schemas.openxmlformats.org/officeDocument/2006/relationships/tags" Target="../tags/tag455.xml"/><Relationship Id="rId116" Type="http://schemas.openxmlformats.org/officeDocument/2006/relationships/tags" Target="../tags/tag504.xml"/><Relationship Id="rId20" Type="http://schemas.openxmlformats.org/officeDocument/2006/relationships/tags" Target="../tags/tag408.xml"/><Relationship Id="rId41" Type="http://schemas.openxmlformats.org/officeDocument/2006/relationships/tags" Target="../tags/tag429.xml"/><Relationship Id="rId62" Type="http://schemas.openxmlformats.org/officeDocument/2006/relationships/tags" Target="../tags/tag450.xml"/><Relationship Id="rId83" Type="http://schemas.openxmlformats.org/officeDocument/2006/relationships/tags" Target="../tags/tag471.xml"/><Relationship Id="rId88" Type="http://schemas.openxmlformats.org/officeDocument/2006/relationships/tags" Target="../tags/tag476.xml"/><Relationship Id="rId111" Type="http://schemas.openxmlformats.org/officeDocument/2006/relationships/tags" Target="../tags/tag499.xml"/><Relationship Id="rId15" Type="http://schemas.openxmlformats.org/officeDocument/2006/relationships/tags" Target="../tags/tag403.xml"/><Relationship Id="rId36" Type="http://schemas.openxmlformats.org/officeDocument/2006/relationships/tags" Target="../tags/tag424.xml"/><Relationship Id="rId57" Type="http://schemas.openxmlformats.org/officeDocument/2006/relationships/tags" Target="../tags/tag445.xml"/><Relationship Id="rId106" Type="http://schemas.openxmlformats.org/officeDocument/2006/relationships/tags" Target="../tags/tag494.xml"/><Relationship Id="rId10" Type="http://schemas.openxmlformats.org/officeDocument/2006/relationships/tags" Target="../tags/tag398.xml"/><Relationship Id="rId31" Type="http://schemas.openxmlformats.org/officeDocument/2006/relationships/tags" Target="../tags/tag419.xml"/><Relationship Id="rId52" Type="http://schemas.openxmlformats.org/officeDocument/2006/relationships/tags" Target="../tags/tag440.xml"/><Relationship Id="rId73" Type="http://schemas.openxmlformats.org/officeDocument/2006/relationships/tags" Target="../tags/tag461.xml"/><Relationship Id="rId78" Type="http://schemas.openxmlformats.org/officeDocument/2006/relationships/tags" Target="../tags/tag466.xml"/><Relationship Id="rId94" Type="http://schemas.openxmlformats.org/officeDocument/2006/relationships/tags" Target="../tags/tag482.xml"/><Relationship Id="rId99" Type="http://schemas.openxmlformats.org/officeDocument/2006/relationships/tags" Target="../tags/tag487.xml"/><Relationship Id="rId101" Type="http://schemas.openxmlformats.org/officeDocument/2006/relationships/tags" Target="../tags/tag489.xml"/><Relationship Id="rId122" Type="http://schemas.openxmlformats.org/officeDocument/2006/relationships/tags" Target="../tags/tag510.xml"/></Relationships>
</file>

<file path=ppt/slides/_rels/slide84.xml.rels><?xml version="1.0" encoding="UTF-8" standalone="yes"?>
<Relationships xmlns="http://schemas.openxmlformats.org/package/2006/relationships"><Relationship Id="rId13" Type="http://schemas.openxmlformats.org/officeDocument/2006/relationships/tags" Target="../tags/tag524.xml"/><Relationship Id="rId18" Type="http://schemas.openxmlformats.org/officeDocument/2006/relationships/tags" Target="../tags/tag529.xml"/><Relationship Id="rId26" Type="http://schemas.openxmlformats.org/officeDocument/2006/relationships/tags" Target="../tags/tag537.xml"/><Relationship Id="rId39" Type="http://schemas.openxmlformats.org/officeDocument/2006/relationships/tags" Target="../tags/tag550.xml"/><Relationship Id="rId21" Type="http://schemas.openxmlformats.org/officeDocument/2006/relationships/tags" Target="../tags/tag532.xml"/><Relationship Id="rId34" Type="http://schemas.openxmlformats.org/officeDocument/2006/relationships/tags" Target="../tags/tag545.xml"/><Relationship Id="rId42" Type="http://schemas.openxmlformats.org/officeDocument/2006/relationships/image" Target="../media/image34.jpg"/><Relationship Id="rId7" Type="http://schemas.openxmlformats.org/officeDocument/2006/relationships/tags" Target="../tags/tag518.xml"/><Relationship Id="rId2" Type="http://schemas.openxmlformats.org/officeDocument/2006/relationships/tags" Target="../tags/tag513.xml"/><Relationship Id="rId16" Type="http://schemas.openxmlformats.org/officeDocument/2006/relationships/tags" Target="../tags/tag527.xml"/><Relationship Id="rId20" Type="http://schemas.openxmlformats.org/officeDocument/2006/relationships/tags" Target="../tags/tag531.xml"/><Relationship Id="rId29" Type="http://schemas.openxmlformats.org/officeDocument/2006/relationships/tags" Target="../tags/tag540.xml"/><Relationship Id="rId41" Type="http://schemas.openxmlformats.org/officeDocument/2006/relationships/slideLayout" Target="../slideLayouts/slideLayout2.xml"/><Relationship Id="rId1" Type="http://schemas.openxmlformats.org/officeDocument/2006/relationships/tags" Target="../tags/tag512.xml"/><Relationship Id="rId6" Type="http://schemas.openxmlformats.org/officeDocument/2006/relationships/tags" Target="../tags/tag517.xml"/><Relationship Id="rId11" Type="http://schemas.openxmlformats.org/officeDocument/2006/relationships/tags" Target="../tags/tag522.xml"/><Relationship Id="rId24" Type="http://schemas.openxmlformats.org/officeDocument/2006/relationships/tags" Target="../tags/tag535.xml"/><Relationship Id="rId32" Type="http://schemas.openxmlformats.org/officeDocument/2006/relationships/tags" Target="../tags/tag543.xml"/><Relationship Id="rId37" Type="http://schemas.openxmlformats.org/officeDocument/2006/relationships/tags" Target="../tags/tag548.xml"/><Relationship Id="rId40" Type="http://schemas.openxmlformats.org/officeDocument/2006/relationships/tags" Target="../tags/tag551.xml"/><Relationship Id="rId5" Type="http://schemas.openxmlformats.org/officeDocument/2006/relationships/tags" Target="../tags/tag516.xml"/><Relationship Id="rId15" Type="http://schemas.openxmlformats.org/officeDocument/2006/relationships/tags" Target="../tags/tag526.xml"/><Relationship Id="rId23" Type="http://schemas.openxmlformats.org/officeDocument/2006/relationships/tags" Target="../tags/tag534.xml"/><Relationship Id="rId28" Type="http://schemas.openxmlformats.org/officeDocument/2006/relationships/tags" Target="../tags/tag539.xml"/><Relationship Id="rId36" Type="http://schemas.openxmlformats.org/officeDocument/2006/relationships/tags" Target="../tags/tag547.xml"/><Relationship Id="rId10" Type="http://schemas.openxmlformats.org/officeDocument/2006/relationships/tags" Target="../tags/tag521.xml"/><Relationship Id="rId19" Type="http://schemas.openxmlformats.org/officeDocument/2006/relationships/tags" Target="../tags/tag530.xml"/><Relationship Id="rId31" Type="http://schemas.openxmlformats.org/officeDocument/2006/relationships/tags" Target="../tags/tag542.xml"/><Relationship Id="rId4" Type="http://schemas.openxmlformats.org/officeDocument/2006/relationships/tags" Target="../tags/tag515.xml"/><Relationship Id="rId9" Type="http://schemas.openxmlformats.org/officeDocument/2006/relationships/tags" Target="../tags/tag520.xml"/><Relationship Id="rId14" Type="http://schemas.openxmlformats.org/officeDocument/2006/relationships/tags" Target="../tags/tag525.xml"/><Relationship Id="rId22" Type="http://schemas.openxmlformats.org/officeDocument/2006/relationships/tags" Target="../tags/tag533.xml"/><Relationship Id="rId27" Type="http://schemas.openxmlformats.org/officeDocument/2006/relationships/tags" Target="../tags/tag538.xml"/><Relationship Id="rId30" Type="http://schemas.openxmlformats.org/officeDocument/2006/relationships/tags" Target="../tags/tag541.xml"/><Relationship Id="rId35" Type="http://schemas.openxmlformats.org/officeDocument/2006/relationships/tags" Target="../tags/tag546.xml"/><Relationship Id="rId8" Type="http://schemas.openxmlformats.org/officeDocument/2006/relationships/tags" Target="../tags/tag519.xml"/><Relationship Id="rId3" Type="http://schemas.openxmlformats.org/officeDocument/2006/relationships/tags" Target="../tags/tag514.xml"/><Relationship Id="rId12" Type="http://schemas.openxmlformats.org/officeDocument/2006/relationships/tags" Target="../tags/tag523.xml"/><Relationship Id="rId17" Type="http://schemas.openxmlformats.org/officeDocument/2006/relationships/tags" Target="../tags/tag528.xml"/><Relationship Id="rId25" Type="http://schemas.openxmlformats.org/officeDocument/2006/relationships/tags" Target="../tags/tag536.xml"/><Relationship Id="rId33" Type="http://schemas.openxmlformats.org/officeDocument/2006/relationships/tags" Target="../tags/tag544.xml"/><Relationship Id="rId38" Type="http://schemas.openxmlformats.org/officeDocument/2006/relationships/tags" Target="../tags/tag549.xml"/></Relationships>
</file>

<file path=ppt/slides/_rels/slide85.xml.rels><?xml version="1.0" encoding="UTF-8" standalone="yes"?>
<Relationships xmlns="http://schemas.openxmlformats.org/package/2006/relationships"><Relationship Id="rId13" Type="http://schemas.openxmlformats.org/officeDocument/2006/relationships/tags" Target="../tags/tag564.xml"/><Relationship Id="rId18" Type="http://schemas.openxmlformats.org/officeDocument/2006/relationships/tags" Target="../tags/tag569.xml"/><Relationship Id="rId26" Type="http://schemas.openxmlformats.org/officeDocument/2006/relationships/tags" Target="../tags/tag577.xml"/><Relationship Id="rId39" Type="http://schemas.openxmlformats.org/officeDocument/2006/relationships/tags" Target="../tags/tag590.xml"/><Relationship Id="rId21" Type="http://schemas.openxmlformats.org/officeDocument/2006/relationships/tags" Target="../tags/tag572.xml"/><Relationship Id="rId34" Type="http://schemas.openxmlformats.org/officeDocument/2006/relationships/tags" Target="../tags/tag585.xml"/><Relationship Id="rId7" Type="http://schemas.openxmlformats.org/officeDocument/2006/relationships/tags" Target="../tags/tag558.xml"/><Relationship Id="rId2" Type="http://schemas.openxmlformats.org/officeDocument/2006/relationships/tags" Target="../tags/tag553.xml"/><Relationship Id="rId16" Type="http://schemas.openxmlformats.org/officeDocument/2006/relationships/tags" Target="../tags/tag567.xml"/><Relationship Id="rId20" Type="http://schemas.openxmlformats.org/officeDocument/2006/relationships/tags" Target="../tags/tag571.xml"/><Relationship Id="rId29" Type="http://schemas.openxmlformats.org/officeDocument/2006/relationships/tags" Target="../tags/tag580.xml"/><Relationship Id="rId41" Type="http://schemas.openxmlformats.org/officeDocument/2006/relationships/slideLayout" Target="../slideLayouts/slideLayout2.xml"/><Relationship Id="rId1" Type="http://schemas.openxmlformats.org/officeDocument/2006/relationships/tags" Target="../tags/tag552.xml"/><Relationship Id="rId6" Type="http://schemas.openxmlformats.org/officeDocument/2006/relationships/tags" Target="../tags/tag557.xml"/><Relationship Id="rId11" Type="http://schemas.openxmlformats.org/officeDocument/2006/relationships/tags" Target="../tags/tag562.xml"/><Relationship Id="rId24" Type="http://schemas.openxmlformats.org/officeDocument/2006/relationships/tags" Target="../tags/tag575.xml"/><Relationship Id="rId32" Type="http://schemas.openxmlformats.org/officeDocument/2006/relationships/tags" Target="../tags/tag583.xml"/><Relationship Id="rId37" Type="http://schemas.openxmlformats.org/officeDocument/2006/relationships/tags" Target="../tags/tag588.xml"/><Relationship Id="rId40" Type="http://schemas.openxmlformats.org/officeDocument/2006/relationships/tags" Target="../tags/tag591.xml"/><Relationship Id="rId5" Type="http://schemas.openxmlformats.org/officeDocument/2006/relationships/tags" Target="../tags/tag556.xml"/><Relationship Id="rId15" Type="http://schemas.openxmlformats.org/officeDocument/2006/relationships/tags" Target="../tags/tag566.xml"/><Relationship Id="rId23" Type="http://schemas.openxmlformats.org/officeDocument/2006/relationships/tags" Target="../tags/tag574.xml"/><Relationship Id="rId28" Type="http://schemas.openxmlformats.org/officeDocument/2006/relationships/tags" Target="../tags/tag579.xml"/><Relationship Id="rId36" Type="http://schemas.openxmlformats.org/officeDocument/2006/relationships/tags" Target="../tags/tag587.xml"/><Relationship Id="rId10" Type="http://schemas.openxmlformats.org/officeDocument/2006/relationships/tags" Target="../tags/tag561.xml"/><Relationship Id="rId19" Type="http://schemas.openxmlformats.org/officeDocument/2006/relationships/tags" Target="../tags/tag570.xml"/><Relationship Id="rId31" Type="http://schemas.openxmlformats.org/officeDocument/2006/relationships/tags" Target="../tags/tag582.xml"/><Relationship Id="rId4" Type="http://schemas.openxmlformats.org/officeDocument/2006/relationships/tags" Target="../tags/tag555.xml"/><Relationship Id="rId9" Type="http://schemas.openxmlformats.org/officeDocument/2006/relationships/tags" Target="../tags/tag560.xml"/><Relationship Id="rId14" Type="http://schemas.openxmlformats.org/officeDocument/2006/relationships/tags" Target="../tags/tag565.xml"/><Relationship Id="rId22" Type="http://schemas.openxmlformats.org/officeDocument/2006/relationships/tags" Target="../tags/tag573.xml"/><Relationship Id="rId27" Type="http://schemas.openxmlformats.org/officeDocument/2006/relationships/tags" Target="../tags/tag578.xml"/><Relationship Id="rId30" Type="http://schemas.openxmlformats.org/officeDocument/2006/relationships/tags" Target="../tags/tag581.xml"/><Relationship Id="rId35" Type="http://schemas.openxmlformats.org/officeDocument/2006/relationships/tags" Target="../tags/tag586.xml"/><Relationship Id="rId8" Type="http://schemas.openxmlformats.org/officeDocument/2006/relationships/tags" Target="../tags/tag559.xml"/><Relationship Id="rId3" Type="http://schemas.openxmlformats.org/officeDocument/2006/relationships/tags" Target="../tags/tag554.xml"/><Relationship Id="rId12" Type="http://schemas.openxmlformats.org/officeDocument/2006/relationships/tags" Target="../tags/tag563.xml"/><Relationship Id="rId17" Type="http://schemas.openxmlformats.org/officeDocument/2006/relationships/tags" Target="../tags/tag568.xml"/><Relationship Id="rId25" Type="http://schemas.openxmlformats.org/officeDocument/2006/relationships/tags" Target="../tags/tag576.xml"/><Relationship Id="rId33" Type="http://schemas.openxmlformats.org/officeDocument/2006/relationships/tags" Target="../tags/tag584.xml"/><Relationship Id="rId38" Type="http://schemas.openxmlformats.org/officeDocument/2006/relationships/tags" Target="../tags/tag589.xml"/></Relationships>
</file>

<file path=ppt/slides/_rels/slide86.xml.rels><?xml version="1.0" encoding="UTF-8" standalone="yes"?>
<Relationships xmlns="http://schemas.openxmlformats.org/package/2006/relationships"><Relationship Id="rId13" Type="http://schemas.openxmlformats.org/officeDocument/2006/relationships/tags" Target="../tags/tag604.xml"/><Relationship Id="rId18" Type="http://schemas.openxmlformats.org/officeDocument/2006/relationships/tags" Target="../tags/tag609.xml"/><Relationship Id="rId26" Type="http://schemas.openxmlformats.org/officeDocument/2006/relationships/tags" Target="../tags/tag617.xml"/><Relationship Id="rId39" Type="http://schemas.openxmlformats.org/officeDocument/2006/relationships/tags" Target="../tags/tag630.xml"/><Relationship Id="rId21" Type="http://schemas.openxmlformats.org/officeDocument/2006/relationships/tags" Target="../tags/tag612.xml"/><Relationship Id="rId34" Type="http://schemas.openxmlformats.org/officeDocument/2006/relationships/tags" Target="../tags/tag625.xml"/><Relationship Id="rId7" Type="http://schemas.openxmlformats.org/officeDocument/2006/relationships/tags" Target="../tags/tag598.xml"/><Relationship Id="rId2" Type="http://schemas.openxmlformats.org/officeDocument/2006/relationships/tags" Target="../tags/tag593.xml"/><Relationship Id="rId16" Type="http://schemas.openxmlformats.org/officeDocument/2006/relationships/tags" Target="../tags/tag607.xml"/><Relationship Id="rId20" Type="http://schemas.openxmlformats.org/officeDocument/2006/relationships/tags" Target="../tags/tag611.xml"/><Relationship Id="rId29" Type="http://schemas.openxmlformats.org/officeDocument/2006/relationships/tags" Target="../tags/tag620.xml"/><Relationship Id="rId41" Type="http://schemas.openxmlformats.org/officeDocument/2006/relationships/slideLayout" Target="../slideLayouts/slideLayout2.xml"/><Relationship Id="rId1" Type="http://schemas.openxmlformats.org/officeDocument/2006/relationships/tags" Target="../tags/tag592.xml"/><Relationship Id="rId6" Type="http://schemas.openxmlformats.org/officeDocument/2006/relationships/tags" Target="../tags/tag597.xml"/><Relationship Id="rId11" Type="http://schemas.openxmlformats.org/officeDocument/2006/relationships/tags" Target="../tags/tag602.xml"/><Relationship Id="rId24" Type="http://schemas.openxmlformats.org/officeDocument/2006/relationships/tags" Target="../tags/tag615.xml"/><Relationship Id="rId32" Type="http://schemas.openxmlformats.org/officeDocument/2006/relationships/tags" Target="../tags/tag623.xml"/><Relationship Id="rId37" Type="http://schemas.openxmlformats.org/officeDocument/2006/relationships/tags" Target="../tags/tag628.xml"/><Relationship Id="rId40" Type="http://schemas.openxmlformats.org/officeDocument/2006/relationships/tags" Target="../tags/tag631.xml"/><Relationship Id="rId5" Type="http://schemas.openxmlformats.org/officeDocument/2006/relationships/tags" Target="../tags/tag596.xml"/><Relationship Id="rId15" Type="http://schemas.openxmlformats.org/officeDocument/2006/relationships/tags" Target="../tags/tag606.xml"/><Relationship Id="rId23" Type="http://schemas.openxmlformats.org/officeDocument/2006/relationships/tags" Target="../tags/tag614.xml"/><Relationship Id="rId28" Type="http://schemas.openxmlformats.org/officeDocument/2006/relationships/tags" Target="../tags/tag619.xml"/><Relationship Id="rId36" Type="http://schemas.openxmlformats.org/officeDocument/2006/relationships/tags" Target="../tags/tag627.xml"/><Relationship Id="rId10" Type="http://schemas.openxmlformats.org/officeDocument/2006/relationships/tags" Target="../tags/tag601.xml"/><Relationship Id="rId19" Type="http://schemas.openxmlformats.org/officeDocument/2006/relationships/tags" Target="../tags/tag610.xml"/><Relationship Id="rId31" Type="http://schemas.openxmlformats.org/officeDocument/2006/relationships/tags" Target="../tags/tag622.xml"/><Relationship Id="rId4" Type="http://schemas.openxmlformats.org/officeDocument/2006/relationships/tags" Target="../tags/tag595.xml"/><Relationship Id="rId9" Type="http://schemas.openxmlformats.org/officeDocument/2006/relationships/tags" Target="../tags/tag600.xml"/><Relationship Id="rId14" Type="http://schemas.openxmlformats.org/officeDocument/2006/relationships/tags" Target="../tags/tag605.xml"/><Relationship Id="rId22" Type="http://schemas.openxmlformats.org/officeDocument/2006/relationships/tags" Target="../tags/tag613.xml"/><Relationship Id="rId27" Type="http://schemas.openxmlformats.org/officeDocument/2006/relationships/tags" Target="../tags/tag618.xml"/><Relationship Id="rId30" Type="http://schemas.openxmlformats.org/officeDocument/2006/relationships/tags" Target="../tags/tag621.xml"/><Relationship Id="rId35" Type="http://schemas.openxmlformats.org/officeDocument/2006/relationships/tags" Target="../tags/tag626.xml"/><Relationship Id="rId8" Type="http://schemas.openxmlformats.org/officeDocument/2006/relationships/tags" Target="../tags/tag599.xml"/><Relationship Id="rId3" Type="http://schemas.openxmlformats.org/officeDocument/2006/relationships/tags" Target="../tags/tag594.xml"/><Relationship Id="rId12" Type="http://schemas.openxmlformats.org/officeDocument/2006/relationships/tags" Target="../tags/tag603.xml"/><Relationship Id="rId17" Type="http://schemas.openxmlformats.org/officeDocument/2006/relationships/tags" Target="../tags/tag608.xml"/><Relationship Id="rId25" Type="http://schemas.openxmlformats.org/officeDocument/2006/relationships/tags" Target="../tags/tag616.xml"/><Relationship Id="rId33" Type="http://schemas.openxmlformats.org/officeDocument/2006/relationships/tags" Target="../tags/tag624.xml"/><Relationship Id="rId38" Type="http://schemas.openxmlformats.org/officeDocument/2006/relationships/tags" Target="../tags/tag629.xml"/></Relationships>
</file>

<file path=ppt/slides/_rels/slide87.xml.rels><?xml version="1.0" encoding="UTF-8" standalone="yes"?>
<Relationships xmlns="http://schemas.openxmlformats.org/package/2006/relationships"><Relationship Id="rId2" Type="http://schemas.openxmlformats.org/officeDocument/2006/relationships/image" Target="../media/image34.jpg"/><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a:spLocks noGrp="1"/>
          </p:cNvSpPr>
          <p:nvPr>
            <p:ph type="ctrTitle"/>
          </p:nvPr>
        </p:nvSpPr>
        <p:spPr>
          <a:xfrm>
            <a:off x="266700" y="1295400"/>
            <a:ext cx="8610600" cy="1600200"/>
          </a:xfrm>
        </p:spPr>
        <p:txBody>
          <a:bodyPr/>
          <a:lstStyle/>
          <a:p>
            <a:r>
              <a:rPr lang="en-US" dirty="0" smtClean="0"/>
              <a:t>Caches &amp; Memory</a:t>
            </a:r>
            <a:endParaRPr lang="en-US" dirty="0"/>
          </a:p>
        </p:txBody>
      </p:sp>
      <p:sp>
        <p:nvSpPr>
          <p:cNvPr id="4" name="Subtitle 2"/>
          <p:cNvSpPr txBox="1">
            <a:spLocks/>
          </p:cNvSpPr>
          <p:nvPr/>
        </p:nvSpPr>
        <p:spPr>
          <a:xfrm>
            <a:off x="800100" y="2882660"/>
            <a:ext cx="7543800" cy="2057400"/>
          </a:xfrm>
          <a:prstGeom prst="rect">
            <a:avLst/>
          </a:prstGeom>
        </p:spPr>
        <p:txBody>
          <a:bodyPr/>
          <a:lstStyle>
            <a:lvl1pPr marL="298450" indent="-298450" algn="l" defTabSz="609570" rtl="0" eaLnBrk="1" latinLnBrk="0" hangingPunct="1">
              <a:spcBef>
                <a:spcPts val="0"/>
              </a:spcBef>
              <a:spcAft>
                <a:spcPts val="0"/>
              </a:spcAft>
              <a:buFont typeface="Arial" charset="0"/>
              <a:buChar char="•"/>
              <a:tabLst/>
              <a:defRPr sz="3200" b="0" i="0" strike="noStrike" kern="1200" cap="none" normalizeH="0" baseline="0">
                <a:solidFill>
                  <a:srgbClr val="262626"/>
                </a:solidFill>
                <a:latin typeface="Source Sans Pro"/>
                <a:ea typeface="+mn-ea"/>
                <a:cs typeface="Source Sans Pro"/>
              </a:defRPr>
            </a:lvl1pPr>
            <a:lvl2pPr marL="469900" indent="-241300" algn="l" defTabSz="609570" rtl="0" eaLnBrk="1" latinLnBrk="0" hangingPunct="1">
              <a:spcBef>
                <a:spcPts val="0"/>
              </a:spcBef>
              <a:buFont typeface="Arial"/>
              <a:buChar char="•"/>
              <a:tabLst/>
              <a:defRPr sz="2800" kern="1200">
                <a:solidFill>
                  <a:srgbClr val="262626"/>
                </a:solidFill>
                <a:latin typeface="Source Sans Pro"/>
                <a:ea typeface="+mn-ea"/>
                <a:cs typeface="Source Sans Pro"/>
              </a:defRPr>
            </a:lvl2pPr>
            <a:lvl3pPr marL="641350" indent="-171450" algn="l" defTabSz="609570" rtl="0" eaLnBrk="1" latinLnBrk="0" hangingPunct="1">
              <a:spcBef>
                <a:spcPct val="20000"/>
              </a:spcBef>
              <a:buFont typeface="Lucida Grande"/>
              <a:buChar char="-"/>
              <a:tabLst/>
              <a:defRPr sz="2400" kern="1200">
                <a:solidFill>
                  <a:srgbClr val="262626"/>
                </a:solidFill>
                <a:latin typeface="Source Sans Pro"/>
                <a:ea typeface="+mn-ea"/>
                <a:cs typeface="Source Sans Pro"/>
              </a:defRPr>
            </a:lvl3pPr>
            <a:lvl4pPr marL="1041400" indent="-228600" algn="l" defTabSz="609570" rtl="0" eaLnBrk="1" latinLnBrk="0" hangingPunct="1">
              <a:spcBef>
                <a:spcPct val="20000"/>
              </a:spcBef>
              <a:buFont typeface="Arial"/>
              <a:buChar char="•"/>
              <a:tabLst/>
              <a:defRPr sz="2000" kern="1200" baseline="0">
                <a:solidFill>
                  <a:srgbClr val="262626"/>
                </a:solidFill>
                <a:latin typeface="Source Sans Pro"/>
                <a:ea typeface="+mn-ea"/>
                <a:cs typeface="Source Sans Pro"/>
              </a:defRPr>
            </a:lvl4pPr>
            <a:lvl5pPr marL="1439863" indent="-284163" algn="l" defTabSz="609570" rtl="0" eaLnBrk="1" latinLnBrk="0" hangingPunct="1">
              <a:spcBef>
                <a:spcPct val="20000"/>
              </a:spcBef>
              <a:buFont typeface="Arial"/>
              <a:buChar char="»"/>
              <a:tabLst/>
              <a:defRPr sz="1600" kern="1200">
                <a:solidFill>
                  <a:srgbClr val="262626"/>
                </a:solidFill>
                <a:latin typeface="Source Sans Pro"/>
                <a:ea typeface="+mn-ea"/>
                <a:cs typeface="Source Sans Pro"/>
              </a:defRPr>
            </a:lvl5pPr>
            <a:lvl6pPr marL="3352632" indent="-304784" algn="l" defTabSz="609570" rtl="0" eaLnBrk="1" latinLnBrk="0" hangingPunct="1">
              <a:spcBef>
                <a:spcPct val="20000"/>
              </a:spcBef>
              <a:buFont typeface="Arial"/>
              <a:buChar char="•"/>
              <a:defRPr sz="2667" kern="1200">
                <a:solidFill>
                  <a:schemeClr val="tx1"/>
                </a:solidFill>
                <a:latin typeface="+mn-lt"/>
                <a:ea typeface="+mn-ea"/>
                <a:cs typeface="+mn-cs"/>
              </a:defRPr>
            </a:lvl6pPr>
            <a:lvl7pPr marL="3962202" indent="-304784" algn="l" defTabSz="609570" rtl="0" eaLnBrk="1" latinLnBrk="0" hangingPunct="1">
              <a:spcBef>
                <a:spcPct val="20000"/>
              </a:spcBef>
              <a:buFont typeface="Arial"/>
              <a:buChar char="•"/>
              <a:defRPr sz="2667" kern="1200">
                <a:solidFill>
                  <a:schemeClr val="tx1"/>
                </a:solidFill>
                <a:latin typeface="+mn-lt"/>
                <a:ea typeface="+mn-ea"/>
                <a:cs typeface="+mn-cs"/>
              </a:defRPr>
            </a:lvl7pPr>
            <a:lvl8pPr marL="4571772" indent="-304784" algn="l" defTabSz="609570" rtl="0" eaLnBrk="1" latinLnBrk="0" hangingPunct="1">
              <a:spcBef>
                <a:spcPct val="20000"/>
              </a:spcBef>
              <a:buFont typeface="Arial"/>
              <a:buChar char="•"/>
              <a:defRPr sz="2667" kern="1200">
                <a:solidFill>
                  <a:schemeClr val="tx1"/>
                </a:solidFill>
                <a:latin typeface="+mn-lt"/>
                <a:ea typeface="+mn-ea"/>
                <a:cs typeface="+mn-cs"/>
              </a:defRPr>
            </a:lvl8pPr>
            <a:lvl9pPr marL="5181341" indent="-304784" algn="l" defTabSz="609570" rtl="0" eaLnBrk="1" latinLnBrk="0" hangingPunct="1">
              <a:spcBef>
                <a:spcPct val="20000"/>
              </a:spcBef>
              <a:buFont typeface="Arial"/>
              <a:buChar char="•"/>
              <a:defRPr sz="2667" kern="1200">
                <a:solidFill>
                  <a:schemeClr val="tx1"/>
                </a:solidFill>
                <a:latin typeface="+mn-lt"/>
                <a:ea typeface="+mn-ea"/>
                <a:cs typeface="+mn-cs"/>
              </a:defRPr>
            </a:lvl9pPr>
          </a:lstStyle>
          <a:p>
            <a:pPr marL="0" indent="0" algn="ctr" fontAlgn="auto">
              <a:buNone/>
            </a:pPr>
            <a:r>
              <a:rPr lang="en-US" sz="2800" b="1" dirty="0" smtClean="0"/>
              <a:t>Hakim Weatherspoon</a:t>
            </a:r>
          </a:p>
          <a:p>
            <a:pPr marL="0" indent="0" algn="ctr" fontAlgn="auto">
              <a:buNone/>
            </a:pPr>
            <a:r>
              <a:rPr lang="en-US" sz="2800" b="1" dirty="0" smtClean="0"/>
              <a:t>CS 3410</a:t>
            </a:r>
          </a:p>
          <a:p>
            <a:pPr marL="0" indent="0" algn="ctr" fontAlgn="auto">
              <a:buNone/>
            </a:pPr>
            <a:r>
              <a:rPr lang="en-US" sz="2800" dirty="0" smtClean="0"/>
              <a:t>Computer Science</a:t>
            </a:r>
          </a:p>
          <a:p>
            <a:pPr marL="0" indent="0" algn="ctr" fontAlgn="auto">
              <a:buNone/>
            </a:pPr>
            <a:r>
              <a:rPr lang="en-US" sz="2800" dirty="0" smtClean="0"/>
              <a:t>Cornell University</a:t>
            </a:r>
            <a:endParaRPr lang="en-US" sz="2800" dirty="0"/>
          </a:p>
        </p:txBody>
      </p:sp>
      <p:sp>
        <p:nvSpPr>
          <p:cNvPr id="5" name="Rectangle 4"/>
          <p:cNvSpPr/>
          <p:nvPr/>
        </p:nvSpPr>
        <p:spPr>
          <a:xfrm>
            <a:off x="0" y="6157988"/>
            <a:ext cx="9144000" cy="369332"/>
          </a:xfrm>
          <a:prstGeom prst="rect">
            <a:avLst/>
          </a:prstGeom>
        </p:spPr>
        <p:txBody>
          <a:bodyPr wrap="square">
            <a:spAutoFit/>
          </a:bodyPr>
          <a:lstStyle/>
          <a:p>
            <a:pPr algn="ctr">
              <a:spcBef>
                <a:spcPts val="700"/>
              </a:spcBef>
              <a:buClr>
                <a:srgbClr val="6F89F7"/>
              </a:buClr>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dirty="0" smtClean="0">
                <a:solidFill>
                  <a:schemeClr val="accent1"/>
                </a:solidFill>
                <a:latin typeface="Source Sans Pro" panose="020B0503030403020204"/>
              </a:rPr>
              <a:t>[Weatherspoon, </a:t>
            </a:r>
            <a:r>
              <a:rPr lang="en-US" dirty="0" err="1" smtClean="0">
                <a:solidFill>
                  <a:schemeClr val="accent1"/>
                </a:solidFill>
                <a:latin typeface="Source Sans Pro" panose="020B0503030403020204"/>
              </a:rPr>
              <a:t>Bala</a:t>
            </a:r>
            <a:r>
              <a:rPr lang="en-US" dirty="0" smtClean="0">
                <a:solidFill>
                  <a:schemeClr val="accent1"/>
                </a:solidFill>
                <a:latin typeface="Source Sans Pro" panose="020B0503030403020204"/>
              </a:rPr>
              <a:t>, Bracy</a:t>
            </a:r>
            <a:r>
              <a:rPr lang="en-US" dirty="0">
                <a:solidFill>
                  <a:schemeClr val="accent1"/>
                </a:solidFill>
                <a:latin typeface="Source Sans Pro" panose="020B0503030403020204"/>
              </a:rPr>
              <a:t>, </a:t>
            </a:r>
            <a:r>
              <a:rPr lang="en-US" dirty="0" smtClean="0">
                <a:solidFill>
                  <a:schemeClr val="accent1"/>
                </a:solidFill>
                <a:latin typeface="Source Sans Pro" panose="020B0503030403020204"/>
              </a:rPr>
              <a:t>McKee, and </a:t>
            </a:r>
            <a:r>
              <a:rPr lang="en-US" dirty="0" err="1" smtClean="0">
                <a:solidFill>
                  <a:schemeClr val="accent1"/>
                </a:solidFill>
                <a:latin typeface="Source Sans Pro" panose="020B0503030403020204"/>
              </a:rPr>
              <a:t>Sirer</a:t>
            </a:r>
            <a:r>
              <a:rPr lang="en-US" dirty="0">
                <a:solidFill>
                  <a:schemeClr val="accent1"/>
                </a:solidFill>
                <a:latin typeface="Source Sans Pro" panose="020B0503030403020204"/>
              </a:rPr>
              <a:t>]</a:t>
            </a:r>
            <a:endParaRPr lang="en-US" dirty="0">
              <a:solidFill>
                <a:schemeClr val="accent1"/>
              </a:solidFill>
              <a:latin typeface="Source Sans Pro" panose="020B0503030403020204"/>
              <a:cs typeface="Tahoma" charset="0"/>
            </a:endParaRPr>
          </a:p>
        </p:txBody>
      </p:sp>
    </p:spTree>
    <p:extLst>
      <p:ext uri="{BB962C8B-B14F-4D97-AF65-F5344CB8AC3E}">
        <p14:creationId xmlns:p14="http://schemas.microsoft.com/office/powerpoint/2010/main" val="359414330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10</a:t>
            </a:fld>
            <a:endParaRPr lang="en-US" dirty="0"/>
          </a:p>
        </p:txBody>
      </p:sp>
      <p:sp>
        <p:nvSpPr>
          <p:cNvPr id="7" name="Title 1"/>
          <p:cNvSpPr>
            <a:spLocks noGrp="1"/>
          </p:cNvSpPr>
          <p:nvPr>
            <p:ph type="title"/>
          </p:nvPr>
        </p:nvSpPr>
        <p:spPr>
          <a:xfrm>
            <a:off x="457200" y="13374"/>
            <a:ext cx="8229600" cy="1143000"/>
          </a:xfrm>
        </p:spPr>
        <p:txBody>
          <a:bodyPr/>
          <a:lstStyle/>
          <a:p>
            <a:r>
              <a:rPr lang="en-US" dirty="0" smtClean="0"/>
              <a:t>Aside</a:t>
            </a:r>
            <a:endParaRPr lang="en-US" dirty="0"/>
          </a:p>
        </p:txBody>
      </p:sp>
      <p:sp>
        <p:nvSpPr>
          <p:cNvPr id="8" name="Content Placeholder 2"/>
          <p:cNvSpPr>
            <a:spLocks noGrp="1"/>
          </p:cNvSpPr>
          <p:nvPr>
            <p:ph idx="1"/>
          </p:nvPr>
        </p:nvSpPr>
        <p:spPr>
          <a:xfrm>
            <a:off x="457200" y="1600200"/>
            <a:ext cx="8229600" cy="4525963"/>
          </a:xfrm>
        </p:spPr>
        <p:txBody>
          <a:bodyPr/>
          <a:lstStyle/>
          <a:p>
            <a:r>
              <a:rPr lang="en-US" dirty="0" smtClean="0"/>
              <a:t>Go back to 04-state and 05-memory and look at how registers, SRAM and DRAM are built.</a:t>
            </a:r>
            <a:endParaRPr lang="en-US" dirty="0"/>
          </a:p>
        </p:txBody>
      </p:sp>
    </p:spTree>
    <p:extLst>
      <p:ext uri="{BB962C8B-B14F-4D97-AF65-F5344CB8AC3E}">
        <p14:creationId xmlns:p14="http://schemas.microsoft.com/office/powerpoint/2010/main" val="294418390"/>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100</a:t>
            </a:fld>
            <a:endParaRPr lang="en-US" dirty="0"/>
          </a:p>
        </p:txBody>
      </p:sp>
      <p:sp>
        <p:nvSpPr>
          <p:cNvPr id="49" name="Rectangle 2"/>
          <p:cNvSpPr>
            <a:spLocks noChangeArrowheads="1"/>
          </p:cNvSpPr>
          <p:nvPr/>
        </p:nvSpPr>
        <p:spPr bwMode="ltGray">
          <a:xfrm>
            <a:off x="3581400" y="2641600"/>
            <a:ext cx="2514600"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51"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53"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4" name="Rectangle 5"/>
          <p:cNvSpPr txBox="1">
            <a:spLocks noChangeArrowheads="1"/>
          </p:cNvSpPr>
          <p:nvPr/>
        </p:nvSpPr>
        <p:spPr>
          <a:xfrm>
            <a:off x="661988" y="0"/>
            <a:ext cx="7772400" cy="465138"/>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r" defTabSz="4572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smtClean="0">
                <a:ln>
                  <a:noFill/>
                </a:ln>
                <a:solidFill>
                  <a:sysClr val="windowText" lastClr="000000"/>
                </a:solidFill>
                <a:effectLst/>
                <a:uLnTx/>
                <a:uFillTx/>
                <a:latin typeface="Source Sans Pro" panose="020B0503030403020204"/>
              </a:rPr>
              <a:t>Write-Through (REF 4)</a:t>
            </a:r>
            <a:endParaRPr kumimoji="0" lang="en-US" sz="40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55"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6"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7"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8"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9"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60"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61"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62"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3"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4" name="Rectangle 18"/>
          <p:cNvSpPr>
            <a:spLocks noChangeArrowheads="1"/>
          </p:cNvSpPr>
          <p:nvPr/>
        </p:nvSpPr>
        <p:spPr bwMode="blackWhite">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65" name="Rectangle 19"/>
          <p:cNvSpPr>
            <a:spLocks noChangeArrowheads="1"/>
          </p:cNvSpPr>
          <p:nvPr/>
        </p:nvSpPr>
        <p:spPr bwMode="ltGray">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6" name="Rectangle 20"/>
          <p:cNvSpPr>
            <a:spLocks noChangeArrowheads="1"/>
          </p:cNvSpPr>
          <p:nvPr/>
        </p:nvSpPr>
        <p:spPr bwMode="ltGray">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smtClean="0">
                <a:solidFill>
                  <a:prstClr val="black"/>
                </a:solidFill>
                <a:latin typeface="Calibri"/>
                <a:ea typeface="+mn-ea"/>
                <a:cs typeface="+mn-cs"/>
              </a:rPr>
              <a:t>x0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Rectangle 28"/>
          <p:cNvSpPr>
            <a:spLocks noChangeArrowheads="1"/>
          </p:cNvSpPr>
          <p:nvPr/>
        </p:nvSpPr>
        <p:spPr bwMode="blackWhite">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3" name="Rectangle 29"/>
          <p:cNvSpPr>
            <a:spLocks noChangeArrowheads="1"/>
          </p:cNvSpPr>
          <p:nvPr/>
        </p:nvSpPr>
        <p:spPr bwMode="ltGray">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4" name="Rectangle 30"/>
          <p:cNvSpPr>
            <a:spLocks noChangeArrowheads="1"/>
          </p:cNvSpPr>
          <p:nvPr/>
        </p:nvSpPr>
        <p:spPr bwMode="ltGray">
          <a:xfrm>
            <a:off x="4927600" y="40132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5"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6"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7"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8"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79"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0"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1"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2"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3" name="Text Box 40"/>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Misses:  </a:t>
            </a:r>
            <a:r>
              <a:rPr lang="en-US" b="1" dirty="0" smtClean="0">
                <a:solidFill>
                  <a:prstClr val="black"/>
                </a:solidFill>
                <a:latin typeface="Calibri"/>
                <a:ea typeface="+mn-ea"/>
                <a:cs typeface="+mn-cs"/>
              </a:rPr>
              <a:t>	</a:t>
            </a:r>
            <a:r>
              <a:rPr lang="en-US" b="1" dirty="0">
                <a:solidFill>
                  <a:prstClr val="black"/>
                </a:solidFill>
                <a:latin typeface="Calibri"/>
                <a:ea typeface="+mn-ea"/>
                <a:cs typeface="+mn-cs"/>
              </a:rPr>
              <a:t>3</a:t>
            </a: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1</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6</a:t>
            </a:r>
          </a:p>
          <a:p>
            <a:pPr fontAlgn="auto">
              <a:spcBef>
                <a:spcPts val="0"/>
              </a:spcBef>
              <a:spcAft>
                <a:spcPts val="0"/>
              </a:spcAft>
            </a:pPr>
            <a:r>
              <a:rPr lang="en-US" b="1" dirty="0">
                <a:solidFill>
                  <a:prstClr val="black"/>
                </a:solidFill>
                <a:latin typeface="Calibri"/>
                <a:ea typeface="+mn-ea"/>
                <a:cs typeface="+mn-cs"/>
              </a:rPr>
              <a:t>Writes:      	</a:t>
            </a:r>
            <a:r>
              <a:rPr lang="en-US" b="1" dirty="0" smtClean="0">
                <a:solidFill>
                  <a:prstClr val="black"/>
                </a:solidFill>
                <a:latin typeface="Calibri"/>
                <a:ea typeface="+mn-ea"/>
                <a:cs typeface="+mn-cs"/>
              </a:rPr>
              <a:t>2</a:t>
            </a:r>
            <a:endParaRPr lang="en-US" b="1" dirty="0">
              <a:solidFill>
                <a:prstClr val="black"/>
              </a:solidFill>
              <a:latin typeface="Calibri"/>
              <a:ea typeface="+mn-ea"/>
              <a:cs typeface="+mn-cs"/>
            </a:endParaRPr>
          </a:p>
        </p:txBody>
      </p:sp>
      <p:sp>
        <p:nvSpPr>
          <p:cNvPr id="84" name="Rectangle 41"/>
          <p:cNvSpPr>
            <a:spLocks noChangeArrowheads="1"/>
          </p:cNvSpPr>
          <p:nvPr/>
        </p:nvSpPr>
        <p:spPr bwMode="blackWhite">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85" name="Rectangle 42"/>
          <p:cNvSpPr>
            <a:spLocks noChangeArrowheads="1"/>
          </p:cNvSpPr>
          <p:nvPr/>
        </p:nvSpPr>
        <p:spPr bwMode="blackWhite">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0</a:t>
            </a:r>
          </a:p>
        </p:txBody>
      </p:sp>
      <p:sp>
        <p:nvSpPr>
          <p:cNvPr id="86"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87" name="Text Box 15"/>
          <p:cNvSpPr txBox="1">
            <a:spLocks noChangeArrowheads="1"/>
          </p:cNvSpPr>
          <p:nvPr/>
        </p:nvSpPr>
        <p:spPr bwMode="auto">
          <a:xfrm>
            <a:off x="348812" y="1271338"/>
            <a:ext cx="247002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88" name="AutoShape 39"/>
          <p:cNvSpPr>
            <a:spLocks noChangeArrowheads="1"/>
          </p:cNvSpPr>
          <p:nvPr/>
        </p:nvSpPr>
        <p:spPr bwMode="auto">
          <a:xfrm>
            <a:off x="-22420" y="2394857"/>
            <a:ext cx="381000" cy="286415"/>
          </a:xfrm>
          <a:prstGeom prst="rightArrow">
            <a:avLst>
              <a:gd name="adj1" fmla="val 50000"/>
              <a:gd name="adj2" fmla="val 41667"/>
            </a:avLst>
          </a:prstGeom>
          <a:solidFill>
            <a:sysClr val="windowText" lastClr="000000"/>
          </a:solidFill>
          <a:ln w="2857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89" name="Text Box 21"/>
          <p:cNvSpPr txBox="1">
            <a:spLocks noChangeArrowheads="1"/>
          </p:cNvSpPr>
          <p:nvPr/>
        </p:nvSpPr>
        <p:spPr bwMode="auto">
          <a:xfrm>
            <a:off x="3581400" y="2641600"/>
            <a:ext cx="2208213"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a:t>
            </a:r>
            <a:r>
              <a:rPr lang="en-US" dirty="0">
                <a:solidFill>
                  <a:prstClr val="black"/>
                </a:solidFill>
                <a:latin typeface="Calibri"/>
                <a:ea typeface="+mn-ea"/>
                <a:cs typeface="+mn-cs"/>
              </a:rPr>
              <a:t>tag   data</a:t>
            </a:r>
          </a:p>
        </p:txBody>
      </p:sp>
      <p:sp>
        <p:nvSpPr>
          <p:cNvPr id="90" name="Rectangle 40"/>
          <p:cNvSpPr>
            <a:spLocks noChangeArrowheads="1"/>
          </p:cNvSpPr>
          <p:nvPr/>
        </p:nvSpPr>
        <p:spPr bwMode="blackWhite">
          <a:xfrm>
            <a:off x="3841526"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91" name="Rectangle 41"/>
          <p:cNvSpPr>
            <a:spLocks noChangeArrowheads="1"/>
          </p:cNvSpPr>
          <p:nvPr/>
        </p:nvSpPr>
        <p:spPr bwMode="blackWhite">
          <a:xfrm>
            <a:off x="3844701"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98" name="Rectangle 18"/>
          <p:cNvSpPr>
            <a:spLocks noChangeArrowheads="1"/>
          </p:cNvSpPr>
          <p:nvPr/>
        </p:nvSpPr>
        <p:spPr bwMode="blackWhite">
          <a:xfrm>
            <a:off x="4391492" y="3104506"/>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000</a:t>
            </a:r>
          </a:p>
        </p:txBody>
      </p:sp>
      <p:sp>
        <p:nvSpPr>
          <p:cNvPr id="99" name="Rectangle 42"/>
          <p:cNvSpPr>
            <a:spLocks noChangeArrowheads="1"/>
          </p:cNvSpPr>
          <p:nvPr/>
        </p:nvSpPr>
        <p:spPr bwMode="blackWhite">
          <a:xfrm>
            <a:off x="4112092" y="3104506"/>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100" name="Rectangle 44"/>
          <p:cNvSpPr>
            <a:spLocks noChangeArrowheads="1"/>
          </p:cNvSpPr>
          <p:nvPr/>
        </p:nvSpPr>
        <p:spPr bwMode="auto">
          <a:xfrm>
            <a:off x="4924892" y="34061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101" name="Rectangle 45"/>
          <p:cNvSpPr>
            <a:spLocks noChangeArrowheads="1"/>
          </p:cNvSpPr>
          <p:nvPr/>
        </p:nvSpPr>
        <p:spPr bwMode="auto">
          <a:xfrm>
            <a:off x="4924892" y="31013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102" name="Rectangle 46"/>
          <p:cNvSpPr>
            <a:spLocks noChangeArrowheads="1"/>
          </p:cNvSpPr>
          <p:nvPr/>
        </p:nvSpPr>
        <p:spPr bwMode="auto">
          <a:xfrm>
            <a:off x="2359492" y="5263506"/>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29</a:t>
            </a:r>
          </a:p>
        </p:txBody>
      </p:sp>
      <p:sp>
        <p:nvSpPr>
          <p:cNvPr id="103" name="Rectangle 40"/>
          <p:cNvSpPr>
            <a:spLocks noChangeArrowheads="1"/>
          </p:cNvSpPr>
          <p:nvPr/>
        </p:nvSpPr>
        <p:spPr bwMode="blackWhite">
          <a:xfrm>
            <a:off x="3838818" y="3104680"/>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93" name="Text Box 15"/>
          <p:cNvSpPr txBox="1">
            <a:spLocks noChangeArrowheads="1"/>
          </p:cNvSpPr>
          <p:nvPr/>
        </p:nvSpPr>
        <p:spPr bwMode="auto">
          <a:xfrm>
            <a:off x="2167243" y="1524000"/>
            <a:ext cx="526170" cy="19389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eaLnBrk="1" hangingPunct="1"/>
            <a:r>
              <a:rPr lang="en-US" sz="2000" b="1" dirty="0" smtClean="0">
                <a:solidFill>
                  <a:srgbClr val="FF0000"/>
                </a:solidFill>
                <a:latin typeface="Source Sans Pro" panose="020B0503030403020204"/>
              </a:rPr>
              <a:t>M</a:t>
            </a:r>
          </a:p>
          <a:p>
            <a:pPr algn="r" eaLnBrk="1" hangingPunct="1"/>
            <a:r>
              <a:rPr lang="en-US" sz="2000" b="1" dirty="0" smtClean="0">
                <a:solidFill>
                  <a:srgbClr val="FF0000"/>
                </a:solidFill>
                <a:latin typeface="Source Sans Pro" panose="020B0503030403020204"/>
              </a:rPr>
              <a:t>M</a:t>
            </a:r>
          </a:p>
          <a:p>
            <a:pPr algn="r" eaLnBrk="1" hangingPunct="1"/>
            <a:r>
              <a:rPr lang="en-US" sz="2000" b="1" dirty="0" smtClean="0">
                <a:solidFill>
                  <a:srgbClr val="00B050"/>
                </a:solidFill>
                <a:latin typeface="Source Sans Pro" panose="020B0503030403020204"/>
              </a:rPr>
              <a:t>Hit</a:t>
            </a:r>
          </a:p>
          <a:p>
            <a:pPr algn="r" eaLnBrk="1" hangingPunct="1"/>
            <a:r>
              <a:rPr lang="en-US" sz="2000" b="1" dirty="0">
                <a:solidFill>
                  <a:schemeClr val="accent2"/>
                </a:solidFill>
                <a:latin typeface="Source Sans Pro" panose="020B0503030403020204"/>
              </a:rPr>
              <a:t>M</a:t>
            </a:r>
          </a:p>
          <a:p>
            <a:pPr algn="r" eaLnBrk="1" hangingPunct="1"/>
            <a:endParaRPr lang="en-US" sz="2000" b="1" dirty="0" smtClean="0">
              <a:solidFill>
                <a:srgbClr val="FF0000"/>
              </a:solidFill>
              <a:latin typeface="Source Sans Pro" panose="020B0503030403020204"/>
            </a:endParaRPr>
          </a:p>
          <a:p>
            <a:pPr algn="r" eaLnBrk="1" hangingPunct="1"/>
            <a:endParaRPr lang="en-US" sz="2000" b="1" dirty="0" smtClean="0">
              <a:solidFill>
                <a:srgbClr val="FF0000"/>
              </a:solidFill>
              <a:latin typeface="Source Sans Pro" panose="020B0503030403020204"/>
            </a:endParaRPr>
          </a:p>
        </p:txBody>
      </p:sp>
      <p:sp>
        <p:nvSpPr>
          <p:cNvPr id="106" name="Rectangle 28"/>
          <p:cNvSpPr>
            <a:spLocks noChangeArrowheads="1"/>
          </p:cNvSpPr>
          <p:nvPr/>
        </p:nvSpPr>
        <p:spPr bwMode="blackWhite">
          <a:xfrm>
            <a:off x="4400017" y="3713843"/>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011</a:t>
            </a:r>
          </a:p>
        </p:txBody>
      </p:sp>
      <p:sp>
        <p:nvSpPr>
          <p:cNvPr id="107" name="Rectangle 43"/>
          <p:cNvSpPr>
            <a:spLocks noChangeArrowheads="1"/>
          </p:cNvSpPr>
          <p:nvPr/>
        </p:nvSpPr>
        <p:spPr bwMode="blackWhite">
          <a:xfrm>
            <a:off x="4123792" y="3713843"/>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a:t>
            </a:r>
          </a:p>
        </p:txBody>
      </p:sp>
      <p:sp>
        <p:nvSpPr>
          <p:cNvPr id="108" name="Rectangle 47"/>
          <p:cNvSpPr>
            <a:spLocks noChangeArrowheads="1"/>
          </p:cNvSpPr>
          <p:nvPr/>
        </p:nvSpPr>
        <p:spPr bwMode="auto">
          <a:xfrm>
            <a:off x="4930242" y="371701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162</a:t>
            </a:r>
          </a:p>
        </p:txBody>
      </p:sp>
      <p:sp>
        <p:nvSpPr>
          <p:cNvPr id="109" name="Rectangle 48"/>
          <p:cNvSpPr>
            <a:spLocks noChangeArrowheads="1"/>
          </p:cNvSpPr>
          <p:nvPr/>
        </p:nvSpPr>
        <p:spPr bwMode="auto">
          <a:xfrm>
            <a:off x="4930242" y="402181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173</a:t>
            </a:r>
          </a:p>
        </p:txBody>
      </p:sp>
      <p:sp>
        <p:nvSpPr>
          <p:cNvPr id="110" name="Rectangle 49"/>
          <p:cNvSpPr>
            <a:spLocks noChangeArrowheads="1"/>
          </p:cNvSpPr>
          <p:nvPr/>
        </p:nvSpPr>
        <p:spPr bwMode="auto">
          <a:xfrm>
            <a:off x="2368017" y="5568043"/>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173</a:t>
            </a:r>
          </a:p>
        </p:txBody>
      </p:sp>
      <p:sp>
        <p:nvSpPr>
          <p:cNvPr id="111" name="Rectangle 41"/>
          <p:cNvSpPr>
            <a:spLocks noChangeArrowheads="1"/>
          </p:cNvSpPr>
          <p:nvPr/>
        </p:nvSpPr>
        <p:spPr bwMode="blackWhite">
          <a:xfrm>
            <a:off x="3850518" y="3714017"/>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0</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114" name="Rectangle 49"/>
          <p:cNvSpPr>
            <a:spLocks noChangeArrowheads="1"/>
          </p:cNvSpPr>
          <p:nvPr/>
        </p:nvSpPr>
        <p:spPr bwMode="auto">
          <a:xfrm>
            <a:off x="4931242" y="31013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FFFF00"/>
                </a:solidFill>
                <a:effectLst/>
                <a:uLnTx/>
                <a:uFillTx/>
                <a:latin typeface="Calibri"/>
                <a:ea typeface="+mn-ea"/>
                <a:cs typeface="+mn-cs"/>
              </a:rPr>
              <a:t>173</a:t>
            </a:r>
          </a:p>
        </p:txBody>
      </p:sp>
      <p:sp>
        <p:nvSpPr>
          <p:cNvPr id="115" name="Rectangle 52"/>
          <p:cNvSpPr>
            <a:spLocks noChangeArrowheads="1"/>
          </p:cNvSpPr>
          <p:nvPr/>
        </p:nvSpPr>
        <p:spPr bwMode="auto">
          <a:xfrm>
            <a:off x="7014042" y="1605906"/>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2"/>
                </a:solidFill>
                <a:effectLst/>
                <a:uLnTx/>
                <a:uFillTx/>
                <a:latin typeface="Calibri"/>
                <a:ea typeface="+mn-ea"/>
                <a:cs typeface="+mn-cs"/>
              </a:rPr>
              <a:t>173</a:t>
            </a:r>
          </a:p>
        </p:txBody>
      </p:sp>
      <p:sp>
        <p:nvSpPr>
          <p:cNvPr id="105" name="Oval 104"/>
          <p:cNvSpPr/>
          <p:nvPr/>
        </p:nvSpPr>
        <p:spPr>
          <a:xfrm>
            <a:off x="6848474" y="2771775"/>
            <a:ext cx="1309689" cy="781050"/>
          </a:xfrm>
          <a:prstGeom prst="ellipse">
            <a:avLst/>
          </a:prstGeom>
          <a:noFill/>
          <a:ln w="254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Rectangle 51"/>
          <p:cNvSpPr>
            <a:spLocks noChangeArrowheads="1"/>
          </p:cNvSpPr>
          <p:nvPr/>
        </p:nvSpPr>
        <p:spPr bwMode="auto">
          <a:xfrm>
            <a:off x="4924425" y="4016375"/>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150</a:t>
            </a:r>
          </a:p>
        </p:txBody>
      </p:sp>
      <p:sp>
        <p:nvSpPr>
          <p:cNvPr id="113" name="Rectangle 49"/>
          <p:cNvSpPr>
            <a:spLocks noChangeArrowheads="1"/>
          </p:cNvSpPr>
          <p:nvPr/>
        </p:nvSpPr>
        <p:spPr bwMode="auto">
          <a:xfrm>
            <a:off x="4953000" y="3733800"/>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71</a:t>
            </a:r>
          </a:p>
        </p:txBody>
      </p:sp>
      <p:sp>
        <p:nvSpPr>
          <p:cNvPr id="118" name="Line 58"/>
          <p:cNvSpPr>
            <a:spLocks noChangeShapeType="1"/>
          </p:cNvSpPr>
          <p:nvPr/>
        </p:nvSpPr>
        <p:spPr bwMode="auto">
          <a:xfrm flipH="1">
            <a:off x="5867400" y="3276600"/>
            <a:ext cx="1143000" cy="838200"/>
          </a:xfrm>
          <a:prstGeom prst="line">
            <a:avLst/>
          </a:prstGeom>
          <a:noFill/>
          <a:ln w="57150">
            <a:solidFill>
              <a:sysClr val="windowText" lastClr="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119" name="Line 57"/>
          <p:cNvSpPr>
            <a:spLocks noChangeShapeType="1"/>
          </p:cNvSpPr>
          <p:nvPr/>
        </p:nvSpPr>
        <p:spPr bwMode="auto">
          <a:xfrm flipH="1">
            <a:off x="5867400" y="2971800"/>
            <a:ext cx="1143000" cy="838200"/>
          </a:xfrm>
          <a:prstGeom prst="line">
            <a:avLst/>
          </a:prstGeom>
          <a:noFill/>
          <a:ln w="57150">
            <a:solidFill>
              <a:sysClr val="windowText" lastClr="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120" name="Rectangle 28"/>
          <p:cNvSpPr>
            <a:spLocks noChangeArrowheads="1"/>
          </p:cNvSpPr>
          <p:nvPr/>
        </p:nvSpPr>
        <p:spPr bwMode="auto">
          <a:xfrm>
            <a:off x="4413250" y="3723249"/>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srgbClr val="F79646"/>
                </a:solidFill>
                <a:effectLst/>
                <a:uLnTx/>
                <a:uFillTx/>
                <a:latin typeface="Calibri"/>
                <a:ea typeface="+mn-ea"/>
                <a:cs typeface="+mn-cs"/>
              </a:rPr>
              <a:t>010</a:t>
            </a:r>
            <a:endParaRPr kumimoji="0" lang="en-US" sz="1800" b="1" i="0" u="none" strike="noStrike" kern="0" cap="none" spc="0" normalizeH="0" baseline="0" noProof="0" dirty="0" smtClean="0">
              <a:ln>
                <a:noFill/>
              </a:ln>
              <a:solidFill>
                <a:srgbClr val="F79646"/>
              </a:solidFill>
              <a:effectLst/>
              <a:uLnTx/>
              <a:uFillTx/>
              <a:latin typeface="Calibri"/>
              <a:ea typeface="+mn-ea"/>
              <a:cs typeface="+mn-cs"/>
            </a:endParaRPr>
          </a:p>
        </p:txBody>
      </p:sp>
      <p:sp>
        <p:nvSpPr>
          <p:cNvPr id="104" name="Rectangle 51"/>
          <p:cNvSpPr>
            <a:spLocks noChangeArrowheads="1"/>
          </p:cNvSpPr>
          <p:nvPr/>
        </p:nvSpPr>
        <p:spPr bwMode="auto">
          <a:xfrm>
            <a:off x="4924425" y="4016375"/>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4F81BD"/>
                </a:solidFill>
                <a:effectLst/>
                <a:uLnTx/>
                <a:uFillTx/>
                <a:latin typeface="Calibri"/>
                <a:ea typeface="+mn-ea"/>
                <a:cs typeface="+mn-cs"/>
              </a:rPr>
              <a:t>29</a:t>
            </a:r>
          </a:p>
        </p:txBody>
      </p:sp>
      <p:sp>
        <p:nvSpPr>
          <p:cNvPr id="116" name="Line 52"/>
          <p:cNvSpPr>
            <a:spLocks noChangeShapeType="1"/>
          </p:cNvSpPr>
          <p:nvPr/>
        </p:nvSpPr>
        <p:spPr bwMode="auto">
          <a:xfrm flipV="1">
            <a:off x="3200400" y="4191000"/>
            <a:ext cx="1981200" cy="1219200"/>
          </a:xfrm>
          <a:prstGeom prst="line">
            <a:avLst/>
          </a:prstGeom>
          <a:noFill/>
          <a:ln w="57150">
            <a:solidFill>
              <a:sysClr val="windowText" lastClr="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grpSp>
        <p:nvGrpSpPr>
          <p:cNvPr id="117" name="Group 53"/>
          <p:cNvGrpSpPr>
            <a:grpSpLocks/>
          </p:cNvGrpSpPr>
          <p:nvPr/>
        </p:nvGrpSpPr>
        <p:grpSpPr bwMode="auto">
          <a:xfrm>
            <a:off x="5791200" y="3124200"/>
            <a:ext cx="2286000" cy="1066800"/>
            <a:chOff x="3648" y="1968"/>
            <a:chExt cx="1440" cy="672"/>
          </a:xfrm>
        </p:grpSpPr>
        <p:sp>
          <p:nvSpPr>
            <p:cNvPr id="121" name="Rectangle 54"/>
            <p:cNvSpPr>
              <a:spLocks noChangeArrowheads="1"/>
            </p:cNvSpPr>
            <p:nvPr/>
          </p:nvSpPr>
          <p:spPr bwMode="auto">
            <a:xfrm>
              <a:off x="4416" y="1968"/>
              <a:ext cx="672" cy="192"/>
            </a:xfrm>
            <a:prstGeom prst="rect">
              <a:avLst/>
            </a:prstGeom>
            <a:solidFill>
              <a:srgbClr val="66FF99"/>
            </a:solidFill>
            <a:ln w="28575">
              <a:solidFill>
                <a:srgbClr val="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4F81BD"/>
                  </a:solidFill>
                  <a:effectLst/>
                  <a:uLnTx/>
                  <a:uFillTx/>
                  <a:latin typeface="Calibri"/>
                  <a:ea typeface="+mn-ea"/>
                  <a:cs typeface="+mn-cs"/>
                </a:rPr>
                <a:t>29</a:t>
              </a:r>
            </a:p>
          </p:txBody>
        </p:sp>
        <p:sp>
          <p:nvSpPr>
            <p:cNvPr id="122" name="Line 55"/>
            <p:cNvSpPr>
              <a:spLocks noChangeShapeType="1"/>
            </p:cNvSpPr>
            <p:nvPr/>
          </p:nvSpPr>
          <p:spPr bwMode="auto">
            <a:xfrm flipV="1">
              <a:off x="3648" y="2064"/>
              <a:ext cx="864" cy="576"/>
            </a:xfrm>
            <a:prstGeom prst="line">
              <a:avLst/>
            </a:prstGeom>
            <a:noFill/>
            <a:ln w="57150">
              <a:solidFill>
                <a:sysClr val="windowText" lastClr="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3717231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16"/>
                                        </p:tgtEl>
                                        <p:attrNameLst>
                                          <p:attrName>style.visibility</p:attrName>
                                        </p:attrNameLst>
                                      </p:cBhvr>
                                      <p:to>
                                        <p:strVal val="visible"/>
                                      </p:to>
                                    </p:set>
                                    <p:animEffect transition="in" filter="wipe(down)">
                                      <p:cBhvr>
                                        <p:cTn id="7" dur="500"/>
                                        <p:tgtEl>
                                          <p:spTgt spid="116"/>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10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117"/>
                                        </p:tgtEl>
                                        <p:attrNameLst>
                                          <p:attrName>style.visibility</p:attrName>
                                        </p:attrNameLst>
                                      </p:cBhvr>
                                      <p:to>
                                        <p:strVal val="visible"/>
                                      </p:to>
                                    </p:set>
                                    <p:animEffect transition="in" filter="wipe(down)">
                                      <p:cBhvr>
                                        <p:cTn id="15"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animBg="1"/>
      <p:bldP spid="116"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101</a:t>
            </a:fld>
            <a:endParaRPr lang="en-US" dirty="0"/>
          </a:p>
        </p:txBody>
      </p:sp>
      <p:sp>
        <p:nvSpPr>
          <p:cNvPr id="49" name="Rectangle 2"/>
          <p:cNvSpPr>
            <a:spLocks noChangeArrowheads="1"/>
          </p:cNvSpPr>
          <p:nvPr/>
        </p:nvSpPr>
        <p:spPr bwMode="ltGray">
          <a:xfrm>
            <a:off x="3581400" y="2641600"/>
            <a:ext cx="2514600"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51"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53"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4" name="Rectangle 5"/>
          <p:cNvSpPr txBox="1">
            <a:spLocks noChangeArrowheads="1"/>
          </p:cNvSpPr>
          <p:nvPr/>
        </p:nvSpPr>
        <p:spPr>
          <a:xfrm>
            <a:off x="661988" y="0"/>
            <a:ext cx="7772400" cy="465138"/>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r" defTabSz="4572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smtClean="0">
                <a:ln>
                  <a:noFill/>
                </a:ln>
                <a:solidFill>
                  <a:sysClr val="windowText" lastClr="000000"/>
                </a:solidFill>
                <a:effectLst/>
                <a:uLnTx/>
                <a:uFillTx/>
                <a:latin typeface="Source Sans Pro" panose="020B0503030403020204"/>
              </a:rPr>
              <a:t>Write-Through (REF 4)</a:t>
            </a:r>
            <a:endParaRPr kumimoji="0" lang="en-US" sz="40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55"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6"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7"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smtClean="0">
                <a:solidFill>
                  <a:prstClr val="black"/>
                </a:solidFill>
                <a:latin typeface="Calibri"/>
                <a:ea typeface="+mn-ea"/>
                <a:cs typeface="+mn-cs"/>
              </a:rPr>
              <a:t>29</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58"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9"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60"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61"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62"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3"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4" name="Rectangle 18"/>
          <p:cNvSpPr>
            <a:spLocks noChangeArrowheads="1"/>
          </p:cNvSpPr>
          <p:nvPr/>
        </p:nvSpPr>
        <p:spPr bwMode="blackWhite">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65" name="Rectangle 19"/>
          <p:cNvSpPr>
            <a:spLocks noChangeArrowheads="1"/>
          </p:cNvSpPr>
          <p:nvPr/>
        </p:nvSpPr>
        <p:spPr bwMode="ltGray">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6" name="Rectangle 20"/>
          <p:cNvSpPr>
            <a:spLocks noChangeArrowheads="1"/>
          </p:cNvSpPr>
          <p:nvPr/>
        </p:nvSpPr>
        <p:spPr bwMode="ltGray">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smtClean="0">
                <a:solidFill>
                  <a:prstClr val="black"/>
                </a:solidFill>
                <a:latin typeface="Calibri"/>
                <a:ea typeface="+mn-ea"/>
                <a:cs typeface="+mn-cs"/>
              </a:rPr>
              <a:t>x0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Rectangle 28"/>
          <p:cNvSpPr>
            <a:spLocks noChangeArrowheads="1"/>
          </p:cNvSpPr>
          <p:nvPr/>
        </p:nvSpPr>
        <p:spPr bwMode="blackWhite">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3" name="Rectangle 29"/>
          <p:cNvSpPr>
            <a:spLocks noChangeArrowheads="1"/>
          </p:cNvSpPr>
          <p:nvPr/>
        </p:nvSpPr>
        <p:spPr bwMode="ltGray">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5"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6"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7"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8"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79"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0"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1"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2"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3" name="Text Box 40"/>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Misses:  </a:t>
            </a:r>
            <a:r>
              <a:rPr lang="en-US" b="1" dirty="0" smtClean="0">
                <a:solidFill>
                  <a:prstClr val="black"/>
                </a:solidFill>
                <a:latin typeface="Calibri"/>
                <a:ea typeface="+mn-ea"/>
                <a:cs typeface="+mn-cs"/>
              </a:rPr>
              <a:t>	</a:t>
            </a:r>
            <a:r>
              <a:rPr lang="en-US" b="1" dirty="0">
                <a:solidFill>
                  <a:prstClr val="black"/>
                </a:solidFill>
                <a:latin typeface="Calibri"/>
                <a:ea typeface="+mn-ea"/>
                <a:cs typeface="+mn-cs"/>
              </a:rPr>
              <a:t>3</a:t>
            </a: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1</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6</a:t>
            </a:r>
          </a:p>
          <a:p>
            <a:pPr fontAlgn="auto">
              <a:spcBef>
                <a:spcPts val="0"/>
              </a:spcBef>
              <a:spcAft>
                <a:spcPts val="0"/>
              </a:spcAft>
            </a:pPr>
            <a:r>
              <a:rPr lang="en-US" b="1" dirty="0">
                <a:solidFill>
                  <a:prstClr val="black"/>
                </a:solidFill>
                <a:latin typeface="Calibri"/>
                <a:ea typeface="+mn-ea"/>
                <a:cs typeface="+mn-cs"/>
              </a:rPr>
              <a:t>Writes:      	</a:t>
            </a:r>
            <a:r>
              <a:rPr lang="en-US" b="1" dirty="0" smtClean="0">
                <a:solidFill>
                  <a:prstClr val="black"/>
                </a:solidFill>
                <a:latin typeface="Calibri"/>
                <a:ea typeface="+mn-ea"/>
                <a:cs typeface="+mn-cs"/>
              </a:rPr>
              <a:t>2</a:t>
            </a:r>
            <a:endParaRPr lang="en-US" b="1" dirty="0">
              <a:solidFill>
                <a:prstClr val="black"/>
              </a:solidFill>
              <a:latin typeface="Calibri"/>
              <a:ea typeface="+mn-ea"/>
              <a:cs typeface="+mn-cs"/>
            </a:endParaRPr>
          </a:p>
        </p:txBody>
      </p:sp>
      <p:sp>
        <p:nvSpPr>
          <p:cNvPr id="84" name="Rectangle 41"/>
          <p:cNvSpPr>
            <a:spLocks noChangeArrowheads="1"/>
          </p:cNvSpPr>
          <p:nvPr/>
        </p:nvSpPr>
        <p:spPr bwMode="blackWhite">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85" name="Rectangle 42"/>
          <p:cNvSpPr>
            <a:spLocks noChangeArrowheads="1"/>
          </p:cNvSpPr>
          <p:nvPr/>
        </p:nvSpPr>
        <p:spPr bwMode="blackWhite">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0</a:t>
            </a:r>
          </a:p>
        </p:txBody>
      </p:sp>
      <p:sp>
        <p:nvSpPr>
          <p:cNvPr id="86"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87" name="Text Box 15"/>
          <p:cNvSpPr txBox="1">
            <a:spLocks noChangeArrowheads="1"/>
          </p:cNvSpPr>
          <p:nvPr/>
        </p:nvSpPr>
        <p:spPr bwMode="auto">
          <a:xfrm>
            <a:off x="348812" y="1271338"/>
            <a:ext cx="247002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88" name="AutoShape 39"/>
          <p:cNvSpPr>
            <a:spLocks noChangeArrowheads="1"/>
          </p:cNvSpPr>
          <p:nvPr/>
        </p:nvSpPr>
        <p:spPr bwMode="auto">
          <a:xfrm>
            <a:off x="-7812" y="2685385"/>
            <a:ext cx="381000" cy="286415"/>
          </a:xfrm>
          <a:prstGeom prst="rightArrow">
            <a:avLst>
              <a:gd name="adj1" fmla="val 50000"/>
              <a:gd name="adj2" fmla="val 41667"/>
            </a:avLst>
          </a:prstGeom>
          <a:solidFill>
            <a:sysClr val="windowText" lastClr="000000"/>
          </a:solidFill>
          <a:ln w="2857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89" name="Text Box 21"/>
          <p:cNvSpPr txBox="1">
            <a:spLocks noChangeArrowheads="1"/>
          </p:cNvSpPr>
          <p:nvPr/>
        </p:nvSpPr>
        <p:spPr bwMode="auto">
          <a:xfrm>
            <a:off x="3581400" y="2641600"/>
            <a:ext cx="2208213"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a:t>
            </a:r>
            <a:r>
              <a:rPr lang="en-US" dirty="0">
                <a:solidFill>
                  <a:prstClr val="black"/>
                </a:solidFill>
                <a:latin typeface="Calibri"/>
                <a:ea typeface="+mn-ea"/>
                <a:cs typeface="+mn-cs"/>
              </a:rPr>
              <a:t>tag   data</a:t>
            </a:r>
          </a:p>
        </p:txBody>
      </p:sp>
      <p:sp>
        <p:nvSpPr>
          <p:cNvPr id="90" name="Rectangle 40"/>
          <p:cNvSpPr>
            <a:spLocks noChangeArrowheads="1"/>
          </p:cNvSpPr>
          <p:nvPr/>
        </p:nvSpPr>
        <p:spPr bwMode="blackWhite">
          <a:xfrm>
            <a:off x="3841526"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91" name="Rectangle 41"/>
          <p:cNvSpPr>
            <a:spLocks noChangeArrowheads="1"/>
          </p:cNvSpPr>
          <p:nvPr/>
        </p:nvSpPr>
        <p:spPr bwMode="blackWhite">
          <a:xfrm>
            <a:off x="3844701"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98" name="Rectangle 18"/>
          <p:cNvSpPr>
            <a:spLocks noChangeArrowheads="1"/>
          </p:cNvSpPr>
          <p:nvPr/>
        </p:nvSpPr>
        <p:spPr bwMode="blackWhite">
          <a:xfrm>
            <a:off x="4391492" y="3104506"/>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000</a:t>
            </a:r>
          </a:p>
        </p:txBody>
      </p:sp>
      <p:sp>
        <p:nvSpPr>
          <p:cNvPr id="99" name="Rectangle 42"/>
          <p:cNvSpPr>
            <a:spLocks noChangeArrowheads="1"/>
          </p:cNvSpPr>
          <p:nvPr/>
        </p:nvSpPr>
        <p:spPr bwMode="blackWhite">
          <a:xfrm>
            <a:off x="4112092" y="3104506"/>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100" name="Rectangle 44"/>
          <p:cNvSpPr>
            <a:spLocks noChangeArrowheads="1"/>
          </p:cNvSpPr>
          <p:nvPr/>
        </p:nvSpPr>
        <p:spPr bwMode="auto">
          <a:xfrm>
            <a:off x="4924892" y="34061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101" name="Rectangle 45"/>
          <p:cNvSpPr>
            <a:spLocks noChangeArrowheads="1"/>
          </p:cNvSpPr>
          <p:nvPr/>
        </p:nvSpPr>
        <p:spPr bwMode="auto">
          <a:xfrm>
            <a:off x="4924892" y="31013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102" name="Rectangle 46"/>
          <p:cNvSpPr>
            <a:spLocks noChangeArrowheads="1"/>
          </p:cNvSpPr>
          <p:nvPr/>
        </p:nvSpPr>
        <p:spPr bwMode="auto">
          <a:xfrm>
            <a:off x="2359492" y="5263506"/>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29</a:t>
            </a:r>
          </a:p>
        </p:txBody>
      </p:sp>
      <p:sp>
        <p:nvSpPr>
          <p:cNvPr id="103" name="Rectangle 40"/>
          <p:cNvSpPr>
            <a:spLocks noChangeArrowheads="1"/>
          </p:cNvSpPr>
          <p:nvPr/>
        </p:nvSpPr>
        <p:spPr bwMode="blackWhite">
          <a:xfrm>
            <a:off x="3838818" y="3104680"/>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93" name="Text Box 15"/>
          <p:cNvSpPr txBox="1">
            <a:spLocks noChangeArrowheads="1"/>
          </p:cNvSpPr>
          <p:nvPr/>
        </p:nvSpPr>
        <p:spPr bwMode="auto">
          <a:xfrm>
            <a:off x="2167243" y="1524000"/>
            <a:ext cx="526170" cy="19389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eaLnBrk="1" hangingPunct="1"/>
            <a:r>
              <a:rPr lang="en-US" sz="2000" b="1" dirty="0" smtClean="0">
                <a:solidFill>
                  <a:srgbClr val="FF0000"/>
                </a:solidFill>
                <a:latin typeface="Source Sans Pro" panose="020B0503030403020204"/>
              </a:rPr>
              <a:t>M</a:t>
            </a:r>
          </a:p>
          <a:p>
            <a:pPr algn="r" eaLnBrk="1" hangingPunct="1"/>
            <a:r>
              <a:rPr lang="en-US" sz="2000" b="1" dirty="0" smtClean="0">
                <a:solidFill>
                  <a:srgbClr val="FF0000"/>
                </a:solidFill>
                <a:latin typeface="Source Sans Pro" panose="020B0503030403020204"/>
              </a:rPr>
              <a:t>M</a:t>
            </a:r>
          </a:p>
          <a:p>
            <a:pPr algn="r" eaLnBrk="1" hangingPunct="1"/>
            <a:r>
              <a:rPr lang="en-US" sz="2000" b="1" dirty="0" smtClean="0">
                <a:solidFill>
                  <a:srgbClr val="00B050"/>
                </a:solidFill>
                <a:latin typeface="Source Sans Pro" panose="020B0503030403020204"/>
              </a:rPr>
              <a:t>Hit</a:t>
            </a:r>
          </a:p>
          <a:p>
            <a:pPr algn="r" eaLnBrk="1" hangingPunct="1"/>
            <a:r>
              <a:rPr lang="en-US" sz="2000" b="1" dirty="0">
                <a:solidFill>
                  <a:schemeClr val="accent2"/>
                </a:solidFill>
                <a:latin typeface="Source Sans Pro" panose="020B0503030403020204"/>
              </a:rPr>
              <a:t>M</a:t>
            </a:r>
          </a:p>
          <a:p>
            <a:pPr algn="r" eaLnBrk="1" hangingPunct="1"/>
            <a:endParaRPr lang="en-US" sz="2000" b="1" dirty="0" smtClean="0">
              <a:solidFill>
                <a:srgbClr val="FF0000"/>
              </a:solidFill>
              <a:latin typeface="Source Sans Pro" panose="020B0503030403020204"/>
            </a:endParaRPr>
          </a:p>
          <a:p>
            <a:pPr algn="r" eaLnBrk="1" hangingPunct="1"/>
            <a:endParaRPr lang="en-US" sz="2000" b="1" dirty="0" smtClean="0">
              <a:solidFill>
                <a:srgbClr val="FF0000"/>
              </a:solidFill>
              <a:latin typeface="Source Sans Pro" panose="020B0503030403020204"/>
            </a:endParaRPr>
          </a:p>
        </p:txBody>
      </p:sp>
      <p:sp>
        <p:nvSpPr>
          <p:cNvPr id="106" name="Rectangle 28"/>
          <p:cNvSpPr>
            <a:spLocks noChangeArrowheads="1"/>
          </p:cNvSpPr>
          <p:nvPr/>
        </p:nvSpPr>
        <p:spPr bwMode="blackWhite">
          <a:xfrm>
            <a:off x="4400017" y="3713843"/>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011</a:t>
            </a:r>
          </a:p>
        </p:txBody>
      </p:sp>
      <p:sp>
        <p:nvSpPr>
          <p:cNvPr id="107" name="Rectangle 43"/>
          <p:cNvSpPr>
            <a:spLocks noChangeArrowheads="1"/>
          </p:cNvSpPr>
          <p:nvPr/>
        </p:nvSpPr>
        <p:spPr bwMode="blackWhite">
          <a:xfrm>
            <a:off x="4123792" y="3713843"/>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a:t>
            </a:r>
          </a:p>
        </p:txBody>
      </p:sp>
      <p:sp>
        <p:nvSpPr>
          <p:cNvPr id="108" name="Rectangle 47"/>
          <p:cNvSpPr>
            <a:spLocks noChangeArrowheads="1"/>
          </p:cNvSpPr>
          <p:nvPr/>
        </p:nvSpPr>
        <p:spPr bwMode="auto">
          <a:xfrm>
            <a:off x="4930242" y="371701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162</a:t>
            </a:r>
          </a:p>
        </p:txBody>
      </p:sp>
      <p:sp>
        <p:nvSpPr>
          <p:cNvPr id="110" name="Rectangle 49"/>
          <p:cNvSpPr>
            <a:spLocks noChangeArrowheads="1"/>
          </p:cNvSpPr>
          <p:nvPr/>
        </p:nvSpPr>
        <p:spPr bwMode="auto">
          <a:xfrm>
            <a:off x="2368017" y="5568043"/>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173</a:t>
            </a:r>
          </a:p>
        </p:txBody>
      </p:sp>
      <p:sp>
        <p:nvSpPr>
          <p:cNvPr id="111" name="Rectangle 41"/>
          <p:cNvSpPr>
            <a:spLocks noChangeArrowheads="1"/>
          </p:cNvSpPr>
          <p:nvPr/>
        </p:nvSpPr>
        <p:spPr bwMode="blackWhite">
          <a:xfrm>
            <a:off x="3850518" y="3714017"/>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0</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114" name="Rectangle 49"/>
          <p:cNvSpPr>
            <a:spLocks noChangeArrowheads="1"/>
          </p:cNvSpPr>
          <p:nvPr/>
        </p:nvSpPr>
        <p:spPr bwMode="auto">
          <a:xfrm>
            <a:off x="4931242" y="31013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FFFF00"/>
                </a:solidFill>
                <a:effectLst/>
                <a:uLnTx/>
                <a:uFillTx/>
                <a:latin typeface="Calibri"/>
                <a:ea typeface="+mn-ea"/>
                <a:cs typeface="+mn-cs"/>
              </a:rPr>
              <a:t>173</a:t>
            </a:r>
          </a:p>
        </p:txBody>
      </p:sp>
      <p:sp>
        <p:nvSpPr>
          <p:cNvPr id="115" name="Rectangle 52"/>
          <p:cNvSpPr>
            <a:spLocks noChangeArrowheads="1"/>
          </p:cNvSpPr>
          <p:nvPr/>
        </p:nvSpPr>
        <p:spPr bwMode="auto">
          <a:xfrm>
            <a:off x="7014042" y="1605906"/>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2"/>
                </a:solidFill>
                <a:effectLst/>
                <a:uLnTx/>
                <a:uFillTx/>
                <a:latin typeface="Calibri"/>
                <a:ea typeface="+mn-ea"/>
                <a:cs typeface="+mn-cs"/>
              </a:rPr>
              <a:t>173</a:t>
            </a:r>
          </a:p>
        </p:txBody>
      </p:sp>
      <p:sp>
        <p:nvSpPr>
          <p:cNvPr id="113" name="Rectangle 49"/>
          <p:cNvSpPr>
            <a:spLocks noChangeArrowheads="1"/>
          </p:cNvSpPr>
          <p:nvPr/>
        </p:nvSpPr>
        <p:spPr bwMode="auto">
          <a:xfrm>
            <a:off x="4920889" y="3701299"/>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71</a:t>
            </a:r>
          </a:p>
        </p:txBody>
      </p:sp>
      <p:sp>
        <p:nvSpPr>
          <p:cNvPr id="120" name="Rectangle 28"/>
          <p:cNvSpPr>
            <a:spLocks noChangeArrowheads="1"/>
          </p:cNvSpPr>
          <p:nvPr/>
        </p:nvSpPr>
        <p:spPr bwMode="auto">
          <a:xfrm>
            <a:off x="4410386" y="3706742"/>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effectLst/>
                <a:uLnTx/>
                <a:uFillTx/>
                <a:latin typeface="Calibri"/>
                <a:ea typeface="+mn-ea"/>
                <a:cs typeface="+mn-cs"/>
              </a:rPr>
              <a:t>010</a:t>
            </a:r>
            <a:endParaRPr kumimoji="0" lang="en-US" sz="1800" b="1" i="0" u="none" strike="noStrike" kern="0" cap="none" spc="0" normalizeH="0" baseline="0" noProof="0" dirty="0" smtClean="0">
              <a:ln>
                <a:noFill/>
              </a:ln>
              <a:effectLst/>
              <a:uLnTx/>
              <a:uFillTx/>
              <a:latin typeface="Calibri"/>
              <a:ea typeface="+mn-ea"/>
              <a:cs typeface="+mn-cs"/>
            </a:endParaRPr>
          </a:p>
        </p:txBody>
      </p:sp>
      <p:sp>
        <p:nvSpPr>
          <p:cNvPr id="104" name="Rectangle 51"/>
          <p:cNvSpPr>
            <a:spLocks noChangeArrowheads="1"/>
          </p:cNvSpPr>
          <p:nvPr/>
        </p:nvSpPr>
        <p:spPr bwMode="auto">
          <a:xfrm>
            <a:off x="4943786" y="4018643"/>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effectLst/>
                <a:uLnTx/>
                <a:uFillTx/>
                <a:latin typeface="Calibri"/>
                <a:ea typeface="+mn-ea"/>
                <a:cs typeface="+mn-cs"/>
              </a:rPr>
              <a:t>29</a:t>
            </a:r>
          </a:p>
        </p:txBody>
      </p:sp>
      <p:sp>
        <p:nvSpPr>
          <p:cNvPr id="92" name="Text Box 15"/>
          <p:cNvSpPr txBox="1">
            <a:spLocks noChangeArrowheads="1"/>
          </p:cNvSpPr>
          <p:nvPr/>
        </p:nvSpPr>
        <p:spPr bwMode="auto">
          <a:xfrm>
            <a:off x="3634620" y="771891"/>
            <a:ext cx="2603938" cy="1200329"/>
          </a:xfrm>
          <a:prstGeom prst="rect">
            <a:avLst/>
          </a:prstGeom>
          <a:noFill/>
          <a:ln w="63500">
            <a:solidFill>
              <a:schemeClr val="accent6"/>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r>
              <a:rPr lang="en-US" sz="2400" dirty="0" smtClean="0">
                <a:solidFill>
                  <a:schemeClr val="tx2"/>
                </a:solidFill>
                <a:latin typeface="Source Sans Pro" panose="020B0503030403020204"/>
              </a:rPr>
              <a:t>CLICKER:</a:t>
            </a:r>
          </a:p>
          <a:p>
            <a:pPr marL="457200" indent="-457200" eaLnBrk="1" hangingPunct="1">
              <a:buAutoNum type="alphaUcParenBoth"/>
            </a:pPr>
            <a:r>
              <a:rPr lang="en-US" sz="2400" dirty="0" smtClean="0">
                <a:solidFill>
                  <a:schemeClr val="tx2"/>
                </a:solidFill>
                <a:latin typeface="Source Sans Pro" panose="020B0503030403020204"/>
                <a:sym typeface="Symbol" pitchFamily="18" charset="2"/>
              </a:rPr>
              <a:t>HIT</a:t>
            </a:r>
          </a:p>
          <a:p>
            <a:pPr marL="457200" indent="-457200" eaLnBrk="1" hangingPunct="1">
              <a:buAutoNum type="alphaUcParenBoth"/>
            </a:pPr>
            <a:r>
              <a:rPr lang="en-US" sz="2400" dirty="0" smtClean="0">
                <a:solidFill>
                  <a:schemeClr val="tx2"/>
                </a:solidFill>
                <a:latin typeface="Source Sans Pro" panose="020B0503030403020204"/>
                <a:sym typeface="Symbol" pitchFamily="18" charset="2"/>
              </a:rPr>
              <a:t>MISS</a:t>
            </a:r>
            <a:endParaRPr lang="en-US" sz="2400" dirty="0">
              <a:solidFill>
                <a:schemeClr val="tx2"/>
              </a:solidFill>
              <a:latin typeface="Source Sans Pro" panose="020B0503030403020204"/>
              <a:sym typeface="Symbol" pitchFamily="18" charset="2"/>
            </a:endParaRPr>
          </a:p>
        </p:txBody>
      </p:sp>
    </p:spTree>
    <p:extLst>
      <p:ext uri="{BB962C8B-B14F-4D97-AF65-F5344CB8AC3E}">
        <p14:creationId xmlns:p14="http://schemas.microsoft.com/office/powerpoint/2010/main" val="1118865814"/>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102</a:t>
            </a:fld>
            <a:endParaRPr lang="en-US" dirty="0"/>
          </a:p>
        </p:txBody>
      </p:sp>
      <p:sp>
        <p:nvSpPr>
          <p:cNvPr id="49" name="Rectangle 2"/>
          <p:cNvSpPr>
            <a:spLocks noChangeArrowheads="1"/>
          </p:cNvSpPr>
          <p:nvPr/>
        </p:nvSpPr>
        <p:spPr bwMode="ltGray">
          <a:xfrm>
            <a:off x="3581400" y="2641600"/>
            <a:ext cx="2514600"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51"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53"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4" name="Rectangle 5"/>
          <p:cNvSpPr txBox="1">
            <a:spLocks noChangeArrowheads="1"/>
          </p:cNvSpPr>
          <p:nvPr/>
        </p:nvSpPr>
        <p:spPr>
          <a:xfrm>
            <a:off x="661988" y="0"/>
            <a:ext cx="7772400" cy="465138"/>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r" defTabSz="4572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smtClean="0">
                <a:ln>
                  <a:noFill/>
                </a:ln>
                <a:solidFill>
                  <a:sysClr val="windowText" lastClr="000000"/>
                </a:solidFill>
                <a:effectLst/>
                <a:uLnTx/>
                <a:uFillTx/>
                <a:latin typeface="Source Sans Pro" panose="020B0503030403020204"/>
              </a:rPr>
              <a:t>Write-Through (REF 5)</a:t>
            </a:r>
            <a:endParaRPr kumimoji="0" lang="en-US" sz="40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55"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6"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7"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smtClean="0">
                <a:solidFill>
                  <a:prstClr val="black"/>
                </a:solidFill>
                <a:latin typeface="Calibri"/>
                <a:ea typeface="+mn-ea"/>
                <a:cs typeface="+mn-cs"/>
              </a:rPr>
              <a:t>29</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58"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9"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60"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61"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62"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3"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4" name="Rectangle 18"/>
          <p:cNvSpPr>
            <a:spLocks noChangeArrowheads="1"/>
          </p:cNvSpPr>
          <p:nvPr/>
        </p:nvSpPr>
        <p:spPr bwMode="blackWhite">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65" name="Rectangle 19"/>
          <p:cNvSpPr>
            <a:spLocks noChangeArrowheads="1"/>
          </p:cNvSpPr>
          <p:nvPr/>
        </p:nvSpPr>
        <p:spPr bwMode="ltGray">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6" name="Rectangle 20"/>
          <p:cNvSpPr>
            <a:spLocks noChangeArrowheads="1"/>
          </p:cNvSpPr>
          <p:nvPr/>
        </p:nvSpPr>
        <p:spPr bwMode="ltGray">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smtClean="0">
                <a:solidFill>
                  <a:prstClr val="black"/>
                </a:solidFill>
                <a:latin typeface="Calibri"/>
                <a:ea typeface="+mn-ea"/>
                <a:cs typeface="+mn-cs"/>
              </a:rPr>
              <a:t>x0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Rectangle 28"/>
          <p:cNvSpPr>
            <a:spLocks noChangeArrowheads="1"/>
          </p:cNvSpPr>
          <p:nvPr/>
        </p:nvSpPr>
        <p:spPr bwMode="blackWhite">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3" name="Rectangle 29"/>
          <p:cNvSpPr>
            <a:spLocks noChangeArrowheads="1"/>
          </p:cNvSpPr>
          <p:nvPr/>
        </p:nvSpPr>
        <p:spPr bwMode="ltGray">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5"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6"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7"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8"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79"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0"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1"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2"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3" name="Text Box 40"/>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Misses:  </a:t>
            </a:r>
            <a:r>
              <a:rPr lang="en-US" b="1" dirty="0" smtClean="0">
                <a:solidFill>
                  <a:prstClr val="black"/>
                </a:solidFill>
                <a:latin typeface="Calibri"/>
                <a:ea typeface="+mn-ea"/>
                <a:cs typeface="+mn-cs"/>
              </a:rPr>
              <a:t>	4</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1</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8</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Writes:      	</a:t>
            </a:r>
            <a:r>
              <a:rPr lang="en-US" b="1" dirty="0" smtClean="0">
                <a:solidFill>
                  <a:prstClr val="black"/>
                </a:solidFill>
                <a:latin typeface="Calibri"/>
                <a:ea typeface="+mn-ea"/>
                <a:cs typeface="+mn-cs"/>
              </a:rPr>
              <a:t>2</a:t>
            </a:r>
            <a:endParaRPr lang="en-US" b="1" dirty="0">
              <a:solidFill>
                <a:prstClr val="black"/>
              </a:solidFill>
              <a:latin typeface="Calibri"/>
              <a:ea typeface="+mn-ea"/>
              <a:cs typeface="+mn-cs"/>
            </a:endParaRPr>
          </a:p>
        </p:txBody>
      </p:sp>
      <p:sp>
        <p:nvSpPr>
          <p:cNvPr id="84" name="Rectangle 41"/>
          <p:cNvSpPr>
            <a:spLocks noChangeArrowheads="1"/>
          </p:cNvSpPr>
          <p:nvPr/>
        </p:nvSpPr>
        <p:spPr bwMode="blackWhite">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85" name="Rectangle 42"/>
          <p:cNvSpPr>
            <a:spLocks noChangeArrowheads="1"/>
          </p:cNvSpPr>
          <p:nvPr/>
        </p:nvSpPr>
        <p:spPr bwMode="blackWhite">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0</a:t>
            </a:r>
          </a:p>
        </p:txBody>
      </p:sp>
      <p:sp>
        <p:nvSpPr>
          <p:cNvPr id="86"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87" name="Text Box 15"/>
          <p:cNvSpPr txBox="1">
            <a:spLocks noChangeArrowheads="1"/>
          </p:cNvSpPr>
          <p:nvPr/>
        </p:nvSpPr>
        <p:spPr bwMode="auto">
          <a:xfrm>
            <a:off x="348812" y="1271338"/>
            <a:ext cx="247002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88" name="AutoShape 39"/>
          <p:cNvSpPr>
            <a:spLocks noChangeArrowheads="1"/>
          </p:cNvSpPr>
          <p:nvPr/>
        </p:nvSpPr>
        <p:spPr bwMode="auto">
          <a:xfrm>
            <a:off x="-7812" y="2685385"/>
            <a:ext cx="381000" cy="286415"/>
          </a:xfrm>
          <a:prstGeom prst="rightArrow">
            <a:avLst>
              <a:gd name="adj1" fmla="val 50000"/>
              <a:gd name="adj2" fmla="val 41667"/>
            </a:avLst>
          </a:prstGeom>
          <a:solidFill>
            <a:sysClr val="windowText" lastClr="000000"/>
          </a:solidFill>
          <a:ln w="2857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89" name="Text Box 21"/>
          <p:cNvSpPr txBox="1">
            <a:spLocks noChangeArrowheads="1"/>
          </p:cNvSpPr>
          <p:nvPr/>
        </p:nvSpPr>
        <p:spPr bwMode="auto">
          <a:xfrm>
            <a:off x="3581400" y="2641600"/>
            <a:ext cx="2208213"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a:t>
            </a:r>
            <a:r>
              <a:rPr lang="en-US" dirty="0">
                <a:solidFill>
                  <a:prstClr val="black"/>
                </a:solidFill>
                <a:latin typeface="Calibri"/>
                <a:ea typeface="+mn-ea"/>
                <a:cs typeface="+mn-cs"/>
              </a:rPr>
              <a:t>tag   data</a:t>
            </a:r>
          </a:p>
        </p:txBody>
      </p:sp>
      <p:sp>
        <p:nvSpPr>
          <p:cNvPr id="90" name="Rectangle 40"/>
          <p:cNvSpPr>
            <a:spLocks noChangeArrowheads="1"/>
          </p:cNvSpPr>
          <p:nvPr/>
        </p:nvSpPr>
        <p:spPr bwMode="blackWhite">
          <a:xfrm>
            <a:off x="3841526"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91" name="Rectangle 41"/>
          <p:cNvSpPr>
            <a:spLocks noChangeArrowheads="1"/>
          </p:cNvSpPr>
          <p:nvPr/>
        </p:nvSpPr>
        <p:spPr bwMode="blackWhite">
          <a:xfrm>
            <a:off x="3844701"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98" name="Rectangle 18"/>
          <p:cNvSpPr>
            <a:spLocks noChangeArrowheads="1"/>
          </p:cNvSpPr>
          <p:nvPr/>
        </p:nvSpPr>
        <p:spPr bwMode="blackWhite">
          <a:xfrm>
            <a:off x="4391492" y="3104506"/>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000</a:t>
            </a:r>
          </a:p>
        </p:txBody>
      </p:sp>
      <p:sp>
        <p:nvSpPr>
          <p:cNvPr id="99" name="Rectangle 42"/>
          <p:cNvSpPr>
            <a:spLocks noChangeArrowheads="1"/>
          </p:cNvSpPr>
          <p:nvPr/>
        </p:nvSpPr>
        <p:spPr bwMode="blackWhite">
          <a:xfrm>
            <a:off x="4112092" y="3104506"/>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100" name="Rectangle 44"/>
          <p:cNvSpPr>
            <a:spLocks noChangeArrowheads="1"/>
          </p:cNvSpPr>
          <p:nvPr/>
        </p:nvSpPr>
        <p:spPr bwMode="auto">
          <a:xfrm>
            <a:off x="4924892" y="34061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101" name="Rectangle 45"/>
          <p:cNvSpPr>
            <a:spLocks noChangeArrowheads="1"/>
          </p:cNvSpPr>
          <p:nvPr/>
        </p:nvSpPr>
        <p:spPr bwMode="auto">
          <a:xfrm>
            <a:off x="4924892" y="31013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102" name="Rectangle 46"/>
          <p:cNvSpPr>
            <a:spLocks noChangeArrowheads="1"/>
          </p:cNvSpPr>
          <p:nvPr/>
        </p:nvSpPr>
        <p:spPr bwMode="auto">
          <a:xfrm>
            <a:off x="2359492" y="5263506"/>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29</a:t>
            </a:r>
          </a:p>
        </p:txBody>
      </p:sp>
      <p:sp>
        <p:nvSpPr>
          <p:cNvPr id="103" name="Rectangle 40"/>
          <p:cNvSpPr>
            <a:spLocks noChangeArrowheads="1"/>
          </p:cNvSpPr>
          <p:nvPr/>
        </p:nvSpPr>
        <p:spPr bwMode="blackWhite">
          <a:xfrm>
            <a:off x="3838818" y="3104680"/>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93" name="Text Box 15"/>
          <p:cNvSpPr txBox="1">
            <a:spLocks noChangeArrowheads="1"/>
          </p:cNvSpPr>
          <p:nvPr/>
        </p:nvSpPr>
        <p:spPr bwMode="auto">
          <a:xfrm>
            <a:off x="2167243" y="1524000"/>
            <a:ext cx="526170" cy="19389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eaLnBrk="1" hangingPunct="1"/>
            <a:r>
              <a:rPr lang="en-US" sz="2000" b="1" dirty="0" smtClean="0">
                <a:solidFill>
                  <a:srgbClr val="FF0000"/>
                </a:solidFill>
                <a:latin typeface="Source Sans Pro" panose="020B0503030403020204"/>
              </a:rPr>
              <a:t>M</a:t>
            </a:r>
          </a:p>
          <a:p>
            <a:pPr algn="r" eaLnBrk="1" hangingPunct="1"/>
            <a:r>
              <a:rPr lang="en-US" sz="2000" b="1" dirty="0" smtClean="0">
                <a:solidFill>
                  <a:srgbClr val="FF0000"/>
                </a:solidFill>
                <a:latin typeface="Source Sans Pro" panose="020B0503030403020204"/>
              </a:rPr>
              <a:t>M</a:t>
            </a:r>
          </a:p>
          <a:p>
            <a:pPr algn="r" eaLnBrk="1" hangingPunct="1"/>
            <a:r>
              <a:rPr lang="en-US" sz="2000" b="1" dirty="0" smtClean="0">
                <a:solidFill>
                  <a:srgbClr val="00B050"/>
                </a:solidFill>
                <a:latin typeface="Source Sans Pro" panose="020B0503030403020204"/>
              </a:rPr>
              <a:t>Hit</a:t>
            </a:r>
          </a:p>
          <a:p>
            <a:pPr algn="r" eaLnBrk="1" hangingPunct="1"/>
            <a:r>
              <a:rPr lang="en-US" sz="2000" b="1" dirty="0" smtClean="0">
                <a:solidFill>
                  <a:schemeClr val="accent2"/>
                </a:solidFill>
                <a:latin typeface="Source Sans Pro" panose="020B0503030403020204"/>
              </a:rPr>
              <a:t>M</a:t>
            </a:r>
          </a:p>
          <a:p>
            <a:pPr algn="r" eaLnBrk="1" hangingPunct="1"/>
            <a:r>
              <a:rPr lang="en-US" sz="2000" b="1" dirty="0">
                <a:solidFill>
                  <a:schemeClr val="accent2"/>
                </a:solidFill>
                <a:latin typeface="Source Sans Pro" panose="020B0503030403020204"/>
              </a:rPr>
              <a:t>M</a:t>
            </a:r>
            <a:endParaRPr lang="en-US" sz="2000" b="1" dirty="0" smtClean="0">
              <a:solidFill>
                <a:srgbClr val="FF0000"/>
              </a:solidFill>
              <a:latin typeface="Source Sans Pro" panose="020B0503030403020204"/>
            </a:endParaRPr>
          </a:p>
          <a:p>
            <a:pPr algn="r" eaLnBrk="1" hangingPunct="1"/>
            <a:endParaRPr lang="en-US" sz="2000" b="1" dirty="0" smtClean="0">
              <a:solidFill>
                <a:srgbClr val="FF0000"/>
              </a:solidFill>
              <a:latin typeface="Source Sans Pro" panose="020B0503030403020204"/>
            </a:endParaRPr>
          </a:p>
        </p:txBody>
      </p:sp>
      <p:sp>
        <p:nvSpPr>
          <p:cNvPr id="106" name="Rectangle 28"/>
          <p:cNvSpPr>
            <a:spLocks noChangeArrowheads="1"/>
          </p:cNvSpPr>
          <p:nvPr/>
        </p:nvSpPr>
        <p:spPr bwMode="blackWhite">
          <a:xfrm>
            <a:off x="4400017" y="3713843"/>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011</a:t>
            </a:r>
          </a:p>
        </p:txBody>
      </p:sp>
      <p:sp>
        <p:nvSpPr>
          <p:cNvPr id="107" name="Rectangle 43"/>
          <p:cNvSpPr>
            <a:spLocks noChangeArrowheads="1"/>
          </p:cNvSpPr>
          <p:nvPr/>
        </p:nvSpPr>
        <p:spPr bwMode="blackWhite">
          <a:xfrm>
            <a:off x="4123792" y="3713843"/>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a:t>
            </a:r>
          </a:p>
        </p:txBody>
      </p:sp>
      <p:sp>
        <p:nvSpPr>
          <p:cNvPr id="108" name="Rectangle 47"/>
          <p:cNvSpPr>
            <a:spLocks noChangeArrowheads="1"/>
          </p:cNvSpPr>
          <p:nvPr/>
        </p:nvSpPr>
        <p:spPr bwMode="auto">
          <a:xfrm>
            <a:off x="4930242" y="371701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162</a:t>
            </a:r>
          </a:p>
        </p:txBody>
      </p:sp>
      <p:sp>
        <p:nvSpPr>
          <p:cNvPr id="110" name="Rectangle 49"/>
          <p:cNvSpPr>
            <a:spLocks noChangeArrowheads="1"/>
          </p:cNvSpPr>
          <p:nvPr/>
        </p:nvSpPr>
        <p:spPr bwMode="auto">
          <a:xfrm>
            <a:off x="2368017" y="5568043"/>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173</a:t>
            </a:r>
          </a:p>
        </p:txBody>
      </p:sp>
      <p:sp>
        <p:nvSpPr>
          <p:cNvPr id="111" name="Rectangle 41"/>
          <p:cNvSpPr>
            <a:spLocks noChangeArrowheads="1"/>
          </p:cNvSpPr>
          <p:nvPr/>
        </p:nvSpPr>
        <p:spPr bwMode="blackWhite">
          <a:xfrm>
            <a:off x="3850518" y="3714017"/>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0</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114" name="Rectangle 49"/>
          <p:cNvSpPr>
            <a:spLocks noChangeArrowheads="1"/>
          </p:cNvSpPr>
          <p:nvPr/>
        </p:nvSpPr>
        <p:spPr bwMode="auto">
          <a:xfrm>
            <a:off x="4931242" y="31013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FFFF00"/>
                </a:solidFill>
                <a:effectLst/>
                <a:uLnTx/>
                <a:uFillTx/>
                <a:latin typeface="Calibri"/>
                <a:ea typeface="+mn-ea"/>
                <a:cs typeface="+mn-cs"/>
              </a:rPr>
              <a:t>173</a:t>
            </a:r>
          </a:p>
        </p:txBody>
      </p:sp>
      <p:sp>
        <p:nvSpPr>
          <p:cNvPr id="115" name="Rectangle 52"/>
          <p:cNvSpPr>
            <a:spLocks noChangeArrowheads="1"/>
          </p:cNvSpPr>
          <p:nvPr/>
        </p:nvSpPr>
        <p:spPr bwMode="auto">
          <a:xfrm>
            <a:off x="7014042" y="1605906"/>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2"/>
                </a:solidFill>
                <a:effectLst/>
                <a:uLnTx/>
                <a:uFillTx/>
                <a:latin typeface="Calibri"/>
                <a:ea typeface="+mn-ea"/>
                <a:cs typeface="+mn-cs"/>
              </a:rPr>
              <a:t>173</a:t>
            </a:r>
          </a:p>
        </p:txBody>
      </p:sp>
      <p:sp>
        <p:nvSpPr>
          <p:cNvPr id="113" name="Rectangle 49"/>
          <p:cNvSpPr>
            <a:spLocks noChangeArrowheads="1"/>
          </p:cNvSpPr>
          <p:nvPr/>
        </p:nvSpPr>
        <p:spPr bwMode="auto">
          <a:xfrm>
            <a:off x="4920889" y="3701299"/>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71</a:t>
            </a:r>
          </a:p>
        </p:txBody>
      </p:sp>
      <p:sp>
        <p:nvSpPr>
          <p:cNvPr id="120" name="Rectangle 28"/>
          <p:cNvSpPr>
            <a:spLocks noChangeArrowheads="1"/>
          </p:cNvSpPr>
          <p:nvPr/>
        </p:nvSpPr>
        <p:spPr bwMode="auto">
          <a:xfrm>
            <a:off x="4410386" y="3706742"/>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effectLst/>
                <a:uLnTx/>
                <a:uFillTx/>
                <a:latin typeface="Calibri"/>
                <a:ea typeface="+mn-ea"/>
                <a:cs typeface="+mn-cs"/>
              </a:rPr>
              <a:t>010</a:t>
            </a:r>
            <a:endParaRPr kumimoji="0" lang="en-US" sz="1800" b="1" i="0" u="none" strike="noStrike" kern="0" cap="none" spc="0" normalizeH="0" baseline="0" noProof="0" dirty="0" smtClean="0">
              <a:ln>
                <a:noFill/>
              </a:ln>
              <a:effectLst/>
              <a:uLnTx/>
              <a:uFillTx/>
              <a:latin typeface="Calibri"/>
              <a:ea typeface="+mn-ea"/>
              <a:cs typeface="+mn-cs"/>
            </a:endParaRPr>
          </a:p>
        </p:txBody>
      </p:sp>
      <p:sp>
        <p:nvSpPr>
          <p:cNvPr id="104" name="Rectangle 51"/>
          <p:cNvSpPr>
            <a:spLocks noChangeArrowheads="1"/>
          </p:cNvSpPr>
          <p:nvPr/>
        </p:nvSpPr>
        <p:spPr bwMode="auto">
          <a:xfrm>
            <a:off x="4943786" y="4018643"/>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effectLst/>
                <a:uLnTx/>
                <a:uFillTx/>
                <a:latin typeface="Calibri"/>
                <a:ea typeface="+mn-ea"/>
                <a:cs typeface="+mn-cs"/>
              </a:rPr>
              <a:t>29</a:t>
            </a:r>
          </a:p>
        </p:txBody>
      </p:sp>
      <p:sp>
        <p:nvSpPr>
          <p:cNvPr id="109"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i-FI" sz="1800" b="1" i="0" u="none" strike="noStrike" kern="0" cap="none" spc="0" normalizeH="0" baseline="0" noProof="0" dirty="0" smtClean="0">
                <a:ln>
                  <a:noFill/>
                </a:ln>
                <a:solidFill>
                  <a:prstClr val="white"/>
                </a:solidFill>
                <a:effectLst/>
                <a:uLnTx/>
                <a:uFillTx/>
                <a:latin typeface="Calibri"/>
                <a:ea typeface="+mn-ea"/>
                <a:cs typeface="+mn-cs"/>
              </a:rPr>
              <a:t>101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2" name="Rectangle 47"/>
          <p:cNvSpPr>
            <a:spLocks noChangeArrowheads="1"/>
          </p:cNvSpPr>
          <p:nvPr/>
        </p:nvSpPr>
        <p:spPr bwMode="auto">
          <a:xfrm>
            <a:off x="4927600" y="30988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
        <p:nvSpPr>
          <p:cNvPr id="116" name="Rectangle 48"/>
          <p:cNvSpPr>
            <a:spLocks noChangeArrowheads="1"/>
          </p:cNvSpPr>
          <p:nvPr/>
        </p:nvSpPr>
        <p:spPr bwMode="auto">
          <a:xfrm>
            <a:off x="4927600" y="3403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28</a:t>
            </a:r>
          </a:p>
        </p:txBody>
      </p:sp>
      <p:sp>
        <p:nvSpPr>
          <p:cNvPr id="117" name="Rectangle 49"/>
          <p:cNvSpPr>
            <a:spLocks noChangeArrowheads="1"/>
          </p:cNvSpPr>
          <p:nvPr/>
        </p:nvSpPr>
        <p:spPr bwMode="auto">
          <a:xfrm>
            <a:off x="2362200" y="5562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
        <p:nvSpPr>
          <p:cNvPr id="118" name="Line 57"/>
          <p:cNvSpPr>
            <a:spLocks noChangeShapeType="1"/>
          </p:cNvSpPr>
          <p:nvPr/>
        </p:nvSpPr>
        <p:spPr bwMode="auto">
          <a:xfrm flipH="1" flipV="1">
            <a:off x="5872842" y="3352800"/>
            <a:ext cx="1194707" cy="1447800"/>
          </a:xfrm>
          <a:prstGeom prst="line">
            <a:avLst/>
          </a:prstGeom>
          <a:noFill/>
          <a:ln w="57150">
            <a:solidFill>
              <a:sysClr val="windowText" lastClr="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119" name="Line 57"/>
          <p:cNvSpPr>
            <a:spLocks noChangeShapeType="1"/>
          </p:cNvSpPr>
          <p:nvPr/>
        </p:nvSpPr>
        <p:spPr bwMode="auto">
          <a:xfrm flipH="1" flipV="1">
            <a:off x="5867400" y="3657600"/>
            <a:ext cx="1194707" cy="1447800"/>
          </a:xfrm>
          <a:prstGeom prst="line">
            <a:avLst/>
          </a:prstGeom>
          <a:noFill/>
          <a:ln w="57150">
            <a:solidFill>
              <a:sysClr val="windowText" lastClr="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442535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down)">
                                      <p:cBhvr>
                                        <p:cTn id="7" dur="500"/>
                                        <p:tgtEl>
                                          <p:spTgt spid="118"/>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19"/>
                                        </p:tgtEl>
                                        <p:attrNameLst>
                                          <p:attrName>style.visibility</p:attrName>
                                        </p:attrNameLst>
                                      </p:cBhvr>
                                      <p:to>
                                        <p:strVal val="visible"/>
                                      </p:to>
                                    </p:set>
                                    <p:animEffect transition="in" filter="wipe(down)">
                                      <p:cBhvr>
                                        <p:cTn id="10" dur="500"/>
                                        <p:tgtEl>
                                          <p:spTgt spid="119"/>
                                        </p:tgtEl>
                                      </p:cBhvr>
                                    </p:animEffec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112"/>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116"/>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1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 grpId="0" animBg="1"/>
      <p:bldP spid="116" grpId="0" animBg="1"/>
      <p:bldP spid="117" grpId="0" animBg="1"/>
      <p:bldP spid="118" grpId="0" animBg="1"/>
      <p:bldP spid="119"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103</a:t>
            </a:fld>
            <a:endParaRPr lang="en-US" dirty="0"/>
          </a:p>
        </p:txBody>
      </p:sp>
      <p:sp>
        <p:nvSpPr>
          <p:cNvPr id="49" name="Rectangle 2"/>
          <p:cNvSpPr>
            <a:spLocks noChangeArrowheads="1"/>
          </p:cNvSpPr>
          <p:nvPr/>
        </p:nvSpPr>
        <p:spPr bwMode="ltGray">
          <a:xfrm>
            <a:off x="3581400" y="2641600"/>
            <a:ext cx="2514600"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51"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53"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4" name="Rectangle 5"/>
          <p:cNvSpPr txBox="1">
            <a:spLocks noChangeArrowheads="1"/>
          </p:cNvSpPr>
          <p:nvPr/>
        </p:nvSpPr>
        <p:spPr>
          <a:xfrm>
            <a:off x="661988" y="0"/>
            <a:ext cx="7772400" cy="465138"/>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r" defTabSz="4572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smtClean="0">
                <a:ln>
                  <a:noFill/>
                </a:ln>
                <a:solidFill>
                  <a:sysClr val="windowText" lastClr="000000"/>
                </a:solidFill>
                <a:effectLst/>
                <a:uLnTx/>
                <a:uFillTx/>
                <a:latin typeface="Source Sans Pro" panose="020B0503030403020204"/>
              </a:rPr>
              <a:t>Write-Through (REF 6)</a:t>
            </a:r>
            <a:endParaRPr kumimoji="0" lang="en-US" sz="40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55"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6"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7"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smtClean="0">
                <a:solidFill>
                  <a:prstClr val="black"/>
                </a:solidFill>
                <a:latin typeface="Calibri"/>
                <a:ea typeface="+mn-ea"/>
                <a:cs typeface="+mn-cs"/>
              </a:rPr>
              <a:t>29</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58"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9"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60"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61"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62"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3"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4" name="Rectangle 18"/>
          <p:cNvSpPr>
            <a:spLocks noChangeArrowheads="1"/>
          </p:cNvSpPr>
          <p:nvPr/>
        </p:nvSpPr>
        <p:spPr bwMode="blackWhite">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65" name="Rectangle 19"/>
          <p:cNvSpPr>
            <a:spLocks noChangeArrowheads="1"/>
          </p:cNvSpPr>
          <p:nvPr/>
        </p:nvSpPr>
        <p:spPr bwMode="ltGray">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6" name="Rectangle 20"/>
          <p:cNvSpPr>
            <a:spLocks noChangeArrowheads="1"/>
          </p:cNvSpPr>
          <p:nvPr/>
        </p:nvSpPr>
        <p:spPr bwMode="ltGray">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smtClean="0">
                <a:solidFill>
                  <a:prstClr val="black"/>
                </a:solidFill>
                <a:latin typeface="Calibri"/>
                <a:ea typeface="+mn-ea"/>
                <a:cs typeface="+mn-cs"/>
              </a:rPr>
              <a:t>x0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Rectangle 28"/>
          <p:cNvSpPr>
            <a:spLocks noChangeArrowheads="1"/>
          </p:cNvSpPr>
          <p:nvPr/>
        </p:nvSpPr>
        <p:spPr bwMode="blackWhite">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3" name="Rectangle 29"/>
          <p:cNvSpPr>
            <a:spLocks noChangeArrowheads="1"/>
          </p:cNvSpPr>
          <p:nvPr/>
        </p:nvSpPr>
        <p:spPr bwMode="ltGray">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5"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6"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7"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8"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79"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0"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1"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2"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3" name="Text Box 40"/>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Misses:  </a:t>
            </a:r>
            <a:r>
              <a:rPr lang="en-US" b="1" dirty="0" smtClean="0">
                <a:solidFill>
                  <a:prstClr val="black"/>
                </a:solidFill>
                <a:latin typeface="Calibri"/>
                <a:ea typeface="+mn-ea"/>
                <a:cs typeface="+mn-cs"/>
              </a:rPr>
              <a:t>	4</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1</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8</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Writes:      	</a:t>
            </a:r>
            <a:r>
              <a:rPr lang="en-US" b="1" dirty="0" smtClean="0">
                <a:solidFill>
                  <a:prstClr val="black"/>
                </a:solidFill>
                <a:latin typeface="Calibri"/>
                <a:ea typeface="+mn-ea"/>
                <a:cs typeface="+mn-cs"/>
              </a:rPr>
              <a:t>2</a:t>
            </a:r>
            <a:endParaRPr lang="en-US" b="1" dirty="0">
              <a:solidFill>
                <a:prstClr val="black"/>
              </a:solidFill>
              <a:latin typeface="Calibri"/>
              <a:ea typeface="+mn-ea"/>
              <a:cs typeface="+mn-cs"/>
            </a:endParaRPr>
          </a:p>
        </p:txBody>
      </p:sp>
      <p:sp>
        <p:nvSpPr>
          <p:cNvPr id="84" name="Rectangle 41"/>
          <p:cNvSpPr>
            <a:spLocks noChangeArrowheads="1"/>
          </p:cNvSpPr>
          <p:nvPr/>
        </p:nvSpPr>
        <p:spPr bwMode="blackWhite">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85" name="Rectangle 42"/>
          <p:cNvSpPr>
            <a:spLocks noChangeArrowheads="1"/>
          </p:cNvSpPr>
          <p:nvPr/>
        </p:nvSpPr>
        <p:spPr bwMode="blackWhite">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0</a:t>
            </a:r>
          </a:p>
        </p:txBody>
      </p:sp>
      <p:sp>
        <p:nvSpPr>
          <p:cNvPr id="86"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87" name="Text Box 15"/>
          <p:cNvSpPr txBox="1">
            <a:spLocks noChangeArrowheads="1"/>
          </p:cNvSpPr>
          <p:nvPr/>
        </p:nvSpPr>
        <p:spPr bwMode="auto">
          <a:xfrm>
            <a:off x="348812" y="1271338"/>
            <a:ext cx="247002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88" name="AutoShape 39"/>
          <p:cNvSpPr>
            <a:spLocks noChangeArrowheads="1"/>
          </p:cNvSpPr>
          <p:nvPr/>
        </p:nvSpPr>
        <p:spPr bwMode="auto">
          <a:xfrm>
            <a:off x="-7812" y="2964785"/>
            <a:ext cx="381000" cy="286415"/>
          </a:xfrm>
          <a:prstGeom prst="rightArrow">
            <a:avLst>
              <a:gd name="adj1" fmla="val 50000"/>
              <a:gd name="adj2" fmla="val 41667"/>
            </a:avLst>
          </a:prstGeom>
          <a:solidFill>
            <a:sysClr val="windowText" lastClr="000000"/>
          </a:solidFill>
          <a:ln w="2857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89" name="Text Box 21"/>
          <p:cNvSpPr txBox="1">
            <a:spLocks noChangeArrowheads="1"/>
          </p:cNvSpPr>
          <p:nvPr/>
        </p:nvSpPr>
        <p:spPr bwMode="auto">
          <a:xfrm>
            <a:off x="3581400" y="2641600"/>
            <a:ext cx="2208213"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a:t>
            </a:r>
            <a:r>
              <a:rPr lang="en-US" dirty="0">
                <a:solidFill>
                  <a:prstClr val="black"/>
                </a:solidFill>
                <a:latin typeface="Calibri"/>
                <a:ea typeface="+mn-ea"/>
                <a:cs typeface="+mn-cs"/>
              </a:rPr>
              <a:t>tag   data</a:t>
            </a:r>
          </a:p>
        </p:txBody>
      </p:sp>
      <p:sp>
        <p:nvSpPr>
          <p:cNvPr id="90" name="Rectangle 40"/>
          <p:cNvSpPr>
            <a:spLocks noChangeArrowheads="1"/>
          </p:cNvSpPr>
          <p:nvPr/>
        </p:nvSpPr>
        <p:spPr bwMode="blackWhite">
          <a:xfrm>
            <a:off x="3841526"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91" name="Rectangle 41"/>
          <p:cNvSpPr>
            <a:spLocks noChangeArrowheads="1"/>
          </p:cNvSpPr>
          <p:nvPr/>
        </p:nvSpPr>
        <p:spPr bwMode="blackWhite">
          <a:xfrm>
            <a:off x="3844701"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98" name="Rectangle 18"/>
          <p:cNvSpPr>
            <a:spLocks noChangeArrowheads="1"/>
          </p:cNvSpPr>
          <p:nvPr/>
        </p:nvSpPr>
        <p:spPr bwMode="blackWhite">
          <a:xfrm>
            <a:off x="4391492" y="3104506"/>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000</a:t>
            </a:r>
          </a:p>
        </p:txBody>
      </p:sp>
      <p:sp>
        <p:nvSpPr>
          <p:cNvPr id="99" name="Rectangle 42"/>
          <p:cNvSpPr>
            <a:spLocks noChangeArrowheads="1"/>
          </p:cNvSpPr>
          <p:nvPr/>
        </p:nvSpPr>
        <p:spPr bwMode="blackWhite">
          <a:xfrm>
            <a:off x="4112092" y="3104506"/>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100" name="Rectangle 44"/>
          <p:cNvSpPr>
            <a:spLocks noChangeArrowheads="1"/>
          </p:cNvSpPr>
          <p:nvPr/>
        </p:nvSpPr>
        <p:spPr bwMode="auto">
          <a:xfrm>
            <a:off x="4924892" y="34061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101" name="Rectangle 45"/>
          <p:cNvSpPr>
            <a:spLocks noChangeArrowheads="1"/>
          </p:cNvSpPr>
          <p:nvPr/>
        </p:nvSpPr>
        <p:spPr bwMode="auto">
          <a:xfrm>
            <a:off x="4924892" y="31013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102" name="Rectangle 46"/>
          <p:cNvSpPr>
            <a:spLocks noChangeArrowheads="1"/>
          </p:cNvSpPr>
          <p:nvPr/>
        </p:nvSpPr>
        <p:spPr bwMode="auto">
          <a:xfrm>
            <a:off x="2359492" y="5263506"/>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29</a:t>
            </a:r>
          </a:p>
        </p:txBody>
      </p:sp>
      <p:sp>
        <p:nvSpPr>
          <p:cNvPr id="103" name="Rectangle 40"/>
          <p:cNvSpPr>
            <a:spLocks noChangeArrowheads="1"/>
          </p:cNvSpPr>
          <p:nvPr/>
        </p:nvSpPr>
        <p:spPr bwMode="blackWhite">
          <a:xfrm>
            <a:off x="3838818" y="3104680"/>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93" name="Text Box 15"/>
          <p:cNvSpPr txBox="1">
            <a:spLocks noChangeArrowheads="1"/>
          </p:cNvSpPr>
          <p:nvPr/>
        </p:nvSpPr>
        <p:spPr bwMode="auto">
          <a:xfrm>
            <a:off x="2167243" y="1524000"/>
            <a:ext cx="526170" cy="19389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eaLnBrk="1" hangingPunct="1"/>
            <a:r>
              <a:rPr lang="en-US" sz="2000" b="1" dirty="0" smtClean="0">
                <a:solidFill>
                  <a:srgbClr val="FF0000"/>
                </a:solidFill>
                <a:latin typeface="Source Sans Pro" panose="020B0503030403020204"/>
              </a:rPr>
              <a:t>M</a:t>
            </a:r>
          </a:p>
          <a:p>
            <a:pPr algn="r" eaLnBrk="1" hangingPunct="1"/>
            <a:r>
              <a:rPr lang="en-US" sz="2000" b="1" dirty="0" smtClean="0">
                <a:solidFill>
                  <a:srgbClr val="FF0000"/>
                </a:solidFill>
                <a:latin typeface="Source Sans Pro" panose="020B0503030403020204"/>
              </a:rPr>
              <a:t>M</a:t>
            </a:r>
          </a:p>
          <a:p>
            <a:pPr algn="r" eaLnBrk="1" hangingPunct="1"/>
            <a:r>
              <a:rPr lang="en-US" sz="2000" b="1" dirty="0" smtClean="0">
                <a:solidFill>
                  <a:srgbClr val="00B050"/>
                </a:solidFill>
                <a:latin typeface="Source Sans Pro" panose="020B0503030403020204"/>
              </a:rPr>
              <a:t>Hit</a:t>
            </a:r>
          </a:p>
          <a:p>
            <a:pPr algn="r" eaLnBrk="1" hangingPunct="1"/>
            <a:r>
              <a:rPr lang="en-US" sz="2000" b="1" dirty="0" smtClean="0">
                <a:solidFill>
                  <a:schemeClr val="accent2"/>
                </a:solidFill>
                <a:latin typeface="Source Sans Pro" panose="020B0503030403020204"/>
              </a:rPr>
              <a:t>M</a:t>
            </a:r>
          </a:p>
          <a:p>
            <a:pPr algn="r" eaLnBrk="1" hangingPunct="1"/>
            <a:r>
              <a:rPr lang="en-US" sz="2000" b="1" dirty="0">
                <a:solidFill>
                  <a:schemeClr val="accent2"/>
                </a:solidFill>
                <a:latin typeface="Source Sans Pro" panose="020B0503030403020204"/>
              </a:rPr>
              <a:t>M</a:t>
            </a:r>
            <a:endParaRPr lang="en-US" sz="2000" b="1" dirty="0" smtClean="0">
              <a:solidFill>
                <a:srgbClr val="FF0000"/>
              </a:solidFill>
              <a:latin typeface="Source Sans Pro" panose="020B0503030403020204"/>
            </a:endParaRPr>
          </a:p>
          <a:p>
            <a:pPr algn="r" eaLnBrk="1" hangingPunct="1"/>
            <a:endParaRPr lang="en-US" sz="2000" b="1" dirty="0" smtClean="0">
              <a:solidFill>
                <a:srgbClr val="FF0000"/>
              </a:solidFill>
              <a:latin typeface="Source Sans Pro" panose="020B0503030403020204"/>
            </a:endParaRPr>
          </a:p>
        </p:txBody>
      </p:sp>
      <p:sp>
        <p:nvSpPr>
          <p:cNvPr id="106" name="Rectangle 28"/>
          <p:cNvSpPr>
            <a:spLocks noChangeArrowheads="1"/>
          </p:cNvSpPr>
          <p:nvPr/>
        </p:nvSpPr>
        <p:spPr bwMode="blackWhite">
          <a:xfrm>
            <a:off x="4400017" y="3713843"/>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011</a:t>
            </a:r>
          </a:p>
        </p:txBody>
      </p:sp>
      <p:sp>
        <p:nvSpPr>
          <p:cNvPr id="107" name="Rectangle 43"/>
          <p:cNvSpPr>
            <a:spLocks noChangeArrowheads="1"/>
          </p:cNvSpPr>
          <p:nvPr/>
        </p:nvSpPr>
        <p:spPr bwMode="blackWhite">
          <a:xfrm>
            <a:off x="4123792" y="3713843"/>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a:t>
            </a:r>
          </a:p>
        </p:txBody>
      </p:sp>
      <p:sp>
        <p:nvSpPr>
          <p:cNvPr id="108" name="Rectangle 47"/>
          <p:cNvSpPr>
            <a:spLocks noChangeArrowheads="1"/>
          </p:cNvSpPr>
          <p:nvPr/>
        </p:nvSpPr>
        <p:spPr bwMode="auto">
          <a:xfrm>
            <a:off x="4930242" y="371701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162</a:t>
            </a:r>
          </a:p>
        </p:txBody>
      </p:sp>
      <p:sp>
        <p:nvSpPr>
          <p:cNvPr id="110" name="Rectangle 49"/>
          <p:cNvSpPr>
            <a:spLocks noChangeArrowheads="1"/>
          </p:cNvSpPr>
          <p:nvPr/>
        </p:nvSpPr>
        <p:spPr bwMode="auto">
          <a:xfrm>
            <a:off x="2368017" y="5568043"/>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173</a:t>
            </a:r>
          </a:p>
        </p:txBody>
      </p:sp>
      <p:sp>
        <p:nvSpPr>
          <p:cNvPr id="111" name="Rectangle 41"/>
          <p:cNvSpPr>
            <a:spLocks noChangeArrowheads="1"/>
          </p:cNvSpPr>
          <p:nvPr/>
        </p:nvSpPr>
        <p:spPr bwMode="blackWhite">
          <a:xfrm>
            <a:off x="3850518" y="3714017"/>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114" name="Rectangle 49"/>
          <p:cNvSpPr>
            <a:spLocks noChangeArrowheads="1"/>
          </p:cNvSpPr>
          <p:nvPr/>
        </p:nvSpPr>
        <p:spPr bwMode="auto">
          <a:xfrm>
            <a:off x="4931242" y="31013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FFFF00"/>
                </a:solidFill>
                <a:effectLst/>
                <a:uLnTx/>
                <a:uFillTx/>
                <a:latin typeface="Calibri"/>
                <a:ea typeface="+mn-ea"/>
                <a:cs typeface="+mn-cs"/>
              </a:rPr>
              <a:t>173</a:t>
            </a:r>
          </a:p>
        </p:txBody>
      </p:sp>
      <p:sp>
        <p:nvSpPr>
          <p:cNvPr id="115" name="Rectangle 52"/>
          <p:cNvSpPr>
            <a:spLocks noChangeArrowheads="1"/>
          </p:cNvSpPr>
          <p:nvPr/>
        </p:nvSpPr>
        <p:spPr bwMode="auto">
          <a:xfrm>
            <a:off x="7014042" y="1605906"/>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2"/>
                </a:solidFill>
                <a:effectLst/>
                <a:uLnTx/>
                <a:uFillTx/>
                <a:latin typeface="Calibri"/>
                <a:ea typeface="+mn-ea"/>
                <a:cs typeface="+mn-cs"/>
              </a:rPr>
              <a:t>173</a:t>
            </a:r>
          </a:p>
        </p:txBody>
      </p:sp>
      <p:sp>
        <p:nvSpPr>
          <p:cNvPr id="113" name="Rectangle 49"/>
          <p:cNvSpPr>
            <a:spLocks noChangeArrowheads="1"/>
          </p:cNvSpPr>
          <p:nvPr/>
        </p:nvSpPr>
        <p:spPr bwMode="auto">
          <a:xfrm>
            <a:off x="4920889" y="3701299"/>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71</a:t>
            </a:r>
          </a:p>
        </p:txBody>
      </p:sp>
      <p:sp>
        <p:nvSpPr>
          <p:cNvPr id="120" name="Rectangle 28"/>
          <p:cNvSpPr>
            <a:spLocks noChangeArrowheads="1"/>
          </p:cNvSpPr>
          <p:nvPr/>
        </p:nvSpPr>
        <p:spPr bwMode="auto">
          <a:xfrm>
            <a:off x="4410386" y="3706742"/>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schemeClr val="accent2">
                    <a:lumMod val="40000"/>
                    <a:lumOff val="60000"/>
                  </a:schemeClr>
                </a:solidFill>
                <a:effectLst/>
                <a:uLnTx/>
                <a:uFillTx/>
                <a:latin typeface="Calibri"/>
                <a:ea typeface="+mn-ea"/>
                <a:cs typeface="+mn-cs"/>
              </a:rPr>
              <a:t>010</a:t>
            </a:r>
            <a:endParaRPr kumimoji="0" lang="en-US" sz="1800" b="1" i="0" u="none" strike="noStrike" kern="0" cap="none" spc="0" normalizeH="0" baseline="0" noProof="0" dirty="0" smtClean="0">
              <a:ln>
                <a:noFill/>
              </a:ln>
              <a:solidFill>
                <a:schemeClr val="accent2">
                  <a:lumMod val="40000"/>
                  <a:lumOff val="60000"/>
                </a:schemeClr>
              </a:solidFill>
              <a:effectLst/>
              <a:uLnTx/>
              <a:uFillTx/>
              <a:latin typeface="Calibri"/>
              <a:ea typeface="+mn-ea"/>
              <a:cs typeface="+mn-cs"/>
            </a:endParaRPr>
          </a:p>
        </p:txBody>
      </p:sp>
      <p:sp>
        <p:nvSpPr>
          <p:cNvPr id="104" name="Rectangle 51"/>
          <p:cNvSpPr>
            <a:spLocks noChangeArrowheads="1"/>
          </p:cNvSpPr>
          <p:nvPr/>
        </p:nvSpPr>
        <p:spPr bwMode="auto">
          <a:xfrm>
            <a:off x="4943786" y="4018643"/>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effectLst/>
                <a:uLnTx/>
                <a:uFillTx/>
                <a:latin typeface="Calibri"/>
                <a:ea typeface="+mn-ea"/>
                <a:cs typeface="+mn-cs"/>
              </a:rPr>
              <a:t>29</a:t>
            </a:r>
          </a:p>
        </p:txBody>
      </p:sp>
      <p:sp>
        <p:nvSpPr>
          <p:cNvPr id="109"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i-FI" sz="1800" b="1" i="0" u="none" strike="noStrike" kern="0" cap="none" spc="0" normalizeH="0" baseline="0" noProof="0" dirty="0" smtClean="0">
                <a:ln>
                  <a:noFill/>
                </a:ln>
                <a:solidFill>
                  <a:prstClr val="white"/>
                </a:solidFill>
                <a:effectLst/>
                <a:uLnTx/>
                <a:uFillTx/>
                <a:latin typeface="Calibri"/>
                <a:ea typeface="+mn-ea"/>
                <a:cs typeface="+mn-cs"/>
              </a:rPr>
              <a:t>101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2" name="Rectangle 47"/>
          <p:cNvSpPr>
            <a:spLocks noChangeArrowheads="1"/>
          </p:cNvSpPr>
          <p:nvPr/>
        </p:nvSpPr>
        <p:spPr bwMode="auto">
          <a:xfrm>
            <a:off x="4927600" y="30988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
        <p:nvSpPr>
          <p:cNvPr id="116" name="Rectangle 48"/>
          <p:cNvSpPr>
            <a:spLocks noChangeArrowheads="1"/>
          </p:cNvSpPr>
          <p:nvPr/>
        </p:nvSpPr>
        <p:spPr bwMode="auto">
          <a:xfrm>
            <a:off x="4927600" y="3403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28</a:t>
            </a:r>
          </a:p>
        </p:txBody>
      </p:sp>
      <p:sp>
        <p:nvSpPr>
          <p:cNvPr id="117" name="Rectangle 49"/>
          <p:cNvSpPr>
            <a:spLocks noChangeArrowheads="1"/>
          </p:cNvSpPr>
          <p:nvPr/>
        </p:nvSpPr>
        <p:spPr bwMode="auto">
          <a:xfrm>
            <a:off x="2362200" y="5562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Tree>
    <p:extLst>
      <p:ext uri="{BB962C8B-B14F-4D97-AF65-F5344CB8AC3E}">
        <p14:creationId xmlns:p14="http://schemas.microsoft.com/office/powerpoint/2010/main" val="4089389182"/>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104</a:t>
            </a:fld>
            <a:endParaRPr lang="en-US" dirty="0"/>
          </a:p>
        </p:txBody>
      </p:sp>
      <p:sp>
        <p:nvSpPr>
          <p:cNvPr id="49" name="Rectangle 2"/>
          <p:cNvSpPr>
            <a:spLocks noChangeArrowheads="1"/>
          </p:cNvSpPr>
          <p:nvPr/>
        </p:nvSpPr>
        <p:spPr bwMode="ltGray">
          <a:xfrm>
            <a:off x="3581400" y="2641600"/>
            <a:ext cx="2514600"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51"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53"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4" name="Rectangle 5"/>
          <p:cNvSpPr txBox="1">
            <a:spLocks noChangeArrowheads="1"/>
          </p:cNvSpPr>
          <p:nvPr/>
        </p:nvSpPr>
        <p:spPr>
          <a:xfrm>
            <a:off x="661988" y="0"/>
            <a:ext cx="7772400" cy="465138"/>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r" defTabSz="4572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smtClean="0">
                <a:ln>
                  <a:noFill/>
                </a:ln>
                <a:solidFill>
                  <a:sysClr val="windowText" lastClr="000000"/>
                </a:solidFill>
                <a:effectLst/>
                <a:uLnTx/>
                <a:uFillTx/>
                <a:latin typeface="Source Sans Pro" panose="020B0503030403020204"/>
              </a:rPr>
              <a:t>Write-Through (REF 6)</a:t>
            </a:r>
            <a:endParaRPr kumimoji="0" lang="en-US" sz="40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55"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6"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7"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smtClean="0">
                <a:solidFill>
                  <a:prstClr val="black"/>
                </a:solidFill>
                <a:latin typeface="Calibri"/>
                <a:ea typeface="+mn-ea"/>
                <a:cs typeface="+mn-cs"/>
              </a:rPr>
              <a:t>29</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58"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9"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60"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61"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62"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3"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4" name="Rectangle 18"/>
          <p:cNvSpPr>
            <a:spLocks noChangeArrowheads="1"/>
          </p:cNvSpPr>
          <p:nvPr/>
        </p:nvSpPr>
        <p:spPr bwMode="blackWhite">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65" name="Rectangle 19"/>
          <p:cNvSpPr>
            <a:spLocks noChangeArrowheads="1"/>
          </p:cNvSpPr>
          <p:nvPr/>
        </p:nvSpPr>
        <p:spPr bwMode="ltGray">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6" name="Rectangle 20"/>
          <p:cNvSpPr>
            <a:spLocks noChangeArrowheads="1"/>
          </p:cNvSpPr>
          <p:nvPr/>
        </p:nvSpPr>
        <p:spPr bwMode="ltGray">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smtClean="0">
                <a:solidFill>
                  <a:prstClr val="black"/>
                </a:solidFill>
                <a:latin typeface="Calibri"/>
                <a:ea typeface="+mn-ea"/>
                <a:cs typeface="+mn-cs"/>
              </a:rPr>
              <a:t>x0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Rectangle 28"/>
          <p:cNvSpPr>
            <a:spLocks noChangeArrowheads="1"/>
          </p:cNvSpPr>
          <p:nvPr/>
        </p:nvSpPr>
        <p:spPr bwMode="blackWhite">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3" name="Rectangle 29"/>
          <p:cNvSpPr>
            <a:spLocks noChangeArrowheads="1"/>
          </p:cNvSpPr>
          <p:nvPr/>
        </p:nvSpPr>
        <p:spPr bwMode="ltGray">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5"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6"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7"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8"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79"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0"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1"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2"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3" name="Text Box 40"/>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Misses:  </a:t>
            </a:r>
            <a:r>
              <a:rPr lang="en-US" b="1" dirty="0" smtClean="0">
                <a:solidFill>
                  <a:prstClr val="black"/>
                </a:solidFill>
                <a:latin typeface="Calibri"/>
                <a:ea typeface="+mn-ea"/>
                <a:cs typeface="+mn-cs"/>
              </a:rPr>
              <a:t>	4</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2</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8</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Writes:      	3</a:t>
            </a:r>
          </a:p>
        </p:txBody>
      </p:sp>
      <p:sp>
        <p:nvSpPr>
          <p:cNvPr id="84" name="Rectangle 41"/>
          <p:cNvSpPr>
            <a:spLocks noChangeArrowheads="1"/>
          </p:cNvSpPr>
          <p:nvPr/>
        </p:nvSpPr>
        <p:spPr bwMode="blackWhite">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85" name="Rectangle 42"/>
          <p:cNvSpPr>
            <a:spLocks noChangeArrowheads="1"/>
          </p:cNvSpPr>
          <p:nvPr/>
        </p:nvSpPr>
        <p:spPr bwMode="blackWhite">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0</a:t>
            </a:r>
          </a:p>
        </p:txBody>
      </p:sp>
      <p:sp>
        <p:nvSpPr>
          <p:cNvPr id="86"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87" name="Text Box 15"/>
          <p:cNvSpPr txBox="1">
            <a:spLocks noChangeArrowheads="1"/>
          </p:cNvSpPr>
          <p:nvPr/>
        </p:nvSpPr>
        <p:spPr bwMode="auto">
          <a:xfrm>
            <a:off x="348812" y="1271338"/>
            <a:ext cx="247002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88" name="AutoShape 39"/>
          <p:cNvSpPr>
            <a:spLocks noChangeArrowheads="1"/>
          </p:cNvSpPr>
          <p:nvPr/>
        </p:nvSpPr>
        <p:spPr bwMode="auto">
          <a:xfrm>
            <a:off x="-7812" y="2964785"/>
            <a:ext cx="381000" cy="286415"/>
          </a:xfrm>
          <a:prstGeom prst="rightArrow">
            <a:avLst>
              <a:gd name="adj1" fmla="val 50000"/>
              <a:gd name="adj2" fmla="val 41667"/>
            </a:avLst>
          </a:prstGeom>
          <a:solidFill>
            <a:sysClr val="windowText" lastClr="000000"/>
          </a:solidFill>
          <a:ln w="2857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89" name="Text Box 21"/>
          <p:cNvSpPr txBox="1">
            <a:spLocks noChangeArrowheads="1"/>
          </p:cNvSpPr>
          <p:nvPr/>
        </p:nvSpPr>
        <p:spPr bwMode="auto">
          <a:xfrm>
            <a:off x="3581400" y="2641600"/>
            <a:ext cx="2208213"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a:t>
            </a:r>
            <a:r>
              <a:rPr lang="en-US" dirty="0">
                <a:solidFill>
                  <a:prstClr val="black"/>
                </a:solidFill>
                <a:latin typeface="Calibri"/>
                <a:ea typeface="+mn-ea"/>
                <a:cs typeface="+mn-cs"/>
              </a:rPr>
              <a:t>tag   data</a:t>
            </a:r>
          </a:p>
        </p:txBody>
      </p:sp>
      <p:sp>
        <p:nvSpPr>
          <p:cNvPr id="90" name="Rectangle 40"/>
          <p:cNvSpPr>
            <a:spLocks noChangeArrowheads="1"/>
          </p:cNvSpPr>
          <p:nvPr/>
        </p:nvSpPr>
        <p:spPr bwMode="blackWhite">
          <a:xfrm>
            <a:off x="3841526"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91" name="Rectangle 41"/>
          <p:cNvSpPr>
            <a:spLocks noChangeArrowheads="1"/>
          </p:cNvSpPr>
          <p:nvPr/>
        </p:nvSpPr>
        <p:spPr bwMode="blackWhite">
          <a:xfrm>
            <a:off x="3844701"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98" name="Rectangle 18"/>
          <p:cNvSpPr>
            <a:spLocks noChangeArrowheads="1"/>
          </p:cNvSpPr>
          <p:nvPr/>
        </p:nvSpPr>
        <p:spPr bwMode="blackWhite">
          <a:xfrm>
            <a:off x="4391492" y="3104506"/>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000</a:t>
            </a:r>
          </a:p>
        </p:txBody>
      </p:sp>
      <p:sp>
        <p:nvSpPr>
          <p:cNvPr id="99" name="Rectangle 42"/>
          <p:cNvSpPr>
            <a:spLocks noChangeArrowheads="1"/>
          </p:cNvSpPr>
          <p:nvPr/>
        </p:nvSpPr>
        <p:spPr bwMode="blackWhite">
          <a:xfrm>
            <a:off x="4112092" y="3104506"/>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100" name="Rectangle 44"/>
          <p:cNvSpPr>
            <a:spLocks noChangeArrowheads="1"/>
          </p:cNvSpPr>
          <p:nvPr/>
        </p:nvSpPr>
        <p:spPr bwMode="auto">
          <a:xfrm>
            <a:off x="4924892" y="34061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101" name="Rectangle 45"/>
          <p:cNvSpPr>
            <a:spLocks noChangeArrowheads="1"/>
          </p:cNvSpPr>
          <p:nvPr/>
        </p:nvSpPr>
        <p:spPr bwMode="auto">
          <a:xfrm>
            <a:off x="4924892" y="31013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102" name="Rectangle 46"/>
          <p:cNvSpPr>
            <a:spLocks noChangeArrowheads="1"/>
          </p:cNvSpPr>
          <p:nvPr/>
        </p:nvSpPr>
        <p:spPr bwMode="auto">
          <a:xfrm>
            <a:off x="2359492" y="5263506"/>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29</a:t>
            </a:r>
          </a:p>
        </p:txBody>
      </p:sp>
      <p:sp>
        <p:nvSpPr>
          <p:cNvPr id="103" name="Rectangle 40"/>
          <p:cNvSpPr>
            <a:spLocks noChangeArrowheads="1"/>
          </p:cNvSpPr>
          <p:nvPr/>
        </p:nvSpPr>
        <p:spPr bwMode="blackWhite">
          <a:xfrm>
            <a:off x="3838818" y="3104680"/>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93" name="Text Box 15"/>
          <p:cNvSpPr txBox="1">
            <a:spLocks noChangeArrowheads="1"/>
          </p:cNvSpPr>
          <p:nvPr/>
        </p:nvSpPr>
        <p:spPr bwMode="auto">
          <a:xfrm>
            <a:off x="2165640" y="1524000"/>
            <a:ext cx="527773" cy="22467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eaLnBrk="1" hangingPunct="1"/>
            <a:r>
              <a:rPr lang="en-US" sz="2000" b="1" dirty="0" smtClean="0">
                <a:solidFill>
                  <a:srgbClr val="FF0000"/>
                </a:solidFill>
                <a:latin typeface="Source Sans Pro" panose="020B0503030403020204"/>
              </a:rPr>
              <a:t>M</a:t>
            </a:r>
          </a:p>
          <a:p>
            <a:pPr algn="r" eaLnBrk="1" hangingPunct="1"/>
            <a:r>
              <a:rPr lang="en-US" sz="2000" b="1" dirty="0" smtClean="0">
                <a:solidFill>
                  <a:srgbClr val="FF0000"/>
                </a:solidFill>
                <a:latin typeface="Source Sans Pro" panose="020B0503030403020204"/>
              </a:rPr>
              <a:t>M</a:t>
            </a:r>
          </a:p>
          <a:p>
            <a:pPr algn="r" eaLnBrk="1" hangingPunct="1"/>
            <a:r>
              <a:rPr lang="en-US" sz="2000" b="1" dirty="0" smtClean="0">
                <a:solidFill>
                  <a:srgbClr val="00B050"/>
                </a:solidFill>
                <a:latin typeface="Source Sans Pro" panose="020B0503030403020204"/>
              </a:rPr>
              <a:t>Hit</a:t>
            </a:r>
          </a:p>
          <a:p>
            <a:pPr algn="r" eaLnBrk="1" hangingPunct="1"/>
            <a:r>
              <a:rPr lang="en-US" sz="2000" b="1" dirty="0" smtClean="0">
                <a:solidFill>
                  <a:schemeClr val="accent2"/>
                </a:solidFill>
                <a:latin typeface="Source Sans Pro" panose="020B0503030403020204"/>
              </a:rPr>
              <a:t>M</a:t>
            </a:r>
          </a:p>
          <a:p>
            <a:pPr algn="r" eaLnBrk="1" hangingPunct="1"/>
            <a:r>
              <a:rPr lang="en-US" sz="2000" b="1" dirty="0" smtClean="0">
                <a:solidFill>
                  <a:schemeClr val="accent2"/>
                </a:solidFill>
                <a:latin typeface="Source Sans Pro" panose="020B0503030403020204"/>
              </a:rPr>
              <a:t>M</a:t>
            </a:r>
          </a:p>
          <a:p>
            <a:pPr algn="r" eaLnBrk="1" hangingPunct="1"/>
            <a:r>
              <a:rPr lang="en-US" sz="2000" b="1" dirty="0" smtClean="0">
                <a:solidFill>
                  <a:schemeClr val="accent4"/>
                </a:solidFill>
                <a:latin typeface="Source Sans Pro" panose="020B0503030403020204"/>
              </a:rPr>
              <a:t>Hit</a:t>
            </a:r>
          </a:p>
          <a:p>
            <a:pPr algn="r" eaLnBrk="1" hangingPunct="1"/>
            <a:endParaRPr lang="en-US" sz="2000" b="1" dirty="0" smtClean="0">
              <a:solidFill>
                <a:srgbClr val="FF0000"/>
              </a:solidFill>
              <a:latin typeface="Source Sans Pro" panose="020B0503030403020204"/>
            </a:endParaRPr>
          </a:p>
        </p:txBody>
      </p:sp>
      <p:sp>
        <p:nvSpPr>
          <p:cNvPr id="106" name="Rectangle 28"/>
          <p:cNvSpPr>
            <a:spLocks noChangeArrowheads="1"/>
          </p:cNvSpPr>
          <p:nvPr/>
        </p:nvSpPr>
        <p:spPr bwMode="blackWhite">
          <a:xfrm>
            <a:off x="4400017" y="3713843"/>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011</a:t>
            </a:r>
          </a:p>
        </p:txBody>
      </p:sp>
      <p:sp>
        <p:nvSpPr>
          <p:cNvPr id="107" name="Rectangle 43"/>
          <p:cNvSpPr>
            <a:spLocks noChangeArrowheads="1"/>
          </p:cNvSpPr>
          <p:nvPr/>
        </p:nvSpPr>
        <p:spPr bwMode="blackWhite">
          <a:xfrm>
            <a:off x="4123792" y="3713843"/>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a:t>
            </a:r>
          </a:p>
        </p:txBody>
      </p:sp>
      <p:sp>
        <p:nvSpPr>
          <p:cNvPr id="108" name="Rectangle 47"/>
          <p:cNvSpPr>
            <a:spLocks noChangeArrowheads="1"/>
          </p:cNvSpPr>
          <p:nvPr/>
        </p:nvSpPr>
        <p:spPr bwMode="auto">
          <a:xfrm>
            <a:off x="4930242" y="371701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162</a:t>
            </a:r>
          </a:p>
        </p:txBody>
      </p:sp>
      <p:sp>
        <p:nvSpPr>
          <p:cNvPr id="110" name="Rectangle 49"/>
          <p:cNvSpPr>
            <a:spLocks noChangeArrowheads="1"/>
          </p:cNvSpPr>
          <p:nvPr/>
        </p:nvSpPr>
        <p:spPr bwMode="auto">
          <a:xfrm>
            <a:off x="2368017" y="5568043"/>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173</a:t>
            </a:r>
          </a:p>
        </p:txBody>
      </p:sp>
      <p:sp>
        <p:nvSpPr>
          <p:cNvPr id="111" name="Rectangle 41"/>
          <p:cNvSpPr>
            <a:spLocks noChangeArrowheads="1"/>
          </p:cNvSpPr>
          <p:nvPr/>
        </p:nvSpPr>
        <p:spPr bwMode="blackWhite">
          <a:xfrm>
            <a:off x="3850518" y="3714017"/>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0</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114" name="Rectangle 49"/>
          <p:cNvSpPr>
            <a:spLocks noChangeArrowheads="1"/>
          </p:cNvSpPr>
          <p:nvPr/>
        </p:nvSpPr>
        <p:spPr bwMode="auto">
          <a:xfrm>
            <a:off x="4931242" y="31013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FFFF00"/>
                </a:solidFill>
                <a:effectLst/>
                <a:uLnTx/>
                <a:uFillTx/>
                <a:latin typeface="Calibri"/>
                <a:ea typeface="+mn-ea"/>
                <a:cs typeface="+mn-cs"/>
              </a:rPr>
              <a:t>173</a:t>
            </a:r>
          </a:p>
        </p:txBody>
      </p:sp>
      <p:sp>
        <p:nvSpPr>
          <p:cNvPr id="115" name="Rectangle 52"/>
          <p:cNvSpPr>
            <a:spLocks noChangeArrowheads="1"/>
          </p:cNvSpPr>
          <p:nvPr/>
        </p:nvSpPr>
        <p:spPr bwMode="auto">
          <a:xfrm>
            <a:off x="7014042" y="1605906"/>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2"/>
                </a:solidFill>
                <a:effectLst/>
                <a:uLnTx/>
                <a:uFillTx/>
                <a:latin typeface="Calibri"/>
                <a:ea typeface="+mn-ea"/>
                <a:cs typeface="+mn-cs"/>
              </a:rPr>
              <a:t>173</a:t>
            </a:r>
          </a:p>
        </p:txBody>
      </p:sp>
      <p:sp>
        <p:nvSpPr>
          <p:cNvPr id="113" name="Rectangle 49"/>
          <p:cNvSpPr>
            <a:spLocks noChangeArrowheads="1"/>
          </p:cNvSpPr>
          <p:nvPr/>
        </p:nvSpPr>
        <p:spPr bwMode="auto">
          <a:xfrm>
            <a:off x="4920889" y="3701299"/>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71</a:t>
            </a:r>
          </a:p>
        </p:txBody>
      </p:sp>
      <p:sp>
        <p:nvSpPr>
          <p:cNvPr id="120" name="Rectangle 28"/>
          <p:cNvSpPr>
            <a:spLocks noChangeArrowheads="1"/>
          </p:cNvSpPr>
          <p:nvPr/>
        </p:nvSpPr>
        <p:spPr bwMode="auto">
          <a:xfrm>
            <a:off x="4410386" y="3706742"/>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effectLst/>
                <a:uLnTx/>
                <a:uFillTx/>
                <a:latin typeface="Calibri"/>
                <a:ea typeface="+mn-ea"/>
                <a:cs typeface="+mn-cs"/>
              </a:rPr>
              <a:t>010</a:t>
            </a:r>
            <a:endParaRPr kumimoji="0" lang="en-US" sz="1800" b="1" i="0" u="none" strike="noStrike" kern="0" cap="none" spc="0" normalizeH="0" baseline="0" noProof="0" dirty="0" smtClean="0">
              <a:ln>
                <a:noFill/>
              </a:ln>
              <a:effectLst/>
              <a:uLnTx/>
              <a:uFillTx/>
              <a:latin typeface="Calibri"/>
              <a:ea typeface="+mn-ea"/>
              <a:cs typeface="+mn-cs"/>
            </a:endParaRPr>
          </a:p>
        </p:txBody>
      </p:sp>
      <p:sp>
        <p:nvSpPr>
          <p:cNvPr id="104" name="Rectangle 51"/>
          <p:cNvSpPr>
            <a:spLocks noChangeArrowheads="1"/>
          </p:cNvSpPr>
          <p:nvPr/>
        </p:nvSpPr>
        <p:spPr bwMode="auto">
          <a:xfrm>
            <a:off x="4943786" y="4018643"/>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effectLst/>
                <a:uLnTx/>
                <a:uFillTx/>
                <a:latin typeface="Calibri"/>
                <a:ea typeface="+mn-ea"/>
                <a:cs typeface="+mn-cs"/>
              </a:rPr>
              <a:t>29</a:t>
            </a:r>
          </a:p>
        </p:txBody>
      </p:sp>
      <p:sp>
        <p:nvSpPr>
          <p:cNvPr id="109"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i-FI" sz="1800" b="1" i="0" u="none" strike="noStrike" kern="0" cap="none" spc="0" normalizeH="0" baseline="0" noProof="0" dirty="0" smtClean="0">
                <a:ln>
                  <a:noFill/>
                </a:ln>
                <a:solidFill>
                  <a:prstClr val="white"/>
                </a:solidFill>
                <a:effectLst/>
                <a:uLnTx/>
                <a:uFillTx/>
                <a:latin typeface="Calibri"/>
                <a:ea typeface="+mn-ea"/>
                <a:cs typeface="+mn-cs"/>
              </a:rPr>
              <a:t>101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2" name="Rectangle 47"/>
          <p:cNvSpPr>
            <a:spLocks noChangeArrowheads="1"/>
          </p:cNvSpPr>
          <p:nvPr/>
        </p:nvSpPr>
        <p:spPr bwMode="auto">
          <a:xfrm>
            <a:off x="4927600" y="30988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
        <p:nvSpPr>
          <p:cNvPr id="116" name="Rectangle 48"/>
          <p:cNvSpPr>
            <a:spLocks noChangeArrowheads="1"/>
          </p:cNvSpPr>
          <p:nvPr/>
        </p:nvSpPr>
        <p:spPr bwMode="auto">
          <a:xfrm>
            <a:off x="4927600" y="3403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28</a:t>
            </a:r>
          </a:p>
        </p:txBody>
      </p:sp>
      <p:sp>
        <p:nvSpPr>
          <p:cNvPr id="117" name="Rectangle 49"/>
          <p:cNvSpPr>
            <a:spLocks noChangeArrowheads="1"/>
          </p:cNvSpPr>
          <p:nvPr/>
        </p:nvSpPr>
        <p:spPr bwMode="auto">
          <a:xfrm>
            <a:off x="2362200" y="5562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
        <p:nvSpPr>
          <p:cNvPr id="92" name="Rectangle 51"/>
          <p:cNvSpPr>
            <a:spLocks noChangeArrowheads="1"/>
          </p:cNvSpPr>
          <p:nvPr/>
        </p:nvSpPr>
        <p:spPr bwMode="auto">
          <a:xfrm>
            <a:off x="4946737" y="4006762"/>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effectLst/>
                <a:uLnTx/>
                <a:uFillTx/>
                <a:latin typeface="Calibri"/>
                <a:ea typeface="+mn-ea"/>
                <a:cs typeface="+mn-cs"/>
              </a:rPr>
              <a:t>29</a:t>
            </a:r>
          </a:p>
        </p:txBody>
      </p:sp>
      <p:grpSp>
        <p:nvGrpSpPr>
          <p:cNvPr id="105" name="Group 51"/>
          <p:cNvGrpSpPr>
            <a:grpSpLocks/>
          </p:cNvGrpSpPr>
          <p:nvPr/>
        </p:nvGrpSpPr>
        <p:grpSpPr bwMode="auto">
          <a:xfrm>
            <a:off x="3200400" y="4016375"/>
            <a:ext cx="2790825" cy="1393825"/>
            <a:chOff x="2016" y="2530"/>
            <a:chExt cx="1758" cy="878"/>
          </a:xfrm>
        </p:grpSpPr>
        <p:sp>
          <p:nvSpPr>
            <p:cNvPr id="118" name="Rectangle 52"/>
            <p:cNvSpPr>
              <a:spLocks noChangeArrowheads="1"/>
            </p:cNvSpPr>
            <p:nvPr/>
          </p:nvSpPr>
          <p:spPr bwMode="auto">
            <a:xfrm>
              <a:off x="3102" y="2530"/>
              <a:ext cx="672" cy="192"/>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srgbClr val="4F81BD"/>
                  </a:solidFill>
                  <a:effectLst/>
                  <a:uLnTx/>
                  <a:uFillTx/>
                  <a:latin typeface="Calibri"/>
                  <a:ea typeface="+mn-ea"/>
                  <a:cs typeface="+mn-cs"/>
                </a:rPr>
                <a:t>29</a:t>
              </a:r>
            </a:p>
          </p:txBody>
        </p:sp>
        <p:sp>
          <p:nvSpPr>
            <p:cNvPr id="119" name="Line 53"/>
            <p:cNvSpPr>
              <a:spLocks noChangeShapeType="1"/>
            </p:cNvSpPr>
            <p:nvPr/>
          </p:nvSpPr>
          <p:spPr bwMode="auto">
            <a:xfrm flipV="1">
              <a:off x="2016" y="2640"/>
              <a:ext cx="1248" cy="768"/>
            </a:xfrm>
            <a:prstGeom prst="line">
              <a:avLst/>
            </a:prstGeom>
            <a:noFill/>
            <a:ln w="57150">
              <a:solidFill>
                <a:sysClr val="windowText" lastClr="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grpSp>
      <p:grpSp>
        <p:nvGrpSpPr>
          <p:cNvPr id="121" name="Group 54"/>
          <p:cNvGrpSpPr>
            <a:grpSpLocks/>
          </p:cNvGrpSpPr>
          <p:nvPr/>
        </p:nvGrpSpPr>
        <p:grpSpPr bwMode="auto">
          <a:xfrm>
            <a:off x="5795634" y="3124200"/>
            <a:ext cx="2286000" cy="1066800"/>
            <a:chOff x="3648" y="1968"/>
            <a:chExt cx="1440" cy="672"/>
          </a:xfrm>
        </p:grpSpPr>
        <p:sp>
          <p:nvSpPr>
            <p:cNvPr id="122" name="Rectangle 55"/>
            <p:cNvSpPr>
              <a:spLocks noChangeArrowheads="1"/>
            </p:cNvSpPr>
            <p:nvPr/>
          </p:nvSpPr>
          <p:spPr bwMode="auto">
            <a:xfrm>
              <a:off x="4416" y="1968"/>
              <a:ext cx="672" cy="192"/>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4F81BD"/>
                  </a:solidFill>
                  <a:effectLst/>
                  <a:uLnTx/>
                  <a:uFillTx/>
                  <a:latin typeface="Calibri"/>
                  <a:ea typeface="+mn-ea"/>
                  <a:cs typeface="+mn-cs"/>
                </a:rPr>
                <a:t>29</a:t>
              </a:r>
            </a:p>
          </p:txBody>
        </p:sp>
        <p:sp>
          <p:nvSpPr>
            <p:cNvPr id="123" name="Line 56"/>
            <p:cNvSpPr>
              <a:spLocks noChangeShapeType="1"/>
            </p:cNvSpPr>
            <p:nvPr/>
          </p:nvSpPr>
          <p:spPr bwMode="auto">
            <a:xfrm flipV="1">
              <a:off x="3648" y="2064"/>
              <a:ext cx="864" cy="576"/>
            </a:xfrm>
            <a:prstGeom prst="line">
              <a:avLst/>
            </a:prstGeom>
            <a:noFill/>
            <a:ln w="57150">
              <a:solidFill>
                <a:sysClr val="windowText" lastClr="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20472106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wipe(down)">
                                      <p:cBhvr>
                                        <p:cTn id="7" dur="500"/>
                                        <p:tgtEl>
                                          <p:spTgt spid="105"/>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104"/>
                                        </p:tgtEl>
                                        <p:attrNameLst>
                                          <p:attrName>style.visibility</p:attrName>
                                        </p:attrNameLst>
                                      </p:cBhvr>
                                      <p:to>
                                        <p:strVal val="visible"/>
                                      </p:to>
                                    </p:set>
                                  </p:childTnLst>
                                </p:cTn>
                              </p:par>
                            </p:childTnLst>
                          </p:cTn>
                        </p:par>
                        <p:par>
                          <p:cTn id="11" fill="hold">
                            <p:stCondLst>
                              <p:cond delay="500"/>
                            </p:stCondLst>
                            <p:childTnLst>
                              <p:par>
                                <p:cTn id="12" presetID="22" presetClass="entr" presetSubtype="4" fill="hold" nodeType="afterEffect">
                                  <p:stCondLst>
                                    <p:cond delay="0"/>
                                  </p:stCondLst>
                                  <p:childTnLst>
                                    <p:set>
                                      <p:cBhvr>
                                        <p:cTn id="13" dur="1" fill="hold">
                                          <p:stCondLst>
                                            <p:cond delay="0"/>
                                          </p:stCondLst>
                                        </p:cTn>
                                        <p:tgtEl>
                                          <p:spTgt spid="121"/>
                                        </p:tgtEl>
                                        <p:attrNameLst>
                                          <p:attrName>style.visibility</p:attrName>
                                        </p:attrNameLst>
                                      </p:cBhvr>
                                      <p:to>
                                        <p:strVal val="visible"/>
                                      </p:to>
                                    </p:set>
                                    <p:animEffect transition="in" filter="wipe(down)">
                                      <p:cBhvr>
                                        <p:cTn id="14" dur="500"/>
                                        <p:tgtEl>
                                          <p:spTgt spid="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105</a:t>
            </a:fld>
            <a:endParaRPr lang="en-US" dirty="0"/>
          </a:p>
        </p:txBody>
      </p:sp>
      <p:sp>
        <p:nvSpPr>
          <p:cNvPr id="49" name="Rectangle 2"/>
          <p:cNvSpPr>
            <a:spLocks noChangeArrowheads="1"/>
          </p:cNvSpPr>
          <p:nvPr/>
        </p:nvSpPr>
        <p:spPr bwMode="ltGray">
          <a:xfrm>
            <a:off x="3581400" y="2641600"/>
            <a:ext cx="2514600"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51"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53"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4" name="Rectangle 5"/>
          <p:cNvSpPr txBox="1">
            <a:spLocks noChangeArrowheads="1"/>
          </p:cNvSpPr>
          <p:nvPr/>
        </p:nvSpPr>
        <p:spPr>
          <a:xfrm>
            <a:off x="661988" y="0"/>
            <a:ext cx="7772400" cy="465138"/>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r" defTabSz="4572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smtClean="0">
                <a:ln>
                  <a:noFill/>
                </a:ln>
                <a:solidFill>
                  <a:sysClr val="windowText" lastClr="000000"/>
                </a:solidFill>
                <a:effectLst/>
                <a:uLnTx/>
                <a:uFillTx/>
                <a:latin typeface="Source Sans Pro" panose="020B0503030403020204"/>
              </a:rPr>
              <a:t>Write-Through (REF 7)</a:t>
            </a:r>
            <a:endParaRPr kumimoji="0" lang="en-US" sz="40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55"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6"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7"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29</a:t>
            </a:r>
          </a:p>
        </p:txBody>
      </p:sp>
      <p:sp>
        <p:nvSpPr>
          <p:cNvPr id="58"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9"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60"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61"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62"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3"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4" name="Rectangle 18"/>
          <p:cNvSpPr>
            <a:spLocks noChangeArrowheads="1"/>
          </p:cNvSpPr>
          <p:nvPr/>
        </p:nvSpPr>
        <p:spPr bwMode="blackWhite">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65" name="Rectangle 19"/>
          <p:cNvSpPr>
            <a:spLocks noChangeArrowheads="1"/>
          </p:cNvSpPr>
          <p:nvPr/>
        </p:nvSpPr>
        <p:spPr bwMode="ltGray">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6" name="Rectangle 20"/>
          <p:cNvSpPr>
            <a:spLocks noChangeArrowheads="1"/>
          </p:cNvSpPr>
          <p:nvPr/>
        </p:nvSpPr>
        <p:spPr bwMode="ltGray">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smtClean="0">
                <a:solidFill>
                  <a:prstClr val="black"/>
                </a:solidFill>
                <a:latin typeface="Calibri"/>
                <a:ea typeface="+mn-ea"/>
                <a:cs typeface="+mn-cs"/>
              </a:rPr>
              <a:t>x0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Rectangle 28"/>
          <p:cNvSpPr>
            <a:spLocks noChangeArrowheads="1"/>
          </p:cNvSpPr>
          <p:nvPr/>
        </p:nvSpPr>
        <p:spPr bwMode="blackWhite">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3" name="Rectangle 29"/>
          <p:cNvSpPr>
            <a:spLocks noChangeArrowheads="1"/>
          </p:cNvSpPr>
          <p:nvPr/>
        </p:nvSpPr>
        <p:spPr bwMode="ltGray">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5"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6"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7"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8"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79"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0"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1"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2"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3" name="Text Box 40"/>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Misses:  </a:t>
            </a:r>
            <a:r>
              <a:rPr lang="en-US" b="1" dirty="0" smtClean="0">
                <a:solidFill>
                  <a:prstClr val="black"/>
                </a:solidFill>
                <a:latin typeface="Calibri"/>
                <a:ea typeface="+mn-ea"/>
                <a:cs typeface="+mn-cs"/>
              </a:rPr>
              <a:t>	4</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2</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8</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Writes:      	3</a:t>
            </a:r>
          </a:p>
        </p:txBody>
      </p:sp>
      <p:sp>
        <p:nvSpPr>
          <p:cNvPr id="84" name="Rectangle 41"/>
          <p:cNvSpPr>
            <a:spLocks noChangeArrowheads="1"/>
          </p:cNvSpPr>
          <p:nvPr/>
        </p:nvSpPr>
        <p:spPr bwMode="blackWhite">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85" name="Rectangle 42"/>
          <p:cNvSpPr>
            <a:spLocks noChangeArrowheads="1"/>
          </p:cNvSpPr>
          <p:nvPr/>
        </p:nvSpPr>
        <p:spPr bwMode="blackWhite">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0</a:t>
            </a:r>
          </a:p>
        </p:txBody>
      </p:sp>
      <p:sp>
        <p:nvSpPr>
          <p:cNvPr id="86"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87" name="Text Box 15"/>
          <p:cNvSpPr txBox="1">
            <a:spLocks noChangeArrowheads="1"/>
          </p:cNvSpPr>
          <p:nvPr/>
        </p:nvSpPr>
        <p:spPr bwMode="auto">
          <a:xfrm>
            <a:off x="348812" y="1271338"/>
            <a:ext cx="247002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88" name="AutoShape 39"/>
          <p:cNvSpPr>
            <a:spLocks noChangeArrowheads="1"/>
          </p:cNvSpPr>
          <p:nvPr/>
        </p:nvSpPr>
        <p:spPr bwMode="auto">
          <a:xfrm>
            <a:off x="-32188" y="3260889"/>
            <a:ext cx="381000" cy="286415"/>
          </a:xfrm>
          <a:prstGeom prst="rightArrow">
            <a:avLst>
              <a:gd name="adj1" fmla="val 50000"/>
              <a:gd name="adj2" fmla="val 41667"/>
            </a:avLst>
          </a:prstGeom>
          <a:solidFill>
            <a:sysClr val="windowText" lastClr="000000"/>
          </a:solidFill>
          <a:ln w="2857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89" name="Text Box 21"/>
          <p:cNvSpPr txBox="1">
            <a:spLocks noChangeArrowheads="1"/>
          </p:cNvSpPr>
          <p:nvPr/>
        </p:nvSpPr>
        <p:spPr bwMode="auto">
          <a:xfrm>
            <a:off x="3581400" y="2641600"/>
            <a:ext cx="2208213"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a:t>
            </a:r>
            <a:r>
              <a:rPr lang="en-US" dirty="0">
                <a:solidFill>
                  <a:prstClr val="black"/>
                </a:solidFill>
                <a:latin typeface="Calibri"/>
                <a:ea typeface="+mn-ea"/>
                <a:cs typeface="+mn-cs"/>
              </a:rPr>
              <a:t>tag   data</a:t>
            </a:r>
          </a:p>
        </p:txBody>
      </p:sp>
      <p:sp>
        <p:nvSpPr>
          <p:cNvPr id="90" name="Rectangle 40"/>
          <p:cNvSpPr>
            <a:spLocks noChangeArrowheads="1"/>
          </p:cNvSpPr>
          <p:nvPr/>
        </p:nvSpPr>
        <p:spPr bwMode="blackWhite">
          <a:xfrm>
            <a:off x="3841526"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91" name="Rectangle 41"/>
          <p:cNvSpPr>
            <a:spLocks noChangeArrowheads="1"/>
          </p:cNvSpPr>
          <p:nvPr/>
        </p:nvSpPr>
        <p:spPr bwMode="blackWhite">
          <a:xfrm>
            <a:off x="3844701"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98" name="Rectangle 18"/>
          <p:cNvSpPr>
            <a:spLocks noChangeArrowheads="1"/>
          </p:cNvSpPr>
          <p:nvPr/>
        </p:nvSpPr>
        <p:spPr bwMode="blackWhite">
          <a:xfrm>
            <a:off x="4391492" y="3104506"/>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000</a:t>
            </a:r>
          </a:p>
        </p:txBody>
      </p:sp>
      <p:sp>
        <p:nvSpPr>
          <p:cNvPr id="99" name="Rectangle 42"/>
          <p:cNvSpPr>
            <a:spLocks noChangeArrowheads="1"/>
          </p:cNvSpPr>
          <p:nvPr/>
        </p:nvSpPr>
        <p:spPr bwMode="blackWhite">
          <a:xfrm>
            <a:off x="4112092" y="3104506"/>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100" name="Rectangle 44"/>
          <p:cNvSpPr>
            <a:spLocks noChangeArrowheads="1"/>
          </p:cNvSpPr>
          <p:nvPr/>
        </p:nvSpPr>
        <p:spPr bwMode="auto">
          <a:xfrm>
            <a:off x="4924892" y="34061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101" name="Rectangle 45"/>
          <p:cNvSpPr>
            <a:spLocks noChangeArrowheads="1"/>
          </p:cNvSpPr>
          <p:nvPr/>
        </p:nvSpPr>
        <p:spPr bwMode="auto">
          <a:xfrm>
            <a:off x="4924892" y="31013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102" name="Rectangle 46"/>
          <p:cNvSpPr>
            <a:spLocks noChangeArrowheads="1"/>
          </p:cNvSpPr>
          <p:nvPr/>
        </p:nvSpPr>
        <p:spPr bwMode="auto">
          <a:xfrm>
            <a:off x="2359492" y="5263506"/>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29</a:t>
            </a:r>
          </a:p>
        </p:txBody>
      </p:sp>
      <p:sp>
        <p:nvSpPr>
          <p:cNvPr id="103" name="Rectangle 40"/>
          <p:cNvSpPr>
            <a:spLocks noChangeArrowheads="1"/>
          </p:cNvSpPr>
          <p:nvPr/>
        </p:nvSpPr>
        <p:spPr bwMode="blackWhite">
          <a:xfrm>
            <a:off x="3838818" y="3104680"/>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93" name="Text Box 15"/>
          <p:cNvSpPr txBox="1">
            <a:spLocks noChangeArrowheads="1"/>
          </p:cNvSpPr>
          <p:nvPr/>
        </p:nvSpPr>
        <p:spPr bwMode="auto">
          <a:xfrm>
            <a:off x="2165640" y="1524000"/>
            <a:ext cx="527773" cy="22467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eaLnBrk="1" hangingPunct="1"/>
            <a:r>
              <a:rPr lang="en-US" sz="2000" b="1" dirty="0" smtClean="0">
                <a:solidFill>
                  <a:srgbClr val="FF0000"/>
                </a:solidFill>
                <a:latin typeface="Source Sans Pro" panose="020B0503030403020204"/>
              </a:rPr>
              <a:t>M</a:t>
            </a:r>
          </a:p>
          <a:p>
            <a:pPr algn="r" eaLnBrk="1" hangingPunct="1"/>
            <a:r>
              <a:rPr lang="en-US" sz="2000" b="1" dirty="0" smtClean="0">
                <a:solidFill>
                  <a:srgbClr val="FF0000"/>
                </a:solidFill>
                <a:latin typeface="Source Sans Pro" panose="020B0503030403020204"/>
              </a:rPr>
              <a:t>M</a:t>
            </a:r>
          </a:p>
          <a:p>
            <a:pPr algn="r" eaLnBrk="1" hangingPunct="1"/>
            <a:r>
              <a:rPr lang="en-US" sz="2000" b="1" dirty="0" smtClean="0">
                <a:solidFill>
                  <a:srgbClr val="00B050"/>
                </a:solidFill>
                <a:latin typeface="Source Sans Pro" panose="020B0503030403020204"/>
              </a:rPr>
              <a:t>Hit</a:t>
            </a:r>
          </a:p>
          <a:p>
            <a:pPr algn="r" eaLnBrk="1" hangingPunct="1"/>
            <a:r>
              <a:rPr lang="en-US" sz="2000" b="1" dirty="0" smtClean="0">
                <a:solidFill>
                  <a:schemeClr val="accent2"/>
                </a:solidFill>
                <a:latin typeface="Source Sans Pro" panose="020B0503030403020204"/>
              </a:rPr>
              <a:t>M</a:t>
            </a:r>
          </a:p>
          <a:p>
            <a:pPr algn="r" eaLnBrk="1" hangingPunct="1"/>
            <a:r>
              <a:rPr lang="en-US" sz="2000" b="1" dirty="0" smtClean="0">
                <a:solidFill>
                  <a:schemeClr val="accent2"/>
                </a:solidFill>
                <a:latin typeface="Source Sans Pro" panose="020B0503030403020204"/>
              </a:rPr>
              <a:t>M</a:t>
            </a:r>
          </a:p>
          <a:p>
            <a:pPr algn="r" eaLnBrk="1" hangingPunct="1"/>
            <a:r>
              <a:rPr lang="en-US" sz="2000" b="1" dirty="0" smtClean="0">
                <a:solidFill>
                  <a:schemeClr val="accent4"/>
                </a:solidFill>
                <a:latin typeface="Source Sans Pro" panose="020B0503030403020204"/>
              </a:rPr>
              <a:t>Hit</a:t>
            </a:r>
          </a:p>
          <a:p>
            <a:pPr algn="r" eaLnBrk="1" hangingPunct="1"/>
            <a:endParaRPr lang="en-US" sz="2000" b="1" dirty="0" smtClean="0">
              <a:solidFill>
                <a:srgbClr val="FF0000"/>
              </a:solidFill>
              <a:latin typeface="Source Sans Pro" panose="020B0503030403020204"/>
            </a:endParaRPr>
          </a:p>
        </p:txBody>
      </p:sp>
      <p:sp>
        <p:nvSpPr>
          <p:cNvPr id="106" name="Rectangle 28"/>
          <p:cNvSpPr>
            <a:spLocks noChangeArrowheads="1"/>
          </p:cNvSpPr>
          <p:nvPr/>
        </p:nvSpPr>
        <p:spPr bwMode="blackWhite">
          <a:xfrm>
            <a:off x="4400017" y="3713843"/>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011</a:t>
            </a:r>
          </a:p>
        </p:txBody>
      </p:sp>
      <p:sp>
        <p:nvSpPr>
          <p:cNvPr id="107" name="Rectangle 43"/>
          <p:cNvSpPr>
            <a:spLocks noChangeArrowheads="1"/>
          </p:cNvSpPr>
          <p:nvPr/>
        </p:nvSpPr>
        <p:spPr bwMode="blackWhite">
          <a:xfrm>
            <a:off x="4123792" y="3713843"/>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a:t>
            </a:r>
          </a:p>
        </p:txBody>
      </p:sp>
      <p:sp>
        <p:nvSpPr>
          <p:cNvPr id="108" name="Rectangle 47"/>
          <p:cNvSpPr>
            <a:spLocks noChangeArrowheads="1"/>
          </p:cNvSpPr>
          <p:nvPr/>
        </p:nvSpPr>
        <p:spPr bwMode="auto">
          <a:xfrm>
            <a:off x="4930242" y="371701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162</a:t>
            </a:r>
          </a:p>
        </p:txBody>
      </p:sp>
      <p:sp>
        <p:nvSpPr>
          <p:cNvPr id="110" name="Rectangle 49"/>
          <p:cNvSpPr>
            <a:spLocks noChangeArrowheads="1"/>
          </p:cNvSpPr>
          <p:nvPr/>
        </p:nvSpPr>
        <p:spPr bwMode="auto">
          <a:xfrm>
            <a:off x="2368017" y="5568043"/>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173</a:t>
            </a:r>
          </a:p>
        </p:txBody>
      </p:sp>
      <p:sp>
        <p:nvSpPr>
          <p:cNvPr id="111" name="Rectangle 41"/>
          <p:cNvSpPr>
            <a:spLocks noChangeArrowheads="1"/>
          </p:cNvSpPr>
          <p:nvPr/>
        </p:nvSpPr>
        <p:spPr bwMode="blackWhite">
          <a:xfrm>
            <a:off x="3850518" y="3714017"/>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0</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114" name="Rectangle 49"/>
          <p:cNvSpPr>
            <a:spLocks noChangeArrowheads="1"/>
          </p:cNvSpPr>
          <p:nvPr/>
        </p:nvSpPr>
        <p:spPr bwMode="auto">
          <a:xfrm>
            <a:off x="4931242" y="31013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FFFF00"/>
                </a:solidFill>
                <a:effectLst/>
                <a:uLnTx/>
                <a:uFillTx/>
                <a:latin typeface="Calibri"/>
                <a:ea typeface="+mn-ea"/>
                <a:cs typeface="+mn-cs"/>
              </a:rPr>
              <a:t>173</a:t>
            </a:r>
          </a:p>
        </p:txBody>
      </p:sp>
      <p:sp>
        <p:nvSpPr>
          <p:cNvPr id="115" name="Rectangle 52"/>
          <p:cNvSpPr>
            <a:spLocks noChangeArrowheads="1"/>
          </p:cNvSpPr>
          <p:nvPr/>
        </p:nvSpPr>
        <p:spPr bwMode="auto">
          <a:xfrm>
            <a:off x="7014042" y="1605906"/>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2"/>
                </a:solidFill>
                <a:effectLst/>
                <a:uLnTx/>
                <a:uFillTx/>
                <a:latin typeface="Calibri"/>
                <a:ea typeface="+mn-ea"/>
                <a:cs typeface="+mn-cs"/>
              </a:rPr>
              <a:t>173</a:t>
            </a:r>
          </a:p>
        </p:txBody>
      </p:sp>
      <p:sp>
        <p:nvSpPr>
          <p:cNvPr id="113" name="Rectangle 49"/>
          <p:cNvSpPr>
            <a:spLocks noChangeArrowheads="1"/>
          </p:cNvSpPr>
          <p:nvPr/>
        </p:nvSpPr>
        <p:spPr bwMode="auto">
          <a:xfrm>
            <a:off x="4920889" y="3701299"/>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71</a:t>
            </a:r>
          </a:p>
        </p:txBody>
      </p:sp>
      <p:sp>
        <p:nvSpPr>
          <p:cNvPr id="120" name="Rectangle 28"/>
          <p:cNvSpPr>
            <a:spLocks noChangeArrowheads="1"/>
          </p:cNvSpPr>
          <p:nvPr/>
        </p:nvSpPr>
        <p:spPr bwMode="auto">
          <a:xfrm>
            <a:off x="4410386" y="3706742"/>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effectLst/>
                <a:uLnTx/>
                <a:uFillTx/>
                <a:latin typeface="Calibri"/>
                <a:ea typeface="+mn-ea"/>
                <a:cs typeface="+mn-cs"/>
              </a:rPr>
              <a:t>010</a:t>
            </a:r>
            <a:endParaRPr kumimoji="0" lang="en-US" sz="1800" b="1" i="0" u="none" strike="noStrike" kern="0" cap="none" spc="0" normalizeH="0" baseline="0" noProof="0" dirty="0" smtClean="0">
              <a:ln>
                <a:noFill/>
              </a:ln>
              <a:effectLst/>
              <a:uLnTx/>
              <a:uFillTx/>
              <a:latin typeface="Calibri"/>
              <a:ea typeface="+mn-ea"/>
              <a:cs typeface="+mn-cs"/>
            </a:endParaRPr>
          </a:p>
        </p:txBody>
      </p:sp>
      <p:sp>
        <p:nvSpPr>
          <p:cNvPr id="104" name="Rectangle 51"/>
          <p:cNvSpPr>
            <a:spLocks noChangeArrowheads="1"/>
          </p:cNvSpPr>
          <p:nvPr/>
        </p:nvSpPr>
        <p:spPr bwMode="auto">
          <a:xfrm>
            <a:off x="4943786" y="4018643"/>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effectLst/>
                <a:uLnTx/>
                <a:uFillTx/>
                <a:latin typeface="Calibri"/>
                <a:ea typeface="+mn-ea"/>
                <a:cs typeface="+mn-cs"/>
              </a:rPr>
              <a:t>29</a:t>
            </a:r>
          </a:p>
        </p:txBody>
      </p:sp>
      <p:sp>
        <p:nvSpPr>
          <p:cNvPr id="109"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i-FI" sz="1800" b="1" i="0" u="none" strike="noStrike" kern="0" cap="none" spc="0" normalizeH="0" baseline="0" noProof="0" dirty="0" smtClean="0">
                <a:ln>
                  <a:noFill/>
                </a:ln>
                <a:solidFill>
                  <a:schemeClr val="accent2">
                    <a:lumMod val="40000"/>
                    <a:lumOff val="60000"/>
                  </a:schemeClr>
                </a:solidFill>
                <a:effectLst/>
                <a:uLnTx/>
                <a:uFillTx/>
                <a:latin typeface="Calibri"/>
                <a:ea typeface="+mn-ea"/>
                <a:cs typeface="+mn-cs"/>
              </a:rPr>
              <a:t>101</a:t>
            </a:r>
            <a:endParaRPr kumimoji="0" lang="en-US" sz="1800" b="1" i="0" u="none" strike="noStrike" kern="0" cap="none" spc="0" normalizeH="0" baseline="0" noProof="0" dirty="0" smtClean="0">
              <a:ln>
                <a:noFill/>
              </a:ln>
              <a:solidFill>
                <a:schemeClr val="accent2">
                  <a:lumMod val="40000"/>
                  <a:lumOff val="60000"/>
                </a:schemeClr>
              </a:solidFill>
              <a:effectLst/>
              <a:uLnTx/>
              <a:uFillTx/>
              <a:latin typeface="Calibri"/>
              <a:ea typeface="+mn-ea"/>
              <a:cs typeface="+mn-cs"/>
            </a:endParaRPr>
          </a:p>
        </p:txBody>
      </p:sp>
      <p:sp>
        <p:nvSpPr>
          <p:cNvPr id="112" name="Rectangle 47"/>
          <p:cNvSpPr>
            <a:spLocks noChangeArrowheads="1"/>
          </p:cNvSpPr>
          <p:nvPr/>
        </p:nvSpPr>
        <p:spPr bwMode="auto">
          <a:xfrm>
            <a:off x="4927600" y="30988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
        <p:nvSpPr>
          <p:cNvPr id="116" name="Rectangle 48"/>
          <p:cNvSpPr>
            <a:spLocks noChangeArrowheads="1"/>
          </p:cNvSpPr>
          <p:nvPr/>
        </p:nvSpPr>
        <p:spPr bwMode="auto">
          <a:xfrm>
            <a:off x="4927600" y="3403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28</a:t>
            </a:r>
          </a:p>
        </p:txBody>
      </p:sp>
      <p:sp>
        <p:nvSpPr>
          <p:cNvPr id="117" name="Rectangle 49"/>
          <p:cNvSpPr>
            <a:spLocks noChangeArrowheads="1"/>
          </p:cNvSpPr>
          <p:nvPr/>
        </p:nvSpPr>
        <p:spPr bwMode="auto">
          <a:xfrm>
            <a:off x="2362200" y="5562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Tree>
    <p:extLst>
      <p:ext uri="{BB962C8B-B14F-4D97-AF65-F5344CB8AC3E}">
        <p14:creationId xmlns:p14="http://schemas.microsoft.com/office/powerpoint/2010/main" val="2537093308"/>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106</a:t>
            </a:fld>
            <a:endParaRPr lang="en-US" dirty="0"/>
          </a:p>
        </p:txBody>
      </p:sp>
      <p:sp>
        <p:nvSpPr>
          <p:cNvPr id="49" name="Rectangle 2"/>
          <p:cNvSpPr>
            <a:spLocks noChangeArrowheads="1"/>
          </p:cNvSpPr>
          <p:nvPr/>
        </p:nvSpPr>
        <p:spPr bwMode="ltGray">
          <a:xfrm>
            <a:off x="3581400" y="2641600"/>
            <a:ext cx="2514600"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51"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53"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4" name="Rectangle 5"/>
          <p:cNvSpPr txBox="1">
            <a:spLocks noChangeArrowheads="1"/>
          </p:cNvSpPr>
          <p:nvPr/>
        </p:nvSpPr>
        <p:spPr>
          <a:xfrm>
            <a:off x="661988" y="0"/>
            <a:ext cx="7772400" cy="465138"/>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r" defTabSz="4572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smtClean="0">
                <a:ln>
                  <a:noFill/>
                </a:ln>
                <a:solidFill>
                  <a:sysClr val="windowText" lastClr="000000"/>
                </a:solidFill>
                <a:effectLst/>
                <a:uLnTx/>
                <a:uFillTx/>
                <a:latin typeface="Source Sans Pro" panose="020B0503030403020204"/>
              </a:rPr>
              <a:t>Write-Through (REF 7)</a:t>
            </a:r>
            <a:endParaRPr kumimoji="0" lang="en-US" sz="40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55"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6"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7"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29</a:t>
            </a:r>
          </a:p>
        </p:txBody>
      </p:sp>
      <p:sp>
        <p:nvSpPr>
          <p:cNvPr id="58"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9"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60"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61"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62"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3"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4" name="Rectangle 18"/>
          <p:cNvSpPr>
            <a:spLocks noChangeArrowheads="1"/>
          </p:cNvSpPr>
          <p:nvPr/>
        </p:nvSpPr>
        <p:spPr bwMode="blackWhite">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65" name="Rectangle 19"/>
          <p:cNvSpPr>
            <a:spLocks noChangeArrowheads="1"/>
          </p:cNvSpPr>
          <p:nvPr/>
        </p:nvSpPr>
        <p:spPr bwMode="ltGray">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6" name="Rectangle 20"/>
          <p:cNvSpPr>
            <a:spLocks noChangeArrowheads="1"/>
          </p:cNvSpPr>
          <p:nvPr/>
        </p:nvSpPr>
        <p:spPr bwMode="ltGray">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smtClean="0">
                <a:solidFill>
                  <a:prstClr val="black"/>
                </a:solidFill>
                <a:latin typeface="Calibri"/>
                <a:ea typeface="+mn-ea"/>
                <a:cs typeface="+mn-cs"/>
              </a:rPr>
              <a:t>x0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Rectangle 28"/>
          <p:cNvSpPr>
            <a:spLocks noChangeArrowheads="1"/>
          </p:cNvSpPr>
          <p:nvPr/>
        </p:nvSpPr>
        <p:spPr bwMode="blackWhite">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3" name="Rectangle 29"/>
          <p:cNvSpPr>
            <a:spLocks noChangeArrowheads="1"/>
          </p:cNvSpPr>
          <p:nvPr/>
        </p:nvSpPr>
        <p:spPr bwMode="ltGray">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5"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6"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7"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8"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79"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0"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1"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2"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3" name="Text Box 40"/>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Misses:  </a:t>
            </a:r>
            <a:r>
              <a:rPr lang="en-US" b="1" dirty="0" smtClean="0">
                <a:solidFill>
                  <a:prstClr val="black"/>
                </a:solidFill>
                <a:latin typeface="Calibri"/>
                <a:ea typeface="+mn-ea"/>
                <a:cs typeface="+mn-cs"/>
              </a:rPr>
              <a:t>	4</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3</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8</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Writes:      	3</a:t>
            </a:r>
          </a:p>
        </p:txBody>
      </p:sp>
      <p:sp>
        <p:nvSpPr>
          <p:cNvPr id="84" name="Rectangle 41"/>
          <p:cNvSpPr>
            <a:spLocks noChangeArrowheads="1"/>
          </p:cNvSpPr>
          <p:nvPr/>
        </p:nvSpPr>
        <p:spPr bwMode="blackWhite">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85" name="Rectangle 42"/>
          <p:cNvSpPr>
            <a:spLocks noChangeArrowheads="1"/>
          </p:cNvSpPr>
          <p:nvPr/>
        </p:nvSpPr>
        <p:spPr bwMode="blackWhite">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0</a:t>
            </a:r>
          </a:p>
        </p:txBody>
      </p:sp>
      <p:sp>
        <p:nvSpPr>
          <p:cNvPr id="86"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87" name="Text Box 15"/>
          <p:cNvSpPr txBox="1">
            <a:spLocks noChangeArrowheads="1"/>
          </p:cNvSpPr>
          <p:nvPr/>
        </p:nvSpPr>
        <p:spPr bwMode="auto">
          <a:xfrm>
            <a:off x="348812" y="1271338"/>
            <a:ext cx="247002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88" name="AutoShape 39"/>
          <p:cNvSpPr>
            <a:spLocks noChangeArrowheads="1"/>
          </p:cNvSpPr>
          <p:nvPr/>
        </p:nvSpPr>
        <p:spPr bwMode="auto">
          <a:xfrm>
            <a:off x="-32188" y="3260889"/>
            <a:ext cx="381000" cy="286415"/>
          </a:xfrm>
          <a:prstGeom prst="rightArrow">
            <a:avLst>
              <a:gd name="adj1" fmla="val 50000"/>
              <a:gd name="adj2" fmla="val 41667"/>
            </a:avLst>
          </a:prstGeom>
          <a:solidFill>
            <a:sysClr val="windowText" lastClr="000000"/>
          </a:solidFill>
          <a:ln w="2857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89" name="Text Box 21"/>
          <p:cNvSpPr txBox="1">
            <a:spLocks noChangeArrowheads="1"/>
          </p:cNvSpPr>
          <p:nvPr/>
        </p:nvSpPr>
        <p:spPr bwMode="auto">
          <a:xfrm>
            <a:off x="3581400" y="2641600"/>
            <a:ext cx="2208213"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a:t>
            </a:r>
            <a:r>
              <a:rPr lang="en-US" dirty="0">
                <a:solidFill>
                  <a:prstClr val="black"/>
                </a:solidFill>
                <a:latin typeface="Calibri"/>
                <a:ea typeface="+mn-ea"/>
                <a:cs typeface="+mn-cs"/>
              </a:rPr>
              <a:t>tag   data</a:t>
            </a:r>
          </a:p>
        </p:txBody>
      </p:sp>
      <p:sp>
        <p:nvSpPr>
          <p:cNvPr id="90" name="Rectangle 40"/>
          <p:cNvSpPr>
            <a:spLocks noChangeArrowheads="1"/>
          </p:cNvSpPr>
          <p:nvPr/>
        </p:nvSpPr>
        <p:spPr bwMode="blackWhite">
          <a:xfrm>
            <a:off x="3841526"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91" name="Rectangle 41"/>
          <p:cNvSpPr>
            <a:spLocks noChangeArrowheads="1"/>
          </p:cNvSpPr>
          <p:nvPr/>
        </p:nvSpPr>
        <p:spPr bwMode="blackWhite">
          <a:xfrm>
            <a:off x="3844701"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98" name="Rectangle 18"/>
          <p:cNvSpPr>
            <a:spLocks noChangeArrowheads="1"/>
          </p:cNvSpPr>
          <p:nvPr/>
        </p:nvSpPr>
        <p:spPr bwMode="blackWhite">
          <a:xfrm>
            <a:off x="4391492" y="3104506"/>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000</a:t>
            </a:r>
          </a:p>
        </p:txBody>
      </p:sp>
      <p:sp>
        <p:nvSpPr>
          <p:cNvPr id="99" name="Rectangle 42"/>
          <p:cNvSpPr>
            <a:spLocks noChangeArrowheads="1"/>
          </p:cNvSpPr>
          <p:nvPr/>
        </p:nvSpPr>
        <p:spPr bwMode="blackWhite">
          <a:xfrm>
            <a:off x="4112092" y="3104506"/>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100" name="Rectangle 44"/>
          <p:cNvSpPr>
            <a:spLocks noChangeArrowheads="1"/>
          </p:cNvSpPr>
          <p:nvPr/>
        </p:nvSpPr>
        <p:spPr bwMode="auto">
          <a:xfrm>
            <a:off x="4924892" y="34061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101" name="Rectangle 45"/>
          <p:cNvSpPr>
            <a:spLocks noChangeArrowheads="1"/>
          </p:cNvSpPr>
          <p:nvPr/>
        </p:nvSpPr>
        <p:spPr bwMode="auto">
          <a:xfrm>
            <a:off x="4924892" y="31013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102" name="Rectangle 46"/>
          <p:cNvSpPr>
            <a:spLocks noChangeArrowheads="1"/>
          </p:cNvSpPr>
          <p:nvPr/>
        </p:nvSpPr>
        <p:spPr bwMode="auto">
          <a:xfrm>
            <a:off x="2359492" y="5263506"/>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29</a:t>
            </a:r>
          </a:p>
        </p:txBody>
      </p:sp>
      <p:sp>
        <p:nvSpPr>
          <p:cNvPr id="103" name="Rectangle 40"/>
          <p:cNvSpPr>
            <a:spLocks noChangeArrowheads="1"/>
          </p:cNvSpPr>
          <p:nvPr/>
        </p:nvSpPr>
        <p:spPr bwMode="blackWhite">
          <a:xfrm>
            <a:off x="3838818" y="3104680"/>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93" name="Text Box 15"/>
          <p:cNvSpPr txBox="1">
            <a:spLocks noChangeArrowheads="1"/>
          </p:cNvSpPr>
          <p:nvPr/>
        </p:nvSpPr>
        <p:spPr bwMode="auto">
          <a:xfrm>
            <a:off x="2193217" y="1407281"/>
            <a:ext cx="526170" cy="25545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eaLnBrk="1" hangingPunct="1"/>
            <a:r>
              <a:rPr lang="en-US" sz="2000" b="1" dirty="0" smtClean="0">
                <a:solidFill>
                  <a:srgbClr val="FF0000"/>
                </a:solidFill>
                <a:latin typeface="Source Sans Pro" panose="020B0503030403020204"/>
              </a:rPr>
              <a:t>M</a:t>
            </a:r>
          </a:p>
          <a:p>
            <a:pPr algn="r" eaLnBrk="1" hangingPunct="1"/>
            <a:r>
              <a:rPr lang="en-US" sz="2000" b="1" dirty="0" smtClean="0">
                <a:solidFill>
                  <a:srgbClr val="FF0000"/>
                </a:solidFill>
                <a:latin typeface="Source Sans Pro" panose="020B0503030403020204"/>
              </a:rPr>
              <a:t>M</a:t>
            </a:r>
          </a:p>
          <a:p>
            <a:pPr algn="r" eaLnBrk="1" hangingPunct="1"/>
            <a:r>
              <a:rPr lang="en-US" sz="2000" b="1" dirty="0" smtClean="0">
                <a:solidFill>
                  <a:srgbClr val="00B050"/>
                </a:solidFill>
                <a:latin typeface="Source Sans Pro" panose="020B0503030403020204"/>
              </a:rPr>
              <a:t>Hit</a:t>
            </a:r>
          </a:p>
          <a:p>
            <a:pPr algn="r" eaLnBrk="1" hangingPunct="1"/>
            <a:r>
              <a:rPr lang="en-US" sz="2000" b="1" dirty="0" smtClean="0">
                <a:solidFill>
                  <a:schemeClr val="accent2"/>
                </a:solidFill>
                <a:latin typeface="Source Sans Pro" panose="020B0503030403020204"/>
              </a:rPr>
              <a:t>M</a:t>
            </a:r>
          </a:p>
          <a:p>
            <a:pPr algn="r" eaLnBrk="1" hangingPunct="1"/>
            <a:r>
              <a:rPr lang="en-US" sz="2000" b="1" dirty="0" smtClean="0">
                <a:solidFill>
                  <a:schemeClr val="accent2"/>
                </a:solidFill>
                <a:latin typeface="Source Sans Pro" panose="020B0503030403020204"/>
              </a:rPr>
              <a:t>M</a:t>
            </a:r>
          </a:p>
          <a:p>
            <a:pPr algn="r" eaLnBrk="1" hangingPunct="1"/>
            <a:r>
              <a:rPr lang="en-US" sz="2000" b="1" dirty="0" smtClean="0">
                <a:solidFill>
                  <a:schemeClr val="accent4"/>
                </a:solidFill>
                <a:latin typeface="Source Sans Pro" panose="020B0503030403020204"/>
              </a:rPr>
              <a:t>Hit</a:t>
            </a:r>
          </a:p>
          <a:p>
            <a:pPr algn="r" eaLnBrk="1" hangingPunct="1"/>
            <a:r>
              <a:rPr lang="en-US" sz="2000" b="1" dirty="0" smtClean="0">
                <a:solidFill>
                  <a:schemeClr val="accent4"/>
                </a:solidFill>
                <a:latin typeface="Source Sans Pro" panose="020B0503030403020204"/>
              </a:rPr>
              <a:t>Hit</a:t>
            </a:r>
          </a:p>
          <a:p>
            <a:pPr algn="r" eaLnBrk="1" hangingPunct="1"/>
            <a:endParaRPr lang="en-US" sz="2000" b="1" dirty="0" smtClean="0">
              <a:solidFill>
                <a:srgbClr val="FF0000"/>
              </a:solidFill>
              <a:latin typeface="Source Sans Pro" panose="020B0503030403020204"/>
            </a:endParaRPr>
          </a:p>
        </p:txBody>
      </p:sp>
      <p:sp>
        <p:nvSpPr>
          <p:cNvPr id="106" name="Rectangle 28"/>
          <p:cNvSpPr>
            <a:spLocks noChangeArrowheads="1"/>
          </p:cNvSpPr>
          <p:nvPr/>
        </p:nvSpPr>
        <p:spPr bwMode="blackWhite">
          <a:xfrm>
            <a:off x="4400017" y="3713843"/>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011</a:t>
            </a:r>
          </a:p>
        </p:txBody>
      </p:sp>
      <p:sp>
        <p:nvSpPr>
          <p:cNvPr id="107" name="Rectangle 43"/>
          <p:cNvSpPr>
            <a:spLocks noChangeArrowheads="1"/>
          </p:cNvSpPr>
          <p:nvPr/>
        </p:nvSpPr>
        <p:spPr bwMode="blackWhite">
          <a:xfrm>
            <a:off x="4123792" y="3713843"/>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a:t>
            </a:r>
          </a:p>
        </p:txBody>
      </p:sp>
      <p:sp>
        <p:nvSpPr>
          <p:cNvPr id="108" name="Rectangle 47"/>
          <p:cNvSpPr>
            <a:spLocks noChangeArrowheads="1"/>
          </p:cNvSpPr>
          <p:nvPr/>
        </p:nvSpPr>
        <p:spPr bwMode="auto">
          <a:xfrm>
            <a:off x="4930242" y="371701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162</a:t>
            </a:r>
          </a:p>
        </p:txBody>
      </p:sp>
      <p:sp>
        <p:nvSpPr>
          <p:cNvPr id="110" name="Rectangle 49"/>
          <p:cNvSpPr>
            <a:spLocks noChangeArrowheads="1"/>
          </p:cNvSpPr>
          <p:nvPr/>
        </p:nvSpPr>
        <p:spPr bwMode="auto">
          <a:xfrm>
            <a:off x="2368017" y="5568043"/>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173</a:t>
            </a:r>
          </a:p>
        </p:txBody>
      </p:sp>
      <p:sp>
        <p:nvSpPr>
          <p:cNvPr id="111" name="Rectangle 41"/>
          <p:cNvSpPr>
            <a:spLocks noChangeArrowheads="1"/>
          </p:cNvSpPr>
          <p:nvPr/>
        </p:nvSpPr>
        <p:spPr bwMode="blackWhite">
          <a:xfrm>
            <a:off x="3850518" y="3714017"/>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114" name="Rectangle 49"/>
          <p:cNvSpPr>
            <a:spLocks noChangeArrowheads="1"/>
          </p:cNvSpPr>
          <p:nvPr/>
        </p:nvSpPr>
        <p:spPr bwMode="auto">
          <a:xfrm>
            <a:off x="4931242" y="31013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FFFF00"/>
                </a:solidFill>
                <a:effectLst/>
                <a:uLnTx/>
                <a:uFillTx/>
                <a:latin typeface="Calibri"/>
                <a:ea typeface="+mn-ea"/>
                <a:cs typeface="+mn-cs"/>
              </a:rPr>
              <a:t>173</a:t>
            </a:r>
          </a:p>
        </p:txBody>
      </p:sp>
      <p:sp>
        <p:nvSpPr>
          <p:cNvPr id="115" name="Rectangle 52"/>
          <p:cNvSpPr>
            <a:spLocks noChangeArrowheads="1"/>
          </p:cNvSpPr>
          <p:nvPr/>
        </p:nvSpPr>
        <p:spPr bwMode="auto">
          <a:xfrm>
            <a:off x="7014042" y="1605906"/>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2"/>
                </a:solidFill>
                <a:effectLst/>
                <a:uLnTx/>
                <a:uFillTx/>
                <a:latin typeface="Calibri"/>
                <a:ea typeface="+mn-ea"/>
                <a:cs typeface="+mn-cs"/>
              </a:rPr>
              <a:t>173</a:t>
            </a:r>
          </a:p>
        </p:txBody>
      </p:sp>
      <p:sp>
        <p:nvSpPr>
          <p:cNvPr id="113" name="Rectangle 49"/>
          <p:cNvSpPr>
            <a:spLocks noChangeArrowheads="1"/>
          </p:cNvSpPr>
          <p:nvPr/>
        </p:nvSpPr>
        <p:spPr bwMode="auto">
          <a:xfrm>
            <a:off x="4920889" y="3701299"/>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71</a:t>
            </a:r>
          </a:p>
        </p:txBody>
      </p:sp>
      <p:sp>
        <p:nvSpPr>
          <p:cNvPr id="120" name="Rectangle 28"/>
          <p:cNvSpPr>
            <a:spLocks noChangeArrowheads="1"/>
          </p:cNvSpPr>
          <p:nvPr/>
        </p:nvSpPr>
        <p:spPr bwMode="auto">
          <a:xfrm>
            <a:off x="4410386" y="3706742"/>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effectLst/>
                <a:uLnTx/>
                <a:uFillTx/>
                <a:latin typeface="Calibri"/>
                <a:ea typeface="+mn-ea"/>
                <a:cs typeface="+mn-cs"/>
              </a:rPr>
              <a:t>010</a:t>
            </a:r>
            <a:endParaRPr kumimoji="0" lang="en-US" sz="1800" b="1" i="0" u="none" strike="noStrike" kern="0" cap="none" spc="0" normalizeH="0" baseline="0" noProof="0" dirty="0" smtClean="0">
              <a:ln>
                <a:noFill/>
              </a:ln>
              <a:effectLst/>
              <a:uLnTx/>
              <a:uFillTx/>
              <a:latin typeface="Calibri"/>
              <a:ea typeface="+mn-ea"/>
              <a:cs typeface="+mn-cs"/>
            </a:endParaRPr>
          </a:p>
        </p:txBody>
      </p:sp>
      <p:sp>
        <p:nvSpPr>
          <p:cNvPr id="104" name="Rectangle 51"/>
          <p:cNvSpPr>
            <a:spLocks noChangeArrowheads="1"/>
          </p:cNvSpPr>
          <p:nvPr/>
        </p:nvSpPr>
        <p:spPr bwMode="auto">
          <a:xfrm>
            <a:off x="4943786" y="4018643"/>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effectLst/>
                <a:uLnTx/>
                <a:uFillTx/>
                <a:latin typeface="Calibri"/>
                <a:ea typeface="+mn-ea"/>
                <a:cs typeface="+mn-cs"/>
              </a:rPr>
              <a:t>29</a:t>
            </a:r>
          </a:p>
        </p:txBody>
      </p:sp>
      <p:sp>
        <p:nvSpPr>
          <p:cNvPr id="109"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i-FI" sz="1800" b="1" i="0" u="none" strike="noStrike" kern="0" cap="none" spc="0" normalizeH="0" baseline="0" noProof="0" dirty="0" smtClean="0">
                <a:ln>
                  <a:noFill/>
                </a:ln>
                <a:effectLst/>
                <a:uLnTx/>
                <a:uFillTx/>
                <a:latin typeface="Calibri"/>
                <a:ea typeface="+mn-ea"/>
                <a:cs typeface="+mn-cs"/>
              </a:rPr>
              <a:t>101</a:t>
            </a:r>
            <a:endParaRPr kumimoji="0" lang="en-US" sz="1800" b="1" i="0" u="none" strike="noStrike" kern="0" cap="none" spc="0" normalizeH="0" baseline="0" noProof="0" dirty="0" smtClean="0">
              <a:ln>
                <a:noFill/>
              </a:ln>
              <a:effectLst/>
              <a:uLnTx/>
              <a:uFillTx/>
              <a:latin typeface="Calibri"/>
              <a:ea typeface="+mn-ea"/>
              <a:cs typeface="+mn-cs"/>
            </a:endParaRPr>
          </a:p>
        </p:txBody>
      </p:sp>
      <p:sp>
        <p:nvSpPr>
          <p:cNvPr id="112" name="Rectangle 47"/>
          <p:cNvSpPr>
            <a:spLocks noChangeArrowheads="1"/>
          </p:cNvSpPr>
          <p:nvPr/>
        </p:nvSpPr>
        <p:spPr bwMode="auto">
          <a:xfrm>
            <a:off x="4927600" y="30988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
        <p:nvSpPr>
          <p:cNvPr id="116" name="Rectangle 48"/>
          <p:cNvSpPr>
            <a:spLocks noChangeArrowheads="1"/>
          </p:cNvSpPr>
          <p:nvPr/>
        </p:nvSpPr>
        <p:spPr bwMode="auto">
          <a:xfrm>
            <a:off x="4927600" y="3403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28</a:t>
            </a:r>
          </a:p>
        </p:txBody>
      </p:sp>
      <p:sp>
        <p:nvSpPr>
          <p:cNvPr id="117" name="Rectangle 49"/>
          <p:cNvSpPr>
            <a:spLocks noChangeArrowheads="1"/>
          </p:cNvSpPr>
          <p:nvPr/>
        </p:nvSpPr>
        <p:spPr bwMode="auto">
          <a:xfrm>
            <a:off x="2362200" y="5562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
        <p:nvSpPr>
          <p:cNvPr id="96" name="Rectangle 48"/>
          <p:cNvSpPr>
            <a:spLocks noChangeArrowheads="1"/>
          </p:cNvSpPr>
          <p:nvPr/>
        </p:nvSpPr>
        <p:spPr bwMode="auto">
          <a:xfrm>
            <a:off x="4975259" y="3112168"/>
            <a:ext cx="990600" cy="283029"/>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29</a:t>
            </a:r>
          </a:p>
        </p:txBody>
      </p:sp>
      <p:sp>
        <p:nvSpPr>
          <p:cNvPr id="97" name="Line 56"/>
          <p:cNvSpPr>
            <a:spLocks noChangeShapeType="1"/>
          </p:cNvSpPr>
          <p:nvPr/>
        </p:nvSpPr>
        <p:spPr bwMode="auto">
          <a:xfrm>
            <a:off x="5921409" y="3280443"/>
            <a:ext cx="984250" cy="1471613"/>
          </a:xfrm>
          <a:prstGeom prst="line">
            <a:avLst/>
          </a:prstGeom>
          <a:noFill/>
          <a:ln w="57150">
            <a:solidFill>
              <a:sysClr val="windowText" lastClr="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105" name="Line 53"/>
          <p:cNvSpPr>
            <a:spLocks noChangeShapeType="1"/>
          </p:cNvSpPr>
          <p:nvPr/>
        </p:nvSpPr>
        <p:spPr bwMode="auto">
          <a:xfrm flipV="1">
            <a:off x="3222659" y="3310606"/>
            <a:ext cx="1997075" cy="2087562"/>
          </a:xfrm>
          <a:prstGeom prst="line">
            <a:avLst/>
          </a:prstGeom>
          <a:noFill/>
          <a:ln w="57150">
            <a:solidFill>
              <a:sysClr val="windowText" lastClr="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118" name="Rectangle 11"/>
          <p:cNvSpPr>
            <a:spLocks noChangeArrowheads="1"/>
          </p:cNvSpPr>
          <p:nvPr/>
        </p:nvSpPr>
        <p:spPr bwMode="auto">
          <a:xfrm>
            <a:off x="7032659" y="4636168"/>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4F81BD"/>
                </a:solidFill>
                <a:effectLst/>
                <a:uLnTx/>
                <a:uFillTx/>
                <a:latin typeface="Calibri"/>
                <a:ea typeface="+mn-ea"/>
                <a:cs typeface="+mn-cs"/>
              </a:rPr>
              <a:t>29</a:t>
            </a:r>
          </a:p>
        </p:txBody>
      </p:sp>
    </p:spTree>
    <p:extLst>
      <p:ext uri="{BB962C8B-B14F-4D97-AF65-F5344CB8AC3E}">
        <p14:creationId xmlns:p14="http://schemas.microsoft.com/office/powerpoint/2010/main" val="1946864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wipe(down)">
                                      <p:cBhvr>
                                        <p:cTn id="7" dur="500"/>
                                        <p:tgtEl>
                                          <p:spTgt spid="105"/>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96"/>
                                        </p:tgtEl>
                                        <p:attrNameLst>
                                          <p:attrName>style.visibility</p:attrName>
                                        </p:attrNameLst>
                                      </p:cBhvr>
                                      <p:to>
                                        <p:strVal val="visible"/>
                                      </p:to>
                                    </p:set>
                                  </p:childTnLst>
                                </p:cTn>
                              </p:par>
                            </p:childTnLst>
                          </p:cTn>
                        </p:par>
                        <p:par>
                          <p:cTn id="11" fill="hold">
                            <p:stCondLst>
                              <p:cond delay="500"/>
                            </p:stCondLst>
                            <p:childTnLst>
                              <p:par>
                                <p:cTn id="12" presetID="22" presetClass="entr" presetSubtype="1" fill="hold" grpId="0" nodeType="afterEffect">
                                  <p:stCondLst>
                                    <p:cond delay="0"/>
                                  </p:stCondLst>
                                  <p:childTnLst>
                                    <p:set>
                                      <p:cBhvr>
                                        <p:cTn id="13" dur="1" fill="hold">
                                          <p:stCondLst>
                                            <p:cond delay="0"/>
                                          </p:stCondLst>
                                        </p:cTn>
                                        <p:tgtEl>
                                          <p:spTgt spid="97"/>
                                        </p:tgtEl>
                                        <p:attrNameLst>
                                          <p:attrName>style.visibility</p:attrName>
                                        </p:attrNameLst>
                                      </p:cBhvr>
                                      <p:to>
                                        <p:strVal val="visible"/>
                                      </p:to>
                                    </p:set>
                                    <p:animEffect transition="in" filter="wipe(up)">
                                      <p:cBhvr>
                                        <p:cTn id="14" dur="500"/>
                                        <p:tgtEl>
                                          <p:spTgt spid="97"/>
                                        </p:tgtEl>
                                      </p:cBhvr>
                                    </p:animEffect>
                                  </p:childTnLst>
                                </p:cTn>
                              </p:par>
                            </p:childTnLst>
                          </p:cTn>
                        </p:par>
                        <p:par>
                          <p:cTn id="15" fill="hold">
                            <p:stCondLst>
                              <p:cond delay="1000"/>
                            </p:stCondLst>
                            <p:childTnLst>
                              <p:par>
                                <p:cTn id="16" presetID="1" presetClass="entr" presetSubtype="0" fill="hold" grpId="0" nodeType="afterEffect">
                                  <p:stCondLst>
                                    <p:cond delay="0"/>
                                  </p:stCondLst>
                                  <p:childTnLst>
                                    <p:set>
                                      <p:cBhvr>
                                        <p:cTn id="17" dur="1" fill="hold">
                                          <p:stCondLst>
                                            <p:cond delay="0"/>
                                          </p:stCondLst>
                                        </p:cTn>
                                        <p:tgtEl>
                                          <p:spTgt spid="1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animBg="1"/>
      <p:bldP spid="97" grpId="0" animBg="1"/>
      <p:bldP spid="105" grpId="0" animBg="1"/>
      <p:bldP spid="118"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EFE0FDE5-1195-4879-940F-31B1BE8EAA1F}" type="slidenum">
              <a:rPr lang="en-US" smtClean="0"/>
              <a:pPr>
                <a:defRPr/>
              </a:pPr>
              <a:t>107</a:t>
            </a:fld>
            <a:endParaRPr lang="en-US"/>
          </a:p>
        </p:txBody>
      </p:sp>
      <p:sp>
        <p:nvSpPr>
          <p:cNvPr id="5" name="Title 1"/>
          <p:cNvSpPr>
            <a:spLocks noGrp="1"/>
          </p:cNvSpPr>
          <p:nvPr>
            <p:ph type="title"/>
          </p:nvPr>
        </p:nvSpPr>
        <p:spPr>
          <a:xfrm>
            <a:off x="457200" y="13374"/>
            <a:ext cx="8229600" cy="1143000"/>
          </a:xfrm>
        </p:spPr>
        <p:txBody>
          <a:bodyPr>
            <a:normAutofit/>
          </a:bodyPr>
          <a:lstStyle/>
          <a:p>
            <a:r>
              <a:rPr lang="en-US" dirty="0" smtClean="0"/>
              <a:t>Summary: Write Through</a:t>
            </a:r>
            <a:endParaRPr lang="en-US" dirty="0"/>
          </a:p>
        </p:txBody>
      </p:sp>
      <p:sp>
        <p:nvSpPr>
          <p:cNvPr id="6" name="Content Placeholder 2"/>
          <p:cNvSpPr>
            <a:spLocks noGrp="1"/>
          </p:cNvSpPr>
          <p:nvPr>
            <p:ph idx="1"/>
          </p:nvPr>
        </p:nvSpPr>
        <p:spPr>
          <a:xfrm>
            <a:off x="0" y="1600200"/>
            <a:ext cx="8686800" cy="4525963"/>
          </a:xfrm>
        </p:spPr>
        <p:txBody>
          <a:bodyPr>
            <a:normAutofit/>
          </a:bodyPr>
          <a:lstStyle/>
          <a:p>
            <a:pPr marL="0" indent="0">
              <a:buNone/>
            </a:pPr>
            <a:r>
              <a:rPr lang="en-US" dirty="0" smtClean="0"/>
              <a:t>Write-through policy with write allocate</a:t>
            </a:r>
          </a:p>
          <a:p>
            <a:r>
              <a:rPr lang="en-US" dirty="0"/>
              <a:t>	</a:t>
            </a:r>
            <a:r>
              <a:rPr lang="en-US" dirty="0" smtClean="0"/>
              <a:t>Cache miss: read entire block from memory</a:t>
            </a:r>
          </a:p>
          <a:p>
            <a:r>
              <a:rPr lang="en-US" dirty="0"/>
              <a:t>	</a:t>
            </a:r>
            <a:r>
              <a:rPr lang="en-US" dirty="0" smtClean="0"/>
              <a:t>Write: write only updated item to memory</a:t>
            </a:r>
            <a:endParaRPr lang="en-US" dirty="0"/>
          </a:p>
          <a:p>
            <a:r>
              <a:rPr lang="en-US" dirty="0" smtClean="0"/>
              <a:t>	Eviction: no need to write to memory</a:t>
            </a:r>
          </a:p>
        </p:txBody>
      </p:sp>
    </p:spTree>
    <p:extLst>
      <p:ext uri="{BB962C8B-B14F-4D97-AF65-F5344CB8AC3E}">
        <p14:creationId xmlns:p14="http://schemas.microsoft.com/office/powerpoint/2010/main" val="3631475805"/>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EFE0FDE5-1195-4879-940F-31B1BE8EAA1F}" type="slidenum">
              <a:rPr lang="en-US" smtClean="0"/>
              <a:pPr>
                <a:defRPr/>
              </a:pPr>
              <a:t>108</a:t>
            </a:fld>
            <a:endParaRPr lang="en-US"/>
          </a:p>
        </p:txBody>
      </p:sp>
      <p:sp>
        <p:nvSpPr>
          <p:cNvPr id="5" name="Rectangle 2"/>
          <p:cNvSpPr>
            <a:spLocks noGrp="1" noChangeArrowheads="1"/>
          </p:cNvSpPr>
          <p:nvPr>
            <p:ph type="title"/>
          </p:nvPr>
        </p:nvSpPr>
        <p:spPr>
          <a:xfrm>
            <a:off x="457200" y="13374"/>
            <a:ext cx="8229600" cy="1143000"/>
          </a:xfrm>
        </p:spPr>
        <p:txBody>
          <a:bodyPr>
            <a:normAutofit fontScale="90000"/>
          </a:bodyPr>
          <a:lstStyle/>
          <a:p>
            <a:r>
              <a:rPr lang="en-US" sz="3800" dirty="0" smtClean="0"/>
              <a:t>Next Goal: Write-Through </a:t>
            </a:r>
            <a:r>
              <a:rPr lang="en-US" sz="3800" dirty="0"/>
              <a:t>vs. Write-Back</a:t>
            </a:r>
          </a:p>
        </p:txBody>
      </p:sp>
      <p:sp>
        <p:nvSpPr>
          <p:cNvPr id="6" name="Rectangle 3"/>
          <p:cNvSpPr>
            <a:spLocks noGrp="1" noChangeArrowheads="1"/>
          </p:cNvSpPr>
          <p:nvPr>
            <p:ph idx="1"/>
          </p:nvPr>
        </p:nvSpPr>
        <p:spPr>
          <a:xfrm>
            <a:off x="457200" y="1600200"/>
            <a:ext cx="8686800" cy="4525963"/>
          </a:xfrm>
        </p:spPr>
        <p:txBody>
          <a:bodyPr/>
          <a:lstStyle/>
          <a:p>
            <a:pPr>
              <a:buClr>
                <a:schemeClr val="tx1"/>
              </a:buClr>
              <a:buFontTx/>
              <a:buNone/>
            </a:pPr>
            <a:r>
              <a:rPr lang="en-US" dirty="0" smtClean="0"/>
              <a:t>What if we </a:t>
            </a:r>
            <a:r>
              <a:rPr lang="en-US" dirty="0" smtClean="0">
                <a:solidFill>
                  <a:schemeClr val="tx2"/>
                </a:solidFill>
              </a:rPr>
              <a:t>DON’T</a:t>
            </a:r>
            <a:r>
              <a:rPr lang="en-US" dirty="0" smtClean="0">
                <a:solidFill>
                  <a:schemeClr val="accent2"/>
                </a:solidFill>
              </a:rPr>
              <a:t> </a:t>
            </a:r>
            <a:r>
              <a:rPr lang="en-US" dirty="0"/>
              <a:t>to write </a:t>
            </a:r>
            <a:r>
              <a:rPr lang="en-US" dirty="0" smtClean="0"/>
              <a:t>stores </a:t>
            </a:r>
            <a:r>
              <a:rPr lang="en-US" dirty="0"/>
              <a:t>immediately to memory?</a:t>
            </a:r>
          </a:p>
          <a:p>
            <a:pPr lvl="1">
              <a:buClr>
                <a:schemeClr val="tx1"/>
              </a:buClr>
            </a:pPr>
            <a:r>
              <a:rPr lang="en-US" dirty="0"/>
              <a:t>Keep the </a:t>
            </a:r>
            <a:r>
              <a:rPr lang="en-US" dirty="0" smtClean="0"/>
              <a:t>current </a:t>
            </a:r>
            <a:r>
              <a:rPr lang="en-US" dirty="0"/>
              <a:t>copy in cache, and update memory when </a:t>
            </a:r>
            <a:r>
              <a:rPr lang="en-US" dirty="0" smtClean="0"/>
              <a:t>data </a:t>
            </a:r>
            <a:r>
              <a:rPr lang="en-US" dirty="0"/>
              <a:t>is </a:t>
            </a:r>
            <a:r>
              <a:rPr lang="en-US" b="1" dirty="0"/>
              <a:t>evicted</a:t>
            </a:r>
            <a:r>
              <a:rPr lang="en-US" dirty="0"/>
              <a:t> (</a:t>
            </a:r>
            <a:r>
              <a:rPr lang="en-US" dirty="0">
                <a:solidFill>
                  <a:schemeClr val="tx2"/>
                </a:solidFill>
              </a:rPr>
              <a:t>write-back policy</a:t>
            </a:r>
            <a:r>
              <a:rPr lang="en-US" dirty="0"/>
              <a:t>)</a:t>
            </a:r>
          </a:p>
          <a:p>
            <a:pPr lvl="1">
              <a:buClr>
                <a:schemeClr val="tx1"/>
              </a:buClr>
            </a:pPr>
            <a:r>
              <a:rPr lang="en-US" dirty="0"/>
              <a:t>W</a:t>
            </a:r>
            <a:r>
              <a:rPr lang="en-US" dirty="0" smtClean="0"/>
              <a:t>rite-back </a:t>
            </a:r>
            <a:r>
              <a:rPr lang="en-US" dirty="0"/>
              <a:t>all evicted lines?</a:t>
            </a:r>
          </a:p>
          <a:p>
            <a:pPr lvl="2">
              <a:buClr>
                <a:schemeClr val="tx1"/>
              </a:buClr>
            </a:pPr>
            <a:r>
              <a:rPr lang="en-US" sz="2800" dirty="0"/>
              <a:t>No, only </a:t>
            </a:r>
            <a:r>
              <a:rPr lang="en-US" sz="2800" dirty="0" smtClean="0"/>
              <a:t>written-to blocks</a:t>
            </a:r>
            <a:endParaRPr lang="en-US" sz="2800" dirty="0"/>
          </a:p>
        </p:txBody>
      </p:sp>
    </p:spTree>
    <p:extLst>
      <p:ext uri="{BB962C8B-B14F-4D97-AF65-F5344CB8AC3E}">
        <p14:creationId xmlns:p14="http://schemas.microsoft.com/office/powerpoint/2010/main" val="1128416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109</a:t>
            </a:fld>
            <a:endParaRPr lang="en-US" dirty="0"/>
          </a:p>
        </p:txBody>
      </p:sp>
      <p:sp>
        <p:nvSpPr>
          <p:cNvPr id="11" name="Rectangle 2"/>
          <p:cNvSpPr>
            <a:spLocks noGrp="1" noChangeArrowheads="1"/>
          </p:cNvSpPr>
          <p:nvPr>
            <p:ph type="title"/>
            <p:custDataLst>
              <p:tags r:id="rId1"/>
            </p:custDataLst>
          </p:nvPr>
        </p:nvSpPr>
        <p:spPr>
          <a:xfrm>
            <a:off x="228600" y="76200"/>
            <a:ext cx="8686800" cy="533400"/>
          </a:xfrm>
        </p:spPr>
        <p:txBody>
          <a:bodyPr>
            <a:noAutofit/>
          </a:bodyPr>
          <a:lstStyle/>
          <a:p>
            <a:r>
              <a:rPr lang="en-US" sz="3600" dirty="0" smtClean="0"/>
              <a:t>Write-Back Meta-Data (Valid, Dirty Bits)</a:t>
            </a:r>
            <a:endParaRPr lang="en-US" sz="3600" dirty="0"/>
          </a:p>
        </p:txBody>
      </p:sp>
      <p:sp>
        <p:nvSpPr>
          <p:cNvPr id="12" name="Rectangle 3"/>
          <p:cNvSpPr txBox="1">
            <a:spLocks noChangeArrowheads="1"/>
          </p:cNvSpPr>
          <p:nvPr>
            <p:custDataLst>
              <p:tags r:id="rId2"/>
            </p:custDataLst>
          </p:nvPr>
        </p:nvSpPr>
        <p:spPr>
          <a:xfrm>
            <a:off x="228600" y="2362200"/>
            <a:ext cx="8915400" cy="4267200"/>
          </a:xfrm>
          <a:prstGeom prst="rect">
            <a:avLst/>
          </a:prstGeom>
        </p:spPr>
        <p:txBody>
          <a:bodyPr vert="horz" lIns="91440" tIns="45720" rIns="91440" bIns="45720" rtlCol="0">
            <a:noAutofit/>
          </a:bodyPr>
          <a:lstStyle>
            <a:lvl1pPr marL="298450" indent="-298450" algn="l" defTabSz="609570" rtl="0" eaLnBrk="1" latinLnBrk="0" hangingPunct="1">
              <a:spcBef>
                <a:spcPts val="0"/>
              </a:spcBef>
              <a:spcAft>
                <a:spcPts val="0"/>
              </a:spcAft>
              <a:buFont typeface="Arial" charset="0"/>
              <a:buChar char="•"/>
              <a:tabLst/>
              <a:defRPr sz="3200" b="0" i="0" strike="noStrike" kern="1200" cap="none" normalizeH="0" baseline="0">
                <a:solidFill>
                  <a:srgbClr val="262626"/>
                </a:solidFill>
                <a:latin typeface="Source Sans Pro"/>
                <a:ea typeface="+mn-ea"/>
                <a:cs typeface="Source Sans Pro"/>
              </a:defRPr>
            </a:lvl1pPr>
            <a:lvl2pPr marL="584200" indent="-355600" algn="l" defTabSz="609570" rtl="0" eaLnBrk="1" latinLnBrk="0" hangingPunct="1">
              <a:spcBef>
                <a:spcPts val="0"/>
              </a:spcBef>
              <a:buFont typeface="Arial"/>
              <a:buChar char="•"/>
              <a:tabLst/>
              <a:defRPr lang="en-US" sz="2800" kern="1200" dirty="0" smtClean="0">
                <a:solidFill>
                  <a:srgbClr val="262626"/>
                </a:solidFill>
                <a:latin typeface="Source Sans Pro"/>
                <a:ea typeface="+mn-ea"/>
                <a:cs typeface="Source Sans Pro"/>
              </a:defRPr>
            </a:lvl2pPr>
            <a:lvl3pPr marL="755650" indent="-285750" algn="l" defTabSz="609570" rtl="0" eaLnBrk="1" latinLnBrk="0" hangingPunct="1">
              <a:spcBef>
                <a:spcPct val="20000"/>
              </a:spcBef>
              <a:buFont typeface="Lucida Grande"/>
              <a:buChar char="-"/>
              <a:tabLst/>
              <a:defRPr sz="2400" kern="1200">
                <a:solidFill>
                  <a:srgbClr val="262626"/>
                </a:solidFill>
                <a:latin typeface="Source Sans Pro"/>
                <a:ea typeface="+mn-ea"/>
                <a:cs typeface="Source Sans Pro"/>
              </a:defRPr>
            </a:lvl3pPr>
            <a:lvl4pPr marL="927100" indent="-228600" algn="l" defTabSz="609570" rtl="0" eaLnBrk="1" latinLnBrk="0" hangingPunct="1">
              <a:spcBef>
                <a:spcPct val="20000"/>
              </a:spcBef>
              <a:buFont typeface="Arial"/>
              <a:buChar char="•"/>
              <a:tabLst/>
              <a:defRPr sz="2000" kern="1200" baseline="0">
                <a:solidFill>
                  <a:srgbClr val="262626"/>
                </a:solidFill>
                <a:latin typeface="Source Sans Pro"/>
                <a:ea typeface="+mn-ea"/>
                <a:cs typeface="Source Sans Pro"/>
              </a:defRPr>
            </a:lvl4pPr>
            <a:lvl5pPr marL="1155700" indent="-228600" algn="l" defTabSz="609570" rtl="0" eaLnBrk="1" latinLnBrk="0" hangingPunct="1">
              <a:spcBef>
                <a:spcPct val="20000"/>
              </a:spcBef>
              <a:buFont typeface="Arial"/>
              <a:buChar char="»"/>
              <a:tabLst/>
              <a:defRPr sz="1600" kern="1200">
                <a:solidFill>
                  <a:srgbClr val="262626"/>
                </a:solidFill>
                <a:latin typeface="Source Sans Pro"/>
                <a:ea typeface="+mn-ea"/>
                <a:cs typeface="Source Sans Pro"/>
              </a:defRPr>
            </a:lvl5pPr>
            <a:lvl6pPr marL="3352632" indent="-304784" algn="l" defTabSz="609570" rtl="0" eaLnBrk="1" latinLnBrk="0" hangingPunct="1">
              <a:spcBef>
                <a:spcPct val="20000"/>
              </a:spcBef>
              <a:buFont typeface="Arial"/>
              <a:buChar char="•"/>
              <a:defRPr sz="2667" kern="1200">
                <a:solidFill>
                  <a:schemeClr val="tx1"/>
                </a:solidFill>
                <a:latin typeface="+mn-lt"/>
                <a:ea typeface="+mn-ea"/>
                <a:cs typeface="+mn-cs"/>
              </a:defRPr>
            </a:lvl6pPr>
            <a:lvl7pPr marL="3962202" indent="-304784" algn="l" defTabSz="609570" rtl="0" eaLnBrk="1" latinLnBrk="0" hangingPunct="1">
              <a:spcBef>
                <a:spcPct val="20000"/>
              </a:spcBef>
              <a:buFont typeface="Arial"/>
              <a:buChar char="•"/>
              <a:defRPr sz="2667" kern="1200">
                <a:solidFill>
                  <a:schemeClr val="tx1"/>
                </a:solidFill>
                <a:latin typeface="+mn-lt"/>
                <a:ea typeface="+mn-ea"/>
                <a:cs typeface="+mn-cs"/>
              </a:defRPr>
            </a:lvl7pPr>
            <a:lvl8pPr marL="4571772" indent="-304784" algn="l" defTabSz="609570" rtl="0" eaLnBrk="1" latinLnBrk="0" hangingPunct="1">
              <a:spcBef>
                <a:spcPct val="20000"/>
              </a:spcBef>
              <a:buFont typeface="Arial"/>
              <a:buChar char="•"/>
              <a:defRPr sz="2667" kern="1200">
                <a:solidFill>
                  <a:schemeClr val="tx1"/>
                </a:solidFill>
                <a:latin typeface="+mn-lt"/>
                <a:ea typeface="+mn-ea"/>
                <a:cs typeface="+mn-cs"/>
              </a:defRPr>
            </a:lvl8pPr>
            <a:lvl9pPr marL="5181341" indent="-304784" algn="l" defTabSz="609570" rtl="0" eaLnBrk="1" latinLnBrk="0" hangingPunct="1">
              <a:spcBef>
                <a:spcPct val="20000"/>
              </a:spcBef>
              <a:buFont typeface="Arial"/>
              <a:buChar char="•"/>
              <a:defRPr sz="2667" kern="1200">
                <a:solidFill>
                  <a:schemeClr val="tx1"/>
                </a:solidFill>
                <a:latin typeface="+mn-lt"/>
                <a:ea typeface="+mn-ea"/>
                <a:cs typeface="+mn-cs"/>
              </a:defRPr>
            </a:lvl9pPr>
          </a:lstStyle>
          <a:p>
            <a:pPr fontAlgn="auto"/>
            <a:r>
              <a:rPr lang="en-US" sz="2800" dirty="0" smtClean="0"/>
              <a:t>V = 1 means the line has valid data</a:t>
            </a:r>
          </a:p>
          <a:p>
            <a:pPr fontAlgn="auto"/>
            <a:r>
              <a:rPr lang="en-US" sz="2800" dirty="0" smtClean="0"/>
              <a:t>D = 1 means the bytes are newer than main memory</a:t>
            </a:r>
          </a:p>
          <a:p>
            <a:pPr fontAlgn="auto"/>
            <a:r>
              <a:rPr lang="en-US" sz="2800" dirty="0" smtClean="0"/>
              <a:t>When allocating line:</a:t>
            </a:r>
          </a:p>
          <a:p>
            <a:pPr lvl="1" fontAlgn="auto">
              <a:spcAft>
                <a:spcPts val="0"/>
              </a:spcAft>
            </a:pPr>
            <a:r>
              <a:rPr lang="en-US" sz="2400" dirty="0" smtClean="0"/>
              <a:t>Set V = 1, D = 0, fill in Tag and Data</a:t>
            </a:r>
          </a:p>
          <a:p>
            <a:pPr fontAlgn="auto"/>
            <a:r>
              <a:rPr lang="en-US" sz="2800" dirty="0" smtClean="0"/>
              <a:t>When writing line:</a:t>
            </a:r>
          </a:p>
          <a:p>
            <a:pPr lvl="1" fontAlgn="auto">
              <a:spcAft>
                <a:spcPts val="0"/>
              </a:spcAft>
            </a:pPr>
            <a:r>
              <a:rPr lang="en-US" sz="2400" dirty="0" smtClean="0"/>
              <a:t>Set D = 1</a:t>
            </a:r>
          </a:p>
          <a:p>
            <a:pPr fontAlgn="auto"/>
            <a:r>
              <a:rPr lang="en-US" sz="2800" dirty="0" smtClean="0"/>
              <a:t>When evicting line:</a:t>
            </a:r>
          </a:p>
          <a:p>
            <a:pPr lvl="1" fontAlgn="auto">
              <a:spcAft>
                <a:spcPts val="0"/>
              </a:spcAft>
            </a:pPr>
            <a:r>
              <a:rPr lang="en-US" sz="2400" dirty="0" smtClean="0"/>
              <a:t>If D = 0: just set V = 0</a:t>
            </a:r>
          </a:p>
          <a:p>
            <a:pPr lvl="1" fontAlgn="auto">
              <a:spcAft>
                <a:spcPts val="0"/>
              </a:spcAft>
            </a:pPr>
            <a:r>
              <a:rPr lang="en-US" sz="2400" dirty="0" smtClean="0"/>
              <a:t>If D = 1: write-back Data, then set D = 0, V = 0</a:t>
            </a:r>
            <a:endParaRPr lang="en-US" sz="2400" dirty="0"/>
          </a:p>
        </p:txBody>
      </p:sp>
      <p:graphicFrame>
        <p:nvGraphicFramePr>
          <p:cNvPr id="13" name="Table 12"/>
          <p:cNvGraphicFramePr>
            <a:graphicFrameLocks noGrp="1"/>
          </p:cNvGraphicFramePr>
          <p:nvPr>
            <p:custDataLst>
              <p:tags r:id="rId3"/>
            </p:custDataLst>
            <p:extLst>
              <p:ext uri="{D42A27DB-BD31-4B8C-83A1-F6EECF244321}">
                <p14:modId xmlns:p14="http://schemas.microsoft.com/office/powerpoint/2010/main" val="2681506662"/>
              </p:ext>
            </p:extLst>
          </p:nvPr>
        </p:nvGraphicFramePr>
        <p:xfrm>
          <a:off x="1219198" y="584200"/>
          <a:ext cx="7160030" cy="1828800"/>
        </p:xfrm>
        <a:graphic>
          <a:graphicData uri="http://schemas.openxmlformats.org/drawingml/2006/table">
            <a:tbl>
              <a:tblPr firstRow="1" bandRow="1">
                <a:tableStyleId>{5C22544A-7EE6-4342-B048-85BDC9FD1C3A}</a:tableStyleId>
              </a:tblPr>
              <a:tblGrid>
                <a:gridCol w="447501">
                  <a:extLst>
                    <a:ext uri="{9D8B030D-6E8A-4147-A177-3AD203B41FA5}">
                      <a16:colId xmlns:a16="http://schemas.microsoft.com/office/drawing/2014/main" val="20000"/>
                    </a:ext>
                  </a:extLst>
                </a:gridCol>
                <a:gridCol w="447501">
                  <a:extLst>
                    <a:ext uri="{9D8B030D-6E8A-4147-A177-3AD203B41FA5}">
                      <a16:colId xmlns:a16="http://schemas.microsoft.com/office/drawing/2014/main" val="20001"/>
                    </a:ext>
                  </a:extLst>
                </a:gridCol>
                <a:gridCol w="1253006">
                  <a:extLst>
                    <a:ext uri="{9D8B030D-6E8A-4147-A177-3AD203B41FA5}">
                      <a16:colId xmlns:a16="http://schemas.microsoft.com/office/drawing/2014/main" val="20002"/>
                    </a:ext>
                  </a:extLst>
                </a:gridCol>
                <a:gridCol w="1670674">
                  <a:extLst>
                    <a:ext uri="{9D8B030D-6E8A-4147-A177-3AD203B41FA5}">
                      <a16:colId xmlns:a16="http://schemas.microsoft.com/office/drawing/2014/main" val="20003"/>
                    </a:ext>
                  </a:extLst>
                </a:gridCol>
                <a:gridCol w="1670674">
                  <a:extLst>
                    <a:ext uri="{9D8B030D-6E8A-4147-A177-3AD203B41FA5}">
                      <a16:colId xmlns:a16="http://schemas.microsoft.com/office/drawing/2014/main" val="20004"/>
                    </a:ext>
                  </a:extLst>
                </a:gridCol>
                <a:gridCol w="1670674">
                  <a:extLst>
                    <a:ext uri="{9D8B030D-6E8A-4147-A177-3AD203B41FA5}">
                      <a16:colId xmlns:a16="http://schemas.microsoft.com/office/drawing/2014/main" val="20005"/>
                    </a:ext>
                  </a:extLst>
                </a:gridCol>
              </a:tblGrid>
              <a:tr h="355600">
                <a:tc>
                  <a:txBody>
                    <a:bodyPr/>
                    <a:lstStyle/>
                    <a:p>
                      <a:pPr algn="ctr"/>
                      <a:r>
                        <a:rPr lang="en-US" sz="1800" b="0" dirty="0" smtClean="0">
                          <a:solidFill>
                            <a:schemeClr val="accent1"/>
                          </a:solidFill>
                        </a:rPr>
                        <a:t>V</a:t>
                      </a:r>
                      <a:endParaRPr lang="en-US" sz="1800" b="0" dirty="0">
                        <a:solidFill>
                          <a:schemeClr val="accent1"/>
                        </a:solidFill>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accent1"/>
                          </a:solidFill>
                        </a:rPr>
                        <a:t>D</a:t>
                      </a:r>
                      <a:endParaRPr lang="en-US" sz="1800" b="0" dirty="0">
                        <a:solidFill>
                          <a:schemeClr val="accent1"/>
                        </a:solidFill>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accent1"/>
                          </a:solidFill>
                        </a:rPr>
                        <a:t>Tag</a:t>
                      </a:r>
                      <a:endParaRPr lang="en-US" sz="1800" b="0" dirty="0">
                        <a:solidFill>
                          <a:schemeClr val="accent1"/>
                        </a:solidFill>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accent1"/>
                          </a:solidFill>
                        </a:rPr>
                        <a:t>Byte 1</a:t>
                      </a:r>
                      <a:endParaRPr lang="en-US" sz="1800" b="0" dirty="0">
                        <a:solidFill>
                          <a:schemeClr val="accent1"/>
                        </a:solidFill>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accent1"/>
                          </a:solidFill>
                        </a:rPr>
                        <a:t>Byte 2</a:t>
                      </a:r>
                      <a:endParaRPr lang="en-US" sz="1800" b="0" dirty="0">
                        <a:solidFill>
                          <a:schemeClr val="accent1"/>
                        </a:solidFill>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800" b="0" dirty="0" smtClean="0">
                          <a:solidFill>
                            <a:schemeClr val="accent1"/>
                          </a:solidFill>
                        </a:rPr>
                        <a:t>… Byte N</a:t>
                      </a:r>
                      <a:endParaRPr lang="en-US" sz="1800" b="0" dirty="0">
                        <a:solidFill>
                          <a:schemeClr val="accent1"/>
                        </a:solidFill>
                      </a:endParaRPr>
                    </a:p>
                  </a:txBody>
                  <a:tcPr>
                    <a:lnL w="28575" cap="flat" cmpd="sng" algn="ctr">
                      <a:noFill/>
                      <a:prstDash val="solid"/>
                      <a:round/>
                      <a:headEnd type="none" w="med" len="med"/>
                      <a:tailEnd type="none" w="med" len="med"/>
                    </a:lnL>
                    <a:lnR w="28575" cap="flat" cmpd="sng" algn="ctr">
                      <a:noFill/>
                      <a:prstDash val="solid"/>
                      <a:round/>
                      <a:headEnd type="none" w="med" len="med"/>
                      <a:tailEnd type="none" w="med" len="med"/>
                    </a:lnR>
                    <a:lnT w="28575"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55600">
                <a:tc>
                  <a:txBody>
                    <a:bodyPr/>
                    <a:lstStyle/>
                    <a:p>
                      <a:pPr algn="ctr"/>
                      <a:endParaRPr lang="en-US" sz="1800" b="0"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endParaRPr lang="en-US" sz="1800" b="0"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endParaRPr lang="en-US" sz="1800" b="0"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endParaRPr lang="en-US" sz="1800" b="0"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endParaRPr lang="en-US" sz="1800" b="0"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endParaRPr lang="en-US" sz="1800" b="0"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1"/>
                  </a:ext>
                </a:extLst>
              </a:tr>
              <a:tr h="355600">
                <a:tc>
                  <a:txBody>
                    <a:bodyPr/>
                    <a:lstStyle/>
                    <a:p>
                      <a:pPr algn="ctr"/>
                      <a:endParaRPr lang="en-US" sz="1800" b="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endParaRPr lang="en-US" sz="1800" b="0"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endParaRPr lang="en-US" sz="1800" b="0"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endParaRPr lang="en-US" sz="1800" b="0"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endParaRPr lang="en-US" sz="1800" b="0"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endParaRPr lang="en-US" sz="1800" b="0"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2"/>
                  </a:ext>
                </a:extLst>
              </a:tr>
              <a:tr h="355600">
                <a:tc>
                  <a:txBody>
                    <a:bodyPr/>
                    <a:lstStyle/>
                    <a:p>
                      <a:pPr algn="ctr"/>
                      <a:endParaRPr lang="en-US" sz="1800" b="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endParaRPr lang="en-US" sz="1800" b="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endParaRPr lang="en-US" sz="1800" b="0"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endParaRPr lang="en-US" sz="1800" b="0"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endParaRPr lang="en-US" sz="1800" b="0"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endParaRPr lang="en-US" sz="1800" b="0"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3"/>
                  </a:ext>
                </a:extLst>
              </a:tr>
              <a:tr h="355600">
                <a:tc>
                  <a:txBody>
                    <a:bodyPr/>
                    <a:lstStyle/>
                    <a:p>
                      <a:pPr algn="ctr"/>
                      <a:endParaRPr lang="en-US" sz="1800" b="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endParaRPr lang="en-US" sz="1800" b="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endParaRPr lang="en-US" sz="1800" b="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endParaRPr lang="en-US" sz="1800" b="0"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endParaRPr lang="en-US" sz="1800" b="0"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tc>
                  <a:txBody>
                    <a:bodyPr/>
                    <a:lstStyle/>
                    <a:p>
                      <a:pPr algn="ctr"/>
                      <a:endParaRPr lang="en-US" sz="1800" b="0" dirty="0">
                        <a:solidFill>
                          <a:schemeClr val="tx2"/>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407801506"/>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11</a:t>
            </a:fld>
            <a:endParaRPr lang="en-US" dirty="0"/>
          </a:p>
        </p:txBody>
      </p:sp>
      <p:sp>
        <p:nvSpPr>
          <p:cNvPr id="5" name="Title 36"/>
          <p:cNvSpPr>
            <a:spLocks noGrp="1"/>
          </p:cNvSpPr>
          <p:nvPr>
            <p:ph type="title"/>
          </p:nvPr>
        </p:nvSpPr>
        <p:spPr>
          <a:xfrm>
            <a:off x="328706" y="152528"/>
            <a:ext cx="4859649" cy="1143000"/>
          </a:xfrm>
        </p:spPr>
        <p:txBody>
          <a:bodyPr>
            <a:normAutofit fontScale="90000"/>
          </a:bodyPr>
          <a:lstStyle/>
          <a:p>
            <a:r>
              <a:rPr lang="en-US" dirty="0"/>
              <a:t>What’s the </a:t>
            </a:r>
            <a:r>
              <a:rPr lang="en-US" dirty="0" smtClean="0"/>
              <a:t>solution?</a:t>
            </a:r>
            <a:endParaRPr lang="en-US" dirty="0"/>
          </a:p>
        </p:txBody>
      </p:sp>
      <p:pic>
        <p:nvPicPr>
          <p:cNvPr id="6" name="Picture 5"/>
          <p:cNvPicPr>
            <a:picLocks noChangeAspect="1"/>
          </p:cNvPicPr>
          <p:nvPr/>
        </p:nvPicPr>
        <p:blipFill rotWithShape="1">
          <a:blip r:embed="rId2"/>
          <a:srcRect t="7449" b="7143"/>
          <a:stretch/>
        </p:blipFill>
        <p:spPr>
          <a:xfrm>
            <a:off x="189514" y="1516238"/>
            <a:ext cx="5655907" cy="4830635"/>
          </a:xfrm>
          <a:prstGeom prst="rect">
            <a:avLst/>
          </a:prstGeom>
        </p:spPr>
      </p:pic>
      <p:pic>
        <p:nvPicPr>
          <p:cNvPr id="7" name="Picture 4"/>
          <p:cNvPicPr>
            <a:picLocks noChangeAspect="1" noChangeArrowheads="1"/>
          </p:cNvPicPr>
          <p:nvPr/>
        </p:nvPicPr>
        <p:blipFill>
          <a:blip r:embed="rId3"/>
          <a:srcRect/>
          <a:stretch>
            <a:fillRect/>
          </a:stretch>
        </p:blipFill>
        <p:spPr bwMode="auto">
          <a:xfrm>
            <a:off x="3340837" y="4728291"/>
            <a:ext cx="315507" cy="263768"/>
          </a:xfrm>
          <a:prstGeom prst="rect">
            <a:avLst/>
          </a:prstGeom>
          <a:noFill/>
          <a:ln w="9525">
            <a:noFill/>
            <a:miter lim="800000"/>
            <a:headEnd/>
            <a:tailEnd/>
          </a:ln>
          <a:effectLst/>
        </p:spPr>
      </p:pic>
      <p:grpSp>
        <p:nvGrpSpPr>
          <p:cNvPr id="8" name="Group 7"/>
          <p:cNvGrpSpPr/>
          <p:nvPr/>
        </p:nvGrpSpPr>
        <p:grpSpPr>
          <a:xfrm>
            <a:off x="3340837" y="971177"/>
            <a:ext cx="5703057" cy="4020882"/>
            <a:chOff x="3340837" y="971177"/>
            <a:chExt cx="5703057" cy="4020882"/>
          </a:xfrm>
        </p:grpSpPr>
        <p:pic>
          <p:nvPicPr>
            <p:cNvPr id="9" name="Picture 4"/>
            <p:cNvPicPr>
              <a:picLocks noChangeAspect="1" noChangeArrowheads="1"/>
            </p:cNvPicPr>
            <p:nvPr/>
          </p:nvPicPr>
          <p:blipFill>
            <a:blip r:embed="rId3"/>
            <a:srcRect/>
            <a:stretch>
              <a:fillRect/>
            </a:stretch>
          </p:blipFill>
          <p:spPr bwMode="auto">
            <a:xfrm>
              <a:off x="5114326" y="974361"/>
              <a:ext cx="3929568" cy="3285203"/>
            </a:xfrm>
            <a:prstGeom prst="rect">
              <a:avLst/>
            </a:prstGeom>
            <a:noFill/>
            <a:ln w="9525">
              <a:noFill/>
              <a:miter lim="800000"/>
              <a:headEnd/>
              <a:tailEnd/>
            </a:ln>
            <a:effectLst/>
          </p:spPr>
        </p:pic>
        <p:cxnSp>
          <p:nvCxnSpPr>
            <p:cNvPr id="10" name="Straight Arrow Connector 9"/>
            <p:cNvCxnSpPr/>
            <p:nvPr/>
          </p:nvCxnSpPr>
          <p:spPr>
            <a:xfrm flipH="1">
              <a:off x="3340837" y="971177"/>
              <a:ext cx="1847518" cy="3757114"/>
            </a:xfrm>
            <a:prstGeom prst="straightConnector1">
              <a:avLst/>
            </a:prstGeom>
            <a:ln w="38100">
              <a:solidFill>
                <a:srgbClr val="FF0000"/>
              </a:solidFill>
              <a:headEnd type="none"/>
              <a:tailEnd type="none" w="lg" len="lg"/>
            </a:ln>
          </p:spPr>
          <p:style>
            <a:lnRef idx="2">
              <a:schemeClr val="accent1"/>
            </a:lnRef>
            <a:fillRef idx="0">
              <a:schemeClr val="accent1"/>
            </a:fillRef>
            <a:effectRef idx="1">
              <a:schemeClr val="accent1"/>
            </a:effectRef>
            <a:fontRef idx="minor">
              <a:schemeClr val="tx1"/>
            </a:fontRef>
          </p:style>
        </p:cxnSp>
        <p:cxnSp>
          <p:nvCxnSpPr>
            <p:cNvPr id="11" name="Straight Arrow Connector 10"/>
            <p:cNvCxnSpPr/>
            <p:nvPr/>
          </p:nvCxnSpPr>
          <p:spPr>
            <a:xfrm flipH="1">
              <a:off x="3656344" y="4259564"/>
              <a:ext cx="5291926" cy="732495"/>
            </a:xfrm>
            <a:prstGeom prst="straightConnector1">
              <a:avLst/>
            </a:prstGeom>
            <a:ln w="38100">
              <a:solidFill>
                <a:srgbClr val="FF0000"/>
              </a:solidFill>
              <a:headEnd type="none"/>
              <a:tailEnd type="none" w="lg" len="lg"/>
            </a:ln>
          </p:spPr>
          <p:style>
            <a:lnRef idx="2">
              <a:schemeClr val="accent1"/>
            </a:lnRef>
            <a:fillRef idx="0">
              <a:schemeClr val="accent1"/>
            </a:fillRef>
            <a:effectRef idx="1">
              <a:schemeClr val="accent1"/>
            </a:effectRef>
            <a:fontRef idx="minor">
              <a:schemeClr val="tx1"/>
            </a:fontRef>
          </p:style>
        </p:cxnSp>
      </p:grpSp>
      <p:grpSp>
        <p:nvGrpSpPr>
          <p:cNvPr id="12" name="Group 11"/>
          <p:cNvGrpSpPr/>
          <p:nvPr/>
        </p:nvGrpSpPr>
        <p:grpSpPr>
          <a:xfrm>
            <a:off x="5190526" y="1310911"/>
            <a:ext cx="2583688" cy="2863850"/>
            <a:chOff x="5181600" y="2546350"/>
            <a:chExt cx="2583688" cy="2863850"/>
          </a:xfrm>
        </p:grpSpPr>
        <p:sp>
          <p:nvSpPr>
            <p:cNvPr id="13" name="Rectangle 8"/>
            <p:cNvSpPr>
              <a:spLocks noChangeArrowheads="1"/>
            </p:cNvSpPr>
            <p:nvPr/>
          </p:nvSpPr>
          <p:spPr bwMode="auto">
            <a:xfrm>
              <a:off x="5181600" y="2851150"/>
              <a:ext cx="1435826" cy="2559050"/>
            </a:xfrm>
            <a:prstGeom prst="rect">
              <a:avLst/>
            </a:prstGeom>
            <a:solidFill>
              <a:srgbClr val="FFFF00">
                <a:alpha val="60000"/>
              </a:srgbClr>
            </a:solidFill>
            <a:ln w="57150">
              <a:solidFill>
                <a:schemeClr val="tx2"/>
              </a:solidFill>
              <a:miter lim="800000"/>
              <a:headEnd/>
              <a:tailEnd/>
            </a:ln>
          </p:spPr>
          <p:txBody>
            <a:bodyPr wrap="none" anchor="ctr">
              <a:prstTxWarp prst="textNoShape">
                <a:avLst/>
              </a:prstTxWarp>
            </a:bodyPr>
            <a:lstStyle/>
            <a:p>
              <a:r>
                <a:rPr lang="en-US" sz="2200" b="1" dirty="0" smtClean="0">
                  <a:solidFill>
                    <a:schemeClr val="tx2"/>
                  </a:solidFill>
                  <a:latin typeface="Source Sans Pro" panose="020B0503030403020204"/>
                </a:rPr>
                <a:t>  Level 2 $</a:t>
              </a:r>
            </a:p>
            <a:p>
              <a:endParaRPr lang="en-US" b="1" dirty="0">
                <a:solidFill>
                  <a:schemeClr val="tx2"/>
                </a:solidFill>
                <a:latin typeface="Source Sans Pro" panose="020B0503030403020204"/>
              </a:endParaRPr>
            </a:p>
            <a:p>
              <a:endParaRPr lang="en-US" b="1" dirty="0" smtClean="0">
                <a:solidFill>
                  <a:schemeClr val="tx2"/>
                </a:solidFill>
                <a:latin typeface="Source Sans Pro" panose="020B0503030403020204"/>
              </a:endParaRPr>
            </a:p>
            <a:p>
              <a:endParaRPr lang="en-US" b="1" dirty="0">
                <a:solidFill>
                  <a:schemeClr val="tx2"/>
                </a:solidFill>
                <a:latin typeface="Source Sans Pro" panose="020B0503030403020204"/>
              </a:endParaRPr>
            </a:p>
            <a:p>
              <a:endParaRPr lang="en-US" b="1" dirty="0">
                <a:solidFill>
                  <a:schemeClr val="tx2"/>
                </a:solidFill>
                <a:latin typeface="Source Sans Pro" panose="020B0503030403020204"/>
              </a:endParaRPr>
            </a:p>
          </p:txBody>
        </p:sp>
        <p:sp>
          <p:nvSpPr>
            <p:cNvPr id="14" name="Rectangle 13"/>
            <p:cNvSpPr>
              <a:spLocks noChangeArrowheads="1"/>
            </p:cNvSpPr>
            <p:nvPr/>
          </p:nvSpPr>
          <p:spPr bwMode="auto">
            <a:xfrm>
              <a:off x="6705600" y="2546350"/>
              <a:ext cx="865632" cy="1214882"/>
            </a:xfrm>
            <a:prstGeom prst="rect">
              <a:avLst/>
            </a:prstGeom>
            <a:solidFill>
              <a:srgbClr val="FFFF00">
                <a:alpha val="60000"/>
              </a:srgbClr>
            </a:solidFill>
            <a:ln w="57150">
              <a:solidFill>
                <a:schemeClr val="tx2"/>
              </a:solidFill>
              <a:miter lim="800000"/>
              <a:headEnd/>
              <a:tailEnd/>
            </a:ln>
          </p:spPr>
          <p:txBody>
            <a:bodyPr wrap="none" anchor="ctr">
              <a:prstTxWarp prst="textNoShape">
                <a:avLst/>
              </a:prstTxWarp>
            </a:bodyPr>
            <a:lstStyle/>
            <a:p>
              <a:r>
                <a:rPr lang="en-US" sz="1800" b="1" dirty="0" smtClean="0">
                  <a:solidFill>
                    <a:schemeClr val="tx2"/>
                  </a:solidFill>
                  <a:latin typeface="Source Sans Pro" panose="020B0503030403020204"/>
                </a:rPr>
                <a:t>Level 1</a:t>
              </a:r>
            </a:p>
            <a:p>
              <a:r>
                <a:rPr lang="en-US" sz="1800" b="1" dirty="0" smtClean="0">
                  <a:solidFill>
                    <a:schemeClr val="tx2"/>
                  </a:solidFill>
                  <a:latin typeface="Source Sans Pro" panose="020B0503030403020204"/>
                </a:rPr>
                <a:t>Data $</a:t>
              </a:r>
              <a:r>
                <a:rPr lang="en-US" sz="1800" dirty="0" smtClean="0">
                  <a:solidFill>
                    <a:schemeClr val="tx2"/>
                  </a:solidFill>
                  <a:latin typeface="Source Sans Pro" panose="020B0503030403020204"/>
                </a:rPr>
                <a:t> </a:t>
              </a:r>
              <a:endParaRPr lang="en-US" sz="1800" dirty="0">
                <a:solidFill>
                  <a:schemeClr val="tx2"/>
                </a:solidFill>
                <a:latin typeface="Source Sans Pro" panose="020B0503030403020204"/>
              </a:endParaRPr>
            </a:p>
          </p:txBody>
        </p:sp>
        <p:sp>
          <p:nvSpPr>
            <p:cNvPr id="15" name="Rectangle 8"/>
            <p:cNvSpPr>
              <a:spLocks noChangeArrowheads="1"/>
            </p:cNvSpPr>
            <p:nvPr/>
          </p:nvSpPr>
          <p:spPr bwMode="auto">
            <a:xfrm>
              <a:off x="6692900" y="4322318"/>
              <a:ext cx="1072388" cy="1048258"/>
            </a:xfrm>
            <a:prstGeom prst="rect">
              <a:avLst/>
            </a:prstGeom>
            <a:solidFill>
              <a:srgbClr val="FFFF00">
                <a:alpha val="60000"/>
              </a:srgbClr>
            </a:solidFill>
            <a:ln w="57150">
              <a:solidFill>
                <a:schemeClr val="tx2"/>
              </a:solidFill>
              <a:miter lim="800000"/>
              <a:headEnd/>
              <a:tailEnd/>
            </a:ln>
          </p:spPr>
          <p:txBody>
            <a:bodyPr wrap="none" anchor="ctr">
              <a:prstTxWarp prst="textNoShape">
                <a:avLst/>
              </a:prstTxWarp>
            </a:bodyPr>
            <a:lstStyle/>
            <a:p>
              <a:r>
                <a:rPr lang="en-US" sz="2000" b="1" dirty="0" smtClean="0">
                  <a:solidFill>
                    <a:schemeClr val="tx2"/>
                  </a:solidFill>
                  <a:latin typeface="Source Sans Pro" panose="020B0503030403020204"/>
                </a:rPr>
                <a:t>Level 1 </a:t>
              </a:r>
            </a:p>
            <a:p>
              <a:r>
                <a:rPr lang="en-US" sz="2000" b="1" dirty="0" smtClean="0">
                  <a:solidFill>
                    <a:schemeClr val="tx2"/>
                  </a:solidFill>
                  <a:latin typeface="Source Sans Pro" panose="020B0503030403020204"/>
                </a:rPr>
                <a:t>Insn $</a:t>
              </a:r>
              <a:endParaRPr lang="en-US" sz="2000" b="1" dirty="0">
                <a:solidFill>
                  <a:schemeClr val="tx2"/>
                </a:solidFill>
                <a:latin typeface="Source Sans Pro" panose="020B0503030403020204"/>
              </a:endParaRPr>
            </a:p>
          </p:txBody>
        </p:sp>
      </p:grpSp>
      <p:sp>
        <p:nvSpPr>
          <p:cNvPr id="16" name="Rectangle 15"/>
          <p:cNvSpPr/>
          <p:nvPr/>
        </p:nvSpPr>
        <p:spPr>
          <a:xfrm>
            <a:off x="29882" y="6454865"/>
            <a:ext cx="3340837" cy="461665"/>
          </a:xfrm>
          <a:prstGeom prst="rect">
            <a:avLst/>
          </a:prstGeom>
        </p:spPr>
        <p:txBody>
          <a:bodyPr wrap="square">
            <a:spAutoFit/>
          </a:bodyPr>
          <a:lstStyle/>
          <a:p>
            <a:r>
              <a:rPr lang="en-US" dirty="0" smtClean="0">
                <a:solidFill>
                  <a:schemeClr val="tx2"/>
                </a:solidFill>
                <a:latin typeface="Source Sans Pro" panose="020B0503030403020204"/>
              </a:rPr>
              <a:t>Intel </a:t>
            </a:r>
            <a:r>
              <a:rPr lang="en-US" dirty="0">
                <a:solidFill>
                  <a:schemeClr val="tx2"/>
                </a:solidFill>
                <a:latin typeface="Source Sans Pro" panose="020B0503030403020204"/>
              </a:rPr>
              <a:t>Pentium </a:t>
            </a:r>
            <a:r>
              <a:rPr lang="en-US" dirty="0" smtClean="0">
                <a:solidFill>
                  <a:schemeClr val="tx2"/>
                </a:solidFill>
                <a:latin typeface="Source Sans Pro" panose="020B0503030403020204"/>
              </a:rPr>
              <a:t>3, 1999</a:t>
            </a:r>
            <a:endParaRPr lang="en-US" dirty="0">
              <a:solidFill>
                <a:schemeClr val="tx2"/>
              </a:solidFill>
              <a:latin typeface="Source Sans Pro" panose="020B0503030403020204"/>
            </a:endParaRPr>
          </a:p>
        </p:txBody>
      </p:sp>
      <p:sp>
        <p:nvSpPr>
          <p:cNvPr id="17" name="Rectangle 16"/>
          <p:cNvSpPr/>
          <p:nvPr/>
        </p:nvSpPr>
        <p:spPr>
          <a:xfrm>
            <a:off x="2909817" y="1033912"/>
            <a:ext cx="1701107" cy="553998"/>
          </a:xfrm>
          <a:prstGeom prst="rect">
            <a:avLst/>
          </a:prstGeom>
        </p:spPr>
        <p:txBody>
          <a:bodyPr wrap="none">
            <a:spAutoFit/>
          </a:bodyPr>
          <a:lstStyle/>
          <a:p>
            <a:r>
              <a:rPr lang="en-US" sz="3000" dirty="0">
                <a:solidFill>
                  <a:srgbClr val="FF0000"/>
                </a:solidFill>
                <a:latin typeface="Source Sans Pro" panose="020B0503030403020204"/>
              </a:rPr>
              <a:t>Caches </a:t>
            </a:r>
            <a:r>
              <a:rPr lang="en-US" sz="3000" dirty="0" smtClean="0">
                <a:solidFill>
                  <a:srgbClr val="FF0000"/>
                </a:solidFill>
                <a:latin typeface="Source Sans Pro" panose="020B0503030403020204"/>
              </a:rPr>
              <a:t>!</a:t>
            </a:r>
            <a:endParaRPr lang="en-US" sz="3000" dirty="0">
              <a:solidFill>
                <a:srgbClr val="FF0000"/>
              </a:solidFill>
              <a:latin typeface="Source Sans Pro" panose="020B0503030403020204"/>
            </a:endParaRPr>
          </a:p>
        </p:txBody>
      </p:sp>
      <p:sp>
        <p:nvSpPr>
          <p:cNvPr id="18" name="Content Placeholder 37"/>
          <p:cNvSpPr>
            <a:spLocks noGrp="1"/>
          </p:cNvSpPr>
          <p:nvPr>
            <p:ph idx="1"/>
          </p:nvPr>
        </p:nvSpPr>
        <p:spPr>
          <a:xfrm>
            <a:off x="6024712" y="4736351"/>
            <a:ext cx="2841379" cy="1539222"/>
          </a:xfrm>
        </p:spPr>
        <p:txBody>
          <a:bodyPr>
            <a:normAutofit lnSpcReduction="10000"/>
          </a:bodyPr>
          <a:lstStyle/>
          <a:p>
            <a:pPr marL="0" indent="0">
              <a:buNone/>
            </a:pPr>
            <a:r>
              <a:rPr lang="en-US" i="1" dirty="0" smtClean="0"/>
              <a:t>What lucky data gets to go here?</a:t>
            </a:r>
            <a:endParaRPr lang="en-US" i="1" dirty="0"/>
          </a:p>
        </p:txBody>
      </p:sp>
    </p:spTree>
    <p:extLst>
      <p:ext uri="{BB962C8B-B14F-4D97-AF65-F5344CB8AC3E}">
        <p14:creationId xmlns:p14="http://schemas.microsoft.com/office/powerpoint/2010/main" val="963433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110</a:t>
            </a:fld>
            <a:endParaRPr lang="en-US" dirty="0"/>
          </a:p>
        </p:txBody>
      </p:sp>
      <p:sp>
        <p:nvSpPr>
          <p:cNvPr id="5" name="Title 1"/>
          <p:cNvSpPr>
            <a:spLocks noGrp="1"/>
          </p:cNvSpPr>
          <p:nvPr>
            <p:ph type="title"/>
          </p:nvPr>
        </p:nvSpPr>
        <p:spPr>
          <a:xfrm>
            <a:off x="166255" y="13374"/>
            <a:ext cx="8520545" cy="1143000"/>
          </a:xfrm>
        </p:spPr>
        <p:txBody>
          <a:bodyPr>
            <a:normAutofit/>
          </a:bodyPr>
          <a:lstStyle/>
          <a:p>
            <a:r>
              <a:rPr lang="en-US" dirty="0" smtClean="0"/>
              <a:t>Write-back Example</a:t>
            </a:r>
            <a:endParaRPr lang="en-US" dirty="0"/>
          </a:p>
        </p:txBody>
      </p:sp>
      <p:sp>
        <p:nvSpPr>
          <p:cNvPr id="6" name="Content Placeholder 2"/>
          <p:cNvSpPr>
            <a:spLocks noGrp="1"/>
          </p:cNvSpPr>
          <p:nvPr>
            <p:ph idx="1"/>
          </p:nvPr>
        </p:nvSpPr>
        <p:spPr>
          <a:xfrm>
            <a:off x="166255" y="1172999"/>
            <a:ext cx="9121046" cy="4525963"/>
          </a:xfrm>
        </p:spPr>
        <p:txBody>
          <a:bodyPr/>
          <a:lstStyle/>
          <a:p>
            <a:r>
              <a:rPr lang="en-US" dirty="0" smtClean="0"/>
              <a:t>Example: How does a </a:t>
            </a:r>
            <a:r>
              <a:rPr lang="en-US" dirty="0" smtClean="0">
                <a:solidFill>
                  <a:schemeClr val="accent1"/>
                </a:solidFill>
              </a:rPr>
              <a:t>write-back</a:t>
            </a:r>
            <a:r>
              <a:rPr lang="en-US" dirty="0" smtClean="0">
                <a:solidFill>
                  <a:srgbClr val="00F6FF"/>
                </a:solidFill>
              </a:rPr>
              <a:t> </a:t>
            </a:r>
            <a:r>
              <a:rPr lang="en-US" dirty="0" smtClean="0"/>
              <a:t>cache work? </a:t>
            </a:r>
          </a:p>
          <a:p>
            <a:r>
              <a:rPr lang="en-US" dirty="0" smtClean="0"/>
              <a:t>Assume </a:t>
            </a:r>
            <a:r>
              <a:rPr lang="en-US" dirty="0" smtClean="0">
                <a:solidFill>
                  <a:schemeClr val="accent1"/>
                </a:solidFill>
              </a:rPr>
              <a:t>write-allocate</a:t>
            </a:r>
            <a:endParaRPr lang="en-US" dirty="0">
              <a:solidFill>
                <a:schemeClr val="accent1"/>
              </a:solidFill>
            </a:endParaRPr>
          </a:p>
        </p:txBody>
      </p:sp>
    </p:spTree>
    <p:extLst>
      <p:ext uri="{BB962C8B-B14F-4D97-AF65-F5344CB8AC3E}">
        <p14:creationId xmlns:p14="http://schemas.microsoft.com/office/powerpoint/2010/main" val="614279757"/>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111</a:t>
            </a:fld>
            <a:endParaRPr lang="en-US" dirty="0"/>
          </a:p>
        </p:txBody>
      </p:sp>
      <p:sp>
        <p:nvSpPr>
          <p:cNvPr id="49"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3"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4"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5"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6"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57"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58"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59"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0"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1" name="Text Box 15"/>
          <p:cNvSpPr txBox="1">
            <a:spLocks noChangeArrowheads="1"/>
          </p:cNvSpPr>
          <p:nvPr/>
        </p:nvSpPr>
        <p:spPr bwMode="auto">
          <a:xfrm>
            <a:off x="348812" y="1271338"/>
            <a:ext cx="1949664"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62"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63"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76"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7"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8"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9"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80"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1"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2"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3"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4" name="Text Box 39"/>
          <p:cNvSpPr txBox="1">
            <a:spLocks noChangeArrowheads="1"/>
          </p:cNvSpPr>
          <p:nvPr/>
        </p:nvSpPr>
        <p:spPr bwMode="auto">
          <a:xfrm>
            <a:off x="4038600" y="5334000"/>
            <a:ext cx="1745158"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Misses:	0</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0</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	0</a:t>
            </a:r>
            <a:endParaRPr lang="en-US" b="1" dirty="0">
              <a:solidFill>
                <a:prstClr val="black"/>
              </a:solidFill>
              <a:latin typeface="Calibri"/>
              <a:ea typeface="+mn-ea"/>
              <a:cs typeface="+mn-cs"/>
            </a:endParaRPr>
          </a:p>
          <a:p>
            <a:pPr fontAlgn="auto">
              <a:spcBef>
                <a:spcPts val="0"/>
              </a:spcBef>
              <a:spcAft>
                <a:spcPts val="0"/>
              </a:spcAft>
            </a:pPr>
            <a:r>
              <a:rPr lang="en-US" b="1" dirty="0" smtClean="0">
                <a:solidFill>
                  <a:prstClr val="black"/>
                </a:solidFill>
                <a:latin typeface="Calibri"/>
                <a:ea typeface="+mn-ea"/>
                <a:cs typeface="+mn-cs"/>
              </a:rPr>
              <a:t>Writes:      	0</a:t>
            </a:r>
            <a:endParaRPr lang="en-US" b="1" dirty="0">
              <a:solidFill>
                <a:prstClr val="black"/>
              </a:solidFill>
              <a:latin typeface="Calibri"/>
              <a:ea typeface="+mn-ea"/>
              <a:cs typeface="+mn-cs"/>
            </a:endParaRPr>
          </a:p>
        </p:txBody>
      </p:sp>
      <p:sp>
        <p:nvSpPr>
          <p:cNvPr id="87" name="Text Box 60"/>
          <p:cNvSpPr txBox="1">
            <a:spLocks noChangeArrowheads="1"/>
          </p:cNvSpPr>
          <p:nvPr/>
        </p:nvSpPr>
        <p:spPr bwMode="auto">
          <a:xfrm>
            <a:off x="2201292" y="622696"/>
            <a:ext cx="4685898" cy="19389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dirty="0">
                <a:solidFill>
                  <a:prstClr val="black"/>
                </a:solidFill>
                <a:latin typeface="Source Sans Pro" panose="020B0503030403020204"/>
                <a:ea typeface="+mn-ea"/>
                <a:cs typeface="+mn-cs"/>
              </a:rPr>
              <a:t>16 </a:t>
            </a:r>
            <a:r>
              <a:rPr lang="en-US" dirty="0" smtClean="0">
                <a:solidFill>
                  <a:prstClr val="black"/>
                </a:solidFill>
                <a:latin typeface="Source Sans Pro" panose="020B0503030403020204"/>
                <a:ea typeface="+mn-ea"/>
                <a:cs typeface="+mn-cs"/>
              </a:rPr>
              <a:t>byte, byte-addressed memory</a:t>
            </a:r>
          </a:p>
          <a:p>
            <a:pPr fontAlgn="auto">
              <a:spcBef>
                <a:spcPts val="0"/>
              </a:spcBef>
              <a:spcAft>
                <a:spcPts val="0"/>
              </a:spcAft>
            </a:pPr>
            <a:r>
              <a:rPr lang="en-US" dirty="0" smtClean="0">
                <a:solidFill>
                  <a:prstClr val="black"/>
                </a:solidFill>
                <a:latin typeface="Source Sans Pro" panose="020B0503030403020204"/>
                <a:ea typeface="+mn-ea"/>
                <a:cs typeface="+mn-cs"/>
              </a:rPr>
              <a:t>4 </a:t>
            </a:r>
            <a:r>
              <a:rPr lang="en-US" dirty="0" err="1" smtClean="0">
                <a:solidFill>
                  <a:prstClr val="black"/>
                </a:solidFill>
                <a:latin typeface="Source Sans Pro" panose="020B0503030403020204"/>
                <a:ea typeface="+mn-ea"/>
                <a:cs typeface="+mn-cs"/>
              </a:rPr>
              <a:t>btye</a:t>
            </a:r>
            <a:r>
              <a:rPr lang="en-US" dirty="0" smtClean="0">
                <a:solidFill>
                  <a:prstClr val="black"/>
                </a:solidFill>
                <a:latin typeface="Source Sans Pro" panose="020B0503030403020204"/>
                <a:ea typeface="+mn-ea"/>
                <a:cs typeface="+mn-cs"/>
              </a:rPr>
              <a:t>, fully-associative cache:</a:t>
            </a:r>
            <a:endParaRPr lang="en-US" dirty="0">
              <a:solidFill>
                <a:prstClr val="black"/>
              </a:solidFill>
              <a:latin typeface="Source Sans Pro" panose="020B0503030403020204"/>
              <a:ea typeface="+mn-ea"/>
              <a:cs typeface="+mn-cs"/>
            </a:endParaRPr>
          </a:p>
          <a:p>
            <a:pPr fontAlgn="auto">
              <a:spcBef>
                <a:spcPts val="0"/>
              </a:spcBef>
              <a:spcAft>
                <a:spcPts val="0"/>
              </a:spcAft>
            </a:pPr>
            <a:r>
              <a:rPr lang="en-US" dirty="0" smtClean="0">
                <a:solidFill>
                  <a:prstClr val="black"/>
                </a:solidFill>
                <a:latin typeface="Source Sans Pro" panose="020B0503030403020204"/>
                <a:ea typeface="+mn-ea"/>
                <a:cs typeface="+mn-cs"/>
              </a:rPr>
              <a:t>   2-byte blocks, write-allocate</a:t>
            </a:r>
          </a:p>
          <a:p>
            <a:pPr fontAlgn="auto">
              <a:spcBef>
                <a:spcPts val="0"/>
              </a:spcBef>
              <a:spcAft>
                <a:spcPts val="0"/>
              </a:spcAft>
            </a:pPr>
            <a:r>
              <a:rPr lang="en-US" dirty="0" smtClean="0">
                <a:solidFill>
                  <a:prstClr val="black"/>
                </a:solidFill>
                <a:latin typeface="Source Sans Pro" panose="020B0503030403020204"/>
                <a:ea typeface="+mn-ea"/>
                <a:cs typeface="+mn-cs"/>
              </a:rPr>
              <a:t>4 bit addresses: </a:t>
            </a:r>
          </a:p>
          <a:p>
            <a:pPr fontAlgn="auto">
              <a:spcBef>
                <a:spcPts val="0"/>
              </a:spcBef>
              <a:spcAft>
                <a:spcPts val="0"/>
              </a:spcAft>
            </a:pPr>
            <a:r>
              <a:rPr lang="en-US" dirty="0">
                <a:solidFill>
                  <a:prstClr val="black"/>
                </a:solidFill>
                <a:latin typeface="Source Sans Pro" panose="020B0503030403020204"/>
                <a:ea typeface="+mn-ea"/>
                <a:cs typeface="+mn-cs"/>
              </a:rPr>
              <a:t>	3</a:t>
            </a:r>
            <a:r>
              <a:rPr lang="en-US" dirty="0" smtClean="0">
                <a:solidFill>
                  <a:prstClr val="black"/>
                </a:solidFill>
                <a:latin typeface="Source Sans Pro" panose="020B0503030403020204"/>
                <a:ea typeface="+mn-ea"/>
                <a:cs typeface="+mn-cs"/>
              </a:rPr>
              <a:t> bit tag, 1 bit offset</a:t>
            </a:r>
          </a:p>
        </p:txBody>
      </p:sp>
      <p:sp>
        <p:nvSpPr>
          <p:cNvPr id="46" name="Rectangle 5"/>
          <p:cNvSpPr>
            <a:spLocks noGrp="1" noChangeArrowheads="1"/>
          </p:cNvSpPr>
          <p:nvPr>
            <p:ph type="title"/>
          </p:nvPr>
        </p:nvSpPr>
        <p:spPr>
          <a:xfrm>
            <a:off x="661988" y="0"/>
            <a:ext cx="7772400" cy="465138"/>
          </a:xfrm>
        </p:spPr>
        <p:txBody>
          <a:bodyPr>
            <a:normAutofit fontScale="90000"/>
          </a:bodyPr>
          <a:lstStyle/>
          <a:p>
            <a:r>
              <a:rPr lang="en-US" dirty="0"/>
              <a:t>Handling Stores (Write-Back)</a:t>
            </a:r>
          </a:p>
        </p:txBody>
      </p:sp>
      <p:sp>
        <p:nvSpPr>
          <p:cNvPr id="104" name="Rectangle 2"/>
          <p:cNvSpPr>
            <a:spLocks noChangeArrowheads="1"/>
          </p:cNvSpPr>
          <p:nvPr/>
        </p:nvSpPr>
        <p:spPr bwMode="ltGray">
          <a:xfrm>
            <a:off x="3370077" y="2641600"/>
            <a:ext cx="2725923"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10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06" name="Rectangle 19"/>
          <p:cNvSpPr>
            <a:spLocks noChangeArrowheads="1"/>
          </p:cNvSpPr>
          <p:nvPr/>
        </p:nvSpPr>
        <p:spPr bwMode="auto">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7" name="Rectangle 20"/>
          <p:cNvSpPr>
            <a:spLocks noChangeArrowheads="1"/>
          </p:cNvSpPr>
          <p:nvPr/>
        </p:nvSpPr>
        <p:spPr bwMode="auto">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8"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9" name="Rectangle 29"/>
          <p:cNvSpPr>
            <a:spLocks noChangeArrowheads="1"/>
          </p:cNvSpPr>
          <p:nvPr/>
        </p:nvSpPr>
        <p:spPr bwMode="auto">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0" name="Rectangle 30"/>
          <p:cNvSpPr>
            <a:spLocks noChangeArrowheads="1"/>
          </p:cNvSpPr>
          <p:nvPr/>
        </p:nvSpPr>
        <p:spPr bwMode="auto">
          <a:xfrm>
            <a:off x="4927600" y="40132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1"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3" name="Rectangle 42"/>
          <p:cNvSpPr>
            <a:spLocks noChangeArrowheads="1"/>
          </p:cNvSpPr>
          <p:nvPr/>
        </p:nvSpPr>
        <p:spPr bwMode="auto">
          <a:xfrm>
            <a:off x="3844925"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114" name="Rectangle 43"/>
          <p:cNvSpPr>
            <a:spLocks noChangeArrowheads="1"/>
          </p:cNvSpPr>
          <p:nvPr/>
        </p:nvSpPr>
        <p:spPr bwMode="auto">
          <a:xfrm>
            <a:off x="384492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0</a:t>
            </a:r>
          </a:p>
        </p:txBody>
      </p:sp>
      <p:sp>
        <p:nvSpPr>
          <p:cNvPr id="115" name="Text Box 21"/>
          <p:cNvSpPr txBox="1">
            <a:spLocks noChangeArrowheads="1"/>
          </p:cNvSpPr>
          <p:nvPr/>
        </p:nvSpPr>
        <p:spPr bwMode="auto">
          <a:xfrm>
            <a:off x="3344910" y="2641600"/>
            <a:ext cx="260219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d  tag   data</a:t>
            </a:r>
            <a:endParaRPr lang="en-US" dirty="0">
              <a:solidFill>
                <a:prstClr val="black"/>
              </a:solidFill>
              <a:latin typeface="Calibri"/>
              <a:ea typeface="+mn-ea"/>
              <a:cs typeface="+mn-cs"/>
            </a:endParaRPr>
          </a:p>
        </p:txBody>
      </p:sp>
      <p:sp>
        <p:nvSpPr>
          <p:cNvPr id="116" name="Rectangle 40"/>
          <p:cNvSpPr>
            <a:spLocks noChangeArrowheads="1"/>
          </p:cNvSpPr>
          <p:nvPr/>
        </p:nvSpPr>
        <p:spPr bwMode="blackWhite">
          <a:xfrm>
            <a:off x="3567724"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117" name="Rectangle 41"/>
          <p:cNvSpPr>
            <a:spLocks noChangeArrowheads="1"/>
          </p:cNvSpPr>
          <p:nvPr/>
        </p:nvSpPr>
        <p:spPr bwMode="blackWhite">
          <a:xfrm>
            <a:off x="3570899"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Tree>
    <p:extLst>
      <p:ext uri="{BB962C8B-B14F-4D97-AF65-F5344CB8AC3E}">
        <p14:creationId xmlns:p14="http://schemas.microsoft.com/office/powerpoint/2010/main" val="4255414066"/>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112</a:t>
            </a:fld>
            <a:endParaRPr lang="en-US" dirty="0"/>
          </a:p>
        </p:txBody>
      </p:sp>
      <p:sp>
        <p:nvSpPr>
          <p:cNvPr id="49"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3"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4"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5"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6"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57"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58"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59"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0"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1" name="Text Box 15"/>
          <p:cNvSpPr txBox="1">
            <a:spLocks noChangeArrowheads="1"/>
          </p:cNvSpPr>
          <p:nvPr/>
        </p:nvSpPr>
        <p:spPr bwMode="auto">
          <a:xfrm>
            <a:off x="348812" y="1271338"/>
            <a:ext cx="1949664"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62"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63"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76"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7"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8"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9"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80"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1"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2"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3"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4" name="Text Box 39"/>
          <p:cNvSpPr txBox="1">
            <a:spLocks noChangeArrowheads="1"/>
          </p:cNvSpPr>
          <p:nvPr/>
        </p:nvSpPr>
        <p:spPr bwMode="auto">
          <a:xfrm>
            <a:off x="4038600" y="5334000"/>
            <a:ext cx="1745158"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Misses:	0</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0</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	0</a:t>
            </a:r>
            <a:endParaRPr lang="en-US" b="1" dirty="0">
              <a:solidFill>
                <a:prstClr val="black"/>
              </a:solidFill>
              <a:latin typeface="Calibri"/>
              <a:ea typeface="+mn-ea"/>
              <a:cs typeface="+mn-cs"/>
            </a:endParaRPr>
          </a:p>
          <a:p>
            <a:pPr fontAlgn="auto">
              <a:spcBef>
                <a:spcPts val="0"/>
              </a:spcBef>
              <a:spcAft>
                <a:spcPts val="0"/>
              </a:spcAft>
            </a:pPr>
            <a:r>
              <a:rPr lang="en-US" b="1" dirty="0" smtClean="0">
                <a:solidFill>
                  <a:prstClr val="black"/>
                </a:solidFill>
                <a:latin typeface="Calibri"/>
                <a:ea typeface="+mn-ea"/>
                <a:cs typeface="+mn-cs"/>
              </a:rPr>
              <a:t>Writes:      	0</a:t>
            </a:r>
            <a:endParaRPr lang="en-US" b="1" dirty="0">
              <a:solidFill>
                <a:prstClr val="black"/>
              </a:solidFill>
              <a:latin typeface="Calibri"/>
              <a:ea typeface="+mn-ea"/>
              <a:cs typeface="+mn-cs"/>
            </a:endParaRPr>
          </a:p>
        </p:txBody>
      </p:sp>
      <p:sp>
        <p:nvSpPr>
          <p:cNvPr id="104" name="Rectangle 2"/>
          <p:cNvSpPr>
            <a:spLocks noChangeArrowheads="1"/>
          </p:cNvSpPr>
          <p:nvPr/>
        </p:nvSpPr>
        <p:spPr bwMode="ltGray">
          <a:xfrm>
            <a:off x="3370077" y="2641600"/>
            <a:ext cx="2725923"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10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06" name="Rectangle 19"/>
          <p:cNvSpPr>
            <a:spLocks noChangeArrowheads="1"/>
          </p:cNvSpPr>
          <p:nvPr/>
        </p:nvSpPr>
        <p:spPr bwMode="auto">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7" name="Rectangle 20"/>
          <p:cNvSpPr>
            <a:spLocks noChangeArrowheads="1"/>
          </p:cNvSpPr>
          <p:nvPr/>
        </p:nvSpPr>
        <p:spPr bwMode="auto">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8"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9" name="Rectangle 29"/>
          <p:cNvSpPr>
            <a:spLocks noChangeArrowheads="1"/>
          </p:cNvSpPr>
          <p:nvPr/>
        </p:nvSpPr>
        <p:spPr bwMode="auto">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0" name="Rectangle 30"/>
          <p:cNvSpPr>
            <a:spLocks noChangeArrowheads="1"/>
          </p:cNvSpPr>
          <p:nvPr/>
        </p:nvSpPr>
        <p:spPr bwMode="auto">
          <a:xfrm>
            <a:off x="4927600" y="40132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1"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3" name="Rectangle 42"/>
          <p:cNvSpPr>
            <a:spLocks noChangeArrowheads="1"/>
          </p:cNvSpPr>
          <p:nvPr/>
        </p:nvSpPr>
        <p:spPr bwMode="auto">
          <a:xfrm>
            <a:off x="3844925"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114" name="Rectangle 43"/>
          <p:cNvSpPr>
            <a:spLocks noChangeArrowheads="1"/>
          </p:cNvSpPr>
          <p:nvPr/>
        </p:nvSpPr>
        <p:spPr bwMode="auto">
          <a:xfrm>
            <a:off x="384492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0</a:t>
            </a:r>
          </a:p>
        </p:txBody>
      </p:sp>
      <p:sp>
        <p:nvSpPr>
          <p:cNvPr id="115" name="Text Box 21"/>
          <p:cNvSpPr txBox="1">
            <a:spLocks noChangeArrowheads="1"/>
          </p:cNvSpPr>
          <p:nvPr/>
        </p:nvSpPr>
        <p:spPr bwMode="auto">
          <a:xfrm>
            <a:off x="3344910" y="2641600"/>
            <a:ext cx="260219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d  tag   data</a:t>
            </a:r>
            <a:endParaRPr lang="en-US" dirty="0">
              <a:solidFill>
                <a:prstClr val="black"/>
              </a:solidFill>
              <a:latin typeface="Calibri"/>
              <a:ea typeface="+mn-ea"/>
              <a:cs typeface="+mn-cs"/>
            </a:endParaRPr>
          </a:p>
        </p:txBody>
      </p:sp>
      <p:sp>
        <p:nvSpPr>
          <p:cNvPr id="116" name="Rectangle 40"/>
          <p:cNvSpPr>
            <a:spLocks noChangeArrowheads="1"/>
          </p:cNvSpPr>
          <p:nvPr/>
        </p:nvSpPr>
        <p:spPr bwMode="blackWhite">
          <a:xfrm>
            <a:off x="3567724"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117" name="Rectangle 41"/>
          <p:cNvSpPr>
            <a:spLocks noChangeArrowheads="1"/>
          </p:cNvSpPr>
          <p:nvPr/>
        </p:nvSpPr>
        <p:spPr bwMode="blackWhite">
          <a:xfrm>
            <a:off x="3570899"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51" name="Rectangle 5"/>
          <p:cNvSpPr>
            <a:spLocks noGrp="1" noChangeArrowheads="1"/>
          </p:cNvSpPr>
          <p:nvPr>
            <p:ph type="title"/>
          </p:nvPr>
        </p:nvSpPr>
        <p:spPr>
          <a:xfrm>
            <a:off x="661988" y="0"/>
            <a:ext cx="7772400" cy="465138"/>
          </a:xfrm>
        </p:spPr>
        <p:txBody>
          <a:bodyPr>
            <a:normAutofit fontScale="90000"/>
          </a:bodyPr>
          <a:lstStyle/>
          <a:p>
            <a:r>
              <a:rPr lang="en-US" dirty="0"/>
              <a:t>Write-Back (REF 1)</a:t>
            </a:r>
          </a:p>
        </p:txBody>
      </p:sp>
      <p:sp>
        <p:nvSpPr>
          <p:cNvPr id="64" name="AutoShape 39"/>
          <p:cNvSpPr>
            <a:spLocks noChangeArrowheads="1"/>
          </p:cNvSpPr>
          <p:nvPr/>
        </p:nvSpPr>
        <p:spPr bwMode="auto">
          <a:xfrm>
            <a:off x="56258" y="1575763"/>
            <a:ext cx="381000" cy="286415"/>
          </a:xfrm>
          <a:prstGeom prst="rightArrow">
            <a:avLst>
              <a:gd name="adj1" fmla="val 50000"/>
              <a:gd name="adj2" fmla="val 41667"/>
            </a:avLst>
          </a:prstGeom>
          <a:solidFill>
            <a:schemeClr val="tx2"/>
          </a:solidFill>
          <a:ln w="28575">
            <a:noFill/>
            <a:miter lim="800000"/>
            <a:headEnd/>
            <a:tailEnd/>
          </a:ln>
          <a:effectLst/>
        </p:spPr>
        <p:txBody>
          <a:bodyPr wrap="none" anchor="ctr"/>
          <a:lstStyle/>
          <a:p>
            <a:endParaRPr lang="en-US"/>
          </a:p>
        </p:txBody>
      </p:sp>
    </p:spTree>
    <p:extLst>
      <p:ext uri="{BB962C8B-B14F-4D97-AF65-F5344CB8AC3E}">
        <p14:creationId xmlns:p14="http://schemas.microsoft.com/office/powerpoint/2010/main" val="3816238660"/>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113</a:t>
            </a:fld>
            <a:endParaRPr lang="en-US" dirty="0"/>
          </a:p>
        </p:txBody>
      </p:sp>
      <p:sp>
        <p:nvSpPr>
          <p:cNvPr id="49"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3"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4"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5"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6"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57"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58"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59"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0"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1" name="Text Box 15"/>
          <p:cNvSpPr txBox="1">
            <a:spLocks noChangeArrowheads="1"/>
          </p:cNvSpPr>
          <p:nvPr/>
        </p:nvSpPr>
        <p:spPr bwMode="auto">
          <a:xfrm>
            <a:off x="348812" y="1271338"/>
            <a:ext cx="240916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62"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63"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76"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7"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8"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9"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80"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1"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2"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3"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4" name="Text Box 39"/>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Misses:	1</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0</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	2</a:t>
            </a:r>
            <a:endParaRPr lang="en-US" b="1" dirty="0">
              <a:solidFill>
                <a:prstClr val="black"/>
              </a:solidFill>
              <a:latin typeface="Calibri"/>
              <a:ea typeface="+mn-ea"/>
              <a:cs typeface="+mn-cs"/>
            </a:endParaRPr>
          </a:p>
          <a:p>
            <a:pPr fontAlgn="auto">
              <a:spcBef>
                <a:spcPts val="0"/>
              </a:spcBef>
              <a:spcAft>
                <a:spcPts val="0"/>
              </a:spcAft>
            </a:pPr>
            <a:r>
              <a:rPr lang="en-US" b="1" dirty="0" smtClean="0">
                <a:solidFill>
                  <a:prstClr val="black"/>
                </a:solidFill>
                <a:latin typeface="Calibri"/>
                <a:ea typeface="+mn-ea"/>
                <a:cs typeface="+mn-cs"/>
              </a:rPr>
              <a:t>Writes:      	0</a:t>
            </a:r>
            <a:endParaRPr lang="en-US" b="1" dirty="0">
              <a:solidFill>
                <a:prstClr val="black"/>
              </a:solidFill>
              <a:latin typeface="Calibri"/>
              <a:ea typeface="+mn-ea"/>
              <a:cs typeface="+mn-cs"/>
            </a:endParaRPr>
          </a:p>
        </p:txBody>
      </p:sp>
      <p:sp>
        <p:nvSpPr>
          <p:cNvPr id="104" name="Rectangle 2"/>
          <p:cNvSpPr>
            <a:spLocks noChangeArrowheads="1"/>
          </p:cNvSpPr>
          <p:nvPr/>
        </p:nvSpPr>
        <p:spPr bwMode="ltGray">
          <a:xfrm>
            <a:off x="3370077" y="2641600"/>
            <a:ext cx="2725923"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10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06" name="Rectangle 19"/>
          <p:cNvSpPr>
            <a:spLocks noChangeArrowheads="1"/>
          </p:cNvSpPr>
          <p:nvPr/>
        </p:nvSpPr>
        <p:spPr bwMode="auto">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7" name="Rectangle 20"/>
          <p:cNvSpPr>
            <a:spLocks noChangeArrowheads="1"/>
          </p:cNvSpPr>
          <p:nvPr/>
        </p:nvSpPr>
        <p:spPr bwMode="auto">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8"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9" name="Rectangle 29"/>
          <p:cNvSpPr>
            <a:spLocks noChangeArrowheads="1"/>
          </p:cNvSpPr>
          <p:nvPr/>
        </p:nvSpPr>
        <p:spPr bwMode="auto">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0" name="Rectangle 30"/>
          <p:cNvSpPr>
            <a:spLocks noChangeArrowheads="1"/>
          </p:cNvSpPr>
          <p:nvPr/>
        </p:nvSpPr>
        <p:spPr bwMode="auto">
          <a:xfrm>
            <a:off x="4927600" y="40132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1"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3" name="Rectangle 42"/>
          <p:cNvSpPr>
            <a:spLocks noChangeArrowheads="1"/>
          </p:cNvSpPr>
          <p:nvPr/>
        </p:nvSpPr>
        <p:spPr bwMode="auto">
          <a:xfrm>
            <a:off x="3844925"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4" name="Rectangle 43"/>
          <p:cNvSpPr>
            <a:spLocks noChangeArrowheads="1"/>
          </p:cNvSpPr>
          <p:nvPr/>
        </p:nvSpPr>
        <p:spPr bwMode="auto">
          <a:xfrm>
            <a:off x="384492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0</a:t>
            </a:r>
          </a:p>
        </p:txBody>
      </p:sp>
      <p:sp>
        <p:nvSpPr>
          <p:cNvPr id="115" name="Text Box 21"/>
          <p:cNvSpPr txBox="1">
            <a:spLocks noChangeArrowheads="1"/>
          </p:cNvSpPr>
          <p:nvPr/>
        </p:nvSpPr>
        <p:spPr bwMode="auto">
          <a:xfrm>
            <a:off x="3344910" y="2641600"/>
            <a:ext cx="260219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d  tag   data</a:t>
            </a:r>
            <a:endParaRPr lang="en-US" dirty="0">
              <a:solidFill>
                <a:prstClr val="black"/>
              </a:solidFill>
              <a:latin typeface="Calibri"/>
              <a:ea typeface="+mn-ea"/>
              <a:cs typeface="+mn-cs"/>
            </a:endParaRPr>
          </a:p>
        </p:txBody>
      </p:sp>
      <p:sp>
        <p:nvSpPr>
          <p:cNvPr id="116" name="Rectangle 40"/>
          <p:cNvSpPr>
            <a:spLocks noChangeArrowheads="1"/>
          </p:cNvSpPr>
          <p:nvPr/>
        </p:nvSpPr>
        <p:spPr bwMode="blackWhite">
          <a:xfrm>
            <a:off x="3567724"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0</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117" name="Rectangle 41"/>
          <p:cNvSpPr>
            <a:spLocks noChangeArrowheads="1"/>
          </p:cNvSpPr>
          <p:nvPr/>
        </p:nvSpPr>
        <p:spPr bwMode="blackWhite">
          <a:xfrm>
            <a:off x="3570899"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51" name="Rectangle 5"/>
          <p:cNvSpPr>
            <a:spLocks noGrp="1" noChangeArrowheads="1"/>
          </p:cNvSpPr>
          <p:nvPr>
            <p:ph type="title"/>
          </p:nvPr>
        </p:nvSpPr>
        <p:spPr>
          <a:xfrm>
            <a:off x="661988" y="0"/>
            <a:ext cx="7772400" cy="465138"/>
          </a:xfrm>
        </p:spPr>
        <p:txBody>
          <a:bodyPr>
            <a:normAutofit fontScale="90000"/>
          </a:bodyPr>
          <a:lstStyle/>
          <a:p>
            <a:r>
              <a:rPr lang="en-US" dirty="0"/>
              <a:t>Write-Back (REF 1)</a:t>
            </a:r>
          </a:p>
        </p:txBody>
      </p:sp>
      <p:sp>
        <p:nvSpPr>
          <p:cNvPr id="64" name="AutoShape 39"/>
          <p:cNvSpPr>
            <a:spLocks noChangeArrowheads="1"/>
          </p:cNvSpPr>
          <p:nvPr/>
        </p:nvSpPr>
        <p:spPr bwMode="auto">
          <a:xfrm>
            <a:off x="56258" y="1575763"/>
            <a:ext cx="381000" cy="286415"/>
          </a:xfrm>
          <a:prstGeom prst="rightArrow">
            <a:avLst>
              <a:gd name="adj1" fmla="val 50000"/>
              <a:gd name="adj2" fmla="val 41667"/>
            </a:avLst>
          </a:prstGeom>
          <a:solidFill>
            <a:schemeClr val="tx2"/>
          </a:solidFill>
          <a:ln w="28575">
            <a:noFill/>
            <a:miter lim="800000"/>
            <a:headEnd/>
            <a:tailEnd/>
          </a:ln>
          <a:effectLst/>
        </p:spPr>
        <p:txBody>
          <a:bodyPr wrap="none" anchor="ctr"/>
          <a:lstStyle/>
          <a:p>
            <a:endParaRPr lang="en-US"/>
          </a:p>
        </p:txBody>
      </p:sp>
      <p:sp>
        <p:nvSpPr>
          <p:cNvPr id="8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000</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6"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87" name="Rectangle 46"/>
          <p:cNvSpPr>
            <a:spLocks noChangeArrowheads="1"/>
          </p:cNvSpPr>
          <p:nvPr/>
        </p:nvSpPr>
        <p:spPr bwMode="auto">
          <a:xfrm>
            <a:off x="4927600" y="34036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88"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89" name="Rectangle 48"/>
          <p:cNvSpPr>
            <a:spLocks noChangeArrowheads="1"/>
          </p:cNvSpPr>
          <p:nvPr/>
        </p:nvSpPr>
        <p:spPr bwMode="auto">
          <a:xfrm>
            <a:off x="2362200" y="5257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90" name="Text Box 15"/>
          <p:cNvSpPr txBox="1">
            <a:spLocks noChangeArrowheads="1"/>
          </p:cNvSpPr>
          <p:nvPr/>
        </p:nvSpPr>
        <p:spPr bwMode="auto">
          <a:xfrm>
            <a:off x="2269794" y="1510882"/>
            <a:ext cx="454035" cy="12003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b="1" dirty="0" smtClean="0">
                <a:solidFill>
                  <a:srgbClr val="FF0000"/>
                </a:solidFill>
                <a:latin typeface="Calibri"/>
                <a:ea typeface="+mn-ea"/>
                <a:cs typeface="+mn-cs"/>
              </a:rPr>
              <a:t>M</a:t>
            </a:r>
            <a:endParaRPr lang="en-US" b="1" dirty="0">
              <a:solidFill>
                <a:srgbClr val="FF0000"/>
              </a:solidFill>
              <a:latin typeface="Calibri"/>
              <a:ea typeface="+mn-ea"/>
              <a:cs typeface="+mn-cs"/>
            </a:endParaRPr>
          </a:p>
          <a:p>
            <a:pPr algn="r" fontAlgn="auto">
              <a:spcBef>
                <a:spcPts val="0"/>
              </a:spcBef>
              <a:spcAft>
                <a:spcPts val="0"/>
              </a:spcAft>
            </a:pPr>
            <a:endParaRPr lang="en-US" b="1" dirty="0" smtClean="0">
              <a:solidFill>
                <a:srgbClr val="FF0000"/>
              </a:solidFill>
              <a:latin typeface="Calibri"/>
              <a:ea typeface="+mn-ea"/>
              <a:cs typeface="+mn-cs"/>
            </a:endParaRPr>
          </a:p>
          <a:p>
            <a:pPr algn="r" fontAlgn="auto">
              <a:spcBef>
                <a:spcPts val="0"/>
              </a:spcBef>
              <a:spcAft>
                <a:spcPts val="0"/>
              </a:spcAft>
            </a:pPr>
            <a:endParaRPr lang="en-US" b="1" dirty="0" smtClean="0">
              <a:solidFill>
                <a:srgbClr val="FF0000"/>
              </a:solidFill>
              <a:latin typeface="Calibri"/>
              <a:ea typeface="+mn-ea"/>
              <a:cs typeface="+mn-cs"/>
            </a:endParaRPr>
          </a:p>
        </p:txBody>
      </p:sp>
    </p:spTree>
    <p:extLst>
      <p:ext uri="{BB962C8B-B14F-4D97-AF65-F5344CB8AC3E}">
        <p14:creationId xmlns:p14="http://schemas.microsoft.com/office/powerpoint/2010/main" val="2523369166"/>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114</a:t>
            </a:fld>
            <a:endParaRPr lang="en-US" dirty="0"/>
          </a:p>
        </p:txBody>
      </p:sp>
      <p:sp>
        <p:nvSpPr>
          <p:cNvPr id="49"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3"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4"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5"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6"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57"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58"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59"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0"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1" name="Text Box 15"/>
          <p:cNvSpPr txBox="1">
            <a:spLocks noChangeArrowheads="1"/>
          </p:cNvSpPr>
          <p:nvPr/>
        </p:nvSpPr>
        <p:spPr bwMode="auto">
          <a:xfrm>
            <a:off x="348812" y="1271338"/>
            <a:ext cx="240916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62"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63"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76"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7"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8"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9"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80"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1"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2"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3"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4" name="Text Box 39"/>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Misses:	1</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0</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	2</a:t>
            </a:r>
            <a:endParaRPr lang="en-US" b="1" dirty="0">
              <a:solidFill>
                <a:prstClr val="black"/>
              </a:solidFill>
              <a:latin typeface="Calibri"/>
              <a:ea typeface="+mn-ea"/>
              <a:cs typeface="+mn-cs"/>
            </a:endParaRPr>
          </a:p>
          <a:p>
            <a:pPr fontAlgn="auto">
              <a:spcBef>
                <a:spcPts val="0"/>
              </a:spcBef>
              <a:spcAft>
                <a:spcPts val="0"/>
              </a:spcAft>
            </a:pPr>
            <a:r>
              <a:rPr lang="en-US" b="1" dirty="0" smtClean="0">
                <a:solidFill>
                  <a:prstClr val="black"/>
                </a:solidFill>
                <a:latin typeface="Calibri"/>
                <a:ea typeface="+mn-ea"/>
                <a:cs typeface="+mn-cs"/>
              </a:rPr>
              <a:t>Writes:      	0</a:t>
            </a:r>
            <a:endParaRPr lang="en-US" b="1" dirty="0">
              <a:solidFill>
                <a:prstClr val="black"/>
              </a:solidFill>
              <a:latin typeface="Calibri"/>
              <a:ea typeface="+mn-ea"/>
              <a:cs typeface="+mn-cs"/>
            </a:endParaRPr>
          </a:p>
        </p:txBody>
      </p:sp>
      <p:sp>
        <p:nvSpPr>
          <p:cNvPr id="104" name="Rectangle 2"/>
          <p:cNvSpPr>
            <a:spLocks noChangeArrowheads="1"/>
          </p:cNvSpPr>
          <p:nvPr/>
        </p:nvSpPr>
        <p:spPr bwMode="ltGray">
          <a:xfrm>
            <a:off x="3370077" y="2641600"/>
            <a:ext cx="2725923"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10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06" name="Rectangle 19"/>
          <p:cNvSpPr>
            <a:spLocks noChangeArrowheads="1"/>
          </p:cNvSpPr>
          <p:nvPr/>
        </p:nvSpPr>
        <p:spPr bwMode="auto">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7" name="Rectangle 20"/>
          <p:cNvSpPr>
            <a:spLocks noChangeArrowheads="1"/>
          </p:cNvSpPr>
          <p:nvPr/>
        </p:nvSpPr>
        <p:spPr bwMode="auto">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8"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9" name="Rectangle 29"/>
          <p:cNvSpPr>
            <a:spLocks noChangeArrowheads="1"/>
          </p:cNvSpPr>
          <p:nvPr/>
        </p:nvSpPr>
        <p:spPr bwMode="auto">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0" name="Rectangle 30"/>
          <p:cNvSpPr>
            <a:spLocks noChangeArrowheads="1"/>
          </p:cNvSpPr>
          <p:nvPr/>
        </p:nvSpPr>
        <p:spPr bwMode="auto">
          <a:xfrm>
            <a:off x="4927600" y="40132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1"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3" name="Rectangle 42"/>
          <p:cNvSpPr>
            <a:spLocks noChangeArrowheads="1"/>
          </p:cNvSpPr>
          <p:nvPr/>
        </p:nvSpPr>
        <p:spPr bwMode="auto">
          <a:xfrm>
            <a:off x="3844925"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4" name="Rectangle 43"/>
          <p:cNvSpPr>
            <a:spLocks noChangeArrowheads="1"/>
          </p:cNvSpPr>
          <p:nvPr/>
        </p:nvSpPr>
        <p:spPr bwMode="auto">
          <a:xfrm>
            <a:off x="384492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0</a:t>
            </a:r>
          </a:p>
        </p:txBody>
      </p:sp>
      <p:sp>
        <p:nvSpPr>
          <p:cNvPr id="115" name="Text Box 21"/>
          <p:cNvSpPr txBox="1">
            <a:spLocks noChangeArrowheads="1"/>
          </p:cNvSpPr>
          <p:nvPr/>
        </p:nvSpPr>
        <p:spPr bwMode="auto">
          <a:xfrm>
            <a:off x="3344910" y="2641600"/>
            <a:ext cx="260219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d  tag   data</a:t>
            </a:r>
            <a:endParaRPr lang="en-US" dirty="0">
              <a:solidFill>
                <a:prstClr val="black"/>
              </a:solidFill>
              <a:latin typeface="Calibri"/>
              <a:ea typeface="+mn-ea"/>
              <a:cs typeface="+mn-cs"/>
            </a:endParaRPr>
          </a:p>
        </p:txBody>
      </p:sp>
      <p:sp>
        <p:nvSpPr>
          <p:cNvPr id="116" name="Rectangle 40"/>
          <p:cNvSpPr>
            <a:spLocks noChangeArrowheads="1"/>
          </p:cNvSpPr>
          <p:nvPr/>
        </p:nvSpPr>
        <p:spPr bwMode="blackWhite">
          <a:xfrm>
            <a:off x="3567724"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0</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117" name="Rectangle 41"/>
          <p:cNvSpPr>
            <a:spLocks noChangeArrowheads="1"/>
          </p:cNvSpPr>
          <p:nvPr/>
        </p:nvSpPr>
        <p:spPr bwMode="blackWhite">
          <a:xfrm>
            <a:off x="3570899"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51" name="Rectangle 5"/>
          <p:cNvSpPr>
            <a:spLocks noGrp="1" noChangeArrowheads="1"/>
          </p:cNvSpPr>
          <p:nvPr>
            <p:ph type="title"/>
          </p:nvPr>
        </p:nvSpPr>
        <p:spPr>
          <a:xfrm>
            <a:off x="661988" y="0"/>
            <a:ext cx="7772400" cy="465138"/>
          </a:xfrm>
        </p:spPr>
        <p:txBody>
          <a:bodyPr>
            <a:normAutofit fontScale="90000"/>
          </a:bodyPr>
          <a:lstStyle/>
          <a:p>
            <a:r>
              <a:rPr lang="en-US" dirty="0"/>
              <a:t>Write-Back (REF </a:t>
            </a:r>
            <a:r>
              <a:rPr lang="en-US" dirty="0" smtClean="0"/>
              <a:t>2)</a:t>
            </a:r>
            <a:endParaRPr lang="en-US" dirty="0"/>
          </a:p>
        </p:txBody>
      </p:sp>
      <p:sp>
        <p:nvSpPr>
          <p:cNvPr id="8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000</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6"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87" name="Rectangle 46"/>
          <p:cNvSpPr>
            <a:spLocks noChangeArrowheads="1"/>
          </p:cNvSpPr>
          <p:nvPr/>
        </p:nvSpPr>
        <p:spPr bwMode="auto">
          <a:xfrm>
            <a:off x="4927600" y="34036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88"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89" name="Rectangle 48"/>
          <p:cNvSpPr>
            <a:spLocks noChangeArrowheads="1"/>
          </p:cNvSpPr>
          <p:nvPr/>
        </p:nvSpPr>
        <p:spPr bwMode="auto">
          <a:xfrm>
            <a:off x="2362200" y="5257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90" name="Text Box 15"/>
          <p:cNvSpPr txBox="1">
            <a:spLocks noChangeArrowheads="1"/>
          </p:cNvSpPr>
          <p:nvPr/>
        </p:nvSpPr>
        <p:spPr bwMode="auto">
          <a:xfrm>
            <a:off x="2157624" y="1549568"/>
            <a:ext cx="409151" cy="10156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smtClean="0">
                <a:solidFill>
                  <a:srgbClr val="FF0000"/>
                </a:solidFill>
                <a:latin typeface="Calibri"/>
                <a:ea typeface="+mn-ea"/>
                <a:cs typeface="+mn-cs"/>
              </a:rPr>
              <a:t>M</a:t>
            </a:r>
            <a:endParaRPr lang="en-US" sz="2000" b="1" dirty="0">
              <a:solidFill>
                <a:srgbClr val="FF0000"/>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p:txBody>
      </p:sp>
      <p:sp>
        <p:nvSpPr>
          <p:cNvPr id="65" name="AutoShape 39"/>
          <p:cNvSpPr>
            <a:spLocks noChangeArrowheads="1"/>
          </p:cNvSpPr>
          <p:nvPr/>
        </p:nvSpPr>
        <p:spPr bwMode="auto">
          <a:xfrm>
            <a:off x="29281" y="1824631"/>
            <a:ext cx="381000" cy="286415"/>
          </a:xfrm>
          <a:prstGeom prst="rightArrow">
            <a:avLst>
              <a:gd name="adj1" fmla="val 50000"/>
              <a:gd name="adj2" fmla="val 41667"/>
            </a:avLst>
          </a:prstGeom>
          <a:solidFill>
            <a:schemeClr val="tx2"/>
          </a:solidFill>
          <a:ln w="28575">
            <a:noFill/>
            <a:miter lim="800000"/>
            <a:headEnd/>
            <a:tailEnd/>
          </a:ln>
          <a:effectLst/>
        </p:spPr>
        <p:txBody>
          <a:bodyPr wrap="none" anchor="ctr"/>
          <a:lstStyle/>
          <a:p>
            <a:endParaRPr lang="en-US"/>
          </a:p>
        </p:txBody>
      </p:sp>
    </p:spTree>
    <p:extLst>
      <p:ext uri="{BB962C8B-B14F-4D97-AF65-F5344CB8AC3E}">
        <p14:creationId xmlns:p14="http://schemas.microsoft.com/office/powerpoint/2010/main" val="4182485060"/>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115</a:t>
            </a:fld>
            <a:endParaRPr lang="en-US" dirty="0"/>
          </a:p>
        </p:txBody>
      </p:sp>
      <p:sp>
        <p:nvSpPr>
          <p:cNvPr id="49"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3"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4"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5"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6"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57"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58"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59"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0"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1" name="Text Box 15"/>
          <p:cNvSpPr txBox="1">
            <a:spLocks noChangeArrowheads="1"/>
          </p:cNvSpPr>
          <p:nvPr/>
        </p:nvSpPr>
        <p:spPr bwMode="auto">
          <a:xfrm>
            <a:off x="348812" y="1271338"/>
            <a:ext cx="240916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62"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63"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76"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7"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8"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9"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80"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1"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2"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3"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4" name="Text Box 39"/>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Misses:	</a:t>
            </a:r>
            <a:r>
              <a:rPr lang="en-US" b="1" dirty="0">
                <a:solidFill>
                  <a:prstClr val="black"/>
                </a:solidFill>
                <a:latin typeface="Calibri"/>
                <a:ea typeface="+mn-ea"/>
                <a:cs typeface="+mn-cs"/>
              </a:rPr>
              <a:t>2</a:t>
            </a: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0</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	</a:t>
            </a:r>
            <a:r>
              <a:rPr lang="en-US" b="1" dirty="0">
                <a:solidFill>
                  <a:prstClr val="black"/>
                </a:solidFill>
                <a:latin typeface="Calibri"/>
                <a:ea typeface="+mn-ea"/>
                <a:cs typeface="+mn-cs"/>
              </a:rPr>
              <a:t>4</a:t>
            </a:r>
          </a:p>
          <a:p>
            <a:pPr fontAlgn="auto">
              <a:spcBef>
                <a:spcPts val="0"/>
              </a:spcBef>
              <a:spcAft>
                <a:spcPts val="0"/>
              </a:spcAft>
            </a:pPr>
            <a:r>
              <a:rPr lang="en-US" b="1" dirty="0" smtClean="0">
                <a:solidFill>
                  <a:prstClr val="black"/>
                </a:solidFill>
                <a:latin typeface="Calibri"/>
                <a:ea typeface="+mn-ea"/>
                <a:cs typeface="+mn-cs"/>
              </a:rPr>
              <a:t>Writes:      	0</a:t>
            </a:r>
            <a:endParaRPr lang="en-US" b="1" dirty="0">
              <a:solidFill>
                <a:prstClr val="black"/>
              </a:solidFill>
              <a:latin typeface="Calibri"/>
              <a:ea typeface="+mn-ea"/>
              <a:cs typeface="+mn-cs"/>
            </a:endParaRPr>
          </a:p>
        </p:txBody>
      </p:sp>
      <p:sp>
        <p:nvSpPr>
          <p:cNvPr id="104" name="Rectangle 2"/>
          <p:cNvSpPr>
            <a:spLocks noChangeArrowheads="1"/>
          </p:cNvSpPr>
          <p:nvPr/>
        </p:nvSpPr>
        <p:spPr bwMode="ltGray">
          <a:xfrm>
            <a:off x="3370077" y="2641600"/>
            <a:ext cx="2725923"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10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06" name="Rectangle 19"/>
          <p:cNvSpPr>
            <a:spLocks noChangeArrowheads="1"/>
          </p:cNvSpPr>
          <p:nvPr/>
        </p:nvSpPr>
        <p:spPr bwMode="auto">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7" name="Rectangle 20"/>
          <p:cNvSpPr>
            <a:spLocks noChangeArrowheads="1"/>
          </p:cNvSpPr>
          <p:nvPr/>
        </p:nvSpPr>
        <p:spPr bwMode="auto">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8"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9" name="Rectangle 29"/>
          <p:cNvSpPr>
            <a:spLocks noChangeArrowheads="1"/>
          </p:cNvSpPr>
          <p:nvPr/>
        </p:nvSpPr>
        <p:spPr bwMode="auto">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1"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3" name="Rectangle 42"/>
          <p:cNvSpPr>
            <a:spLocks noChangeArrowheads="1"/>
          </p:cNvSpPr>
          <p:nvPr/>
        </p:nvSpPr>
        <p:spPr bwMode="auto">
          <a:xfrm>
            <a:off x="3844925"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4" name="Rectangle 43"/>
          <p:cNvSpPr>
            <a:spLocks noChangeArrowheads="1"/>
          </p:cNvSpPr>
          <p:nvPr/>
        </p:nvSpPr>
        <p:spPr bwMode="auto">
          <a:xfrm>
            <a:off x="384492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5" name="Text Box 21"/>
          <p:cNvSpPr txBox="1">
            <a:spLocks noChangeArrowheads="1"/>
          </p:cNvSpPr>
          <p:nvPr/>
        </p:nvSpPr>
        <p:spPr bwMode="auto">
          <a:xfrm>
            <a:off x="3344910" y="2641600"/>
            <a:ext cx="260219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d  tag   data</a:t>
            </a:r>
            <a:endParaRPr lang="en-US" dirty="0">
              <a:solidFill>
                <a:prstClr val="black"/>
              </a:solidFill>
              <a:latin typeface="Calibri"/>
              <a:ea typeface="+mn-ea"/>
              <a:cs typeface="+mn-cs"/>
            </a:endParaRPr>
          </a:p>
        </p:txBody>
      </p:sp>
      <p:sp>
        <p:nvSpPr>
          <p:cNvPr id="116" name="Rectangle 40"/>
          <p:cNvSpPr>
            <a:spLocks noChangeArrowheads="1"/>
          </p:cNvSpPr>
          <p:nvPr/>
        </p:nvSpPr>
        <p:spPr bwMode="blackWhite">
          <a:xfrm>
            <a:off x="3567724"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noProof="0" dirty="0" smtClean="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117" name="Rectangle 41"/>
          <p:cNvSpPr>
            <a:spLocks noChangeArrowheads="1"/>
          </p:cNvSpPr>
          <p:nvPr/>
        </p:nvSpPr>
        <p:spPr bwMode="blackWhite">
          <a:xfrm>
            <a:off x="3570899"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0</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51" name="Rectangle 5"/>
          <p:cNvSpPr>
            <a:spLocks noGrp="1" noChangeArrowheads="1"/>
          </p:cNvSpPr>
          <p:nvPr>
            <p:ph type="title"/>
          </p:nvPr>
        </p:nvSpPr>
        <p:spPr>
          <a:xfrm>
            <a:off x="661988" y="0"/>
            <a:ext cx="7772400" cy="465138"/>
          </a:xfrm>
        </p:spPr>
        <p:txBody>
          <a:bodyPr>
            <a:normAutofit fontScale="90000"/>
          </a:bodyPr>
          <a:lstStyle/>
          <a:p>
            <a:r>
              <a:rPr lang="en-US" dirty="0"/>
              <a:t>Write-Back (REF </a:t>
            </a:r>
            <a:r>
              <a:rPr lang="en-US" dirty="0" smtClean="0"/>
              <a:t>2)</a:t>
            </a:r>
            <a:endParaRPr lang="en-US" dirty="0"/>
          </a:p>
        </p:txBody>
      </p:sp>
      <p:sp>
        <p:nvSpPr>
          <p:cNvPr id="8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000</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6"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87" name="Rectangle 46"/>
          <p:cNvSpPr>
            <a:spLocks noChangeArrowheads="1"/>
          </p:cNvSpPr>
          <p:nvPr/>
        </p:nvSpPr>
        <p:spPr bwMode="auto">
          <a:xfrm>
            <a:off x="4927600" y="34036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88"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89" name="Rectangle 48"/>
          <p:cNvSpPr>
            <a:spLocks noChangeArrowheads="1"/>
          </p:cNvSpPr>
          <p:nvPr/>
        </p:nvSpPr>
        <p:spPr bwMode="auto">
          <a:xfrm>
            <a:off x="2362200" y="5257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90" name="Text Box 15"/>
          <p:cNvSpPr txBox="1">
            <a:spLocks noChangeArrowheads="1"/>
          </p:cNvSpPr>
          <p:nvPr/>
        </p:nvSpPr>
        <p:spPr bwMode="auto">
          <a:xfrm>
            <a:off x="2182348" y="1495961"/>
            <a:ext cx="409151"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a:solidFill>
                  <a:srgbClr val="FF0000"/>
                </a:solidFill>
                <a:latin typeface="Calibri"/>
                <a:ea typeface="+mn-ea"/>
                <a:cs typeface="+mn-cs"/>
              </a:rPr>
              <a:t>M</a:t>
            </a:r>
          </a:p>
          <a:p>
            <a:pPr algn="r" fontAlgn="auto">
              <a:spcBef>
                <a:spcPts val="0"/>
              </a:spcBef>
              <a:spcAft>
                <a:spcPts val="0"/>
              </a:spcAft>
            </a:pPr>
            <a:endParaRPr lang="en-US" sz="2000" b="1" dirty="0" smtClean="0">
              <a:solidFill>
                <a:srgbClr val="FF0000"/>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p:txBody>
      </p:sp>
      <p:sp>
        <p:nvSpPr>
          <p:cNvPr id="65" name="AutoShape 39"/>
          <p:cNvSpPr>
            <a:spLocks noChangeArrowheads="1"/>
          </p:cNvSpPr>
          <p:nvPr/>
        </p:nvSpPr>
        <p:spPr bwMode="auto">
          <a:xfrm>
            <a:off x="29281" y="1824631"/>
            <a:ext cx="381000" cy="286415"/>
          </a:xfrm>
          <a:prstGeom prst="rightArrow">
            <a:avLst>
              <a:gd name="adj1" fmla="val 50000"/>
              <a:gd name="adj2" fmla="val 41667"/>
            </a:avLst>
          </a:prstGeom>
          <a:solidFill>
            <a:schemeClr val="tx2"/>
          </a:solidFill>
          <a:ln w="28575">
            <a:noFill/>
            <a:miter lim="800000"/>
            <a:headEnd/>
            <a:tailEnd/>
          </a:ln>
          <a:effectLst/>
        </p:spPr>
        <p:txBody>
          <a:bodyPr wrap="none" anchor="ctr"/>
          <a:lstStyle/>
          <a:p>
            <a:endParaRPr lang="en-US"/>
          </a:p>
        </p:txBody>
      </p:sp>
      <p:sp>
        <p:nvSpPr>
          <p:cNvPr id="91" name="Rectangle 28"/>
          <p:cNvSpPr>
            <a:spLocks noChangeArrowheads="1"/>
          </p:cNvSpPr>
          <p:nvPr/>
        </p:nvSpPr>
        <p:spPr bwMode="auto">
          <a:xfrm>
            <a:off x="4380524"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011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93" name="Rectangle 49"/>
          <p:cNvSpPr>
            <a:spLocks noChangeArrowheads="1"/>
          </p:cNvSpPr>
          <p:nvPr/>
        </p:nvSpPr>
        <p:spPr bwMode="auto">
          <a:xfrm>
            <a:off x="4930775" y="3718355"/>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162</a:t>
            </a:r>
          </a:p>
        </p:txBody>
      </p:sp>
      <p:sp>
        <p:nvSpPr>
          <p:cNvPr id="94" name="Rectangle 50"/>
          <p:cNvSpPr>
            <a:spLocks noChangeArrowheads="1"/>
          </p:cNvSpPr>
          <p:nvPr/>
        </p:nvSpPr>
        <p:spPr bwMode="auto">
          <a:xfrm>
            <a:off x="4927600" y="4038600"/>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173</a:t>
            </a:r>
          </a:p>
        </p:txBody>
      </p:sp>
      <p:sp>
        <p:nvSpPr>
          <p:cNvPr id="95" name="Rectangle 51"/>
          <p:cNvSpPr>
            <a:spLocks noChangeArrowheads="1"/>
          </p:cNvSpPr>
          <p:nvPr/>
        </p:nvSpPr>
        <p:spPr bwMode="auto">
          <a:xfrm>
            <a:off x="2362200" y="556948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173</a:t>
            </a:r>
          </a:p>
        </p:txBody>
      </p:sp>
      <p:sp>
        <p:nvSpPr>
          <p:cNvPr id="97" name="Rectangle 41"/>
          <p:cNvSpPr>
            <a:spLocks noChangeArrowheads="1"/>
          </p:cNvSpPr>
          <p:nvPr/>
        </p:nvSpPr>
        <p:spPr bwMode="auto">
          <a:xfrm>
            <a:off x="4121150"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Tree>
    <p:extLst>
      <p:ext uri="{BB962C8B-B14F-4D97-AF65-F5344CB8AC3E}">
        <p14:creationId xmlns:p14="http://schemas.microsoft.com/office/powerpoint/2010/main" val="2707865250"/>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116</a:t>
            </a:fld>
            <a:endParaRPr lang="en-US" dirty="0"/>
          </a:p>
        </p:txBody>
      </p:sp>
      <p:sp>
        <p:nvSpPr>
          <p:cNvPr id="49"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3"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4"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5"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6"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57"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58"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59"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0"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1" name="Text Box 15"/>
          <p:cNvSpPr txBox="1">
            <a:spLocks noChangeArrowheads="1"/>
          </p:cNvSpPr>
          <p:nvPr/>
        </p:nvSpPr>
        <p:spPr bwMode="auto">
          <a:xfrm>
            <a:off x="348812" y="1271338"/>
            <a:ext cx="240916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62"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63"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76"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7"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8"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9"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80"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1"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2"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3"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4" name="Text Box 39"/>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Misses:	</a:t>
            </a:r>
            <a:r>
              <a:rPr lang="en-US" b="1" dirty="0">
                <a:solidFill>
                  <a:prstClr val="black"/>
                </a:solidFill>
                <a:latin typeface="Calibri"/>
                <a:ea typeface="+mn-ea"/>
                <a:cs typeface="+mn-cs"/>
              </a:rPr>
              <a:t>2</a:t>
            </a: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0</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	</a:t>
            </a:r>
            <a:r>
              <a:rPr lang="en-US" b="1" dirty="0">
                <a:solidFill>
                  <a:prstClr val="black"/>
                </a:solidFill>
                <a:latin typeface="Calibri"/>
                <a:ea typeface="+mn-ea"/>
                <a:cs typeface="+mn-cs"/>
              </a:rPr>
              <a:t>4</a:t>
            </a:r>
          </a:p>
          <a:p>
            <a:pPr fontAlgn="auto">
              <a:spcBef>
                <a:spcPts val="0"/>
              </a:spcBef>
              <a:spcAft>
                <a:spcPts val="0"/>
              </a:spcAft>
            </a:pPr>
            <a:r>
              <a:rPr lang="en-US" b="1" dirty="0" smtClean="0">
                <a:solidFill>
                  <a:prstClr val="black"/>
                </a:solidFill>
                <a:latin typeface="Calibri"/>
                <a:ea typeface="+mn-ea"/>
                <a:cs typeface="+mn-cs"/>
              </a:rPr>
              <a:t>Writes:      	0</a:t>
            </a:r>
            <a:endParaRPr lang="en-US" b="1" dirty="0">
              <a:solidFill>
                <a:prstClr val="black"/>
              </a:solidFill>
              <a:latin typeface="Calibri"/>
              <a:ea typeface="+mn-ea"/>
              <a:cs typeface="+mn-cs"/>
            </a:endParaRPr>
          </a:p>
        </p:txBody>
      </p:sp>
      <p:sp>
        <p:nvSpPr>
          <p:cNvPr id="104" name="Rectangle 2"/>
          <p:cNvSpPr>
            <a:spLocks noChangeArrowheads="1"/>
          </p:cNvSpPr>
          <p:nvPr/>
        </p:nvSpPr>
        <p:spPr bwMode="ltGray">
          <a:xfrm>
            <a:off x="3370077" y="2641600"/>
            <a:ext cx="2725923"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10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06" name="Rectangle 19"/>
          <p:cNvSpPr>
            <a:spLocks noChangeArrowheads="1"/>
          </p:cNvSpPr>
          <p:nvPr/>
        </p:nvSpPr>
        <p:spPr bwMode="auto">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7" name="Rectangle 20"/>
          <p:cNvSpPr>
            <a:spLocks noChangeArrowheads="1"/>
          </p:cNvSpPr>
          <p:nvPr/>
        </p:nvSpPr>
        <p:spPr bwMode="auto">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8"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9" name="Rectangle 29"/>
          <p:cNvSpPr>
            <a:spLocks noChangeArrowheads="1"/>
          </p:cNvSpPr>
          <p:nvPr/>
        </p:nvSpPr>
        <p:spPr bwMode="auto">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1"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3" name="Rectangle 42"/>
          <p:cNvSpPr>
            <a:spLocks noChangeArrowheads="1"/>
          </p:cNvSpPr>
          <p:nvPr/>
        </p:nvSpPr>
        <p:spPr bwMode="auto">
          <a:xfrm>
            <a:off x="3844925"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4" name="Rectangle 43"/>
          <p:cNvSpPr>
            <a:spLocks noChangeArrowheads="1"/>
          </p:cNvSpPr>
          <p:nvPr/>
        </p:nvSpPr>
        <p:spPr bwMode="auto">
          <a:xfrm>
            <a:off x="384492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5" name="Text Box 21"/>
          <p:cNvSpPr txBox="1">
            <a:spLocks noChangeArrowheads="1"/>
          </p:cNvSpPr>
          <p:nvPr/>
        </p:nvSpPr>
        <p:spPr bwMode="auto">
          <a:xfrm>
            <a:off x="3344910" y="2641600"/>
            <a:ext cx="260219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d  tag   data</a:t>
            </a:r>
            <a:endParaRPr lang="en-US" dirty="0">
              <a:solidFill>
                <a:prstClr val="black"/>
              </a:solidFill>
              <a:latin typeface="Calibri"/>
              <a:ea typeface="+mn-ea"/>
              <a:cs typeface="+mn-cs"/>
            </a:endParaRPr>
          </a:p>
        </p:txBody>
      </p:sp>
      <p:sp>
        <p:nvSpPr>
          <p:cNvPr id="116" name="Rectangle 40"/>
          <p:cNvSpPr>
            <a:spLocks noChangeArrowheads="1"/>
          </p:cNvSpPr>
          <p:nvPr/>
        </p:nvSpPr>
        <p:spPr bwMode="blackWhite">
          <a:xfrm>
            <a:off x="3567724"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noProof="0" dirty="0" smtClean="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117" name="Rectangle 41"/>
          <p:cNvSpPr>
            <a:spLocks noChangeArrowheads="1"/>
          </p:cNvSpPr>
          <p:nvPr/>
        </p:nvSpPr>
        <p:spPr bwMode="blackWhite">
          <a:xfrm>
            <a:off x="3570899"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0</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51" name="Rectangle 5"/>
          <p:cNvSpPr>
            <a:spLocks noGrp="1" noChangeArrowheads="1"/>
          </p:cNvSpPr>
          <p:nvPr>
            <p:ph type="title"/>
          </p:nvPr>
        </p:nvSpPr>
        <p:spPr>
          <a:xfrm>
            <a:off x="661988" y="0"/>
            <a:ext cx="7772400" cy="465138"/>
          </a:xfrm>
        </p:spPr>
        <p:txBody>
          <a:bodyPr>
            <a:normAutofit fontScale="90000"/>
          </a:bodyPr>
          <a:lstStyle/>
          <a:p>
            <a:r>
              <a:rPr lang="en-US" dirty="0"/>
              <a:t>Write-Back (REF </a:t>
            </a:r>
            <a:r>
              <a:rPr lang="en-US" dirty="0" smtClean="0"/>
              <a:t>3)</a:t>
            </a:r>
            <a:endParaRPr lang="en-US" dirty="0"/>
          </a:p>
        </p:txBody>
      </p:sp>
      <p:sp>
        <p:nvSpPr>
          <p:cNvPr id="8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000</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6"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87" name="Rectangle 46"/>
          <p:cNvSpPr>
            <a:spLocks noChangeArrowheads="1"/>
          </p:cNvSpPr>
          <p:nvPr/>
        </p:nvSpPr>
        <p:spPr bwMode="auto">
          <a:xfrm>
            <a:off x="4927600" y="34036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88"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89" name="Rectangle 48"/>
          <p:cNvSpPr>
            <a:spLocks noChangeArrowheads="1"/>
          </p:cNvSpPr>
          <p:nvPr/>
        </p:nvSpPr>
        <p:spPr bwMode="auto">
          <a:xfrm>
            <a:off x="2362200" y="5257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90" name="Text Box 15"/>
          <p:cNvSpPr txBox="1">
            <a:spLocks noChangeArrowheads="1"/>
          </p:cNvSpPr>
          <p:nvPr/>
        </p:nvSpPr>
        <p:spPr bwMode="auto">
          <a:xfrm>
            <a:off x="2182348" y="1495961"/>
            <a:ext cx="409151"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a:solidFill>
                  <a:srgbClr val="FF0000"/>
                </a:solidFill>
                <a:latin typeface="Calibri"/>
                <a:ea typeface="+mn-ea"/>
                <a:cs typeface="+mn-cs"/>
              </a:rPr>
              <a:t>M</a:t>
            </a:r>
          </a:p>
          <a:p>
            <a:pPr algn="r" fontAlgn="auto">
              <a:spcBef>
                <a:spcPts val="0"/>
              </a:spcBef>
              <a:spcAft>
                <a:spcPts val="0"/>
              </a:spcAft>
            </a:pPr>
            <a:endParaRPr lang="en-US" sz="2000" b="1" dirty="0" smtClean="0">
              <a:solidFill>
                <a:srgbClr val="FF0000"/>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p:txBody>
      </p:sp>
      <p:sp>
        <p:nvSpPr>
          <p:cNvPr id="65" name="AutoShape 39"/>
          <p:cNvSpPr>
            <a:spLocks noChangeArrowheads="1"/>
          </p:cNvSpPr>
          <p:nvPr/>
        </p:nvSpPr>
        <p:spPr bwMode="auto">
          <a:xfrm>
            <a:off x="0" y="2139085"/>
            <a:ext cx="381000" cy="286415"/>
          </a:xfrm>
          <a:prstGeom prst="rightArrow">
            <a:avLst>
              <a:gd name="adj1" fmla="val 50000"/>
              <a:gd name="adj2" fmla="val 41667"/>
            </a:avLst>
          </a:prstGeom>
          <a:solidFill>
            <a:schemeClr val="tx2"/>
          </a:solidFill>
          <a:ln w="28575">
            <a:noFill/>
            <a:miter lim="800000"/>
            <a:headEnd/>
            <a:tailEnd/>
          </a:ln>
          <a:effectLst/>
        </p:spPr>
        <p:txBody>
          <a:bodyPr wrap="none" anchor="ctr"/>
          <a:lstStyle/>
          <a:p>
            <a:endParaRPr lang="en-US"/>
          </a:p>
        </p:txBody>
      </p:sp>
      <p:sp>
        <p:nvSpPr>
          <p:cNvPr id="91" name="Rectangle 28"/>
          <p:cNvSpPr>
            <a:spLocks noChangeArrowheads="1"/>
          </p:cNvSpPr>
          <p:nvPr/>
        </p:nvSpPr>
        <p:spPr bwMode="auto">
          <a:xfrm>
            <a:off x="4380524"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011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93" name="Rectangle 49"/>
          <p:cNvSpPr>
            <a:spLocks noChangeArrowheads="1"/>
          </p:cNvSpPr>
          <p:nvPr/>
        </p:nvSpPr>
        <p:spPr bwMode="auto">
          <a:xfrm>
            <a:off x="4930775" y="3718355"/>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162</a:t>
            </a:r>
          </a:p>
        </p:txBody>
      </p:sp>
      <p:sp>
        <p:nvSpPr>
          <p:cNvPr id="94" name="Rectangle 50"/>
          <p:cNvSpPr>
            <a:spLocks noChangeArrowheads="1"/>
          </p:cNvSpPr>
          <p:nvPr/>
        </p:nvSpPr>
        <p:spPr bwMode="auto">
          <a:xfrm>
            <a:off x="4927600" y="4038600"/>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173</a:t>
            </a:r>
          </a:p>
        </p:txBody>
      </p:sp>
      <p:sp>
        <p:nvSpPr>
          <p:cNvPr id="95" name="Rectangle 51"/>
          <p:cNvSpPr>
            <a:spLocks noChangeArrowheads="1"/>
          </p:cNvSpPr>
          <p:nvPr/>
        </p:nvSpPr>
        <p:spPr bwMode="auto">
          <a:xfrm>
            <a:off x="2362200" y="556948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173</a:t>
            </a:r>
          </a:p>
        </p:txBody>
      </p:sp>
      <p:sp>
        <p:nvSpPr>
          <p:cNvPr id="97" name="Rectangle 41"/>
          <p:cNvSpPr>
            <a:spLocks noChangeArrowheads="1"/>
          </p:cNvSpPr>
          <p:nvPr/>
        </p:nvSpPr>
        <p:spPr bwMode="auto">
          <a:xfrm>
            <a:off x="4121150"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Tree>
    <p:extLst>
      <p:ext uri="{BB962C8B-B14F-4D97-AF65-F5344CB8AC3E}">
        <p14:creationId xmlns:p14="http://schemas.microsoft.com/office/powerpoint/2010/main" val="1466382537"/>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117</a:t>
            </a:fld>
            <a:endParaRPr lang="en-US" dirty="0"/>
          </a:p>
        </p:txBody>
      </p:sp>
      <p:sp>
        <p:nvSpPr>
          <p:cNvPr id="49"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3"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4"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5"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6"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57"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58"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59"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0"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1" name="Text Box 15"/>
          <p:cNvSpPr txBox="1">
            <a:spLocks noChangeArrowheads="1"/>
          </p:cNvSpPr>
          <p:nvPr/>
        </p:nvSpPr>
        <p:spPr bwMode="auto">
          <a:xfrm>
            <a:off x="348812" y="1271338"/>
            <a:ext cx="240916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62"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63"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76"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7"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8"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9"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80"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1"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2"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3"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4" name="Text Box 39"/>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Misses:	</a:t>
            </a:r>
            <a:r>
              <a:rPr lang="en-US" b="1" dirty="0">
                <a:solidFill>
                  <a:prstClr val="black"/>
                </a:solidFill>
                <a:latin typeface="Calibri"/>
                <a:ea typeface="+mn-ea"/>
                <a:cs typeface="+mn-cs"/>
              </a:rPr>
              <a:t>2</a:t>
            </a: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1</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	</a:t>
            </a:r>
            <a:r>
              <a:rPr lang="en-US" b="1" dirty="0">
                <a:solidFill>
                  <a:prstClr val="black"/>
                </a:solidFill>
                <a:latin typeface="Calibri"/>
                <a:ea typeface="+mn-ea"/>
                <a:cs typeface="+mn-cs"/>
              </a:rPr>
              <a:t>4</a:t>
            </a:r>
          </a:p>
          <a:p>
            <a:pPr fontAlgn="auto">
              <a:spcBef>
                <a:spcPts val="0"/>
              </a:spcBef>
              <a:spcAft>
                <a:spcPts val="0"/>
              </a:spcAft>
            </a:pPr>
            <a:r>
              <a:rPr lang="en-US" b="1" i="1" dirty="0" smtClean="0">
                <a:solidFill>
                  <a:prstClr val="black"/>
                </a:solidFill>
                <a:latin typeface="Calibri"/>
                <a:ea typeface="+mn-ea"/>
                <a:cs typeface="+mn-cs"/>
              </a:rPr>
              <a:t>Writes:      	1</a:t>
            </a:r>
            <a:endParaRPr lang="en-US" b="1" i="1" dirty="0">
              <a:solidFill>
                <a:prstClr val="black"/>
              </a:solidFill>
              <a:latin typeface="Calibri"/>
              <a:ea typeface="+mn-ea"/>
              <a:cs typeface="+mn-cs"/>
            </a:endParaRPr>
          </a:p>
        </p:txBody>
      </p:sp>
      <p:sp>
        <p:nvSpPr>
          <p:cNvPr id="104" name="Rectangle 2"/>
          <p:cNvSpPr>
            <a:spLocks noChangeArrowheads="1"/>
          </p:cNvSpPr>
          <p:nvPr/>
        </p:nvSpPr>
        <p:spPr bwMode="ltGray">
          <a:xfrm>
            <a:off x="3370077" y="2641600"/>
            <a:ext cx="2725923"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10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06" name="Rectangle 19"/>
          <p:cNvSpPr>
            <a:spLocks noChangeArrowheads="1"/>
          </p:cNvSpPr>
          <p:nvPr/>
        </p:nvSpPr>
        <p:spPr bwMode="auto">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7" name="Rectangle 20"/>
          <p:cNvSpPr>
            <a:spLocks noChangeArrowheads="1"/>
          </p:cNvSpPr>
          <p:nvPr/>
        </p:nvSpPr>
        <p:spPr bwMode="auto">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8"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9" name="Rectangle 29"/>
          <p:cNvSpPr>
            <a:spLocks noChangeArrowheads="1"/>
          </p:cNvSpPr>
          <p:nvPr/>
        </p:nvSpPr>
        <p:spPr bwMode="auto">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1"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3" name="Rectangle 42"/>
          <p:cNvSpPr>
            <a:spLocks noChangeArrowheads="1"/>
          </p:cNvSpPr>
          <p:nvPr/>
        </p:nvSpPr>
        <p:spPr bwMode="auto">
          <a:xfrm>
            <a:off x="3844925"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4" name="Rectangle 43"/>
          <p:cNvSpPr>
            <a:spLocks noChangeArrowheads="1"/>
          </p:cNvSpPr>
          <p:nvPr/>
        </p:nvSpPr>
        <p:spPr bwMode="auto">
          <a:xfrm>
            <a:off x="384492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5" name="Text Box 21"/>
          <p:cNvSpPr txBox="1">
            <a:spLocks noChangeArrowheads="1"/>
          </p:cNvSpPr>
          <p:nvPr/>
        </p:nvSpPr>
        <p:spPr bwMode="auto">
          <a:xfrm>
            <a:off x="3344910" y="2641600"/>
            <a:ext cx="260219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d  tag   data</a:t>
            </a:r>
            <a:endParaRPr lang="en-US" dirty="0">
              <a:solidFill>
                <a:prstClr val="black"/>
              </a:solidFill>
              <a:latin typeface="Calibri"/>
              <a:ea typeface="+mn-ea"/>
              <a:cs typeface="+mn-cs"/>
            </a:endParaRPr>
          </a:p>
        </p:txBody>
      </p:sp>
      <p:sp>
        <p:nvSpPr>
          <p:cNvPr id="116" name="Rectangle 40"/>
          <p:cNvSpPr>
            <a:spLocks noChangeArrowheads="1"/>
          </p:cNvSpPr>
          <p:nvPr/>
        </p:nvSpPr>
        <p:spPr bwMode="blackWhite">
          <a:xfrm>
            <a:off x="3567724"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0</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117" name="Rectangle 41"/>
          <p:cNvSpPr>
            <a:spLocks noChangeArrowheads="1"/>
          </p:cNvSpPr>
          <p:nvPr/>
        </p:nvSpPr>
        <p:spPr bwMode="blackWhite">
          <a:xfrm>
            <a:off x="3570899"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noProof="0" dirty="0" smtClean="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51" name="Rectangle 5"/>
          <p:cNvSpPr>
            <a:spLocks noGrp="1" noChangeArrowheads="1"/>
          </p:cNvSpPr>
          <p:nvPr>
            <p:ph type="title"/>
          </p:nvPr>
        </p:nvSpPr>
        <p:spPr>
          <a:xfrm>
            <a:off x="661988" y="0"/>
            <a:ext cx="7772400" cy="465138"/>
          </a:xfrm>
        </p:spPr>
        <p:txBody>
          <a:bodyPr>
            <a:normAutofit fontScale="90000"/>
          </a:bodyPr>
          <a:lstStyle/>
          <a:p>
            <a:r>
              <a:rPr lang="en-US" dirty="0"/>
              <a:t>Write-Back (REF </a:t>
            </a:r>
            <a:r>
              <a:rPr lang="en-US" dirty="0" smtClean="0"/>
              <a:t>3)</a:t>
            </a:r>
            <a:endParaRPr lang="en-US" dirty="0"/>
          </a:p>
        </p:txBody>
      </p:sp>
      <p:sp>
        <p:nvSpPr>
          <p:cNvPr id="8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000</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6"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87" name="Rectangle 46"/>
          <p:cNvSpPr>
            <a:spLocks noChangeArrowheads="1"/>
          </p:cNvSpPr>
          <p:nvPr/>
        </p:nvSpPr>
        <p:spPr bwMode="auto">
          <a:xfrm>
            <a:off x="4927600" y="34036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88"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89" name="Rectangle 48"/>
          <p:cNvSpPr>
            <a:spLocks noChangeArrowheads="1"/>
          </p:cNvSpPr>
          <p:nvPr/>
        </p:nvSpPr>
        <p:spPr bwMode="auto">
          <a:xfrm>
            <a:off x="2362200" y="5257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90" name="Text Box 15"/>
          <p:cNvSpPr txBox="1">
            <a:spLocks noChangeArrowheads="1"/>
          </p:cNvSpPr>
          <p:nvPr/>
        </p:nvSpPr>
        <p:spPr bwMode="auto">
          <a:xfrm>
            <a:off x="2094182" y="1495961"/>
            <a:ext cx="497317" cy="163121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chemeClr val="accent4"/>
                </a:solidFill>
                <a:latin typeface="Calibri"/>
                <a:ea typeface="+mn-ea"/>
                <a:cs typeface="+mn-cs"/>
              </a:rPr>
              <a:t>Hit</a:t>
            </a:r>
            <a:endParaRPr lang="en-US" sz="2000" b="1" dirty="0">
              <a:solidFill>
                <a:schemeClr val="accent4"/>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p:txBody>
      </p:sp>
      <p:sp>
        <p:nvSpPr>
          <p:cNvPr id="65" name="AutoShape 39"/>
          <p:cNvSpPr>
            <a:spLocks noChangeArrowheads="1"/>
          </p:cNvSpPr>
          <p:nvPr/>
        </p:nvSpPr>
        <p:spPr bwMode="auto">
          <a:xfrm>
            <a:off x="0" y="2139085"/>
            <a:ext cx="381000" cy="286415"/>
          </a:xfrm>
          <a:prstGeom prst="rightArrow">
            <a:avLst>
              <a:gd name="adj1" fmla="val 50000"/>
              <a:gd name="adj2" fmla="val 41667"/>
            </a:avLst>
          </a:prstGeom>
          <a:solidFill>
            <a:schemeClr val="tx2"/>
          </a:solidFill>
          <a:ln w="28575">
            <a:noFill/>
            <a:miter lim="800000"/>
            <a:headEnd/>
            <a:tailEnd/>
          </a:ln>
          <a:effectLst/>
        </p:spPr>
        <p:txBody>
          <a:bodyPr wrap="none" anchor="ctr"/>
          <a:lstStyle/>
          <a:p>
            <a:endParaRPr lang="en-US"/>
          </a:p>
        </p:txBody>
      </p:sp>
      <p:sp>
        <p:nvSpPr>
          <p:cNvPr id="91" name="Rectangle 28"/>
          <p:cNvSpPr>
            <a:spLocks noChangeArrowheads="1"/>
          </p:cNvSpPr>
          <p:nvPr/>
        </p:nvSpPr>
        <p:spPr bwMode="auto">
          <a:xfrm>
            <a:off x="4380524"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011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93" name="Rectangle 49"/>
          <p:cNvSpPr>
            <a:spLocks noChangeArrowheads="1"/>
          </p:cNvSpPr>
          <p:nvPr/>
        </p:nvSpPr>
        <p:spPr bwMode="auto">
          <a:xfrm>
            <a:off x="4930775" y="3718355"/>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162</a:t>
            </a:r>
          </a:p>
        </p:txBody>
      </p:sp>
      <p:sp>
        <p:nvSpPr>
          <p:cNvPr id="94" name="Rectangle 50"/>
          <p:cNvSpPr>
            <a:spLocks noChangeArrowheads="1"/>
          </p:cNvSpPr>
          <p:nvPr/>
        </p:nvSpPr>
        <p:spPr bwMode="auto">
          <a:xfrm>
            <a:off x="4927600" y="4038600"/>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173</a:t>
            </a:r>
          </a:p>
        </p:txBody>
      </p:sp>
      <p:sp>
        <p:nvSpPr>
          <p:cNvPr id="95" name="Rectangle 51"/>
          <p:cNvSpPr>
            <a:spLocks noChangeArrowheads="1"/>
          </p:cNvSpPr>
          <p:nvPr/>
        </p:nvSpPr>
        <p:spPr bwMode="auto">
          <a:xfrm>
            <a:off x="2362200" y="556948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173</a:t>
            </a:r>
          </a:p>
        </p:txBody>
      </p:sp>
      <p:sp>
        <p:nvSpPr>
          <p:cNvPr id="97" name="Rectangle 41"/>
          <p:cNvSpPr>
            <a:spLocks noChangeArrowheads="1"/>
          </p:cNvSpPr>
          <p:nvPr/>
        </p:nvSpPr>
        <p:spPr bwMode="auto">
          <a:xfrm>
            <a:off x="4121150"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74"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00F6FF"/>
                </a:solidFill>
                <a:effectLst/>
                <a:uLnTx/>
                <a:uFillTx/>
                <a:latin typeface="Calibri"/>
                <a:ea typeface="+mn-ea"/>
                <a:cs typeface="+mn-cs"/>
              </a:rPr>
              <a:t>1</a:t>
            </a:r>
          </a:p>
        </p:txBody>
      </p:sp>
      <p:sp>
        <p:nvSpPr>
          <p:cNvPr id="75"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FFFF00"/>
                </a:solidFill>
                <a:effectLst/>
                <a:uLnTx/>
                <a:uFillTx/>
                <a:latin typeface="Calibri"/>
                <a:ea typeface="+mn-ea"/>
                <a:cs typeface="+mn-cs"/>
              </a:rPr>
              <a:t>173</a:t>
            </a:r>
          </a:p>
        </p:txBody>
      </p:sp>
      <p:sp>
        <p:nvSpPr>
          <p:cNvPr id="92" name="Line 52"/>
          <p:cNvSpPr>
            <a:spLocks noChangeShapeType="1"/>
          </p:cNvSpPr>
          <p:nvPr/>
        </p:nvSpPr>
        <p:spPr bwMode="auto">
          <a:xfrm flipV="1">
            <a:off x="3276600" y="3276600"/>
            <a:ext cx="1828800" cy="2438400"/>
          </a:xfrm>
          <a:prstGeom prst="line">
            <a:avLst/>
          </a:prstGeom>
          <a:noFill/>
          <a:ln w="57150">
            <a:solidFill>
              <a:sysClr val="windowText" lastClr="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852491854"/>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118</a:t>
            </a:fld>
            <a:endParaRPr lang="en-US" dirty="0"/>
          </a:p>
        </p:txBody>
      </p:sp>
      <p:sp>
        <p:nvSpPr>
          <p:cNvPr id="49"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3"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4"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5"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6"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57"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58"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59"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0"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1" name="Text Box 15"/>
          <p:cNvSpPr txBox="1">
            <a:spLocks noChangeArrowheads="1"/>
          </p:cNvSpPr>
          <p:nvPr/>
        </p:nvSpPr>
        <p:spPr bwMode="auto">
          <a:xfrm>
            <a:off x="348812" y="1271338"/>
            <a:ext cx="240916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62"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63"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76"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7"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8"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9"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80"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1"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2"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3"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4" name="Text Box 39"/>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Misses:	</a:t>
            </a:r>
            <a:r>
              <a:rPr lang="en-US" b="1" dirty="0">
                <a:solidFill>
                  <a:prstClr val="black"/>
                </a:solidFill>
                <a:latin typeface="Calibri"/>
                <a:ea typeface="+mn-ea"/>
                <a:cs typeface="+mn-cs"/>
              </a:rPr>
              <a:t>2</a:t>
            </a: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1</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	</a:t>
            </a:r>
            <a:r>
              <a:rPr lang="en-US" b="1" dirty="0">
                <a:solidFill>
                  <a:prstClr val="black"/>
                </a:solidFill>
                <a:latin typeface="Calibri"/>
                <a:ea typeface="+mn-ea"/>
                <a:cs typeface="+mn-cs"/>
              </a:rPr>
              <a:t>4</a:t>
            </a:r>
          </a:p>
          <a:p>
            <a:pPr fontAlgn="auto">
              <a:spcBef>
                <a:spcPts val="0"/>
              </a:spcBef>
              <a:spcAft>
                <a:spcPts val="0"/>
              </a:spcAft>
            </a:pPr>
            <a:r>
              <a:rPr lang="en-US" b="1" dirty="0" smtClean="0">
                <a:solidFill>
                  <a:prstClr val="black"/>
                </a:solidFill>
                <a:latin typeface="Calibri"/>
                <a:ea typeface="+mn-ea"/>
                <a:cs typeface="+mn-cs"/>
              </a:rPr>
              <a:t>Writes:      	</a:t>
            </a:r>
            <a:r>
              <a:rPr lang="en-US" b="1" dirty="0">
                <a:solidFill>
                  <a:prstClr val="black"/>
                </a:solidFill>
                <a:latin typeface="Calibri"/>
                <a:ea typeface="+mn-ea"/>
                <a:cs typeface="+mn-cs"/>
              </a:rPr>
              <a:t>0</a:t>
            </a:r>
          </a:p>
        </p:txBody>
      </p:sp>
      <p:sp>
        <p:nvSpPr>
          <p:cNvPr id="104" name="Rectangle 2"/>
          <p:cNvSpPr>
            <a:spLocks noChangeArrowheads="1"/>
          </p:cNvSpPr>
          <p:nvPr/>
        </p:nvSpPr>
        <p:spPr bwMode="ltGray">
          <a:xfrm>
            <a:off x="3370077" y="2641600"/>
            <a:ext cx="2725923"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10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06" name="Rectangle 19"/>
          <p:cNvSpPr>
            <a:spLocks noChangeArrowheads="1"/>
          </p:cNvSpPr>
          <p:nvPr/>
        </p:nvSpPr>
        <p:spPr bwMode="auto">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7" name="Rectangle 20"/>
          <p:cNvSpPr>
            <a:spLocks noChangeArrowheads="1"/>
          </p:cNvSpPr>
          <p:nvPr/>
        </p:nvSpPr>
        <p:spPr bwMode="auto">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8"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9" name="Rectangle 29"/>
          <p:cNvSpPr>
            <a:spLocks noChangeArrowheads="1"/>
          </p:cNvSpPr>
          <p:nvPr/>
        </p:nvSpPr>
        <p:spPr bwMode="auto">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1"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3" name="Rectangle 42"/>
          <p:cNvSpPr>
            <a:spLocks noChangeArrowheads="1"/>
          </p:cNvSpPr>
          <p:nvPr/>
        </p:nvSpPr>
        <p:spPr bwMode="auto">
          <a:xfrm>
            <a:off x="3844925"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4" name="Rectangle 43"/>
          <p:cNvSpPr>
            <a:spLocks noChangeArrowheads="1"/>
          </p:cNvSpPr>
          <p:nvPr/>
        </p:nvSpPr>
        <p:spPr bwMode="auto">
          <a:xfrm>
            <a:off x="384492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5" name="Text Box 21"/>
          <p:cNvSpPr txBox="1">
            <a:spLocks noChangeArrowheads="1"/>
          </p:cNvSpPr>
          <p:nvPr/>
        </p:nvSpPr>
        <p:spPr bwMode="auto">
          <a:xfrm>
            <a:off x="3344910" y="2641600"/>
            <a:ext cx="260219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d  tag   data</a:t>
            </a:r>
            <a:endParaRPr lang="en-US" dirty="0">
              <a:solidFill>
                <a:prstClr val="black"/>
              </a:solidFill>
              <a:latin typeface="Calibri"/>
              <a:ea typeface="+mn-ea"/>
              <a:cs typeface="+mn-cs"/>
            </a:endParaRPr>
          </a:p>
        </p:txBody>
      </p:sp>
      <p:sp>
        <p:nvSpPr>
          <p:cNvPr id="116" name="Rectangle 40"/>
          <p:cNvSpPr>
            <a:spLocks noChangeArrowheads="1"/>
          </p:cNvSpPr>
          <p:nvPr/>
        </p:nvSpPr>
        <p:spPr bwMode="blackWhite">
          <a:xfrm>
            <a:off x="3567724"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0</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117" name="Rectangle 41"/>
          <p:cNvSpPr>
            <a:spLocks noChangeArrowheads="1"/>
          </p:cNvSpPr>
          <p:nvPr/>
        </p:nvSpPr>
        <p:spPr bwMode="blackWhite">
          <a:xfrm>
            <a:off x="3570899"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noProof="0" dirty="0" smtClean="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51" name="Rectangle 5"/>
          <p:cNvSpPr>
            <a:spLocks noGrp="1" noChangeArrowheads="1"/>
          </p:cNvSpPr>
          <p:nvPr>
            <p:ph type="title"/>
          </p:nvPr>
        </p:nvSpPr>
        <p:spPr>
          <a:xfrm>
            <a:off x="661988" y="0"/>
            <a:ext cx="7772400" cy="465138"/>
          </a:xfrm>
        </p:spPr>
        <p:txBody>
          <a:bodyPr>
            <a:normAutofit fontScale="90000"/>
          </a:bodyPr>
          <a:lstStyle/>
          <a:p>
            <a:r>
              <a:rPr lang="en-US" dirty="0"/>
              <a:t>Write-Back (REF 4</a:t>
            </a:r>
            <a:r>
              <a:rPr lang="en-US" dirty="0" smtClean="0"/>
              <a:t>)</a:t>
            </a:r>
            <a:endParaRPr lang="en-US" dirty="0"/>
          </a:p>
        </p:txBody>
      </p:sp>
      <p:sp>
        <p:nvSpPr>
          <p:cNvPr id="8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000</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6"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87" name="Rectangle 46"/>
          <p:cNvSpPr>
            <a:spLocks noChangeArrowheads="1"/>
          </p:cNvSpPr>
          <p:nvPr/>
        </p:nvSpPr>
        <p:spPr bwMode="auto">
          <a:xfrm>
            <a:off x="4927600" y="34036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88"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89" name="Rectangle 48"/>
          <p:cNvSpPr>
            <a:spLocks noChangeArrowheads="1"/>
          </p:cNvSpPr>
          <p:nvPr/>
        </p:nvSpPr>
        <p:spPr bwMode="auto">
          <a:xfrm>
            <a:off x="2362200" y="5257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90" name="Text Box 15"/>
          <p:cNvSpPr txBox="1">
            <a:spLocks noChangeArrowheads="1"/>
          </p:cNvSpPr>
          <p:nvPr/>
        </p:nvSpPr>
        <p:spPr bwMode="auto">
          <a:xfrm>
            <a:off x="2094182" y="1495961"/>
            <a:ext cx="497317" cy="163121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chemeClr val="accent4"/>
                </a:solidFill>
                <a:latin typeface="Calibri"/>
                <a:ea typeface="+mn-ea"/>
                <a:cs typeface="+mn-cs"/>
              </a:rPr>
              <a:t>Hit</a:t>
            </a:r>
            <a:endParaRPr lang="en-US" sz="2000" b="1" dirty="0">
              <a:solidFill>
                <a:schemeClr val="accent4"/>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p:txBody>
      </p:sp>
      <p:sp>
        <p:nvSpPr>
          <p:cNvPr id="65" name="AutoShape 39"/>
          <p:cNvSpPr>
            <a:spLocks noChangeArrowheads="1"/>
          </p:cNvSpPr>
          <p:nvPr/>
        </p:nvSpPr>
        <p:spPr bwMode="auto">
          <a:xfrm>
            <a:off x="44169" y="2380585"/>
            <a:ext cx="381000" cy="286415"/>
          </a:xfrm>
          <a:prstGeom prst="rightArrow">
            <a:avLst>
              <a:gd name="adj1" fmla="val 50000"/>
              <a:gd name="adj2" fmla="val 41667"/>
            </a:avLst>
          </a:prstGeom>
          <a:solidFill>
            <a:schemeClr val="tx2"/>
          </a:solidFill>
          <a:ln w="28575">
            <a:noFill/>
            <a:miter lim="800000"/>
            <a:headEnd/>
            <a:tailEnd/>
          </a:ln>
          <a:effectLst/>
        </p:spPr>
        <p:txBody>
          <a:bodyPr wrap="none" anchor="ctr"/>
          <a:lstStyle/>
          <a:p>
            <a:endParaRPr lang="en-US"/>
          </a:p>
        </p:txBody>
      </p:sp>
      <p:sp>
        <p:nvSpPr>
          <p:cNvPr id="91" name="Rectangle 28"/>
          <p:cNvSpPr>
            <a:spLocks noChangeArrowheads="1"/>
          </p:cNvSpPr>
          <p:nvPr/>
        </p:nvSpPr>
        <p:spPr bwMode="auto">
          <a:xfrm>
            <a:off x="4380524"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011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93" name="Rectangle 49"/>
          <p:cNvSpPr>
            <a:spLocks noChangeArrowheads="1"/>
          </p:cNvSpPr>
          <p:nvPr/>
        </p:nvSpPr>
        <p:spPr bwMode="auto">
          <a:xfrm>
            <a:off x="4930775" y="3718355"/>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162</a:t>
            </a:r>
          </a:p>
        </p:txBody>
      </p:sp>
      <p:sp>
        <p:nvSpPr>
          <p:cNvPr id="94" name="Rectangle 50"/>
          <p:cNvSpPr>
            <a:spLocks noChangeArrowheads="1"/>
          </p:cNvSpPr>
          <p:nvPr/>
        </p:nvSpPr>
        <p:spPr bwMode="auto">
          <a:xfrm>
            <a:off x="4927600" y="4038600"/>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173</a:t>
            </a:r>
          </a:p>
        </p:txBody>
      </p:sp>
      <p:sp>
        <p:nvSpPr>
          <p:cNvPr id="95" name="Rectangle 51"/>
          <p:cNvSpPr>
            <a:spLocks noChangeArrowheads="1"/>
          </p:cNvSpPr>
          <p:nvPr/>
        </p:nvSpPr>
        <p:spPr bwMode="auto">
          <a:xfrm>
            <a:off x="2362200" y="556948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173</a:t>
            </a:r>
          </a:p>
        </p:txBody>
      </p:sp>
      <p:sp>
        <p:nvSpPr>
          <p:cNvPr id="97" name="Rectangle 41"/>
          <p:cNvSpPr>
            <a:spLocks noChangeArrowheads="1"/>
          </p:cNvSpPr>
          <p:nvPr/>
        </p:nvSpPr>
        <p:spPr bwMode="auto">
          <a:xfrm>
            <a:off x="4121150"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74"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a:t>
            </a:r>
          </a:p>
        </p:txBody>
      </p:sp>
      <p:sp>
        <p:nvSpPr>
          <p:cNvPr id="75"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173</a:t>
            </a:r>
          </a:p>
        </p:txBody>
      </p:sp>
    </p:spTree>
    <p:extLst>
      <p:ext uri="{BB962C8B-B14F-4D97-AF65-F5344CB8AC3E}">
        <p14:creationId xmlns:p14="http://schemas.microsoft.com/office/powerpoint/2010/main" val="2509318614"/>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119</a:t>
            </a:fld>
            <a:endParaRPr lang="en-US" dirty="0"/>
          </a:p>
        </p:txBody>
      </p:sp>
      <p:sp>
        <p:nvSpPr>
          <p:cNvPr id="49"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3"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4"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5"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6"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57"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58"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59"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0"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1" name="Text Box 15"/>
          <p:cNvSpPr txBox="1">
            <a:spLocks noChangeArrowheads="1"/>
          </p:cNvSpPr>
          <p:nvPr/>
        </p:nvSpPr>
        <p:spPr bwMode="auto">
          <a:xfrm>
            <a:off x="348812" y="1271338"/>
            <a:ext cx="240916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62"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63"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76"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7"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8"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9"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80"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1"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2"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3"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4" name="Text Box 39"/>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Misses:	3</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1</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	6</a:t>
            </a:r>
            <a:endParaRPr lang="en-US" b="1" dirty="0">
              <a:solidFill>
                <a:prstClr val="black"/>
              </a:solidFill>
              <a:latin typeface="Calibri"/>
              <a:ea typeface="+mn-ea"/>
              <a:cs typeface="+mn-cs"/>
            </a:endParaRPr>
          </a:p>
          <a:p>
            <a:pPr fontAlgn="auto">
              <a:spcBef>
                <a:spcPts val="0"/>
              </a:spcBef>
              <a:spcAft>
                <a:spcPts val="0"/>
              </a:spcAft>
            </a:pPr>
            <a:r>
              <a:rPr lang="en-US" b="1" dirty="0" smtClean="0">
                <a:solidFill>
                  <a:prstClr val="black"/>
                </a:solidFill>
                <a:latin typeface="Calibri"/>
                <a:ea typeface="+mn-ea"/>
                <a:cs typeface="+mn-cs"/>
              </a:rPr>
              <a:t>Writes:      	0</a:t>
            </a:r>
            <a:endParaRPr lang="en-US" b="1" dirty="0">
              <a:solidFill>
                <a:prstClr val="black"/>
              </a:solidFill>
              <a:latin typeface="Calibri"/>
              <a:ea typeface="+mn-ea"/>
              <a:cs typeface="+mn-cs"/>
            </a:endParaRPr>
          </a:p>
        </p:txBody>
      </p:sp>
      <p:sp>
        <p:nvSpPr>
          <p:cNvPr id="104" name="Rectangle 2"/>
          <p:cNvSpPr>
            <a:spLocks noChangeArrowheads="1"/>
          </p:cNvSpPr>
          <p:nvPr/>
        </p:nvSpPr>
        <p:spPr bwMode="ltGray">
          <a:xfrm>
            <a:off x="3370077" y="2641600"/>
            <a:ext cx="2725923"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10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06" name="Rectangle 19"/>
          <p:cNvSpPr>
            <a:spLocks noChangeArrowheads="1"/>
          </p:cNvSpPr>
          <p:nvPr/>
        </p:nvSpPr>
        <p:spPr bwMode="auto">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7" name="Rectangle 20"/>
          <p:cNvSpPr>
            <a:spLocks noChangeArrowheads="1"/>
          </p:cNvSpPr>
          <p:nvPr/>
        </p:nvSpPr>
        <p:spPr bwMode="auto">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8"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9" name="Rectangle 29"/>
          <p:cNvSpPr>
            <a:spLocks noChangeArrowheads="1"/>
          </p:cNvSpPr>
          <p:nvPr/>
        </p:nvSpPr>
        <p:spPr bwMode="auto">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1"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3" name="Rectangle 42"/>
          <p:cNvSpPr>
            <a:spLocks noChangeArrowheads="1"/>
          </p:cNvSpPr>
          <p:nvPr/>
        </p:nvSpPr>
        <p:spPr bwMode="auto">
          <a:xfrm>
            <a:off x="3844925"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4" name="Rectangle 43"/>
          <p:cNvSpPr>
            <a:spLocks noChangeArrowheads="1"/>
          </p:cNvSpPr>
          <p:nvPr/>
        </p:nvSpPr>
        <p:spPr bwMode="auto">
          <a:xfrm>
            <a:off x="384492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5" name="Text Box 21"/>
          <p:cNvSpPr txBox="1">
            <a:spLocks noChangeArrowheads="1"/>
          </p:cNvSpPr>
          <p:nvPr/>
        </p:nvSpPr>
        <p:spPr bwMode="auto">
          <a:xfrm>
            <a:off x="3344910" y="2641600"/>
            <a:ext cx="260219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d  tag   data</a:t>
            </a:r>
            <a:endParaRPr lang="en-US" dirty="0">
              <a:solidFill>
                <a:prstClr val="black"/>
              </a:solidFill>
              <a:latin typeface="Calibri"/>
              <a:ea typeface="+mn-ea"/>
              <a:cs typeface="+mn-cs"/>
            </a:endParaRPr>
          </a:p>
        </p:txBody>
      </p:sp>
      <p:sp>
        <p:nvSpPr>
          <p:cNvPr id="116" name="Rectangle 40"/>
          <p:cNvSpPr>
            <a:spLocks noChangeArrowheads="1"/>
          </p:cNvSpPr>
          <p:nvPr/>
        </p:nvSpPr>
        <p:spPr bwMode="blackWhite">
          <a:xfrm>
            <a:off x="3567724"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0</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117" name="Rectangle 41"/>
          <p:cNvSpPr>
            <a:spLocks noChangeArrowheads="1"/>
          </p:cNvSpPr>
          <p:nvPr/>
        </p:nvSpPr>
        <p:spPr bwMode="blackWhite">
          <a:xfrm>
            <a:off x="3570899"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noProof="0" dirty="0" smtClean="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51" name="Rectangle 5"/>
          <p:cNvSpPr>
            <a:spLocks noGrp="1" noChangeArrowheads="1"/>
          </p:cNvSpPr>
          <p:nvPr>
            <p:ph type="title"/>
          </p:nvPr>
        </p:nvSpPr>
        <p:spPr>
          <a:xfrm>
            <a:off x="661988" y="0"/>
            <a:ext cx="7772400" cy="465138"/>
          </a:xfrm>
        </p:spPr>
        <p:txBody>
          <a:bodyPr>
            <a:normAutofit fontScale="90000"/>
          </a:bodyPr>
          <a:lstStyle/>
          <a:p>
            <a:r>
              <a:rPr lang="en-US" dirty="0"/>
              <a:t>Write-Back (REF 4</a:t>
            </a:r>
            <a:r>
              <a:rPr lang="en-US" dirty="0" smtClean="0"/>
              <a:t>)</a:t>
            </a:r>
            <a:endParaRPr lang="en-US" dirty="0"/>
          </a:p>
        </p:txBody>
      </p:sp>
      <p:sp>
        <p:nvSpPr>
          <p:cNvPr id="8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000</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6"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87" name="Rectangle 46"/>
          <p:cNvSpPr>
            <a:spLocks noChangeArrowheads="1"/>
          </p:cNvSpPr>
          <p:nvPr/>
        </p:nvSpPr>
        <p:spPr bwMode="auto">
          <a:xfrm>
            <a:off x="4927600" y="34036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88"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89" name="Rectangle 48"/>
          <p:cNvSpPr>
            <a:spLocks noChangeArrowheads="1"/>
          </p:cNvSpPr>
          <p:nvPr/>
        </p:nvSpPr>
        <p:spPr bwMode="auto">
          <a:xfrm>
            <a:off x="2362200" y="5257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90" name="Text Box 15"/>
          <p:cNvSpPr txBox="1">
            <a:spLocks noChangeArrowheads="1"/>
          </p:cNvSpPr>
          <p:nvPr/>
        </p:nvSpPr>
        <p:spPr bwMode="auto">
          <a:xfrm>
            <a:off x="2094182" y="1495961"/>
            <a:ext cx="497317" cy="163121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chemeClr val="accent4"/>
                </a:solidFill>
                <a:latin typeface="Calibri"/>
                <a:ea typeface="+mn-ea"/>
                <a:cs typeface="+mn-cs"/>
              </a:rPr>
              <a:t>Hit</a:t>
            </a:r>
            <a:endParaRPr lang="en-US" sz="2000" b="1" dirty="0">
              <a:solidFill>
                <a:schemeClr val="accent4"/>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p:txBody>
      </p:sp>
      <p:sp>
        <p:nvSpPr>
          <p:cNvPr id="65" name="AutoShape 39"/>
          <p:cNvSpPr>
            <a:spLocks noChangeArrowheads="1"/>
          </p:cNvSpPr>
          <p:nvPr/>
        </p:nvSpPr>
        <p:spPr bwMode="auto">
          <a:xfrm>
            <a:off x="44169" y="2380585"/>
            <a:ext cx="381000" cy="286415"/>
          </a:xfrm>
          <a:prstGeom prst="rightArrow">
            <a:avLst>
              <a:gd name="adj1" fmla="val 50000"/>
              <a:gd name="adj2" fmla="val 41667"/>
            </a:avLst>
          </a:prstGeom>
          <a:solidFill>
            <a:schemeClr val="tx2"/>
          </a:solidFill>
          <a:ln w="28575">
            <a:noFill/>
            <a:miter lim="800000"/>
            <a:headEnd/>
            <a:tailEnd/>
          </a:ln>
          <a:effectLst/>
        </p:spPr>
        <p:txBody>
          <a:bodyPr wrap="none" anchor="ctr"/>
          <a:lstStyle/>
          <a:p>
            <a:endParaRPr lang="en-US"/>
          </a:p>
        </p:txBody>
      </p:sp>
      <p:sp>
        <p:nvSpPr>
          <p:cNvPr id="91" name="Rectangle 28"/>
          <p:cNvSpPr>
            <a:spLocks noChangeArrowheads="1"/>
          </p:cNvSpPr>
          <p:nvPr/>
        </p:nvSpPr>
        <p:spPr bwMode="auto">
          <a:xfrm>
            <a:off x="4380524"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011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93" name="Rectangle 49"/>
          <p:cNvSpPr>
            <a:spLocks noChangeArrowheads="1"/>
          </p:cNvSpPr>
          <p:nvPr/>
        </p:nvSpPr>
        <p:spPr bwMode="auto">
          <a:xfrm>
            <a:off x="4930775" y="3718355"/>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162</a:t>
            </a:r>
          </a:p>
        </p:txBody>
      </p:sp>
      <p:sp>
        <p:nvSpPr>
          <p:cNvPr id="94" name="Rectangle 50"/>
          <p:cNvSpPr>
            <a:spLocks noChangeArrowheads="1"/>
          </p:cNvSpPr>
          <p:nvPr/>
        </p:nvSpPr>
        <p:spPr bwMode="auto">
          <a:xfrm>
            <a:off x="4927600" y="4038600"/>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173</a:t>
            </a:r>
          </a:p>
        </p:txBody>
      </p:sp>
      <p:sp>
        <p:nvSpPr>
          <p:cNvPr id="95" name="Rectangle 51"/>
          <p:cNvSpPr>
            <a:spLocks noChangeArrowheads="1"/>
          </p:cNvSpPr>
          <p:nvPr/>
        </p:nvSpPr>
        <p:spPr bwMode="auto">
          <a:xfrm>
            <a:off x="2362200" y="556948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173</a:t>
            </a:r>
          </a:p>
        </p:txBody>
      </p:sp>
      <p:sp>
        <p:nvSpPr>
          <p:cNvPr id="97" name="Rectangle 41"/>
          <p:cNvSpPr>
            <a:spLocks noChangeArrowheads="1"/>
          </p:cNvSpPr>
          <p:nvPr/>
        </p:nvSpPr>
        <p:spPr bwMode="auto">
          <a:xfrm>
            <a:off x="4121150"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74"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a:t>
            </a:r>
          </a:p>
        </p:txBody>
      </p:sp>
      <p:sp>
        <p:nvSpPr>
          <p:cNvPr id="75"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173</a:t>
            </a:r>
          </a:p>
        </p:txBody>
      </p:sp>
      <p:sp>
        <p:nvSpPr>
          <p:cNvPr id="64" name="Rectangle 8"/>
          <p:cNvSpPr>
            <a:spLocks noChangeArrowheads="1"/>
          </p:cNvSpPr>
          <p:nvPr/>
        </p:nvSpPr>
        <p:spPr bwMode="auto">
          <a:xfrm>
            <a:off x="4937675" y="4017665"/>
            <a:ext cx="1066800" cy="304800"/>
          </a:xfrm>
          <a:prstGeom prst="rect">
            <a:avLst/>
          </a:prstGeom>
          <a:solidFill>
            <a:srgbClr val="66FF99"/>
          </a:solidFill>
          <a:ln w="28575">
            <a:solidFill>
              <a:schemeClr val="bg1"/>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effectLst/>
                <a:uLnTx/>
                <a:uFillTx/>
                <a:latin typeface="Calibri"/>
                <a:ea typeface="+mn-ea"/>
                <a:cs typeface="+mn-cs"/>
              </a:rPr>
              <a:t>150</a:t>
            </a:r>
          </a:p>
        </p:txBody>
      </p:sp>
      <p:sp>
        <p:nvSpPr>
          <p:cNvPr id="66" name="Rectangle 33"/>
          <p:cNvSpPr>
            <a:spLocks noChangeArrowheads="1"/>
          </p:cNvSpPr>
          <p:nvPr/>
        </p:nvSpPr>
        <p:spPr bwMode="auto">
          <a:xfrm>
            <a:off x="4937675" y="3712865"/>
            <a:ext cx="1066800" cy="304800"/>
          </a:xfrm>
          <a:prstGeom prst="rect">
            <a:avLst/>
          </a:prstGeom>
          <a:solidFill>
            <a:srgbClr val="66FF99"/>
          </a:solidFill>
          <a:ln w="28575">
            <a:solidFill>
              <a:schemeClr val="bg1"/>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effectLst/>
                <a:uLnTx/>
                <a:uFillTx/>
                <a:latin typeface="Calibri"/>
                <a:ea typeface="+mn-ea"/>
                <a:cs typeface="+mn-cs"/>
              </a:rPr>
              <a:t>71</a:t>
            </a:r>
          </a:p>
        </p:txBody>
      </p:sp>
      <p:sp>
        <p:nvSpPr>
          <p:cNvPr id="73" name="Line 58"/>
          <p:cNvSpPr>
            <a:spLocks noChangeShapeType="1"/>
          </p:cNvSpPr>
          <p:nvPr/>
        </p:nvSpPr>
        <p:spPr bwMode="auto">
          <a:xfrm flipH="1">
            <a:off x="5867400" y="3276600"/>
            <a:ext cx="1143000" cy="838200"/>
          </a:xfrm>
          <a:prstGeom prst="line">
            <a:avLst/>
          </a:prstGeom>
          <a:noFill/>
          <a:ln w="57150">
            <a:solidFill>
              <a:sysClr val="windowText" lastClr="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92" name="Line 57"/>
          <p:cNvSpPr>
            <a:spLocks noChangeShapeType="1"/>
          </p:cNvSpPr>
          <p:nvPr/>
        </p:nvSpPr>
        <p:spPr bwMode="auto">
          <a:xfrm flipH="1">
            <a:off x="5867400" y="2971800"/>
            <a:ext cx="1143000" cy="838200"/>
          </a:xfrm>
          <a:prstGeom prst="line">
            <a:avLst/>
          </a:prstGeom>
          <a:noFill/>
          <a:ln w="57150">
            <a:solidFill>
              <a:sysClr val="windowText" lastClr="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96" name="Rectangle 28"/>
          <p:cNvSpPr>
            <a:spLocks noChangeArrowheads="1"/>
          </p:cNvSpPr>
          <p:nvPr/>
        </p:nvSpPr>
        <p:spPr bwMode="auto">
          <a:xfrm>
            <a:off x="4390599" y="3696161"/>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srgbClr val="F79646"/>
                </a:solidFill>
                <a:effectLst/>
                <a:uLnTx/>
                <a:uFillTx/>
                <a:latin typeface="Calibri"/>
                <a:ea typeface="+mn-ea"/>
                <a:cs typeface="+mn-cs"/>
              </a:rPr>
              <a:t>010</a:t>
            </a:r>
            <a:endParaRPr kumimoji="0" lang="en-US" sz="1800" b="1" i="0" u="none" strike="noStrike" kern="0" cap="none" spc="0" normalizeH="0" baseline="0" noProof="0" dirty="0" smtClean="0">
              <a:ln>
                <a:noFill/>
              </a:ln>
              <a:solidFill>
                <a:srgbClr val="F79646"/>
              </a:solidFill>
              <a:effectLst/>
              <a:uLnTx/>
              <a:uFillTx/>
              <a:latin typeface="Calibri"/>
              <a:ea typeface="+mn-ea"/>
              <a:cs typeface="+mn-cs"/>
            </a:endParaRPr>
          </a:p>
        </p:txBody>
      </p:sp>
    </p:spTree>
    <p:extLst>
      <p:ext uri="{BB962C8B-B14F-4D97-AF65-F5344CB8AC3E}">
        <p14:creationId xmlns:p14="http://schemas.microsoft.com/office/powerpoint/2010/main" val="3747101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right)">
                                      <p:cBhvr>
                                        <p:cTn id="7" dur="500"/>
                                        <p:tgtEl>
                                          <p:spTgt spid="92"/>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73"/>
                                        </p:tgtEl>
                                        <p:attrNameLst>
                                          <p:attrName>style.visibility</p:attrName>
                                        </p:attrNameLst>
                                      </p:cBhvr>
                                      <p:to>
                                        <p:strVal val="visible"/>
                                      </p:to>
                                    </p:set>
                                    <p:animEffect transition="in" filter="wipe(right)">
                                      <p:cBhvr>
                                        <p:cTn id="10" dur="500"/>
                                        <p:tgtEl>
                                          <p:spTgt spid="73"/>
                                        </p:tgtEl>
                                      </p:cBhvr>
                                    </p:animEffec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64"/>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66"/>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9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66" grpId="0" animBg="1"/>
      <p:bldP spid="73" grpId="0" animBg="1"/>
      <p:bldP spid="92" grpId="0" animBg="1"/>
      <p:bldP spid="9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12</a:t>
            </a:fld>
            <a:endParaRPr lang="en-US" dirty="0"/>
          </a:p>
        </p:txBody>
      </p:sp>
      <p:sp>
        <p:nvSpPr>
          <p:cNvPr id="5" name="Title 1"/>
          <p:cNvSpPr>
            <a:spLocks noGrp="1"/>
          </p:cNvSpPr>
          <p:nvPr>
            <p:ph type="title"/>
          </p:nvPr>
        </p:nvSpPr>
        <p:spPr>
          <a:xfrm>
            <a:off x="457200" y="13374"/>
            <a:ext cx="8229600" cy="1143000"/>
          </a:xfrm>
        </p:spPr>
        <p:txBody>
          <a:bodyPr/>
          <a:lstStyle/>
          <a:p>
            <a:r>
              <a:rPr lang="en-US" dirty="0" smtClean="0"/>
              <a:t>Locality Locality Locality</a:t>
            </a:r>
            <a:endParaRPr lang="en-US" dirty="0"/>
          </a:p>
        </p:txBody>
      </p:sp>
      <p:sp>
        <p:nvSpPr>
          <p:cNvPr id="6" name="Content Placeholder 2"/>
          <p:cNvSpPr>
            <a:spLocks noGrp="1"/>
          </p:cNvSpPr>
          <p:nvPr>
            <p:ph idx="1"/>
          </p:nvPr>
        </p:nvSpPr>
        <p:spPr>
          <a:xfrm>
            <a:off x="457200" y="1156374"/>
            <a:ext cx="8229600" cy="4525963"/>
          </a:xfrm>
        </p:spPr>
        <p:txBody>
          <a:bodyPr/>
          <a:lstStyle/>
          <a:p>
            <a:pPr marL="0" indent="0">
              <a:buNone/>
            </a:pPr>
            <a:r>
              <a:rPr lang="en-US" dirty="0" smtClean="0"/>
              <a:t>If you ask for something, you’re likely to ask for:</a:t>
            </a:r>
          </a:p>
          <a:p>
            <a:r>
              <a:rPr lang="en-US" dirty="0"/>
              <a:t>t</a:t>
            </a:r>
            <a:r>
              <a:rPr lang="en-US" dirty="0" smtClean="0"/>
              <a:t>he same thing again soon </a:t>
            </a:r>
          </a:p>
          <a:p>
            <a:pPr marL="0" indent="0">
              <a:buNone/>
            </a:pPr>
            <a:r>
              <a:rPr lang="en-US" dirty="0" smtClean="0">
                <a:sym typeface="Wingdings"/>
              </a:rPr>
              <a:t>	 </a:t>
            </a:r>
            <a:r>
              <a:rPr lang="en-US" dirty="0" smtClean="0">
                <a:solidFill>
                  <a:srgbClr val="0000FF"/>
                </a:solidFill>
              </a:rPr>
              <a:t>Temporal Locality </a:t>
            </a:r>
          </a:p>
          <a:p>
            <a:r>
              <a:rPr lang="en-US" dirty="0"/>
              <a:t>s</a:t>
            </a:r>
            <a:r>
              <a:rPr lang="en-US" dirty="0" smtClean="0"/>
              <a:t>omething near that thing, soon</a:t>
            </a:r>
          </a:p>
          <a:p>
            <a:pPr marL="0" indent="0">
              <a:buNone/>
            </a:pPr>
            <a:r>
              <a:rPr lang="en-US" dirty="0">
                <a:sym typeface="Wingdings"/>
              </a:rPr>
              <a:t>	</a:t>
            </a:r>
            <a:r>
              <a:rPr lang="en-US" dirty="0" smtClean="0">
                <a:sym typeface="Wingdings"/>
              </a:rPr>
              <a:t> </a:t>
            </a:r>
            <a:r>
              <a:rPr lang="en-US" dirty="0" smtClean="0">
                <a:solidFill>
                  <a:srgbClr val="660066"/>
                </a:solidFill>
              </a:rPr>
              <a:t>Spatial Locality</a:t>
            </a:r>
          </a:p>
          <a:p>
            <a:pPr marL="0" indent="0">
              <a:buNone/>
            </a:pPr>
            <a:endParaRPr lang="en-US" dirty="0" smtClean="0"/>
          </a:p>
          <a:p>
            <a:pPr marL="0" indent="0">
              <a:buNone/>
            </a:pPr>
            <a:r>
              <a:rPr lang="en-US" dirty="0"/>
              <a:t>	</a:t>
            </a:r>
            <a:r>
              <a:rPr lang="en-US" dirty="0" smtClean="0"/>
              <a:t>									</a:t>
            </a:r>
          </a:p>
        </p:txBody>
      </p:sp>
      <p:sp>
        <p:nvSpPr>
          <p:cNvPr id="7" name="Rectangle 6"/>
          <p:cNvSpPr/>
          <p:nvPr/>
        </p:nvSpPr>
        <p:spPr>
          <a:xfrm>
            <a:off x="692830" y="4571988"/>
            <a:ext cx="3945606" cy="1441420"/>
          </a:xfrm>
          <a:prstGeom prst="rect">
            <a:avLst/>
          </a:prstGeom>
          <a:solidFill>
            <a:srgbClr val="EBC95E"/>
          </a:solidFill>
          <a:ln>
            <a:solidFill>
              <a:schemeClr val="tx2"/>
            </a:solidFill>
          </a:ln>
        </p:spPr>
        <p:txBody>
          <a:bodyPr wrap="square">
            <a:spAutoFit/>
          </a:bodyPr>
          <a:lstStyle/>
          <a:p>
            <a:pPr>
              <a:lnSpc>
                <a:spcPct val="110000"/>
              </a:lnSpc>
            </a:pPr>
            <a:r>
              <a:rPr lang="is-IS" sz="3000" b="1" baseline="30000" dirty="0" smtClean="0">
                <a:solidFill>
                  <a:schemeClr val="tx2"/>
                </a:solidFill>
                <a:latin typeface="Courier New"/>
                <a:cs typeface="Courier New"/>
              </a:rPr>
              <a:t>total </a:t>
            </a:r>
            <a:r>
              <a:rPr lang="is-IS" sz="3000" b="1" baseline="30000" dirty="0">
                <a:solidFill>
                  <a:schemeClr val="tx2"/>
                </a:solidFill>
                <a:latin typeface="Courier New"/>
                <a:cs typeface="Courier New"/>
              </a:rPr>
              <a:t>= 0;</a:t>
            </a:r>
          </a:p>
          <a:p>
            <a:pPr>
              <a:lnSpc>
                <a:spcPct val="110000"/>
              </a:lnSpc>
            </a:pPr>
            <a:r>
              <a:rPr lang="da-DK" sz="3000" b="1" baseline="30000" dirty="0" smtClean="0">
                <a:solidFill>
                  <a:schemeClr val="tx2"/>
                </a:solidFill>
                <a:latin typeface="Courier New"/>
                <a:cs typeface="Courier New"/>
              </a:rPr>
              <a:t>for </a:t>
            </a:r>
            <a:r>
              <a:rPr lang="da-DK" sz="3000" b="1" baseline="30000" dirty="0">
                <a:solidFill>
                  <a:schemeClr val="tx2"/>
                </a:solidFill>
                <a:latin typeface="Courier New"/>
                <a:cs typeface="Courier New"/>
              </a:rPr>
              <a:t>(i = 0; i &lt; n; i++)</a:t>
            </a:r>
          </a:p>
          <a:p>
            <a:pPr>
              <a:lnSpc>
                <a:spcPct val="110000"/>
              </a:lnSpc>
            </a:pPr>
            <a:r>
              <a:rPr lang="is-IS" sz="3000" b="1" baseline="30000" dirty="0">
                <a:solidFill>
                  <a:schemeClr val="tx2"/>
                </a:solidFill>
                <a:latin typeface="Courier New"/>
                <a:cs typeface="Courier New"/>
              </a:rPr>
              <a:t>    </a:t>
            </a:r>
            <a:r>
              <a:rPr lang="is-IS" sz="3000" b="1" baseline="30000" dirty="0" smtClean="0">
                <a:solidFill>
                  <a:schemeClr val="accent1"/>
                </a:solidFill>
                <a:latin typeface="Courier New"/>
                <a:cs typeface="Courier New"/>
              </a:rPr>
              <a:t>total</a:t>
            </a:r>
            <a:r>
              <a:rPr lang="is-IS" sz="3000" b="1" baseline="30000" dirty="0" smtClean="0">
                <a:solidFill>
                  <a:schemeClr val="tx2"/>
                </a:solidFill>
                <a:latin typeface="Courier New"/>
                <a:cs typeface="Courier New"/>
              </a:rPr>
              <a:t> +</a:t>
            </a:r>
            <a:r>
              <a:rPr lang="is-IS" sz="3000" b="1" baseline="30000" dirty="0">
                <a:solidFill>
                  <a:schemeClr val="tx2"/>
                </a:solidFill>
                <a:latin typeface="Courier New"/>
                <a:cs typeface="Courier New"/>
              </a:rPr>
              <a:t>= </a:t>
            </a:r>
            <a:r>
              <a:rPr lang="is-IS" sz="3000" b="1" baseline="30000" dirty="0">
                <a:solidFill>
                  <a:schemeClr val="accent3"/>
                </a:solidFill>
                <a:latin typeface="Courier New"/>
                <a:cs typeface="Courier New"/>
              </a:rPr>
              <a:t>a[i]</a:t>
            </a:r>
            <a:r>
              <a:rPr lang="is-IS" sz="3000" b="1" baseline="30000" dirty="0">
                <a:solidFill>
                  <a:schemeClr val="tx2"/>
                </a:solidFill>
                <a:latin typeface="Courier New"/>
                <a:cs typeface="Courier New"/>
              </a:rPr>
              <a:t>;</a:t>
            </a:r>
          </a:p>
          <a:p>
            <a:pPr>
              <a:lnSpc>
                <a:spcPct val="110000"/>
              </a:lnSpc>
            </a:pPr>
            <a:r>
              <a:rPr lang="en-US" sz="3000" b="1" baseline="30000" dirty="0">
                <a:solidFill>
                  <a:schemeClr val="tx2"/>
                </a:solidFill>
                <a:latin typeface="Courier New"/>
                <a:cs typeface="Courier New"/>
              </a:rPr>
              <a:t>r</a:t>
            </a:r>
            <a:r>
              <a:rPr lang="en-US" sz="3000" b="1" baseline="30000" dirty="0" smtClean="0">
                <a:solidFill>
                  <a:schemeClr val="tx2"/>
                </a:solidFill>
                <a:latin typeface="Courier New"/>
                <a:cs typeface="Courier New"/>
              </a:rPr>
              <a:t>eturn total;</a:t>
            </a:r>
          </a:p>
        </p:txBody>
      </p:sp>
      <p:sp>
        <p:nvSpPr>
          <p:cNvPr id="8" name="Rectangle 7"/>
          <p:cNvSpPr/>
          <p:nvPr/>
        </p:nvSpPr>
        <p:spPr bwMode="auto">
          <a:xfrm>
            <a:off x="6364601" y="2627718"/>
            <a:ext cx="1905000" cy="304800"/>
          </a:xfrm>
          <a:prstGeom prst="rect">
            <a:avLst/>
          </a:prstGeom>
          <a:solidFill>
            <a:schemeClr val="bg1"/>
          </a:solidFill>
          <a:ln w="28575" cap="flat" cmpd="sng" algn="ctr">
            <a:solidFill>
              <a:schemeClr val="tx2"/>
            </a:solidFill>
            <a:prstDash val="solid"/>
            <a:round/>
            <a:headEnd type="none" w="med" len="med"/>
            <a:tailEnd type="triangle" w="med" len="med"/>
          </a:ln>
          <a:effectLst/>
        </p:spPr>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lang="en-US" sz="1800" dirty="0" smtClean="0">
              <a:latin typeface="Calibri" pitchFamily="34" charset="0"/>
            </a:endParaRPr>
          </a:p>
        </p:txBody>
      </p:sp>
      <p:sp>
        <p:nvSpPr>
          <p:cNvPr id="9" name="Rectangle 8"/>
          <p:cNvSpPr/>
          <p:nvPr/>
        </p:nvSpPr>
        <p:spPr bwMode="auto">
          <a:xfrm>
            <a:off x="6758301" y="2627718"/>
            <a:ext cx="381000" cy="304800"/>
          </a:xfrm>
          <a:prstGeom prst="rect">
            <a:avLst/>
          </a:prstGeom>
          <a:solidFill>
            <a:srgbClr val="E65D39"/>
          </a:solidFill>
          <a:ln w="28575" cap="flat" cmpd="sng" algn="ctr">
            <a:solidFill>
              <a:schemeClr val="tx2"/>
            </a:solidFill>
            <a:prstDash val="solid"/>
            <a:round/>
            <a:headEnd type="none" w="med" len="med"/>
            <a:tailEnd type="triangle" w="med" len="med"/>
          </a:ln>
          <a:effectLst/>
        </p:spPr>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lang="en-US" sz="1800" dirty="0" smtClean="0">
              <a:latin typeface="Calibri" pitchFamily="34" charset="0"/>
            </a:endParaRPr>
          </a:p>
        </p:txBody>
      </p:sp>
      <p:sp>
        <p:nvSpPr>
          <p:cNvPr id="10" name="Freeform 9"/>
          <p:cNvSpPr/>
          <p:nvPr/>
        </p:nvSpPr>
        <p:spPr bwMode="auto">
          <a:xfrm>
            <a:off x="6587657" y="2117929"/>
            <a:ext cx="627844" cy="433589"/>
          </a:xfrm>
          <a:custGeom>
            <a:avLst/>
            <a:gdLst>
              <a:gd name="connsiteX0" fmla="*/ 290847 w 627844"/>
              <a:gd name="connsiteY0" fmla="*/ 433589 h 433589"/>
              <a:gd name="connsiteX1" fmla="*/ 46149 w 627844"/>
              <a:gd name="connsiteY1" fmla="*/ 72980 h 433589"/>
              <a:gd name="connsiteX2" fmla="*/ 567743 w 627844"/>
              <a:gd name="connsiteY2" fmla="*/ 60101 h 433589"/>
              <a:gd name="connsiteX3" fmla="*/ 406757 w 627844"/>
              <a:gd name="connsiteY3" fmla="*/ 433589 h 433589"/>
            </a:gdLst>
            <a:ahLst/>
            <a:cxnLst>
              <a:cxn ang="0">
                <a:pos x="connsiteX0" y="connsiteY0"/>
              </a:cxn>
              <a:cxn ang="0">
                <a:pos x="connsiteX1" y="connsiteY1"/>
              </a:cxn>
              <a:cxn ang="0">
                <a:pos x="connsiteX2" y="connsiteY2"/>
              </a:cxn>
              <a:cxn ang="0">
                <a:pos x="connsiteX3" y="connsiteY3"/>
              </a:cxn>
            </a:cxnLst>
            <a:rect l="l" t="t" r="r" b="b"/>
            <a:pathLst>
              <a:path w="627844" h="433589">
                <a:moveTo>
                  <a:pt x="290847" y="433589"/>
                </a:moveTo>
                <a:cubicBezTo>
                  <a:pt x="145423" y="284408"/>
                  <a:pt x="0" y="135228"/>
                  <a:pt x="46149" y="72980"/>
                </a:cubicBezTo>
                <a:cubicBezTo>
                  <a:pt x="92298" y="10732"/>
                  <a:pt x="507642" y="0"/>
                  <a:pt x="567743" y="60101"/>
                </a:cubicBezTo>
                <a:cubicBezTo>
                  <a:pt x="627844" y="120202"/>
                  <a:pt x="517300" y="276895"/>
                  <a:pt x="406757" y="433589"/>
                </a:cubicBezTo>
              </a:path>
            </a:pathLst>
          </a:custGeom>
          <a:noFill/>
          <a:ln w="25400" cap="flat" cmpd="sng" algn="ctr">
            <a:solidFill>
              <a:schemeClr val="tx2"/>
            </a:solidFill>
            <a:prstDash val="solid"/>
            <a:round/>
            <a:headEnd type="none" w="med" len="med"/>
            <a:tailEnd type="arrow"/>
          </a:ln>
          <a:effectLst/>
        </p:spPr>
        <p:txBody>
          <a:bodyPr rtlCol="0" anchor="ctr"/>
          <a:lstStyle/>
          <a:p>
            <a:pPr algn="ctr"/>
            <a:endParaRPr lang="en-US"/>
          </a:p>
        </p:txBody>
      </p:sp>
      <p:sp>
        <p:nvSpPr>
          <p:cNvPr id="11" name="Rectangle 10"/>
          <p:cNvSpPr/>
          <p:nvPr/>
        </p:nvSpPr>
        <p:spPr bwMode="auto">
          <a:xfrm>
            <a:off x="6364601" y="3896111"/>
            <a:ext cx="1905000" cy="304800"/>
          </a:xfrm>
          <a:prstGeom prst="rect">
            <a:avLst/>
          </a:prstGeom>
          <a:solidFill>
            <a:schemeClr val="bg1"/>
          </a:solidFill>
          <a:ln w="28575" cap="flat" cmpd="sng" algn="ctr">
            <a:solidFill>
              <a:schemeClr val="tx2"/>
            </a:solidFill>
            <a:prstDash val="solid"/>
            <a:round/>
            <a:headEnd type="none" w="med" len="med"/>
            <a:tailEnd type="triangle" w="med" len="med"/>
          </a:ln>
          <a:effectLst/>
        </p:spPr>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lang="en-US" sz="1800" dirty="0" smtClean="0">
              <a:latin typeface="Calibri" pitchFamily="34" charset="0"/>
            </a:endParaRPr>
          </a:p>
        </p:txBody>
      </p:sp>
      <p:sp>
        <p:nvSpPr>
          <p:cNvPr id="12" name="Rectangle 11"/>
          <p:cNvSpPr/>
          <p:nvPr/>
        </p:nvSpPr>
        <p:spPr bwMode="auto">
          <a:xfrm>
            <a:off x="6758301" y="3896111"/>
            <a:ext cx="381000" cy="304800"/>
          </a:xfrm>
          <a:prstGeom prst="rect">
            <a:avLst/>
          </a:prstGeom>
          <a:solidFill>
            <a:srgbClr val="E65D39"/>
          </a:solidFill>
          <a:ln w="28575" cap="flat" cmpd="sng" algn="ctr">
            <a:solidFill>
              <a:schemeClr val="tx2"/>
            </a:solidFill>
            <a:prstDash val="solid"/>
            <a:round/>
            <a:headEnd type="none" w="med" len="med"/>
            <a:tailEnd type="triangle" w="med" len="med"/>
          </a:ln>
          <a:effectLst/>
        </p:spPr>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lang="en-US" sz="1800" dirty="0" smtClean="0">
              <a:latin typeface="Calibri" pitchFamily="34" charset="0"/>
            </a:endParaRPr>
          </a:p>
        </p:txBody>
      </p:sp>
      <p:sp>
        <p:nvSpPr>
          <p:cNvPr id="13" name="Rectangle 12"/>
          <p:cNvSpPr/>
          <p:nvPr/>
        </p:nvSpPr>
        <p:spPr bwMode="auto">
          <a:xfrm>
            <a:off x="7133040" y="3896111"/>
            <a:ext cx="381000" cy="304800"/>
          </a:xfrm>
          <a:prstGeom prst="rect">
            <a:avLst/>
          </a:prstGeom>
          <a:solidFill>
            <a:srgbClr val="E65D39"/>
          </a:solidFill>
          <a:ln w="28575" cap="flat" cmpd="sng" algn="ctr">
            <a:solidFill>
              <a:schemeClr val="tx2"/>
            </a:solidFill>
            <a:prstDash val="solid"/>
            <a:round/>
            <a:headEnd type="none" w="med" len="med"/>
            <a:tailEnd type="triangle" w="med" len="med"/>
          </a:ln>
          <a:effectLst/>
        </p:spPr>
        <p:txBody>
          <a:bodyPr vert="horz" wrap="square" lIns="91440" tIns="45720" rIns="91440" bIns="45720" numCol="1" rtlCol="0" anchor="ctr" anchorCtr="1" compatLnSpc="1">
            <a:prstTxWarp prst="textNoShape">
              <a:avLst/>
            </a:prstTxWarp>
          </a:bodyPr>
          <a:lstStyle/>
          <a:p>
            <a:pPr marL="0" marR="0" indent="0" algn="ctr" defTabSz="914400" rtl="0" eaLnBrk="0" fontAlgn="base" latinLnBrk="0" hangingPunct="0">
              <a:lnSpc>
                <a:spcPct val="100000"/>
              </a:lnSpc>
              <a:spcBef>
                <a:spcPct val="0"/>
              </a:spcBef>
              <a:spcAft>
                <a:spcPct val="0"/>
              </a:spcAft>
              <a:buClrTx/>
              <a:buSzTx/>
              <a:buFontTx/>
              <a:buNone/>
              <a:tabLst/>
            </a:pPr>
            <a:endParaRPr lang="en-US" sz="1800" dirty="0" smtClean="0">
              <a:latin typeface="Calibri" pitchFamily="34" charset="0"/>
            </a:endParaRPr>
          </a:p>
        </p:txBody>
      </p:sp>
      <p:sp>
        <p:nvSpPr>
          <p:cNvPr id="14" name="Freeform 13"/>
          <p:cNvSpPr/>
          <p:nvPr/>
        </p:nvSpPr>
        <p:spPr bwMode="auto">
          <a:xfrm>
            <a:off x="6679060" y="3465742"/>
            <a:ext cx="841420" cy="359535"/>
          </a:xfrm>
          <a:custGeom>
            <a:avLst/>
            <a:gdLst>
              <a:gd name="connsiteX0" fmla="*/ 200695 w 841420"/>
              <a:gd name="connsiteY0" fmla="*/ 353095 h 359535"/>
              <a:gd name="connsiteX1" fmla="*/ 91225 w 841420"/>
              <a:gd name="connsiteY1" fmla="*/ 56881 h 359535"/>
              <a:gd name="connsiteX2" fmla="*/ 748048 w 841420"/>
              <a:gd name="connsiteY2" fmla="*/ 50442 h 359535"/>
              <a:gd name="connsiteX3" fmla="*/ 651456 w 841420"/>
              <a:gd name="connsiteY3" fmla="*/ 359535 h 359535"/>
            </a:gdLst>
            <a:ahLst/>
            <a:cxnLst>
              <a:cxn ang="0">
                <a:pos x="connsiteX0" y="connsiteY0"/>
              </a:cxn>
              <a:cxn ang="0">
                <a:pos x="connsiteX1" y="connsiteY1"/>
              </a:cxn>
              <a:cxn ang="0">
                <a:pos x="connsiteX2" y="connsiteY2"/>
              </a:cxn>
              <a:cxn ang="0">
                <a:pos x="connsiteX3" y="connsiteY3"/>
              </a:cxn>
            </a:cxnLst>
            <a:rect l="l" t="t" r="r" b="b"/>
            <a:pathLst>
              <a:path w="841420" h="359535">
                <a:moveTo>
                  <a:pt x="200695" y="353095"/>
                </a:moveTo>
                <a:cubicBezTo>
                  <a:pt x="100347" y="230209"/>
                  <a:pt x="0" y="107323"/>
                  <a:pt x="91225" y="56881"/>
                </a:cubicBezTo>
                <a:cubicBezTo>
                  <a:pt x="182450" y="6439"/>
                  <a:pt x="654676" y="0"/>
                  <a:pt x="748048" y="50442"/>
                </a:cubicBezTo>
                <a:cubicBezTo>
                  <a:pt x="841420" y="100884"/>
                  <a:pt x="746438" y="230209"/>
                  <a:pt x="651456" y="359535"/>
                </a:cubicBezTo>
              </a:path>
            </a:pathLst>
          </a:custGeom>
          <a:noFill/>
          <a:ln w="25400" cap="flat" cmpd="sng" algn="ctr">
            <a:solidFill>
              <a:schemeClr val="tx2"/>
            </a:solidFill>
            <a:prstDash val="solid"/>
            <a:round/>
            <a:headEnd type="none" w="med" len="med"/>
            <a:tailEnd type="arrow"/>
          </a:ln>
          <a:effectLst/>
        </p:spPr>
        <p:txBody>
          <a:bodyPr rtlCol="0" anchor="ctr"/>
          <a:lstStyle/>
          <a:p>
            <a:pPr algn="ctr"/>
            <a:endParaRPr lang="en-US"/>
          </a:p>
        </p:txBody>
      </p:sp>
    </p:spTree>
    <p:extLst>
      <p:ext uri="{BB962C8B-B14F-4D97-AF65-F5344CB8AC3E}">
        <p14:creationId xmlns:p14="http://schemas.microsoft.com/office/powerpoint/2010/main" val="844222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xEl>
                                              <p:pRg st="2" end="2"/>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2" grpId="0" animBg="1"/>
      <p:bldP spid="13" grpId="0" animBg="1"/>
      <p:bldP spid="14" grpId="0" animBg="1"/>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120</a:t>
            </a:fld>
            <a:endParaRPr lang="en-US" dirty="0"/>
          </a:p>
        </p:txBody>
      </p:sp>
      <p:sp>
        <p:nvSpPr>
          <p:cNvPr id="49"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3"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4"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5"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6"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57"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58"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59"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0"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1" name="Text Box 15"/>
          <p:cNvSpPr txBox="1">
            <a:spLocks noChangeArrowheads="1"/>
          </p:cNvSpPr>
          <p:nvPr/>
        </p:nvSpPr>
        <p:spPr bwMode="auto">
          <a:xfrm>
            <a:off x="348812" y="1271338"/>
            <a:ext cx="240916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62"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63"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76"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7"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8"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9"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80"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1"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2"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3"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4" name="Text Box 39"/>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Misses:	3</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1</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	6</a:t>
            </a:r>
            <a:endParaRPr lang="en-US" b="1" dirty="0">
              <a:solidFill>
                <a:prstClr val="black"/>
              </a:solidFill>
              <a:latin typeface="Calibri"/>
              <a:ea typeface="+mn-ea"/>
              <a:cs typeface="+mn-cs"/>
            </a:endParaRPr>
          </a:p>
          <a:p>
            <a:pPr fontAlgn="auto">
              <a:spcBef>
                <a:spcPts val="0"/>
              </a:spcBef>
              <a:spcAft>
                <a:spcPts val="0"/>
              </a:spcAft>
            </a:pPr>
            <a:r>
              <a:rPr lang="en-US" b="1" dirty="0" smtClean="0">
                <a:solidFill>
                  <a:prstClr val="black"/>
                </a:solidFill>
                <a:latin typeface="Calibri"/>
                <a:ea typeface="+mn-ea"/>
                <a:cs typeface="+mn-cs"/>
              </a:rPr>
              <a:t>Writes:      	0</a:t>
            </a:r>
            <a:endParaRPr lang="en-US" b="1" dirty="0">
              <a:solidFill>
                <a:prstClr val="black"/>
              </a:solidFill>
              <a:latin typeface="Calibri"/>
              <a:ea typeface="+mn-ea"/>
              <a:cs typeface="+mn-cs"/>
            </a:endParaRPr>
          </a:p>
        </p:txBody>
      </p:sp>
      <p:sp>
        <p:nvSpPr>
          <p:cNvPr id="104" name="Rectangle 2"/>
          <p:cNvSpPr>
            <a:spLocks noChangeArrowheads="1"/>
          </p:cNvSpPr>
          <p:nvPr/>
        </p:nvSpPr>
        <p:spPr bwMode="ltGray">
          <a:xfrm>
            <a:off x="3370077" y="2641600"/>
            <a:ext cx="2725923"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10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06" name="Rectangle 19"/>
          <p:cNvSpPr>
            <a:spLocks noChangeArrowheads="1"/>
          </p:cNvSpPr>
          <p:nvPr/>
        </p:nvSpPr>
        <p:spPr bwMode="auto">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7" name="Rectangle 20"/>
          <p:cNvSpPr>
            <a:spLocks noChangeArrowheads="1"/>
          </p:cNvSpPr>
          <p:nvPr/>
        </p:nvSpPr>
        <p:spPr bwMode="auto">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8"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9" name="Rectangle 29"/>
          <p:cNvSpPr>
            <a:spLocks noChangeArrowheads="1"/>
          </p:cNvSpPr>
          <p:nvPr/>
        </p:nvSpPr>
        <p:spPr bwMode="auto">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1"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3" name="Rectangle 42"/>
          <p:cNvSpPr>
            <a:spLocks noChangeArrowheads="1"/>
          </p:cNvSpPr>
          <p:nvPr/>
        </p:nvSpPr>
        <p:spPr bwMode="auto">
          <a:xfrm>
            <a:off x="3844925"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4" name="Rectangle 43"/>
          <p:cNvSpPr>
            <a:spLocks noChangeArrowheads="1"/>
          </p:cNvSpPr>
          <p:nvPr/>
        </p:nvSpPr>
        <p:spPr bwMode="auto">
          <a:xfrm>
            <a:off x="384492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5" name="Text Box 21"/>
          <p:cNvSpPr txBox="1">
            <a:spLocks noChangeArrowheads="1"/>
          </p:cNvSpPr>
          <p:nvPr/>
        </p:nvSpPr>
        <p:spPr bwMode="auto">
          <a:xfrm>
            <a:off x="3344910" y="2641600"/>
            <a:ext cx="260219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d  tag   data</a:t>
            </a:r>
            <a:endParaRPr lang="en-US" dirty="0">
              <a:solidFill>
                <a:prstClr val="black"/>
              </a:solidFill>
              <a:latin typeface="Calibri"/>
              <a:ea typeface="+mn-ea"/>
              <a:cs typeface="+mn-cs"/>
            </a:endParaRPr>
          </a:p>
        </p:txBody>
      </p:sp>
      <p:sp>
        <p:nvSpPr>
          <p:cNvPr id="116" name="Rectangle 40"/>
          <p:cNvSpPr>
            <a:spLocks noChangeArrowheads="1"/>
          </p:cNvSpPr>
          <p:nvPr/>
        </p:nvSpPr>
        <p:spPr bwMode="blackWhite">
          <a:xfrm>
            <a:off x="3567724"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noProof="0" dirty="0" smtClean="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117" name="Rectangle 41"/>
          <p:cNvSpPr>
            <a:spLocks noChangeArrowheads="1"/>
          </p:cNvSpPr>
          <p:nvPr/>
        </p:nvSpPr>
        <p:spPr bwMode="blackWhite">
          <a:xfrm>
            <a:off x="3570899"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0</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51" name="Rectangle 5"/>
          <p:cNvSpPr>
            <a:spLocks noGrp="1" noChangeArrowheads="1"/>
          </p:cNvSpPr>
          <p:nvPr>
            <p:ph type="title"/>
          </p:nvPr>
        </p:nvSpPr>
        <p:spPr>
          <a:xfrm>
            <a:off x="661988" y="0"/>
            <a:ext cx="7772400" cy="465138"/>
          </a:xfrm>
        </p:spPr>
        <p:txBody>
          <a:bodyPr>
            <a:normAutofit fontScale="90000"/>
          </a:bodyPr>
          <a:lstStyle/>
          <a:p>
            <a:r>
              <a:rPr lang="en-US" dirty="0"/>
              <a:t>Write-Back (REF 4</a:t>
            </a:r>
            <a:r>
              <a:rPr lang="en-US" dirty="0" smtClean="0"/>
              <a:t>)</a:t>
            </a:r>
            <a:endParaRPr lang="en-US" dirty="0"/>
          </a:p>
        </p:txBody>
      </p:sp>
      <p:sp>
        <p:nvSpPr>
          <p:cNvPr id="8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000</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6"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87" name="Rectangle 46"/>
          <p:cNvSpPr>
            <a:spLocks noChangeArrowheads="1"/>
          </p:cNvSpPr>
          <p:nvPr/>
        </p:nvSpPr>
        <p:spPr bwMode="auto">
          <a:xfrm>
            <a:off x="4927600" y="34036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88"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89" name="Rectangle 48"/>
          <p:cNvSpPr>
            <a:spLocks noChangeArrowheads="1"/>
          </p:cNvSpPr>
          <p:nvPr/>
        </p:nvSpPr>
        <p:spPr bwMode="auto">
          <a:xfrm>
            <a:off x="2362200" y="5257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90" name="Text Box 15"/>
          <p:cNvSpPr txBox="1">
            <a:spLocks noChangeArrowheads="1"/>
          </p:cNvSpPr>
          <p:nvPr/>
        </p:nvSpPr>
        <p:spPr bwMode="auto">
          <a:xfrm>
            <a:off x="2094183" y="1495961"/>
            <a:ext cx="497316" cy="19389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chemeClr val="accent4"/>
                </a:solidFill>
                <a:latin typeface="Calibri"/>
                <a:ea typeface="+mn-ea"/>
                <a:cs typeface="+mn-cs"/>
              </a:rPr>
              <a:t>Hit</a:t>
            </a:r>
          </a:p>
          <a:p>
            <a:pPr algn="r" fontAlgn="auto">
              <a:spcBef>
                <a:spcPts val="0"/>
              </a:spcBef>
              <a:spcAft>
                <a:spcPts val="0"/>
              </a:spcAft>
            </a:pPr>
            <a:r>
              <a:rPr lang="en-US" sz="2000" b="1" dirty="0">
                <a:solidFill>
                  <a:schemeClr val="accent2"/>
                </a:solidFill>
                <a:latin typeface="Calibri"/>
                <a:ea typeface="+mn-ea"/>
                <a:cs typeface="+mn-cs"/>
              </a:rPr>
              <a:t>M</a:t>
            </a:r>
          </a:p>
          <a:p>
            <a:pPr algn="r" fontAlgn="auto">
              <a:spcBef>
                <a:spcPts val="0"/>
              </a:spcBef>
              <a:spcAft>
                <a:spcPts val="0"/>
              </a:spcAft>
            </a:pPr>
            <a:endParaRPr lang="en-US" sz="2000" b="1" dirty="0" smtClean="0">
              <a:solidFill>
                <a:srgbClr val="FF0000"/>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p:txBody>
      </p:sp>
      <p:sp>
        <p:nvSpPr>
          <p:cNvPr id="65" name="AutoShape 39"/>
          <p:cNvSpPr>
            <a:spLocks noChangeArrowheads="1"/>
          </p:cNvSpPr>
          <p:nvPr/>
        </p:nvSpPr>
        <p:spPr bwMode="auto">
          <a:xfrm>
            <a:off x="44169" y="2380585"/>
            <a:ext cx="381000" cy="286415"/>
          </a:xfrm>
          <a:prstGeom prst="rightArrow">
            <a:avLst>
              <a:gd name="adj1" fmla="val 50000"/>
              <a:gd name="adj2" fmla="val 41667"/>
            </a:avLst>
          </a:prstGeom>
          <a:solidFill>
            <a:schemeClr val="tx2"/>
          </a:solidFill>
          <a:ln w="28575">
            <a:noFill/>
            <a:miter lim="800000"/>
            <a:headEnd/>
            <a:tailEnd/>
          </a:ln>
          <a:effectLst/>
        </p:spPr>
        <p:txBody>
          <a:bodyPr wrap="none" anchor="ctr"/>
          <a:lstStyle/>
          <a:p>
            <a:endParaRPr lang="en-US"/>
          </a:p>
        </p:txBody>
      </p:sp>
      <p:sp>
        <p:nvSpPr>
          <p:cNvPr id="91" name="Rectangle 28"/>
          <p:cNvSpPr>
            <a:spLocks noChangeArrowheads="1"/>
          </p:cNvSpPr>
          <p:nvPr/>
        </p:nvSpPr>
        <p:spPr bwMode="auto">
          <a:xfrm>
            <a:off x="4380524"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011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93" name="Rectangle 49"/>
          <p:cNvSpPr>
            <a:spLocks noChangeArrowheads="1"/>
          </p:cNvSpPr>
          <p:nvPr/>
        </p:nvSpPr>
        <p:spPr bwMode="auto">
          <a:xfrm>
            <a:off x="4930775" y="3718355"/>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162</a:t>
            </a:r>
          </a:p>
        </p:txBody>
      </p:sp>
      <p:sp>
        <p:nvSpPr>
          <p:cNvPr id="94" name="Rectangle 50"/>
          <p:cNvSpPr>
            <a:spLocks noChangeArrowheads="1"/>
          </p:cNvSpPr>
          <p:nvPr/>
        </p:nvSpPr>
        <p:spPr bwMode="auto">
          <a:xfrm>
            <a:off x="4927600" y="4038600"/>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smtClean="0">
                <a:solidFill>
                  <a:prstClr val="white"/>
                </a:solidFill>
                <a:latin typeface="Calibri"/>
                <a:ea typeface="+mn-ea"/>
                <a:cs typeface="+mn-cs"/>
              </a:rPr>
              <a:t>150</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95" name="Rectangle 51"/>
          <p:cNvSpPr>
            <a:spLocks noChangeArrowheads="1"/>
          </p:cNvSpPr>
          <p:nvPr/>
        </p:nvSpPr>
        <p:spPr bwMode="auto">
          <a:xfrm>
            <a:off x="2362200" y="556948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173</a:t>
            </a:r>
          </a:p>
        </p:txBody>
      </p:sp>
      <p:sp>
        <p:nvSpPr>
          <p:cNvPr id="97" name="Rectangle 41"/>
          <p:cNvSpPr>
            <a:spLocks noChangeArrowheads="1"/>
          </p:cNvSpPr>
          <p:nvPr/>
        </p:nvSpPr>
        <p:spPr bwMode="auto">
          <a:xfrm>
            <a:off x="4121150"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74"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a:t>
            </a:r>
          </a:p>
        </p:txBody>
      </p:sp>
      <p:sp>
        <p:nvSpPr>
          <p:cNvPr id="75"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173</a:t>
            </a:r>
          </a:p>
        </p:txBody>
      </p:sp>
      <p:sp>
        <p:nvSpPr>
          <p:cNvPr id="100"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srgbClr val="F79646"/>
                </a:solidFill>
                <a:effectLst/>
                <a:uLnTx/>
                <a:uFillTx/>
                <a:latin typeface="Calibri"/>
                <a:ea typeface="+mn-ea"/>
                <a:cs typeface="+mn-cs"/>
              </a:rPr>
              <a:t>010</a:t>
            </a:r>
            <a:endParaRPr kumimoji="0" lang="en-US" sz="1800" b="1" i="0" u="none" strike="noStrike" kern="0" cap="none" spc="0" normalizeH="0" baseline="0" noProof="0" dirty="0" smtClean="0">
              <a:ln>
                <a:noFill/>
              </a:ln>
              <a:solidFill>
                <a:srgbClr val="F79646"/>
              </a:solidFill>
              <a:effectLst/>
              <a:uLnTx/>
              <a:uFillTx/>
              <a:latin typeface="Calibri"/>
              <a:ea typeface="+mn-ea"/>
              <a:cs typeface="+mn-cs"/>
            </a:endParaRPr>
          </a:p>
        </p:txBody>
      </p:sp>
      <p:sp>
        <p:nvSpPr>
          <p:cNvPr id="101"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00F6FF"/>
                </a:solidFill>
                <a:effectLst/>
                <a:uLnTx/>
                <a:uFillTx/>
                <a:latin typeface="Calibri"/>
                <a:ea typeface="+mn-ea"/>
                <a:cs typeface="+mn-cs"/>
              </a:rPr>
              <a:t>1</a:t>
            </a:r>
          </a:p>
        </p:txBody>
      </p:sp>
      <p:sp>
        <p:nvSpPr>
          <p:cNvPr id="102" name="Rectangle 51"/>
          <p:cNvSpPr>
            <a:spLocks noChangeArrowheads="1"/>
          </p:cNvSpPr>
          <p:nvPr/>
        </p:nvSpPr>
        <p:spPr bwMode="auto">
          <a:xfrm>
            <a:off x="4924425" y="3708400"/>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71</a:t>
            </a:r>
          </a:p>
        </p:txBody>
      </p:sp>
      <p:sp>
        <p:nvSpPr>
          <p:cNvPr id="103" name="Rectangle 50"/>
          <p:cNvSpPr>
            <a:spLocks noChangeArrowheads="1"/>
          </p:cNvSpPr>
          <p:nvPr/>
        </p:nvSpPr>
        <p:spPr bwMode="auto">
          <a:xfrm>
            <a:off x="4937675" y="4051854"/>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4F81BD"/>
                </a:solidFill>
                <a:effectLst/>
                <a:uLnTx/>
                <a:uFillTx/>
                <a:latin typeface="Calibri"/>
                <a:ea typeface="+mn-ea"/>
                <a:cs typeface="+mn-cs"/>
              </a:rPr>
              <a:t>29</a:t>
            </a:r>
          </a:p>
        </p:txBody>
      </p:sp>
      <p:sp>
        <p:nvSpPr>
          <p:cNvPr id="110" name="Line 52"/>
          <p:cNvSpPr>
            <a:spLocks noChangeShapeType="1"/>
          </p:cNvSpPr>
          <p:nvPr/>
        </p:nvSpPr>
        <p:spPr bwMode="auto">
          <a:xfrm flipV="1">
            <a:off x="3200400" y="4191000"/>
            <a:ext cx="1905000" cy="1219200"/>
          </a:xfrm>
          <a:prstGeom prst="line">
            <a:avLst/>
          </a:prstGeom>
          <a:noFill/>
          <a:ln w="57150">
            <a:solidFill>
              <a:sysClr val="windowText" lastClr="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4" name="Line 58"/>
          <p:cNvSpPr>
            <a:spLocks noChangeShapeType="1"/>
          </p:cNvSpPr>
          <p:nvPr/>
        </p:nvSpPr>
        <p:spPr bwMode="auto">
          <a:xfrm flipH="1">
            <a:off x="5867400" y="3276600"/>
            <a:ext cx="1143000" cy="838200"/>
          </a:xfrm>
          <a:prstGeom prst="line">
            <a:avLst/>
          </a:prstGeom>
          <a:noFill/>
          <a:ln w="57150">
            <a:solidFill>
              <a:schemeClr val="tx2"/>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66" name="Line 57"/>
          <p:cNvSpPr>
            <a:spLocks noChangeShapeType="1"/>
          </p:cNvSpPr>
          <p:nvPr/>
        </p:nvSpPr>
        <p:spPr bwMode="auto">
          <a:xfrm flipH="1">
            <a:off x="5867400" y="2971800"/>
            <a:ext cx="1143000" cy="838200"/>
          </a:xfrm>
          <a:prstGeom prst="line">
            <a:avLst/>
          </a:prstGeom>
          <a:noFill/>
          <a:ln w="57150">
            <a:solidFill>
              <a:schemeClr val="tx2"/>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endParaRPr lang="en-US"/>
          </a:p>
        </p:txBody>
      </p:sp>
    </p:spTree>
    <p:extLst>
      <p:ext uri="{BB962C8B-B14F-4D97-AF65-F5344CB8AC3E}">
        <p14:creationId xmlns:p14="http://schemas.microsoft.com/office/powerpoint/2010/main" val="1958396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10"/>
                                        </p:tgtEl>
                                        <p:attrNameLst>
                                          <p:attrName>style.visibility</p:attrName>
                                        </p:attrNameLst>
                                      </p:cBhvr>
                                      <p:to>
                                        <p:strVal val="visible"/>
                                      </p:to>
                                    </p:set>
                                    <p:animEffect transition="in" filter="wipe(down)">
                                      <p:cBhvr>
                                        <p:cTn id="7" dur="500"/>
                                        <p:tgtEl>
                                          <p:spTgt spid="110"/>
                                        </p:tgtEl>
                                      </p:cBhvr>
                                    </p:animEffect>
                                  </p:childTnLst>
                                </p:cTn>
                              </p:par>
                            </p:childTnLst>
                          </p:cTn>
                        </p:par>
                        <p:par>
                          <p:cTn id="8" fill="hold">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childTnLst>
                                </p:cTn>
                              </p:par>
                            </p:childTnLst>
                          </p:cTn>
                        </p:par>
                        <p:par>
                          <p:cTn id="11" fill="hold">
                            <p:stCondLst>
                              <p:cond delay="500"/>
                            </p:stCondLst>
                            <p:childTnLst>
                              <p:par>
                                <p:cTn id="12" presetID="1" presetClass="entr" presetSubtype="0" fill="hold" grpId="0" nodeType="afterEffect">
                                  <p:stCondLst>
                                    <p:cond delay="0"/>
                                  </p:stCondLst>
                                  <p:childTnLst>
                                    <p:set>
                                      <p:cBhvr>
                                        <p:cTn id="13" dur="1" fill="hold">
                                          <p:stCondLst>
                                            <p:cond delay="0"/>
                                          </p:stCondLst>
                                        </p:cTn>
                                        <p:tgtEl>
                                          <p:spTgt spid="10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animBg="1"/>
      <p:bldP spid="103" grpId="0" animBg="1"/>
      <p:bldP spid="110"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121</a:t>
            </a:fld>
            <a:endParaRPr lang="en-US" dirty="0"/>
          </a:p>
        </p:txBody>
      </p:sp>
      <p:sp>
        <p:nvSpPr>
          <p:cNvPr id="49"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3"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4"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5"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6"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57"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58"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59"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0"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1" name="Text Box 15"/>
          <p:cNvSpPr txBox="1">
            <a:spLocks noChangeArrowheads="1"/>
          </p:cNvSpPr>
          <p:nvPr/>
        </p:nvSpPr>
        <p:spPr bwMode="auto">
          <a:xfrm>
            <a:off x="348812" y="1271338"/>
            <a:ext cx="240916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62"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63"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76"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7"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8"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9"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80"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1"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2"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3"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4" name="Text Box 39"/>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Misses:	3</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1</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	6</a:t>
            </a:r>
            <a:endParaRPr lang="en-US" b="1" dirty="0">
              <a:solidFill>
                <a:prstClr val="black"/>
              </a:solidFill>
              <a:latin typeface="Calibri"/>
              <a:ea typeface="+mn-ea"/>
              <a:cs typeface="+mn-cs"/>
            </a:endParaRPr>
          </a:p>
          <a:p>
            <a:pPr fontAlgn="auto">
              <a:spcBef>
                <a:spcPts val="0"/>
              </a:spcBef>
              <a:spcAft>
                <a:spcPts val="0"/>
              </a:spcAft>
            </a:pPr>
            <a:r>
              <a:rPr lang="en-US" b="1" dirty="0" smtClean="0">
                <a:solidFill>
                  <a:prstClr val="black"/>
                </a:solidFill>
                <a:latin typeface="Calibri"/>
                <a:ea typeface="+mn-ea"/>
                <a:cs typeface="+mn-cs"/>
              </a:rPr>
              <a:t>Writes:      	0</a:t>
            </a:r>
            <a:endParaRPr lang="en-US" b="1" dirty="0">
              <a:solidFill>
                <a:prstClr val="black"/>
              </a:solidFill>
              <a:latin typeface="Calibri"/>
              <a:ea typeface="+mn-ea"/>
              <a:cs typeface="+mn-cs"/>
            </a:endParaRPr>
          </a:p>
        </p:txBody>
      </p:sp>
      <p:sp>
        <p:nvSpPr>
          <p:cNvPr id="104" name="Rectangle 2"/>
          <p:cNvSpPr>
            <a:spLocks noChangeArrowheads="1"/>
          </p:cNvSpPr>
          <p:nvPr/>
        </p:nvSpPr>
        <p:spPr bwMode="ltGray">
          <a:xfrm>
            <a:off x="3370077" y="2641600"/>
            <a:ext cx="2725923"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10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06" name="Rectangle 19"/>
          <p:cNvSpPr>
            <a:spLocks noChangeArrowheads="1"/>
          </p:cNvSpPr>
          <p:nvPr/>
        </p:nvSpPr>
        <p:spPr bwMode="auto">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7" name="Rectangle 20"/>
          <p:cNvSpPr>
            <a:spLocks noChangeArrowheads="1"/>
          </p:cNvSpPr>
          <p:nvPr/>
        </p:nvSpPr>
        <p:spPr bwMode="auto">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8"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1"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3" name="Rectangle 42"/>
          <p:cNvSpPr>
            <a:spLocks noChangeArrowheads="1"/>
          </p:cNvSpPr>
          <p:nvPr/>
        </p:nvSpPr>
        <p:spPr bwMode="auto">
          <a:xfrm>
            <a:off x="3844925"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4" name="Rectangle 43"/>
          <p:cNvSpPr>
            <a:spLocks noChangeArrowheads="1"/>
          </p:cNvSpPr>
          <p:nvPr/>
        </p:nvSpPr>
        <p:spPr bwMode="auto">
          <a:xfrm>
            <a:off x="384492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5" name="Text Box 21"/>
          <p:cNvSpPr txBox="1">
            <a:spLocks noChangeArrowheads="1"/>
          </p:cNvSpPr>
          <p:nvPr/>
        </p:nvSpPr>
        <p:spPr bwMode="auto">
          <a:xfrm>
            <a:off x="3344910" y="2641600"/>
            <a:ext cx="260219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d  tag   data</a:t>
            </a:r>
            <a:endParaRPr lang="en-US" dirty="0">
              <a:solidFill>
                <a:prstClr val="black"/>
              </a:solidFill>
              <a:latin typeface="Calibri"/>
              <a:ea typeface="+mn-ea"/>
              <a:cs typeface="+mn-cs"/>
            </a:endParaRPr>
          </a:p>
        </p:txBody>
      </p:sp>
      <p:sp>
        <p:nvSpPr>
          <p:cNvPr id="116" name="Rectangle 40"/>
          <p:cNvSpPr>
            <a:spLocks noChangeArrowheads="1"/>
          </p:cNvSpPr>
          <p:nvPr/>
        </p:nvSpPr>
        <p:spPr bwMode="blackWhite">
          <a:xfrm>
            <a:off x="3567724"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noProof="0" dirty="0" smtClean="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117" name="Rectangle 41"/>
          <p:cNvSpPr>
            <a:spLocks noChangeArrowheads="1"/>
          </p:cNvSpPr>
          <p:nvPr/>
        </p:nvSpPr>
        <p:spPr bwMode="blackWhite">
          <a:xfrm>
            <a:off x="3570899"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0</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51" name="Rectangle 5"/>
          <p:cNvSpPr>
            <a:spLocks noGrp="1" noChangeArrowheads="1"/>
          </p:cNvSpPr>
          <p:nvPr>
            <p:ph type="title"/>
          </p:nvPr>
        </p:nvSpPr>
        <p:spPr>
          <a:xfrm>
            <a:off x="661988" y="0"/>
            <a:ext cx="7772400" cy="465138"/>
          </a:xfrm>
        </p:spPr>
        <p:txBody>
          <a:bodyPr>
            <a:normAutofit fontScale="90000"/>
          </a:bodyPr>
          <a:lstStyle/>
          <a:p>
            <a:r>
              <a:rPr lang="en-US" dirty="0"/>
              <a:t>Write-Back (REF </a:t>
            </a:r>
            <a:r>
              <a:rPr lang="en-US" dirty="0" smtClean="0"/>
              <a:t>5)</a:t>
            </a:r>
            <a:endParaRPr lang="en-US" dirty="0"/>
          </a:p>
        </p:txBody>
      </p:sp>
      <p:sp>
        <p:nvSpPr>
          <p:cNvPr id="8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000</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6"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87" name="Rectangle 46"/>
          <p:cNvSpPr>
            <a:spLocks noChangeArrowheads="1"/>
          </p:cNvSpPr>
          <p:nvPr/>
        </p:nvSpPr>
        <p:spPr bwMode="auto">
          <a:xfrm>
            <a:off x="4927600" y="34036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88"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89" name="Rectangle 48"/>
          <p:cNvSpPr>
            <a:spLocks noChangeArrowheads="1"/>
          </p:cNvSpPr>
          <p:nvPr/>
        </p:nvSpPr>
        <p:spPr bwMode="auto">
          <a:xfrm>
            <a:off x="2362200" y="5257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90" name="Text Box 15"/>
          <p:cNvSpPr txBox="1">
            <a:spLocks noChangeArrowheads="1"/>
          </p:cNvSpPr>
          <p:nvPr/>
        </p:nvSpPr>
        <p:spPr bwMode="auto">
          <a:xfrm>
            <a:off x="2094183" y="1495961"/>
            <a:ext cx="497316" cy="19389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chemeClr val="accent4"/>
                </a:solidFill>
                <a:latin typeface="Calibri"/>
                <a:ea typeface="+mn-ea"/>
                <a:cs typeface="+mn-cs"/>
              </a:rPr>
              <a:t>Hit</a:t>
            </a:r>
          </a:p>
          <a:p>
            <a:pPr algn="r" fontAlgn="auto">
              <a:spcBef>
                <a:spcPts val="0"/>
              </a:spcBef>
              <a:spcAft>
                <a:spcPts val="0"/>
              </a:spcAft>
            </a:pPr>
            <a:r>
              <a:rPr lang="en-US" sz="2000" b="1" dirty="0">
                <a:solidFill>
                  <a:schemeClr val="accent2"/>
                </a:solidFill>
                <a:latin typeface="Calibri"/>
                <a:ea typeface="+mn-ea"/>
                <a:cs typeface="+mn-cs"/>
              </a:rPr>
              <a:t>M</a:t>
            </a:r>
          </a:p>
          <a:p>
            <a:pPr algn="r" fontAlgn="auto">
              <a:spcBef>
                <a:spcPts val="0"/>
              </a:spcBef>
              <a:spcAft>
                <a:spcPts val="0"/>
              </a:spcAft>
            </a:pPr>
            <a:endParaRPr lang="en-US" sz="2000" b="1" dirty="0" smtClean="0">
              <a:solidFill>
                <a:srgbClr val="FF0000"/>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p:txBody>
      </p:sp>
      <p:sp>
        <p:nvSpPr>
          <p:cNvPr id="65" name="AutoShape 39"/>
          <p:cNvSpPr>
            <a:spLocks noChangeArrowheads="1"/>
          </p:cNvSpPr>
          <p:nvPr/>
        </p:nvSpPr>
        <p:spPr bwMode="auto">
          <a:xfrm>
            <a:off x="44170" y="2682108"/>
            <a:ext cx="381000" cy="286415"/>
          </a:xfrm>
          <a:prstGeom prst="rightArrow">
            <a:avLst>
              <a:gd name="adj1" fmla="val 50000"/>
              <a:gd name="adj2" fmla="val 41667"/>
            </a:avLst>
          </a:prstGeom>
          <a:solidFill>
            <a:schemeClr val="tx2"/>
          </a:solidFill>
          <a:ln w="28575">
            <a:noFill/>
            <a:miter lim="800000"/>
            <a:headEnd/>
            <a:tailEnd/>
          </a:ln>
          <a:effectLst/>
        </p:spPr>
        <p:txBody>
          <a:bodyPr wrap="none" anchor="ctr"/>
          <a:lstStyle/>
          <a:p>
            <a:endParaRPr lang="en-US"/>
          </a:p>
        </p:txBody>
      </p:sp>
      <p:sp>
        <p:nvSpPr>
          <p:cNvPr id="91" name="Rectangle 28"/>
          <p:cNvSpPr>
            <a:spLocks noChangeArrowheads="1"/>
          </p:cNvSpPr>
          <p:nvPr/>
        </p:nvSpPr>
        <p:spPr bwMode="auto">
          <a:xfrm>
            <a:off x="4380524"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011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95" name="Rectangle 51"/>
          <p:cNvSpPr>
            <a:spLocks noChangeArrowheads="1"/>
          </p:cNvSpPr>
          <p:nvPr/>
        </p:nvSpPr>
        <p:spPr bwMode="auto">
          <a:xfrm>
            <a:off x="2362200" y="556948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173</a:t>
            </a:r>
          </a:p>
        </p:txBody>
      </p:sp>
      <p:sp>
        <p:nvSpPr>
          <p:cNvPr id="97" name="Rectangle 41"/>
          <p:cNvSpPr>
            <a:spLocks noChangeArrowheads="1"/>
          </p:cNvSpPr>
          <p:nvPr/>
        </p:nvSpPr>
        <p:spPr bwMode="auto">
          <a:xfrm>
            <a:off x="4121150"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74"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a:t>
            </a:r>
          </a:p>
        </p:txBody>
      </p:sp>
      <p:sp>
        <p:nvSpPr>
          <p:cNvPr id="75"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173</a:t>
            </a:r>
          </a:p>
        </p:txBody>
      </p:sp>
      <p:sp>
        <p:nvSpPr>
          <p:cNvPr id="100"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schemeClr val="tx1"/>
                </a:solidFill>
                <a:effectLst/>
                <a:uLnTx/>
                <a:uFillTx/>
                <a:latin typeface="Calibri"/>
                <a:ea typeface="+mn-ea"/>
                <a:cs typeface="+mn-cs"/>
              </a:rPr>
              <a:t>010</a:t>
            </a:r>
            <a:endParaRPr kumimoji="0" lang="en-US" sz="1800" b="1" i="0" u="none" strike="noStrike" kern="0" cap="none" spc="0" normalizeH="0" baseline="0" noProof="0" dirty="0" smtClean="0">
              <a:ln>
                <a:noFill/>
              </a:ln>
              <a:solidFill>
                <a:schemeClr val="tx1"/>
              </a:solidFill>
              <a:effectLst/>
              <a:uLnTx/>
              <a:uFillTx/>
              <a:latin typeface="Calibri"/>
              <a:ea typeface="+mn-ea"/>
              <a:cs typeface="+mn-cs"/>
            </a:endParaRPr>
          </a:p>
        </p:txBody>
      </p:sp>
      <p:sp>
        <p:nvSpPr>
          <p:cNvPr id="101"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a:t>
            </a:r>
          </a:p>
        </p:txBody>
      </p:sp>
      <p:sp>
        <p:nvSpPr>
          <p:cNvPr id="102" name="Rectangle 51"/>
          <p:cNvSpPr>
            <a:spLocks noChangeArrowheads="1"/>
          </p:cNvSpPr>
          <p:nvPr/>
        </p:nvSpPr>
        <p:spPr bwMode="auto">
          <a:xfrm>
            <a:off x="4921398" y="3708400"/>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71</a:t>
            </a:r>
          </a:p>
        </p:txBody>
      </p:sp>
      <p:sp>
        <p:nvSpPr>
          <p:cNvPr id="103" name="Rectangle 50"/>
          <p:cNvSpPr>
            <a:spLocks noChangeArrowheads="1"/>
          </p:cNvSpPr>
          <p:nvPr/>
        </p:nvSpPr>
        <p:spPr bwMode="auto">
          <a:xfrm>
            <a:off x="4918223" y="4005717"/>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29</a:t>
            </a:r>
          </a:p>
        </p:txBody>
      </p:sp>
    </p:spTree>
    <p:extLst>
      <p:ext uri="{BB962C8B-B14F-4D97-AF65-F5344CB8AC3E}">
        <p14:creationId xmlns:p14="http://schemas.microsoft.com/office/powerpoint/2010/main" val="3434675782"/>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122</a:t>
            </a:fld>
            <a:endParaRPr lang="en-US" dirty="0"/>
          </a:p>
        </p:txBody>
      </p:sp>
      <p:sp>
        <p:nvSpPr>
          <p:cNvPr id="49"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3"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4"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5"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6"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57"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58"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59"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0"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1" name="Text Box 15"/>
          <p:cNvSpPr txBox="1">
            <a:spLocks noChangeArrowheads="1"/>
          </p:cNvSpPr>
          <p:nvPr/>
        </p:nvSpPr>
        <p:spPr bwMode="auto">
          <a:xfrm>
            <a:off x="348812" y="1271338"/>
            <a:ext cx="240916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62"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63"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76"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7"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8"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9"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80"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1"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2"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3"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4" name="Text Box 39"/>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Misses:	3</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1</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	6</a:t>
            </a:r>
            <a:endParaRPr lang="en-US" b="1" dirty="0">
              <a:solidFill>
                <a:prstClr val="black"/>
              </a:solidFill>
              <a:latin typeface="Calibri"/>
              <a:ea typeface="+mn-ea"/>
              <a:cs typeface="+mn-cs"/>
            </a:endParaRPr>
          </a:p>
          <a:p>
            <a:pPr fontAlgn="auto">
              <a:spcBef>
                <a:spcPts val="0"/>
              </a:spcBef>
              <a:spcAft>
                <a:spcPts val="0"/>
              </a:spcAft>
            </a:pPr>
            <a:r>
              <a:rPr lang="en-US" b="1" dirty="0" smtClean="0">
                <a:solidFill>
                  <a:prstClr val="black"/>
                </a:solidFill>
                <a:latin typeface="Calibri"/>
                <a:ea typeface="+mn-ea"/>
                <a:cs typeface="+mn-cs"/>
              </a:rPr>
              <a:t>Writes:      	2</a:t>
            </a:r>
            <a:endParaRPr lang="en-US" b="1" dirty="0">
              <a:solidFill>
                <a:prstClr val="black"/>
              </a:solidFill>
              <a:latin typeface="Calibri"/>
              <a:ea typeface="+mn-ea"/>
              <a:cs typeface="+mn-cs"/>
            </a:endParaRPr>
          </a:p>
        </p:txBody>
      </p:sp>
      <p:sp>
        <p:nvSpPr>
          <p:cNvPr id="104" name="Rectangle 2"/>
          <p:cNvSpPr>
            <a:spLocks noChangeArrowheads="1"/>
          </p:cNvSpPr>
          <p:nvPr/>
        </p:nvSpPr>
        <p:spPr bwMode="ltGray">
          <a:xfrm>
            <a:off x="3370077" y="2641600"/>
            <a:ext cx="2725923"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10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06" name="Rectangle 19"/>
          <p:cNvSpPr>
            <a:spLocks noChangeArrowheads="1"/>
          </p:cNvSpPr>
          <p:nvPr/>
        </p:nvSpPr>
        <p:spPr bwMode="auto">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7" name="Rectangle 20"/>
          <p:cNvSpPr>
            <a:spLocks noChangeArrowheads="1"/>
          </p:cNvSpPr>
          <p:nvPr/>
        </p:nvSpPr>
        <p:spPr bwMode="auto">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8"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1"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3" name="Rectangle 42"/>
          <p:cNvSpPr>
            <a:spLocks noChangeArrowheads="1"/>
          </p:cNvSpPr>
          <p:nvPr/>
        </p:nvSpPr>
        <p:spPr bwMode="auto">
          <a:xfrm>
            <a:off x="3844925"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4" name="Rectangle 43"/>
          <p:cNvSpPr>
            <a:spLocks noChangeArrowheads="1"/>
          </p:cNvSpPr>
          <p:nvPr/>
        </p:nvSpPr>
        <p:spPr bwMode="auto">
          <a:xfrm>
            <a:off x="384492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5" name="Text Box 21"/>
          <p:cNvSpPr txBox="1">
            <a:spLocks noChangeArrowheads="1"/>
          </p:cNvSpPr>
          <p:nvPr/>
        </p:nvSpPr>
        <p:spPr bwMode="auto">
          <a:xfrm>
            <a:off x="3344910" y="2641600"/>
            <a:ext cx="260219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d  tag   data</a:t>
            </a:r>
            <a:endParaRPr lang="en-US" dirty="0">
              <a:solidFill>
                <a:prstClr val="black"/>
              </a:solidFill>
              <a:latin typeface="Calibri"/>
              <a:ea typeface="+mn-ea"/>
              <a:cs typeface="+mn-cs"/>
            </a:endParaRPr>
          </a:p>
        </p:txBody>
      </p:sp>
      <p:sp>
        <p:nvSpPr>
          <p:cNvPr id="116" name="Rectangle 40"/>
          <p:cNvSpPr>
            <a:spLocks noChangeArrowheads="1"/>
          </p:cNvSpPr>
          <p:nvPr/>
        </p:nvSpPr>
        <p:spPr bwMode="blackWhite">
          <a:xfrm>
            <a:off x="3567724"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noProof="0" dirty="0" smtClean="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117" name="Rectangle 41"/>
          <p:cNvSpPr>
            <a:spLocks noChangeArrowheads="1"/>
          </p:cNvSpPr>
          <p:nvPr/>
        </p:nvSpPr>
        <p:spPr bwMode="blackWhite">
          <a:xfrm>
            <a:off x="3570899"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0</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51" name="Rectangle 5"/>
          <p:cNvSpPr>
            <a:spLocks noGrp="1" noChangeArrowheads="1"/>
          </p:cNvSpPr>
          <p:nvPr>
            <p:ph type="title"/>
          </p:nvPr>
        </p:nvSpPr>
        <p:spPr>
          <a:xfrm>
            <a:off x="661988" y="0"/>
            <a:ext cx="7772400" cy="465138"/>
          </a:xfrm>
        </p:spPr>
        <p:txBody>
          <a:bodyPr>
            <a:normAutofit fontScale="90000"/>
          </a:bodyPr>
          <a:lstStyle/>
          <a:p>
            <a:r>
              <a:rPr lang="en-US" dirty="0"/>
              <a:t>Write-Back (REF </a:t>
            </a:r>
            <a:r>
              <a:rPr lang="en-US" dirty="0" smtClean="0"/>
              <a:t>5)</a:t>
            </a:r>
            <a:endParaRPr lang="en-US" dirty="0"/>
          </a:p>
        </p:txBody>
      </p:sp>
      <p:sp>
        <p:nvSpPr>
          <p:cNvPr id="8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000</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6"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87" name="Rectangle 46"/>
          <p:cNvSpPr>
            <a:spLocks noChangeArrowheads="1"/>
          </p:cNvSpPr>
          <p:nvPr/>
        </p:nvSpPr>
        <p:spPr bwMode="auto">
          <a:xfrm>
            <a:off x="4927600" y="34036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88"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89" name="Rectangle 48"/>
          <p:cNvSpPr>
            <a:spLocks noChangeArrowheads="1"/>
          </p:cNvSpPr>
          <p:nvPr/>
        </p:nvSpPr>
        <p:spPr bwMode="auto">
          <a:xfrm>
            <a:off x="2362200" y="5257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90" name="Text Box 15"/>
          <p:cNvSpPr txBox="1">
            <a:spLocks noChangeArrowheads="1"/>
          </p:cNvSpPr>
          <p:nvPr/>
        </p:nvSpPr>
        <p:spPr bwMode="auto">
          <a:xfrm>
            <a:off x="2094183" y="1495961"/>
            <a:ext cx="497316" cy="19389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chemeClr val="accent4"/>
                </a:solidFill>
                <a:latin typeface="Calibri"/>
                <a:ea typeface="+mn-ea"/>
                <a:cs typeface="+mn-cs"/>
              </a:rPr>
              <a:t>Hit</a:t>
            </a:r>
          </a:p>
          <a:p>
            <a:pPr algn="r" fontAlgn="auto">
              <a:spcBef>
                <a:spcPts val="0"/>
              </a:spcBef>
              <a:spcAft>
                <a:spcPts val="0"/>
              </a:spcAft>
            </a:pPr>
            <a:r>
              <a:rPr lang="en-US" sz="2000" b="1" dirty="0">
                <a:solidFill>
                  <a:schemeClr val="accent2"/>
                </a:solidFill>
                <a:latin typeface="Calibri"/>
                <a:ea typeface="+mn-ea"/>
                <a:cs typeface="+mn-cs"/>
              </a:rPr>
              <a:t>M</a:t>
            </a:r>
          </a:p>
          <a:p>
            <a:pPr algn="r" fontAlgn="auto">
              <a:spcBef>
                <a:spcPts val="0"/>
              </a:spcBef>
              <a:spcAft>
                <a:spcPts val="0"/>
              </a:spcAft>
            </a:pPr>
            <a:endParaRPr lang="en-US" sz="2000" b="1" dirty="0" smtClean="0">
              <a:solidFill>
                <a:srgbClr val="FF0000"/>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p:txBody>
      </p:sp>
      <p:sp>
        <p:nvSpPr>
          <p:cNvPr id="65" name="AutoShape 39"/>
          <p:cNvSpPr>
            <a:spLocks noChangeArrowheads="1"/>
          </p:cNvSpPr>
          <p:nvPr/>
        </p:nvSpPr>
        <p:spPr bwMode="auto">
          <a:xfrm>
            <a:off x="44170" y="2682108"/>
            <a:ext cx="381000" cy="286415"/>
          </a:xfrm>
          <a:prstGeom prst="rightArrow">
            <a:avLst>
              <a:gd name="adj1" fmla="val 50000"/>
              <a:gd name="adj2" fmla="val 41667"/>
            </a:avLst>
          </a:prstGeom>
          <a:solidFill>
            <a:schemeClr val="tx2"/>
          </a:solidFill>
          <a:ln w="28575">
            <a:noFill/>
            <a:miter lim="800000"/>
            <a:headEnd/>
            <a:tailEnd/>
          </a:ln>
          <a:effectLst/>
        </p:spPr>
        <p:txBody>
          <a:bodyPr wrap="none" anchor="ctr"/>
          <a:lstStyle/>
          <a:p>
            <a:endParaRPr lang="en-US"/>
          </a:p>
        </p:txBody>
      </p:sp>
      <p:sp>
        <p:nvSpPr>
          <p:cNvPr id="91" name="Rectangle 28"/>
          <p:cNvSpPr>
            <a:spLocks noChangeArrowheads="1"/>
          </p:cNvSpPr>
          <p:nvPr/>
        </p:nvSpPr>
        <p:spPr bwMode="auto">
          <a:xfrm>
            <a:off x="4380524"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011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95" name="Rectangle 51"/>
          <p:cNvSpPr>
            <a:spLocks noChangeArrowheads="1"/>
          </p:cNvSpPr>
          <p:nvPr/>
        </p:nvSpPr>
        <p:spPr bwMode="auto">
          <a:xfrm>
            <a:off x="2362200" y="556948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173</a:t>
            </a:r>
          </a:p>
        </p:txBody>
      </p:sp>
      <p:sp>
        <p:nvSpPr>
          <p:cNvPr id="97" name="Rectangle 41"/>
          <p:cNvSpPr>
            <a:spLocks noChangeArrowheads="1"/>
          </p:cNvSpPr>
          <p:nvPr/>
        </p:nvSpPr>
        <p:spPr bwMode="auto">
          <a:xfrm>
            <a:off x="4121150"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74"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a:t>
            </a:r>
          </a:p>
        </p:txBody>
      </p:sp>
      <p:sp>
        <p:nvSpPr>
          <p:cNvPr id="75"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173</a:t>
            </a:r>
          </a:p>
        </p:txBody>
      </p:sp>
      <p:sp>
        <p:nvSpPr>
          <p:cNvPr id="100"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schemeClr val="tx1"/>
                </a:solidFill>
                <a:effectLst/>
                <a:uLnTx/>
                <a:uFillTx/>
                <a:latin typeface="Calibri"/>
                <a:ea typeface="+mn-ea"/>
                <a:cs typeface="+mn-cs"/>
              </a:rPr>
              <a:t>010</a:t>
            </a:r>
            <a:endParaRPr kumimoji="0" lang="en-US" sz="1800" b="1" i="0" u="none" strike="noStrike" kern="0" cap="none" spc="0" normalizeH="0" baseline="0" noProof="0" dirty="0" smtClean="0">
              <a:ln>
                <a:noFill/>
              </a:ln>
              <a:solidFill>
                <a:schemeClr val="tx1"/>
              </a:solidFill>
              <a:effectLst/>
              <a:uLnTx/>
              <a:uFillTx/>
              <a:latin typeface="Calibri"/>
              <a:ea typeface="+mn-ea"/>
              <a:cs typeface="+mn-cs"/>
            </a:endParaRPr>
          </a:p>
        </p:txBody>
      </p:sp>
      <p:sp>
        <p:nvSpPr>
          <p:cNvPr id="101"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a:t>
            </a:r>
          </a:p>
        </p:txBody>
      </p:sp>
      <p:sp>
        <p:nvSpPr>
          <p:cNvPr id="102" name="Rectangle 51"/>
          <p:cNvSpPr>
            <a:spLocks noChangeArrowheads="1"/>
          </p:cNvSpPr>
          <p:nvPr/>
        </p:nvSpPr>
        <p:spPr bwMode="auto">
          <a:xfrm>
            <a:off x="4921398" y="3708400"/>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71</a:t>
            </a:r>
          </a:p>
        </p:txBody>
      </p:sp>
      <p:sp>
        <p:nvSpPr>
          <p:cNvPr id="103" name="Rectangle 50"/>
          <p:cNvSpPr>
            <a:spLocks noChangeArrowheads="1"/>
          </p:cNvSpPr>
          <p:nvPr/>
        </p:nvSpPr>
        <p:spPr bwMode="auto">
          <a:xfrm>
            <a:off x="4918223" y="4005717"/>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29</a:t>
            </a:r>
          </a:p>
        </p:txBody>
      </p:sp>
      <p:sp>
        <p:nvSpPr>
          <p:cNvPr id="64" name="Rectangle 63"/>
          <p:cNvSpPr/>
          <p:nvPr/>
        </p:nvSpPr>
        <p:spPr>
          <a:xfrm>
            <a:off x="3284998" y="830192"/>
            <a:ext cx="3400290" cy="461665"/>
          </a:xfrm>
          <a:prstGeom prst="rect">
            <a:avLst/>
          </a:prstGeom>
        </p:spPr>
        <p:txBody>
          <a:bodyPr wrap="none">
            <a:spAutoFit/>
          </a:bodyPr>
          <a:lstStyle/>
          <a:p>
            <a:r>
              <a:rPr lang="en-US" sz="2400" dirty="0" smtClean="0">
                <a:solidFill>
                  <a:schemeClr val="tx2"/>
                </a:solidFill>
                <a:latin typeface="Source Sans Pro" panose="020B0503030403020204"/>
              </a:rPr>
              <a:t>Eviction, WB dirty block</a:t>
            </a:r>
            <a:endParaRPr lang="en-US" sz="2400" dirty="0">
              <a:solidFill>
                <a:schemeClr val="tx2"/>
              </a:solidFill>
              <a:latin typeface="Source Sans Pro" panose="020B0503030403020204"/>
            </a:endParaRPr>
          </a:p>
        </p:txBody>
      </p:sp>
      <p:grpSp>
        <p:nvGrpSpPr>
          <p:cNvPr id="93" name="Group 53"/>
          <p:cNvGrpSpPr>
            <a:grpSpLocks/>
          </p:cNvGrpSpPr>
          <p:nvPr/>
        </p:nvGrpSpPr>
        <p:grpSpPr bwMode="auto">
          <a:xfrm>
            <a:off x="5791200" y="1752600"/>
            <a:ext cx="1371600" cy="1828800"/>
            <a:chOff x="3648" y="1104"/>
            <a:chExt cx="864" cy="1152"/>
          </a:xfrm>
        </p:grpSpPr>
        <p:sp>
          <p:nvSpPr>
            <p:cNvPr id="94" name="Line 54"/>
            <p:cNvSpPr>
              <a:spLocks noChangeShapeType="1"/>
            </p:cNvSpPr>
            <p:nvPr/>
          </p:nvSpPr>
          <p:spPr bwMode="auto">
            <a:xfrm flipV="1">
              <a:off x="3648" y="1104"/>
              <a:ext cx="864" cy="912"/>
            </a:xfrm>
            <a:prstGeom prst="line">
              <a:avLst/>
            </a:prstGeom>
            <a:noFill/>
            <a:ln w="57150">
              <a:solidFill>
                <a:sysClr val="windowText" lastClr="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96" name="Line 55"/>
            <p:cNvSpPr>
              <a:spLocks noChangeShapeType="1"/>
            </p:cNvSpPr>
            <p:nvPr/>
          </p:nvSpPr>
          <p:spPr bwMode="auto">
            <a:xfrm flipV="1">
              <a:off x="3648" y="1296"/>
              <a:ext cx="864" cy="960"/>
            </a:xfrm>
            <a:prstGeom prst="line">
              <a:avLst/>
            </a:prstGeom>
            <a:noFill/>
            <a:ln w="57150">
              <a:solidFill>
                <a:sysClr val="windowText" lastClr="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2778128597"/>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123</a:t>
            </a:fld>
            <a:endParaRPr lang="en-US" dirty="0"/>
          </a:p>
        </p:txBody>
      </p:sp>
      <p:sp>
        <p:nvSpPr>
          <p:cNvPr id="49"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3"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4"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5"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6"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57"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58"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59"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0"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1" name="Text Box 15"/>
          <p:cNvSpPr txBox="1">
            <a:spLocks noChangeArrowheads="1"/>
          </p:cNvSpPr>
          <p:nvPr/>
        </p:nvSpPr>
        <p:spPr bwMode="auto">
          <a:xfrm>
            <a:off x="348812" y="1271338"/>
            <a:ext cx="240916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62"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63"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76"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7"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8"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9"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80"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1"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2"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3"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4" name="Text Box 39"/>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Misses:	4</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1</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	</a:t>
            </a:r>
            <a:r>
              <a:rPr lang="en-US" b="1" dirty="0">
                <a:solidFill>
                  <a:prstClr val="black"/>
                </a:solidFill>
                <a:latin typeface="Calibri"/>
                <a:ea typeface="+mn-ea"/>
                <a:cs typeface="+mn-cs"/>
              </a:rPr>
              <a:t>8</a:t>
            </a:r>
          </a:p>
          <a:p>
            <a:pPr fontAlgn="auto">
              <a:spcBef>
                <a:spcPts val="0"/>
              </a:spcBef>
              <a:spcAft>
                <a:spcPts val="0"/>
              </a:spcAft>
            </a:pPr>
            <a:r>
              <a:rPr lang="en-US" b="1" dirty="0" smtClean="0">
                <a:solidFill>
                  <a:prstClr val="black"/>
                </a:solidFill>
                <a:latin typeface="Calibri"/>
                <a:ea typeface="+mn-ea"/>
                <a:cs typeface="+mn-cs"/>
              </a:rPr>
              <a:t>Writes:      	2</a:t>
            </a:r>
            <a:endParaRPr lang="en-US" b="1" dirty="0">
              <a:solidFill>
                <a:prstClr val="black"/>
              </a:solidFill>
              <a:latin typeface="Calibri"/>
              <a:ea typeface="+mn-ea"/>
              <a:cs typeface="+mn-cs"/>
            </a:endParaRPr>
          </a:p>
        </p:txBody>
      </p:sp>
      <p:sp>
        <p:nvSpPr>
          <p:cNvPr id="104" name="Rectangle 2"/>
          <p:cNvSpPr>
            <a:spLocks noChangeArrowheads="1"/>
          </p:cNvSpPr>
          <p:nvPr/>
        </p:nvSpPr>
        <p:spPr bwMode="ltGray">
          <a:xfrm>
            <a:off x="3370077" y="2641600"/>
            <a:ext cx="2725923"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10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06" name="Rectangle 19"/>
          <p:cNvSpPr>
            <a:spLocks noChangeArrowheads="1"/>
          </p:cNvSpPr>
          <p:nvPr/>
        </p:nvSpPr>
        <p:spPr bwMode="auto">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7" name="Rectangle 20"/>
          <p:cNvSpPr>
            <a:spLocks noChangeArrowheads="1"/>
          </p:cNvSpPr>
          <p:nvPr/>
        </p:nvSpPr>
        <p:spPr bwMode="auto">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8"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1"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3" name="Rectangle 42"/>
          <p:cNvSpPr>
            <a:spLocks noChangeArrowheads="1"/>
          </p:cNvSpPr>
          <p:nvPr/>
        </p:nvSpPr>
        <p:spPr bwMode="auto">
          <a:xfrm>
            <a:off x="3844925"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4" name="Rectangle 43"/>
          <p:cNvSpPr>
            <a:spLocks noChangeArrowheads="1"/>
          </p:cNvSpPr>
          <p:nvPr/>
        </p:nvSpPr>
        <p:spPr bwMode="auto">
          <a:xfrm>
            <a:off x="384492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5" name="Text Box 21"/>
          <p:cNvSpPr txBox="1">
            <a:spLocks noChangeArrowheads="1"/>
          </p:cNvSpPr>
          <p:nvPr/>
        </p:nvSpPr>
        <p:spPr bwMode="auto">
          <a:xfrm>
            <a:off x="3344910" y="2641600"/>
            <a:ext cx="260219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d  tag   data</a:t>
            </a:r>
            <a:endParaRPr lang="en-US" dirty="0">
              <a:solidFill>
                <a:prstClr val="black"/>
              </a:solidFill>
              <a:latin typeface="Calibri"/>
              <a:ea typeface="+mn-ea"/>
              <a:cs typeface="+mn-cs"/>
            </a:endParaRPr>
          </a:p>
        </p:txBody>
      </p:sp>
      <p:sp>
        <p:nvSpPr>
          <p:cNvPr id="116" name="Rectangle 40"/>
          <p:cNvSpPr>
            <a:spLocks noChangeArrowheads="1"/>
          </p:cNvSpPr>
          <p:nvPr/>
        </p:nvSpPr>
        <p:spPr bwMode="blackWhite">
          <a:xfrm>
            <a:off x="3567724"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117" name="Rectangle 41"/>
          <p:cNvSpPr>
            <a:spLocks noChangeArrowheads="1"/>
          </p:cNvSpPr>
          <p:nvPr/>
        </p:nvSpPr>
        <p:spPr bwMode="blackWhite">
          <a:xfrm>
            <a:off x="3570899"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noProof="0" dirty="0" smtClean="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51" name="Rectangle 5"/>
          <p:cNvSpPr>
            <a:spLocks noGrp="1" noChangeArrowheads="1"/>
          </p:cNvSpPr>
          <p:nvPr>
            <p:ph type="title"/>
          </p:nvPr>
        </p:nvSpPr>
        <p:spPr>
          <a:xfrm>
            <a:off x="661988" y="0"/>
            <a:ext cx="7772400" cy="465138"/>
          </a:xfrm>
        </p:spPr>
        <p:txBody>
          <a:bodyPr>
            <a:normAutofit fontScale="90000"/>
          </a:bodyPr>
          <a:lstStyle/>
          <a:p>
            <a:r>
              <a:rPr lang="en-US" dirty="0"/>
              <a:t>Write-Back (REF </a:t>
            </a:r>
            <a:r>
              <a:rPr lang="en-US" dirty="0" smtClean="0"/>
              <a:t>5)</a:t>
            </a:r>
            <a:endParaRPr lang="en-US" dirty="0"/>
          </a:p>
        </p:txBody>
      </p:sp>
      <p:sp>
        <p:nvSpPr>
          <p:cNvPr id="8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000</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6"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87" name="Rectangle 46"/>
          <p:cNvSpPr>
            <a:spLocks noChangeArrowheads="1"/>
          </p:cNvSpPr>
          <p:nvPr/>
        </p:nvSpPr>
        <p:spPr bwMode="auto">
          <a:xfrm>
            <a:off x="4927600" y="34036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88"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89" name="Rectangle 48"/>
          <p:cNvSpPr>
            <a:spLocks noChangeArrowheads="1"/>
          </p:cNvSpPr>
          <p:nvPr/>
        </p:nvSpPr>
        <p:spPr bwMode="auto">
          <a:xfrm>
            <a:off x="2362200" y="5257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90" name="Text Box 15"/>
          <p:cNvSpPr txBox="1">
            <a:spLocks noChangeArrowheads="1"/>
          </p:cNvSpPr>
          <p:nvPr/>
        </p:nvSpPr>
        <p:spPr bwMode="auto">
          <a:xfrm>
            <a:off x="2111526" y="1399026"/>
            <a:ext cx="497316" cy="22467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chemeClr val="accent4"/>
                </a:solidFill>
                <a:latin typeface="Calibri"/>
                <a:ea typeface="+mn-ea"/>
                <a:cs typeface="+mn-cs"/>
              </a:rPr>
              <a:t>Hit</a:t>
            </a:r>
          </a:p>
          <a:p>
            <a:pPr algn="r" fontAlgn="auto">
              <a:spcBef>
                <a:spcPts val="0"/>
              </a:spcBef>
              <a:spcAft>
                <a:spcPts val="0"/>
              </a:spcAft>
            </a:pPr>
            <a:r>
              <a:rPr lang="en-US" sz="2000" b="1" dirty="0" smtClean="0">
                <a:solidFill>
                  <a:schemeClr val="accent2"/>
                </a:solidFill>
                <a:latin typeface="Calibri"/>
                <a:ea typeface="+mn-ea"/>
                <a:cs typeface="+mn-cs"/>
              </a:rPr>
              <a:t>M</a:t>
            </a:r>
          </a:p>
          <a:p>
            <a:pPr algn="r" fontAlgn="auto">
              <a:spcBef>
                <a:spcPts val="0"/>
              </a:spcBef>
              <a:spcAft>
                <a:spcPts val="0"/>
              </a:spcAft>
            </a:pPr>
            <a:r>
              <a:rPr lang="en-US" sz="2000" b="1" dirty="0">
                <a:solidFill>
                  <a:schemeClr val="accent2"/>
                </a:solidFill>
                <a:latin typeface="Calibri"/>
                <a:ea typeface="+mn-ea"/>
                <a:cs typeface="+mn-cs"/>
              </a:rPr>
              <a:t>M</a:t>
            </a:r>
          </a:p>
          <a:p>
            <a:pPr algn="r" fontAlgn="auto">
              <a:spcBef>
                <a:spcPts val="0"/>
              </a:spcBef>
              <a:spcAft>
                <a:spcPts val="0"/>
              </a:spcAft>
            </a:pPr>
            <a:endParaRPr lang="en-US" sz="2000" b="1" dirty="0" smtClean="0">
              <a:solidFill>
                <a:srgbClr val="FF0000"/>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p:txBody>
      </p:sp>
      <p:sp>
        <p:nvSpPr>
          <p:cNvPr id="65" name="AutoShape 39"/>
          <p:cNvSpPr>
            <a:spLocks noChangeArrowheads="1"/>
          </p:cNvSpPr>
          <p:nvPr/>
        </p:nvSpPr>
        <p:spPr bwMode="auto">
          <a:xfrm>
            <a:off x="44170" y="2682108"/>
            <a:ext cx="381000" cy="286415"/>
          </a:xfrm>
          <a:prstGeom prst="rightArrow">
            <a:avLst>
              <a:gd name="adj1" fmla="val 50000"/>
              <a:gd name="adj2" fmla="val 41667"/>
            </a:avLst>
          </a:prstGeom>
          <a:solidFill>
            <a:schemeClr val="tx2"/>
          </a:solidFill>
          <a:ln w="28575">
            <a:noFill/>
            <a:miter lim="800000"/>
            <a:headEnd/>
            <a:tailEnd/>
          </a:ln>
          <a:effectLst/>
        </p:spPr>
        <p:txBody>
          <a:bodyPr wrap="none" anchor="ctr"/>
          <a:lstStyle/>
          <a:p>
            <a:endParaRPr lang="en-US"/>
          </a:p>
        </p:txBody>
      </p:sp>
      <p:sp>
        <p:nvSpPr>
          <p:cNvPr id="91" name="Rectangle 28"/>
          <p:cNvSpPr>
            <a:spLocks noChangeArrowheads="1"/>
          </p:cNvSpPr>
          <p:nvPr/>
        </p:nvSpPr>
        <p:spPr bwMode="auto">
          <a:xfrm>
            <a:off x="4380524"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011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95" name="Rectangle 51"/>
          <p:cNvSpPr>
            <a:spLocks noChangeArrowheads="1"/>
          </p:cNvSpPr>
          <p:nvPr/>
        </p:nvSpPr>
        <p:spPr bwMode="auto">
          <a:xfrm>
            <a:off x="2362200" y="556948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173</a:t>
            </a:r>
          </a:p>
        </p:txBody>
      </p:sp>
      <p:sp>
        <p:nvSpPr>
          <p:cNvPr id="97" name="Rectangle 41"/>
          <p:cNvSpPr>
            <a:spLocks noChangeArrowheads="1"/>
          </p:cNvSpPr>
          <p:nvPr/>
        </p:nvSpPr>
        <p:spPr bwMode="auto">
          <a:xfrm>
            <a:off x="4121150"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74"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0</a:t>
            </a:r>
          </a:p>
        </p:txBody>
      </p:sp>
      <p:sp>
        <p:nvSpPr>
          <p:cNvPr id="75"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173</a:t>
            </a:r>
          </a:p>
        </p:txBody>
      </p:sp>
      <p:sp>
        <p:nvSpPr>
          <p:cNvPr id="100"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schemeClr val="tx1"/>
                </a:solidFill>
                <a:effectLst/>
                <a:uLnTx/>
                <a:uFillTx/>
                <a:latin typeface="Calibri"/>
                <a:ea typeface="+mn-ea"/>
                <a:cs typeface="+mn-cs"/>
              </a:rPr>
              <a:t>010</a:t>
            </a:r>
            <a:endParaRPr kumimoji="0" lang="en-US" sz="1800" b="1" i="0" u="none" strike="noStrike" kern="0" cap="none" spc="0" normalizeH="0" baseline="0" noProof="0" dirty="0" smtClean="0">
              <a:ln>
                <a:noFill/>
              </a:ln>
              <a:solidFill>
                <a:schemeClr val="tx1"/>
              </a:solidFill>
              <a:effectLst/>
              <a:uLnTx/>
              <a:uFillTx/>
              <a:latin typeface="Calibri"/>
              <a:ea typeface="+mn-ea"/>
              <a:cs typeface="+mn-cs"/>
            </a:endParaRPr>
          </a:p>
        </p:txBody>
      </p:sp>
      <p:sp>
        <p:nvSpPr>
          <p:cNvPr id="101"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a:t>
            </a:r>
          </a:p>
        </p:txBody>
      </p:sp>
      <p:sp>
        <p:nvSpPr>
          <p:cNvPr id="102" name="Rectangle 51"/>
          <p:cNvSpPr>
            <a:spLocks noChangeArrowheads="1"/>
          </p:cNvSpPr>
          <p:nvPr/>
        </p:nvSpPr>
        <p:spPr bwMode="auto">
          <a:xfrm>
            <a:off x="4921398" y="3708400"/>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71</a:t>
            </a:r>
          </a:p>
        </p:txBody>
      </p:sp>
      <p:sp>
        <p:nvSpPr>
          <p:cNvPr id="103" name="Rectangle 50"/>
          <p:cNvSpPr>
            <a:spLocks noChangeArrowheads="1"/>
          </p:cNvSpPr>
          <p:nvPr/>
        </p:nvSpPr>
        <p:spPr bwMode="auto">
          <a:xfrm>
            <a:off x="4918223" y="4005717"/>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29</a:t>
            </a:r>
          </a:p>
        </p:txBody>
      </p:sp>
      <p:sp>
        <p:nvSpPr>
          <p:cNvPr id="109" name="Rectangle 49"/>
          <p:cNvSpPr>
            <a:spLocks noChangeArrowheads="1"/>
          </p:cNvSpPr>
          <p:nvPr/>
        </p:nvSpPr>
        <p:spPr bwMode="auto">
          <a:xfrm>
            <a:off x="4927600" y="30988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
        <p:nvSpPr>
          <p:cNvPr id="110" name="Rectangle 50"/>
          <p:cNvSpPr>
            <a:spLocks noChangeArrowheads="1"/>
          </p:cNvSpPr>
          <p:nvPr/>
        </p:nvSpPr>
        <p:spPr bwMode="auto">
          <a:xfrm>
            <a:off x="4927600" y="3403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28</a:t>
            </a:r>
          </a:p>
        </p:txBody>
      </p:sp>
      <p:sp>
        <p:nvSpPr>
          <p:cNvPr id="118" name="Rectangle 51"/>
          <p:cNvSpPr>
            <a:spLocks noChangeArrowheads="1"/>
          </p:cNvSpPr>
          <p:nvPr/>
        </p:nvSpPr>
        <p:spPr bwMode="auto">
          <a:xfrm>
            <a:off x="2362200" y="5562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
        <p:nvSpPr>
          <p:cNvPr id="119" name="Line 52"/>
          <p:cNvSpPr>
            <a:spLocks noChangeShapeType="1"/>
          </p:cNvSpPr>
          <p:nvPr/>
        </p:nvSpPr>
        <p:spPr bwMode="auto">
          <a:xfrm flipH="1" flipV="1">
            <a:off x="5867400" y="3276600"/>
            <a:ext cx="1295400" cy="1447800"/>
          </a:xfrm>
          <a:prstGeom prst="line">
            <a:avLst/>
          </a:prstGeom>
          <a:noFill/>
          <a:ln w="57150">
            <a:solidFill>
              <a:sysClr val="windowText" lastClr="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120" name="Line 53"/>
          <p:cNvSpPr>
            <a:spLocks noChangeShapeType="1"/>
          </p:cNvSpPr>
          <p:nvPr/>
        </p:nvSpPr>
        <p:spPr bwMode="auto">
          <a:xfrm flipH="1" flipV="1">
            <a:off x="5867400" y="3657600"/>
            <a:ext cx="1295400" cy="1447800"/>
          </a:xfrm>
          <a:prstGeom prst="line">
            <a:avLst/>
          </a:prstGeom>
          <a:noFill/>
          <a:ln w="57150">
            <a:solidFill>
              <a:sysClr val="windowText" lastClr="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122" name="Rectangle 18"/>
          <p:cNvSpPr>
            <a:spLocks noChangeArrowheads="1"/>
          </p:cNvSpPr>
          <p:nvPr/>
        </p:nvSpPr>
        <p:spPr bwMode="auto">
          <a:xfrm>
            <a:off x="4394200" y="3086561"/>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i-FI" sz="1800" b="1" i="0" u="none" strike="noStrike" kern="0" cap="none" spc="0" normalizeH="0" baseline="0" noProof="0" dirty="0" smtClean="0">
                <a:ln>
                  <a:noFill/>
                </a:ln>
                <a:solidFill>
                  <a:srgbClr val="F79646"/>
                </a:solidFill>
                <a:effectLst/>
                <a:uLnTx/>
                <a:uFillTx/>
                <a:latin typeface="Calibri"/>
                <a:ea typeface="+mn-ea"/>
                <a:cs typeface="+mn-cs"/>
              </a:rPr>
              <a:t>101</a:t>
            </a:r>
            <a:endParaRPr kumimoji="0" lang="en-US" sz="1800" b="1" i="0" u="none" strike="noStrike" kern="0" cap="none" spc="0" normalizeH="0" baseline="0" noProof="0" dirty="0" smtClean="0">
              <a:ln>
                <a:noFill/>
              </a:ln>
              <a:solidFill>
                <a:srgbClr val="F79646"/>
              </a:solidFill>
              <a:effectLst/>
              <a:uLnTx/>
              <a:uFillTx/>
              <a:latin typeface="Calibri"/>
              <a:ea typeface="+mn-ea"/>
              <a:cs typeface="+mn-cs"/>
            </a:endParaRPr>
          </a:p>
        </p:txBody>
      </p:sp>
    </p:spTree>
    <p:extLst>
      <p:ext uri="{BB962C8B-B14F-4D97-AF65-F5344CB8AC3E}">
        <p14:creationId xmlns:p14="http://schemas.microsoft.com/office/powerpoint/2010/main" val="1748962113"/>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124</a:t>
            </a:fld>
            <a:endParaRPr lang="en-US" dirty="0"/>
          </a:p>
        </p:txBody>
      </p:sp>
      <p:sp>
        <p:nvSpPr>
          <p:cNvPr id="49"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3"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4"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5"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6"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57"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58"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59"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0"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1" name="Text Box 15"/>
          <p:cNvSpPr txBox="1">
            <a:spLocks noChangeArrowheads="1"/>
          </p:cNvSpPr>
          <p:nvPr/>
        </p:nvSpPr>
        <p:spPr bwMode="auto">
          <a:xfrm>
            <a:off x="348812" y="1271338"/>
            <a:ext cx="240916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62"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63"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76"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7"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8"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9"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80"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1"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2"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3"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4" name="Text Box 39"/>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Misses:	4</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1</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	</a:t>
            </a:r>
            <a:r>
              <a:rPr lang="en-US" b="1" dirty="0">
                <a:solidFill>
                  <a:prstClr val="black"/>
                </a:solidFill>
                <a:latin typeface="Calibri"/>
                <a:ea typeface="+mn-ea"/>
                <a:cs typeface="+mn-cs"/>
              </a:rPr>
              <a:t>8</a:t>
            </a:r>
          </a:p>
          <a:p>
            <a:pPr fontAlgn="auto">
              <a:spcBef>
                <a:spcPts val="0"/>
              </a:spcBef>
              <a:spcAft>
                <a:spcPts val="0"/>
              </a:spcAft>
            </a:pPr>
            <a:r>
              <a:rPr lang="en-US" b="1" dirty="0" smtClean="0">
                <a:solidFill>
                  <a:prstClr val="black"/>
                </a:solidFill>
                <a:latin typeface="Calibri"/>
                <a:ea typeface="+mn-ea"/>
                <a:cs typeface="+mn-cs"/>
              </a:rPr>
              <a:t>Writes:      	2</a:t>
            </a:r>
            <a:endParaRPr lang="en-US" b="1" dirty="0">
              <a:solidFill>
                <a:prstClr val="black"/>
              </a:solidFill>
              <a:latin typeface="Calibri"/>
              <a:ea typeface="+mn-ea"/>
              <a:cs typeface="+mn-cs"/>
            </a:endParaRPr>
          </a:p>
        </p:txBody>
      </p:sp>
      <p:sp>
        <p:nvSpPr>
          <p:cNvPr id="104" name="Rectangle 2"/>
          <p:cNvSpPr>
            <a:spLocks noChangeArrowheads="1"/>
          </p:cNvSpPr>
          <p:nvPr/>
        </p:nvSpPr>
        <p:spPr bwMode="ltGray">
          <a:xfrm>
            <a:off x="3370077" y="2641600"/>
            <a:ext cx="2725923"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10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06" name="Rectangle 19"/>
          <p:cNvSpPr>
            <a:spLocks noChangeArrowheads="1"/>
          </p:cNvSpPr>
          <p:nvPr/>
        </p:nvSpPr>
        <p:spPr bwMode="auto">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7" name="Rectangle 20"/>
          <p:cNvSpPr>
            <a:spLocks noChangeArrowheads="1"/>
          </p:cNvSpPr>
          <p:nvPr/>
        </p:nvSpPr>
        <p:spPr bwMode="auto">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8"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1"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3" name="Rectangle 42"/>
          <p:cNvSpPr>
            <a:spLocks noChangeArrowheads="1"/>
          </p:cNvSpPr>
          <p:nvPr/>
        </p:nvSpPr>
        <p:spPr bwMode="auto">
          <a:xfrm>
            <a:off x="3844925"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4" name="Rectangle 43"/>
          <p:cNvSpPr>
            <a:spLocks noChangeArrowheads="1"/>
          </p:cNvSpPr>
          <p:nvPr/>
        </p:nvSpPr>
        <p:spPr bwMode="auto">
          <a:xfrm>
            <a:off x="384492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5" name="Text Box 21"/>
          <p:cNvSpPr txBox="1">
            <a:spLocks noChangeArrowheads="1"/>
          </p:cNvSpPr>
          <p:nvPr/>
        </p:nvSpPr>
        <p:spPr bwMode="auto">
          <a:xfrm>
            <a:off x="3344910" y="2641600"/>
            <a:ext cx="260219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d  tag   data</a:t>
            </a:r>
            <a:endParaRPr lang="en-US" dirty="0">
              <a:solidFill>
                <a:prstClr val="black"/>
              </a:solidFill>
              <a:latin typeface="Calibri"/>
              <a:ea typeface="+mn-ea"/>
              <a:cs typeface="+mn-cs"/>
            </a:endParaRPr>
          </a:p>
        </p:txBody>
      </p:sp>
      <p:sp>
        <p:nvSpPr>
          <p:cNvPr id="116" name="Rectangle 40"/>
          <p:cNvSpPr>
            <a:spLocks noChangeArrowheads="1"/>
          </p:cNvSpPr>
          <p:nvPr/>
        </p:nvSpPr>
        <p:spPr bwMode="blackWhite">
          <a:xfrm>
            <a:off x="3567724"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117" name="Rectangle 41"/>
          <p:cNvSpPr>
            <a:spLocks noChangeArrowheads="1"/>
          </p:cNvSpPr>
          <p:nvPr/>
        </p:nvSpPr>
        <p:spPr bwMode="blackWhite">
          <a:xfrm>
            <a:off x="3570899"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noProof="0" dirty="0" smtClean="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51" name="Rectangle 5"/>
          <p:cNvSpPr>
            <a:spLocks noGrp="1" noChangeArrowheads="1"/>
          </p:cNvSpPr>
          <p:nvPr>
            <p:ph type="title"/>
          </p:nvPr>
        </p:nvSpPr>
        <p:spPr>
          <a:xfrm>
            <a:off x="661988" y="0"/>
            <a:ext cx="7772400" cy="465138"/>
          </a:xfrm>
        </p:spPr>
        <p:txBody>
          <a:bodyPr>
            <a:normAutofit fontScale="90000"/>
          </a:bodyPr>
          <a:lstStyle/>
          <a:p>
            <a:r>
              <a:rPr lang="en-US" dirty="0"/>
              <a:t>Write-Back (REF 6</a:t>
            </a:r>
            <a:r>
              <a:rPr lang="en-US" dirty="0" smtClean="0"/>
              <a:t>)</a:t>
            </a:r>
            <a:endParaRPr lang="en-US" dirty="0"/>
          </a:p>
        </p:txBody>
      </p:sp>
      <p:sp>
        <p:nvSpPr>
          <p:cNvPr id="8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000</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6"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87" name="Rectangle 46"/>
          <p:cNvSpPr>
            <a:spLocks noChangeArrowheads="1"/>
          </p:cNvSpPr>
          <p:nvPr/>
        </p:nvSpPr>
        <p:spPr bwMode="auto">
          <a:xfrm>
            <a:off x="4927600" y="34036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88"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89" name="Rectangle 48"/>
          <p:cNvSpPr>
            <a:spLocks noChangeArrowheads="1"/>
          </p:cNvSpPr>
          <p:nvPr/>
        </p:nvSpPr>
        <p:spPr bwMode="auto">
          <a:xfrm>
            <a:off x="2362200" y="5257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90" name="Text Box 15"/>
          <p:cNvSpPr txBox="1">
            <a:spLocks noChangeArrowheads="1"/>
          </p:cNvSpPr>
          <p:nvPr/>
        </p:nvSpPr>
        <p:spPr bwMode="auto">
          <a:xfrm>
            <a:off x="2111526" y="1399026"/>
            <a:ext cx="497316" cy="22467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chemeClr val="accent4"/>
                </a:solidFill>
                <a:latin typeface="Calibri"/>
                <a:ea typeface="+mn-ea"/>
                <a:cs typeface="+mn-cs"/>
              </a:rPr>
              <a:t>Hit</a:t>
            </a:r>
          </a:p>
          <a:p>
            <a:pPr algn="r" fontAlgn="auto">
              <a:spcBef>
                <a:spcPts val="0"/>
              </a:spcBef>
              <a:spcAft>
                <a:spcPts val="0"/>
              </a:spcAft>
            </a:pPr>
            <a:r>
              <a:rPr lang="en-US" sz="2000" b="1" dirty="0" smtClean="0">
                <a:solidFill>
                  <a:schemeClr val="accent2"/>
                </a:solidFill>
                <a:latin typeface="Calibri"/>
                <a:ea typeface="+mn-ea"/>
                <a:cs typeface="+mn-cs"/>
              </a:rPr>
              <a:t>M</a:t>
            </a:r>
          </a:p>
          <a:p>
            <a:pPr algn="r" fontAlgn="auto">
              <a:spcBef>
                <a:spcPts val="0"/>
              </a:spcBef>
              <a:spcAft>
                <a:spcPts val="0"/>
              </a:spcAft>
            </a:pPr>
            <a:r>
              <a:rPr lang="en-US" sz="2000" b="1" dirty="0">
                <a:solidFill>
                  <a:schemeClr val="accent2"/>
                </a:solidFill>
                <a:latin typeface="Calibri"/>
                <a:ea typeface="+mn-ea"/>
                <a:cs typeface="+mn-cs"/>
              </a:rPr>
              <a:t>M</a:t>
            </a:r>
          </a:p>
          <a:p>
            <a:pPr algn="r" fontAlgn="auto">
              <a:spcBef>
                <a:spcPts val="0"/>
              </a:spcBef>
              <a:spcAft>
                <a:spcPts val="0"/>
              </a:spcAft>
            </a:pPr>
            <a:endParaRPr lang="en-US" sz="2000" b="1" dirty="0" smtClean="0">
              <a:solidFill>
                <a:srgbClr val="FF0000"/>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p:txBody>
      </p:sp>
      <p:sp>
        <p:nvSpPr>
          <p:cNvPr id="65" name="AutoShape 39"/>
          <p:cNvSpPr>
            <a:spLocks noChangeArrowheads="1"/>
          </p:cNvSpPr>
          <p:nvPr/>
        </p:nvSpPr>
        <p:spPr bwMode="auto">
          <a:xfrm>
            <a:off x="36503" y="2952546"/>
            <a:ext cx="381000" cy="286415"/>
          </a:xfrm>
          <a:prstGeom prst="rightArrow">
            <a:avLst>
              <a:gd name="adj1" fmla="val 50000"/>
              <a:gd name="adj2" fmla="val 41667"/>
            </a:avLst>
          </a:prstGeom>
          <a:solidFill>
            <a:schemeClr val="tx2"/>
          </a:solidFill>
          <a:ln w="28575">
            <a:noFill/>
            <a:miter lim="800000"/>
            <a:headEnd/>
            <a:tailEnd/>
          </a:ln>
          <a:effectLst/>
        </p:spPr>
        <p:txBody>
          <a:bodyPr wrap="none" anchor="ctr"/>
          <a:lstStyle/>
          <a:p>
            <a:endParaRPr lang="en-US"/>
          </a:p>
        </p:txBody>
      </p:sp>
      <p:sp>
        <p:nvSpPr>
          <p:cNvPr id="91" name="Rectangle 28"/>
          <p:cNvSpPr>
            <a:spLocks noChangeArrowheads="1"/>
          </p:cNvSpPr>
          <p:nvPr/>
        </p:nvSpPr>
        <p:spPr bwMode="auto">
          <a:xfrm>
            <a:off x="4380524"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011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95" name="Rectangle 51"/>
          <p:cNvSpPr>
            <a:spLocks noChangeArrowheads="1"/>
          </p:cNvSpPr>
          <p:nvPr/>
        </p:nvSpPr>
        <p:spPr bwMode="auto">
          <a:xfrm>
            <a:off x="2362200" y="556948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173</a:t>
            </a:r>
          </a:p>
        </p:txBody>
      </p:sp>
      <p:sp>
        <p:nvSpPr>
          <p:cNvPr id="97" name="Rectangle 41"/>
          <p:cNvSpPr>
            <a:spLocks noChangeArrowheads="1"/>
          </p:cNvSpPr>
          <p:nvPr/>
        </p:nvSpPr>
        <p:spPr bwMode="auto">
          <a:xfrm>
            <a:off x="4121150"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74"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0</a:t>
            </a:r>
          </a:p>
        </p:txBody>
      </p:sp>
      <p:sp>
        <p:nvSpPr>
          <p:cNvPr id="75"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173</a:t>
            </a:r>
          </a:p>
        </p:txBody>
      </p:sp>
      <p:sp>
        <p:nvSpPr>
          <p:cNvPr id="100"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schemeClr val="tx1"/>
                </a:solidFill>
                <a:effectLst/>
                <a:uLnTx/>
                <a:uFillTx/>
                <a:latin typeface="Calibri"/>
                <a:ea typeface="+mn-ea"/>
                <a:cs typeface="+mn-cs"/>
              </a:rPr>
              <a:t>010</a:t>
            </a:r>
            <a:endParaRPr kumimoji="0" lang="en-US" sz="1800" b="1" i="0" u="none" strike="noStrike" kern="0" cap="none" spc="0" normalizeH="0" baseline="0" noProof="0" dirty="0" smtClean="0">
              <a:ln>
                <a:noFill/>
              </a:ln>
              <a:solidFill>
                <a:schemeClr val="tx1"/>
              </a:solidFill>
              <a:effectLst/>
              <a:uLnTx/>
              <a:uFillTx/>
              <a:latin typeface="Calibri"/>
              <a:ea typeface="+mn-ea"/>
              <a:cs typeface="+mn-cs"/>
            </a:endParaRPr>
          </a:p>
        </p:txBody>
      </p:sp>
      <p:sp>
        <p:nvSpPr>
          <p:cNvPr id="101"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a:t>
            </a:r>
          </a:p>
        </p:txBody>
      </p:sp>
      <p:sp>
        <p:nvSpPr>
          <p:cNvPr id="102" name="Rectangle 51"/>
          <p:cNvSpPr>
            <a:spLocks noChangeArrowheads="1"/>
          </p:cNvSpPr>
          <p:nvPr/>
        </p:nvSpPr>
        <p:spPr bwMode="auto">
          <a:xfrm>
            <a:off x="4921398" y="3708400"/>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71</a:t>
            </a:r>
          </a:p>
        </p:txBody>
      </p:sp>
      <p:sp>
        <p:nvSpPr>
          <p:cNvPr id="103" name="Rectangle 50"/>
          <p:cNvSpPr>
            <a:spLocks noChangeArrowheads="1"/>
          </p:cNvSpPr>
          <p:nvPr/>
        </p:nvSpPr>
        <p:spPr bwMode="auto">
          <a:xfrm>
            <a:off x="4918223" y="4005717"/>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29</a:t>
            </a:r>
          </a:p>
        </p:txBody>
      </p:sp>
      <p:sp>
        <p:nvSpPr>
          <p:cNvPr id="109" name="Rectangle 49"/>
          <p:cNvSpPr>
            <a:spLocks noChangeArrowheads="1"/>
          </p:cNvSpPr>
          <p:nvPr/>
        </p:nvSpPr>
        <p:spPr bwMode="auto">
          <a:xfrm>
            <a:off x="4927600" y="30988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
        <p:nvSpPr>
          <p:cNvPr id="110" name="Rectangle 50"/>
          <p:cNvSpPr>
            <a:spLocks noChangeArrowheads="1"/>
          </p:cNvSpPr>
          <p:nvPr/>
        </p:nvSpPr>
        <p:spPr bwMode="auto">
          <a:xfrm>
            <a:off x="4927600" y="3403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28</a:t>
            </a:r>
          </a:p>
        </p:txBody>
      </p:sp>
      <p:sp>
        <p:nvSpPr>
          <p:cNvPr id="118" name="Rectangle 51"/>
          <p:cNvSpPr>
            <a:spLocks noChangeArrowheads="1"/>
          </p:cNvSpPr>
          <p:nvPr/>
        </p:nvSpPr>
        <p:spPr bwMode="auto">
          <a:xfrm>
            <a:off x="2362200" y="5562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
        <p:nvSpPr>
          <p:cNvPr id="122" name="Rectangle 18"/>
          <p:cNvSpPr>
            <a:spLocks noChangeArrowheads="1"/>
          </p:cNvSpPr>
          <p:nvPr/>
        </p:nvSpPr>
        <p:spPr bwMode="auto">
          <a:xfrm>
            <a:off x="4394200" y="3086561"/>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i-FI" sz="1800" b="1" i="0" u="none" strike="noStrike" kern="0" cap="none" spc="0" normalizeH="0" baseline="0" noProof="0" dirty="0" smtClean="0">
                <a:ln>
                  <a:noFill/>
                </a:ln>
                <a:effectLst/>
                <a:uLnTx/>
                <a:uFillTx/>
                <a:latin typeface="Calibri"/>
                <a:ea typeface="+mn-ea"/>
                <a:cs typeface="+mn-cs"/>
              </a:rPr>
              <a:t>101</a:t>
            </a:r>
            <a:endParaRPr kumimoji="0" lang="en-US" sz="1800" b="1" i="0" u="none" strike="noStrike" kern="0" cap="none" spc="0" normalizeH="0" baseline="0" noProof="0" dirty="0" smtClean="0">
              <a:ln>
                <a:noFill/>
              </a:ln>
              <a:effectLst/>
              <a:uLnTx/>
              <a:uFillTx/>
              <a:latin typeface="Calibri"/>
              <a:ea typeface="+mn-ea"/>
              <a:cs typeface="+mn-cs"/>
            </a:endParaRPr>
          </a:p>
        </p:txBody>
      </p:sp>
      <p:sp>
        <p:nvSpPr>
          <p:cNvPr id="123" name="Text Box 15"/>
          <p:cNvSpPr txBox="1">
            <a:spLocks noChangeArrowheads="1"/>
          </p:cNvSpPr>
          <p:nvPr/>
        </p:nvSpPr>
        <p:spPr bwMode="auto">
          <a:xfrm>
            <a:off x="3634620" y="771891"/>
            <a:ext cx="2603938" cy="1200329"/>
          </a:xfrm>
          <a:prstGeom prst="rect">
            <a:avLst/>
          </a:prstGeom>
          <a:noFill/>
          <a:ln w="63500">
            <a:solidFill>
              <a:schemeClr val="accent6"/>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r>
              <a:rPr lang="en-US" sz="2400" dirty="0" smtClean="0">
                <a:solidFill>
                  <a:schemeClr val="tx2"/>
                </a:solidFill>
                <a:latin typeface="Source Sans Pro" panose="020B0503030403020204"/>
              </a:rPr>
              <a:t>CLICKER:</a:t>
            </a:r>
          </a:p>
          <a:p>
            <a:pPr marL="457200" indent="-457200" eaLnBrk="1" hangingPunct="1">
              <a:buAutoNum type="alphaUcParenBoth"/>
            </a:pPr>
            <a:r>
              <a:rPr lang="en-US" sz="2400" dirty="0" smtClean="0">
                <a:solidFill>
                  <a:schemeClr val="tx2"/>
                </a:solidFill>
                <a:latin typeface="Source Sans Pro" panose="020B0503030403020204"/>
                <a:sym typeface="Symbol" pitchFamily="18" charset="2"/>
              </a:rPr>
              <a:t>HIT</a:t>
            </a:r>
          </a:p>
          <a:p>
            <a:pPr marL="457200" indent="-457200" eaLnBrk="1" hangingPunct="1">
              <a:buAutoNum type="alphaUcParenBoth"/>
            </a:pPr>
            <a:r>
              <a:rPr lang="en-US" sz="2400" dirty="0" smtClean="0">
                <a:solidFill>
                  <a:schemeClr val="tx2"/>
                </a:solidFill>
                <a:latin typeface="Source Sans Pro" panose="020B0503030403020204"/>
                <a:sym typeface="Symbol" pitchFamily="18" charset="2"/>
              </a:rPr>
              <a:t>MISS</a:t>
            </a:r>
            <a:endParaRPr lang="en-US" sz="2400" dirty="0">
              <a:solidFill>
                <a:schemeClr val="tx2"/>
              </a:solidFill>
              <a:latin typeface="Source Sans Pro" panose="020B0503030403020204"/>
              <a:sym typeface="Symbol" pitchFamily="18" charset="2"/>
            </a:endParaRPr>
          </a:p>
        </p:txBody>
      </p:sp>
    </p:spTree>
    <p:extLst>
      <p:ext uri="{BB962C8B-B14F-4D97-AF65-F5344CB8AC3E}">
        <p14:creationId xmlns:p14="http://schemas.microsoft.com/office/powerpoint/2010/main" val="3255421197"/>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125</a:t>
            </a:fld>
            <a:endParaRPr lang="en-US" dirty="0"/>
          </a:p>
        </p:txBody>
      </p:sp>
      <p:sp>
        <p:nvSpPr>
          <p:cNvPr id="49"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3"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4"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5"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6"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57"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58"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59"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0"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1" name="Text Box 15"/>
          <p:cNvSpPr txBox="1">
            <a:spLocks noChangeArrowheads="1"/>
          </p:cNvSpPr>
          <p:nvPr/>
        </p:nvSpPr>
        <p:spPr bwMode="auto">
          <a:xfrm>
            <a:off x="348812" y="1271338"/>
            <a:ext cx="240916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62"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63"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76"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7"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8"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9"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80"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1"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2"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3"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4" name="Text Box 39"/>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Misses:	4</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a:t>
            </a:r>
            <a:r>
              <a:rPr lang="en-US" b="1" dirty="0">
                <a:solidFill>
                  <a:prstClr val="black"/>
                </a:solidFill>
                <a:latin typeface="Calibri"/>
                <a:ea typeface="+mn-ea"/>
                <a:cs typeface="+mn-cs"/>
              </a:rPr>
              <a:t>2</a:t>
            </a:r>
            <a:endParaRPr lang="en-US" b="1" dirty="0" smtClean="0">
              <a:solidFill>
                <a:prstClr val="black"/>
              </a:solidFill>
              <a:latin typeface="Calibri"/>
              <a:ea typeface="+mn-ea"/>
              <a:cs typeface="+mn-cs"/>
            </a:endParaRP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	</a:t>
            </a:r>
            <a:r>
              <a:rPr lang="en-US" b="1" dirty="0">
                <a:solidFill>
                  <a:prstClr val="black"/>
                </a:solidFill>
                <a:latin typeface="Calibri"/>
                <a:ea typeface="+mn-ea"/>
                <a:cs typeface="+mn-cs"/>
              </a:rPr>
              <a:t>8</a:t>
            </a:r>
          </a:p>
          <a:p>
            <a:pPr fontAlgn="auto">
              <a:spcBef>
                <a:spcPts val="0"/>
              </a:spcBef>
              <a:spcAft>
                <a:spcPts val="0"/>
              </a:spcAft>
            </a:pPr>
            <a:r>
              <a:rPr lang="en-US" b="1" dirty="0" smtClean="0">
                <a:solidFill>
                  <a:prstClr val="black"/>
                </a:solidFill>
                <a:latin typeface="Calibri"/>
                <a:ea typeface="+mn-ea"/>
                <a:cs typeface="+mn-cs"/>
              </a:rPr>
              <a:t>Writes:      	2</a:t>
            </a:r>
            <a:endParaRPr lang="en-US" b="1" dirty="0">
              <a:solidFill>
                <a:prstClr val="black"/>
              </a:solidFill>
              <a:latin typeface="Calibri"/>
              <a:ea typeface="+mn-ea"/>
              <a:cs typeface="+mn-cs"/>
            </a:endParaRPr>
          </a:p>
        </p:txBody>
      </p:sp>
      <p:sp>
        <p:nvSpPr>
          <p:cNvPr id="104" name="Rectangle 2"/>
          <p:cNvSpPr>
            <a:spLocks noChangeArrowheads="1"/>
          </p:cNvSpPr>
          <p:nvPr/>
        </p:nvSpPr>
        <p:spPr bwMode="ltGray">
          <a:xfrm>
            <a:off x="3370077" y="2641600"/>
            <a:ext cx="2725923"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10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06" name="Rectangle 19"/>
          <p:cNvSpPr>
            <a:spLocks noChangeArrowheads="1"/>
          </p:cNvSpPr>
          <p:nvPr/>
        </p:nvSpPr>
        <p:spPr bwMode="auto">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7" name="Rectangle 20"/>
          <p:cNvSpPr>
            <a:spLocks noChangeArrowheads="1"/>
          </p:cNvSpPr>
          <p:nvPr/>
        </p:nvSpPr>
        <p:spPr bwMode="auto">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8"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1"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3" name="Rectangle 42"/>
          <p:cNvSpPr>
            <a:spLocks noChangeArrowheads="1"/>
          </p:cNvSpPr>
          <p:nvPr/>
        </p:nvSpPr>
        <p:spPr bwMode="auto">
          <a:xfrm>
            <a:off x="3844925"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4" name="Rectangle 43"/>
          <p:cNvSpPr>
            <a:spLocks noChangeArrowheads="1"/>
          </p:cNvSpPr>
          <p:nvPr/>
        </p:nvSpPr>
        <p:spPr bwMode="auto">
          <a:xfrm>
            <a:off x="384492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5" name="Text Box 21"/>
          <p:cNvSpPr txBox="1">
            <a:spLocks noChangeArrowheads="1"/>
          </p:cNvSpPr>
          <p:nvPr/>
        </p:nvSpPr>
        <p:spPr bwMode="auto">
          <a:xfrm>
            <a:off x="3344910" y="2641600"/>
            <a:ext cx="260219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d  tag   data</a:t>
            </a:r>
            <a:endParaRPr lang="en-US" dirty="0">
              <a:solidFill>
                <a:prstClr val="black"/>
              </a:solidFill>
              <a:latin typeface="Calibri"/>
              <a:ea typeface="+mn-ea"/>
              <a:cs typeface="+mn-cs"/>
            </a:endParaRPr>
          </a:p>
        </p:txBody>
      </p:sp>
      <p:sp>
        <p:nvSpPr>
          <p:cNvPr id="116" name="Rectangle 40"/>
          <p:cNvSpPr>
            <a:spLocks noChangeArrowheads="1"/>
          </p:cNvSpPr>
          <p:nvPr/>
        </p:nvSpPr>
        <p:spPr bwMode="blackWhite">
          <a:xfrm>
            <a:off x="3567724"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117" name="Rectangle 41"/>
          <p:cNvSpPr>
            <a:spLocks noChangeArrowheads="1"/>
          </p:cNvSpPr>
          <p:nvPr/>
        </p:nvSpPr>
        <p:spPr bwMode="blackWhite">
          <a:xfrm>
            <a:off x="3570899"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noProof="0" dirty="0" smtClean="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51" name="Rectangle 5"/>
          <p:cNvSpPr>
            <a:spLocks noGrp="1" noChangeArrowheads="1"/>
          </p:cNvSpPr>
          <p:nvPr>
            <p:ph type="title"/>
          </p:nvPr>
        </p:nvSpPr>
        <p:spPr>
          <a:xfrm>
            <a:off x="661988" y="0"/>
            <a:ext cx="7772400" cy="465138"/>
          </a:xfrm>
        </p:spPr>
        <p:txBody>
          <a:bodyPr>
            <a:normAutofit fontScale="90000"/>
          </a:bodyPr>
          <a:lstStyle/>
          <a:p>
            <a:r>
              <a:rPr lang="en-US" dirty="0"/>
              <a:t>Write-Back (REF 6</a:t>
            </a:r>
            <a:r>
              <a:rPr lang="en-US" dirty="0" smtClean="0"/>
              <a:t>)</a:t>
            </a:r>
            <a:endParaRPr lang="en-US" dirty="0"/>
          </a:p>
        </p:txBody>
      </p:sp>
      <p:sp>
        <p:nvSpPr>
          <p:cNvPr id="8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000</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6"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87" name="Rectangle 46"/>
          <p:cNvSpPr>
            <a:spLocks noChangeArrowheads="1"/>
          </p:cNvSpPr>
          <p:nvPr/>
        </p:nvSpPr>
        <p:spPr bwMode="auto">
          <a:xfrm>
            <a:off x="4927600" y="34036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88"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89" name="Rectangle 48"/>
          <p:cNvSpPr>
            <a:spLocks noChangeArrowheads="1"/>
          </p:cNvSpPr>
          <p:nvPr/>
        </p:nvSpPr>
        <p:spPr bwMode="auto">
          <a:xfrm>
            <a:off x="2362200" y="5257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90" name="Text Box 15"/>
          <p:cNvSpPr txBox="1">
            <a:spLocks noChangeArrowheads="1"/>
          </p:cNvSpPr>
          <p:nvPr/>
        </p:nvSpPr>
        <p:spPr bwMode="auto">
          <a:xfrm>
            <a:off x="2111526" y="1399026"/>
            <a:ext cx="497316" cy="25545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chemeClr val="accent4"/>
                </a:solidFill>
                <a:latin typeface="Calibri"/>
                <a:ea typeface="+mn-ea"/>
                <a:cs typeface="+mn-cs"/>
              </a:rPr>
              <a:t>Hit</a:t>
            </a:r>
          </a:p>
          <a:p>
            <a:pPr algn="r" fontAlgn="auto">
              <a:spcBef>
                <a:spcPts val="0"/>
              </a:spcBef>
              <a:spcAft>
                <a:spcPts val="0"/>
              </a:spcAft>
            </a:pPr>
            <a:r>
              <a:rPr lang="en-US" sz="2000" b="1" dirty="0" smtClean="0">
                <a:solidFill>
                  <a:schemeClr val="accent2"/>
                </a:solidFill>
                <a:latin typeface="Calibri"/>
                <a:ea typeface="+mn-ea"/>
                <a:cs typeface="+mn-cs"/>
              </a:rPr>
              <a:t>M</a:t>
            </a:r>
          </a:p>
          <a:p>
            <a:pPr algn="r" fontAlgn="auto">
              <a:spcBef>
                <a:spcPts val="0"/>
              </a:spcBef>
              <a:spcAft>
                <a:spcPts val="0"/>
              </a:spcAft>
            </a:pPr>
            <a:r>
              <a:rPr lang="en-US" sz="2000" b="1" dirty="0" smtClean="0">
                <a:solidFill>
                  <a:schemeClr val="accent2"/>
                </a:solidFill>
                <a:latin typeface="Calibri"/>
                <a:ea typeface="+mn-ea"/>
                <a:cs typeface="+mn-cs"/>
              </a:rPr>
              <a:t>M</a:t>
            </a:r>
          </a:p>
          <a:p>
            <a:pPr algn="r" fontAlgn="auto">
              <a:spcBef>
                <a:spcPts val="0"/>
              </a:spcBef>
              <a:spcAft>
                <a:spcPts val="0"/>
              </a:spcAft>
            </a:pPr>
            <a:r>
              <a:rPr lang="en-US" sz="2000" b="1" dirty="0" smtClean="0">
                <a:solidFill>
                  <a:schemeClr val="accent4"/>
                </a:solidFill>
                <a:latin typeface="Calibri"/>
                <a:ea typeface="+mn-ea"/>
                <a:cs typeface="+mn-cs"/>
              </a:rPr>
              <a:t>Hit</a:t>
            </a:r>
            <a:endParaRPr lang="en-US" sz="2000" b="1" dirty="0">
              <a:solidFill>
                <a:schemeClr val="accent4"/>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p:txBody>
      </p:sp>
      <p:sp>
        <p:nvSpPr>
          <p:cNvPr id="65" name="AutoShape 39"/>
          <p:cNvSpPr>
            <a:spLocks noChangeArrowheads="1"/>
          </p:cNvSpPr>
          <p:nvPr/>
        </p:nvSpPr>
        <p:spPr bwMode="auto">
          <a:xfrm>
            <a:off x="36503" y="2952546"/>
            <a:ext cx="381000" cy="286415"/>
          </a:xfrm>
          <a:prstGeom prst="rightArrow">
            <a:avLst>
              <a:gd name="adj1" fmla="val 50000"/>
              <a:gd name="adj2" fmla="val 41667"/>
            </a:avLst>
          </a:prstGeom>
          <a:solidFill>
            <a:schemeClr val="tx2"/>
          </a:solidFill>
          <a:ln w="28575">
            <a:noFill/>
            <a:miter lim="800000"/>
            <a:headEnd/>
            <a:tailEnd/>
          </a:ln>
          <a:effectLst/>
        </p:spPr>
        <p:txBody>
          <a:bodyPr wrap="none" anchor="ctr"/>
          <a:lstStyle/>
          <a:p>
            <a:endParaRPr lang="en-US"/>
          </a:p>
        </p:txBody>
      </p:sp>
      <p:sp>
        <p:nvSpPr>
          <p:cNvPr id="91" name="Rectangle 28"/>
          <p:cNvSpPr>
            <a:spLocks noChangeArrowheads="1"/>
          </p:cNvSpPr>
          <p:nvPr/>
        </p:nvSpPr>
        <p:spPr bwMode="auto">
          <a:xfrm>
            <a:off x="4380524"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011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95" name="Rectangle 51"/>
          <p:cNvSpPr>
            <a:spLocks noChangeArrowheads="1"/>
          </p:cNvSpPr>
          <p:nvPr/>
        </p:nvSpPr>
        <p:spPr bwMode="auto">
          <a:xfrm>
            <a:off x="2362200" y="556948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173</a:t>
            </a:r>
          </a:p>
        </p:txBody>
      </p:sp>
      <p:sp>
        <p:nvSpPr>
          <p:cNvPr id="97" name="Rectangle 41"/>
          <p:cNvSpPr>
            <a:spLocks noChangeArrowheads="1"/>
          </p:cNvSpPr>
          <p:nvPr/>
        </p:nvSpPr>
        <p:spPr bwMode="auto">
          <a:xfrm>
            <a:off x="4121150"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74"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0</a:t>
            </a:r>
          </a:p>
        </p:txBody>
      </p:sp>
      <p:sp>
        <p:nvSpPr>
          <p:cNvPr id="75"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173</a:t>
            </a:r>
          </a:p>
        </p:txBody>
      </p:sp>
      <p:sp>
        <p:nvSpPr>
          <p:cNvPr id="100"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schemeClr val="tx1"/>
                </a:solidFill>
                <a:effectLst/>
                <a:uLnTx/>
                <a:uFillTx/>
                <a:latin typeface="Calibri"/>
                <a:ea typeface="+mn-ea"/>
                <a:cs typeface="+mn-cs"/>
              </a:rPr>
              <a:t>010</a:t>
            </a:r>
            <a:endParaRPr kumimoji="0" lang="en-US" sz="1800" b="1" i="0" u="none" strike="noStrike" kern="0" cap="none" spc="0" normalizeH="0" baseline="0" noProof="0" dirty="0" smtClean="0">
              <a:ln>
                <a:noFill/>
              </a:ln>
              <a:solidFill>
                <a:schemeClr val="tx1"/>
              </a:solidFill>
              <a:effectLst/>
              <a:uLnTx/>
              <a:uFillTx/>
              <a:latin typeface="Calibri"/>
              <a:ea typeface="+mn-ea"/>
              <a:cs typeface="+mn-cs"/>
            </a:endParaRPr>
          </a:p>
        </p:txBody>
      </p:sp>
      <p:sp>
        <p:nvSpPr>
          <p:cNvPr id="101"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a:t>
            </a:r>
          </a:p>
        </p:txBody>
      </p:sp>
      <p:sp>
        <p:nvSpPr>
          <p:cNvPr id="102" name="Rectangle 51"/>
          <p:cNvSpPr>
            <a:spLocks noChangeArrowheads="1"/>
          </p:cNvSpPr>
          <p:nvPr/>
        </p:nvSpPr>
        <p:spPr bwMode="auto">
          <a:xfrm>
            <a:off x="4921398" y="3708400"/>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71</a:t>
            </a:r>
          </a:p>
        </p:txBody>
      </p:sp>
      <p:sp>
        <p:nvSpPr>
          <p:cNvPr id="103" name="Rectangle 50"/>
          <p:cNvSpPr>
            <a:spLocks noChangeArrowheads="1"/>
          </p:cNvSpPr>
          <p:nvPr/>
        </p:nvSpPr>
        <p:spPr bwMode="auto">
          <a:xfrm>
            <a:off x="4918223" y="4005717"/>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29</a:t>
            </a:r>
          </a:p>
        </p:txBody>
      </p:sp>
      <p:sp>
        <p:nvSpPr>
          <p:cNvPr id="109" name="Rectangle 49"/>
          <p:cNvSpPr>
            <a:spLocks noChangeArrowheads="1"/>
          </p:cNvSpPr>
          <p:nvPr/>
        </p:nvSpPr>
        <p:spPr bwMode="auto">
          <a:xfrm>
            <a:off x="4927600" y="30988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
        <p:nvSpPr>
          <p:cNvPr id="110" name="Rectangle 50"/>
          <p:cNvSpPr>
            <a:spLocks noChangeArrowheads="1"/>
          </p:cNvSpPr>
          <p:nvPr/>
        </p:nvSpPr>
        <p:spPr bwMode="auto">
          <a:xfrm>
            <a:off x="4927600" y="3403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28</a:t>
            </a:r>
          </a:p>
        </p:txBody>
      </p:sp>
      <p:sp>
        <p:nvSpPr>
          <p:cNvPr id="118" name="Rectangle 51"/>
          <p:cNvSpPr>
            <a:spLocks noChangeArrowheads="1"/>
          </p:cNvSpPr>
          <p:nvPr/>
        </p:nvSpPr>
        <p:spPr bwMode="auto">
          <a:xfrm>
            <a:off x="2362200" y="5562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
        <p:nvSpPr>
          <p:cNvPr id="122" name="Rectangle 18"/>
          <p:cNvSpPr>
            <a:spLocks noChangeArrowheads="1"/>
          </p:cNvSpPr>
          <p:nvPr/>
        </p:nvSpPr>
        <p:spPr bwMode="auto">
          <a:xfrm>
            <a:off x="4394200" y="3086561"/>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i-FI" sz="1800" b="1" i="0" u="none" strike="noStrike" kern="0" cap="none" spc="0" normalizeH="0" baseline="0" noProof="0" dirty="0" smtClean="0">
                <a:ln>
                  <a:noFill/>
                </a:ln>
                <a:effectLst/>
                <a:uLnTx/>
                <a:uFillTx/>
                <a:latin typeface="Calibri"/>
                <a:ea typeface="+mn-ea"/>
                <a:cs typeface="+mn-cs"/>
              </a:rPr>
              <a:t>101</a:t>
            </a:r>
            <a:endParaRPr kumimoji="0" lang="en-US" sz="1800" b="1" i="0" u="none" strike="noStrike" kern="0" cap="none" spc="0" normalizeH="0" baseline="0" noProof="0" dirty="0" smtClean="0">
              <a:ln>
                <a:noFill/>
              </a:ln>
              <a:effectLst/>
              <a:uLnTx/>
              <a:uFillTx/>
              <a:latin typeface="Calibri"/>
              <a:ea typeface="+mn-ea"/>
              <a:cs typeface="+mn-cs"/>
            </a:endParaRPr>
          </a:p>
        </p:txBody>
      </p:sp>
      <p:sp>
        <p:nvSpPr>
          <p:cNvPr id="73" name="Line 52"/>
          <p:cNvSpPr>
            <a:spLocks noChangeShapeType="1"/>
          </p:cNvSpPr>
          <p:nvPr/>
        </p:nvSpPr>
        <p:spPr bwMode="auto">
          <a:xfrm flipV="1">
            <a:off x="3276600" y="4191000"/>
            <a:ext cx="1828800" cy="1219200"/>
          </a:xfrm>
          <a:prstGeom prst="line">
            <a:avLst/>
          </a:prstGeom>
          <a:noFill/>
          <a:ln w="57150">
            <a:solidFill>
              <a:sysClr val="windowText" lastClr="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33333876"/>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126</a:t>
            </a:fld>
            <a:endParaRPr lang="en-US" dirty="0"/>
          </a:p>
        </p:txBody>
      </p:sp>
      <p:sp>
        <p:nvSpPr>
          <p:cNvPr id="49"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3"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4"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5"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6"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57"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58"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59"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0"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1" name="Text Box 15"/>
          <p:cNvSpPr txBox="1">
            <a:spLocks noChangeArrowheads="1"/>
          </p:cNvSpPr>
          <p:nvPr/>
        </p:nvSpPr>
        <p:spPr bwMode="auto">
          <a:xfrm>
            <a:off x="348812" y="1271338"/>
            <a:ext cx="240916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62"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63"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76"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7"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8"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9"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80"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1"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2"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3"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4" name="Text Box 39"/>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Misses:	4</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a:t>
            </a:r>
            <a:r>
              <a:rPr lang="en-US" b="1" dirty="0">
                <a:solidFill>
                  <a:prstClr val="black"/>
                </a:solidFill>
                <a:latin typeface="Calibri"/>
                <a:ea typeface="+mn-ea"/>
                <a:cs typeface="+mn-cs"/>
              </a:rPr>
              <a:t>2</a:t>
            </a:r>
            <a:endParaRPr lang="en-US" b="1" dirty="0" smtClean="0">
              <a:solidFill>
                <a:prstClr val="black"/>
              </a:solidFill>
              <a:latin typeface="Calibri"/>
              <a:ea typeface="+mn-ea"/>
              <a:cs typeface="+mn-cs"/>
            </a:endParaRP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	</a:t>
            </a:r>
            <a:r>
              <a:rPr lang="en-US" b="1" dirty="0">
                <a:solidFill>
                  <a:prstClr val="black"/>
                </a:solidFill>
                <a:latin typeface="Calibri"/>
                <a:ea typeface="+mn-ea"/>
                <a:cs typeface="+mn-cs"/>
              </a:rPr>
              <a:t>8</a:t>
            </a:r>
          </a:p>
          <a:p>
            <a:pPr fontAlgn="auto">
              <a:spcBef>
                <a:spcPts val="0"/>
              </a:spcBef>
              <a:spcAft>
                <a:spcPts val="0"/>
              </a:spcAft>
            </a:pPr>
            <a:r>
              <a:rPr lang="en-US" b="1" dirty="0" smtClean="0">
                <a:solidFill>
                  <a:prstClr val="black"/>
                </a:solidFill>
                <a:latin typeface="Calibri"/>
                <a:ea typeface="+mn-ea"/>
                <a:cs typeface="+mn-cs"/>
              </a:rPr>
              <a:t>Writes:      	2</a:t>
            </a:r>
            <a:endParaRPr lang="en-US" b="1" dirty="0">
              <a:solidFill>
                <a:prstClr val="black"/>
              </a:solidFill>
              <a:latin typeface="Calibri"/>
              <a:ea typeface="+mn-ea"/>
              <a:cs typeface="+mn-cs"/>
            </a:endParaRPr>
          </a:p>
        </p:txBody>
      </p:sp>
      <p:sp>
        <p:nvSpPr>
          <p:cNvPr id="104" name="Rectangle 2"/>
          <p:cNvSpPr>
            <a:spLocks noChangeArrowheads="1"/>
          </p:cNvSpPr>
          <p:nvPr/>
        </p:nvSpPr>
        <p:spPr bwMode="ltGray">
          <a:xfrm>
            <a:off x="3370077" y="2641600"/>
            <a:ext cx="2725923"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10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06" name="Rectangle 19"/>
          <p:cNvSpPr>
            <a:spLocks noChangeArrowheads="1"/>
          </p:cNvSpPr>
          <p:nvPr/>
        </p:nvSpPr>
        <p:spPr bwMode="auto">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7" name="Rectangle 20"/>
          <p:cNvSpPr>
            <a:spLocks noChangeArrowheads="1"/>
          </p:cNvSpPr>
          <p:nvPr/>
        </p:nvSpPr>
        <p:spPr bwMode="auto">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8"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1"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3" name="Rectangle 42"/>
          <p:cNvSpPr>
            <a:spLocks noChangeArrowheads="1"/>
          </p:cNvSpPr>
          <p:nvPr/>
        </p:nvSpPr>
        <p:spPr bwMode="auto">
          <a:xfrm>
            <a:off x="3844925"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4" name="Rectangle 43"/>
          <p:cNvSpPr>
            <a:spLocks noChangeArrowheads="1"/>
          </p:cNvSpPr>
          <p:nvPr/>
        </p:nvSpPr>
        <p:spPr bwMode="auto">
          <a:xfrm>
            <a:off x="384492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5" name="Text Box 21"/>
          <p:cNvSpPr txBox="1">
            <a:spLocks noChangeArrowheads="1"/>
          </p:cNvSpPr>
          <p:nvPr/>
        </p:nvSpPr>
        <p:spPr bwMode="auto">
          <a:xfrm>
            <a:off x="3344910" y="2641600"/>
            <a:ext cx="260219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d  tag   data</a:t>
            </a:r>
            <a:endParaRPr lang="en-US" dirty="0">
              <a:solidFill>
                <a:prstClr val="black"/>
              </a:solidFill>
              <a:latin typeface="Calibri"/>
              <a:ea typeface="+mn-ea"/>
              <a:cs typeface="+mn-cs"/>
            </a:endParaRPr>
          </a:p>
        </p:txBody>
      </p:sp>
      <p:sp>
        <p:nvSpPr>
          <p:cNvPr id="116" name="Rectangle 40"/>
          <p:cNvSpPr>
            <a:spLocks noChangeArrowheads="1"/>
          </p:cNvSpPr>
          <p:nvPr/>
        </p:nvSpPr>
        <p:spPr bwMode="blackWhite">
          <a:xfrm>
            <a:off x="3567724"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117" name="Rectangle 41"/>
          <p:cNvSpPr>
            <a:spLocks noChangeArrowheads="1"/>
          </p:cNvSpPr>
          <p:nvPr/>
        </p:nvSpPr>
        <p:spPr bwMode="blackWhite">
          <a:xfrm>
            <a:off x="3570899"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noProof="0" dirty="0" smtClean="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51" name="Rectangle 5"/>
          <p:cNvSpPr>
            <a:spLocks noGrp="1" noChangeArrowheads="1"/>
          </p:cNvSpPr>
          <p:nvPr>
            <p:ph type="title"/>
          </p:nvPr>
        </p:nvSpPr>
        <p:spPr>
          <a:xfrm>
            <a:off x="661988" y="0"/>
            <a:ext cx="7772400" cy="465138"/>
          </a:xfrm>
        </p:spPr>
        <p:txBody>
          <a:bodyPr>
            <a:normAutofit fontScale="90000"/>
          </a:bodyPr>
          <a:lstStyle/>
          <a:p>
            <a:r>
              <a:rPr lang="en-US" dirty="0"/>
              <a:t>Write-Back (REF </a:t>
            </a:r>
            <a:r>
              <a:rPr lang="en-US" dirty="0" smtClean="0"/>
              <a:t>7)</a:t>
            </a:r>
            <a:endParaRPr lang="en-US" dirty="0"/>
          </a:p>
        </p:txBody>
      </p:sp>
      <p:sp>
        <p:nvSpPr>
          <p:cNvPr id="8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000</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6"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87" name="Rectangle 46"/>
          <p:cNvSpPr>
            <a:spLocks noChangeArrowheads="1"/>
          </p:cNvSpPr>
          <p:nvPr/>
        </p:nvSpPr>
        <p:spPr bwMode="auto">
          <a:xfrm>
            <a:off x="4927600" y="34036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88"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89" name="Rectangle 48"/>
          <p:cNvSpPr>
            <a:spLocks noChangeArrowheads="1"/>
          </p:cNvSpPr>
          <p:nvPr/>
        </p:nvSpPr>
        <p:spPr bwMode="auto">
          <a:xfrm>
            <a:off x="2362200" y="5257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90" name="Text Box 15"/>
          <p:cNvSpPr txBox="1">
            <a:spLocks noChangeArrowheads="1"/>
          </p:cNvSpPr>
          <p:nvPr/>
        </p:nvSpPr>
        <p:spPr bwMode="auto">
          <a:xfrm>
            <a:off x="2111526" y="1399026"/>
            <a:ext cx="497316" cy="25545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chemeClr val="accent4"/>
                </a:solidFill>
                <a:latin typeface="Calibri"/>
                <a:ea typeface="+mn-ea"/>
                <a:cs typeface="+mn-cs"/>
              </a:rPr>
              <a:t>Hit</a:t>
            </a:r>
          </a:p>
          <a:p>
            <a:pPr algn="r" fontAlgn="auto">
              <a:spcBef>
                <a:spcPts val="0"/>
              </a:spcBef>
              <a:spcAft>
                <a:spcPts val="0"/>
              </a:spcAft>
            </a:pPr>
            <a:r>
              <a:rPr lang="en-US" sz="2000" b="1" dirty="0" smtClean="0">
                <a:solidFill>
                  <a:schemeClr val="accent2"/>
                </a:solidFill>
                <a:latin typeface="Calibri"/>
                <a:ea typeface="+mn-ea"/>
                <a:cs typeface="+mn-cs"/>
              </a:rPr>
              <a:t>M</a:t>
            </a:r>
          </a:p>
          <a:p>
            <a:pPr algn="r" fontAlgn="auto">
              <a:spcBef>
                <a:spcPts val="0"/>
              </a:spcBef>
              <a:spcAft>
                <a:spcPts val="0"/>
              </a:spcAft>
            </a:pPr>
            <a:r>
              <a:rPr lang="en-US" sz="2000" b="1" dirty="0" smtClean="0">
                <a:solidFill>
                  <a:schemeClr val="accent2"/>
                </a:solidFill>
                <a:latin typeface="Calibri"/>
                <a:ea typeface="+mn-ea"/>
                <a:cs typeface="+mn-cs"/>
              </a:rPr>
              <a:t>M</a:t>
            </a:r>
          </a:p>
          <a:p>
            <a:pPr algn="r" fontAlgn="auto">
              <a:spcBef>
                <a:spcPts val="0"/>
              </a:spcBef>
              <a:spcAft>
                <a:spcPts val="0"/>
              </a:spcAft>
            </a:pPr>
            <a:r>
              <a:rPr lang="en-US" sz="2000" b="1" dirty="0" smtClean="0">
                <a:solidFill>
                  <a:schemeClr val="accent4"/>
                </a:solidFill>
                <a:latin typeface="Calibri"/>
                <a:ea typeface="+mn-ea"/>
                <a:cs typeface="+mn-cs"/>
              </a:rPr>
              <a:t>Hit</a:t>
            </a:r>
            <a:endParaRPr lang="en-US" sz="2000" b="1" dirty="0">
              <a:solidFill>
                <a:schemeClr val="accent4"/>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p:txBody>
      </p:sp>
      <p:sp>
        <p:nvSpPr>
          <p:cNvPr id="65" name="AutoShape 39"/>
          <p:cNvSpPr>
            <a:spLocks noChangeArrowheads="1"/>
          </p:cNvSpPr>
          <p:nvPr/>
        </p:nvSpPr>
        <p:spPr bwMode="auto">
          <a:xfrm>
            <a:off x="74786" y="3234949"/>
            <a:ext cx="381000" cy="286415"/>
          </a:xfrm>
          <a:prstGeom prst="rightArrow">
            <a:avLst>
              <a:gd name="adj1" fmla="val 50000"/>
              <a:gd name="adj2" fmla="val 41667"/>
            </a:avLst>
          </a:prstGeom>
          <a:solidFill>
            <a:schemeClr val="tx2"/>
          </a:solidFill>
          <a:ln w="28575">
            <a:noFill/>
            <a:miter lim="800000"/>
            <a:headEnd/>
            <a:tailEnd/>
          </a:ln>
          <a:effectLst/>
        </p:spPr>
        <p:txBody>
          <a:bodyPr wrap="none" anchor="ctr"/>
          <a:lstStyle/>
          <a:p>
            <a:endParaRPr lang="en-US"/>
          </a:p>
        </p:txBody>
      </p:sp>
      <p:sp>
        <p:nvSpPr>
          <p:cNvPr id="91" name="Rectangle 28"/>
          <p:cNvSpPr>
            <a:spLocks noChangeArrowheads="1"/>
          </p:cNvSpPr>
          <p:nvPr/>
        </p:nvSpPr>
        <p:spPr bwMode="auto">
          <a:xfrm>
            <a:off x="4380524"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011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95" name="Rectangle 51"/>
          <p:cNvSpPr>
            <a:spLocks noChangeArrowheads="1"/>
          </p:cNvSpPr>
          <p:nvPr/>
        </p:nvSpPr>
        <p:spPr bwMode="auto">
          <a:xfrm>
            <a:off x="2362200" y="556948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173</a:t>
            </a:r>
          </a:p>
        </p:txBody>
      </p:sp>
      <p:sp>
        <p:nvSpPr>
          <p:cNvPr id="97" name="Rectangle 41"/>
          <p:cNvSpPr>
            <a:spLocks noChangeArrowheads="1"/>
          </p:cNvSpPr>
          <p:nvPr/>
        </p:nvSpPr>
        <p:spPr bwMode="auto">
          <a:xfrm>
            <a:off x="4121150"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74"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0</a:t>
            </a:r>
          </a:p>
        </p:txBody>
      </p:sp>
      <p:sp>
        <p:nvSpPr>
          <p:cNvPr id="75"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173</a:t>
            </a:r>
          </a:p>
        </p:txBody>
      </p:sp>
      <p:sp>
        <p:nvSpPr>
          <p:cNvPr id="100"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schemeClr val="tx1"/>
                </a:solidFill>
                <a:effectLst/>
                <a:uLnTx/>
                <a:uFillTx/>
                <a:latin typeface="Calibri"/>
                <a:ea typeface="+mn-ea"/>
                <a:cs typeface="+mn-cs"/>
              </a:rPr>
              <a:t>010</a:t>
            </a:r>
            <a:endParaRPr kumimoji="0" lang="en-US" sz="1800" b="1" i="0" u="none" strike="noStrike" kern="0" cap="none" spc="0" normalizeH="0" baseline="0" noProof="0" dirty="0" smtClean="0">
              <a:ln>
                <a:noFill/>
              </a:ln>
              <a:solidFill>
                <a:schemeClr val="tx1"/>
              </a:solidFill>
              <a:effectLst/>
              <a:uLnTx/>
              <a:uFillTx/>
              <a:latin typeface="Calibri"/>
              <a:ea typeface="+mn-ea"/>
              <a:cs typeface="+mn-cs"/>
            </a:endParaRPr>
          </a:p>
        </p:txBody>
      </p:sp>
      <p:sp>
        <p:nvSpPr>
          <p:cNvPr id="101"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a:t>
            </a:r>
          </a:p>
        </p:txBody>
      </p:sp>
      <p:sp>
        <p:nvSpPr>
          <p:cNvPr id="102" name="Rectangle 51"/>
          <p:cNvSpPr>
            <a:spLocks noChangeArrowheads="1"/>
          </p:cNvSpPr>
          <p:nvPr/>
        </p:nvSpPr>
        <p:spPr bwMode="auto">
          <a:xfrm>
            <a:off x="4921398" y="3708400"/>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71</a:t>
            </a:r>
          </a:p>
        </p:txBody>
      </p:sp>
      <p:sp>
        <p:nvSpPr>
          <p:cNvPr id="103" name="Rectangle 50"/>
          <p:cNvSpPr>
            <a:spLocks noChangeArrowheads="1"/>
          </p:cNvSpPr>
          <p:nvPr/>
        </p:nvSpPr>
        <p:spPr bwMode="auto">
          <a:xfrm>
            <a:off x="4918223" y="4005717"/>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29</a:t>
            </a:r>
          </a:p>
        </p:txBody>
      </p:sp>
      <p:sp>
        <p:nvSpPr>
          <p:cNvPr id="109" name="Rectangle 49"/>
          <p:cNvSpPr>
            <a:spLocks noChangeArrowheads="1"/>
          </p:cNvSpPr>
          <p:nvPr/>
        </p:nvSpPr>
        <p:spPr bwMode="auto">
          <a:xfrm>
            <a:off x="4927600" y="30988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
        <p:nvSpPr>
          <p:cNvPr id="110" name="Rectangle 50"/>
          <p:cNvSpPr>
            <a:spLocks noChangeArrowheads="1"/>
          </p:cNvSpPr>
          <p:nvPr/>
        </p:nvSpPr>
        <p:spPr bwMode="auto">
          <a:xfrm>
            <a:off x="4927600" y="3403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28</a:t>
            </a:r>
          </a:p>
        </p:txBody>
      </p:sp>
      <p:sp>
        <p:nvSpPr>
          <p:cNvPr id="118" name="Rectangle 51"/>
          <p:cNvSpPr>
            <a:spLocks noChangeArrowheads="1"/>
          </p:cNvSpPr>
          <p:nvPr/>
        </p:nvSpPr>
        <p:spPr bwMode="auto">
          <a:xfrm>
            <a:off x="2362200" y="5562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
        <p:nvSpPr>
          <p:cNvPr id="122" name="Rectangle 18"/>
          <p:cNvSpPr>
            <a:spLocks noChangeArrowheads="1"/>
          </p:cNvSpPr>
          <p:nvPr/>
        </p:nvSpPr>
        <p:spPr bwMode="auto">
          <a:xfrm>
            <a:off x="4394200" y="3086561"/>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i-FI" sz="1800" b="1" i="0" u="none" strike="noStrike" kern="0" cap="none" spc="0" normalizeH="0" baseline="0" noProof="0" dirty="0" smtClean="0">
                <a:ln>
                  <a:noFill/>
                </a:ln>
                <a:effectLst/>
                <a:uLnTx/>
                <a:uFillTx/>
                <a:latin typeface="Calibri"/>
                <a:ea typeface="+mn-ea"/>
                <a:cs typeface="+mn-cs"/>
              </a:rPr>
              <a:t>101</a:t>
            </a:r>
            <a:endParaRPr kumimoji="0" lang="en-US" sz="1800" b="1" i="0" u="none" strike="noStrike" kern="0" cap="none" spc="0" normalizeH="0" baseline="0" noProof="0" dirty="0" smtClean="0">
              <a:ln>
                <a:noFill/>
              </a:ln>
              <a:effectLst/>
              <a:uLnTx/>
              <a:uFillTx/>
              <a:latin typeface="Calibri"/>
              <a:ea typeface="+mn-ea"/>
              <a:cs typeface="+mn-cs"/>
            </a:endParaRPr>
          </a:p>
        </p:txBody>
      </p:sp>
    </p:spTree>
    <p:extLst>
      <p:ext uri="{BB962C8B-B14F-4D97-AF65-F5344CB8AC3E}">
        <p14:creationId xmlns:p14="http://schemas.microsoft.com/office/powerpoint/2010/main" val="243896409"/>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127</a:t>
            </a:fld>
            <a:endParaRPr lang="en-US" dirty="0"/>
          </a:p>
        </p:txBody>
      </p:sp>
      <p:sp>
        <p:nvSpPr>
          <p:cNvPr id="49"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3"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4"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5"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6"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57"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58"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59"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0"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1" name="Text Box 15"/>
          <p:cNvSpPr txBox="1">
            <a:spLocks noChangeArrowheads="1"/>
          </p:cNvSpPr>
          <p:nvPr/>
        </p:nvSpPr>
        <p:spPr bwMode="auto">
          <a:xfrm>
            <a:off x="348812" y="1271338"/>
            <a:ext cx="240916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62"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63"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76"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7"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8"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9"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80"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1"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2"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3"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4" name="Text Box 39"/>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Misses:	4</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3</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	</a:t>
            </a:r>
            <a:r>
              <a:rPr lang="en-US" b="1" dirty="0">
                <a:solidFill>
                  <a:prstClr val="black"/>
                </a:solidFill>
                <a:latin typeface="Calibri"/>
                <a:ea typeface="+mn-ea"/>
                <a:cs typeface="+mn-cs"/>
              </a:rPr>
              <a:t>8</a:t>
            </a:r>
          </a:p>
          <a:p>
            <a:pPr fontAlgn="auto">
              <a:spcBef>
                <a:spcPts val="0"/>
              </a:spcBef>
              <a:spcAft>
                <a:spcPts val="0"/>
              </a:spcAft>
            </a:pPr>
            <a:r>
              <a:rPr lang="en-US" b="1" dirty="0" smtClean="0">
                <a:solidFill>
                  <a:prstClr val="black"/>
                </a:solidFill>
                <a:latin typeface="Calibri"/>
                <a:ea typeface="+mn-ea"/>
                <a:cs typeface="+mn-cs"/>
              </a:rPr>
              <a:t>Writes:      	2</a:t>
            </a:r>
            <a:endParaRPr lang="en-US" b="1" dirty="0">
              <a:solidFill>
                <a:prstClr val="black"/>
              </a:solidFill>
              <a:latin typeface="Calibri"/>
              <a:ea typeface="+mn-ea"/>
              <a:cs typeface="+mn-cs"/>
            </a:endParaRPr>
          </a:p>
        </p:txBody>
      </p:sp>
      <p:sp>
        <p:nvSpPr>
          <p:cNvPr id="104" name="Rectangle 2"/>
          <p:cNvSpPr>
            <a:spLocks noChangeArrowheads="1"/>
          </p:cNvSpPr>
          <p:nvPr/>
        </p:nvSpPr>
        <p:spPr bwMode="ltGray">
          <a:xfrm>
            <a:off x="3370077" y="2641600"/>
            <a:ext cx="2725923"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10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06" name="Rectangle 19"/>
          <p:cNvSpPr>
            <a:spLocks noChangeArrowheads="1"/>
          </p:cNvSpPr>
          <p:nvPr/>
        </p:nvSpPr>
        <p:spPr bwMode="auto">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7" name="Rectangle 20"/>
          <p:cNvSpPr>
            <a:spLocks noChangeArrowheads="1"/>
          </p:cNvSpPr>
          <p:nvPr/>
        </p:nvSpPr>
        <p:spPr bwMode="auto">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8"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1"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3" name="Rectangle 42"/>
          <p:cNvSpPr>
            <a:spLocks noChangeArrowheads="1"/>
          </p:cNvSpPr>
          <p:nvPr/>
        </p:nvSpPr>
        <p:spPr bwMode="auto">
          <a:xfrm>
            <a:off x="3844925"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4" name="Rectangle 43"/>
          <p:cNvSpPr>
            <a:spLocks noChangeArrowheads="1"/>
          </p:cNvSpPr>
          <p:nvPr/>
        </p:nvSpPr>
        <p:spPr bwMode="auto">
          <a:xfrm>
            <a:off x="384492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5" name="Text Box 21"/>
          <p:cNvSpPr txBox="1">
            <a:spLocks noChangeArrowheads="1"/>
          </p:cNvSpPr>
          <p:nvPr/>
        </p:nvSpPr>
        <p:spPr bwMode="auto">
          <a:xfrm>
            <a:off x="3344910" y="2641600"/>
            <a:ext cx="260219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d  tag   data</a:t>
            </a:r>
            <a:endParaRPr lang="en-US" dirty="0">
              <a:solidFill>
                <a:prstClr val="black"/>
              </a:solidFill>
              <a:latin typeface="Calibri"/>
              <a:ea typeface="+mn-ea"/>
              <a:cs typeface="+mn-cs"/>
            </a:endParaRPr>
          </a:p>
        </p:txBody>
      </p:sp>
      <p:sp>
        <p:nvSpPr>
          <p:cNvPr id="116" name="Rectangle 40"/>
          <p:cNvSpPr>
            <a:spLocks noChangeArrowheads="1"/>
          </p:cNvSpPr>
          <p:nvPr/>
        </p:nvSpPr>
        <p:spPr bwMode="blackWhite">
          <a:xfrm>
            <a:off x="3567724"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117" name="Rectangle 41"/>
          <p:cNvSpPr>
            <a:spLocks noChangeArrowheads="1"/>
          </p:cNvSpPr>
          <p:nvPr/>
        </p:nvSpPr>
        <p:spPr bwMode="blackWhite">
          <a:xfrm>
            <a:off x="3570899"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noProof="0" dirty="0" smtClean="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51" name="Rectangle 5"/>
          <p:cNvSpPr>
            <a:spLocks noGrp="1" noChangeArrowheads="1"/>
          </p:cNvSpPr>
          <p:nvPr>
            <p:ph type="title"/>
          </p:nvPr>
        </p:nvSpPr>
        <p:spPr>
          <a:xfrm>
            <a:off x="661988" y="0"/>
            <a:ext cx="7772400" cy="465138"/>
          </a:xfrm>
        </p:spPr>
        <p:txBody>
          <a:bodyPr>
            <a:normAutofit fontScale="90000"/>
          </a:bodyPr>
          <a:lstStyle/>
          <a:p>
            <a:r>
              <a:rPr lang="en-US" dirty="0"/>
              <a:t>Write-Back (REF </a:t>
            </a:r>
            <a:r>
              <a:rPr lang="en-US" dirty="0" smtClean="0"/>
              <a:t>7)</a:t>
            </a:r>
            <a:endParaRPr lang="en-US" dirty="0"/>
          </a:p>
        </p:txBody>
      </p:sp>
      <p:sp>
        <p:nvSpPr>
          <p:cNvPr id="8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000</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6"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87" name="Rectangle 46"/>
          <p:cNvSpPr>
            <a:spLocks noChangeArrowheads="1"/>
          </p:cNvSpPr>
          <p:nvPr/>
        </p:nvSpPr>
        <p:spPr bwMode="auto">
          <a:xfrm>
            <a:off x="4927600" y="34036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88"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89" name="Rectangle 48"/>
          <p:cNvSpPr>
            <a:spLocks noChangeArrowheads="1"/>
          </p:cNvSpPr>
          <p:nvPr/>
        </p:nvSpPr>
        <p:spPr bwMode="auto">
          <a:xfrm>
            <a:off x="2362200" y="5257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90" name="Text Box 15"/>
          <p:cNvSpPr txBox="1">
            <a:spLocks noChangeArrowheads="1"/>
          </p:cNvSpPr>
          <p:nvPr/>
        </p:nvSpPr>
        <p:spPr bwMode="auto">
          <a:xfrm>
            <a:off x="2111526" y="1399026"/>
            <a:ext cx="497316"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chemeClr val="accent4"/>
                </a:solidFill>
                <a:latin typeface="Calibri"/>
                <a:ea typeface="+mn-ea"/>
                <a:cs typeface="+mn-cs"/>
              </a:rPr>
              <a:t>Hit</a:t>
            </a:r>
          </a:p>
          <a:p>
            <a:pPr algn="r" fontAlgn="auto">
              <a:spcBef>
                <a:spcPts val="0"/>
              </a:spcBef>
              <a:spcAft>
                <a:spcPts val="0"/>
              </a:spcAft>
            </a:pPr>
            <a:r>
              <a:rPr lang="en-US" sz="2000" b="1" dirty="0" smtClean="0">
                <a:solidFill>
                  <a:schemeClr val="accent2"/>
                </a:solidFill>
                <a:latin typeface="Calibri"/>
                <a:ea typeface="+mn-ea"/>
                <a:cs typeface="+mn-cs"/>
              </a:rPr>
              <a:t>M</a:t>
            </a:r>
          </a:p>
          <a:p>
            <a:pPr algn="r" fontAlgn="auto">
              <a:spcBef>
                <a:spcPts val="0"/>
              </a:spcBef>
              <a:spcAft>
                <a:spcPts val="0"/>
              </a:spcAft>
            </a:pPr>
            <a:r>
              <a:rPr lang="en-US" sz="2000" b="1" dirty="0" smtClean="0">
                <a:solidFill>
                  <a:schemeClr val="accent2"/>
                </a:solidFill>
                <a:latin typeface="Calibri"/>
                <a:ea typeface="+mn-ea"/>
                <a:cs typeface="+mn-cs"/>
              </a:rPr>
              <a:t>M</a:t>
            </a:r>
          </a:p>
          <a:p>
            <a:pPr algn="r" fontAlgn="auto">
              <a:spcBef>
                <a:spcPts val="0"/>
              </a:spcBef>
              <a:spcAft>
                <a:spcPts val="0"/>
              </a:spcAft>
            </a:pPr>
            <a:r>
              <a:rPr lang="en-US" sz="2000" b="1" dirty="0" smtClean="0">
                <a:solidFill>
                  <a:schemeClr val="accent4"/>
                </a:solidFill>
                <a:latin typeface="Calibri"/>
                <a:ea typeface="+mn-ea"/>
                <a:cs typeface="+mn-cs"/>
              </a:rPr>
              <a:t>Hit</a:t>
            </a:r>
          </a:p>
          <a:p>
            <a:pPr algn="r" fontAlgn="auto">
              <a:spcBef>
                <a:spcPts val="0"/>
              </a:spcBef>
              <a:spcAft>
                <a:spcPts val="0"/>
              </a:spcAft>
            </a:pPr>
            <a:r>
              <a:rPr lang="en-US" sz="2000" b="1" dirty="0" smtClean="0">
                <a:solidFill>
                  <a:schemeClr val="accent4"/>
                </a:solidFill>
                <a:latin typeface="Calibri"/>
                <a:ea typeface="+mn-ea"/>
                <a:cs typeface="+mn-cs"/>
              </a:rPr>
              <a:t>Hit</a:t>
            </a:r>
            <a:endParaRPr lang="en-US" sz="2000" b="1" dirty="0">
              <a:solidFill>
                <a:schemeClr val="accent4"/>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p:txBody>
      </p:sp>
      <p:sp>
        <p:nvSpPr>
          <p:cNvPr id="65" name="AutoShape 39"/>
          <p:cNvSpPr>
            <a:spLocks noChangeArrowheads="1"/>
          </p:cNvSpPr>
          <p:nvPr/>
        </p:nvSpPr>
        <p:spPr bwMode="auto">
          <a:xfrm>
            <a:off x="44267" y="3251200"/>
            <a:ext cx="381000" cy="286415"/>
          </a:xfrm>
          <a:prstGeom prst="rightArrow">
            <a:avLst>
              <a:gd name="adj1" fmla="val 50000"/>
              <a:gd name="adj2" fmla="val 41667"/>
            </a:avLst>
          </a:prstGeom>
          <a:solidFill>
            <a:schemeClr val="tx2"/>
          </a:solidFill>
          <a:ln w="28575">
            <a:noFill/>
            <a:miter lim="800000"/>
            <a:headEnd/>
            <a:tailEnd/>
          </a:ln>
          <a:effectLst/>
        </p:spPr>
        <p:txBody>
          <a:bodyPr wrap="none" anchor="ctr"/>
          <a:lstStyle/>
          <a:p>
            <a:endParaRPr lang="en-US"/>
          </a:p>
        </p:txBody>
      </p:sp>
      <p:sp>
        <p:nvSpPr>
          <p:cNvPr id="91" name="Rectangle 28"/>
          <p:cNvSpPr>
            <a:spLocks noChangeArrowheads="1"/>
          </p:cNvSpPr>
          <p:nvPr/>
        </p:nvSpPr>
        <p:spPr bwMode="auto">
          <a:xfrm>
            <a:off x="4380524"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011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95" name="Rectangle 51"/>
          <p:cNvSpPr>
            <a:spLocks noChangeArrowheads="1"/>
          </p:cNvSpPr>
          <p:nvPr/>
        </p:nvSpPr>
        <p:spPr bwMode="auto">
          <a:xfrm>
            <a:off x="2362200" y="556948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173</a:t>
            </a:r>
          </a:p>
        </p:txBody>
      </p:sp>
      <p:sp>
        <p:nvSpPr>
          <p:cNvPr id="97" name="Rectangle 41"/>
          <p:cNvSpPr>
            <a:spLocks noChangeArrowheads="1"/>
          </p:cNvSpPr>
          <p:nvPr/>
        </p:nvSpPr>
        <p:spPr bwMode="auto">
          <a:xfrm>
            <a:off x="4121150"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74"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0</a:t>
            </a:r>
          </a:p>
        </p:txBody>
      </p:sp>
      <p:sp>
        <p:nvSpPr>
          <p:cNvPr id="75"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173</a:t>
            </a:r>
          </a:p>
        </p:txBody>
      </p:sp>
      <p:sp>
        <p:nvSpPr>
          <p:cNvPr id="100"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schemeClr val="tx1"/>
                </a:solidFill>
                <a:effectLst/>
                <a:uLnTx/>
                <a:uFillTx/>
                <a:latin typeface="Calibri"/>
                <a:ea typeface="+mn-ea"/>
                <a:cs typeface="+mn-cs"/>
              </a:rPr>
              <a:t>010</a:t>
            </a:r>
            <a:endParaRPr kumimoji="0" lang="en-US" sz="1800" b="1" i="0" u="none" strike="noStrike" kern="0" cap="none" spc="0" normalizeH="0" baseline="0" noProof="0" dirty="0" smtClean="0">
              <a:ln>
                <a:noFill/>
              </a:ln>
              <a:solidFill>
                <a:schemeClr val="tx1"/>
              </a:solidFill>
              <a:effectLst/>
              <a:uLnTx/>
              <a:uFillTx/>
              <a:latin typeface="Calibri"/>
              <a:ea typeface="+mn-ea"/>
              <a:cs typeface="+mn-cs"/>
            </a:endParaRPr>
          </a:p>
        </p:txBody>
      </p:sp>
      <p:sp>
        <p:nvSpPr>
          <p:cNvPr id="101"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a:t>
            </a:r>
          </a:p>
        </p:txBody>
      </p:sp>
      <p:sp>
        <p:nvSpPr>
          <p:cNvPr id="102" name="Rectangle 51"/>
          <p:cNvSpPr>
            <a:spLocks noChangeArrowheads="1"/>
          </p:cNvSpPr>
          <p:nvPr/>
        </p:nvSpPr>
        <p:spPr bwMode="auto">
          <a:xfrm>
            <a:off x="4921398" y="3708400"/>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71</a:t>
            </a:r>
          </a:p>
        </p:txBody>
      </p:sp>
      <p:sp>
        <p:nvSpPr>
          <p:cNvPr id="103" name="Rectangle 50"/>
          <p:cNvSpPr>
            <a:spLocks noChangeArrowheads="1"/>
          </p:cNvSpPr>
          <p:nvPr/>
        </p:nvSpPr>
        <p:spPr bwMode="auto">
          <a:xfrm>
            <a:off x="4918223" y="4005717"/>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29</a:t>
            </a:r>
          </a:p>
        </p:txBody>
      </p:sp>
      <p:sp>
        <p:nvSpPr>
          <p:cNvPr id="109" name="Rectangle 49"/>
          <p:cNvSpPr>
            <a:spLocks noChangeArrowheads="1"/>
          </p:cNvSpPr>
          <p:nvPr/>
        </p:nvSpPr>
        <p:spPr bwMode="auto">
          <a:xfrm>
            <a:off x="4927600" y="30988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
        <p:nvSpPr>
          <p:cNvPr id="110" name="Rectangle 50"/>
          <p:cNvSpPr>
            <a:spLocks noChangeArrowheads="1"/>
          </p:cNvSpPr>
          <p:nvPr/>
        </p:nvSpPr>
        <p:spPr bwMode="auto">
          <a:xfrm>
            <a:off x="4927600" y="3403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28</a:t>
            </a:r>
          </a:p>
        </p:txBody>
      </p:sp>
      <p:sp>
        <p:nvSpPr>
          <p:cNvPr id="118" name="Rectangle 51"/>
          <p:cNvSpPr>
            <a:spLocks noChangeArrowheads="1"/>
          </p:cNvSpPr>
          <p:nvPr/>
        </p:nvSpPr>
        <p:spPr bwMode="auto">
          <a:xfrm>
            <a:off x="2362200" y="5562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
        <p:nvSpPr>
          <p:cNvPr id="122" name="Rectangle 18"/>
          <p:cNvSpPr>
            <a:spLocks noChangeArrowheads="1"/>
          </p:cNvSpPr>
          <p:nvPr/>
        </p:nvSpPr>
        <p:spPr bwMode="auto">
          <a:xfrm>
            <a:off x="4394200" y="3086561"/>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i-FI" sz="1800" b="1" i="0" u="none" strike="noStrike" kern="0" cap="none" spc="0" normalizeH="0" baseline="0" noProof="0" dirty="0" smtClean="0">
                <a:ln>
                  <a:noFill/>
                </a:ln>
                <a:effectLst/>
                <a:uLnTx/>
                <a:uFillTx/>
                <a:latin typeface="Calibri"/>
                <a:ea typeface="+mn-ea"/>
                <a:cs typeface="+mn-cs"/>
              </a:rPr>
              <a:t>101</a:t>
            </a:r>
            <a:endParaRPr kumimoji="0" lang="en-US" sz="1800" b="1" i="0" u="none" strike="noStrike" kern="0" cap="none" spc="0" normalizeH="0" baseline="0" noProof="0" dirty="0" smtClean="0">
              <a:ln>
                <a:noFill/>
              </a:ln>
              <a:effectLst/>
              <a:uLnTx/>
              <a:uFillTx/>
              <a:latin typeface="Calibri"/>
              <a:ea typeface="+mn-ea"/>
              <a:cs typeface="+mn-cs"/>
            </a:endParaRPr>
          </a:p>
        </p:txBody>
      </p:sp>
      <p:sp>
        <p:nvSpPr>
          <p:cNvPr id="94"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00F6FF"/>
                </a:solidFill>
                <a:effectLst/>
                <a:uLnTx/>
                <a:uFillTx/>
                <a:latin typeface="Calibri"/>
                <a:ea typeface="+mn-ea"/>
                <a:cs typeface="+mn-cs"/>
              </a:rPr>
              <a:t>1</a:t>
            </a:r>
          </a:p>
        </p:txBody>
      </p:sp>
      <p:sp>
        <p:nvSpPr>
          <p:cNvPr id="96" name="Rectangle 49"/>
          <p:cNvSpPr>
            <a:spLocks noChangeArrowheads="1"/>
          </p:cNvSpPr>
          <p:nvPr/>
        </p:nvSpPr>
        <p:spPr bwMode="auto">
          <a:xfrm>
            <a:off x="4927600" y="30988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4F81BD"/>
                </a:solidFill>
                <a:effectLst/>
                <a:uLnTx/>
                <a:uFillTx/>
                <a:latin typeface="Calibri"/>
                <a:ea typeface="+mn-ea"/>
                <a:cs typeface="+mn-cs"/>
              </a:rPr>
              <a:t>29</a:t>
            </a:r>
          </a:p>
        </p:txBody>
      </p:sp>
      <p:sp>
        <p:nvSpPr>
          <p:cNvPr id="98" name="Line 52"/>
          <p:cNvSpPr>
            <a:spLocks noChangeShapeType="1"/>
          </p:cNvSpPr>
          <p:nvPr/>
        </p:nvSpPr>
        <p:spPr bwMode="auto">
          <a:xfrm flipV="1">
            <a:off x="3276600" y="3276600"/>
            <a:ext cx="1828800" cy="2133600"/>
          </a:xfrm>
          <a:prstGeom prst="line">
            <a:avLst/>
          </a:prstGeom>
          <a:noFill/>
          <a:ln w="57150">
            <a:solidFill>
              <a:sysClr val="windowText" lastClr="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75939489"/>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128</a:t>
            </a:fld>
            <a:endParaRPr lang="en-US" dirty="0"/>
          </a:p>
        </p:txBody>
      </p:sp>
      <p:sp>
        <p:nvSpPr>
          <p:cNvPr id="49"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3"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4"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5"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6"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57"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58"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59"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0"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2"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63"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76"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7"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8"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9"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80"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1"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2"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3"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4" name="Text Box 39"/>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Misses:	4</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3</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	</a:t>
            </a:r>
            <a:r>
              <a:rPr lang="en-US" b="1" dirty="0">
                <a:solidFill>
                  <a:prstClr val="black"/>
                </a:solidFill>
                <a:latin typeface="Calibri"/>
                <a:ea typeface="+mn-ea"/>
                <a:cs typeface="+mn-cs"/>
              </a:rPr>
              <a:t>8</a:t>
            </a:r>
          </a:p>
          <a:p>
            <a:pPr fontAlgn="auto">
              <a:spcBef>
                <a:spcPts val="0"/>
              </a:spcBef>
              <a:spcAft>
                <a:spcPts val="0"/>
              </a:spcAft>
            </a:pPr>
            <a:r>
              <a:rPr lang="en-US" b="1" dirty="0" smtClean="0">
                <a:solidFill>
                  <a:prstClr val="black"/>
                </a:solidFill>
                <a:latin typeface="Calibri"/>
                <a:ea typeface="+mn-ea"/>
                <a:cs typeface="+mn-cs"/>
              </a:rPr>
              <a:t>Writes:      	2</a:t>
            </a:r>
            <a:endParaRPr lang="en-US" b="1" dirty="0">
              <a:solidFill>
                <a:prstClr val="black"/>
              </a:solidFill>
              <a:latin typeface="Calibri"/>
              <a:ea typeface="+mn-ea"/>
              <a:cs typeface="+mn-cs"/>
            </a:endParaRPr>
          </a:p>
        </p:txBody>
      </p:sp>
      <p:sp>
        <p:nvSpPr>
          <p:cNvPr id="104" name="Rectangle 2"/>
          <p:cNvSpPr>
            <a:spLocks noChangeArrowheads="1"/>
          </p:cNvSpPr>
          <p:nvPr/>
        </p:nvSpPr>
        <p:spPr bwMode="ltGray">
          <a:xfrm>
            <a:off x="3370077" y="2641600"/>
            <a:ext cx="2725923"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10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06" name="Rectangle 19"/>
          <p:cNvSpPr>
            <a:spLocks noChangeArrowheads="1"/>
          </p:cNvSpPr>
          <p:nvPr/>
        </p:nvSpPr>
        <p:spPr bwMode="auto">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7" name="Rectangle 20"/>
          <p:cNvSpPr>
            <a:spLocks noChangeArrowheads="1"/>
          </p:cNvSpPr>
          <p:nvPr/>
        </p:nvSpPr>
        <p:spPr bwMode="auto">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8"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1"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3" name="Rectangle 42"/>
          <p:cNvSpPr>
            <a:spLocks noChangeArrowheads="1"/>
          </p:cNvSpPr>
          <p:nvPr/>
        </p:nvSpPr>
        <p:spPr bwMode="auto">
          <a:xfrm>
            <a:off x="3844925"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4" name="Rectangle 43"/>
          <p:cNvSpPr>
            <a:spLocks noChangeArrowheads="1"/>
          </p:cNvSpPr>
          <p:nvPr/>
        </p:nvSpPr>
        <p:spPr bwMode="auto">
          <a:xfrm>
            <a:off x="384492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5" name="Text Box 21"/>
          <p:cNvSpPr txBox="1">
            <a:spLocks noChangeArrowheads="1"/>
          </p:cNvSpPr>
          <p:nvPr/>
        </p:nvSpPr>
        <p:spPr bwMode="auto">
          <a:xfrm>
            <a:off x="3344910" y="2641600"/>
            <a:ext cx="260219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d  tag   data</a:t>
            </a:r>
            <a:endParaRPr lang="en-US" dirty="0">
              <a:solidFill>
                <a:prstClr val="black"/>
              </a:solidFill>
              <a:latin typeface="Calibri"/>
              <a:ea typeface="+mn-ea"/>
              <a:cs typeface="+mn-cs"/>
            </a:endParaRPr>
          </a:p>
        </p:txBody>
      </p:sp>
      <p:sp>
        <p:nvSpPr>
          <p:cNvPr id="116" name="Rectangle 40"/>
          <p:cNvSpPr>
            <a:spLocks noChangeArrowheads="1"/>
          </p:cNvSpPr>
          <p:nvPr/>
        </p:nvSpPr>
        <p:spPr bwMode="blackWhite">
          <a:xfrm>
            <a:off x="3567724"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117" name="Rectangle 41"/>
          <p:cNvSpPr>
            <a:spLocks noChangeArrowheads="1"/>
          </p:cNvSpPr>
          <p:nvPr/>
        </p:nvSpPr>
        <p:spPr bwMode="blackWhite">
          <a:xfrm>
            <a:off x="3570899"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noProof="0" dirty="0" smtClean="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51" name="Rectangle 5"/>
          <p:cNvSpPr>
            <a:spLocks noGrp="1" noChangeArrowheads="1"/>
          </p:cNvSpPr>
          <p:nvPr>
            <p:ph type="title"/>
          </p:nvPr>
        </p:nvSpPr>
        <p:spPr>
          <a:xfrm>
            <a:off x="661988" y="0"/>
            <a:ext cx="7772400" cy="465138"/>
          </a:xfrm>
        </p:spPr>
        <p:txBody>
          <a:bodyPr>
            <a:normAutofit fontScale="90000"/>
          </a:bodyPr>
          <a:lstStyle/>
          <a:p>
            <a:r>
              <a:rPr lang="en-US" dirty="0"/>
              <a:t>Write-Back (REF </a:t>
            </a:r>
            <a:r>
              <a:rPr lang="en-US" dirty="0" smtClean="0"/>
              <a:t>8,9)</a:t>
            </a:r>
            <a:endParaRPr lang="en-US" dirty="0"/>
          </a:p>
        </p:txBody>
      </p:sp>
      <p:sp>
        <p:nvSpPr>
          <p:cNvPr id="8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000</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6"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87" name="Rectangle 46"/>
          <p:cNvSpPr>
            <a:spLocks noChangeArrowheads="1"/>
          </p:cNvSpPr>
          <p:nvPr/>
        </p:nvSpPr>
        <p:spPr bwMode="auto">
          <a:xfrm>
            <a:off x="4927600" y="34036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88"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89" name="Rectangle 48"/>
          <p:cNvSpPr>
            <a:spLocks noChangeArrowheads="1"/>
          </p:cNvSpPr>
          <p:nvPr/>
        </p:nvSpPr>
        <p:spPr bwMode="auto">
          <a:xfrm>
            <a:off x="2362200" y="5257800"/>
            <a:ext cx="1066800" cy="304800"/>
          </a:xfrm>
          <a:prstGeom prst="rect">
            <a:avLst/>
          </a:prstGeom>
          <a:solidFill>
            <a:schemeClr val="tx1">
              <a:lumMod val="50000"/>
            </a:schemeClr>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90" name="Text Box 15"/>
          <p:cNvSpPr txBox="1">
            <a:spLocks noChangeArrowheads="1"/>
          </p:cNvSpPr>
          <p:nvPr/>
        </p:nvSpPr>
        <p:spPr bwMode="auto">
          <a:xfrm>
            <a:off x="2117558" y="795540"/>
            <a:ext cx="497316" cy="286232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chemeClr val="accent4"/>
                </a:solidFill>
                <a:latin typeface="Calibri"/>
                <a:ea typeface="+mn-ea"/>
                <a:cs typeface="+mn-cs"/>
              </a:rPr>
              <a:t>Hit</a:t>
            </a:r>
          </a:p>
          <a:p>
            <a:pPr algn="r" fontAlgn="auto">
              <a:spcBef>
                <a:spcPts val="0"/>
              </a:spcBef>
              <a:spcAft>
                <a:spcPts val="0"/>
              </a:spcAft>
            </a:pPr>
            <a:r>
              <a:rPr lang="en-US" sz="2000" b="1" dirty="0" smtClean="0">
                <a:solidFill>
                  <a:schemeClr val="accent2"/>
                </a:solidFill>
                <a:latin typeface="Calibri"/>
                <a:ea typeface="+mn-ea"/>
                <a:cs typeface="+mn-cs"/>
              </a:rPr>
              <a:t>M</a:t>
            </a:r>
          </a:p>
          <a:p>
            <a:pPr algn="r" fontAlgn="auto">
              <a:spcBef>
                <a:spcPts val="0"/>
              </a:spcBef>
              <a:spcAft>
                <a:spcPts val="0"/>
              </a:spcAft>
            </a:pPr>
            <a:r>
              <a:rPr lang="en-US" sz="2000" b="1" dirty="0" smtClean="0">
                <a:solidFill>
                  <a:schemeClr val="accent2"/>
                </a:solidFill>
                <a:latin typeface="Calibri"/>
                <a:ea typeface="+mn-ea"/>
                <a:cs typeface="+mn-cs"/>
              </a:rPr>
              <a:t>M</a:t>
            </a:r>
          </a:p>
          <a:p>
            <a:pPr algn="r" fontAlgn="auto">
              <a:spcBef>
                <a:spcPts val="0"/>
              </a:spcBef>
              <a:spcAft>
                <a:spcPts val="0"/>
              </a:spcAft>
            </a:pPr>
            <a:r>
              <a:rPr lang="en-US" sz="2000" b="1" dirty="0" smtClean="0">
                <a:solidFill>
                  <a:schemeClr val="accent4"/>
                </a:solidFill>
                <a:latin typeface="Calibri"/>
                <a:ea typeface="+mn-ea"/>
                <a:cs typeface="+mn-cs"/>
              </a:rPr>
              <a:t>Hit</a:t>
            </a:r>
          </a:p>
          <a:p>
            <a:pPr algn="r" fontAlgn="auto">
              <a:spcBef>
                <a:spcPts val="0"/>
              </a:spcBef>
              <a:spcAft>
                <a:spcPts val="0"/>
              </a:spcAft>
            </a:pPr>
            <a:r>
              <a:rPr lang="en-US" sz="2000" b="1" dirty="0" smtClean="0">
                <a:solidFill>
                  <a:schemeClr val="accent4"/>
                </a:solidFill>
                <a:latin typeface="Calibri"/>
                <a:ea typeface="+mn-ea"/>
                <a:cs typeface="+mn-cs"/>
              </a:rPr>
              <a:t>Hit</a:t>
            </a:r>
            <a:endParaRPr lang="en-US" sz="2000" b="1" dirty="0">
              <a:solidFill>
                <a:schemeClr val="accent4"/>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p:txBody>
      </p:sp>
      <p:sp>
        <p:nvSpPr>
          <p:cNvPr id="91" name="Rectangle 28"/>
          <p:cNvSpPr>
            <a:spLocks noChangeArrowheads="1"/>
          </p:cNvSpPr>
          <p:nvPr/>
        </p:nvSpPr>
        <p:spPr bwMode="auto">
          <a:xfrm>
            <a:off x="4380524"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011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95" name="Rectangle 51"/>
          <p:cNvSpPr>
            <a:spLocks noChangeArrowheads="1"/>
          </p:cNvSpPr>
          <p:nvPr/>
        </p:nvSpPr>
        <p:spPr bwMode="auto">
          <a:xfrm>
            <a:off x="2362200" y="556948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173</a:t>
            </a:r>
          </a:p>
        </p:txBody>
      </p:sp>
      <p:sp>
        <p:nvSpPr>
          <p:cNvPr id="97" name="Rectangle 41"/>
          <p:cNvSpPr>
            <a:spLocks noChangeArrowheads="1"/>
          </p:cNvSpPr>
          <p:nvPr/>
        </p:nvSpPr>
        <p:spPr bwMode="auto">
          <a:xfrm>
            <a:off x="4121150"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74"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0</a:t>
            </a:r>
          </a:p>
        </p:txBody>
      </p:sp>
      <p:sp>
        <p:nvSpPr>
          <p:cNvPr id="75"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173</a:t>
            </a:r>
          </a:p>
        </p:txBody>
      </p:sp>
      <p:sp>
        <p:nvSpPr>
          <p:cNvPr id="100"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schemeClr val="tx1"/>
                </a:solidFill>
                <a:effectLst/>
                <a:uLnTx/>
                <a:uFillTx/>
                <a:latin typeface="Calibri"/>
                <a:ea typeface="+mn-ea"/>
                <a:cs typeface="+mn-cs"/>
              </a:rPr>
              <a:t>010</a:t>
            </a:r>
            <a:endParaRPr kumimoji="0" lang="en-US" sz="1800" b="1" i="0" u="none" strike="noStrike" kern="0" cap="none" spc="0" normalizeH="0" baseline="0" noProof="0" dirty="0" smtClean="0">
              <a:ln>
                <a:noFill/>
              </a:ln>
              <a:solidFill>
                <a:schemeClr val="tx1"/>
              </a:solidFill>
              <a:effectLst/>
              <a:uLnTx/>
              <a:uFillTx/>
              <a:latin typeface="Calibri"/>
              <a:ea typeface="+mn-ea"/>
              <a:cs typeface="+mn-cs"/>
            </a:endParaRPr>
          </a:p>
        </p:txBody>
      </p:sp>
      <p:sp>
        <p:nvSpPr>
          <p:cNvPr id="101"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a:t>
            </a:r>
          </a:p>
        </p:txBody>
      </p:sp>
      <p:sp>
        <p:nvSpPr>
          <p:cNvPr id="102" name="Rectangle 51"/>
          <p:cNvSpPr>
            <a:spLocks noChangeArrowheads="1"/>
          </p:cNvSpPr>
          <p:nvPr/>
        </p:nvSpPr>
        <p:spPr bwMode="auto">
          <a:xfrm>
            <a:off x="4921398" y="3708400"/>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71</a:t>
            </a:r>
          </a:p>
        </p:txBody>
      </p:sp>
      <p:sp>
        <p:nvSpPr>
          <p:cNvPr id="103" name="Rectangle 50"/>
          <p:cNvSpPr>
            <a:spLocks noChangeArrowheads="1"/>
          </p:cNvSpPr>
          <p:nvPr/>
        </p:nvSpPr>
        <p:spPr bwMode="auto">
          <a:xfrm>
            <a:off x="4918223" y="4005717"/>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29</a:t>
            </a:r>
          </a:p>
        </p:txBody>
      </p:sp>
      <p:sp>
        <p:nvSpPr>
          <p:cNvPr id="109" name="Rectangle 49"/>
          <p:cNvSpPr>
            <a:spLocks noChangeArrowheads="1"/>
          </p:cNvSpPr>
          <p:nvPr/>
        </p:nvSpPr>
        <p:spPr bwMode="auto">
          <a:xfrm>
            <a:off x="4927600" y="30988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
        <p:nvSpPr>
          <p:cNvPr id="110" name="Rectangle 50"/>
          <p:cNvSpPr>
            <a:spLocks noChangeArrowheads="1"/>
          </p:cNvSpPr>
          <p:nvPr/>
        </p:nvSpPr>
        <p:spPr bwMode="auto">
          <a:xfrm>
            <a:off x="4927600" y="3403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28</a:t>
            </a:r>
          </a:p>
        </p:txBody>
      </p:sp>
      <p:sp>
        <p:nvSpPr>
          <p:cNvPr id="118" name="Rectangle 51"/>
          <p:cNvSpPr>
            <a:spLocks noChangeArrowheads="1"/>
          </p:cNvSpPr>
          <p:nvPr/>
        </p:nvSpPr>
        <p:spPr bwMode="auto">
          <a:xfrm>
            <a:off x="2362200" y="5562600"/>
            <a:ext cx="1066800" cy="304800"/>
          </a:xfrm>
          <a:prstGeom prst="rect">
            <a:avLst/>
          </a:prstGeom>
          <a:solidFill>
            <a:schemeClr val="tx1">
              <a:lumMod val="50000"/>
            </a:schemeClr>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
        <p:nvSpPr>
          <p:cNvPr id="122" name="Rectangle 18"/>
          <p:cNvSpPr>
            <a:spLocks noChangeArrowheads="1"/>
          </p:cNvSpPr>
          <p:nvPr/>
        </p:nvSpPr>
        <p:spPr bwMode="auto">
          <a:xfrm>
            <a:off x="4394200" y="3086561"/>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i-FI" sz="1800" b="1" i="0" u="none" strike="noStrike" kern="0" cap="none" spc="0" normalizeH="0" baseline="0" noProof="0" dirty="0" smtClean="0">
                <a:ln>
                  <a:noFill/>
                </a:ln>
                <a:effectLst/>
                <a:uLnTx/>
                <a:uFillTx/>
                <a:latin typeface="Calibri"/>
                <a:ea typeface="+mn-ea"/>
                <a:cs typeface="+mn-cs"/>
              </a:rPr>
              <a:t>101</a:t>
            </a:r>
            <a:endParaRPr kumimoji="0" lang="en-US" sz="1800" b="1" i="0" u="none" strike="noStrike" kern="0" cap="none" spc="0" normalizeH="0" baseline="0" noProof="0" dirty="0" smtClean="0">
              <a:ln>
                <a:noFill/>
              </a:ln>
              <a:effectLst/>
              <a:uLnTx/>
              <a:uFillTx/>
              <a:latin typeface="Calibri"/>
              <a:ea typeface="+mn-ea"/>
              <a:cs typeface="+mn-cs"/>
            </a:endParaRPr>
          </a:p>
        </p:txBody>
      </p:sp>
      <p:sp>
        <p:nvSpPr>
          <p:cNvPr id="94"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effectLst/>
                <a:uLnTx/>
                <a:uFillTx/>
                <a:latin typeface="Calibri"/>
                <a:ea typeface="+mn-ea"/>
                <a:cs typeface="+mn-cs"/>
              </a:rPr>
              <a:t>1</a:t>
            </a:r>
          </a:p>
        </p:txBody>
      </p:sp>
      <p:sp>
        <p:nvSpPr>
          <p:cNvPr id="96" name="Rectangle 49"/>
          <p:cNvSpPr>
            <a:spLocks noChangeArrowheads="1"/>
          </p:cNvSpPr>
          <p:nvPr/>
        </p:nvSpPr>
        <p:spPr bwMode="auto">
          <a:xfrm>
            <a:off x="4927600" y="30988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effectLst/>
                <a:uLnTx/>
                <a:uFillTx/>
                <a:latin typeface="Calibri"/>
                <a:ea typeface="+mn-ea"/>
                <a:cs typeface="+mn-cs"/>
              </a:rPr>
              <a:t>29</a:t>
            </a:r>
          </a:p>
        </p:txBody>
      </p:sp>
      <p:sp>
        <p:nvSpPr>
          <p:cNvPr id="93" name="Text Box 15"/>
          <p:cNvSpPr txBox="1">
            <a:spLocks noChangeArrowheads="1"/>
          </p:cNvSpPr>
          <p:nvPr/>
        </p:nvSpPr>
        <p:spPr bwMode="auto">
          <a:xfrm>
            <a:off x="348812" y="1271338"/>
            <a:ext cx="2591055"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Calibri"/>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Calibri"/>
                <a:ea typeface="+mn-ea"/>
                <a:cs typeface="+mn-cs"/>
              </a:rPr>
              <a:t>...</a:t>
            </a:r>
            <a:endParaRPr kumimoji="0" lang="en-US" sz="1800" b="0" i="0" u="none" strike="noStrike" kern="0" cap="none" spc="0" normalizeH="0" baseline="0" noProof="0" dirty="0" smtClean="0">
              <a:ln>
                <a:noFill/>
              </a:ln>
              <a:solidFill>
                <a:prstClr val="black"/>
              </a:solidFill>
              <a:effectLst/>
              <a:uLnTx/>
              <a:uFillTx/>
              <a:latin typeface="Calibri"/>
              <a:ea typeface="+mn-ea"/>
              <a:cs typeface="+mn-cs"/>
              <a:sym typeface="Symbol" pitchFamily="18" charset="2"/>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Calibri"/>
                <a:ea typeface="+mn-ea"/>
                <a:cs typeface="+mn-cs"/>
              </a:rPr>
              <a:t>SB  $1 </a:t>
            </a:r>
            <a:r>
              <a:rPr kumimoji="0" lang="en-US" sz="1800" b="0" i="0" u="none" strike="noStrike" kern="0" cap="none" spc="0" normalizeH="0" baseline="0" noProof="0" dirty="0" smtClean="0">
                <a:ln>
                  <a:noFill/>
                </a:ln>
                <a:solidFill>
                  <a:prstClr val="black"/>
                </a:solidFill>
                <a:effectLst/>
                <a:uLnTx/>
                <a:uFillTx/>
                <a:latin typeface="Calibri"/>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Calibri"/>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Calibri"/>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Calibri"/>
                <a:ea typeface="+mn-ea"/>
                <a:cs typeface="+mn-cs"/>
              </a:rPr>
              <a:t>LB  $2 </a:t>
            </a:r>
            <a:r>
              <a:rPr kumimoji="0" lang="en-US" sz="1800" b="0" i="0" u="none" strike="noStrike" kern="0" cap="none" spc="0" normalizeH="0" baseline="0" noProof="0" dirty="0" smtClean="0">
                <a:ln>
                  <a:noFill/>
                </a:ln>
                <a:solidFill>
                  <a:prstClr val="black"/>
                </a:solidFill>
                <a:effectLst/>
                <a:uLnTx/>
                <a:uFillTx/>
                <a:latin typeface="Calibri"/>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Calibri"/>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Calibri"/>
                <a:ea typeface="+mn-ea"/>
                <a:cs typeface="+mn-cs"/>
              </a:rPr>
              <a:t>SB  $1 </a:t>
            </a:r>
            <a:r>
              <a:rPr kumimoji="0" lang="en-US" sz="1800" b="0" i="0" u="none" strike="noStrike" kern="0" cap="none" spc="0" normalizeH="0" baseline="0" noProof="0" dirty="0" smtClean="0">
                <a:ln>
                  <a:noFill/>
                </a:ln>
                <a:solidFill>
                  <a:prstClr val="black"/>
                </a:solidFill>
                <a:effectLst/>
                <a:uLnTx/>
                <a:uFillTx/>
                <a:latin typeface="Calibri"/>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Calibri"/>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Calibri"/>
                <a:ea typeface="+mn-ea"/>
                <a:cs typeface="+mn-cs"/>
                <a:sym typeface="Symbol" pitchFamily="18" charset="2"/>
              </a:rPr>
              <a:t>SB  $1 </a:t>
            </a:r>
            <a:r>
              <a:rPr kumimoji="0" lang="en-US" sz="1800" b="0" i="0" u="none" strike="noStrike" kern="0" cap="none" spc="0" normalizeH="0" baseline="0" noProof="0" dirty="0" smtClean="0">
                <a:ln>
                  <a:noFill/>
                </a:ln>
                <a:solidFill>
                  <a:prstClr val="black"/>
                </a:solidFill>
                <a:effectLst/>
                <a:uLnTx/>
                <a:uFillTx/>
                <a:latin typeface="Calibri"/>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Calibri"/>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804000"/>
                </a:solidFill>
                <a:effectLst/>
                <a:uLnTx/>
                <a:uFillTx/>
                <a:latin typeface="Calibri"/>
                <a:ea typeface="+mn-ea"/>
                <a:cs typeface="+mn-cs"/>
              </a:rPr>
              <a:t>SB  $1 </a:t>
            </a:r>
            <a:r>
              <a:rPr kumimoji="0" lang="en-US" sz="1800" b="1" i="0" u="none" strike="noStrike" kern="0" cap="none" spc="0" normalizeH="0" baseline="0" noProof="0" dirty="0" smtClean="0">
                <a:ln>
                  <a:noFill/>
                </a:ln>
                <a:solidFill>
                  <a:srgbClr val="804000"/>
                </a:solidFill>
                <a:effectLst/>
                <a:uLnTx/>
                <a:uFillTx/>
                <a:latin typeface="Calibri"/>
                <a:ea typeface="+mn-ea"/>
                <a:cs typeface="+mn-cs"/>
                <a:sym typeface="Wingdings"/>
              </a:rPr>
              <a:t></a:t>
            </a:r>
            <a:r>
              <a:rPr kumimoji="0" lang="en-US" sz="1800" b="1" i="0" u="none" strike="noStrike" kern="0" cap="none" spc="0" normalizeH="0" baseline="0" noProof="0" dirty="0" smtClean="0">
                <a:ln>
                  <a:noFill/>
                </a:ln>
                <a:solidFill>
                  <a:srgbClr val="804000"/>
                </a:solidFill>
                <a:effectLst/>
                <a:uLnTx/>
                <a:uFillTx/>
                <a:latin typeface="Calibri"/>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804000"/>
                </a:solidFill>
                <a:effectLst/>
                <a:uLnTx/>
                <a:uFillTx/>
                <a:latin typeface="Calibri"/>
                <a:ea typeface="+mn-ea"/>
                <a:cs typeface="+mn-cs"/>
                <a:sym typeface="Symbol" pitchFamily="18" charset="2"/>
              </a:rPr>
              <a:t>SB  $1 </a:t>
            </a:r>
            <a:r>
              <a:rPr kumimoji="0" lang="en-US" sz="1800" b="1" i="0" u="none" strike="noStrike" kern="0" cap="none" spc="0" normalizeH="0" baseline="0" noProof="0" dirty="0" smtClean="0">
                <a:ln>
                  <a:noFill/>
                </a:ln>
                <a:solidFill>
                  <a:srgbClr val="804000"/>
                </a:solidFill>
                <a:effectLst/>
                <a:uLnTx/>
                <a:uFillTx/>
                <a:latin typeface="Calibri"/>
                <a:ea typeface="+mn-ea"/>
                <a:cs typeface="+mn-cs"/>
                <a:sym typeface="Wingdings"/>
              </a:rPr>
              <a:t></a:t>
            </a:r>
            <a:r>
              <a:rPr kumimoji="0" lang="en-US" sz="1800" b="1" i="0" u="none" strike="noStrike" kern="0" cap="none" spc="0" normalizeH="0" baseline="0" noProof="0" dirty="0" smtClean="0">
                <a:ln>
                  <a:noFill/>
                </a:ln>
                <a:solidFill>
                  <a:srgbClr val="804000"/>
                </a:solidFill>
                <a:effectLst/>
                <a:uLnTx/>
                <a:uFillTx/>
                <a:latin typeface="Calibri"/>
                <a:ea typeface="+mn-ea"/>
                <a:cs typeface="+mn-cs"/>
                <a:sym typeface="Symbol" pitchFamily="18" charset="2"/>
              </a:rPr>
              <a:t> M[ 10 ]</a:t>
            </a:r>
          </a:p>
        </p:txBody>
      </p:sp>
      <p:sp>
        <p:nvSpPr>
          <p:cNvPr id="99" name="Rectangle 98"/>
          <p:cNvSpPr/>
          <p:nvPr/>
        </p:nvSpPr>
        <p:spPr>
          <a:xfrm>
            <a:off x="3252895" y="723404"/>
            <a:ext cx="4038285" cy="461665"/>
          </a:xfrm>
          <a:prstGeom prst="rect">
            <a:avLst/>
          </a:prstGeom>
        </p:spPr>
        <p:txBody>
          <a:bodyPr wrap="none">
            <a:spAutoFit/>
          </a:bodyPr>
          <a:lstStyle/>
          <a:p>
            <a:r>
              <a:rPr lang="en-US" sz="2400" dirty="0" smtClean="0">
                <a:solidFill>
                  <a:schemeClr val="tx2"/>
                </a:solidFill>
                <a:latin typeface="Source Sans Pro" panose="020B0503030403020204"/>
              </a:rPr>
              <a:t>Cheap subsequent updates!</a:t>
            </a:r>
            <a:endParaRPr lang="en-US" sz="2400" dirty="0">
              <a:solidFill>
                <a:schemeClr val="tx2"/>
              </a:solidFill>
              <a:latin typeface="Source Sans Pro" panose="020B0503030403020204"/>
            </a:endParaRPr>
          </a:p>
        </p:txBody>
      </p:sp>
    </p:spTree>
    <p:extLst>
      <p:ext uri="{BB962C8B-B14F-4D97-AF65-F5344CB8AC3E}">
        <p14:creationId xmlns:p14="http://schemas.microsoft.com/office/powerpoint/2010/main" val="2072167480"/>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129</a:t>
            </a:fld>
            <a:endParaRPr lang="en-US" dirty="0"/>
          </a:p>
        </p:txBody>
      </p:sp>
      <p:sp>
        <p:nvSpPr>
          <p:cNvPr id="49"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3"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4"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5"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6"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57"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58"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59"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0"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2"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63"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76"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7"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8"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9"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80"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1"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2"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3"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4" name="Text Box 39"/>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Misses:	4</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3</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	</a:t>
            </a:r>
            <a:r>
              <a:rPr lang="en-US" b="1" dirty="0">
                <a:solidFill>
                  <a:prstClr val="black"/>
                </a:solidFill>
                <a:latin typeface="Calibri"/>
                <a:ea typeface="+mn-ea"/>
                <a:cs typeface="+mn-cs"/>
              </a:rPr>
              <a:t>8</a:t>
            </a:r>
          </a:p>
          <a:p>
            <a:pPr fontAlgn="auto">
              <a:spcBef>
                <a:spcPts val="0"/>
              </a:spcBef>
              <a:spcAft>
                <a:spcPts val="0"/>
              </a:spcAft>
            </a:pPr>
            <a:r>
              <a:rPr lang="en-US" b="1" dirty="0" smtClean="0">
                <a:solidFill>
                  <a:prstClr val="black"/>
                </a:solidFill>
                <a:latin typeface="Calibri"/>
                <a:ea typeface="+mn-ea"/>
                <a:cs typeface="+mn-cs"/>
              </a:rPr>
              <a:t>Writes:      	2</a:t>
            </a:r>
            <a:endParaRPr lang="en-US" b="1" dirty="0">
              <a:solidFill>
                <a:prstClr val="black"/>
              </a:solidFill>
              <a:latin typeface="Calibri"/>
              <a:ea typeface="+mn-ea"/>
              <a:cs typeface="+mn-cs"/>
            </a:endParaRPr>
          </a:p>
        </p:txBody>
      </p:sp>
      <p:sp>
        <p:nvSpPr>
          <p:cNvPr id="104" name="Rectangle 2"/>
          <p:cNvSpPr>
            <a:spLocks noChangeArrowheads="1"/>
          </p:cNvSpPr>
          <p:nvPr/>
        </p:nvSpPr>
        <p:spPr bwMode="ltGray">
          <a:xfrm>
            <a:off x="3370077" y="2641600"/>
            <a:ext cx="2725923"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10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06" name="Rectangle 19"/>
          <p:cNvSpPr>
            <a:spLocks noChangeArrowheads="1"/>
          </p:cNvSpPr>
          <p:nvPr/>
        </p:nvSpPr>
        <p:spPr bwMode="auto">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7" name="Rectangle 20"/>
          <p:cNvSpPr>
            <a:spLocks noChangeArrowheads="1"/>
          </p:cNvSpPr>
          <p:nvPr/>
        </p:nvSpPr>
        <p:spPr bwMode="auto">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08"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1"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white"/>
              </a:solidFill>
              <a:effectLst/>
              <a:uLnTx/>
              <a:uFillTx/>
              <a:latin typeface="Calibri"/>
              <a:ea typeface="+mn-ea"/>
              <a:cs typeface="+mn-cs"/>
            </a:endParaRPr>
          </a:p>
        </p:txBody>
      </p:sp>
      <p:sp>
        <p:nvSpPr>
          <p:cNvPr id="113" name="Rectangle 42"/>
          <p:cNvSpPr>
            <a:spLocks noChangeArrowheads="1"/>
          </p:cNvSpPr>
          <p:nvPr/>
        </p:nvSpPr>
        <p:spPr bwMode="auto">
          <a:xfrm>
            <a:off x="3844925"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4" name="Rectangle 43"/>
          <p:cNvSpPr>
            <a:spLocks noChangeArrowheads="1"/>
          </p:cNvSpPr>
          <p:nvPr/>
        </p:nvSpPr>
        <p:spPr bwMode="auto">
          <a:xfrm>
            <a:off x="384492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white"/>
                </a:solidFill>
                <a:latin typeface="Calibri"/>
                <a:ea typeface="+mn-ea"/>
                <a:cs typeface="+mn-cs"/>
              </a:rPr>
              <a:t>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5" name="Text Box 21"/>
          <p:cNvSpPr txBox="1">
            <a:spLocks noChangeArrowheads="1"/>
          </p:cNvSpPr>
          <p:nvPr/>
        </p:nvSpPr>
        <p:spPr bwMode="auto">
          <a:xfrm>
            <a:off x="3344910" y="2641600"/>
            <a:ext cx="260219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d  tag   data</a:t>
            </a:r>
            <a:endParaRPr lang="en-US" dirty="0">
              <a:solidFill>
                <a:prstClr val="black"/>
              </a:solidFill>
              <a:latin typeface="Calibri"/>
              <a:ea typeface="+mn-ea"/>
              <a:cs typeface="+mn-cs"/>
            </a:endParaRPr>
          </a:p>
        </p:txBody>
      </p:sp>
      <p:sp>
        <p:nvSpPr>
          <p:cNvPr id="116" name="Rectangle 40"/>
          <p:cNvSpPr>
            <a:spLocks noChangeArrowheads="1"/>
          </p:cNvSpPr>
          <p:nvPr/>
        </p:nvSpPr>
        <p:spPr bwMode="blackWhite">
          <a:xfrm>
            <a:off x="3567724"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117" name="Rectangle 41"/>
          <p:cNvSpPr>
            <a:spLocks noChangeArrowheads="1"/>
          </p:cNvSpPr>
          <p:nvPr/>
        </p:nvSpPr>
        <p:spPr bwMode="blackWhite">
          <a:xfrm>
            <a:off x="3570899"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noProof="0" dirty="0" smtClean="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51" name="Rectangle 5"/>
          <p:cNvSpPr>
            <a:spLocks noGrp="1" noChangeArrowheads="1"/>
          </p:cNvSpPr>
          <p:nvPr>
            <p:ph type="title"/>
          </p:nvPr>
        </p:nvSpPr>
        <p:spPr>
          <a:xfrm>
            <a:off x="661988" y="0"/>
            <a:ext cx="7772400" cy="465138"/>
          </a:xfrm>
        </p:spPr>
        <p:txBody>
          <a:bodyPr>
            <a:normAutofit fontScale="90000"/>
          </a:bodyPr>
          <a:lstStyle/>
          <a:p>
            <a:r>
              <a:rPr lang="en-US" dirty="0"/>
              <a:t>Write-Back (REF </a:t>
            </a:r>
            <a:r>
              <a:rPr lang="en-US" dirty="0" smtClean="0"/>
              <a:t>8,9)</a:t>
            </a:r>
            <a:endParaRPr lang="en-US" dirty="0"/>
          </a:p>
        </p:txBody>
      </p:sp>
      <p:sp>
        <p:nvSpPr>
          <p:cNvPr id="85" name="Rectangle 18"/>
          <p:cNvSpPr>
            <a:spLocks noChangeArrowheads="1"/>
          </p:cNvSpPr>
          <p:nvPr/>
        </p:nvSpPr>
        <p:spPr bwMode="auto">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000</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6"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87" name="Rectangle 46"/>
          <p:cNvSpPr>
            <a:spLocks noChangeArrowheads="1"/>
          </p:cNvSpPr>
          <p:nvPr/>
        </p:nvSpPr>
        <p:spPr bwMode="auto">
          <a:xfrm>
            <a:off x="4927600" y="34036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88"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89" name="Rectangle 48"/>
          <p:cNvSpPr>
            <a:spLocks noChangeArrowheads="1"/>
          </p:cNvSpPr>
          <p:nvPr/>
        </p:nvSpPr>
        <p:spPr bwMode="auto">
          <a:xfrm>
            <a:off x="2362200" y="5257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29</a:t>
            </a:r>
          </a:p>
        </p:txBody>
      </p:sp>
      <p:sp>
        <p:nvSpPr>
          <p:cNvPr id="90" name="Text Box 15"/>
          <p:cNvSpPr txBox="1">
            <a:spLocks noChangeArrowheads="1"/>
          </p:cNvSpPr>
          <p:nvPr/>
        </p:nvSpPr>
        <p:spPr bwMode="auto">
          <a:xfrm>
            <a:off x="2117558" y="795540"/>
            <a:ext cx="497316" cy="3477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rgbClr val="FF0000"/>
                </a:solidFill>
                <a:latin typeface="Calibri"/>
                <a:ea typeface="+mn-ea"/>
                <a:cs typeface="+mn-cs"/>
              </a:rPr>
              <a:t>M</a:t>
            </a:r>
          </a:p>
          <a:p>
            <a:pPr algn="r" fontAlgn="auto">
              <a:spcBef>
                <a:spcPts val="0"/>
              </a:spcBef>
              <a:spcAft>
                <a:spcPts val="0"/>
              </a:spcAft>
            </a:pPr>
            <a:r>
              <a:rPr lang="en-US" sz="2000" b="1" dirty="0" smtClean="0">
                <a:solidFill>
                  <a:schemeClr val="accent4"/>
                </a:solidFill>
                <a:latin typeface="Calibri"/>
                <a:ea typeface="+mn-ea"/>
                <a:cs typeface="+mn-cs"/>
              </a:rPr>
              <a:t>Hit</a:t>
            </a:r>
          </a:p>
          <a:p>
            <a:pPr algn="r" fontAlgn="auto">
              <a:spcBef>
                <a:spcPts val="0"/>
              </a:spcBef>
              <a:spcAft>
                <a:spcPts val="0"/>
              </a:spcAft>
            </a:pPr>
            <a:r>
              <a:rPr lang="en-US" sz="2000" b="1" dirty="0" smtClean="0">
                <a:solidFill>
                  <a:schemeClr val="accent2"/>
                </a:solidFill>
                <a:latin typeface="Calibri"/>
                <a:ea typeface="+mn-ea"/>
                <a:cs typeface="+mn-cs"/>
              </a:rPr>
              <a:t>M</a:t>
            </a:r>
          </a:p>
          <a:p>
            <a:pPr algn="r" fontAlgn="auto">
              <a:spcBef>
                <a:spcPts val="0"/>
              </a:spcBef>
              <a:spcAft>
                <a:spcPts val="0"/>
              </a:spcAft>
            </a:pPr>
            <a:r>
              <a:rPr lang="en-US" sz="2000" b="1" dirty="0" smtClean="0">
                <a:solidFill>
                  <a:schemeClr val="accent2"/>
                </a:solidFill>
                <a:latin typeface="Calibri"/>
                <a:ea typeface="+mn-ea"/>
                <a:cs typeface="+mn-cs"/>
              </a:rPr>
              <a:t>M</a:t>
            </a:r>
          </a:p>
          <a:p>
            <a:pPr algn="r" fontAlgn="auto">
              <a:spcBef>
                <a:spcPts val="0"/>
              </a:spcBef>
              <a:spcAft>
                <a:spcPts val="0"/>
              </a:spcAft>
            </a:pPr>
            <a:r>
              <a:rPr lang="en-US" sz="2000" b="1" dirty="0" smtClean="0">
                <a:solidFill>
                  <a:schemeClr val="accent4"/>
                </a:solidFill>
                <a:latin typeface="Calibri"/>
                <a:ea typeface="+mn-ea"/>
                <a:cs typeface="+mn-cs"/>
              </a:rPr>
              <a:t>Hit</a:t>
            </a:r>
          </a:p>
          <a:p>
            <a:pPr algn="r" fontAlgn="auto">
              <a:spcBef>
                <a:spcPts val="0"/>
              </a:spcBef>
              <a:spcAft>
                <a:spcPts val="0"/>
              </a:spcAft>
            </a:pPr>
            <a:r>
              <a:rPr lang="en-US" sz="2000" b="1" dirty="0" smtClean="0">
                <a:solidFill>
                  <a:schemeClr val="accent4"/>
                </a:solidFill>
                <a:latin typeface="Calibri"/>
                <a:ea typeface="+mn-ea"/>
                <a:cs typeface="+mn-cs"/>
              </a:rPr>
              <a:t>Hit</a:t>
            </a:r>
          </a:p>
          <a:p>
            <a:pPr algn="r" fontAlgn="auto">
              <a:spcBef>
                <a:spcPts val="0"/>
              </a:spcBef>
              <a:spcAft>
                <a:spcPts val="0"/>
              </a:spcAft>
            </a:pPr>
            <a:r>
              <a:rPr lang="en-US" sz="2000" b="1" dirty="0" smtClean="0">
                <a:solidFill>
                  <a:schemeClr val="accent4"/>
                </a:solidFill>
                <a:latin typeface="Calibri"/>
                <a:ea typeface="+mn-ea"/>
                <a:cs typeface="+mn-cs"/>
              </a:rPr>
              <a:t>Hit</a:t>
            </a:r>
          </a:p>
          <a:p>
            <a:pPr algn="r" fontAlgn="auto">
              <a:spcBef>
                <a:spcPts val="0"/>
              </a:spcBef>
              <a:spcAft>
                <a:spcPts val="0"/>
              </a:spcAft>
            </a:pPr>
            <a:r>
              <a:rPr lang="en-US" sz="2000" b="1" dirty="0" smtClean="0">
                <a:solidFill>
                  <a:schemeClr val="accent4"/>
                </a:solidFill>
                <a:latin typeface="Calibri"/>
                <a:ea typeface="+mn-ea"/>
                <a:cs typeface="+mn-cs"/>
              </a:rPr>
              <a:t>Hit</a:t>
            </a:r>
            <a:endParaRPr lang="en-US" sz="2000" b="1" dirty="0">
              <a:solidFill>
                <a:schemeClr val="accent4"/>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a:p>
            <a:pPr algn="r" fontAlgn="auto">
              <a:spcBef>
                <a:spcPts val="0"/>
              </a:spcBef>
              <a:spcAft>
                <a:spcPts val="0"/>
              </a:spcAft>
            </a:pPr>
            <a:endParaRPr lang="en-US" sz="2000" b="1" dirty="0" smtClean="0">
              <a:solidFill>
                <a:srgbClr val="FF0000"/>
              </a:solidFill>
              <a:latin typeface="Calibri"/>
              <a:ea typeface="+mn-ea"/>
              <a:cs typeface="+mn-cs"/>
            </a:endParaRPr>
          </a:p>
        </p:txBody>
      </p:sp>
      <p:sp>
        <p:nvSpPr>
          <p:cNvPr id="91" name="Rectangle 28"/>
          <p:cNvSpPr>
            <a:spLocks noChangeArrowheads="1"/>
          </p:cNvSpPr>
          <p:nvPr/>
        </p:nvSpPr>
        <p:spPr bwMode="auto">
          <a:xfrm>
            <a:off x="4380524"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prstClr val="white"/>
                </a:solidFill>
                <a:effectLst/>
                <a:uLnTx/>
                <a:uFillTx/>
                <a:latin typeface="Calibri"/>
                <a:ea typeface="+mn-ea"/>
                <a:cs typeface="+mn-cs"/>
              </a:rPr>
              <a:t>011</a:t>
            </a:r>
            <a:endParaRPr kumimoji="0" lang="en-US" sz="18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95" name="Rectangle 51"/>
          <p:cNvSpPr>
            <a:spLocks noChangeArrowheads="1"/>
          </p:cNvSpPr>
          <p:nvPr/>
        </p:nvSpPr>
        <p:spPr bwMode="auto">
          <a:xfrm>
            <a:off x="2362200" y="556948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173</a:t>
            </a:r>
          </a:p>
        </p:txBody>
      </p:sp>
      <p:sp>
        <p:nvSpPr>
          <p:cNvPr id="97" name="Rectangle 41"/>
          <p:cNvSpPr>
            <a:spLocks noChangeArrowheads="1"/>
          </p:cNvSpPr>
          <p:nvPr/>
        </p:nvSpPr>
        <p:spPr bwMode="auto">
          <a:xfrm>
            <a:off x="4121150"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a:t>
            </a:r>
          </a:p>
        </p:txBody>
      </p:sp>
      <p:sp>
        <p:nvSpPr>
          <p:cNvPr id="74"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0</a:t>
            </a:r>
          </a:p>
        </p:txBody>
      </p:sp>
      <p:sp>
        <p:nvSpPr>
          <p:cNvPr id="75" name="Rectangle 47"/>
          <p:cNvSpPr>
            <a:spLocks noChangeArrowheads="1"/>
          </p:cNvSpPr>
          <p:nvPr/>
        </p:nvSpPr>
        <p:spPr bwMode="auto">
          <a:xfrm>
            <a:off x="4927600" y="3098800"/>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173</a:t>
            </a:r>
          </a:p>
        </p:txBody>
      </p:sp>
      <p:sp>
        <p:nvSpPr>
          <p:cNvPr id="100" name="Rectangle 28"/>
          <p:cNvSpPr>
            <a:spLocks noChangeArrowheads="1"/>
          </p:cNvSpPr>
          <p:nvPr/>
        </p:nvSpPr>
        <p:spPr bwMode="auto">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schemeClr val="tx1"/>
                </a:solidFill>
                <a:effectLst/>
                <a:uLnTx/>
                <a:uFillTx/>
                <a:latin typeface="Calibri"/>
                <a:ea typeface="+mn-ea"/>
                <a:cs typeface="+mn-cs"/>
              </a:rPr>
              <a:t>010</a:t>
            </a:r>
            <a:endParaRPr kumimoji="0" lang="en-US" sz="1800" b="1" i="0" u="none" strike="noStrike" kern="0" cap="none" spc="0" normalizeH="0" baseline="0" noProof="0" dirty="0" smtClean="0">
              <a:ln>
                <a:noFill/>
              </a:ln>
              <a:solidFill>
                <a:schemeClr val="tx1"/>
              </a:solidFill>
              <a:effectLst/>
              <a:uLnTx/>
              <a:uFillTx/>
              <a:latin typeface="Calibri"/>
              <a:ea typeface="+mn-ea"/>
              <a:cs typeface="+mn-cs"/>
            </a:endParaRPr>
          </a:p>
        </p:txBody>
      </p:sp>
      <p:sp>
        <p:nvSpPr>
          <p:cNvPr id="101" name="Rectangle 41"/>
          <p:cNvSpPr>
            <a:spLocks noChangeArrowheads="1"/>
          </p:cNvSpPr>
          <p:nvPr/>
        </p:nvSpPr>
        <p:spPr bwMode="auto">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1</a:t>
            </a:r>
          </a:p>
        </p:txBody>
      </p:sp>
      <p:sp>
        <p:nvSpPr>
          <p:cNvPr id="102" name="Rectangle 51"/>
          <p:cNvSpPr>
            <a:spLocks noChangeArrowheads="1"/>
          </p:cNvSpPr>
          <p:nvPr/>
        </p:nvSpPr>
        <p:spPr bwMode="auto">
          <a:xfrm>
            <a:off x="4921398" y="3708400"/>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71</a:t>
            </a:r>
          </a:p>
        </p:txBody>
      </p:sp>
      <p:sp>
        <p:nvSpPr>
          <p:cNvPr id="103" name="Rectangle 50"/>
          <p:cNvSpPr>
            <a:spLocks noChangeArrowheads="1"/>
          </p:cNvSpPr>
          <p:nvPr/>
        </p:nvSpPr>
        <p:spPr bwMode="auto">
          <a:xfrm>
            <a:off x="4918223" y="4005717"/>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1"/>
                </a:solidFill>
                <a:effectLst/>
                <a:uLnTx/>
                <a:uFillTx/>
                <a:latin typeface="Calibri"/>
                <a:ea typeface="+mn-ea"/>
                <a:cs typeface="+mn-cs"/>
              </a:rPr>
              <a:t>29</a:t>
            </a:r>
          </a:p>
        </p:txBody>
      </p:sp>
      <p:sp>
        <p:nvSpPr>
          <p:cNvPr id="109" name="Rectangle 49"/>
          <p:cNvSpPr>
            <a:spLocks noChangeArrowheads="1"/>
          </p:cNvSpPr>
          <p:nvPr/>
        </p:nvSpPr>
        <p:spPr bwMode="auto">
          <a:xfrm>
            <a:off x="4927600" y="30988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
        <p:nvSpPr>
          <p:cNvPr id="110" name="Rectangle 50"/>
          <p:cNvSpPr>
            <a:spLocks noChangeArrowheads="1"/>
          </p:cNvSpPr>
          <p:nvPr/>
        </p:nvSpPr>
        <p:spPr bwMode="auto">
          <a:xfrm>
            <a:off x="4927600" y="3403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28</a:t>
            </a:r>
          </a:p>
        </p:txBody>
      </p:sp>
      <p:sp>
        <p:nvSpPr>
          <p:cNvPr id="118" name="Rectangle 51"/>
          <p:cNvSpPr>
            <a:spLocks noChangeArrowheads="1"/>
          </p:cNvSpPr>
          <p:nvPr/>
        </p:nvSpPr>
        <p:spPr bwMode="auto">
          <a:xfrm>
            <a:off x="2362200" y="55626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33</a:t>
            </a:r>
          </a:p>
        </p:txBody>
      </p:sp>
      <p:sp>
        <p:nvSpPr>
          <p:cNvPr id="122" name="Rectangle 18"/>
          <p:cNvSpPr>
            <a:spLocks noChangeArrowheads="1"/>
          </p:cNvSpPr>
          <p:nvPr/>
        </p:nvSpPr>
        <p:spPr bwMode="auto">
          <a:xfrm>
            <a:off x="4394200" y="3086561"/>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fi-FI" sz="1800" b="1" i="0" u="none" strike="noStrike" kern="0" cap="none" spc="0" normalizeH="0" baseline="0" noProof="0" dirty="0" smtClean="0">
                <a:ln>
                  <a:noFill/>
                </a:ln>
                <a:effectLst/>
                <a:uLnTx/>
                <a:uFillTx/>
                <a:latin typeface="Calibri"/>
                <a:ea typeface="+mn-ea"/>
                <a:cs typeface="+mn-cs"/>
              </a:rPr>
              <a:t>101</a:t>
            </a:r>
            <a:endParaRPr kumimoji="0" lang="en-US" sz="1800" b="1" i="0" u="none" strike="noStrike" kern="0" cap="none" spc="0" normalizeH="0" baseline="0" noProof="0" dirty="0" smtClean="0">
              <a:ln>
                <a:noFill/>
              </a:ln>
              <a:effectLst/>
              <a:uLnTx/>
              <a:uFillTx/>
              <a:latin typeface="Calibri"/>
              <a:ea typeface="+mn-ea"/>
              <a:cs typeface="+mn-cs"/>
            </a:endParaRPr>
          </a:p>
        </p:txBody>
      </p:sp>
      <p:sp>
        <p:nvSpPr>
          <p:cNvPr id="94" name="Rectangle 40"/>
          <p:cNvSpPr>
            <a:spLocks noChangeArrowheads="1"/>
          </p:cNvSpPr>
          <p:nvPr/>
        </p:nvSpPr>
        <p:spPr bwMode="auto">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effectLst/>
                <a:uLnTx/>
                <a:uFillTx/>
                <a:latin typeface="Calibri"/>
                <a:ea typeface="+mn-ea"/>
                <a:cs typeface="+mn-cs"/>
              </a:rPr>
              <a:t>1</a:t>
            </a:r>
          </a:p>
        </p:txBody>
      </p:sp>
      <p:sp>
        <p:nvSpPr>
          <p:cNvPr id="96" name="Rectangle 49"/>
          <p:cNvSpPr>
            <a:spLocks noChangeArrowheads="1"/>
          </p:cNvSpPr>
          <p:nvPr/>
        </p:nvSpPr>
        <p:spPr bwMode="auto">
          <a:xfrm>
            <a:off x="4927600" y="3098800"/>
            <a:ext cx="1066800" cy="304800"/>
          </a:xfrm>
          <a:prstGeom prst="rect">
            <a:avLst/>
          </a:prstGeom>
          <a:solidFill>
            <a:srgbClr val="CC99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effectLst/>
                <a:uLnTx/>
                <a:uFillTx/>
                <a:latin typeface="Calibri"/>
                <a:ea typeface="+mn-ea"/>
                <a:cs typeface="+mn-cs"/>
              </a:rPr>
              <a:t>29</a:t>
            </a:r>
          </a:p>
        </p:txBody>
      </p:sp>
      <p:sp>
        <p:nvSpPr>
          <p:cNvPr id="93" name="Text Box 15"/>
          <p:cNvSpPr txBox="1">
            <a:spLocks noChangeArrowheads="1"/>
          </p:cNvSpPr>
          <p:nvPr/>
        </p:nvSpPr>
        <p:spPr bwMode="auto">
          <a:xfrm>
            <a:off x="348812" y="1271338"/>
            <a:ext cx="2591055"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Calibri"/>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Calibri"/>
                <a:ea typeface="+mn-ea"/>
                <a:cs typeface="+mn-cs"/>
              </a:rPr>
              <a:t>...</a:t>
            </a:r>
            <a:endParaRPr kumimoji="0" lang="en-US" sz="1800" b="0" i="0" u="none" strike="noStrike" kern="0" cap="none" spc="0" normalizeH="0" baseline="0" noProof="0" dirty="0" smtClean="0">
              <a:ln>
                <a:noFill/>
              </a:ln>
              <a:solidFill>
                <a:prstClr val="black"/>
              </a:solidFill>
              <a:effectLst/>
              <a:uLnTx/>
              <a:uFillTx/>
              <a:latin typeface="Calibri"/>
              <a:ea typeface="+mn-ea"/>
              <a:cs typeface="+mn-cs"/>
              <a:sym typeface="Symbol" pitchFamily="18" charset="2"/>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Calibri"/>
                <a:ea typeface="+mn-ea"/>
                <a:cs typeface="+mn-cs"/>
              </a:rPr>
              <a:t>SB  $1 </a:t>
            </a:r>
            <a:r>
              <a:rPr kumimoji="0" lang="en-US" sz="1800" b="0" i="0" u="none" strike="noStrike" kern="0" cap="none" spc="0" normalizeH="0" baseline="0" noProof="0" dirty="0" smtClean="0">
                <a:ln>
                  <a:noFill/>
                </a:ln>
                <a:solidFill>
                  <a:prstClr val="black"/>
                </a:solidFill>
                <a:effectLst/>
                <a:uLnTx/>
                <a:uFillTx/>
                <a:latin typeface="Calibri"/>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Calibri"/>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Calibri"/>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Calibri"/>
                <a:ea typeface="+mn-ea"/>
                <a:cs typeface="+mn-cs"/>
              </a:rPr>
              <a:t>LB  $2 </a:t>
            </a:r>
            <a:r>
              <a:rPr kumimoji="0" lang="en-US" sz="1800" b="0" i="0" u="none" strike="noStrike" kern="0" cap="none" spc="0" normalizeH="0" baseline="0" noProof="0" dirty="0" smtClean="0">
                <a:ln>
                  <a:noFill/>
                </a:ln>
                <a:solidFill>
                  <a:prstClr val="black"/>
                </a:solidFill>
                <a:effectLst/>
                <a:uLnTx/>
                <a:uFillTx/>
                <a:latin typeface="Calibri"/>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Calibri"/>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Calibri"/>
                <a:ea typeface="+mn-ea"/>
                <a:cs typeface="+mn-cs"/>
              </a:rPr>
              <a:t>SB  $1 </a:t>
            </a:r>
            <a:r>
              <a:rPr kumimoji="0" lang="en-US" sz="1800" b="0" i="0" u="none" strike="noStrike" kern="0" cap="none" spc="0" normalizeH="0" baseline="0" noProof="0" dirty="0" smtClean="0">
                <a:ln>
                  <a:noFill/>
                </a:ln>
                <a:solidFill>
                  <a:prstClr val="black"/>
                </a:solidFill>
                <a:effectLst/>
                <a:uLnTx/>
                <a:uFillTx/>
                <a:latin typeface="Calibri"/>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Calibri"/>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Calibri"/>
                <a:ea typeface="+mn-ea"/>
                <a:cs typeface="+mn-cs"/>
                <a:sym typeface="Symbol" pitchFamily="18" charset="2"/>
              </a:rPr>
              <a:t>SB  $1 </a:t>
            </a:r>
            <a:r>
              <a:rPr kumimoji="0" lang="en-US" sz="1800" b="0" i="0" u="none" strike="noStrike" kern="0" cap="none" spc="0" normalizeH="0" baseline="0" noProof="0" dirty="0" smtClean="0">
                <a:ln>
                  <a:noFill/>
                </a:ln>
                <a:solidFill>
                  <a:prstClr val="black"/>
                </a:solidFill>
                <a:effectLst/>
                <a:uLnTx/>
                <a:uFillTx/>
                <a:latin typeface="Calibri"/>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Calibri"/>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804000"/>
                </a:solidFill>
                <a:effectLst/>
                <a:uLnTx/>
                <a:uFillTx/>
                <a:latin typeface="Calibri"/>
                <a:ea typeface="+mn-ea"/>
                <a:cs typeface="+mn-cs"/>
              </a:rPr>
              <a:t>SB  $1 </a:t>
            </a:r>
            <a:r>
              <a:rPr kumimoji="0" lang="en-US" sz="1800" b="1" i="0" u="none" strike="noStrike" kern="0" cap="none" spc="0" normalizeH="0" baseline="0" noProof="0" dirty="0" smtClean="0">
                <a:ln>
                  <a:noFill/>
                </a:ln>
                <a:solidFill>
                  <a:srgbClr val="804000"/>
                </a:solidFill>
                <a:effectLst/>
                <a:uLnTx/>
                <a:uFillTx/>
                <a:latin typeface="Calibri"/>
                <a:ea typeface="+mn-ea"/>
                <a:cs typeface="+mn-cs"/>
                <a:sym typeface="Wingdings"/>
              </a:rPr>
              <a:t></a:t>
            </a:r>
            <a:r>
              <a:rPr kumimoji="0" lang="en-US" sz="1800" b="1" i="0" u="none" strike="noStrike" kern="0" cap="none" spc="0" normalizeH="0" baseline="0" noProof="0" dirty="0" smtClean="0">
                <a:ln>
                  <a:noFill/>
                </a:ln>
                <a:solidFill>
                  <a:srgbClr val="804000"/>
                </a:solidFill>
                <a:effectLst/>
                <a:uLnTx/>
                <a:uFillTx/>
                <a:latin typeface="Calibri"/>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804000"/>
                </a:solidFill>
                <a:effectLst/>
                <a:uLnTx/>
                <a:uFillTx/>
                <a:latin typeface="Calibri"/>
                <a:ea typeface="+mn-ea"/>
                <a:cs typeface="+mn-cs"/>
                <a:sym typeface="Symbol" pitchFamily="18" charset="2"/>
              </a:rPr>
              <a:t>SB  $1 </a:t>
            </a:r>
            <a:r>
              <a:rPr kumimoji="0" lang="en-US" sz="1800" b="1" i="0" u="none" strike="noStrike" kern="0" cap="none" spc="0" normalizeH="0" baseline="0" noProof="0" dirty="0" smtClean="0">
                <a:ln>
                  <a:noFill/>
                </a:ln>
                <a:solidFill>
                  <a:srgbClr val="804000"/>
                </a:solidFill>
                <a:effectLst/>
                <a:uLnTx/>
                <a:uFillTx/>
                <a:latin typeface="Calibri"/>
                <a:ea typeface="+mn-ea"/>
                <a:cs typeface="+mn-cs"/>
                <a:sym typeface="Wingdings"/>
              </a:rPr>
              <a:t></a:t>
            </a:r>
            <a:r>
              <a:rPr kumimoji="0" lang="en-US" sz="1800" b="1" i="0" u="none" strike="noStrike" kern="0" cap="none" spc="0" normalizeH="0" baseline="0" noProof="0" dirty="0" smtClean="0">
                <a:ln>
                  <a:noFill/>
                </a:ln>
                <a:solidFill>
                  <a:srgbClr val="804000"/>
                </a:solidFill>
                <a:effectLst/>
                <a:uLnTx/>
                <a:uFillTx/>
                <a:latin typeface="Calibri"/>
                <a:ea typeface="+mn-ea"/>
                <a:cs typeface="+mn-cs"/>
                <a:sym typeface="Symbol" pitchFamily="18" charset="2"/>
              </a:rPr>
              <a:t> M[ 10 ]</a:t>
            </a:r>
          </a:p>
        </p:txBody>
      </p:sp>
      <p:sp>
        <p:nvSpPr>
          <p:cNvPr id="73" name="AutoShape 39"/>
          <p:cNvSpPr>
            <a:spLocks noChangeArrowheads="1"/>
          </p:cNvSpPr>
          <p:nvPr/>
        </p:nvSpPr>
        <p:spPr bwMode="auto">
          <a:xfrm>
            <a:off x="82626" y="3238961"/>
            <a:ext cx="381000" cy="286415"/>
          </a:xfrm>
          <a:prstGeom prst="rightArrow">
            <a:avLst>
              <a:gd name="adj1" fmla="val 50000"/>
              <a:gd name="adj2" fmla="val 41667"/>
            </a:avLst>
          </a:prstGeom>
          <a:solidFill>
            <a:sysClr val="windowText" lastClr="000000"/>
          </a:solidFill>
          <a:ln w="2857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58588403"/>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13</a:t>
            </a:fld>
            <a:endParaRPr lang="en-US" dirty="0"/>
          </a:p>
        </p:txBody>
      </p:sp>
      <p:sp>
        <p:nvSpPr>
          <p:cNvPr id="5" name="Title 1"/>
          <p:cNvSpPr>
            <a:spLocks noGrp="1"/>
          </p:cNvSpPr>
          <p:nvPr>
            <p:ph type="title"/>
          </p:nvPr>
        </p:nvSpPr>
        <p:spPr>
          <a:xfrm>
            <a:off x="457200" y="13374"/>
            <a:ext cx="8229600" cy="1143000"/>
          </a:xfrm>
        </p:spPr>
        <p:txBody>
          <a:bodyPr/>
          <a:lstStyle/>
          <a:p>
            <a:r>
              <a:rPr lang="en-US" dirty="0" smtClean="0"/>
              <a:t>Clicker Questions</a:t>
            </a:r>
            <a:endParaRPr lang="en-US" dirty="0"/>
          </a:p>
        </p:txBody>
      </p:sp>
      <p:sp>
        <p:nvSpPr>
          <p:cNvPr id="6" name="Content Placeholder 2"/>
          <p:cNvSpPr>
            <a:spLocks noGrp="1"/>
          </p:cNvSpPr>
          <p:nvPr>
            <p:ph idx="1"/>
          </p:nvPr>
        </p:nvSpPr>
        <p:spPr>
          <a:xfrm>
            <a:off x="342901" y="1386561"/>
            <a:ext cx="4572000" cy="3414039"/>
          </a:xfrm>
        </p:spPr>
        <p:txBody>
          <a:bodyPr>
            <a:normAutofit lnSpcReduction="10000"/>
          </a:bodyPr>
          <a:lstStyle/>
          <a:p>
            <a:pPr marL="0" indent="0">
              <a:buNone/>
            </a:pPr>
            <a:r>
              <a:rPr lang="en-US" dirty="0" smtClean="0"/>
              <a:t>This highlights the </a:t>
            </a:r>
            <a:r>
              <a:rPr lang="en-US" dirty="0" smtClean="0">
                <a:solidFill>
                  <a:srgbClr val="0000FF"/>
                </a:solidFill>
              </a:rPr>
              <a:t>temporal </a:t>
            </a:r>
            <a:r>
              <a:rPr lang="en-US" dirty="0" smtClean="0"/>
              <a:t>and </a:t>
            </a:r>
            <a:r>
              <a:rPr lang="en-US" dirty="0" smtClean="0">
                <a:solidFill>
                  <a:srgbClr val="660066"/>
                </a:solidFill>
              </a:rPr>
              <a:t>spatial </a:t>
            </a:r>
            <a:r>
              <a:rPr lang="en-US" dirty="0" smtClean="0"/>
              <a:t>locality of </a:t>
            </a:r>
            <a:r>
              <a:rPr lang="en-US" b="1" dirty="0" smtClean="0"/>
              <a:t>data</a:t>
            </a:r>
            <a:r>
              <a:rPr lang="en-US" dirty="0" smtClean="0"/>
              <a:t>.</a:t>
            </a:r>
          </a:p>
          <a:p>
            <a:pPr marL="0" indent="0">
              <a:buNone/>
            </a:pPr>
            <a:endParaRPr lang="en-US" dirty="0"/>
          </a:p>
          <a:p>
            <a:pPr marL="0" indent="0">
              <a:buNone/>
            </a:pPr>
            <a:r>
              <a:rPr lang="en-US" dirty="0" smtClean="0"/>
              <a:t>Q1: Which line of </a:t>
            </a:r>
            <a:r>
              <a:rPr lang="en-US" b="1" dirty="0" smtClean="0"/>
              <a:t>code</a:t>
            </a:r>
            <a:r>
              <a:rPr lang="en-US" dirty="0" smtClean="0"/>
              <a:t> exhibits good </a:t>
            </a:r>
            <a:r>
              <a:rPr lang="en-US" dirty="0" smtClean="0">
                <a:solidFill>
                  <a:srgbClr val="0000FF"/>
                </a:solidFill>
              </a:rPr>
              <a:t>temporal </a:t>
            </a:r>
            <a:r>
              <a:rPr lang="en-US" dirty="0" smtClean="0"/>
              <a:t>locality?</a:t>
            </a:r>
          </a:p>
        </p:txBody>
      </p:sp>
      <p:sp>
        <p:nvSpPr>
          <p:cNvPr id="7" name="Rectangle 6"/>
          <p:cNvSpPr/>
          <p:nvPr/>
        </p:nvSpPr>
        <p:spPr>
          <a:xfrm>
            <a:off x="4298536" y="1386561"/>
            <a:ext cx="4538881" cy="1785104"/>
          </a:xfrm>
          <a:prstGeom prst="rect">
            <a:avLst/>
          </a:prstGeom>
          <a:solidFill>
            <a:srgbClr val="EBC95E"/>
          </a:solidFill>
          <a:ln>
            <a:solidFill>
              <a:schemeClr val="tx2"/>
            </a:solidFill>
          </a:ln>
        </p:spPr>
        <p:txBody>
          <a:bodyPr wrap="square">
            <a:spAutoFit/>
          </a:bodyPr>
          <a:lstStyle/>
          <a:p>
            <a:pPr>
              <a:lnSpc>
                <a:spcPct val="110000"/>
              </a:lnSpc>
            </a:pPr>
            <a:r>
              <a:rPr lang="is-IS" sz="3000" b="1" baseline="30000" dirty="0" smtClean="0">
                <a:solidFill>
                  <a:schemeClr val="tx2"/>
                </a:solidFill>
                <a:latin typeface="Courier New"/>
                <a:cs typeface="Courier New"/>
              </a:rPr>
              <a:t>1  total </a:t>
            </a:r>
            <a:r>
              <a:rPr lang="is-IS" sz="3000" b="1" baseline="30000" dirty="0">
                <a:solidFill>
                  <a:schemeClr val="tx2"/>
                </a:solidFill>
                <a:latin typeface="Courier New"/>
                <a:cs typeface="Courier New"/>
              </a:rPr>
              <a:t>= 0;</a:t>
            </a:r>
          </a:p>
          <a:p>
            <a:pPr>
              <a:lnSpc>
                <a:spcPct val="110000"/>
              </a:lnSpc>
            </a:pPr>
            <a:r>
              <a:rPr lang="da-DK" sz="3000" b="1" baseline="30000" dirty="0" smtClean="0">
                <a:solidFill>
                  <a:schemeClr val="tx2"/>
                </a:solidFill>
                <a:latin typeface="Courier New"/>
                <a:cs typeface="Courier New"/>
              </a:rPr>
              <a:t>2  for </a:t>
            </a:r>
            <a:r>
              <a:rPr lang="da-DK" sz="3000" b="1" baseline="30000" dirty="0">
                <a:solidFill>
                  <a:schemeClr val="tx2"/>
                </a:solidFill>
                <a:latin typeface="Courier New"/>
                <a:cs typeface="Courier New"/>
              </a:rPr>
              <a:t>(i = 0; i &lt; n; i</a:t>
            </a:r>
            <a:r>
              <a:rPr lang="da-DK" sz="3000" b="1" baseline="30000" dirty="0" smtClean="0">
                <a:solidFill>
                  <a:schemeClr val="tx2"/>
                </a:solidFill>
                <a:latin typeface="Courier New"/>
                <a:cs typeface="Courier New"/>
              </a:rPr>
              <a:t>++) {</a:t>
            </a:r>
            <a:endParaRPr lang="da-DK" sz="3000" b="1" baseline="30000" dirty="0">
              <a:solidFill>
                <a:schemeClr val="tx2"/>
              </a:solidFill>
              <a:latin typeface="Courier New"/>
              <a:cs typeface="Courier New"/>
            </a:endParaRPr>
          </a:p>
          <a:p>
            <a:pPr>
              <a:lnSpc>
                <a:spcPct val="110000"/>
              </a:lnSpc>
            </a:pPr>
            <a:r>
              <a:rPr lang="is-IS" sz="3000" b="1" baseline="30000" dirty="0" smtClean="0">
                <a:solidFill>
                  <a:schemeClr val="tx2"/>
                </a:solidFill>
                <a:latin typeface="Courier New"/>
                <a:cs typeface="Courier New"/>
              </a:rPr>
              <a:t>3      n--;</a:t>
            </a:r>
          </a:p>
          <a:p>
            <a:pPr>
              <a:lnSpc>
                <a:spcPct val="110000"/>
              </a:lnSpc>
            </a:pPr>
            <a:r>
              <a:rPr lang="is-IS" sz="3000" b="1" baseline="30000" dirty="0">
                <a:solidFill>
                  <a:schemeClr val="tx2"/>
                </a:solidFill>
                <a:latin typeface="Courier New"/>
                <a:cs typeface="Courier New"/>
              </a:rPr>
              <a:t>4</a:t>
            </a:r>
            <a:r>
              <a:rPr lang="is-IS" sz="3000" b="1" baseline="30000" dirty="0" smtClean="0">
                <a:solidFill>
                  <a:schemeClr val="tx2"/>
                </a:solidFill>
                <a:latin typeface="Courier New"/>
                <a:cs typeface="Courier New"/>
              </a:rPr>
              <a:t>      </a:t>
            </a:r>
            <a:r>
              <a:rPr lang="is-IS" sz="3000" b="1" baseline="30000" dirty="0" smtClean="0">
                <a:solidFill>
                  <a:schemeClr val="accent1"/>
                </a:solidFill>
                <a:latin typeface="Courier New"/>
                <a:cs typeface="Courier New"/>
              </a:rPr>
              <a:t>total</a:t>
            </a:r>
            <a:r>
              <a:rPr lang="is-IS" sz="3000" b="1" baseline="30000" dirty="0" smtClean="0">
                <a:solidFill>
                  <a:schemeClr val="tx2"/>
                </a:solidFill>
                <a:latin typeface="Courier New"/>
                <a:cs typeface="Courier New"/>
              </a:rPr>
              <a:t> +</a:t>
            </a:r>
            <a:r>
              <a:rPr lang="is-IS" sz="3000" b="1" baseline="30000" dirty="0">
                <a:solidFill>
                  <a:schemeClr val="tx2"/>
                </a:solidFill>
                <a:latin typeface="Courier New"/>
                <a:cs typeface="Courier New"/>
              </a:rPr>
              <a:t>= </a:t>
            </a:r>
            <a:r>
              <a:rPr lang="is-IS" sz="3000" b="1" baseline="30000" dirty="0">
                <a:solidFill>
                  <a:schemeClr val="accent3"/>
                </a:solidFill>
                <a:latin typeface="Courier New"/>
                <a:cs typeface="Courier New"/>
              </a:rPr>
              <a:t>a[i]</a:t>
            </a:r>
            <a:r>
              <a:rPr lang="is-IS" sz="3000" b="1" baseline="30000" dirty="0">
                <a:solidFill>
                  <a:schemeClr val="tx2"/>
                </a:solidFill>
                <a:latin typeface="Courier New"/>
                <a:cs typeface="Courier New"/>
              </a:rPr>
              <a:t>;</a:t>
            </a:r>
          </a:p>
          <a:p>
            <a:pPr>
              <a:lnSpc>
                <a:spcPct val="110000"/>
              </a:lnSpc>
            </a:pPr>
            <a:r>
              <a:rPr lang="en-US" sz="3000" b="1" baseline="30000" dirty="0">
                <a:solidFill>
                  <a:schemeClr val="tx2"/>
                </a:solidFill>
                <a:latin typeface="Courier New"/>
                <a:cs typeface="Courier New"/>
              </a:rPr>
              <a:t>5</a:t>
            </a:r>
            <a:r>
              <a:rPr lang="en-US" sz="3000" b="1" baseline="30000" dirty="0" smtClean="0">
                <a:solidFill>
                  <a:schemeClr val="tx2"/>
                </a:solidFill>
                <a:latin typeface="Courier New"/>
                <a:cs typeface="Courier New"/>
              </a:rPr>
              <a:t>  return total;</a:t>
            </a:r>
          </a:p>
        </p:txBody>
      </p:sp>
      <p:sp>
        <p:nvSpPr>
          <p:cNvPr id="8" name="Rectangle 7"/>
          <p:cNvSpPr/>
          <p:nvPr/>
        </p:nvSpPr>
        <p:spPr>
          <a:xfrm>
            <a:off x="5753101" y="3873989"/>
            <a:ext cx="1676399" cy="2554545"/>
          </a:xfrm>
          <a:prstGeom prst="rect">
            <a:avLst/>
          </a:prstGeom>
        </p:spPr>
        <p:txBody>
          <a:bodyPr wrap="square">
            <a:spAutoFit/>
          </a:bodyPr>
          <a:lstStyle/>
          <a:p>
            <a:pPr marL="514350" indent="-514350">
              <a:buAutoNum type="alphaUcParenR"/>
            </a:pPr>
            <a:r>
              <a:rPr lang="en-US" sz="3200" dirty="0" smtClean="0">
                <a:solidFill>
                  <a:schemeClr val="tx2"/>
                </a:solidFill>
                <a:latin typeface="Source Sans Pro"/>
              </a:rPr>
              <a:t>1</a:t>
            </a:r>
          </a:p>
          <a:p>
            <a:pPr marL="514350" indent="-514350">
              <a:buAutoNum type="alphaUcParenR"/>
            </a:pPr>
            <a:r>
              <a:rPr lang="en-US" sz="3200" dirty="0" smtClean="0">
                <a:solidFill>
                  <a:schemeClr val="tx2"/>
                </a:solidFill>
                <a:latin typeface="Source Sans Pro"/>
              </a:rPr>
              <a:t>2</a:t>
            </a:r>
          </a:p>
          <a:p>
            <a:pPr marL="514350" indent="-514350">
              <a:buAutoNum type="alphaUcParenR"/>
            </a:pPr>
            <a:r>
              <a:rPr lang="en-US" sz="3200" dirty="0" smtClean="0">
                <a:solidFill>
                  <a:schemeClr val="tx2"/>
                </a:solidFill>
                <a:latin typeface="Source Sans Pro"/>
              </a:rPr>
              <a:t>3</a:t>
            </a:r>
          </a:p>
          <a:p>
            <a:pPr marL="514350" indent="-514350">
              <a:buAutoNum type="alphaUcParenR"/>
            </a:pPr>
            <a:r>
              <a:rPr lang="en-US" sz="3200" dirty="0" smtClean="0">
                <a:solidFill>
                  <a:schemeClr val="tx2"/>
                </a:solidFill>
                <a:latin typeface="Source Sans Pro"/>
              </a:rPr>
              <a:t>4</a:t>
            </a:r>
          </a:p>
          <a:p>
            <a:pPr marL="514350" indent="-514350">
              <a:buAutoNum type="alphaUcParenR"/>
            </a:pPr>
            <a:r>
              <a:rPr lang="en-US" sz="3200" dirty="0" smtClean="0">
                <a:solidFill>
                  <a:schemeClr val="tx2"/>
                </a:solidFill>
                <a:latin typeface="Source Sans Pro"/>
              </a:rPr>
              <a:t>5</a:t>
            </a:r>
            <a:endParaRPr lang="en-US" sz="3200" dirty="0">
              <a:solidFill>
                <a:schemeClr val="tx2"/>
              </a:solidFill>
              <a:latin typeface="Source Sans Pro"/>
            </a:endParaRPr>
          </a:p>
        </p:txBody>
      </p:sp>
      <p:sp>
        <p:nvSpPr>
          <p:cNvPr id="9" name="Rectangle 8"/>
          <p:cNvSpPr/>
          <p:nvPr/>
        </p:nvSpPr>
        <p:spPr>
          <a:xfrm>
            <a:off x="119640" y="85457"/>
            <a:ext cx="8979035" cy="6636017"/>
          </a:xfrm>
          <a:prstGeom prst="rect">
            <a:avLst/>
          </a:prstGeom>
          <a:noFill/>
          <a:ln w="63500">
            <a:solidFill>
              <a:srgbClr val="FFC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898407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130</a:t>
            </a:fld>
            <a:endParaRPr lang="en-US" dirty="0"/>
          </a:p>
        </p:txBody>
      </p:sp>
      <p:sp>
        <p:nvSpPr>
          <p:cNvPr id="5" name="Rectangle 2"/>
          <p:cNvSpPr>
            <a:spLocks noGrp="1" noChangeArrowheads="1"/>
          </p:cNvSpPr>
          <p:nvPr>
            <p:ph type="title"/>
            <p:custDataLst>
              <p:tags r:id="rId1"/>
            </p:custDataLst>
          </p:nvPr>
        </p:nvSpPr>
        <p:spPr>
          <a:xfrm>
            <a:off x="457200" y="13374"/>
            <a:ext cx="8229600" cy="1143000"/>
          </a:xfrm>
        </p:spPr>
        <p:txBody>
          <a:bodyPr>
            <a:normAutofit fontScale="90000"/>
          </a:bodyPr>
          <a:lstStyle/>
          <a:p>
            <a:r>
              <a:rPr lang="en-US" smtClean="0"/>
              <a:t>How Many Memory References?</a:t>
            </a:r>
            <a:endParaRPr lang="en-US"/>
          </a:p>
        </p:txBody>
      </p:sp>
      <p:sp>
        <p:nvSpPr>
          <p:cNvPr id="6" name="Rectangle 3"/>
          <p:cNvSpPr txBox="1">
            <a:spLocks noChangeArrowheads="1"/>
          </p:cNvSpPr>
          <p:nvPr>
            <p:custDataLst>
              <p:tags r:id="rId2"/>
            </p:custDataLst>
          </p:nvPr>
        </p:nvSpPr>
        <p:spPr>
          <a:xfrm>
            <a:off x="457199" y="1600200"/>
            <a:ext cx="8843749" cy="4525963"/>
          </a:xfrm>
          <a:prstGeom prst="rect">
            <a:avLst/>
          </a:prstGeom>
        </p:spPr>
        <p:txBody>
          <a:bodyPr vert="horz" lIns="91440" tIns="45720" rIns="91440" bIns="45720" rtlCol="0">
            <a:normAutofit/>
          </a:bodyPr>
          <a:lstStyle>
            <a:lvl1pPr marL="298450" indent="-298450" algn="l" defTabSz="609570" rtl="0" eaLnBrk="1" latinLnBrk="0" hangingPunct="1">
              <a:spcBef>
                <a:spcPts val="0"/>
              </a:spcBef>
              <a:spcAft>
                <a:spcPts val="0"/>
              </a:spcAft>
              <a:buFont typeface="Arial" charset="0"/>
              <a:buChar char="•"/>
              <a:tabLst/>
              <a:defRPr sz="3200" b="0" i="0" strike="noStrike" kern="1200" cap="none" normalizeH="0" baseline="0">
                <a:solidFill>
                  <a:srgbClr val="262626"/>
                </a:solidFill>
                <a:latin typeface="Source Sans Pro"/>
                <a:ea typeface="+mn-ea"/>
                <a:cs typeface="Source Sans Pro"/>
              </a:defRPr>
            </a:lvl1pPr>
            <a:lvl2pPr marL="584200" indent="-355600" algn="l" defTabSz="609570" rtl="0" eaLnBrk="1" latinLnBrk="0" hangingPunct="1">
              <a:spcBef>
                <a:spcPts val="0"/>
              </a:spcBef>
              <a:buFont typeface="Arial"/>
              <a:buChar char="•"/>
              <a:tabLst/>
              <a:defRPr lang="en-US" sz="2800" kern="1200" dirty="0" smtClean="0">
                <a:solidFill>
                  <a:srgbClr val="262626"/>
                </a:solidFill>
                <a:latin typeface="Source Sans Pro"/>
                <a:ea typeface="+mn-ea"/>
                <a:cs typeface="Source Sans Pro"/>
              </a:defRPr>
            </a:lvl2pPr>
            <a:lvl3pPr marL="755650" indent="-285750" algn="l" defTabSz="609570" rtl="0" eaLnBrk="1" latinLnBrk="0" hangingPunct="1">
              <a:spcBef>
                <a:spcPct val="20000"/>
              </a:spcBef>
              <a:buFont typeface="Lucida Grande"/>
              <a:buChar char="-"/>
              <a:tabLst/>
              <a:defRPr sz="2400" kern="1200">
                <a:solidFill>
                  <a:srgbClr val="262626"/>
                </a:solidFill>
                <a:latin typeface="Source Sans Pro"/>
                <a:ea typeface="+mn-ea"/>
                <a:cs typeface="Source Sans Pro"/>
              </a:defRPr>
            </a:lvl3pPr>
            <a:lvl4pPr marL="927100" indent="-228600" algn="l" defTabSz="609570" rtl="0" eaLnBrk="1" latinLnBrk="0" hangingPunct="1">
              <a:spcBef>
                <a:spcPct val="20000"/>
              </a:spcBef>
              <a:buFont typeface="Arial"/>
              <a:buChar char="•"/>
              <a:tabLst/>
              <a:defRPr sz="2000" kern="1200" baseline="0">
                <a:solidFill>
                  <a:srgbClr val="262626"/>
                </a:solidFill>
                <a:latin typeface="Source Sans Pro"/>
                <a:ea typeface="+mn-ea"/>
                <a:cs typeface="Source Sans Pro"/>
              </a:defRPr>
            </a:lvl4pPr>
            <a:lvl5pPr marL="1155700" indent="-228600" algn="l" defTabSz="609570" rtl="0" eaLnBrk="1" latinLnBrk="0" hangingPunct="1">
              <a:spcBef>
                <a:spcPct val="20000"/>
              </a:spcBef>
              <a:buFont typeface="Arial"/>
              <a:buChar char="»"/>
              <a:tabLst/>
              <a:defRPr sz="1600" kern="1200">
                <a:solidFill>
                  <a:srgbClr val="262626"/>
                </a:solidFill>
                <a:latin typeface="Source Sans Pro"/>
                <a:ea typeface="+mn-ea"/>
                <a:cs typeface="Source Sans Pro"/>
              </a:defRPr>
            </a:lvl5pPr>
            <a:lvl6pPr marL="3352632" indent="-304784" algn="l" defTabSz="609570" rtl="0" eaLnBrk="1" latinLnBrk="0" hangingPunct="1">
              <a:spcBef>
                <a:spcPct val="20000"/>
              </a:spcBef>
              <a:buFont typeface="Arial"/>
              <a:buChar char="•"/>
              <a:defRPr sz="2667" kern="1200">
                <a:solidFill>
                  <a:schemeClr val="tx1"/>
                </a:solidFill>
                <a:latin typeface="+mn-lt"/>
                <a:ea typeface="+mn-ea"/>
                <a:cs typeface="+mn-cs"/>
              </a:defRPr>
            </a:lvl6pPr>
            <a:lvl7pPr marL="3962202" indent="-304784" algn="l" defTabSz="609570" rtl="0" eaLnBrk="1" latinLnBrk="0" hangingPunct="1">
              <a:spcBef>
                <a:spcPct val="20000"/>
              </a:spcBef>
              <a:buFont typeface="Arial"/>
              <a:buChar char="•"/>
              <a:defRPr sz="2667" kern="1200">
                <a:solidFill>
                  <a:schemeClr val="tx1"/>
                </a:solidFill>
                <a:latin typeface="+mn-lt"/>
                <a:ea typeface="+mn-ea"/>
                <a:cs typeface="+mn-cs"/>
              </a:defRPr>
            </a:lvl7pPr>
            <a:lvl8pPr marL="4571772" indent="-304784" algn="l" defTabSz="609570" rtl="0" eaLnBrk="1" latinLnBrk="0" hangingPunct="1">
              <a:spcBef>
                <a:spcPct val="20000"/>
              </a:spcBef>
              <a:buFont typeface="Arial"/>
              <a:buChar char="•"/>
              <a:defRPr sz="2667" kern="1200">
                <a:solidFill>
                  <a:schemeClr val="tx1"/>
                </a:solidFill>
                <a:latin typeface="+mn-lt"/>
                <a:ea typeface="+mn-ea"/>
                <a:cs typeface="+mn-cs"/>
              </a:defRPr>
            </a:lvl8pPr>
            <a:lvl9pPr marL="5181341" indent="-304784" algn="l" defTabSz="609570" rtl="0" eaLnBrk="1" latinLnBrk="0" hangingPunct="1">
              <a:spcBef>
                <a:spcPct val="20000"/>
              </a:spcBef>
              <a:buFont typeface="Arial"/>
              <a:buChar char="•"/>
              <a:defRPr sz="2667" kern="1200">
                <a:solidFill>
                  <a:schemeClr val="tx1"/>
                </a:solidFill>
                <a:latin typeface="+mn-lt"/>
                <a:ea typeface="+mn-ea"/>
                <a:cs typeface="+mn-cs"/>
              </a:defRPr>
            </a:lvl9pPr>
          </a:lstStyle>
          <a:p>
            <a:pPr marL="0" indent="0" fontAlgn="auto">
              <a:buFont typeface="Arial" charset="0"/>
              <a:buNone/>
            </a:pPr>
            <a:r>
              <a:rPr lang="en-US" dirty="0" smtClean="0"/>
              <a:t>Write-back performance</a:t>
            </a:r>
          </a:p>
          <a:p>
            <a:pPr fontAlgn="auto"/>
            <a:r>
              <a:rPr lang="en-US" dirty="0" smtClean="0"/>
              <a:t>How many reads?</a:t>
            </a:r>
          </a:p>
          <a:p>
            <a:pPr lvl="1" fontAlgn="auto">
              <a:spcAft>
                <a:spcPts val="0"/>
              </a:spcAft>
            </a:pPr>
            <a:r>
              <a:rPr lang="en-US" dirty="0" smtClean="0"/>
              <a:t>Each miss (read or write) reads a block from mem</a:t>
            </a:r>
          </a:p>
          <a:p>
            <a:pPr lvl="1" fontAlgn="auto">
              <a:spcAft>
                <a:spcPts val="0"/>
              </a:spcAft>
            </a:pPr>
            <a:r>
              <a:rPr lang="en-US" dirty="0" smtClean="0"/>
              <a:t>4 misses </a:t>
            </a:r>
            <a:r>
              <a:rPr lang="en-US" dirty="0" smtClean="0">
                <a:sym typeface="Wingdings" pitchFamily="2" charset="2"/>
              </a:rPr>
              <a:t> 8 mem reads</a:t>
            </a:r>
            <a:endParaRPr lang="en-US" dirty="0" smtClean="0"/>
          </a:p>
          <a:p>
            <a:pPr fontAlgn="auto"/>
            <a:r>
              <a:rPr lang="en-US" dirty="0" smtClean="0"/>
              <a:t>How many writes?</a:t>
            </a:r>
          </a:p>
          <a:p>
            <a:pPr lvl="1" fontAlgn="auto">
              <a:spcAft>
                <a:spcPts val="0"/>
              </a:spcAft>
            </a:pPr>
            <a:r>
              <a:rPr lang="en-US" i="1" dirty="0" smtClean="0">
                <a:solidFill>
                  <a:srgbClr val="FF0000"/>
                </a:solidFill>
              </a:rPr>
              <a:t>Some</a:t>
            </a:r>
            <a:r>
              <a:rPr lang="en-US" dirty="0" smtClean="0">
                <a:solidFill>
                  <a:srgbClr val="FF0000"/>
                </a:solidFill>
              </a:rPr>
              <a:t> </a:t>
            </a:r>
            <a:r>
              <a:rPr lang="en-US" dirty="0" smtClean="0"/>
              <a:t>evictions write a block to mem</a:t>
            </a:r>
          </a:p>
          <a:p>
            <a:pPr lvl="1" fontAlgn="auto">
              <a:spcAft>
                <a:spcPts val="0"/>
              </a:spcAft>
            </a:pPr>
            <a:r>
              <a:rPr lang="en-US" dirty="0" smtClean="0"/>
              <a:t>1 dirty eviction </a:t>
            </a:r>
            <a:r>
              <a:rPr lang="en-US" dirty="0" smtClean="0">
                <a:sym typeface="Wingdings" pitchFamily="2" charset="2"/>
              </a:rPr>
              <a:t> 2 mem writes</a:t>
            </a:r>
          </a:p>
          <a:p>
            <a:pPr lvl="1" fontAlgn="auto">
              <a:spcAft>
                <a:spcPts val="0"/>
              </a:spcAft>
            </a:pPr>
            <a:r>
              <a:rPr lang="en-US" dirty="0" smtClean="0">
                <a:sym typeface="Wingdings" pitchFamily="2" charset="2"/>
              </a:rPr>
              <a:t>(+ 2 dirty evictions later  +4 mem writes)</a:t>
            </a:r>
            <a:endParaRPr lang="en-US" dirty="0">
              <a:sym typeface="Wingdings" pitchFamily="2" charset="2"/>
            </a:endParaRPr>
          </a:p>
        </p:txBody>
      </p:sp>
    </p:spTree>
    <p:extLst>
      <p:ext uri="{BB962C8B-B14F-4D97-AF65-F5344CB8AC3E}">
        <p14:creationId xmlns:p14="http://schemas.microsoft.com/office/powerpoint/2010/main" val="392772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6">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6">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131</a:t>
            </a:fld>
            <a:endParaRPr lang="en-US" dirty="0"/>
          </a:p>
        </p:txBody>
      </p:sp>
      <p:sp>
        <p:nvSpPr>
          <p:cNvPr id="5" name="Title 1"/>
          <p:cNvSpPr>
            <a:spLocks noGrp="1"/>
          </p:cNvSpPr>
          <p:nvPr>
            <p:ph type="title"/>
            <p:custDataLst>
              <p:tags r:id="rId1"/>
            </p:custDataLst>
          </p:nvPr>
        </p:nvSpPr>
        <p:spPr>
          <a:xfrm>
            <a:off x="179427" y="96864"/>
            <a:ext cx="8785144" cy="1143000"/>
          </a:xfrm>
        </p:spPr>
        <p:txBody>
          <a:bodyPr>
            <a:normAutofit fontScale="90000"/>
          </a:bodyPr>
          <a:lstStyle/>
          <a:p>
            <a:r>
              <a:rPr lang="en-US" dirty="0"/>
              <a:t>Write-back </a:t>
            </a:r>
            <a:r>
              <a:rPr lang="en-US" dirty="0" smtClean="0"/>
              <a:t>vs. Write-through Example</a:t>
            </a:r>
            <a:endParaRPr lang="en-US" dirty="0"/>
          </a:p>
        </p:txBody>
      </p:sp>
      <p:sp>
        <p:nvSpPr>
          <p:cNvPr id="6" name="Content Placeholder 2"/>
          <p:cNvSpPr>
            <a:spLocks noGrp="1"/>
          </p:cNvSpPr>
          <p:nvPr>
            <p:ph idx="1"/>
            <p:custDataLst>
              <p:tags r:id="rId2"/>
            </p:custDataLst>
          </p:nvPr>
        </p:nvSpPr>
        <p:spPr>
          <a:xfrm>
            <a:off x="209226" y="1239864"/>
            <a:ext cx="8934773" cy="4886299"/>
          </a:xfrm>
        </p:spPr>
        <p:txBody>
          <a:bodyPr>
            <a:normAutofit/>
          </a:bodyPr>
          <a:lstStyle/>
          <a:p>
            <a:pPr marL="0" indent="0">
              <a:buNone/>
            </a:pPr>
            <a:r>
              <a:rPr lang="en-US" dirty="0" smtClean="0"/>
              <a:t>Assume: large associative cache, 16-byte lines</a:t>
            </a:r>
          </a:p>
          <a:p>
            <a:pPr marL="0" indent="0">
              <a:buNone/>
            </a:pPr>
            <a:r>
              <a:rPr lang="en-US" dirty="0" smtClean="0"/>
              <a:t>N 4-byte words</a:t>
            </a:r>
          </a:p>
          <a:p>
            <a:pPr marL="0" indent="0">
              <a:buNone/>
            </a:pPr>
            <a:endParaRPr lang="en-US" sz="2400" dirty="0" smtClean="0">
              <a:latin typeface="Consolas" pitchFamily="49" charset="0"/>
            </a:endParaRPr>
          </a:p>
          <a:p>
            <a:pPr marL="0" indent="0">
              <a:buNone/>
            </a:pPr>
            <a:r>
              <a:rPr lang="en-US" sz="2400" dirty="0" smtClean="0">
                <a:latin typeface="Consolas" pitchFamily="49" charset="0"/>
              </a:rPr>
              <a:t>for (</a:t>
            </a:r>
            <a:r>
              <a:rPr lang="en-US" sz="2400" dirty="0" err="1" smtClean="0">
                <a:latin typeface="Consolas" pitchFamily="49" charset="0"/>
              </a:rPr>
              <a:t>i</a:t>
            </a:r>
            <a:r>
              <a:rPr lang="en-US" sz="2400" dirty="0" smtClean="0">
                <a:latin typeface="Consolas" pitchFamily="49" charset="0"/>
              </a:rPr>
              <a:t>=1; </a:t>
            </a:r>
            <a:r>
              <a:rPr lang="en-US" sz="2400" dirty="0" err="1" smtClean="0">
                <a:latin typeface="Consolas" pitchFamily="49" charset="0"/>
              </a:rPr>
              <a:t>i</a:t>
            </a:r>
            <a:r>
              <a:rPr lang="en-US" sz="2400" dirty="0" smtClean="0">
                <a:latin typeface="Consolas" pitchFamily="49" charset="0"/>
              </a:rPr>
              <a:t>&lt;n; </a:t>
            </a:r>
            <a:r>
              <a:rPr lang="en-US" sz="2400" dirty="0" err="1" smtClean="0">
                <a:latin typeface="Consolas" pitchFamily="49" charset="0"/>
              </a:rPr>
              <a:t>i</a:t>
            </a:r>
            <a:r>
              <a:rPr lang="en-US" sz="2400" dirty="0" smtClean="0">
                <a:latin typeface="Consolas" pitchFamily="49" charset="0"/>
              </a:rPr>
              <a:t>++)	</a:t>
            </a:r>
            <a:endParaRPr lang="en-US" sz="2400" dirty="0">
              <a:latin typeface="Consolas" pitchFamily="49" charset="0"/>
            </a:endParaRPr>
          </a:p>
          <a:p>
            <a:pPr marL="0" indent="0">
              <a:buNone/>
            </a:pPr>
            <a:r>
              <a:rPr lang="en-US" sz="2400" dirty="0" smtClean="0">
                <a:latin typeface="Consolas" pitchFamily="49" charset="0"/>
              </a:rPr>
              <a:t>   A[0] += A[</a:t>
            </a:r>
            <a:r>
              <a:rPr lang="en-US" sz="2400" dirty="0" err="1" smtClean="0">
                <a:latin typeface="Consolas" pitchFamily="49" charset="0"/>
              </a:rPr>
              <a:t>i</a:t>
            </a:r>
            <a:r>
              <a:rPr lang="en-US" sz="2400" dirty="0" smtClean="0">
                <a:latin typeface="Consolas" pitchFamily="49" charset="0"/>
              </a:rPr>
              <a:t>];</a:t>
            </a:r>
          </a:p>
          <a:p>
            <a:endParaRPr lang="en-US" sz="2400" dirty="0" smtClean="0">
              <a:latin typeface="Consolas" pitchFamily="49" charset="0"/>
            </a:endParaRPr>
          </a:p>
          <a:p>
            <a:endParaRPr lang="en-US" sz="2400" dirty="0" smtClean="0">
              <a:latin typeface="Consolas" pitchFamily="49" charset="0"/>
            </a:endParaRPr>
          </a:p>
          <a:p>
            <a:pPr marL="0" indent="0">
              <a:buNone/>
            </a:pPr>
            <a:r>
              <a:rPr lang="en-US" sz="2400" dirty="0" smtClean="0">
                <a:latin typeface="Consolas" pitchFamily="49" charset="0"/>
              </a:rPr>
              <a:t>for (</a:t>
            </a:r>
            <a:r>
              <a:rPr lang="en-US" sz="2400" dirty="0" err="1" smtClean="0">
                <a:latin typeface="Consolas" pitchFamily="49" charset="0"/>
              </a:rPr>
              <a:t>i</a:t>
            </a:r>
            <a:r>
              <a:rPr lang="en-US" sz="2400" dirty="0" smtClean="0">
                <a:latin typeface="Consolas" pitchFamily="49" charset="0"/>
              </a:rPr>
              <a:t>=0; </a:t>
            </a:r>
            <a:r>
              <a:rPr lang="en-US" sz="2400" dirty="0" err="1" smtClean="0">
                <a:latin typeface="Consolas" pitchFamily="49" charset="0"/>
              </a:rPr>
              <a:t>i</a:t>
            </a:r>
            <a:r>
              <a:rPr lang="en-US" sz="2400" dirty="0" smtClean="0">
                <a:latin typeface="Consolas" pitchFamily="49" charset="0"/>
              </a:rPr>
              <a:t>&lt;n; </a:t>
            </a:r>
            <a:r>
              <a:rPr lang="en-US" sz="2400" dirty="0" err="1" smtClean="0">
                <a:latin typeface="Consolas" pitchFamily="49" charset="0"/>
              </a:rPr>
              <a:t>i</a:t>
            </a:r>
            <a:r>
              <a:rPr lang="en-US" sz="2400" dirty="0" smtClean="0">
                <a:latin typeface="Consolas" pitchFamily="49" charset="0"/>
              </a:rPr>
              <a:t>++)</a:t>
            </a:r>
            <a:endParaRPr lang="en-US" sz="2400" dirty="0">
              <a:latin typeface="Consolas" pitchFamily="49" charset="0"/>
            </a:endParaRPr>
          </a:p>
          <a:p>
            <a:pPr marL="0" indent="0">
              <a:buNone/>
            </a:pPr>
            <a:r>
              <a:rPr lang="en-US" sz="2400" dirty="0" smtClean="0">
                <a:latin typeface="Consolas" pitchFamily="49" charset="0"/>
              </a:rPr>
              <a:t>	B[</a:t>
            </a:r>
            <a:r>
              <a:rPr lang="en-US" sz="2400" dirty="0" err="1" smtClean="0">
                <a:latin typeface="Consolas" pitchFamily="49" charset="0"/>
              </a:rPr>
              <a:t>i</a:t>
            </a:r>
            <a:r>
              <a:rPr lang="en-US" sz="2400" dirty="0" smtClean="0">
                <a:latin typeface="Consolas" pitchFamily="49" charset="0"/>
              </a:rPr>
              <a:t>] = A[</a:t>
            </a:r>
            <a:r>
              <a:rPr lang="en-US" sz="2400" dirty="0" err="1" smtClean="0">
                <a:latin typeface="Consolas" pitchFamily="49" charset="0"/>
              </a:rPr>
              <a:t>i</a:t>
            </a:r>
            <a:r>
              <a:rPr lang="en-US" sz="2400" dirty="0" smtClean="0">
                <a:latin typeface="Consolas" pitchFamily="49" charset="0"/>
              </a:rPr>
              <a:t>]</a:t>
            </a:r>
          </a:p>
        </p:txBody>
      </p:sp>
      <p:sp>
        <p:nvSpPr>
          <p:cNvPr id="7" name="TextBox 6"/>
          <p:cNvSpPr txBox="1"/>
          <p:nvPr/>
        </p:nvSpPr>
        <p:spPr>
          <a:xfrm>
            <a:off x="3562066" y="2382864"/>
            <a:ext cx="5611732" cy="1569660"/>
          </a:xfrm>
          <a:prstGeom prst="rect">
            <a:avLst/>
          </a:prstGeom>
          <a:noFill/>
        </p:spPr>
        <p:txBody>
          <a:bodyPr wrap="square" rtlCol="0">
            <a:spAutoFit/>
          </a:bodyPr>
          <a:lstStyle/>
          <a:p>
            <a:r>
              <a:rPr lang="en-US" sz="2400" dirty="0" smtClean="0">
                <a:solidFill>
                  <a:srgbClr val="7030A0"/>
                </a:solidFill>
                <a:latin typeface="Source Sans Pro" panose="020B0503030403020204"/>
              </a:rPr>
              <a:t>Write-thru: n reads (n/4 cache lines)</a:t>
            </a:r>
          </a:p>
          <a:p>
            <a:r>
              <a:rPr lang="en-US" sz="2400" dirty="0">
                <a:solidFill>
                  <a:srgbClr val="7030A0"/>
                </a:solidFill>
                <a:latin typeface="Source Sans Pro" panose="020B0503030403020204"/>
              </a:rPr>
              <a:t>	 </a:t>
            </a:r>
            <a:r>
              <a:rPr lang="en-US" sz="2400" dirty="0" smtClean="0">
                <a:solidFill>
                  <a:srgbClr val="7030A0"/>
                </a:solidFill>
                <a:latin typeface="Source Sans Pro" panose="020B0503030403020204"/>
              </a:rPr>
              <a:t>              </a:t>
            </a:r>
            <a:r>
              <a:rPr lang="en-US" sz="2400" b="1" dirty="0" smtClean="0">
                <a:solidFill>
                  <a:srgbClr val="7030A0"/>
                </a:solidFill>
                <a:latin typeface="Source Sans Pro" panose="020B0503030403020204"/>
              </a:rPr>
              <a:t>n writes</a:t>
            </a:r>
          </a:p>
          <a:p>
            <a:r>
              <a:rPr lang="en-US" sz="2400" dirty="0" smtClean="0">
                <a:solidFill>
                  <a:srgbClr val="7030A0"/>
                </a:solidFill>
                <a:latin typeface="Source Sans Pro" panose="020B0503030403020204"/>
              </a:rPr>
              <a:t>Write-back: n reads (n/4 cache lines)</a:t>
            </a:r>
          </a:p>
          <a:p>
            <a:r>
              <a:rPr lang="en-US" sz="2400" dirty="0">
                <a:solidFill>
                  <a:srgbClr val="7030A0"/>
                </a:solidFill>
                <a:latin typeface="Source Sans Pro" panose="020B0503030403020204"/>
              </a:rPr>
              <a:t> </a:t>
            </a:r>
            <a:r>
              <a:rPr lang="en-US" sz="2400" dirty="0" smtClean="0">
                <a:solidFill>
                  <a:srgbClr val="7030A0"/>
                </a:solidFill>
                <a:latin typeface="Source Sans Pro" panose="020B0503030403020204"/>
              </a:rPr>
              <a:t>                     </a:t>
            </a:r>
            <a:r>
              <a:rPr lang="en-US" b="1" dirty="0">
                <a:solidFill>
                  <a:srgbClr val="7030A0"/>
                </a:solidFill>
                <a:latin typeface="Source Sans Pro" panose="020B0503030403020204"/>
              </a:rPr>
              <a:t>4</a:t>
            </a:r>
            <a:r>
              <a:rPr lang="en-US" sz="2400" b="1" dirty="0" smtClean="0">
                <a:solidFill>
                  <a:srgbClr val="7030A0"/>
                </a:solidFill>
                <a:latin typeface="Source Sans Pro" panose="020B0503030403020204"/>
              </a:rPr>
              <a:t> writes (one cache line)</a:t>
            </a:r>
            <a:endParaRPr lang="en-US" sz="2400" b="1" dirty="0">
              <a:solidFill>
                <a:srgbClr val="7030A0"/>
              </a:solidFill>
              <a:latin typeface="Source Sans Pro" panose="020B0503030403020204"/>
            </a:endParaRPr>
          </a:p>
        </p:txBody>
      </p:sp>
      <p:sp>
        <p:nvSpPr>
          <p:cNvPr id="8" name="TextBox 7"/>
          <p:cNvSpPr txBox="1"/>
          <p:nvPr/>
        </p:nvSpPr>
        <p:spPr>
          <a:xfrm>
            <a:off x="3562066" y="4297743"/>
            <a:ext cx="5684292" cy="2308324"/>
          </a:xfrm>
          <a:prstGeom prst="rect">
            <a:avLst/>
          </a:prstGeom>
          <a:noFill/>
        </p:spPr>
        <p:txBody>
          <a:bodyPr wrap="square" rtlCol="0">
            <a:spAutoFit/>
          </a:bodyPr>
          <a:lstStyle/>
          <a:p>
            <a:r>
              <a:rPr lang="en-US" sz="2400" dirty="0" smtClean="0">
                <a:solidFill>
                  <a:srgbClr val="7030A0"/>
                </a:solidFill>
                <a:latin typeface="Source Sans Pro" panose="020B0503030403020204"/>
              </a:rPr>
              <a:t>Write-thru: 2 x n reads (2 x n/4 cache lines)</a:t>
            </a:r>
          </a:p>
          <a:p>
            <a:r>
              <a:rPr lang="en-US" sz="2400" dirty="0">
                <a:solidFill>
                  <a:srgbClr val="7030A0"/>
                </a:solidFill>
                <a:latin typeface="Source Sans Pro" panose="020B0503030403020204"/>
              </a:rPr>
              <a:t>	 </a:t>
            </a:r>
            <a:r>
              <a:rPr lang="en-US" sz="2400" dirty="0" smtClean="0">
                <a:solidFill>
                  <a:srgbClr val="7030A0"/>
                </a:solidFill>
                <a:latin typeface="Source Sans Pro" panose="020B0503030403020204"/>
              </a:rPr>
              <a:t>              </a:t>
            </a:r>
            <a:r>
              <a:rPr lang="en-US" sz="2400" b="1" dirty="0" smtClean="0">
                <a:solidFill>
                  <a:srgbClr val="7030A0"/>
                </a:solidFill>
                <a:latin typeface="Source Sans Pro" panose="020B0503030403020204"/>
              </a:rPr>
              <a:t>n writes</a:t>
            </a:r>
          </a:p>
          <a:p>
            <a:r>
              <a:rPr lang="en-US" sz="2400" dirty="0" smtClean="0">
                <a:solidFill>
                  <a:srgbClr val="7030A0"/>
                </a:solidFill>
                <a:latin typeface="Source Sans Pro" panose="020B0503030403020204"/>
              </a:rPr>
              <a:t>Write-back:  2 x n reads (2 x n/4 cache lines)</a:t>
            </a:r>
          </a:p>
          <a:p>
            <a:r>
              <a:rPr lang="en-US" sz="2400" dirty="0">
                <a:solidFill>
                  <a:srgbClr val="7030A0"/>
                </a:solidFill>
                <a:latin typeface="Source Sans Pro" panose="020B0503030403020204"/>
              </a:rPr>
              <a:t> </a:t>
            </a:r>
            <a:r>
              <a:rPr lang="en-US" sz="2400" dirty="0" smtClean="0">
                <a:solidFill>
                  <a:srgbClr val="7030A0"/>
                </a:solidFill>
                <a:latin typeface="Source Sans Pro" panose="020B0503030403020204"/>
              </a:rPr>
              <a:t>                     </a:t>
            </a:r>
            <a:r>
              <a:rPr lang="en-US" sz="2400" b="1" dirty="0" smtClean="0">
                <a:solidFill>
                  <a:srgbClr val="7030A0"/>
                </a:solidFill>
                <a:latin typeface="Source Sans Pro" panose="020B0503030403020204"/>
              </a:rPr>
              <a:t>n writes (n/4 cache lines)</a:t>
            </a:r>
            <a:endParaRPr lang="en-US" sz="2400" b="1" dirty="0">
              <a:solidFill>
                <a:srgbClr val="7030A0"/>
              </a:solidFill>
              <a:latin typeface="Source Sans Pro" panose="020B0503030403020204"/>
            </a:endParaRPr>
          </a:p>
        </p:txBody>
      </p:sp>
    </p:spTree>
    <p:extLst>
      <p:ext uri="{BB962C8B-B14F-4D97-AF65-F5344CB8AC3E}">
        <p14:creationId xmlns:p14="http://schemas.microsoft.com/office/powerpoint/2010/main" val="1623671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7">
                                            <p:txEl>
                                              <p:pRg st="2" end="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7">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
                                            <p:txEl>
                                              <p:pRg st="8" end="8"/>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8">
                                            <p:txEl>
                                              <p:pRg st="0" end="0"/>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8">
                                            <p:txEl>
                                              <p:pRg st="2" end="2"/>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132</a:t>
            </a:fld>
            <a:endParaRPr lang="en-US" dirty="0"/>
          </a:p>
        </p:txBody>
      </p:sp>
      <p:sp>
        <p:nvSpPr>
          <p:cNvPr id="5" name="Title 1"/>
          <p:cNvSpPr>
            <a:spLocks noGrp="1"/>
          </p:cNvSpPr>
          <p:nvPr>
            <p:ph type="title"/>
          </p:nvPr>
        </p:nvSpPr>
        <p:spPr>
          <a:xfrm>
            <a:off x="457200" y="13374"/>
            <a:ext cx="8229600" cy="1143000"/>
          </a:xfrm>
        </p:spPr>
        <p:txBody>
          <a:bodyPr>
            <a:normAutofit/>
          </a:bodyPr>
          <a:lstStyle/>
          <a:p>
            <a:r>
              <a:rPr lang="en-US" dirty="0" smtClean="0"/>
              <a:t>So is write back just better?</a:t>
            </a:r>
            <a:endParaRPr lang="en-US" dirty="0"/>
          </a:p>
        </p:txBody>
      </p:sp>
      <p:sp>
        <p:nvSpPr>
          <p:cNvPr id="6" name="Content Placeholder 2"/>
          <p:cNvSpPr>
            <a:spLocks noGrp="1"/>
          </p:cNvSpPr>
          <p:nvPr>
            <p:ph idx="1"/>
          </p:nvPr>
        </p:nvSpPr>
        <p:spPr>
          <a:xfrm>
            <a:off x="457199" y="1600200"/>
            <a:ext cx="8864221" cy="4525963"/>
          </a:xfrm>
        </p:spPr>
        <p:txBody>
          <a:bodyPr>
            <a:normAutofit/>
          </a:bodyPr>
          <a:lstStyle/>
          <a:p>
            <a:pPr marL="0" indent="0">
              <a:buNone/>
            </a:pPr>
            <a:r>
              <a:rPr lang="en-US" dirty="0" smtClean="0">
                <a:solidFill>
                  <a:srgbClr val="7030A0"/>
                </a:solidFill>
              </a:rPr>
              <a:t>Short Answer:</a:t>
            </a:r>
            <a:r>
              <a:rPr lang="en-US" dirty="0" smtClean="0"/>
              <a:t> Yes (fewer writes is a good thing)</a:t>
            </a:r>
          </a:p>
          <a:p>
            <a:pPr marL="0" indent="0">
              <a:buNone/>
            </a:pPr>
            <a:r>
              <a:rPr lang="en-US" dirty="0" smtClean="0">
                <a:solidFill>
                  <a:srgbClr val="7030A0"/>
                </a:solidFill>
              </a:rPr>
              <a:t>Long Answer: </a:t>
            </a:r>
            <a:r>
              <a:rPr lang="en-US" dirty="0" smtClean="0"/>
              <a:t>It’s complicated.</a:t>
            </a:r>
          </a:p>
          <a:p>
            <a:r>
              <a:rPr lang="en-US" dirty="0" smtClean="0"/>
              <a:t>Evictions require entire line be written back to memory (vs. just the data that was written)</a:t>
            </a:r>
          </a:p>
          <a:p>
            <a:r>
              <a:rPr lang="en-US" dirty="0" smtClean="0"/>
              <a:t>Write-back can lead to incoherent caches on multi-core processors (later lecture)</a:t>
            </a:r>
          </a:p>
          <a:p>
            <a:endParaRPr lang="en-US" dirty="0" smtClean="0"/>
          </a:p>
        </p:txBody>
      </p:sp>
    </p:spTree>
    <p:extLst>
      <p:ext uri="{BB962C8B-B14F-4D97-AF65-F5344CB8AC3E}">
        <p14:creationId xmlns:p14="http://schemas.microsoft.com/office/powerpoint/2010/main" val="3711799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133</a:t>
            </a:fld>
            <a:endParaRPr lang="en-US" dirty="0"/>
          </a:p>
        </p:txBody>
      </p:sp>
      <p:sp>
        <p:nvSpPr>
          <p:cNvPr id="5" name="Title 1"/>
          <p:cNvSpPr>
            <a:spLocks noGrp="1"/>
          </p:cNvSpPr>
          <p:nvPr>
            <p:ph type="title"/>
            <p:custDataLst>
              <p:tags r:id="rId1"/>
            </p:custDataLst>
          </p:nvPr>
        </p:nvSpPr>
        <p:spPr>
          <a:xfrm>
            <a:off x="457200" y="13374"/>
            <a:ext cx="8229600" cy="1143000"/>
          </a:xfrm>
        </p:spPr>
        <p:txBody>
          <a:bodyPr>
            <a:normAutofit/>
          </a:bodyPr>
          <a:lstStyle/>
          <a:p>
            <a:r>
              <a:rPr lang="en-US" dirty="0" smtClean="0"/>
              <a:t>Optimization: Write Buffering</a:t>
            </a:r>
            <a:endParaRPr lang="en-US" dirty="0"/>
          </a:p>
        </p:txBody>
      </p:sp>
      <p:sp>
        <p:nvSpPr>
          <p:cNvPr id="6" name="Content Placeholder 2"/>
          <p:cNvSpPr>
            <a:spLocks noGrp="1"/>
          </p:cNvSpPr>
          <p:nvPr>
            <p:ph idx="1"/>
            <p:custDataLst>
              <p:tags r:id="rId2"/>
            </p:custDataLst>
          </p:nvPr>
        </p:nvSpPr>
        <p:spPr>
          <a:xfrm>
            <a:off x="107576" y="1156374"/>
            <a:ext cx="9589158" cy="4525963"/>
          </a:xfrm>
        </p:spPr>
        <p:txBody>
          <a:bodyPr>
            <a:normAutofit/>
          </a:bodyPr>
          <a:lstStyle/>
          <a:p>
            <a:r>
              <a:rPr lang="en-US" dirty="0" smtClean="0"/>
              <a:t>Q: Writes to main memory are </a:t>
            </a:r>
            <a:r>
              <a:rPr lang="en-US" b="1" dirty="0" smtClean="0"/>
              <a:t>slow!</a:t>
            </a:r>
            <a:endParaRPr lang="en-US" dirty="0" smtClean="0"/>
          </a:p>
          <a:p>
            <a:r>
              <a:rPr lang="en-US" dirty="0" smtClean="0"/>
              <a:t>A: Use a </a:t>
            </a:r>
            <a:r>
              <a:rPr lang="en-US" b="1" dirty="0" smtClean="0"/>
              <a:t>write-back buffer</a:t>
            </a:r>
          </a:p>
          <a:p>
            <a:pPr lvl="1"/>
            <a:r>
              <a:rPr lang="en-US" dirty="0" smtClean="0"/>
              <a:t>A small queue holding dirty lines</a:t>
            </a:r>
          </a:p>
          <a:p>
            <a:pPr lvl="1"/>
            <a:r>
              <a:rPr lang="en-US" dirty="0" smtClean="0"/>
              <a:t>Add to end upon eviction</a:t>
            </a:r>
          </a:p>
          <a:p>
            <a:pPr lvl="1"/>
            <a:r>
              <a:rPr lang="en-US" dirty="0" smtClean="0"/>
              <a:t>Remove from front upon completion</a:t>
            </a:r>
          </a:p>
          <a:p>
            <a:r>
              <a:rPr lang="en-US" dirty="0" smtClean="0"/>
              <a:t>Q: When does it help?</a:t>
            </a:r>
          </a:p>
          <a:p>
            <a:r>
              <a:rPr lang="en-US" dirty="0" smtClean="0"/>
              <a:t>A: short bursts of writes (but not sustained writes)</a:t>
            </a:r>
          </a:p>
          <a:p>
            <a:r>
              <a:rPr lang="en-US" dirty="0" smtClean="0"/>
              <a:t>A: fast eviction reduces miss penalty</a:t>
            </a:r>
            <a:endParaRPr lang="en-US" dirty="0"/>
          </a:p>
        </p:txBody>
      </p:sp>
      <p:sp>
        <p:nvSpPr>
          <p:cNvPr id="7" name="Rounded Rectangle 6"/>
          <p:cNvSpPr/>
          <p:nvPr/>
        </p:nvSpPr>
        <p:spPr>
          <a:xfrm>
            <a:off x="107575" y="3995614"/>
            <a:ext cx="9398091" cy="1190536"/>
          </a:xfrm>
          <a:prstGeom prst="round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313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6">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6">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6">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134</a:t>
            </a:fld>
            <a:endParaRPr lang="en-US" dirty="0"/>
          </a:p>
        </p:txBody>
      </p:sp>
      <p:sp>
        <p:nvSpPr>
          <p:cNvPr id="5" name="Rectangle 2"/>
          <p:cNvSpPr>
            <a:spLocks noGrp="1" noChangeArrowheads="1"/>
          </p:cNvSpPr>
          <p:nvPr>
            <p:ph type="title"/>
            <p:custDataLst>
              <p:tags r:id="rId1"/>
            </p:custDataLst>
          </p:nvPr>
        </p:nvSpPr>
        <p:spPr>
          <a:xfrm>
            <a:off x="457200" y="13374"/>
            <a:ext cx="8229600" cy="1143000"/>
          </a:xfrm>
        </p:spPr>
        <p:txBody>
          <a:bodyPr>
            <a:normAutofit/>
          </a:bodyPr>
          <a:lstStyle/>
          <a:p>
            <a:r>
              <a:rPr lang="en-US" dirty="0" smtClean="0"/>
              <a:t>Write-through vs. Write-back</a:t>
            </a:r>
            <a:endParaRPr lang="en-US" dirty="0"/>
          </a:p>
        </p:txBody>
      </p:sp>
      <p:sp>
        <p:nvSpPr>
          <p:cNvPr id="6" name="Rectangle 3"/>
          <p:cNvSpPr txBox="1">
            <a:spLocks noChangeArrowheads="1"/>
          </p:cNvSpPr>
          <p:nvPr>
            <p:custDataLst>
              <p:tags r:id="rId2"/>
            </p:custDataLst>
          </p:nvPr>
        </p:nvSpPr>
        <p:spPr>
          <a:xfrm>
            <a:off x="457200" y="1156374"/>
            <a:ext cx="8686800" cy="5096983"/>
          </a:xfrm>
          <a:prstGeom prst="rect">
            <a:avLst/>
          </a:prstGeom>
        </p:spPr>
        <p:txBody>
          <a:bodyPr vert="horz" lIns="91440" tIns="45720" rIns="91440" bIns="45720" rtlCol="0">
            <a:normAutofit fontScale="92500"/>
          </a:bodyPr>
          <a:lstStyle>
            <a:lvl1pPr marL="298450" indent="-298450" algn="l" defTabSz="609570" rtl="0" eaLnBrk="1" latinLnBrk="0" hangingPunct="1">
              <a:spcBef>
                <a:spcPts val="0"/>
              </a:spcBef>
              <a:spcAft>
                <a:spcPts val="0"/>
              </a:spcAft>
              <a:buFont typeface="Arial" charset="0"/>
              <a:buChar char="•"/>
              <a:tabLst/>
              <a:defRPr sz="3200" b="0" i="0" strike="noStrike" kern="1200" cap="none" normalizeH="0" baseline="0">
                <a:solidFill>
                  <a:srgbClr val="262626"/>
                </a:solidFill>
                <a:latin typeface="Source Sans Pro"/>
                <a:ea typeface="+mn-ea"/>
                <a:cs typeface="Source Sans Pro"/>
              </a:defRPr>
            </a:lvl1pPr>
            <a:lvl2pPr marL="584200" indent="-355600" algn="l" defTabSz="609570" rtl="0" eaLnBrk="1" latinLnBrk="0" hangingPunct="1">
              <a:spcBef>
                <a:spcPts val="0"/>
              </a:spcBef>
              <a:buFont typeface="Arial"/>
              <a:buChar char="•"/>
              <a:tabLst/>
              <a:defRPr lang="en-US" sz="2800" kern="1200" dirty="0" smtClean="0">
                <a:solidFill>
                  <a:srgbClr val="262626"/>
                </a:solidFill>
                <a:latin typeface="Source Sans Pro"/>
                <a:ea typeface="+mn-ea"/>
                <a:cs typeface="Source Sans Pro"/>
              </a:defRPr>
            </a:lvl2pPr>
            <a:lvl3pPr marL="755650" indent="-285750" algn="l" defTabSz="609570" rtl="0" eaLnBrk="1" latinLnBrk="0" hangingPunct="1">
              <a:spcBef>
                <a:spcPct val="20000"/>
              </a:spcBef>
              <a:buFont typeface="Lucida Grande"/>
              <a:buChar char="-"/>
              <a:tabLst/>
              <a:defRPr sz="2400" kern="1200">
                <a:solidFill>
                  <a:srgbClr val="262626"/>
                </a:solidFill>
                <a:latin typeface="Source Sans Pro"/>
                <a:ea typeface="+mn-ea"/>
                <a:cs typeface="Source Sans Pro"/>
              </a:defRPr>
            </a:lvl3pPr>
            <a:lvl4pPr marL="927100" indent="-228600" algn="l" defTabSz="609570" rtl="0" eaLnBrk="1" latinLnBrk="0" hangingPunct="1">
              <a:spcBef>
                <a:spcPct val="20000"/>
              </a:spcBef>
              <a:buFont typeface="Arial"/>
              <a:buChar char="•"/>
              <a:tabLst/>
              <a:defRPr sz="2000" kern="1200" baseline="0">
                <a:solidFill>
                  <a:srgbClr val="262626"/>
                </a:solidFill>
                <a:latin typeface="Source Sans Pro"/>
                <a:ea typeface="+mn-ea"/>
                <a:cs typeface="Source Sans Pro"/>
              </a:defRPr>
            </a:lvl4pPr>
            <a:lvl5pPr marL="1155700" indent="-228600" algn="l" defTabSz="609570" rtl="0" eaLnBrk="1" latinLnBrk="0" hangingPunct="1">
              <a:spcBef>
                <a:spcPct val="20000"/>
              </a:spcBef>
              <a:buFont typeface="Arial"/>
              <a:buChar char="»"/>
              <a:tabLst/>
              <a:defRPr sz="1600" kern="1200">
                <a:solidFill>
                  <a:srgbClr val="262626"/>
                </a:solidFill>
                <a:latin typeface="Source Sans Pro"/>
                <a:ea typeface="+mn-ea"/>
                <a:cs typeface="Source Sans Pro"/>
              </a:defRPr>
            </a:lvl5pPr>
            <a:lvl6pPr marL="3352632" indent="-304784" algn="l" defTabSz="609570" rtl="0" eaLnBrk="1" latinLnBrk="0" hangingPunct="1">
              <a:spcBef>
                <a:spcPct val="20000"/>
              </a:spcBef>
              <a:buFont typeface="Arial"/>
              <a:buChar char="•"/>
              <a:defRPr sz="2667" kern="1200">
                <a:solidFill>
                  <a:schemeClr val="tx1"/>
                </a:solidFill>
                <a:latin typeface="+mn-lt"/>
                <a:ea typeface="+mn-ea"/>
                <a:cs typeface="+mn-cs"/>
              </a:defRPr>
            </a:lvl6pPr>
            <a:lvl7pPr marL="3962202" indent="-304784" algn="l" defTabSz="609570" rtl="0" eaLnBrk="1" latinLnBrk="0" hangingPunct="1">
              <a:spcBef>
                <a:spcPct val="20000"/>
              </a:spcBef>
              <a:buFont typeface="Arial"/>
              <a:buChar char="•"/>
              <a:defRPr sz="2667" kern="1200">
                <a:solidFill>
                  <a:schemeClr val="tx1"/>
                </a:solidFill>
                <a:latin typeface="+mn-lt"/>
                <a:ea typeface="+mn-ea"/>
                <a:cs typeface="+mn-cs"/>
              </a:defRPr>
            </a:lvl7pPr>
            <a:lvl8pPr marL="4571772" indent="-304784" algn="l" defTabSz="609570" rtl="0" eaLnBrk="1" latinLnBrk="0" hangingPunct="1">
              <a:spcBef>
                <a:spcPct val="20000"/>
              </a:spcBef>
              <a:buFont typeface="Arial"/>
              <a:buChar char="•"/>
              <a:defRPr sz="2667" kern="1200">
                <a:solidFill>
                  <a:schemeClr val="tx1"/>
                </a:solidFill>
                <a:latin typeface="+mn-lt"/>
                <a:ea typeface="+mn-ea"/>
                <a:cs typeface="+mn-cs"/>
              </a:defRPr>
            </a:lvl8pPr>
            <a:lvl9pPr marL="5181341" indent="-304784" algn="l" defTabSz="609570" rtl="0" eaLnBrk="1" latinLnBrk="0" hangingPunct="1">
              <a:spcBef>
                <a:spcPct val="20000"/>
              </a:spcBef>
              <a:buFont typeface="Arial"/>
              <a:buChar char="•"/>
              <a:defRPr sz="2667" kern="1200">
                <a:solidFill>
                  <a:schemeClr val="tx1"/>
                </a:solidFill>
                <a:latin typeface="+mn-lt"/>
                <a:ea typeface="+mn-ea"/>
                <a:cs typeface="+mn-cs"/>
              </a:defRPr>
            </a:lvl9pPr>
          </a:lstStyle>
          <a:p>
            <a:pPr fontAlgn="auto"/>
            <a:r>
              <a:rPr lang="en-US" dirty="0" smtClean="0"/>
              <a:t>Write-through is slower</a:t>
            </a:r>
          </a:p>
          <a:p>
            <a:pPr lvl="1" fontAlgn="auto">
              <a:spcAft>
                <a:spcPts val="0"/>
              </a:spcAft>
            </a:pPr>
            <a:r>
              <a:rPr lang="en-US" dirty="0" smtClean="0"/>
              <a:t>But simpler (memory always consistent)</a:t>
            </a:r>
          </a:p>
          <a:p>
            <a:pPr lvl="1" fontAlgn="auto">
              <a:spcAft>
                <a:spcPts val="0"/>
              </a:spcAft>
            </a:pPr>
            <a:endParaRPr lang="en-US" dirty="0" smtClean="0"/>
          </a:p>
          <a:p>
            <a:pPr fontAlgn="auto"/>
            <a:r>
              <a:rPr lang="en-US" dirty="0" smtClean="0"/>
              <a:t>Write-back is almost always faster</a:t>
            </a:r>
          </a:p>
          <a:p>
            <a:pPr lvl="1" fontAlgn="auto">
              <a:spcAft>
                <a:spcPts val="0"/>
              </a:spcAft>
            </a:pPr>
            <a:r>
              <a:rPr lang="en-US" dirty="0" smtClean="0"/>
              <a:t>write-back buffer hides large eviction cost</a:t>
            </a:r>
          </a:p>
          <a:p>
            <a:pPr lvl="1" fontAlgn="auto">
              <a:spcAft>
                <a:spcPts val="0"/>
              </a:spcAft>
            </a:pPr>
            <a:r>
              <a:rPr lang="en-US" dirty="0" smtClean="0"/>
              <a:t>But what about multiple cores with separate caches but sharing memory?</a:t>
            </a:r>
          </a:p>
          <a:p>
            <a:pPr fontAlgn="auto"/>
            <a:r>
              <a:rPr lang="en-US" b="1" dirty="0" smtClean="0">
                <a:sym typeface="Wingdings" pitchFamily="2" charset="2"/>
              </a:rPr>
              <a:t>Write-back requires a cache coherency protocol</a:t>
            </a:r>
          </a:p>
          <a:p>
            <a:pPr lvl="1" fontAlgn="auto">
              <a:spcAft>
                <a:spcPts val="0"/>
              </a:spcAft>
            </a:pPr>
            <a:r>
              <a:rPr lang="en-US" dirty="0" smtClean="0">
                <a:sym typeface="Wingdings" pitchFamily="2" charset="2"/>
              </a:rPr>
              <a:t>Inconsistent views of memory</a:t>
            </a:r>
          </a:p>
          <a:p>
            <a:pPr lvl="1" fontAlgn="auto">
              <a:spcAft>
                <a:spcPts val="0"/>
              </a:spcAft>
            </a:pPr>
            <a:r>
              <a:rPr lang="en-US" dirty="0" smtClean="0">
                <a:sym typeface="Wingdings" pitchFamily="2" charset="2"/>
              </a:rPr>
              <a:t>Need to “snoop” in each other’s caches</a:t>
            </a:r>
          </a:p>
          <a:p>
            <a:pPr lvl="1" fontAlgn="auto">
              <a:spcAft>
                <a:spcPts val="0"/>
              </a:spcAft>
            </a:pPr>
            <a:r>
              <a:rPr lang="en-US" dirty="0" smtClean="0">
                <a:sym typeface="Wingdings" pitchFamily="2" charset="2"/>
              </a:rPr>
              <a:t>Extremely complex protocols, very hard to get right</a:t>
            </a:r>
          </a:p>
          <a:p>
            <a:pPr lvl="1" fontAlgn="auto">
              <a:spcAft>
                <a:spcPts val="0"/>
              </a:spcAft>
            </a:pPr>
            <a:endParaRPr lang="en-US" dirty="0"/>
          </a:p>
        </p:txBody>
      </p:sp>
    </p:spTree>
    <p:extLst>
      <p:ext uri="{BB962C8B-B14F-4D97-AF65-F5344CB8AC3E}">
        <p14:creationId xmlns:p14="http://schemas.microsoft.com/office/powerpoint/2010/main" val="21498613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5" end="5"/>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6" end="6"/>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xEl>
                                              <p:pRg st="7" end="7"/>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xEl>
                                              <p:pRg st="8" end="8"/>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135</a:t>
            </a:fld>
            <a:endParaRPr lang="en-US" dirty="0"/>
          </a:p>
        </p:txBody>
      </p:sp>
      <p:sp>
        <p:nvSpPr>
          <p:cNvPr id="31" name="Title 1"/>
          <p:cNvSpPr txBox="1">
            <a:spLocks/>
          </p:cNvSpPr>
          <p:nvPr>
            <p:custDataLst>
              <p:tags r:id="rId1"/>
            </p:custDataLst>
          </p:nvPr>
        </p:nvSpPr>
        <p:spPr>
          <a:xfrm>
            <a:off x="457200" y="-102262"/>
            <a:ext cx="8229600" cy="828815"/>
          </a:xfrm>
          <a:prstGeom prst="rect">
            <a:avLst/>
          </a:prstGeom>
        </p:spPr>
        <p:txBody>
          <a:bodyPr vert="horz" lIns="91440" tIns="45720" rIns="91440" bIns="45720" rtlCol="0" anchor="ctr">
            <a:norm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t>Cache-coherency</a:t>
            </a:r>
            <a:endParaRPr kumimoji="0" lang="en-US" sz="44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32" name="Content Placeholder 2"/>
          <p:cNvSpPr txBox="1">
            <a:spLocks/>
          </p:cNvSpPr>
          <p:nvPr>
            <p:custDataLst>
              <p:tags r:id="rId2"/>
            </p:custDataLst>
          </p:nvPr>
        </p:nvSpPr>
        <p:spPr>
          <a:xfrm>
            <a:off x="228600" y="537389"/>
            <a:ext cx="8686800" cy="1295400"/>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ct val="20000"/>
              </a:spcBef>
              <a:spcAft>
                <a:spcPts val="0"/>
              </a:spcAft>
              <a:buClrTx/>
              <a:buSzTx/>
              <a:buNone/>
              <a:tabLst/>
              <a:defRPr/>
            </a:pPr>
            <a:r>
              <a:rPr kumimoji="0" lang="en-US" sz="2800" b="0" i="0" u="none" strike="noStrike" kern="1200" cap="none" spc="0" normalizeH="0" baseline="0" noProof="0" dirty="0" smtClean="0">
                <a:ln>
                  <a:noFill/>
                </a:ln>
                <a:solidFill>
                  <a:sysClr val="windowText" lastClr="000000"/>
                </a:solidFill>
                <a:effectLst/>
                <a:uLnTx/>
                <a:uFillTx/>
                <a:latin typeface="Source Sans Pro" panose="020B0503030403020204"/>
              </a:rPr>
              <a:t>Q: Multiple readers and writers?</a:t>
            </a:r>
          </a:p>
          <a:p>
            <a:pPr marL="342900" marR="0" lvl="1" indent="-342900" algn="l" defTabSz="457200" rtl="0" eaLnBrk="1" fontAlgn="auto" latinLnBrk="0" hangingPunct="1">
              <a:lnSpc>
                <a:spcPct val="100000"/>
              </a:lnSpc>
              <a:spcBef>
                <a:spcPct val="20000"/>
              </a:spcBef>
              <a:spcAft>
                <a:spcPts val="0"/>
              </a:spcAft>
              <a:buClrTx/>
              <a:buSzPct val="80000"/>
              <a:buFont typeface="Arial"/>
              <a:buNone/>
              <a:tabLst/>
              <a:defRPr/>
            </a:pPr>
            <a:r>
              <a:rPr kumimoji="0" lang="en-US" sz="2800" b="0" i="0" u="none" strike="noStrike" kern="1200" cap="none" spc="0" normalizeH="0" baseline="0" noProof="0" dirty="0" smtClean="0">
                <a:ln>
                  <a:noFill/>
                </a:ln>
                <a:solidFill>
                  <a:sysClr val="windowText" lastClr="000000"/>
                </a:solidFill>
                <a:effectLst/>
                <a:uLnTx/>
                <a:uFillTx/>
                <a:latin typeface="Source Sans Pro" panose="020B0503030403020204"/>
                <a:sym typeface="Wingdings" pitchFamily="2" charset="2"/>
              </a:rPr>
              <a:t>A: Potentially inconsistent views of memory</a:t>
            </a:r>
            <a:endParaRPr kumimoji="0" lang="en-US" sz="2800" b="0" i="0" u="none" strike="noStrike" kern="1200" cap="none" spc="0" normalizeH="0" baseline="0" noProof="0" dirty="0" smtClean="0">
              <a:ln>
                <a:noFill/>
              </a:ln>
              <a:solidFill>
                <a:sysClr val="windowText" lastClr="000000"/>
              </a:solidFill>
              <a:effectLst/>
              <a:uLnTx/>
              <a:uFillTx/>
              <a:latin typeface="Source Sans Pro" panose="020B0503030403020204"/>
            </a:endParaRPr>
          </a:p>
          <a:p>
            <a:pPr marL="342900" marR="0" lvl="0" indent="-342900" algn="l" defTabSz="457200" rtl="0" eaLnBrk="1" fontAlgn="auto" latinLnBrk="0" hangingPunct="1">
              <a:lnSpc>
                <a:spcPct val="100000"/>
              </a:lnSpc>
              <a:spcBef>
                <a:spcPct val="20000"/>
              </a:spcBef>
              <a:spcAft>
                <a:spcPts val="0"/>
              </a:spcAft>
              <a:buClrTx/>
              <a:buSzTx/>
              <a:buFont typeface="Arial"/>
              <a:buChar char="•"/>
              <a:tabLst/>
              <a:defRPr/>
            </a:pPr>
            <a:endParaRPr kumimoji="0" lang="en-US" sz="2400" b="0" i="0" u="none" strike="noStrike" kern="1200" cap="none" spc="0" normalizeH="0" baseline="0" noProof="0" dirty="0" smtClean="0">
              <a:ln>
                <a:noFill/>
              </a:ln>
              <a:solidFill>
                <a:sysClr val="windowText" lastClr="000000"/>
              </a:solidFill>
              <a:effectLst/>
              <a:uLnTx/>
              <a:uFillTx/>
              <a:latin typeface="Source Sans Pro" panose="020B0503030403020204"/>
            </a:endParaRPr>
          </a:p>
        </p:txBody>
      </p:sp>
      <p:sp>
        <p:nvSpPr>
          <p:cNvPr id="33" name="Rectangle 32"/>
          <p:cNvSpPr/>
          <p:nvPr>
            <p:custDataLst>
              <p:tags r:id="rId3"/>
            </p:custDataLst>
          </p:nvPr>
        </p:nvSpPr>
        <p:spPr>
          <a:xfrm>
            <a:off x="2514600" y="3204389"/>
            <a:ext cx="4419600" cy="457200"/>
          </a:xfrm>
          <a:prstGeom prst="rect">
            <a:avLst/>
          </a:prstGeom>
          <a:noFill/>
          <a:ln w="28575" cap="flat" cmpd="sng" algn="ctr">
            <a:solidFill>
              <a:sysClr val="windowText" lastClr="000000"/>
            </a:solid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err="1" smtClean="0">
                <a:ln>
                  <a:noFill/>
                </a:ln>
                <a:solidFill>
                  <a:prstClr val="black"/>
                </a:solidFill>
                <a:effectLst/>
                <a:uLnTx/>
                <a:uFillTx/>
                <a:latin typeface="Source Sans Pro" panose="020B0503030403020204"/>
                <a:ea typeface="+mn-ea"/>
                <a:cs typeface="+mn-cs"/>
              </a:rPr>
              <a:t>Mem</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p:txBody>
      </p:sp>
      <p:sp>
        <p:nvSpPr>
          <p:cNvPr id="34" name="Rectangle 33"/>
          <p:cNvSpPr/>
          <p:nvPr>
            <p:custDataLst>
              <p:tags r:id="rId4"/>
            </p:custDataLst>
          </p:nvPr>
        </p:nvSpPr>
        <p:spPr>
          <a:xfrm>
            <a:off x="2514600" y="2670989"/>
            <a:ext cx="2133600" cy="457200"/>
          </a:xfrm>
          <a:prstGeom prst="rect">
            <a:avLst/>
          </a:prstGeom>
          <a:noFill/>
          <a:ln w="28575" cap="flat" cmpd="sng" algn="ctr">
            <a:solidFill>
              <a:sysClr val="windowText" lastClr="000000"/>
            </a:solid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L2</a:t>
            </a:r>
          </a:p>
        </p:txBody>
      </p:sp>
      <p:sp>
        <p:nvSpPr>
          <p:cNvPr id="35" name="Rectangle 34"/>
          <p:cNvSpPr/>
          <p:nvPr>
            <p:custDataLst>
              <p:tags r:id="rId5"/>
            </p:custDataLst>
          </p:nvPr>
        </p:nvSpPr>
        <p:spPr>
          <a:xfrm>
            <a:off x="2514600" y="2137589"/>
            <a:ext cx="457200" cy="457200"/>
          </a:xfrm>
          <a:prstGeom prst="rect">
            <a:avLst/>
          </a:prstGeom>
          <a:noFill/>
          <a:ln w="28575" cap="flat" cmpd="sng" algn="ctr">
            <a:solidFill>
              <a:sysClr val="windowText" lastClr="000000"/>
            </a:solid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L1</a:t>
            </a:r>
          </a:p>
        </p:txBody>
      </p:sp>
      <p:sp>
        <p:nvSpPr>
          <p:cNvPr id="36" name="Rectangle 35"/>
          <p:cNvSpPr/>
          <p:nvPr>
            <p:custDataLst>
              <p:tags r:id="rId6"/>
            </p:custDataLst>
          </p:nvPr>
        </p:nvSpPr>
        <p:spPr>
          <a:xfrm>
            <a:off x="3048000" y="2137589"/>
            <a:ext cx="457200" cy="457200"/>
          </a:xfrm>
          <a:prstGeom prst="rect">
            <a:avLst/>
          </a:prstGeom>
          <a:noFill/>
          <a:ln w="28575" cap="flat" cmpd="sng" algn="ctr">
            <a:solidFill>
              <a:sysClr val="windowText" lastClr="000000"/>
            </a:solid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L1</a:t>
            </a:r>
          </a:p>
        </p:txBody>
      </p:sp>
      <p:sp>
        <p:nvSpPr>
          <p:cNvPr id="37" name="Rectangle 36"/>
          <p:cNvSpPr/>
          <p:nvPr>
            <p:custDataLst>
              <p:tags r:id="rId7"/>
            </p:custDataLst>
          </p:nvPr>
        </p:nvSpPr>
        <p:spPr>
          <a:xfrm>
            <a:off x="0" y="4112077"/>
            <a:ext cx="9144000" cy="2369880"/>
          </a:xfrm>
          <a:prstGeom prst="rect">
            <a:avLst/>
          </a:prstGeom>
        </p:spPr>
        <p:txBody>
          <a:bodyPr wrap="square">
            <a:spAutoFit/>
          </a:bodyPr>
          <a:lstStyle/>
          <a:p>
            <a:pPr fontAlgn="auto">
              <a:spcBef>
                <a:spcPts val="0"/>
              </a:spcBef>
              <a:spcAft>
                <a:spcPts val="0"/>
              </a:spcAft>
            </a:pPr>
            <a:r>
              <a:rPr lang="en-US" sz="2800" dirty="0" smtClean="0">
                <a:solidFill>
                  <a:prstClr val="black"/>
                </a:solidFill>
                <a:latin typeface="Source Sans Pro" panose="020B0503030403020204"/>
                <a:ea typeface="+mn-ea"/>
                <a:cs typeface="+mn-cs"/>
                <a:sym typeface="Wingdings" pitchFamily="2" charset="2"/>
              </a:rPr>
              <a:t>Cache coherency protocol</a:t>
            </a:r>
          </a:p>
          <a:p>
            <a:pPr marL="914400" lvl="1" indent="-457200" fontAlgn="auto">
              <a:spcBef>
                <a:spcPts val="0"/>
              </a:spcBef>
              <a:spcAft>
                <a:spcPts val="0"/>
              </a:spcAft>
              <a:buFont typeface="Arial"/>
              <a:buChar char="•"/>
            </a:pPr>
            <a:r>
              <a:rPr lang="en-US" dirty="0" smtClean="0">
                <a:solidFill>
                  <a:prstClr val="black"/>
                </a:solidFill>
                <a:latin typeface="Source Sans Pro" panose="020B0503030403020204"/>
                <a:ea typeface="+mn-ea"/>
                <a:cs typeface="+mn-cs"/>
                <a:sym typeface="Wingdings" pitchFamily="2" charset="2"/>
              </a:rPr>
              <a:t>May need to </a:t>
            </a:r>
            <a:r>
              <a:rPr lang="en-US" b="1" dirty="0" smtClean="0">
                <a:solidFill>
                  <a:prstClr val="black"/>
                </a:solidFill>
                <a:latin typeface="Source Sans Pro" panose="020B0503030403020204"/>
                <a:ea typeface="+mn-ea"/>
                <a:cs typeface="+mn-cs"/>
                <a:sym typeface="Wingdings" pitchFamily="2" charset="2"/>
              </a:rPr>
              <a:t>snoop</a:t>
            </a:r>
            <a:r>
              <a:rPr lang="en-US" dirty="0" smtClean="0">
                <a:solidFill>
                  <a:prstClr val="black"/>
                </a:solidFill>
                <a:latin typeface="Source Sans Pro" panose="020B0503030403020204"/>
                <a:ea typeface="+mn-ea"/>
                <a:cs typeface="+mn-cs"/>
                <a:sym typeface="Wingdings" pitchFamily="2" charset="2"/>
              </a:rPr>
              <a:t> on other CPU’s cache activity</a:t>
            </a:r>
          </a:p>
          <a:p>
            <a:pPr marL="914400" lvl="1" indent="-457200" fontAlgn="auto">
              <a:spcBef>
                <a:spcPts val="0"/>
              </a:spcBef>
              <a:spcAft>
                <a:spcPts val="0"/>
              </a:spcAft>
              <a:buFont typeface="Arial"/>
              <a:buChar char="•"/>
            </a:pPr>
            <a:r>
              <a:rPr lang="en-US" b="1" dirty="0" smtClean="0">
                <a:solidFill>
                  <a:prstClr val="black"/>
                </a:solidFill>
                <a:latin typeface="Source Sans Pro" panose="020B0503030403020204"/>
                <a:ea typeface="+mn-ea"/>
                <a:cs typeface="+mn-cs"/>
                <a:sym typeface="Wingdings" pitchFamily="2" charset="2"/>
              </a:rPr>
              <a:t>Invalidate </a:t>
            </a:r>
            <a:r>
              <a:rPr lang="en-US" dirty="0" smtClean="0">
                <a:solidFill>
                  <a:prstClr val="black"/>
                </a:solidFill>
                <a:latin typeface="Source Sans Pro" panose="020B0503030403020204"/>
                <a:ea typeface="+mn-ea"/>
                <a:cs typeface="+mn-cs"/>
                <a:sym typeface="Wingdings" pitchFamily="2" charset="2"/>
              </a:rPr>
              <a:t>cache line when other CPU writes</a:t>
            </a:r>
          </a:p>
          <a:p>
            <a:pPr marL="914400" lvl="1" indent="-457200" fontAlgn="auto">
              <a:spcBef>
                <a:spcPts val="0"/>
              </a:spcBef>
              <a:spcAft>
                <a:spcPts val="0"/>
              </a:spcAft>
              <a:buFont typeface="Arial"/>
              <a:buChar char="•"/>
            </a:pPr>
            <a:r>
              <a:rPr lang="en-US" b="1" dirty="0" smtClean="0">
                <a:solidFill>
                  <a:prstClr val="black"/>
                </a:solidFill>
                <a:latin typeface="Source Sans Pro" panose="020B0503030403020204"/>
                <a:ea typeface="+mn-ea"/>
                <a:cs typeface="+mn-cs"/>
                <a:sym typeface="Wingdings" pitchFamily="2" charset="2"/>
              </a:rPr>
              <a:t>Flush</a:t>
            </a:r>
            <a:r>
              <a:rPr lang="en-US" dirty="0" smtClean="0">
                <a:solidFill>
                  <a:prstClr val="black"/>
                </a:solidFill>
                <a:latin typeface="Source Sans Pro" panose="020B0503030403020204"/>
                <a:ea typeface="+mn-ea"/>
                <a:cs typeface="+mn-cs"/>
                <a:sym typeface="Wingdings" pitchFamily="2" charset="2"/>
              </a:rPr>
              <a:t> write-back caches before other CPU reads</a:t>
            </a:r>
          </a:p>
          <a:p>
            <a:pPr marL="914400" lvl="1" indent="-457200" fontAlgn="auto">
              <a:spcBef>
                <a:spcPts val="0"/>
              </a:spcBef>
              <a:spcAft>
                <a:spcPts val="0"/>
              </a:spcAft>
              <a:buFont typeface="Arial"/>
              <a:buChar char="•"/>
            </a:pPr>
            <a:r>
              <a:rPr lang="en-US" dirty="0" smtClean="0">
                <a:solidFill>
                  <a:prstClr val="black"/>
                </a:solidFill>
                <a:latin typeface="Source Sans Pro" panose="020B0503030403020204"/>
                <a:ea typeface="+mn-ea"/>
                <a:cs typeface="+mn-cs"/>
                <a:sym typeface="Wingdings" pitchFamily="2" charset="2"/>
              </a:rPr>
              <a:t>Or the reverse: Before writing/reading…</a:t>
            </a:r>
          </a:p>
          <a:p>
            <a:pPr marL="914400" lvl="1" indent="-457200" fontAlgn="auto">
              <a:spcBef>
                <a:spcPts val="0"/>
              </a:spcBef>
              <a:spcAft>
                <a:spcPts val="0"/>
              </a:spcAft>
              <a:buFont typeface="Arial"/>
              <a:buChar char="•"/>
            </a:pPr>
            <a:r>
              <a:rPr lang="en-US" dirty="0" smtClean="0">
                <a:solidFill>
                  <a:prstClr val="black"/>
                </a:solidFill>
                <a:latin typeface="Source Sans Pro" panose="020B0503030403020204"/>
                <a:ea typeface="+mn-ea"/>
                <a:cs typeface="+mn-cs"/>
                <a:sym typeface="Wingdings" pitchFamily="2" charset="2"/>
              </a:rPr>
              <a:t>Extremely complex protocols, very hard to get right</a:t>
            </a:r>
          </a:p>
        </p:txBody>
      </p:sp>
      <p:sp>
        <p:nvSpPr>
          <p:cNvPr id="38" name="Rectangle 37"/>
          <p:cNvSpPr/>
          <p:nvPr>
            <p:custDataLst>
              <p:tags r:id="rId8"/>
            </p:custDataLst>
          </p:nvPr>
        </p:nvSpPr>
        <p:spPr>
          <a:xfrm>
            <a:off x="2514600" y="1604189"/>
            <a:ext cx="990600" cy="457200"/>
          </a:xfrm>
          <a:prstGeom prst="rect">
            <a:avLst/>
          </a:prstGeom>
          <a:noFill/>
          <a:ln w="28575" cap="flat" cmpd="sng" algn="ctr">
            <a:solidFill>
              <a:sysClr val="windowText" lastClr="000000"/>
            </a:solid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CPU</a:t>
            </a:r>
          </a:p>
        </p:txBody>
      </p:sp>
      <p:sp>
        <p:nvSpPr>
          <p:cNvPr id="39" name="Rectangle 38"/>
          <p:cNvSpPr/>
          <p:nvPr>
            <p:custDataLst>
              <p:tags r:id="rId9"/>
            </p:custDataLst>
          </p:nvPr>
        </p:nvSpPr>
        <p:spPr>
          <a:xfrm>
            <a:off x="3657600" y="2137589"/>
            <a:ext cx="457200" cy="457200"/>
          </a:xfrm>
          <a:prstGeom prst="rect">
            <a:avLst/>
          </a:prstGeom>
          <a:noFill/>
          <a:ln w="28575" cap="flat" cmpd="sng" algn="ctr">
            <a:solidFill>
              <a:sysClr val="windowText" lastClr="000000"/>
            </a:solid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L1</a:t>
            </a:r>
          </a:p>
        </p:txBody>
      </p:sp>
      <p:sp>
        <p:nvSpPr>
          <p:cNvPr id="40" name="Rectangle 39"/>
          <p:cNvSpPr/>
          <p:nvPr>
            <p:custDataLst>
              <p:tags r:id="rId10"/>
            </p:custDataLst>
          </p:nvPr>
        </p:nvSpPr>
        <p:spPr>
          <a:xfrm>
            <a:off x="4191000" y="2137589"/>
            <a:ext cx="457200" cy="457200"/>
          </a:xfrm>
          <a:prstGeom prst="rect">
            <a:avLst/>
          </a:prstGeom>
          <a:noFill/>
          <a:ln w="28575" cap="flat" cmpd="sng" algn="ctr">
            <a:solidFill>
              <a:sysClr val="windowText" lastClr="000000"/>
            </a:solid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L1</a:t>
            </a:r>
          </a:p>
        </p:txBody>
      </p:sp>
      <p:sp>
        <p:nvSpPr>
          <p:cNvPr id="41" name="Rectangle 40"/>
          <p:cNvSpPr/>
          <p:nvPr>
            <p:custDataLst>
              <p:tags r:id="rId11"/>
            </p:custDataLst>
          </p:nvPr>
        </p:nvSpPr>
        <p:spPr>
          <a:xfrm>
            <a:off x="3657600" y="1604189"/>
            <a:ext cx="990600" cy="457200"/>
          </a:xfrm>
          <a:prstGeom prst="rect">
            <a:avLst/>
          </a:prstGeom>
          <a:noFill/>
          <a:ln w="28575" cap="flat" cmpd="sng" algn="ctr">
            <a:solidFill>
              <a:sysClr val="windowText" lastClr="000000"/>
            </a:solid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CPU</a:t>
            </a:r>
          </a:p>
        </p:txBody>
      </p:sp>
      <p:sp>
        <p:nvSpPr>
          <p:cNvPr id="42" name="Rectangle 41"/>
          <p:cNvSpPr/>
          <p:nvPr>
            <p:custDataLst>
              <p:tags r:id="rId12"/>
            </p:custDataLst>
          </p:nvPr>
        </p:nvSpPr>
        <p:spPr>
          <a:xfrm>
            <a:off x="4800600" y="2670989"/>
            <a:ext cx="2133600" cy="457200"/>
          </a:xfrm>
          <a:prstGeom prst="rect">
            <a:avLst/>
          </a:prstGeom>
          <a:noFill/>
          <a:ln w="28575" cap="flat" cmpd="sng" algn="ctr">
            <a:solidFill>
              <a:sysClr val="windowText" lastClr="000000"/>
            </a:solid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L2</a:t>
            </a:r>
          </a:p>
        </p:txBody>
      </p:sp>
      <p:sp>
        <p:nvSpPr>
          <p:cNvPr id="43" name="Rectangle 42"/>
          <p:cNvSpPr/>
          <p:nvPr>
            <p:custDataLst>
              <p:tags r:id="rId13"/>
            </p:custDataLst>
          </p:nvPr>
        </p:nvSpPr>
        <p:spPr>
          <a:xfrm>
            <a:off x="4800600" y="2137589"/>
            <a:ext cx="457200" cy="457200"/>
          </a:xfrm>
          <a:prstGeom prst="rect">
            <a:avLst/>
          </a:prstGeom>
          <a:noFill/>
          <a:ln w="28575" cap="flat" cmpd="sng" algn="ctr">
            <a:solidFill>
              <a:sysClr val="windowText" lastClr="000000"/>
            </a:solid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L1</a:t>
            </a:r>
          </a:p>
        </p:txBody>
      </p:sp>
      <p:sp>
        <p:nvSpPr>
          <p:cNvPr id="44" name="Rectangle 43"/>
          <p:cNvSpPr/>
          <p:nvPr>
            <p:custDataLst>
              <p:tags r:id="rId14"/>
            </p:custDataLst>
          </p:nvPr>
        </p:nvSpPr>
        <p:spPr>
          <a:xfrm>
            <a:off x="5334000" y="2137589"/>
            <a:ext cx="457200" cy="457200"/>
          </a:xfrm>
          <a:prstGeom prst="rect">
            <a:avLst/>
          </a:prstGeom>
          <a:noFill/>
          <a:ln w="28575" cap="flat" cmpd="sng" algn="ctr">
            <a:solidFill>
              <a:sysClr val="windowText" lastClr="000000"/>
            </a:solid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L1</a:t>
            </a:r>
          </a:p>
        </p:txBody>
      </p:sp>
      <p:sp>
        <p:nvSpPr>
          <p:cNvPr id="45" name="Rectangle 44"/>
          <p:cNvSpPr/>
          <p:nvPr>
            <p:custDataLst>
              <p:tags r:id="rId15"/>
            </p:custDataLst>
          </p:nvPr>
        </p:nvSpPr>
        <p:spPr>
          <a:xfrm>
            <a:off x="4800600" y="1604189"/>
            <a:ext cx="990600" cy="457200"/>
          </a:xfrm>
          <a:prstGeom prst="rect">
            <a:avLst/>
          </a:prstGeom>
          <a:noFill/>
          <a:ln w="28575" cap="flat" cmpd="sng" algn="ctr">
            <a:solidFill>
              <a:sysClr val="windowText" lastClr="000000"/>
            </a:solid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CPU</a:t>
            </a:r>
          </a:p>
        </p:txBody>
      </p:sp>
      <p:sp>
        <p:nvSpPr>
          <p:cNvPr id="46" name="Rectangle 45"/>
          <p:cNvSpPr/>
          <p:nvPr>
            <p:custDataLst>
              <p:tags r:id="rId16"/>
            </p:custDataLst>
          </p:nvPr>
        </p:nvSpPr>
        <p:spPr>
          <a:xfrm>
            <a:off x="5943600" y="2137589"/>
            <a:ext cx="457200" cy="457200"/>
          </a:xfrm>
          <a:prstGeom prst="rect">
            <a:avLst/>
          </a:prstGeom>
          <a:noFill/>
          <a:ln w="28575" cap="flat" cmpd="sng" algn="ctr">
            <a:solidFill>
              <a:sysClr val="windowText" lastClr="000000"/>
            </a:solid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L1</a:t>
            </a:r>
          </a:p>
        </p:txBody>
      </p:sp>
      <p:sp>
        <p:nvSpPr>
          <p:cNvPr id="47" name="Rectangle 46"/>
          <p:cNvSpPr/>
          <p:nvPr>
            <p:custDataLst>
              <p:tags r:id="rId17"/>
            </p:custDataLst>
          </p:nvPr>
        </p:nvSpPr>
        <p:spPr>
          <a:xfrm>
            <a:off x="6477000" y="2137589"/>
            <a:ext cx="457200" cy="457200"/>
          </a:xfrm>
          <a:prstGeom prst="rect">
            <a:avLst/>
          </a:prstGeom>
          <a:noFill/>
          <a:ln w="28575" cap="flat" cmpd="sng" algn="ctr">
            <a:solidFill>
              <a:sysClr val="windowText" lastClr="000000"/>
            </a:solid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L1</a:t>
            </a:r>
          </a:p>
        </p:txBody>
      </p:sp>
      <p:sp>
        <p:nvSpPr>
          <p:cNvPr id="48" name="Rectangle 47"/>
          <p:cNvSpPr/>
          <p:nvPr>
            <p:custDataLst>
              <p:tags r:id="rId18"/>
            </p:custDataLst>
          </p:nvPr>
        </p:nvSpPr>
        <p:spPr>
          <a:xfrm>
            <a:off x="5943600" y="1604189"/>
            <a:ext cx="990600" cy="457200"/>
          </a:xfrm>
          <a:prstGeom prst="rect">
            <a:avLst/>
          </a:prstGeom>
          <a:noFill/>
          <a:ln w="28575" cap="flat" cmpd="sng" algn="ctr">
            <a:solidFill>
              <a:sysClr val="windowText" lastClr="000000"/>
            </a:solidFill>
            <a:prstDash val="solid"/>
          </a:ln>
          <a:effectLst/>
        </p:spPr>
        <p:txBody>
          <a:bodyPr wrap="non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CPU</a:t>
            </a:r>
          </a:p>
        </p:txBody>
      </p:sp>
      <p:sp>
        <p:nvSpPr>
          <p:cNvPr id="49" name="Flowchart: Magnetic Disk 48"/>
          <p:cNvSpPr/>
          <p:nvPr>
            <p:custDataLst>
              <p:tags r:id="rId19"/>
            </p:custDataLst>
          </p:nvPr>
        </p:nvSpPr>
        <p:spPr>
          <a:xfrm>
            <a:off x="7315200" y="3051989"/>
            <a:ext cx="1143000" cy="609600"/>
          </a:xfrm>
          <a:prstGeom prst="flowChartMagneticDisk">
            <a:avLst/>
          </a:prstGeom>
          <a:noFill/>
          <a:ln w="28575" cap="flat" cmpd="sng" algn="ctr">
            <a:solidFill>
              <a:sysClr val="windowText" lastClr="000000"/>
            </a:solidFill>
            <a:prstDash val="solid"/>
          </a:ln>
          <a:effectLst/>
        </p:spPr>
        <p:txBody>
          <a:bodyPr tIns="9144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disk</a:t>
            </a:r>
          </a:p>
        </p:txBody>
      </p:sp>
      <p:sp>
        <p:nvSpPr>
          <p:cNvPr id="50" name="Rectangle 49"/>
          <p:cNvSpPr/>
          <p:nvPr>
            <p:custDataLst>
              <p:tags r:id="rId20"/>
            </p:custDataLst>
          </p:nvPr>
        </p:nvSpPr>
        <p:spPr>
          <a:xfrm>
            <a:off x="1219200" y="3204389"/>
            <a:ext cx="838200" cy="457200"/>
          </a:xfrm>
          <a:prstGeom prst="rect">
            <a:avLst/>
          </a:prstGeom>
          <a:noFill/>
          <a:ln w="285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net</a:t>
            </a:r>
          </a:p>
        </p:txBody>
      </p:sp>
      <p:sp>
        <p:nvSpPr>
          <p:cNvPr id="51" name="TextBox 50"/>
          <p:cNvSpPr txBox="1"/>
          <p:nvPr/>
        </p:nvSpPr>
        <p:spPr>
          <a:xfrm>
            <a:off x="2362200" y="3172123"/>
            <a:ext cx="423514" cy="523220"/>
          </a:xfrm>
          <a:prstGeom prst="rect">
            <a:avLst/>
          </a:prstGeom>
          <a:noFill/>
        </p:spPr>
        <p:txBody>
          <a:bodyPr wrap="none" rtlCol="0">
            <a:spAutoFit/>
          </a:bodyPr>
          <a:lstStyle/>
          <a:p>
            <a:pPr fontAlgn="auto">
              <a:spcBef>
                <a:spcPts val="0"/>
              </a:spcBef>
              <a:spcAft>
                <a:spcPts val="0"/>
              </a:spcAft>
            </a:pPr>
            <a:r>
              <a:rPr lang="en-US" sz="2800" dirty="0" smtClean="0">
                <a:solidFill>
                  <a:srgbClr val="00F6FF"/>
                </a:solidFill>
                <a:latin typeface="Source Sans Pro" panose="020B0503030403020204"/>
                <a:ea typeface="+mn-ea"/>
                <a:cs typeface="+mn-cs"/>
              </a:rPr>
              <a:t>A</a:t>
            </a:r>
            <a:endParaRPr lang="en-US" sz="2800" dirty="0">
              <a:solidFill>
                <a:srgbClr val="00F6FF"/>
              </a:solidFill>
              <a:latin typeface="Source Sans Pro" panose="020B0503030403020204"/>
              <a:ea typeface="+mn-ea"/>
              <a:cs typeface="+mn-cs"/>
            </a:endParaRPr>
          </a:p>
        </p:txBody>
      </p:sp>
      <p:sp>
        <p:nvSpPr>
          <p:cNvPr id="52" name="TextBox 51"/>
          <p:cNvSpPr txBox="1"/>
          <p:nvPr/>
        </p:nvSpPr>
        <p:spPr>
          <a:xfrm>
            <a:off x="2362200" y="2590800"/>
            <a:ext cx="423514" cy="523220"/>
          </a:xfrm>
          <a:prstGeom prst="rect">
            <a:avLst/>
          </a:prstGeom>
          <a:noFill/>
        </p:spPr>
        <p:txBody>
          <a:bodyPr wrap="none" rtlCol="0">
            <a:spAutoFit/>
          </a:bodyPr>
          <a:lstStyle/>
          <a:p>
            <a:pPr fontAlgn="auto">
              <a:spcBef>
                <a:spcPts val="0"/>
              </a:spcBef>
              <a:spcAft>
                <a:spcPts val="0"/>
              </a:spcAft>
            </a:pPr>
            <a:r>
              <a:rPr lang="en-US" sz="2800" dirty="0" smtClean="0">
                <a:solidFill>
                  <a:srgbClr val="00F6FF"/>
                </a:solidFill>
                <a:latin typeface="Source Sans Pro" panose="020B0503030403020204"/>
                <a:ea typeface="+mn-ea"/>
                <a:cs typeface="+mn-cs"/>
              </a:rPr>
              <a:t>A</a:t>
            </a:r>
            <a:endParaRPr lang="en-US" sz="2800" dirty="0">
              <a:solidFill>
                <a:srgbClr val="00F6FF"/>
              </a:solidFill>
              <a:latin typeface="Source Sans Pro" panose="020B0503030403020204"/>
              <a:ea typeface="+mn-ea"/>
              <a:cs typeface="+mn-cs"/>
            </a:endParaRPr>
          </a:p>
        </p:txBody>
      </p:sp>
      <p:sp>
        <p:nvSpPr>
          <p:cNvPr id="53" name="TextBox 52"/>
          <p:cNvSpPr txBox="1"/>
          <p:nvPr/>
        </p:nvSpPr>
        <p:spPr>
          <a:xfrm>
            <a:off x="2362200" y="2143780"/>
            <a:ext cx="423514" cy="523220"/>
          </a:xfrm>
          <a:prstGeom prst="rect">
            <a:avLst/>
          </a:prstGeom>
          <a:noFill/>
        </p:spPr>
        <p:txBody>
          <a:bodyPr wrap="none" rtlCol="0">
            <a:spAutoFit/>
          </a:bodyPr>
          <a:lstStyle/>
          <a:p>
            <a:pPr fontAlgn="auto">
              <a:spcBef>
                <a:spcPts val="0"/>
              </a:spcBef>
              <a:spcAft>
                <a:spcPts val="0"/>
              </a:spcAft>
            </a:pPr>
            <a:r>
              <a:rPr lang="en-US" sz="2800" dirty="0" smtClean="0">
                <a:solidFill>
                  <a:srgbClr val="00F6FF"/>
                </a:solidFill>
                <a:latin typeface="Source Sans Pro" panose="020B0503030403020204"/>
                <a:ea typeface="+mn-ea"/>
                <a:cs typeface="+mn-cs"/>
              </a:rPr>
              <a:t>A</a:t>
            </a:r>
            <a:endParaRPr lang="en-US" sz="2800" dirty="0">
              <a:solidFill>
                <a:srgbClr val="00F6FF"/>
              </a:solidFill>
              <a:latin typeface="Source Sans Pro" panose="020B0503030403020204"/>
              <a:ea typeface="+mn-ea"/>
              <a:cs typeface="+mn-cs"/>
            </a:endParaRPr>
          </a:p>
        </p:txBody>
      </p:sp>
      <p:sp>
        <p:nvSpPr>
          <p:cNvPr id="54" name="TextBox 53"/>
          <p:cNvSpPr txBox="1"/>
          <p:nvPr/>
        </p:nvSpPr>
        <p:spPr>
          <a:xfrm>
            <a:off x="2362200" y="1610380"/>
            <a:ext cx="423514" cy="523220"/>
          </a:xfrm>
          <a:prstGeom prst="rect">
            <a:avLst/>
          </a:prstGeom>
          <a:noFill/>
        </p:spPr>
        <p:txBody>
          <a:bodyPr wrap="none" rtlCol="0">
            <a:spAutoFit/>
          </a:bodyPr>
          <a:lstStyle/>
          <a:p>
            <a:pPr fontAlgn="auto">
              <a:spcBef>
                <a:spcPts val="0"/>
              </a:spcBef>
              <a:spcAft>
                <a:spcPts val="0"/>
              </a:spcAft>
            </a:pPr>
            <a:r>
              <a:rPr lang="en-US" sz="2800" dirty="0" smtClean="0">
                <a:solidFill>
                  <a:srgbClr val="00F6FF"/>
                </a:solidFill>
                <a:latin typeface="Source Sans Pro" panose="020B0503030403020204"/>
                <a:ea typeface="+mn-ea"/>
                <a:cs typeface="+mn-cs"/>
              </a:rPr>
              <a:t>A</a:t>
            </a:r>
            <a:endParaRPr lang="en-US" sz="2800" dirty="0">
              <a:solidFill>
                <a:srgbClr val="00F6FF"/>
              </a:solidFill>
              <a:latin typeface="Source Sans Pro" panose="020B0503030403020204"/>
              <a:ea typeface="+mn-ea"/>
              <a:cs typeface="+mn-cs"/>
            </a:endParaRPr>
          </a:p>
        </p:txBody>
      </p:sp>
      <p:sp>
        <p:nvSpPr>
          <p:cNvPr id="55" name="TextBox 54"/>
          <p:cNvSpPr txBox="1"/>
          <p:nvPr/>
        </p:nvSpPr>
        <p:spPr>
          <a:xfrm>
            <a:off x="2362200" y="1600200"/>
            <a:ext cx="476990" cy="523220"/>
          </a:xfrm>
          <a:prstGeom prst="rect">
            <a:avLst/>
          </a:prstGeom>
          <a:noFill/>
        </p:spPr>
        <p:txBody>
          <a:bodyPr wrap="none" rtlCol="0">
            <a:spAutoFit/>
          </a:bodyPr>
          <a:lstStyle/>
          <a:p>
            <a:pPr fontAlgn="auto">
              <a:spcBef>
                <a:spcPts val="0"/>
              </a:spcBef>
              <a:spcAft>
                <a:spcPts val="0"/>
              </a:spcAft>
            </a:pPr>
            <a:r>
              <a:rPr lang="en-US" sz="2800" dirty="0" smtClean="0">
                <a:solidFill>
                  <a:srgbClr val="C0504D"/>
                </a:solidFill>
                <a:latin typeface="Source Sans Pro" panose="020B0503030403020204"/>
                <a:ea typeface="+mn-ea"/>
                <a:cs typeface="+mn-cs"/>
              </a:rPr>
              <a:t>A’</a:t>
            </a:r>
            <a:endParaRPr lang="en-US" sz="2800" dirty="0">
              <a:solidFill>
                <a:srgbClr val="C0504D"/>
              </a:solidFill>
              <a:latin typeface="Source Sans Pro" panose="020B0503030403020204"/>
              <a:ea typeface="+mn-ea"/>
              <a:cs typeface="+mn-cs"/>
            </a:endParaRPr>
          </a:p>
        </p:txBody>
      </p:sp>
      <p:sp>
        <p:nvSpPr>
          <p:cNvPr id="56" name="TextBox 55"/>
          <p:cNvSpPr txBox="1"/>
          <p:nvPr/>
        </p:nvSpPr>
        <p:spPr>
          <a:xfrm>
            <a:off x="3505200" y="2133600"/>
            <a:ext cx="423514" cy="523220"/>
          </a:xfrm>
          <a:prstGeom prst="rect">
            <a:avLst/>
          </a:prstGeom>
          <a:noFill/>
          <a:ln>
            <a:noFill/>
          </a:ln>
        </p:spPr>
        <p:txBody>
          <a:bodyPr wrap="none" rtlCol="0">
            <a:spAutoFit/>
          </a:bodyPr>
          <a:lstStyle/>
          <a:p>
            <a:pPr fontAlgn="auto">
              <a:spcBef>
                <a:spcPts val="0"/>
              </a:spcBef>
              <a:spcAft>
                <a:spcPts val="0"/>
              </a:spcAft>
            </a:pPr>
            <a:r>
              <a:rPr lang="en-US" sz="2800" dirty="0" smtClean="0">
                <a:solidFill>
                  <a:srgbClr val="00FDFF"/>
                </a:solidFill>
                <a:latin typeface="Source Sans Pro" panose="020B0503030403020204"/>
                <a:ea typeface="+mn-ea"/>
                <a:cs typeface="+mn-cs"/>
              </a:rPr>
              <a:t>A</a:t>
            </a:r>
            <a:endParaRPr lang="en-US" sz="2800" dirty="0">
              <a:solidFill>
                <a:srgbClr val="00FDFF"/>
              </a:solidFill>
              <a:latin typeface="Source Sans Pro" panose="020B0503030403020204"/>
              <a:ea typeface="+mn-ea"/>
              <a:cs typeface="+mn-cs"/>
            </a:endParaRPr>
          </a:p>
        </p:txBody>
      </p:sp>
    </p:spTree>
    <p:extLst>
      <p:ext uri="{BB962C8B-B14F-4D97-AF65-F5344CB8AC3E}">
        <p14:creationId xmlns:p14="http://schemas.microsoft.com/office/powerpoint/2010/main" val="1908384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5"/>
                                        </p:tgtEl>
                                        <p:attrNameLst>
                                          <p:attrName>style.visibility</p:attrName>
                                        </p:attrNameLst>
                                      </p:cBhvr>
                                      <p:to>
                                        <p:strVal val="visible"/>
                                      </p:to>
                                    </p:set>
                                  </p:childTnLst>
                                </p:cTn>
                              </p:par>
                              <p:par>
                                <p:cTn id="23" presetID="1" presetClass="exit" presetSubtype="0" fill="hold" grpId="1" nodeType="withEffect">
                                  <p:stCondLst>
                                    <p:cond delay="0"/>
                                  </p:stCondLst>
                                  <p:childTnLst>
                                    <p:set>
                                      <p:cBhvr>
                                        <p:cTn id="24" dur="1" fill="hold">
                                          <p:stCondLst>
                                            <p:cond delay="0"/>
                                          </p:stCondLst>
                                        </p:cTn>
                                        <p:tgtEl>
                                          <p:spTgt spid="54"/>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2">
                                            <p:txEl>
                                              <p:pRg st="1" end="1"/>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0"/>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4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4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44"/>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2"/>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46"/>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8"/>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7"/>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nodeType="clickEffect">
                                  <p:stCondLst>
                                    <p:cond delay="0"/>
                                  </p:stCondLst>
                                  <p:childTnLst>
                                    <p:set>
                                      <p:cBhvr>
                                        <p:cTn id="64" dur="1" fill="hold">
                                          <p:stCondLst>
                                            <p:cond delay="0"/>
                                          </p:stCondLst>
                                        </p:cTn>
                                        <p:tgtEl>
                                          <p:spTgt spid="37">
                                            <p:txEl>
                                              <p:pRg st="0" end="0"/>
                                            </p:txEl>
                                          </p:spTgt>
                                        </p:tgtEl>
                                        <p:attrNameLst>
                                          <p:attrName>style.visibility</p:attrName>
                                        </p:attrNameLst>
                                      </p:cBhvr>
                                      <p:to>
                                        <p:strVal val="visible"/>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nodeType="clickEffect">
                                  <p:stCondLst>
                                    <p:cond delay="0"/>
                                  </p:stCondLst>
                                  <p:childTnLst>
                                    <p:set>
                                      <p:cBhvr>
                                        <p:cTn id="68" dur="1" fill="hold">
                                          <p:stCondLst>
                                            <p:cond delay="0"/>
                                          </p:stCondLst>
                                        </p:cTn>
                                        <p:tgtEl>
                                          <p:spTgt spid="37">
                                            <p:txEl>
                                              <p:pRg st="1" end="1"/>
                                            </p:txEl>
                                          </p:spTgt>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nodeType="clickEffect">
                                  <p:stCondLst>
                                    <p:cond delay="0"/>
                                  </p:stCondLst>
                                  <p:childTnLst>
                                    <p:set>
                                      <p:cBhvr>
                                        <p:cTn id="72" dur="1" fill="hold">
                                          <p:stCondLst>
                                            <p:cond delay="0"/>
                                          </p:stCondLst>
                                        </p:cTn>
                                        <p:tgtEl>
                                          <p:spTgt spid="37">
                                            <p:txEl>
                                              <p:pRg st="2" end="2"/>
                                            </p:txEl>
                                          </p:spTgt>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37">
                                            <p:txEl>
                                              <p:pRg st="3" end="3"/>
                                            </p:txEl>
                                          </p:spTgt>
                                        </p:tgtEl>
                                        <p:attrNameLst>
                                          <p:attrName>style.visibility</p:attrName>
                                        </p:attrNameLst>
                                      </p:cBhvr>
                                      <p:to>
                                        <p:strVal val="visible"/>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nodeType="clickEffect">
                                  <p:stCondLst>
                                    <p:cond delay="0"/>
                                  </p:stCondLst>
                                  <p:childTnLst>
                                    <p:set>
                                      <p:cBhvr>
                                        <p:cTn id="80" dur="1" fill="hold">
                                          <p:stCondLst>
                                            <p:cond delay="0"/>
                                          </p:stCondLst>
                                        </p:cTn>
                                        <p:tgtEl>
                                          <p:spTgt spid="37">
                                            <p:txEl>
                                              <p:pRg st="4" end="4"/>
                                            </p:txEl>
                                          </p:spTgt>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37">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51" grpId="0"/>
      <p:bldP spid="52" grpId="0"/>
      <p:bldP spid="53" grpId="0"/>
      <p:bldP spid="54" grpId="0"/>
      <p:bldP spid="54" grpId="1"/>
      <p:bldP spid="55" grpId="0"/>
      <p:bldP spid="56"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136</a:t>
            </a:fld>
            <a:endParaRPr lang="en-US" dirty="0"/>
          </a:p>
        </p:txBody>
      </p:sp>
      <p:sp>
        <p:nvSpPr>
          <p:cNvPr id="5" name="Content Placeholder 2"/>
          <p:cNvSpPr>
            <a:spLocks noGrp="1"/>
          </p:cNvSpPr>
          <p:nvPr>
            <p:ph idx="1"/>
          </p:nvPr>
        </p:nvSpPr>
        <p:spPr>
          <a:xfrm>
            <a:off x="0" y="809816"/>
            <a:ext cx="9377082" cy="6048188"/>
          </a:xfrm>
        </p:spPr>
        <p:txBody>
          <a:bodyPr>
            <a:normAutofit lnSpcReduction="10000"/>
          </a:bodyPr>
          <a:lstStyle/>
          <a:p>
            <a:r>
              <a:rPr lang="en-US" dirty="0"/>
              <a:t>Write-through policy with write allocate</a:t>
            </a:r>
          </a:p>
          <a:p>
            <a:pPr marL="1200150" lvl="1" indent="-457200">
              <a:buFont typeface="Arial"/>
              <a:buChar char="•"/>
            </a:pPr>
            <a:r>
              <a:rPr lang="en-US" dirty="0" smtClean="0"/>
              <a:t>Cache </a:t>
            </a:r>
            <a:r>
              <a:rPr lang="en-US" dirty="0"/>
              <a:t>miss: read entire block from </a:t>
            </a:r>
            <a:r>
              <a:rPr lang="en-US" dirty="0" smtClean="0"/>
              <a:t>memory</a:t>
            </a:r>
          </a:p>
          <a:p>
            <a:pPr marL="1200150" lvl="1" indent="-457200">
              <a:buFont typeface="Arial"/>
              <a:buChar char="•"/>
            </a:pPr>
            <a:r>
              <a:rPr lang="en-US" dirty="0" smtClean="0"/>
              <a:t>Write</a:t>
            </a:r>
            <a:r>
              <a:rPr lang="en-US" dirty="0"/>
              <a:t>: write only updated item to </a:t>
            </a:r>
            <a:r>
              <a:rPr lang="en-US" dirty="0" smtClean="0"/>
              <a:t>memory</a:t>
            </a:r>
          </a:p>
          <a:p>
            <a:pPr marL="1200150" lvl="1" indent="-457200">
              <a:buFont typeface="Arial"/>
              <a:buChar char="•"/>
            </a:pPr>
            <a:r>
              <a:rPr lang="en-US" dirty="0" smtClean="0"/>
              <a:t>Eviction</a:t>
            </a:r>
            <a:r>
              <a:rPr lang="en-US" dirty="0"/>
              <a:t>: no need to write to </a:t>
            </a:r>
            <a:r>
              <a:rPr lang="en-US" dirty="0" smtClean="0"/>
              <a:t>memory</a:t>
            </a:r>
          </a:p>
          <a:p>
            <a:pPr marL="1200150" lvl="1" indent="-457200">
              <a:buFont typeface="Arial"/>
              <a:buChar char="•"/>
            </a:pPr>
            <a:r>
              <a:rPr lang="en-US" b="1" dirty="0" smtClean="0"/>
              <a:t>Slower, but cleaner</a:t>
            </a:r>
            <a:endParaRPr lang="en-US" b="1" dirty="0"/>
          </a:p>
          <a:p>
            <a:endParaRPr lang="en-US" dirty="0" smtClean="0"/>
          </a:p>
          <a:p>
            <a:r>
              <a:rPr lang="en-US" dirty="0" smtClean="0"/>
              <a:t>Write-back policy with write allocate</a:t>
            </a:r>
          </a:p>
          <a:p>
            <a:pPr marL="1200150" lvl="1" indent="-457200">
              <a:buFont typeface="Arial"/>
              <a:buChar char="•"/>
            </a:pPr>
            <a:r>
              <a:rPr lang="en-US" dirty="0" smtClean="0"/>
              <a:t>Cache </a:t>
            </a:r>
            <a:r>
              <a:rPr lang="en-US" dirty="0"/>
              <a:t>miss: read entire block from </a:t>
            </a:r>
            <a:r>
              <a:rPr lang="en-US" dirty="0" smtClean="0"/>
              <a:t>memory</a:t>
            </a:r>
          </a:p>
          <a:p>
            <a:pPr marL="1485900" lvl="2" indent="-342900"/>
            <a:r>
              <a:rPr lang="en-US" dirty="0" smtClean="0"/>
              <a:t>**But may need to write dirty </a:t>
            </a:r>
            <a:r>
              <a:rPr lang="en-US" dirty="0" err="1" smtClean="0"/>
              <a:t>cacheline</a:t>
            </a:r>
            <a:r>
              <a:rPr lang="en-US" dirty="0" smtClean="0"/>
              <a:t> first**</a:t>
            </a:r>
          </a:p>
          <a:p>
            <a:pPr marL="1085850" lvl="1" indent="-342900"/>
            <a:r>
              <a:rPr lang="en-US" dirty="0" smtClean="0"/>
              <a:t>Write: nothing to memory</a:t>
            </a:r>
          </a:p>
          <a:p>
            <a:pPr marL="1085850" lvl="1" indent="-342900"/>
            <a:r>
              <a:rPr lang="en-US" dirty="0" smtClean="0"/>
              <a:t>Eviction: have to write to memory </a:t>
            </a:r>
            <a:r>
              <a:rPr lang="en-US" i="1" dirty="0" smtClean="0"/>
              <a:t>entire </a:t>
            </a:r>
            <a:r>
              <a:rPr lang="en-US" i="1" dirty="0" err="1" smtClean="0"/>
              <a:t>cacheline</a:t>
            </a:r>
            <a:r>
              <a:rPr lang="en-US" dirty="0" smtClean="0"/>
              <a:t> because don’t know what is dirty (only 1 dirty bit)</a:t>
            </a:r>
          </a:p>
          <a:p>
            <a:pPr marL="1085850" lvl="1" indent="-342900"/>
            <a:r>
              <a:rPr lang="en-US" b="1" dirty="0" smtClean="0"/>
              <a:t>Faster, but more complicated, especially with multicore</a:t>
            </a:r>
            <a:endParaRPr lang="en-US" b="1" dirty="0"/>
          </a:p>
          <a:p>
            <a:endParaRPr lang="en-US" dirty="0"/>
          </a:p>
        </p:txBody>
      </p:sp>
      <p:sp>
        <p:nvSpPr>
          <p:cNvPr id="9" name="Title 1"/>
          <p:cNvSpPr txBox="1">
            <a:spLocks/>
          </p:cNvSpPr>
          <p:nvPr/>
        </p:nvSpPr>
        <p:spPr>
          <a:xfrm>
            <a:off x="304800" y="16933"/>
            <a:ext cx="8686800" cy="533400"/>
          </a:xfrm>
          <a:prstGeom prst="rect">
            <a:avLst/>
          </a:prstGeom>
          <a:noFill/>
          <a:ln>
            <a:noFill/>
          </a:ln>
        </p:spPr>
        <p:txBody>
          <a:bodyPr vert="horz" lIns="91440" tIns="45720" rIns="91440" bIns="45720" rtlCol="0" anchor="ctr">
            <a:normAutofit fontScale="82500" lnSpcReduction="20000"/>
          </a:bodyPr>
          <a:lstStyle>
            <a:lvl1pPr algn="ctr" defTabSz="914400" rtl="0" eaLnBrk="1" latinLnBrk="0" hangingPunct="1">
              <a:spcBef>
                <a:spcPct val="0"/>
              </a:spcBef>
              <a:buNone/>
              <a:defRPr sz="4400" kern="1200">
                <a:ln>
                  <a:solidFill>
                    <a:schemeClr val="accent5">
                      <a:lumMod val="60000"/>
                      <a:lumOff val="40000"/>
                    </a:schemeClr>
                  </a:solidFill>
                </a:ln>
                <a:solidFill>
                  <a:srgbClr val="00F6FF"/>
                </a:solidFill>
                <a:latin typeface="+mj-lt"/>
                <a:ea typeface="+mj-ea"/>
                <a:cs typeface="+mj-cs"/>
              </a:defRPr>
            </a:lvl1pPr>
          </a:lstStyle>
          <a:p>
            <a:r>
              <a:rPr lang="en-US" dirty="0" smtClean="0">
                <a:ln>
                  <a:solidFill>
                    <a:sysClr val="windowText" lastClr="000000"/>
                  </a:solidFill>
                </a:ln>
                <a:solidFill>
                  <a:sysClr val="windowText" lastClr="000000"/>
                </a:solidFill>
                <a:latin typeface="Source Sans Pro" panose="020B0503030403020204"/>
              </a:rPr>
              <a:t>Takeaway</a:t>
            </a:r>
            <a:endParaRPr lang="en-US" dirty="0">
              <a:ln>
                <a:solidFill>
                  <a:sysClr val="windowText" lastClr="000000"/>
                </a:solidFill>
              </a:ln>
              <a:solidFill>
                <a:sysClr val="windowText" lastClr="000000"/>
              </a:solidFill>
              <a:latin typeface="Source Sans Pro" panose="020B0503030403020204"/>
            </a:endParaRPr>
          </a:p>
        </p:txBody>
      </p:sp>
    </p:spTree>
    <p:extLst>
      <p:ext uri="{BB962C8B-B14F-4D97-AF65-F5344CB8AC3E}">
        <p14:creationId xmlns:p14="http://schemas.microsoft.com/office/powerpoint/2010/main" val="4175926450"/>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137</a:t>
            </a:fld>
            <a:endParaRPr lang="en-US" dirty="0"/>
          </a:p>
        </p:txBody>
      </p:sp>
      <p:graphicFrame>
        <p:nvGraphicFramePr>
          <p:cNvPr id="16" name="Group 5"/>
          <p:cNvGraphicFramePr>
            <a:graphicFrameLocks noGrp="1"/>
          </p:cNvGraphicFramePr>
          <p:nvPr>
            <p:custDataLst>
              <p:tags r:id="rId1"/>
            </p:custDataLst>
            <p:extLst>
              <p:ext uri="{D42A27DB-BD31-4B8C-83A1-F6EECF244321}">
                <p14:modId xmlns:p14="http://schemas.microsoft.com/office/powerpoint/2010/main" val="939398103"/>
              </p:ext>
            </p:extLst>
          </p:nvPr>
        </p:nvGraphicFramePr>
        <p:xfrm>
          <a:off x="559530" y="2699381"/>
          <a:ext cx="3810005" cy="2377440"/>
        </p:xfrm>
        <a:graphic>
          <a:graphicData uri="http://schemas.openxmlformats.org/drawingml/2006/table">
            <a:tbl>
              <a:tblPr/>
              <a:tblGrid>
                <a:gridCol w="380677">
                  <a:extLst>
                    <a:ext uri="{9D8B030D-6E8A-4147-A177-3AD203B41FA5}">
                      <a16:colId xmlns:a16="http://schemas.microsoft.com/office/drawing/2014/main" val="20000"/>
                    </a:ext>
                  </a:extLst>
                </a:gridCol>
                <a:gridCol w="380677">
                  <a:extLst>
                    <a:ext uri="{9D8B030D-6E8A-4147-A177-3AD203B41FA5}">
                      <a16:colId xmlns:a16="http://schemas.microsoft.com/office/drawing/2014/main" val="20001"/>
                    </a:ext>
                  </a:extLst>
                </a:gridCol>
                <a:gridCol w="382296">
                  <a:extLst>
                    <a:ext uri="{9D8B030D-6E8A-4147-A177-3AD203B41FA5}">
                      <a16:colId xmlns:a16="http://schemas.microsoft.com/office/drawing/2014/main" val="20002"/>
                    </a:ext>
                  </a:extLst>
                </a:gridCol>
                <a:gridCol w="380677">
                  <a:extLst>
                    <a:ext uri="{9D8B030D-6E8A-4147-A177-3AD203B41FA5}">
                      <a16:colId xmlns:a16="http://schemas.microsoft.com/office/drawing/2014/main" val="20003"/>
                    </a:ext>
                  </a:extLst>
                </a:gridCol>
                <a:gridCol w="380676">
                  <a:extLst>
                    <a:ext uri="{9D8B030D-6E8A-4147-A177-3AD203B41FA5}">
                      <a16:colId xmlns:a16="http://schemas.microsoft.com/office/drawing/2014/main" val="20004"/>
                    </a:ext>
                  </a:extLst>
                </a:gridCol>
                <a:gridCol w="380677">
                  <a:extLst>
                    <a:ext uri="{9D8B030D-6E8A-4147-A177-3AD203B41FA5}">
                      <a16:colId xmlns:a16="http://schemas.microsoft.com/office/drawing/2014/main" val="20005"/>
                    </a:ext>
                  </a:extLst>
                </a:gridCol>
                <a:gridCol w="380676">
                  <a:extLst>
                    <a:ext uri="{9D8B030D-6E8A-4147-A177-3AD203B41FA5}">
                      <a16:colId xmlns:a16="http://schemas.microsoft.com/office/drawing/2014/main" val="20006"/>
                    </a:ext>
                  </a:extLst>
                </a:gridCol>
                <a:gridCol w="382296">
                  <a:extLst>
                    <a:ext uri="{9D8B030D-6E8A-4147-A177-3AD203B41FA5}">
                      <a16:colId xmlns:a16="http://schemas.microsoft.com/office/drawing/2014/main" val="20007"/>
                    </a:ext>
                  </a:extLst>
                </a:gridCol>
                <a:gridCol w="380677">
                  <a:extLst>
                    <a:ext uri="{9D8B030D-6E8A-4147-A177-3AD203B41FA5}">
                      <a16:colId xmlns:a16="http://schemas.microsoft.com/office/drawing/2014/main" val="20008"/>
                    </a:ext>
                  </a:extLst>
                </a:gridCol>
                <a:gridCol w="380676">
                  <a:extLst>
                    <a:ext uri="{9D8B030D-6E8A-4147-A177-3AD203B41FA5}">
                      <a16:colId xmlns:a16="http://schemas.microsoft.com/office/drawing/2014/main" val="20009"/>
                    </a:ext>
                  </a:extLst>
                </a:gridCol>
              </a:tblGrid>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extLst>
                  <a:ext uri="{0D108BD9-81ED-4DB2-BD59-A6C34878D82A}">
                    <a16:rowId xmlns:a16="http://schemas.microsoft.com/office/drawing/2014/main" val="10000"/>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extLst>
                  <a:ext uri="{0D108BD9-81ED-4DB2-BD59-A6C34878D82A}">
                    <a16:rowId xmlns:a16="http://schemas.microsoft.com/office/drawing/2014/main" val="10001"/>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18" name="Text Box 4"/>
          <p:cNvSpPr txBox="1">
            <a:spLocks noChangeArrowheads="1"/>
          </p:cNvSpPr>
          <p:nvPr>
            <p:custDataLst>
              <p:tags r:id="rId2"/>
            </p:custDataLst>
          </p:nvPr>
        </p:nvSpPr>
        <p:spPr bwMode="auto">
          <a:xfrm>
            <a:off x="228598" y="554682"/>
            <a:ext cx="4049827" cy="1938992"/>
          </a:xfrm>
          <a:prstGeom prst="rect">
            <a:avLst/>
          </a:prstGeom>
          <a:noFill/>
          <a:ln w="28575" algn="ctr">
            <a:noFill/>
            <a:miter lim="800000"/>
            <a:headEnd/>
            <a:tailEnd/>
          </a:ln>
          <a:effectLst/>
        </p:spPr>
        <p:txBody>
          <a:bodyPr wrap="none">
            <a:spAutoFit/>
          </a:bodyPr>
          <a:lstStyle/>
          <a:p>
            <a:pPr fontAlgn="auto">
              <a:spcBef>
                <a:spcPts val="0"/>
              </a:spcBef>
              <a:spcAft>
                <a:spcPts val="0"/>
              </a:spcAft>
              <a:buClr>
                <a:srgbClr val="40458C"/>
              </a:buClr>
              <a:buSzPct val="100000"/>
              <a:buFont typeface="Times New Roman" pitchFamily="18" charset="0"/>
              <a:buNone/>
            </a:pPr>
            <a:r>
              <a:rPr lang="en-US" dirty="0" smtClean="0">
                <a:solidFill>
                  <a:prstClr val="black"/>
                </a:solidFill>
                <a:latin typeface="Consolas" pitchFamily="49" charset="0"/>
                <a:ea typeface="+mn-ea"/>
                <a:cs typeface="+mn-cs"/>
              </a:rPr>
              <a:t>// H = </a:t>
            </a:r>
            <a:r>
              <a:rPr lang="en-US" dirty="0">
                <a:solidFill>
                  <a:prstClr val="black"/>
                </a:solidFill>
                <a:latin typeface="Consolas" pitchFamily="49" charset="0"/>
                <a:ea typeface="+mn-ea"/>
                <a:cs typeface="+mn-cs"/>
              </a:rPr>
              <a:t>6</a:t>
            </a:r>
            <a:r>
              <a:rPr lang="en-US" dirty="0" smtClean="0">
                <a:solidFill>
                  <a:prstClr val="black"/>
                </a:solidFill>
                <a:latin typeface="Consolas" pitchFamily="49" charset="0"/>
                <a:ea typeface="+mn-ea"/>
                <a:cs typeface="+mn-cs"/>
              </a:rPr>
              <a:t>, W = 10</a:t>
            </a:r>
          </a:p>
          <a:p>
            <a:pPr fontAlgn="auto">
              <a:spcBef>
                <a:spcPts val="0"/>
              </a:spcBef>
              <a:spcAft>
                <a:spcPts val="0"/>
              </a:spcAft>
              <a:buClr>
                <a:srgbClr val="40458C"/>
              </a:buClr>
              <a:buSzPct val="100000"/>
              <a:buFont typeface="Times New Roman" pitchFamily="18" charset="0"/>
              <a:buNone/>
            </a:pPr>
            <a:r>
              <a:rPr lang="en-US" dirty="0" smtClean="0">
                <a:solidFill>
                  <a:prstClr val="black"/>
                </a:solidFill>
                <a:latin typeface="Consolas" pitchFamily="49" charset="0"/>
                <a:ea typeface="+mn-ea"/>
                <a:cs typeface="+mn-cs"/>
              </a:rPr>
              <a:t>int A[H][W];</a:t>
            </a:r>
            <a:endParaRPr lang="en-US" dirty="0">
              <a:solidFill>
                <a:prstClr val="black"/>
              </a:solidFill>
              <a:latin typeface="Consolas" pitchFamily="49" charset="0"/>
              <a:ea typeface="+mn-ea"/>
              <a:cs typeface="+mn-cs"/>
            </a:endParaRPr>
          </a:p>
          <a:p>
            <a:pPr fontAlgn="auto">
              <a:spcBef>
                <a:spcPts val="0"/>
              </a:spcBef>
              <a:spcAft>
                <a:spcPts val="0"/>
              </a:spcAft>
              <a:buClr>
                <a:srgbClr val="40458C"/>
              </a:buClr>
              <a:buSzPct val="100000"/>
              <a:buFont typeface="Times New Roman" pitchFamily="18" charset="0"/>
              <a:buNone/>
            </a:pPr>
            <a:r>
              <a:rPr lang="en-US" dirty="0" smtClean="0">
                <a:solidFill>
                  <a:prstClr val="black"/>
                </a:solidFill>
                <a:latin typeface="Consolas" pitchFamily="49" charset="0"/>
                <a:ea typeface="+mn-ea"/>
                <a:cs typeface="+mn-cs"/>
              </a:rPr>
              <a:t>for(x=0</a:t>
            </a:r>
            <a:r>
              <a:rPr lang="en-US" dirty="0">
                <a:solidFill>
                  <a:prstClr val="black"/>
                </a:solidFill>
                <a:latin typeface="Consolas" pitchFamily="49" charset="0"/>
                <a:ea typeface="+mn-ea"/>
                <a:cs typeface="+mn-cs"/>
              </a:rPr>
              <a:t>; </a:t>
            </a:r>
            <a:r>
              <a:rPr lang="en-US" dirty="0" smtClean="0">
                <a:solidFill>
                  <a:prstClr val="black"/>
                </a:solidFill>
                <a:latin typeface="Consolas" pitchFamily="49" charset="0"/>
                <a:ea typeface="+mn-ea"/>
                <a:cs typeface="+mn-cs"/>
              </a:rPr>
              <a:t>x &lt; W; x++) </a:t>
            </a:r>
            <a:endParaRPr lang="en-US" dirty="0">
              <a:solidFill>
                <a:prstClr val="black"/>
              </a:solidFill>
              <a:latin typeface="Consolas" pitchFamily="49" charset="0"/>
              <a:ea typeface="+mn-ea"/>
              <a:cs typeface="+mn-cs"/>
            </a:endParaRPr>
          </a:p>
          <a:p>
            <a:pPr fontAlgn="auto">
              <a:spcBef>
                <a:spcPts val="0"/>
              </a:spcBef>
              <a:spcAft>
                <a:spcPts val="0"/>
              </a:spcAft>
              <a:buClr>
                <a:srgbClr val="40458C"/>
              </a:buClr>
              <a:buSzPct val="100000"/>
              <a:buFont typeface="Times New Roman" pitchFamily="18" charset="0"/>
              <a:buNone/>
              <a:tabLst>
                <a:tab pos="461963" algn="l"/>
              </a:tabLst>
            </a:pPr>
            <a:r>
              <a:rPr lang="en-US" dirty="0" smtClean="0">
                <a:solidFill>
                  <a:prstClr val="black"/>
                </a:solidFill>
                <a:latin typeface="Consolas" pitchFamily="49" charset="0"/>
                <a:ea typeface="+mn-ea"/>
                <a:cs typeface="+mn-cs"/>
              </a:rPr>
              <a:t>	for(y=0</a:t>
            </a:r>
            <a:r>
              <a:rPr lang="en-US" dirty="0">
                <a:solidFill>
                  <a:prstClr val="black"/>
                </a:solidFill>
                <a:latin typeface="Consolas" pitchFamily="49" charset="0"/>
                <a:ea typeface="+mn-ea"/>
                <a:cs typeface="+mn-cs"/>
              </a:rPr>
              <a:t>; </a:t>
            </a:r>
            <a:r>
              <a:rPr lang="en-US" dirty="0" smtClean="0">
                <a:solidFill>
                  <a:prstClr val="black"/>
                </a:solidFill>
                <a:latin typeface="Consolas" pitchFamily="49" charset="0"/>
                <a:ea typeface="+mn-ea"/>
                <a:cs typeface="+mn-cs"/>
              </a:rPr>
              <a:t>y &lt; H; y++)</a:t>
            </a:r>
            <a:endParaRPr lang="en-US" dirty="0">
              <a:solidFill>
                <a:prstClr val="black"/>
              </a:solidFill>
              <a:latin typeface="Consolas" pitchFamily="49" charset="0"/>
              <a:ea typeface="+mn-ea"/>
              <a:cs typeface="+mn-cs"/>
            </a:endParaRPr>
          </a:p>
          <a:p>
            <a:pPr fontAlgn="auto">
              <a:spcBef>
                <a:spcPts val="0"/>
              </a:spcBef>
              <a:spcAft>
                <a:spcPts val="0"/>
              </a:spcAft>
              <a:buClr>
                <a:srgbClr val="40458C"/>
              </a:buClr>
              <a:buSzPct val="100000"/>
              <a:buFont typeface="Times New Roman" pitchFamily="18" charset="0"/>
              <a:buNone/>
              <a:tabLst>
                <a:tab pos="914400" algn="l"/>
              </a:tabLst>
            </a:pPr>
            <a:r>
              <a:rPr lang="en-US" b="1" dirty="0" smtClean="0">
                <a:solidFill>
                  <a:prstClr val="black"/>
                </a:solidFill>
                <a:latin typeface="Consolas" pitchFamily="49" charset="0"/>
                <a:ea typeface="+mn-ea"/>
                <a:cs typeface="+mn-cs"/>
              </a:rPr>
              <a:t>	sum </a:t>
            </a:r>
            <a:r>
              <a:rPr lang="en-US" b="1" dirty="0">
                <a:solidFill>
                  <a:prstClr val="black"/>
                </a:solidFill>
                <a:latin typeface="Consolas" pitchFamily="49" charset="0"/>
                <a:ea typeface="+mn-ea"/>
                <a:cs typeface="+mn-cs"/>
              </a:rPr>
              <a:t>+= </a:t>
            </a:r>
            <a:r>
              <a:rPr lang="en-US" b="1" dirty="0" smtClean="0">
                <a:solidFill>
                  <a:prstClr val="black"/>
                </a:solidFill>
                <a:latin typeface="Consolas" pitchFamily="49" charset="0"/>
                <a:ea typeface="+mn-ea"/>
                <a:cs typeface="+mn-cs"/>
              </a:rPr>
              <a:t>A[y][</a:t>
            </a:r>
            <a:r>
              <a:rPr lang="en-US" b="1" dirty="0">
                <a:solidFill>
                  <a:prstClr val="black"/>
                </a:solidFill>
                <a:latin typeface="Consolas" pitchFamily="49" charset="0"/>
                <a:ea typeface="+mn-ea"/>
                <a:cs typeface="+mn-cs"/>
              </a:rPr>
              <a:t>x</a:t>
            </a:r>
            <a:r>
              <a:rPr lang="en-US" b="1" dirty="0" smtClean="0">
                <a:solidFill>
                  <a:prstClr val="black"/>
                </a:solidFill>
                <a:latin typeface="Consolas" pitchFamily="49" charset="0"/>
                <a:ea typeface="+mn-ea"/>
                <a:cs typeface="+mn-cs"/>
              </a:rPr>
              <a:t>];</a:t>
            </a:r>
            <a:endParaRPr lang="en-US" b="1" dirty="0">
              <a:solidFill>
                <a:prstClr val="black"/>
              </a:solidFill>
              <a:latin typeface="Consolas" pitchFamily="49" charset="0"/>
              <a:ea typeface="+mn-ea"/>
              <a:cs typeface="+mn-cs"/>
            </a:endParaRPr>
          </a:p>
        </p:txBody>
      </p:sp>
      <p:sp>
        <p:nvSpPr>
          <p:cNvPr id="19" name="Rectangle 2"/>
          <p:cNvSpPr txBox="1">
            <a:spLocks noChangeArrowheads="1"/>
          </p:cNvSpPr>
          <p:nvPr>
            <p:custDataLst>
              <p:tags r:id="rId3"/>
            </p:custDataLst>
          </p:nvPr>
        </p:nvSpPr>
        <p:spPr>
          <a:xfrm>
            <a:off x="-115497" y="17422"/>
            <a:ext cx="8686800" cy="533400"/>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dirty="0" smtClean="0">
                <a:solidFill>
                  <a:prstClr val="black"/>
                </a:solidFill>
                <a:latin typeface="Source Sans Pro" panose="020B0503030403020204"/>
              </a:rPr>
              <a:t>Cache Conscious Programming</a:t>
            </a:r>
            <a:endParaRPr lang="en-US" dirty="0">
              <a:solidFill>
                <a:prstClr val="black"/>
              </a:solidFill>
              <a:latin typeface="Source Sans Pro" panose="020B0503030403020204"/>
            </a:endParaRPr>
          </a:p>
        </p:txBody>
      </p:sp>
      <p:graphicFrame>
        <p:nvGraphicFramePr>
          <p:cNvPr id="20" name="Group 5"/>
          <p:cNvGraphicFramePr>
            <a:graphicFrameLocks noGrp="1"/>
          </p:cNvGraphicFramePr>
          <p:nvPr>
            <p:custDataLst>
              <p:tags r:id="rId4"/>
            </p:custDataLst>
            <p:extLst/>
          </p:nvPr>
        </p:nvGraphicFramePr>
        <p:xfrm>
          <a:off x="8474679" y="90851"/>
          <a:ext cx="380676" cy="6583680"/>
        </p:xfrm>
        <a:graphic>
          <a:graphicData uri="http://schemas.openxmlformats.org/drawingml/2006/table">
            <a:tbl>
              <a:tblPr/>
              <a:tblGrid>
                <a:gridCol w="380676">
                  <a:extLst>
                    <a:ext uri="{9D8B030D-6E8A-4147-A177-3AD203B41FA5}">
                      <a16:colId xmlns:a16="http://schemas.microsoft.com/office/drawing/2014/main" val="20000"/>
                    </a:ext>
                  </a:extLst>
                </a:gridCol>
              </a:tblGrid>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extLst>
                  <a:ext uri="{0D108BD9-81ED-4DB2-BD59-A6C34878D82A}">
                    <a16:rowId xmlns:a16="http://schemas.microsoft.com/office/drawing/2014/main" val="10000"/>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extLst>
                  <a:ext uri="{0D108BD9-81ED-4DB2-BD59-A6C34878D82A}">
                    <a16:rowId xmlns:a16="http://schemas.microsoft.com/office/drawing/2014/main" val="10001"/>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extLst>
                  <a:ext uri="{0D108BD9-81ED-4DB2-BD59-A6C34878D82A}">
                    <a16:rowId xmlns:a16="http://schemas.microsoft.com/office/drawing/2014/main" val="10002"/>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extLst>
                  <a:ext uri="{0D108BD9-81ED-4DB2-BD59-A6C34878D82A}">
                    <a16:rowId xmlns:a16="http://schemas.microsoft.com/office/drawing/2014/main" val="10003"/>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50000"/>
                      </a:srgbClr>
                    </a:solidFill>
                  </a:tcPr>
                </a:tc>
                <a:extLst>
                  <a:ext uri="{0D108BD9-81ED-4DB2-BD59-A6C34878D82A}">
                    <a16:rowId xmlns:a16="http://schemas.microsoft.com/office/drawing/2014/main" val="10004"/>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50000"/>
                      </a:srgbClr>
                    </a:solidFill>
                  </a:tcPr>
                </a:tc>
                <a:extLst>
                  <a:ext uri="{0D108BD9-81ED-4DB2-BD59-A6C34878D82A}">
                    <a16:rowId xmlns:a16="http://schemas.microsoft.com/office/drawing/2014/main" val="10005"/>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50000"/>
                      </a:srgbClr>
                    </a:solidFill>
                  </a:tcPr>
                </a:tc>
                <a:extLst>
                  <a:ext uri="{0D108BD9-81ED-4DB2-BD59-A6C34878D82A}">
                    <a16:rowId xmlns:a16="http://schemas.microsoft.com/office/drawing/2014/main" val="10006"/>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50000"/>
                      </a:srgbClr>
                    </a:solidFill>
                  </a:tcPr>
                </a:tc>
                <a:extLst>
                  <a:ext uri="{0D108BD9-81ED-4DB2-BD59-A6C34878D82A}">
                    <a16:rowId xmlns:a16="http://schemas.microsoft.com/office/drawing/2014/main" val="10007"/>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extLst>
                  <a:ext uri="{0D108BD9-81ED-4DB2-BD59-A6C34878D82A}">
                    <a16:rowId xmlns:a16="http://schemas.microsoft.com/office/drawing/2014/main" val="10008"/>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extLst>
                  <a:ext uri="{0D108BD9-81ED-4DB2-BD59-A6C34878D82A}">
                    <a16:rowId xmlns:a16="http://schemas.microsoft.com/office/drawing/2014/main" val="10009"/>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extLst>
                  <a:ext uri="{0D108BD9-81ED-4DB2-BD59-A6C34878D82A}">
                    <a16:rowId xmlns:a16="http://schemas.microsoft.com/office/drawing/2014/main" val="10010"/>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extLst>
                  <a:ext uri="{0D108BD9-81ED-4DB2-BD59-A6C34878D82A}">
                    <a16:rowId xmlns:a16="http://schemas.microsoft.com/office/drawing/2014/main" val="10011"/>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extLst>
                  <a:ext uri="{0D108BD9-81ED-4DB2-BD59-A6C34878D82A}">
                    <a16:rowId xmlns:a16="http://schemas.microsoft.com/office/drawing/2014/main" val="10012"/>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extLst>
                  <a:ext uri="{0D108BD9-81ED-4DB2-BD59-A6C34878D82A}">
                    <a16:rowId xmlns:a16="http://schemas.microsoft.com/office/drawing/2014/main" val="10013"/>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extLst>
                  <a:ext uri="{0D108BD9-81ED-4DB2-BD59-A6C34878D82A}">
                    <a16:rowId xmlns:a16="http://schemas.microsoft.com/office/drawing/2014/main" val="10014"/>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extLst>
                  <a:ext uri="{0D108BD9-81ED-4DB2-BD59-A6C34878D82A}">
                    <a16:rowId xmlns:a16="http://schemas.microsoft.com/office/drawing/2014/main" val="10015"/>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extLst>
                  <a:ext uri="{0D108BD9-81ED-4DB2-BD59-A6C34878D82A}">
                    <a16:rowId xmlns:a16="http://schemas.microsoft.com/office/drawing/2014/main" val="10016"/>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extLst>
                  <a:ext uri="{0D108BD9-81ED-4DB2-BD59-A6C34878D82A}">
                    <a16:rowId xmlns:a16="http://schemas.microsoft.com/office/drawing/2014/main" val="10017"/>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extLst>
                  <a:ext uri="{0D108BD9-81ED-4DB2-BD59-A6C34878D82A}">
                    <a16:rowId xmlns:a16="http://schemas.microsoft.com/office/drawing/2014/main" val="10018"/>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extLst>
                  <a:ext uri="{0D108BD9-81ED-4DB2-BD59-A6C34878D82A}">
                    <a16:rowId xmlns:a16="http://schemas.microsoft.com/office/drawing/2014/main" val="10019"/>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extLst>
                  <a:ext uri="{0D108BD9-81ED-4DB2-BD59-A6C34878D82A}">
                    <a16:rowId xmlns:a16="http://schemas.microsoft.com/office/drawing/2014/main" val="10020"/>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extLst>
                  <a:ext uri="{0D108BD9-81ED-4DB2-BD59-A6C34878D82A}">
                    <a16:rowId xmlns:a16="http://schemas.microsoft.com/office/drawing/2014/main" val="10021"/>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extLst>
                  <a:ext uri="{0D108BD9-81ED-4DB2-BD59-A6C34878D82A}">
                    <a16:rowId xmlns:a16="http://schemas.microsoft.com/office/drawing/2014/main" val="10022"/>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extLst>
                  <a:ext uri="{0D108BD9-81ED-4DB2-BD59-A6C34878D82A}">
                    <a16:rowId xmlns:a16="http://schemas.microsoft.com/office/drawing/2014/main" val="10023"/>
                  </a:ext>
                </a:extLst>
              </a:tr>
            </a:tbl>
          </a:graphicData>
        </a:graphic>
      </p:graphicFrame>
      <p:graphicFrame>
        <p:nvGraphicFramePr>
          <p:cNvPr id="21" name="Group 5"/>
          <p:cNvGraphicFramePr>
            <a:graphicFrameLocks noGrp="1"/>
          </p:cNvGraphicFramePr>
          <p:nvPr>
            <p:custDataLst>
              <p:tags r:id="rId5"/>
            </p:custDataLst>
            <p:extLst>
              <p:ext uri="{D42A27DB-BD31-4B8C-83A1-F6EECF244321}">
                <p14:modId xmlns:p14="http://schemas.microsoft.com/office/powerpoint/2010/main" val="2315136479"/>
              </p:ext>
            </p:extLst>
          </p:nvPr>
        </p:nvGraphicFramePr>
        <p:xfrm>
          <a:off x="5544606" y="1226525"/>
          <a:ext cx="1524327" cy="2377440"/>
        </p:xfrm>
        <a:graphic>
          <a:graphicData uri="http://schemas.openxmlformats.org/drawingml/2006/table">
            <a:tbl>
              <a:tblPr/>
              <a:tblGrid>
                <a:gridCol w="380677">
                  <a:extLst>
                    <a:ext uri="{9D8B030D-6E8A-4147-A177-3AD203B41FA5}">
                      <a16:colId xmlns:a16="http://schemas.microsoft.com/office/drawing/2014/main" val="20000"/>
                    </a:ext>
                  </a:extLst>
                </a:gridCol>
                <a:gridCol w="380677">
                  <a:extLst>
                    <a:ext uri="{9D8B030D-6E8A-4147-A177-3AD203B41FA5}">
                      <a16:colId xmlns:a16="http://schemas.microsoft.com/office/drawing/2014/main" val="20001"/>
                    </a:ext>
                  </a:extLst>
                </a:gridCol>
                <a:gridCol w="382296">
                  <a:extLst>
                    <a:ext uri="{9D8B030D-6E8A-4147-A177-3AD203B41FA5}">
                      <a16:colId xmlns:a16="http://schemas.microsoft.com/office/drawing/2014/main" val="20002"/>
                    </a:ext>
                  </a:extLst>
                </a:gridCol>
                <a:gridCol w="380677">
                  <a:extLst>
                    <a:ext uri="{9D8B030D-6E8A-4147-A177-3AD203B41FA5}">
                      <a16:colId xmlns:a16="http://schemas.microsoft.com/office/drawing/2014/main" val="20003"/>
                    </a:ext>
                  </a:extLst>
                </a:gridCol>
              </a:tblGrid>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extLst>
                  <a:ext uri="{0D108BD9-81ED-4DB2-BD59-A6C34878D82A}">
                    <a16:rowId xmlns:a16="http://schemas.microsoft.com/office/drawing/2014/main" val="10000"/>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extLst>
                  <a:ext uri="{0D108BD9-81ED-4DB2-BD59-A6C34878D82A}">
                    <a16:rowId xmlns:a16="http://schemas.microsoft.com/office/drawing/2014/main" val="10001"/>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extLst>
                  <a:ext uri="{0D108BD9-81ED-4DB2-BD59-A6C34878D82A}">
                    <a16:rowId xmlns:a16="http://schemas.microsoft.com/office/drawing/2014/main" val="10002"/>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extLst>
                  <a:ext uri="{0D108BD9-81ED-4DB2-BD59-A6C34878D82A}">
                    <a16:rowId xmlns:a16="http://schemas.microsoft.com/office/drawing/2014/main" val="10003"/>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extLst>
                  <a:ext uri="{0D108BD9-81ED-4DB2-BD59-A6C34878D82A}">
                    <a16:rowId xmlns:a16="http://schemas.microsoft.com/office/drawing/2014/main" val="10004"/>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extLst>
                  <a:ext uri="{0D108BD9-81ED-4DB2-BD59-A6C34878D82A}">
                    <a16:rowId xmlns:a16="http://schemas.microsoft.com/office/drawing/2014/main" val="10005"/>
                  </a:ext>
                </a:extLst>
              </a:tr>
            </a:tbl>
          </a:graphicData>
        </a:graphic>
      </p:graphicFrame>
      <p:sp>
        <p:nvSpPr>
          <p:cNvPr id="22" name="Rectangle 21"/>
          <p:cNvSpPr/>
          <p:nvPr/>
        </p:nvSpPr>
        <p:spPr>
          <a:xfrm>
            <a:off x="6777286" y="5458185"/>
            <a:ext cx="1794017" cy="523220"/>
          </a:xfrm>
          <a:prstGeom prst="rect">
            <a:avLst/>
          </a:prstGeom>
        </p:spPr>
        <p:txBody>
          <a:bodyPr wrap="none">
            <a:spAutoFit/>
          </a:bodyPr>
          <a:lstStyle/>
          <a:p>
            <a:pPr fontAlgn="auto">
              <a:spcBef>
                <a:spcPts val="0"/>
              </a:spcBef>
              <a:spcAft>
                <a:spcPts val="0"/>
              </a:spcAft>
            </a:pPr>
            <a:r>
              <a:rPr lang="en-US" sz="2800" dirty="0" smtClean="0">
                <a:solidFill>
                  <a:prstClr val="black"/>
                </a:solidFill>
                <a:latin typeface="Source Sans Pro" panose="020B0503030403020204"/>
                <a:ea typeface="+mn-ea"/>
                <a:cs typeface="+mn-cs"/>
              </a:rPr>
              <a:t>MEMORY</a:t>
            </a:r>
            <a:endParaRPr lang="en-US" sz="2800" dirty="0">
              <a:solidFill>
                <a:prstClr val="black"/>
              </a:solidFill>
              <a:latin typeface="Source Sans Pro" panose="020B0503030403020204"/>
              <a:ea typeface="+mn-ea"/>
              <a:cs typeface="+mn-cs"/>
            </a:endParaRPr>
          </a:p>
        </p:txBody>
      </p:sp>
      <p:sp>
        <p:nvSpPr>
          <p:cNvPr id="23" name="Rectangle 22"/>
          <p:cNvSpPr/>
          <p:nvPr/>
        </p:nvSpPr>
        <p:spPr>
          <a:xfrm>
            <a:off x="5760049" y="3653122"/>
            <a:ext cx="1441420" cy="523220"/>
          </a:xfrm>
          <a:prstGeom prst="rect">
            <a:avLst/>
          </a:prstGeom>
        </p:spPr>
        <p:txBody>
          <a:bodyPr wrap="none">
            <a:spAutoFit/>
          </a:bodyPr>
          <a:lstStyle/>
          <a:p>
            <a:pPr fontAlgn="auto">
              <a:spcBef>
                <a:spcPts val="0"/>
              </a:spcBef>
              <a:spcAft>
                <a:spcPts val="0"/>
              </a:spcAft>
            </a:pPr>
            <a:r>
              <a:rPr lang="en-US" sz="2800" smtClean="0">
                <a:solidFill>
                  <a:prstClr val="black"/>
                </a:solidFill>
                <a:latin typeface="Source Sans Pro" panose="020B0503030403020204"/>
                <a:ea typeface="+mn-ea"/>
                <a:cs typeface="+mn-cs"/>
              </a:rPr>
              <a:t>CACHE</a:t>
            </a:r>
            <a:endParaRPr lang="en-US" sz="2800" dirty="0">
              <a:solidFill>
                <a:prstClr val="black"/>
              </a:solidFill>
              <a:latin typeface="Source Sans Pro" panose="020B0503030403020204"/>
              <a:ea typeface="+mn-ea"/>
              <a:cs typeface="+mn-cs"/>
            </a:endParaRPr>
          </a:p>
        </p:txBody>
      </p:sp>
      <p:sp>
        <p:nvSpPr>
          <p:cNvPr id="24" name="Rectangle 23"/>
          <p:cNvSpPr/>
          <p:nvPr/>
        </p:nvSpPr>
        <p:spPr>
          <a:xfrm>
            <a:off x="4369534" y="3561649"/>
            <a:ext cx="1330469" cy="954107"/>
          </a:xfrm>
          <a:prstGeom prst="rect">
            <a:avLst/>
          </a:prstGeom>
        </p:spPr>
        <p:txBody>
          <a:bodyPr wrap="square">
            <a:spAutoFit/>
          </a:bodyPr>
          <a:lstStyle/>
          <a:p>
            <a:pPr fontAlgn="auto">
              <a:spcBef>
                <a:spcPts val="0"/>
              </a:spcBef>
              <a:spcAft>
                <a:spcPts val="0"/>
              </a:spcAft>
            </a:pPr>
            <a:r>
              <a:rPr lang="en-US" sz="2800" dirty="0" smtClean="0">
                <a:solidFill>
                  <a:prstClr val="black"/>
                </a:solidFill>
                <a:latin typeface="Source Sans Pro" panose="020B0503030403020204"/>
                <a:ea typeface="+mn-ea"/>
                <a:cs typeface="+mn-cs"/>
              </a:rPr>
              <a:t>YOUR MIND</a:t>
            </a:r>
            <a:endParaRPr lang="en-US" sz="2800" dirty="0">
              <a:solidFill>
                <a:prstClr val="black"/>
              </a:solidFill>
              <a:latin typeface="Source Sans Pro" panose="020B0503030403020204"/>
              <a:ea typeface="+mn-ea"/>
              <a:cs typeface="+mn-cs"/>
            </a:endParaRPr>
          </a:p>
        </p:txBody>
      </p:sp>
      <p:sp>
        <p:nvSpPr>
          <p:cNvPr id="25" name="Rectangle 24"/>
          <p:cNvSpPr/>
          <p:nvPr/>
        </p:nvSpPr>
        <p:spPr>
          <a:xfrm>
            <a:off x="49715" y="3777092"/>
            <a:ext cx="393562" cy="523220"/>
          </a:xfrm>
          <a:prstGeom prst="rect">
            <a:avLst/>
          </a:prstGeom>
        </p:spPr>
        <p:txBody>
          <a:bodyPr wrap="square">
            <a:spAutoFit/>
          </a:bodyPr>
          <a:lstStyle/>
          <a:p>
            <a:pPr fontAlgn="auto">
              <a:spcBef>
                <a:spcPts val="0"/>
              </a:spcBef>
              <a:spcAft>
                <a:spcPts val="0"/>
              </a:spcAft>
            </a:pPr>
            <a:r>
              <a:rPr lang="en-US" sz="2800" dirty="0" smtClean="0">
                <a:solidFill>
                  <a:srgbClr val="C0504D"/>
                </a:solidFill>
                <a:latin typeface="Calibri"/>
                <a:ea typeface="+mn-ea"/>
                <a:cs typeface="+mn-cs"/>
              </a:rPr>
              <a:t>H</a:t>
            </a:r>
            <a:endParaRPr lang="en-US" sz="2800" dirty="0">
              <a:solidFill>
                <a:srgbClr val="C0504D"/>
              </a:solidFill>
              <a:latin typeface="Calibri"/>
              <a:ea typeface="+mn-ea"/>
              <a:cs typeface="+mn-cs"/>
            </a:endParaRPr>
          </a:p>
        </p:txBody>
      </p:sp>
      <p:sp>
        <p:nvSpPr>
          <p:cNvPr id="26" name="Rectangle 25"/>
          <p:cNvSpPr/>
          <p:nvPr/>
        </p:nvSpPr>
        <p:spPr>
          <a:xfrm>
            <a:off x="2088547" y="2253346"/>
            <a:ext cx="393562" cy="523220"/>
          </a:xfrm>
          <a:prstGeom prst="rect">
            <a:avLst/>
          </a:prstGeom>
        </p:spPr>
        <p:txBody>
          <a:bodyPr wrap="square">
            <a:spAutoFit/>
          </a:bodyPr>
          <a:lstStyle/>
          <a:p>
            <a:pPr fontAlgn="auto">
              <a:spcBef>
                <a:spcPts val="0"/>
              </a:spcBef>
              <a:spcAft>
                <a:spcPts val="0"/>
              </a:spcAft>
            </a:pPr>
            <a:r>
              <a:rPr lang="en-US" sz="2800" dirty="0" smtClean="0">
                <a:solidFill>
                  <a:srgbClr val="C0504D"/>
                </a:solidFill>
                <a:latin typeface="Calibri"/>
                <a:ea typeface="+mn-ea"/>
                <a:cs typeface="+mn-cs"/>
              </a:rPr>
              <a:t>W</a:t>
            </a:r>
            <a:endParaRPr lang="en-US" sz="2800" dirty="0">
              <a:solidFill>
                <a:srgbClr val="C0504D"/>
              </a:solidFill>
              <a:latin typeface="Calibri"/>
              <a:ea typeface="+mn-ea"/>
              <a:cs typeface="+mn-cs"/>
            </a:endParaRPr>
          </a:p>
        </p:txBody>
      </p:sp>
    </p:spTree>
    <p:extLst>
      <p:ext uri="{BB962C8B-B14F-4D97-AF65-F5344CB8AC3E}">
        <p14:creationId xmlns:p14="http://schemas.microsoft.com/office/powerpoint/2010/main" val="77424365"/>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138</a:t>
            </a:fld>
            <a:endParaRPr lang="en-US" dirty="0"/>
          </a:p>
        </p:txBody>
      </p:sp>
      <p:graphicFrame>
        <p:nvGraphicFramePr>
          <p:cNvPr id="16" name="Group 5"/>
          <p:cNvGraphicFramePr>
            <a:graphicFrameLocks noGrp="1"/>
          </p:cNvGraphicFramePr>
          <p:nvPr>
            <p:custDataLst>
              <p:tags r:id="rId1"/>
            </p:custDataLst>
            <p:extLst>
              <p:ext uri="{D42A27DB-BD31-4B8C-83A1-F6EECF244321}">
                <p14:modId xmlns:p14="http://schemas.microsoft.com/office/powerpoint/2010/main" val="3353465525"/>
              </p:ext>
            </p:extLst>
          </p:nvPr>
        </p:nvGraphicFramePr>
        <p:xfrm>
          <a:off x="559530" y="2699381"/>
          <a:ext cx="3810005" cy="2377440"/>
        </p:xfrm>
        <a:graphic>
          <a:graphicData uri="http://schemas.openxmlformats.org/drawingml/2006/table">
            <a:tbl>
              <a:tblPr/>
              <a:tblGrid>
                <a:gridCol w="380677">
                  <a:extLst>
                    <a:ext uri="{9D8B030D-6E8A-4147-A177-3AD203B41FA5}">
                      <a16:colId xmlns:a16="http://schemas.microsoft.com/office/drawing/2014/main" val="20000"/>
                    </a:ext>
                  </a:extLst>
                </a:gridCol>
                <a:gridCol w="380677">
                  <a:extLst>
                    <a:ext uri="{9D8B030D-6E8A-4147-A177-3AD203B41FA5}">
                      <a16:colId xmlns:a16="http://schemas.microsoft.com/office/drawing/2014/main" val="20001"/>
                    </a:ext>
                  </a:extLst>
                </a:gridCol>
                <a:gridCol w="382296">
                  <a:extLst>
                    <a:ext uri="{9D8B030D-6E8A-4147-A177-3AD203B41FA5}">
                      <a16:colId xmlns:a16="http://schemas.microsoft.com/office/drawing/2014/main" val="20002"/>
                    </a:ext>
                  </a:extLst>
                </a:gridCol>
                <a:gridCol w="380677">
                  <a:extLst>
                    <a:ext uri="{9D8B030D-6E8A-4147-A177-3AD203B41FA5}">
                      <a16:colId xmlns:a16="http://schemas.microsoft.com/office/drawing/2014/main" val="20003"/>
                    </a:ext>
                  </a:extLst>
                </a:gridCol>
                <a:gridCol w="380676">
                  <a:extLst>
                    <a:ext uri="{9D8B030D-6E8A-4147-A177-3AD203B41FA5}">
                      <a16:colId xmlns:a16="http://schemas.microsoft.com/office/drawing/2014/main" val="20004"/>
                    </a:ext>
                  </a:extLst>
                </a:gridCol>
                <a:gridCol w="380677">
                  <a:extLst>
                    <a:ext uri="{9D8B030D-6E8A-4147-A177-3AD203B41FA5}">
                      <a16:colId xmlns:a16="http://schemas.microsoft.com/office/drawing/2014/main" val="20005"/>
                    </a:ext>
                  </a:extLst>
                </a:gridCol>
                <a:gridCol w="380676">
                  <a:extLst>
                    <a:ext uri="{9D8B030D-6E8A-4147-A177-3AD203B41FA5}">
                      <a16:colId xmlns:a16="http://schemas.microsoft.com/office/drawing/2014/main" val="20006"/>
                    </a:ext>
                  </a:extLst>
                </a:gridCol>
                <a:gridCol w="382296">
                  <a:extLst>
                    <a:ext uri="{9D8B030D-6E8A-4147-A177-3AD203B41FA5}">
                      <a16:colId xmlns:a16="http://schemas.microsoft.com/office/drawing/2014/main" val="20007"/>
                    </a:ext>
                  </a:extLst>
                </a:gridCol>
                <a:gridCol w="380677">
                  <a:extLst>
                    <a:ext uri="{9D8B030D-6E8A-4147-A177-3AD203B41FA5}">
                      <a16:colId xmlns:a16="http://schemas.microsoft.com/office/drawing/2014/main" val="20008"/>
                    </a:ext>
                  </a:extLst>
                </a:gridCol>
                <a:gridCol w="380676">
                  <a:extLst>
                    <a:ext uri="{9D8B030D-6E8A-4147-A177-3AD203B41FA5}">
                      <a16:colId xmlns:a16="http://schemas.microsoft.com/office/drawing/2014/main" val="20009"/>
                    </a:ext>
                  </a:extLst>
                </a:gridCol>
              </a:tblGrid>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2">
                              <a:lumMod val="50000"/>
                            </a:schemeClr>
                          </a:solidFill>
                          <a:effectLst/>
                          <a:latin typeface="Calibri"/>
                        </a:rPr>
                        <a:t>1</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extLst>
                  <a:ext uri="{0D108BD9-81ED-4DB2-BD59-A6C34878D82A}">
                    <a16:rowId xmlns:a16="http://schemas.microsoft.com/office/drawing/2014/main" val="10000"/>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2">
                              <a:lumMod val="50000"/>
                            </a:schemeClr>
                          </a:solidFill>
                          <a:effectLst/>
                          <a:latin typeface="Calibri"/>
                        </a:rPr>
                        <a:t>2</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extLst>
                  <a:ext uri="{0D108BD9-81ED-4DB2-BD59-A6C34878D82A}">
                    <a16:rowId xmlns:a16="http://schemas.microsoft.com/office/drawing/2014/main" val="10001"/>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2">
                              <a:lumMod val="50000"/>
                            </a:schemeClr>
                          </a:solidFill>
                          <a:effectLst/>
                          <a:latin typeface="Calibri"/>
                        </a:rPr>
                        <a:t>3</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2">
                              <a:lumMod val="50000"/>
                            </a:schemeClr>
                          </a:solidFill>
                          <a:effectLst/>
                          <a:latin typeface="Calibri"/>
                        </a:rPr>
                        <a:t>4</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2">
                              <a:lumMod val="50000"/>
                            </a:schemeClr>
                          </a:solidFill>
                          <a:effectLst/>
                          <a:latin typeface="Calibri"/>
                        </a:rPr>
                        <a:t>5</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2">
                              <a:lumMod val="50000"/>
                            </a:schemeClr>
                          </a:solidFill>
                          <a:effectLst/>
                          <a:latin typeface="Calibri"/>
                        </a:rPr>
                        <a:t>6</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17" name="Rectangle 3"/>
          <p:cNvSpPr txBox="1">
            <a:spLocks noChangeArrowheads="1"/>
          </p:cNvSpPr>
          <p:nvPr>
            <p:custDataLst>
              <p:tags r:id="rId2"/>
            </p:custDataLst>
          </p:nvPr>
        </p:nvSpPr>
        <p:spPr>
          <a:xfrm>
            <a:off x="228597" y="5378024"/>
            <a:ext cx="6260043" cy="1095375"/>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l" defTabSz="457200" rtl="0" eaLnBrk="1" fontAlgn="auto" latinLnBrk="0" hangingPunct="1">
              <a:lnSpc>
                <a:spcPct val="100000"/>
              </a:lnSpc>
              <a:spcBef>
                <a:spcPct val="20000"/>
              </a:spcBef>
              <a:spcAft>
                <a:spcPts val="0"/>
              </a:spcAft>
              <a:buClrTx/>
              <a:buSzTx/>
              <a:buFont typeface="Arial"/>
              <a:buNone/>
              <a:tabLst/>
              <a:defRPr/>
            </a:pPr>
            <a:r>
              <a:rPr kumimoji="0" lang="en-US" sz="3200" b="0" i="0" u="none" strike="noStrike" kern="1200" cap="none" spc="0" normalizeH="0" baseline="0" noProof="0" dirty="0" smtClean="0">
                <a:ln>
                  <a:noFill/>
                </a:ln>
                <a:solidFill>
                  <a:sysClr val="windowText" lastClr="000000"/>
                </a:solidFill>
                <a:effectLst/>
                <a:uLnTx/>
                <a:uFillTx/>
                <a:latin typeface="Source Sans Pro" panose="020B0503030403020204"/>
              </a:rPr>
              <a:t>Every access a cache miss! (unless </a:t>
            </a:r>
            <a:r>
              <a:rPr kumimoji="0" lang="en-US" sz="3200" b="0" i="1" u="none" strike="noStrike" kern="1200" cap="none" spc="0" normalizeH="0" baseline="0" noProof="0" dirty="0" smtClean="0">
                <a:ln>
                  <a:noFill/>
                </a:ln>
                <a:solidFill>
                  <a:sysClr val="windowText" lastClr="000000"/>
                </a:solidFill>
                <a:effectLst/>
                <a:uLnTx/>
                <a:uFillTx/>
                <a:latin typeface="Source Sans Pro" panose="020B0503030403020204"/>
              </a:rPr>
              <a:t>entire </a:t>
            </a:r>
            <a:r>
              <a:rPr kumimoji="0" lang="en-US" sz="3200" b="0" i="0" u="none" strike="noStrike" kern="1200" cap="none" spc="0" normalizeH="0" baseline="0" noProof="0" dirty="0" smtClean="0">
                <a:ln>
                  <a:noFill/>
                </a:ln>
                <a:solidFill>
                  <a:sysClr val="windowText" lastClr="000000"/>
                </a:solidFill>
                <a:effectLst/>
                <a:uLnTx/>
                <a:uFillTx/>
                <a:latin typeface="Source Sans Pro" panose="020B0503030403020204"/>
              </a:rPr>
              <a:t>matrix fits in cache)</a:t>
            </a:r>
            <a:endParaRPr kumimoji="0" lang="en-US" sz="3200" b="0" i="1"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18" name="Text Box 4"/>
          <p:cNvSpPr txBox="1">
            <a:spLocks noChangeArrowheads="1"/>
          </p:cNvSpPr>
          <p:nvPr>
            <p:custDataLst>
              <p:tags r:id="rId3"/>
            </p:custDataLst>
          </p:nvPr>
        </p:nvSpPr>
        <p:spPr bwMode="auto">
          <a:xfrm>
            <a:off x="228598" y="554682"/>
            <a:ext cx="4049827" cy="1938992"/>
          </a:xfrm>
          <a:prstGeom prst="rect">
            <a:avLst/>
          </a:prstGeom>
          <a:noFill/>
          <a:ln w="28575" algn="ctr">
            <a:noFill/>
            <a:miter lim="800000"/>
            <a:headEnd/>
            <a:tailEnd/>
          </a:ln>
          <a:effectLst/>
        </p:spPr>
        <p:txBody>
          <a:bodyPr wrap="none">
            <a:spAutoFit/>
          </a:bodyPr>
          <a:lstStyle/>
          <a:p>
            <a:pPr fontAlgn="auto">
              <a:spcBef>
                <a:spcPts val="0"/>
              </a:spcBef>
              <a:spcAft>
                <a:spcPts val="0"/>
              </a:spcAft>
              <a:buClr>
                <a:srgbClr val="40458C"/>
              </a:buClr>
              <a:buSzPct val="100000"/>
              <a:buFont typeface="Times New Roman" pitchFamily="18" charset="0"/>
              <a:buNone/>
            </a:pPr>
            <a:r>
              <a:rPr lang="en-US" dirty="0" smtClean="0">
                <a:solidFill>
                  <a:prstClr val="black"/>
                </a:solidFill>
                <a:latin typeface="Consolas" pitchFamily="49" charset="0"/>
                <a:ea typeface="+mn-ea"/>
                <a:cs typeface="+mn-cs"/>
              </a:rPr>
              <a:t>// H = </a:t>
            </a:r>
            <a:r>
              <a:rPr lang="en-US" dirty="0">
                <a:solidFill>
                  <a:prstClr val="black"/>
                </a:solidFill>
                <a:latin typeface="Consolas" pitchFamily="49" charset="0"/>
                <a:ea typeface="+mn-ea"/>
                <a:cs typeface="+mn-cs"/>
              </a:rPr>
              <a:t>6</a:t>
            </a:r>
            <a:r>
              <a:rPr lang="en-US" dirty="0" smtClean="0">
                <a:solidFill>
                  <a:prstClr val="black"/>
                </a:solidFill>
                <a:latin typeface="Consolas" pitchFamily="49" charset="0"/>
                <a:ea typeface="+mn-ea"/>
                <a:cs typeface="+mn-cs"/>
              </a:rPr>
              <a:t>, W = 10</a:t>
            </a:r>
          </a:p>
          <a:p>
            <a:pPr fontAlgn="auto">
              <a:spcBef>
                <a:spcPts val="0"/>
              </a:spcBef>
              <a:spcAft>
                <a:spcPts val="0"/>
              </a:spcAft>
              <a:buClr>
                <a:srgbClr val="40458C"/>
              </a:buClr>
              <a:buSzPct val="100000"/>
              <a:buFont typeface="Times New Roman" pitchFamily="18" charset="0"/>
              <a:buNone/>
            </a:pPr>
            <a:r>
              <a:rPr lang="en-US" dirty="0" smtClean="0">
                <a:solidFill>
                  <a:prstClr val="black"/>
                </a:solidFill>
                <a:latin typeface="Consolas" pitchFamily="49" charset="0"/>
                <a:ea typeface="+mn-ea"/>
                <a:cs typeface="+mn-cs"/>
              </a:rPr>
              <a:t>int A[H][W];</a:t>
            </a:r>
            <a:endParaRPr lang="en-US" dirty="0">
              <a:solidFill>
                <a:prstClr val="black"/>
              </a:solidFill>
              <a:latin typeface="Consolas" pitchFamily="49" charset="0"/>
              <a:ea typeface="+mn-ea"/>
              <a:cs typeface="+mn-cs"/>
            </a:endParaRPr>
          </a:p>
          <a:p>
            <a:pPr fontAlgn="auto">
              <a:spcBef>
                <a:spcPts val="0"/>
              </a:spcBef>
              <a:spcAft>
                <a:spcPts val="0"/>
              </a:spcAft>
              <a:buClr>
                <a:srgbClr val="40458C"/>
              </a:buClr>
              <a:buSzPct val="100000"/>
              <a:buFont typeface="Times New Roman" pitchFamily="18" charset="0"/>
              <a:buNone/>
            </a:pPr>
            <a:r>
              <a:rPr lang="en-US" dirty="0" smtClean="0">
                <a:solidFill>
                  <a:prstClr val="black"/>
                </a:solidFill>
                <a:latin typeface="Consolas" pitchFamily="49" charset="0"/>
                <a:ea typeface="+mn-ea"/>
                <a:cs typeface="+mn-cs"/>
              </a:rPr>
              <a:t>for(x=0</a:t>
            </a:r>
            <a:r>
              <a:rPr lang="en-US" dirty="0">
                <a:solidFill>
                  <a:prstClr val="black"/>
                </a:solidFill>
                <a:latin typeface="Consolas" pitchFamily="49" charset="0"/>
                <a:ea typeface="+mn-ea"/>
                <a:cs typeface="+mn-cs"/>
              </a:rPr>
              <a:t>; </a:t>
            </a:r>
            <a:r>
              <a:rPr lang="en-US" dirty="0" smtClean="0">
                <a:solidFill>
                  <a:prstClr val="black"/>
                </a:solidFill>
                <a:latin typeface="Consolas" pitchFamily="49" charset="0"/>
                <a:ea typeface="+mn-ea"/>
                <a:cs typeface="+mn-cs"/>
              </a:rPr>
              <a:t>x &lt; W; x++) </a:t>
            </a:r>
            <a:endParaRPr lang="en-US" dirty="0">
              <a:solidFill>
                <a:prstClr val="black"/>
              </a:solidFill>
              <a:latin typeface="Consolas" pitchFamily="49" charset="0"/>
              <a:ea typeface="+mn-ea"/>
              <a:cs typeface="+mn-cs"/>
            </a:endParaRPr>
          </a:p>
          <a:p>
            <a:pPr fontAlgn="auto">
              <a:spcBef>
                <a:spcPts val="0"/>
              </a:spcBef>
              <a:spcAft>
                <a:spcPts val="0"/>
              </a:spcAft>
              <a:buClr>
                <a:srgbClr val="40458C"/>
              </a:buClr>
              <a:buSzPct val="100000"/>
              <a:buFont typeface="Times New Roman" pitchFamily="18" charset="0"/>
              <a:buNone/>
              <a:tabLst>
                <a:tab pos="461963" algn="l"/>
              </a:tabLst>
            </a:pPr>
            <a:r>
              <a:rPr lang="en-US" dirty="0" smtClean="0">
                <a:solidFill>
                  <a:prstClr val="black"/>
                </a:solidFill>
                <a:latin typeface="Consolas" pitchFamily="49" charset="0"/>
                <a:ea typeface="+mn-ea"/>
                <a:cs typeface="+mn-cs"/>
              </a:rPr>
              <a:t>	for(y=0</a:t>
            </a:r>
            <a:r>
              <a:rPr lang="en-US" dirty="0">
                <a:solidFill>
                  <a:prstClr val="black"/>
                </a:solidFill>
                <a:latin typeface="Consolas" pitchFamily="49" charset="0"/>
                <a:ea typeface="+mn-ea"/>
                <a:cs typeface="+mn-cs"/>
              </a:rPr>
              <a:t>; </a:t>
            </a:r>
            <a:r>
              <a:rPr lang="en-US" dirty="0" smtClean="0">
                <a:solidFill>
                  <a:prstClr val="black"/>
                </a:solidFill>
                <a:latin typeface="Consolas" pitchFamily="49" charset="0"/>
                <a:ea typeface="+mn-ea"/>
                <a:cs typeface="+mn-cs"/>
              </a:rPr>
              <a:t>y &lt; H; y++)</a:t>
            </a:r>
            <a:endParaRPr lang="en-US" dirty="0">
              <a:solidFill>
                <a:prstClr val="black"/>
              </a:solidFill>
              <a:latin typeface="Consolas" pitchFamily="49" charset="0"/>
              <a:ea typeface="+mn-ea"/>
              <a:cs typeface="+mn-cs"/>
            </a:endParaRPr>
          </a:p>
          <a:p>
            <a:pPr fontAlgn="auto">
              <a:spcBef>
                <a:spcPts val="0"/>
              </a:spcBef>
              <a:spcAft>
                <a:spcPts val="0"/>
              </a:spcAft>
              <a:buClr>
                <a:srgbClr val="40458C"/>
              </a:buClr>
              <a:buSzPct val="100000"/>
              <a:buFont typeface="Times New Roman" pitchFamily="18" charset="0"/>
              <a:buNone/>
              <a:tabLst>
                <a:tab pos="914400" algn="l"/>
              </a:tabLst>
            </a:pPr>
            <a:r>
              <a:rPr lang="en-US" b="1" dirty="0" smtClean="0">
                <a:solidFill>
                  <a:prstClr val="black"/>
                </a:solidFill>
                <a:latin typeface="Consolas" pitchFamily="49" charset="0"/>
                <a:ea typeface="+mn-ea"/>
                <a:cs typeface="+mn-cs"/>
              </a:rPr>
              <a:t>	sum </a:t>
            </a:r>
            <a:r>
              <a:rPr lang="en-US" b="1" dirty="0">
                <a:solidFill>
                  <a:prstClr val="black"/>
                </a:solidFill>
                <a:latin typeface="Consolas" pitchFamily="49" charset="0"/>
                <a:ea typeface="+mn-ea"/>
                <a:cs typeface="+mn-cs"/>
              </a:rPr>
              <a:t>+= </a:t>
            </a:r>
            <a:r>
              <a:rPr lang="en-US" b="1" dirty="0" smtClean="0">
                <a:solidFill>
                  <a:prstClr val="black"/>
                </a:solidFill>
                <a:latin typeface="Consolas" pitchFamily="49" charset="0"/>
                <a:ea typeface="+mn-ea"/>
                <a:cs typeface="+mn-cs"/>
              </a:rPr>
              <a:t>A[y][</a:t>
            </a:r>
            <a:r>
              <a:rPr lang="en-US" b="1" dirty="0">
                <a:solidFill>
                  <a:prstClr val="black"/>
                </a:solidFill>
                <a:latin typeface="Consolas" pitchFamily="49" charset="0"/>
                <a:ea typeface="+mn-ea"/>
                <a:cs typeface="+mn-cs"/>
              </a:rPr>
              <a:t>x</a:t>
            </a:r>
            <a:r>
              <a:rPr lang="en-US" b="1" dirty="0" smtClean="0">
                <a:solidFill>
                  <a:prstClr val="black"/>
                </a:solidFill>
                <a:latin typeface="Consolas" pitchFamily="49" charset="0"/>
                <a:ea typeface="+mn-ea"/>
                <a:cs typeface="+mn-cs"/>
              </a:rPr>
              <a:t>];</a:t>
            </a:r>
            <a:endParaRPr lang="en-US" b="1" dirty="0">
              <a:solidFill>
                <a:prstClr val="black"/>
              </a:solidFill>
              <a:latin typeface="Consolas" pitchFamily="49" charset="0"/>
              <a:ea typeface="+mn-ea"/>
              <a:cs typeface="+mn-cs"/>
            </a:endParaRPr>
          </a:p>
        </p:txBody>
      </p:sp>
      <p:sp>
        <p:nvSpPr>
          <p:cNvPr id="19" name="Rectangle 2"/>
          <p:cNvSpPr txBox="1">
            <a:spLocks noChangeArrowheads="1"/>
          </p:cNvSpPr>
          <p:nvPr>
            <p:custDataLst>
              <p:tags r:id="rId4"/>
            </p:custDataLst>
          </p:nvPr>
        </p:nvSpPr>
        <p:spPr>
          <a:xfrm>
            <a:off x="-115497" y="17422"/>
            <a:ext cx="8686800" cy="533400"/>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dirty="0" smtClean="0">
                <a:solidFill>
                  <a:prstClr val="black"/>
                </a:solidFill>
                <a:latin typeface="Source Sans Pro" panose="020B0503030403020204"/>
              </a:rPr>
              <a:t>Cache Conscious Programming</a:t>
            </a:r>
            <a:endParaRPr lang="en-US" dirty="0">
              <a:solidFill>
                <a:prstClr val="black"/>
              </a:solidFill>
              <a:latin typeface="Source Sans Pro" panose="020B0503030403020204"/>
            </a:endParaRPr>
          </a:p>
        </p:txBody>
      </p:sp>
      <p:graphicFrame>
        <p:nvGraphicFramePr>
          <p:cNvPr id="20" name="Group 5"/>
          <p:cNvGraphicFramePr>
            <a:graphicFrameLocks noGrp="1"/>
          </p:cNvGraphicFramePr>
          <p:nvPr>
            <p:custDataLst>
              <p:tags r:id="rId5"/>
            </p:custDataLst>
            <p:extLst>
              <p:ext uri="{D42A27DB-BD31-4B8C-83A1-F6EECF244321}">
                <p14:modId xmlns:p14="http://schemas.microsoft.com/office/powerpoint/2010/main" val="160320142"/>
              </p:ext>
            </p:extLst>
          </p:nvPr>
        </p:nvGraphicFramePr>
        <p:xfrm>
          <a:off x="8474679" y="90851"/>
          <a:ext cx="380676" cy="6583680"/>
        </p:xfrm>
        <a:graphic>
          <a:graphicData uri="http://schemas.openxmlformats.org/drawingml/2006/table">
            <a:tbl>
              <a:tblPr/>
              <a:tblGrid>
                <a:gridCol w="380676">
                  <a:extLst>
                    <a:ext uri="{9D8B030D-6E8A-4147-A177-3AD203B41FA5}">
                      <a16:colId xmlns:a16="http://schemas.microsoft.com/office/drawing/2014/main" val="20000"/>
                    </a:ext>
                  </a:extLst>
                </a:gridCol>
              </a:tblGrid>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extLst>
                  <a:ext uri="{0D108BD9-81ED-4DB2-BD59-A6C34878D82A}">
                    <a16:rowId xmlns:a16="http://schemas.microsoft.com/office/drawing/2014/main" val="10000"/>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extLst>
                  <a:ext uri="{0D108BD9-81ED-4DB2-BD59-A6C34878D82A}">
                    <a16:rowId xmlns:a16="http://schemas.microsoft.com/office/drawing/2014/main" val="10001"/>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extLst>
                  <a:ext uri="{0D108BD9-81ED-4DB2-BD59-A6C34878D82A}">
                    <a16:rowId xmlns:a16="http://schemas.microsoft.com/office/drawing/2014/main" val="10002"/>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extLst>
                  <a:ext uri="{0D108BD9-81ED-4DB2-BD59-A6C34878D82A}">
                    <a16:rowId xmlns:a16="http://schemas.microsoft.com/office/drawing/2014/main" val="10003"/>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50000"/>
                      </a:srgbClr>
                    </a:solidFill>
                  </a:tcPr>
                </a:tc>
                <a:extLst>
                  <a:ext uri="{0D108BD9-81ED-4DB2-BD59-A6C34878D82A}">
                    <a16:rowId xmlns:a16="http://schemas.microsoft.com/office/drawing/2014/main" val="10004"/>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50000"/>
                      </a:srgbClr>
                    </a:solidFill>
                  </a:tcPr>
                </a:tc>
                <a:extLst>
                  <a:ext uri="{0D108BD9-81ED-4DB2-BD59-A6C34878D82A}">
                    <a16:rowId xmlns:a16="http://schemas.microsoft.com/office/drawing/2014/main" val="10005"/>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50000"/>
                      </a:srgbClr>
                    </a:solidFill>
                  </a:tcPr>
                </a:tc>
                <a:extLst>
                  <a:ext uri="{0D108BD9-81ED-4DB2-BD59-A6C34878D82A}">
                    <a16:rowId xmlns:a16="http://schemas.microsoft.com/office/drawing/2014/main" val="10006"/>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50000"/>
                      </a:srgbClr>
                    </a:solidFill>
                  </a:tcPr>
                </a:tc>
                <a:extLst>
                  <a:ext uri="{0D108BD9-81ED-4DB2-BD59-A6C34878D82A}">
                    <a16:rowId xmlns:a16="http://schemas.microsoft.com/office/drawing/2014/main" val="10007"/>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extLst>
                  <a:ext uri="{0D108BD9-81ED-4DB2-BD59-A6C34878D82A}">
                    <a16:rowId xmlns:a16="http://schemas.microsoft.com/office/drawing/2014/main" val="10008"/>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extLst>
                  <a:ext uri="{0D108BD9-81ED-4DB2-BD59-A6C34878D82A}">
                    <a16:rowId xmlns:a16="http://schemas.microsoft.com/office/drawing/2014/main" val="10009"/>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extLst>
                  <a:ext uri="{0D108BD9-81ED-4DB2-BD59-A6C34878D82A}">
                    <a16:rowId xmlns:a16="http://schemas.microsoft.com/office/drawing/2014/main" val="10010"/>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extLst>
                  <a:ext uri="{0D108BD9-81ED-4DB2-BD59-A6C34878D82A}">
                    <a16:rowId xmlns:a16="http://schemas.microsoft.com/office/drawing/2014/main" val="10011"/>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extLst>
                  <a:ext uri="{0D108BD9-81ED-4DB2-BD59-A6C34878D82A}">
                    <a16:rowId xmlns:a16="http://schemas.microsoft.com/office/drawing/2014/main" val="10012"/>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extLst>
                  <a:ext uri="{0D108BD9-81ED-4DB2-BD59-A6C34878D82A}">
                    <a16:rowId xmlns:a16="http://schemas.microsoft.com/office/drawing/2014/main" val="10013"/>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extLst>
                  <a:ext uri="{0D108BD9-81ED-4DB2-BD59-A6C34878D82A}">
                    <a16:rowId xmlns:a16="http://schemas.microsoft.com/office/drawing/2014/main" val="10014"/>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extLst>
                  <a:ext uri="{0D108BD9-81ED-4DB2-BD59-A6C34878D82A}">
                    <a16:rowId xmlns:a16="http://schemas.microsoft.com/office/drawing/2014/main" val="10015"/>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extLst>
                  <a:ext uri="{0D108BD9-81ED-4DB2-BD59-A6C34878D82A}">
                    <a16:rowId xmlns:a16="http://schemas.microsoft.com/office/drawing/2014/main" val="10016"/>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extLst>
                  <a:ext uri="{0D108BD9-81ED-4DB2-BD59-A6C34878D82A}">
                    <a16:rowId xmlns:a16="http://schemas.microsoft.com/office/drawing/2014/main" val="10017"/>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extLst>
                  <a:ext uri="{0D108BD9-81ED-4DB2-BD59-A6C34878D82A}">
                    <a16:rowId xmlns:a16="http://schemas.microsoft.com/office/drawing/2014/main" val="10018"/>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extLst>
                  <a:ext uri="{0D108BD9-81ED-4DB2-BD59-A6C34878D82A}">
                    <a16:rowId xmlns:a16="http://schemas.microsoft.com/office/drawing/2014/main" val="10019"/>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extLst>
                  <a:ext uri="{0D108BD9-81ED-4DB2-BD59-A6C34878D82A}">
                    <a16:rowId xmlns:a16="http://schemas.microsoft.com/office/drawing/2014/main" val="10020"/>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extLst>
                  <a:ext uri="{0D108BD9-81ED-4DB2-BD59-A6C34878D82A}">
                    <a16:rowId xmlns:a16="http://schemas.microsoft.com/office/drawing/2014/main" val="10021"/>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extLst>
                  <a:ext uri="{0D108BD9-81ED-4DB2-BD59-A6C34878D82A}">
                    <a16:rowId xmlns:a16="http://schemas.microsoft.com/office/drawing/2014/main" val="10022"/>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extLst>
                  <a:ext uri="{0D108BD9-81ED-4DB2-BD59-A6C34878D82A}">
                    <a16:rowId xmlns:a16="http://schemas.microsoft.com/office/drawing/2014/main" val="10023"/>
                  </a:ext>
                </a:extLst>
              </a:tr>
            </a:tbl>
          </a:graphicData>
        </a:graphic>
      </p:graphicFrame>
      <p:graphicFrame>
        <p:nvGraphicFramePr>
          <p:cNvPr id="21" name="Group 5"/>
          <p:cNvGraphicFramePr>
            <a:graphicFrameLocks noGrp="1"/>
          </p:cNvGraphicFramePr>
          <p:nvPr>
            <p:custDataLst>
              <p:tags r:id="rId6"/>
            </p:custDataLst>
            <p:extLst>
              <p:ext uri="{D42A27DB-BD31-4B8C-83A1-F6EECF244321}">
                <p14:modId xmlns:p14="http://schemas.microsoft.com/office/powerpoint/2010/main" val="3613364681"/>
              </p:ext>
            </p:extLst>
          </p:nvPr>
        </p:nvGraphicFramePr>
        <p:xfrm>
          <a:off x="5544606" y="1226525"/>
          <a:ext cx="1524327" cy="2377440"/>
        </p:xfrm>
        <a:graphic>
          <a:graphicData uri="http://schemas.openxmlformats.org/drawingml/2006/table">
            <a:tbl>
              <a:tblPr/>
              <a:tblGrid>
                <a:gridCol w="380677">
                  <a:extLst>
                    <a:ext uri="{9D8B030D-6E8A-4147-A177-3AD203B41FA5}">
                      <a16:colId xmlns:a16="http://schemas.microsoft.com/office/drawing/2014/main" val="20000"/>
                    </a:ext>
                  </a:extLst>
                </a:gridCol>
                <a:gridCol w="380677">
                  <a:extLst>
                    <a:ext uri="{9D8B030D-6E8A-4147-A177-3AD203B41FA5}">
                      <a16:colId xmlns:a16="http://schemas.microsoft.com/office/drawing/2014/main" val="20001"/>
                    </a:ext>
                  </a:extLst>
                </a:gridCol>
                <a:gridCol w="382296">
                  <a:extLst>
                    <a:ext uri="{9D8B030D-6E8A-4147-A177-3AD203B41FA5}">
                      <a16:colId xmlns:a16="http://schemas.microsoft.com/office/drawing/2014/main" val="20002"/>
                    </a:ext>
                  </a:extLst>
                </a:gridCol>
                <a:gridCol w="380677">
                  <a:extLst>
                    <a:ext uri="{9D8B030D-6E8A-4147-A177-3AD203B41FA5}">
                      <a16:colId xmlns:a16="http://schemas.microsoft.com/office/drawing/2014/main" val="20003"/>
                    </a:ext>
                  </a:extLst>
                </a:gridCol>
              </a:tblGrid>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2">
                              <a:lumMod val="50000"/>
                            </a:schemeClr>
                          </a:solidFill>
                          <a:effectLst/>
                          <a:latin typeface="Calibri"/>
                        </a:rPr>
                        <a:t>1</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extLst>
                  <a:ext uri="{0D108BD9-81ED-4DB2-BD59-A6C34878D82A}">
                    <a16:rowId xmlns:a16="http://schemas.microsoft.com/office/drawing/2014/main" val="10000"/>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2">
                              <a:lumMod val="50000"/>
                            </a:schemeClr>
                          </a:solidFill>
                          <a:effectLst/>
                          <a:latin typeface="Calibri"/>
                        </a:rPr>
                        <a:t>2</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extLst>
                  <a:ext uri="{0D108BD9-81ED-4DB2-BD59-A6C34878D82A}">
                    <a16:rowId xmlns:a16="http://schemas.microsoft.com/office/drawing/2014/main" val="10001"/>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2">
                              <a:lumMod val="50000"/>
                            </a:schemeClr>
                          </a:solidFill>
                          <a:effectLst/>
                          <a:latin typeface="Calibri"/>
                        </a:rPr>
                        <a:t>3</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extLst>
                  <a:ext uri="{0D108BD9-81ED-4DB2-BD59-A6C34878D82A}">
                    <a16:rowId xmlns:a16="http://schemas.microsoft.com/office/drawing/2014/main" val="10002"/>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2">
                              <a:lumMod val="50000"/>
                            </a:schemeClr>
                          </a:solidFill>
                          <a:effectLst/>
                          <a:latin typeface="Calibri"/>
                        </a:rPr>
                        <a:t>4</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extLst>
                  <a:ext uri="{0D108BD9-81ED-4DB2-BD59-A6C34878D82A}">
                    <a16:rowId xmlns:a16="http://schemas.microsoft.com/office/drawing/2014/main" val="10003"/>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2">
                              <a:lumMod val="50000"/>
                            </a:schemeClr>
                          </a:solidFill>
                          <a:effectLst/>
                          <a:latin typeface="Calibri"/>
                        </a:rPr>
                        <a:t>5</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extLst>
                  <a:ext uri="{0D108BD9-81ED-4DB2-BD59-A6C34878D82A}">
                    <a16:rowId xmlns:a16="http://schemas.microsoft.com/office/drawing/2014/main" val="10004"/>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2">
                              <a:lumMod val="50000"/>
                            </a:schemeClr>
                          </a:solidFill>
                          <a:effectLst/>
                          <a:latin typeface="Calibri"/>
                        </a:rPr>
                        <a:t>6</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extLst>
                  <a:ext uri="{0D108BD9-81ED-4DB2-BD59-A6C34878D82A}">
                    <a16:rowId xmlns:a16="http://schemas.microsoft.com/office/drawing/2014/main" val="10005"/>
                  </a:ext>
                </a:extLst>
              </a:tr>
            </a:tbl>
          </a:graphicData>
        </a:graphic>
      </p:graphicFrame>
      <p:sp>
        <p:nvSpPr>
          <p:cNvPr id="22" name="Rectangle 21"/>
          <p:cNvSpPr/>
          <p:nvPr/>
        </p:nvSpPr>
        <p:spPr>
          <a:xfrm>
            <a:off x="6777286" y="5458185"/>
            <a:ext cx="1794017" cy="523220"/>
          </a:xfrm>
          <a:prstGeom prst="rect">
            <a:avLst/>
          </a:prstGeom>
        </p:spPr>
        <p:txBody>
          <a:bodyPr wrap="none">
            <a:spAutoFit/>
          </a:bodyPr>
          <a:lstStyle/>
          <a:p>
            <a:pPr fontAlgn="auto">
              <a:spcBef>
                <a:spcPts val="0"/>
              </a:spcBef>
              <a:spcAft>
                <a:spcPts val="0"/>
              </a:spcAft>
            </a:pPr>
            <a:r>
              <a:rPr lang="en-US" sz="2800" dirty="0" smtClean="0">
                <a:solidFill>
                  <a:prstClr val="black"/>
                </a:solidFill>
                <a:latin typeface="Source Sans Pro" panose="020B0503030403020204"/>
                <a:ea typeface="+mn-ea"/>
                <a:cs typeface="+mn-cs"/>
              </a:rPr>
              <a:t>MEMORY</a:t>
            </a:r>
            <a:endParaRPr lang="en-US" sz="2800" dirty="0">
              <a:solidFill>
                <a:prstClr val="black"/>
              </a:solidFill>
              <a:latin typeface="Source Sans Pro" panose="020B0503030403020204"/>
              <a:ea typeface="+mn-ea"/>
              <a:cs typeface="+mn-cs"/>
            </a:endParaRPr>
          </a:p>
        </p:txBody>
      </p:sp>
      <p:sp>
        <p:nvSpPr>
          <p:cNvPr id="23" name="Rectangle 22"/>
          <p:cNvSpPr/>
          <p:nvPr/>
        </p:nvSpPr>
        <p:spPr>
          <a:xfrm>
            <a:off x="5760049" y="3653122"/>
            <a:ext cx="1441420" cy="523220"/>
          </a:xfrm>
          <a:prstGeom prst="rect">
            <a:avLst/>
          </a:prstGeom>
        </p:spPr>
        <p:txBody>
          <a:bodyPr wrap="none">
            <a:spAutoFit/>
          </a:bodyPr>
          <a:lstStyle/>
          <a:p>
            <a:pPr fontAlgn="auto">
              <a:spcBef>
                <a:spcPts val="0"/>
              </a:spcBef>
              <a:spcAft>
                <a:spcPts val="0"/>
              </a:spcAft>
            </a:pPr>
            <a:r>
              <a:rPr lang="en-US" sz="2800" smtClean="0">
                <a:solidFill>
                  <a:prstClr val="black"/>
                </a:solidFill>
                <a:latin typeface="Source Sans Pro" panose="020B0503030403020204"/>
                <a:ea typeface="+mn-ea"/>
                <a:cs typeface="+mn-cs"/>
              </a:rPr>
              <a:t>CACHE</a:t>
            </a:r>
            <a:endParaRPr lang="en-US" sz="2800" dirty="0">
              <a:solidFill>
                <a:prstClr val="black"/>
              </a:solidFill>
              <a:latin typeface="Source Sans Pro" panose="020B0503030403020204"/>
              <a:ea typeface="+mn-ea"/>
              <a:cs typeface="+mn-cs"/>
            </a:endParaRPr>
          </a:p>
        </p:txBody>
      </p:sp>
      <p:sp>
        <p:nvSpPr>
          <p:cNvPr id="24" name="Rectangle 23"/>
          <p:cNvSpPr/>
          <p:nvPr/>
        </p:nvSpPr>
        <p:spPr>
          <a:xfrm>
            <a:off x="4369534" y="3561649"/>
            <a:ext cx="1330469" cy="954107"/>
          </a:xfrm>
          <a:prstGeom prst="rect">
            <a:avLst/>
          </a:prstGeom>
        </p:spPr>
        <p:txBody>
          <a:bodyPr wrap="square">
            <a:spAutoFit/>
          </a:bodyPr>
          <a:lstStyle/>
          <a:p>
            <a:pPr fontAlgn="auto">
              <a:spcBef>
                <a:spcPts val="0"/>
              </a:spcBef>
              <a:spcAft>
                <a:spcPts val="0"/>
              </a:spcAft>
            </a:pPr>
            <a:r>
              <a:rPr lang="en-US" sz="2800" dirty="0" smtClean="0">
                <a:solidFill>
                  <a:prstClr val="black"/>
                </a:solidFill>
                <a:latin typeface="Source Sans Pro" panose="020B0503030403020204"/>
                <a:ea typeface="+mn-ea"/>
                <a:cs typeface="+mn-cs"/>
              </a:rPr>
              <a:t>YOUR MIND</a:t>
            </a:r>
            <a:endParaRPr lang="en-US" sz="2800" dirty="0">
              <a:solidFill>
                <a:prstClr val="black"/>
              </a:solidFill>
              <a:latin typeface="Source Sans Pro" panose="020B0503030403020204"/>
              <a:ea typeface="+mn-ea"/>
              <a:cs typeface="+mn-cs"/>
            </a:endParaRPr>
          </a:p>
        </p:txBody>
      </p:sp>
      <p:sp>
        <p:nvSpPr>
          <p:cNvPr id="25" name="Rectangle 24"/>
          <p:cNvSpPr/>
          <p:nvPr/>
        </p:nvSpPr>
        <p:spPr>
          <a:xfrm>
            <a:off x="49715" y="3777092"/>
            <a:ext cx="393562" cy="523220"/>
          </a:xfrm>
          <a:prstGeom prst="rect">
            <a:avLst/>
          </a:prstGeom>
        </p:spPr>
        <p:txBody>
          <a:bodyPr wrap="square">
            <a:spAutoFit/>
          </a:bodyPr>
          <a:lstStyle/>
          <a:p>
            <a:pPr fontAlgn="auto">
              <a:spcBef>
                <a:spcPts val="0"/>
              </a:spcBef>
              <a:spcAft>
                <a:spcPts val="0"/>
              </a:spcAft>
            </a:pPr>
            <a:r>
              <a:rPr lang="en-US" sz="2800" dirty="0" smtClean="0">
                <a:solidFill>
                  <a:srgbClr val="C0504D"/>
                </a:solidFill>
                <a:latin typeface="Calibri"/>
                <a:ea typeface="+mn-ea"/>
                <a:cs typeface="+mn-cs"/>
              </a:rPr>
              <a:t>H</a:t>
            </a:r>
            <a:endParaRPr lang="en-US" sz="2800" dirty="0">
              <a:solidFill>
                <a:srgbClr val="C0504D"/>
              </a:solidFill>
              <a:latin typeface="Calibri"/>
              <a:ea typeface="+mn-ea"/>
              <a:cs typeface="+mn-cs"/>
            </a:endParaRPr>
          </a:p>
        </p:txBody>
      </p:sp>
      <p:sp>
        <p:nvSpPr>
          <p:cNvPr id="26" name="Rectangle 25"/>
          <p:cNvSpPr/>
          <p:nvPr/>
        </p:nvSpPr>
        <p:spPr>
          <a:xfrm>
            <a:off x="2088547" y="2253346"/>
            <a:ext cx="393562" cy="523220"/>
          </a:xfrm>
          <a:prstGeom prst="rect">
            <a:avLst/>
          </a:prstGeom>
        </p:spPr>
        <p:txBody>
          <a:bodyPr wrap="square">
            <a:spAutoFit/>
          </a:bodyPr>
          <a:lstStyle/>
          <a:p>
            <a:pPr fontAlgn="auto">
              <a:spcBef>
                <a:spcPts val="0"/>
              </a:spcBef>
              <a:spcAft>
                <a:spcPts val="0"/>
              </a:spcAft>
            </a:pPr>
            <a:r>
              <a:rPr lang="en-US" sz="2800" dirty="0" smtClean="0">
                <a:solidFill>
                  <a:srgbClr val="C0504D"/>
                </a:solidFill>
                <a:latin typeface="Calibri"/>
                <a:ea typeface="+mn-ea"/>
                <a:cs typeface="+mn-cs"/>
              </a:rPr>
              <a:t>W</a:t>
            </a:r>
            <a:endParaRPr lang="en-US" sz="2800" dirty="0">
              <a:solidFill>
                <a:srgbClr val="C0504D"/>
              </a:solidFill>
              <a:latin typeface="Calibri"/>
              <a:ea typeface="+mn-ea"/>
              <a:cs typeface="+mn-cs"/>
            </a:endParaRPr>
          </a:p>
        </p:txBody>
      </p:sp>
    </p:spTree>
    <p:extLst>
      <p:ext uri="{BB962C8B-B14F-4D97-AF65-F5344CB8AC3E}">
        <p14:creationId xmlns:p14="http://schemas.microsoft.com/office/powerpoint/2010/main" val="17568993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139</a:t>
            </a:fld>
            <a:endParaRPr lang="en-US" dirty="0"/>
          </a:p>
        </p:txBody>
      </p:sp>
      <p:graphicFrame>
        <p:nvGraphicFramePr>
          <p:cNvPr id="16" name="Group 5"/>
          <p:cNvGraphicFramePr>
            <a:graphicFrameLocks noGrp="1"/>
          </p:cNvGraphicFramePr>
          <p:nvPr>
            <p:custDataLst>
              <p:tags r:id="rId1"/>
            </p:custDataLst>
            <p:extLst>
              <p:ext uri="{D42A27DB-BD31-4B8C-83A1-F6EECF244321}">
                <p14:modId xmlns:p14="http://schemas.microsoft.com/office/powerpoint/2010/main" val="2157812846"/>
              </p:ext>
            </p:extLst>
          </p:nvPr>
        </p:nvGraphicFramePr>
        <p:xfrm>
          <a:off x="577107" y="2699387"/>
          <a:ext cx="3810005" cy="2377440"/>
        </p:xfrm>
        <a:graphic>
          <a:graphicData uri="http://schemas.openxmlformats.org/drawingml/2006/table">
            <a:tbl>
              <a:tblPr/>
              <a:tblGrid>
                <a:gridCol w="380677">
                  <a:extLst>
                    <a:ext uri="{9D8B030D-6E8A-4147-A177-3AD203B41FA5}">
                      <a16:colId xmlns:a16="http://schemas.microsoft.com/office/drawing/2014/main" val="20000"/>
                    </a:ext>
                  </a:extLst>
                </a:gridCol>
                <a:gridCol w="380677">
                  <a:extLst>
                    <a:ext uri="{9D8B030D-6E8A-4147-A177-3AD203B41FA5}">
                      <a16:colId xmlns:a16="http://schemas.microsoft.com/office/drawing/2014/main" val="20001"/>
                    </a:ext>
                  </a:extLst>
                </a:gridCol>
                <a:gridCol w="382296">
                  <a:extLst>
                    <a:ext uri="{9D8B030D-6E8A-4147-A177-3AD203B41FA5}">
                      <a16:colId xmlns:a16="http://schemas.microsoft.com/office/drawing/2014/main" val="20002"/>
                    </a:ext>
                  </a:extLst>
                </a:gridCol>
                <a:gridCol w="380677">
                  <a:extLst>
                    <a:ext uri="{9D8B030D-6E8A-4147-A177-3AD203B41FA5}">
                      <a16:colId xmlns:a16="http://schemas.microsoft.com/office/drawing/2014/main" val="20003"/>
                    </a:ext>
                  </a:extLst>
                </a:gridCol>
                <a:gridCol w="380676">
                  <a:extLst>
                    <a:ext uri="{9D8B030D-6E8A-4147-A177-3AD203B41FA5}">
                      <a16:colId xmlns:a16="http://schemas.microsoft.com/office/drawing/2014/main" val="20004"/>
                    </a:ext>
                  </a:extLst>
                </a:gridCol>
                <a:gridCol w="380677">
                  <a:extLst>
                    <a:ext uri="{9D8B030D-6E8A-4147-A177-3AD203B41FA5}">
                      <a16:colId xmlns:a16="http://schemas.microsoft.com/office/drawing/2014/main" val="20005"/>
                    </a:ext>
                  </a:extLst>
                </a:gridCol>
                <a:gridCol w="380676">
                  <a:extLst>
                    <a:ext uri="{9D8B030D-6E8A-4147-A177-3AD203B41FA5}">
                      <a16:colId xmlns:a16="http://schemas.microsoft.com/office/drawing/2014/main" val="20006"/>
                    </a:ext>
                  </a:extLst>
                </a:gridCol>
                <a:gridCol w="382296">
                  <a:extLst>
                    <a:ext uri="{9D8B030D-6E8A-4147-A177-3AD203B41FA5}">
                      <a16:colId xmlns:a16="http://schemas.microsoft.com/office/drawing/2014/main" val="20007"/>
                    </a:ext>
                  </a:extLst>
                </a:gridCol>
                <a:gridCol w="380677">
                  <a:extLst>
                    <a:ext uri="{9D8B030D-6E8A-4147-A177-3AD203B41FA5}">
                      <a16:colId xmlns:a16="http://schemas.microsoft.com/office/drawing/2014/main" val="20008"/>
                    </a:ext>
                  </a:extLst>
                </a:gridCol>
                <a:gridCol w="380676">
                  <a:extLst>
                    <a:ext uri="{9D8B030D-6E8A-4147-A177-3AD203B41FA5}">
                      <a16:colId xmlns:a16="http://schemas.microsoft.com/office/drawing/2014/main" val="20009"/>
                    </a:ext>
                  </a:extLst>
                </a:gridCol>
              </a:tblGrid>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1"/>
                          </a:solidFill>
                          <a:effectLst/>
                          <a:latin typeface="Calibri"/>
                        </a:rPr>
                        <a:t>1</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1"/>
                          </a:solidFill>
                          <a:effectLst/>
                          <a:latin typeface="Calibri"/>
                        </a:rPr>
                        <a:t>2</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1"/>
                          </a:solidFill>
                          <a:effectLst/>
                          <a:latin typeface="Helvetica" pitchFamily="34" charset="0"/>
                        </a:rPr>
                        <a:t>3</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1"/>
                          </a:solidFill>
                          <a:effectLst/>
                          <a:latin typeface="Helvetica" pitchFamily="34" charset="0"/>
                        </a:rPr>
                        <a:t>4</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1"/>
                          </a:solidFill>
                          <a:effectLst/>
                          <a:latin typeface="Helvetica" pitchFamily="34" charset="0"/>
                        </a:rPr>
                        <a:t>5</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1"/>
                          </a:solidFill>
                          <a:effectLst/>
                          <a:latin typeface="Helvetica" pitchFamily="34" charset="0"/>
                        </a:rPr>
                        <a:t>6</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1"/>
                          </a:solidFill>
                          <a:effectLst/>
                          <a:latin typeface="Helvetica" pitchFamily="34" charset="0"/>
                        </a:rPr>
                        <a:t>7</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1"/>
                          </a:solidFill>
                          <a:effectLst/>
                          <a:latin typeface="Helvetica" pitchFamily="34" charset="0"/>
                        </a:rPr>
                        <a:t>8</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extLst>
                  <a:ext uri="{0D108BD9-81ED-4DB2-BD59-A6C34878D82A}">
                    <a16:rowId xmlns:a16="http://schemas.microsoft.com/office/drawing/2014/main" val="10000"/>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extLst>
                  <a:ext uri="{0D108BD9-81ED-4DB2-BD59-A6C34878D82A}">
                    <a16:rowId xmlns:a16="http://schemas.microsoft.com/office/drawing/2014/main" val="10001"/>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17" name="Rectangle 2"/>
          <p:cNvSpPr txBox="1">
            <a:spLocks noChangeArrowheads="1"/>
          </p:cNvSpPr>
          <p:nvPr>
            <p:custDataLst>
              <p:tags r:id="rId2"/>
            </p:custDataLst>
          </p:nvPr>
        </p:nvSpPr>
        <p:spPr>
          <a:xfrm>
            <a:off x="-115497" y="0"/>
            <a:ext cx="8686800" cy="533400"/>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fontAlgn="auto">
              <a:spcAft>
                <a:spcPts val="0"/>
              </a:spcAft>
            </a:pPr>
            <a:r>
              <a:rPr lang="en-US" dirty="0" smtClean="0">
                <a:solidFill>
                  <a:prstClr val="black"/>
                </a:solidFill>
                <a:latin typeface="Source Sans Pro" panose="020B0503030403020204"/>
              </a:rPr>
              <a:t>Cache Conscious Programming</a:t>
            </a:r>
            <a:endParaRPr lang="en-US" dirty="0">
              <a:solidFill>
                <a:prstClr val="black"/>
              </a:solidFill>
              <a:latin typeface="Source Sans Pro" panose="020B0503030403020204"/>
            </a:endParaRPr>
          </a:p>
        </p:txBody>
      </p:sp>
      <p:graphicFrame>
        <p:nvGraphicFramePr>
          <p:cNvPr id="18" name="Group 5"/>
          <p:cNvGraphicFramePr>
            <a:graphicFrameLocks noGrp="1"/>
          </p:cNvGraphicFramePr>
          <p:nvPr>
            <p:custDataLst>
              <p:tags r:id="rId3"/>
            </p:custDataLst>
            <p:extLst/>
          </p:nvPr>
        </p:nvGraphicFramePr>
        <p:xfrm>
          <a:off x="8474679" y="90851"/>
          <a:ext cx="380676" cy="6583680"/>
        </p:xfrm>
        <a:graphic>
          <a:graphicData uri="http://schemas.openxmlformats.org/drawingml/2006/table">
            <a:tbl>
              <a:tblPr/>
              <a:tblGrid>
                <a:gridCol w="380676">
                  <a:extLst>
                    <a:ext uri="{9D8B030D-6E8A-4147-A177-3AD203B41FA5}">
                      <a16:colId xmlns:a16="http://schemas.microsoft.com/office/drawing/2014/main" val="20000"/>
                    </a:ext>
                  </a:extLst>
                </a:gridCol>
              </a:tblGrid>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extLst>
                  <a:ext uri="{0D108BD9-81ED-4DB2-BD59-A6C34878D82A}">
                    <a16:rowId xmlns:a16="http://schemas.microsoft.com/office/drawing/2014/main" val="10000"/>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extLst>
                  <a:ext uri="{0D108BD9-81ED-4DB2-BD59-A6C34878D82A}">
                    <a16:rowId xmlns:a16="http://schemas.microsoft.com/office/drawing/2014/main" val="10001"/>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extLst>
                  <a:ext uri="{0D108BD9-81ED-4DB2-BD59-A6C34878D82A}">
                    <a16:rowId xmlns:a16="http://schemas.microsoft.com/office/drawing/2014/main" val="10002"/>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extLst>
                  <a:ext uri="{0D108BD9-81ED-4DB2-BD59-A6C34878D82A}">
                    <a16:rowId xmlns:a16="http://schemas.microsoft.com/office/drawing/2014/main" val="10003"/>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50000"/>
                      </a:srgbClr>
                    </a:solidFill>
                  </a:tcPr>
                </a:tc>
                <a:extLst>
                  <a:ext uri="{0D108BD9-81ED-4DB2-BD59-A6C34878D82A}">
                    <a16:rowId xmlns:a16="http://schemas.microsoft.com/office/drawing/2014/main" val="10004"/>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50000"/>
                      </a:srgbClr>
                    </a:solidFill>
                  </a:tcPr>
                </a:tc>
                <a:extLst>
                  <a:ext uri="{0D108BD9-81ED-4DB2-BD59-A6C34878D82A}">
                    <a16:rowId xmlns:a16="http://schemas.microsoft.com/office/drawing/2014/main" val="10005"/>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50000"/>
                      </a:srgbClr>
                    </a:solidFill>
                  </a:tcPr>
                </a:tc>
                <a:extLst>
                  <a:ext uri="{0D108BD9-81ED-4DB2-BD59-A6C34878D82A}">
                    <a16:rowId xmlns:a16="http://schemas.microsoft.com/office/drawing/2014/main" val="10006"/>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50000"/>
                      </a:srgbClr>
                    </a:solidFill>
                  </a:tcPr>
                </a:tc>
                <a:extLst>
                  <a:ext uri="{0D108BD9-81ED-4DB2-BD59-A6C34878D82A}">
                    <a16:rowId xmlns:a16="http://schemas.microsoft.com/office/drawing/2014/main" val="10007"/>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extLst>
                  <a:ext uri="{0D108BD9-81ED-4DB2-BD59-A6C34878D82A}">
                    <a16:rowId xmlns:a16="http://schemas.microsoft.com/office/drawing/2014/main" val="10008"/>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extLst>
                  <a:ext uri="{0D108BD9-81ED-4DB2-BD59-A6C34878D82A}">
                    <a16:rowId xmlns:a16="http://schemas.microsoft.com/office/drawing/2014/main" val="10009"/>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extLst>
                  <a:ext uri="{0D108BD9-81ED-4DB2-BD59-A6C34878D82A}">
                    <a16:rowId xmlns:a16="http://schemas.microsoft.com/office/drawing/2014/main" val="10010"/>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extLst>
                  <a:ext uri="{0D108BD9-81ED-4DB2-BD59-A6C34878D82A}">
                    <a16:rowId xmlns:a16="http://schemas.microsoft.com/office/drawing/2014/main" val="10011"/>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extLst>
                  <a:ext uri="{0D108BD9-81ED-4DB2-BD59-A6C34878D82A}">
                    <a16:rowId xmlns:a16="http://schemas.microsoft.com/office/drawing/2014/main" val="10012"/>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extLst>
                  <a:ext uri="{0D108BD9-81ED-4DB2-BD59-A6C34878D82A}">
                    <a16:rowId xmlns:a16="http://schemas.microsoft.com/office/drawing/2014/main" val="10013"/>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extLst>
                  <a:ext uri="{0D108BD9-81ED-4DB2-BD59-A6C34878D82A}">
                    <a16:rowId xmlns:a16="http://schemas.microsoft.com/office/drawing/2014/main" val="10014"/>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extLst>
                  <a:ext uri="{0D108BD9-81ED-4DB2-BD59-A6C34878D82A}">
                    <a16:rowId xmlns:a16="http://schemas.microsoft.com/office/drawing/2014/main" val="10015"/>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extLst>
                  <a:ext uri="{0D108BD9-81ED-4DB2-BD59-A6C34878D82A}">
                    <a16:rowId xmlns:a16="http://schemas.microsoft.com/office/drawing/2014/main" val="10016"/>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extLst>
                  <a:ext uri="{0D108BD9-81ED-4DB2-BD59-A6C34878D82A}">
                    <a16:rowId xmlns:a16="http://schemas.microsoft.com/office/drawing/2014/main" val="10017"/>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extLst>
                  <a:ext uri="{0D108BD9-81ED-4DB2-BD59-A6C34878D82A}">
                    <a16:rowId xmlns:a16="http://schemas.microsoft.com/office/drawing/2014/main" val="10018"/>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extLst>
                  <a:ext uri="{0D108BD9-81ED-4DB2-BD59-A6C34878D82A}">
                    <a16:rowId xmlns:a16="http://schemas.microsoft.com/office/drawing/2014/main" val="10019"/>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extLst>
                  <a:ext uri="{0D108BD9-81ED-4DB2-BD59-A6C34878D82A}">
                    <a16:rowId xmlns:a16="http://schemas.microsoft.com/office/drawing/2014/main" val="10020"/>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extLst>
                  <a:ext uri="{0D108BD9-81ED-4DB2-BD59-A6C34878D82A}">
                    <a16:rowId xmlns:a16="http://schemas.microsoft.com/office/drawing/2014/main" val="10021"/>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extLst>
                  <a:ext uri="{0D108BD9-81ED-4DB2-BD59-A6C34878D82A}">
                    <a16:rowId xmlns:a16="http://schemas.microsoft.com/office/drawing/2014/main" val="10022"/>
                  </a:ext>
                </a:extLst>
              </a:tr>
              <a:tr h="2235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extLst>
                  <a:ext uri="{0D108BD9-81ED-4DB2-BD59-A6C34878D82A}">
                    <a16:rowId xmlns:a16="http://schemas.microsoft.com/office/drawing/2014/main" val="10023"/>
                  </a:ext>
                </a:extLst>
              </a:tr>
            </a:tbl>
          </a:graphicData>
        </a:graphic>
      </p:graphicFrame>
      <p:graphicFrame>
        <p:nvGraphicFramePr>
          <p:cNvPr id="19" name="Group 5"/>
          <p:cNvGraphicFramePr>
            <a:graphicFrameLocks noGrp="1"/>
          </p:cNvGraphicFramePr>
          <p:nvPr>
            <p:custDataLst>
              <p:tags r:id="rId4"/>
            </p:custDataLst>
            <p:extLst>
              <p:ext uri="{D42A27DB-BD31-4B8C-83A1-F6EECF244321}">
                <p14:modId xmlns:p14="http://schemas.microsoft.com/office/powerpoint/2010/main" val="4041812559"/>
              </p:ext>
            </p:extLst>
          </p:nvPr>
        </p:nvGraphicFramePr>
        <p:xfrm>
          <a:off x="5544606" y="1226525"/>
          <a:ext cx="1524327" cy="2377440"/>
        </p:xfrm>
        <a:graphic>
          <a:graphicData uri="http://schemas.openxmlformats.org/drawingml/2006/table">
            <a:tbl>
              <a:tblPr/>
              <a:tblGrid>
                <a:gridCol w="380677">
                  <a:extLst>
                    <a:ext uri="{9D8B030D-6E8A-4147-A177-3AD203B41FA5}">
                      <a16:colId xmlns:a16="http://schemas.microsoft.com/office/drawing/2014/main" val="20000"/>
                    </a:ext>
                  </a:extLst>
                </a:gridCol>
                <a:gridCol w="380677">
                  <a:extLst>
                    <a:ext uri="{9D8B030D-6E8A-4147-A177-3AD203B41FA5}">
                      <a16:colId xmlns:a16="http://schemas.microsoft.com/office/drawing/2014/main" val="20001"/>
                    </a:ext>
                  </a:extLst>
                </a:gridCol>
                <a:gridCol w="382296">
                  <a:extLst>
                    <a:ext uri="{9D8B030D-6E8A-4147-A177-3AD203B41FA5}">
                      <a16:colId xmlns:a16="http://schemas.microsoft.com/office/drawing/2014/main" val="20002"/>
                    </a:ext>
                  </a:extLst>
                </a:gridCol>
                <a:gridCol w="380677">
                  <a:extLst>
                    <a:ext uri="{9D8B030D-6E8A-4147-A177-3AD203B41FA5}">
                      <a16:colId xmlns:a16="http://schemas.microsoft.com/office/drawing/2014/main" val="20003"/>
                    </a:ext>
                  </a:extLst>
                </a:gridCol>
              </a:tblGrid>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1"/>
                          </a:solidFill>
                          <a:effectLst/>
                          <a:latin typeface="Calibri"/>
                        </a:rPr>
                        <a:t>1</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1"/>
                          </a:solidFill>
                          <a:effectLst/>
                          <a:latin typeface="Calibri"/>
                        </a:rPr>
                        <a:t>2</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1"/>
                          </a:solidFill>
                          <a:effectLst/>
                          <a:latin typeface="Helvetica" pitchFamily="34" charset="0"/>
                        </a:rPr>
                        <a:t>3</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1"/>
                          </a:solidFill>
                          <a:effectLst/>
                          <a:latin typeface="Helvetica" pitchFamily="34" charset="0"/>
                        </a:rPr>
                        <a:t>4</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C0504D">
                        <a:lumMod val="60000"/>
                        <a:lumOff val="40000"/>
                      </a:srgbClr>
                    </a:solidFill>
                  </a:tcPr>
                </a:tc>
                <a:extLst>
                  <a:ext uri="{0D108BD9-81ED-4DB2-BD59-A6C34878D82A}">
                    <a16:rowId xmlns:a16="http://schemas.microsoft.com/office/drawing/2014/main" val="10000"/>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1"/>
                          </a:solidFill>
                          <a:effectLst/>
                          <a:latin typeface="Calibri"/>
                        </a:rPr>
                        <a:t>5</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1"/>
                          </a:solidFill>
                          <a:effectLst/>
                          <a:latin typeface="Calibri"/>
                        </a:rPr>
                        <a:t>6</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1"/>
                          </a:solidFill>
                          <a:effectLst/>
                          <a:latin typeface="Helvetica" pitchFamily="34" charset="0"/>
                        </a:rPr>
                        <a:t>7</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r>
                        <a:rPr kumimoji="0" lang="en-US" sz="1800" b="0" i="0" u="none" strike="noStrike" cap="none" normalizeH="0" baseline="0" dirty="0" smtClean="0">
                          <a:ln>
                            <a:noFill/>
                          </a:ln>
                          <a:solidFill>
                            <a:schemeClr val="tx1"/>
                          </a:solidFill>
                          <a:effectLst/>
                          <a:latin typeface="Helvetica" pitchFamily="34" charset="0"/>
                        </a:rPr>
                        <a:t>8</a:t>
                      </a: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F79646">
                        <a:lumMod val="60000"/>
                        <a:lumOff val="40000"/>
                      </a:srgbClr>
                    </a:solidFill>
                  </a:tcPr>
                </a:tc>
                <a:extLst>
                  <a:ext uri="{0D108BD9-81ED-4DB2-BD59-A6C34878D82A}">
                    <a16:rowId xmlns:a16="http://schemas.microsoft.com/office/drawing/2014/main" val="10001"/>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9BBB59">
                        <a:lumMod val="60000"/>
                        <a:lumOff val="40000"/>
                      </a:srgbClr>
                    </a:solidFill>
                  </a:tcPr>
                </a:tc>
                <a:extLst>
                  <a:ext uri="{0D108BD9-81ED-4DB2-BD59-A6C34878D82A}">
                    <a16:rowId xmlns:a16="http://schemas.microsoft.com/office/drawing/2014/main" val="10002"/>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4BACC6">
                        <a:lumMod val="60000"/>
                        <a:lumOff val="40000"/>
                      </a:srgbClr>
                    </a:solidFill>
                  </a:tcPr>
                </a:tc>
                <a:extLst>
                  <a:ext uri="{0D108BD9-81ED-4DB2-BD59-A6C34878D82A}">
                    <a16:rowId xmlns:a16="http://schemas.microsoft.com/office/drawing/2014/main" val="10003"/>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EEECE1">
                        <a:lumMod val="75000"/>
                      </a:srgbClr>
                    </a:solidFill>
                  </a:tcPr>
                </a:tc>
                <a:extLst>
                  <a:ext uri="{0D108BD9-81ED-4DB2-BD59-A6C34878D82A}">
                    <a16:rowId xmlns:a16="http://schemas.microsoft.com/office/drawing/2014/main" val="10004"/>
                  </a:ext>
                </a:extLst>
              </a:tr>
              <a:tr h="396240">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tx2">
                            <a:lumMod val="50000"/>
                          </a:schemeClr>
                        </a:solidFill>
                        <a:effectLst/>
                        <a:latin typeface="Calibri"/>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tc>
                  <a:txBody>
                    <a:bodyPr/>
                    <a:lstStyle>
                      <a:lvl1pPr marL="0" algn="l" defTabSz="609570" rtl="0" eaLnBrk="1" latinLnBrk="0" hangingPunct="1">
                        <a:defRPr sz="2400" kern="1200">
                          <a:solidFill>
                            <a:schemeClr val="tx1"/>
                          </a:solidFill>
                          <a:latin typeface="Calibri"/>
                        </a:defRPr>
                      </a:lvl1pPr>
                      <a:lvl2pPr marL="609570" algn="l" defTabSz="609570" rtl="0" eaLnBrk="1" latinLnBrk="0" hangingPunct="1">
                        <a:defRPr sz="2400" kern="1200">
                          <a:solidFill>
                            <a:schemeClr val="tx1"/>
                          </a:solidFill>
                          <a:latin typeface="Calibri"/>
                        </a:defRPr>
                      </a:lvl2pPr>
                      <a:lvl3pPr marL="1219140" algn="l" defTabSz="609570" rtl="0" eaLnBrk="1" latinLnBrk="0" hangingPunct="1">
                        <a:defRPr sz="2400" kern="1200">
                          <a:solidFill>
                            <a:schemeClr val="tx1"/>
                          </a:solidFill>
                          <a:latin typeface="Calibri"/>
                        </a:defRPr>
                      </a:lvl3pPr>
                      <a:lvl4pPr marL="1828709" algn="l" defTabSz="609570" rtl="0" eaLnBrk="1" latinLnBrk="0" hangingPunct="1">
                        <a:defRPr sz="2400" kern="1200">
                          <a:solidFill>
                            <a:schemeClr val="tx1"/>
                          </a:solidFill>
                          <a:latin typeface="Calibri"/>
                        </a:defRPr>
                      </a:lvl4pPr>
                      <a:lvl5pPr marL="2438278" algn="l" defTabSz="609570" rtl="0" eaLnBrk="1" latinLnBrk="0" hangingPunct="1">
                        <a:defRPr sz="2400" kern="1200">
                          <a:solidFill>
                            <a:schemeClr val="tx1"/>
                          </a:solidFill>
                          <a:latin typeface="Calibri"/>
                        </a:defRPr>
                      </a:lvl5pPr>
                      <a:lvl6pPr marL="3047848" algn="l" defTabSz="609570" rtl="0" eaLnBrk="1" latinLnBrk="0" hangingPunct="1">
                        <a:defRPr sz="2400" kern="1200">
                          <a:solidFill>
                            <a:schemeClr val="tx1"/>
                          </a:solidFill>
                          <a:latin typeface="Calibri"/>
                        </a:defRPr>
                      </a:lvl6pPr>
                      <a:lvl7pPr marL="3657418" algn="l" defTabSz="609570" rtl="0" eaLnBrk="1" latinLnBrk="0" hangingPunct="1">
                        <a:defRPr sz="2400" kern="1200">
                          <a:solidFill>
                            <a:schemeClr val="tx1"/>
                          </a:solidFill>
                          <a:latin typeface="Calibri"/>
                        </a:defRPr>
                      </a:lvl7pPr>
                      <a:lvl8pPr marL="4266987" algn="l" defTabSz="609570" rtl="0" eaLnBrk="1" latinLnBrk="0" hangingPunct="1">
                        <a:defRPr sz="2400" kern="1200">
                          <a:solidFill>
                            <a:schemeClr val="tx1"/>
                          </a:solidFill>
                          <a:latin typeface="Calibri"/>
                        </a:defRPr>
                      </a:lvl8pPr>
                      <a:lvl9pPr marL="4876557" algn="l" defTabSz="609570" rtl="0" eaLnBrk="1" latinLnBrk="0" hangingPunct="1">
                        <a:defRPr sz="2400" kern="1200">
                          <a:solidFill>
                            <a:schemeClr val="tx1"/>
                          </a:solidFill>
                          <a:latin typeface="Calibri"/>
                        </a:defRPr>
                      </a:lvl9pPr>
                    </a:lstStyle>
                    <a:p>
                      <a:pPr marL="0" marR="0" lvl="0" indent="0" algn="ctr" defTabSz="457200" rtl="0" eaLnBrk="0" fontAlgn="base" latinLnBrk="0" hangingPunct="0">
                        <a:lnSpc>
                          <a:spcPct val="100000"/>
                        </a:lnSpc>
                        <a:spcBef>
                          <a:spcPct val="20000"/>
                        </a:spcBef>
                        <a:spcAft>
                          <a:spcPct val="0"/>
                        </a:spcAft>
                        <a:buClr>
                          <a:schemeClr val="tx2"/>
                        </a:buClr>
                        <a:buSzTx/>
                        <a:buFontTx/>
                        <a:buNone/>
                        <a:tabLst/>
                      </a:pPr>
                      <a:endParaRPr kumimoji="0" lang="en-US" sz="1800" b="0" i="0" u="none" strike="noStrike" cap="none" normalizeH="0" baseline="0" dirty="0" smtClean="0">
                        <a:ln>
                          <a:noFill/>
                        </a:ln>
                        <a:solidFill>
                          <a:schemeClr val="bg1"/>
                        </a:solidFill>
                        <a:effectLst/>
                        <a:latin typeface="Helvetica" pitchFamily="34" charset="0"/>
                      </a:endParaRPr>
                    </a:p>
                  </a:txBody>
                  <a:tcPr marL="0" marR="0" marT="0" marB="0" anchor="ctr" horzOverflow="overflow">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a:noFill/>
                    </a:lnTlToBr>
                    <a:lnBlToTr>
                      <a:noFill/>
                    </a:lnBlToTr>
                    <a:solidFill>
                      <a:srgbClr val="1F497D">
                        <a:lumMod val="40000"/>
                        <a:lumOff val="60000"/>
                      </a:srgbClr>
                    </a:solidFill>
                  </a:tcPr>
                </a:tc>
                <a:extLst>
                  <a:ext uri="{0D108BD9-81ED-4DB2-BD59-A6C34878D82A}">
                    <a16:rowId xmlns:a16="http://schemas.microsoft.com/office/drawing/2014/main" val="10005"/>
                  </a:ext>
                </a:extLst>
              </a:tr>
            </a:tbl>
          </a:graphicData>
        </a:graphic>
      </p:graphicFrame>
      <p:sp>
        <p:nvSpPr>
          <p:cNvPr id="20" name="Rectangle 19"/>
          <p:cNvSpPr/>
          <p:nvPr/>
        </p:nvSpPr>
        <p:spPr>
          <a:xfrm>
            <a:off x="6777286" y="5458185"/>
            <a:ext cx="1794017" cy="523220"/>
          </a:xfrm>
          <a:prstGeom prst="rect">
            <a:avLst/>
          </a:prstGeom>
        </p:spPr>
        <p:txBody>
          <a:bodyPr wrap="none">
            <a:spAutoFit/>
          </a:bodyPr>
          <a:lstStyle/>
          <a:p>
            <a:pPr fontAlgn="auto">
              <a:spcBef>
                <a:spcPts val="0"/>
              </a:spcBef>
              <a:spcAft>
                <a:spcPts val="0"/>
              </a:spcAft>
            </a:pPr>
            <a:r>
              <a:rPr lang="en-US" sz="2800" dirty="0" smtClean="0">
                <a:solidFill>
                  <a:prstClr val="black"/>
                </a:solidFill>
                <a:latin typeface="Source Sans Pro" panose="020B0503030403020204"/>
                <a:ea typeface="+mn-ea"/>
                <a:cs typeface="+mn-cs"/>
              </a:rPr>
              <a:t>MEMORY</a:t>
            </a:r>
            <a:endParaRPr lang="en-US" sz="2800" dirty="0">
              <a:solidFill>
                <a:prstClr val="black"/>
              </a:solidFill>
              <a:latin typeface="Source Sans Pro" panose="020B0503030403020204"/>
              <a:ea typeface="+mn-ea"/>
              <a:cs typeface="+mn-cs"/>
            </a:endParaRPr>
          </a:p>
        </p:txBody>
      </p:sp>
      <p:sp>
        <p:nvSpPr>
          <p:cNvPr id="21" name="Rectangle 20"/>
          <p:cNvSpPr/>
          <p:nvPr/>
        </p:nvSpPr>
        <p:spPr>
          <a:xfrm>
            <a:off x="5760049" y="3653122"/>
            <a:ext cx="1441420" cy="523220"/>
          </a:xfrm>
          <a:prstGeom prst="rect">
            <a:avLst/>
          </a:prstGeom>
        </p:spPr>
        <p:txBody>
          <a:bodyPr wrap="none">
            <a:spAutoFit/>
          </a:bodyPr>
          <a:lstStyle/>
          <a:p>
            <a:pPr fontAlgn="auto">
              <a:spcBef>
                <a:spcPts val="0"/>
              </a:spcBef>
              <a:spcAft>
                <a:spcPts val="0"/>
              </a:spcAft>
            </a:pPr>
            <a:r>
              <a:rPr lang="en-US" sz="2800" smtClean="0">
                <a:solidFill>
                  <a:prstClr val="black"/>
                </a:solidFill>
                <a:latin typeface="Source Sans Pro" panose="020B0503030403020204"/>
                <a:ea typeface="+mn-ea"/>
                <a:cs typeface="+mn-cs"/>
              </a:rPr>
              <a:t>CACHE</a:t>
            </a:r>
            <a:endParaRPr lang="en-US" sz="2800" dirty="0">
              <a:solidFill>
                <a:prstClr val="black"/>
              </a:solidFill>
              <a:latin typeface="Source Sans Pro" panose="020B0503030403020204"/>
              <a:ea typeface="+mn-ea"/>
              <a:cs typeface="+mn-cs"/>
            </a:endParaRPr>
          </a:p>
        </p:txBody>
      </p:sp>
      <p:sp>
        <p:nvSpPr>
          <p:cNvPr id="22" name="Rectangle 21"/>
          <p:cNvSpPr/>
          <p:nvPr/>
        </p:nvSpPr>
        <p:spPr>
          <a:xfrm>
            <a:off x="4387112" y="3561655"/>
            <a:ext cx="1312892" cy="954107"/>
          </a:xfrm>
          <a:prstGeom prst="rect">
            <a:avLst/>
          </a:prstGeom>
        </p:spPr>
        <p:txBody>
          <a:bodyPr wrap="square">
            <a:spAutoFit/>
          </a:bodyPr>
          <a:lstStyle/>
          <a:p>
            <a:pPr fontAlgn="auto">
              <a:spcBef>
                <a:spcPts val="0"/>
              </a:spcBef>
              <a:spcAft>
                <a:spcPts val="0"/>
              </a:spcAft>
            </a:pPr>
            <a:r>
              <a:rPr lang="en-US" sz="2800" dirty="0" smtClean="0">
                <a:solidFill>
                  <a:prstClr val="black"/>
                </a:solidFill>
                <a:latin typeface="Source Sans Pro" panose="020B0503030403020204"/>
                <a:ea typeface="+mn-ea"/>
                <a:cs typeface="+mn-cs"/>
              </a:rPr>
              <a:t>YOUR MIND</a:t>
            </a:r>
            <a:endParaRPr lang="en-US" sz="2800" dirty="0">
              <a:solidFill>
                <a:prstClr val="black"/>
              </a:solidFill>
              <a:latin typeface="Source Sans Pro" panose="020B0503030403020204"/>
              <a:ea typeface="+mn-ea"/>
              <a:cs typeface="+mn-cs"/>
            </a:endParaRPr>
          </a:p>
        </p:txBody>
      </p:sp>
      <p:sp>
        <p:nvSpPr>
          <p:cNvPr id="23" name="Rectangle 22"/>
          <p:cNvSpPr/>
          <p:nvPr/>
        </p:nvSpPr>
        <p:spPr>
          <a:xfrm>
            <a:off x="67292" y="3777098"/>
            <a:ext cx="393562" cy="523220"/>
          </a:xfrm>
          <a:prstGeom prst="rect">
            <a:avLst/>
          </a:prstGeom>
        </p:spPr>
        <p:txBody>
          <a:bodyPr wrap="square">
            <a:spAutoFit/>
          </a:bodyPr>
          <a:lstStyle/>
          <a:p>
            <a:pPr fontAlgn="auto">
              <a:spcBef>
                <a:spcPts val="0"/>
              </a:spcBef>
              <a:spcAft>
                <a:spcPts val="0"/>
              </a:spcAft>
            </a:pPr>
            <a:r>
              <a:rPr lang="en-US" sz="2800" dirty="0" smtClean="0">
                <a:solidFill>
                  <a:srgbClr val="C0504D"/>
                </a:solidFill>
                <a:latin typeface="Calibri"/>
                <a:ea typeface="+mn-ea"/>
                <a:cs typeface="+mn-cs"/>
              </a:rPr>
              <a:t>H</a:t>
            </a:r>
            <a:endParaRPr lang="en-US" sz="2800" dirty="0">
              <a:solidFill>
                <a:srgbClr val="C0504D"/>
              </a:solidFill>
              <a:latin typeface="Calibri"/>
              <a:ea typeface="+mn-ea"/>
              <a:cs typeface="+mn-cs"/>
            </a:endParaRPr>
          </a:p>
        </p:txBody>
      </p:sp>
      <p:sp>
        <p:nvSpPr>
          <p:cNvPr id="24" name="Rectangle 23"/>
          <p:cNvSpPr/>
          <p:nvPr/>
        </p:nvSpPr>
        <p:spPr>
          <a:xfrm>
            <a:off x="2088547" y="2253346"/>
            <a:ext cx="393562" cy="523220"/>
          </a:xfrm>
          <a:prstGeom prst="rect">
            <a:avLst/>
          </a:prstGeom>
        </p:spPr>
        <p:txBody>
          <a:bodyPr wrap="square">
            <a:spAutoFit/>
          </a:bodyPr>
          <a:lstStyle/>
          <a:p>
            <a:pPr fontAlgn="auto">
              <a:spcBef>
                <a:spcPts val="0"/>
              </a:spcBef>
              <a:spcAft>
                <a:spcPts val="0"/>
              </a:spcAft>
            </a:pPr>
            <a:r>
              <a:rPr lang="en-US" sz="2800" dirty="0" smtClean="0">
                <a:solidFill>
                  <a:srgbClr val="C0504D"/>
                </a:solidFill>
                <a:latin typeface="Calibri"/>
                <a:ea typeface="+mn-ea"/>
                <a:cs typeface="+mn-cs"/>
              </a:rPr>
              <a:t>W</a:t>
            </a:r>
            <a:endParaRPr lang="en-US" sz="2800" dirty="0">
              <a:solidFill>
                <a:srgbClr val="C0504D"/>
              </a:solidFill>
              <a:latin typeface="Calibri"/>
              <a:ea typeface="+mn-ea"/>
              <a:cs typeface="+mn-cs"/>
            </a:endParaRPr>
          </a:p>
        </p:txBody>
      </p:sp>
      <p:sp>
        <p:nvSpPr>
          <p:cNvPr id="25" name="Text Box 4"/>
          <p:cNvSpPr txBox="1">
            <a:spLocks noChangeArrowheads="1"/>
          </p:cNvSpPr>
          <p:nvPr>
            <p:custDataLst>
              <p:tags r:id="rId5"/>
            </p:custDataLst>
          </p:nvPr>
        </p:nvSpPr>
        <p:spPr bwMode="auto">
          <a:xfrm>
            <a:off x="228598" y="554682"/>
            <a:ext cx="4049827" cy="1938992"/>
          </a:xfrm>
          <a:prstGeom prst="rect">
            <a:avLst/>
          </a:prstGeom>
          <a:noFill/>
          <a:ln w="28575" algn="ctr">
            <a:noFill/>
            <a:miter lim="800000"/>
            <a:headEnd/>
            <a:tailEnd/>
          </a:ln>
          <a:effectLst/>
        </p:spPr>
        <p:txBody>
          <a:bodyPr wrap="none">
            <a:spAutoFit/>
          </a:bodyPr>
          <a:lstStyle/>
          <a:p>
            <a:pPr fontAlgn="auto">
              <a:spcBef>
                <a:spcPts val="0"/>
              </a:spcBef>
              <a:spcAft>
                <a:spcPts val="0"/>
              </a:spcAft>
              <a:buClr>
                <a:srgbClr val="40458C"/>
              </a:buClr>
              <a:buSzPct val="100000"/>
              <a:buFont typeface="Times New Roman" pitchFamily="18" charset="0"/>
              <a:buNone/>
            </a:pPr>
            <a:r>
              <a:rPr lang="en-US" dirty="0" smtClean="0">
                <a:solidFill>
                  <a:prstClr val="black"/>
                </a:solidFill>
                <a:latin typeface="Consolas" pitchFamily="49" charset="0"/>
                <a:ea typeface="+mn-ea"/>
                <a:cs typeface="+mn-cs"/>
              </a:rPr>
              <a:t>// H = </a:t>
            </a:r>
            <a:r>
              <a:rPr lang="en-US" dirty="0">
                <a:solidFill>
                  <a:prstClr val="black"/>
                </a:solidFill>
                <a:latin typeface="Consolas" pitchFamily="49" charset="0"/>
                <a:ea typeface="+mn-ea"/>
                <a:cs typeface="+mn-cs"/>
              </a:rPr>
              <a:t>6</a:t>
            </a:r>
            <a:r>
              <a:rPr lang="en-US" dirty="0" smtClean="0">
                <a:solidFill>
                  <a:prstClr val="black"/>
                </a:solidFill>
                <a:latin typeface="Consolas" pitchFamily="49" charset="0"/>
                <a:ea typeface="+mn-ea"/>
                <a:cs typeface="+mn-cs"/>
              </a:rPr>
              <a:t>, W = 10</a:t>
            </a:r>
          </a:p>
          <a:p>
            <a:pPr fontAlgn="auto">
              <a:spcBef>
                <a:spcPts val="0"/>
              </a:spcBef>
              <a:spcAft>
                <a:spcPts val="0"/>
              </a:spcAft>
              <a:buClr>
                <a:srgbClr val="40458C"/>
              </a:buClr>
              <a:buSzPct val="100000"/>
              <a:buFont typeface="Times New Roman" pitchFamily="18" charset="0"/>
              <a:buNone/>
            </a:pPr>
            <a:r>
              <a:rPr lang="en-US" dirty="0" smtClean="0">
                <a:solidFill>
                  <a:prstClr val="black"/>
                </a:solidFill>
                <a:latin typeface="Consolas" pitchFamily="49" charset="0"/>
                <a:ea typeface="+mn-ea"/>
                <a:cs typeface="+mn-cs"/>
              </a:rPr>
              <a:t>int A[H][W];</a:t>
            </a:r>
            <a:endParaRPr lang="en-US" dirty="0">
              <a:solidFill>
                <a:prstClr val="black"/>
              </a:solidFill>
              <a:latin typeface="Consolas" pitchFamily="49" charset="0"/>
              <a:ea typeface="+mn-ea"/>
              <a:cs typeface="+mn-cs"/>
            </a:endParaRPr>
          </a:p>
          <a:p>
            <a:pPr fontAlgn="auto">
              <a:spcBef>
                <a:spcPts val="0"/>
              </a:spcBef>
              <a:spcAft>
                <a:spcPts val="0"/>
              </a:spcAft>
              <a:buClr>
                <a:srgbClr val="40458C"/>
              </a:buClr>
              <a:buSzPct val="100000"/>
              <a:buFont typeface="Times New Roman" pitchFamily="18" charset="0"/>
              <a:buNone/>
            </a:pPr>
            <a:r>
              <a:rPr lang="en-US" dirty="0" smtClean="0">
                <a:solidFill>
                  <a:prstClr val="black"/>
                </a:solidFill>
                <a:latin typeface="Consolas" pitchFamily="49" charset="0"/>
                <a:ea typeface="+mn-ea"/>
                <a:cs typeface="+mn-cs"/>
              </a:rPr>
              <a:t>for(x=0</a:t>
            </a:r>
            <a:r>
              <a:rPr lang="en-US" dirty="0">
                <a:solidFill>
                  <a:prstClr val="black"/>
                </a:solidFill>
                <a:latin typeface="Consolas" pitchFamily="49" charset="0"/>
                <a:ea typeface="+mn-ea"/>
                <a:cs typeface="+mn-cs"/>
              </a:rPr>
              <a:t>; </a:t>
            </a:r>
            <a:r>
              <a:rPr lang="en-US" dirty="0" smtClean="0">
                <a:solidFill>
                  <a:prstClr val="black"/>
                </a:solidFill>
                <a:latin typeface="Consolas" pitchFamily="49" charset="0"/>
                <a:ea typeface="+mn-ea"/>
                <a:cs typeface="+mn-cs"/>
              </a:rPr>
              <a:t>x &lt; H; x++) </a:t>
            </a:r>
            <a:endParaRPr lang="en-US" dirty="0">
              <a:solidFill>
                <a:prstClr val="black"/>
              </a:solidFill>
              <a:latin typeface="Consolas" pitchFamily="49" charset="0"/>
              <a:ea typeface="+mn-ea"/>
              <a:cs typeface="+mn-cs"/>
            </a:endParaRPr>
          </a:p>
          <a:p>
            <a:pPr fontAlgn="auto">
              <a:spcBef>
                <a:spcPts val="0"/>
              </a:spcBef>
              <a:spcAft>
                <a:spcPts val="0"/>
              </a:spcAft>
              <a:buClr>
                <a:srgbClr val="40458C"/>
              </a:buClr>
              <a:buSzPct val="100000"/>
              <a:buFont typeface="Times New Roman" pitchFamily="18" charset="0"/>
              <a:buNone/>
              <a:tabLst>
                <a:tab pos="461963" algn="l"/>
              </a:tabLst>
            </a:pPr>
            <a:r>
              <a:rPr lang="en-US" dirty="0" smtClean="0">
                <a:solidFill>
                  <a:prstClr val="black"/>
                </a:solidFill>
                <a:latin typeface="Consolas" pitchFamily="49" charset="0"/>
                <a:ea typeface="+mn-ea"/>
                <a:cs typeface="+mn-cs"/>
              </a:rPr>
              <a:t>	for(y=0</a:t>
            </a:r>
            <a:r>
              <a:rPr lang="en-US" dirty="0">
                <a:solidFill>
                  <a:prstClr val="black"/>
                </a:solidFill>
                <a:latin typeface="Consolas" pitchFamily="49" charset="0"/>
                <a:ea typeface="+mn-ea"/>
                <a:cs typeface="+mn-cs"/>
              </a:rPr>
              <a:t>; </a:t>
            </a:r>
            <a:r>
              <a:rPr lang="en-US" dirty="0" smtClean="0">
                <a:solidFill>
                  <a:prstClr val="black"/>
                </a:solidFill>
                <a:latin typeface="Consolas" pitchFamily="49" charset="0"/>
                <a:ea typeface="+mn-ea"/>
                <a:cs typeface="+mn-cs"/>
              </a:rPr>
              <a:t>y &lt; W; y++)</a:t>
            </a:r>
            <a:endParaRPr lang="en-US" dirty="0">
              <a:solidFill>
                <a:prstClr val="black"/>
              </a:solidFill>
              <a:latin typeface="Consolas" pitchFamily="49" charset="0"/>
              <a:ea typeface="+mn-ea"/>
              <a:cs typeface="+mn-cs"/>
            </a:endParaRPr>
          </a:p>
          <a:p>
            <a:pPr fontAlgn="auto">
              <a:spcBef>
                <a:spcPts val="0"/>
              </a:spcBef>
              <a:spcAft>
                <a:spcPts val="0"/>
              </a:spcAft>
              <a:buClr>
                <a:srgbClr val="40458C"/>
              </a:buClr>
              <a:buSzPct val="100000"/>
              <a:buFont typeface="Times New Roman" pitchFamily="18" charset="0"/>
              <a:buNone/>
              <a:tabLst>
                <a:tab pos="914400" algn="l"/>
              </a:tabLst>
            </a:pPr>
            <a:r>
              <a:rPr lang="en-US" b="1" dirty="0" smtClean="0">
                <a:solidFill>
                  <a:prstClr val="black"/>
                </a:solidFill>
                <a:latin typeface="Consolas" pitchFamily="49" charset="0"/>
                <a:ea typeface="+mn-ea"/>
                <a:cs typeface="+mn-cs"/>
              </a:rPr>
              <a:t>	sum </a:t>
            </a:r>
            <a:r>
              <a:rPr lang="en-US" b="1" dirty="0">
                <a:solidFill>
                  <a:prstClr val="black"/>
                </a:solidFill>
                <a:latin typeface="Consolas" pitchFamily="49" charset="0"/>
                <a:ea typeface="+mn-ea"/>
                <a:cs typeface="+mn-cs"/>
              </a:rPr>
              <a:t>+= </a:t>
            </a:r>
            <a:r>
              <a:rPr lang="en-US" b="1" dirty="0" smtClean="0">
                <a:solidFill>
                  <a:prstClr val="black"/>
                </a:solidFill>
                <a:latin typeface="Consolas" pitchFamily="49" charset="0"/>
                <a:ea typeface="+mn-ea"/>
                <a:cs typeface="+mn-cs"/>
              </a:rPr>
              <a:t>A[x][y];</a:t>
            </a:r>
            <a:endParaRPr lang="en-US" b="1" dirty="0">
              <a:solidFill>
                <a:prstClr val="black"/>
              </a:solidFill>
              <a:latin typeface="Consolas" pitchFamily="49" charset="0"/>
              <a:ea typeface="+mn-ea"/>
              <a:cs typeface="+mn-cs"/>
            </a:endParaRPr>
          </a:p>
        </p:txBody>
      </p:sp>
      <p:sp>
        <p:nvSpPr>
          <p:cNvPr id="26" name="Rectangle 3"/>
          <p:cNvSpPr txBox="1">
            <a:spLocks noChangeArrowheads="1"/>
          </p:cNvSpPr>
          <p:nvPr>
            <p:custDataLst>
              <p:tags r:id="rId6"/>
            </p:custDataLst>
          </p:nvPr>
        </p:nvSpPr>
        <p:spPr>
          <a:xfrm>
            <a:off x="165212" y="5111696"/>
            <a:ext cx="8226425" cy="2085975"/>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fontAlgn="auto">
              <a:spcAft>
                <a:spcPts val="0"/>
              </a:spcAft>
            </a:pPr>
            <a:r>
              <a:rPr lang="en-US" sz="2400" dirty="0" smtClean="0">
                <a:solidFill>
                  <a:prstClr val="black"/>
                </a:solidFill>
                <a:latin typeface="Source Sans Pro" panose="020B0503030403020204"/>
              </a:rPr>
              <a:t>Block size = 4 </a:t>
            </a:r>
            <a:r>
              <a:rPr lang="en-US" sz="2400" dirty="0" smtClean="0">
                <a:solidFill>
                  <a:prstClr val="black"/>
                </a:solidFill>
                <a:latin typeface="Source Sans Pro" panose="020B0503030403020204"/>
                <a:sym typeface="Wingdings" pitchFamily="2" charset="2"/>
              </a:rPr>
              <a:t> 75% hit rate</a:t>
            </a:r>
          </a:p>
          <a:p>
            <a:pPr fontAlgn="auto">
              <a:spcAft>
                <a:spcPts val="0"/>
              </a:spcAft>
            </a:pPr>
            <a:r>
              <a:rPr lang="en-US" sz="2400" dirty="0" smtClean="0">
                <a:solidFill>
                  <a:prstClr val="black"/>
                </a:solidFill>
                <a:latin typeface="Source Sans Pro" panose="020B0503030403020204"/>
                <a:sym typeface="Wingdings" pitchFamily="2" charset="2"/>
              </a:rPr>
              <a:t>Block size = 8  87.5% hit rate</a:t>
            </a:r>
          </a:p>
          <a:p>
            <a:pPr fontAlgn="auto">
              <a:spcAft>
                <a:spcPts val="0"/>
              </a:spcAft>
            </a:pPr>
            <a:r>
              <a:rPr lang="en-US" sz="2400" dirty="0" smtClean="0">
                <a:solidFill>
                  <a:prstClr val="black"/>
                </a:solidFill>
                <a:latin typeface="Source Sans Pro" panose="020B0503030403020204"/>
                <a:sym typeface="Wingdings" pitchFamily="2" charset="2"/>
              </a:rPr>
              <a:t>Block size = 16  </a:t>
            </a:r>
            <a:r>
              <a:rPr lang="en-US" sz="2400" dirty="0" smtClean="0">
                <a:solidFill>
                  <a:prstClr val="black"/>
                </a:solidFill>
                <a:latin typeface="Source Sans Pro" panose="020B0503030403020204"/>
              </a:rPr>
              <a:t>93.75%  hit rate</a:t>
            </a:r>
          </a:p>
          <a:p>
            <a:pPr fontAlgn="auto">
              <a:spcAft>
                <a:spcPts val="0"/>
              </a:spcAft>
            </a:pPr>
            <a:r>
              <a:rPr lang="en-US" sz="2400" dirty="0" smtClean="0">
                <a:solidFill>
                  <a:prstClr val="black"/>
                </a:solidFill>
                <a:latin typeface="Source Sans Pro" panose="020B0503030403020204"/>
              </a:rPr>
              <a:t>And you can easily </a:t>
            </a:r>
            <a:r>
              <a:rPr lang="en-US" sz="2400" dirty="0" err="1" smtClean="0">
                <a:solidFill>
                  <a:prstClr val="black"/>
                </a:solidFill>
                <a:latin typeface="Source Sans Pro" panose="020B0503030403020204"/>
              </a:rPr>
              <a:t>prefetch</a:t>
            </a:r>
            <a:r>
              <a:rPr lang="en-US" sz="2400" dirty="0" smtClean="0">
                <a:solidFill>
                  <a:prstClr val="black"/>
                </a:solidFill>
                <a:latin typeface="Source Sans Pro" panose="020B0503030403020204"/>
              </a:rPr>
              <a:t> to warm the cache</a:t>
            </a:r>
            <a:endParaRPr lang="en-US" sz="2400" i="1" dirty="0">
              <a:solidFill>
                <a:prstClr val="black"/>
              </a:solidFill>
              <a:latin typeface="Source Sans Pro" panose="020B0503030403020204"/>
            </a:endParaRPr>
          </a:p>
        </p:txBody>
      </p:sp>
    </p:spTree>
    <p:extLst>
      <p:ext uri="{BB962C8B-B14F-4D97-AF65-F5344CB8AC3E}">
        <p14:creationId xmlns:p14="http://schemas.microsoft.com/office/powerpoint/2010/main" val="4073126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6">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14</a:t>
            </a:fld>
            <a:endParaRPr lang="en-US" dirty="0"/>
          </a:p>
        </p:txBody>
      </p:sp>
      <p:sp>
        <p:nvSpPr>
          <p:cNvPr id="5" name="Title 1"/>
          <p:cNvSpPr>
            <a:spLocks noGrp="1"/>
          </p:cNvSpPr>
          <p:nvPr>
            <p:ph type="title"/>
          </p:nvPr>
        </p:nvSpPr>
        <p:spPr>
          <a:xfrm>
            <a:off x="457200" y="13374"/>
            <a:ext cx="8229600" cy="1143000"/>
          </a:xfrm>
        </p:spPr>
        <p:txBody>
          <a:bodyPr/>
          <a:lstStyle/>
          <a:p>
            <a:r>
              <a:rPr lang="en-US" dirty="0" smtClean="0"/>
              <a:t>Clicker Questions</a:t>
            </a:r>
            <a:endParaRPr lang="en-US" dirty="0"/>
          </a:p>
        </p:txBody>
      </p:sp>
      <p:sp>
        <p:nvSpPr>
          <p:cNvPr id="6" name="Content Placeholder 2"/>
          <p:cNvSpPr>
            <a:spLocks noGrp="1"/>
          </p:cNvSpPr>
          <p:nvPr>
            <p:ph idx="1"/>
          </p:nvPr>
        </p:nvSpPr>
        <p:spPr>
          <a:xfrm>
            <a:off x="342901" y="1386561"/>
            <a:ext cx="4572000" cy="3414039"/>
          </a:xfrm>
        </p:spPr>
        <p:txBody>
          <a:bodyPr>
            <a:normAutofit lnSpcReduction="10000"/>
          </a:bodyPr>
          <a:lstStyle/>
          <a:p>
            <a:pPr marL="0" indent="0">
              <a:buNone/>
            </a:pPr>
            <a:r>
              <a:rPr lang="en-US" dirty="0" smtClean="0"/>
              <a:t>This highlights the </a:t>
            </a:r>
            <a:r>
              <a:rPr lang="en-US" dirty="0" smtClean="0">
                <a:solidFill>
                  <a:srgbClr val="0000FF"/>
                </a:solidFill>
              </a:rPr>
              <a:t>temporal </a:t>
            </a:r>
            <a:r>
              <a:rPr lang="en-US" dirty="0" smtClean="0"/>
              <a:t>and </a:t>
            </a:r>
            <a:r>
              <a:rPr lang="en-US" dirty="0" smtClean="0">
                <a:solidFill>
                  <a:srgbClr val="660066"/>
                </a:solidFill>
              </a:rPr>
              <a:t>spatial </a:t>
            </a:r>
            <a:r>
              <a:rPr lang="en-US" dirty="0" smtClean="0"/>
              <a:t>locality of </a:t>
            </a:r>
            <a:r>
              <a:rPr lang="en-US" b="1" dirty="0" smtClean="0"/>
              <a:t>data</a:t>
            </a:r>
            <a:r>
              <a:rPr lang="en-US" dirty="0" smtClean="0"/>
              <a:t>.</a:t>
            </a:r>
          </a:p>
          <a:p>
            <a:pPr marL="0" indent="0">
              <a:buNone/>
            </a:pPr>
            <a:endParaRPr lang="en-US" dirty="0"/>
          </a:p>
          <a:p>
            <a:pPr marL="0" indent="0">
              <a:buNone/>
            </a:pPr>
            <a:r>
              <a:rPr lang="en-US" dirty="0" smtClean="0"/>
              <a:t>Q1: Which line of </a:t>
            </a:r>
            <a:r>
              <a:rPr lang="en-US" b="1" dirty="0" smtClean="0"/>
              <a:t>code</a:t>
            </a:r>
            <a:r>
              <a:rPr lang="en-US" dirty="0" smtClean="0"/>
              <a:t> exhibits good </a:t>
            </a:r>
            <a:r>
              <a:rPr lang="en-US" dirty="0" smtClean="0">
                <a:solidFill>
                  <a:srgbClr val="0000FF"/>
                </a:solidFill>
              </a:rPr>
              <a:t>temporal </a:t>
            </a:r>
            <a:r>
              <a:rPr lang="en-US" dirty="0" smtClean="0"/>
              <a:t>locality?</a:t>
            </a:r>
          </a:p>
        </p:txBody>
      </p:sp>
      <p:sp>
        <p:nvSpPr>
          <p:cNvPr id="7" name="Rectangle 6"/>
          <p:cNvSpPr/>
          <p:nvPr/>
        </p:nvSpPr>
        <p:spPr>
          <a:xfrm>
            <a:off x="4298536" y="1386561"/>
            <a:ext cx="4538881" cy="1785104"/>
          </a:xfrm>
          <a:prstGeom prst="rect">
            <a:avLst/>
          </a:prstGeom>
          <a:solidFill>
            <a:srgbClr val="EBC95E"/>
          </a:solidFill>
          <a:ln>
            <a:solidFill>
              <a:schemeClr val="tx2"/>
            </a:solidFill>
          </a:ln>
        </p:spPr>
        <p:txBody>
          <a:bodyPr wrap="square">
            <a:spAutoFit/>
          </a:bodyPr>
          <a:lstStyle/>
          <a:p>
            <a:pPr>
              <a:lnSpc>
                <a:spcPct val="110000"/>
              </a:lnSpc>
            </a:pPr>
            <a:r>
              <a:rPr lang="is-IS" sz="3000" b="1" baseline="30000" dirty="0" smtClean="0">
                <a:solidFill>
                  <a:schemeClr val="tx2"/>
                </a:solidFill>
                <a:latin typeface="Courier New"/>
                <a:cs typeface="Courier New"/>
              </a:rPr>
              <a:t>1  total </a:t>
            </a:r>
            <a:r>
              <a:rPr lang="is-IS" sz="3000" b="1" baseline="30000" dirty="0">
                <a:solidFill>
                  <a:schemeClr val="tx2"/>
                </a:solidFill>
                <a:latin typeface="Courier New"/>
                <a:cs typeface="Courier New"/>
              </a:rPr>
              <a:t>= 0;</a:t>
            </a:r>
          </a:p>
          <a:p>
            <a:pPr>
              <a:lnSpc>
                <a:spcPct val="110000"/>
              </a:lnSpc>
            </a:pPr>
            <a:r>
              <a:rPr lang="da-DK" sz="3000" b="1" baseline="30000" dirty="0" smtClean="0">
                <a:solidFill>
                  <a:schemeClr val="tx2"/>
                </a:solidFill>
                <a:latin typeface="Courier New"/>
                <a:cs typeface="Courier New"/>
              </a:rPr>
              <a:t>2  for </a:t>
            </a:r>
            <a:r>
              <a:rPr lang="da-DK" sz="3000" b="1" baseline="30000" dirty="0">
                <a:solidFill>
                  <a:schemeClr val="tx2"/>
                </a:solidFill>
                <a:latin typeface="Courier New"/>
                <a:cs typeface="Courier New"/>
              </a:rPr>
              <a:t>(i = 0; i &lt; n; i</a:t>
            </a:r>
            <a:r>
              <a:rPr lang="da-DK" sz="3000" b="1" baseline="30000" dirty="0" smtClean="0">
                <a:solidFill>
                  <a:schemeClr val="tx2"/>
                </a:solidFill>
                <a:latin typeface="Courier New"/>
                <a:cs typeface="Courier New"/>
              </a:rPr>
              <a:t>++) {</a:t>
            </a:r>
            <a:endParaRPr lang="da-DK" sz="3000" b="1" baseline="30000" dirty="0">
              <a:solidFill>
                <a:schemeClr val="tx2"/>
              </a:solidFill>
              <a:latin typeface="Courier New"/>
              <a:cs typeface="Courier New"/>
            </a:endParaRPr>
          </a:p>
          <a:p>
            <a:pPr>
              <a:lnSpc>
                <a:spcPct val="110000"/>
              </a:lnSpc>
            </a:pPr>
            <a:r>
              <a:rPr lang="is-IS" sz="3000" b="1" baseline="30000" dirty="0" smtClean="0">
                <a:solidFill>
                  <a:schemeClr val="tx2"/>
                </a:solidFill>
                <a:latin typeface="Courier New"/>
                <a:cs typeface="Courier New"/>
              </a:rPr>
              <a:t>3      n--;</a:t>
            </a:r>
          </a:p>
          <a:p>
            <a:pPr>
              <a:lnSpc>
                <a:spcPct val="110000"/>
              </a:lnSpc>
            </a:pPr>
            <a:r>
              <a:rPr lang="is-IS" sz="3000" b="1" baseline="30000" dirty="0">
                <a:solidFill>
                  <a:schemeClr val="tx2"/>
                </a:solidFill>
                <a:latin typeface="Courier New"/>
                <a:cs typeface="Courier New"/>
              </a:rPr>
              <a:t>4</a:t>
            </a:r>
            <a:r>
              <a:rPr lang="is-IS" sz="3000" b="1" baseline="30000" dirty="0" smtClean="0">
                <a:solidFill>
                  <a:schemeClr val="tx2"/>
                </a:solidFill>
                <a:latin typeface="Courier New"/>
                <a:cs typeface="Courier New"/>
              </a:rPr>
              <a:t>      </a:t>
            </a:r>
            <a:r>
              <a:rPr lang="is-IS" sz="3000" b="1" baseline="30000" dirty="0" smtClean="0">
                <a:solidFill>
                  <a:schemeClr val="accent1"/>
                </a:solidFill>
                <a:latin typeface="Courier New"/>
                <a:cs typeface="Courier New"/>
              </a:rPr>
              <a:t>total</a:t>
            </a:r>
            <a:r>
              <a:rPr lang="is-IS" sz="3000" b="1" baseline="30000" dirty="0" smtClean="0">
                <a:solidFill>
                  <a:schemeClr val="tx2"/>
                </a:solidFill>
                <a:latin typeface="Courier New"/>
                <a:cs typeface="Courier New"/>
              </a:rPr>
              <a:t> +</a:t>
            </a:r>
            <a:r>
              <a:rPr lang="is-IS" sz="3000" b="1" baseline="30000" dirty="0">
                <a:solidFill>
                  <a:schemeClr val="tx2"/>
                </a:solidFill>
                <a:latin typeface="Courier New"/>
                <a:cs typeface="Courier New"/>
              </a:rPr>
              <a:t>= </a:t>
            </a:r>
            <a:r>
              <a:rPr lang="is-IS" sz="3000" b="1" baseline="30000" dirty="0">
                <a:solidFill>
                  <a:schemeClr val="accent3"/>
                </a:solidFill>
                <a:latin typeface="Courier New"/>
                <a:cs typeface="Courier New"/>
              </a:rPr>
              <a:t>a[i]</a:t>
            </a:r>
            <a:r>
              <a:rPr lang="is-IS" sz="3000" b="1" baseline="30000" dirty="0">
                <a:solidFill>
                  <a:schemeClr val="tx2"/>
                </a:solidFill>
                <a:latin typeface="Courier New"/>
                <a:cs typeface="Courier New"/>
              </a:rPr>
              <a:t>;</a:t>
            </a:r>
          </a:p>
          <a:p>
            <a:pPr>
              <a:lnSpc>
                <a:spcPct val="110000"/>
              </a:lnSpc>
            </a:pPr>
            <a:r>
              <a:rPr lang="en-US" sz="3000" b="1" baseline="30000" dirty="0">
                <a:solidFill>
                  <a:schemeClr val="tx2"/>
                </a:solidFill>
                <a:latin typeface="Courier New"/>
                <a:cs typeface="Courier New"/>
              </a:rPr>
              <a:t>5</a:t>
            </a:r>
            <a:r>
              <a:rPr lang="en-US" sz="3000" b="1" baseline="30000" dirty="0" smtClean="0">
                <a:solidFill>
                  <a:schemeClr val="tx2"/>
                </a:solidFill>
                <a:latin typeface="Courier New"/>
                <a:cs typeface="Courier New"/>
              </a:rPr>
              <a:t>  return total;</a:t>
            </a:r>
          </a:p>
        </p:txBody>
      </p:sp>
      <p:sp>
        <p:nvSpPr>
          <p:cNvPr id="8" name="Rectangle 7"/>
          <p:cNvSpPr/>
          <p:nvPr/>
        </p:nvSpPr>
        <p:spPr>
          <a:xfrm>
            <a:off x="5753101" y="3873989"/>
            <a:ext cx="1676399" cy="2554545"/>
          </a:xfrm>
          <a:prstGeom prst="rect">
            <a:avLst/>
          </a:prstGeom>
        </p:spPr>
        <p:txBody>
          <a:bodyPr wrap="square">
            <a:spAutoFit/>
          </a:bodyPr>
          <a:lstStyle/>
          <a:p>
            <a:pPr marL="514350" indent="-514350">
              <a:buAutoNum type="alphaUcParenR"/>
            </a:pPr>
            <a:r>
              <a:rPr lang="en-US" sz="3200" dirty="0" smtClean="0">
                <a:solidFill>
                  <a:schemeClr val="tx2"/>
                </a:solidFill>
                <a:latin typeface="Source Sans Pro"/>
              </a:rPr>
              <a:t>1</a:t>
            </a:r>
          </a:p>
          <a:p>
            <a:pPr marL="514350" indent="-514350">
              <a:buAutoNum type="alphaUcParenR"/>
            </a:pPr>
            <a:r>
              <a:rPr lang="en-US" sz="3200" dirty="0" smtClean="0">
                <a:solidFill>
                  <a:schemeClr val="tx2"/>
                </a:solidFill>
                <a:latin typeface="Source Sans Pro"/>
              </a:rPr>
              <a:t>2</a:t>
            </a:r>
          </a:p>
          <a:p>
            <a:pPr marL="514350" indent="-514350">
              <a:buAutoNum type="alphaUcParenR"/>
            </a:pPr>
            <a:r>
              <a:rPr lang="en-US" sz="3200" dirty="0" smtClean="0">
                <a:solidFill>
                  <a:schemeClr val="tx2"/>
                </a:solidFill>
                <a:latin typeface="Source Sans Pro"/>
              </a:rPr>
              <a:t>3</a:t>
            </a:r>
          </a:p>
          <a:p>
            <a:pPr marL="514350" indent="-514350">
              <a:buAutoNum type="alphaUcParenR"/>
            </a:pPr>
            <a:r>
              <a:rPr lang="en-US" sz="3200" dirty="0" smtClean="0">
                <a:solidFill>
                  <a:schemeClr val="tx2"/>
                </a:solidFill>
                <a:latin typeface="Source Sans Pro"/>
              </a:rPr>
              <a:t>4</a:t>
            </a:r>
          </a:p>
          <a:p>
            <a:pPr marL="514350" indent="-514350">
              <a:buAutoNum type="alphaUcParenR"/>
            </a:pPr>
            <a:r>
              <a:rPr lang="en-US" sz="3200" dirty="0" smtClean="0">
                <a:solidFill>
                  <a:schemeClr val="tx2"/>
                </a:solidFill>
                <a:latin typeface="Source Sans Pro"/>
              </a:rPr>
              <a:t>5</a:t>
            </a:r>
            <a:endParaRPr lang="en-US" sz="3200" dirty="0">
              <a:solidFill>
                <a:schemeClr val="tx2"/>
              </a:solidFill>
              <a:latin typeface="Source Sans Pro"/>
            </a:endParaRPr>
          </a:p>
        </p:txBody>
      </p:sp>
      <p:sp>
        <p:nvSpPr>
          <p:cNvPr id="9" name="Rectangle 8"/>
          <p:cNvSpPr/>
          <p:nvPr/>
        </p:nvSpPr>
        <p:spPr>
          <a:xfrm>
            <a:off x="119640" y="85457"/>
            <a:ext cx="8979035" cy="6636017"/>
          </a:xfrm>
          <a:prstGeom prst="rect">
            <a:avLst/>
          </a:prstGeom>
          <a:noFill/>
          <a:ln w="63500">
            <a:solidFill>
              <a:srgbClr val="FFC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0" name="Rounded Rectangle 9"/>
          <p:cNvSpPr/>
          <p:nvPr/>
        </p:nvSpPr>
        <p:spPr>
          <a:xfrm>
            <a:off x="5523470" y="4374292"/>
            <a:ext cx="1441606" cy="531340"/>
          </a:xfrm>
          <a:prstGeom prst="roundRect">
            <a:avLst/>
          </a:prstGeom>
          <a:noFill/>
          <a:ln>
            <a:solidFill>
              <a:schemeClr val="accent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570478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140</a:t>
            </a:fld>
            <a:endParaRPr lang="en-US" dirty="0"/>
          </a:p>
        </p:txBody>
      </p:sp>
      <p:sp>
        <p:nvSpPr>
          <p:cNvPr id="5" name="Title 1"/>
          <p:cNvSpPr>
            <a:spLocks noGrp="1"/>
          </p:cNvSpPr>
          <p:nvPr>
            <p:ph type="title"/>
          </p:nvPr>
        </p:nvSpPr>
        <p:spPr>
          <a:xfrm>
            <a:off x="445008" y="25566"/>
            <a:ext cx="8229600" cy="669378"/>
          </a:xfrm>
        </p:spPr>
        <p:txBody>
          <a:bodyPr>
            <a:normAutofit fontScale="90000"/>
          </a:bodyPr>
          <a:lstStyle/>
          <a:p>
            <a:r>
              <a:rPr lang="en-US" dirty="0" smtClean="0">
                <a:solidFill>
                  <a:schemeClr val="accent6"/>
                </a:solidFill>
              </a:rPr>
              <a:t>Clicker Question</a:t>
            </a:r>
            <a:endParaRPr lang="en-US" dirty="0">
              <a:solidFill>
                <a:schemeClr val="accent6"/>
              </a:solidFill>
            </a:endParaRPr>
          </a:p>
        </p:txBody>
      </p:sp>
      <p:sp>
        <p:nvSpPr>
          <p:cNvPr id="6" name="Content Placeholder 2"/>
          <p:cNvSpPr>
            <a:spLocks noGrp="1"/>
          </p:cNvSpPr>
          <p:nvPr>
            <p:ph idx="1"/>
          </p:nvPr>
        </p:nvSpPr>
        <p:spPr>
          <a:xfrm>
            <a:off x="1" y="719328"/>
            <a:ext cx="9144000" cy="5673598"/>
          </a:xfrm>
        </p:spPr>
        <p:txBody>
          <a:bodyPr>
            <a:normAutofit/>
          </a:bodyPr>
          <a:lstStyle/>
          <a:p>
            <a:pPr marL="0" indent="0">
              <a:buNone/>
            </a:pPr>
            <a:r>
              <a:rPr lang="en-US" sz="2800" dirty="0" smtClean="0"/>
              <a:t>Choose </a:t>
            </a:r>
            <a:r>
              <a:rPr lang="en-US" sz="2800" dirty="0"/>
              <a:t>the best block size for your cache among the choices given. Assume that integers and pointers are all 4 bytes </a:t>
            </a:r>
            <a:r>
              <a:rPr lang="en-US" sz="2800" dirty="0" smtClean="0"/>
              <a:t>each and that the </a:t>
            </a:r>
            <a:r>
              <a:rPr lang="en-US" sz="2800" dirty="0" smtClean="0">
                <a:latin typeface="Consolas" charset="0"/>
                <a:ea typeface="Consolas" charset="0"/>
                <a:cs typeface="Consolas" charset="0"/>
              </a:rPr>
              <a:t>scores</a:t>
            </a:r>
            <a:r>
              <a:rPr lang="en-US" sz="2800" dirty="0" smtClean="0"/>
              <a:t> array is 4-byte aligned.</a:t>
            </a:r>
            <a:endParaRPr lang="en-US" sz="2800" dirty="0"/>
          </a:p>
          <a:p>
            <a:pPr marL="0" indent="0">
              <a:buNone/>
            </a:pPr>
            <a:r>
              <a:rPr lang="en-US" sz="2400" dirty="0" smtClean="0"/>
              <a:t>(</a:t>
            </a:r>
            <a:r>
              <a:rPr lang="en-US" sz="2400" dirty="0"/>
              <a:t>a) 1 byte (b) 4 bytes (c) 8 bytes (d) 16 bytes (e) 32 bytes </a:t>
            </a:r>
            <a:endParaRPr lang="en-US" sz="2400" dirty="0" smtClean="0"/>
          </a:p>
          <a:p>
            <a:pPr marL="0" indent="0">
              <a:buNone/>
            </a:pPr>
            <a:endParaRPr lang="en-US" sz="2800" dirty="0"/>
          </a:p>
          <a:p>
            <a:pPr marL="0" indent="0">
              <a:buNone/>
            </a:pPr>
            <a:r>
              <a:rPr lang="en-US" sz="2800" dirty="0">
                <a:latin typeface="Consolas" charset="0"/>
                <a:ea typeface="Consolas" charset="0"/>
                <a:cs typeface="Consolas" charset="0"/>
              </a:rPr>
              <a:t>int scores[NUM STUDENTS] = 0; </a:t>
            </a:r>
          </a:p>
          <a:p>
            <a:pPr marL="0" indent="0">
              <a:buNone/>
            </a:pPr>
            <a:r>
              <a:rPr lang="en-US" sz="2800" dirty="0">
                <a:latin typeface="Consolas" charset="0"/>
                <a:ea typeface="Consolas" charset="0"/>
                <a:cs typeface="Consolas" charset="0"/>
              </a:rPr>
              <a:t>int sum = 0;</a:t>
            </a:r>
            <a:br>
              <a:rPr lang="en-US" sz="2800" dirty="0">
                <a:latin typeface="Consolas" charset="0"/>
                <a:ea typeface="Consolas" charset="0"/>
                <a:cs typeface="Consolas" charset="0"/>
              </a:rPr>
            </a:br>
            <a:r>
              <a:rPr lang="en-US" sz="2800" dirty="0">
                <a:latin typeface="Consolas" charset="0"/>
                <a:ea typeface="Consolas" charset="0"/>
                <a:cs typeface="Consolas" charset="0"/>
              </a:rPr>
              <a:t>for (i = 0; i &lt; NUM STUDENTS; i++) { </a:t>
            </a:r>
          </a:p>
          <a:p>
            <a:pPr marL="0" indent="0">
              <a:buNone/>
            </a:pPr>
            <a:r>
              <a:rPr lang="en-US" sz="2800" dirty="0" smtClean="0">
                <a:latin typeface="Consolas" charset="0"/>
                <a:ea typeface="Consolas" charset="0"/>
                <a:cs typeface="Consolas" charset="0"/>
              </a:rPr>
              <a:t>   sum </a:t>
            </a:r>
            <a:r>
              <a:rPr lang="en-US" sz="2800" dirty="0">
                <a:latin typeface="Consolas" charset="0"/>
                <a:ea typeface="Consolas" charset="0"/>
                <a:cs typeface="Consolas" charset="0"/>
              </a:rPr>
              <a:t>+= scores[i]; </a:t>
            </a:r>
            <a:endParaRPr lang="en-US" sz="2800" dirty="0" smtClean="0">
              <a:latin typeface="Consolas" charset="0"/>
              <a:ea typeface="Consolas" charset="0"/>
              <a:cs typeface="Consolas" charset="0"/>
            </a:endParaRPr>
          </a:p>
          <a:p>
            <a:pPr marL="0" indent="0">
              <a:buNone/>
            </a:pPr>
            <a:r>
              <a:rPr lang="en-US" sz="2800" dirty="0" smtClean="0">
                <a:latin typeface="Consolas" charset="0"/>
                <a:ea typeface="Consolas" charset="0"/>
                <a:cs typeface="Consolas" charset="0"/>
              </a:rPr>
              <a:t>} </a:t>
            </a:r>
            <a:endParaRPr lang="en-US" sz="2800" dirty="0">
              <a:latin typeface="Consolas" charset="0"/>
              <a:ea typeface="Consolas" charset="0"/>
              <a:cs typeface="Consolas" charset="0"/>
            </a:endParaRPr>
          </a:p>
          <a:p>
            <a:pPr marL="0" indent="0">
              <a:buNone/>
            </a:pPr>
            <a:endParaRPr lang="en-US" sz="2800" dirty="0"/>
          </a:p>
          <a:p>
            <a:pPr marL="0" indent="0" defTabSz="914400">
              <a:spcBef>
                <a:spcPts val="0"/>
              </a:spcBef>
              <a:buNone/>
            </a:pPr>
            <a:endParaRPr lang="en-US" dirty="0"/>
          </a:p>
        </p:txBody>
      </p:sp>
      <p:sp>
        <p:nvSpPr>
          <p:cNvPr id="7" name="Rectangle 6"/>
          <p:cNvSpPr/>
          <p:nvPr/>
        </p:nvSpPr>
        <p:spPr>
          <a:xfrm>
            <a:off x="0" y="19590"/>
            <a:ext cx="9144000" cy="6838410"/>
          </a:xfrm>
          <a:prstGeom prst="rect">
            <a:avLst/>
          </a:prstGeom>
          <a:noFill/>
          <a:ln w="63500">
            <a:solidFill>
              <a:schemeClr val="accent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66416970"/>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141</a:t>
            </a:fld>
            <a:endParaRPr lang="en-US" dirty="0"/>
          </a:p>
        </p:txBody>
      </p:sp>
      <p:sp>
        <p:nvSpPr>
          <p:cNvPr id="5" name="Title 1"/>
          <p:cNvSpPr>
            <a:spLocks noGrp="1"/>
          </p:cNvSpPr>
          <p:nvPr>
            <p:ph type="title"/>
          </p:nvPr>
        </p:nvSpPr>
        <p:spPr>
          <a:xfrm>
            <a:off x="445008" y="25566"/>
            <a:ext cx="8229600" cy="669378"/>
          </a:xfrm>
        </p:spPr>
        <p:txBody>
          <a:bodyPr>
            <a:normAutofit fontScale="90000"/>
          </a:bodyPr>
          <a:lstStyle/>
          <a:p>
            <a:r>
              <a:rPr lang="en-US" dirty="0" smtClean="0">
                <a:solidFill>
                  <a:schemeClr val="accent6"/>
                </a:solidFill>
              </a:rPr>
              <a:t>Clicker Question</a:t>
            </a:r>
            <a:endParaRPr lang="en-US" dirty="0">
              <a:solidFill>
                <a:schemeClr val="accent6"/>
              </a:solidFill>
            </a:endParaRPr>
          </a:p>
        </p:txBody>
      </p:sp>
      <p:sp>
        <p:nvSpPr>
          <p:cNvPr id="6" name="Content Placeholder 2"/>
          <p:cNvSpPr>
            <a:spLocks noGrp="1"/>
          </p:cNvSpPr>
          <p:nvPr>
            <p:ph idx="1"/>
          </p:nvPr>
        </p:nvSpPr>
        <p:spPr>
          <a:xfrm>
            <a:off x="1" y="719328"/>
            <a:ext cx="9144000" cy="5673598"/>
          </a:xfrm>
        </p:spPr>
        <p:txBody>
          <a:bodyPr>
            <a:normAutofit/>
          </a:bodyPr>
          <a:lstStyle/>
          <a:p>
            <a:pPr marL="0" indent="0">
              <a:buNone/>
            </a:pPr>
            <a:r>
              <a:rPr lang="en-US" sz="2800" dirty="0" smtClean="0"/>
              <a:t>Choose </a:t>
            </a:r>
            <a:r>
              <a:rPr lang="en-US" sz="2800" dirty="0"/>
              <a:t>the best block size for your cache among the choices given. Assume that integers and pointers are all 4 bytes </a:t>
            </a:r>
            <a:r>
              <a:rPr lang="en-US" sz="2800" dirty="0" smtClean="0"/>
              <a:t>each and that the </a:t>
            </a:r>
            <a:r>
              <a:rPr lang="en-US" sz="2800" dirty="0" smtClean="0">
                <a:latin typeface="Consolas" charset="0"/>
                <a:ea typeface="Consolas" charset="0"/>
                <a:cs typeface="Consolas" charset="0"/>
              </a:rPr>
              <a:t>scores</a:t>
            </a:r>
            <a:r>
              <a:rPr lang="en-US" sz="2800" dirty="0" smtClean="0"/>
              <a:t> array is 4-byte aligned.</a:t>
            </a:r>
            <a:endParaRPr lang="en-US" sz="2800" dirty="0"/>
          </a:p>
          <a:p>
            <a:pPr marL="0" indent="0">
              <a:buNone/>
            </a:pPr>
            <a:r>
              <a:rPr lang="en-US" sz="2400" dirty="0" smtClean="0"/>
              <a:t>(</a:t>
            </a:r>
            <a:r>
              <a:rPr lang="en-US" sz="2400" dirty="0"/>
              <a:t>a) 1 byte (b) 4 bytes (c) 8 bytes (d) 16 bytes (e) 32 bytes </a:t>
            </a:r>
            <a:endParaRPr lang="en-US" sz="2400" dirty="0" smtClean="0"/>
          </a:p>
          <a:p>
            <a:pPr marL="0" indent="0">
              <a:buNone/>
            </a:pPr>
            <a:endParaRPr lang="en-US" sz="2800" dirty="0"/>
          </a:p>
          <a:p>
            <a:pPr marL="0" indent="0">
              <a:buNone/>
            </a:pPr>
            <a:r>
              <a:rPr lang="en-US" sz="2800" dirty="0">
                <a:latin typeface="Consolas" charset="0"/>
                <a:ea typeface="Consolas" charset="0"/>
                <a:cs typeface="Consolas" charset="0"/>
              </a:rPr>
              <a:t>int scores[NUM STUDENTS] = 0; </a:t>
            </a:r>
          </a:p>
          <a:p>
            <a:pPr marL="0" indent="0">
              <a:buNone/>
            </a:pPr>
            <a:r>
              <a:rPr lang="en-US" sz="2800" dirty="0">
                <a:latin typeface="Consolas" charset="0"/>
                <a:ea typeface="Consolas" charset="0"/>
                <a:cs typeface="Consolas" charset="0"/>
              </a:rPr>
              <a:t>int sum = 0;</a:t>
            </a:r>
            <a:br>
              <a:rPr lang="en-US" sz="2800" dirty="0">
                <a:latin typeface="Consolas" charset="0"/>
                <a:ea typeface="Consolas" charset="0"/>
                <a:cs typeface="Consolas" charset="0"/>
              </a:rPr>
            </a:br>
            <a:r>
              <a:rPr lang="en-US" sz="2800" dirty="0">
                <a:latin typeface="Consolas" charset="0"/>
                <a:ea typeface="Consolas" charset="0"/>
                <a:cs typeface="Consolas" charset="0"/>
              </a:rPr>
              <a:t>for (i = 0; i &lt; NUM STUDENTS; i++) { </a:t>
            </a:r>
          </a:p>
          <a:p>
            <a:pPr marL="0" indent="0">
              <a:buNone/>
            </a:pPr>
            <a:r>
              <a:rPr lang="en-US" sz="2800" dirty="0" smtClean="0">
                <a:latin typeface="Consolas" charset="0"/>
                <a:ea typeface="Consolas" charset="0"/>
                <a:cs typeface="Consolas" charset="0"/>
              </a:rPr>
              <a:t>   sum </a:t>
            </a:r>
            <a:r>
              <a:rPr lang="en-US" sz="2800" dirty="0">
                <a:latin typeface="Consolas" charset="0"/>
                <a:ea typeface="Consolas" charset="0"/>
                <a:cs typeface="Consolas" charset="0"/>
              </a:rPr>
              <a:t>+= scores[i]; </a:t>
            </a:r>
            <a:endParaRPr lang="en-US" sz="2800" dirty="0" smtClean="0">
              <a:latin typeface="Consolas" charset="0"/>
              <a:ea typeface="Consolas" charset="0"/>
              <a:cs typeface="Consolas" charset="0"/>
            </a:endParaRPr>
          </a:p>
          <a:p>
            <a:pPr marL="0" indent="0">
              <a:buNone/>
            </a:pPr>
            <a:r>
              <a:rPr lang="en-US" sz="2800" dirty="0" smtClean="0">
                <a:latin typeface="Consolas" charset="0"/>
                <a:ea typeface="Consolas" charset="0"/>
                <a:cs typeface="Consolas" charset="0"/>
              </a:rPr>
              <a:t>} </a:t>
            </a:r>
            <a:endParaRPr lang="en-US" sz="2800" dirty="0">
              <a:latin typeface="Consolas" charset="0"/>
              <a:ea typeface="Consolas" charset="0"/>
              <a:cs typeface="Consolas" charset="0"/>
            </a:endParaRPr>
          </a:p>
          <a:p>
            <a:pPr marL="0" indent="0">
              <a:buNone/>
            </a:pPr>
            <a:endParaRPr lang="en-US" sz="2800" dirty="0"/>
          </a:p>
          <a:p>
            <a:pPr marL="0" indent="0" defTabSz="914400">
              <a:spcBef>
                <a:spcPts val="0"/>
              </a:spcBef>
              <a:buNone/>
            </a:pPr>
            <a:endParaRPr lang="en-US" dirty="0"/>
          </a:p>
        </p:txBody>
      </p:sp>
      <p:sp>
        <p:nvSpPr>
          <p:cNvPr id="7" name="Rectangle 6"/>
          <p:cNvSpPr/>
          <p:nvPr/>
        </p:nvSpPr>
        <p:spPr>
          <a:xfrm>
            <a:off x="0" y="19590"/>
            <a:ext cx="9144000" cy="6838410"/>
          </a:xfrm>
          <a:prstGeom prst="rect">
            <a:avLst/>
          </a:prstGeom>
          <a:noFill/>
          <a:ln w="63500">
            <a:solidFill>
              <a:schemeClr val="accent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Rectangle 7"/>
          <p:cNvSpPr/>
          <p:nvPr/>
        </p:nvSpPr>
        <p:spPr>
          <a:xfrm>
            <a:off x="6184016" y="2347125"/>
            <a:ext cx="1843502" cy="579718"/>
          </a:xfrm>
          <a:prstGeom prst="rect">
            <a:avLst/>
          </a:prstGeom>
          <a:noFill/>
          <a:ln>
            <a:solidFill>
              <a:schemeClr val="accent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07614239"/>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142</a:t>
            </a:fld>
            <a:endParaRPr lang="en-US" dirty="0"/>
          </a:p>
        </p:txBody>
      </p:sp>
      <p:sp>
        <p:nvSpPr>
          <p:cNvPr id="5" name="Title 1"/>
          <p:cNvSpPr>
            <a:spLocks noGrp="1"/>
          </p:cNvSpPr>
          <p:nvPr>
            <p:ph type="title"/>
          </p:nvPr>
        </p:nvSpPr>
        <p:spPr>
          <a:xfrm>
            <a:off x="445008" y="25566"/>
            <a:ext cx="8229600" cy="669378"/>
          </a:xfrm>
        </p:spPr>
        <p:txBody>
          <a:bodyPr>
            <a:normAutofit fontScale="90000"/>
          </a:bodyPr>
          <a:lstStyle/>
          <a:p>
            <a:r>
              <a:rPr lang="en-US" dirty="0" smtClean="0">
                <a:solidFill>
                  <a:schemeClr val="accent6"/>
                </a:solidFill>
              </a:rPr>
              <a:t>Clicker Question</a:t>
            </a:r>
            <a:endParaRPr lang="en-US" dirty="0">
              <a:solidFill>
                <a:schemeClr val="accent6"/>
              </a:solidFill>
            </a:endParaRPr>
          </a:p>
        </p:txBody>
      </p:sp>
      <p:sp>
        <p:nvSpPr>
          <p:cNvPr id="6" name="Content Placeholder 2"/>
          <p:cNvSpPr>
            <a:spLocks noGrp="1"/>
          </p:cNvSpPr>
          <p:nvPr>
            <p:ph idx="1"/>
          </p:nvPr>
        </p:nvSpPr>
        <p:spPr>
          <a:xfrm>
            <a:off x="159979" y="589008"/>
            <a:ext cx="8540496" cy="5673598"/>
          </a:xfrm>
        </p:spPr>
        <p:txBody>
          <a:bodyPr>
            <a:normAutofit/>
          </a:bodyPr>
          <a:lstStyle/>
          <a:p>
            <a:pPr marL="0" indent="0">
              <a:buNone/>
            </a:pPr>
            <a:r>
              <a:rPr lang="en-US" sz="2800" dirty="0" smtClean="0">
                <a:solidFill>
                  <a:schemeClr val="tx2"/>
                </a:solidFill>
              </a:rPr>
              <a:t>Choose </a:t>
            </a:r>
            <a:r>
              <a:rPr lang="en-US" sz="2800" dirty="0">
                <a:solidFill>
                  <a:schemeClr val="tx2"/>
                </a:solidFill>
              </a:rPr>
              <a:t>the best block size for your cache among the choices given. Assume </a:t>
            </a:r>
            <a:r>
              <a:rPr lang="en-US" sz="2800" dirty="0" smtClean="0">
                <a:solidFill>
                  <a:schemeClr val="tx2"/>
                </a:solidFill>
              </a:rPr>
              <a:t>integers </a:t>
            </a:r>
            <a:r>
              <a:rPr lang="en-US" sz="2800" dirty="0">
                <a:solidFill>
                  <a:schemeClr val="tx2"/>
                </a:solidFill>
              </a:rPr>
              <a:t>and pointers are </a:t>
            </a:r>
            <a:r>
              <a:rPr lang="en-US" sz="2800" dirty="0" smtClean="0">
                <a:solidFill>
                  <a:schemeClr val="tx2"/>
                </a:solidFill>
              </a:rPr>
              <a:t>4 bytes. </a:t>
            </a:r>
            <a:endParaRPr lang="en-US" sz="2800" dirty="0">
              <a:solidFill>
                <a:schemeClr val="tx2"/>
              </a:solidFill>
            </a:endParaRPr>
          </a:p>
          <a:p>
            <a:pPr marL="0" indent="0">
              <a:buNone/>
            </a:pPr>
            <a:r>
              <a:rPr lang="en-US" sz="2400" dirty="0" smtClean="0">
                <a:solidFill>
                  <a:schemeClr val="tx2"/>
                </a:solidFill>
              </a:rPr>
              <a:t>(</a:t>
            </a:r>
            <a:r>
              <a:rPr lang="en-US" sz="2400" dirty="0">
                <a:solidFill>
                  <a:schemeClr val="tx2"/>
                </a:solidFill>
              </a:rPr>
              <a:t>a) 1 byte (b) 4 bytes (c) 8 bytes (d) 16 bytes (e) 32 bytes </a:t>
            </a:r>
            <a:endParaRPr lang="en-US" sz="2400" dirty="0" smtClean="0">
              <a:solidFill>
                <a:schemeClr val="tx2"/>
              </a:solidFill>
            </a:endParaRPr>
          </a:p>
          <a:p>
            <a:pPr marL="0" indent="0">
              <a:buNone/>
            </a:pPr>
            <a:endParaRPr lang="en-US" sz="2800" dirty="0">
              <a:solidFill>
                <a:schemeClr val="tx2"/>
              </a:solidFill>
            </a:endParaRPr>
          </a:p>
        </p:txBody>
      </p:sp>
      <p:sp>
        <p:nvSpPr>
          <p:cNvPr id="7" name="Rectangle 6"/>
          <p:cNvSpPr/>
          <p:nvPr/>
        </p:nvSpPr>
        <p:spPr>
          <a:xfrm>
            <a:off x="156612" y="4324372"/>
            <a:ext cx="5168478" cy="2308324"/>
          </a:xfrm>
          <a:prstGeom prst="rect">
            <a:avLst/>
          </a:prstGeom>
        </p:spPr>
        <p:txBody>
          <a:bodyPr wrap="square">
            <a:spAutoFit/>
          </a:bodyPr>
          <a:lstStyle/>
          <a:p>
            <a:r>
              <a:rPr lang="en-US" sz="2400" dirty="0">
                <a:solidFill>
                  <a:schemeClr val="tx2"/>
                </a:solidFill>
                <a:latin typeface="Consolas" panose="020B0609020204030204" pitchFamily="49" charset="0"/>
                <a:ea typeface="Consolas" charset="0"/>
                <a:cs typeface="Consolas" charset="0"/>
              </a:rPr>
              <a:t>int sum = 0;</a:t>
            </a:r>
          </a:p>
          <a:p>
            <a:r>
              <a:rPr lang="en-US" sz="2400" dirty="0" err="1">
                <a:solidFill>
                  <a:schemeClr val="tx2"/>
                </a:solidFill>
                <a:latin typeface="Consolas" panose="020B0609020204030204" pitchFamily="49" charset="0"/>
                <a:ea typeface="Consolas" charset="0"/>
                <a:cs typeface="Consolas" charset="0"/>
              </a:rPr>
              <a:t>i</a:t>
            </a:r>
            <a:r>
              <a:rPr lang="en-US" sz="2400" dirty="0" err="1" smtClean="0">
                <a:solidFill>
                  <a:schemeClr val="tx2"/>
                </a:solidFill>
                <a:latin typeface="Consolas" panose="020B0609020204030204" pitchFamily="49" charset="0"/>
                <a:ea typeface="Consolas" charset="0"/>
                <a:cs typeface="Consolas" charset="0"/>
              </a:rPr>
              <a:t>tem_t</a:t>
            </a:r>
            <a:r>
              <a:rPr lang="en-US" sz="2400" dirty="0" smtClean="0">
                <a:solidFill>
                  <a:schemeClr val="tx2"/>
                </a:solidFill>
                <a:latin typeface="Consolas" panose="020B0609020204030204" pitchFamily="49" charset="0"/>
                <a:ea typeface="Consolas" charset="0"/>
                <a:cs typeface="Consolas" charset="0"/>
              </a:rPr>
              <a:t> </a:t>
            </a:r>
            <a:r>
              <a:rPr lang="en-US" sz="2400" dirty="0">
                <a:solidFill>
                  <a:schemeClr val="tx2"/>
                </a:solidFill>
                <a:latin typeface="Consolas" panose="020B0609020204030204" pitchFamily="49" charset="0"/>
                <a:ea typeface="Consolas" charset="0"/>
                <a:cs typeface="Consolas" charset="0"/>
              </a:rPr>
              <a:t>*</a:t>
            </a:r>
            <a:r>
              <a:rPr lang="en-US" sz="2400" dirty="0" err="1">
                <a:solidFill>
                  <a:schemeClr val="tx2"/>
                </a:solidFill>
                <a:latin typeface="Consolas" panose="020B0609020204030204" pitchFamily="49" charset="0"/>
                <a:ea typeface="Consolas" charset="0"/>
                <a:cs typeface="Consolas" charset="0"/>
              </a:rPr>
              <a:t>curr</a:t>
            </a:r>
            <a:r>
              <a:rPr lang="en-US" sz="2400" dirty="0">
                <a:solidFill>
                  <a:schemeClr val="tx2"/>
                </a:solidFill>
                <a:latin typeface="Consolas" panose="020B0609020204030204" pitchFamily="49" charset="0"/>
                <a:ea typeface="Consolas" charset="0"/>
                <a:cs typeface="Consolas" charset="0"/>
              </a:rPr>
              <a:t> = </a:t>
            </a:r>
            <a:r>
              <a:rPr lang="en-US" sz="2400" dirty="0" err="1" smtClean="0">
                <a:solidFill>
                  <a:schemeClr val="tx2"/>
                </a:solidFill>
                <a:latin typeface="Consolas" panose="020B0609020204030204" pitchFamily="49" charset="0"/>
                <a:ea typeface="Consolas" charset="0"/>
                <a:cs typeface="Consolas" charset="0"/>
              </a:rPr>
              <a:t>list_head</a:t>
            </a:r>
            <a:r>
              <a:rPr lang="en-US" sz="2400" dirty="0">
                <a:solidFill>
                  <a:schemeClr val="tx2"/>
                </a:solidFill>
                <a:latin typeface="Consolas" panose="020B0609020204030204" pitchFamily="49" charset="0"/>
                <a:ea typeface="Consolas" charset="0"/>
                <a:cs typeface="Consolas" charset="0"/>
              </a:rPr>
              <a:t>; while (</a:t>
            </a:r>
            <a:r>
              <a:rPr lang="en-US" sz="2400" dirty="0" err="1">
                <a:solidFill>
                  <a:schemeClr val="tx2"/>
                </a:solidFill>
                <a:latin typeface="Consolas" panose="020B0609020204030204" pitchFamily="49" charset="0"/>
                <a:ea typeface="Consolas" charset="0"/>
                <a:cs typeface="Consolas" charset="0"/>
              </a:rPr>
              <a:t>curr</a:t>
            </a:r>
            <a:r>
              <a:rPr lang="en-US" sz="2400" dirty="0">
                <a:solidFill>
                  <a:schemeClr val="tx2"/>
                </a:solidFill>
                <a:latin typeface="Consolas" panose="020B0609020204030204" pitchFamily="49" charset="0"/>
                <a:ea typeface="Consolas" charset="0"/>
                <a:cs typeface="Consolas" charset="0"/>
              </a:rPr>
              <a:t> != NULL) {</a:t>
            </a:r>
          </a:p>
          <a:p>
            <a:r>
              <a:rPr lang="en-US" sz="2400" dirty="0">
                <a:solidFill>
                  <a:schemeClr val="tx2"/>
                </a:solidFill>
                <a:latin typeface="Consolas" panose="020B0609020204030204" pitchFamily="49" charset="0"/>
                <a:ea typeface="Consolas" charset="0"/>
                <a:cs typeface="Consolas" charset="0"/>
              </a:rPr>
              <a:t>    sum += </a:t>
            </a:r>
            <a:r>
              <a:rPr lang="en-US" sz="2400" dirty="0" err="1">
                <a:solidFill>
                  <a:schemeClr val="tx2"/>
                </a:solidFill>
                <a:latin typeface="Consolas" panose="020B0609020204030204" pitchFamily="49" charset="0"/>
                <a:ea typeface="Consolas" charset="0"/>
                <a:cs typeface="Consolas" charset="0"/>
              </a:rPr>
              <a:t>curr</a:t>
            </a:r>
            <a:r>
              <a:rPr lang="en-US" sz="2400" dirty="0">
                <a:solidFill>
                  <a:schemeClr val="tx2"/>
                </a:solidFill>
                <a:latin typeface="Consolas" panose="020B0609020204030204" pitchFamily="49" charset="0"/>
                <a:ea typeface="Consolas" charset="0"/>
                <a:cs typeface="Consolas" charset="0"/>
              </a:rPr>
              <a:t>-&gt;value;</a:t>
            </a:r>
          </a:p>
          <a:p>
            <a:r>
              <a:rPr lang="en-US" sz="2400" dirty="0">
                <a:solidFill>
                  <a:schemeClr val="tx2"/>
                </a:solidFill>
                <a:latin typeface="Consolas" panose="020B0609020204030204" pitchFamily="49" charset="0"/>
                <a:ea typeface="Consolas" charset="0"/>
                <a:cs typeface="Consolas" charset="0"/>
              </a:rPr>
              <a:t>    </a:t>
            </a:r>
            <a:r>
              <a:rPr lang="en-US" sz="2400" dirty="0" err="1">
                <a:solidFill>
                  <a:schemeClr val="tx2"/>
                </a:solidFill>
                <a:latin typeface="Consolas" panose="020B0609020204030204" pitchFamily="49" charset="0"/>
                <a:ea typeface="Consolas" charset="0"/>
                <a:cs typeface="Consolas" charset="0"/>
              </a:rPr>
              <a:t>curr</a:t>
            </a:r>
            <a:r>
              <a:rPr lang="en-US" sz="2400" dirty="0">
                <a:solidFill>
                  <a:schemeClr val="tx2"/>
                </a:solidFill>
                <a:latin typeface="Consolas" panose="020B0609020204030204" pitchFamily="49" charset="0"/>
                <a:ea typeface="Consolas" charset="0"/>
                <a:cs typeface="Consolas" charset="0"/>
              </a:rPr>
              <a:t> = </a:t>
            </a:r>
            <a:r>
              <a:rPr lang="en-US" sz="2400" dirty="0" err="1">
                <a:solidFill>
                  <a:schemeClr val="tx2"/>
                </a:solidFill>
                <a:latin typeface="Consolas" panose="020B0609020204030204" pitchFamily="49" charset="0"/>
                <a:ea typeface="Consolas" charset="0"/>
                <a:cs typeface="Consolas" charset="0"/>
              </a:rPr>
              <a:t>curr</a:t>
            </a:r>
            <a:r>
              <a:rPr lang="en-US" sz="2400" dirty="0">
                <a:solidFill>
                  <a:schemeClr val="tx2"/>
                </a:solidFill>
                <a:latin typeface="Consolas" panose="020B0609020204030204" pitchFamily="49" charset="0"/>
                <a:ea typeface="Consolas" charset="0"/>
                <a:cs typeface="Consolas" charset="0"/>
              </a:rPr>
              <a:t>-&gt;next;</a:t>
            </a:r>
          </a:p>
          <a:p>
            <a:r>
              <a:rPr lang="en-US" sz="2400" dirty="0" smtClean="0">
                <a:solidFill>
                  <a:schemeClr val="tx2"/>
                </a:solidFill>
                <a:latin typeface="Consolas" panose="020B0609020204030204" pitchFamily="49" charset="0"/>
                <a:ea typeface="Consolas" charset="0"/>
                <a:cs typeface="Consolas" charset="0"/>
              </a:rPr>
              <a:t>}</a:t>
            </a:r>
            <a:endParaRPr lang="en-US" sz="2400" dirty="0">
              <a:solidFill>
                <a:schemeClr val="tx2"/>
              </a:solidFill>
              <a:latin typeface="Consolas" panose="020B0609020204030204" pitchFamily="49" charset="0"/>
            </a:endParaRPr>
          </a:p>
        </p:txBody>
      </p:sp>
      <p:sp>
        <p:nvSpPr>
          <p:cNvPr id="8" name="Rectangle 7"/>
          <p:cNvSpPr/>
          <p:nvPr/>
        </p:nvSpPr>
        <p:spPr>
          <a:xfrm>
            <a:off x="156612" y="2203106"/>
            <a:ext cx="4765358" cy="1938992"/>
          </a:xfrm>
          <a:prstGeom prst="rect">
            <a:avLst/>
          </a:prstGeom>
        </p:spPr>
        <p:txBody>
          <a:bodyPr wrap="square">
            <a:spAutoFit/>
          </a:bodyPr>
          <a:lstStyle/>
          <a:p>
            <a:r>
              <a:rPr lang="en-US" sz="2400" dirty="0" err="1">
                <a:solidFill>
                  <a:schemeClr val="tx2"/>
                </a:solidFill>
                <a:latin typeface="Consolas" panose="020B0609020204030204" pitchFamily="49" charset="0"/>
                <a:ea typeface="Consolas" charset="0"/>
                <a:cs typeface="Consolas" charset="0"/>
              </a:rPr>
              <a:t>typedef</a:t>
            </a:r>
            <a:r>
              <a:rPr lang="en-US" sz="2400" dirty="0">
                <a:solidFill>
                  <a:schemeClr val="tx2"/>
                </a:solidFill>
                <a:latin typeface="Consolas" panose="020B0609020204030204" pitchFamily="49" charset="0"/>
                <a:ea typeface="Consolas" charset="0"/>
                <a:cs typeface="Consolas" charset="0"/>
              </a:rPr>
              <a:t> </a:t>
            </a:r>
            <a:r>
              <a:rPr lang="en-US" sz="2400" dirty="0" err="1">
                <a:solidFill>
                  <a:schemeClr val="tx2"/>
                </a:solidFill>
                <a:latin typeface="Consolas" panose="020B0609020204030204" pitchFamily="49" charset="0"/>
                <a:ea typeface="Consolas" charset="0"/>
                <a:cs typeface="Consolas" charset="0"/>
              </a:rPr>
              <a:t>struct</a:t>
            </a:r>
            <a:r>
              <a:rPr lang="en-US" sz="2400" dirty="0">
                <a:solidFill>
                  <a:schemeClr val="tx2"/>
                </a:solidFill>
                <a:latin typeface="Consolas" panose="020B0609020204030204" pitchFamily="49" charset="0"/>
                <a:ea typeface="Consolas" charset="0"/>
                <a:cs typeface="Consolas" charset="0"/>
              </a:rPr>
              <a:t> </a:t>
            </a:r>
            <a:r>
              <a:rPr lang="en-US" sz="2400" dirty="0" err="1" smtClean="0">
                <a:solidFill>
                  <a:schemeClr val="tx2"/>
                </a:solidFill>
                <a:latin typeface="Consolas" panose="020B0609020204030204" pitchFamily="49" charset="0"/>
                <a:ea typeface="Consolas" charset="0"/>
                <a:cs typeface="Consolas" charset="0"/>
              </a:rPr>
              <a:t>item_t</a:t>
            </a:r>
            <a:r>
              <a:rPr lang="en-US" sz="2400" dirty="0" smtClean="0">
                <a:solidFill>
                  <a:schemeClr val="tx2"/>
                </a:solidFill>
                <a:latin typeface="Consolas" panose="020B0609020204030204" pitchFamily="49" charset="0"/>
                <a:ea typeface="Consolas" charset="0"/>
                <a:cs typeface="Consolas" charset="0"/>
              </a:rPr>
              <a:t> </a:t>
            </a:r>
            <a:r>
              <a:rPr lang="en-US" sz="2400" dirty="0">
                <a:solidFill>
                  <a:schemeClr val="tx2"/>
                </a:solidFill>
                <a:latin typeface="Consolas" panose="020B0609020204030204" pitchFamily="49" charset="0"/>
                <a:ea typeface="Consolas" charset="0"/>
                <a:cs typeface="Consolas" charset="0"/>
              </a:rPr>
              <a:t>{ </a:t>
            </a:r>
          </a:p>
          <a:p>
            <a:r>
              <a:rPr lang="en-US" sz="2400" dirty="0">
                <a:solidFill>
                  <a:schemeClr val="tx2"/>
                </a:solidFill>
                <a:latin typeface="Consolas" panose="020B0609020204030204" pitchFamily="49" charset="0"/>
                <a:ea typeface="Consolas" charset="0"/>
                <a:cs typeface="Consolas" charset="0"/>
              </a:rPr>
              <a:t>   int value;</a:t>
            </a:r>
          </a:p>
          <a:p>
            <a:r>
              <a:rPr lang="en-US" sz="2400" dirty="0">
                <a:solidFill>
                  <a:schemeClr val="tx2"/>
                </a:solidFill>
                <a:latin typeface="Consolas" panose="020B0609020204030204" pitchFamily="49" charset="0"/>
                <a:ea typeface="Consolas" charset="0"/>
                <a:cs typeface="Consolas" charset="0"/>
              </a:rPr>
              <a:t>   </a:t>
            </a:r>
            <a:r>
              <a:rPr lang="en-US" sz="2400" dirty="0" err="1" smtClean="0">
                <a:solidFill>
                  <a:schemeClr val="tx2"/>
                </a:solidFill>
                <a:latin typeface="Consolas" panose="020B0609020204030204" pitchFamily="49" charset="0"/>
                <a:ea typeface="Consolas" charset="0"/>
                <a:cs typeface="Consolas" charset="0"/>
              </a:rPr>
              <a:t>struct</a:t>
            </a:r>
            <a:r>
              <a:rPr lang="en-US" sz="2400" dirty="0" smtClean="0">
                <a:solidFill>
                  <a:schemeClr val="tx2"/>
                </a:solidFill>
                <a:latin typeface="Consolas" panose="020B0609020204030204" pitchFamily="49" charset="0"/>
                <a:ea typeface="Consolas" charset="0"/>
                <a:cs typeface="Consolas" charset="0"/>
              </a:rPr>
              <a:t> </a:t>
            </a:r>
            <a:r>
              <a:rPr lang="en-US" sz="2400" dirty="0" err="1" smtClean="0">
                <a:solidFill>
                  <a:schemeClr val="tx2"/>
                </a:solidFill>
                <a:latin typeface="Consolas" panose="020B0609020204030204" pitchFamily="49" charset="0"/>
                <a:ea typeface="Consolas" charset="0"/>
                <a:cs typeface="Consolas" charset="0"/>
              </a:rPr>
              <a:t>item_t</a:t>
            </a:r>
            <a:r>
              <a:rPr lang="en-US" sz="2400" dirty="0" smtClean="0">
                <a:solidFill>
                  <a:schemeClr val="tx2"/>
                </a:solidFill>
                <a:latin typeface="Consolas" panose="020B0609020204030204" pitchFamily="49" charset="0"/>
                <a:ea typeface="Consolas" charset="0"/>
                <a:cs typeface="Consolas" charset="0"/>
              </a:rPr>
              <a:t> </a:t>
            </a:r>
            <a:r>
              <a:rPr lang="en-US" sz="2400" dirty="0">
                <a:solidFill>
                  <a:schemeClr val="tx2"/>
                </a:solidFill>
                <a:latin typeface="Consolas" panose="020B0609020204030204" pitchFamily="49" charset="0"/>
                <a:ea typeface="Consolas" charset="0"/>
                <a:cs typeface="Consolas" charset="0"/>
              </a:rPr>
              <a:t>*next;</a:t>
            </a:r>
          </a:p>
          <a:p>
            <a:r>
              <a:rPr lang="en-US" sz="2400" dirty="0">
                <a:solidFill>
                  <a:schemeClr val="tx2"/>
                </a:solidFill>
                <a:latin typeface="Consolas" panose="020B0609020204030204" pitchFamily="49" charset="0"/>
                <a:ea typeface="Consolas" charset="0"/>
                <a:cs typeface="Consolas" charset="0"/>
              </a:rPr>
              <a:t>   char *name; </a:t>
            </a:r>
          </a:p>
          <a:p>
            <a:r>
              <a:rPr lang="en-US" sz="2400" dirty="0">
                <a:solidFill>
                  <a:schemeClr val="tx2"/>
                </a:solidFill>
                <a:latin typeface="Consolas" panose="020B0609020204030204" pitchFamily="49" charset="0"/>
                <a:ea typeface="Consolas" charset="0"/>
                <a:cs typeface="Consolas" charset="0"/>
              </a:rPr>
              <a:t>} </a:t>
            </a:r>
            <a:r>
              <a:rPr lang="en-US" sz="2400" dirty="0" err="1" smtClean="0">
                <a:solidFill>
                  <a:schemeClr val="tx2"/>
                </a:solidFill>
                <a:latin typeface="Consolas" panose="020B0609020204030204" pitchFamily="49" charset="0"/>
                <a:ea typeface="Consolas" charset="0"/>
                <a:cs typeface="Consolas" charset="0"/>
              </a:rPr>
              <a:t>item_t</a:t>
            </a:r>
            <a:r>
              <a:rPr lang="en-US" sz="2400" dirty="0">
                <a:solidFill>
                  <a:schemeClr val="tx2"/>
                </a:solidFill>
                <a:latin typeface="Consolas" panose="020B0609020204030204" pitchFamily="49" charset="0"/>
                <a:ea typeface="Consolas" charset="0"/>
                <a:cs typeface="Consolas" charset="0"/>
              </a:rPr>
              <a:t>;</a:t>
            </a:r>
          </a:p>
        </p:txBody>
      </p:sp>
      <p:sp>
        <p:nvSpPr>
          <p:cNvPr id="9" name="Rectangle 8"/>
          <p:cNvSpPr/>
          <p:nvPr/>
        </p:nvSpPr>
        <p:spPr>
          <a:xfrm>
            <a:off x="0" y="25566"/>
            <a:ext cx="9144000" cy="6832434"/>
          </a:xfrm>
          <a:prstGeom prst="rect">
            <a:avLst/>
          </a:prstGeom>
          <a:noFill/>
          <a:ln w="63500">
            <a:solidFill>
              <a:schemeClr val="accent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2"/>
              </a:solidFill>
              <a:latin typeface="Source Sans Pro" panose="020B0503030403020204"/>
            </a:endParaRPr>
          </a:p>
        </p:txBody>
      </p:sp>
    </p:spTree>
    <p:extLst>
      <p:ext uri="{BB962C8B-B14F-4D97-AF65-F5344CB8AC3E}">
        <p14:creationId xmlns:p14="http://schemas.microsoft.com/office/powerpoint/2010/main" val="1415419965"/>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143</a:t>
            </a:fld>
            <a:endParaRPr lang="en-US" dirty="0"/>
          </a:p>
        </p:txBody>
      </p:sp>
      <p:sp>
        <p:nvSpPr>
          <p:cNvPr id="5" name="Title 1"/>
          <p:cNvSpPr>
            <a:spLocks noGrp="1"/>
          </p:cNvSpPr>
          <p:nvPr>
            <p:ph type="title"/>
          </p:nvPr>
        </p:nvSpPr>
        <p:spPr>
          <a:xfrm>
            <a:off x="445008" y="25566"/>
            <a:ext cx="8229600" cy="669378"/>
          </a:xfrm>
        </p:spPr>
        <p:txBody>
          <a:bodyPr>
            <a:normAutofit fontScale="90000"/>
          </a:bodyPr>
          <a:lstStyle/>
          <a:p>
            <a:r>
              <a:rPr lang="en-US" dirty="0" smtClean="0">
                <a:solidFill>
                  <a:schemeClr val="accent6"/>
                </a:solidFill>
              </a:rPr>
              <a:t>Clicker Question</a:t>
            </a:r>
            <a:endParaRPr lang="en-US" dirty="0">
              <a:solidFill>
                <a:schemeClr val="accent6"/>
              </a:solidFill>
            </a:endParaRPr>
          </a:p>
        </p:txBody>
      </p:sp>
      <p:sp>
        <p:nvSpPr>
          <p:cNvPr id="6" name="Content Placeholder 2"/>
          <p:cNvSpPr>
            <a:spLocks noGrp="1"/>
          </p:cNvSpPr>
          <p:nvPr>
            <p:ph idx="1"/>
          </p:nvPr>
        </p:nvSpPr>
        <p:spPr>
          <a:xfrm>
            <a:off x="159979" y="589008"/>
            <a:ext cx="8540496" cy="5673598"/>
          </a:xfrm>
        </p:spPr>
        <p:txBody>
          <a:bodyPr>
            <a:normAutofit/>
          </a:bodyPr>
          <a:lstStyle/>
          <a:p>
            <a:pPr marL="0" indent="0">
              <a:buNone/>
            </a:pPr>
            <a:r>
              <a:rPr lang="en-US" sz="2800" dirty="0" smtClean="0">
                <a:solidFill>
                  <a:schemeClr val="tx2"/>
                </a:solidFill>
              </a:rPr>
              <a:t>Choose </a:t>
            </a:r>
            <a:r>
              <a:rPr lang="en-US" sz="2800" dirty="0">
                <a:solidFill>
                  <a:schemeClr val="tx2"/>
                </a:solidFill>
              </a:rPr>
              <a:t>the best block size for your cache among the choices given. Assume </a:t>
            </a:r>
            <a:r>
              <a:rPr lang="en-US" sz="2800" dirty="0" smtClean="0">
                <a:solidFill>
                  <a:schemeClr val="tx2"/>
                </a:solidFill>
              </a:rPr>
              <a:t>integers </a:t>
            </a:r>
            <a:r>
              <a:rPr lang="en-US" sz="2800" dirty="0">
                <a:solidFill>
                  <a:schemeClr val="tx2"/>
                </a:solidFill>
              </a:rPr>
              <a:t>and pointers are </a:t>
            </a:r>
            <a:r>
              <a:rPr lang="en-US" sz="2800" dirty="0" smtClean="0">
                <a:solidFill>
                  <a:schemeClr val="tx2"/>
                </a:solidFill>
              </a:rPr>
              <a:t>4 bytes. </a:t>
            </a:r>
            <a:endParaRPr lang="en-US" sz="2800" dirty="0">
              <a:solidFill>
                <a:schemeClr val="tx2"/>
              </a:solidFill>
            </a:endParaRPr>
          </a:p>
          <a:p>
            <a:pPr marL="0" indent="0">
              <a:buNone/>
            </a:pPr>
            <a:r>
              <a:rPr lang="en-US" sz="2400" dirty="0" smtClean="0">
                <a:solidFill>
                  <a:schemeClr val="tx2"/>
                </a:solidFill>
              </a:rPr>
              <a:t>(</a:t>
            </a:r>
            <a:r>
              <a:rPr lang="en-US" sz="2400" dirty="0">
                <a:solidFill>
                  <a:schemeClr val="tx2"/>
                </a:solidFill>
              </a:rPr>
              <a:t>a) 1 byte (b) 4 bytes (c) 8 bytes (d) 16 bytes (e) 32 bytes </a:t>
            </a:r>
            <a:endParaRPr lang="en-US" sz="2400" dirty="0" smtClean="0">
              <a:solidFill>
                <a:schemeClr val="tx2"/>
              </a:solidFill>
            </a:endParaRPr>
          </a:p>
          <a:p>
            <a:pPr marL="0" indent="0">
              <a:buNone/>
            </a:pPr>
            <a:endParaRPr lang="en-US" sz="2800" dirty="0">
              <a:solidFill>
                <a:schemeClr val="tx2"/>
              </a:solidFill>
            </a:endParaRPr>
          </a:p>
        </p:txBody>
      </p:sp>
      <p:sp>
        <p:nvSpPr>
          <p:cNvPr id="7" name="Rectangle 6"/>
          <p:cNvSpPr/>
          <p:nvPr/>
        </p:nvSpPr>
        <p:spPr>
          <a:xfrm>
            <a:off x="156612" y="4324372"/>
            <a:ext cx="5168478" cy="2308324"/>
          </a:xfrm>
          <a:prstGeom prst="rect">
            <a:avLst/>
          </a:prstGeom>
        </p:spPr>
        <p:txBody>
          <a:bodyPr wrap="square">
            <a:spAutoFit/>
          </a:bodyPr>
          <a:lstStyle/>
          <a:p>
            <a:r>
              <a:rPr lang="en-US" sz="2400" dirty="0">
                <a:solidFill>
                  <a:schemeClr val="tx2"/>
                </a:solidFill>
                <a:latin typeface="Consolas" panose="020B0609020204030204" pitchFamily="49" charset="0"/>
                <a:ea typeface="Consolas" charset="0"/>
                <a:cs typeface="Consolas" charset="0"/>
              </a:rPr>
              <a:t>int sum = 0;</a:t>
            </a:r>
          </a:p>
          <a:p>
            <a:r>
              <a:rPr lang="en-US" sz="2400" dirty="0" err="1">
                <a:solidFill>
                  <a:schemeClr val="tx2"/>
                </a:solidFill>
                <a:latin typeface="Consolas" panose="020B0609020204030204" pitchFamily="49" charset="0"/>
                <a:ea typeface="Consolas" charset="0"/>
                <a:cs typeface="Consolas" charset="0"/>
              </a:rPr>
              <a:t>i</a:t>
            </a:r>
            <a:r>
              <a:rPr lang="en-US" sz="2400" dirty="0" err="1" smtClean="0">
                <a:solidFill>
                  <a:schemeClr val="tx2"/>
                </a:solidFill>
                <a:latin typeface="Consolas" panose="020B0609020204030204" pitchFamily="49" charset="0"/>
                <a:ea typeface="Consolas" charset="0"/>
                <a:cs typeface="Consolas" charset="0"/>
              </a:rPr>
              <a:t>tem_t</a:t>
            </a:r>
            <a:r>
              <a:rPr lang="en-US" sz="2400" dirty="0" smtClean="0">
                <a:solidFill>
                  <a:schemeClr val="tx2"/>
                </a:solidFill>
                <a:latin typeface="Consolas" panose="020B0609020204030204" pitchFamily="49" charset="0"/>
                <a:ea typeface="Consolas" charset="0"/>
                <a:cs typeface="Consolas" charset="0"/>
              </a:rPr>
              <a:t> </a:t>
            </a:r>
            <a:r>
              <a:rPr lang="en-US" sz="2400" dirty="0">
                <a:solidFill>
                  <a:schemeClr val="tx2"/>
                </a:solidFill>
                <a:latin typeface="Consolas" panose="020B0609020204030204" pitchFamily="49" charset="0"/>
                <a:ea typeface="Consolas" charset="0"/>
                <a:cs typeface="Consolas" charset="0"/>
              </a:rPr>
              <a:t>*</a:t>
            </a:r>
            <a:r>
              <a:rPr lang="en-US" sz="2400" dirty="0" err="1">
                <a:solidFill>
                  <a:schemeClr val="tx2"/>
                </a:solidFill>
                <a:latin typeface="Consolas" panose="020B0609020204030204" pitchFamily="49" charset="0"/>
                <a:ea typeface="Consolas" charset="0"/>
                <a:cs typeface="Consolas" charset="0"/>
              </a:rPr>
              <a:t>curr</a:t>
            </a:r>
            <a:r>
              <a:rPr lang="en-US" sz="2400" dirty="0">
                <a:solidFill>
                  <a:schemeClr val="tx2"/>
                </a:solidFill>
                <a:latin typeface="Consolas" panose="020B0609020204030204" pitchFamily="49" charset="0"/>
                <a:ea typeface="Consolas" charset="0"/>
                <a:cs typeface="Consolas" charset="0"/>
              </a:rPr>
              <a:t> = </a:t>
            </a:r>
            <a:r>
              <a:rPr lang="en-US" sz="2400" dirty="0" err="1" smtClean="0">
                <a:solidFill>
                  <a:schemeClr val="tx2"/>
                </a:solidFill>
                <a:latin typeface="Consolas" panose="020B0609020204030204" pitchFamily="49" charset="0"/>
                <a:ea typeface="Consolas" charset="0"/>
                <a:cs typeface="Consolas" charset="0"/>
              </a:rPr>
              <a:t>list_head</a:t>
            </a:r>
            <a:r>
              <a:rPr lang="en-US" sz="2400" dirty="0">
                <a:solidFill>
                  <a:schemeClr val="tx2"/>
                </a:solidFill>
                <a:latin typeface="Consolas" panose="020B0609020204030204" pitchFamily="49" charset="0"/>
                <a:ea typeface="Consolas" charset="0"/>
                <a:cs typeface="Consolas" charset="0"/>
              </a:rPr>
              <a:t>; while (</a:t>
            </a:r>
            <a:r>
              <a:rPr lang="en-US" sz="2400" dirty="0" err="1">
                <a:solidFill>
                  <a:schemeClr val="tx2"/>
                </a:solidFill>
                <a:latin typeface="Consolas" panose="020B0609020204030204" pitchFamily="49" charset="0"/>
                <a:ea typeface="Consolas" charset="0"/>
                <a:cs typeface="Consolas" charset="0"/>
              </a:rPr>
              <a:t>curr</a:t>
            </a:r>
            <a:r>
              <a:rPr lang="en-US" sz="2400" dirty="0">
                <a:solidFill>
                  <a:schemeClr val="tx2"/>
                </a:solidFill>
                <a:latin typeface="Consolas" panose="020B0609020204030204" pitchFamily="49" charset="0"/>
                <a:ea typeface="Consolas" charset="0"/>
                <a:cs typeface="Consolas" charset="0"/>
              </a:rPr>
              <a:t> != NULL) {</a:t>
            </a:r>
          </a:p>
          <a:p>
            <a:r>
              <a:rPr lang="en-US" sz="2400" dirty="0">
                <a:solidFill>
                  <a:schemeClr val="tx2"/>
                </a:solidFill>
                <a:latin typeface="Consolas" panose="020B0609020204030204" pitchFamily="49" charset="0"/>
                <a:ea typeface="Consolas" charset="0"/>
                <a:cs typeface="Consolas" charset="0"/>
              </a:rPr>
              <a:t>    sum += </a:t>
            </a:r>
            <a:r>
              <a:rPr lang="en-US" sz="2400" dirty="0" err="1">
                <a:solidFill>
                  <a:schemeClr val="tx2"/>
                </a:solidFill>
                <a:latin typeface="Consolas" panose="020B0609020204030204" pitchFamily="49" charset="0"/>
                <a:ea typeface="Consolas" charset="0"/>
                <a:cs typeface="Consolas" charset="0"/>
              </a:rPr>
              <a:t>curr</a:t>
            </a:r>
            <a:r>
              <a:rPr lang="en-US" sz="2400" dirty="0">
                <a:solidFill>
                  <a:schemeClr val="tx2"/>
                </a:solidFill>
                <a:latin typeface="Consolas" panose="020B0609020204030204" pitchFamily="49" charset="0"/>
                <a:ea typeface="Consolas" charset="0"/>
                <a:cs typeface="Consolas" charset="0"/>
              </a:rPr>
              <a:t>-&gt;value;</a:t>
            </a:r>
          </a:p>
          <a:p>
            <a:r>
              <a:rPr lang="en-US" sz="2400" dirty="0">
                <a:solidFill>
                  <a:schemeClr val="tx2"/>
                </a:solidFill>
                <a:latin typeface="Consolas" panose="020B0609020204030204" pitchFamily="49" charset="0"/>
                <a:ea typeface="Consolas" charset="0"/>
                <a:cs typeface="Consolas" charset="0"/>
              </a:rPr>
              <a:t>    </a:t>
            </a:r>
            <a:r>
              <a:rPr lang="en-US" sz="2400" dirty="0" err="1">
                <a:solidFill>
                  <a:schemeClr val="tx2"/>
                </a:solidFill>
                <a:latin typeface="Consolas" panose="020B0609020204030204" pitchFamily="49" charset="0"/>
                <a:ea typeface="Consolas" charset="0"/>
                <a:cs typeface="Consolas" charset="0"/>
              </a:rPr>
              <a:t>curr</a:t>
            </a:r>
            <a:r>
              <a:rPr lang="en-US" sz="2400" dirty="0">
                <a:solidFill>
                  <a:schemeClr val="tx2"/>
                </a:solidFill>
                <a:latin typeface="Consolas" panose="020B0609020204030204" pitchFamily="49" charset="0"/>
                <a:ea typeface="Consolas" charset="0"/>
                <a:cs typeface="Consolas" charset="0"/>
              </a:rPr>
              <a:t> = </a:t>
            </a:r>
            <a:r>
              <a:rPr lang="en-US" sz="2400" dirty="0" err="1">
                <a:solidFill>
                  <a:schemeClr val="tx2"/>
                </a:solidFill>
                <a:latin typeface="Consolas" panose="020B0609020204030204" pitchFamily="49" charset="0"/>
                <a:ea typeface="Consolas" charset="0"/>
                <a:cs typeface="Consolas" charset="0"/>
              </a:rPr>
              <a:t>curr</a:t>
            </a:r>
            <a:r>
              <a:rPr lang="en-US" sz="2400" dirty="0">
                <a:solidFill>
                  <a:schemeClr val="tx2"/>
                </a:solidFill>
                <a:latin typeface="Consolas" panose="020B0609020204030204" pitchFamily="49" charset="0"/>
                <a:ea typeface="Consolas" charset="0"/>
                <a:cs typeface="Consolas" charset="0"/>
              </a:rPr>
              <a:t>-&gt;next;</a:t>
            </a:r>
          </a:p>
          <a:p>
            <a:r>
              <a:rPr lang="en-US" sz="2400" dirty="0" smtClean="0">
                <a:solidFill>
                  <a:schemeClr val="tx2"/>
                </a:solidFill>
                <a:latin typeface="Consolas" panose="020B0609020204030204" pitchFamily="49" charset="0"/>
                <a:ea typeface="Consolas" charset="0"/>
                <a:cs typeface="Consolas" charset="0"/>
              </a:rPr>
              <a:t>}</a:t>
            </a:r>
            <a:endParaRPr lang="en-US" sz="2400" dirty="0">
              <a:solidFill>
                <a:schemeClr val="tx2"/>
              </a:solidFill>
              <a:latin typeface="Consolas" panose="020B0609020204030204" pitchFamily="49" charset="0"/>
            </a:endParaRPr>
          </a:p>
        </p:txBody>
      </p:sp>
      <p:sp>
        <p:nvSpPr>
          <p:cNvPr id="8" name="Rectangle 7"/>
          <p:cNvSpPr/>
          <p:nvPr/>
        </p:nvSpPr>
        <p:spPr>
          <a:xfrm>
            <a:off x="156612" y="2203106"/>
            <a:ext cx="4765358" cy="1938992"/>
          </a:xfrm>
          <a:prstGeom prst="rect">
            <a:avLst/>
          </a:prstGeom>
        </p:spPr>
        <p:txBody>
          <a:bodyPr wrap="square">
            <a:spAutoFit/>
          </a:bodyPr>
          <a:lstStyle/>
          <a:p>
            <a:r>
              <a:rPr lang="en-US" sz="2400" dirty="0" err="1">
                <a:solidFill>
                  <a:schemeClr val="tx2"/>
                </a:solidFill>
                <a:latin typeface="Consolas" panose="020B0609020204030204" pitchFamily="49" charset="0"/>
                <a:ea typeface="Consolas" charset="0"/>
                <a:cs typeface="Consolas" charset="0"/>
              </a:rPr>
              <a:t>typedef</a:t>
            </a:r>
            <a:r>
              <a:rPr lang="en-US" sz="2400" dirty="0">
                <a:solidFill>
                  <a:schemeClr val="tx2"/>
                </a:solidFill>
                <a:latin typeface="Consolas" panose="020B0609020204030204" pitchFamily="49" charset="0"/>
                <a:ea typeface="Consolas" charset="0"/>
                <a:cs typeface="Consolas" charset="0"/>
              </a:rPr>
              <a:t> </a:t>
            </a:r>
            <a:r>
              <a:rPr lang="en-US" sz="2400" dirty="0" err="1">
                <a:solidFill>
                  <a:schemeClr val="tx2"/>
                </a:solidFill>
                <a:latin typeface="Consolas" panose="020B0609020204030204" pitchFamily="49" charset="0"/>
                <a:ea typeface="Consolas" charset="0"/>
                <a:cs typeface="Consolas" charset="0"/>
              </a:rPr>
              <a:t>struct</a:t>
            </a:r>
            <a:r>
              <a:rPr lang="en-US" sz="2400" dirty="0">
                <a:solidFill>
                  <a:schemeClr val="tx2"/>
                </a:solidFill>
                <a:latin typeface="Consolas" panose="020B0609020204030204" pitchFamily="49" charset="0"/>
                <a:ea typeface="Consolas" charset="0"/>
                <a:cs typeface="Consolas" charset="0"/>
              </a:rPr>
              <a:t> </a:t>
            </a:r>
            <a:r>
              <a:rPr lang="en-US" sz="2400" dirty="0" err="1" smtClean="0">
                <a:solidFill>
                  <a:schemeClr val="tx2"/>
                </a:solidFill>
                <a:latin typeface="Consolas" panose="020B0609020204030204" pitchFamily="49" charset="0"/>
                <a:ea typeface="Consolas" charset="0"/>
                <a:cs typeface="Consolas" charset="0"/>
              </a:rPr>
              <a:t>item_t</a:t>
            </a:r>
            <a:r>
              <a:rPr lang="en-US" sz="2400" dirty="0" smtClean="0">
                <a:solidFill>
                  <a:schemeClr val="tx2"/>
                </a:solidFill>
                <a:latin typeface="Consolas" panose="020B0609020204030204" pitchFamily="49" charset="0"/>
                <a:ea typeface="Consolas" charset="0"/>
                <a:cs typeface="Consolas" charset="0"/>
              </a:rPr>
              <a:t> </a:t>
            </a:r>
            <a:r>
              <a:rPr lang="en-US" sz="2400" dirty="0">
                <a:solidFill>
                  <a:schemeClr val="tx2"/>
                </a:solidFill>
                <a:latin typeface="Consolas" panose="020B0609020204030204" pitchFamily="49" charset="0"/>
                <a:ea typeface="Consolas" charset="0"/>
                <a:cs typeface="Consolas" charset="0"/>
              </a:rPr>
              <a:t>{ </a:t>
            </a:r>
          </a:p>
          <a:p>
            <a:r>
              <a:rPr lang="en-US" sz="2400" dirty="0">
                <a:solidFill>
                  <a:schemeClr val="tx2"/>
                </a:solidFill>
                <a:latin typeface="Consolas" panose="020B0609020204030204" pitchFamily="49" charset="0"/>
                <a:ea typeface="Consolas" charset="0"/>
                <a:cs typeface="Consolas" charset="0"/>
              </a:rPr>
              <a:t>   int value;</a:t>
            </a:r>
          </a:p>
          <a:p>
            <a:r>
              <a:rPr lang="en-US" sz="2400" dirty="0">
                <a:solidFill>
                  <a:schemeClr val="tx2"/>
                </a:solidFill>
                <a:latin typeface="Consolas" panose="020B0609020204030204" pitchFamily="49" charset="0"/>
                <a:ea typeface="Consolas" charset="0"/>
                <a:cs typeface="Consolas" charset="0"/>
              </a:rPr>
              <a:t>   </a:t>
            </a:r>
            <a:r>
              <a:rPr lang="en-US" sz="2400" dirty="0" err="1" smtClean="0">
                <a:solidFill>
                  <a:schemeClr val="tx2"/>
                </a:solidFill>
                <a:latin typeface="Consolas" panose="020B0609020204030204" pitchFamily="49" charset="0"/>
                <a:ea typeface="Consolas" charset="0"/>
                <a:cs typeface="Consolas" charset="0"/>
              </a:rPr>
              <a:t>struct</a:t>
            </a:r>
            <a:r>
              <a:rPr lang="en-US" sz="2400" dirty="0" smtClean="0">
                <a:solidFill>
                  <a:schemeClr val="tx2"/>
                </a:solidFill>
                <a:latin typeface="Consolas" panose="020B0609020204030204" pitchFamily="49" charset="0"/>
                <a:ea typeface="Consolas" charset="0"/>
                <a:cs typeface="Consolas" charset="0"/>
              </a:rPr>
              <a:t> </a:t>
            </a:r>
            <a:r>
              <a:rPr lang="en-US" sz="2400" dirty="0" err="1" smtClean="0">
                <a:solidFill>
                  <a:schemeClr val="tx2"/>
                </a:solidFill>
                <a:latin typeface="Consolas" panose="020B0609020204030204" pitchFamily="49" charset="0"/>
                <a:ea typeface="Consolas" charset="0"/>
                <a:cs typeface="Consolas" charset="0"/>
              </a:rPr>
              <a:t>item_t</a:t>
            </a:r>
            <a:r>
              <a:rPr lang="en-US" sz="2400" dirty="0" smtClean="0">
                <a:solidFill>
                  <a:schemeClr val="tx2"/>
                </a:solidFill>
                <a:latin typeface="Consolas" panose="020B0609020204030204" pitchFamily="49" charset="0"/>
                <a:ea typeface="Consolas" charset="0"/>
                <a:cs typeface="Consolas" charset="0"/>
              </a:rPr>
              <a:t> </a:t>
            </a:r>
            <a:r>
              <a:rPr lang="en-US" sz="2400" dirty="0">
                <a:solidFill>
                  <a:schemeClr val="tx2"/>
                </a:solidFill>
                <a:latin typeface="Consolas" panose="020B0609020204030204" pitchFamily="49" charset="0"/>
                <a:ea typeface="Consolas" charset="0"/>
                <a:cs typeface="Consolas" charset="0"/>
              </a:rPr>
              <a:t>*next;</a:t>
            </a:r>
          </a:p>
          <a:p>
            <a:r>
              <a:rPr lang="en-US" sz="2400" dirty="0">
                <a:solidFill>
                  <a:schemeClr val="tx2"/>
                </a:solidFill>
                <a:latin typeface="Consolas" panose="020B0609020204030204" pitchFamily="49" charset="0"/>
                <a:ea typeface="Consolas" charset="0"/>
                <a:cs typeface="Consolas" charset="0"/>
              </a:rPr>
              <a:t>   char *name; </a:t>
            </a:r>
          </a:p>
          <a:p>
            <a:r>
              <a:rPr lang="en-US" sz="2400" dirty="0">
                <a:solidFill>
                  <a:schemeClr val="tx2"/>
                </a:solidFill>
                <a:latin typeface="Consolas" panose="020B0609020204030204" pitchFamily="49" charset="0"/>
                <a:ea typeface="Consolas" charset="0"/>
                <a:cs typeface="Consolas" charset="0"/>
              </a:rPr>
              <a:t>} </a:t>
            </a:r>
            <a:r>
              <a:rPr lang="en-US" sz="2400" dirty="0" err="1" smtClean="0">
                <a:solidFill>
                  <a:schemeClr val="tx2"/>
                </a:solidFill>
                <a:latin typeface="Consolas" panose="020B0609020204030204" pitchFamily="49" charset="0"/>
                <a:ea typeface="Consolas" charset="0"/>
                <a:cs typeface="Consolas" charset="0"/>
              </a:rPr>
              <a:t>item_t</a:t>
            </a:r>
            <a:r>
              <a:rPr lang="en-US" sz="2400" dirty="0">
                <a:solidFill>
                  <a:schemeClr val="tx2"/>
                </a:solidFill>
                <a:latin typeface="Consolas" panose="020B0609020204030204" pitchFamily="49" charset="0"/>
                <a:ea typeface="Consolas" charset="0"/>
                <a:cs typeface="Consolas" charset="0"/>
              </a:rPr>
              <a:t>;</a:t>
            </a:r>
          </a:p>
        </p:txBody>
      </p:sp>
      <p:sp>
        <p:nvSpPr>
          <p:cNvPr id="9" name="Rectangle 8"/>
          <p:cNvSpPr/>
          <p:nvPr/>
        </p:nvSpPr>
        <p:spPr>
          <a:xfrm>
            <a:off x="0" y="25566"/>
            <a:ext cx="9144000" cy="6832434"/>
          </a:xfrm>
          <a:prstGeom prst="rect">
            <a:avLst/>
          </a:prstGeom>
          <a:noFill/>
          <a:ln w="63500">
            <a:solidFill>
              <a:schemeClr val="accent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2"/>
              </a:solidFill>
              <a:latin typeface="Source Sans Pro" panose="020B0503030403020204"/>
            </a:endParaRPr>
          </a:p>
        </p:txBody>
      </p:sp>
      <p:sp>
        <p:nvSpPr>
          <p:cNvPr id="10" name="Rectangle 9"/>
          <p:cNvSpPr/>
          <p:nvPr/>
        </p:nvSpPr>
        <p:spPr>
          <a:xfrm>
            <a:off x="3095594" y="1833016"/>
            <a:ext cx="1595718" cy="579718"/>
          </a:xfrm>
          <a:prstGeom prst="rect">
            <a:avLst/>
          </a:prstGeom>
          <a:noFill/>
          <a:ln>
            <a:solidFill>
              <a:schemeClr val="accent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00624233"/>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144</a:t>
            </a:fld>
            <a:endParaRPr lang="en-US" dirty="0"/>
          </a:p>
        </p:txBody>
      </p:sp>
      <p:sp>
        <p:nvSpPr>
          <p:cNvPr id="5" name="Title 1"/>
          <p:cNvSpPr>
            <a:spLocks noGrp="1"/>
          </p:cNvSpPr>
          <p:nvPr>
            <p:ph type="title"/>
          </p:nvPr>
        </p:nvSpPr>
        <p:spPr>
          <a:xfrm>
            <a:off x="457200" y="13374"/>
            <a:ext cx="8229600" cy="1143000"/>
          </a:xfrm>
        </p:spPr>
        <p:txBody>
          <a:bodyPr>
            <a:normAutofit fontScale="90000"/>
          </a:bodyPr>
          <a:lstStyle/>
          <a:p>
            <a:r>
              <a:rPr lang="en-US" dirty="0" smtClean="0"/>
              <a:t>By the end of the cache lectures…</a:t>
            </a:r>
            <a:endParaRPr lang="en-US" dirty="0"/>
          </a:p>
        </p:txBody>
      </p:sp>
      <p:pic>
        <p:nvPicPr>
          <p:cNvPr id="6" name="Picture 5" descr="Screen Shot 2014-03-20 at 5.12.51 A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86200" y="1371600"/>
            <a:ext cx="5029200" cy="2438400"/>
          </a:xfrm>
          <a:prstGeom prst="rect">
            <a:avLst/>
          </a:prstGeom>
        </p:spPr>
      </p:pic>
      <p:pic>
        <p:nvPicPr>
          <p:cNvPr id="7" name="Picture 6" descr="Screen Shot 2014-03-20 at 5.12.26 AM.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4800600"/>
            <a:ext cx="9144000" cy="1099279"/>
          </a:xfrm>
          <a:prstGeom prst="rect">
            <a:avLst/>
          </a:prstGeom>
        </p:spPr>
      </p:pic>
      <p:pic>
        <p:nvPicPr>
          <p:cNvPr id="8" name="Picture 7" descr="Screen Shot 2014-03-20 at 5.13.00 A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52400" y="1143000"/>
            <a:ext cx="3492500" cy="2603500"/>
          </a:xfrm>
          <a:prstGeom prst="rect">
            <a:avLst/>
          </a:prstGeom>
        </p:spPr>
      </p:pic>
    </p:spTree>
    <p:extLst>
      <p:ext uri="{BB962C8B-B14F-4D97-AF65-F5344CB8AC3E}">
        <p14:creationId xmlns:p14="http://schemas.microsoft.com/office/powerpoint/2010/main" val="14532846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145</a:t>
            </a:fld>
            <a:endParaRPr lang="en-US" dirty="0"/>
          </a:p>
        </p:txBody>
      </p:sp>
      <p:sp>
        <p:nvSpPr>
          <p:cNvPr id="5" name="Title 1"/>
          <p:cNvSpPr>
            <a:spLocks noGrp="1"/>
          </p:cNvSpPr>
          <p:nvPr>
            <p:ph type="title"/>
            <p:custDataLst>
              <p:tags r:id="rId1"/>
            </p:custDataLst>
          </p:nvPr>
        </p:nvSpPr>
        <p:spPr>
          <a:xfrm>
            <a:off x="76200" y="68640"/>
            <a:ext cx="8686800" cy="533400"/>
          </a:xfrm>
        </p:spPr>
        <p:txBody>
          <a:bodyPr>
            <a:normAutofit fontScale="90000"/>
          </a:bodyPr>
          <a:lstStyle/>
          <a:p>
            <a:r>
              <a:rPr lang="en-US" dirty="0" smtClean="0"/>
              <a:t>A Real Example</a:t>
            </a:r>
            <a:endParaRPr lang="en-US" dirty="0"/>
          </a:p>
        </p:txBody>
      </p:sp>
      <p:sp>
        <p:nvSpPr>
          <p:cNvPr id="6" name="Content Placeholder 2"/>
          <p:cNvSpPr>
            <a:spLocks noGrp="1"/>
          </p:cNvSpPr>
          <p:nvPr>
            <p:ph idx="1"/>
            <p:custDataLst>
              <p:tags r:id="rId2"/>
            </p:custDataLst>
          </p:nvPr>
        </p:nvSpPr>
        <p:spPr>
          <a:xfrm>
            <a:off x="76200" y="713507"/>
            <a:ext cx="5642956" cy="5393575"/>
          </a:xfrm>
        </p:spPr>
        <p:txBody>
          <a:bodyPr>
            <a:noAutofit/>
          </a:bodyPr>
          <a:lstStyle/>
          <a:p>
            <a:pPr>
              <a:lnSpc>
                <a:spcPct val="80000"/>
              </a:lnSpc>
            </a:pPr>
            <a:r>
              <a:rPr lang="en-US" sz="1400" b="1" dirty="0" smtClean="0">
                <a:latin typeface="Consolas" pitchFamily="49" charset="0"/>
              </a:rPr>
              <a:t>&gt; </a:t>
            </a:r>
            <a:r>
              <a:rPr lang="en-US" sz="1400" b="1" dirty="0" err="1" smtClean="0">
                <a:latin typeface="Consolas" pitchFamily="49" charset="0"/>
              </a:rPr>
              <a:t>dmidecode</a:t>
            </a:r>
            <a:r>
              <a:rPr lang="en-US" sz="1400" b="1" dirty="0" smtClean="0">
                <a:latin typeface="Consolas" pitchFamily="49" charset="0"/>
              </a:rPr>
              <a:t> -t cache</a:t>
            </a:r>
          </a:p>
          <a:p>
            <a:pPr>
              <a:lnSpc>
                <a:spcPct val="80000"/>
              </a:lnSpc>
            </a:pPr>
            <a:r>
              <a:rPr lang="en-US" sz="1400" dirty="0" smtClean="0">
                <a:latin typeface="Consolas" pitchFamily="49" charset="0"/>
              </a:rPr>
              <a:t>Cache </a:t>
            </a:r>
            <a:r>
              <a:rPr lang="en-US" sz="1400" dirty="0">
                <a:latin typeface="Consolas" pitchFamily="49" charset="0"/>
              </a:rPr>
              <a:t>Information</a:t>
            </a:r>
          </a:p>
          <a:p>
            <a:pPr>
              <a:lnSpc>
                <a:spcPct val="80000"/>
              </a:lnSpc>
            </a:pPr>
            <a:r>
              <a:rPr lang="en-US" sz="1400" dirty="0">
                <a:latin typeface="Consolas" pitchFamily="49" charset="0"/>
              </a:rPr>
              <a:t>	Socket Designation: L1 Cache</a:t>
            </a:r>
          </a:p>
          <a:p>
            <a:pPr>
              <a:lnSpc>
                <a:spcPct val="80000"/>
              </a:lnSpc>
            </a:pPr>
            <a:r>
              <a:rPr lang="en-US" sz="1400" dirty="0">
                <a:latin typeface="Consolas" pitchFamily="49" charset="0"/>
              </a:rPr>
              <a:t>	Configuration: Enabled, Not Socketed, Level 1</a:t>
            </a:r>
          </a:p>
          <a:p>
            <a:pPr>
              <a:lnSpc>
                <a:spcPct val="80000"/>
              </a:lnSpc>
            </a:pPr>
            <a:r>
              <a:rPr lang="en-US" sz="1400" dirty="0">
                <a:latin typeface="Consolas" pitchFamily="49" charset="0"/>
              </a:rPr>
              <a:t>	Operational Mode: Write Back</a:t>
            </a:r>
          </a:p>
          <a:p>
            <a:pPr>
              <a:lnSpc>
                <a:spcPct val="80000"/>
              </a:lnSpc>
            </a:pPr>
            <a:r>
              <a:rPr lang="en-US" sz="1400" dirty="0">
                <a:latin typeface="Consolas" pitchFamily="49" charset="0"/>
              </a:rPr>
              <a:t>	Location: Internal</a:t>
            </a:r>
          </a:p>
          <a:p>
            <a:pPr>
              <a:lnSpc>
                <a:spcPct val="80000"/>
              </a:lnSpc>
            </a:pPr>
            <a:r>
              <a:rPr lang="en-US" sz="1400" dirty="0">
                <a:latin typeface="Consolas" pitchFamily="49" charset="0"/>
              </a:rPr>
              <a:t>	Installed Size: </a:t>
            </a:r>
            <a:r>
              <a:rPr lang="en-US" sz="1400" dirty="0" smtClean="0">
                <a:latin typeface="Consolas" pitchFamily="49" charset="0"/>
              </a:rPr>
              <a:t>128 </a:t>
            </a:r>
            <a:r>
              <a:rPr lang="en-US" sz="1400" dirty="0">
                <a:latin typeface="Consolas" pitchFamily="49" charset="0"/>
              </a:rPr>
              <a:t>kB</a:t>
            </a:r>
          </a:p>
          <a:p>
            <a:pPr>
              <a:lnSpc>
                <a:spcPct val="80000"/>
              </a:lnSpc>
            </a:pPr>
            <a:r>
              <a:rPr lang="en-US" sz="1400" dirty="0">
                <a:latin typeface="Consolas" pitchFamily="49" charset="0"/>
              </a:rPr>
              <a:t>	Maximum Size: </a:t>
            </a:r>
            <a:r>
              <a:rPr lang="en-US" sz="1400" dirty="0" smtClean="0">
                <a:latin typeface="Consolas" pitchFamily="49" charset="0"/>
              </a:rPr>
              <a:t>128 </a:t>
            </a:r>
            <a:r>
              <a:rPr lang="en-US" sz="1400" dirty="0">
                <a:latin typeface="Consolas" pitchFamily="49" charset="0"/>
              </a:rPr>
              <a:t>kB</a:t>
            </a:r>
          </a:p>
          <a:p>
            <a:pPr>
              <a:lnSpc>
                <a:spcPct val="80000"/>
              </a:lnSpc>
            </a:pPr>
            <a:r>
              <a:rPr lang="en-US" sz="1400" dirty="0">
                <a:latin typeface="Consolas" pitchFamily="49" charset="0"/>
              </a:rPr>
              <a:t>	Supported SRAM Types:</a:t>
            </a:r>
          </a:p>
          <a:p>
            <a:pPr>
              <a:lnSpc>
                <a:spcPct val="80000"/>
              </a:lnSpc>
            </a:pPr>
            <a:r>
              <a:rPr lang="en-US" sz="1400" dirty="0">
                <a:latin typeface="Consolas" pitchFamily="49" charset="0"/>
              </a:rPr>
              <a:t>		Synchronous</a:t>
            </a:r>
          </a:p>
          <a:p>
            <a:pPr>
              <a:lnSpc>
                <a:spcPct val="80000"/>
              </a:lnSpc>
            </a:pPr>
            <a:r>
              <a:rPr lang="en-US" sz="1400" dirty="0">
                <a:latin typeface="Consolas" pitchFamily="49" charset="0"/>
              </a:rPr>
              <a:t>	Installed SRAM Type: Synchronous</a:t>
            </a:r>
          </a:p>
          <a:p>
            <a:pPr>
              <a:lnSpc>
                <a:spcPct val="80000"/>
              </a:lnSpc>
            </a:pPr>
            <a:r>
              <a:rPr lang="en-US" sz="1400" dirty="0">
                <a:latin typeface="Consolas" pitchFamily="49" charset="0"/>
              </a:rPr>
              <a:t>	Speed: Unknown</a:t>
            </a:r>
          </a:p>
          <a:p>
            <a:pPr>
              <a:lnSpc>
                <a:spcPct val="80000"/>
              </a:lnSpc>
            </a:pPr>
            <a:r>
              <a:rPr lang="en-US" sz="1400" dirty="0">
                <a:latin typeface="Consolas" pitchFamily="49" charset="0"/>
              </a:rPr>
              <a:t>	Error Correction </a:t>
            </a:r>
            <a:r>
              <a:rPr lang="en-US" sz="1400" dirty="0" smtClean="0">
                <a:latin typeface="Consolas" pitchFamily="49" charset="0"/>
              </a:rPr>
              <a:t>Type: Parity</a:t>
            </a:r>
            <a:endParaRPr lang="en-US" sz="1400" dirty="0">
              <a:latin typeface="Consolas" pitchFamily="49" charset="0"/>
            </a:endParaRPr>
          </a:p>
          <a:p>
            <a:pPr>
              <a:lnSpc>
                <a:spcPct val="80000"/>
              </a:lnSpc>
            </a:pPr>
            <a:r>
              <a:rPr lang="en-US" sz="1400" dirty="0">
                <a:latin typeface="Consolas" pitchFamily="49" charset="0"/>
              </a:rPr>
              <a:t>	System Type: </a:t>
            </a:r>
            <a:r>
              <a:rPr lang="en-US" sz="1400" dirty="0" smtClean="0">
                <a:latin typeface="Consolas" pitchFamily="49" charset="0"/>
              </a:rPr>
              <a:t>Unified</a:t>
            </a:r>
            <a:endParaRPr lang="en-US" sz="1400" dirty="0">
              <a:latin typeface="Consolas" pitchFamily="49" charset="0"/>
            </a:endParaRPr>
          </a:p>
          <a:p>
            <a:pPr>
              <a:lnSpc>
                <a:spcPct val="80000"/>
              </a:lnSpc>
            </a:pPr>
            <a:r>
              <a:rPr lang="en-US" sz="1400" dirty="0">
                <a:latin typeface="Consolas" pitchFamily="49" charset="0"/>
              </a:rPr>
              <a:t>	Associativity: 8-way Set-associative</a:t>
            </a:r>
          </a:p>
          <a:p>
            <a:pPr>
              <a:lnSpc>
                <a:spcPct val="80000"/>
              </a:lnSpc>
            </a:pPr>
            <a:endParaRPr lang="en-US" sz="1400" dirty="0">
              <a:latin typeface="Consolas" pitchFamily="49" charset="0"/>
            </a:endParaRPr>
          </a:p>
          <a:p>
            <a:pPr>
              <a:lnSpc>
                <a:spcPct val="80000"/>
              </a:lnSpc>
            </a:pPr>
            <a:r>
              <a:rPr lang="en-US" sz="1400" dirty="0" smtClean="0">
                <a:latin typeface="Consolas" pitchFamily="49" charset="0"/>
              </a:rPr>
              <a:t>Cache </a:t>
            </a:r>
            <a:r>
              <a:rPr lang="en-US" sz="1400" dirty="0">
                <a:latin typeface="Consolas" pitchFamily="49" charset="0"/>
              </a:rPr>
              <a:t>Information</a:t>
            </a:r>
          </a:p>
          <a:p>
            <a:pPr>
              <a:lnSpc>
                <a:spcPct val="80000"/>
              </a:lnSpc>
            </a:pPr>
            <a:r>
              <a:rPr lang="en-US" sz="1400" dirty="0">
                <a:latin typeface="Consolas" pitchFamily="49" charset="0"/>
              </a:rPr>
              <a:t>	Socket Designation: L2 Cache</a:t>
            </a:r>
          </a:p>
          <a:p>
            <a:pPr>
              <a:lnSpc>
                <a:spcPct val="80000"/>
              </a:lnSpc>
            </a:pPr>
            <a:r>
              <a:rPr lang="en-US" sz="1400" dirty="0">
                <a:latin typeface="Consolas" pitchFamily="49" charset="0"/>
              </a:rPr>
              <a:t>	Configuration: Enabled, Not Socketed, </a:t>
            </a:r>
            <a:endParaRPr lang="en-US" sz="1400" dirty="0" smtClean="0">
              <a:latin typeface="Consolas" pitchFamily="49" charset="0"/>
            </a:endParaRPr>
          </a:p>
          <a:p>
            <a:pPr>
              <a:lnSpc>
                <a:spcPct val="80000"/>
              </a:lnSpc>
            </a:pPr>
            <a:r>
              <a:rPr lang="en-US" sz="1400" dirty="0">
                <a:latin typeface="Consolas" pitchFamily="49" charset="0"/>
              </a:rPr>
              <a:t> </a:t>
            </a:r>
            <a:r>
              <a:rPr lang="en-US" sz="1400" dirty="0" smtClean="0">
                <a:latin typeface="Consolas" pitchFamily="49" charset="0"/>
              </a:rPr>
              <a:t>                              Level </a:t>
            </a:r>
            <a:r>
              <a:rPr lang="en-US" sz="1400" dirty="0">
                <a:latin typeface="Consolas" pitchFamily="49" charset="0"/>
              </a:rPr>
              <a:t>2</a:t>
            </a:r>
          </a:p>
          <a:p>
            <a:pPr>
              <a:lnSpc>
                <a:spcPct val="80000"/>
              </a:lnSpc>
            </a:pPr>
            <a:r>
              <a:rPr lang="en-US" sz="1400" dirty="0">
                <a:latin typeface="Consolas" pitchFamily="49" charset="0"/>
              </a:rPr>
              <a:t>	Operational Mode: Write Back</a:t>
            </a:r>
          </a:p>
          <a:p>
            <a:pPr>
              <a:lnSpc>
                <a:spcPct val="80000"/>
              </a:lnSpc>
            </a:pPr>
            <a:r>
              <a:rPr lang="en-US" sz="1400" dirty="0">
                <a:latin typeface="Consolas" pitchFamily="49" charset="0"/>
              </a:rPr>
              <a:t>	Location: Internal</a:t>
            </a:r>
          </a:p>
          <a:p>
            <a:pPr>
              <a:lnSpc>
                <a:spcPct val="80000"/>
              </a:lnSpc>
            </a:pPr>
            <a:r>
              <a:rPr lang="en-US" sz="1400" dirty="0">
                <a:latin typeface="Consolas" pitchFamily="49" charset="0"/>
              </a:rPr>
              <a:t>	Installed Size: </a:t>
            </a:r>
            <a:r>
              <a:rPr lang="en-US" sz="1400" dirty="0" smtClean="0">
                <a:latin typeface="Consolas" pitchFamily="49" charset="0"/>
              </a:rPr>
              <a:t>512 </a:t>
            </a:r>
            <a:r>
              <a:rPr lang="en-US" sz="1400" dirty="0">
                <a:latin typeface="Consolas" pitchFamily="49" charset="0"/>
              </a:rPr>
              <a:t>kB</a:t>
            </a:r>
          </a:p>
          <a:p>
            <a:pPr>
              <a:lnSpc>
                <a:spcPct val="80000"/>
              </a:lnSpc>
            </a:pPr>
            <a:r>
              <a:rPr lang="en-US" sz="1400" dirty="0">
                <a:latin typeface="Consolas" pitchFamily="49" charset="0"/>
              </a:rPr>
              <a:t>	Maximum Size: </a:t>
            </a:r>
            <a:r>
              <a:rPr lang="en-US" sz="1400" dirty="0" smtClean="0">
                <a:latin typeface="Consolas" pitchFamily="49" charset="0"/>
              </a:rPr>
              <a:t>512 </a:t>
            </a:r>
            <a:r>
              <a:rPr lang="en-US" sz="1400" dirty="0">
                <a:latin typeface="Consolas" pitchFamily="49" charset="0"/>
              </a:rPr>
              <a:t>kB</a:t>
            </a:r>
          </a:p>
          <a:p>
            <a:pPr>
              <a:lnSpc>
                <a:spcPct val="80000"/>
              </a:lnSpc>
            </a:pPr>
            <a:r>
              <a:rPr lang="en-US" sz="1400" dirty="0">
                <a:latin typeface="Consolas" pitchFamily="49" charset="0"/>
              </a:rPr>
              <a:t>	Supported SRAM Types:</a:t>
            </a:r>
          </a:p>
          <a:p>
            <a:pPr>
              <a:lnSpc>
                <a:spcPct val="80000"/>
              </a:lnSpc>
            </a:pPr>
            <a:r>
              <a:rPr lang="en-US" sz="1400" dirty="0">
                <a:latin typeface="Consolas" pitchFamily="49" charset="0"/>
              </a:rPr>
              <a:t>		Synchronous</a:t>
            </a:r>
          </a:p>
          <a:p>
            <a:pPr>
              <a:lnSpc>
                <a:spcPct val="80000"/>
              </a:lnSpc>
            </a:pPr>
            <a:r>
              <a:rPr lang="en-US" sz="1400" dirty="0">
                <a:latin typeface="Consolas" pitchFamily="49" charset="0"/>
              </a:rPr>
              <a:t>	Installed SRAM Type: Synchronous</a:t>
            </a:r>
          </a:p>
          <a:p>
            <a:pPr>
              <a:lnSpc>
                <a:spcPct val="80000"/>
              </a:lnSpc>
            </a:pPr>
            <a:r>
              <a:rPr lang="en-US" sz="1400" dirty="0">
                <a:latin typeface="Consolas" pitchFamily="49" charset="0"/>
              </a:rPr>
              <a:t>	Speed: Unknown</a:t>
            </a:r>
          </a:p>
          <a:p>
            <a:pPr>
              <a:lnSpc>
                <a:spcPct val="80000"/>
              </a:lnSpc>
            </a:pPr>
            <a:r>
              <a:rPr lang="en-US" sz="1400" dirty="0">
                <a:latin typeface="Consolas" pitchFamily="49" charset="0"/>
              </a:rPr>
              <a:t>	Error Correction Type: Single-bit ECC</a:t>
            </a:r>
          </a:p>
          <a:p>
            <a:pPr>
              <a:lnSpc>
                <a:spcPct val="80000"/>
              </a:lnSpc>
            </a:pPr>
            <a:r>
              <a:rPr lang="en-US" sz="1400" dirty="0">
                <a:latin typeface="Consolas" pitchFamily="49" charset="0"/>
              </a:rPr>
              <a:t>	System Type: Unified</a:t>
            </a:r>
          </a:p>
          <a:p>
            <a:pPr>
              <a:lnSpc>
                <a:spcPct val="80000"/>
              </a:lnSpc>
            </a:pPr>
            <a:r>
              <a:rPr lang="en-US" sz="1400" dirty="0">
                <a:latin typeface="Consolas" pitchFamily="49" charset="0"/>
              </a:rPr>
              <a:t>	Associativity: </a:t>
            </a:r>
            <a:r>
              <a:rPr lang="en-US" sz="1400" dirty="0" smtClean="0">
                <a:latin typeface="Consolas" pitchFamily="49" charset="0"/>
              </a:rPr>
              <a:t>4-way Set-associative</a:t>
            </a:r>
            <a:endParaRPr lang="en-US" sz="1400" dirty="0">
              <a:latin typeface="Consolas" pitchFamily="49" charset="0"/>
            </a:endParaRPr>
          </a:p>
        </p:txBody>
      </p:sp>
      <p:sp>
        <p:nvSpPr>
          <p:cNvPr id="7" name="Rectangle 6"/>
          <p:cNvSpPr/>
          <p:nvPr>
            <p:custDataLst>
              <p:tags r:id="rId3"/>
            </p:custDataLst>
          </p:nvPr>
        </p:nvSpPr>
        <p:spPr>
          <a:xfrm>
            <a:off x="4863661" y="256537"/>
            <a:ext cx="4280339" cy="1569660"/>
          </a:xfrm>
          <a:prstGeom prst="rect">
            <a:avLst/>
          </a:prstGeom>
        </p:spPr>
        <p:txBody>
          <a:bodyPr wrap="none">
            <a:spAutoFit/>
          </a:bodyPr>
          <a:lstStyle/>
          <a:p>
            <a:r>
              <a:rPr lang="en-US" sz="2400" b="1" dirty="0" smtClean="0">
                <a:solidFill>
                  <a:schemeClr val="tx2"/>
                </a:solidFill>
                <a:latin typeface="Source Sans Pro" panose="020B0503030403020204"/>
              </a:rPr>
              <a:t>Microsoft </a:t>
            </a:r>
            <a:r>
              <a:rPr lang="en-US" sz="2400" b="1" dirty="0" err="1" smtClean="0">
                <a:solidFill>
                  <a:schemeClr val="tx2"/>
                </a:solidFill>
                <a:latin typeface="Source Sans Pro" panose="020B0503030403020204"/>
              </a:rPr>
              <a:t>Surfacebook</a:t>
            </a:r>
            <a:endParaRPr lang="en-US" sz="2400" b="1" dirty="0" smtClean="0">
              <a:solidFill>
                <a:schemeClr val="tx2"/>
              </a:solidFill>
              <a:latin typeface="Source Sans Pro" panose="020B0503030403020204"/>
            </a:endParaRPr>
          </a:p>
          <a:p>
            <a:r>
              <a:rPr lang="en-US" sz="2400" b="1" dirty="0" smtClean="0">
                <a:solidFill>
                  <a:schemeClr val="tx2"/>
                </a:solidFill>
                <a:latin typeface="Source Sans Pro" panose="020B0503030403020204"/>
              </a:rPr>
              <a:t>Dual core</a:t>
            </a:r>
          </a:p>
          <a:p>
            <a:r>
              <a:rPr lang="en-US" sz="2400" b="1" dirty="0" smtClean="0">
                <a:solidFill>
                  <a:schemeClr val="tx2"/>
                </a:solidFill>
                <a:latin typeface="Source Sans Pro" panose="020B0503030403020204"/>
              </a:rPr>
              <a:t>Intel i7-6600 CPU @ 2.6 GHz</a:t>
            </a:r>
            <a:br>
              <a:rPr lang="en-US" sz="2400" b="1" dirty="0" smtClean="0">
                <a:solidFill>
                  <a:schemeClr val="tx2"/>
                </a:solidFill>
                <a:latin typeface="Source Sans Pro" panose="020B0503030403020204"/>
              </a:rPr>
            </a:br>
            <a:r>
              <a:rPr lang="en-US" sz="2400" b="1" dirty="0" smtClean="0">
                <a:solidFill>
                  <a:schemeClr val="tx2"/>
                </a:solidFill>
                <a:latin typeface="Source Sans Pro" panose="020B0503030403020204"/>
              </a:rPr>
              <a:t>(purchased in 2016)</a:t>
            </a:r>
          </a:p>
        </p:txBody>
      </p:sp>
      <p:sp>
        <p:nvSpPr>
          <p:cNvPr id="8" name="TextBox 7"/>
          <p:cNvSpPr txBox="1"/>
          <p:nvPr/>
        </p:nvSpPr>
        <p:spPr>
          <a:xfrm>
            <a:off x="3962400" y="1791391"/>
            <a:ext cx="5153975" cy="3237809"/>
          </a:xfrm>
          <a:prstGeom prst="rect">
            <a:avLst/>
          </a:prstGeom>
          <a:noFill/>
        </p:spPr>
        <p:txBody>
          <a:bodyPr wrap="none" rtlCol="0">
            <a:spAutoFit/>
          </a:bodyPr>
          <a:lstStyle/>
          <a:p>
            <a:pPr>
              <a:lnSpc>
                <a:spcPct val="80000"/>
              </a:lnSpc>
            </a:pPr>
            <a:r>
              <a:rPr lang="en-US" sz="1400" dirty="0" smtClean="0">
                <a:solidFill>
                  <a:schemeClr val="tx2"/>
                </a:solidFill>
                <a:latin typeface="Consolas" pitchFamily="49" charset="0"/>
              </a:rPr>
              <a:t>Cache </a:t>
            </a:r>
            <a:r>
              <a:rPr lang="en-US" sz="1400" dirty="0">
                <a:solidFill>
                  <a:schemeClr val="tx2"/>
                </a:solidFill>
                <a:latin typeface="Consolas" pitchFamily="49" charset="0"/>
              </a:rPr>
              <a:t>Information</a:t>
            </a:r>
          </a:p>
          <a:p>
            <a:pPr>
              <a:lnSpc>
                <a:spcPct val="80000"/>
              </a:lnSpc>
            </a:pPr>
            <a:r>
              <a:rPr lang="en-US" sz="1400" dirty="0">
                <a:solidFill>
                  <a:schemeClr val="tx2"/>
                </a:solidFill>
                <a:latin typeface="Consolas" pitchFamily="49" charset="0"/>
              </a:rPr>
              <a:t>	Socket Designation: L3 Cache</a:t>
            </a:r>
          </a:p>
          <a:p>
            <a:pPr>
              <a:lnSpc>
                <a:spcPct val="80000"/>
              </a:lnSpc>
            </a:pPr>
            <a:r>
              <a:rPr lang="en-US" sz="1400" dirty="0">
                <a:solidFill>
                  <a:schemeClr val="tx2"/>
                </a:solidFill>
                <a:latin typeface="Consolas" pitchFamily="49" charset="0"/>
              </a:rPr>
              <a:t>	Configuration: Enabled, Not Socketed, </a:t>
            </a:r>
            <a:endParaRPr lang="en-US" sz="1400" dirty="0" smtClean="0">
              <a:solidFill>
                <a:schemeClr val="tx2"/>
              </a:solidFill>
              <a:latin typeface="Consolas" pitchFamily="49" charset="0"/>
            </a:endParaRPr>
          </a:p>
          <a:p>
            <a:pPr>
              <a:lnSpc>
                <a:spcPct val="80000"/>
              </a:lnSpc>
            </a:pPr>
            <a:r>
              <a:rPr lang="en-US" sz="1400" dirty="0">
                <a:solidFill>
                  <a:schemeClr val="tx2"/>
                </a:solidFill>
                <a:latin typeface="Consolas" pitchFamily="49" charset="0"/>
              </a:rPr>
              <a:t> </a:t>
            </a:r>
            <a:r>
              <a:rPr lang="en-US" sz="1400" dirty="0" smtClean="0">
                <a:solidFill>
                  <a:schemeClr val="tx2"/>
                </a:solidFill>
                <a:latin typeface="Consolas" pitchFamily="49" charset="0"/>
              </a:rPr>
              <a:t>                                          Level </a:t>
            </a:r>
            <a:r>
              <a:rPr lang="en-US" sz="1400" dirty="0">
                <a:solidFill>
                  <a:schemeClr val="tx2"/>
                </a:solidFill>
                <a:latin typeface="Consolas" pitchFamily="49" charset="0"/>
              </a:rPr>
              <a:t>3</a:t>
            </a:r>
          </a:p>
          <a:p>
            <a:pPr>
              <a:lnSpc>
                <a:spcPct val="80000"/>
              </a:lnSpc>
            </a:pPr>
            <a:r>
              <a:rPr lang="en-US" sz="1400" dirty="0">
                <a:solidFill>
                  <a:schemeClr val="tx2"/>
                </a:solidFill>
                <a:latin typeface="Consolas" pitchFamily="49" charset="0"/>
              </a:rPr>
              <a:t>	Operational Mode: Write Back</a:t>
            </a:r>
          </a:p>
          <a:p>
            <a:pPr>
              <a:lnSpc>
                <a:spcPct val="80000"/>
              </a:lnSpc>
            </a:pPr>
            <a:r>
              <a:rPr lang="en-US" sz="1400" dirty="0">
                <a:solidFill>
                  <a:schemeClr val="tx2"/>
                </a:solidFill>
                <a:latin typeface="Consolas" pitchFamily="49" charset="0"/>
              </a:rPr>
              <a:t>	Location: Internal</a:t>
            </a:r>
          </a:p>
          <a:p>
            <a:pPr>
              <a:lnSpc>
                <a:spcPct val="80000"/>
              </a:lnSpc>
            </a:pPr>
            <a:r>
              <a:rPr lang="en-US" sz="1400" dirty="0">
                <a:solidFill>
                  <a:schemeClr val="tx2"/>
                </a:solidFill>
                <a:latin typeface="Consolas" pitchFamily="49" charset="0"/>
              </a:rPr>
              <a:t>	Installed Size: 4096 kB</a:t>
            </a:r>
          </a:p>
          <a:p>
            <a:pPr>
              <a:lnSpc>
                <a:spcPct val="80000"/>
              </a:lnSpc>
            </a:pPr>
            <a:r>
              <a:rPr lang="en-US" sz="1400" dirty="0">
                <a:solidFill>
                  <a:schemeClr val="tx2"/>
                </a:solidFill>
                <a:latin typeface="Consolas" pitchFamily="49" charset="0"/>
              </a:rPr>
              <a:t>	Maximum Size: 4096 kB</a:t>
            </a:r>
          </a:p>
          <a:p>
            <a:pPr>
              <a:lnSpc>
                <a:spcPct val="80000"/>
              </a:lnSpc>
            </a:pPr>
            <a:r>
              <a:rPr lang="en-US" sz="1400" dirty="0">
                <a:solidFill>
                  <a:schemeClr val="tx2"/>
                </a:solidFill>
                <a:latin typeface="Consolas" pitchFamily="49" charset="0"/>
              </a:rPr>
              <a:t>	Supported SRAM Types:</a:t>
            </a:r>
          </a:p>
          <a:p>
            <a:pPr>
              <a:lnSpc>
                <a:spcPct val="80000"/>
              </a:lnSpc>
            </a:pPr>
            <a:r>
              <a:rPr lang="en-US" sz="1400" dirty="0">
                <a:solidFill>
                  <a:schemeClr val="tx2"/>
                </a:solidFill>
                <a:latin typeface="Consolas" pitchFamily="49" charset="0"/>
              </a:rPr>
              <a:t>		Synchronous</a:t>
            </a:r>
          </a:p>
          <a:p>
            <a:pPr>
              <a:lnSpc>
                <a:spcPct val="80000"/>
              </a:lnSpc>
            </a:pPr>
            <a:r>
              <a:rPr lang="en-US" sz="1400" dirty="0">
                <a:solidFill>
                  <a:schemeClr val="tx2"/>
                </a:solidFill>
                <a:latin typeface="Consolas" pitchFamily="49" charset="0"/>
              </a:rPr>
              <a:t>	Installed SRAM Type: Synchronous</a:t>
            </a:r>
          </a:p>
          <a:p>
            <a:pPr>
              <a:lnSpc>
                <a:spcPct val="80000"/>
              </a:lnSpc>
            </a:pPr>
            <a:r>
              <a:rPr lang="en-US" sz="1400" dirty="0">
                <a:solidFill>
                  <a:schemeClr val="tx2"/>
                </a:solidFill>
                <a:latin typeface="Consolas" pitchFamily="49" charset="0"/>
              </a:rPr>
              <a:t>	Speed: Unknown</a:t>
            </a:r>
          </a:p>
          <a:p>
            <a:pPr>
              <a:lnSpc>
                <a:spcPct val="80000"/>
              </a:lnSpc>
            </a:pPr>
            <a:r>
              <a:rPr lang="en-US" sz="1400" dirty="0">
                <a:solidFill>
                  <a:schemeClr val="tx2"/>
                </a:solidFill>
                <a:latin typeface="Consolas" pitchFamily="49" charset="0"/>
              </a:rPr>
              <a:t>	Error Correction Type: </a:t>
            </a:r>
            <a:r>
              <a:rPr lang="en-US" sz="1400" dirty="0" smtClean="0">
                <a:solidFill>
                  <a:schemeClr val="tx2"/>
                </a:solidFill>
                <a:latin typeface="Consolas" pitchFamily="49" charset="0"/>
              </a:rPr>
              <a:t>Multi-bit </a:t>
            </a:r>
            <a:r>
              <a:rPr lang="en-US" sz="1400" dirty="0">
                <a:solidFill>
                  <a:schemeClr val="tx2"/>
                </a:solidFill>
                <a:latin typeface="Consolas" pitchFamily="49" charset="0"/>
              </a:rPr>
              <a:t>ECC</a:t>
            </a:r>
          </a:p>
          <a:p>
            <a:pPr>
              <a:lnSpc>
                <a:spcPct val="80000"/>
              </a:lnSpc>
            </a:pPr>
            <a:r>
              <a:rPr lang="en-US" sz="1400" dirty="0">
                <a:solidFill>
                  <a:schemeClr val="tx2"/>
                </a:solidFill>
                <a:latin typeface="Consolas" pitchFamily="49" charset="0"/>
              </a:rPr>
              <a:t>	System Type: Unified</a:t>
            </a:r>
          </a:p>
          <a:p>
            <a:pPr>
              <a:lnSpc>
                <a:spcPct val="80000"/>
              </a:lnSpc>
            </a:pPr>
            <a:r>
              <a:rPr lang="en-US" sz="1400" dirty="0">
                <a:solidFill>
                  <a:schemeClr val="tx2"/>
                </a:solidFill>
                <a:latin typeface="Consolas" pitchFamily="49" charset="0"/>
              </a:rPr>
              <a:t>	Associativity: 16-way Set-associative</a:t>
            </a:r>
          </a:p>
          <a:p>
            <a:pPr>
              <a:lnSpc>
                <a:spcPct val="80000"/>
              </a:lnSpc>
            </a:pPr>
            <a:endParaRPr lang="en-US" sz="1400" dirty="0">
              <a:solidFill>
                <a:schemeClr val="tx2"/>
              </a:solidFill>
              <a:latin typeface="Consolas" pitchFamily="49" charset="0"/>
            </a:endParaRPr>
          </a:p>
          <a:p>
            <a:pPr>
              <a:lnSpc>
                <a:spcPct val="80000"/>
              </a:lnSpc>
            </a:pPr>
            <a:endParaRPr lang="en-US" sz="1400" dirty="0">
              <a:solidFill>
                <a:schemeClr val="tx2"/>
              </a:solidFill>
              <a:latin typeface="Consolas" pitchFamily="49" charset="0"/>
            </a:endParaRPr>
          </a:p>
          <a:p>
            <a:endParaRPr lang="en-US" sz="1400" dirty="0">
              <a:solidFill>
                <a:schemeClr val="tx2"/>
              </a:solidFill>
            </a:endParaRPr>
          </a:p>
        </p:txBody>
      </p:sp>
    </p:spTree>
    <p:extLst>
      <p:ext uri="{BB962C8B-B14F-4D97-AF65-F5344CB8AC3E}">
        <p14:creationId xmlns:p14="http://schemas.microsoft.com/office/powerpoint/2010/main" val="21435270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1" end="1"/>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
                                            <p:txEl>
                                              <p:pRg st="2" end="2"/>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
                                            <p:txEl>
                                              <p:pRg st="4" end="4"/>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
                                            <p:txEl>
                                              <p:pRg st="5" end="5"/>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
                                            <p:txEl>
                                              <p:pRg st="6" end="6"/>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6">
                                            <p:txEl>
                                              <p:pRg st="7" end="7"/>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6">
                                            <p:txEl>
                                              <p:pRg st="8" end="8"/>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6">
                                            <p:txEl>
                                              <p:pRg st="9" end="9"/>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6">
                                            <p:txEl>
                                              <p:pRg st="10" end="10"/>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6">
                                            <p:txEl>
                                              <p:pRg st="11" end="11"/>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6">
                                            <p:txEl>
                                              <p:pRg st="12" end="12"/>
                                            </p:txEl>
                                          </p:spTgt>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6">
                                            <p:txEl>
                                              <p:pRg st="13" end="13"/>
                                            </p:txEl>
                                          </p:spTgt>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6">
                                            <p:txEl>
                                              <p:pRg st="14" end="14"/>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6">
                                            <p:txEl>
                                              <p:pRg st="16" end="16"/>
                                            </p:txEl>
                                          </p:spTgt>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6">
                                            <p:txEl>
                                              <p:pRg st="17" end="17"/>
                                            </p:txEl>
                                          </p:spTgt>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6">
                                            <p:txEl>
                                              <p:pRg st="18" end="18"/>
                                            </p:txEl>
                                          </p:spTgt>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6">
                                            <p:txEl>
                                              <p:pRg st="19" end="19"/>
                                            </p:txEl>
                                          </p:spTgt>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6">
                                            <p:txEl>
                                              <p:pRg st="20" end="20"/>
                                            </p:txEl>
                                          </p:spTgt>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6">
                                            <p:txEl>
                                              <p:pRg st="21" end="21"/>
                                            </p:txEl>
                                          </p:spTgt>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6">
                                            <p:txEl>
                                              <p:pRg st="22" end="22"/>
                                            </p:txEl>
                                          </p:spTgt>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6">
                                            <p:txEl>
                                              <p:pRg st="23" end="23"/>
                                            </p:txEl>
                                          </p:spTgt>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6">
                                            <p:txEl>
                                              <p:pRg st="24" end="24"/>
                                            </p:txEl>
                                          </p:spTgt>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6">
                                            <p:txEl>
                                              <p:pRg st="25" end="25"/>
                                            </p:txEl>
                                          </p:spTgt>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6">
                                            <p:txEl>
                                              <p:pRg st="26" end="26"/>
                                            </p:txEl>
                                          </p:spTgt>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6">
                                            <p:txEl>
                                              <p:pRg st="27" end="27"/>
                                            </p:txEl>
                                          </p:spTgt>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6">
                                            <p:txEl>
                                              <p:pRg st="28" end="28"/>
                                            </p:txEl>
                                          </p:spTgt>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6">
                                            <p:txEl>
                                              <p:pRg st="29" end="29"/>
                                            </p:txEl>
                                          </p:spTgt>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6">
                                            <p:txEl>
                                              <p:pRg st="30" end="30"/>
                                            </p:txEl>
                                          </p:spTgt>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1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146</a:t>
            </a:fld>
            <a:endParaRPr lang="en-US" dirty="0"/>
          </a:p>
        </p:txBody>
      </p:sp>
      <p:sp>
        <p:nvSpPr>
          <p:cNvPr id="5" name="Content Placeholder 2"/>
          <p:cNvSpPr>
            <a:spLocks noGrp="1"/>
          </p:cNvSpPr>
          <p:nvPr>
            <p:ph idx="1"/>
            <p:custDataLst>
              <p:tags r:id="rId1"/>
            </p:custDataLst>
          </p:nvPr>
        </p:nvSpPr>
        <p:spPr>
          <a:xfrm>
            <a:off x="228600" y="1175266"/>
            <a:ext cx="8534400" cy="5274425"/>
          </a:xfrm>
        </p:spPr>
        <p:txBody>
          <a:bodyPr>
            <a:noAutofit/>
          </a:bodyPr>
          <a:lstStyle/>
          <a:p>
            <a:pPr>
              <a:lnSpc>
                <a:spcPct val="80000"/>
              </a:lnSpc>
            </a:pPr>
            <a:r>
              <a:rPr lang="en-US" sz="1400" b="1" dirty="0" smtClean="0">
                <a:latin typeface="Consolas" pitchFamily="49" charset="0"/>
              </a:rPr>
              <a:t>&gt; </a:t>
            </a:r>
            <a:r>
              <a:rPr lang="en-US" sz="1400" b="1" dirty="0" err="1" smtClean="0">
                <a:latin typeface="Consolas" pitchFamily="49" charset="0"/>
              </a:rPr>
              <a:t>sudo</a:t>
            </a:r>
            <a:r>
              <a:rPr lang="en-US" sz="1400" b="1" dirty="0" smtClean="0">
                <a:latin typeface="Consolas" pitchFamily="49" charset="0"/>
              </a:rPr>
              <a:t> </a:t>
            </a:r>
            <a:r>
              <a:rPr lang="en-US" sz="1400" b="1" dirty="0" err="1" smtClean="0">
                <a:latin typeface="Consolas" pitchFamily="49" charset="0"/>
              </a:rPr>
              <a:t>dmidecode</a:t>
            </a:r>
            <a:r>
              <a:rPr lang="en-US" sz="1400" b="1" dirty="0" smtClean="0">
                <a:latin typeface="Consolas" pitchFamily="49" charset="0"/>
              </a:rPr>
              <a:t> -t cache</a:t>
            </a:r>
          </a:p>
          <a:p>
            <a:pPr>
              <a:lnSpc>
                <a:spcPct val="80000"/>
              </a:lnSpc>
            </a:pPr>
            <a:r>
              <a:rPr lang="en-US" sz="1400" dirty="0" smtClean="0">
                <a:latin typeface="Consolas" pitchFamily="49" charset="0"/>
              </a:rPr>
              <a:t>Cache Information</a:t>
            </a:r>
          </a:p>
          <a:p>
            <a:pPr>
              <a:lnSpc>
                <a:spcPct val="80000"/>
              </a:lnSpc>
            </a:pPr>
            <a:r>
              <a:rPr lang="en-US" sz="1400" dirty="0" smtClean="0">
                <a:latin typeface="Consolas" pitchFamily="49" charset="0"/>
              </a:rPr>
              <a:t>        Configuration: Enabled, Not </a:t>
            </a:r>
            <a:r>
              <a:rPr lang="en-US" sz="1400" dirty="0" err="1" smtClean="0">
                <a:latin typeface="Consolas" pitchFamily="49" charset="0"/>
              </a:rPr>
              <a:t>Socketed</a:t>
            </a:r>
            <a:r>
              <a:rPr lang="en-US" sz="1400" dirty="0" smtClean="0">
                <a:latin typeface="Consolas" pitchFamily="49" charset="0"/>
              </a:rPr>
              <a:t>, Level 1</a:t>
            </a:r>
          </a:p>
          <a:p>
            <a:pPr>
              <a:lnSpc>
                <a:spcPct val="80000"/>
              </a:lnSpc>
            </a:pPr>
            <a:r>
              <a:rPr lang="en-US" sz="1400" dirty="0" smtClean="0">
                <a:latin typeface="Consolas" pitchFamily="49" charset="0"/>
              </a:rPr>
              <a:t>        Operational Mode: Write Back</a:t>
            </a:r>
          </a:p>
          <a:p>
            <a:pPr>
              <a:lnSpc>
                <a:spcPct val="80000"/>
              </a:lnSpc>
            </a:pPr>
            <a:r>
              <a:rPr lang="en-US" sz="1400" dirty="0" smtClean="0">
                <a:latin typeface="Consolas" pitchFamily="49" charset="0"/>
              </a:rPr>
              <a:t>        Installed Size: 128 KB</a:t>
            </a:r>
          </a:p>
          <a:p>
            <a:pPr>
              <a:lnSpc>
                <a:spcPct val="80000"/>
              </a:lnSpc>
            </a:pPr>
            <a:r>
              <a:rPr lang="en-US" sz="1400" dirty="0" smtClean="0">
                <a:latin typeface="Consolas" pitchFamily="49" charset="0"/>
              </a:rPr>
              <a:t>        Error Correction Type: None</a:t>
            </a:r>
          </a:p>
          <a:p>
            <a:pPr>
              <a:lnSpc>
                <a:spcPct val="80000"/>
              </a:lnSpc>
            </a:pPr>
            <a:r>
              <a:rPr lang="en-US" sz="1400" dirty="0" smtClean="0">
                <a:latin typeface="Consolas" pitchFamily="49" charset="0"/>
              </a:rPr>
              <a:t>Cache Information</a:t>
            </a:r>
          </a:p>
          <a:p>
            <a:pPr>
              <a:lnSpc>
                <a:spcPct val="80000"/>
              </a:lnSpc>
            </a:pPr>
            <a:r>
              <a:rPr lang="en-US" sz="1400" dirty="0" smtClean="0">
                <a:latin typeface="Consolas" pitchFamily="49" charset="0"/>
              </a:rPr>
              <a:t>        Configuration: Enabled, Not </a:t>
            </a:r>
            <a:r>
              <a:rPr lang="en-US" sz="1400" dirty="0" err="1" smtClean="0">
                <a:latin typeface="Consolas" pitchFamily="49" charset="0"/>
              </a:rPr>
              <a:t>Socketed</a:t>
            </a:r>
            <a:r>
              <a:rPr lang="en-US" sz="1400" dirty="0" smtClean="0">
                <a:latin typeface="Consolas" pitchFamily="49" charset="0"/>
              </a:rPr>
              <a:t>, Level 2</a:t>
            </a:r>
          </a:p>
          <a:p>
            <a:pPr>
              <a:lnSpc>
                <a:spcPct val="80000"/>
              </a:lnSpc>
            </a:pPr>
            <a:r>
              <a:rPr lang="en-US" sz="1400" dirty="0" smtClean="0">
                <a:latin typeface="Consolas" pitchFamily="49" charset="0"/>
              </a:rPr>
              <a:t>        Operational Mode: Varies With Memory Address</a:t>
            </a:r>
          </a:p>
          <a:p>
            <a:pPr>
              <a:lnSpc>
                <a:spcPct val="80000"/>
              </a:lnSpc>
            </a:pPr>
            <a:r>
              <a:rPr lang="en-US" sz="1400" dirty="0" smtClean="0">
                <a:latin typeface="Consolas" pitchFamily="49" charset="0"/>
              </a:rPr>
              <a:t>        Installed Size: 6144 KB</a:t>
            </a:r>
          </a:p>
          <a:p>
            <a:pPr>
              <a:lnSpc>
                <a:spcPct val="80000"/>
              </a:lnSpc>
            </a:pPr>
            <a:r>
              <a:rPr lang="en-US" sz="1400" dirty="0" smtClean="0">
                <a:latin typeface="Consolas" pitchFamily="49" charset="0"/>
              </a:rPr>
              <a:t>        Error Correction Type: Single-bit ECC</a:t>
            </a:r>
          </a:p>
          <a:p>
            <a:pPr>
              <a:lnSpc>
                <a:spcPct val="80000"/>
              </a:lnSpc>
            </a:pPr>
            <a:r>
              <a:rPr lang="en-US" sz="1400" b="1" dirty="0" smtClean="0">
                <a:latin typeface="Consolas" pitchFamily="49" charset="0"/>
              </a:rPr>
              <a:t>&gt; </a:t>
            </a:r>
            <a:r>
              <a:rPr lang="en-US" sz="1400" b="1" dirty="0" err="1" smtClean="0">
                <a:latin typeface="Consolas" pitchFamily="49" charset="0"/>
              </a:rPr>
              <a:t>cd</a:t>
            </a:r>
            <a:r>
              <a:rPr lang="en-US" sz="1400" b="1" dirty="0" smtClean="0">
                <a:latin typeface="Consolas" pitchFamily="49" charset="0"/>
              </a:rPr>
              <a:t> /sys/devices/system/</a:t>
            </a:r>
            <a:r>
              <a:rPr lang="en-US" sz="1400" b="1" dirty="0" err="1" smtClean="0">
                <a:latin typeface="Consolas" pitchFamily="49" charset="0"/>
              </a:rPr>
              <a:t>cpu</a:t>
            </a:r>
            <a:r>
              <a:rPr lang="en-US" sz="1400" b="1" dirty="0" smtClean="0">
                <a:latin typeface="Consolas" pitchFamily="49" charset="0"/>
              </a:rPr>
              <a:t>/cpu0; </a:t>
            </a:r>
            <a:r>
              <a:rPr lang="en-US" sz="1400" b="1" dirty="0" err="1" smtClean="0">
                <a:latin typeface="Consolas" pitchFamily="49" charset="0"/>
              </a:rPr>
              <a:t>grep</a:t>
            </a:r>
            <a:r>
              <a:rPr lang="en-US" sz="1400" b="1" dirty="0" smtClean="0">
                <a:latin typeface="Consolas" pitchFamily="49" charset="0"/>
              </a:rPr>
              <a:t> cache/*/*</a:t>
            </a:r>
          </a:p>
          <a:p>
            <a:pPr>
              <a:lnSpc>
                <a:spcPct val="80000"/>
              </a:lnSpc>
            </a:pPr>
            <a:r>
              <a:rPr lang="en-US" sz="1400" dirty="0" smtClean="0">
                <a:latin typeface="Consolas" pitchFamily="49" charset="0"/>
              </a:rPr>
              <a:t>cache/index0/level:1</a:t>
            </a:r>
          </a:p>
          <a:p>
            <a:pPr>
              <a:lnSpc>
                <a:spcPct val="80000"/>
              </a:lnSpc>
            </a:pPr>
            <a:r>
              <a:rPr lang="en-US" sz="1400" dirty="0" smtClean="0">
                <a:latin typeface="Consolas" pitchFamily="49" charset="0"/>
              </a:rPr>
              <a:t>cache/index0/</a:t>
            </a:r>
            <a:r>
              <a:rPr lang="en-US" sz="1400" dirty="0" err="1" smtClean="0">
                <a:latin typeface="Consolas" pitchFamily="49" charset="0"/>
              </a:rPr>
              <a:t>type:Data</a:t>
            </a:r>
            <a:endParaRPr lang="en-US" sz="1400" dirty="0" smtClean="0">
              <a:latin typeface="Consolas" pitchFamily="49" charset="0"/>
            </a:endParaRPr>
          </a:p>
          <a:p>
            <a:pPr>
              <a:lnSpc>
                <a:spcPct val="80000"/>
              </a:lnSpc>
            </a:pPr>
            <a:r>
              <a:rPr lang="en-US" sz="1400" dirty="0" smtClean="0">
                <a:latin typeface="Consolas" pitchFamily="49" charset="0"/>
              </a:rPr>
              <a:t>cache/index0/ways_of_associativity:8</a:t>
            </a:r>
          </a:p>
          <a:p>
            <a:pPr>
              <a:lnSpc>
                <a:spcPct val="80000"/>
              </a:lnSpc>
            </a:pPr>
            <a:r>
              <a:rPr lang="en-US" sz="1400" dirty="0" smtClean="0">
                <a:latin typeface="Consolas" pitchFamily="49" charset="0"/>
              </a:rPr>
              <a:t>cache/index0/number_of_sets:64</a:t>
            </a:r>
          </a:p>
          <a:p>
            <a:pPr>
              <a:lnSpc>
                <a:spcPct val="80000"/>
              </a:lnSpc>
            </a:pPr>
            <a:r>
              <a:rPr lang="en-US" sz="1400" dirty="0" smtClean="0">
                <a:latin typeface="Consolas" pitchFamily="49" charset="0"/>
              </a:rPr>
              <a:t>cache/index0/coherency_line_size:64</a:t>
            </a:r>
          </a:p>
          <a:p>
            <a:pPr>
              <a:lnSpc>
                <a:spcPct val="80000"/>
              </a:lnSpc>
            </a:pPr>
            <a:r>
              <a:rPr lang="en-US" sz="1400" dirty="0" smtClean="0">
                <a:latin typeface="Consolas" pitchFamily="49" charset="0"/>
              </a:rPr>
              <a:t>cache/index0/size:32K</a:t>
            </a:r>
          </a:p>
          <a:p>
            <a:pPr>
              <a:lnSpc>
                <a:spcPct val="80000"/>
              </a:lnSpc>
            </a:pPr>
            <a:r>
              <a:rPr lang="en-US" sz="1400" dirty="0" smtClean="0">
                <a:latin typeface="Consolas" pitchFamily="49" charset="0"/>
              </a:rPr>
              <a:t>cache/index1/level:1</a:t>
            </a:r>
          </a:p>
          <a:p>
            <a:pPr>
              <a:lnSpc>
                <a:spcPct val="80000"/>
              </a:lnSpc>
            </a:pPr>
            <a:r>
              <a:rPr lang="en-US" sz="1400" dirty="0" smtClean="0">
                <a:latin typeface="Consolas" pitchFamily="49" charset="0"/>
              </a:rPr>
              <a:t>cache/index1/</a:t>
            </a:r>
            <a:r>
              <a:rPr lang="en-US" sz="1400" dirty="0" err="1" smtClean="0">
                <a:latin typeface="Consolas" pitchFamily="49" charset="0"/>
              </a:rPr>
              <a:t>type:Instruction</a:t>
            </a:r>
            <a:endParaRPr lang="en-US" sz="1400" dirty="0" smtClean="0">
              <a:latin typeface="Consolas" pitchFamily="49" charset="0"/>
            </a:endParaRPr>
          </a:p>
          <a:p>
            <a:pPr>
              <a:lnSpc>
                <a:spcPct val="80000"/>
              </a:lnSpc>
            </a:pPr>
            <a:r>
              <a:rPr lang="en-US" sz="1400" dirty="0" smtClean="0">
                <a:latin typeface="Consolas" pitchFamily="49" charset="0"/>
              </a:rPr>
              <a:t>cache/index1/ways_of_associativity:8</a:t>
            </a:r>
          </a:p>
          <a:p>
            <a:pPr>
              <a:lnSpc>
                <a:spcPct val="80000"/>
              </a:lnSpc>
            </a:pPr>
            <a:r>
              <a:rPr lang="en-US" sz="1400" dirty="0" smtClean="0">
                <a:latin typeface="Consolas" pitchFamily="49" charset="0"/>
              </a:rPr>
              <a:t>cache/index1/number_of_sets:64</a:t>
            </a:r>
          </a:p>
          <a:p>
            <a:pPr>
              <a:lnSpc>
                <a:spcPct val="80000"/>
              </a:lnSpc>
            </a:pPr>
            <a:r>
              <a:rPr lang="en-US" sz="1400" dirty="0" smtClean="0">
                <a:latin typeface="Consolas" pitchFamily="49" charset="0"/>
              </a:rPr>
              <a:t>cache/index1/coherency_line_size:64</a:t>
            </a:r>
          </a:p>
          <a:p>
            <a:pPr>
              <a:lnSpc>
                <a:spcPct val="80000"/>
              </a:lnSpc>
            </a:pPr>
            <a:r>
              <a:rPr lang="en-US" sz="1400" dirty="0" smtClean="0">
                <a:latin typeface="Consolas" pitchFamily="49" charset="0"/>
              </a:rPr>
              <a:t>cache/index1/size:32K</a:t>
            </a:r>
          </a:p>
          <a:p>
            <a:pPr>
              <a:lnSpc>
                <a:spcPct val="80000"/>
              </a:lnSpc>
            </a:pPr>
            <a:r>
              <a:rPr lang="en-US" sz="1400" dirty="0" smtClean="0">
                <a:latin typeface="Consolas" pitchFamily="49" charset="0"/>
              </a:rPr>
              <a:t>cache/index2/level:2</a:t>
            </a:r>
          </a:p>
          <a:p>
            <a:pPr>
              <a:lnSpc>
                <a:spcPct val="80000"/>
              </a:lnSpc>
            </a:pPr>
            <a:r>
              <a:rPr lang="en-US" sz="1400" dirty="0" smtClean="0">
                <a:latin typeface="Consolas" pitchFamily="49" charset="0"/>
              </a:rPr>
              <a:t>cache/index2/</a:t>
            </a:r>
            <a:r>
              <a:rPr lang="en-US" sz="1400" dirty="0" err="1" smtClean="0">
                <a:latin typeface="Consolas" pitchFamily="49" charset="0"/>
              </a:rPr>
              <a:t>type:Unified</a:t>
            </a:r>
            <a:endParaRPr lang="en-US" sz="1400" dirty="0" smtClean="0">
              <a:latin typeface="Consolas" pitchFamily="49" charset="0"/>
            </a:endParaRPr>
          </a:p>
          <a:p>
            <a:pPr>
              <a:lnSpc>
                <a:spcPct val="80000"/>
              </a:lnSpc>
            </a:pPr>
            <a:r>
              <a:rPr lang="en-US" sz="1400" dirty="0" smtClean="0">
                <a:latin typeface="Consolas" pitchFamily="49" charset="0"/>
              </a:rPr>
              <a:t>cache/index2/shared_cpu_list:0-1</a:t>
            </a:r>
          </a:p>
          <a:p>
            <a:pPr>
              <a:lnSpc>
                <a:spcPct val="80000"/>
              </a:lnSpc>
            </a:pPr>
            <a:r>
              <a:rPr lang="en-US" sz="1400" dirty="0" smtClean="0">
                <a:latin typeface="Consolas" pitchFamily="49" charset="0"/>
              </a:rPr>
              <a:t>cache/index2/ways_of_associativity:24</a:t>
            </a:r>
          </a:p>
          <a:p>
            <a:pPr>
              <a:lnSpc>
                <a:spcPct val="80000"/>
              </a:lnSpc>
            </a:pPr>
            <a:r>
              <a:rPr lang="en-US" sz="1400" dirty="0" smtClean="0">
                <a:latin typeface="Consolas" pitchFamily="49" charset="0"/>
              </a:rPr>
              <a:t>cache/index2/number_of_sets:4096</a:t>
            </a:r>
          </a:p>
          <a:p>
            <a:pPr>
              <a:lnSpc>
                <a:spcPct val="80000"/>
              </a:lnSpc>
            </a:pPr>
            <a:r>
              <a:rPr lang="en-US" sz="1400" dirty="0" smtClean="0">
                <a:latin typeface="Consolas" pitchFamily="49" charset="0"/>
              </a:rPr>
              <a:t>cache/index2/coherency_line_size:64</a:t>
            </a:r>
          </a:p>
          <a:p>
            <a:pPr>
              <a:lnSpc>
                <a:spcPct val="80000"/>
              </a:lnSpc>
            </a:pPr>
            <a:r>
              <a:rPr lang="en-US" sz="1400" dirty="0" smtClean="0">
                <a:latin typeface="Consolas" pitchFamily="49" charset="0"/>
              </a:rPr>
              <a:t>cache/index2/size:6144K</a:t>
            </a:r>
          </a:p>
        </p:txBody>
      </p:sp>
      <p:sp>
        <p:nvSpPr>
          <p:cNvPr id="6" name="Rectangle 5"/>
          <p:cNvSpPr/>
          <p:nvPr>
            <p:custDataLst>
              <p:tags r:id="rId2"/>
            </p:custDataLst>
          </p:nvPr>
        </p:nvSpPr>
        <p:spPr>
          <a:xfrm>
            <a:off x="5437536" y="650185"/>
            <a:ext cx="3706464" cy="830997"/>
          </a:xfrm>
          <a:prstGeom prst="rect">
            <a:avLst/>
          </a:prstGeom>
        </p:spPr>
        <p:txBody>
          <a:bodyPr wrap="none">
            <a:spAutoFit/>
          </a:bodyPr>
          <a:lstStyle/>
          <a:p>
            <a:r>
              <a:rPr lang="en-US" sz="2400" b="1" dirty="0" smtClean="0">
                <a:solidFill>
                  <a:schemeClr val="tx2"/>
                </a:solidFill>
                <a:latin typeface="Source Sans Pro" panose="020B0503030403020204"/>
              </a:rPr>
              <a:t>Dual-core 3.16GHz Intel </a:t>
            </a:r>
            <a:br>
              <a:rPr lang="en-US" sz="2400" b="1" dirty="0" smtClean="0">
                <a:solidFill>
                  <a:schemeClr val="tx2"/>
                </a:solidFill>
                <a:latin typeface="Source Sans Pro" panose="020B0503030403020204"/>
              </a:rPr>
            </a:br>
            <a:r>
              <a:rPr lang="en-US" sz="2400" b="1" dirty="0" smtClean="0">
                <a:solidFill>
                  <a:schemeClr val="tx2"/>
                </a:solidFill>
                <a:latin typeface="Source Sans Pro" panose="020B0503030403020204"/>
              </a:rPr>
              <a:t>(purchased in 2011)</a:t>
            </a:r>
          </a:p>
        </p:txBody>
      </p:sp>
      <p:sp>
        <p:nvSpPr>
          <p:cNvPr id="7" name="Title 1"/>
          <p:cNvSpPr>
            <a:spLocks noGrp="1"/>
          </p:cNvSpPr>
          <p:nvPr>
            <p:ph type="title"/>
            <p:custDataLst>
              <p:tags r:id="rId3"/>
            </p:custDataLst>
          </p:nvPr>
        </p:nvSpPr>
        <p:spPr>
          <a:xfrm>
            <a:off x="76200" y="422701"/>
            <a:ext cx="8686800" cy="533400"/>
          </a:xfrm>
        </p:spPr>
        <p:txBody>
          <a:bodyPr>
            <a:normAutofit fontScale="90000"/>
          </a:bodyPr>
          <a:lstStyle/>
          <a:p>
            <a:r>
              <a:rPr lang="en-US" dirty="0" smtClean="0"/>
              <a:t>A Real Example</a:t>
            </a:r>
            <a:endParaRPr lang="en-US" dirty="0"/>
          </a:p>
        </p:txBody>
      </p:sp>
    </p:spTree>
    <p:extLst>
      <p:ext uri="{BB962C8B-B14F-4D97-AF65-F5344CB8AC3E}">
        <p14:creationId xmlns:p14="http://schemas.microsoft.com/office/powerpoint/2010/main" val="23849507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147</a:t>
            </a:fld>
            <a:endParaRPr lang="en-US" dirty="0"/>
          </a:p>
        </p:txBody>
      </p:sp>
      <p:sp>
        <p:nvSpPr>
          <p:cNvPr id="5" name="Content Placeholder 2"/>
          <p:cNvSpPr>
            <a:spLocks noGrp="1"/>
          </p:cNvSpPr>
          <p:nvPr>
            <p:ph idx="1"/>
            <p:custDataLst>
              <p:tags r:id="rId1"/>
            </p:custDataLst>
          </p:nvPr>
        </p:nvSpPr>
        <p:spPr>
          <a:xfrm>
            <a:off x="457200" y="597647"/>
            <a:ext cx="8229600" cy="6094097"/>
          </a:xfrm>
        </p:spPr>
        <p:txBody>
          <a:bodyPr>
            <a:normAutofit/>
          </a:bodyPr>
          <a:lstStyle/>
          <a:p>
            <a:r>
              <a:rPr lang="en-US" dirty="0" smtClean="0"/>
              <a:t>Dual 32K L1 Instruction caches</a:t>
            </a:r>
          </a:p>
          <a:p>
            <a:pPr lvl="1"/>
            <a:r>
              <a:rPr lang="en-US" dirty="0" smtClean="0"/>
              <a:t>8-way set associative</a:t>
            </a:r>
          </a:p>
          <a:p>
            <a:pPr lvl="1"/>
            <a:r>
              <a:rPr lang="en-US" dirty="0" smtClean="0"/>
              <a:t>64 sets</a:t>
            </a:r>
          </a:p>
          <a:p>
            <a:pPr lvl="1"/>
            <a:r>
              <a:rPr lang="en-US" dirty="0" smtClean="0"/>
              <a:t>64 byte line size</a:t>
            </a:r>
          </a:p>
          <a:p>
            <a:r>
              <a:rPr lang="en-US" dirty="0" smtClean="0"/>
              <a:t>Dual 32K L1 Data caches</a:t>
            </a:r>
          </a:p>
          <a:p>
            <a:pPr lvl="1"/>
            <a:r>
              <a:rPr lang="en-US" dirty="0" smtClean="0"/>
              <a:t>Same as above</a:t>
            </a:r>
          </a:p>
          <a:p>
            <a:r>
              <a:rPr lang="en-US" dirty="0" smtClean="0"/>
              <a:t>Single 6M L2 Unified cache</a:t>
            </a:r>
          </a:p>
          <a:p>
            <a:pPr lvl="1"/>
            <a:r>
              <a:rPr lang="en-US" dirty="0" smtClean="0"/>
              <a:t>24-way set associative (!!!)</a:t>
            </a:r>
          </a:p>
          <a:p>
            <a:pPr lvl="1"/>
            <a:r>
              <a:rPr lang="en-US" dirty="0" smtClean="0"/>
              <a:t>4096 sets</a:t>
            </a:r>
          </a:p>
          <a:p>
            <a:pPr lvl="1"/>
            <a:r>
              <a:rPr lang="en-US" dirty="0" smtClean="0"/>
              <a:t>64 byte line size</a:t>
            </a:r>
          </a:p>
          <a:p>
            <a:r>
              <a:rPr lang="en-US" dirty="0" smtClean="0"/>
              <a:t>4GB Main memory</a:t>
            </a:r>
          </a:p>
          <a:p>
            <a:r>
              <a:rPr lang="en-US" dirty="0" smtClean="0"/>
              <a:t>1TB Disk</a:t>
            </a:r>
          </a:p>
          <a:p>
            <a:endParaRPr lang="en-US" dirty="0"/>
          </a:p>
        </p:txBody>
      </p:sp>
      <p:sp>
        <p:nvSpPr>
          <p:cNvPr id="6" name="Rectangle 5"/>
          <p:cNvSpPr/>
          <p:nvPr>
            <p:custDataLst>
              <p:tags r:id="rId2"/>
            </p:custDataLst>
          </p:nvPr>
        </p:nvSpPr>
        <p:spPr>
          <a:xfrm>
            <a:off x="5437536" y="1097281"/>
            <a:ext cx="3706464" cy="830997"/>
          </a:xfrm>
          <a:prstGeom prst="rect">
            <a:avLst/>
          </a:prstGeom>
        </p:spPr>
        <p:txBody>
          <a:bodyPr wrap="none">
            <a:spAutoFit/>
          </a:bodyPr>
          <a:lstStyle/>
          <a:p>
            <a:r>
              <a:rPr lang="en-US" sz="2400" b="1" dirty="0" smtClean="0">
                <a:solidFill>
                  <a:schemeClr val="tx2"/>
                </a:solidFill>
                <a:latin typeface="Source Sans Pro" panose="020B0503030403020204"/>
              </a:rPr>
              <a:t>Dual-core 3.16GHz Intel </a:t>
            </a:r>
            <a:br>
              <a:rPr lang="en-US" sz="2400" b="1" dirty="0" smtClean="0">
                <a:solidFill>
                  <a:schemeClr val="tx2"/>
                </a:solidFill>
                <a:latin typeface="Source Sans Pro" panose="020B0503030403020204"/>
              </a:rPr>
            </a:br>
            <a:endParaRPr lang="en-US" sz="2400" b="1" dirty="0" smtClean="0">
              <a:solidFill>
                <a:schemeClr val="tx2"/>
              </a:solidFill>
              <a:latin typeface="Source Sans Pro" panose="020B0503030403020204"/>
            </a:endParaRPr>
          </a:p>
        </p:txBody>
      </p:sp>
      <p:sp>
        <p:nvSpPr>
          <p:cNvPr id="7" name="Title 1"/>
          <p:cNvSpPr>
            <a:spLocks noGrp="1"/>
          </p:cNvSpPr>
          <p:nvPr>
            <p:ph type="title"/>
            <p:custDataLst>
              <p:tags r:id="rId3"/>
            </p:custDataLst>
          </p:nvPr>
        </p:nvSpPr>
        <p:spPr>
          <a:xfrm>
            <a:off x="0" y="65627"/>
            <a:ext cx="8686800" cy="533400"/>
          </a:xfrm>
        </p:spPr>
        <p:txBody>
          <a:bodyPr>
            <a:normAutofit fontScale="90000"/>
          </a:bodyPr>
          <a:lstStyle/>
          <a:p>
            <a:r>
              <a:rPr lang="en-US" dirty="0" smtClean="0"/>
              <a:t>A Real Example</a:t>
            </a:r>
            <a:endParaRPr lang="en-US" dirty="0"/>
          </a:p>
        </p:txBody>
      </p:sp>
    </p:spTree>
    <p:extLst>
      <p:ext uri="{BB962C8B-B14F-4D97-AF65-F5344CB8AC3E}">
        <p14:creationId xmlns:p14="http://schemas.microsoft.com/office/powerpoint/2010/main" val="2983987938"/>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148</a:t>
            </a:fld>
            <a:endParaRPr lang="en-US" dirty="0"/>
          </a:p>
        </p:txBody>
      </p:sp>
      <p:sp>
        <p:nvSpPr>
          <p:cNvPr id="5" name="Title 1"/>
          <p:cNvSpPr>
            <a:spLocks noGrp="1"/>
          </p:cNvSpPr>
          <p:nvPr>
            <p:ph type="title"/>
          </p:nvPr>
        </p:nvSpPr>
        <p:spPr>
          <a:xfrm>
            <a:off x="457200" y="13374"/>
            <a:ext cx="8229600" cy="1143000"/>
          </a:xfrm>
        </p:spPr>
        <p:txBody>
          <a:bodyPr/>
          <a:lstStyle/>
          <a:p>
            <a:endParaRPr lang="en-US" dirty="0"/>
          </a:p>
        </p:txBody>
      </p:sp>
      <p:pic>
        <p:nvPicPr>
          <p:cNvPr id="6" name="Picture 5" descr="Screen Shot 2014-03-20 at 5.22.43 AM.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81000" y="0"/>
            <a:ext cx="8175238" cy="6858000"/>
          </a:xfrm>
          <a:prstGeom prst="rect">
            <a:avLst/>
          </a:prstGeom>
        </p:spPr>
      </p:pic>
    </p:spTree>
    <p:extLst>
      <p:ext uri="{BB962C8B-B14F-4D97-AF65-F5344CB8AC3E}">
        <p14:creationId xmlns:p14="http://schemas.microsoft.com/office/powerpoint/2010/main" val="195195712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EFE0FDE5-1195-4879-940F-31B1BE8EAA1F}" type="slidenum">
              <a:rPr lang="en-US" smtClean="0"/>
              <a:pPr>
                <a:defRPr/>
              </a:pPr>
              <a:t>149</a:t>
            </a:fld>
            <a:endParaRPr lang="en-US"/>
          </a:p>
        </p:txBody>
      </p:sp>
      <p:sp>
        <p:nvSpPr>
          <p:cNvPr id="5" name="Title 1"/>
          <p:cNvSpPr>
            <a:spLocks noGrp="1"/>
          </p:cNvSpPr>
          <p:nvPr>
            <p:ph type="title"/>
            <p:custDataLst>
              <p:tags r:id="rId1"/>
            </p:custDataLst>
          </p:nvPr>
        </p:nvSpPr>
        <p:spPr>
          <a:xfrm>
            <a:off x="228600" y="0"/>
            <a:ext cx="8686800" cy="533400"/>
          </a:xfrm>
        </p:spPr>
        <p:txBody>
          <a:bodyPr>
            <a:normAutofit fontScale="90000"/>
          </a:bodyPr>
          <a:lstStyle/>
          <a:p>
            <a:r>
              <a:rPr lang="en-US" dirty="0" smtClean="0"/>
              <a:t>Summary</a:t>
            </a:r>
            <a:endParaRPr lang="en-US" dirty="0"/>
          </a:p>
        </p:txBody>
      </p:sp>
      <p:sp>
        <p:nvSpPr>
          <p:cNvPr id="6" name="Content Placeholder 2"/>
          <p:cNvSpPr>
            <a:spLocks noGrp="1"/>
          </p:cNvSpPr>
          <p:nvPr>
            <p:ph idx="1"/>
            <p:custDataLst>
              <p:tags r:id="rId2"/>
            </p:custDataLst>
          </p:nvPr>
        </p:nvSpPr>
        <p:spPr>
          <a:xfrm>
            <a:off x="152400" y="685800"/>
            <a:ext cx="8991600" cy="6009468"/>
          </a:xfrm>
        </p:spPr>
        <p:txBody>
          <a:bodyPr>
            <a:normAutofit/>
          </a:bodyPr>
          <a:lstStyle/>
          <a:p>
            <a:r>
              <a:rPr lang="en-US" dirty="0" smtClean="0">
                <a:solidFill>
                  <a:srgbClr val="0070C0"/>
                </a:solidFill>
              </a:rPr>
              <a:t>Memory performance matters!</a:t>
            </a:r>
          </a:p>
          <a:p>
            <a:pPr lvl="1"/>
            <a:r>
              <a:rPr lang="en-US" dirty="0" smtClean="0"/>
              <a:t>often more than CPU performance</a:t>
            </a:r>
          </a:p>
          <a:p>
            <a:pPr lvl="1"/>
            <a:r>
              <a:rPr lang="en-US" dirty="0" smtClean="0"/>
              <a:t>… because it is the bottleneck, and not improving much</a:t>
            </a:r>
          </a:p>
          <a:p>
            <a:pPr lvl="1"/>
            <a:r>
              <a:rPr lang="en-US" dirty="0" smtClean="0"/>
              <a:t>… because most programs move a LOT of data</a:t>
            </a:r>
          </a:p>
          <a:p>
            <a:r>
              <a:rPr lang="en-US" dirty="0" smtClean="0">
                <a:solidFill>
                  <a:srgbClr val="0070C0"/>
                </a:solidFill>
              </a:rPr>
              <a:t>Design space is huge</a:t>
            </a:r>
          </a:p>
          <a:p>
            <a:pPr lvl="1"/>
            <a:r>
              <a:rPr lang="en-US" dirty="0" smtClean="0"/>
              <a:t>Gambling against program behavior</a:t>
            </a:r>
          </a:p>
          <a:p>
            <a:pPr lvl="1"/>
            <a:r>
              <a:rPr lang="en-US" dirty="0" smtClean="0"/>
              <a:t>Cuts across all layers: </a:t>
            </a:r>
            <a:br>
              <a:rPr lang="en-US" dirty="0" smtClean="0"/>
            </a:br>
            <a:r>
              <a:rPr lang="en-US" dirty="0" smtClean="0"/>
              <a:t>users </a:t>
            </a:r>
            <a:r>
              <a:rPr lang="en-US" dirty="0" smtClean="0">
                <a:sym typeface="Wingdings" pitchFamily="2" charset="2"/>
              </a:rPr>
              <a:t> programs  </a:t>
            </a:r>
            <a:r>
              <a:rPr lang="en-US" dirty="0" err="1" smtClean="0">
                <a:sym typeface="Wingdings" pitchFamily="2" charset="2"/>
              </a:rPr>
              <a:t>os</a:t>
            </a:r>
            <a:r>
              <a:rPr lang="en-US" dirty="0" smtClean="0">
                <a:sym typeface="Wingdings" pitchFamily="2" charset="2"/>
              </a:rPr>
              <a:t>  hardware</a:t>
            </a:r>
          </a:p>
          <a:p>
            <a:r>
              <a:rPr lang="en-US" dirty="0" smtClean="0">
                <a:solidFill>
                  <a:srgbClr val="0070C0"/>
                </a:solidFill>
                <a:sym typeface="Wingdings" pitchFamily="2" charset="2"/>
              </a:rPr>
              <a:t>NEXT: Multi-core processors are complicated</a:t>
            </a:r>
          </a:p>
          <a:p>
            <a:pPr lvl="1"/>
            <a:r>
              <a:rPr lang="en-US" dirty="0" smtClean="0">
                <a:sym typeface="Wingdings" pitchFamily="2" charset="2"/>
              </a:rPr>
              <a:t>Inconsistent views of memory</a:t>
            </a:r>
          </a:p>
          <a:p>
            <a:pPr lvl="1"/>
            <a:r>
              <a:rPr lang="en-US" dirty="0" smtClean="0">
                <a:sym typeface="Wingdings" pitchFamily="2" charset="2"/>
              </a:rPr>
              <a:t>Extremely complex protocols, very hard to get right</a:t>
            </a:r>
          </a:p>
        </p:txBody>
      </p:sp>
    </p:spTree>
    <p:extLst>
      <p:ext uri="{BB962C8B-B14F-4D97-AF65-F5344CB8AC3E}">
        <p14:creationId xmlns:p14="http://schemas.microsoft.com/office/powerpoint/2010/main" val="563746503"/>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15</a:t>
            </a:fld>
            <a:endParaRPr lang="en-US" dirty="0"/>
          </a:p>
        </p:txBody>
      </p:sp>
      <p:sp>
        <p:nvSpPr>
          <p:cNvPr id="5" name="Title 1"/>
          <p:cNvSpPr>
            <a:spLocks noGrp="1"/>
          </p:cNvSpPr>
          <p:nvPr>
            <p:ph type="title"/>
          </p:nvPr>
        </p:nvSpPr>
        <p:spPr>
          <a:xfrm>
            <a:off x="457200" y="13374"/>
            <a:ext cx="8229600" cy="1143000"/>
          </a:xfrm>
        </p:spPr>
        <p:txBody>
          <a:bodyPr/>
          <a:lstStyle/>
          <a:p>
            <a:r>
              <a:rPr lang="en-US" dirty="0" smtClean="0"/>
              <a:t>Clicker Questions</a:t>
            </a:r>
            <a:endParaRPr lang="en-US" dirty="0"/>
          </a:p>
        </p:txBody>
      </p:sp>
      <p:sp>
        <p:nvSpPr>
          <p:cNvPr id="6" name="Content Placeholder 2"/>
          <p:cNvSpPr>
            <a:spLocks noGrp="1"/>
          </p:cNvSpPr>
          <p:nvPr>
            <p:ph idx="1"/>
          </p:nvPr>
        </p:nvSpPr>
        <p:spPr>
          <a:xfrm>
            <a:off x="342901" y="1386561"/>
            <a:ext cx="4572000" cy="3414039"/>
          </a:xfrm>
        </p:spPr>
        <p:txBody>
          <a:bodyPr>
            <a:normAutofit lnSpcReduction="10000"/>
          </a:bodyPr>
          <a:lstStyle/>
          <a:p>
            <a:pPr marL="0" indent="0">
              <a:buNone/>
            </a:pPr>
            <a:r>
              <a:rPr lang="en-US" dirty="0" smtClean="0"/>
              <a:t>This highlights the </a:t>
            </a:r>
            <a:r>
              <a:rPr lang="en-US" dirty="0" smtClean="0">
                <a:solidFill>
                  <a:srgbClr val="0000FF"/>
                </a:solidFill>
              </a:rPr>
              <a:t>temporal </a:t>
            </a:r>
            <a:r>
              <a:rPr lang="en-US" dirty="0" smtClean="0"/>
              <a:t>and </a:t>
            </a:r>
            <a:r>
              <a:rPr lang="en-US" dirty="0" smtClean="0">
                <a:solidFill>
                  <a:srgbClr val="660066"/>
                </a:solidFill>
              </a:rPr>
              <a:t>spatial </a:t>
            </a:r>
            <a:r>
              <a:rPr lang="en-US" dirty="0" smtClean="0"/>
              <a:t>locality of </a:t>
            </a:r>
            <a:r>
              <a:rPr lang="en-US" b="1" dirty="0" smtClean="0"/>
              <a:t>data</a:t>
            </a:r>
            <a:r>
              <a:rPr lang="en-US" dirty="0" smtClean="0"/>
              <a:t>.</a:t>
            </a:r>
          </a:p>
          <a:p>
            <a:pPr marL="0" indent="0">
              <a:buNone/>
            </a:pPr>
            <a:endParaRPr lang="en-US" dirty="0"/>
          </a:p>
          <a:p>
            <a:pPr marL="0" indent="0">
              <a:buNone/>
            </a:pPr>
            <a:r>
              <a:rPr lang="en-US" dirty="0" smtClean="0"/>
              <a:t>Q1: Which line of </a:t>
            </a:r>
            <a:r>
              <a:rPr lang="en-US" b="1" dirty="0" smtClean="0"/>
              <a:t>code</a:t>
            </a:r>
            <a:r>
              <a:rPr lang="en-US" dirty="0" smtClean="0"/>
              <a:t> exhibits good </a:t>
            </a:r>
            <a:r>
              <a:rPr lang="en-US" dirty="0" smtClean="0">
                <a:solidFill>
                  <a:srgbClr val="0000FF"/>
                </a:solidFill>
              </a:rPr>
              <a:t>temporal </a:t>
            </a:r>
            <a:r>
              <a:rPr lang="en-US" dirty="0" smtClean="0"/>
              <a:t>locality?</a:t>
            </a:r>
          </a:p>
        </p:txBody>
      </p:sp>
      <p:sp>
        <p:nvSpPr>
          <p:cNvPr id="7" name="Rectangle 6"/>
          <p:cNvSpPr/>
          <p:nvPr/>
        </p:nvSpPr>
        <p:spPr>
          <a:xfrm>
            <a:off x="4298536" y="1386561"/>
            <a:ext cx="4538881" cy="1785104"/>
          </a:xfrm>
          <a:prstGeom prst="rect">
            <a:avLst/>
          </a:prstGeom>
          <a:solidFill>
            <a:srgbClr val="EBC95E"/>
          </a:solidFill>
          <a:ln>
            <a:solidFill>
              <a:schemeClr val="tx2"/>
            </a:solidFill>
          </a:ln>
        </p:spPr>
        <p:txBody>
          <a:bodyPr wrap="square">
            <a:spAutoFit/>
          </a:bodyPr>
          <a:lstStyle/>
          <a:p>
            <a:pPr>
              <a:lnSpc>
                <a:spcPct val="110000"/>
              </a:lnSpc>
            </a:pPr>
            <a:r>
              <a:rPr lang="is-IS" sz="3000" b="1" baseline="30000" dirty="0" smtClean="0">
                <a:solidFill>
                  <a:schemeClr val="tx2"/>
                </a:solidFill>
                <a:latin typeface="Courier New"/>
                <a:cs typeface="Courier New"/>
              </a:rPr>
              <a:t>1  total </a:t>
            </a:r>
            <a:r>
              <a:rPr lang="is-IS" sz="3000" b="1" baseline="30000" dirty="0">
                <a:solidFill>
                  <a:schemeClr val="tx2"/>
                </a:solidFill>
                <a:latin typeface="Courier New"/>
                <a:cs typeface="Courier New"/>
              </a:rPr>
              <a:t>= 0;</a:t>
            </a:r>
          </a:p>
          <a:p>
            <a:pPr>
              <a:lnSpc>
                <a:spcPct val="110000"/>
              </a:lnSpc>
            </a:pPr>
            <a:r>
              <a:rPr lang="da-DK" sz="3000" b="1" baseline="30000" dirty="0" smtClean="0">
                <a:solidFill>
                  <a:schemeClr val="tx2"/>
                </a:solidFill>
                <a:latin typeface="Courier New"/>
                <a:cs typeface="Courier New"/>
              </a:rPr>
              <a:t>2  for </a:t>
            </a:r>
            <a:r>
              <a:rPr lang="da-DK" sz="3000" b="1" baseline="30000" dirty="0">
                <a:solidFill>
                  <a:schemeClr val="tx2"/>
                </a:solidFill>
                <a:latin typeface="Courier New"/>
                <a:cs typeface="Courier New"/>
              </a:rPr>
              <a:t>(i = 0; i &lt; n; i</a:t>
            </a:r>
            <a:r>
              <a:rPr lang="da-DK" sz="3000" b="1" baseline="30000" dirty="0" smtClean="0">
                <a:solidFill>
                  <a:schemeClr val="tx2"/>
                </a:solidFill>
                <a:latin typeface="Courier New"/>
                <a:cs typeface="Courier New"/>
              </a:rPr>
              <a:t>++) {</a:t>
            </a:r>
            <a:endParaRPr lang="da-DK" sz="3000" b="1" baseline="30000" dirty="0">
              <a:solidFill>
                <a:schemeClr val="tx2"/>
              </a:solidFill>
              <a:latin typeface="Courier New"/>
              <a:cs typeface="Courier New"/>
            </a:endParaRPr>
          </a:p>
          <a:p>
            <a:pPr>
              <a:lnSpc>
                <a:spcPct val="110000"/>
              </a:lnSpc>
            </a:pPr>
            <a:r>
              <a:rPr lang="is-IS" sz="3000" b="1" baseline="30000" dirty="0" smtClean="0">
                <a:solidFill>
                  <a:schemeClr val="tx2"/>
                </a:solidFill>
                <a:latin typeface="Courier New"/>
                <a:cs typeface="Courier New"/>
              </a:rPr>
              <a:t>3      n--;</a:t>
            </a:r>
          </a:p>
          <a:p>
            <a:pPr>
              <a:lnSpc>
                <a:spcPct val="110000"/>
              </a:lnSpc>
            </a:pPr>
            <a:r>
              <a:rPr lang="is-IS" sz="3000" b="1" baseline="30000" dirty="0">
                <a:solidFill>
                  <a:schemeClr val="tx2"/>
                </a:solidFill>
                <a:latin typeface="Courier New"/>
                <a:cs typeface="Courier New"/>
              </a:rPr>
              <a:t>4</a:t>
            </a:r>
            <a:r>
              <a:rPr lang="is-IS" sz="3000" b="1" baseline="30000" dirty="0" smtClean="0">
                <a:solidFill>
                  <a:schemeClr val="tx2"/>
                </a:solidFill>
                <a:latin typeface="Courier New"/>
                <a:cs typeface="Courier New"/>
              </a:rPr>
              <a:t>      </a:t>
            </a:r>
            <a:r>
              <a:rPr lang="is-IS" sz="3000" b="1" baseline="30000" dirty="0" smtClean="0">
                <a:solidFill>
                  <a:schemeClr val="accent1"/>
                </a:solidFill>
                <a:latin typeface="Courier New"/>
                <a:cs typeface="Courier New"/>
              </a:rPr>
              <a:t>total</a:t>
            </a:r>
            <a:r>
              <a:rPr lang="is-IS" sz="3000" b="1" baseline="30000" dirty="0" smtClean="0">
                <a:solidFill>
                  <a:schemeClr val="tx2"/>
                </a:solidFill>
                <a:latin typeface="Courier New"/>
                <a:cs typeface="Courier New"/>
              </a:rPr>
              <a:t> +</a:t>
            </a:r>
            <a:r>
              <a:rPr lang="is-IS" sz="3000" b="1" baseline="30000" dirty="0">
                <a:solidFill>
                  <a:schemeClr val="tx2"/>
                </a:solidFill>
                <a:latin typeface="Courier New"/>
                <a:cs typeface="Courier New"/>
              </a:rPr>
              <a:t>= </a:t>
            </a:r>
            <a:r>
              <a:rPr lang="is-IS" sz="3000" b="1" baseline="30000" dirty="0">
                <a:solidFill>
                  <a:schemeClr val="accent3"/>
                </a:solidFill>
                <a:latin typeface="Courier New"/>
                <a:cs typeface="Courier New"/>
              </a:rPr>
              <a:t>a[i]</a:t>
            </a:r>
            <a:r>
              <a:rPr lang="is-IS" sz="3000" b="1" baseline="30000" dirty="0">
                <a:solidFill>
                  <a:schemeClr val="tx2"/>
                </a:solidFill>
                <a:latin typeface="Courier New"/>
                <a:cs typeface="Courier New"/>
              </a:rPr>
              <a:t>;</a:t>
            </a:r>
          </a:p>
          <a:p>
            <a:pPr>
              <a:lnSpc>
                <a:spcPct val="110000"/>
              </a:lnSpc>
            </a:pPr>
            <a:r>
              <a:rPr lang="en-US" sz="3000" b="1" baseline="30000" dirty="0">
                <a:solidFill>
                  <a:schemeClr val="tx2"/>
                </a:solidFill>
                <a:latin typeface="Courier New"/>
                <a:cs typeface="Courier New"/>
              </a:rPr>
              <a:t>5</a:t>
            </a:r>
            <a:r>
              <a:rPr lang="en-US" sz="3000" b="1" baseline="30000" dirty="0" smtClean="0">
                <a:solidFill>
                  <a:schemeClr val="tx2"/>
                </a:solidFill>
                <a:latin typeface="Courier New"/>
                <a:cs typeface="Courier New"/>
              </a:rPr>
              <a:t>  return total;</a:t>
            </a:r>
          </a:p>
        </p:txBody>
      </p:sp>
      <p:sp>
        <p:nvSpPr>
          <p:cNvPr id="8" name="Rectangle 7"/>
          <p:cNvSpPr/>
          <p:nvPr/>
        </p:nvSpPr>
        <p:spPr>
          <a:xfrm>
            <a:off x="5753101" y="3873989"/>
            <a:ext cx="1676399" cy="2554545"/>
          </a:xfrm>
          <a:prstGeom prst="rect">
            <a:avLst/>
          </a:prstGeom>
        </p:spPr>
        <p:txBody>
          <a:bodyPr wrap="square">
            <a:spAutoFit/>
          </a:bodyPr>
          <a:lstStyle/>
          <a:p>
            <a:pPr marL="514350" indent="-514350">
              <a:buAutoNum type="alphaUcParenR"/>
            </a:pPr>
            <a:r>
              <a:rPr lang="en-US" sz="3200" dirty="0" smtClean="0">
                <a:solidFill>
                  <a:schemeClr val="tx2"/>
                </a:solidFill>
                <a:latin typeface="Source Sans Pro"/>
              </a:rPr>
              <a:t>1</a:t>
            </a:r>
          </a:p>
          <a:p>
            <a:pPr marL="514350" indent="-514350">
              <a:buAutoNum type="alphaUcParenR"/>
            </a:pPr>
            <a:r>
              <a:rPr lang="en-US" sz="3200" dirty="0" smtClean="0">
                <a:solidFill>
                  <a:schemeClr val="tx2"/>
                </a:solidFill>
                <a:latin typeface="Source Sans Pro"/>
              </a:rPr>
              <a:t>2</a:t>
            </a:r>
          </a:p>
          <a:p>
            <a:pPr marL="514350" indent="-514350">
              <a:buAutoNum type="alphaUcParenR"/>
            </a:pPr>
            <a:r>
              <a:rPr lang="en-US" sz="3200" dirty="0" smtClean="0">
                <a:solidFill>
                  <a:schemeClr val="tx2"/>
                </a:solidFill>
                <a:latin typeface="Source Sans Pro"/>
              </a:rPr>
              <a:t>3</a:t>
            </a:r>
          </a:p>
          <a:p>
            <a:pPr marL="514350" indent="-514350">
              <a:buAutoNum type="alphaUcParenR"/>
            </a:pPr>
            <a:r>
              <a:rPr lang="en-US" sz="3200" dirty="0" smtClean="0">
                <a:solidFill>
                  <a:schemeClr val="tx2"/>
                </a:solidFill>
                <a:latin typeface="Source Sans Pro"/>
              </a:rPr>
              <a:t>4</a:t>
            </a:r>
          </a:p>
          <a:p>
            <a:pPr marL="514350" indent="-514350">
              <a:buAutoNum type="alphaUcParenR"/>
            </a:pPr>
            <a:r>
              <a:rPr lang="en-US" sz="3200" dirty="0" smtClean="0">
                <a:solidFill>
                  <a:schemeClr val="tx2"/>
                </a:solidFill>
                <a:latin typeface="Source Sans Pro"/>
              </a:rPr>
              <a:t>5</a:t>
            </a:r>
            <a:endParaRPr lang="en-US" sz="3200" dirty="0">
              <a:solidFill>
                <a:schemeClr val="tx2"/>
              </a:solidFill>
              <a:latin typeface="Source Sans Pro"/>
            </a:endParaRPr>
          </a:p>
        </p:txBody>
      </p:sp>
      <p:sp>
        <p:nvSpPr>
          <p:cNvPr id="9" name="Rectangle 8"/>
          <p:cNvSpPr/>
          <p:nvPr/>
        </p:nvSpPr>
        <p:spPr>
          <a:xfrm>
            <a:off x="119640" y="85457"/>
            <a:ext cx="8979035" cy="6636017"/>
          </a:xfrm>
          <a:prstGeom prst="rect">
            <a:avLst/>
          </a:prstGeom>
          <a:noFill/>
          <a:ln w="63500">
            <a:solidFill>
              <a:srgbClr val="FFC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Rectangle 10"/>
          <p:cNvSpPr/>
          <p:nvPr/>
        </p:nvSpPr>
        <p:spPr>
          <a:xfrm>
            <a:off x="342900" y="4908189"/>
            <a:ext cx="4844562" cy="1384995"/>
          </a:xfrm>
          <a:prstGeom prst="rect">
            <a:avLst/>
          </a:prstGeom>
        </p:spPr>
        <p:txBody>
          <a:bodyPr wrap="square">
            <a:spAutoFit/>
          </a:bodyPr>
          <a:lstStyle/>
          <a:p>
            <a:r>
              <a:rPr lang="en-US" sz="2800" dirty="0" smtClean="0">
                <a:solidFill>
                  <a:schemeClr val="tx2"/>
                </a:solidFill>
                <a:latin typeface="Source Sans Pro"/>
              </a:rPr>
              <a:t>Q2: </a:t>
            </a:r>
            <a:r>
              <a:rPr lang="en-US" sz="2800" dirty="0">
                <a:solidFill>
                  <a:schemeClr val="tx2"/>
                </a:solidFill>
                <a:latin typeface="Source Sans Pro"/>
              </a:rPr>
              <a:t>Which line of </a:t>
            </a:r>
            <a:r>
              <a:rPr lang="en-US" sz="2800" b="1" dirty="0">
                <a:solidFill>
                  <a:schemeClr val="tx2"/>
                </a:solidFill>
                <a:latin typeface="Source Sans Pro"/>
              </a:rPr>
              <a:t>code</a:t>
            </a:r>
            <a:r>
              <a:rPr lang="en-US" sz="2800" dirty="0">
                <a:solidFill>
                  <a:schemeClr val="tx2"/>
                </a:solidFill>
                <a:latin typeface="Source Sans Pro"/>
              </a:rPr>
              <a:t> </a:t>
            </a:r>
            <a:r>
              <a:rPr lang="en-US" sz="2800" dirty="0" smtClean="0">
                <a:solidFill>
                  <a:schemeClr val="tx2"/>
                </a:solidFill>
                <a:latin typeface="Source Sans Pro"/>
              </a:rPr>
              <a:t>exhibits </a:t>
            </a:r>
            <a:r>
              <a:rPr lang="en-US" sz="2800" dirty="0">
                <a:solidFill>
                  <a:schemeClr val="tx2"/>
                </a:solidFill>
                <a:latin typeface="Source Sans Pro"/>
              </a:rPr>
              <a:t>good </a:t>
            </a:r>
            <a:r>
              <a:rPr lang="en-US" sz="2800" dirty="0">
                <a:solidFill>
                  <a:schemeClr val="accent3"/>
                </a:solidFill>
                <a:latin typeface="Source Sans Pro"/>
              </a:rPr>
              <a:t>spatial</a:t>
            </a:r>
            <a:r>
              <a:rPr lang="en-US" sz="2800" dirty="0">
                <a:solidFill>
                  <a:schemeClr val="tx2"/>
                </a:solidFill>
                <a:latin typeface="Source Sans Pro"/>
              </a:rPr>
              <a:t> </a:t>
            </a:r>
            <a:r>
              <a:rPr lang="en-US" sz="2800" dirty="0" smtClean="0">
                <a:solidFill>
                  <a:schemeClr val="tx2"/>
                </a:solidFill>
                <a:latin typeface="Source Sans Pro"/>
              </a:rPr>
              <a:t>locality</a:t>
            </a:r>
            <a:r>
              <a:rPr lang="en-US" sz="2800" dirty="0">
                <a:solidFill>
                  <a:schemeClr val="tx2"/>
                </a:solidFill>
                <a:latin typeface="Source Sans Pro"/>
              </a:rPr>
              <a:t> </a:t>
            </a:r>
            <a:r>
              <a:rPr lang="en-US" sz="2800" dirty="0" smtClean="0">
                <a:solidFill>
                  <a:schemeClr val="tx2"/>
                </a:solidFill>
                <a:latin typeface="Source Sans Pro"/>
              </a:rPr>
              <a:t>with the line after it?</a:t>
            </a:r>
          </a:p>
        </p:txBody>
      </p:sp>
    </p:spTree>
    <p:extLst>
      <p:ext uri="{BB962C8B-B14F-4D97-AF65-F5344CB8AC3E}">
        <p14:creationId xmlns:p14="http://schemas.microsoft.com/office/powerpoint/2010/main" val="2859751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16</a:t>
            </a:fld>
            <a:endParaRPr lang="en-US" dirty="0"/>
          </a:p>
        </p:txBody>
      </p:sp>
      <p:sp>
        <p:nvSpPr>
          <p:cNvPr id="5" name="Title 1"/>
          <p:cNvSpPr>
            <a:spLocks noGrp="1"/>
          </p:cNvSpPr>
          <p:nvPr>
            <p:ph type="title"/>
          </p:nvPr>
        </p:nvSpPr>
        <p:spPr>
          <a:xfrm>
            <a:off x="457200" y="13374"/>
            <a:ext cx="8229600" cy="1143000"/>
          </a:xfrm>
        </p:spPr>
        <p:txBody>
          <a:bodyPr/>
          <a:lstStyle/>
          <a:p>
            <a:r>
              <a:rPr lang="en-US" dirty="0" smtClean="0"/>
              <a:t>Clicker Questions</a:t>
            </a:r>
            <a:endParaRPr lang="en-US" dirty="0"/>
          </a:p>
        </p:txBody>
      </p:sp>
      <p:sp>
        <p:nvSpPr>
          <p:cNvPr id="6" name="Content Placeholder 2"/>
          <p:cNvSpPr>
            <a:spLocks noGrp="1"/>
          </p:cNvSpPr>
          <p:nvPr>
            <p:ph idx="1"/>
          </p:nvPr>
        </p:nvSpPr>
        <p:spPr>
          <a:xfrm>
            <a:off x="342901" y="1386561"/>
            <a:ext cx="4572000" cy="3414039"/>
          </a:xfrm>
        </p:spPr>
        <p:txBody>
          <a:bodyPr>
            <a:normAutofit lnSpcReduction="10000"/>
          </a:bodyPr>
          <a:lstStyle/>
          <a:p>
            <a:pPr marL="0" indent="0">
              <a:buNone/>
            </a:pPr>
            <a:r>
              <a:rPr lang="en-US" dirty="0" smtClean="0"/>
              <a:t>This highlights the </a:t>
            </a:r>
            <a:r>
              <a:rPr lang="en-US" dirty="0" smtClean="0">
                <a:solidFill>
                  <a:srgbClr val="0000FF"/>
                </a:solidFill>
              </a:rPr>
              <a:t>temporal </a:t>
            </a:r>
            <a:r>
              <a:rPr lang="en-US" dirty="0" smtClean="0"/>
              <a:t>and </a:t>
            </a:r>
            <a:r>
              <a:rPr lang="en-US" dirty="0" smtClean="0">
                <a:solidFill>
                  <a:srgbClr val="660066"/>
                </a:solidFill>
              </a:rPr>
              <a:t>spatial </a:t>
            </a:r>
            <a:r>
              <a:rPr lang="en-US" dirty="0" smtClean="0"/>
              <a:t>locality of </a:t>
            </a:r>
            <a:r>
              <a:rPr lang="en-US" b="1" dirty="0" smtClean="0"/>
              <a:t>data</a:t>
            </a:r>
            <a:r>
              <a:rPr lang="en-US" dirty="0" smtClean="0"/>
              <a:t>.</a:t>
            </a:r>
          </a:p>
          <a:p>
            <a:pPr marL="0" indent="0">
              <a:buNone/>
            </a:pPr>
            <a:endParaRPr lang="en-US" dirty="0"/>
          </a:p>
          <a:p>
            <a:pPr marL="0" indent="0">
              <a:buNone/>
            </a:pPr>
            <a:r>
              <a:rPr lang="en-US" dirty="0" smtClean="0"/>
              <a:t>Q1: Which line of </a:t>
            </a:r>
            <a:r>
              <a:rPr lang="en-US" b="1" dirty="0" smtClean="0"/>
              <a:t>code</a:t>
            </a:r>
            <a:r>
              <a:rPr lang="en-US" dirty="0" smtClean="0"/>
              <a:t> exhibits good </a:t>
            </a:r>
            <a:r>
              <a:rPr lang="en-US" dirty="0" smtClean="0">
                <a:solidFill>
                  <a:srgbClr val="0000FF"/>
                </a:solidFill>
              </a:rPr>
              <a:t>temporal </a:t>
            </a:r>
            <a:r>
              <a:rPr lang="en-US" dirty="0" smtClean="0"/>
              <a:t>locality?</a:t>
            </a:r>
          </a:p>
        </p:txBody>
      </p:sp>
      <p:sp>
        <p:nvSpPr>
          <p:cNvPr id="7" name="Rectangle 6"/>
          <p:cNvSpPr/>
          <p:nvPr/>
        </p:nvSpPr>
        <p:spPr>
          <a:xfrm>
            <a:off x="4298536" y="1386561"/>
            <a:ext cx="4538881" cy="1785104"/>
          </a:xfrm>
          <a:prstGeom prst="rect">
            <a:avLst/>
          </a:prstGeom>
          <a:solidFill>
            <a:srgbClr val="EBC95E"/>
          </a:solidFill>
          <a:ln>
            <a:solidFill>
              <a:schemeClr val="tx2"/>
            </a:solidFill>
          </a:ln>
        </p:spPr>
        <p:txBody>
          <a:bodyPr wrap="square">
            <a:spAutoFit/>
          </a:bodyPr>
          <a:lstStyle/>
          <a:p>
            <a:pPr>
              <a:lnSpc>
                <a:spcPct val="110000"/>
              </a:lnSpc>
            </a:pPr>
            <a:r>
              <a:rPr lang="is-IS" sz="3000" b="1" baseline="30000" dirty="0" smtClean="0">
                <a:solidFill>
                  <a:schemeClr val="tx2"/>
                </a:solidFill>
                <a:latin typeface="Courier New"/>
                <a:cs typeface="Courier New"/>
              </a:rPr>
              <a:t>1  total </a:t>
            </a:r>
            <a:r>
              <a:rPr lang="is-IS" sz="3000" b="1" baseline="30000" dirty="0">
                <a:solidFill>
                  <a:schemeClr val="tx2"/>
                </a:solidFill>
                <a:latin typeface="Courier New"/>
                <a:cs typeface="Courier New"/>
              </a:rPr>
              <a:t>= 0;</a:t>
            </a:r>
          </a:p>
          <a:p>
            <a:pPr>
              <a:lnSpc>
                <a:spcPct val="110000"/>
              </a:lnSpc>
            </a:pPr>
            <a:r>
              <a:rPr lang="da-DK" sz="3000" b="1" baseline="30000" dirty="0" smtClean="0">
                <a:solidFill>
                  <a:schemeClr val="tx2"/>
                </a:solidFill>
                <a:latin typeface="Courier New"/>
                <a:cs typeface="Courier New"/>
              </a:rPr>
              <a:t>2  for </a:t>
            </a:r>
            <a:r>
              <a:rPr lang="da-DK" sz="3000" b="1" baseline="30000" dirty="0">
                <a:solidFill>
                  <a:schemeClr val="tx2"/>
                </a:solidFill>
                <a:latin typeface="Courier New"/>
                <a:cs typeface="Courier New"/>
              </a:rPr>
              <a:t>(i = 0; i &lt; n; i</a:t>
            </a:r>
            <a:r>
              <a:rPr lang="da-DK" sz="3000" b="1" baseline="30000" dirty="0" smtClean="0">
                <a:solidFill>
                  <a:schemeClr val="tx2"/>
                </a:solidFill>
                <a:latin typeface="Courier New"/>
                <a:cs typeface="Courier New"/>
              </a:rPr>
              <a:t>++) {</a:t>
            </a:r>
            <a:endParaRPr lang="da-DK" sz="3000" b="1" baseline="30000" dirty="0">
              <a:solidFill>
                <a:schemeClr val="tx2"/>
              </a:solidFill>
              <a:latin typeface="Courier New"/>
              <a:cs typeface="Courier New"/>
            </a:endParaRPr>
          </a:p>
          <a:p>
            <a:pPr>
              <a:lnSpc>
                <a:spcPct val="110000"/>
              </a:lnSpc>
            </a:pPr>
            <a:r>
              <a:rPr lang="is-IS" sz="3000" b="1" baseline="30000" dirty="0" smtClean="0">
                <a:solidFill>
                  <a:schemeClr val="tx2"/>
                </a:solidFill>
                <a:latin typeface="Courier New"/>
                <a:cs typeface="Courier New"/>
              </a:rPr>
              <a:t>3      n--;</a:t>
            </a:r>
          </a:p>
          <a:p>
            <a:pPr>
              <a:lnSpc>
                <a:spcPct val="110000"/>
              </a:lnSpc>
            </a:pPr>
            <a:r>
              <a:rPr lang="is-IS" sz="3000" b="1" baseline="30000" dirty="0">
                <a:solidFill>
                  <a:schemeClr val="tx2"/>
                </a:solidFill>
                <a:latin typeface="Courier New"/>
                <a:cs typeface="Courier New"/>
              </a:rPr>
              <a:t>4</a:t>
            </a:r>
            <a:r>
              <a:rPr lang="is-IS" sz="3000" b="1" baseline="30000" dirty="0" smtClean="0">
                <a:solidFill>
                  <a:schemeClr val="tx2"/>
                </a:solidFill>
                <a:latin typeface="Courier New"/>
                <a:cs typeface="Courier New"/>
              </a:rPr>
              <a:t>      </a:t>
            </a:r>
            <a:r>
              <a:rPr lang="is-IS" sz="3000" b="1" baseline="30000" dirty="0" smtClean="0">
                <a:solidFill>
                  <a:schemeClr val="accent1"/>
                </a:solidFill>
                <a:latin typeface="Courier New"/>
                <a:cs typeface="Courier New"/>
              </a:rPr>
              <a:t>total</a:t>
            </a:r>
            <a:r>
              <a:rPr lang="is-IS" sz="3000" b="1" baseline="30000" dirty="0" smtClean="0">
                <a:solidFill>
                  <a:schemeClr val="tx2"/>
                </a:solidFill>
                <a:latin typeface="Courier New"/>
                <a:cs typeface="Courier New"/>
              </a:rPr>
              <a:t> +</a:t>
            </a:r>
            <a:r>
              <a:rPr lang="is-IS" sz="3000" b="1" baseline="30000" dirty="0">
                <a:solidFill>
                  <a:schemeClr val="tx2"/>
                </a:solidFill>
                <a:latin typeface="Courier New"/>
                <a:cs typeface="Courier New"/>
              </a:rPr>
              <a:t>= </a:t>
            </a:r>
            <a:r>
              <a:rPr lang="is-IS" sz="3000" b="1" baseline="30000" dirty="0">
                <a:solidFill>
                  <a:schemeClr val="accent3"/>
                </a:solidFill>
                <a:latin typeface="Courier New"/>
                <a:cs typeface="Courier New"/>
              </a:rPr>
              <a:t>a[i]</a:t>
            </a:r>
            <a:r>
              <a:rPr lang="is-IS" sz="3000" b="1" baseline="30000" dirty="0">
                <a:solidFill>
                  <a:schemeClr val="tx2"/>
                </a:solidFill>
                <a:latin typeface="Courier New"/>
                <a:cs typeface="Courier New"/>
              </a:rPr>
              <a:t>;</a:t>
            </a:r>
          </a:p>
          <a:p>
            <a:pPr>
              <a:lnSpc>
                <a:spcPct val="110000"/>
              </a:lnSpc>
            </a:pPr>
            <a:r>
              <a:rPr lang="en-US" sz="3000" b="1" baseline="30000" dirty="0">
                <a:solidFill>
                  <a:schemeClr val="tx2"/>
                </a:solidFill>
                <a:latin typeface="Courier New"/>
                <a:cs typeface="Courier New"/>
              </a:rPr>
              <a:t>5</a:t>
            </a:r>
            <a:r>
              <a:rPr lang="en-US" sz="3000" b="1" baseline="30000" dirty="0" smtClean="0">
                <a:solidFill>
                  <a:schemeClr val="tx2"/>
                </a:solidFill>
                <a:latin typeface="Courier New"/>
                <a:cs typeface="Courier New"/>
              </a:rPr>
              <a:t>  return total;</a:t>
            </a:r>
          </a:p>
        </p:txBody>
      </p:sp>
      <p:sp>
        <p:nvSpPr>
          <p:cNvPr id="8" name="Rectangle 7"/>
          <p:cNvSpPr/>
          <p:nvPr/>
        </p:nvSpPr>
        <p:spPr>
          <a:xfrm>
            <a:off x="5753101" y="3873989"/>
            <a:ext cx="1676399" cy="2554545"/>
          </a:xfrm>
          <a:prstGeom prst="rect">
            <a:avLst/>
          </a:prstGeom>
        </p:spPr>
        <p:txBody>
          <a:bodyPr wrap="square">
            <a:spAutoFit/>
          </a:bodyPr>
          <a:lstStyle/>
          <a:p>
            <a:pPr marL="514350" indent="-514350">
              <a:buAutoNum type="alphaUcParenR"/>
            </a:pPr>
            <a:r>
              <a:rPr lang="en-US" sz="3200" dirty="0" smtClean="0">
                <a:solidFill>
                  <a:schemeClr val="tx2"/>
                </a:solidFill>
                <a:latin typeface="Source Sans Pro"/>
              </a:rPr>
              <a:t>1</a:t>
            </a:r>
          </a:p>
          <a:p>
            <a:pPr marL="514350" indent="-514350">
              <a:buAutoNum type="alphaUcParenR"/>
            </a:pPr>
            <a:r>
              <a:rPr lang="en-US" sz="3200" dirty="0" smtClean="0">
                <a:solidFill>
                  <a:schemeClr val="tx2"/>
                </a:solidFill>
                <a:latin typeface="Source Sans Pro"/>
              </a:rPr>
              <a:t>2</a:t>
            </a:r>
          </a:p>
          <a:p>
            <a:pPr marL="514350" indent="-514350">
              <a:buAutoNum type="alphaUcParenR"/>
            </a:pPr>
            <a:r>
              <a:rPr lang="en-US" sz="3200" dirty="0" smtClean="0">
                <a:solidFill>
                  <a:schemeClr val="tx2"/>
                </a:solidFill>
                <a:latin typeface="Source Sans Pro"/>
              </a:rPr>
              <a:t>3</a:t>
            </a:r>
          </a:p>
          <a:p>
            <a:pPr marL="514350" indent="-514350">
              <a:buAutoNum type="alphaUcParenR"/>
            </a:pPr>
            <a:r>
              <a:rPr lang="en-US" sz="3200" dirty="0" smtClean="0">
                <a:solidFill>
                  <a:schemeClr val="tx2"/>
                </a:solidFill>
                <a:latin typeface="Source Sans Pro"/>
              </a:rPr>
              <a:t>4</a:t>
            </a:r>
          </a:p>
          <a:p>
            <a:pPr marL="514350" indent="-514350">
              <a:buAutoNum type="alphaUcParenR"/>
            </a:pPr>
            <a:r>
              <a:rPr lang="en-US" sz="3200" dirty="0" smtClean="0">
                <a:solidFill>
                  <a:schemeClr val="tx2"/>
                </a:solidFill>
                <a:latin typeface="Source Sans Pro"/>
              </a:rPr>
              <a:t>5</a:t>
            </a:r>
            <a:endParaRPr lang="en-US" sz="3200" dirty="0">
              <a:solidFill>
                <a:schemeClr val="tx2"/>
              </a:solidFill>
              <a:latin typeface="Source Sans Pro"/>
            </a:endParaRPr>
          </a:p>
        </p:txBody>
      </p:sp>
      <p:sp>
        <p:nvSpPr>
          <p:cNvPr id="9" name="Rectangle 8"/>
          <p:cNvSpPr/>
          <p:nvPr/>
        </p:nvSpPr>
        <p:spPr>
          <a:xfrm>
            <a:off x="119640" y="85457"/>
            <a:ext cx="8979035" cy="6636017"/>
          </a:xfrm>
          <a:prstGeom prst="rect">
            <a:avLst/>
          </a:prstGeom>
          <a:noFill/>
          <a:ln w="63500">
            <a:solidFill>
              <a:srgbClr val="FFC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Rectangle 10"/>
          <p:cNvSpPr/>
          <p:nvPr/>
        </p:nvSpPr>
        <p:spPr>
          <a:xfrm>
            <a:off x="342900" y="4908189"/>
            <a:ext cx="4844562" cy="1384995"/>
          </a:xfrm>
          <a:prstGeom prst="rect">
            <a:avLst/>
          </a:prstGeom>
        </p:spPr>
        <p:txBody>
          <a:bodyPr wrap="square">
            <a:spAutoFit/>
          </a:bodyPr>
          <a:lstStyle/>
          <a:p>
            <a:r>
              <a:rPr lang="en-US" sz="2800" dirty="0" smtClean="0">
                <a:solidFill>
                  <a:schemeClr val="tx2"/>
                </a:solidFill>
                <a:latin typeface="Source Sans Pro"/>
              </a:rPr>
              <a:t>Q2: </a:t>
            </a:r>
            <a:r>
              <a:rPr lang="en-US" sz="2800" dirty="0">
                <a:solidFill>
                  <a:schemeClr val="tx2"/>
                </a:solidFill>
                <a:latin typeface="Source Sans Pro"/>
              </a:rPr>
              <a:t>Which line of </a:t>
            </a:r>
            <a:r>
              <a:rPr lang="en-US" sz="2800" b="1" dirty="0">
                <a:solidFill>
                  <a:schemeClr val="tx2"/>
                </a:solidFill>
                <a:latin typeface="Source Sans Pro"/>
              </a:rPr>
              <a:t>code</a:t>
            </a:r>
            <a:r>
              <a:rPr lang="en-US" sz="2800" dirty="0">
                <a:solidFill>
                  <a:schemeClr val="tx2"/>
                </a:solidFill>
                <a:latin typeface="Source Sans Pro"/>
              </a:rPr>
              <a:t> </a:t>
            </a:r>
            <a:r>
              <a:rPr lang="en-US" sz="2800" dirty="0" smtClean="0">
                <a:solidFill>
                  <a:schemeClr val="tx2"/>
                </a:solidFill>
                <a:latin typeface="Source Sans Pro"/>
              </a:rPr>
              <a:t>exhibits </a:t>
            </a:r>
            <a:r>
              <a:rPr lang="en-US" sz="2800" dirty="0">
                <a:solidFill>
                  <a:schemeClr val="tx2"/>
                </a:solidFill>
                <a:latin typeface="Source Sans Pro"/>
              </a:rPr>
              <a:t>good </a:t>
            </a:r>
            <a:r>
              <a:rPr lang="en-US" sz="2800" dirty="0">
                <a:solidFill>
                  <a:schemeClr val="accent3"/>
                </a:solidFill>
                <a:latin typeface="Source Sans Pro"/>
              </a:rPr>
              <a:t>spatial</a:t>
            </a:r>
            <a:r>
              <a:rPr lang="en-US" sz="2800" dirty="0">
                <a:solidFill>
                  <a:schemeClr val="tx2"/>
                </a:solidFill>
                <a:latin typeface="Source Sans Pro"/>
              </a:rPr>
              <a:t> </a:t>
            </a:r>
            <a:r>
              <a:rPr lang="en-US" sz="2800" dirty="0" smtClean="0">
                <a:solidFill>
                  <a:schemeClr val="tx2"/>
                </a:solidFill>
                <a:latin typeface="Source Sans Pro"/>
              </a:rPr>
              <a:t>locality</a:t>
            </a:r>
            <a:r>
              <a:rPr lang="en-US" sz="2800" dirty="0">
                <a:solidFill>
                  <a:schemeClr val="tx2"/>
                </a:solidFill>
                <a:latin typeface="Source Sans Pro"/>
              </a:rPr>
              <a:t> </a:t>
            </a:r>
            <a:r>
              <a:rPr lang="en-US" sz="2800" dirty="0" smtClean="0">
                <a:solidFill>
                  <a:schemeClr val="tx2"/>
                </a:solidFill>
                <a:latin typeface="Source Sans Pro"/>
              </a:rPr>
              <a:t>with the line after it?</a:t>
            </a:r>
          </a:p>
        </p:txBody>
      </p:sp>
      <p:sp>
        <p:nvSpPr>
          <p:cNvPr id="10" name="Rounded Rectangle 9"/>
          <p:cNvSpPr/>
          <p:nvPr/>
        </p:nvSpPr>
        <p:spPr>
          <a:xfrm>
            <a:off x="5523470" y="5325769"/>
            <a:ext cx="1441606" cy="531340"/>
          </a:xfrm>
          <a:prstGeom prst="roundRect">
            <a:avLst/>
          </a:prstGeom>
          <a:noFill/>
          <a:ln>
            <a:solidFill>
              <a:schemeClr val="accent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59441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17</a:t>
            </a:fld>
            <a:endParaRPr lang="en-US" dirty="0"/>
          </a:p>
        </p:txBody>
      </p:sp>
      <p:sp>
        <p:nvSpPr>
          <p:cNvPr id="5" name="Title 1"/>
          <p:cNvSpPr>
            <a:spLocks noGrp="1"/>
          </p:cNvSpPr>
          <p:nvPr>
            <p:ph type="title"/>
          </p:nvPr>
        </p:nvSpPr>
        <p:spPr>
          <a:xfrm>
            <a:off x="457200" y="13374"/>
            <a:ext cx="8229600" cy="1143000"/>
          </a:xfrm>
        </p:spPr>
        <p:txBody>
          <a:bodyPr/>
          <a:lstStyle/>
          <a:p>
            <a:r>
              <a:rPr lang="en-US" dirty="0" smtClean="0"/>
              <a:t>Your life is full of Locality</a:t>
            </a:r>
            <a:endParaRPr lang="en-US" dirty="0"/>
          </a:p>
        </p:txBody>
      </p:sp>
      <p:grpSp>
        <p:nvGrpSpPr>
          <p:cNvPr id="6" name="Group 5"/>
          <p:cNvGrpSpPr/>
          <p:nvPr/>
        </p:nvGrpSpPr>
        <p:grpSpPr>
          <a:xfrm>
            <a:off x="367648" y="1093728"/>
            <a:ext cx="1346851" cy="2026777"/>
            <a:chOff x="4457048" y="3256574"/>
            <a:chExt cx="1740551" cy="2619228"/>
          </a:xfrm>
        </p:grpSpPr>
        <p:pic>
          <p:nvPicPr>
            <p:cNvPr id="7" name="Picture 6"/>
            <p:cNvPicPr>
              <a:picLocks noChangeAspect="1"/>
            </p:cNvPicPr>
            <p:nvPr/>
          </p:nvPicPr>
          <p:blipFill>
            <a:blip r:embed="rId2"/>
            <a:stretch>
              <a:fillRect/>
            </a:stretch>
          </p:blipFill>
          <p:spPr>
            <a:xfrm>
              <a:off x="4457048" y="3256574"/>
              <a:ext cx="1740551" cy="2610826"/>
            </a:xfrm>
            <a:prstGeom prst="rect">
              <a:avLst/>
            </a:prstGeom>
            <a:ln>
              <a:solidFill>
                <a:srgbClr val="000000"/>
              </a:solidFill>
            </a:ln>
          </p:spPr>
        </p:pic>
        <p:sp>
          <p:nvSpPr>
            <p:cNvPr id="8" name="Rectangle 7"/>
            <p:cNvSpPr/>
            <p:nvPr/>
          </p:nvSpPr>
          <p:spPr>
            <a:xfrm>
              <a:off x="4817301" y="5587554"/>
              <a:ext cx="324601" cy="288248"/>
            </a:xfrm>
            <a:prstGeom prst="rect">
              <a:avLst/>
            </a:prstGeom>
            <a:noFill/>
            <a:ln w="28575" cmpd="sng">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9" name="Content Placeholder 2"/>
          <p:cNvSpPr>
            <a:spLocks noGrp="1"/>
          </p:cNvSpPr>
          <p:nvPr>
            <p:ph idx="1"/>
          </p:nvPr>
        </p:nvSpPr>
        <p:spPr>
          <a:xfrm>
            <a:off x="1993264" y="1600200"/>
            <a:ext cx="6693535" cy="4525963"/>
          </a:xfrm>
        </p:spPr>
        <p:txBody>
          <a:bodyPr>
            <a:normAutofit/>
          </a:bodyPr>
          <a:lstStyle/>
          <a:p>
            <a:pPr marL="0" indent="0">
              <a:buNone/>
            </a:pPr>
            <a:r>
              <a:rPr lang="en-US" dirty="0" smtClean="0"/>
              <a:t>Last Called</a:t>
            </a:r>
          </a:p>
          <a:p>
            <a:pPr marL="0" indent="0">
              <a:buNone/>
            </a:pPr>
            <a:r>
              <a:rPr lang="en-US" dirty="0" smtClean="0"/>
              <a:t>Speed Dial</a:t>
            </a:r>
          </a:p>
          <a:p>
            <a:pPr marL="0" indent="0">
              <a:buNone/>
            </a:pPr>
            <a:r>
              <a:rPr lang="en-US" dirty="0" smtClean="0"/>
              <a:t>Favorites</a:t>
            </a:r>
          </a:p>
          <a:p>
            <a:pPr marL="0" indent="0">
              <a:buNone/>
            </a:pPr>
            <a:r>
              <a:rPr lang="en-US" dirty="0" smtClean="0"/>
              <a:t>Contacts</a:t>
            </a:r>
          </a:p>
          <a:p>
            <a:pPr marL="0" indent="0">
              <a:buNone/>
            </a:pPr>
            <a:r>
              <a:rPr lang="en-US" dirty="0" smtClean="0"/>
              <a:t>Google/Facebook/email</a:t>
            </a:r>
          </a:p>
        </p:txBody>
      </p:sp>
    </p:spTree>
    <p:extLst>
      <p:ext uri="{BB962C8B-B14F-4D97-AF65-F5344CB8AC3E}">
        <p14:creationId xmlns:p14="http://schemas.microsoft.com/office/powerpoint/2010/main" val="3696459922"/>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18</a:t>
            </a:fld>
            <a:endParaRPr lang="en-US" dirty="0"/>
          </a:p>
        </p:txBody>
      </p:sp>
      <p:sp>
        <p:nvSpPr>
          <p:cNvPr id="5" name="Title 1"/>
          <p:cNvSpPr>
            <a:spLocks noGrp="1"/>
          </p:cNvSpPr>
          <p:nvPr>
            <p:ph type="title"/>
          </p:nvPr>
        </p:nvSpPr>
        <p:spPr>
          <a:xfrm>
            <a:off x="457200" y="13374"/>
            <a:ext cx="8229600" cy="1143000"/>
          </a:xfrm>
        </p:spPr>
        <p:txBody>
          <a:bodyPr/>
          <a:lstStyle/>
          <a:p>
            <a:r>
              <a:rPr lang="en-US" dirty="0" smtClean="0"/>
              <a:t>Your life is full of Locality</a:t>
            </a:r>
            <a:endParaRPr lang="en-US" dirty="0"/>
          </a:p>
        </p:txBody>
      </p:sp>
      <p:grpSp>
        <p:nvGrpSpPr>
          <p:cNvPr id="6" name="Group 5"/>
          <p:cNvGrpSpPr/>
          <p:nvPr/>
        </p:nvGrpSpPr>
        <p:grpSpPr>
          <a:xfrm>
            <a:off x="74059" y="3247000"/>
            <a:ext cx="3294757" cy="3459867"/>
            <a:chOff x="74059" y="3247000"/>
            <a:chExt cx="3294757" cy="3459867"/>
          </a:xfrm>
        </p:grpSpPr>
        <p:pic>
          <p:nvPicPr>
            <p:cNvPr id="7" name="Picture 6"/>
            <p:cNvPicPr>
              <a:picLocks noChangeAspect="1"/>
            </p:cNvPicPr>
            <p:nvPr/>
          </p:nvPicPr>
          <p:blipFill rotWithShape="1">
            <a:blip r:embed="rId2"/>
            <a:srcRect l="21019" t="8546" b="8671"/>
            <a:stretch/>
          </p:blipFill>
          <p:spPr>
            <a:xfrm>
              <a:off x="74059" y="4116828"/>
              <a:ext cx="3294757" cy="2590039"/>
            </a:xfrm>
            <a:prstGeom prst="rect">
              <a:avLst/>
            </a:prstGeom>
          </p:spPr>
        </p:pic>
        <p:pic>
          <p:nvPicPr>
            <p:cNvPr id="8" name="Picture 7"/>
            <p:cNvPicPr>
              <a:picLocks noChangeAspect="1"/>
            </p:cNvPicPr>
            <p:nvPr/>
          </p:nvPicPr>
          <p:blipFill rotWithShape="1">
            <a:blip r:embed="rId3"/>
            <a:srcRect t="18508" b="6638"/>
            <a:stretch/>
          </p:blipFill>
          <p:spPr>
            <a:xfrm>
              <a:off x="186118" y="3247000"/>
              <a:ext cx="1342353" cy="1507217"/>
            </a:xfrm>
            <a:prstGeom prst="rect">
              <a:avLst/>
            </a:prstGeom>
            <a:ln w="28575" cmpd="sng">
              <a:solidFill>
                <a:srgbClr val="FFFF00"/>
              </a:solidFill>
            </a:ln>
          </p:spPr>
        </p:pic>
      </p:grpSp>
      <p:grpSp>
        <p:nvGrpSpPr>
          <p:cNvPr id="9" name="Group 8"/>
          <p:cNvGrpSpPr/>
          <p:nvPr/>
        </p:nvGrpSpPr>
        <p:grpSpPr>
          <a:xfrm>
            <a:off x="2020488" y="1147313"/>
            <a:ext cx="3070743" cy="2805557"/>
            <a:chOff x="2020488" y="1147313"/>
            <a:chExt cx="3070743" cy="2805557"/>
          </a:xfrm>
        </p:grpSpPr>
        <p:pic>
          <p:nvPicPr>
            <p:cNvPr id="10" name="Picture 9"/>
            <p:cNvPicPr>
              <a:picLocks noChangeAspect="1"/>
            </p:cNvPicPr>
            <p:nvPr/>
          </p:nvPicPr>
          <p:blipFill>
            <a:blip r:embed="rId4"/>
            <a:stretch>
              <a:fillRect/>
            </a:stretch>
          </p:blipFill>
          <p:spPr>
            <a:xfrm>
              <a:off x="2020488" y="1147313"/>
              <a:ext cx="3070743" cy="2303057"/>
            </a:xfrm>
            <a:prstGeom prst="rect">
              <a:avLst/>
            </a:prstGeom>
          </p:spPr>
        </p:pic>
        <p:pic>
          <p:nvPicPr>
            <p:cNvPr id="11" name="Picture 10"/>
            <p:cNvPicPr>
              <a:picLocks noChangeAspect="1"/>
            </p:cNvPicPr>
            <p:nvPr/>
          </p:nvPicPr>
          <p:blipFill>
            <a:blip r:embed="rId5"/>
            <a:stretch>
              <a:fillRect/>
            </a:stretch>
          </p:blipFill>
          <p:spPr>
            <a:xfrm>
              <a:off x="2958193" y="2993000"/>
              <a:ext cx="1446613" cy="959870"/>
            </a:xfrm>
            <a:prstGeom prst="rect">
              <a:avLst/>
            </a:prstGeom>
            <a:ln w="28575" cmpd="sng">
              <a:solidFill>
                <a:srgbClr val="FFFF00"/>
              </a:solidFill>
            </a:ln>
          </p:spPr>
        </p:pic>
      </p:grpSp>
      <p:grpSp>
        <p:nvGrpSpPr>
          <p:cNvPr id="12" name="Group 11"/>
          <p:cNvGrpSpPr/>
          <p:nvPr/>
        </p:nvGrpSpPr>
        <p:grpSpPr>
          <a:xfrm>
            <a:off x="4709373" y="2669525"/>
            <a:ext cx="4002329" cy="3743158"/>
            <a:chOff x="4684471" y="2781593"/>
            <a:chExt cx="4002329" cy="3743158"/>
          </a:xfrm>
        </p:grpSpPr>
        <p:pic>
          <p:nvPicPr>
            <p:cNvPr id="13" name="Picture 12"/>
            <p:cNvPicPr>
              <a:picLocks noChangeAspect="1"/>
            </p:cNvPicPr>
            <p:nvPr/>
          </p:nvPicPr>
          <p:blipFill rotWithShape="1">
            <a:blip r:embed="rId6"/>
            <a:srcRect t="9892"/>
            <a:stretch/>
          </p:blipFill>
          <p:spPr>
            <a:xfrm>
              <a:off x="4684471" y="3819916"/>
              <a:ext cx="4002329" cy="2704835"/>
            </a:xfrm>
            <a:prstGeom prst="rect">
              <a:avLst/>
            </a:prstGeom>
          </p:spPr>
        </p:pic>
        <p:pic>
          <p:nvPicPr>
            <p:cNvPr id="14" name="Picture 13"/>
            <p:cNvPicPr>
              <a:picLocks noChangeAspect="1"/>
            </p:cNvPicPr>
            <p:nvPr/>
          </p:nvPicPr>
          <p:blipFill>
            <a:blip r:embed="rId7"/>
            <a:stretch>
              <a:fillRect/>
            </a:stretch>
          </p:blipFill>
          <p:spPr>
            <a:xfrm>
              <a:off x="5278003" y="2781593"/>
              <a:ext cx="1483594" cy="1335235"/>
            </a:xfrm>
            <a:prstGeom prst="rect">
              <a:avLst/>
            </a:prstGeom>
            <a:ln w="28575" cmpd="sng">
              <a:solidFill>
                <a:srgbClr val="FFFF00"/>
              </a:solidFill>
            </a:ln>
          </p:spPr>
        </p:pic>
      </p:grpSp>
      <p:grpSp>
        <p:nvGrpSpPr>
          <p:cNvPr id="15" name="Group 14"/>
          <p:cNvGrpSpPr/>
          <p:nvPr/>
        </p:nvGrpSpPr>
        <p:grpSpPr>
          <a:xfrm>
            <a:off x="367648" y="1093728"/>
            <a:ext cx="1346851" cy="2026777"/>
            <a:chOff x="4457048" y="3256574"/>
            <a:chExt cx="1740551" cy="2619228"/>
          </a:xfrm>
        </p:grpSpPr>
        <p:pic>
          <p:nvPicPr>
            <p:cNvPr id="16" name="Picture 15"/>
            <p:cNvPicPr>
              <a:picLocks noChangeAspect="1"/>
            </p:cNvPicPr>
            <p:nvPr/>
          </p:nvPicPr>
          <p:blipFill>
            <a:blip r:embed="rId8"/>
            <a:stretch>
              <a:fillRect/>
            </a:stretch>
          </p:blipFill>
          <p:spPr>
            <a:xfrm>
              <a:off x="4457048" y="3256574"/>
              <a:ext cx="1740551" cy="2610826"/>
            </a:xfrm>
            <a:prstGeom prst="rect">
              <a:avLst/>
            </a:prstGeom>
            <a:ln>
              <a:solidFill>
                <a:srgbClr val="000000"/>
              </a:solidFill>
            </a:ln>
          </p:spPr>
        </p:pic>
        <p:sp>
          <p:nvSpPr>
            <p:cNvPr id="17" name="Rectangle 16"/>
            <p:cNvSpPr/>
            <p:nvPr/>
          </p:nvSpPr>
          <p:spPr>
            <a:xfrm>
              <a:off x="4817301" y="5587554"/>
              <a:ext cx="324601" cy="288248"/>
            </a:xfrm>
            <a:prstGeom prst="rect">
              <a:avLst/>
            </a:prstGeom>
            <a:noFill/>
            <a:ln w="28575" cmpd="sng">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18" name="Group 17"/>
          <p:cNvGrpSpPr/>
          <p:nvPr/>
        </p:nvGrpSpPr>
        <p:grpSpPr>
          <a:xfrm>
            <a:off x="5500905" y="1147312"/>
            <a:ext cx="3517982" cy="2099687"/>
            <a:chOff x="5500905" y="1147312"/>
            <a:chExt cx="3517982" cy="2099687"/>
          </a:xfrm>
        </p:grpSpPr>
        <p:pic>
          <p:nvPicPr>
            <p:cNvPr id="19" name="Picture 18"/>
            <p:cNvPicPr>
              <a:picLocks noChangeAspect="1"/>
            </p:cNvPicPr>
            <p:nvPr/>
          </p:nvPicPr>
          <p:blipFill>
            <a:blip r:embed="rId9"/>
            <a:stretch>
              <a:fillRect/>
            </a:stretch>
          </p:blipFill>
          <p:spPr>
            <a:xfrm>
              <a:off x="6919200" y="1147312"/>
              <a:ext cx="2099687" cy="2099687"/>
            </a:xfrm>
            <a:prstGeom prst="rect">
              <a:avLst/>
            </a:prstGeom>
          </p:spPr>
        </p:pic>
        <p:pic>
          <p:nvPicPr>
            <p:cNvPr id="20" name="Picture 19"/>
            <p:cNvPicPr>
              <a:picLocks noChangeAspect="1"/>
            </p:cNvPicPr>
            <p:nvPr/>
          </p:nvPicPr>
          <p:blipFill rotWithShape="1">
            <a:blip r:embed="rId10"/>
            <a:srcRect l="3959" t="5066" r="2821" b="5458"/>
            <a:stretch/>
          </p:blipFill>
          <p:spPr>
            <a:xfrm>
              <a:off x="5500905" y="1299793"/>
              <a:ext cx="1812131" cy="1153274"/>
            </a:xfrm>
            <a:prstGeom prst="rect">
              <a:avLst/>
            </a:prstGeom>
            <a:ln w="38100" cmpd="sng">
              <a:solidFill>
                <a:srgbClr val="FFFF00"/>
              </a:solidFill>
            </a:ln>
          </p:spPr>
        </p:pic>
      </p:grpSp>
    </p:spTree>
    <p:extLst>
      <p:ext uri="{BB962C8B-B14F-4D97-AF65-F5344CB8AC3E}">
        <p14:creationId xmlns:p14="http://schemas.microsoft.com/office/powerpoint/2010/main" val="745902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19</a:t>
            </a:fld>
            <a:endParaRPr lang="en-US" dirty="0"/>
          </a:p>
        </p:txBody>
      </p:sp>
      <p:sp>
        <p:nvSpPr>
          <p:cNvPr id="5" name="Title 1"/>
          <p:cNvSpPr>
            <a:spLocks noGrp="1"/>
          </p:cNvSpPr>
          <p:nvPr>
            <p:ph type="title"/>
          </p:nvPr>
        </p:nvSpPr>
        <p:spPr>
          <a:xfrm>
            <a:off x="93371" y="61907"/>
            <a:ext cx="8229600" cy="1143000"/>
          </a:xfrm>
        </p:spPr>
        <p:txBody>
          <a:bodyPr/>
          <a:lstStyle/>
          <a:p>
            <a:r>
              <a:rPr lang="en-US" dirty="0" smtClean="0"/>
              <a:t>The Memory Hierarchy</a:t>
            </a:r>
            <a:endParaRPr lang="en-US" dirty="0"/>
          </a:p>
        </p:txBody>
      </p:sp>
      <p:sp>
        <p:nvSpPr>
          <p:cNvPr id="18" name="Rectangle 17"/>
          <p:cNvSpPr/>
          <p:nvPr/>
        </p:nvSpPr>
        <p:spPr>
          <a:xfrm>
            <a:off x="3018057" y="1632854"/>
            <a:ext cx="1930337" cy="707886"/>
          </a:xfrm>
          <a:prstGeom prst="rect">
            <a:avLst/>
          </a:prstGeom>
        </p:spPr>
        <p:txBody>
          <a:bodyPr wrap="none">
            <a:spAutoFit/>
          </a:bodyPr>
          <a:lstStyle/>
          <a:p>
            <a:pPr algn="ctr"/>
            <a:r>
              <a:rPr lang="en-US" sz="2000" dirty="0" smtClean="0">
                <a:solidFill>
                  <a:schemeClr val="tx2"/>
                </a:solidFill>
                <a:latin typeface="Source Sans Pro"/>
              </a:rPr>
              <a:t>1 cycle,   </a:t>
            </a:r>
          </a:p>
          <a:p>
            <a:pPr algn="ctr"/>
            <a:r>
              <a:rPr lang="en-US" sz="2000" dirty="0" smtClean="0">
                <a:solidFill>
                  <a:schemeClr val="tx2"/>
                </a:solidFill>
                <a:latin typeface="Source Sans Pro"/>
              </a:rPr>
              <a:t>         128 bytes</a:t>
            </a:r>
            <a:endParaRPr lang="en-US" sz="2000" dirty="0">
              <a:solidFill>
                <a:schemeClr val="tx2"/>
              </a:solidFill>
              <a:latin typeface="Source Sans Pro"/>
            </a:endParaRPr>
          </a:p>
        </p:txBody>
      </p:sp>
      <p:sp>
        <p:nvSpPr>
          <p:cNvPr id="19" name="Rectangle 18"/>
          <p:cNvSpPr/>
          <p:nvPr/>
        </p:nvSpPr>
        <p:spPr>
          <a:xfrm>
            <a:off x="3895491" y="2440356"/>
            <a:ext cx="1252266" cy="707886"/>
          </a:xfrm>
          <a:prstGeom prst="rect">
            <a:avLst/>
          </a:prstGeom>
        </p:spPr>
        <p:txBody>
          <a:bodyPr wrap="none">
            <a:spAutoFit/>
          </a:bodyPr>
          <a:lstStyle/>
          <a:p>
            <a:pPr algn="ctr"/>
            <a:r>
              <a:rPr lang="en-US" sz="2000" dirty="0">
                <a:solidFill>
                  <a:schemeClr val="tx2"/>
                </a:solidFill>
                <a:latin typeface="Source Sans Pro"/>
              </a:rPr>
              <a:t>4</a:t>
            </a:r>
            <a:r>
              <a:rPr lang="en-US" sz="2000" dirty="0" smtClean="0">
                <a:solidFill>
                  <a:schemeClr val="tx2"/>
                </a:solidFill>
                <a:latin typeface="Source Sans Pro"/>
              </a:rPr>
              <a:t> cycles, </a:t>
            </a:r>
          </a:p>
          <a:p>
            <a:pPr algn="ctr"/>
            <a:r>
              <a:rPr lang="en-US" sz="2000" dirty="0" smtClean="0">
                <a:solidFill>
                  <a:schemeClr val="tx2"/>
                </a:solidFill>
                <a:latin typeface="Source Sans Pro"/>
              </a:rPr>
              <a:t>  64 KB</a:t>
            </a:r>
            <a:endParaRPr lang="en-US" sz="2000" dirty="0">
              <a:solidFill>
                <a:schemeClr val="tx2"/>
              </a:solidFill>
              <a:latin typeface="Source Sans Pro"/>
            </a:endParaRPr>
          </a:p>
        </p:txBody>
      </p:sp>
      <p:sp>
        <p:nvSpPr>
          <p:cNvPr id="20" name="Rectangle 19"/>
          <p:cNvSpPr/>
          <p:nvPr/>
        </p:nvSpPr>
        <p:spPr>
          <a:xfrm>
            <a:off x="29882" y="6454865"/>
            <a:ext cx="3340837" cy="369332"/>
          </a:xfrm>
          <a:prstGeom prst="rect">
            <a:avLst/>
          </a:prstGeom>
        </p:spPr>
        <p:txBody>
          <a:bodyPr wrap="square">
            <a:spAutoFit/>
          </a:bodyPr>
          <a:lstStyle/>
          <a:p>
            <a:r>
              <a:rPr lang="en-US" sz="1800" dirty="0" smtClean="0">
                <a:solidFill>
                  <a:schemeClr val="tx2"/>
                </a:solidFill>
                <a:latin typeface="Source Sans Pro"/>
              </a:rPr>
              <a:t>Intel </a:t>
            </a:r>
            <a:r>
              <a:rPr lang="en-US" sz="1800" dirty="0" err="1" smtClean="0">
                <a:solidFill>
                  <a:schemeClr val="tx2"/>
                </a:solidFill>
                <a:latin typeface="Source Sans Pro"/>
              </a:rPr>
              <a:t>Haswell</a:t>
            </a:r>
            <a:r>
              <a:rPr lang="en-US" sz="1800" dirty="0" smtClean="0">
                <a:solidFill>
                  <a:schemeClr val="tx2"/>
                </a:solidFill>
                <a:latin typeface="Source Sans Pro"/>
              </a:rPr>
              <a:t> Processor, 2013</a:t>
            </a:r>
            <a:endParaRPr lang="en-US" sz="1800" dirty="0">
              <a:solidFill>
                <a:schemeClr val="tx2"/>
              </a:solidFill>
              <a:latin typeface="Source Sans Pro"/>
            </a:endParaRPr>
          </a:p>
        </p:txBody>
      </p:sp>
      <p:sp>
        <p:nvSpPr>
          <p:cNvPr id="21" name="Rectangle 20"/>
          <p:cNvSpPr/>
          <p:nvPr/>
        </p:nvSpPr>
        <p:spPr>
          <a:xfrm>
            <a:off x="4417550" y="3250287"/>
            <a:ext cx="1370070" cy="707886"/>
          </a:xfrm>
          <a:prstGeom prst="rect">
            <a:avLst/>
          </a:prstGeom>
        </p:spPr>
        <p:txBody>
          <a:bodyPr wrap="square">
            <a:spAutoFit/>
          </a:bodyPr>
          <a:lstStyle/>
          <a:p>
            <a:pPr algn="ctr"/>
            <a:r>
              <a:rPr lang="en-US" sz="2000" dirty="0" smtClean="0">
                <a:solidFill>
                  <a:schemeClr val="tx2"/>
                </a:solidFill>
                <a:latin typeface="Source Sans Pro"/>
              </a:rPr>
              <a:t>12 </a:t>
            </a:r>
            <a:r>
              <a:rPr lang="en-US" sz="2000" dirty="0">
                <a:solidFill>
                  <a:schemeClr val="tx2"/>
                </a:solidFill>
                <a:latin typeface="Source Sans Pro"/>
              </a:rPr>
              <a:t>cycles, </a:t>
            </a:r>
            <a:r>
              <a:rPr lang="en-US" sz="2000" dirty="0" smtClean="0">
                <a:solidFill>
                  <a:schemeClr val="tx2"/>
                </a:solidFill>
                <a:latin typeface="Source Sans Pro"/>
              </a:rPr>
              <a:t> </a:t>
            </a:r>
          </a:p>
          <a:p>
            <a:pPr algn="ctr"/>
            <a:r>
              <a:rPr lang="en-US" sz="2000" dirty="0">
                <a:solidFill>
                  <a:schemeClr val="tx2"/>
                </a:solidFill>
                <a:latin typeface="Source Sans Pro"/>
              </a:rPr>
              <a:t> </a:t>
            </a:r>
            <a:r>
              <a:rPr lang="en-US" sz="2000" dirty="0" smtClean="0">
                <a:solidFill>
                  <a:schemeClr val="tx2"/>
                </a:solidFill>
                <a:latin typeface="Source Sans Pro"/>
              </a:rPr>
              <a:t> 256 KB</a:t>
            </a:r>
            <a:endParaRPr lang="en-US" sz="2000" dirty="0">
              <a:solidFill>
                <a:schemeClr val="tx2"/>
              </a:solidFill>
              <a:latin typeface="Source Sans Pro"/>
            </a:endParaRPr>
          </a:p>
        </p:txBody>
      </p:sp>
      <p:sp>
        <p:nvSpPr>
          <p:cNvPr id="22" name="Rectangle 21"/>
          <p:cNvSpPr/>
          <p:nvPr/>
        </p:nvSpPr>
        <p:spPr>
          <a:xfrm>
            <a:off x="4877856" y="3998534"/>
            <a:ext cx="1435008" cy="707886"/>
          </a:xfrm>
          <a:prstGeom prst="rect">
            <a:avLst/>
          </a:prstGeom>
        </p:spPr>
        <p:txBody>
          <a:bodyPr wrap="none">
            <a:spAutoFit/>
          </a:bodyPr>
          <a:lstStyle/>
          <a:p>
            <a:pPr algn="ctr"/>
            <a:r>
              <a:rPr lang="en-US" sz="2000" dirty="0" smtClean="0">
                <a:solidFill>
                  <a:schemeClr val="tx2"/>
                </a:solidFill>
                <a:latin typeface="Source Sans Pro"/>
              </a:rPr>
              <a:t>36 cycles, </a:t>
            </a:r>
          </a:p>
          <a:p>
            <a:pPr algn="ctr"/>
            <a:r>
              <a:rPr lang="en-US" sz="2000" dirty="0">
                <a:solidFill>
                  <a:schemeClr val="tx2"/>
                </a:solidFill>
                <a:latin typeface="Source Sans Pro"/>
              </a:rPr>
              <a:t> </a:t>
            </a:r>
            <a:r>
              <a:rPr lang="en-US" sz="2000" dirty="0" smtClean="0">
                <a:solidFill>
                  <a:schemeClr val="tx2"/>
                </a:solidFill>
                <a:latin typeface="Source Sans Pro"/>
              </a:rPr>
              <a:t>   2-20 MB</a:t>
            </a:r>
            <a:endParaRPr lang="en-US" sz="2000" dirty="0">
              <a:solidFill>
                <a:schemeClr val="tx2"/>
              </a:solidFill>
              <a:latin typeface="Source Sans Pro"/>
            </a:endParaRPr>
          </a:p>
        </p:txBody>
      </p:sp>
      <p:sp>
        <p:nvSpPr>
          <p:cNvPr id="23" name="Rectangle 22"/>
          <p:cNvSpPr/>
          <p:nvPr/>
        </p:nvSpPr>
        <p:spPr>
          <a:xfrm>
            <a:off x="4446030" y="4743872"/>
            <a:ext cx="3134191" cy="707886"/>
          </a:xfrm>
          <a:prstGeom prst="rect">
            <a:avLst/>
          </a:prstGeom>
        </p:spPr>
        <p:txBody>
          <a:bodyPr wrap="none">
            <a:spAutoFit/>
          </a:bodyPr>
          <a:lstStyle/>
          <a:p>
            <a:pPr algn="ctr"/>
            <a:r>
              <a:rPr lang="en-US" sz="2000" dirty="0" smtClean="0">
                <a:solidFill>
                  <a:schemeClr val="tx2"/>
                </a:solidFill>
                <a:latin typeface="Source Sans Pro"/>
              </a:rPr>
              <a:t>50-70 ns, </a:t>
            </a:r>
          </a:p>
          <a:p>
            <a:pPr algn="ctr"/>
            <a:r>
              <a:rPr lang="en-US" sz="2000" dirty="0" smtClean="0">
                <a:solidFill>
                  <a:schemeClr val="tx2"/>
                </a:solidFill>
                <a:latin typeface="Source Sans Pro"/>
              </a:rPr>
              <a:t>                 512 MB – 4 GB</a:t>
            </a:r>
            <a:endParaRPr lang="en-US" sz="2000" dirty="0">
              <a:solidFill>
                <a:schemeClr val="tx2"/>
              </a:solidFill>
              <a:latin typeface="Source Sans Pro"/>
            </a:endParaRPr>
          </a:p>
        </p:txBody>
      </p:sp>
      <p:sp>
        <p:nvSpPr>
          <p:cNvPr id="24" name="Rectangle 23"/>
          <p:cNvSpPr/>
          <p:nvPr/>
        </p:nvSpPr>
        <p:spPr>
          <a:xfrm>
            <a:off x="5006953" y="5456123"/>
            <a:ext cx="2789739" cy="707886"/>
          </a:xfrm>
          <a:prstGeom prst="rect">
            <a:avLst/>
          </a:prstGeom>
        </p:spPr>
        <p:txBody>
          <a:bodyPr wrap="none">
            <a:spAutoFit/>
          </a:bodyPr>
          <a:lstStyle/>
          <a:p>
            <a:pPr algn="ctr"/>
            <a:r>
              <a:rPr lang="en-US" sz="2000" dirty="0">
                <a:solidFill>
                  <a:schemeClr val="tx2"/>
                </a:solidFill>
                <a:latin typeface="Source Sans Pro"/>
              </a:rPr>
              <a:t>5-20 </a:t>
            </a:r>
            <a:r>
              <a:rPr lang="en-US" sz="2000" dirty="0" err="1">
                <a:solidFill>
                  <a:schemeClr val="tx2"/>
                </a:solidFill>
                <a:latin typeface="Source Sans Pro"/>
              </a:rPr>
              <a:t>ms</a:t>
            </a:r>
            <a:endParaRPr lang="en-US" sz="2000" dirty="0">
              <a:solidFill>
                <a:schemeClr val="tx2"/>
              </a:solidFill>
              <a:latin typeface="Source Sans Pro"/>
            </a:endParaRPr>
          </a:p>
          <a:p>
            <a:pPr algn="ctr"/>
            <a:r>
              <a:rPr lang="en-US" sz="2000" dirty="0">
                <a:solidFill>
                  <a:schemeClr val="tx2"/>
                </a:solidFill>
                <a:latin typeface="Source Sans Pro"/>
              </a:rPr>
              <a:t> </a:t>
            </a:r>
            <a:r>
              <a:rPr lang="en-US" sz="2000" dirty="0" smtClean="0">
                <a:solidFill>
                  <a:schemeClr val="tx2"/>
                </a:solidFill>
                <a:latin typeface="Source Sans Pro"/>
              </a:rPr>
              <a:t>              16GB – 4 TB,</a:t>
            </a:r>
          </a:p>
        </p:txBody>
      </p:sp>
      <p:cxnSp>
        <p:nvCxnSpPr>
          <p:cNvPr id="25" name="Straight Arrow Connector 24"/>
          <p:cNvCxnSpPr/>
          <p:nvPr/>
        </p:nvCxnSpPr>
        <p:spPr>
          <a:xfrm>
            <a:off x="8217175" y="2021528"/>
            <a:ext cx="0" cy="2484444"/>
          </a:xfrm>
          <a:prstGeom prst="straightConnector1">
            <a:avLst/>
          </a:prstGeom>
          <a:ln w="76200" cmpd="sng">
            <a:solidFill>
              <a:schemeClr val="tx2"/>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sp>
        <p:nvSpPr>
          <p:cNvPr id="26" name="Rectangle 25"/>
          <p:cNvSpPr/>
          <p:nvPr/>
        </p:nvSpPr>
        <p:spPr>
          <a:xfrm>
            <a:off x="7072900" y="1267869"/>
            <a:ext cx="2288551" cy="523220"/>
          </a:xfrm>
          <a:prstGeom prst="rect">
            <a:avLst/>
          </a:prstGeom>
        </p:spPr>
        <p:txBody>
          <a:bodyPr wrap="square">
            <a:spAutoFit/>
          </a:bodyPr>
          <a:lstStyle/>
          <a:p>
            <a:pPr algn="ctr"/>
            <a:r>
              <a:rPr lang="en-US" sz="2800" dirty="0" smtClean="0">
                <a:solidFill>
                  <a:schemeClr val="tx2"/>
                </a:solidFill>
                <a:latin typeface="Source Sans Pro"/>
              </a:rPr>
              <a:t>Small, </a:t>
            </a:r>
            <a:r>
              <a:rPr lang="en-US" sz="2800" dirty="0" smtClean="0">
                <a:solidFill>
                  <a:schemeClr val="accent1"/>
                </a:solidFill>
                <a:latin typeface="Source Sans Pro"/>
              </a:rPr>
              <a:t>Fast</a:t>
            </a:r>
          </a:p>
        </p:txBody>
      </p:sp>
      <p:sp>
        <p:nvSpPr>
          <p:cNvPr id="27" name="Rectangle 26"/>
          <p:cNvSpPr/>
          <p:nvPr/>
        </p:nvSpPr>
        <p:spPr>
          <a:xfrm>
            <a:off x="7376240" y="4771507"/>
            <a:ext cx="1681871" cy="523220"/>
          </a:xfrm>
          <a:prstGeom prst="rect">
            <a:avLst/>
          </a:prstGeom>
        </p:spPr>
        <p:txBody>
          <a:bodyPr wrap="none">
            <a:spAutoFit/>
          </a:bodyPr>
          <a:lstStyle/>
          <a:p>
            <a:pPr algn="ctr"/>
            <a:r>
              <a:rPr lang="en-US" sz="2800" dirty="0" smtClean="0">
                <a:solidFill>
                  <a:schemeClr val="accent1"/>
                </a:solidFill>
                <a:latin typeface="Source Sans Pro"/>
              </a:rPr>
              <a:t>Big</a:t>
            </a:r>
            <a:r>
              <a:rPr lang="en-US" sz="2800" dirty="0" smtClean="0">
                <a:solidFill>
                  <a:schemeClr val="tx2"/>
                </a:solidFill>
                <a:latin typeface="Source Sans Pro"/>
              </a:rPr>
              <a:t>, Slow</a:t>
            </a:r>
          </a:p>
        </p:txBody>
      </p:sp>
      <p:sp>
        <p:nvSpPr>
          <p:cNvPr id="28" name="Isosceles Triangle 27"/>
          <p:cNvSpPr/>
          <p:nvPr/>
        </p:nvSpPr>
        <p:spPr>
          <a:xfrm>
            <a:off x="2481198" y="1402472"/>
            <a:ext cx="1359567" cy="1056105"/>
          </a:xfrm>
          <a:prstGeom prst="triangle">
            <a:avLst/>
          </a:prstGeom>
          <a:gradFill rotWithShape="1">
            <a:gsLst>
              <a:gs pos="0">
                <a:srgbClr val="C0504D">
                  <a:tint val="100000"/>
                  <a:shade val="100000"/>
                  <a:satMod val="130000"/>
                </a:srgbClr>
              </a:gs>
              <a:gs pos="100000">
                <a:srgbClr val="C0504D">
                  <a:tint val="50000"/>
                  <a:shade val="100000"/>
                  <a:satMod val="350000"/>
                </a:srgbClr>
              </a:gs>
            </a:gsLst>
            <a:lin ang="16200000" scaled="0"/>
          </a:gradFill>
          <a:ln w="9525" cap="flat" cmpd="sng" algn="ctr">
            <a:solidFill>
              <a:srgbClr val="C0504D">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smtClean="0">
              <a:ln>
                <a:noFill/>
              </a:ln>
              <a:solidFill>
                <a:srgbClr val="000000"/>
              </a:solidFill>
              <a:effectLst/>
              <a:uLnTx/>
              <a:uFillTx/>
              <a:latin typeface="Source Sans Pro"/>
              <a:ea typeface="+mn-ea"/>
              <a:cs typeface="+mn-cs"/>
            </a:endParaRPr>
          </a:p>
        </p:txBody>
      </p:sp>
      <p:sp>
        <p:nvSpPr>
          <p:cNvPr id="29" name="Trapezoid 28"/>
          <p:cNvSpPr/>
          <p:nvPr/>
        </p:nvSpPr>
        <p:spPr>
          <a:xfrm>
            <a:off x="1996780" y="2465260"/>
            <a:ext cx="2328402" cy="744953"/>
          </a:xfrm>
          <a:prstGeom prst="trapezoid">
            <a:avLst>
              <a:gd name="adj" fmla="val 64561"/>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rgbClr val="000000"/>
              </a:solidFill>
              <a:effectLst/>
              <a:uLnTx/>
              <a:uFillTx/>
              <a:latin typeface="Source Sans Pro"/>
              <a:ea typeface="+mn-ea"/>
              <a:cs typeface="+mn-cs"/>
            </a:endParaRPr>
          </a:p>
        </p:txBody>
      </p:sp>
      <p:sp>
        <p:nvSpPr>
          <p:cNvPr id="30" name="Trapezoid 29"/>
          <p:cNvSpPr/>
          <p:nvPr/>
        </p:nvSpPr>
        <p:spPr>
          <a:xfrm>
            <a:off x="1518083" y="3212931"/>
            <a:ext cx="3285797" cy="744953"/>
          </a:xfrm>
          <a:prstGeom prst="trapezoid">
            <a:avLst>
              <a:gd name="adj" fmla="val 64561"/>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rgbClr val="000000"/>
              </a:solidFill>
              <a:effectLst/>
              <a:uLnTx/>
              <a:uFillTx/>
              <a:latin typeface="Source Sans Pro"/>
              <a:ea typeface="+mn-ea"/>
              <a:cs typeface="+mn-cs"/>
            </a:endParaRPr>
          </a:p>
        </p:txBody>
      </p:sp>
      <p:sp>
        <p:nvSpPr>
          <p:cNvPr id="31" name="Trapezoid 30"/>
          <p:cNvSpPr/>
          <p:nvPr/>
        </p:nvSpPr>
        <p:spPr>
          <a:xfrm>
            <a:off x="1038319" y="3961563"/>
            <a:ext cx="4245324" cy="744953"/>
          </a:xfrm>
          <a:prstGeom prst="trapezoid">
            <a:avLst>
              <a:gd name="adj" fmla="val 64561"/>
            </a:avLst>
          </a:prstGeom>
          <a:gradFill rotWithShape="1">
            <a:gsLst>
              <a:gs pos="0">
                <a:srgbClr val="4BACC6">
                  <a:tint val="100000"/>
                  <a:shade val="100000"/>
                  <a:satMod val="130000"/>
                </a:srgbClr>
              </a:gs>
              <a:gs pos="100000">
                <a:srgbClr val="4BACC6">
                  <a:tint val="50000"/>
                  <a:shade val="100000"/>
                  <a:satMod val="350000"/>
                </a:srgbClr>
              </a:gs>
            </a:gsLst>
            <a:lin ang="16200000" scaled="0"/>
          </a:gradFill>
          <a:ln w="9525" cap="flat" cmpd="sng" algn="ctr">
            <a:solidFill>
              <a:srgbClr val="4BACC6">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rgbClr val="000000"/>
              </a:solidFill>
              <a:effectLst/>
              <a:uLnTx/>
              <a:uFillTx/>
              <a:latin typeface="Source Sans Pro"/>
              <a:ea typeface="+mn-ea"/>
              <a:cs typeface="+mn-cs"/>
            </a:endParaRPr>
          </a:p>
        </p:txBody>
      </p:sp>
      <p:sp>
        <p:nvSpPr>
          <p:cNvPr id="32" name="Trapezoid 31"/>
          <p:cNvSpPr/>
          <p:nvPr/>
        </p:nvSpPr>
        <p:spPr>
          <a:xfrm>
            <a:off x="570421" y="4706516"/>
            <a:ext cx="5181121" cy="744953"/>
          </a:xfrm>
          <a:prstGeom prst="trapezoid">
            <a:avLst>
              <a:gd name="adj" fmla="val 64561"/>
            </a:avLst>
          </a:prstGeom>
          <a:gradFill rotWithShape="1">
            <a:gsLst>
              <a:gs pos="0">
                <a:srgbClr val="4F81BD">
                  <a:tint val="100000"/>
                  <a:shade val="100000"/>
                  <a:satMod val="130000"/>
                </a:srgbClr>
              </a:gs>
              <a:gs pos="100000">
                <a:srgbClr val="4F81BD">
                  <a:tint val="50000"/>
                  <a:shade val="100000"/>
                  <a:satMod val="350000"/>
                </a:srgbClr>
              </a:gs>
            </a:gsLst>
            <a:lin ang="16200000" scaled="0"/>
          </a:gradFill>
          <a:ln w="9525" cap="flat" cmpd="sng" algn="ctr">
            <a:solidFill>
              <a:srgbClr val="4F81BD">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rgbClr val="000000"/>
              </a:solidFill>
              <a:effectLst/>
              <a:uLnTx/>
              <a:uFillTx/>
              <a:latin typeface="Source Sans Pro"/>
              <a:ea typeface="+mn-ea"/>
              <a:cs typeface="+mn-cs"/>
            </a:endParaRPr>
          </a:p>
        </p:txBody>
      </p:sp>
      <p:sp>
        <p:nvSpPr>
          <p:cNvPr id="33" name="Text Box 33"/>
          <p:cNvSpPr txBox="1">
            <a:spLocks noChangeArrowheads="1"/>
          </p:cNvSpPr>
          <p:nvPr/>
        </p:nvSpPr>
        <p:spPr bwMode="auto">
          <a:xfrm>
            <a:off x="2578555" y="2095928"/>
            <a:ext cx="1159292" cy="369332"/>
          </a:xfrm>
          <a:prstGeom prst="rect">
            <a:avLst/>
          </a:prstGeom>
          <a:noFill/>
          <a:ln w="12700">
            <a:noFill/>
            <a:miter lim="800000"/>
            <a:headEnd/>
            <a:tailEnd/>
          </a:ln>
        </p:spPr>
        <p:txBody>
          <a:bodyPr wrap="none">
            <a:prstTxWarp prst="textNoShape">
              <a:avLst/>
            </a:prstTxWarp>
            <a:spAutoFit/>
          </a:bodyPr>
          <a:lstStyle/>
          <a:p>
            <a:pPr fontAlgn="auto">
              <a:spcBef>
                <a:spcPts val="0"/>
              </a:spcBef>
              <a:spcAft>
                <a:spcPts val="0"/>
              </a:spcAft>
            </a:pPr>
            <a:r>
              <a:rPr lang="en-US" sz="1800" dirty="0" smtClean="0">
                <a:solidFill>
                  <a:srgbClr val="000000"/>
                </a:solidFill>
                <a:latin typeface="Source Sans Pro"/>
                <a:ea typeface="+mn-ea"/>
                <a:cs typeface="+mn-cs"/>
              </a:rPr>
              <a:t>Registers</a:t>
            </a:r>
            <a:endParaRPr lang="en-US" sz="1800" dirty="0">
              <a:solidFill>
                <a:srgbClr val="000000"/>
              </a:solidFill>
              <a:latin typeface="Source Sans Pro"/>
              <a:ea typeface="+mn-ea"/>
              <a:cs typeface="+mn-cs"/>
            </a:endParaRPr>
          </a:p>
        </p:txBody>
      </p:sp>
      <p:sp>
        <p:nvSpPr>
          <p:cNvPr id="34" name="Text Box 33"/>
          <p:cNvSpPr txBox="1">
            <a:spLocks noChangeArrowheads="1"/>
          </p:cNvSpPr>
          <p:nvPr/>
        </p:nvSpPr>
        <p:spPr bwMode="auto">
          <a:xfrm>
            <a:off x="2452719" y="2660306"/>
            <a:ext cx="1410964" cy="400110"/>
          </a:xfrm>
          <a:prstGeom prst="rect">
            <a:avLst/>
          </a:prstGeom>
          <a:noFill/>
          <a:ln w="12700">
            <a:noFill/>
            <a:miter lim="800000"/>
            <a:headEnd/>
            <a:tailEnd/>
          </a:ln>
        </p:spPr>
        <p:txBody>
          <a:bodyPr wrap="none">
            <a:prstTxWarp prst="textNoShape">
              <a:avLst/>
            </a:prstTxWarp>
            <a:spAutoFit/>
          </a:bodyPr>
          <a:lstStyle/>
          <a:p>
            <a:pPr fontAlgn="auto">
              <a:spcBef>
                <a:spcPts val="0"/>
              </a:spcBef>
              <a:spcAft>
                <a:spcPts val="0"/>
              </a:spcAft>
            </a:pPr>
            <a:r>
              <a:rPr lang="en-US" sz="2000" dirty="0" smtClean="0">
                <a:solidFill>
                  <a:srgbClr val="000000"/>
                </a:solidFill>
                <a:latin typeface="Source Sans Pro"/>
                <a:ea typeface="+mn-ea"/>
                <a:cs typeface="+mn-cs"/>
              </a:rPr>
              <a:t>L1 Caches</a:t>
            </a:r>
            <a:endParaRPr lang="en-US" sz="2000" dirty="0">
              <a:solidFill>
                <a:srgbClr val="000000"/>
              </a:solidFill>
              <a:latin typeface="Source Sans Pro"/>
              <a:ea typeface="+mn-ea"/>
              <a:cs typeface="+mn-cs"/>
            </a:endParaRPr>
          </a:p>
        </p:txBody>
      </p:sp>
      <p:sp>
        <p:nvSpPr>
          <p:cNvPr id="35" name="Text Box 33"/>
          <p:cNvSpPr txBox="1">
            <a:spLocks noChangeArrowheads="1"/>
          </p:cNvSpPr>
          <p:nvPr/>
        </p:nvSpPr>
        <p:spPr bwMode="auto">
          <a:xfrm>
            <a:off x="2466595" y="3382317"/>
            <a:ext cx="1503938" cy="461665"/>
          </a:xfrm>
          <a:prstGeom prst="rect">
            <a:avLst/>
          </a:prstGeom>
          <a:noFill/>
          <a:ln w="12700">
            <a:noFill/>
            <a:miter lim="800000"/>
            <a:headEnd/>
            <a:tailEnd/>
          </a:ln>
        </p:spPr>
        <p:txBody>
          <a:bodyPr wrap="none">
            <a:prstTxWarp prst="textNoShape">
              <a:avLst/>
            </a:prstTxWarp>
            <a:spAutoFit/>
          </a:bodyPr>
          <a:lstStyle/>
          <a:p>
            <a:pPr fontAlgn="auto">
              <a:spcBef>
                <a:spcPts val="0"/>
              </a:spcBef>
              <a:spcAft>
                <a:spcPts val="0"/>
              </a:spcAft>
            </a:pPr>
            <a:r>
              <a:rPr lang="en-US" dirty="0" smtClean="0">
                <a:solidFill>
                  <a:srgbClr val="000000"/>
                </a:solidFill>
                <a:latin typeface="Source Sans Pro"/>
                <a:ea typeface="+mn-ea"/>
                <a:cs typeface="+mn-cs"/>
              </a:rPr>
              <a:t>L2 Cache</a:t>
            </a:r>
            <a:endParaRPr lang="en-US" dirty="0">
              <a:solidFill>
                <a:srgbClr val="000000"/>
              </a:solidFill>
              <a:latin typeface="Source Sans Pro"/>
              <a:ea typeface="+mn-ea"/>
              <a:cs typeface="+mn-cs"/>
            </a:endParaRPr>
          </a:p>
        </p:txBody>
      </p:sp>
      <p:sp>
        <p:nvSpPr>
          <p:cNvPr id="36" name="Text Box 33"/>
          <p:cNvSpPr txBox="1">
            <a:spLocks noChangeArrowheads="1"/>
          </p:cNvSpPr>
          <p:nvPr/>
        </p:nvSpPr>
        <p:spPr bwMode="auto">
          <a:xfrm>
            <a:off x="2420284" y="4048342"/>
            <a:ext cx="1503938" cy="461665"/>
          </a:xfrm>
          <a:prstGeom prst="rect">
            <a:avLst/>
          </a:prstGeom>
          <a:noFill/>
          <a:ln w="12700">
            <a:noFill/>
            <a:miter lim="800000"/>
            <a:headEnd/>
            <a:tailEnd/>
          </a:ln>
        </p:spPr>
        <p:txBody>
          <a:bodyPr wrap="none">
            <a:prstTxWarp prst="textNoShape">
              <a:avLst/>
            </a:prstTxWarp>
            <a:spAutoFit/>
          </a:bodyPr>
          <a:lstStyle/>
          <a:p>
            <a:pPr fontAlgn="auto">
              <a:spcBef>
                <a:spcPts val="0"/>
              </a:spcBef>
              <a:spcAft>
                <a:spcPts val="0"/>
              </a:spcAft>
            </a:pPr>
            <a:r>
              <a:rPr lang="en-US" dirty="0" smtClean="0">
                <a:solidFill>
                  <a:srgbClr val="000000"/>
                </a:solidFill>
                <a:latin typeface="Source Sans Pro"/>
                <a:ea typeface="+mn-ea"/>
                <a:cs typeface="+mn-cs"/>
              </a:rPr>
              <a:t>L3 Cache</a:t>
            </a:r>
            <a:endParaRPr lang="en-US" dirty="0">
              <a:solidFill>
                <a:srgbClr val="000000"/>
              </a:solidFill>
              <a:latin typeface="Source Sans Pro"/>
              <a:ea typeface="+mn-ea"/>
              <a:cs typeface="+mn-cs"/>
            </a:endParaRPr>
          </a:p>
        </p:txBody>
      </p:sp>
      <p:sp>
        <p:nvSpPr>
          <p:cNvPr id="37" name="Text Box 33"/>
          <p:cNvSpPr txBox="1">
            <a:spLocks noChangeArrowheads="1"/>
          </p:cNvSpPr>
          <p:nvPr/>
        </p:nvSpPr>
        <p:spPr bwMode="auto">
          <a:xfrm>
            <a:off x="2023490" y="4841286"/>
            <a:ext cx="2050561" cy="461665"/>
          </a:xfrm>
          <a:prstGeom prst="rect">
            <a:avLst/>
          </a:prstGeom>
          <a:noFill/>
          <a:ln w="12700">
            <a:noFill/>
            <a:miter lim="800000"/>
            <a:headEnd/>
            <a:tailEnd/>
          </a:ln>
        </p:spPr>
        <p:txBody>
          <a:bodyPr wrap="none">
            <a:prstTxWarp prst="textNoShape">
              <a:avLst/>
            </a:prstTxWarp>
            <a:spAutoFit/>
          </a:bodyPr>
          <a:lstStyle/>
          <a:p>
            <a:pPr fontAlgn="auto">
              <a:spcBef>
                <a:spcPts val="0"/>
              </a:spcBef>
              <a:spcAft>
                <a:spcPts val="0"/>
              </a:spcAft>
            </a:pPr>
            <a:r>
              <a:rPr lang="en-US" dirty="0" smtClean="0">
                <a:solidFill>
                  <a:srgbClr val="000000"/>
                </a:solidFill>
                <a:latin typeface="Source Sans Pro"/>
                <a:ea typeface="+mn-ea"/>
                <a:cs typeface="+mn-cs"/>
              </a:rPr>
              <a:t>Main Memory</a:t>
            </a:r>
            <a:endParaRPr lang="en-US" dirty="0">
              <a:solidFill>
                <a:srgbClr val="000000"/>
              </a:solidFill>
              <a:latin typeface="Source Sans Pro"/>
              <a:ea typeface="+mn-ea"/>
              <a:cs typeface="+mn-cs"/>
            </a:endParaRPr>
          </a:p>
        </p:txBody>
      </p:sp>
      <p:sp>
        <p:nvSpPr>
          <p:cNvPr id="38" name="Trapezoid 37"/>
          <p:cNvSpPr/>
          <p:nvPr/>
        </p:nvSpPr>
        <p:spPr>
          <a:xfrm>
            <a:off x="93371" y="5458997"/>
            <a:ext cx="6135221" cy="744953"/>
          </a:xfrm>
          <a:prstGeom prst="trapezoid">
            <a:avLst>
              <a:gd name="adj" fmla="val 64561"/>
            </a:avLst>
          </a:prstGeom>
          <a:gradFill rotWithShape="1">
            <a:gsLst>
              <a:gs pos="0">
                <a:srgbClr val="8064A2">
                  <a:tint val="100000"/>
                  <a:shade val="100000"/>
                  <a:satMod val="130000"/>
                </a:srgbClr>
              </a:gs>
              <a:gs pos="100000">
                <a:srgbClr val="8064A2">
                  <a:tint val="50000"/>
                  <a:shade val="100000"/>
                  <a:satMod val="350000"/>
                </a:srgbClr>
              </a:gs>
            </a:gsLst>
            <a:lin ang="16200000" scaled="0"/>
          </a:gradFill>
          <a:ln w="9525" cap="flat" cmpd="sng" algn="ctr">
            <a:solidFill>
              <a:srgbClr val="8064A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rgbClr val="000000"/>
              </a:solidFill>
              <a:effectLst/>
              <a:uLnTx/>
              <a:uFillTx/>
              <a:latin typeface="Source Sans Pro"/>
              <a:ea typeface="+mn-ea"/>
              <a:cs typeface="+mn-cs"/>
            </a:endParaRPr>
          </a:p>
        </p:txBody>
      </p:sp>
      <p:sp>
        <p:nvSpPr>
          <p:cNvPr id="39" name="Text Box 33"/>
          <p:cNvSpPr txBox="1">
            <a:spLocks noChangeArrowheads="1"/>
          </p:cNvSpPr>
          <p:nvPr/>
        </p:nvSpPr>
        <p:spPr bwMode="auto">
          <a:xfrm>
            <a:off x="2743477" y="5602943"/>
            <a:ext cx="883575" cy="523220"/>
          </a:xfrm>
          <a:prstGeom prst="rect">
            <a:avLst/>
          </a:prstGeom>
          <a:noFill/>
          <a:ln w="12700">
            <a:noFill/>
            <a:miter lim="800000"/>
            <a:headEnd/>
            <a:tailEnd/>
          </a:ln>
        </p:spPr>
        <p:txBody>
          <a:bodyPr wrap="none">
            <a:prstTxWarp prst="textNoShape">
              <a:avLst/>
            </a:prstTxWarp>
            <a:spAutoFit/>
          </a:bodyPr>
          <a:lstStyle/>
          <a:p>
            <a:pPr fontAlgn="auto">
              <a:spcBef>
                <a:spcPts val="0"/>
              </a:spcBef>
              <a:spcAft>
                <a:spcPts val="0"/>
              </a:spcAft>
            </a:pPr>
            <a:r>
              <a:rPr lang="en-US" sz="2800" dirty="0" smtClean="0">
                <a:solidFill>
                  <a:srgbClr val="000000"/>
                </a:solidFill>
                <a:latin typeface="Source Sans Pro"/>
                <a:ea typeface="+mn-ea"/>
                <a:cs typeface="+mn-cs"/>
              </a:rPr>
              <a:t>Disk</a:t>
            </a:r>
            <a:endParaRPr lang="en-US" sz="2800" dirty="0">
              <a:solidFill>
                <a:srgbClr val="000000"/>
              </a:solidFill>
              <a:latin typeface="Source Sans Pro"/>
              <a:ea typeface="+mn-ea"/>
              <a:cs typeface="+mn-cs"/>
            </a:endParaRPr>
          </a:p>
        </p:txBody>
      </p:sp>
    </p:spTree>
    <p:extLst>
      <p:ext uri="{BB962C8B-B14F-4D97-AF65-F5344CB8AC3E}">
        <p14:creationId xmlns:p14="http://schemas.microsoft.com/office/powerpoint/2010/main" val="4724800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1" grpId="0"/>
      <p:bldP spid="22" grpId="0"/>
      <p:bldP spid="23" grpId="0"/>
      <p:bldP spid="2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2</a:t>
            </a:fld>
            <a:endParaRPr lang="en-US" dirty="0"/>
          </a:p>
        </p:txBody>
      </p:sp>
      <p:sp>
        <p:nvSpPr>
          <p:cNvPr id="5" name="Title 1"/>
          <p:cNvSpPr>
            <a:spLocks noGrp="1"/>
          </p:cNvSpPr>
          <p:nvPr>
            <p:ph type="title"/>
          </p:nvPr>
        </p:nvSpPr>
        <p:spPr>
          <a:xfrm>
            <a:off x="457200" y="0"/>
            <a:ext cx="8229600" cy="902018"/>
          </a:xfrm>
        </p:spPr>
        <p:txBody>
          <a:bodyPr>
            <a:normAutofit/>
          </a:bodyPr>
          <a:lstStyle/>
          <a:p>
            <a:r>
              <a:rPr lang="en-US" dirty="0" smtClean="0"/>
              <a:t>Programs 101</a:t>
            </a:r>
            <a:endParaRPr lang="en-US" dirty="0"/>
          </a:p>
        </p:txBody>
      </p:sp>
      <p:sp>
        <p:nvSpPr>
          <p:cNvPr id="6" name="Content Placeholder 12"/>
          <p:cNvSpPr>
            <a:spLocks noGrp="1"/>
          </p:cNvSpPr>
          <p:nvPr>
            <p:ph idx="1"/>
          </p:nvPr>
        </p:nvSpPr>
        <p:spPr>
          <a:xfrm>
            <a:off x="280060" y="4102321"/>
            <a:ext cx="4851498" cy="2619154"/>
          </a:xfrm>
        </p:spPr>
        <p:txBody>
          <a:bodyPr>
            <a:normAutofit fontScale="92500"/>
          </a:bodyPr>
          <a:lstStyle/>
          <a:p>
            <a:pPr marL="0" indent="0">
              <a:buNone/>
            </a:pPr>
            <a:r>
              <a:rPr lang="en-US" dirty="0" smtClean="0"/>
              <a:t>Load/Store Architectures: </a:t>
            </a:r>
          </a:p>
          <a:p>
            <a:r>
              <a:rPr lang="en-US" dirty="0" smtClean="0"/>
              <a:t>Read data from memory (put in registers)</a:t>
            </a:r>
          </a:p>
          <a:p>
            <a:r>
              <a:rPr lang="en-US" dirty="0" smtClean="0"/>
              <a:t>Manipulate it</a:t>
            </a:r>
          </a:p>
          <a:p>
            <a:r>
              <a:rPr lang="en-US" dirty="0" smtClean="0"/>
              <a:t>Store it back to memory</a:t>
            </a:r>
            <a:endParaRPr lang="en-US" dirty="0"/>
          </a:p>
        </p:txBody>
      </p:sp>
      <p:sp>
        <p:nvSpPr>
          <p:cNvPr id="7" name="Rectangle 4"/>
          <p:cNvSpPr>
            <a:spLocks noChangeArrowheads="1"/>
          </p:cNvSpPr>
          <p:nvPr/>
        </p:nvSpPr>
        <p:spPr bwMode="auto">
          <a:xfrm>
            <a:off x="318168" y="1322904"/>
            <a:ext cx="4813390" cy="2613536"/>
          </a:xfrm>
          <a:prstGeom prst="rect">
            <a:avLst/>
          </a:prstGeom>
          <a:solidFill>
            <a:srgbClr val="EBC95E"/>
          </a:solidFill>
          <a:ln w="12700">
            <a:solidFill>
              <a:schemeClr val="tx1"/>
            </a:solidFill>
            <a:miter lim="800000"/>
            <a:headEnd/>
            <a:tailEnd/>
          </a:ln>
          <a:effectLst/>
        </p:spPr>
        <p:txBody>
          <a:bodyPr wrap="square" lIns="90487" tIns="44450" rIns="90487" bIns="44450">
            <a:spAutoFit/>
          </a:bodyPr>
          <a:lstStyle/>
          <a:p>
            <a:r>
              <a:rPr lang="en-US" sz="1800" dirty="0" smtClean="0">
                <a:solidFill>
                  <a:schemeClr val="tx2"/>
                </a:solidFill>
                <a:latin typeface="Consolas" charset="0"/>
                <a:ea typeface="Consolas" charset="0"/>
                <a:cs typeface="Consolas" charset="0"/>
              </a:rPr>
              <a:t>int </a:t>
            </a:r>
            <a:r>
              <a:rPr lang="en-US" sz="1800" dirty="0">
                <a:solidFill>
                  <a:schemeClr val="tx2"/>
                </a:solidFill>
                <a:latin typeface="Consolas" charset="0"/>
                <a:ea typeface="Consolas" charset="0"/>
                <a:cs typeface="Consolas" charset="0"/>
              </a:rPr>
              <a:t>main (int </a:t>
            </a:r>
            <a:r>
              <a:rPr lang="en-US" sz="1800" dirty="0" err="1">
                <a:solidFill>
                  <a:schemeClr val="tx2"/>
                </a:solidFill>
                <a:latin typeface="Consolas" charset="0"/>
                <a:ea typeface="Consolas" charset="0"/>
                <a:cs typeface="Consolas" charset="0"/>
              </a:rPr>
              <a:t>argc</a:t>
            </a:r>
            <a:r>
              <a:rPr lang="en-US" sz="1800" dirty="0">
                <a:solidFill>
                  <a:schemeClr val="tx2"/>
                </a:solidFill>
                <a:latin typeface="Consolas" charset="0"/>
                <a:ea typeface="Consolas" charset="0"/>
                <a:cs typeface="Consolas" charset="0"/>
              </a:rPr>
              <a:t>, char* </a:t>
            </a:r>
            <a:r>
              <a:rPr lang="en-US" sz="1800" dirty="0" err="1">
                <a:solidFill>
                  <a:schemeClr val="tx2"/>
                </a:solidFill>
                <a:latin typeface="Consolas" charset="0"/>
                <a:ea typeface="Consolas" charset="0"/>
                <a:cs typeface="Consolas" charset="0"/>
              </a:rPr>
              <a:t>argv</a:t>
            </a:r>
            <a:r>
              <a:rPr lang="en-US" sz="1800" dirty="0">
                <a:solidFill>
                  <a:schemeClr val="tx2"/>
                </a:solidFill>
                <a:latin typeface="Consolas" charset="0"/>
                <a:ea typeface="Consolas" charset="0"/>
                <a:cs typeface="Consolas" charset="0"/>
              </a:rPr>
              <a:t>[ ]) {</a:t>
            </a:r>
          </a:p>
          <a:p>
            <a:pPr>
              <a:tabLst>
                <a:tab pos="800100" algn="l"/>
                <a:tab pos="1600200" algn="l"/>
                <a:tab pos="1828800" algn="l"/>
              </a:tabLst>
            </a:pPr>
            <a:r>
              <a:rPr lang="en-US" sz="1800" dirty="0">
                <a:solidFill>
                  <a:schemeClr val="tx2"/>
                </a:solidFill>
                <a:latin typeface="Consolas" charset="0"/>
                <a:ea typeface="Consolas" charset="0"/>
                <a:cs typeface="Consolas" charset="0"/>
              </a:rPr>
              <a:t>   int i;</a:t>
            </a:r>
          </a:p>
          <a:p>
            <a:pPr>
              <a:tabLst>
                <a:tab pos="800100" algn="l"/>
                <a:tab pos="1600200" algn="l"/>
                <a:tab pos="1828800" algn="l"/>
              </a:tabLst>
            </a:pPr>
            <a:r>
              <a:rPr lang="en-US" sz="1800" dirty="0">
                <a:solidFill>
                  <a:schemeClr val="tx2"/>
                </a:solidFill>
                <a:latin typeface="Consolas" charset="0"/>
                <a:ea typeface="Consolas" charset="0"/>
                <a:cs typeface="Consolas" charset="0"/>
              </a:rPr>
              <a:t>   int m = n;</a:t>
            </a:r>
          </a:p>
          <a:p>
            <a:pPr>
              <a:tabLst>
                <a:tab pos="800100" algn="l"/>
                <a:tab pos="1600200" algn="l"/>
                <a:tab pos="1828800" algn="l"/>
              </a:tabLst>
            </a:pPr>
            <a:r>
              <a:rPr lang="en-US" sz="1800" dirty="0">
                <a:solidFill>
                  <a:schemeClr val="tx2"/>
                </a:solidFill>
                <a:latin typeface="Consolas" charset="0"/>
                <a:ea typeface="Consolas" charset="0"/>
                <a:cs typeface="Consolas" charset="0"/>
              </a:rPr>
              <a:t>   int sum = 0;</a:t>
            </a:r>
          </a:p>
          <a:p>
            <a:pPr>
              <a:tabLst>
                <a:tab pos="800100" algn="l"/>
                <a:tab pos="1600200" algn="l"/>
                <a:tab pos="1828800" algn="l"/>
              </a:tabLst>
            </a:pPr>
            <a:endParaRPr lang="en-US" sz="200" dirty="0">
              <a:solidFill>
                <a:schemeClr val="tx2"/>
              </a:solidFill>
              <a:latin typeface="Consolas" charset="0"/>
              <a:ea typeface="Consolas" charset="0"/>
              <a:cs typeface="Consolas" charset="0"/>
            </a:endParaRPr>
          </a:p>
          <a:p>
            <a:pPr>
              <a:tabLst>
                <a:tab pos="800100" algn="l"/>
                <a:tab pos="1600200" algn="l"/>
                <a:tab pos="1828800" algn="l"/>
              </a:tabLst>
            </a:pPr>
            <a:r>
              <a:rPr lang="en-US" sz="1800" dirty="0">
                <a:solidFill>
                  <a:schemeClr val="tx2"/>
                </a:solidFill>
                <a:latin typeface="Consolas" charset="0"/>
                <a:ea typeface="Consolas" charset="0"/>
                <a:cs typeface="Consolas" charset="0"/>
              </a:rPr>
              <a:t>   for (i = 1; i &lt;= m; i++) {</a:t>
            </a:r>
          </a:p>
          <a:p>
            <a:pPr>
              <a:tabLst>
                <a:tab pos="800100" algn="l"/>
                <a:tab pos="1600200" algn="l"/>
                <a:tab pos="1828800" algn="l"/>
              </a:tabLst>
            </a:pPr>
            <a:r>
              <a:rPr lang="en-US" sz="1800" dirty="0">
                <a:solidFill>
                  <a:schemeClr val="tx2"/>
                </a:solidFill>
                <a:latin typeface="Consolas" charset="0"/>
                <a:ea typeface="Consolas" charset="0"/>
                <a:cs typeface="Consolas" charset="0"/>
              </a:rPr>
              <a:t>      sum += i;</a:t>
            </a:r>
          </a:p>
          <a:p>
            <a:pPr>
              <a:tabLst>
                <a:tab pos="800100" algn="l"/>
                <a:tab pos="1600200" algn="l"/>
                <a:tab pos="1828800" algn="l"/>
              </a:tabLst>
            </a:pPr>
            <a:r>
              <a:rPr lang="en-US" sz="1800" dirty="0">
                <a:solidFill>
                  <a:schemeClr val="tx2"/>
                </a:solidFill>
                <a:latin typeface="Consolas" charset="0"/>
                <a:ea typeface="Consolas" charset="0"/>
                <a:cs typeface="Consolas" charset="0"/>
              </a:rPr>
              <a:t>   }</a:t>
            </a:r>
          </a:p>
          <a:p>
            <a:pPr>
              <a:tabLst>
                <a:tab pos="800100" algn="l"/>
                <a:tab pos="1600200" algn="l"/>
                <a:tab pos="1828800" algn="l"/>
              </a:tabLst>
            </a:pPr>
            <a:r>
              <a:rPr lang="en-US" sz="1800" dirty="0">
                <a:solidFill>
                  <a:schemeClr val="tx2"/>
                </a:solidFill>
                <a:latin typeface="Consolas" charset="0"/>
                <a:ea typeface="Consolas" charset="0"/>
                <a:cs typeface="Consolas" charset="0"/>
              </a:rPr>
              <a:t>   printf </a:t>
            </a:r>
            <a:r>
              <a:rPr lang="en-US" sz="1800" dirty="0" smtClean="0">
                <a:solidFill>
                  <a:schemeClr val="tx2"/>
                </a:solidFill>
                <a:latin typeface="Consolas" charset="0"/>
                <a:ea typeface="Consolas" charset="0"/>
                <a:cs typeface="Consolas" charset="0"/>
              </a:rPr>
              <a:t>(“...”, </a:t>
            </a:r>
            <a:r>
              <a:rPr lang="en-US" sz="1800" dirty="0">
                <a:solidFill>
                  <a:schemeClr val="tx2"/>
                </a:solidFill>
                <a:latin typeface="Consolas" charset="0"/>
                <a:ea typeface="Consolas" charset="0"/>
                <a:cs typeface="Consolas" charset="0"/>
              </a:rPr>
              <a:t>n, sum);</a:t>
            </a:r>
          </a:p>
          <a:p>
            <a:r>
              <a:rPr lang="en-US" sz="1800" dirty="0" smtClean="0">
                <a:solidFill>
                  <a:schemeClr val="tx2"/>
                </a:solidFill>
                <a:latin typeface="Consolas" charset="0"/>
                <a:ea typeface="Consolas" charset="0"/>
                <a:cs typeface="Consolas" charset="0"/>
              </a:rPr>
              <a:t>}</a:t>
            </a:r>
            <a:endParaRPr lang="en-US" sz="1800" dirty="0">
              <a:solidFill>
                <a:schemeClr val="tx2"/>
              </a:solidFill>
              <a:latin typeface="Consolas" charset="0"/>
              <a:ea typeface="Consolas" charset="0"/>
              <a:cs typeface="Consolas" charset="0"/>
            </a:endParaRPr>
          </a:p>
        </p:txBody>
      </p:sp>
      <p:sp>
        <p:nvSpPr>
          <p:cNvPr id="8" name="Rectangle 5"/>
          <p:cNvSpPr>
            <a:spLocks noChangeArrowheads="1"/>
          </p:cNvSpPr>
          <p:nvPr/>
        </p:nvSpPr>
        <p:spPr bwMode="auto">
          <a:xfrm>
            <a:off x="318168" y="775051"/>
            <a:ext cx="4114800" cy="412750"/>
          </a:xfrm>
          <a:prstGeom prst="rect">
            <a:avLst/>
          </a:prstGeom>
          <a:noFill/>
          <a:ln w="12700">
            <a:noFill/>
            <a:miter lim="800000"/>
            <a:headEnd/>
            <a:tailEnd/>
          </a:ln>
          <a:effectLst/>
        </p:spPr>
        <p:txBody>
          <a:bodyPr lIns="90487" tIns="44450" rIns="90487" bIns="44450"/>
          <a:lstStyle/>
          <a:p>
            <a:pPr marL="223838" indent="-223838" algn="l" defTabSz="895350">
              <a:spcBef>
                <a:spcPct val="30000"/>
              </a:spcBef>
            </a:pPr>
            <a:r>
              <a:rPr lang="en-US" sz="2800" dirty="0" smtClean="0">
                <a:solidFill>
                  <a:schemeClr val="tx2"/>
                </a:solidFill>
                <a:latin typeface="Calibri" pitchFamily="34" charset="0"/>
              </a:rPr>
              <a:t>C Code</a:t>
            </a:r>
            <a:endParaRPr lang="en-US" sz="2800" dirty="0">
              <a:solidFill>
                <a:schemeClr val="tx2"/>
              </a:solidFill>
              <a:latin typeface="Calibri" pitchFamily="34" charset="0"/>
            </a:endParaRPr>
          </a:p>
        </p:txBody>
      </p:sp>
      <p:sp>
        <p:nvSpPr>
          <p:cNvPr id="9" name="Rectangle 8"/>
          <p:cNvSpPr/>
          <p:nvPr/>
        </p:nvSpPr>
        <p:spPr>
          <a:xfrm>
            <a:off x="5095181" y="5950327"/>
            <a:ext cx="428633" cy="400110"/>
          </a:xfrm>
          <a:prstGeom prst="rect">
            <a:avLst/>
          </a:prstGeom>
        </p:spPr>
        <p:txBody>
          <a:bodyPr wrap="square">
            <a:spAutoFit/>
          </a:bodyPr>
          <a:lstStyle/>
          <a:p>
            <a:pPr marL="174625" indent="-174625">
              <a:buSzPct val="200000"/>
              <a:buFont typeface="Wingdings" charset="2"/>
              <a:buChar char="§"/>
            </a:pPr>
            <a:r>
              <a:rPr lang="en-US" sz="2000" b="1" dirty="0" smtClean="0">
                <a:solidFill>
                  <a:srgbClr val="FF0000"/>
                </a:solidFill>
                <a:latin typeface="Calibri (Body)"/>
                <a:cs typeface="Calibri (Body)"/>
              </a:rPr>
              <a:t> </a:t>
            </a:r>
            <a:endParaRPr lang="en-US" sz="2000" dirty="0"/>
          </a:p>
        </p:txBody>
      </p:sp>
      <p:sp>
        <p:nvSpPr>
          <p:cNvPr id="10" name="Rectangle 6"/>
          <p:cNvSpPr>
            <a:spLocks noChangeArrowheads="1"/>
          </p:cNvSpPr>
          <p:nvPr/>
        </p:nvSpPr>
        <p:spPr bwMode="auto">
          <a:xfrm>
            <a:off x="5286502" y="1327284"/>
            <a:ext cx="3543600" cy="4189352"/>
          </a:xfrm>
          <a:prstGeom prst="rect">
            <a:avLst/>
          </a:prstGeom>
          <a:solidFill>
            <a:srgbClr val="EBC95E"/>
          </a:solidFill>
          <a:ln w="12700">
            <a:solidFill>
              <a:schemeClr val="tx1"/>
            </a:solidFill>
            <a:miter lim="800000"/>
            <a:headEnd/>
            <a:tailEnd/>
          </a:ln>
          <a:effectLst/>
        </p:spPr>
        <p:txBody>
          <a:bodyPr wrap="square" lIns="90487" tIns="44450" rIns="90487" bIns="44450">
            <a:spAutoFit/>
          </a:bodyPr>
          <a:lstStyle/>
          <a:p>
            <a:pPr>
              <a:lnSpc>
                <a:spcPct val="90000"/>
              </a:lnSpc>
            </a:pPr>
            <a:r>
              <a:rPr lang="en-US" sz="1800" dirty="0" smtClean="0">
                <a:solidFill>
                  <a:schemeClr val="tx2"/>
                </a:solidFill>
                <a:latin typeface="Consolas" pitchFamily="49" charset="0"/>
              </a:rPr>
              <a:t>main</a:t>
            </a:r>
            <a:r>
              <a:rPr lang="en-US" sz="1800" dirty="0">
                <a:solidFill>
                  <a:schemeClr val="tx2"/>
                </a:solidFill>
                <a:latin typeface="Consolas" pitchFamily="49" charset="0"/>
              </a:rPr>
              <a:t>:  </a:t>
            </a:r>
            <a:r>
              <a:rPr lang="en-US" sz="1800" dirty="0" err="1" smtClean="0">
                <a:solidFill>
                  <a:schemeClr val="tx2"/>
                </a:solidFill>
                <a:latin typeface="Consolas" pitchFamily="49" charset="0"/>
              </a:rPr>
              <a:t>addi</a:t>
            </a:r>
            <a:r>
              <a:rPr lang="en-US" sz="1800" dirty="0" smtClean="0">
                <a:solidFill>
                  <a:schemeClr val="tx2"/>
                </a:solidFill>
                <a:latin typeface="Consolas" pitchFamily="49" charset="0"/>
              </a:rPr>
              <a:t>    sp,sp</a:t>
            </a:r>
            <a:r>
              <a:rPr lang="en-US" sz="1800" dirty="0">
                <a:solidFill>
                  <a:schemeClr val="tx2"/>
                </a:solidFill>
                <a:latin typeface="Consolas" pitchFamily="49" charset="0"/>
              </a:rPr>
              <a:t>,-48</a:t>
            </a:r>
          </a:p>
          <a:p>
            <a:pPr>
              <a:lnSpc>
                <a:spcPct val="90000"/>
              </a:lnSpc>
            </a:pPr>
            <a:r>
              <a:rPr lang="en-US" sz="1800" dirty="0">
                <a:solidFill>
                  <a:schemeClr val="tx2"/>
                </a:solidFill>
                <a:latin typeface="Consolas" pitchFamily="49" charset="0"/>
              </a:rPr>
              <a:t>       </a:t>
            </a:r>
            <a:r>
              <a:rPr lang="en-US" sz="1800" dirty="0" err="1">
                <a:solidFill>
                  <a:schemeClr val="accent2"/>
                </a:solidFill>
                <a:latin typeface="Consolas" pitchFamily="49" charset="0"/>
              </a:rPr>
              <a:t>sw</a:t>
            </a:r>
            <a:r>
              <a:rPr lang="en-US" sz="1800" dirty="0">
                <a:solidFill>
                  <a:schemeClr val="accent2"/>
                </a:solidFill>
                <a:latin typeface="Consolas" pitchFamily="49" charset="0"/>
              </a:rPr>
              <a:t>      </a:t>
            </a:r>
            <a:r>
              <a:rPr lang="en-US" sz="1800" dirty="0" smtClean="0">
                <a:solidFill>
                  <a:schemeClr val="accent2"/>
                </a:solidFill>
                <a:latin typeface="Consolas" pitchFamily="49" charset="0"/>
              </a:rPr>
              <a:t>x1,44(</a:t>
            </a:r>
            <a:r>
              <a:rPr lang="en-US" sz="1800" dirty="0" err="1" smtClean="0">
                <a:solidFill>
                  <a:schemeClr val="accent2"/>
                </a:solidFill>
                <a:latin typeface="Consolas" pitchFamily="49" charset="0"/>
              </a:rPr>
              <a:t>sp</a:t>
            </a:r>
            <a:r>
              <a:rPr lang="en-US" sz="1800" dirty="0" smtClean="0">
                <a:solidFill>
                  <a:schemeClr val="accent2"/>
                </a:solidFill>
                <a:latin typeface="Consolas" pitchFamily="49" charset="0"/>
              </a:rPr>
              <a:t>)</a:t>
            </a:r>
            <a:endParaRPr lang="en-US" sz="1800" dirty="0">
              <a:solidFill>
                <a:schemeClr val="accent2"/>
              </a:solidFill>
              <a:latin typeface="Consolas" pitchFamily="49" charset="0"/>
            </a:endParaRPr>
          </a:p>
          <a:p>
            <a:pPr>
              <a:lnSpc>
                <a:spcPct val="90000"/>
              </a:lnSpc>
            </a:pPr>
            <a:r>
              <a:rPr lang="en-US" sz="1800" dirty="0">
                <a:solidFill>
                  <a:schemeClr val="accent2"/>
                </a:solidFill>
                <a:latin typeface="Consolas" pitchFamily="49" charset="0"/>
              </a:rPr>
              <a:t>       </a:t>
            </a:r>
            <a:r>
              <a:rPr lang="en-US" sz="1800" dirty="0" err="1">
                <a:solidFill>
                  <a:schemeClr val="accent2"/>
                </a:solidFill>
                <a:latin typeface="Consolas" pitchFamily="49" charset="0"/>
              </a:rPr>
              <a:t>sw</a:t>
            </a:r>
            <a:r>
              <a:rPr lang="en-US" sz="1800" dirty="0">
                <a:solidFill>
                  <a:schemeClr val="accent2"/>
                </a:solidFill>
                <a:latin typeface="Consolas" pitchFamily="49" charset="0"/>
              </a:rPr>
              <a:t>      </a:t>
            </a:r>
            <a:r>
              <a:rPr lang="en-US" sz="1800" dirty="0" smtClean="0">
                <a:solidFill>
                  <a:schemeClr val="accent2"/>
                </a:solidFill>
                <a:latin typeface="Consolas" pitchFamily="49" charset="0"/>
              </a:rPr>
              <a:t>fp,40(</a:t>
            </a:r>
            <a:r>
              <a:rPr lang="en-US" sz="1800" dirty="0" err="1" smtClean="0">
                <a:solidFill>
                  <a:schemeClr val="accent2"/>
                </a:solidFill>
                <a:latin typeface="Consolas" pitchFamily="49" charset="0"/>
              </a:rPr>
              <a:t>sp</a:t>
            </a:r>
            <a:r>
              <a:rPr lang="en-US" sz="1800" dirty="0">
                <a:solidFill>
                  <a:schemeClr val="accent2"/>
                </a:solidFill>
                <a:latin typeface="Consolas" pitchFamily="49" charset="0"/>
              </a:rPr>
              <a:t>)</a:t>
            </a:r>
          </a:p>
          <a:p>
            <a:pPr>
              <a:lnSpc>
                <a:spcPct val="90000"/>
              </a:lnSpc>
            </a:pPr>
            <a:r>
              <a:rPr lang="en-US" sz="1800" dirty="0">
                <a:solidFill>
                  <a:schemeClr val="tx2"/>
                </a:solidFill>
                <a:latin typeface="Consolas" pitchFamily="49" charset="0"/>
              </a:rPr>
              <a:t>       move    </a:t>
            </a:r>
            <a:r>
              <a:rPr lang="en-US" sz="1800" dirty="0" err="1" smtClean="0">
                <a:solidFill>
                  <a:schemeClr val="tx2"/>
                </a:solidFill>
                <a:latin typeface="Consolas" pitchFamily="49" charset="0"/>
              </a:rPr>
              <a:t>fp,sp</a:t>
            </a:r>
            <a:endParaRPr lang="en-US" sz="1800" dirty="0">
              <a:solidFill>
                <a:schemeClr val="tx2"/>
              </a:solidFill>
              <a:latin typeface="Consolas" pitchFamily="49" charset="0"/>
            </a:endParaRPr>
          </a:p>
          <a:p>
            <a:pPr>
              <a:lnSpc>
                <a:spcPct val="90000"/>
              </a:lnSpc>
            </a:pPr>
            <a:r>
              <a:rPr lang="en-US" sz="1800" dirty="0">
                <a:solidFill>
                  <a:schemeClr val="tx2"/>
                </a:solidFill>
                <a:latin typeface="Consolas" pitchFamily="49" charset="0"/>
              </a:rPr>
              <a:t>       </a:t>
            </a:r>
            <a:r>
              <a:rPr lang="en-US" sz="1800" dirty="0" err="1">
                <a:solidFill>
                  <a:schemeClr val="accent2"/>
                </a:solidFill>
                <a:latin typeface="Consolas" pitchFamily="49" charset="0"/>
              </a:rPr>
              <a:t>sw</a:t>
            </a:r>
            <a:r>
              <a:rPr lang="en-US" sz="1800" dirty="0">
                <a:solidFill>
                  <a:schemeClr val="accent2"/>
                </a:solidFill>
                <a:latin typeface="Consolas" pitchFamily="49" charset="0"/>
              </a:rPr>
              <a:t>      </a:t>
            </a:r>
            <a:r>
              <a:rPr lang="en-US" sz="1800" dirty="0" smtClean="0">
                <a:solidFill>
                  <a:schemeClr val="accent2"/>
                </a:solidFill>
                <a:latin typeface="Consolas" pitchFamily="49" charset="0"/>
              </a:rPr>
              <a:t>x10,-36(</a:t>
            </a:r>
            <a:r>
              <a:rPr lang="en-US" sz="1800" dirty="0" err="1" smtClean="0">
                <a:solidFill>
                  <a:schemeClr val="accent2"/>
                </a:solidFill>
                <a:latin typeface="Consolas" pitchFamily="49" charset="0"/>
              </a:rPr>
              <a:t>fp</a:t>
            </a:r>
            <a:r>
              <a:rPr lang="en-US" sz="1800" dirty="0">
                <a:solidFill>
                  <a:schemeClr val="accent2"/>
                </a:solidFill>
                <a:latin typeface="Consolas" pitchFamily="49" charset="0"/>
              </a:rPr>
              <a:t>)</a:t>
            </a:r>
          </a:p>
          <a:p>
            <a:pPr>
              <a:lnSpc>
                <a:spcPct val="90000"/>
              </a:lnSpc>
            </a:pPr>
            <a:r>
              <a:rPr lang="en-US" sz="1800" dirty="0">
                <a:solidFill>
                  <a:schemeClr val="accent2"/>
                </a:solidFill>
                <a:latin typeface="Consolas" pitchFamily="49" charset="0"/>
              </a:rPr>
              <a:t>       </a:t>
            </a:r>
            <a:r>
              <a:rPr lang="en-US" sz="1800" dirty="0" err="1">
                <a:solidFill>
                  <a:schemeClr val="accent2"/>
                </a:solidFill>
                <a:latin typeface="Consolas" pitchFamily="49" charset="0"/>
              </a:rPr>
              <a:t>sw</a:t>
            </a:r>
            <a:r>
              <a:rPr lang="en-US" sz="1800" dirty="0">
                <a:solidFill>
                  <a:schemeClr val="accent2"/>
                </a:solidFill>
                <a:latin typeface="Consolas" pitchFamily="49" charset="0"/>
              </a:rPr>
              <a:t>      </a:t>
            </a:r>
            <a:r>
              <a:rPr lang="en-US" sz="1800" dirty="0" smtClean="0">
                <a:solidFill>
                  <a:schemeClr val="accent2"/>
                </a:solidFill>
                <a:latin typeface="Consolas" pitchFamily="49" charset="0"/>
              </a:rPr>
              <a:t>x11,-40(</a:t>
            </a:r>
            <a:r>
              <a:rPr lang="en-US" sz="1800" dirty="0" err="1" smtClean="0">
                <a:solidFill>
                  <a:schemeClr val="accent2"/>
                </a:solidFill>
                <a:latin typeface="Consolas" pitchFamily="49" charset="0"/>
              </a:rPr>
              <a:t>fp</a:t>
            </a:r>
            <a:r>
              <a:rPr lang="en-US" sz="1800" dirty="0" smtClean="0">
                <a:solidFill>
                  <a:schemeClr val="accent2"/>
                </a:solidFill>
                <a:latin typeface="Consolas" pitchFamily="49" charset="0"/>
              </a:rPr>
              <a:t>)</a:t>
            </a:r>
            <a:endParaRPr lang="en-US" sz="1800" dirty="0">
              <a:solidFill>
                <a:schemeClr val="accent2"/>
              </a:solidFill>
              <a:latin typeface="Consolas" pitchFamily="49" charset="0"/>
            </a:endParaRPr>
          </a:p>
          <a:p>
            <a:pPr>
              <a:lnSpc>
                <a:spcPct val="90000"/>
              </a:lnSpc>
            </a:pPr>
            <a:r>
              <a:rPr lang="en-US" sz="1800" dirty="0">
                <a:solidFill>
                  <a:schemeClr val="tx2"/>
                </a:solidFill>
                <a:latin typeface="Consolas" pitchFamily="49" charset="0"/>
              </a:rPr>
              <a:t>       la      </a:t>
            </a:r>
            <a:r>
              <a:rPr lang="en-US" sz="1800" dirty="0" smtClean="0">
                <a:solidFill>
                  <a:schemeClr val="tx2"/>
                </a:solidFill>
                <a:latin typeface="Consolas" pitchFamily="49" charset="0"/>
              </a:rPr>
              <a:t>x15,n</a:t>
            </a:r>
            <a:endParaRPr lang="en-US" sz="1800" dirty="0">
              <a:solidFill>
                <a:schemeClr val="tx2"/>
              </a:solidFill>
              <a:latin typeface="Consolas" pitchFamily="49" charset="0"/>
            </a:endParaRPr>
          </a:p>
          <a:p>
            <a:pPr>
              <a:lnSpc>
                <a:spcPct val="90000"/>
              </a:lnSpc>
            </a:pPr>
            <a:r>
              <a:rPr lang="en-US" sz="1800" dirty="0">
                <a:solidFill>
                  <a:schemeClr val="tx2"/>
                </a:solidFill>
                <a:latin typeface="Consolas" pitchFamily="49" charset="0"/>
              </a:rPr>
              <a:t>       </a:t>
            </a:r>
            <a:r>
              <a:rPr lang="en-US" sz="1800" dirty="0" err="1">
                <a:solidFill>
                  <a:schemeClr val="accent2"/>
                </a:solidFill>
                <a:latin typeface="Consolas" pitchFamily="49" charset="0"/>
              </a:rPr>
              <a:t>lw</a:t>
            </a:r>
            <a:r>
              <a:rPr lang="en-US" sz="1800" dirty="0">
                <a:solidFill>
                  <a:schemeClr val="accent2"/>
                </a:solidFill>
                <a:latin typeface="Consolas" pitchFamily="49" charset="0"/>
              </a:rPr>
              <a:t>      </a:t>
            </a:r>
            <a:r>
              <a:rPr lang="en-US" sz="1800" dirty="0" smtClean="0">
                <a:solidFill>
                  <a:schemeClr val="accent2"/>
                </a:solidFill>
                <a:latin typeface="Consolas" pitchFamily="49" charset="0"/>
              </a:rPr>
              <a:t>x15,0(x15)</a:t>
            </a:r>
            <a:endParaRPr lang="en-US" sz="1800" dirty="0">
              <a:solidFill>
                <a:schemeClr val="accent2"/>
              </a:solidFill>
              <a:latin typeface="Consolas" pitchFamily="49" charset="0"/>
            </a:endParaRPr>
          </a:p>
          <a:p>
            <a:pPr>
              <a:lnSpc>
                <a:spcPct val="90000"/>
              </a:lnSpc>
            </a:pPr>
            <a:r>
              <a:rPr lang="en-US" sz="1800" dirty="0">
                <a:solidFill>
                  <a:schemeClr val="accent2"/>
                </a:solidFill>
                <a:latin typeface="Consolas" pitchFamily="49" charset="0"/>
              </a:rPr>
              <a:t>       </a:t>
            </a:r>
            <a:r>
              <a:rPr lang="en-US" sz="1800" dirty="0" err="1">
                <a:solidFill>
                  <a:schemeClr val="accent2"/>
                </a:solidFill>
                <a:latin typeface="Consolas" pitchFamily="49" charset="0"/>
              </a:rPr>
              <a:t>sw</a:t>
            </a:r>
            <a:r>
              <a:rPr lang="en-US" sz="1800" dirty="0">
                <a:solidFill>
                  <a:schemeClr val="accent2"/>
                </a:solidFill>
                <a:latin typeface="Consolas" pitchFamily="49" charset="0"/>
              </a:rPr>
              <a:t>      </a:t>
            </a:r>
            <a:r>
              <a:rPr lang="en-US" sz="1800" dirty="0" smtClean="0">
                <a:solidFill>
                  <a:schemeClr val="accent2"/>
                </a:solidFill>
                <a:latin typeface="Consolas" pitchFamily="49" charset="0"/>
              </a:rPr>
              <a:t>x15,-28(</a:t>
            </a:r>
            <a:r>
              <a:rPr lang="en-US" sz="1800" dirty="0" err="1" smtClean="0">
                <a:solidFill>
                  <a:schemeClr val="accent2"/>
                </a:solidFill>
                <a:latin typeface="Consolas" pitchFamily="49" charset="0"/>
              </a:rPr>
              <a:t>fp</a:t>
            </a:r>
            <a:r>
              <a:rPr lang="en-US" sz="1800" dirty="0" smtClean="0">
                <a:solidFill>
                  <a:schemeClr val="accent2"/>
                </a:solidFill>
                <a:latin typeface="Consolas" pitchFamily="49" charset="0"/>
              </a:rPr>
              <a:t>)</a:t>
            </a:r>
            <a:endParaRPr lang="en-US" sz="1800" dirty="0">
              <a:solidFill>
                <a:schemeClr val="accent2"/>
              </a:solidFill>
              <a:latin typeface="Consolas" pitchFamily="49" charset="0"/>
            </a:endParaRPr>
          </a:p>
          <a:p>
            <a:pPr>
              <a:lnSpc>
                <a:spcPct val="90000"/>
              </a:lnSpc>
            </a:pPr>
            <a:r>
              <a:rPr lang="en-US" sz="1800" dirty="0">
                <a:solidFill>
                  <a:schemeClr val="accent2"/>
                </a:solidFill>
                <a:latin typeface="Consolas" pitchFamily="49" charset="0"/>
              </a:rPr>
              <a:t>       </a:t>
            </a:r>
            <a:r>
              <a:rPr lang="en-US" sz="1800" dirty="0" err="1">
                <a:solidFill>
                  <a:schemeClr val="accent2"/>
                </a:solidFill>
                <a:latin typeface="Consolas" pitchFamily="49" charset="0"/>
              </a:rPr>
              <a:t>sw</a:t>
            </a:r>
            <a:r>
              <a:rPr lang="en-US" sz="1800" dirty="0">
                <a:solidFill>
                  <a:schemeClr val="accent2"/>
                </a:solidFill>
                <a:latin typeface="Consolas" pitchFamily="49" charset="0"/>
              </a:rPr>
              <a:t>      </a:t>
            </a:r>
            <a:r>
              <a:rPr lang="en-US" sz="1800" dirty="0" smtClean="0">
                <a:solidFill>
                  <a:schemeClr val="accent2"/>
                </a:solidFill>
                <a:latin typeface="Consolas" pitchFamily="49" charset="0"/>
              </a:rPr>
              <a:t>x0,-24(</a:t>
            </a:r>
            <a:r>
              <a:rPr lang="en-US" sz="1800" dirty="0" err="1" smtClean="0">
                <a:solidFill>
                  <a:schemeClr val="accent2"/>
                </a:solidFill>
                <a:latin typeface="Consolas" pitchFamily="49" charset="0"/>
              </a:rPr>
              <a:t>fp</a:t>
            </a:r>
            <a:r>
              <a:rPr lang="en-US" sz="1800" dirty="0">
                <a:solidFill>
                  <a:schemeClr val="accent2"/>
                </a:solidFill>
                <a:latin typeface="Consolas" pitchFamily="49" charset="0"/>
              </a:rPr>
              <a:t>)</a:t>
            </a:r>
          </a:p>
          <a:p>
            <a:pPr>
              <a:lnSpc>
                <a:spcPct val="90000"/>
              </a:lnSpc>
            </a:pPr>
            <a:r>
              <a:rPr lang="en-US" sz="1800" dirty="0">
                <a:solidFill>
                  <a:schemeClr val="tx2"/>
                </a:solidFill>
                <a:latin typeface="Consolas" pitchFamily="49" charset="0"/>
              </a:rPr>
              <a:t>       li      </a:t>
            </a:r>
            <a:r>
              <a:rPr lang="en-US" sz="1800" dirty="0" smtClean="0">
                <a:solidFill>
                  <a:schemeClr val="tx2"/>
                </a:solidFill>
                <a:latin typeface="Consolas" pitchFamily="49" charset="0"/>
              </a:rPr>
              <a:t>x15,1</a:t>
            </a:r>
            <a:endParaRPr lang="en-US" sz="1800" dirty="0">
              <a:solidFill>
                <a:schemeClr val="tx2"/>
              </a:solidFill>
              <a:latin typeface="Consolas" pitchFamily="49" charset="0"/>
            </a:endParaRPr>
          </a:p>
          <a:p>
            <a:pPr>
              <a:lnSpc>
                <a:spcPct val="90000"/>
              </a:lnSpc>
            </a:pPr>
            <a:r>
              <a:rPr lang="en-US" sz="1800" dirty="0">
                <a:solidFill>
                  <a:schemeClr val="tx2"/>
                </a:solidFill>
                <a:latin typeface="Consolas" pitchFamily="49" charset="0"/>
              </a:rPr>
              <a:t>       </a:t>
            </a:r>
            <a:r>
              <a:rPr lang="en-US" sz="1800" dirty="0" err="1">
                <a:solidFill>
                  <a:schemeClr val="accent2"/>
                </a:solidFill>
                <a:latin typeface="Consolas" pitchFamily="49" charset="0"/>
              </a:rPr>
              <a:t>sw</a:t>
            </a:r>
            <a:r>
              <a:rPr lang="en-US" sz="1800" dirty="0">
                <a:solidFill>
                  <a:schemeClr val="accent2"/>
                </a:solidFill>
                <a:latin typeface="Consolas" pitchFamily="49" charset="0"/>
              </a:rPr>
              <a:t>      </a:t>
            </a:r>
            <a:r>
              <a:rPr lang="en-US" sz="1800" dirty="0" smtClean="0">
                <a:solidFill>
                  <a:schemeClr val="accent2"/>
                </a:solidFill>
                <a:latin typeface="Consolas" pitchFamily="49" charset="0"/>
              </a:rPr>
              <a:t>x15,-20(</a:t>
            </a:r>
            <a:r>
              <a:rPr lang="en-US" sz="1800" dirty="0" err="1" smtClean="0">
                <a:solidFill>
                  <a:schemeClr val="accent2"/>
                </a:solidFill>
                <a:latin typeface="Consolas" pitchFamily="49" charset="0"/>
              </a:rPr>
              <a:t>fp</a:t>
            </a:r>
            <a:r>
              <a:rPr lang="en-US" sz="1800" dirty="0">
                <a:solidFill>
                  <a:schemeClr val="accent2"/>
                </a:solidFill>
                <a:latin typeface="Consolas" pitchFamily="49" charset="0"/>
              </a:rPr>
              <a:t>)</a:t>
            </a:r>
            <a:endParaRPr lang="en-US" sz="1800" dirty="0" smtClean="0">
              <a:solidFill>
                <a:schemeClr val="accent2"/>
              </a:solidFill>
              <a:latin typeface="Consolas" pitchFamily="49" charset="0"/>
            </a:endParaRPr>
          </a:p>
          <a:p>
            <a:pPr marL="342900" lvl="0" indent="-342900">
              <a:lnSpc>
                <a:spcPct val="80000"/>
              </a:lnSpc>
              <a:spcBef>
                <a:spcPct val="20000"/>
              </a:spcBef>
              <a:buSzPct val="80000"/>
              <a:tabLst>
                <a:tab pos="682625" algn="l"/>
              </a:tabLst>
            </a:pPr>
            <a:r>
              <a:rPr lang="en-US" sz="1800" dirty="0">
                <a:solidFill>
                  <a:schemeClr val="tx2"/>
                </a:solidFill>
                <a:latin typeface="Consolas" pitchFamily="49" charset="0"/>
                <a:cs typeface="Arial" pitchFamily="34" charset="0"/>
              </a:rPr>
              <a:t> </a:t>
            </a:r>
            <a:r>
              <a:rPr lang="en-US" sz="1800" dirty="0" smtClean="0">
                <a:solidFill>
                  <a:schemeClr val="tx2"/>
                </a:solidFill>
                <a:latin typeface="Consolas" pitchFamily="49" charset="0"/>
                <a:cs typeface="Arial" pitchFamily="34" charset="0"/>
              </a:rPr>
              <a:t>L2:   </a:t>
            </a:r>
            <a:r>
              <a:rPr lang="en-US" sz="1800" dirty="0" err="1" smtClean="0">
                <a:solidFill>
                  <a:schemeClr val="accent2"/>
                </a:solidFill>
                <a:latin typeface="Consolas" pitchFamily="49" charset="0"/>
                <a:cs typeface="Arial" pitchFamily="34" charset="0"/>
              </a:rPr>
              <a:t>lw</a:t>
            </a:r>
            <a:r>
              <a:rPr lang="en-US" sz="1800" dirty="0" smtClean="0">
                <a:solidFill>
                  <a:schemeClr val="accent2"/>
                </a:solidFill>
                <a:latin typeface="Consolas" pitchFamily="49" charset="0"/>
                <a:cs typeface="Arial" pitchFamily="34" charset="0"/>
              </a:rPr>
              <a:t>      x14,-20(</a:t>
            </a:r>
            <a:r>
              <a:rPr lang="en-US" sz="1800" dirty="0" err="1" smtClean="0">
                <a:solidFill>
                  <a:schemeClr val="accent2"/>
                </a:solidFill>
                <a:latin typeface="Consolas" pitchFamily="49" charset="0"/>
                <a:cs typeface="Arial" pitchFamily="34" charset="0"/>
              </a:rPr>
              <a:t>fp</a:t>
            </a:r>
            <a:r>
              <a:rPr lang="en-US" sz="1800" dirty="0" smtClean="0">
                <a:solidFill>
                  <a:schemeClr val="accent2"/>
                </a:solidFill>
                <a:latin typeface="Consolas" pitchFamily="49" charset="0"/>
                <a:cs typeface="Arial" pitchFamily="34" charset="0"/>
              </a:rPr>
              <a:t>)</a:t>
            </a:r>
            <a:endParaRPr lang="en-US" sz="1800" dirty="0">
              <a:solidFill>
                <a:schemeClr val="accent2"/>
              </a:solidFill>
              <a:latin typeface="Consolas" pitchFamily="49" charset="0"/>
              <a:cs typeface="Arial" pitchFamily="34" charset="0"/>
            </a:endParaRPr>
          </a:p>
          <a:p>
            <a:pPr marL="342900" lvl="0" indent="-342900">
              <a:lnSpc>
                <a:spcPct val="80000"/>
              </a:lnSpc>
              <a:spcBef>
                <a:spcPct val="20000"/>
              </a:spcBef>
              <a:buSzPct val="80000"/>
              <a:tabLst>
                <a:tab pos="682625" algn="l"/>
              </a:tabLst>
            </a:pPr>
            <a:r>
              <a:rPr lang="en-US" sz="1800" dirty="0">
                <a:solidFill>
                  <a:schemeClr val="tx2"/>
                </a:solidFill>
                <a:latin typeface="Consolas" pitchFamily="49" charset="0"/>
                <a:cs typeface="Arial" pitchFamily="34" charset="0"/>
              </a:rPr>
              <a:t>       </a:t>
            </a:r>
            <a:r>
              <a:rPr lang="en-US" sz="1800" dirty="0" err="1" smtClean="0">
                <a:solidFill>
                  <a:schemeClr val="accent2"/>
                </a:solidFill>
                <a:latin typeface="Consolas" pitchFamily="49" charset="0"/>
                <a:cs typeface="Arial" pitchFamily="34" charset="0"/>
              </a:rPr>
              <a:t>lw</a:t>
            </a:r>
            <a:r>
              <a:rPr lang="en-US" sz="1800" dirty="0" smtClean="0">
                <a:solidFill>
                  <a:schemeClr val="accent2"/>
                </a:solidFill>
                <a:latin typeface="Consolas" pitchFamily="49" charset="0"/>
                <a:cs typeface="Arial" pitchFamily="34" charset="0"/>
              </a:rPr>
              <a:t>      x15,-28(</a:t>
            </a:r>
            <a:r>
              <a:rPr lang="en-US" sz="1800" dirty="0" err="1" smtClean="0">
                <a:solidFill>
                  <a:schemeClr val="accent2"/>
                </a:solidFill>
                <a:latin typeface="Consolas" pitchFamily="49" charset="0"/>
                <a:cs typeface="Arial" pitchFamily="34" charset="0"/>
              </a:rPr>
              <a:t>fp</a:t>
            </a:r>
            <a:r>
              <a:rPr lang="en-US" sz="1800" dirty="0">
                <a:solidFill>
                  <a:schemeClr val="accent2"/>
                </a:solidFill>
                <a:latin typeface="Consolas" pitchFamily="49" charset="0"/>
                <a:cs typeface="Arial" pitchFamily="34" charset="0"/>
              </a:rPr>
              <a:t>)</a:t>
            </a:r>
          </a:p>
          <a:p>
            <a:pPr marL="342900" lvl="0" indent="-342900">
              <a:lnSpc>
                <a:spcPct val="80000"/>
              </a:lnSpc>
              <a:spcBef>
                <a:spcPct val="20000"/>
              </a:spcBef>
              <a:buSzPct val="80000"/>
              <a:tabLst>
                <a:tab pos="682625" algn="l"/>
              </a:tabLst>
            </a:pPr>
            <a:r>
              <a:rPr lang="en-US" sz="1800" dirty="0">
                <a:solidFill>
                  <a:schemeClr val="tx2"/>
                </a:solidFill>
                <a:latin typeface="Consolas" pitchFamily="49" charset="0"/>
                <a:cs typeface="Arial" pitchFamily="34" charset="0"/>
              </a:rPr>
              <a:t>       </a:t>
            </a:r>
            <a:r>
              <a:rPr lang="en-US" sz="1800" dirty="0" err="1">
                <a:solidFill>
                  <a:schemeClr val="tx2"/>
                </a:solidFill>
                <a:latin typeface="Consolas" pitchFamily="49" charset="0"/>
                <a:cs typeface="Arial" pitchFamily="34" charset="0"/>
              </a:rPr>
              <a:t>b</a:t>
            </a:r>
            <a:r>
              <a:rPr lang="en-US" sz="1800" dirty="0" err="1" smtClean="0">
                <a:solidFill>
                  <a:schemeClr val="tx2"/>
                </a:solidFill>
                <a:latin typeface="Consolas" pitchFamily="49" charset="0"/>
                <a:cs typeface="Arial" pitchFamily="34" charset="0"/>
              </a:rPr>
              <a:t>lt</a:t>
            </a:r>
            <a:r>
              <a:rPr lang="en-US" sz="1800" dirty="0" smtClean="0">
                <a:solidFill>
                  <a:schemeClr val="tx2"/>
                </a:solidFill>
                <a:latin typeface="Consolas" pitchFamily="49" charset="0"/>
                <a:cs typeface="Arial" pitchFamily="34" charset="0"/>
              </a:rPr>
              <a:t>     x15,x14,L3</a:t>
            </a:r>
            <a:endParaRPr lang="en-US" sz="1800" dirty="0">
              <a:solidFill>
                <a:schemeClr val="tx2"/>
              </a:solidFill>
              <a:latin typeface="Consolas" pitchFamily="49" charset="0"/>
              <a:cs typeface="Arial" pitchFamily="34" charset="0"/>
            </a:endParaRPr>
          </a:p>
          <a:p>
            <a:pPr marL="342900" lvl="0" indent="-342900">
              <a:lnSpc>
                <a:spcPct val="80000"/>
              </a:lnSpc>
              <a:spcBef>
                <a:spcPct val="20000"/>
              </a:spcBef>
              <a:buSzPct val="80000"/>
              <a:tabLst>
                <a:tab pos="682625" algn="l"/>
              </a:tabLst>
            </a:pPr>
            <a:r>
              <a:rPr lang="en-US" sz="1800" dirty="0">
                <a:solidFill>
                  <a:schemeClr val="tx2"/>
                </a:solidFill>
                <a:latin typeface="Consolas" pitchFamily="49" charset="0"/>
                <a:cs typeface="Arial" pitchFamily="34" charset="0"/>
              </a:rPr>
              <a:t>       </a:t>
            </a:r>
            <a:r>
              <a:rPr lang="en-US" sz="1800" dirty="0" smtClean="0">
                <a:solidFill>
                  <a:schemeClr val="tx2"/>
                </a:solidFill>
                <a:latin typeface="Consolas" pitchFamily="49" charset="0"/>
                <a:cs typeface="Arial" pitchFamily="34" charset="0"/>
              </a:rPr>
              <a:t>. . .</a:t>
            </a:r>
            <a:endParaRPr lang="en-US" sz="1400" b="1" dirty="0">
              <a:solidFill>
                <a:schemeClr val="tx2"/>
              </a:solidFill>
              <a:latin typeface="Courier New" pitchFamily="49" charset="0"/>
            </a:endParaRPr>
          </a:p>
        </p:txBody>
      </p:sp>
      <p:sp>
        <p:nvSpPr>
          <p:cNvPr id="11" name="Rectangle 5"/>
          <p:cNvSpPr>
            <a:spLocks noChangeArrowheads="1"/>
          </p:cNvSpPr>
          <p:nvPr/>
        </p:nvSpPr>
        <p:spPr bwMode="auto">
          <a:xfrm>
            <a:off x="5606943" y="799736"/>
            <a:ext cx="2902717" cy="527548"/>
          </a:xfrm>
          <a:prstGeom prst="rect">
            <a:avLst/>
          </a:prstGeom>
          <a:noFill/>
          <a:ln w="12700">
            <a:noFill/>
            <a:miter lim="800000"/>
            <a:headEnd/>
            <a:tailEnd/>
          </a:ln>
          <a:effectLst/>
        </p:spPr>
        <p:txBody>
          <a:bodyPr lIns="90487" tIns="44450" rIns="90487" bIns="44450"/>
          <a:lstStyle/>
          <a:p>
            <a:pPr marL="223838" indent="-223838" algn="l" defTabSz="895350">
              <a:spcBef>
                <a:spcPct val="30000"/>
              </a:spcBef>
            </a:pPr>
            <a:r>
              <a:rPr lang="en-US" sz="2800" dirty="0" smtClean="0">
                <a:solidFill>
                  <a:schemeClr val="tx2"/>
                </a:solidFill>
                <a:latin typeface="Calibri" pitchFamily="34" charset="0"/>
              </a:rPr>
              <a:t>RISC-V Assembly</a:t>
            </a:r>
          </a:p>
        </p:txBody>
      </p:sp>
      <p:sp>
        <p:nvSpPr>
          <p:cNvPr id="12" name="Rectangle 11"/>
          <p:cNvSpPr/>
          <p:nvPr/>
        </p:nvSpPr>
        <p:spPr>
          <a:xfrm>
            <a:off x="5361029" y="5837613"/>
            <a:ext cx="3808611" cy="769441"/>
          </a:xfrm>
          <a:prstGeom prst="rect">
            <a:avLst/>
          </a:prstGeom>
        </p:spPr>
        <p:txBody>
          <a:bodyPr wrap="square">
            <a:spAutoFit/>
          </a:bodyPr>
          <a:lstStyle/>
          <a:p>
            <a:pPr>
              <a:buSzPct val="200000"/>
            </a:pPr>
            <a:r>
              <a:rPr lang="en-US" sz="2200" b="1" dirty="0">
                <a:solidFill>
                  <a:srgbClr val="FF0000"/>
                </a:solidFill>
                <a:latin typeface="Calibri (Body)"/>
                <a:cs typeface="Calibri (Body)"/>
              </a:rPr>
              <a:t>Instructions that read from </a:t>
            </a:r>
            <a:endParaRPr lang="en-US" sz="2200" b="1" dirty="0" smtClean="0">
              <a:solidFill>
                <a:srgbClr val="FF0000"/>
              </a:solidFill>
              <a:latin typeface="Calibri (Body)"/>
              <a:cs typeface="Calibri (Body)"/>
            </a:endParaRPr>
          </a:p>
          <a:p>
            <a:pPr>
              <a:buSzPct val="200000"/>
            </a:pPr>
            <a:r>
              <a:rPr lang="en-US" sz="2200" b="1" dirty="0" smtClean="0">
                <a:solidFill>
                  <a:srgbClr val="FF0000"/>
                </a:solidFill>
                <a:latin typeface="Calibri (Body)"/>
                <a:cs typeface="Calibri (Body)"/>
              </a:rPr>
              <a:t>or </a:t>
            </a:r>
            <a:r>
              <a:rPr lang="en-US" sz="2200" b="1" dirty="0">
                <a:solidFill>
                  <a:srgbClr val="FF0000"/>
                </a:solidFill>
                <a:latin typeface="Calibri (Body)"/>
                <a:cs typeface="Calibri (Body)"/>
              </a:rPr>
              <a:t>write to memory… </a:t>
            </a:r>
            <a:r>
              <a:rPr lang="en-US" sz="2200" b="1" dirty="0">
                <a:solidFill>
                  <a:srgbClr val="FF0000"/>
                </a:solidFill>
                <a:latin typeface="Courier New" pitchFamily="49" charset="0"/>
              </a:rPr>
              <a:t> </a:t>
            </a:r>
            <a:endParaRPr lang="en-US" sz="2200" dirty="0"/>
          </a:p>
        </p:txBody>
      </p:sp>
    </p:spTree>
    <p:extLst>
      <p:ext uri="{BB962C8B-B14F-4D97-AF65-F5344CB8AC3E}">
        <p14:creationId xmlns:p14="http://schemas.microsoft.com/office/powerpoint/2010/main" val="194989851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20</a:t>
            </a:fld>
            <a:endParaRPr lang="en-US" dirty="0"/>
          </a:p>
        </p:txBody>
      </p:sp>
      <p:sp>
        <p:nvSpPr>
          <p:cNvPr id="5" name="Title 1"/>
          <p:cNvSpPr>
            <a:spLocks noGrp="1"/>
          </p:cNvSpPr>
          <p:nvPr>
            <p:ph type="title"/>
          </p:nvPr>
        </p:nvSpPr>
        <p:spPr>
          <a:xfrm>
            <a:off x="293427" y="3331"/>
            <a:ext cx="8229600" cy="1143000"/>
          </a:xfrm>
        </p:spPr>
        <p:txBody>
          <a:bodyPr/>
          <a:lstStyle/>
          <a:p>
            <a:r>
              <a:rPr lang="en-US" dirty="0" smtClean="0"/>
              <a:t>Some Terminology</a:t>
            </a:r>
            <a:endParaRPr lang="en-US" dirty="0"/>
          </a:p>
        </p:txBody>
      </p:sp>
      <p:sp>
        <p:nvSpPr>
          <p:cNvPr id="6" name="Content Placeholder 2"/>
          <p:cNvSpPr>
            <a:spLocks noGrp="1"/>
          </p:cNvSpPr>
          <p:nvPr>
            <p:ph idx="1"/>
          </p:nvPr>
        </p:nvSpPr>
        <p:spPr>
          <a:xfrm>
            <a:off x="293427" y="1146331"/>
            <a:ext cx="9014346" cy="5718491"/>
          </a:xfrm>
        </p:spPr>
        <p:txBody>
          <a:bodyPr>
            <a:normAutofit fontScale="85000" lnSpcReduction="10000"/>
          </a:bodyPr>
          <a:lstStyle/>
          <a:p>
            <a:pPr marL="0" indent="0">
              <a:lnSpc>
                <a:spcPct val="120000"/>
              </a:lnSpc>
              <a:buClr>
                <a:schemeClr val="tx2"/>
              </a:buClr>
              <a:buNone/>
            </a:pPr>
            <a:r>
              <a:rPr lang="en-US" sz="3800" dirty="0" smtClean="0">
                <a:solidFill>
                  <a:srgbClr val="00B050"/>
                </a:solidFill>
              </a:rPr>
              <a:t>Cache </a:t>
            </a:r>
            <a:r>
              <a:rPr lang="en-US" sz="3800" dirty="0">
                <a:solidFill>
                  <a:srgbClr val="00B050"/>
                </a:solidFill>
              </a:rPr>
              <a:t>hit</a:t>
            </a:r>
          </a:p>
          <a:p>
            <a:pPr marL="0" indent="-457200">
              <a:lnSpc>
                <a:spcPct val="120000"/>
              </a:lnSpc>
              <a:buClr>
                <a:schemeClr val="tx2"/>
              </a:buClr>
            </a:pPr>
            <a:r>
              <a:rPr lang="en-US" dirty="0">
                <a:solidFill>
                  <a:schemeClr val="tx2"/>
                </a:solidFill>
              </a:rPr>
              <a:t>data is in the </a:t>
            </a:r>
            <a:r>
              <a:rPr lang="en-US" dirty="0" smtClean="0">
                <a:solidFill>
                  <a:schemeClr val="tx2"/>
                </a:solidFill>
              </a:rPr>
              <a:t>Cache</a:t>
            </a:r>
          </a:p>
          <a:p>
            <a:pPr marL="0" indent="-457200">
              <a:lnSpc>
                <a:spcPct val="120000"/>
              </a:lnSpc>
              <a:buClr>
                <a:schemeClr val="tx2"/>
              </a:buClr>
            </a:pPr>
            <a:r>
              <a:rPr lang="en-US" dirty="0" err="1" smtClean="0"/>
              <a:t>t</a:t>
            </a:r>
            <a:r>
              <a:rPr lang="en-US" baseline="-25000" dirty="0" err="1" smtClean="0"/>
              <a:t>hit</a:t>
            </a:r>
            <a:r>
              <a:rPr lang="en-US" baseline="-25000" dirty="0" smtClean="0"/>
              <a:t> </a:t>
            </a:r>
            <a:r>
              <a:rPr lang="en-US" dirty="0" smtClean="0"/>
              <a:t>: time it takes to access the cache</a:t>
            </a:r>
          </a:p>
          <a:p>
            <a:pPr marL="0" indent="-457200">
              <a:lnSpc>
                <a:spcPct val="120000"/>
              </a:lnSpc>
              <a:buClr>
                <a:schemeClr val="tx2"/>
              </a:buClr>
            </a:pPr>
            <a:r>
              <a:rPr lang="en-US" dirty="0" smtClean="0">
                <a:solidFill>
                  <a:srgbClr val="7030A0"/>
                </a:solidFill>
              </a:rPr>
              <a:t>Hit rate (%hit): </a:t>
            </a:r>
            <a:r>
              <a:rPr lang="en-US" dirty="0" smtClean="0"/>
              <a:t># cache hits / # cache accesses</a:t>
            </a:r>
            <a:endParaRPr lang="en-US" sz="3300" dirty="0" smtClean="0">
              <a:solidFill>
                <a:schemeClr val="accent2"/>
              </a:solidFill>
            </a:endParaRPr>
          </a:p>
          <a:p>
            <a:pPr marL="0" indent="0">
              <a:lnSpc>
                <a:spcPct val="120000"/>
              </a:lnSpc>
              <a:buClr>
                <a:schemeClr val="tx2"/>
              </a:buClr>
              <a:buNone/>
            </a:pPr>
            <a:r>
              <a:rPr lang="en-US" sz="3800" dirty="0" smtClean="0">
                <a:solidFill>
                  <a:schemeClr val="accent2"/>
                </a:solidFill>
              </a:rPr>
              <a:t>Cache miss</a:t>
            </a:r>
            <a:endParaRPr lang="en-US" sz="3800" dirty="0">
              <a:solidFill>
                <a:schemeClr val="accent2"/>
              </a:solidFill>
            </a:endParaRPr>
          </a:p>
          <a:p>
            <a:pPr marL="0" indent="-457200">
              <a:lnSpc>
                <a:spcPct val="120000"/>
              </a:lnSpc>
              <a:buClr>
                <a:schemeClr val="tx2"/>
              </a:buClr>
              <a:buFont typeface="Arial" charset="0"/>
              <a:buChar char="•"/>
            </a:pPr>
            <a:r>
              <a:rPr lang="en-US" dirty="0" smtClean="0"/>
              <a:t>data </a:t>
            </a:r>
            <a:r>
              <a:rPr lang="en-US" dirty="0"/>
              <a:t>is </a:t>
            </a:r>
            <a:r>
              <a:rPr lang="en-US" b="1" dirty="0"/>
              <a:t>not </a:t>
            </a:r>
            <a:r>
              <a:rPr lang="en-US" dirty="0"/>
              <a:t>in the </a:t>
            </a:r>
            <a:r>
              <a:rPr lang="en-US" dirty="0" smtClean="0"/>
              <a:t>Cache</a:t>
            </a:r>
          </a:p>
          <a:p>
            <a:pPr marL="0" indent="-457200">
              <a:lnSpc>
                <a:spcPct val="120000"/>
              </a:lnSpc>
              <a:buClr>
                <a:schemeClr val="tx2"/>
              </a:buClr>
              <a:buFont typeface="Arial" charset="0"/>
              <a:buChar char="•"/>
            </a:pPr>
            <a:r>
              <a:rPr lang="en-US" dirty="0" err="1" smtClean="0"/>
              <a:t>t</a:t>
            </a:r>
            <a:r>
              <a:rPr lang="en-US" baseline="-25000" dirty="0" err="1" smtClean="0"/>
              <a:t>miss</a:t>
            </a:r>
            <a:r>
              <a:rPr lang="en-US" baseline="-25000" dirty="0" smtClean="0"/>
              <a:t> </a:t>
            </a:r>
            <a:r>
              <a:rPr lang="en-US" dirty="0"/>
              <a:t>: time it takes to </a:t>
            </a:r>
            <a:r>
              <a:rPr lang="en-US" dirty="0" smtClean="0"/>
              <a:t>get the data from below the $</a:t>
            </a:r>
          </a:p>
          <a:p>
            <a:pPr marL="0" indent="-457200">
              <a:lnSpc>
                <a:spcPct val="120000"/>
              </a:lnSpc>
              <a:buClr>
                <a:schemeClr val="tx2"/>
              </a:buClr>
              <a:buFont typeface="Arial" charset="0"/>
              <a:buChar char="•"/>
            </a:pPr>
            <a:r>
              <a:rPr lang="en-US" dirty="0" smtClean="0">
                <a:solidFill>
                  <a:srgbClr val="7030A0"/>
                </a:solidFill>
              </a:rPr>
              <a:t>Miss rate (%miss): </a:t>
            </a:r>
            <a:r>
              <a:rPr lang="en-US" dirty="0"/>
              <a:t># cache </a:t>
            </a:r>
            <a:r>
              <a:rPr lang="en-US" dirty="0" smtClean="0"/>
              <a:t>misses / </a:t>
            </a:r>
            <a:r>
              <a:rPr lang="en-US" dirty="0"/>
              <a:t># cache </a:t>
            </a:r>
            <a:r>
              <a:rPr lang="en-US" dirty="0" smtClean="0"/>
              <a:t>accesses</a:t>
            </a:r>
          </a:p>
          <a:p>
            <a:pPr marL="0" indent="0">
              <a:lnSpc>
                <a:spcPct val="120000"/>
              </a:lnSpc>
              <a:buClr>
                <a:schemeClr val="tx2"/>
              </a:buClr>
              <a:buNone/>
            </a:pPr>
            <a:r>
              <a:rPr lang="en-US" sz="3800" dirty="0" err="1" smtClean="0">
                <a:solidFill>
                  <a:schemeClr val="accent1"/>
                </a:solidFill>
              </a:rPr>
              <a:t>Cacheline</a:t>
            </a:r>
            <a:r>
              <a:rPr lang="en-US" sz="3800" dirty="0" smtClean="0">
                <a:solidFill>
                  <a:schemeClr val="accent1"/>
                </a:solidFill>
              </a:rPr>
              <a:t> or </a:t>
            </a:r>
            <a:r>
              <a:rPr lang="en-US" sz="3800" dirty="0" err="1" smtClean="0">
                <a:solidFill>
                  <a:schemeClr val="accent1"/>
                </a:solidFill>
              </a:rPr>
              <a:t>cacheblock</a:t>
            </a:r>
            <a:r>
              <a:rPr lang="en-US" sz="3800" dirty="0" smtClean="0">
                <a:solidFill>
                  <a:schemeClr val="accent1"/>
                </a:solidFill>
              </a:rPr>
              <a:t> or simply line or block</a:t>
            </a:r>
          </a:p>
          <a:p>
            <a:pPr marL="0" indent="-457200">
              <a:lnSpc>
                <a:spcPct val="120000"/>
              </a:lnSpc>
              <a:buClr>
                <a:schemeClr val="tx2"/>
              </a:buClr>
              <a:buFont typeface="Arial" charset="0"/>
              <a:buChar char="•"/>
            </a:pPr>
            <a:r>
              <a:rPr lang="en-US" dirty="0"/>
              <a:t>Minimum unit of </a:t>
            </a:r>
            <a:r>
              <a:rPr lang="en-US" dirty="0" smtClean="0"/>
              <a:t>info </a:t>
            </a:r>
            <a:r>
              <a:rPr lang="en-US" dirty="0"/>
              <a:t>that is present/or not in the cache</a:t>
            </a:r>
          </a:p>
        </p:txBody>
      </p:sp>
    </p:spTree>
    <p:extLst>
      <p:ext uri="{BB962C8B-B14F-4D97-AF65-F5344CB8AC3E}">
        <p14:creationId xmlns:p14="http://schemas.microsoft.com/office/powerpoint/2010/main" val="1929192438"/>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21</a:t>
            </a:fld>
            <a:endParaRPr lang="en-US" dirty="0"/>
          </a:p>
        </p:txBody>
      </p:sp>
      <p:sp>
        <p:nvSpPr>
          <p:cNvPr id="5" name="Title 1"/>
          <p:cNvSpPr>
            <a:spLocks noGrp="1"/>
          </p:cNvSpPr>
          <p:nvPr>
            <p:ph type="title"/>
          </p:nvPr>
        </p:nvSpPr>
        <p:spPr>
          <a:xfrm>
            <a:off x="93371" y="61907"/>
            <a:ext cx="8229600" cy="1143000"/>
          </a:xfrm>
        </p:spPr>
        <p:txBody>
          <a:bodyPr/>
          <a:lstStyle/>
          <a:p>
            <a:r>
              <a:rPr lang="en-US" dirty="0" smtClean="0"/>
              <a:t>The Memory Hierarchy</a:t>
            </a:r>
            <a:endParaRPr lang="en-US" dirty="0"/>
          </a:p>
        </p:txBody>
      </p:sp>
      <p:sp>
        <p:nvSpPr>
          <p:cNvPr id="18" name="Rectangle 17"/>
          <p:cNvSpPr/>
          <p:nvPr/>
        </p:nvSpPr>
        <p:spPr>
          <a:xfrm>
            <a:off x="3018057" y="1632854"/>
            <a:ext cx="1930337" cy="707886"/>
          </a:xfrm>
          <a:prstGeom prst="rect">
            <a:avLst/>
          </a:prstGeom>
        </p:spPr>
        <p:txBody>
          <a:bodyPr wrap="none">
            <a:spAutoFit/>
          </a:bodyPr>
          <a:lstStyle/>
          <a:p>
            <a:pPr algn="ctr"/>
            <a:r>
              <a:rPr lang="en-US" sz="2000" dirty="0" smtClean="0">
                <a:solidFill>
                  <a:schemeClr val="tx2"/>
                </a:solidFill>
                <a:latin typeface="Source Sans Pro"/>
              </a:rPr>
              <a:t>1 cycle,   </a:t>
            </a:r>
          </a:p>
          <a:p>
            <a:pPr algn="ctr"/>
            <a:r>
              <a:rPr lang="en-US" sz="2000" dirty="0" smtClean="0">
                <a:solidFill>
                  <a:schemeClr val="tx2"/>
                </a:solidFill>
                <a:latin typeface="Source Sans Pro"/>
              </a:rPr>
              <a:t>         128 bytes</a:t>
            </a:r>
            <a:endParaRPr lang="en-US" sz="2000" dirty="0">
              <a:solidFill>
                <a:schemeClr val="tx2"/>
              </a:solidFill>
              <a:latin typeface="Source Sans Pro"/>
            </a:endParaRPr>
          </a:p>
        </p:txBody>
      </p:sp>
      <p:sp>
        <p:nvSpPr>
          <p:cNvPr id="19" name="Rectangle 18"/>
          <p:cNvSpPr/>
          <p:nvPr/>
        </p:nvSpPr>
        <p:spPr>
          <a:xfrm>
            <a:off x="3895491" y="2440356"/>
            <a:ext cx="1252266" cy="707886"/>
          </a:xfrm>
          <a:prstGeom prst="rect">
            <a:avLst/>
          </a:prstGeom>
        </p:spPr>
        <p:txBody>
          <a:bodyPr wrap="none">
            <a:spAutoFit/>
          </a:bodyPr>
          <a:lstStyle/>
          <a:p>
            <a:pPr algn="ctr"/>
            <a:r>
              <a:rPr lang="en-US" sz="2000" dirty="0">
                <a:solidFill>
                  <a:schemeClr val="tx2"/>
                </a:solidFill>
                <a:latin typeface="Source Sans Pro"/>
              </a:rPr>
              <a:t>4</a:t>
            </a:r>
            <a:r>
              <a:rPr lang="en-US" sz="2000" dirty="0" smtClean="0">
                <a:solidFill>
                  <a:schemeClr val="tx2"/>
                </a:solidFill>
                <a:latin typeface="Source Sans Pro"/>
              </a:rPr>
              <a:t> cycles, </a:t>
            </a:r>
          </a:p>
          <a:p>
            <a:pPr algn="ctr"/>
            <a:r>
              <a:rPr lang="en-US" sz="2000" dirty="0" smtClean="0">
                <a:solidFill>
                  <a:schemeClr val="tx2"/>
                </a:solidFill>
                <a:latin typeface="Source Sans Pro"/>
              </a:rPr>
              <a:t>  64 KB</a:t>
            </a:r>
            <a:endParaRPr lang="en-US" sz="2000" dirty="0">
              <a:solidFill>
                <a:schemeClr val="tx2"/>
              </a:solidFill>
              <a:latin typeface="Source Sans Pro"/>
            </a:endParaRPr>
          </a:p>
        </p:txBody>
      </p:sp>
      <p:sp>
        <p:nvSpPr>
          <p:cNvPr id="20" name="Rectangle 19"/>
          <p:cNvSpPr/>
          <p:nvPr/>
        </p:nvSpPr>
        <p:spPr>
          <a:xfrm>
            <a:off x="29882" y="6454865"/>
            <a:ext cx="3340837" cy="369332"/>
          </a:xfrm>
          <a:prstGeom prst="rect">
            <a:avLst/>
          </a:prstGeom>
        </p:spPr>
        <p:txBody>
          <a:bodyPr wrap="square">
            <a:spAutoFit/>
          </a:bodyPr>
          <a:lstStyle/>
          <a:p>
            <a:r>
              <a:rPr lang="en-US" sz="1800" dirty="0" smtClean="0">
                <a:solidFill>
                  <a:schemeClr val="tx2"/>
                </a:solidFill>
                <a:latin typeface="Source Sans Pro"/>
              </a:rPr>
              <a:t>Intel </a:t>
            </a:r>
            <a:r>
              <a:rPr lang="en-US" sz="1800" dirty="0" err="1" smtClean="0">
                <a:solidFill>
                  <a:schemeClr val="tx2"/>
                </a:solidFill>
                <a:latin typeface="Source Sans Pro"/>
              </a:rPr>
              <a:t>Haswell</a:t>
            </a:r>
            <a:r>
              <a:rPr lang="en-US" sz="1800" dirty="0" smtClean="0">
                <a:solidFill>
                  <a:schemeClr val="tx2"/>
                </a:solidFill>
                <a:latin typeface="Source Sans Pro"/>
              </a:rPr>
              <a:t> Processor, 2013</a:t>
            </a:r>
            <a:endParaRPr lang="en-US" sz="1800" dirty="0">
              <a:solidFill>
                <a:schemeClr val="tx2"/>
              </a:solidFill>
              <a:latin typeface="Source Sans Pro"/>
            </a:endParaRPr>
          </a:p>
        </p:txBody>
      </p:sp>
      <p:sp>
        <p:nvSpPr>
          <p:cNvPr id="21" name="Rectangle 20"/>
          <p:cNvSpPr/>
          <p:nvPr/>
        </p:nvSpPr>
        <p:spPr>
          <a:xfrm>
            <a:off x="4417550" y="3250287"/>
            <a:ext cx="1370070" cy="707886"/>
          </a:xfrm>
          <a:prstGeom prst="rect">
            <a:avLst/>
          </a:prstGeom>
        </p:spPr>
        <p:txBody>
          <a:bodyPr wrap="square">
            <a:spAutoFit/>
          </a:bodyPr>
          <a:lstStyle/>
          <a:p>
            <a:pPr algn="ctr"/>
            <a:r>
              <a:rPr lang="en-US" sz="2000" dirty="0" smtClean="0">
                <a:solidFill>
                  <a:schemeClr val="tx2"/>
                </a:solidFill>
                <a:latin typeface="Source Sans Pro"/>
              </a:rPr>
              <a:t>12 </a:t>
            </a:r>
            <a:r>
              <a:rPr lang="en-US" sz="2000" dirty="0">
                <a:solidFill>
                  <a:schemeClr val="tx2"/>
                </a:solidFill>
                <a:latin typeface="Source Sans Pro"/>
              </a:rPr>
              <a:t>cycles, </a:t>
            </a:r>
            <a:r>
              <a:rPr lang="en-US" sz="2000" dirty="0" smtClean="0">
                <a:solidFill>
                  <a:schemeClr val="tx2"/>
                </a:solidFill>
                <a:latin typeface="Source Sans Pro"/>
              </a:rPr>
              <a:t> </a:t>
            </a:r>
          </a:p>
          <a:p>
            <a:pPr algn="ctr"/>
            <a:r>
              <a:rPr lang="en-US" sz="2000" dirty="0">
                <a:solidFill>
                  <a:schemeClr val="tx2"/>
                </a:solidFill>
                <a:latin typeface="Source Sans Pro"/>
              </a:rPr>
              <a:t> </a:t>
            </a:r>
            <a:r>
              <a:rPr lang="en-US" sz="2000" dirty="0" smtClean="0">
                <a:solidFill>
                  <a:schemeClr val="tx2"/>
                </a:solidFill>
                <a:latin typeface="Source Sans Pro"/>
              </a:rPr>
              <a:t> 256 KB</a:t>
            </a:r>
            <a:endParaRPr lang="en-US" sz="2000" dirty="0">
              <a:solidFill>
                <a:schemeClr val="tx2"/>
              </a:solidFill>
              <a:latin typeface="Source Sans Pro"/>
            </a:endParaRPr>
          </a:p>
        </p:txBody>
      </p:sp>
      <p:sp>
        <p:nvSpPr>
          <p:cNvPr id="22" name="Rectangle 21"/>
          <p:cNvSpPr/>
          <p:nvPr/>
        </p:nvSpPr>
        <p:spPr>
          <a:xfrm>
            <a:off x="4877856" y="3998534"/>
            <a:ext cx="1435008" cy="707886"/>
          </a:xfrm>
          <a:prstGeom prst="rect">
            <a:avLst/>
          </a:prstGeom>
        </p:spPr>
        <p:txBody>
          <a:bodyPr wrap="none">
            <a:spAutoFit/>
          </a:bodyPr>
          <a:lstStyle/>
          <a:p>
            <a:pPr algn="ctr"/>
            <a:r>
              <a:rPr lang="en-US" sz="2000" dirty="0" smtClean="0">
                <a:solidFill>
                  <a:schemeClr val="tx2"/>
                </a:solidFill>
                <a:latin typeface="Source Sans Pro"/>
              </a:rPr>
              <a:t>36 cycles, </a:t>
            </a:r>
          </a:p>
          <a:p>
            <a:pPr algn="ctr"/>
            <a:r>
              <a:rPr lang="en-US" sz="2000" dirty="0">
                <a:solidFill>
                  <a:schemeClr val="tx2"/>
                </a:solidFill>
                <a:latin typeface="Source Sans Pro"/>
              </a:rPr>
              <a:t> </a:t>
            </a:r>
            <a:r>
              <a:rPr lang="en-US" sz="2000" dirty="0" smtClean="0">
                <a:solidFill>
                  <a:schemeClr val="tx2"/>
                </a:solidFill>
                <a:latin typeface="Source Sans Pro"/>
              </a:rPr>
              <a:t>   2-20 MB</a:t>
            </a:r>
            <a:endParaRPr lang="en-US" sz="2000" dirty="0">
              <a:solidFill>
                <a:schemeClr val="tx2"/>
              </a:solidFill>
              <a:latin typeface="Source Sans Pro"/>
            </a:endParaRPr>
          </a:p>
        </p:txBody>
      </p:sp>
      <p:sp>
        <p:nvSpPr>
          <p:cNvPr id="23" name="Rectangle 22"/>
          <p:cNvSpPr/>
          <p:nvPr/>
        </p:nvSpPr>
        <p:spPr>
          <a:xfrm>
            <a:off x="4446030" y="4743872"/>
            <a:ext cx="3134191" cy="707886"/>
          </a:xfrm>
          <a:prstGeom prst="rect">
            <a:avLst/>
          </a:prstGeom>
        </p:spPr>
        <p:txBody>
          <a:bodyPr wrap="none">
            <a:spAutoFit/>
          </a:bodyPr>
          <a:lstStyle/>
          <a:p>
            <a:pPr algn="ctr"/>
            <a:r>
              <a:rPr lang="en-US" sz="2000" dirty="0" smtClean="0">
                <a:solidFill>
                  <a:schemeClr val="tx2"/>
                </a:solidFill>
                <a:latin typeface="Source Sans Pro"/>
              </a:rPr>
              <a:t>50-70 ns, </a:t>
            </a:r>
          </a:p>
          <a:p>
            <a:pPr algn="ctr"/>
            <a:r>
              <a:rPr lang="en-US" sz="2000" dirty="0" smtClean="0">
                <a:solidFill>
                  <a:schemeClr val="tx2"/>
                </a:solidFill>
                <a:latin typeface="Source Sans Pro"/>
              </a:rPr>
              <a:t>                 512 MB – 4 GB</a:t>
            </a:r>
            <a:endParaRPr lang="en-US" sz="2000" dirty="0">
              <a:solidFill>
                <a:schemeClr val="tx2"/>
              </a:solidFill>
              <a:latin typeface="Source Sans Pro"/>
            </a:endParaRPr>
          </a:p>
        </p:txBody>
      </p:sp>
      <p:sp>
        <p:nvSpPr>
          <p:cNvPr id="24" name="Rectangle 23"/>
          <p:cNvSpPr/>
          <p:nvPr/>
        </p:nvSpPr>
        <p:spPr>
          <a:xfrm>
            <a:off x="5006953" y="5456123"/>
            <a:ext cx="2789739" cy="707886"/>
          </a:xfrm>
          <a:prstGeom prst="rect">
            <a:avLst/>
          </a:prstGeom>
        </p:spPr>
        <p:txBody>
          <a:bodyPr wrap="none">
            <a:spAutoFit/>
          </a:bodyPr>
          <a:lstStyle/>
          <a:p>
            <a:pPr algn="ctr"/>
            <a:r>
              <a:rPr lang="en-US" sz="2000" dirty="0">
                <a:solidFill>
                  <a:schemeClr val="tx2"/>
                </a:solidFill>
                <a:latin typeface="Source Sans Pro"/>
              </a:rPr>
              <a:t>5-20 </a:t>
            </a:r>
            <a:r>
              <a:rPr lang="en-US" sz="2000" dirty="0" err="1">
                <a:solidFill>
                  <a:schemeClr val="tx2"/>
                </a:solidFill>
                <a:latin typeface="Source Sans Pro"/>
              </a:rPr>
              <a:t>ms</a:t>
            </a:r>
            <a:endParaRPr lang="en-US" sz="2000" dirty="0">
              <a:solidFill>
                <a:schemeClr val="tx2"/>
              </a:solidFill>
              <a:latin typeface="Source Sans Pro"/>
            </a:endParaRPr>
          </a:p>
          <a:p>
            <a:pPr algn="ctr"/>
            <a:r>
              <a:rPr lang="en-US" sz="2000" dirty="0">
                <a:solidFill>
                  <a:schemeClr val="tx2"/>
                </a:solidFill>
                <a:latin typeface="Source Sans Pro"/>
              </a:rPr>
              <a:t> </a:t>
            </a:r>
            <a:r>
              <a:rPr lang="en-US" sz="2000" dirty="0" smtClean="0">
                <a:solidFill>
                  <a:schemeClr val="tx2"/>
                </a:solidFill>
                <a:latin typeface="Source Sans Pro"/>
              </a:rPr>
              <a:t>              16GB – 4 TB,</a:t>
            </a:r>
          </a:p>
        </p:txBody>
      </p:sp>
      <p:sp>
        <p:nvSpPr>
          <p:cNvPr id="28" name="Rectangle 27"/>
          <p:cNvSpPr/>
          <p:nvPr/>
        </p:nvSpPr>
        <p:spPr>
          <a:xfrm>
            <a:off x="5283643" y="1670445"/>
            <a:ext cx="3821891" cy="1532727"/>
          </a:xfrm>
          <a:prstGeom prst="rect">
            <a:avLst/>
          </a:prstGeom>
        </p:spPr>
        <p:txBody>
          <a:bodyPr wrap="square">
            <a:spAutoFit/>
          </a:bodyPr>
          <a:lstStyle/>
          <a:p>
            <a:pPr lvl="1">
              <a:lnSpc>
                <a:spcPct val="90000"/>
              </a:lnSpc>
            </a:pPr>
            <a:r>
              <a:rPr lang="en-US" dirty="0" smtClean="0">
                <a:solidFill>
                  <a:schemeClr val="tx2"/>
                </a:solidFill>
                <a:latin typeface="Source Sans Pro"/>
              </a:rPr>
              <a:t>average </a:t>
            </a:r>
            <a:r>
              <a:rPr lang="en-US" dirty="0">
                <a:solidFill>
                  <a:schemeClr val="tx2"/>
                </a:solidFill>
                <a:latin typeface="Source Sans Pro"/>
              </a:rPr>
              <a:t>access time</a:t>
            </a:r>
          </a:p>
          <a:p>
            <a:pPr lvl="1" algn="ctr"/>
            <a:r>
              <a:rPr lang="en-US" b="1" dirty="0" smtClean="0">
                <a:solidFill>
                  <a:schemeClr val="tx2"/>
                </a:solidFill>
                <a:latin typeface="Source Sans Pro"/>
              </a:rPr>
              <a:t>t</a:t>
            </a:r>
            <a:r>
              <a:rPr lang="en-US" b="1" baseline="-25000" dirty="0" smtClean="0">
                <a:solidFill>
                  <a:schemeClr val="tx2"/>
                </a:solidFill>
                <a:latin typeface="Source Sans Pro"/>
              </a:rPr>
              <a:t>avg</a:t>
            </a:r>
            <a:r>
              <a:rPr lang="en-US" b="1" dirty="0" smtClean="0">
                <a:solidFill>
                  <a:schemeClr val="tx2"/>
                </a:solidFill>
                <a:latin typeface="Source Sans Pro"/>
              </a:rPr>
              <a:t> = </a:t>
            </a:r>
            <a:r>
              <a:rPr lang="en-US" b="1" dirty="0" smtClean="0">
                <a:solidFill>
                  <a:schemeClr val="accent4"/>
                </a:solidFill>
                <a:latin typeface="Source Sans Pro"/>
              </a:rPr>
              <a:t>t</a:t>
            </a:r>
            <a:r>
              <a:rPr lang="en-US" b="1" baseline="-25000" dirty="0" smtClean="0">
                <a:solidFill>
                  <a:schemeClr val="accent4"/>
                </a:solidFill>
                <a:latin typeface="Source Sans Pro"/>
              </a:rPr>
              <a:t>hit</a:t>
            </a:r>
            <a:r>
              <a:rPr lang="en-US" b="1" dirty="0" smtClean="0">
                <a:solidFill>
                  <a:schemeClr val="tx2"/>
                </a:solidFill>
                <a:latin typeface="Source Sans Pro"/>
              </a:rPr>
              <a:t> +  </a:t>
            </a:r>
            <a:r>
              <a:rPr lang="en-US" b="1" dirty="0" smtClean="0">
                <a:solidFill>
                  <a:schemeClr val="accent2"/>
                </a:solidFill>
                <a:latin typeface="Source Sans Pro"/>
              </a:rPr>
              <a:t>%</a:t>
            </a:r>
            <a:r>
              <a:rPr lang="en-US" b="1" baseline="-25000" dirty="0" smtClean="0">
                <a:solidFill>
                  <a:schemeClr val="accent2"/>
                </a:solidFill>
                <a:latin typeface="Source Sans Pro"/>
              </a:rPr>
              <a:t>miss</a:t>
            </a:r>
            <a:r>
              <a:rPr lang="en-US" b="1" dirty="0" smtClean="0">
                <a:solidFill>
                  <a:schemeClr val="accent2"/>
                </a:solidFill>
                <a:latin typeface="Source Sans Pro"/>
              </a:rPr>
              <a:t>* t</a:t>
            </a:r>
            <a:r>
              <a:rPr lang="en-US" b="1" baseline="-25000" dirty="0" smtClean="0">
                <a:solidFill>
                  <a:schemeClr val="accent2"/>
                </a:solidFill>
                <a:latin typeface="Source Sans Pro"/>
              </a:rPr>
              <a:t>miss</a:t>
            </a:r>
          </a:p>
          <a:p>
            <a:pPr lvl="1" algn="ctr"/>
            <a:r>
              <a:rPr lang="en-US" b="1" dirty="0" smtClean="0">
                <a:solidFill>
                  <a:schemeClr val="tx2"/>
                </a:solidFill>
                <a:latin typeface="Source Sans Pro"/>
              </a:rPr>
              <a:t> = </a:t>
            </a:r>
            <a:r>
              <a:rPr lang="en-US" b="1" dirty="0" smtClean="0">
                <a:solidFill>
                  <a:schemeClr val="accent4"/>
                </a:solidFill>
                <a:latin typeface="Source Sans Pro"/>
              </a:rPr>
              <a:t>4</a:t>
            </a:r>
            <a:r>
              <a:rPr lang="en-US" b="1" dirty="0" smtClean="0">
                <a:solidFill>
                  <a:schemeClr val="tx2"/>
                </a:solidFill>
                <a:latin typeface="Source Sans Pro"/>
              </a:rPr>
              <a:t> </a:t>
            </a:r>
            <a:r>
              <a:rPr lang="en-US" b="1" dirty="0">
                <a:solidFill>
                  <a:schemeClr val="tx2"/>
                </a:solidFill>
                <a:latin typeface="Source Sans Pro"/>
              </a:rPr>
              <a:t>+  </a:t>
            </a:r>
            <a:r>
              <a:rPr lang="en-US" b="1" dirty="0" smtClean="0">
                <a:solidFill>
                  <a:schemeClr val="accent2"/>
                </a:solidFill>
                <a:latin typeface="Source Sans Pro"/>
              </a:rPr>
              <a:t>5% x 100</a:t>
            </a:r>
            <a:endParaRPr lang="en-US" dirty="0">
              <a:solidFill>
                <a:schemeClr val="accent2"/>
              </a:solidFill>
              <a:latin typeface="Source Sans Pro"/>
            </a:endParaRPr>
          </a:p>
          <a:p>
            <a:pPr lvl="1"/>
            <a:r>
              <a:rPr lang="en-US" b="1" dirty="0" smtClean="0">
                <a:solidFill>
                  <a:schemeClr val="tx2"/>
                </a:solidFill>
                <a:latin typeface="Source Sans Pro"/>
              </a:rPr>
              <a:t>       = 9 cycles</a:t>
            </a:r>
            <a:endParaRPr lang="en-US" b="1" dirty="0">
              <a:solidFill>
                <a:schemeClr val="tx2"/>
              </a:solidFill>
              <a:latin typeface="Source Sans Pro"/>
            </a:endParaRPr>
          </a:p>
        </p:txBody>
      </p:sp>
      <p:sp>
        <p:nvSpPr>
          <p:cNvPr id="29" name="Isosceles Triangle 28"/>
          <p:cNvSpPr/>
          <p:nvPr/>
        </p:nvSpPr>
        <p:spPr>
          <a:xfrm>
            <a:off x="2481198" y="1402472"/>
            <a:ext cx="1359567" cy="1056105"/>
          </a:xfrm>
          <a:prstGeom prst="triangle">
            <a:avLst/>
          </a:prstGeom>
          <a:gradFill rotWithShape="1">
            <a:gsLst>
              <a:gs pos="0">
                <a:srgbClr val="C0504D">
                  <a:tint val="100000"/>
                  <a:shade val="100000"/>
                  <a:satMod val="130000"/>
                </a:srgbClr>
              </a:gs>
              <a:gs pos="100000">
                <a:srgbClr val="C0504D">
                  <a:tint val="50000"/>
                  <a:shade val="100000"/>
                  <a:satMod val="350000"/>
                </a:srgbClr>
              </a:gs>
            </a:gsLst>
            <a:lin ang="16200000" scaled="0"/>
          </a:gradFill>
          <a:ln w="9525" cap="flat" cmpd="sng" algn="ctr">
            <a:solidFill>
              <a:srgbClr val="C0504D">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smtClean="0">
              <a:ln>
                <a:noFill/>
              </a:ln>
              <a:solidFill>
                <a:srgbClr val="000000"/>
              </a:solidFill>
              <a:effectLst/>
              <a:uLnTx/>
              <a:uFillTx/>
              <a:latin typeface="Source Sans Pro"/>
              <a:ea typeface="+mn-ea"/>
              <a:cs typeface="+mn-cs"/>
            </a:endParaRPr>
          </a:p>
        </p:txBody>
      </p:sp>
      <p:sp>
        <p:nvSpPr>
          <p:cNvPr id="30" name="Trapezoid 29"/>
          <p:cNvSpPr/>
          <p:nvPr/>
        </p:nvSpPr>
        <p:spPr>
          <a:xfrm>
            <a:off x="1996780" y="2465260"/>
            <a:ext cx="2328402" cy="744953"/>
          </a:xfrm>
          <a:prstGeom prst="trapezoid">
            <a:avLst>
              <a:gd name="adj" fmla="val 64561"/>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rgbClr val="000000"/>
              </a:solidFill>
              <a:effectLst/>
              <a:uLnTx/>
              <a:uFillTx/>
              <a:latin typeface="Source Sans Pro"/>
              <a:ea typeface="+mn-ea"/>
              <a:cs typeface="+mn-cs"/>
            </a:endParaRPr>
          </a:p>
        </p:txBody>
      </p:sp>
      <p:sp>
        <p:nvSpPr>
          <p:cNvPr id="31" name="Trapezoid 30"/>
          <p:cNvSpPr/>
          <p:nvPr/>
        </p:nvSpPr>
        <p:spPr>
          <a:xfrm>
            <a:off x="1518083" y="3212931"/>
            <a:ext cx="3285797" cy="744953"/>
          </a:xfrm>
          <a:prstGeom prst="trapezoid">
            <a:avLst>
              <a:gd name="adj" fmla="val 64561"/>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rgbClr val="000000"/>
              </a:solidFill>
              <a:effectLst/>
              <a:uLnTx/>
              <a:uFillTx/>
              <a:latin typeface="Source Sans Pro"/>
              <a:ea typeface="+mn-ea"/>
              <a:cs typeface="+mn-cs"/>
            </a:endParaRPr>
          </a:p>
        </p:txBody>
      </p:sp>
      <p:sp>
        <p:nvSpPr>
          <p:cNvPr id="32" name="Trapezoid 31"/>
          <p:cNvSpPr/>
          <p:nvPr/>
        </p:nvSpPr>
        <p:spPr>
          <a:xfrm>
            <a:off x="1038319" y="3961563"/>
            <a:ext cx="4245324" cy="744953"/>
          </a:xfrm>
          <a:prstGeom prst="trapezoid">
            <a:avLst>
              <a:gd name="adj" fmla="val 64561"/>
            </a:avLst>
          </a:prstGeom>
          <a:gradFill rotWithShape="1">
            <a:gsLst>
              <a:gs pos="0">
                <a:srgbClr val="4BACC6">
                  <a:tint val="100000"/>
                  <a:shade val="100000"/>
                  <a:satMod val="130000"/>
                </a:srgbClr>
              </a:gs>
              <a:gs pos="100000">
                <a:srgbClr val="4BACC6">
                  <a:tint val="50000"/>
                  <a:shade val="100000"/>
                  <a:satMod val="350000"/>
                </a:srgbClr>
              </a:gs>
            </a:gsLst>
            <a:lin ang="16200000" scaled="0"/>
          </a:gradFill>
          <a:ln w="9525" cap="flat" cmpd="sng" algn="ctr">
            <a:solidFill>
              <a:srgbClr val="4BACC6">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rgbClr val="000000"/>
              </a:solidFill>
              <a:effectLst/>
              <a:uLnTx/>
              <a:uFillTx/>
              <a:latin typeface="Source Sans Pro"/>
              <a:ea typeface="+mn-ea"/>
              <a:cs typeface="+mn-cs"/>
            </a:endParaRPr>
          </a:p>
        </p:txBody>
      </p:sp>
      <p:sp>
        <p:nvSpPr>
          <p:cNvPr id="33" name="Trapezoid 32"/>
          <p:cNvSpPr/>
          <p:nvPr/>
        </p:nvSpPr>
        <p:spPr>
          <a:xfrm>
            <a:off x="570421" y="4706516"/>
            <a:ext cx="5181121" cy="744953"/>
          </a:xfrm>
          <a:prstGeom prst="trapezoid">
            <a:avLst>
              <a:gd name="adj" fmla="val 64561"/>
            </a:avLst>
          </a:prstGeom>
          <a:gradFill rotWithShape="1">
            <a:gsLst>
              <a:gs pos="0">
                <a:srgbClr val="4F81BD">
                  <a:tint val="100000"/>
                  <a:shade val="100000"/>
                  <a:satMod val="130000"/>
                </a:srgbClr>
              </a:gs>
              <a:gs pos="100000">
                <a:srgbClr val="4F81BD">
                  <a:tint val="50000"/>
                  <a:shade val="100000"/>
                  <a:satMod val="350000"/>
                </a:srgbClr>
              </a:gs>
            </a:gsLst>
            <a:lin ang="16200000" scaled="0"/>
          </a:gradFill>
          <a:ln w="9525" cap="flat" cmpd="sng" algn="ctr">
            <a:solidFill>
              <a:srgbClr val="4F81BD">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rgbClr val="000000"/>
              </a:solidFill>
              <a:effectLst/>
              <a:uLnTx/>
              <a:uFillTx/>
              <a:latin typeface="Source Sans Pro"/>
              <a:ea typeface="+mn-ea"/>
              <a:cs typeface="+mn-cs"/>
            </a:endParaRPr>
          </a:p>
        </p:txBody>
      </p:sp>
      <p:sp>
        <p:nvSpPr>
          <p:cNvPr id="34" name="Text Box 33"/>
          <p:cNvSpPr txBox="1">
            <a:spLocks noChangeArrowheads="1"/>
          </p:cNvSpPr>
          <p:nvPr/>
        </p:nvSpPr>
        <p:spPr bwMode="auto">
          <a:xfrm>
            <a:off x="2578555" y="2095928"/>
            <a:ext cx="1159292" cy="369332"/>
          </a:xfrm>
          <a:prstGeom prst="rect">
            <a:avLst/>
          </a:prstGeom>
          <a:noFill/>
          <a:ln w="12700">
            <a:noFill/>
            <a:miter lim="800000"/>
            <a:headEnd/>
            <a:tailEnd/>
          </a:ln>
        </p:spPr>
        <p:txBody>
          <a:bodyPr wrap="none">
            <a:prstTxWarp prst="textNoShape">
              <a:avLst/>
            </a:prstTxWarp>
            <a:spAutoFit/>
          </a:bodyPr>
          <a:lstStyle/>
          <a:p>
            <a:pPr fontAlgn="auto">
              <a:spcBef>
                <a:spcPts val="0"/>
              </a:spcBef>
              <a:spcAft>
                <a:spcPts val="0"/>
              </a:spcAft>
            </a:pPr>
            <a:r>
              <a:rPr lang="en-US" sz="1800" dirty="0" smtClean="0">
                <a:solidFill>
                  <a:srgbClr val="000000"/>
                </a:solidFill>
                <a:latin typeface="Source Sans Pro"/>
                <a:ea typeface="+mn-ea"/>
                <a:cs typeface="+mn-cs"/>
              </a:rPr>
              <a:t>Registers</a:t>
            </a:r>
            <a:endParaRPr lang="en-US" sz="1800" dirty="0">
              <a:solidFill>
                <a:srgbClr val="000000"/>
              </a:solidFill>
              <a:latin typeface="Source Sans Pro"/>
              <a:ea typeface="+mn-ea"/>
              <a:cs typeface="+mn-cs"/>
            </a:endParaRPr>
          </a:p>
        </p:txBody>
      </p:sp>
      <p:sp>
        <p:nvSpPr>
          <p:cNvPr id="35" name="Text Box 33"/>
          <p:cNvSpPr txBox="1">
            <a:spLocks noChangeArrowheads="1"/>
          </p:cNvSpPr>
          <p:nvPr/>
        </p:nvSpPr>
        <p:spPr bwMode="auto">
          <a:xfrm>
            <a:off x="2452719" y="2660306"/>
            <a:ext cx="1410964" cy="400110"/>
          </a:xfrm>
          <a:prstGeom prst="rect">
            <a:avLst/>
          </a:prstGeom>
          <a:noFill/>
          <a:ln w="12700">
            <a:noFill/>
            <a:miter lim="800000"/>
            <a:headEnd/>
            <a:tailEnd/>
          </a:ln>
        </p:spPr>
        <p:txBody>
          <a:bodyPr wrap="none">
            <a:prstTxWarp prst="textNoShape">
              <a:avLst/>
            </a:prstTxWarp>
            <a:spAutoFit/>
          </a:bodyPr>
          <a:lstStyle/>
          <a:p>
            <a:pPr fontAlgn="auto">
              <a:spcBef>
                <a:spcPts val="0"/>
              </a:spcBef>
              <a:spcAft>
                <a:spcPts val="0"/>
              </a:spcAft>
            </a:pPr>
            <a:r>
              <a:rPr lang="en-US" sz="2000" dirty="0" smtClean="0">
                <a:solidFill>
                  <a:srgbClr val="000000"/>
                </a:solidFill>
                <a:latin typeface="Source Sans Pro"/>
                <a:ea typeface="+mn-ea"/>
                <a:cs typeface="+mn-cs"/>
              </a:rPr>
              <a:t>L1 Caches</a:t>
            </a:r>
            <a:endParaRPr lang="en-US" sz="2000" dirty="0">
              <a:solidFill>
                <a:srgbClr val="000000"/>
              </a:solidFill>
              <a:latin typeface="Source Sans Pro"/>
              <a:ea typeface="+mn-ea"/>
              <a:cs typeface="+mn-cs"/>
            </a:endParaRPr>
          </a:p>
        </p:txBody>
      </p:sp>
      <p:sp>
        <p:nvSpPr>
          <p:cNvPr id="36" name="Text Box 33"/>
          <p:cNvSpPr txBox="1">
            <a:spLocks noChangeArrowheads="1"/>
          </p:cNvSpPr>
          <p:nvPr/>
        </p:nvSpPr>
        <p:spPr bwMode="auto">
          <a:xfrm>
            <a:off x="2466595" y="3382317"/>
            <a:ext cx="1503938" cy="461665"/>
          </a:xfrm>
          <a:prstGeom prst="rect">
            <a:avLst/>
          </a:prstGeom>
          <a:noFill/>
          <a:ln w="12700">
            <a:noFill/>
            <a:miter lim="800000"/>
            <a:headEnd/>
            <a:tailEnd/>
          </a:ln>
        </p:spPr>
        <p:txBody>
          <a:bodyPr wrap="none">
            <a:prstTxWarp prst="textNoShape">
              <a:avLst/>
            </a:prstTxWarp>
            <a:spAutoFit/>
          </a:bodyPr>
          <a:lstStyle/>
          <a:p>
            <a:pPr fontAlgn="auto">
              <a:spcBef>
                <a:spcPts val="0"/>
              </a:spcBef>
              <a:spcAft>
                <a:spcPts val="0"/>
              </a:spcAft>
            </a:pPr>
            <a:r>
              <a:rPr lang="en-US" dirty="0" smtClean="0">
                <a:solidFill>
                  <a:srgbClr val="000000"/>
                </a:solidFill>
                <a:latin typeface="Source Sans Pro"/>
                <a:ea typeface="+mn-ea"/>
                <a:cs typeface="+mn-cs"/>
              </a:rPr>
              <a:t>L2 Cache</a:t>
            </a:r>
            <a:endParaRPr lang="en-US" dirty="0">
              <a:solidFill>
                <a:srgbClr val="000000"/>
              </a:solidFill>
              <a:latin typeface="Source Sans Pro"/>
              <a:ea typeface="+mn-ea"/>
              <a:cs typeface="+mn-cs"/>
            </a:endParaRPr>
          </a:p>
        </p:txBody>
      </p:sp>
      <p:sp>
        <p:nvSpPr>
          <p:cNvPr id="37" name="Text Box 33"/>
          <p:cNvSpPr txBox="1">
            <a:spLocks noChangeArrowheads="1"/>
          </p:cNvSpPr>
          <p:nvPr/>
        </p:nvSpPr>
        <p:spPr bwMode="auto">
          <a:xfrm>
            <a:off x="2420284" y="4048342"/>
            <a:ext cx="1503938" cy="461665"/>
          </a:xfrm>
          <a:prstGeom prst="rect">
            <a:avLst/>
          </a:prstGeom>
          <a:noFill/>
          <a:ln w="12700">
            <a:noFill/>
            <a:miter lim="800000"/>
            <a:headEnd/>
            <a:tailEnd/>
          </a:ln>
        </p:spPr>
        <p:txBody>
          <a:bodyPr wrap="none">
            <a:prstTxWarp prst="textNoShape">
              <a:avLst/>
            </a:prstTxWarp>
            <a:spAutoFit/>
          </a:bodyPr>
          <a:lstStyle/>
          <a:p>
            <a:pPr fontAlgn="auto">
              <a:spcBef>
                <a:spcPts val="0"/>
              </a:spcBef>
              <a:spcAft>
                <a:spcPts val="0"/>
              </a:spcAft>
            </a:pPr>
            <a:r>
              <a:rPr lang="en-US" dirty="0" smtClean="0">
                <a:solidFill>
                  <a:srgbClr val="000000"/>
                </a:solidFill>
                <a:latin typeface="Source Sans Pro"/>
                <a:ea typeface="+mn-ea"/>
                <a:cs typeface="+mn-cs"/>
              </a:rPr>
              <a:t>L3 Cache</a:t>
            </a:r>
            <a:endParaRPr lang="en-US" dirty="0">
              <a:solidFill>
                <a:srgbClr val="000000"/>
              </a:solidFill>
              <a:latin typeface="Source Sans Pro"/>
              <a:ea typeface="+mn-ea"/>
              <a:cs typeface="+mn-cs"/>
            </a:endParaRPr>
          </a:p>
        </p:txBody>
      </p:sp>
      <p:sp>
        <p:nvSpPr>
          <p:cNvPr id="38" name="Text Box 33"/>
          <p:cNvSpPr txBox="1">
            <a:spLocks noChangeArrowheads="1"/>
          </p:cNvSpPr>
          <p:nvPr/>
        </p:nvSpPr>
        <p:spPr bwMode="auto">
          <a:xfrm>
            <a:off x="2023490" y="4841286"/>
            <a:ext cx="2050561" cy="461665"/>
          </a:xfrm>
          <a:prstGeom prst="rect">
            <a:avLst/>
          </a:prstGeom>
          <a:noFill/>
          <a:ln w="12700">
            <a:noFill/>
            <a:miter lim="800000"/>
            <a:headEnd/>
            <a:tailEnd/>
          </a:ln>
        </p:spPr>
        <p:txBody>
          <a:bodyPr wrap="none">
            <a:prstTxWarp prst="textNoShape">
              <a:avLst/>
            </a:prstTxWarp>
            <a:spAutoFit/>
          </a:bodyPr>
          <a:lstStyle/>
          <a:p>
            <a:pPr fontAlgn="auto">
              <a:spcBef>
                <a:spcPts val="0"/>
              </a:spcBef>
              <a:spcAft>
                <a:spcPts val="0"/>
              </a:spcAft>
            </a:pPr>
            <a:r>
              <a:rPr lang="en-US" dirty="0" smtClean="0">
                <a:solidFill>
                  <a:srgbClr val="000000"/>
                </a:solidFill>
                <a:latin typeface="Source Sans Pro"/>
                <a:ea typeface="+mn-ea"/>
                <a:cs typeface="+mn-cs"/>
              </a:rPr>
              <a:t>Main Memory</a:t>
            </a:r>
            <a:endParaRPr lang="en-US" dirty="0">
              <a:solidFill>
                <a:srgbClr val="000000"/>
              </a:solidFill>
              <a:latin typeface="Source Sans Pro"/>
              <a:ea typeface="+mn-ea"/>
              <a:cs typeface="+mn-cs"/>
            </a:endParaRPr>
          </a:p>
        </p:txBody>
      </p:sp>
      <p:sp>
        <p:nvSpPr>
          <p:cNvPr id="39" name="Trapezoid 38"/>
          <p:cNvSpPr/>
          <p:nvPr/>
        </p:nvSpPr>
        <p:spPr>
          <a:xfrm>
            <a:off x="93371" y="5458997"/>
            <a:ext cx="6135221" cy="744953"/>
          </a:xfrm>
          <a:prstGeom prst="trapezoid">
            <a:avLst>
              <a:gd name="adj" fmla="val 64561"/>
            </a:avLst>
          </a:prstGeom>
          <a:gradFill rotWithShape="1">
            <a:gsLst>
              <a:gs pos="0">
                <a:srgbClr val="8064A2">
                  <a:tint val="100000"/>
                  <a:shade val="100000"/>
                  <a:satMod val="130000"/>
                </a:srgbClr>
              </a:gs>
              <a:gs pos="100000">
                <a:srgbClr val="8064A2">
                  <a:tint val="50000"/>
                  <a:shade val="100000"/>
                  <a:satMod val="350000"/>
                </a:srgbClr>
              </a:gs>
            </a:gsLst>
            <a:lin ang="16200000" scaled="0"/>
          </a:gradFill>
          <a:ln w="9525" cap="flat" cmpd="sng" algn="ctr">
            <a:solidFill>
              <a:srgbClr val="8064A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rgbClr val="000000"/>
              </a:solidFill>
              <a:effectLst/>
              <a:uLnTx/>
              <a:uFillTx/>
              <a:latin typeface="Source Sans Pro"/>
              <a:ea typeface="+mn-ea"/>
              <a:cs typeface="+mn-cs"/>
            </a:endParaRPr>
          </a:p>
        </p:txBody>
      </p:sp>
      <p:sp>
        <p:nvSpPr>
          <p:cNvPr id="40" name="Text Box 33"/>
          <p:cNvSpPr txBox="1">
            <a:spLocks noChangeArrowheads="1"/>
          </p:cNvSpPr>
          <p:nvPr/>
        </p:nvSpPr>
        <p:spPr bwMode="auto">
          <a:xfrm>
            <a:off x="2743477" y="5602943"/>
            <a:ext cx="883575" cy="523220"/>
          </a:xfrm>
          <a:prstGeom prst="rect">
            <a:avLst/>
          </a:prstGeom>
          <a:noFill/>
          <a:ln w="12700">
            <a:noFill/>
            <a:miter lim="800000"/>
            <a:headEnd/>
            <a:tailEnd/>
          </a:ln>
        </p:spPr>
        <p:txBody>
          <a:bodyPr wrap="none">
            <a:prstTxWarp prst="textNoShape">
              <a:avLst/>
            </a:prstTxWarp>
            <a:spAutoFit/>
          </a:bodyPr>
          <a:lstStyle/>
          <a:p>
            <a:pPr fontAlgn="auto">
              <a:spcBef>
                <a:spcPts val="0"/>
              </a:spcBef>
              <a:spcAft>
                <a:spcPts val="0"/>
              </a:spcAft>
            </a:pPr>
            <a:r>
              <a:rPr lang="en-US" sz="2800" dirty="0" smtClean="0">
                <a:solidFill>
                  <a:srgbClr val="000000"/>
                </a:solidFill>
                <a:latin typeface="Source Sans Pro"/>
                <a:ea typeface="+mn-ea"/>
                <a:cs typeface="+mn-cs"/>
              </a:rPr>
              <a:t>Disk</a:t>
            </a:r>
            <a:endParaRPr lang="en-US" sz="2800" dirty="0">
              <a:solidFill>
                <a:srgbClr val="000000"/>
              </a:solidFill>
              <a:latin typeface="Source Sans Pro"/>
              <a:ea typeface="+mn-ea"/>
              <a:cs typeface="+mn-cs"/>
            </a:endParaRPr>
          </a:p>
        </p:txBody>
      </p:sp>
    </p:spTree>
    <p:extLst>
      <p:ext uri="{BB962C8B-B14F-4D97-AF65-F5344CB8AC3E}">
        <p14:creationId xmlns:p14="http://schemas.microsoft.com/office/powerpoint/2010/main" val="3082290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22</a:t>
            </a:fld>
            <a:endParaRPr lang="en-US" dirty="0"/>
          </a:p>
        </p:txBody>
      </p:sp>
      <p:sp>
        <p:nvSpPr>
          <p:cNvPr id="25" name="Title 1"/>
          <p:cNvSpPr>
            <a:spLocks noGrp="1"/>
          </p:cNvSpPr>
          <p:nvPr>
            <p:ph type="title"/>
          </p:nvPr>
        </p:nvSpPr>
        <p:spPr/>
        <p:txBody>
          <a:bodyPr/>
          <a:lstStyle/>
          <a:p>
            <a:r>
              <a:rPr lang="en-US" dirty="0" smtClean="0">
                <a:solidFill>
                  <a:srgbClr val="000000"/>
                </a:solidFill>
              </a:rPr>
              <a:t>Single Core Memory Hierarchy</a:t>
            </a:r>
            <a:endParaRPr lang="en-US" dirty="0">
              <a:solidFill>
                <a:srgbClr val="000000"/>
              </a:solidFill>
            </a:endParaRPr>
          </a:p>
        </p:txBody>
      </p:sp>
      <p:grpSp>
        <p:nvGrpSpPr>
          <p:cNvPr id="36" name="Group 35"/>
          <p:cNvGrpSpPr/>
          <p:nvPr/>
        </p:nvGrpSpPr>
        <p:grpSpPr>
          <a:xfrm>
            <a:off x="6665608" y="990600"/>
            <a:ext cx="1981200" cy="5353430"/>
            <a:chOff x="6789294" y="1370380"/>
            <a:chExt cx="1981200" cy="5353430"/>
          </a:xfrm>
        </p:grpSpPr>
        <p:sp>
          <p:nvSpPr>
            <p:cNvPr id="37" name="Rectangle 36"/>
            <p:cNvSpPr/>
            <p:nvPr/>
          </p:nvSpPr>
          <p:spPr>
            <a:xfrm>
              <a:off x="6915791" y="1370380"/>
              <a:ext cx="1728206" cy="2908015"/>
            </a:xfrm>
            <a:prstGeom prst="rect">
              <a:avLst/>
            </a:prstGeom>
            <a:gradFill rotWithShape="1">
              <a:gsLst>
                <a:gs pos="0">
                  <a:srgbClr val="4F81BD">
                    <a:tint val="50000"/>
                    <a:satMod val="300000"/>
                  </a:srgbClr>
                </a:gs>
                <a:gs pos="35000">
                  <a:srgbClr val="4F81BD">
                    <a:tint val="37000"/>
                    <a:satMod val="300000"/>
                  </a:srgbClr>
                </a:gs>
                <a:gs pos="100000">
                  <a:srgbClr val="4F81BD">
                    <a:tint val="15000"/>
                    <a:satMod val="350000"/>
                  </a:srgbClr>
                </a:gs>
              </a:gsLst>
              <a:lin ang="16200000" scaled="1"/>
            </a:gradFill>
            <a:ln w="9525" cap="flat" cmpd="sng" algn="ctr">
              <a:solidFill>
                <a:srgbClr val="4F81BD">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FF"/>
                  </a:solidFill>
                  <a:effectLst/>
                  <a:uLnTx/>
                  <a:uFillTx/>
                  <a:latin typeface="Source Sans Pro"/>
                  <a:ea typeface="+mn-ea"/>
                  <a:cs typeface="+mn-cs"/>
                </a:rPr>
                <a:t>ON CHIP</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Source Sans Pro"/>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Source Sans Pro"/>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Source Sans Pro"/>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Source Sans Pro"/>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Source Sans Pro"/>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Source Sans Pro"/>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Source Sans Pro"/>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Source Sans Pro"/>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Source Sans Pro"/>
                <a:ea typeface="+mn-ea"/>
                <a:cs typeface="+mn-cs"/>
              </a:endParaRPr>
            </a:p>
          </p:txBody>
        </p:sp>
        <p:sp>
          <p:nvSpPr>
            <p:cNvPr id="38" name="AutoShape 27"/>
            <p:cNvSpPr>
              <a:spLocks noChangeArrowheads="1"/>
            </p:cNvSpPr>
            <p:nvPr/>
          </p:nvSpPr>
          <p:spPr bwMode="auto">
            <a:xfrm>
              <a:off x="6789294" y="5784604"/>
              <a:ext cx="1981200" cy="939206"/>
            </a:xfrm>
            <a:prstGeom prst="flowChartMagneticDisk">
              <a:avLst/>
            </a:prstGeom>
            <a:gradFill rotWithShape="1">
              <a:gsLst>
                <a:gs pos="0">
                  <a:srgbClr val="8064A2">
                    <a:tint val="100000"/>
                    <a:shade val="100000"/>
                    <a:satMod val="130000"/>
                  </a:srgbClr>
                </a:gs>
                <a:gs pos="100000">
                  <a:srgbClr val="8064A2">
                    <a:tint val="50000"/>
                    <a:shade val="100000"/>
                    <a:satMod val="350000"/>
                  </a:srgbClr>
                </a:gs>
              </a:gsLst>
              <a:lin ang="16200000" scaled="0"/>
            </a:gradFill>
            <a:ln w="9525" cap="flat" cmpd="sng" algn="ctr">
              <a:solidFill>
                <a:srgbClr val="8064A2">
                  <a:shade val="95000"/>
                  <a:satMod val="105000"/>
                </a:srgbClr>
              </a:solidFill>
              <a:prstDash val="solid"/>
              <a:headEnd/>
              <a:tailEnd/>
            </a:ln>
            <a:effectLst>
              <a:outerShdw blurRad="40000" dist="23000" dir="5400000" rotWithShape="0">
                <a:srgbClr val="000000">
                  <a:alpha val="35000"/>
                </a:srgbClr>
              </a:outerShdw>
            </a:effectLst>
          </p:spPr>
          <p:txBody>
            <a:bodyPr wrap="none" anchor="ctr">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Source Sans Pro"/>
                  <a:ea typeface="+mn-ea"/>
                  <a:cs typeface="+mn-cs"/>
                </a:rPr>
                <a:t>Disk</a:t>
              </a:r>
            </a:p>
          </p:txBody>
        </p:sp>
        <p:sp>
          <p:nvSpPr>
            <p:cNvPr id="39" name="Rectangle 38"/>
            <p:cNvSpPr/>
            <p:nvPr/>
          </p:nvSpPr>
          <p:spPr>
            <a:xfrm>
              <a:off x="7116319" y="1791863"/>
              <a:ext cx="1327150" cy="1050758"/>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Source Sans Pro"/>
                  <a:ea typeface="+mn-ea"/>
                  <a:cs typeface="+mn-cs"/>
                </a:rPr>
                <a:t>Processor</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Source Sans Pro"/>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Source Sans Pro"/>
                <a:ea typeface="+mn-ea"/>
                <a:cs typeface="+mn-cs"/>
              </a:endParaRPr>
            </a:p>
          </p:txBody>
        </p:sp>
        <p:sp>
          <p:nvSpPr>
            <p:cNvPr id="40" name="Rectangle 39"/>
            <p:cNvSpPr/>
            <p:nvPr/>
          </p:nvSpPr>
          <p:spPr>
            <a:xfrm>
              <a:off x="7472671" y="2238303"/>
              <a:ext cx="614446" cy="396724"/>
            </a:xfrm>
            <a:prstGeom prst="rect">
              <a:avLst/>
            </a:prstGeom>
            <a:gradFill rotWithShape="1">
              <a:gsLst>
                <a:gs pos="0">
                  <a:srgbClr val="C0504D">
                    <a:tint val="100000"/>
                    <a:shade val="100000"/>
                    <a:satMod val="130000"/>
                  </a:srgbClr>
                </a:gs>
                <a:gs pos="100000">
                  <a:srgbClr val="C0504D">
                    <a:tint val="50000"/>
                    <a:shade val="100000"/>
                    <a:satMod val="350000"/>
                  </a:srgbClr>
                </a:gs>
              </a:gsLst>
              <a:lin ang="16200000" scaled="0"/>
            </a:gradFill>
            <a:ln w="9525" cap="flat" cmpd="sng" algn="ctr">
              <a:solidFill>
                <a:srgbClr val="C0504D">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smtClean="0">
                  <a:ln>
                    <a:noFill/>
                  </a:ln>
                  <a:solidFill>
                    <a:srgbClr val="000000"/>
                  </a:solidFill>
                  <a:effectLst/>
                  <a:uLnTx/>
                  <a:uFillTx/>
                  <a:latin typeface="Source Sans Pro"/>
                  <a:ea typeface="+mn-ea"/>
                  <a:cs typeface="+mn-cs"/>
                </a:rPr>
                <a:t>Regs</a:t>
              </a:r>
            </a:p>
          </p:txBody>
        </p:sp>
        <p:sp>
          <p:nvSpPr>
            <p:cNvPr id="41" name="Rectangle 40"/>
            <p:cNvSpPr/>
            <p:nvPr/>
          </p:nvSpPr>
          <p:spPr>
            <a:xfrm>
              <a:off x="7132028" y="2981991"/>
              <a:ext cx="614446" cy="396724"/>
            </a:xfrm>
            <a:prstGeom prst="rect">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Source Sans Pro"/>
                  <a:ea typeface="+mn-ea"/>
                  <a:cs typeface="+mn-cs"/>
                </a:rPr>
                <a:t>I$</a:t>
              </a:r>
            </a:p>
          </p:txBody>
        </p:sp>
        <p:sp>
          <p:nvSpPr>
            <p:cNvPr id="42" name="Rectangle 41"/>
            <p:cNvSpPr/>
            <p:nvPr/>
          </p:nvSpPr>
          <p:spPr>
            <a:xfrm>
              <a:off x="7813314" y="2979318"/>
              <a:ext cx="614446" cy="396724"/>
            </a:xfrm>
            <a:prstGeom prst="rect">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Source Sans Pro"/>
                  <a:ea typeface="+mn-ea"/>
                  <a:cs typeface="+mn-cs"/>
                </a:rPr>
                <a:t>D$</a:t>
              </a:r>
            </a:p>
          </p:txBody>
        </p:sp>
        <p:sp>
          <p:nvSpPr>
            <p:cNvPr id="43" name="Rectangle 42"/>
            <p:cNvSpPr/>
            <p:nvPr/>
          </p:nvSpPr>
          <p:spPr>
            <a:xfrm>
              <a:off x="7072957" y="3514041"/>
              <a:ext cx="1413875" cy="625324"/>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Source Sans Pro"/>
                  <a:ea typeface="+mn-ea"/>
                  <a:cs typeface="+mn-cs"/>
                </a:rPr>
                <a:t>L2</a:t>
              </a:r>
            </a:p>
          </p:txBody>
        </p:sp>
        <p:sp>
          <p:nvSpPr>
            <p:cNvPr id="44" name="Rectangle 43"/>
            <p:cNvSpPr/>
            <p:nvPr/>
          </p:nvSpPr>
          <p:spPr>
            <a:xfrm>
              <a:off x="6915791" y="4540845"/>
              <a:ext cx="1728206" cy="1105698"/>
            </a:xfrm>
            <a:prstGeom prst="rect">
              <a:avLst/>
            </a:prstGeom>
            <a:gradFill rotWithShape="1">
              <a:gsLst>
                <a:gs pos="0">
                  <a:srgbClr val="4F81BD">
                    <a:tint val="100000"/>
                    <a:shade val="100000"/>
                    <a:satMod val="130000"/>
                  </a:srgbClr>
                </a:gs>
                <a:gs pos="100000">
                  <a:srgbClr val="4F81BD">
                    <a:tint val="50000"/>
                    <a:shade val="100000"/>
                    <a:satMod val="350000"/>
                  </a:srgbClr>
                </a:gs>
              </a:gsLst>
              <a:lin ang="16200000" scaled="0"/>
            </a:gradFill>
            <a:ln w="9525" cap="flat" cmpd="sng" algn="ctr">
              <a:solidFill>
                <a:srgbClr val="4F81BD">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smtClean="0">
                  <a:ln>
                    <a:noFill/>
                  </a:ln>
                  <a:solidFill>
                    <a:srgbClr val="000000"/>
                  </a:solidFill>
                  <a:effectLst/>
                  <a:uLnTx/>
                  <a:uFillTx/>
                  <a:latin typeface="Source Sans Pro"/>
                  <a:ea typeface="+mn-ea"/>
                  <a:cs typeface="+mn-cs"/>
                </a:rPr>
                <a:t>Main Memory</a:t>
              </a:r>
            </a:p>
          </p:txBody>
        </p:sp>
      </p:grpSp>
      <p:sp>
        <p:nvSpPr>
          <p:cNvPr id="57" name="Isosceles Triangle 56"/>
          <p:cNvSpPr/>
          <p:nvPr/>
        </p:nvSpPr>
        <p:spPr>
          <a:xfrm>
            <a:off x="2481198" y="1402472"/>
            <a:ext cx="1359567" cy="1056105"/>
          </a:xfrm>
          <a:prstGeom prst="triangle">
            <a:avLst/>
          </a:prstGeom>
          <a:gradFill rotWithShape="1">
            <a:gsLst>
              <a:gs pos="0">
                <a:srgbClr val="C0504D">
                  <a:tint val="100000"/>
                  <a:shade val="100000"/>
                  <a:satMod val="130000"/>
                </a:srgbClr>
              </a:gs>
              <a:gs pos="100000">
                <a:srgbClr val="C0504D">
                  <a:tint val="50000"/>
                  <a:shade val="100000"/>
                  <a:satMod val="350000"/>
                </a:srgbClr>
              </a:gs>
            </a:gsLst>
            <a:lin ang="16200000" scaled="0"/>
          </a:gradFill>
          <a:ln w="9525" cap="flat" cmpd="sng" algn="ctr">
            <a:solidFill>
              <a:srgbClr val="C0504D">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dirty="0" smtClean="0">
              <a:ln>
                <a:noFill/>
              </a:ln>
              <a:solidFill>
                <a:srgbClr val="000000"/>
              </a:solidFill>
              <a:effectLst/>
              <a:uLnTx/>
              <a:uFillTx/>
              <a:latin typeface="Source Sans Pro"/>
              <a:ea typeface="+mn-ea"/>
              <a:cs typeface="+mn-cs"/>
            </a:endParaRPr>
          </a:p>
        </p:txBody>
      </p:sp>
      <p:sp>
        <p:nvSpPr>
          <p:cNvPr id="58" name="Trapezoid 57"/>
          <p:cNvSpPr/>
          <p:nvPr/>
        </p:nvSpPr>
        <p:spPr>
          <a:xfrm>
            <a:off x="1996780" y="2465260"/>
            <a:ext cx="2328402" cy="744953"/>
          </a:xfrm>
          <a:prstGeom prst="trapezoid">
            <a:avLst>
              <a:gd name="adj" fmla="val 64561"/>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rgbClr val="000000"/>
              </a:solidFill>
              <a:effectLst/>
              <a:uLnTx/>
              <a:uFillTx/>
              <a:latin typeface="Source Sans Pro"/>
              <a:ea typeface="+mn-ea"/>
              <a:cs typeface="+mn-cs"/>
            </a:endParaRPr>
          </a:p>
        </p:txBody>
      </p:sp>
      <p:sp>
        <p:nvSpPr>
          <p:cNvPr id="59" name="Trapezoid 58"/>
          <p:cNvSpPr/>
          <p:nvPr/>
        </p:nvSpPr>
        <p:spPr>
          <a:xfrm>
            <a:off x="1518083" y="3212931"/>
            <a:ext cx="3285797" cy="744953"/>
          </a:xfrm>
          <a:prstGeom prst="trapezoid">
            <a:avLst>
              <a:gd name="adj" fmla="val 64561"/>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rgbClr val="000000"/>
              </a:solidFill>
              <a:effectLst/>
              <a:uLnTx/>
              <a:uFillTx/>
              <a:latin typeface="Source Sans Pro"/>
              <a:ea typeface="+mn-ea"/>
              <a:cs typeface="+mn-cs"/>
            </a:endParaRPr>
          </a:p>
        </p:txBody>
      </p:sp>
      <p:sp>
        <p:nvSpPr>
          <p:cNvPr id="60" name="Trapezoid 59"/>
          <p:cNvSpPr/>
          <p:nvPr/>
        </p:nvSpPr>
        <p:spPr>
          <a:xfrm>
            <a:off x="1038319" y="3961563"/>
            <a:ext cx="4245324" cy="744953"/>
          </a:xfrm>
          <a:prstGeom prst="trapezoid">
            <a:avLst>
              <a:gd name="adj" fmla="val 64561"/>
            </a:avLst>
          </a:prstGeom>
          <a:gradFill rotWithShape="1">
            <a:gsLst>
              <a:gs pos="0">
                <a:srgbClr val="4BACC6">
                  <a:tint val="100000"/>
                  <a:shade val="100000"/>
                  <a:satMod val="130000"/>
                </a:srgbClr>
              </a:gs>
              <a:gs pos="100000">
                <a:srgbClr val="4BACC6">
                  <a:tint val="50000"/>
                  <a:shade val="100000"/>
                  <a:satMod val="350000"/>
                </a:srgbClr>
              </a:gs>
            </a:gsLst>
            <a:lin ang="16200000" scaled="0"/>
          </a:gradFill>
          <a:ln w="9525" cap="flat" cmpd="sng" algn="ctr">
            <a:solidFill>
              <a:srgbClr val="4BACC6">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rgbClr val="000000"/>
              </a:solidFill>
              <a:effectLst/>
              <a:uLnTx/>
              <a:uFillTx/>
              <a:latin typeface="Source Sans Pro"/>
              <a:ea typeface="+mn-ea"/>
              <a:cs typeface="+mn-cs"/>
            </a:endParaRPr>
          </a:p>
        </p:txBody>
      </p:sp>
      <p:sp>
        <p:nvSpPr>
          <p:cNvPr id="61" name="Trapezoid 60"/>
          <p:cNvSpPr/>
          <p:nvPr/>
        </p:nvSpPr>
        <p:spPr>
          <a:xfrm>
            <a:off x="570421" y="4706516"/>
            <a:ext cx="5181121" cy="744953"/>
          </a:xfrm>
          <a:prstGeom prst="trapezoid">
            <a:avLst>
              <a:gd name="adj" fmla="val 64561"/>
            </a:avLst>
          </a:prstGeom>
          <a:gradFill rotWithShape="1">
            <a:gsLst>
              <a:gs pos="0">
                <a:srgbClr val="4F81BD">
                  <a:tint val="100000"/>
                  <a:shade val="100000"/>
                  <a:satMod val="130000"/>
                </a:srgbClr>
              </a:gs>
              <a:gs pos="100000">
                <a:srgbClr val="4F81BD">
                  <a:tint val="50000"/>
                  <a:shade val="100000"/>
                  <a:satMod val="350000"/>
                </a:srgbClr>
              </a:gs>
            </a:gsLst>
            <a:lin ang="16200000" scaled="0"/>
          </a:gradFill>
          <a:ln w="9525" cap="flat" cmpd="sng" algn="ctr">
            <a:solidFill>
              <a:srgbClr val="4F81BD">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rgbClr val="000000"/>
              </a:solidFill>
              <a:effectLst/>
              <a:uLnTx/>
              <a:uFillTx/>
              <a:latin typeface="Source Sans Pro"/>
              <a:ea typeface="+mn-ea"/>
              <a:cs typeface="+mn-cs"/>
            </a:endParaRPr>
          </a:p>
        </p:txBody>
      </p:sp>
      <p:sp>
        <p:nvSpPr>
          <p:cNvPr id="62" name="Text Box 33"/>
          <p:cNvSpPr txBox="1">
            <a:spLocks noChangeArrowheads="1"/>
          </p:cNvSpPr>
          <p:nvPr/>
        </p:nvSpPr>
        <p:spPr bwMode="auto">
          <a:xfrm>
            <a:off x="2578555" y="2095928"/>
            <a:ext cx="1159292" cy="369332"/>
          </a:xfrm>
          <a:prstGeom prst="rect">
            <a:avLst/>
          </a:prstGeom>
          <a:noFill/>
          <a:ln w="12700">
            <a:noFill/>
            <a:miter lim="800000"/>
            <a:headEnd/>
            <a:tailEnd/>
          </a:ln>
        </p:spPr>
        <p:txBody>
          <a:bodyPr wrap="none">
            <a:prstTxWarp prst="textNoShape">
              <a:avLst/>
            </a:prstTxWarp>
            <a:spAutoFit/>
          </a:bodyPr>
          <a:lstStyle/>
          <a:p>
            <a:pPr fontAlgn="auto">
              <a:spcBef>
                <a:spcPts val="0"/>
              </a:spcBef>
              <a:spcAft>
                <a:spcPts val="0"/>
              </a:spcAft>
            </a:pPr>
            <a:r>
              <a:rPr lang="en-US" sz="1800" dirty="0" smtClean="0">
                <a:solidFill>
                  <a:srgbClr val="000000"/>
                </a:solidFill>
                <a:latin typeface="Source Sans Pro"/>
                <a:ea typeface="+mn-ea"/>
                <a:cs typeface="+mn-cs"/>
              </a:rPr>
              <a:t>Registers</a:t>
            </a:r>
            <a:endParaRPr lang="en-US" sz="1800" dirty="0">
              <a:solidFill>
                <a:srgbClr val="000000"/>
              </a:solidFill>
              <a:latin typeface="Source Sans Pro"/>
              <a:ea typeface="+mn-ea"/>
              <a:cs typeface="+mn-cs"/>
            </a:endParaRPr>
          </a:p>
        </p:txBody>
      </p:sp>
      <p:sp>
        <p:nvSpPr>
          <p:cNvPr id="63" name="Text Box 33"/>
          <p:cNvSpPr txBox="1">
            <a:spLocks noChangeArrowheads="1"/>
          </p:cNvSpPr>
          <p:nvPr/>
        </p:nvSpPr>
        <p:spPr bwMode="auto">
          <a:xfrm>
            <a:off x="2452719" y="2660306"/>
            <a:ext cx="1410964" cy="400110"/>
          </a:xfrm>
          <a:prstGeom prst="rect">
            <a:avLst/>
          </a:prstGeom>
          <a:noFill/>
          <a:ln w="12700">
            <a:noFill/>
            <a:miter lim="800000"/>
            <a:headEnd/>
            <a:tailEnd/>
          </a:ln>
        </p:spPr>
        <p:txBody>
          <a:bodyPr wrap="none">
            <a:prstTxWarp prst="textNoShape">
              <a:avLst/>
            </a:prstTxWarp>
            <a:spAutoFit/>
          </a:bodyPr>
          <a:lstStyle/>
          <a:p>
            <a:pPr fontAlgn="auto">
              <a:spcBef>
                <a:spcPts val="0"/>
              </a:spcBef>
              <a:spcAft>
                <a:spcPts val="0"/>
              </a:spcAft>
            </a:pPr>
            <a:r>
              <a:rPr lang="en-US" sz="2000" dirty="0" smtClean="0">
                <a:solidFill>
                  <a:srgbClr val="000000"/>
                </a:solidFill>
                <a:latin typeface="Source Sans Pro"/>
                <a:ea typeface="+mn-ea"/>
                <a:cs typeface="+mn-cs"/>
              </a:rPr>
              <a:t>L1 Caches</a:t>
            </a:r>
            <a:endParaRPr lang="en-US" sz="2000" dirty="0">
              <a:solidFill>
                <a:srgbClr val="000000"/>
              </a:solidFill>
              <a:latin typeface="Source Sans Pro"/>
              <a:ea typeface="+mn-ea"/>
              <a:cs typeface="+mn-cs"/>
            </a:endParaRPr>
          </a:p>
        </p:txBody>
      </p:sp>
      <p:sp>
        <p:nvSpPr>
          <p:cNvPr id="64" name="Text Box 33"/>
          <p:cNvSpPr txBox="1">
            <a:spLocks noChangeArrowheads="1"/>
          </p:cNvSpPr>
          <p:nvPr/>
        </p:nvSpPr>
        <p:spPr bwMode="auto">
          <a:xfrm>
            <a:off x="2466595" y="3382317"/>
            <a:ext cx="1503938" cy="461665"/>
          </a:xfrm>
          <a:prstGeom prst="rect">
            <a:avLst/>
          </a:prstGeom>
          <a:noFill/>
          <a:ln w="12700">
            <a:noFill/>
            <a:miter lim="800000"/>
            <a:headEnd/>
            <a:tailEnd/>
          </a:ln>
        </p:spPr>
        <p:txBody>
          <a:bodyPr wrap="none">
            <a:prstTxWarp prst="textNoShape">
              <a:avLst/>
            </a:prstTxWarp>
            <a:spAutoFit/>
          </a:bodyPr>
          <a:lstStyle/>
          <a:p>
            <a:pPr fontAlgn="auto">
              <a:spcBef>
                <a:spcPts val="0"/>
              </a:spcBef>
              <a:spcAft>
                <a:spcPts val="0"/>
              </a:spcAft>
            </a:pPr>
            <a:r>
              <a:rPr lang="en-US" dirty="0" smtClean="0">
                <a:solidFill>
                  <a:srgbClr val="000000"/>
                </a:solidFill>
                <a:latin typeface="Source Sans Pro"/>
                <a:ea typeface="+mn-ea"/>
                <a:cs typeface="+mn-cs"/>
              </a:rPr>
              <a:t>L2 Cache</a:t>
            </a:r>
            <a:endParaRPr lang="en-US" dirty="0">
              <a:solidFill>
                <a:srgbClr val="000000"/>
              </a:solidFill>
              <a:latin typeface="Source Sans Pro"/>
              <a:ea typeface="+mn-ea"/>
              <a:cs typeface="+mn-cs"/>
            </a:endParaRPr>
          </a:p>
        </p:txBody>
      </p:sp>
      <p:sp>
        <p:nvSpPr>
          <p:cNvPr id="65" name="Text Box 33"/>
          <p:cNvSpPr txBox="1">
            <a:spLocks noChangeArrowheads="1"/>
          </p:cNvSpPr>
          <p:nvPr/>
        </p:nvSpPr>
        <p:spPr bwMode="auto">
          <a:xfrm>
            <a:off x="2420284" y="4048342"/>
            <a:ext cx="1503938" cy="461665"/>
          </a:xfrm>
          <a:prstGeom prst="rect">
            <a:avLst/>
          </a:prstGeom>
          <a:noFill/>
          <a:ln w="12700">
            <a:noFill/>
            <a:miter lim="800000"/>
            <a:headEnd/>
            <a:tailEnd/>
          </a:ln>
        </p:spPr>
        <p:txBody>
          <a:bodyPr wrap="none">
            <a:prstTxWarp prst="textNoShape">
              <a:avLst/>
            </a:prstTxWarp>
            <a:spAutoFit/>
          </a:bodyPr>
          <a:lstStyle/>
          <a:p>
            <a:pPr fontAlgn="auto">
              <a:spcBef>
                <a:spcPts val="0"/>
              </a:spcBef>
              <a:spcAft>
                <a:spcPts val="0"/>
              </a:spcAft>
            </a:pPr>
            <a:r>
              <a:rPr lang="en-US" dirty="0" smtClean="0">
                <a:solidFill>
                  <a:srgbClr val="000000"/>
                </a:solidFill>
                <a:latin typeface="Source Sans Pro"/>
                <a:ea typeface="+mn-ea"/>
                <a:cs typeface="+mn-cs"/>
              </a:rPr>
              <a:t>L3 Cache</a:t>
            </a:r>
            <a:endParaRPr lang="en-US" dirty="0">
              <a:solidFill>
                <a:srgbClr val="000000"/>
              </a:solidFill>
              <a:latin typeface="Source Sans Pro"/>
              <a:ea typeface="+mn-ea"/>
              <a:cs typeface="+mn-cs"/>
            </a:endParaRPr>
          </a:p>
        </p:txBody>
      </p:sp>
      <p:sp>
        <p:nvSpPr>
          <p:cNvPr id="66" name="Text Box 33"/>
          <p:cNvSpPr txBox="1">
            <a:spLocks noChangeArrowheads="1"/>
          </p:cNvSpPr>
          <p:nvPr/>
        </p:nvSpPr>
        <p:spPr bwMode="auto">
          <a:xfrm>
            <a:off x="2023490" y="4841286"/>
            <a:ext cx="2050561" cy="461665"/>
          </a:xfrm>
          <a:prstGeom prst="rect">
            <a:avLst/>
          </a:prstGeom>
          <a:noFill/>
          <a:ln w="12700">
            <a:noFill/>
            <a:miter lim="800000"/>
            <a:headEnd/>
            <a:tailEnd/>
          </a:ln>
        </p:spPr>
        <p:txBody>
          <a:bodyPr wrap="none">
            <a:prstTxWarp prst="textNoShape">
              <a:avLst/>
            </a:prstTxWarp>
            <a:spAutoFit/>
          </a:bodyPr>
          <a:lstStyle/>
          <a:p>
            <a:pPr fontAlgn="auto">
              <a:spcBef>
                <a:spcPts val="0"/>
              </a:spcBef>
              <a:spcAft>
                <a:spcPts val="0"/>
              </a:spcAft>
            </a:pPr>
            <a:r>
              <a:rPr lang="en-US" dirty="0" smtClean="0">
                <a:solidFill>
                  <a:srgbClr val="000000"/>
                </a:solidFill>
                <a:latin typeface="Source Sans Pro"/>
                <a:ea typeface="+mn-ea"/>
                <a:cs typeface="+mn-cs"/>
              </a:rPr>
              <a:t>Main Memory</a:t>
            </a:r>
            <a:endParaRPr lang="en-US" dirty="0">
              <a:solidFill>
                <a:srgbClr val="000000"/>
              </a:solidFill>
              <a:latin typeface="Source Sans Pro"/>
              <a:ea typeface="+mn-ea"/>
              <a:cs typeface="+mn-cs"/>
            </a:endParaRPr>
          </a:p>
        </p:txBody>
      </p:sp>
      <p:sp>
        <p:nvSpPr>
          <p:cNvPr id="67" name="Trapezoid 66"/>
          <p:cNvSpPr/>
          <p:nvPr/>
        </p:nvSpPr>
        <p:spPr>
          <a:xfrm>
            <a:off x="93371" y="5458997"/>
            <a:ext cx="6135221" cy="744953"/>
          </a:xfrm>
          <a:prstGeom prst="trapezoid">
            <a:avLst>
              <a:gd name="adj" fmla="val 64561"/>
            </a:avLst>
          </a:prstGeom>
          <a:gradFill rotWithShape="1">
            <a:gsLst>
              <a:gs pos="0">
                <a:srgbClr val="8064A2">
                  <a:tint val="100000"/>
                  <a:shade val="100000"/>
                  <a:satMod val="130000"/>
                </a:srgbClr>
              </a:gs>
              <a:gs pos="100000">
                <a:srgbClr val="8064A2">
                  <a:tint val="50000"/>
                  <a:shade val="100000"/>
                  <a:satMod val="350000"/>
                </a:srgbClr>
              </a:gs>
            </a:gsLst>
            <a:lin ang="16200000" scaled="0"/>
          </a:gradFill>
          <a:ln w="9525" cap="flat" cmpd="sng" algn="ctr">
            <a:solidFill>
              <a:srgbClr val="8064A2">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smtClean="0">
              <a:ln>
                <a:noFill/>
              </a:ln>
              <a:solidFill>
                <a:srgbClr val="000000"/>
              </a:solidFill>
              <a:effectLst/>
              <a:uLnTx/>
              <a:uFillTx/>
              <a:latin typeface="Source Sans Pro"/>
              <a:ea typeface="+mn-ea"/>
              <a:cs typeface="+mn-cs"/>
            </a:endParaRPr>
          </a:p>
        </p:txBody>
      </p:sp>
      <p:sp>
        <p:nvSpPr>
          <p:cNvPr id="68" name="Text Box 33"/>
          <p:cNvSpPr txBox="1">
            <a:spLocks noChangeArrowheads="1"/>
          </p:cNvSpPr>
          <p:nvPr/>
        </p:nvSpPr>
        <p:spPr bwMode="auto">
          <a:xfrm>
            <a:off x="2743477" y="5602943"/>
            <a:ext cx="883575" cy="523220"/>
          </a:xfrm>
          <a:prstGeom prst="rect">
            <a:avLst/>
          </a:prstGeom>
          <a:noFill/>
          <a:ln w="12700">
            <a:noFill/>
            <a:miter lim="800000"/>
            <a:headEnd/>
            <a:tailEnd/>
          </a:ln>
        </p:spPr>
        <p:txBody>
          <a:bodyPr wrap="none">
            <a:prstTxWarp prst="textNoShape">
              <a:avLst/>
            </a:prstTxWarp>
            <a:spAutoFit/>
          </a:bodyPr>
          <a:lstStyle/>
          <a:p>
            <a:pPr fontAlgn="auto">
              <a:spcBef>
                <a:spcPts val="0"/>
              </a:spcBef>
              <a:spcAft>
                <a:spcPts val="0"/>
              </a:spcAft>
            </a:pPr>
            <a:r>
              <a:rPr lang="en-US" sz="2800" dirty="0" smtClean="0">
                <a:solidFill>
                  <a:srgbClr val="000000"/>
                </a:solidFill>
                <a:latin typeface="Source Sans Pro"/>
                <a:ea typeface="+mn-ea"/>
                <a:cs typeface="+mn-cs"/>
              </a:rPr>
              <a:t>Disk</a:t>
            </a:r>
            <a:endParaRPr lang="en-US" sz="2800" dirty="0">
              <a:solidFill>
                <a:srgbClr val="000000"/>
              </a:solidFill>
              <a:latin typeface="Source Sans Pro"/>
              <a:ea typeface="+mn-ea"/>
              <a:cs typeface="+mn-cs"/>
            </a:endParaRPr>
          </a:p>
        </p:txBody>
      </p:sp>
    </p:spTree>
    <p:extLst>
      <p:ext uri="{BB962C8B-B14F-4D97-AF65-F5344CB8AC3E}">
        <p14:creationId xmlns:p14="http://schemas.microsoft.com/office/powerpoint/2010/main" val="2992625603"/>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23</a:t>
            </a:fld>
            <a:endParaRPr lang="en-US" dirty="0"/>
          </a:p>
        </p:txBody>
      </p:sp>
      <p:sp>
        <p:nvSpPr>
          <p:cNvPr id="35" name="Title 1"/>
          <p:cNvSpPr txBox="1">
            <a:spLocks/>
          </p:cNvSpPr>
          <p:nvPr/>
        </p:nvSpPr>
        <p:spPr>
          <a:xfrm>
            <a:off x="457200" y="13374"/>
            <a:ext cx="8229600" cy="1143000"/>
          </a:xfrm>
          <a:prstGeom prst="rect">
            <a:avLst/>
          </a:prstGeom>
        </p:spPr>
        <p:txBody>
          <a:bodyPr vert="horz" lIns="91440" tIns="45720" rIns="91440" bIns="45720" rtlCol="0" anchor="ctr">
            <a:norm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smtClean="0">
                <a:ln>
                  <a:noFill/>
                </a:ln>
                <a:solidFill>
                  <a:srgbClr val="000000"/>
                </a:solidFill>
                <a:effectLst/>
                <a:uLnTx/>
                <a:uFillTx/>
                <a:latin typeface="Calibri"/>
                <a:ea typeface="+mj-ea"/>
                <a:cs typeface="+mj-cs"/>
              </a:rPr>
              <a:t>Multi-Core Memory Hierarchy</a:t>
            </a:r>
            <a:endParaRPr kumimoji="0" lang="en-US" sz="4400" b="0" i="0" u="none" strike="noStrike" kern="1200" cap="none" spc="0" normalizeH="0" baseline="0" noProof="0" dirty="0">
              <a:ln>
                <a:noFill/>
              </a:ln>
              <a:solidFill>
                <a:srgbClr val="000000"/>
              </a:solidFill>
              <a:effectLst/>
              <a:uLnTx/>
              <a:uFillTx/>
              <a:latin typeface="Calibri"/>
              <a:ea typeface="+mj-ea"/>
              <a:cs typeface="+mj-cs"/>
            </a:endParaRPr>
          </a:p>
        </p:txBody>
      </p:sp>
      <p:pic>
        <p:nvPicPr>
          <p:cNvPr id="36" name="Content Placeholder 3"/>
          <p:cNvPicPr>
            <a:picLocks noChangeAspect="1"/>
          </p:cNvPicPr>
          <p:nvPr/>
        </p:nvPicPr>
        <p:blipFill>
          <a:blip r:embed="rId2"/>
          <a:srcRect l="-21328" r="-21328"/>
          <a:stretch>
            <a:fillRect/>
          </a:stretch>
        </p:blipFill>
        <p:spPr>
          <a:xfrm>
            <a:off x="-772223" y="3351905"/>
            <a:ext cx="5416312" cy="2978763"/>
          </a:xfrm>
          <a:prstGeom prst="rect">
            <a:avLst/>
          </a:prstGeom>
        </p:spPr>
      </p:pic>
      <p:sp>
        <p:nvSpPr>
          <p:cNvPr id="37" name="Rectangle 36"/>
          <p:cNvSpPr/>
          <p:nvPr/>
        </p:nvSpPr>
        <p:spPr>
          <a:xfrm>
            <a:off x="2851372" y="1370380"/>
            <a:ext cx="6135540" cy="2908015"/>
          </a:xfrm>
          <a:prstGeom prst="rect">
            <a:avLst/>
          </a:prstGeom>
          <a:gradFill rotWithShape="1">
            <a:gsLst>
              <a:gs pos="0">
                <a:srgbClr val="4F81BD">
                  <a:tint val="50000"/>
                  <a:satMod val="300000"/>
                </a:srgbClr>
              </a:gs>
              <a:gs pos="35000">
                <a:srgbClr val="4F81BD">
                  <a:tint val="37000"/>
                  <a:satMod val="300000"/>
                </a:srgbClr>
              </a:gs>
              <a:gs pos="100000">
                <a:srgbClr val="4F81BD">
                  <a:tint val="15000"/>
                  <a:satMod val="350000"/>
                </a:srgbClr>
              </a:gs>
            </a:gsLst>
            <a:lin ang="16200000" scaled="1"/>
          </a:gradFill>
          <a:ln w="9525" cap="flat" cmpd="sng" algn="ctr">
            <a:solidFill>
              <a:srgbClr val="4F81BD">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FF"/>
                </a:solidFill>
                <a:effectLst/>
                <a:uLnTx/>
                <a:uFillTx/>
                <a:latin typeface="Calibri"/>
                <a:ea typeface="+mn-ea"/>
                <a:cs typeface="+mn-cs"/>
              </a:rPr>
              <a:t>ON CHIP</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Calibri"/>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Calibri"/>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Calibri"/>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Calibri"/>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Calibri"/>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Calibri"/>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Calibri"/>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Calibri"/>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Calibri"/>
              <a:ea typeface="+mn-ea"/>
              <a:cs typeface="+mn-cs"/>
            </a:endParaRPr>
          </a:p>
        </p:txBody>
      </p:sp>
      <p:sp>
        <p:nvSpPr>
          <p:cNvPr id="38" name="Rectangle 37"/>
          <p:cNvSpPr/>
          <p:nvPr/>
        </p:nvSpPr>
        <p:spPr>
          <a:xfrm>
            <a:off x="4285379" y="5025287"/>
            <a:ext cx="3267526" cy="621255"/>
          </a:xfrm>
          <a:prstGeom prst="rect">
            <a:avLst/>
          </a:prstGeom>
          <a:gradFill rotWithShape="1">
            <a:gsLst>
              <a:gs pos="0">
                <a:srgbClr val="4F81BD">
                  <a:tint val="100000"/>
                  <a:shade val="100000"/>
                  <a:satMod val="130000"/>
                </a:srgbClr>
              </a:gs>
              <a:gs pos="100000">
                <a:srgbClr val="4F81BD">
                  <a:tint val="50000"/>
                  <a:shade val="100000"/>
                  <a:satMod val="350000"/>
                </a:srgbClr>
              </a:gs>
            </a:gsLst>
            <a:lin ang="16200000" scaled="0"/>
          </a:gradFill>
          <a:ln w="9525" cap="flat" cmpd="sng" algn="ctr">
            <a:solidFill>
              <a:srgbClr val="4F81BD">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smtClean="0">
                <a:ln>
                  <a:noFill/>
                </a:ln>
                <a:solidFill>
                  <a:srgbClr val="000000"/>
                </a:solidFill>
                <a:effectLst/>
                <a:uLnTx/>
                <a:uFillTx/>
                <a:latin typeface="Calibri"/>
                <a:ea typeface="+mn-ea"/>
                <a:cs typeface="+mn-cs"/>
              </a:rPr>
              <a:t>   Main Memory</a:t>
            </a:r>
          </a:p>
        </p:txBody>
      </p:sp>
      <p:grpSp>
        <p:nvGrpSpPr>
          <p:cNvPr id="39" name="Group 38"/>
          <p:cNvGrpSpPr/>
          <p:nvPr/>
        </p:nvGrpSpPr>
        <p:grpSpPr>
          <a:xfrm>
            <a:off x="5968051" y="1791863"/>
            <a:ext cx="1413875" cy="2347502"/>
            <a:chOff x="5968051" y="1791863"/>
            <a:chExt cx="1413875" cy="2347502"/>
          </a:xfrm>
        </p:grpSpPr>
        <p:sp>
          <p:nvSpPr>
            <p:cNvPr id="40" name="Rectangle 39"/>
            <p:cNvSpPr/>
            <p:nvPr/>
          </p:nvSpPr>
          <p:spPr>
            <a:xfrm>
              <a:off x="6011413" y="1791863"/>
              <a:ext cx="1327150" cy="1050758"/>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Calibri"/>
                  <a:ea typeface="+mn-ea"/>
                  <a:cs typeface="+mn-cs"/>
                </a:rPr>
                <a:t>Processor</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Calibri"/>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Calibri"/>
                <a:ea typeface="+mn-ea"/>
                <a:cs typeface="+mn-cs"/>
              </a:endParaRPr>
            </a:p>
          </p:txBody>
        </p:sp>
        <p:sp>
          <p:nvSpPr>
            <p:cNvPr id="41" name="Rectangle 40"/>
            <p:cNvSpPr/>
            <p:nvPr/>
          </p:nvSpPr>
          <p:spPr>
            <a:xfrm>
              <a:off x="6367765" y="2238303"/>
              <a:ext cx="614446" cy="396724"/>
            </a:xfrm>
            <a:prstGeom prst="rect">
              <a:avLst/>
            </a:prstGeom>
            <a:gradFill rotWithShape="1">
              <a:gsLst>
                <a:gs pos="0">
                  <a:srgbClr val="C0504D">
                    <a:tint val="100000"/>
                    <a:shade val="100000"/>
                    <a:satMod val="130000"/>
                  </a:srgbClr>
                </a:gs>
                <a:gs pos="100000">
                  <a:srgbClr val="C0504D">
                    <a:tint val="50000"/>
                    <a:shade val="100000"/>
                    <a:satMod val="350000"/>
                  </a:srgbClr>
                </a:gs>
              </a:gsLst>
              <a:lin ang="16200000" scaled="0"/>
            </a:gradFill>
            <a:ln w="9525" cap="flat" cmpd="sng" algn="ctr">
              <a:solidFill>
                <a:srgbClr val="C0504D">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000000"/>
                  </a:solidFill>
                  <a:effectLst/>
                  <a:uLnTx/>
                  <a:uFillTx/>
                  <a:latin typeface="Calibri"/>
                  <a:ea typeface="+mn-ea"/>
                  <a:cs typeface="+mn-cs"/>
                </a:rPr>
                <a:t>Regs</a:t>
              </a:r>
            </a:p>
          </p:txBody>
        </p:sp>
        <p:sp>
          <p:nvSpPr>
            <p:cNvPr id="42" name="Rectangle 41"/>
            <p:cNvSpPr/>
            <p:nvPr/>
          </p:nvSpPr>
          <p:spPr>
            <a:xfrm>
              <a:off x="6027122" y="2981991"/>
              <a:ext cx="614446" cy="396724"/>
            </a:xfrm>
            <a:prstGeom prst="rect">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Calibri"/>
                  <a:ea typeface="+mn-ea"/>
                  <a:cs typeface="+mn-cs"/>
                </a:rPr>
                <a:t>I$</a:t>
              </a:r>
            </a:p>
          </p:txBody>
        </p:sp>
        <p:sp>
          <p:nvSpPr>
            <p:cNvPr id="43" name="Rectangle 42"/>
            <p:cNvSpPr/>
            <p:nvPr/>
          </p:nvSpPr>
          <p:spPr>
            <a:xfrm>
              <a:off x="6708408" y="2979318"/>
              <a:ext cx="614446" cy="396724"/>
            </a:xfrm>
            <a:prstGeom prst="rect">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Calibri"/>
                  <a:ea typeface="+mn-ea"/>
                  <a:cs typeface="+mn-cs"/>
                </a:rPr>
                <a:t>D$</a:t>
              </a:r>
            </a:p>
          </p:txBody>
        </p:sp>
        <p:sp>
          <p:nvSpPr>
            <p:cNvPr id="44" name="Rectangle 43"/>
            <p:cNvSpPr/>
            <p:nvPr/>
          </p:nvSpPr>
          <p:spPr>
            <a:xfrm>
              <a:off x="5968051" y="3514041"/>
              <a:ext cx="1413875" cy="625324"/>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Calibri"/>
                  <a:ea typeface="+mn-ea"/>
                  <a:cs typeface="+mn-cs"/>
                </a:rPr>
                <a:t>L2</a:t>
              </a:r>
            </a:p>
          </p:txBody>
        </p:sp>
      </p:grpSp>
      <p:sp>
        <p:nvSpPr>
          <p:cNvPr id="45" name="Rectangle 44"/>
          <p:cNvSpPr/>
          <p:nvPr/>
        </p:nvSpPr>
        <p:spPr>
          <a:xfrm>
            <a:off x="3869095" y="4404033"/>
            <a:ext cx="4100095" cy="437254"/>
          </a:xfrm>
          <a:prstGeom prst="rect">
            <a:avLst/>
          </a:prstGeom>
          <a:gradFill rotWithShape="1">
            <a:gsLst>
              <a:gs pos="0">
                <a:srgbClr val="4BACC6">
                  <a:tint val="100000"/>
                  <a:shade val="100000"/>
                  <a:satMod val="130000"/>
                </a:srgbClr>
              </a:gs>
              <a:gs pos="100000">
                <a:srgbClr val="4BACC6">
                  <a:tint val="50000"/>
                  <a:shade val="100000"/>
                  <a:satMod val="350000"/>
                </a:srgbClr>
              </a:gs>
            </a:gsLst>
            <a:lin ang="16200000" scaled="0"/>
          </a:gradFill>
          <a:ln w="9525" cap="flat" cmpd="sng" algn="ctr">
            <a:solidFill>
              <a:srgbClr val="4BACC6">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smtClean="0">
                <a:ln>
                  <a:noFill/>
                </a:ln>
                <a:solidFill>
                  <a:srgbClr val="000000"/>
                </a:solidFill>
                <a:effectLst/>
                <a:uLnTx/>
                <a:uFillTx/>
                <a:latin typeface="Calibri"/>
                <a:ea typeface="+mn-ea"/>
                <a:cs typeface="+mn-cs"/>
              </a:rPr>
              <a:t>   L3</a:t>
            </a:r>
          </a:p>
        </p:txBody>
      </p:sp>
      <p:grpSp>
        <p:nvGrpSpPr>
          <p:cNvPr id="46" name="Group 45"/>
          <p:cNvGrpSpPr/>
          <p:nvPr/>
        </p:nvGrpSpPr>
        <p:grpSpPr>
          <a:xfrm>
            <a:off x="7490963" y="1791863"/>
            <a:ext cx="1413875" cy="2347502"/>
            <a:chOff x="5968051" y="1791863"/>
            <a:chExt cx="1413875" cy="2347502"/>
          </a:xfrm>
        </p:grpSpPr>
        <p:sp>
          <p:nvSpPr>
            <p:cNvPr id="47" name="Rectangle 46"/>
            <p:cNvSpPr/>
            <p:nvPr/>
          </p:nvSpPr>
          <p:spPr>
            <a:xfrm>
              <a:off x="6011413" y="1791863"/>
              <a:ext cx="1327150" cy="1050758"/>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Calibri"/>
                  <a:ea typeface="+mn-ea"/>
                  <a:cs typeface="+mn-cs"/>
                </a:rPr>
                <a:t>Processor</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Calibri"/>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Calibri"/>
                <a:ea typeface="+mn-ea"/>
                <a:cs typeface="+mn-cs"/>
              </a:endParaRPr>
            </a:p>
          </p:txBody>
        </p:sp>
        <p:sp>
          <p:nvSpPr>
            <p:cNvPr id="48" name="Rectangle 47"/>
            <p:cNvSpPr/>
            <p:nvPr/>
          </p:nvSpPr>
          <p:spPr>
            <a:xfrm>
              <a:off x="6367765" y="2238303"/>
              <a:ext cx="614446" cy="396724"/>
            </a:xfrm>
            <a:prstGeom prst="rect">
              <a:avLst/>
            </a:prstGeom>
            <a:gradFill rotWithShape="1">
              <a:gsLst>
                <a:gs pos="0">
                  <a:srgbClr val="C0504D">
                    <a:tint val="100000"/>
                    <a:shade val="100000"/>
                    <a:satMod val="130000"/>
                  </a:srgbClr>
                </a:gs>
                <a:gs pos="100000">
                  <a:srgbClr val="C0504D">
                    <a:tint val="50000"/>
                    <a:shade val="100000"/>
                    <a:satMod val="350000"/>
                  </a:srgbClr>
                </a:gs>
              </a:gsLst>
              <a:lin ang="16200000" scaled="0"/>
            </a:gradFill>
            <a:ln w="9525" cap="flat" cmpd="sng" algn="ctr">
              <a:solidFill>
                <a:srgbClr val="C0504D">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000000"/>
                  </a:solidFill>
                  <a:effectLst/>
                  <a:uLnTx/>
                  <a:uFillTx/>
                  <a:latin typeface="Calibri"/>
                  <a:ea typeface="+mn-ea"/>
                  <a:cs typeface="+mn-cs"/>
                </a:rPr>
                <a:t>Regs</a:t>
              </a:r>
            </a:p>
          </p:txBody>
        </p:sp>
        <p:sp>
          <p:nvSpPr>
            <p:cNvPr id="49" name="Rectangle 48"/>
            <p:cNvSpPr/>
            <p:nvPr/>
          </p:nvSpPr>
          <p:spPr>
            <a:xfrm>
              <a:off x="6027122" y="2981991"/>
              <a:ext cx="614446" cy="396724"/>
            </a:xfrm>
            <a:prstGeom prst="rect">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Calibri"/>
                  <a:ea typeface="+mn-ea"/>
                  <a:cs typeface="+mn-cs"/>
                </a:rPr>
                <a:t>I$</a:t>
              </a:r>
            </a:p>
          </p:txBody>
        </p:sp>
        <p:sp>
          <p:nvSpPr>
            <p:cNvPr id="50" name="Rectangle 49"/>
            <p:cNvSpPr/>
            <p:nvPr/>
          </p:nvSpPr>
          <p:spPr>
            <a:xfrm>
              <a:off x="6708408" y="2979318"/>
              <a:ext cx="614446" cy="396724"/>
            </a:xfrm>
            <a:prstGeom prst="rect">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Calibri"/>
                  <a:ea typeface="+mn-ea"/>
                  <a:cs typeface="+mn-cs"/>
                </a:rPr>
                <a:t>D$</a:t>
              </a:r>
            </a:p>
          </p:txBody>
        </p:sp>
        <p:sp>
          <p:nvSpPr>
            <p:cNvPr id="51" name="Rectangle 50"/>
            <p:cNvSpPr/>
            <p:nvPr/>
          </p:nvSpPr>
          <p:spPr>
            <a:xfrm>
              <a:off x="5968051" y="3514041"/>
              <a:ext cx="1413875" cy="625324"/>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Calibri"/>
                  <a:ea typeface="+mn-ea"/>
                  <a:cs typeface="+mn-cs"/>
                </a:rPr>
                <a:t>L2</a:t>
              </a:r>
            </a:p>
          </p:txBody>
        </p:sp>
      </p:grpSp>
      <p:grpSp>
        <p:nvGrpSpPr>
          <p:cNvPr id="52" name="Group 51"/>
          <p:cNvGrpSpPr/>
          <p:nvPr/>
        </p:nvGrpSpPr>
        <p:grpSpPr>
          <a:xfrm>
            <a:off x="2945342" y="1796366"/>
            <a:ext cx="1413875" cy="2347502"/>
            <a:chOff x="5968051" y="1791863"/>
            <a:chExt cx="1413875" cy="2347502"/>
          </a:xfrm>
        </p:grpSpPr>
        <p:sp>
          <p:nvSpPr>
            <p:cNvPr id="53" name="Rectangle 52"/>
            <p:cNvSpPr/>
            <p:nvPr/>
          </p:nvSpPr>
          <p:spPr>
            <a:xfrm>
              <a:off x="6011413" y="1791863"/>
              <a:ext cx="1327150" cy="1050758"/>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Calibri"/>
                  <a:ea typeface="+mn-ea"/>
                  <a:cs typeface="+mn-cs"/>
                </a:rPr>
                <a:t>Processor</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Calibri"/>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Calibri"/>
                <a:ea typeface="+mn-ea"/>
                <a:cs typeface="+mn-cs"/>
              </a:endParaRPr>
            </a:p>
          </p:txBody>
        </p:sp>
        <p:sp>
          <p:nvSpPr>
            <p:cNvPr id="54" name="Rectangle 53"/>
            <p:cNvSpPr/>
            <p:nvPr/>
          </p:nvSpPr>
          <p:spPr>
            <a:xfrm>
              <a:off x="6367765" y="2238303"/>
              <a:ext cx="614446" cy="396724"/>
            </a:xfrm>
            <a:prstGeom prst="rect">
              <a:avLst/>
            </a:prstGeom>
            <a:gradFill rotWithShape="1">
              <a:gsLst>
                <a:gs pos="0">
                  <a:srgbClr val="C0504D">
                    <a:tint val="100000"/>
                    <a:shade val="100000"/>
                    <a:satMod val="130000"/>
                  </a:srgbClr>
                </a:gs>
                <a:gs pos="100000">
                  <a:srgbClr val="C0504D">
                    <a:tint val="50000"/>
                    <a:shade val="100000"/>
                    <a:satMod val="350000"/>
                  </a:srgbClr>
                </a:gs>
              </a:gsLst>
              <a:lin ang="16200000" scaled="0"/>
            </a:gradFill>
            <a:ln w="9525" cap="flat" cmpd="sng" algn="ctr">
              <a:solidFill>
                <a:srgbClr val="C0504D">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000000"/>
                  </a:solidFill>
                  <a:effectLst/>
                  <a:uLnTx/>
                  <a:uFillTx/>
                  <a:latin typeface="Calibri"/>
                  <a:ea typeface="+mn-ea"/>
                  <a:cs typeface="+mn-cs"/>
                </a:rPr>
                <a:t>Regs</a:t>
              </a:r>
            </a:p>
          </p:txBody>
        </p:sp>
        <p:sp>
          <p:nvSpPr>
            <p:cNvPr id="55" name="Rectangle 54"/>
            <p:cNvSpPr/>
            <p:nvPr/>
          </p:nvSpPr>
          <p:spPr>
            <a:xfrm>
              <a:off x="6027122" y="2981991"/>
              <a:ext cx="614446" cy="396724"/>
            </a:xfrm>
            <a:prstGeom prst="rect">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Calibri"/>
                  <a:ea typeface="+mn-ea"/>
                  <a:cs typeface="+mn-cs"/>
                </a:rPr>
                <a:t>I$</a:t>
              </a:r>
            </a:p>
          </p:txBody>
        </p:sp>
        <p:sp>
          <p:nvSpPr>
            <p:cNvPr id="56" name="Rectangle 55"/>
            <p:cNvSpPr/>
            <p:nvPr/>
          </p:nvSpPr>
          <p:spPr>
            <a:xfrm>
              <a:off x="6708408" y="2979318"/>
              <a:ext cx="614446" cy="396724"/>
            </a:xfrm>
            <a:prstGeom prst="rect">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Calibri"/>
                  <a:ea typeface="+mn-ea"/>
                  <a:cs typeface="+mn-cs"/>
                </a:rPr>
                <a:t>D$</a:t>
              </a:r>
            </a:p>
          </p:txBody>
        </p:sp>
        <p:sp>
          <p:nvSpPr>
            <p:cNvPr id="57" name="Rectangle 56"/>
            <p:cNvSpPr/>
            <p:nvPr/>
          </p:nvSpPr>
          <p:spPr>
            <a:xfrm>
              <a:off x="5968051" y="3514041"/>
              <a:ext cx="1413875" cy="625324"/>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Calibri"/>
                  <a:ea typeface="+mn-ea"/>
                  <a:cs typeface="+mn-cs"/>
                </a:rPr>
                <a:t>L2</a:t>
              </a:r>
            </a:p>
          </p:txBody>
        </p:sp>
      </p:grpSp>
      <p:grpSp>
        <p:nvGrpSpPr>
          <p:cNvPr id="58" name="Group 57"/>
          <p:cNvGrpSpPr/>
          <p:nvPr/>
        </p:nvGrpSpPr>
        <p:grpSpPr>
          <a:xfrm>
            <a:off x="4468254" y="1796366"/>
            <a:ext cx="1413875" cy="2347502"/>
            <a:chOff x="5968051" y="1791863"/>
            <a:chExt cx="1413875" cy="2347502"/>
          </a:xfrm>
        </p:grpSpPr>
        <p:sp>
          <p:nvSpPr>
            <p:cNvPr id="59" name="Rectangle 58"/>
            <p:cNvSpPr/>
            <p:nvPr/>
          </p:nvSpPr>
          <p:spPr>
            <a:xfrm>
              <a:off x="6011413" y="1791863"/>
              <a:ext cx="1327150" cy="1050758"/>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Calibri"/>
                  <a:ea typeface="+mn-ea"/>
                  <a:cs typeface="+mn-cs"/>
                </a:rPr>
                <a:t>Processor</a:t>
              </a: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Calibri"/>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000000"/>
                </a:solidFill>
                <a:effectLst/>
                <a:uLnTx/>
                <a:uFillTx/>
                <a:latin typeface="Calibri"/>
                <a:ea typeface="+mn-ea"/>
                <a:cs typeface="+mn-cs"/>
              </a:endParaRPr>
            </a:p>
          </p:txBody>
        </p:sp>
        <p:sp>
          <p:nvSpPr>
            <p:cNvPr id="60" name="Rectangle 59"/>
            <p:cNvSpPr/>
            <p:nvPr/>
          </p:nvSpPr>
          <p:spPr>
            <a:xfrm>
              <a:off x="6367765" y="2238303"/>
              <a:ext cx="614446" cy="396724"/>
            </a:xfrm>
            <a:prstGeom prst="rect">
              <a:avLst/>
            </a:prstGeom>
            <a:gradFill rotWithShape="1">
              <a:gsLst>
                <a:gs pos="0">
                  <a:srgbClr val="C0504D">
                    <a:tint val="100000"/>
                    <a:shade val="100000"/>
                    <a:satMod val="130000"/>
                  </a:srgbClr>
                </a:gs>
                <a:gs pos="100000">
                  <a:srgbClr val="C0504D">
                    <a:tint val="50000"/>
                    <a:shade val="100000"/>
                    <a:satMod val="350000"/>
                  </a:srgbClr>
                </a:gs>
              </a:gsLst>
              <a:lin ang="16200000" scaled="0"/>
            </a:gradFill>
            <a:ln w="9525" cap="flat" cmpd="sng" algn="ctr">
              <a:solidFill>
                <a:srgbClr val="C0504D">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000000"/>
                  </a:solidFill>
                  <a:effectLst/>
                  <a:uLnTx/>
                  <a:uFillTx/>
                  <a:latin typeface="Calibri"/>
                  <a:ea typeface="+mn-ea"/>
                  <a:cs typeface="+mn-cs"/>
                </a:rPr>
                <a:t>Regs</a:t>
              </a:r>
            </a:p>
          </p:txBody>
        </p:sp>
        <p:sp>
          <p:nvSpPr>
            <p:cNvPr id="61" name="Rectangle 60"/>
            <p:cNvSpPr/>
            <p:nvPr/>
          </p:nvSpPr>
          <p:spPr>
            <a:xfrm>
              <a:off x="6027122" y="2981991"/>
              <a:ext cx="614446" cy="396724"/>
            </a:xfrm>
            <a:prstGeom prst="rect">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Calibri"/>
                  <a:ea typeface="+mn-ea"/>
                  <a:cs typeface="+mn-cs"/>
                </a:rPr>
                <a:t>I$</a:t>
              </a:r>
            </a:p>
          </p:txBody>
        </p:sp>
        <p:sp>
          <p:nvSpPr>
            <p:cNvPr id="62" name="Rectangle 61"/>
            <p:cNvSpPr/>
            <p:nvPr/>
          </p:nvSpPr>
          <p:spPr>
            <a:xfrm>
              <a:off x="6708408" y="2979318"/>
              <a:ext cx="614446" cy="396724"/>
            </a:xfrm>
            <a:prstGeom prst="rect">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Calibri"/>
                  <a:ea typeface="+mn-ea"/>
                  <a:cs typeface="+mn-cs"/>
                </a:rPr>
                <a:t>D$</a:t>
              </a:r>
            </a:p>
          </p:txBody>
        </p:sp>
        <p:sp>
          <p:nvSpPr>
            <p:cNvPr id="63" name="Rectangle 62"/>
            <p:cNvSpPr/>
            <p:nvPr/>
          </p:nvSpPr>
          <p:spPr>
            <a:xfrm>
              <a:off x="5968051" y="3514041"/>
              <a:ext cx="1413875" cy="625324"/>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Calibri"/>
                  <a:ea typeface="+mn-ea"/>
                  <a:cs typeface="+mn-cs"/>
                </a:rPr>
                <a:t>L2</a:t>
              </a:r>
            </a:p>
          </p:txBody>
        </p:sp>
      </p:grpSp>
      <p:sp>
        <p:nvSpPr>
          <p:cNvPr id="64" name="AutoShape 27"/>
          <p:cNvSpPr>
            <a:spLocks noChangeArrowheads="1"/>
          </p:cNvSpPr>
          <p:nvPr/>
        </p:nvSpPr>
        <p:spPr bwMode="auto">
          <a:xfrm>
            <a:off x="4928542" y="5784604"/>
            <a:ext cx="1981200" cy="939206"/>
          </a:xfrm>
          <a:prstGeom prst="flowChartMagneticDisk">
            <a:avLst/>
          </a:prstGeom>
          <a:gradFill rotWithShape="1">
            <a:gsLst>
              <a:gs pos="0">
                <a:srgbClr val="8064A2">
                  <a:tint val="100000"/>
                  <a:shade val="100000"/>
                  <a:satMod val="130000"/>
                </a:srgbClr>
              </a:gs>
              <a:gs pos="100000">
                <a:srgbClr val="8064A2">
                  <a:tint val="50000"/>
                  <a:shade val="100000"/>
                  <a:satMod val="350000"/>
                </a:srgbClr>
              </a:gs>
            </a:gsLst>
            <a:lin ang="16200000" scaled="0"/>
          </a:gradFill>
          <a:ln w="9525" cap="flat" cmpd="sng" algn="ctr">
            <a:solidFill>
              <a:srgbClr val="8064A2">
                <a:shade val="95000"/>
                <a:satMod val="105000"/>
              </a:srgbClr>
            </a:solidFill>
            <a:prstDash val="solid"/>
            <a:headEnd/>
            <a:tailEnd/>
          </a:ln>
          <a:effectLst>
            <a:outerShdw blurRad="40000" dist="23000" dir="5400000" rotWithShape="0">
              <a:srgbClr val="000000">
                <a:alpha val="35000"/>
              </a:srgbClr>
            </a:outerShdw>
          </a:effectLst>
        </p:spPr>
        <p:txBody>
          <a:bodyPr wrap="none" anchor="ctr">
            <a:prstTxWarp prst="textNoShape">
              <a:avLst/>
            </a:prstTxWarp>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Calibri"/>
                <a:ea typeface="+mn-ea"/>
                <a:cs typeface="+mn-cs"/>
              </a:rPr>
              <a:t>Disk</a:t>
            </a:r>
          </a:p>
        </p:txBody>
      </p:sp>
    </p:spTree>
    <p:extLst>
      <p:ext uri="{BB962C8B-B14F-4D97-AF65-F5344CB8AC3E}">
        <p14:creationId xmlns:p14="http://schemas.microsoft.com/office/powerpoint/2010/main" val="1426921803"/>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24</a:t>
            </a:fld>
            <a:endParaRPr lang="en-US" dirty="0"/>
          </a:p>
        </p:txBody>
      </p:sp>
      <p:sp>
        <p:nvSpPr>
          <p:cNvPr id="11" name="Title 1"/>
          <p:cNvSpPr txBox="1">
            <a:spLocks/>
          </p:cNvSpPr>
          <p:nvPr/>
        </p:nvSpPr>
        <p:spPr>
          <a:xfrm>
            <a:off x="457200" y="80997"/>
            <a:ext cx="8229600" cy="1143000"/>
          </a:xfrm>
          <a:prstGeom prst="rect">
            <a:avLst/>
          </a:prstGeom>
        </p:spPr>
        <p:txBody>
          <a:bodyPr vert="horz" lIns="91440" tIns="45720" rIns="91440" bIns="45720" rtlCol="0" anchor="ctr">
            <a:norm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smtClean="0">
                <a:ln>
                  <a:noFill/>
                </a:ln>
                <a:solidFill>
                  <a:sysClr val="windowText" lastClr="000000"/>
                </a:solidFill>
                <a:effectLst/>
                <a:uLnTx/>
                <a:uFillTx/>
                <a:latin typeface="Calibri"/>
                <a:ea typeface="+mj-ea"/>
                <a:cs typeface="+mj-cs"/>
              </a:rPr>
              <a:t>Memory Hierarchy by the Numbers</a:t>
            </a:r>
            <a:endParaRPr kumimoji="0" lang="en-US" sz="4400" b="0" i="0" u="none" strike="noStrike" kern="1200" cap="none" spc="0" normalizeH="0" baseline="0" noProof="0" dirty="0">
              <a:ln>
                <a:noFill/>
              </a:ln>
              <a:solidFill>
                <a:sysClr val="windowText" lastClr="000000"/>
              </a:solidFill>
              <a:effectLst/>
              <a:uLnTx/>
              <a:uFillTx/>
              <a:latin typeface="Calibri"/>
              <a:ea typeface="+mj-ea"/>
              <a:cs typeface="+mj-cs"/>
            </a:endParaRPr>
          </a:p>
        </p:txBody>
      </p:sp>
      <p:sp>
        <p:nvSpPr>
          <p:cNvPr id="12" name="Rectangle 3"/>
          <p:cNvSpPr txBox="1">
            <a:spLocks noChangeArrowheads="1"/>
          </p:cNvSpPr>
          <p:nvPr>
            <p:custDataLst>
              <p:tags r:id="rId1"/>
            </p:custDataLst>
          </p:nvPr>
        </p:nvSpPr>
        <p:spPr>
          <a:xfrm>
            <a:off x="228600" y="1143000"/>
            <a:ext cx="8763000" cy="5029200"/>
          </a:xfrm>
          <a:prstGeom prst="rect">
            <a:avLst/>
          </a:prstGeom>
        </p:spPr>
        <p:txBody>
          <a:bodyPr vert="horz" lIns="91440" tIns="45720" rIns="91440" bIns="45720" rtlCol="0">
            <a:noAutofit/>
          </a:bodyPr>
          <a:lstStyle>
            <a:lvl1pPr marL="0" indent="0" algn="l" defTabSz="914400" rtl="0" eaLnBrk="1" latinLnBrk="0" hangingPunct="1">
              <a:spcBef>
                <a:spcPct val="20000"/>
              </a:spcBef>
              <a:buFontTx/>
              <a:buNone/>
              <a:defRPr sz="3200" kern="1200">
                <a:solidFill>
                  <a:schemeClr val="tx1"/>
                </a:solidFill>
                <a:latin typeface="+mn-lt"/>
                <a:ea typeface="+mn-ea"/>
                <a:cs typeface="+mn-cs"/>
              </a:defRPr>
            </a:lvl1pPr>
            <a:lvl2pPr marL="742950" indent="-285750" algn="l" defTabSz="914400" rtl="0" eaLnBrk="1" latinLnBrk="0" hangingPunct="1">
              <a:spcBef>
                <a:spcPct val="20000"/>
              </a:spcBef>
              <a:buClr>
                <a:schemeClr val="accent5">
                  <a:lumMod val="60000"/>
                  <a:lumOff val="40000"/>
                </a:schemeClr>
              </a:buClr>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Clr>
                <a:schemeClr val="accent5">
                  <a:lumMod val="60000"/>
                  <a:lumOff val="40000"/>
                </a:schemeClr>
              </a:buClr>
              <a:buFont typeface="Calibri"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Clr>
                <a:schemeClr val="accent5">
                  <a:lumMod val="60000"/>
                  <a:lumOff val="40000"/>
                </a:schemeClr>
              </a:buClr>
              <a:buFont typeface="Wingdings" pitchFamily="2" charset="2"/>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Clr>
                <a:schemeClr val="accent5">
                  <a:lumMod val="60000"/>
                  <a:lumOff val="40000"/>
                </a:schemeClr>
              </a:buClr>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fontAlgn="auto">
              <a:spcAft>
                <a:spcPts val="0"/>
              </a:spcAft>
              <a:tabLst>
                <a:tab pos="2230438" algn="l"/>
                <a:tab pos="3425825" algn="l"/>
              </a:tabLst>
            </a:pPr>
            <a:r>
              <a:rPr lang="en-US" dirty="0" smtClean="0">
                <a:solidFill>
                  <a:srgbClr val="1F497D"/>
                </a:solidFill>
                <a:latin typeface="Calibri"/>
              </a:rPr>
              <a:t>CPU clock rates ~0.33ns – 2ns (3GHz-500MHz)</a:t>
            </a:r>
          </a:p>
          <a:p>
            <a:pPr fontAlgn="auto">
              <a:spcAft>
                <a:spcPts val="0"/>
              </a:spcAft>
              <a:tabLst>
                <a:tab pos="2230438" algn="l"/>
                <a:tab pos="3425825" algn="l"/>
              </a:tabLst>
            </a:pPr>
            <a:endParaRPr lang="en-US" sz="2400" dirty="0">
              <a:solidFill>
                <a:srgbClr val="FFFFFF"/>
              </a:solidFill>
              <a:latin typeface="Calibri"/>
            </a:endParaRPr>
          </a:p>
          <a:p>
            <a:pPr fontAlgn="auto">
              <a:spcAft>
                <a:spcPts val="0"/>
              </a:spcAft>
              <a:tabLst>
                <a:tab pos="2230438" algn="l"/>
                <a:tab pos="3425825" algn="l"/>
              </a:tabLst>
            </a:pPr>
            <a:endParaRPr lang="en-US" sz="2400" dirty="0" smtClean="0">
              <a:solidFill>
                <a:srgbClr val="FFFFFF"/>
              </a:solidFill>
              <a:latin typeface="Calibri"/>
            </a:endParaRPr>
          </a:p>
          <a:p>
            <a:pPr fontAlgn="auto">
              <a:spcAft>
                <a:spcPts val="0"/>
              </a:spcAft>
              <a:tabLst>
                <a:tab pos="2230438" algn="l"/>
                <a:tab pos="3425825" algn="l"/>
              </a:tabLst>
            </a:pPr>
            <a:endParaRPr lang="en-US" sz="2400" dirty="0">
              <a:solidFill>
                <a:srgbClr val="FFFFFF"/>
              </a:solidFill>
              <a:latin typeface="Calibri"/>
            </a:endParaRPr>
          </a:p>
          <a:p>
            <a:pPr fontAlgn="auto">
              <a:spcAft>
                <a:spcPts val="0"/>
              </a:spcAft>
              <a:tabLst>
                <a:tab pos="2230438" algn="l"/>
                <a:tab pos="3425825" algn="l"/>
              </a:tabLst>
            </a:pPr>
            <a:endParaRPr lang="en-US" sz="2400" dirty="0" smtClean="0">
              <a:solidFill>
                <a:srgbClr val="FFFFFF"/>
              </a:solidFill>
              <a:latin typeface="Calibri"/>
            </a:endParaRPr>
          </a:p>
          <a:p>
            <a:pPr fontAlgn="auto">
              <a:spcAft>
                <a:spcPts val="0"/>
              </a:spcAft>
              <a:tabLst>
                <a:tab pos="2230438" algn="l"/>
                <a:tab pos="3425825" algn="l"/>
              </a:tabLst>
            </a:pPr>
            <a:endParaRPr lang="en-US" sz="2400" dirty="0">
              <a:solidFill>
                <a:srgbClr val="FFFFFF"/>
              </a:solidFill>
              <a:latin typeface="Calibri"/>
            </a:endParaRPr>
          </a:p>
          <a:p>
            <a:pPr fontAlgn="auto">
              <a:spcAft>
                <a:spcPts val="0"/>
              </a:spcAft>
              <a:tabLst>
                <a:tab pos="2230438" algn="l"/>
                <a:tab pos="3425825" algn="l"/>
              </a:tabLst>
            </a:pPr>
            <a:endParaRPr lang="en-US" sz="2400" dirty="0" smtClean="0">
              <a:solidFill>
                <a:srgbClr val="FFFFFF"/>
              </a:solidFill>
              <a:latin typeface="Calibri"/>
            </a:endParaRPr>
          </a:p>
          <a:p>
            <a:pPr fontAlgn="auto">
              <a:spcAft>
                <a:spcPts val="0"/>
              </a:spcAft>
              <a:tabLst>
                <a:tab pos="2230438" algn="l"/>
                <a:tab pos="3425825" algn="l"/>
              </a:tabLst>
            </a:pPr>
            <a:endParaRPr lang="en-US" sz="2400" dirty="0">
              <a:solidFill>
                <a:srgbClr val="FFFFFF"/>
              </a:solidFill>
              <a:latin typeface="Calibri"/>
            </a:endParaRPr>
          </a:p>
          <a:p>
            <a:pPr fontAlgn="auto">
              <a:spcAft>
                <a:spcPts val="0"/>
              </a:spcAft>
              <a:tabLst>
                <a:tab pos="2230438" algn="l"/>
                <a:tab pos="3425825" algn="l"/>
              </a:tabLst>
            </a:pPr>
            <a:endParaRPr lang="en-US" sz="2400" dirty="0" smtClean="0">
              <a:solidFill>
                <a:srgbClr val="FFFFFF"/>
              </a:solidFill>
              <a:latin typeface="Calibri"/>
            </a:endParaRPr>
          </a:p>
          <a:p>
            <a:pPr fontAlgn="auto">
              <a:spcAft>
                <a:spcPts val="0"/>
              </a:spcAft>
              <a:tabLst>
                <a:tab pos="2230438" algn="l"/>
                <a:tab pos="3425825" algn="l"/>
              </a:tabLst>
            </a:pPr>
            <a:endParaRPr lang="en-US" sz="2400" dirty="0">
              <a:solidFill>
                <a:srgbClr val="FFFFFF"/>
              </a:solidFill>
              <a:latin typeface="Calibri"/>
            </a:endParaRPr>
          </a:p>
          <a:p>
            <a:pPr fontAlgn="auto">
              <a:spcAft>
                <a:spcPts val="0"/>
              </a:spcAft>
              <a:tabLst>
                <a:tab pos="2230438" algn="l"/>
                <a:tab pos="3425825" algn="l"/>
              </a:tabLst>
            </a:pPr>
            <a:endParaRPr lang="en-US" sz="2400" dirty="0" smtClean="0">
              <a:solidFill>
                <a:srgbClr val="FFFFFF"/>
              </a:solidFill>
              <a:latin typeface="Calibri"/>
            </a:endParaRPr>
          </a:p>
          <a:p>
            <a:pPr fontAlgn="auto">
              <a:spcAft>
                <a:spcPts val="0"/>
              </a:spcAft>
              <a:tabLst>
                <a:tab pos="2230438" algn="l"/>
                <a:tab pos="3425825" algn="l"/>
              </a:tabLst>
            </a:pPr>
            <a:r>
              <a:rPr lang="en-US" sz="1800" dirty="0" smtClean="0">
                <a:solidFill>
                  <a:srgbClr val="1F497D"/>
                </a:solidFill>
                <a:latin typeface="Calibri"/>
              </a:rPr>
              <a:t>*</a:t>
            </a:r>
            <a:r>
              <a:rPr lang="en-US" sz="1800" dirty="0" err="1">
                <a:solidFill>
                  <a:srgbClr val="1F497D"/>
                </a:solidFill>
                <a:latin typeface="Calibri"/>
              </a:rPr>
              <a:t>R</a:t>
            </a:r>
            <a:r>
              <a:rPr lang="en-US" sz="1800" dirty="0" err="1" smtClean="0">
                <a:solidFill>
                  <a:srgbClr val="1F497D"/>
                </a:solidFill>
                <a:latin typeface="Calibri"/>
              </a:rPr>
              <a:t>egisters,D</a:t>
            </a:r>
            <a:r>
              <a:rPr lang="en-US" sz="1800" dirty="0" smtClean="0">
                <a:solidFill>
                  <a:srgbClr val="1F497D"/>
                </a:solidFill>
                <a:latin typeface="Calibri"/>
              </a:rPr>
              <a:t>-Flip Flops: 10-100’s of registers</a:t>
            </a:r>
          </a:p>
        </p:txBody>
      </p:sp>
      <p:graphicFrame>
        <p:nvGraphicFramePr>
          <p:cNvPr id="13" name="Table 12"/>
          <p:cNvGraphicFramePr>
            <a:graphicFrameLocks noGrp="1"/>
          </p:cNvGraphicFramePr>
          <p:nvPr>
            <p:extLst>
              <p:ext uri="{D42A27DB-BD31-4B8C-83A1-F6EECF244321}">
                <p14:modId xmlns:p14="http://schemas.microsoft.com/office/powerpoint/2010/main" val="2364731992"/>
              </p:ext>
            </p:extLst>
          </p:nvPr>
        </p:nvGraphicFramePr>
        <p:xfrm>
          <a:off x="228601" y="2209800"/>
          <a:ext cx="8305800" cy="3657600"/>
        </p:xfrm>
        <a:graphic>
          <a:graphicData uri="http://schemas.openxmlformats.org/drawingml/2006/table">
            <a:tbl>
              <a:tblPr firstRow="1" bandRow="1"/>
              <a:tblGrid>
                <a:gridCol w="1320500">
                  <a:extLst>
                    <a:ext uri="{9D8B030D-6E8A-4147-A177-3AD203B41FA5}">
                      <a16:colId xmlns:a16="http://schemas.microsoft.com/office/drawing/2014/main" val="20000"/>
                    </a:ext>
                  </a:extLst>
                </a:gridCol>
                <a:gridCol w="1705644">
                  <a:extLst>
                    <a:ext uri="{9D8B030D-6E8A-4147-A177-3AD203B41FA5}">
                      <a16:colId xmlns:a16="http://schemas.microsoft.com/office/drawing/2014/main" val="20001"/>
                    </a:ext>
                  </a:extLst>
                </a:gridCol>
                <a:gridCol w="1480879">
                  <a:extLst>
                    <a:ext uri="{9D8B030D-6E8A-4147-A177-3AD203B41FA5}">
                      <a16:colId xmlns:a16="http://schemas.microsoft.com/office/drawing/2014/main" val="20002"/>
                    </a:ext>
                  </a:extLst>
                </a:gridCol>
                <a:gridCol w="1609651">
                  <a:extLst>
                    <a:ext uri="{9D8B030D-6E8A-4147-A177-3AD203B41FA5}">
                      <a16:colId xmlns:a16="http://schemas.microsoft.com/office/drawing/2014/main" val="20003"/>
                    </a:ext>
                  </a:extLst>
                </a:gridCol>
                <a:gridCol w="1094563">
                  <a:extLst>
                    <a:ext uri="{9D8B030D-6E8A-4147-A177-3AD203B41FA5}">
                      <a16:colId xmlns:a16="http://schemas.microsoft.com/office/drawing/2014/main" val="20004"/>
                    </a:ext>
                  </a:extLst>
                </a:gridCol>
                <a:gridCol w="1094563">
                  <a:extLst>
                    <a:ext uri="{9D8B030D-6E8A-4147-A177-3AD203B41FA5}">
                      <a16:colId xmlns:a16="http://schemas.microsoft.com/office/drawing/2014/main" val="20005"/>
                    </a:ext>
                  </a:extLst>
                </a:gridCol>
              </a:tblGrid>
              <a:tr h="609600">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r>
                        <a:rPr lang="en-US" sz="1600" b="1" dirty="0" smtClean="0">
                          <a:solidFill>
                            <a:schemeClr val="tx2"/>
                          </a:solidFill>
                          <a:latin typeface="Source Sans Pro"/>
                        </a:rPr>
                        <a:t>Memory technology</a:t>
                      </a:r>
                      <a:endParaRPr lang="en-US" sz="1600" b="1" dirty="0">
                        <a:solidFill>
                          <a:schemeClr val="tx2"/>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r>
                        <a:rPr lang="en-US" sz="1600" dirty="0" smtClean="0">
                          <a:solidFill>
                            <a:schemeClr val="tx2"/>
                          </a:solidFill>
                          <a:latin typeface="Source Sans Pro"/>
                        </a:rPr>
                        <a:t>Transistor</a:t>
                      </a:r>
                      <a:r>
                        <a:rPr lang="en-US" sz="1600" baseline="0" dirty="0" smtClean="0">
                          <a:solidFill>
                            <a:schemeClr val="tx2"/>
                          </a:solidFill>
                          <a:latin typeface="Source Sans Pro"/>
                        </a:rPr>
                        <a:t> count*</a:t>
                      </a:r>
                      <a:endParaRPr lang="en-US" sz="1600" dirty="0">
                        <a:solidFill>
                          <a:schemeClr val="tx2"/>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r>
                        <a:rPr lang="en-US" sz="1600" dirty="0" smtClean="0">
                          <a:solidFill>
                            <a:schemeClr val="tx2"/>
                          </a:solidFill>
                          <a:latin typeface="Source Sans Pro"/>
                        </a:rPr>
                        <a:t>Access time</a:t>
                      </a:r>
                      <a:endParaRPr lang="en-US" sz="1600" dirty="0">
                        <a:solidFill>
                          <a:schemeClr val="tx2"/>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r>
                        <a:rPr lang="en-US" sz="1600" dirty="0" smtClean="0">
                          <a:solidFill>
                            <a:schemeClr val="tx2"/>
                          </a:solidFill>
                          <a:latin typeface="Source Sans Pro"/>
                        </a:rPr>
                        <a:t>Access time</a:t>
                      </a:r>
                      <a:r>
                        <a:rPr lang="en-US" sz="1600" baseline="0" dirty="0" smtClean="0">
                          <a:solidFill>
                            <a:schemeClr val="tx2"/>
                          </a:solidFill>
                          <a:latin typeface="Source Sans Pro"/>
                        </a:rPr>
                        <a:t> in cycles</a:t>
                      </a:r>
                      <a:endParaRPr lang="en-US" sz="1600" dirty="0">
                        <a:solidFill>
                          <a:schemeClr val="tx2"/>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r>
                        <a:rPr lang="en-US" sz="1600" dirty="0" smtClean="0">
                          <a:solidFill>
                            <a:schemeClr val="tx2"/>
                          </a:solidFill>
                          <a:latin typeface="Source Sans Pro"/>
                        </a:rPr>
                        <a:t>$ per GIB in 2012</a:t>
                      </a:r>
                      <a:endParaRPr lang="en-US" sz="1600" dirty="0">
                        <a:solidFill>
                          <a:schemeClr val="tx2"/>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r>
                        <a:rPr lang="en-US" sz="1600" dirty="0" smtClean="0">
                          <a:solidFill>
                            <a:schemeClr val="tx2"/>
                          </a:solidFill>
                          <a:latin typeface="Source Sans Pro"/>
                        </a:rPr>
                        <a:t>Capacity</a:t>
                      </a:r>
                      <a:endParaRPr lang="en-US" sz="1600" dirty="0">
                        <a:solidFill>
                          <a:schemeClr val="tx2"/>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609600">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r>
                        <a:rPr lang="en-US" sz="1600" b="1" dirty="0" smtClean="0">
                          <a:solidFill>
                            <a:schemeClr val="tx2"/>
                          </a:solidFill>
                          <a:latin typeface="Source Sans Pro"/>
                        </a:rPr>
                        <a:t>SRAM </a:t>
                      </a:r>
                    </a:p>
                    <a:p>
                      <a:r>
                        <a:rPr lang="en-US" sz="1600" b="1" dirty="0" smtClean="0">
                          <a:solidFill>
                            <a:schemeClr val="tx2"/>
                          </a:solidFill>
                          <a:latin typeface="Source Sans Pro"/>
                        </a:rPr>
                        <a:t>(on chip)</a:t>
                      </a:r>
                      <a:endParaRPr lang="en-US" sz="1600" b="1" dirty="0">
                        <a:solidFill>
                          <a:schemeClr val="tx2"/>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r>
                        <a:rPr lang="en-US" sz="1600" dirty="0" smtClean="0">
                          <a:solidFill>
                            <a:srgbClr val="002060"/>
                          </a:solidFill>
                          <a:latin typeface="Source Sans Pro"/>
                        </a:rPr>
                        <a:t>6-8 transistors</a:t>
                      </a: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r>
                        <a:rPr lang="en-US" sz="1600" dirty="0" smtClean="0">
                          <a:solidFill>
                            <a:srgbClr val="002060"/>
                          </a:solidFill>
                          <a:latin typeface="Source Sans Pro"/>
                        </a:rPr>
                        <a:t>0.5-2.5 ns</a:t>
                      </a: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r>
                        <a:rPr lang="en-US" sz="1600" dirty="0" smtClean="0">
                          <a:solidFill>
                            <a:srgbClr val="002060"/>
                          </a:solidFill>
                          <a:latin typeface="Source Sans Pro"/>
                        </a:rPr>
                        <a:t>1-3 cycles</a:t>
                      </a: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marL="0" marR="0" indent="0" algn="r" defTabSz="914400" rtl="0" eaLnBrk="1" fontAlgn="auto" latinLnBrk="0" hangingPunct="1">
                        <a:lnSpc>
                          <a:spcPct val="100000"/>
                        </a:lnSpc>
                        <a:spcBef>
                          <a:spcPts val="0"/>
                        </a:spcBef>
                        <a:spcAft>
                          <a:spcPts val="0"/>
                        </a:spcAft>
                        <a:buClrTx/>
                        <a:buSzTx/>
                        <a:buFontTx/>
                        <a:buNone/>
                        <a:tabLst/>
                        <a:defRPr/>
                      </a:pPr>
                      <a:r>
                        <a:rPr lang="en-US" sz="1600" dirty="0" smtClean="0">
                          <a:solidFill>
                            <a:srgbClr val="002060"/>
                          </a:solidFill>
                          <a:latin typeface="Source Sans Pro"/>
                        </a:rPr>
                        <a:t>$4k</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r>
                        <a:rPr lang="en-US" sz="1600" dirty="0" smtClean="0">
                          <a:solidFill>
                            <a:srgbClr val="002060"/>
                          </a:solidFill>
                          <a:latin typeface="Source Sans Pro"/>
                        </a:rPr>
                        <a:t>256</a:t>
                      </a:r>
                      <a:r>
                        <a:rPr lang="en-US" sz="1600" baseline="0" dirty="0" smtClean="0">
                          <a:solidFill>
                            <a:srgbClr val="002060"/>
                          </a:solidFill>
                          <a:latin typeface="Source Sans Pro"/>
                        </a:rPr>
                        <a:t> KB</a:t>
                      </a: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1"/>
                  </a:ext>
                </a:extLst>
              </a:tr>
              <a:tr h="609600">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r>
                        <a:rPr lang="en-US" sz="1600" b="1" dirty="0" smtClean="0">
                          <a:solidFill>
                            <a:schemeClr val="tx2"/>
                          </a:solidFill>
                          <a:latin typeface="Source Sans Pro"/>
                        </a:rPr>
                        <a:t>SRAM </a:t>
                      </a:r>
                    </a:p>
                    <a:p>
                      <a:r>
                        <a:rPr lang="en-US" sz="1600" b="1" dirty="0" smtClean="0">
                          <a:solidFill>
                            <a:schemeClr val="tx2"/>
                          </a:solidFill>
                          <a:latin typeface="Source Sans Pro"/>
                        </a:rPr>
                        <a:t>(off chip)</a:t>
                      </a:r>
                      <a:endParaRPr lang="en-US" sz="1600" b="1" dirty="0">
                        <a:solidFill>
                          <a:schemeClr val="tx2"/>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r>
                        <a:rPr lang="en-US" sz="1600" dirty="0" smtClean="0">
                          <a:solidFill>
                            <a:srgbClr val="002060"/>
                          </a:solidFill>
                          <a:latin typeface="Source Sans Pro"/>
                        </a:rPr>
                        <a:t>1.5-30 ns</a:t>
                      </a: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r>
                        <a:rPr lang="en-US" sz="1600" dirty="0" smtClean="0">
                          <a:solidFill>
                            <a:srgbClr val="002060"/>
                          </a:solidFill>
                          <a:latin typeface="Source Sans Pro"/>
                        </a:rPr>
                        <a:t>5-15 cycles</a:t>
                      </a: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r>
                        <a:rPr lang="en-US" sz="1600" dirty="0" smtClean="0">
                          <a:solidFill>
                            <a:srgbClr val="002060"/>
                          </a:solidFill>
                          <a:latin typeface="Source Sans Pro"/>
                        </a:rPr>
                        <a:t>$4k</a:t>
                      </a: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r>
                        <a:rPr lang="en-US" sz="1600" dirty="0" smtClean="0">
                          <a:solidFill>
                            <a:srgbClr val="002060"/>
                          </a:solidFill>
                          <a:latin typeface="Source Sans Pro"/>
                        </a:rPr>
                        <a:t>32 MB</a:t>
                      </a: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2"/>
                  </a:ext>
                </a:extLst>
              </a:tr>
              <a:tr h="609600">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r>
                        <a:rPr lang="en-US" sz="1600" b="1" dirty="0" smtClean="0">
                          <a:solidFill>
                            <a:schemeClr val="tx2"/>
                          </a:solidFill>
                          <a:latin typeface="Source Sans Pro"/>
                        </a:rPr>
                        <a:t>DRAM</a:t>
                      </a:r>
                      <a:endParaRPr lang="en-US" sz="1600" b="1" dirty="0">
                        <a:solidFill>
                          <a:schemeClr val="tx2"/>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r>
                        <a:rPr lang="en-US" sz="1600" dirty="0" smtClean="0">
                          <a:solidFill>
                            <a:srgbClr val="002060"/>
                          </a:solidFill>
                          <a:latin typeface="Source Sans Pro"/>
                        </a:rPr>
                        <a:t>1 transistor</a:t>
                      </a:r>
                      <a:r>
                        <a:rPr lang="en-US" sz="1600" baseline="0" dirty="0" smtClean="0">
                          <a:solidFill>
                            <a:srgbClr val="002060"/>
                          </a:solidFill>
                          <a:latin typeface="Source Sans Pro"/>
                        </a:rPr>
                        <a:t> (needs refresh)</a:t>
                      </a: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r>
                        <a:rPr lang="en-US" sz="1600" dirty="0" smtClean="0">
                          <a:solidFill>
                            <a:srgbClr val="002060"/>
                          </a:solidFill>
                          <a:latin typeface="Source Sans Pro"/>
                        </a:rPr>
                        <a:t>50-70 ns</a:t>
                      </a: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r>
                        <a:rPr lang="en-US" sz="1600" dirty="0" smtClean="0">
                          <a:solidFill>
                            <a:srgbClr val="002060"/>
                          </a:solidFill>
                          <a:latin typeface="Source Sans Pro"/>
                        </a:rPr>
                        <a:t>150-200 cycles</a:t>
                      </a: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r>
                        <a:rPr lang="en-US" sz="1600" dirty="0" smtClean="0">
                          <a:solidFill>
                            <a:srgbClr val="002060"/>
                          </a:solidFill>
                          <a:latin typeface="Source Sans Pro"/>
                        </a:rPr>
                        <a:t>$10-$20</a:t>
                      </a: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r>
                        <a:rPr lang="en-US" sz="1600" dirty="0" smtClean="0">
                          <a:solidFill>
                            <a:srgbClr val="002060"/>
                          </a:solidFill>
                          <a:latin typeface="Source Sans Pro"/>
                        </a:rPr>
                        <a:t> 8 GB</a:t>
                      </a: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3"/>
                  </a:ext>
                </a:extLst>
              </a:tr>
              <a:tr h="609600">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r>
                        <a:rPr lang="en-US" sz="1600" b="1" dirty="0" smtClean="0">
                          <a:solidFill>
                            <a:schemeClr val="tx2"/>
                          </a:solidFill>
                          <a:latin typeface="Source Sans Pro"/>
                        </a:rPr>
                        <a:t>SSD (Flash)</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r>
                        <a:rPr lang="en-US" sz="1600" dirty="0" smtClean="0">
                          <a:solidFill>
                            <a:srgbClr val="002060"/>
                          </a:solidFill>
                          <a:latin typeface="Source Sans Pro"/>
                        </a:rPr>
                        <a:t>5k-50k ns</a:t>
                      </a: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r>
                        <a:rPr lang="en-US" sz="1600" dirty="0" smtClean="0">
                          <a:solidFill>
                            <a:srgbClr val="002060"/>
                          </a:solidFill>
                          <a:latin typeface="Source Sans Pro"/>
                        </a:rPr>
                        <a:t>Tens</a:t>
                      </a:r>
                      <a:r>
                        <a:rPr lang="en-US" sz="1600" baseline="0" dirty="0" smtClean="0">
                          <a:solidFill>
                            <a:srgbClr val="002060"/>
                          </a:solidFill>
                          <a:latin typeface="Source Sans Pro"/>
                        </a:rPr>
                        <a:t> of t</a:t>
                      </a:r>
                      <a:r>
                        <a:rPr lang="en-US" sz="1600" dirty="0" smtClean="0">
                          <a:solidFill>
                            <a:srgbClr val="002060"/>
                          </a:solidFill>
                          <a:latin typeface="Source Sans Pro"/>
                        </a:rPr>
                        <a:t>housands</a:t>
                      </a: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r>
                        <a:rPr lang="en-US" sz="1600" dirty="0" smtClean="0">
                          <a:solidFill>
                            <a:srgbClr val="002060"/>
                          </a:solidFill>
                          <a:latin typeface="Source Sans Pro"/>
                        </a:rPr>
                        <a:t>$0.75-$1</a:t>
                      </a: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r>
                        <a:rPr lang="en-US" sz="1600" dirty="0" smtClean="0">
                          <a:solidFill>
                            <a:srgbClr val="002060"/>
                          </a:solidFill>
                          <a:latin typeface="Source Sans Pro"/>
                        </a:rPr>
                        <a:t>512 GB</a:t>
                      </a: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4"/>
                  </a:ext>
                </a:extLst>
              </a:tr>
              <a:tr h="609600">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r>
                        <a:rPr lang="en-US" sz="1600" b="1" dirty="0" smtClean="0">
                          <a:solidFill>
                            <a:schemeClr val="tx2"/>
                          </a:solidFill>
                          <a:latin typeface="Source Sans Pro"/>
                        </a:rPr>
                        <a:t>Disk</a:t>
                      </a:r>
                      <a:endParaRPr lang="en-US" sz="1600" b="1" dirty="0">
                        <a:solidFill>
                          <a:schemeClr val="tx2"/>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r>
                        <a:rPr lang="en-US" sz="1600" dirty="0" smtClean="0">
                          <a:solidFill>
                            <a:srgbClr val="002060"/>
                          </a:solidFill>
                          <a:latin typeface="Source Sans Pro"/>
                        </a:rPr>
                        <a:t>5M-20M ns</a:t>
                      </a: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r>
                        <a:rPr lang="en-US" sz="1600" dirty="0" smtClean="0">
                          <a:solidFill>
                            <a:srgbClr val="002060"/>
                          </a:solidFill>
                          <a:latin typeface="Source Sans Pro"/>
                        </a:rPr>
                        <a:t>Millions</a:t>
                      </a: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r>
                        <a:rPr lang="en-US" sz="1600" dirty="0" smtClean="0">
                          <a:solidFill>
                            <a:srgbClr val="002060"/>
                          </a:solidFill>
                          <a:latin typeface="Source Sans Pro"/>
                        </a:rPr>
                        <a:t>$0.05-$0.1</a:t>
                      </a: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tc>
                  <a:txBody>
                    <a:bodyPr/>
                    <a:lstStyle>
                      <a:lvl1pPr marL="0" algn="l" defTabSz="609570" rtl="0" eaLnBrk="1" latinLnBrk="0" hangingPunct="1">
                        <a:defRPr sz="2400" kern="1200">
                          <a:solidFill>
                            <a:schemeClr val="lt1"/>
                          </a:solidFill>
                          <a:latin typeface="Calibri"/>
                        </a:defRPr>
                      </a:lvl1pPr>
                      <a:lvl2pPr marL="609570" algn="l" defTabSz="609570" rtl="0" eaLnBrk="1" latinLnBrk="0" hangingPunct="1">
                        <a:defRPr sz="2400" kern="1200">
                          <a:solidFill>
                            <a:schemeClr val="lt1"/>
                          </a:solidFill>
                          <a:latin typeface="Calibri"/>
                        </a:defRPr>
                      </a:lvl2pPr>
                      <a:lvl3pPr marL="1219140" algn="l" defTabSz="609570" rtl="0" eaLnBrk="1" latinLnBrk="0" hangingPunct="1">
                        <a:defRPr sz="2400" kern="1200">
                          <a:solidFill>
                            <a:schemeClr val="lt1"/>
                          </a:solidFill>
                          <a:latin typeface="Calibri"/>
                        </a:defRPr>
                      </a:lvl3pPr>
                      <a:lvl4pPr marL="1828709" algn="l" defTabSz="609570" rtl="0" eaLnBrk="1" latinLnBrk="0" hangingPunct="1">
                        <a:defRPr sz="2400" kern="1200">
                          <a:solidFill>
                            <a:schemeClr val="lt1"/>
                          </a:solidFill>
                          <a:latin typeface="Calibri"/>
                        </a:defRPr>
                      </a:lvl4pPr>
                      <a:lvl5pPr marL="2438278" algn="l" defTabSz="609570" rtl="0" eaLnBrk="1" latinLnBrk="0" hangingPunct="1">
                        <a:defRPr sz="2400" kern="1200">
                          <a:solidFill>
                            <a:schemeClr val="lt1"/>
                          </a:solidFill>
                          <a:latin typeface="Calibri"/>
                        </a:defRPr>
                      </a:lvl5pPr>
                      <a:lvl6pPr marL="3047848" algn="l" defTabSz="609570" rtl="0" eaLnBrk="1" latinLnBrk="0" hangingPunct="1">
                        <a:defRPr sz="2400" kern="1200">
                          <a:solidFill>
                            <a:schemeClr val="lt1"/>
                          </a:solidFill>
                          <a:latin typeface="Calibri"/>
                        </a:defRPr>
                      </a:lvl6pPr>
                      <a:lvl7pPr marL="3657418" algn="l" defTabSz="609570" rtl="0" eaLnBrk="1" latinLnBrk="0" hangingPunct="1">
                        <a:defRPr sz="2400" kern="1200">
                          <a:solidFill>
                            <a:schemeClr val="lt1"/>
                          </a:solidFill>
                          <a:latin typeface="Calibri"/>
                        </a:defRPr>
                      </a:lvl7pPr>
                      <a:lvl8pPr marL="4266987" algn="l" defTabSz="609570" rtl="0" eaLnBrk="1" latinLnBrk="0" hangingPunct="1">
                        <a:defRPr sz="2400" kern="1200">
                          <a:solidFill>
                            <a:schemeClr val="lt1"/>
                          </a:solidFill>
                          <a:latin typeface="Calibri"/>
                        </a:defRPr>
                      </a:lvl8pPr>
                      <a:lvl9pPr marL="4876557" algn="l" defTabSz="609570" rtl="0" eaLnBrk="1" latinLnBrk="0" hangingPunct="1">
                        <a:defRPr sz="2400" kern="1200">
                          <a:solidFill>
                            <a:schemeClr val="lt1"/>
                          </a:solidFill>
                          <a:latin typeface="Calibri"/>
                        </a:defRPr>
                      </a:lvl9pPr>
                    </a:lstStyle>
                    <a:p>
                      <a:pPr algn="r"/>
                      <a:r>
                        <a:rPr lang="en-US" sz="1600" dirty="0" smtClean="0">
                          <a:solidFill>
                            <a:srgbClr val="002060"/>
                          </a:solidFill>
                          <a:latin typeface="Source Sans Pro"/>
                        </a:rPr>
                        <a:t>4 TB</a:t>
                      </a:r>
                      <a:endParaRPr lang="en-US" sz="1600" dirty="0">
                        <a:solidFill>
                          <a:srgbClr val="002060"/>
                        </a:solidFill>
                        <a:latin typeface="Source Sans Pro"/>
                      </a:endParaRP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4F81BD">
                        <a:lumMod val="20000"/>
                        <a:lumOff val="80000"/>
                      </a:srgbClr>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108694161"/>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25</a:t>
            </a:fld>
            <a:endParaRPr lang="en-US" dirty="0"/>
          </a:p>
        </p:txBody>
      </p:sp>
      <p:pic>
        <p:nvPicPr>
          <p:cNvPr id="5" name="Picture 4"/>
          <p:cNvPicPr>
            <a:picLocks noChangeAspect="1"/>
          </p:cNvPicPr>
          <p:nvPr/>
        </p:nvPicPr>
        <p:blipFill>
          <a:blip r:embed="rId2"/>
          <a:stretch>
            <a:fillRect/>
          </a:stretch>
        </p:blipFill>
        <p:spPr>
          <a:xfrm>
            <a:off x="233926" y="4028041"/>
            <a:ext cx="3091165" cy="2049001"/>
          </a:xfrm>
          <a:prstGeom prst="rect">
            <a:avLst/>
          </a:prstGeom>
        </p:spPr>
      </p:pic>
      <p:sp>
        <p:nvSpPr>
          <p:cNvPr id="6" name="Title 7"/>
          <p:cNvSpPr txBox="1">
            <a:spLocks/>
          </p:cNvSpPr>
          <p:nvPr/>
        </p:nvSpPr>
        <p:spPr>
          <a:xfrm>
            <a:off x="685800" y="1528793"/>
            <a:ext cx="7772400" cy="1470025"/>
          </a:xfrm>
          <a:prstGeom prst="rect">
            <a:avLst/>
          </a:prstGeom>
        </p:spPr>
        <p:txBody>
          <a:bodyPr vert="horz" lIns="91440" tIns="45720" rIns="91440" bIns="45720" rtlCol="0" anchor="ctr">
            <a:normAutofit/>
          </a:bodyPr>
          <a:lstStyle>
            <a:lvl1pPr algn="l" defTabSz="609570" rtl="0" eaLnBrk="1" latinLnBrk="0" hangingPunct="1">
              <a:spcBef>
                <a:spcPct val="0"/>
              </a:spcBef>
              <a:buNone/>
              <a:defRPr sz="4400" b="0" i="0" kern="1200" cap="none">
                <a:solidFill>
                  <a:srgbClr val="262626"/>
                </a:solidFill>
                <a:latin typeface="Source Sans Pro"/>
                <a:ea typeface="+mj-ea"/>
                <a:cs typeface="Source Sans Pro"/>
              </a:defRPr>
            </a:lvl1pPr>
          </a:lstStyle>
          <a:p>
            <a:pPr algn="ctr" fontAlgn="auto">
              <a:spcAft>
                <a:spcPts val="0"/>
              </a:spcAft>
            </a:pPr>
            <a:r>
              <a:rPr lang="en-US" dirty="0" smtClean="0"/>
              <a:t>Basic Cache Design</a:t>
            </a:r>
            <a:endParaRPr lang="en-US" dirty="0"/>
          </a:p>
        </p:txBody>
      </p:sp>
      <p:sp>
        <p:nvSpPr>
          <p:cNvPr id="7" name="Subtitle 8"/>
          <p:cNvSpPr txBox="1">
            <a:spLocks/>
          </p:cNvSpPr>
          <p:nvPr/>
        </p:nvSpPr>
        <p:spPr>
          <a:xfrm>
            <a:off x="1371600" y="3284568"/>
            <a:ext cx="6400800" cy="1752600"/>
          </a:xfrm>
          <a:prstGeom prst="rect">
            <a:avLst/>
          </a:prstGeom>
        </p:spPr>
        <p:txBody>
          <a:bodyPr vert="horz" lIns="91440" tIns="45720" rIns="91440" bIns="45720" rtlCol="0">
            <a:normAutofit/>
          </a:bodyPr>
          <a:lstStyle>
            <a:lvl1pPr marL="298450" indent="-298450" algn="l" defTabSz="609570" rtl="0" eaLnBrk="1" latinLnBrk="0" hangingPunct="1">
              <a:spcBef>
                <a:spcPts val="0"/>
              </a:spcBef>
              <a:spcAft>
                <a:spcPts val="0"/>
              </a:spcAft>
              <a:buFont typeface="Arial" charset="0"/>
              <a:buChar char="•"/>
              <a:tabLst/>
              <a:defRPr sz="3200" b="0" i="0" strike="noStrike" kern="1200" cap="none" normalizeH="0" baseline="0">
                <a:solidFill>
                  <a:srgbClr val="262626"/>
                </a:solidFill>
                <a:latin typeface="Source Sans Pro"/>
                <a:ea typeface="+mn-ea"/>
                <a:cs typeface="Source Sans Pro"/>
              </a:defRPr>
            </a:lvl1pPr>
            <a:lvl2pPr marL="584200" indent="-355600" algn="l" defTabSz="609570" rtl="0" eaLnBrk="1" latinLnBrk="0" hangingPunct="1">
              <a:spcBef>
                <a:spcPts val="0"/>
              </a:spcBef>
              <a:buFont typeface="Arial"/>
              <a:buChar char="•"/>
              <a:tabLst/>
              <a:defRPr lang="en-US" sz="2800" kern="1200" dirty="0" smtClean="0">
                <a:solidFill>
                  <a:srgbClr val="262626"/>
                </a:solidFill>
                <a:latin typeface="Source Sans Pro"/>
                <a:ea typeface="+mn-ea"/>
                <a:cs typeface="Source Sans Pro"/>
              </a:defRPr>
            </a:lvl2pPr>
            <a:lvl3pPr marL="755650" indent="-285750" algn="l" defTabSz="609570" rtl="0" eaLnBrk="1" latinLnBrk="0" hangingPunct="1">
              <a:spcBef>
                <a:spcPct val="20000"/>
              </a:spcBef>
              <a:buFont typeface="Lucida Grande"/>
              <a:buChar char="-"/>
              <a:tabLst/>
              <a:defRPr sz="2400" kern="1200">
                <a:solidFill>
                  <a:srgbClr val="262626"/>
                </a:solidFill>
                <a:latin typeface="Source Sans Pro"/>
                <a:ea typeface="+mn-ea"/>
                <a:cs typeface="Source Sans Pro"/>
              </a:defRPr>
            </a:lvl3pPr>
            <a:lvl4pPr marL="927100" indent="-228600" algn="l" defTabSz="609570" rtl="0" eaLnBrk="1" latinLnBrk="0" hangingPunct="1">
              <a:spcBef>
                <a:spcPct val="20000"/>
              </a:spcBef>
              <a:buFont typeface="Arial"/>
              <a:buChar char="•"/>
              <a:tabLst/>
              <a:defRPr sz="2000" kern="1200" baseline="0">
                <a:solidFill>
                  <a:srgbClr val="262626"/>
                </a:solidFill>
                <a:latin typeface="Source Sans Pro"/>
                <a:ea typeface="+mn-ea"/>
                <a:cs typeface="Source Sans Pro"/>
              </a:defRPr>
            </a:lvl4pPr>
            <a:lvl5pPr marL="1155700" indent="-228600" algn="l" defTabSz="609570" rtl="0" eaLnBrk="1" latinLnBrk="0" hangingPunct="1">
              <a:spcBef>
                <a:spcPct val="20000"/>
              </a:spcBef>
              <a:buFont typeface="Arial"/>
              <a:buChar char="»"/>
              <a:tabLst/>
              <a:defRPr sz="1600" kern="1200">
                <a:solidFill>
                  <a:srgbClr val="262626"/>
                </a:solidFill>
                <a:latin typeface="Source Sans Pro"/>
                <a:ea typeface="+mn-ea"/>
                <a:cs typeface="Source Sans Pro"/>
              </a:defRPr>
            </a:lvl5pPr>
            <a:lvl6pPr marL="3352632" indent="-304784" algn="l" defTabSz="609570" rtl="0" eaLnBrk="1" latinLnBrk="0" hangingPunct="1">
              <a:spcBef>
                <a:spcPct val="20000"/>
              </a:spcBef>
              <a:buFont typeface="Arial"/>
              <a:buChar char="•"/>
              <a:defRPr sz="2667" kern="1200">
                <a:solidFill>
                  <a:schemeClr val="tx1"/>
                </a:solidFill>
                <a:latin typeface="+mn-lt"/>
                <a:ea typeface="+mn-ea"/>
                <a:cs typeface="+mn-cs"/>
              </a:defRPr>
            </a:lvl6pPr>
            <a:lvl7pPr marL="3962202" indent="-304784" algn="l" defTabSz="609570" rtl="0" eaLnBrk="1" latinLnBrk="0" hangingPunct="1">
              <a:spcBef>
                <a:spcPct val="20000"/>
              </a:spcBef>
              <a:buFont typeface="Arial"/>
              <a:buChar char="•"/>
              <a:defRPr sz="2667" kern="1200">
                <a:solidFill>
                  <a:schemeClr val="tx1"/>
                </a:solidFill>
                <a:latin typeface="+mn-lt"/>
                <a:ea typeface="+mn-ea"/>
                <a:cs typeface="+mn-cs"/>
              </a:defRPr>
            </a:lvl7pPr>
            <a:lvl8pPr marL="4571772" indent="-304784" algn="l" defTabSz="609570" rtl="0" eaLnBrk="1" latinLnBrk="0" hangingPunct="1">
              <a:spcBef>
                <a:spcPct val="20000"/>
              </a:spcBef>
              <a:buFont typeface="Arial"/>
              <a:buChar char="•"/>
              <a:defRPr sz="2667" kern="1200">
                <a:solidFill>
                  <a:schemeClr val="tx1"/>
                </a:solidFill>
                <a:latin typeface="+mn-lt"/>
                <a:ea typeface="+mn-ea"/>
                <a:cs typeface="+mn-cs"/>
              </a:defRPr>
            </a:lvl8pPr>
            <a:lvl9pPr marL="5181341" indent="-304784" algn="l" defTabSz="609570" rtl="0" eaLnBrk="1" latinLnBrk="0" hangingPunct="1">
              <a:spcBef>
                <a:spcPct val="20000"/>
              </a:spcBef>
              <a:buFont typeface="Arial"/>
              <a:buChar char="•"/>
              <a:defRPr sz="2667" kern="1200">
                <a:solidFill>
                  <a:schemeClr val="tx1"/>
                </a:solidFill>
                <a:latin typeface="+mn-lt"/>
                <a:ea typeface="+mn-ea"/>
                <a:cs typeface="+mn-cs"/>
              </a:defRPr>
            </a:lvl9pPr>
          </a:lstStyle>
          <a:p>
            <a:pPr marL="0" indent="0" algn="ctr" fontAlgn="auto">
              <a:buNone/>
            </a:pPr>
            <a:r>
              <a:rPr lang="en-US" dirty="0" smtClean="0">
                <a:solidFill>
                  <a:srgbClr val="1F497D"/>
                </a:solidFill>
              </a:rPr>
              <a:t>Direct Mapped Caches</a:t>
            </a:r>
            <a:endParaRPr lang="en-US" dirty="0">
              <a:solidFill>
                <a:srgbClr val="1F497D"/>
              </a:solidFill>
            </a:endParaRPr>
          </a:p>
        </p:txBody>
      </p:sp>
    </p:spTree>
    <p:extLst>
      <p:ext uri="{BB962C8B-B14F-4D97-AF65-F5344CB8AC3E}">
        <p14:creationId xmlns:p14="http://schemas.microsoft.com/office/powerpoint/2010/main" val="2333995385"/>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EFE0FDE5-1195-4879-940F-31B1BE8EAA1F}" type="slidenum">
              <a:rPr lang="en-US" smtClean="0"/>
              <a:pPr>
                <a:defRPr/>
              </a:pPr>
              <a:t>26</a:t>
            </a:fld>
            <a:endParaRPr lang="en-US"/>
          </a:p>
        </p:txBody>
      </p:sp>
      <p:graphicFrame>
        <p:nvGraphicFramePr>
          <p:cNvPr id="13" name="Content Placeholder 23"/>
          <p:cNvGraphicFramePr>
            <a:graphicFrameLocks/>
          </p:cNvGraphicFramePr>
          <p:nvPr>
            <p:extLst>
              <p:ext uri="{D42A27DB-BD31-4B8C-83A1-F6EECF244321}">
                <p14:modId xmlns:p14="http://schemas.microsoft.com/office/powerpoint/2010/main" val="3358514656"/>
              </p:ext>
            </p:extLst>
          </p:nvPr>
        </p:nvGraphicFramePr>
        <p:xfrm>
          <a:off x="6421655" y="537971"/>
          <a:ext cx="2331384" cy="621792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gridCol w="1554199">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chemeClr val="tx2"/>
                          </a:solidFill>
                          <a:latin typeface="Source Sans Pro"/>
                        </a:rPr>
                        <a:t>addr</a:t>
                      </a:r>
                      <a:endParaRPr lang="en-US" sz="2000" b="0" dirty="0">
                        <a:solidFill>
                          <a:schemeClr val="tx2"/>
                        </a:solidFill>
                        <a:latin typeface="Source Sans Pro"/>
                      </a:endParaRPr>
                    </a:p>
                  </a:txBody>
                  <a:tcPr>
                    <a:lnL w="12700" cap="flat" cmpd="sng" algn="ctr">
                      <a:solidFill>
                        <a:srgbClr val="FFFFFF"/>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solidFill>
                            <a:schemeClr val="tx2"/>
                          </a:solidFill>
                          <a:latin typeface="Source Sans Pro"/>
                        </a:rPr>
                        <a:t>data</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0000</a:t>
                      </a:r>
                      <a:endParaRPr lang="en-US" sz="2000" dirty="0">
                        <a:solidFill>
                          <a:schemeClr val="tx2"/>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A</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dirty="0" smtClean="0">
                          <a:solidFill>
                            <a:schemeClr val="tx2"/>
                          </a:solidFill>
                          <a:latin typeface="Source Sans Pro"/>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B</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dirty="0" smtClean="0">
                          <a:solidFill>
                            <a:schemeClr val="tx2"/>
                          </a:solidFill>
                          <a:latin typeface="Source Sans Pro"/>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C</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dirty="0" smtClean="0">
                          <a:solidFill>
                            <a:schemeClr val="tx2"/>
                          </a:solidFill>
                          <a:latin typeface="Source Sans Pro"/>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D</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0100</a:t>
                      </a:r>
                      <a:endParaRPr lang="en-US" sz="2000" dirty="0">
                        <a:solidFill>
                          <a:schemeClr val="tx2"/>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E</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dirty="0" smtClean="0">
                          <a:solidFill>
                            <a:schemeClr val="tx2"/>
                          </a:solidFill>
                          <a:latin typeface="Source Sans Pro"/>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F</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dirty="0" smtClean="0">
                          <a:solidFill>
                            <a:schemeClr val="tx2"/>
                          </a:solidFill>
                          <a:latin typeface="Source Sans Pro"/>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G</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dirty="0" smtClean="0">
                          <a:solidFill>
                            <a:schemeClr val="tx2"/>
                          </a:solidFill>
                          <a:latin typeface="Source Sans Pro"/>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H</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1000</a:t>
                      </a:r>
                      <a:endParaRPr lang="en-US" sz="2000" dirty="0">
                        <a:solidFill>
                          <a:schemeClr val="tx2"/>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J</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dirty="0" smtClean="0">
                          <a:solidFill>
                            <a:schemeClr val="tx2"/>
                          </a:solidFill>
                          <a:latin typeface="Source Sans Pro"/>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K</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dirty="0" smtClean="0">
                          <a:solidFill>
                            <a:schemeClr val="tx2"/>
                          </a:solidFill>
                          <a:latin typeface="Source Sans Pro"/>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L</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dirty="0" smtClean="0">
                          <a:solidFill>
                            <a:schemeClr val="tx2"/>
                          </a:solidFill>
                          <a:latin typeface="Source Sans Pro"/>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M</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1100</a:t>
                      </a:r>
                      <a:endParaRPr lang="en-US" sz="2000" dirty="0">
                        <a:solidFill>
                          <a:schemeClr val="tx2"/>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N</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dirty="0" smtClean="0">
                          <a:solidFill>
                            <a:schemeClr val="tx2"/>
                          </a:solidFill>
                          <a:latin typeface="Source Sans Pro"/>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O</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dirty="0" smtClean="0">
                          <a:solidFill>
                            <a:schemeClr val="tx2"/>
                          </a:solidFill>
                          <a:latin typeface="Source Sans Pro"/>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P</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dirty="0" smtClean="0">
                          <a:solidFill>
                            <a:schemeClr val="tx2"/>
                          </a:solidFill>
                          <a:latin typeface="Source Sans Pro"/>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Q</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
        <p:nvSpPr>
          <p:cNvPr id="14" name="Title 1"/>
          <p:cNvSpPr txBox="1">
            <a:spLocks/>
          </p:cNvSpPr>
          <p:nvPr/>
        </p:nvSpPr>
        <p:spPr>
          <a:xfrm>
            <a:off x="457200" y="152528"/>
            <a:ext cx="5727381" cy="1143000"/>
          </a:xfrm>
          <a:prstGeom prst="rect">
            <a:avLst/>
          </a:prstGeom>
        </p:spPr>
        <p:txBody>
          <a:bodyPr vert="horz" lIns="91440" tIns="45720" rIns="91440" bIns="45720" rtlCol="0" anchor="ctr">
            <a:norm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smtClean="0">
                <a:ln>
                  <a:noFill/>
                </a:ln>
                <a:solidFill>
                  <a:sysClr val="windowText" lastClr="000000"/>
                </a:solidFill>
                <a:effectLst/>
                <a:uLnTx/>
                <a:uFillTx/>
                <a:latin typeface="Source Sans Pro"/>
              </a:rPr>
              <a:t>16 Byte Memory</a:t>
            </a:r>
            <a:endParaRPr kumimoji="0" lang="en-US" sz="3600" b="0" i="0" u="none" strike="noStrike" kern="1200" cap="none" spc="0" normalizeH="0" baseline="0" noProof="0" dirty="0">
              <a:ln>
                <a:noFill/>
              </a:ln>
              <a:solidFill>
                <a:sysClr val="windowText" lastClr="000000"/>
              </a:solidFill>
              <a:effectLst/>
              <a:uLnTx/>
              <a:uFillTx/>
              <a:latin typeface="Source Sans Pro"/>
            </a:endParaRPr>
          </a:p>
        </p:txBody>
      </p:sp>
      <p:sp>
        <p:nvSpPr>
          <p:cNvPr id="15" name="Rectangle 14"/>
          <p:cNvSpPr/>
          <p:nvPr/>
        </p:nvSpPr>
        <p:spPr>
          <a:xfrm>
            <a:off x="6957936" y="27597"/>
            <a:ext cx="1558247"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Source Sans Pro"/>
                <a:ea typeface="+mn-ea"/>
                <a:cs typeface="+mn-cs"/>
              </a:rPr>
              <a:t>MEMORY</a:t>
            </a:r>
            <a:endParaRPr lang="en-US" b="1" dirty="0">
              <a:solidFill>
                <a:prstClr val="black"/>
              </a:solidFill>
              <a:latin typeface="Source Sans Pro"/>
              <a:ea typeface="+mn-ea"/>
              <a:cs typeface="+mn-cs"/>
            </a:endParaRPr>
          </a:p>
        </p:txBody>
      </p:sp>
      <p:sp>
        <p:nvSpPr>
          <p:cNvPr id="16" name="Content Placeholder 2"/>
          <p:cNvSpPr txBox="1">
            <a:spLocks/>
          </p:cNvSpPr>
          <p:nvPr/>
        </p:nvSpPr>
        <p:spPr>
          <a:xfrm>
            <a:off x="270435" y="3887878"/>
            <a:ext cx="8229600" cy="2238285"/>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fontAlgn="auto">
              <a:spcAft>
                <a:spcPts val="0"/>
              </a:spcAft>
            </a:pPr>
            <a:r>
              <a:rPr lang="en-US" sz="2800" dirty="0" smtClean="0">
                <a:solidFill>
                  <a:prstClr val="black"/>
                </a:solidFill>
                <a:latin typeface="Source Sans Pro"/>
              </a:rPr>
              <a:t>Byte-addressable memory</a:t>
            </a:r>
          </a:p>
          <a:p>
            <a:pPr fontAlgn="auto">
              <a:spcAft>
                <a:spcPts val="0"/>
              </a:spcAft>
            </a:pPr>
            <a:r>
              <a:rPr lang="en-US" sz="2800" dirty="0" smtClean="0">
                <a:solidFill>
                  <a:prstClr val="black"/>
                </a:solidFill>
                <a:latin typeface="Source Sans Pro"/>
              </a:rPr>
              <a:t>4 address bits </a:t>
            </a:r>
            <a:r>
              <a:rPr lang="en-US" sz="2800" dirty="0" smtClean="0">
                <a:solidFill>
                  <a:prstClr val="black"/>
                </a:solidFill>
                <a:latin typeface="Source Sans Pro"/>
                <a:sym typeface="Wingdings"/>
              </a:rPr>
              <a:t></a:t>
            </a:r>
            <a:r>
              <a:rPr lang="en-US" sz="2800" dirty="0" smtClean="0">
                <a:solidFill>
                  <a:prstClr val="black"/>
                </a:solidFill>
                <a:latin typeface="Source Sans Pro"/>
              </a:rPr>
              <a:t> 16 bytes total</a:t>
            </a:r>
          </a:p>
          <a:p>
            <a:pPr fontAlgn="auto">
              <a:spcAft>
                <a:spcPts val="0"/>
              </a:spcAft>
            </a:pPr>
            <a:r>
              <a:rPr lang="en-US" sz="2800" dirty="0" smtClean="0">
                <a:solidFill>
                  <a:prstClr val="black"/>
                </a:solidFill>
                <a:latin typeface="Source Sans Pro"/>
              </a:rPr>
              <a:t>b </a:t>
            </a:r>
            <a:r>
              <a:rPr lang="en-US" sz="2800" dirty="0" err="1" smtClean="0">
                <a:solidFill>
                  <a:prstClr val="black"/>
                </a:solidFill>
                <a:latin typeface="Source Sans Pro"/>
              </a:rPr>
              <a:t>addr</a:t>
            </a:r>
            <a:r>
              <a:rPr lang="en-US" sz="2800" dirty="0" smtClean="0">
                <a:solidFill>
                  <a:prstClr val="black"/>
                </a:solidFill>
                <a:latin typeface="Source Sans Pro"/>
              </a:rPr>
              <a:t> bits </a:t>
            </a:r>
            <a:r>
              <a:rPr lang="en-US" sz="2800" dirty="0" smtClean="0">
                <a:solidFill>
                  <a:prstClr val="black"/>
                </a:solidFill>
                <a:latin typeface="Source Sans Pro"/>
                <a:sym typeface="Wingdings"/>
              </a:rPr>
              <a:t> 2</a:t>
            </a:r>
            <a:r>
              <a:rPr lang="en-US" sz="2800" baseline="30000" dirty="0" smtClean="0">
                <a:solidFill>
                  <a:prstClr val="black"/>
                </a:solidFill>
                <a:latin typeface="Source Sans Pro"/>
                <a:sym typeface="Wingdings"/>
              </a:rPr>
              <a:t>b </a:t>
            </a:r>
            <a:r>
              <a:rPr lang="en-US" sz="2800" dirty="0" smtClean="0">
                <a:solidFill>
                  <a:prstClr val="black"/>
                </a:solidFill>
                <a:latin typeface="Source Sans Pro"/>
                <a:sym typeface="Wingdings"/>
              </a:rPr>
              <a:t>bytes in memory</a:t>
            </a:r>
            <a:endParaRPr lang="en-US" sz="2800" dirty="0" smtClean="0">
              <a:solidFill>
                <a:prstClr val="black"/>
              </a:solidFill>
              <a:latin typeface="Source Sans Pro"/>
            </a:endParaRPr>
          </a:p>
          <a:p>
            <a:pPr fontAlgn="auto">
              <a:spcAft>
                <a:spcPts val="0"/>
              </a:spcAft>
            </a:pPr>
            <a:endParaRPr lang="en-US" sz="2800" dirty="0" smtClean="0">
              <a:solidFill>
                <a:prstClr val="black"/>
              </a:solidFill>
              <a:latin typeface="Source Sans Pro"/>
            </a:endParaRPr>
          </a:p>
        </p:txBody>
      </p:sp>
      <p:sp>
        <p:nvSpPr>
          <p:cNvPr id="17" name="Rectangle 16"/>
          <p:cNvSpPr/>
          <p:nvPr/>
        </p:nvSpPr>
        <p:spPr>
          <a:xfrm>
            <a:off x="457200" y="2164343"/>
            <a:ext cx="3552152" cy="461665"/>
          </a:xfrm>
          <a:prstGeom prst="rect">
            <a:avLst/>
          </a:prstGeom>
        </p:spPr>
        <p:txBody>
          <a:bodyPr wrap="square">
            <a:spAutoFit/>
          </a:bodyPr>
          <a:lstStyle/>
          <a:p>
            <a:pPr fontAlgn="auto">
              <a:spcBef>
                <a:spcPts val="0"/>
              </a:spcBef>
              <a:spcAft>
                <a:spcPts val="0"/>
              </a:spcAft>
              <a:tabLst>
                <a:tab pos="457200" algn="l"/>
                <a:tab pos="1485900" algn="l"/>
              </a:tabLst>
            </a:pPr>
            <a:r>
              <a:rPr lang="en-US" b="1" dirty="0" smtClean="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 </a:t>
            </a:r>
            <a:r>
              <a:rPr lang="en-US" b="1" dirty="0" smtClean="0">
                <a:solidFill>
                  <a:prstClr val="black"/>
                </a:solidFill>
                <a:latin typeface="Courier New" pitchFamily="49" charset="0"/>
                <a:ea typeface="+mn-ea"/>
                <a:cs typeface="+mn-cs"/>
                <a:sym typeface="Wingdings"/>
              </a:rPr>
              <a:t> r1</a:t>
            </a:r>
            <a:endParaRPr lang="en-US" b="1" dirty="0" smtClean="0">
              <a:solidFill>
                <a:prstClr val="black"/>
              </a:solidFill>
              <a:latin typeface="Courier New" pitchFamily="49" charset="0"/>
              <a:ea typeface="+mn-ea"/>
              <a:cs typeface="+mn-cs"/>
            </a:endParaRPr>
          </a:p>
        </p:txBody>
      </p:sp>
      <p:sp>
        <p:nvSpPr>
          <p:cNvPr id="18" name="Rectangle 17"/>
          <p:cNvSpPr/>
          <p:nvPr/>
        </p:nvSpPr>
        <p:spPr>
          <a:xfrm>
            <a:off x="6434106" y="5279695"/>
            <a:ext cx="2331384" cy="398468"/>
          </a:xfrm>
          <a:prstGeom prst="rect">
            <a:avLst/>
          </a:prstGeom>
          <a:noFill/>
          <a:ln w="38100" cap="flat" cmpd="sng" algn="ctr">
            <a:solidFill>
              <a:srgbClr val="660066"/>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786079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27</a:t>
            </a:fld>
            <a:endParaRPr lang="en-US" dirty="0"/>
          </a:p>
        </p:txBody>
      </p:sp>
      <p:sp>
        <p:nvSpPr>
          <p:cNvPr id="23" name="Title 1"/>
          <p:cNvSpPr txBox="1">
            <a:spLocks/>
          </p:cNvSpPr>
          <p:nvPr/>
        </p:nvSpPr>
        <p:spPr>
          <a:xfrm>
            <a:off x="65310" y="38225"/>
            <a:ext cx="6335486" cy="799278"/>
          </a:xfrm>
          <a:prstGeom prst="rect">
            <a:avLst/>
          </a:prstGeom>
        </p:spPr>
        <p:txBody>
          <a:bodyPr vert="horz" lIns="91440" tIns="45720" rIns="91440" bIns="45720" rtlCol="0" anchor="ctr">
            <a:normAutofit fontScale="82500" lnSpcReduction="1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smtClean="0">
                <a:ln>
                  <a:noFill/>
                </a:ln>
                <a:solidFill>
                  <a:sysClr val="windowText" lastClr="000000"/>
                </a:solidFill>
                <a:effectLst/>
                <a:uLnTx/>
                <a:uFillTx/>
                <a:latin typeface="Source Sans Pro"/>
              </a:rPr>
              <a:t>4-Byte, Direct Mapped Cache</a:t>
            </a:r>
            <a:endParaRPr kumimoji="0" lang="en-US" sz="4400" b="0" i="0" u="none" strike="noStrike" kern="1200" cap="none" spc="0" normalizeH="0" baseline="0" noProof="0" dirty="0">
              <a:ln>
                <a:noFill/>
              </a:ln>
              <a:solidFill>
                <a:sysClr val="windowText" lastClr="000000"/>
              </a:solidFill>
              <a:effectLst/>
              <a:uLnTx/>
              <a:uFillTx/>
              <a:latin typeface="Source Sans Pro"/>
            </a:endParaRPr>
          </a:p>
        </p:txBody>
      </p:sp>
      <p:graphicFrame>
        <p:nvGraphicFramePr>
          <p:cNvPr id="24" name="Content Placeholder 23"/>
          <p:cNvGraphicFramePr>
            <a:graphicFrameLocks/>
          </p:cNvGraphicFramePr>
          <p:nvPr>
            <p:extLst>
              <p:ext uri="{D42A27DB-BD31-4B8C-83A1-F6EECF244321}">
                <p14:modId xmlns:p14="http://schemas.microsoft.com/office/powerpoint/2010/main" val="284780941"/>
              </p:ext>
            </p:extLst>
          </p:nvPr>
        </p:nvGraphicFramePr>
        <p:xfrm>
          <a:off x="6421655" y="537971"/>
          <a:ext cx="2331384" cy="621792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gridCol w="1554199">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chemeClr val="tx2"/>
                          </a:solidFill>
                          <a:latin typeface="Source Sans Pro"/>
                        </a:rPr>
                        <a:t>addr</a:t>
                      </a:r>
                      <a:endParaRPr lang="en-US" sz="2000" b="0" dirty="0">
                        <a:solidFill>
                          <a:schemeClr val="tx2"/>
                        </a:solidFill>
                        <a:latin typeface="Source Sans Pro"/>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solidFill>
                            <a:schemeClr val="tx1"/>
                          </a:solidFill>
                          <a:latin typeface="Source Sans Pro"/>
                        </a:rPr>
                        <a:t>data</a:t>
                      </a:r>
                      <a:endParaRPr lang="en-US" sz="2000" dirty="0">
                        <a:solidFill>
                          <a:schemeClr val="tx1"/>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a:rPr>
                        <a:t>0000</a:t>
                      </a:r>
                      <a:endParaRPr lang="en-US" sz="2000" b="0" dirty="0">
                        <a:solidFill>
                          <a:schemeClr val="tx2"/>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A</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B</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C</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9BBB59"/>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D</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lumMod val="60000"/>
                        <a:lumOff val="4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a:rPr>
                        <a:t>0100</a:t>
                      </a:r>
                      <a:endParaRPr lang="en-US" sz="2000" b="0" dirty="0">
                        <a:solidFill>
                          <a:schemeClr val="tx2"/>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E</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F</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G</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9BBB59"/>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H</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lumMod val="60000"/>
                        <a:lumOff val="4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a:rPr>
                        <a:t>1000</a:t>
                      </a:r>
                      <a:endParaRPr lang="en-US" sz="2000" b="0" dirty="0">
                        <a:solidFill>
                          <a:schemeClr val="tx2"/>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J</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K</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L</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9BBB59"/>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M</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lumMod val="60000"/>
                        <a:lumOff val="4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a:rPr>
                        <a:t>1100</a:t>
                      </a:r>
                      <a:endParaRPr lang="en-US" sz="2000" b="0" dirty="0">
                        <a:solidFill>
                          <a:schemeClr val="tx2"/>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N</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O</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P</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9BBB59"/>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Q</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lumMod val="60000"/>
                        <a:lumOff val="40000"/>
                      </a:srgbClr>
                    </a:solidFill>
                  </a:tcPr>
                </a:tc>
                <a:extLst>
                  <a:ext uri="{0D108BD9-81ED-4DB2-BD59-A6C34878D82A}">
                    <a16:rowId xmlns:a16="http://schemas.microsoft.com/office/drawing/2014/main" val="10016"/>
                  </a:ext>
                </a:extLst>
              </a:tr>
            </a:tbl>
          </a:graphicData>
        </a:graphic>
      </p:graphicFrame>
      <p:sp>
        <p:nvSpPr>
          <p:cNvPr id="25" name="Rectangle 24"/>
          <p:cNvSpPr/>
          <p:nvPr/>
        </p:nvSpPr>
        <p:spPr>
          <a:xfrm>
            <a:off x="6957936" y="27597"/>
            <a:ext cx="1558247"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Source Sans Pro"/>
                <a:ea typeface="+mn-ea"/>
                <a:cs typeface="+mn-cs"/>
              </a:rPr>
              <a:t>MEMORY</a:t>
            </a:r>
            <a:endParaRPr lang="en-US" b="1" dirty="0">
              <a:solidFill>
                <a:prstClr val="black"/>
              </a:solidFill>
              <a:latin typeface="Source Sans Pro"/>
              <a:ea typeface="+mn-ea"/>
              <a:cs typeface="+mn-cs"/>
            </a:endParaRPr>
          </a:p>
        </p:txBody>
      </p:sp>
      <p:sp>
        <p:nvSpPr>
          <p:cNvPr id="26" name="Rectangle 25"/>
          <p:cNvSpPr/>
          <p:nvPr/>
        </p:nvSpPr>
        <p:spPr>
          <a:xfrm>
            <a:off x="2384377" y="1096726"/>
            <a:ext cx="1281120"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Source Sans Pro"/>
                <a:ea typeface="+mn-ea"/>
                <a:cs typeface="+mn-cs"/>
              </a:rPr>
              <a:t>CACHE</a:t>
            </a:r>
            <a:endParaRPr lang="en-US" b="1" dirty="0">
              <a:solidFill>
                <a:prstClr val="black"/>
              </a:solidFill>
              <a:latin typeface="Source Sans Pro"/>
              <a:ea typeface="+mn-ea"/>
              <a:cs typeface="+mn-cs"/>
            </a:endParaRPr>
          </a:p>
        </p:txBody>
      </p:sp>
      <p:graphicFrame>
        <p:nvGraphicFramePr>
          <p:cNvPr id="27" name="Table 26"/>
          <p:cNvGraphicFramePr>
            <a:graphicFrameLocks noGrp="1"/>
          </p:cNvGraphicFramePr>
          <p:nvPr>
            <p:extLst>
              <p:ext uri="{D42A27DB-BD31-4B8C-83A1-F6EECF244321}">
                <p14:modId xmlns:p14="http://schemas.microsoft.com/office/powerpoint/2010/main" val="531668697"/>
              </p:ext>
            </p:extLst>
          </p:nvPr>
        </p:nvGraphicFramePr>
        <p:xfrm>
          <a:off x="2120139" y="1695406"/>
          <a:ext cx="1554199" cy="1828800"/>
        </p:xfrm>
        <a:graphic>
          <a:graphicData uri="http://schemas.openxmlformats.org/drawingml/2006/table">
            <a:tbl>
              <a:tblPr firstRow="1" bandRow="1"/>
              <a:tblGrid>
                <a:gridCol w="1554199">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a:rPr>
                        <a:t>data</a:t>
                      </a:r>
                      <a:endParaRPr lang="en-US" sz="20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A</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B</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C</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9BBB59"/>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D</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lumMod val="60000"/>
                        <a:lumOff val="40000"/>
                      </a:srgbClr>
                    </a:solidFill>
                  </a:tcPr>
                </a:tc>
                <a:extLst>
                  <a:ext uri="{0D108BD9-81ED-4DB2-BD59-A6C34878D82A}">
                    <a16:rowId xmlns:a16="http://schemas.microsoft.com/office/drawing/2014/main" val="10004"/>
                  </a:ext>
                </a:extLst>
              </a:tr>
            </a:tbl>
          </a:graphicData>
        </a:graphic>
      </p:graphicFrame>
      <p:sp>
        <p:nvSpPr>
          <p:cNvPr id="28" name="Content Placeholder 2"/>
          <p:cNvSpPr txBox="1">
            <a:spLocks/>
          </p:cNvSpPr>
          <p:nvPr/>
        </p:nvSpPr>
        <p:spPr>
          <a:xfrm>
            <a:off x="270435" y="4308430"/>
            <a:ext cx="8229600" cy="2347452"/>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pPr>
            <a:r>
              <a:rPr lang="en-US" sz="2800" b="1" dirty="0" smtClean="0">
                <a:solidFill>
                  <a:prstClr val="black"/>
                </a:solidFill>
                <a:latin typeface="Source Sans Pro"/>
              </a:rPr>
              <a:t>Direct </a:t>
            </a:r>
            <a:r>
              <a:rPr lang="en-US" sz="2800" b="1" dirty="0">
                <a:solidFill>
                  <a:prstClr val="black"/>
                </a:solidFill>
                <a:latin typeface="Source Sans Pro"/>
              </a:rPr>
              <a:t>mapped:</a:t>
            </a:r>
            <a:r>
              <a:rPr lang="en-US" sz="2800" dirty="0">
                <a:solidFill>
                  <a:prstClr val="black"/>
                </a:solidFill>
                <a:latin typeface="Source Sans Pro"/>
              </a:rPr>
              <a:t> </a:t>
            </a:r>
          </a:p>
          <a:p>
            <a:pPr fontAlgn="auto">
              <a:spcAft>
                <a:spcPts val="0"/>
              </a:spcAft>
            </a:pPr>
            <a:r>
              <a:rPr lang="en-US" sz="2800" dirty="0">
                <a:solidFill>
                  <a:prstClr val="black"/>
                </a:solidFill>
                <a:latin typeface="Source Sans Pro"/>
              </a:rPr>
              <a:t>Each address </a:t>
            </a:r>
            <a:r>
              <a:rPr lang="en-US" sz="2800" dirty="0" smtClean="0">
                <a:solidFill>
                  <a:prstClr val="black"/>
                </a:solidFill>
                <a:latin typeface="Source Sans Pro"/>
              </a:rPr>
              <a:t>maps </a:t>
            </a:r>
            <a:r>
              <a:rPr lang="en-US" sz="2800" dirty="0">
                <a:solidFill>
                  <a:prstClr val="black"/>
                </a:solidFill>
                <a:latin typeface="Source Sans Pro"/>
              </a:rPr>
              <a:t>to </a:t>
            </a:r>
            <a:r>
              <a:rPr lang="en-US" sz="2800" dirty="0" smtClean="0">
                <a:solidFill>
                  <a:prstClr val="black"/>
                </a:solidFill>
                <a:latin typeface="Source Sans Pro"/>
              </a:rPr>
              <a:t>1 cache </a:t>
            </a:r>
            <a:r>
              <a:rPr lang="en-US" sz="2800" dirty="0">
                <a:solidFill>
                  <a:prstClr val="black"/>
                </a:solidFill>
                <a:latin typeface="Source Sans Pro"/>
              </a:rPr>
              <a:t>block</a:t>
            </a:r>
          </a:p>
          <a:p>
            <a:pPr fontAlgn="auto">
              <a:spcAft>
                <a:spcPts val="0"/>
              </a:spcAft>
            </a:pPr>
            <a:r>
              <a:rPr lang="en-US" sz="2800" dirty="0">
                <a:solidFill>
                  <a:prstClr val="black"/>
                </a:solidFill>
                <a:latin typeface="Source Sans Pro"/>
              </a:rPr>
              <a:t>4 entries </a:t>
            </a:r>
            <a:r>
              <a:rPr lang="en-US" sz="2800" dirty="0">
                <a:solidFill>
                  <a:prstClr val="black"/>
                </a:solidFill>
                <a:latin typeface="Source Sans Pro"/>
                <a:sym typeface="Wingdings"/>
              </a:rPr>
              <a:t> </a:t>
            </a:r>
            <a:r>
              <a:rPr lang="en-US" sz="2800" dirty="0">
                <a:solidFill>
                  <a:prstClr val="black"/>
                </a:solidFill>
                <a:latin typeface="Source Sans Pro"/>
              </a:rPr>
              <a:t>2 index bits (</a:t>
            </a:r>
            <a:r>
              <a:rPr lang="en-US" sz="2800" dirty="0">
                <a:solidFill>
                  <a:prstClr val="black"/>
                </a:solidFill>
                <a:latin typeface="Source Sans Pro"/>
                <a:sym typeface="Wingdings"/>
              </a:rPr>
              <a:t>2</a:t>
            </a:r>
            <a:r>
              <a:rPr lang="en-US" sz="2800" baseline="30000" dirty="0">
                <a:solidFill>
                  <a:prstClr val="black"/>
                </a:solidFill>
                <a:latin typeface="Source Sans Pro"/>
                <a:sym typeface="Wingdings"/>
              </a:rPr>
              <a:t>n</a:t>
            </a:r>
            <a:r>
              <a:rPr lang="en-US" sz="2800" dirty="0">
                <a:solidFill>
                  <a:prstClr val="black"/>
                </a:solidFill>
                <a:latin typeface="Source Sans Pro"/>
              </a:rPr>
              <a:t> </a:t>
            </a:r>
            <a:r>
              <a:rPr lang="en-US" sz="2800" dirty="0">
                <a:solidFill>
                  <a:prstClr val="black"/>
                </a:solidFill>
                <a:latin typeface="Source Sans Pro"/>
                <a:sym typeface="Wingdings"/>
              </a:rPr>
              <a:t> n bits</a:t>
            </a:r>
            <a:r>
              <a:rPr lang="en-US" sz="2800" dirty="0" smtClean="0">
                <a:solidFill>
                  <a:prstClr val="black"/>
                </a:solidFill>
                <a:latin typeface="Source Sans Pro"/>
                <a:sym typeface="Wingdings"/>
              </a:rPr>
              <a:t>)</a:t>
            </a:r>
          </a:p>
          <a:p>
            <a:pPr marL="0" indent="0" fontAlgn="auto">
              <a:spcAft>
                <a:spcPts val="0"/>
              </a:spcAft>
              <a:buFont typeface="Arial"/>
              <a:buNone/>
            </a:pPr>
            <a:r>
              <a:rPr lang="en-US" sz="2800" b="1" dirty="0">
                <a:solidFill>
                  <a:prstClr val="black"/>
                </a:solidFill>
                <a:latin typeface="Source Sans Pro"/>
              </a:rPr>
              <a:t>Index with LSB:</a:t>
            </a:r>
          </a:p>
          <a:p>
            <a:pPr fontAlgn="auto">
              <a:spcAft>
                <a:spcPts val="0"/>
              </a:spcAft>
            </a:pPr>
            <a:r>
              <a:rPr lang="en-US" sz="2800" dirty="0">
                <a:solidFill>
                  <a:srgbClr val="000000"/>
                </a:solidFill>
                <a:latin typeface="Source Sans Pro"/>
              </a:rPr>
              <a:t>Supports spatial </a:t>
            </a:r>
            <a:r>
              <a:rPr lang="en-US" sz="2800" dirty="0" smtClean="0">
                <a:solidFill>
                  <a:srgbClr val="000000"/>
                </a:solidFill>
                <a:latin typeface="Source Sans Pro"/>
              </a:rPr>
              <a:t>locality</a:t>
            </a:r>
            <a:endParaRPr lang="en-US" sz="2800" b="1" dirty="0">
              <a:solidFill>
                <a:prstClr val="black"/>
              </a:solidFill>
              <a:latin typeface="Source Sans Pro"/>
            </a:endParaRPr>
          </a:p>
        </p:txBody>
      </p:sp>
      <p:sp>
        <p:nvSpPr>
          <p:cNvPr id="29" name="Rectangle 28"/>
          <p:cNvSpPr/>
          <p:nvPr/>
        </p:nvSpPr>
        <p:spPr>
          <a:xfrm>
            <a:off x="79385" y="1632921"/>
            <a:ext cx="2068564" cy="830997"/>
          </a:xfrm>
          <a:prstGeom prst="rect">
            <a:avLst/>
          </a:prstGeom>
        </p:spPr>
        <p:txBody>
          <a:bodyPr wrap="square">
            <a:spAutoFit/>
          </a:bodyPr>
          <a:lstStyle/>
          <a:p>
            <a:pPr fontAlgn="auto">
              <a:spcBef>
                <a:spcPts val="0"/>
              </a:spcBef>
              <a:spcAft>
                <a:spcPts val="0"/>
              </a:spcAft>
              <a:tabLst>
                <a:tab pos="457200" algn="l"/>
                <a:tab pos="1485900" algn="l"/>
              </a:tabLst>
            </a:pPr>
            <a:r>
              <a:rPr lang="en-US" b="1" dirty="0" smtClean="0">
                <a:solidFill>
                  <a:srgbClr val="FF0000"/>
                </a:solidFill>
                <a:latin typeface="Courier New" panose="02070309020205020404" pitchFamily="49" charset="0"/>
                <a:ea typeface="+mn-ea"/>
                <a:cs typeface="Courier New" panose="02070309020205020404" pitchFamily="49" charset="0"/>
              </a:rPr>
              <a:t>index</a:t>
            </a:r>
          </a:p>
          <a:p>
            <a:pPr fontAlgn="auto">
              <a:spcBef>
                <a:spcPts val="0"/>
              </a:spcBef>
              <a:spcAft>
                <a:spcPts val="0"/>
              </a:spcAft>
              <a:tabLst>
                <a:tab pos="457200" algn="l"/>
                <a:tab pos="1485900" algn="l"/>
              </a:tabLst>
            </a:pPr>
            <a:r>
              <a:rPr lang="en-US" b="1" dirty="0" smtClean="0">
                <a:solidFill>
                  <a:prstClr val="black"/>
                </a:solidFill>
                <a:latin typeface="Courier New" panose="02070309020205020404" pitchFamily="49" charset="0"/>
                <a:ea typeface="+mn-ea"/>
                <a:cs typeface="Courier New" panose="02070309020205020404" pitchFamily="49" charset="0"/>
              </a:rPr>
              <a:t>XX</a:t>
            </a:r>
            <a:r>
              <a:rPr lang="en-US" b="1" dirty="0" smtClean="0">
                <a:solidFill>
                  <a:srgbClr val="FF0000"/>
                </a:solidFill>
                <a:latin typeface="Courier New" panose="02070309020205020404" pitchFamily="49" charset="0"/>
                <a:ea typeface="+mn-ea"/>
                <a:cs typeface="Courier New" panose="02070309020205020404" pitchFamily="49" charset="0"/>
              </a:rPr>
              <a:t>XX</a:t>
            </a:r>
            <a:endParaRPr lang="en-US" b="1" dirty="0" smtClean="0">
              <a:solidFill>
                <a:srgbClr val="000000"/>
              </a:solidFill>
              <a:latin typeface="Courier New" panose="02070309020205020404" pitchFamily="49" charset="0"/>
              <a:ea typeface="+mn-ea"/>
              <a:cs typeface="Courier New" panose="02070309020205020404" pitchFamily="49" charset="0"/>
            </a:endParaRPr>
          </a:p>
        </p:txBody>
      </p:sp>
      <p:graphicFrame>
        <p:nvGraphicFramePr>
          <p:cNvPr id="30" name="Table 29"/>
          <p:cNvGraphicFramePr>
            <a:graphicFrameLocks noGrp="1"/>
          </p:cNvGraphicFramePr>
          <p:nvPr>
            <p:extLst>
              <p:ext uri="{D42A27DB-BD31-4B8C-83A1-F6EECF244321}">
                <p14:modId xmlns:p14="http://schemas.microsoft.com/office/powerpoint/2010/main" val="1429607984"/>
              </p:ext>
            </p:extLst>
          </p:nvPr>
        </p:nvGraphicFramePr>
        <p:xfrm>
          <a:off x="1094014" y="1707717"/>
          <a:ext cx="1026125" cy="1828800"/>
        </p:xfrm>
        <a:graphic>
          <a:graphicData uri="http://schemas.openxmlformats.org/drawingml/2006/table">
            <a:tbl>
              <a:tblPr firstRow="1" bandRow="1"/>
              <a:tblGrid>
                <a:gridCol w="1026125">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latin typeface="Source Sans Pro"/>
                        </a:rPr>
                        <a:t>index</a:t>
                      </a:r>
                      <a:endParaRPr lang="en-US" sz="2000" b="0" dirty="0">
                        <a:solidFill>
                          <a:schemeClr val="tx2"/>
                        </a:solidFill>
                        <a:latin typeface="Source Sans Pro"/>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31" name="Rectangle 30"/>
          <p:cNvSpPr/>
          <p:nvPr/>
        </p:nvSpPr>
        <p:spPr>
          <a:xfrm>
            <a:off x="3790018" y="2048419"/>
            <a:ext cx="4572000" cy="1938992"/>
          </a:xfrm>
          <a:prstGeom prst="rect">
            <a:avLst/>
          </a:prstGeom>
        </p:spPr>
        <p:txBody>
          <a:bodyPr>
            <a:spAutoFit/>
          </a:bodyPr>
          <a:lstStyle/>
          <a:p>
            <a:pPr marL="285750" indent="-285750" fontAlgn="auto">
              <a:spcBef>
                <a:spcPts val="0"/>
              </a:spcBef>
              <a:spcAft>
                <a:spcPts val="0"/>
              </a:spcAft>
              <a:buFont typeface="Wingdings" charset="2"/>
              <a:buChar char="ß"/>
            </a:pPr>
            <a:r>
              <a:rPr lang="en-US" dirty="0" smtClean="0">
                <a:solidFill>
                  <a:prstClr val="black"/>
                </a:solidFill>
                <a:latin typeface="Source Sans Pro"/>
                <a:ea typeface="+mn-ea"/>
                <a:cs typeface="+mn-cs"/>
                <a:sym typeface="Wingdings"/>
              </a:rPr>
              <a:t>Cache </a:t>
            </a:r>
            <a:r>
              <a:rPr lang="en-US" dirty="0" smtClean="0">
                <a:solidFill>
                  <a:prstClr val="black"/>
                </a:solidFill>
                <a:latin typeface="Source Sans Pro"/>
                <a:ea typeface="+mn-ea"/>
                <a:cs typeface="+mn-cs"/>
              </a:rPr>
              <a:t>entry </a:t>
            </a:r>
          </a:p>
          <a:p>
            <a:pPr fontAlgn="auto">
              <a:spcBef>
                <a:spcPts val="0"/>
              </a:spcBef>
              <a:spcAft>
                <a:spcPts val="0"/>
              </a:spcAft>
            </a:pPr>
            <a:r>
              <a:rPr lang="en-US" dirty="0">
                <a:solidFill>
                  <a:prstClr val="black"/>
                </a:solidFill>
                <a:latin typeface="Source Sans Pro"/>
                <a:ea typeface="+mn-ea"/>
                <a:cs typeface="+mn-cs"/>
              </a:rPr>
              <a:t> </a:t>
            </a:r>
            <a:r>
              <a:rPr lang="en-US" dirty="0" smtClean="0">
                <a:solidFill>
                  <a:prstClr val="black"/>
                </a:solidFill>
                <a:latin typeface="Source Sans Pro"/>
                <a:ea typeface="+mn-ea"/>
                <a:cs typeface="+mn-cs"/>
              </a:rPr>
              <a:t>    = </a:t>
            </a:r>
            <a:r>
              <a:rPr lang="en-US" dirty="0">
                <a:solidFill>
                  <a:prstClr val="black"/>
                </a:solidFill>
                <a:latin typeface="Source Sans Pro"/>
                <a:ea typeface="+mn-ea"/>
                <a:cs typeface="+mn-cs"/>
              </a:rPr>
              <a:t>row </a:t>
            </a:r>
            <a:endParaRPr lang="en-US" dirty="0" smtClean="0">
              <a:solidFill>
                <a:prstClr val="black"/>
              </a:solidFill>
              <a:latin typeface="Source Sans Pro"/>
              <a:ea typeface="+mn-ea"/>
              <a:cs typeface="+mn-cs"/>
            </a:endParaRPr>
          </a:p>
          <a:p>
            <a:pPr fontAlgn="auto">
              <a:spcBef>
                <a:spcPts val="0"/>
              </a:spcBef>
              <a:spcAft>
                <a:spcPts val="0"/>
              </a:spcAft>
            </a:pPr>
            <a:r>
              <a:rPr lang="en-US" dirty="0">
                <a:solidFill>
                  <a:prstClr val="black"/>
                </a:solidFill>
                <a:latin typeface="Source Sans Pro"/>
                <a:ea typeface="+mn-ea"/>
                <a:cs typeface="+mn-cs"/>
              </a:rPr>
              <a:t> </a:t>
            </a:r>
            <a:r>
              <a:rPr lang="en-US" dirty="0" smtClean="0">
                <a:solidFill>
                  <a:prstClr val="black"/>
                </a:solidFill>
                <a:latin typeface="Source Sans Pro"/>
                <a:ea typeface="+mn-ea"/>
                <a:cs typeface="+mn-cs"/>
              </a:rPr>
              <a:t>    = (</a:t>
            </a:r>
            <a:r>
              <a:rPr lang="en-US" b="1" dirty="0" smtClean="0">
                <a:solidFill>
                  <a:prstClr val="black"/>
                </a:solidFill>
                <a:latin typeface="Source Sans Pro"/>
                <a:ea typeface="+mn-ea"/>
                <a:cs typeface="+mn-cs"/>
              </a:rPr>
              <a:t>cache) </a:t>
            </a:r>
            <a:r>
              <a:rPr lang="en-US" b="1" dirty="0">
                <a:solidFill>
                  <a:prstClr val="black"/>
                </a:solidFill>
                <a:latin typeface="Source Sans Pro"/>
                <a:ea typeface="+mn-ea"/>
                <a:cs typeface="+mn-cs"/>
              </a:rPr>
              <a:t>line</a:t>
            </a:r>
            <a:r>
              <a:rPr lang="en-US" dirty="0">
                <a:solidFill>
                  <a:prstClr val="black"/>
                </a:solidFill>
                <a:latin typeface="Source Sans Pro"/>
                <a:ea typeface="+mn-ea"/>
                <a:cs typeface="+mn-cs"/>
              </a:rPr>
              <a:t> </a:t>
            </a:r>
            <a:endParaRPr lang="en-US" dirty="0" smtClean="0">
              <a:solidFill>
                <a:prstClr val="black"/>
              </a:solidFill>
              <a:latin typeface="Source Sans Pro"/>
              <a:ea typeface="+mn-ea"/>
              <a:cs typeface="+mn-cs"/>
            </a:endParaRPr>
          </a:p>
          <a:p>
            <a:pPr fontAlgn="auto">
              <a:spcBef>
                <a:spcPts val="0"/>
              </a:spcBef>
              <a:spcAft>
                <a:spcPts val="0"/>
              </a:spcAft>
            </a:pPr>
            <a:r>
              <a:rPr lang="en-US" dirty="0">
                <a:solidFill>
                  <a:prstClr val="black"/>
                </a:solidFill>
                <a:latin typeface="Source Sans Pro"/>
                <a:ea typeface="+mn-ea"/>
                <a:cs typeface="+mn-cs"/>
              </a:rPr>
              <a:t> </a:t>
            </a:r>
            <a:r>
              <a:rPr lang="en-US" dirty="0" smtClean="0">
                <a:solidFill>
                  <a:prstClr val="black"/>
                </a:solidFill>
                <a:latin typeface="Source Sans Pro"/>
                <a:ea typeface="+mn-ea"/>
                <a:cs typeface="+mn-cs"/>
              </a:rPr>
              <a:t>   = (</a:t>
            </a:r>
            <a:r>
              <a:rPr lang="en-US" b="1" dirty="0" smtClean="0">
                <a:solidFill>
                  <a:prstClr val="black"/>
                </a:solidFill>
                <a:latin typeface="Source Sans Pro"/>
                <a:ea typeface="+mn-ea"/>
                <a:cs typeface="+mn-cs"/>
              </a:rPr>
              <a:t>cache) </a:t>
            </a:r>
            <a:r>
              <a:rPr lang="en-US" b="1" dirty="0">
                <a:solidFill>
                  <a:prstClr val="black"/>
                </a:solidFill>
                <a:latin typeface="Source Sans Pro"/>
                <a:ea typeface="+mn-ea"/>
                <a:cs typeface="+mn-cs"/>
              </a:rPr>
              <a:t>block</a:t>
            </a:r>
          </a:p>
          <a:p>
            <a:pPr fontAlgn="auto">
              <a:spcBef>
                <a:spcPts val="0"/>
              </a:spcBef>
              <a:spcAft>
                <a:spcPts val="0"/>
              </a:spcAft>
            </a:pPr>
            <a:r>
              <a:rPr lang="en-US" b="1" dirty="0">
                <a:solidFill>
                  <a:prstClr val="black"/>
                </a:solidFill>
                <a:latin typeface="Source Sans Pro"/>
                <a:ea typeface="+mn-ea"/>
                <a:cs typeface="+mn-cs"/>
              </a:rPr>
              <a:t>Block Size: </a:t>
            </a:r>
            <a:r>
              <a:rPr lang="en-US" dirty="0">
                <a:solidFill>
                  <a:prstClr val="black"/>
                </a:solidFill>
                <a:latin typeface="Source Sans Pro"/>
                <a:ea typeface="+mn-ea"/>
                <a:cs typeface="+mn-cs"/>
              </a:rPr>
              <a:t>1 byte </a:t>
            </a:r>
          </a:p>
        </p:txBody>
      </p:sp>
    </p:spTree>
    <p:extLst>
      <p:ext uri="{BB962C8B-B14F-4D97-AF65-F5344CB8AC3E}">
        <p14:creationId xmlns:p14="http://schemas.microsoft.com/office/powerpoint/2010/main" val="2718739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8">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8">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8">
                                            <p:txEl>
                                              <p:pRg st="3" end="3"/>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8">
                                            <p:txEl>
                                              <p:pRg st="4" end="4"/>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9" grpId="0"/>
      <p:bldP spid="3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28</a:t>
            </a:fld>
            <a:endParaRPr lang="en-US" dirty="0"/>
          </a:p>
        </p:txBody>
      </p:sp>
      <p:pic>
        <p:nvPicPr>
          <p:cNvPr id="41" name="Picture 40"/>
          <p:cNvPicPr>
            <a:picLocks noChangeAspect="1"/>
          </p:cNvPicPr>
          <p:nvPr/>
        </p:nvPicPr>
        <p:blipFill rotWithShape="1">
          <a:blip r:embed="rId2"/>
          <a:srcRect l="40622" t="2656" r="39854" b="2745"/>
          <a:stretch/>
        </p:blipFill>
        <p:spPr>
          <a:xfrm>
            <a:off x="276910" y="274638"/>
            <a:ext cx="1066800" cy="5169157"/>
          </a:xfrm>
          <a:prstGeom prst="rect">
            <a:avLst/>
          </a:prstGeom>
        </p:spPr>
      </p:pic>
      <p:sp>
        <p:nvSpPr>
          <p:cNvPr id="42" name="Title 4"/>
          <p:cNvSpPr>
            <a:spLocks noGrp="1"/>
          </p:cNvSpPr>
          <p:nvPr>
            <p:ph type="title"/>
          </p:nvPr>
        </p:nvSpPr>
        <p:spPr>
          <a:xfrm>
            <a:off x="457200" y="13374"/>
            <a:ext cx="8229600" cy="1143000"/>
          </a:xfrm>
        </p:spPr>
        <p:txBody>
          <a:bodyPr>
            <a:normAutofit/>
          </a:bodyPr>
          <a:lstStyle/>
          <a:p>
            <a:pPr algn="ctr"/>
            <a:r>
              <a:rPr lang="en-US" dirty="0" smtClean="0"/>
              <a:t>Analogy to a Spice </a:t>
            </a:r>
            <a:r>
              <a:rPr lang="en-US" dirty="0"/>
              <a:t>R</a:t>
            </a:r>
            <a:r>
              <a:rPr lang="en-US" dirty="0" smtClean="0"/>
              <a:t>ack</a:t>
            </a:r>
            <a:endParaRPr lang="en-US" dirty="0"/>
          </a:p>
        </p:txBody>
      </p:sp>
      <p:sp>
        <p:nvSpPr>
          <p:cNvPr id="43" name="Content Placeholder 1"/>
          <p:cNvSpPr>
            <a:spLocks noGrp="1"/>
          </p:cNvSpPr>
          <p:nvPr>
            <p:ph idx="1"/>
          </p:nvPr>
        </p:nvSpPr>
        <p:spPr>
          <a:xfrm>
            <a:off x="1563131" y="4469408"/>
            <a:ext cx="6927649" cy="2256225"/>
          </a:xfrm>
        </p:spPr>
        <p:txBody>
          <a:bodyPr/>
          <a:lstStyle/>
          <a:p>
            <a:r>
              <a:rPr lang="en-US" dirty="0" smtClean="0"/>
              <a:t>Compared to your spice wall</a:t>
            </a:r>
          </a:p>
          <a:p>
            <a:pPr lvl="1">
              <a:lnSpc>
                <a:spcPct val="80000"/>
              </a:lnSpc>
            </a:pPr>
            <a:r>
              <a:rPr lang="en-US" dirty="0" smtClean="0"/>
              <a:t>Smaller</a:t>
            </a:r>
          </a:p>
          <a:p>
            <a:pPr lvl="1">
              <a:lnSpc>
                <a:spcPct val="80000"/>
              </a:lnSpc>
            </a:pPr>
            <a:r>
              <a:rPr lang="en-US" dirty="0" smtClean="0"/>
              <a:t>Faster</a:t>
            </a:r>
          </a:p>
          <a:p>
            <a:pPr lvl="1">
              <a:lnSpc>
                <a:spcPct val="80000"/>
              </a:lnSpc>
            </a:pPr>
            <a:r>
              <a:rPr lang="en-US" dirty="0" smtClean="0"/>
              <a:t>More costly (per oz.)</a:t>
            </a:r>
          </a:p>
        </p:txBody>
      </p:sp>
      <p:pic>
        <p:nvPicPr>
          <p:cNvPr id="44" name="Picture 43"/>
          <p:cNvPicPr>
            <a:picLocks noChangeAspect="1"/>
          </p:cNvPicPr>
          <p:nvPr/>
        </p:nvPicPr>
        <p:blipFill rotWithShape="1">
          <a:blip r:embed="rId2"/>
          <a:srcRect l="40622" t="2656" r="39854" b="2745"/>
          <a:stretch/>
        </p:blipFill>
        <p:spPr>
          <a:xfrm>
            <a:off x="3374532" y="2339880"/>
            <a:ext cx="283068" cy="1371600"/>
          </a:xfrm>
          <a:prstGeom prst="rect">
            <a:avLst/>
          </a:prstGeom>
        </p:spPr>
      </p:pic>
      <p:pic>
        <p:nvPicPr>
          <p:cNvPr id="45" name="Picture 44"/>
          <p:cNvPicPr>
            <a:picLocks noChangeAspect="1"/>
          </p:cNvPicPr>
          <p:nvPr/>
        </p:nvPicPr>
        <p:blipFill rotWithShape="1">
          <a:blip r:embed="rId2"/>
          <a:srcRect l="40622" t="2656" r="39854" b="82505"/>
          <a:stretch/>
        </p:blipFill>
        <p:spPr>
          <a:xfrm>
            <a:off x="3374532" y="3955533"/>
            <a:ext cx="283068" cy="215143"/>
          </a:xfrm>
          <a:prstGeom prst="rect">
            <a:avLst/>
          </a:prstGeom>
        </p:spPr>
      </p:pic>
      <p:sp>
        <p:nvSpPr>
          <p:cNvPr id="46" name="Content Placeholder 6"/>
          <p:cNvSpPr txBox="1">
            <a:spLocks/>
          </p:cNvSpPr>
          <p:nvPr/>
        </p:nvSpPr>
        <p:spPr>
          <a:xfrm>
            <a:off x="6019800" y="990600"/>
            <a:ext cx="2743200" cy="5410200"/>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2800" kern="1200">
                <a:solidFill>
                  <a:schemeClr val="tx1"/>
                </a:solidFill>
                <a:latin typeface="Tahoma"/>
                <a:ea typeface="+mn-ea"/>
                <a:cs typeface="+mn-cs"/>
              </a:defRPr>
            </a:lvl1pPr>
            <a:lvl2pPr marL="742950" indent="-285750" algn="l" defTabSz="457200" rtl="0" eaLnBrk="1" latinLnBrk="0" hangingPunct="1">
              <a:spcBef>
                <a:spcPct val="20000"/>
              </a:spcBef>
              <a:buFont typeface="Arial"/>
              <a:buChar char="•"/>
              <a:defRPr sz="2800" kern="1200">
                <a:solidFill>
                  <a:schemeClr val="tx2"/>
                </a:solidFill>
                <a:latin typeface="Tahoma"/>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Tahoma"/>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Tahoma"/>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Tahoma"/>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endParaRPr lang="en-US" sz="1200" dirty="0"/>
          </a:p>
        </p:txBody>
      </p:sp>
      <p:sp>
        <p:nvSpPr>
          <p:cNvPr id="47" name="Content Placeholder 6"/>
          <p:cNvSpPr txBox="1">
            <a:spLocks/>
          </p:cNvSpPr>
          <p:nvPr/>
        </p:nvSpPr>
        <p:spPr>
          <a:xfrm>
            <a:off x="3047999" y="2363704"/>
            <a:ext cx="530282" cy="1856780"/>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2800" kern="1200">
                <a:solidFill>
                  <a:schemeClr val="tx1"/>
                </a:solidFill>
                <a:latin typeface="Tahoma"/>
                <a:ea typeface="+mn-ea"/>
                <a:cs typeface="+mn-cs"/>
              </a:defRPr>
            </a:lvl1pPr>
            <a:lvl2pPr marL="742950" indent="-285750" algn="l" defTabSz="457200" rtl="0" eaLnBrk="1" latinLnBrk="0" hangingPunct="1">
              <a:spcBef>
                <a:spcPct val="20000"/>
              </a:spcBef>
              <a:buFont typeface="Arial"/>
              <a:buChar char="•"/>
              <a:defRPr sz="2800" kern="1200">
                <a:solidFill>
                  <a:schemeClr val="tx2"/>
                </a:solidFill>
                <a:latin typeface="Tahoma"/>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Tahoma"/>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Tahoma"/>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Tahoma"/>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93000"/>
              </a:lnSpc>
              <a:buFont typeface="Arial"/>
              <a:buNone/>
            </a:pPr>
            <a:r>
              <a:rPr lang="en-US" sz="1300" dirty="0" smtClean="0">
                <a:solidFill>
                  <a:schemeClr val="tx2"/>
                </a:solidFill>
              </a:rPr>
              <a:t>A</a:t>
            </a:r>
          </a:p>
          <a:p>
            <a:pPr marL="0" indent="0">
              <a:lnSpc>
                <a:spcPct val="93000"/>
              </a:lnSpc>
              <a:buFont typeface="Arial"/>
              <a:buNone/>
            </a:pPr>
            <a:r>
              <a:rPr lang="en-US" sz="1300" dirty="0" smtClean="0">
                <a:solidFill>
                  <a:schemeClr val="tx2"/>
                </a:solidFill>
              </a:rPr>
              <a:t>B</a:t>
            </a:r>
          </a:p>
          <a:p>
            <a:pPr marL="0" indent="0">
              <a:lnSpc>
                <a:spcPct val="93000"/>
              </a:lnSpc>
              <a:buFont typeface="Arial"/>
              <a:buNone/>
            </a:pPr>
            <a:r>
              <a:rPr lang="en-US" sz="1300" dirty="0" smtClean="0">
                <a:solidFill>
                  <a:schemeClr val="tx2"/>
                </a:solidFill>
              </a:rPr>
              <a:t>C</a:t>
            </a:r>
          </a:p>
          <a:p>
            <a:pPr marL="0" indent="0">
              <a:lnSpc>
                <a:spcPct val="93000"/>
              </a:lnSpc>
              <a:buFont typeface="Arial"/>
              <a:buNone/>
            </a:pPr>
            <a:r>
              <a:rPr lang="en-US" sz="1300" dirty="0" smtClean="0">
                <a:solidFill>
                  <a:schemeClr val="tx2"/>
                </a:solidFill>
              </a:rPr>
              <a:t>D</a:t>
            </a:r>
          </a:p>
          <a:p>
            <a:pPr marL="0" indent="0">
              <a:lnSpc>
                <a:spcPct val="93000"/>
              </a:lnSpc>
              <a:buFont typeface="Arial"/>
              <a:buNone/>
            </a:pPr>
            <a:r>
              <a:rPr lang="en-US" sz="1300" dirty="0" smtClean="0">
                <a:solidFill>
                  <a:schemeClr val="tx2"/>
                </a:solidFill>
              </a:rPr>
              <a:t>E</a:t>
            </a:r>
          </a:p>
          <a:p>
            <a:pPr marL="0" indent="0">
              <a:lnSpc>
                <a:spcPct val="93000"/>
              </a:lnSpc>
              <a:buFont typeface="Arial"/>
              <a:buNone/>
            </a:pPr>
            <a:r>
              <a:rPr lang="en-US" sz="1300" dirty="0" smtClean="0">
                <a:solidFill>
                  <a:schemeClr val="tx2"/>
                </a:solidFill>
              </a:rPr>
              <a:t>F</a:t>
            </a:r>
          </a:p>
          <a:p>
            <a:pPr marL="0" indent="0">
              <a:lnSpc>
                <a:spcPct val="93000"/>
              </a:lnSpc>
              <a:buFont typeface="Arial"/>
              <a:buNone/>
            </a:pPr>
            <a:r>
              <a:rPr lang="en-US" sz="1300" dirty="0" smtClean="0">
                <a:solidFill>
                  <a:schemeClr val="tx2"/>
                </a:solidFill>
              </a:rPr>
              <a:t>    …</a:t>
            </a:r>
          </a:p>
          <a:p>
            <a:pPr marL="0" indent="0">
              <a:lnSpc>
                <a:spcPct val="93000"/>
              </a:lnSpc>
              <a:buFont typeface="Arial"/>
              <a:buNone/>
            </a:pPr>
            <a:r>
              <a:rPr lang="en-US" sz="1300" dirty="0" smtClean="0">
                <a:solidFill>
                  <a:schemeClr val="tx2"/>
                </a:solidFill>
              </a:rPr>
              <a:t>Z</a:t>
            </a:r>
          </a:p>
        </p:txBody>
      </p:sp>
      <p:sp>
        <p:nvSpPr>
          <p:cNvPr id="48" name="Rectangle 47"/>
          <p:cNvSpPr/>
          <p:nvPr/>
        </p:nvSpPr>
        <p:spPr>
          <a:xfrm>
            <a:off x="76200" y="6571745"/>
            <a:ext cx="2971800" cy="307777"/>
          </a:xfrm>
          <a:prstGeom prst="rect">
            <a:avLst/>
          </a:prstGeom>
        </p:spPr>
        <p:txBody>
          <a:bodyPr wrap="square">
            <a:spAutoFit/>
          </a:bodyPr>
          <a:lstStyle/>
          <a:p>
            <a:pPr algn="l"/>
            <a:r>
              <a:rPr lang="en-US" sz="1400" dirty="0"/>
              <a:t>http://</a:t>
            </a:r>
            <a:r>
              <a:rPr lang="en-US" sz="1400" dirty="0" err="1" smtClean="0">
                <a:solidFill>
                  <a:schemeClr val="tx2"/>
                </a:solidFill>
                <a:latin typeface="Source Sans Pro"/>
              </a:rPr>
              <a:t>www.bedbathandbeyond.com</a:t>
            </a:r>
            <a:endParaRPr lang="en-US" sz="1400" dirty="0">
              <a:solidFill>
                <a:schemeClr val="tx2"/>
              </a:solidFill>
              <a:latin typeface="Source Sans Pro"/>
            </a:endParaRPr>
          </a:p>
        </p:txBody>
      </p:sp>
      <p:sp>
        <p:nvSpPr>
          <p:cNvPr id="49" name="Content Placeholder 6"/>
          <p:cNvSpPr txBox="1">
            <a:spLocks/>
          </p:cNvSpPr>
          <p:nvPr/>
        </p:nvSpPr>
        <p:spPr bwMode="auto">
          <a:xfrm>
            <a:off x="6867055" y="1244453"/>
            <a:ext cx="1620521" cy="809431"/>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rmAutofit/>
          </a:bodyPr>
          <a:lstStyle>
            <a:lvl1pPr marL="342900" indent="-342900" algn="l" rtl="0" eaLnBrk="1" fontAlgn="base" hangingPunct="1">
              <a:spcBef>
                <a:spcPct val="20000"/>
              </a:spcBef>
              <a:spcAft>
                <a:spcPct val="0"/>
              </a:spcAft>
              <a:buClr>
                <a:srgbClr val="990000"/>
              </a:buClr>
              <a:buSzPct val="60000"/>
              <a:buFont typeface="Wingdings 2" pitchFamily="18" charset="2"/>
              <a:buChar char="¢"/>
              <a:defRPr sz="2400" b="1">
                <a:solidFill>
                  <a:schemeClr val="tx1"/>
                </a:solidFill>
                <a:latin typeface="Calibri" pitchFamily="34" charset="0"/>
                <a:ea typeface="+mn-ea"/>
                <a:cs typeface="+mn-cs"/>
              </a:defRPr>
            </a:lvl1pPr>
            <a:lvl2pPr marL="742950" indent="-285750" algn="l" rtl="0" eaLnBrk="1" fontAlgn="base" hangingPunct="1">
              <a:spcBef>
                <a:spcPct val="20000"/>
              </a:spcBef>
              <a:spcAft>
                <a:spcPct val="0"/>
              </a:spcAft>
              <a:buClr>
                <a:srgbClr val="990000"/>
              </a:buClr>
              <a:buSzPct val="110000"/>
              <a:buFont typeface="Wingdings" pitchFamily="2" charset="2"/>
              <a:buChar char="§"/>
              <a:defRPr sz="2000">
                <a:solidFill>
                  <a:schemeClr val="tx1"/>
                </a:solidFill>
                <a:latin typeface="Calibri" pitchFamily="34" charset="0"/>
              </a:defRPr>
            </a:lvl2pPr>
            <a:lvl3pPr marL="1143000" indent="-228600" algn="l" rtl="0" eaLnBrk="1" fontAlgn="base" hangingPunct="1">
              <a:spcBef>
                <a:spcPct val="20000"/>
              </a:spcBef>
              <a:spcAft>
                <a:spcPct val="0"/>
              </a:spcAft>
              <a:buSzPct val="80000"/>
              <a:buFont typeface="Wingdings" pitchFamily="2" charset="2"/>
              <a:buChar char="§"/>
              <a:defRPr sz="2000">
                <a:solidFill>
                  <a:schemeClr val="tx1"/>
                </a:solidFill>
                <a:latin typeface="Calibri" pitchFamily="34" charset="0"/>
              </a:defRPr>
            </a:lvl3pPr>
            <a:lvl4pPr marL="1600200" indent="-228600" algn="l" rtl="0" eaLnBrk="1" fontAlgn="base" hangingPunct="1">
              <a:spcBef>
                <a:spcPct val="20000"/>
              </a:spcBef>
              <a:spcAft>
                <a:spcPct val="0"/>
              </a:spcAft>
              <a:buChar char="–"/>
              <a:defRPr sz="2000">
                <a:solidFill>
                  <a:schemeClr val="tx1"/>
                </a:solidFill>
                <a:latin typeface="Calibri" pitchFamily="34" charset="0"/>
              </a:defRPr>
            </a:lvl4pPr>
            <a:lvl5pPr marL="2057400" indent="-228600" algn="l" rtl="0" eaLnBrk="1" fontAlgn="base" hangingPunct="1">
              <a:spcBef>
                <a:spcPct val="20000"/>
              </a:spcBef>
              <a:spcAft>
                <a:spcPct val="0"/>
              </a:spcAft>
              <a:buChar char="»"/>
              <a:defRPr sz="2000">
                <a:solidFill>
                  <a:schemeClr val="tx1"/>
                </a:solidFill>
                <a:latin typeface="Calibri" pitchFamily="34" charset="0"/>
              </a:defRPr>
            </a:lvl5pPr>
            <a:lvl6pPr marL="2514600" indent="-228600" algn="l" rtl="0" eaLnBrk="1" fontAlgn="base" hangingPunct="1">
              <a:spcBef>
                <a:spcPct val="20000"/>
              </a:spcBef>
              <a:spcAft>
                <a:spcPct val="0"/>
              </a:spcAft>
              <a:buChar char="»"/>
              <a:defRPr sz="2000">
                <a:solidFill>
                  <a:schemeClr val="tx1"/>
                </a:solidFill>
                <a:latin typeface="Arial" charset="0"/>
              </a:defRPr>
            </a:lvl6pPr>
            <a:lvl7pPr marL="2971800" indent="-228600" algn="l" rtl="0" eaLnBrk="1" fontAlgn="base" hangingPunct="1">
              <a:spcBef>
                <a:spcPct val="20000"/>
              </a:spcBef>
              <a:spcAft>
                <a:spcPct val="0"/>
              </a:spcAft>
              <a:buChar char="»"/>
              <a:defRPr sz="2000">
                <a:solidFill>
                  <a:schemeClr val="tx1"/>
                </a:solidFill>
                <a:latin typeface="Arial" charset="0"/>
              </a:defRPr>
            </a:lvl7pPr>
            <a:lvl8pPr marL="3429000" indent="-228600" algn="l" rtl="0" eaLnBrk="1" fontAlgn="base" hangingPunct="1">
              <a:spcBef>
                <a:spcPct val="20000"/>
              </a:spcBef>
              <a:spcAft>
                <a:spcPct val="0"/>
              </a:spcAft>
              <a:buChar char="»"/>
              <a:defRPr sz="2000">
                <a:solidFill>
                  <a:schemeClr val="tx1"/>
                </a:solidFill>
                <a:latin typeface="Arial" charset="0"/>
              </a:defRPr>
            </a:lvl8pPr>
            <a:lvl9pPr marL="3886200" indent="-228600" algn="l" rtl="0" eaLnBrk="1" fontAlgn="base" hangingPunct="1">
              <a:spcBef>
                <a:spcPct val="20000"/>
              </a:spcBef>
              <a:spcAft>
                <a:spcPct val="0"/>
              </a:spcAft>
              <a:buChar char="»"/>
              <a:defRPr sz="2000">
                <a:solidFill>
                  <a:schemeClr val="tx1"/>
                </a:solidFill>
                <a:latin typeface="Arial" charset="0"/>
              </a:defRPr>
            </a:lvl9pPr>
          </a:lstStyle>
          <a:p>
            <a:pPr marL="0" indent="0" algn="ctr">
              <a:buFont typeface="Wingdings 2" pitchFamily="18" charset="2"/>
              <a:buNone/>
            </a:pPr>
            <a:r>
              <a:rPr lang="en-US" sz="2000" kern="0" dirty="0" smtClean="0">
                <a:solidFill>
                  <a:schemeClr val="tx2"/>
                </a:solidFill>
                <a:latin typeface="Source Sans Pro"/>
              </a:rPr>
              <a:t>Spice Wall</a:t>
            </a:r>
          </a:p>
          <a:p>
            <a:pPr marL="0" indent="0" algn="ctr">
              <a:buFont typeface="Wingdings 2" pitchFamily="18" charset="2"/>
              <a:buNone/>
            </a:pPr>
            <a:r>
              <a:rPr lang="en-US" sz="2000" kern="0" dirty="0" smtClean="0">
                <a:solidFill>
                  <a:schemeClr val="tx2"/>
                </a:solidFill>
                <a:latin typeface="Source Sans Pro"/>
              </a:rPr>
              <a:t>(Memory)</a:t>
            </a:r>
            <a:endParaRPr lang="en-US" sz="2000" kern="0" dirty="0">
              <a:solidFill>
                <a:schemeClr val="tx2"/>
              </a:solidFill>
              <a:latin typeface="Source Sans Pro"/>
            </a:endParaRPr>
          </a:p>
        </p:txBody>
      </p:sp>
      <p:pic>
        <p:nvPicPr>
          <p:cNvPr id="50" name="Picture 49"/>
          <p:cNvPicPr>
            <a:picLocks noChangeAspect="1"/>
          </p:cNvPicPr>
          <p:nvPr/>
        </p:nvPicPr>
        <p:blipFill rotWithShape="1">
          <a:blip r:embed="rId3"/>
          <a:srcRect l="10658" r="10535" b="4546"/>
          <a:stretch/>
        </p:blipFill>
        <p:spPr>
          <a:xfrm>
            <a:off x="6474730" y="2053503"/>
            <a:ext cx="2540086" cy="2307522"/>
          </a:xfrm>
          <a:prstGeom prst="rect">
            <a:avLst/>
          </a:prstGeom>
          <a:ln>
            <a:solidFill>
              <a:schemeClr val="tx1"/>
            </a:solidFill>
          </a:ln>
        </p:spPr>
      </p:pic>
      <p:sp>
        <p:nvSpPr>
          <p:cNvPr id="51" name="Content Placeholder 6"/>
          <p:cNvSpPr txBox="1">
            <a:spLocks/>
          </p:cNvSpPr>
          <p:nvPr/>
        </p:nvSpPr>
        <p:spPr bwMode="auto">
          <a:xfrm>
            <a:off x="3010645" y="1268599"/>
            <a:ext cx="1620521" cy="809431"/>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rmAutofit/>
          </a:bodyPr>
          <a:lstStyle>
            <a:lvl1pPr marL="342900" indent="-342900" algn="l" rtl="0" eaLnBrk="1" fontAlgn="base" hangingPunct="1">
              <a:spcBef>
                <a:spcPct val="20000"/>
              </a:spcBef>
              <a:spcAft>
                <a:spcPct val="0"/>
              </a:spcAft>
              <a:buClr>
                <a:srgbClr val="990000"/>
              </a:buClr>
              <a:buSzPct val="60000"/>
              <a:buFont typeface="Wingdings 2" pitchFamily="18" charset="2"/>
              <a:buChar char="¢"/>
              <a:defRPr sz="2400" b="1">
                <a:solidFill>
                  <a:schemeClr val="tx1"/>
                </a:solidFill>
                <a:latin typeface="Calibri" pitchFamily="34" charset="0"/>
                <a:ea typeface="+mn-ea"/>
                <a:cs typeface="+mn-cs"/>
              </a:defRPr>
            </a:lvl1pPr>
            <a:lvl2pPr marL="742950" indent="-285750" algn="l" rtl="0" eaLnBrk="1" fontAlgn="base" hangingPunct="1">
              <a:spcBef>
                <a:spcPct val="20000"/>
              </a:spcBef>
              <a:spcAft>
                <a:spcPct val="0"/>
              </a:spcAft>
              <a:buClr>
                <a:srgbClr val="990000"/>
              </a:buClr>
              <a:buSzPct val="110000"/>
              <a:buFont typeface="Wingdings" pitchFamily="2" charset="2"/>
              <a:buChar char="§"/>
              <a:defRPr sz="2000">
                <a:solidFill>
                  <a:schemeClr val="tx1"/>
                </a:solidFill>
                <a:latin typeface="Calibri" pitchFamily="34" charset="0"/>
              </a:defRPr>
            </a:lvl2pPr>
            <a:lvl3pPr marL="1143000" indent="-228600" algn="l" rtl="0" eaLnBrk="1" fontAlgn="base" hangingPunct="1">
              <a:spcBef>
                <a:spcPct val="20000"/>
              </a:spcBef>
              <a:spcAft>
                <a:spcPct val="0"/>
              </a:spcAft>
              <a:buSzPct val="80000"/>
              <a:buFont typeface="Wingdings" pitchFamily="2" charset="2"/>
              <a:buChar char="§"/>
              <a:defRPr sz="2000">
                <a:solidFill>
                  <a:schemeClr val="tx1"/>
                </a:solidFill>
                <a:latin typeface="Calibri" pitchFamily="34" charset="0"/>
              </a:defRPr>
            </a:lvl3pPr>
            <a:lvl4pPr marL="1600200" indent="-228600" algn="l" rtl="0" eaLnBrk="1" fontAlgn="base" hangingPunct="1">
              <a:spcBef>
                <a:spcPct val="20000"/>
              </a:spcBef>
              <a:spcAft>
                <a:spcPct val="0"/>
              </a:spcAft>
              <a:buChar char="–"/>
              <a:defRPr sz="2000">
                <a:solidFill>
                  <a:schemeClr val="tx1"/>
                </a:solidFill>
                <a:latin typeface="Calibri" pitchFamily="34" charset="0"/>
              </a:defRPr>
            </a:lvl4pPr>
            <a:lvl5pPr marL="2057400" indent="-228600" algn="l" rtl="0" eaLnBrk="1" fontAlgn="base" hangingPunct="1">
              <a:spcBef>
                <a:spcPct val="20000"/>
              </a:spcBef>
              <a:spcAft>
                <a:spcPct val="0"/>
              </a:spcAft>
              <a:buChar char="»"/>
              <a:defRPr sz="2000">
                <a:solidFill>
                  <a:schemeClr val="tx1"/>
                </a:solidFill>
                <a:latin typeface="Calibri" pitchFamily="34" charset="0"/>
              </a:defRPr>
            </a:lvl5pPr>
            <a:lvl6pPr marL="2514600" indent="-228600" algn="l" rtl="0" eaLnBrk="1" fontAlgn="base" hangingPunct="1">
              <a:spcBef>
                <a:spcPct val="20000"/>
              </a:spcBef>
              <a:spcAft>
                <a:spcPct val="0"/>
              </a:spcAft>
              <a:buChar char="»"/>
              <a:defRPr sz="2000">
                <a:solidFill>
                  <a:schemeClr val="tx1"/>
                </a:solidFill>
                <a:latin typeface="Arial" charset="0"/>
              </a:defRPr>
            </a:lvl6pPr>
            <a:lvl7pPr marL="2971800" indent="-228600" algn="l" rtl="0" eaLnBrk="1" fontAlgn="base" hangingPunct="1">
              <a:spcBef>
                <a:spcPct val="20000"/>
              </a:spcBef>
              <a:spcAft>
                <a:spcPct val="0"/>
              </a:spcAft>
              <a:buChar char="»"/>
              <a:defRPr sz="2000">
                <a:solidFill>
                  <a:schemeClr val="tx1"/>
                </a:solidFill>
                <a:latin typeface="Arial" charset="0"/>
              </a:defRPr>
            </a:lvl7pPr>
            <a:lvl8pPr marL="3429000" indent="-228600" algn="l" rtl="0" eaLnBrk="1" fontAlgn="base" hangingPunct="1">
              <a:spcBef>
                <a:spcPct val="20000"/>
              </a:spcBef>
              <a:spcAft>
                <a:spcPct val="0"/>
              </a:spcAft>
              <a:buChar char="»"/>
              <a:defRPr sz="2000">
                <a:solidFill>
                  <a:schemeClr val="tx1"/>
                </a:solidFill>
                <a:latin typeface="Arial" charset="0"/>
              </a:defRPr>
            </a:lvl8pPr>
            <a:lvl9pPr marL="3886200" indent="-228600" algn="l" rtl="0" eaLnBrk="1" fontAlgn="base" hangingPunct="1">
              <a:spcBef>
                <a:spcPct val="20000"/>
              </a:spcBef>
              <a:spcAft>
                <a:spcPct val="0"/>
              </a:spcAft>
              <a:buChar char="»"/>
              <a:defRPr sz="2000">
                <a:solidFill>
                  <a:schemeClr val="tx1"/>
                </a:solidFill>
                <a:latin typeface="Arial" charset="0"/>
              </a:defRPr>
            </a:lvl9pPr>
          </a:lstStyle>
          <a:p>
            <a:pPr marL="0" indent="0" algn="ctr">
              <a:buFont typeface="Wingdings 2" pitchFamily="18" charset="2"/>
              <a:buNone/>
            </a:pPr>
            <a:r>
              <a:rPr lang="en-US" sz="2000" kern="0" dirty="0" smtClean="0">
                <a:solidFill>
                  <a:schemeClr val="tx2"/>
                </a:solidFill>
                <a:latin typeface="Source Sans Pro"/>
              </a:rPr>
              <a:t>Spice Rack</a:t>
            </a:r>
          </a:p>
          <a:p>
            <a:pPr marL="0" indent="0" algn="ctr">
              <a:buFont typeface="Wingdings 2" pitchFamily="18" charset="2"/>
              <a:buNone/>
            </a:pPr>
            <a:r>
              <a:rPr lang="en-US" sz="2000" kern="0" dirty="0" smtClean="0">
                <a:solidFill>
                  <a:schemeClr val="tx2"/>
                </a:solidFill>
                <a:latin typeface="Source Sans Pro"/>
              </a:rPr>
              <a:t>(Cache)</a:t>
            </a:r>
            <a:endParaRPr lang="en-US" sz="2000" kern="0" dirty="0">
              <a:solidFill>
                <a:schemeClr val="tx2"/>
              </a:solidFill>
              <a:latin typeface="Source Sans Pro"/>
            </a:endParaRPr>
          </a:p>
        </p:txBody>
      </p:sp>
      <p:sp>
        <p:nvSpPr>
          <p:cNvPr id="52" name="Rectangle 51"/>
          <p:cNvSpPr/>
          <p:nvPr/>
        </p:nvSpPr>
        <p:spPr>
          <a:xfrm>
            <a:off x="2495411" y="1984203"/>
            <a:ext cx="1609735" cy="400110"/>
          </a:xfrm>
          <a:prstGeom prst="rect">
            <a:avLst/>
          </a:prstGeom>
        </p:spPr>
        <p:txBody>
          <a:bodyPr wrap="none">
            <a:spAutoFit/>
          </a:bodyPr>
          <a:lstStyle/>
          <a:p>
            <a:pPr algn="ctr"/>
            <a:r>
              <a:rPr lang="en-US" sz="2000" kern="0" dirty="0">
                <a:solidFill>
                  <a:schemeClr val="tx2"/>
                </a:solidFill>
                <a:latin typeface="Source Sans Pro"/>
              </a:rPr>
              <a:t>i</a:t>
            </a:r>
            <a:r>
              <a:rPr lang="en-US" sz="2000" kern="0" dirty="0" smtClean="0">
                <a:solidFill>
                  <a:schemeClr val="tx2"/>
                </a:solidFill>
                <a:latin typeface="Source Sans Pro"/>
              </a:rPr>
              <a:t>ndex  spice </a:t>
            </a:r>
            <a:endParaRPr lang="en-US" sz="2000" kern="0" dirty="0">
              <a:solidFill>
                <a:schemeClr val="tx2"/>
              </a:solidFill>
              <a:latin typeface="Source Sans Pro"/>
            </a:endParaRPr>
          </a:p>
        </p:txBody>
      </p:sp>
    </p:spTree>
    <p:extLst>
      <p:ext uri="{BB962C8B-B14F-4D97-AF65-F5344CB8AC3E}">
        <p14:creationId xmlns:p14="http://schemas.microsoft.com/office/powerpoint/2010/main" val="555817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fill="hold" nodeType="clickEffect">
                                  <p:stCondLst>
                                    <p:cond delay="0"/>
                                  </p:stCondLst>
                                  <p:childTnLst>
                                    <p:animScale>
                                      <p:cBhvr>
                                        <p:cTn id="6" dur="500" fill="hold"/>
                                        <p:tgtEl>
                                          <p:spTgt spid="41"/>
                                        </p:tgtEl>
                                      </p:cBhvr>
                                      <p:by x="25000" y="25000"/>
                                    </p:animScale>
                                  </p:childTnLst>
                                </p:cTn>
                              </p:par>
                              <p:par>
                                <p:cTn id="7" presetID="0" presetClass="path" presetSubtype="0" accel="50000" decel="50000" fill="hold" nodeType="withEffect">
                                  <p:stCondLst>
                                    <p:cond delay="0"/>
                                  </p:stCondLst>
                                  <p:childTnLst>
                                    <p:animMotion origin="layout" path="M 2.19385E-6 0.00092 L 0.29529 0.02776 " pathEditMode="relative" rAng="0" ptsTypes="AA">
                                      <p:cBhvr>
                                        <p:cTn id="8" dur="1000" fill="hold"/>
                                        <p:tgtEl>
                                          <p:spTgt spid="41"/>
                                        </p:tgtEl>
                                        <p:attrNameLst>
                                          <p:attrName>ppt_x</p:attrName>
                                          <p:attrName>ppt_y</p:attrName>
                                        </p:attrNameLst>
                                      </p:cBhvr>
                                      <p:rCtr x="14765" y="1342"/>
                                    </p:animMotion>
                                  </p:childTnLst>
                                </p:cTn>
                              </p:par>
                              <p:par>
                                <p:cTn id="9" presetID="1" presetClass="exit" presetSubtype="0" fill="hold" grpId="0" nodeType="withEffect">
                                  <p:stCondLst>
                                    <p:cond delay="0"/>
                                  </p:stCondLst>
                                  <p:childTnLst>
                                    <p:set>
                                      <p:cBhvr>
                                        <p:cTn id="10" dur="1" fill="hold">
                                          <p:stCondLst>
                                            <p:cond delay="0"/>
                                          </p:stCondLst>
                                        </p:cTn>
                                        <p:tgtEl>
                                          <p:spTgt spid="48"/>
                                        </p:tgtEl>
                                        <p:attrNameLst>
                                          <p:attrName>style.visibility</p:attrName>
                                        </p:attrNameLst>
                                      </p:cBhvr>
                                      <p:to>
                                        <p:strVal val="hidden"/>
                                      </p:to>
                                    </p:set>
                                  </p:childTnLst>
                                </p:cTn>
                              </p:par>
                            </p:childTnLst>
                          </p:cTn>
                        </p:par>
                        <p:par>
                          <p:cTn id="11" fill="hold">
                            <p:stCondLst>
                              <p:cond delay="1000"/>
                            </p:stCondLst>
                            <p:childTnLst>
                              <p:par>
                                <p:cTn id="12" presetID="1" presetClass="entr" presetSubtype="0" fill="hold" nodeType="afterEffect">
                                  <p:stCondLst>
                                    <p:cond delay="0"/>
                                  </p:stCondLst>
                                  <p:childTnLst>
                                    <p:set>
                                      <p:cBhvr>
                                        <p:cTn id="13" dur="1" fill="hold">
                                          <p:stCondLst>
                                            <p:cond delay="0"/>
                                          </p:stCondLst>
                                        </p:cTn>
                                        <p:tgtEl>
                                          <p:spTgt spid="44"/>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45"/>
                                        </p:tgtEl>
                                        <p:attrNameLst>
                                          <p:attrName>style.visibility</p:attrName>
                                        </p:attrNameLst>
                                      </p:cBhvr>
                                      <p:to>
                                        <p:strVal val="visible"/>
                                      </p:to>
                                    </p:set>
                                  </p:childTnLst>
                                </p:cTn>
                              </p:par>
                              <p:par>
                                <p:cTn id="16" presetID="1" presetClass="exit" presetSubtype="0" fill="hold" nodeType="withEffect">
                                  <p:stCondLst>
                                    <p:cond delay="0"/>
                                  </p:stCondLst>
                                  <p:childTnLst>
                                    <p:set>
                                      <p:cBhvr>
                                        <p:cTn id="17" dur="1" fill="hold">
                                          <p:stCondLst>
                                            <p:cond delay="0"/>
                                          </p:stCondLst>
                                        </p:cTn>
                                        <p:tgtEl>
                                          <p:spTgt spid="41"/>
                                        </p:tgtEl>
                                        <p:attrNameLst>
                                          <p:attrName>style.visibility</p:attrName>
                                        </p:attrNameLst>
                                      </p:cBhvr>
                                      <p:to>
                                        <p:strVal val="hidden"/>
                                      </p:to>
                                    </p:set>
                                  </p:childTnLst>
                                </p:cTn>
                              </p:par>
                            </p:childTnLst>
                          </p:cTn>
                        </p:par>
                        <p:par>
                          <p:cTn id="18" fill="hold">
                            <p:stCondLst>
                              <p:cond delay="1000"/>
                            </p:stCondLst>
                            <p:childTnLst>
                              <p:par>
                                <p:cTn id="19" presetID="1" presetClass="entr" presetSubtype="0" fill="hold" grpId="0" nodeType="afterEffect">
                                  <p:stCondLst>
                                    <p:cond delay="0"/>
                                  </p:stCondLst>
                                  <p:childTnLst>
                                    <p:set>
                                      <p:cBhvr>
                                        <p:cTn id="20" dur="1" fill="hold">
                                          <p:stCondLst>
                                            <p:cond delay="0"/>
                                          </p:stCondLst>
                                        </p:cTn>
                                        <p:tgtEl>
                                          <p:spTgt spid="47"/>
                                        </p:tgtEl>
                                        <p:attrNameLst>
                                          <p:attrName>style.visibility</p:attrName>
                                        </p:attrNameLst>
                                      </p:cBhvr>
                                      <p:to>
                                        <p:strVal val="visible"/>
                                      </p:to>
                                    </p:set>
                                  </p:childTnLst>
                                </p:cTn>
                              </p:par>
                            </p:childTnLst>
                          </p:cTn>
                        </p:par>
                        <p:par>
                          <p:cTn id="21" fill="hold">
                            <p:stCondLst>
                              <p:cond delay="1000"/>
                            </p:stCondLst>
                            <p:childTnLst>
                              <p:par>
                                <p:cTn id="22" presetID="1" presetClass="entr" presetSubtype="0" fill="hold" grpId="0" nodeType="afterEffect">
                                  <p:stCondLst>
                                    <p:cond delay="0"/>
                                  </p:stCondLst>
                                  <p:childTnLst>
                                    <p:set>
                                      <p:cBhvr>
                                        <p:cTn id="23" dur="1" fill="hold">
                                          <p:stCondLst>
                                            <p:cond delay="0"/>
                                          </p:stCondLst>
                                        </p:cTn>
                                        <p:tgtEl>
                                          <p:spTgt spid="52"/>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43">
                                            <p:txEl>
                                              <p:pRg st="0" end="0"/>
                                            </p:txEl>
                                          </p:spTgt>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43">
                                            <p:txEl>
                                              <p:pRg st="1" end="1"/>
                                            </p:txEl>
                                          </p:spTgt>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43">
                                            <p:txEl>
                                              <p:pRg st="2" end="2"/>
                                            </p:txEl>
                                          </p:spTgt>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43">
                                            <p:txEl>
                                              <p:pRg st="3" end="3"/>
                                            </p:txEl>
                                          </p:spTgt>
                                        </p:tgtEl>
                                        <p:attrNameLst>
                                          <p:attrName>style.visibility</p:attrName>
                                        </p:attrNameLst>
                                      </p:cBhvr>
                                      <p:to>
                                        <p:strVal val="visible"/>
                                      </p:to>
                                    </p:set>
                                  </p:childTnLst>
                                </p:cTn>
                              </p:par>
                              <p:par>
                                <p:cTn id="34" presetID="1" presetClass="entr" presetSubtype="0" fill="hold" grpId="1" nodeType="withEffect">
                                  <p:stCondLst>
                                    <p:cond delay="0"/>
                                  </p:stCondLst>
                                  <p:childTnLst>
                                    <p:set>
                                      <p:cBhvr>
                                        <p:cTn id="35" dur="1" fill="hold">
                                          <p:stCondLst>
                                            <p:cond delay="0"/>
                                          </p:stCondLst>
                                        </p:cTn>
                                        <p:tgtEl>
                                          <p:spTgt spid="43">
                                            <p:txEl>
                                              <p:pRg st="0" end="0"/>
                                            </p:txEl>
                                          </p:spTgt>
                                        </p:tgtEl>
                                        <p:attrNameLst>
                                          <p:attrName>style.visibility</p:attrName>
                                        </p:attrNameLst>
                                      </p:cBhvr>
                                      <p:to>
                                        <p:strVal val="visible"/>
                                      </p:to>
                                    </p:set>
                                  </p:childTnLst>
                                </p:cTn>
                              </p:par>
                              <p:par>
                                <p:cTn id="36" presetID="1" presetClass="entr" presetSubtype="0" fill="hold" grpId="1" nodeType="withEffect">
                                  <p:stCondLst>
                                    <p:cond delay="0"/>
                                  </p:stCondLst>
                                  <p:childTnLst>
                                    <p:set>
                                      <p:cBhvr>
                                        <p:cTn id="37" dur="1" fill="hold">
                                          <p:stCondLst>
                                            <p:cond delay="0"/>
                                          </p:stCondLst>
                                        </p:cTn>
                                        <p:tgtEl>
                                          <p:spTgt spid="43">
                                            <p:txEl>
                                              <p:pRg st="1" end="1"/>
                                            </p:txEl>
                                          </p:spTgt>
                                        </p:tgtEl>
                                        <p:attrNameLst>
                                          <p:attrName>style.visibility</p:attrName>
                                        </p:attrNameLst>
                                      </p:cBhvr>
                                      <p:to>
                                        <p:strVal val="visible"/>
                                      </p:to>
                                    </p:set>
                                  </p:childTnLst>
                                </p:cTn>
                              </p:par>
                              <p:par>
                                <p:cTn id="38" presetID="1" presetClass="entr" presetSubtype="0" fill="hold" grpId="1" nodeType="withEffect">
                                  <p:stCondLst>
                                    <p:cond delay="0"/>
                                  </p:stCondLst>
                                  <p:childTnLst>
                                    <p:set>
                                      <p:cBhvr>
                                        <p:cTn id="39" dur="1" fill="hold">
                                          <p:stCondLst>
                                            <p:cond delay="0"/>
                                          </p:stCondLst>
                                        </p:cTn>
                                        <p:tgtEl>
                                          <p:spTgt spid="43">
                                            <p:txEl>
                                              <p:pRg st="2" end="2"/>
                                            </p:txEl>
                                          </p:spTgt>
                                        </p:tgtEl>
                                        <p:attrNameLst>
                                          <p:attrName>style.visibility</p:attrName>
                                        </p:attrNameLst>
                                      </p:cBhvr>
                                      <p:to>
                                        <p:strVal val="visible"/>
                                      </p:to>
                                    </p:set>
                                  </p:childTnLst>
                                </p:cTn>
                              </p:par>
                              <p:par>
                                <p:cTn id="40" presetID="1" presetClass="entr" presetSubtype="0" fill="hold" grpId="1" nodeType="withEffect">
                                  <p:stCondLst>
                                    <p:cond delay="0"/>
                                  </p:stCondLst>
                                  <p:childTnLst>
                                    <p:set>
                                      <p:cBhvr>
                                        <p:cTn id="41" dur="1" fill="hold">
                                          <p:stCondLst>
                                            <p:cond delay="0"/>
                                          </p:stCondLst>
                                        </p:cTn>
                                        <p:tgtEl>
                                          <p:spTgt spid="4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build="p"/>
      <p:bldP spid="43" grpId="1" build="p"/>
      <p:bldP spid="47" grpId="0"/>
      <p:bldP spid="48" grpId="0"/>
      <p:bldP spid="52"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29</a:t>
            </a:fld>
            <a:endParaRPr lang="en-US" dirty="0"/>
          </a:p>
        </p:txBody>
      </p:sp>
      <p:pic>
        <p:nvPicPr>
          <p:cNvPr id="5" name="Picture 4"/>
          <p:cNvPicPr>
            <a:picLocks noChangeAspect="1"/>
          </p:cNvPicPr>
          <p:nvPr/>
        </p:nvPicPr>
        <p:blipFill rotWithShape="1">
          <a:blip r:embed="rId2"/>
          <a:srcRect l="40622" t="2656" r="39854" b="2745"/>
          <a:stretch/>
        </p:blipFill>
        <p:spPr>
          <a:xfrm>
            <a:off x="4781495" y="2339880"/>
            <a:ext cx="283068" cy="1371600"/>
          </a:xfrm>
          <a:prstGeom prst="rect">
            <a:avLst/>
          </a:prstGeom>
        </p:spPr>
      </p:pic>
      <p:grpSp>
        <p:nvGrpSpPr>
          <p:cNvPr id="6" name="Group 5"/>
          <p:cNvGrpSpPr/>
          <p:nvPr/>
        </p:nvGrpSpPr>
        <p:grpSpPr>
          <a:xfrm>
            <a:off x="3411885" y="2734095"/>
            <a:ext cx="1307606" cy="369332"/>
            <a:chOff x="3917879" y="3526814"/>
            <a:chExt cx="1307606" cy="369332"/>
          </a:xfrm>
        </p:grpSpPr>
        <p:sp>
          <p:nvSpPr>
            <p:cNvPr id="7" name="Snip Same Side Corner Rectangle 6"/>
            <p:cNvSpPr/>
            <p:nvPr/>
          </p:nvSpPr>
          <p:spPr>
            <a:xfrm rot="16200000" flipH="1" flipV="1">
              <a:off x="4431856" y="3080765"/>
              <a:ext cx="279652" cy="1307606"/>
            </a:xfrm>
            <a:prstGeom prst="snip2SameRect">
              <a:avLst>
                <a:gd name="adj1" fmla="val 47694"/>
                <a:gd name="adj2" fmla="val 0"/>
              </a:avLst>
            </a:prstGeom>
            <a:solidFill>
              <a:srgbClr val="EBC95E"/>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vert" lIns="91440" rtlCol="0" anchor="ctr" anchorCtr="0"/>
            <a:lstStyle/>
            <a:p>
              <a:pPr algn="ctr"/>
              <a:endParaRPr lang="en-US" sz="1700" dirty="0">
                <a:solidFill>
                  <a:schemeClr val="tx1"/>
                </a:solidFill>
              </a:endParaRPr>
            </a:p>
          </p:txBody>
        </p:sp>
        <p:sp>
          <p:nvSpPr>
            <p:cNvPr id="8" name="Rectangle 7"/>
            <p:cNvSpPr/>
            <p:nvPr/>
          </p:nvSpPr>
          <p:spPr>
            <a:xfrm>
              <a:off x="3936033" y="3526814"/>
              <a:ext cx="1141245" cy="369332"/>
            </a:xfrm>
            <a:prstGeom prst="rect">
              <a:avLst/>
            </a:prstGeom>
          </p:spPr>
          <p:txBody>
            <a:bodyPr wrap="none">
              <a:spAutoFit/>
            </a:bodyPr>
            <a:lstStyle/>
            <a:p>
              <a:pPr algn="ctr"/>
              <a:r>
                <a:rPr lang="en-US" dirty="0" smtClean="0"/>
                <a:t>Cinnamon</a:t>
              </a:r>
              <a:endParaRPr lang="en-US" dirty="0"/>
            </a:p>
          </p:txBody>
        </p:sp>
      </p:grpSp>
      <p:sp>
        <p:nvSpPr>
          <p:cNvPr id="9" name="Content Placeholder 1"/>
          <p:cNvSpPr txBox="1">
            <a:spLocks/>
          </p:cNvSpPr>
          <p:nvPr/>
        </p:nvSpPr>
        <p:spPr>
          <a:xfrm>
            <a:off x="293383" y="4316641"/>
            <a:ext cx="6927649" cy="2084159"/>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dirty="0" smtClean="0">
                <a:solidFill>
                  <a:schemeClr val="tx2"/>
                </a:solidFill>
                <a:latin typeface="Source Sans Pro"/>
              </a:rPr>
              <a:t>How do you know what’s in the jar?</a:t>
            </a:r>
          </a:p>
          <a:p>
            <a:r>
              <a:rPr lang="en-US" dirty="0" smtClean="0">
                <a:solidFill>
                  <a:schemeClr val="tx2"/>
                </a:solidFill>
                <a:latin typeface="Source Sans Pro"/>
              </a:rPr>
              <a:t>Need labels</a:t>
            </a:r>
          </a:p>
          <a:p>
            <a:pPr marL="457200" lvl="1" indent="0">
              <a:buFont typeface="Arial"/>
              <a:buNone/>
            </a:pPr>
            <a:r>
              <a:rPr lang="en-US" b="1" dirty="0" smtClean="0">
                <a:solidFill>
                  <a:schemeClr val="tx2"/>
                </a:solidFill>
                <a:latin typeface="Source Sans Pro"/>
              </a:rPr>
              <a:t>Tag </a:t>
            </a:r>
            <a:r>
              <a:rPr lang="en-US" dirty="0" smtClean="0">
                <a:solidFill>
                  <a:schemeClr val="tx2"/>
                </a:solidFill>
                <a:latin typeface="Source Sans Pro"/>
              </a:rPr>
              <a:t>= Ultra-minimalist label</a:t>
            </a:r>
            <a:endParaRPr lang="en-US" b="1" dirty="0">
              <a:solidFill>
                <a:schemeClr val="tx2"/>
              </a:solidFill>
              <a:latin typeface="Source Sans Pro"/>
            </a:endParaRPr>
          </a:p>
        </p:txBody>
      </p:sp>
      <p:sp>
        <p:nvSpPr>
          <p:cNvPr id="10" name="Title 4"/>
          <p:cNvSpPr>
            <a:spLocks noGrp="1"/>
          </p:cNvSpPr>
          <p:nvPr>
            <p:ph type="title"/>
          </p:nvPr>
        </p:nvSpPr>
        <p:spPr>
          <a:xfrm>
            <a:off x="457200" y="13374"/>
            <a:ext cx="8229600" cy="1143000"/>
          </a:xfrm>
        </p:spPr>
        <p:txBody>
          <a:bodyPr>
            <a:normAutofit/>
          </a:bodyPr>
          <a:lstStyle/>
          <a:p>
            <a:r>
              <a:rPr lang="en-US" dirty="0" smtClean="0"/>
              <a:t>Analogy to a Spice </a:t>
            </a:r>
            <a:r>
              <a:rPr lang="en-US" dirty="0"/>
              <a:t>R</a:t>
            </a:r>
            <a:r>
              <a:rPr lang="en-US" dirty="0" smtClean="0"/>
              <a:t>ack</a:t>
            </a:r>
            <a:endParaRPr lang="en-US" dirty="0"/>
          </a:p>
        </p:txBody>
      </p:sp>
      <p:grpSp>
        <p:nvGrpSpPr>
          <p:cNvPr id="11" name="Group 10"/>
          <p:cNvGrpSpPr/>
          <p:nvPr/>
        </p:nvGrpSpPr>
        <p:grpSpPr>
          <a:xfrm>
            <a:off x="3341723" y="2730943"/>
            <a:ext cx="1367682" cy="461665"/>
            <a:chOff x="3740155" y="2730943"/>
            <a:chExt cx="1367682" cy="461665"/>
          </a:xfrm>
        </p:grpSpPr>
        <p:sp>
          <p:nvSpPr>
            <p:cNvPr id="12" name="Snip Same Side Corner Rectangle 11"/>
            <p:cNvSpPr/>
            <p:nvPr/>
          </p:nvSpPr>
          <p:spPr>
            <a:xfrm rot="16200000" flipH="1" flipV="1">
              <a:off x="4311843" y="2284894"/>
              <a:ext cx="279652" cy="1307606"/>
            </a:xfrm>
            <a:prstGeom prst="snip2SameRect">
              <a:avLst>
                <a:gd name="adj1" fmla="val 47694"/>
                <a:gd name="adj2" fmla="val 0"/>
              </a:avLst>
            </a:prstGeom>
            <a:solidFill>
              <a:srgbClr val="EBC95E"/>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vert" lIns="91440" rtlCol="0" anchor="ctr" anchorCtr="0"/>
            <a:lstStyle/>
            <a:p>
              <a:pPr algn="ctr"/>
              <a:endParaRPr lang="en-US" sz="1700" dirty="0">
                <a:solidFill>
                  <a:schemeClr val="tx1"/>
                </a:solidFill>
              </a:endParaRPr>
            </a:p>
          </p:txBody>
        </p:sp>
        <p:sp>
          <p:nvSpPr>
            <p:cNvPr id="13" name="Rectangle 12"/>
            <p:cNvSpPr/>
            <p:nvPr/>
          </p:nvSpPr>
          <p:spPr>
            <a:xfrm>
              <a:off x="3740155" y="2730943"/>
              <a:ext cx="1367682" cy="461665"/>
            </a:xfrm>
            <a:prstGeom prst="rect">
              <a:avLst/>
            </a:prstGeom>
          </p:spPr>
          <p:txBody>
            <a:bodyPr wrap="none">
              <a:spAutoFit/>
            </a:bodyPr>
            <a:lstStyle/>
            <a:p>
              <a:pPr algn="ctr"/>
              <a:r>
                <a:rPr lang="en-US" dirty="0" err="1" smtClean="0">
                  <a:solidFill>
                    <a:schemeClr val="tx2"/>
                  </a:solidFill>
                  <a:latin typeface="Source Sans Pro"/>
                </a:rPr>
                <a:t>innamon</a:t>
              </a:r>
              <a:endParaRPr lang="en-US" dirty="0">
                <a:solidFill>
                  <a:schemeClr val="tx2"/>
                </a:solidFill>
                <a:latin typeface="Source Sans Pro"/>
              </a:endParaRPr>
            </a:p>
          </p:txBody>
        </p:sp>
      </p:grpSp>
      <p:sp>
        <p:nvSpPr>
          <p:cNvPr id="14" name="Content Placeholder 6"/>
          <p:cNvSpPr txBox="1">
            <a:spLocks/>
          </p:cNvSpPr>
          <p:nvPr/>
        </p:nvSpPr>
        <p:spPr>
          <a:xfrm>
            <a:off x="6019800" y="990600"/>
            <a:ext cx="2743200" cy="5410200"/>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2800" kern="1200">
                <a:solidFill>
                  <a:schemeClr val="tx1"/>
                </a:solidFill>
                <a:latin typeface="Tahoma"/>
                <a:ea typeface="+mn-ea"/>
                <a:cs typeface="+mn-cs"/>
              </a:defRPr>
            </a:lvl1pPr>
            <a:lvl2pPr marL="742950" indent="-285750" algn="l" defTabSz="457200" rtl="0" eaLnBrk="1" latinLnBrk="0" hangingPunct="1">
              <a:spcBef>
                <a:spcPct val="20000"/>
              </a:spcBef>
              <a:buFont typeface="Arial"/>
              <a:buChar char="•"/>
              <a:defRPr sz="2800" kern="1200">
                <a:solidFill>
                  <a:schemeClr val="tx2"/>
                </a:solidFill>
                <a:latin typeface="Tahoma"/>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Tahoma"/>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Tahoma"/>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Tahoma"/>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endParaRPr lang="en-US" sz="1200" dirty="0"/>
          </a:p>
        </p:txBody>
      </p:sp>
      <p:pic>
        <p:nvPicPr>
          <p:cNvPr id="15" name="Picture 14"/>
          <p:cNvPicPr>
            <a:picLocks noChangeAspect="1"/>
          </p:cNvPicPr>
          <p:nvPr/>
        </p:nvPicPr>
        <p:blipFill rotWithShape="1">
          <a:blip r:embed="rId3"/>
          <a:srcRect l="10658" r="10535" b="4546"/>
          <a:stretch/>
        </p:blipFill>
        <p:spPr>
          <a:xfrm>
            <a:off x="6474730" y="2053503"/>
            <a:ext cx="2540086" cy="2307522"/>
          </a:xfrm>
          <a:prstGeom prst="rect">
            <a:avLst/>
          </a:prstGeom>
          <a:ln>
            <a:solidFill>
              <a:schemeClr val="tx1"/>
            </a:solidFill>
          </a:ln>
        </p:spPr>
      </p:pic>
      <p:sp>
        <p:nvSpPr>
          <p:cNvPr id="16" name="Content Placeholder 6"/>
          <p:cNvSpPr txBox="1">
            <a:spLocks/>
          </p:cNvSpPr>
          <p:nvPr/>
        </p:nvSpPr>
        <p:spPr bwMode="auto">
          <a:xfrm>
            <a:off x="6867055" y="1244453"/>
            <a:ext cx="1620521" cy="809431"/>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rmAutofit/>
          </a:bodyPr>
          <a:lstStyle>
            <a:lvl1pPr marL="342900" indent="-342900" algn="l" rtl="0" eaLnBrk="1" fontAlgn="base" hangingPunct="1">
              <a:spcBef>
                <a:spcPct val="20000"/>
              </a:spcBef>
              <a:spcAft>
                <a:spcPct val="0"/>
              </a:spcAft>
              <a:buClr>
                <a:srgbClr val="990000"/>
              </a:buClr>
              <a:buSzPct val="60000"/>
              <a:buFont typeface="Wingdings 2" pitchFamily="18" charset="2"/>
              <a:buChar char="¢"/>
              <a:defRPr sz="2400" b="1">
                <a:solidFill>
                  <a:schemeClr val="tx1"/>
                </a:solidFill>
                <a:latin typeface="Calibri" pitchFamily="34" charset="0"/>
                <a:ea typeface="+mn-ea"/>
                <a:cs typeface="+mn-cs"/>
              </a:defRPr>
            </a:lvl1pPr>
            <a:lvl2pPr marL="742950" indent="-285750" algn="l" rtl="0" eaLnBrk="1" fontAlgn="base" hangingPunct="1">
              <a:spcBef>
                <a:spcPct val="20000"/>
              </a:spcBef>
              <a:spcAft>
                <a:spcPct val="0"/>
              </a:spcAft>
              <a:buClr>
                <a:srgbClr val="990000"/>
              </a:buClr>
              <a:buSzPct val="110000"/>
              <a:buFont typeface="Wingdings" pitchFamily="2" charset="2"/>
              <a:buChar char="§"/>
              <a:defRPr sz="2000">
                <a:solidFill>
                  <a:schemeClr val="tx1"/>
                </a:solidFill>
                <a:latin typeface="Calibri" pitchFamily="34" charset="0"/>
              </a:defRPr>
            </a:lvl2pPr>
            <a:lvl3pPr marL="1143000" indent="-228600" algn="l" rtl="0" eaLnBrk="1" fontAlgn="base" hangingPunct="1">
              <a:spcBef>
                <a:spcPct val="20000"/>
              </a:spcBef>
              <a:spcAft>
                <a:spcPct val="0"/>
              </a:spcAft>
              <a:buSzPct val="80000"/>
              <a:buFont typeface="Wingdings" pitchFamily="2" charset="2"/>
              <a:buChar char="§"/>
              <a:defRPr sz="2000">
                <a:solidFill>
                  <a:schemeClr val="tx1"/>
                </a:solidFill>
                <a:latin typeface="Calibri" pitchFamily="34" charset="0"/>
              </a:defRPr>
            </a:lvl3pPr>
            <a:lvl4pPr marL="1600200" indent="-228600" algn="l" rtl="0" eaLnBrk="1" fontAlgn="base" hangingPunct="1">
              <a:spcBef>
                <a:spcPct val="20000"/>
              </a:spcBef>
              <a:spcAft>
                <a:spcPct val="0"/>
              </a:spcAft>
              <a:buChar char="–"/>
              <a:defRPr sz="2000">
                <a:solidFill>
                  <a:schemeClr val="tx1"/>
                </a:solidFill>
                <a:latin typeface="Calibri" pitchFamily="34" charset="0"/>
              </a:defRPr>
            </a:lvl4pPr>
            <a:lvl5pPr marL="2057400" indent="-228600" algn="l" rtl="0" eaLnBrk="1" fontAlgn="base" hangingPunct="1">
              <a:spcBef>
                <a:spcPct val="20000"/>
              </a:spcBef>
              <a:spcAft>
                <a:spcPct val="0"/>
              </a:spcAft>
              <a:buChar char="»"/>
              <a:defRPr sz="2000">
                <a:solidFill>
                  <a:schemeClr val="tx1"/>
                </a:solidFill>
                <a:latin typeface="Calibri" pitchFamily="34" charset="0"/>
              </a:defRPr>
            </a:lvl5pPr>
            <a:lvl6pPr marL="2514600" indent="-228600" algn="l" rtl="0" eaLnBrk="1" fontAlgn="base" hangingPunct="1">
              <a:spcBef>
                <a:spcPct val="20000"/>
              </a:spcBef>
              <a:spcAft>
                <a:spcPct val="0"/>
              </a:spcAft>
              <a:buChar char="»"/>
              <a:defRPr sz="2000">
                <a:solidFill>
                  <a:schemeClr val="tx1"/>
                </a:solidFill>
                <a:latin typeface="Arial" charset="0"/>
              </a:defRPr>
            </a:lvl6pPr>
            <a:lvl7pPr marL="2971800" indent="-228600" algn="l" rtl="0" eaLnBrk="1" fontAlgn="base" hangingPunct="1">
              <a:spcBef>
                <a:spcPct val="20000"/>
              </a:spcBef>
              <a:spcAft>
                <a:spcPct val="0"/>
              </a:spcAft>
              <a:buChar char="»"/>
              <a:defRPr sz="2000">
                <a:solidFill>
                  <a:schemeClr val="tx1"/>
                </a:solidFill>
                <a:latin typeface="Arial" charset="0"/>
              </a:defRPr>
            </a:lvl7pPr>
            <a:lvl8pPr marL="3429000" indent="-228600" algn="l" rtl="0" eaLnBrk="1" fontAlgn="base" hangingPunct="1">
              <a:spcBef>
                <a:spcPct val="20000"/>
              </a:spcBef>
              <a:spcAft>
                <a:spcPct val="0"/>
              </a:spcAft>
              <a:buChar char="»"/>
              <a:defRPr sz="2000">
                <a:solidFill>
                  <a:schemeClr val="tx1"/>
                </a:solidFill>
                <a:latin typeface="Arial" charset="0"/>
              </a:defRPr>
            </a:lvl8pPr>
            <a:lvl9pPr marL="3886200" indent="-228600" algn="l" rtl="0" eaLnBrk="1" fontAlgn="base" hangingPunct="1">
              <a:spcBef>
                <a:spcPct val="20000"/>
              </a:spcBef>
              <a:spcAft>
                <a:spcPct val="0"/>
              </a:spcAft>
              <a:buChar char="»"/>
              <a:defRPr sz="2000">
                <a:solidFill>
                  <a:schemeClr val="tx1"/>
                </a:solidFill>
                <a:latin typeface="Arial" charset="0"/>
              </a:defRPr>
            </a:lvl9pPr>
          </a:lstStyle>
          <a:p>
            <a:pPr marL="0" indent="0" algn="ctr">
              <a:buFont typeface="Wingdings 2" pitchFamily="18" charset="2"/>
              <a:buNone/>
            </a:pPr>
            <a:r>
              <a:rPr lang="en-US" sz="2000" kern="0" dirty="0" smtClean="0">
                <a:solidFill>
                  <a:schemeClr val="tx2"/>
                </a:solidFill>
                <a:latin typeface="Source Sans Pro"/>
              </a:rPr>
              <a:t>Spice Wall</a:t>
            </a:r>
          </a:p>
          <a:p>
            <a:pPr marL="0" indent="0" algn="ctr">
              <a:buFont typeface="Wingdings 2" pitchFamily="18" charset="2"/>
              <a:buNone/>
            </a:pPr>
            <a:r>
              <a:rPr lang="en-US" sz="2000" kern="0" dirty="0" smtClean="0">
                <a:solidFill>
                  <a:schemeClr val="tx2"/>
                </a:solidFill>
                <a:latin typeface="Source Sans Pro"/>
              </a:rPr>
              <a:t>(Memory)</a:t>
            </a:r>
            <a:endParaRPr lang="en-US" sz="2000" kern="0" dirty="0">
              <a:solidFill>
                <a:schemeClr val="tx2"/>
              </a:solidFill>
              <a:latin typeface="Source Sans Pro"/>
            </a:endParaRPr>
          </a:p>
        </p:txBody>
      </p:sp>
      <p:pic>
        <p:nvPicPr>
          <p:cNvPr id="17" name="Picture 16"/>
          <p:cNvPicPr>
            <a:picLocks noChangeAspect="1"/>
          </p:cNvPicPr>
          <p:nvPr/>
        </p:nvPicPr>
        <p:blipFill rotWithShape="1">
          <a:blip r:embed="rId2"/>
          <a:srcRect l="40622" t="2656" r="39854" b="82505"/>
          <a:stretch/>
        </p:blipFill>
        <p:spPr>
          <a:xfrm>
            <a:off x="4781495" y="3955533"/>
            <a:ext cx="283068" cy="215143"/>
          </a:xfrm>
          <a:prstGeom prst="rect">
            <a:avLst/>
          </a:prstGeom>
        </p:spPr>
      </p:pic>
      <p:sp>
        <p:nvSpPr>
          <p:cNvPr id="18" name="Content Placeholder 6"/>
          <p:cNvSpPr txBox="1">
            <a:spLocks/>
          </p:cNvSpPr>
          <p:nvPr/>
        </p:nvSpPr>
        <p:spPr>
          <a:xfrm>
            <a:off x="3047999" y="2363704"/>
            <a:ext cx="530282" cy="1856780"/>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2800" kern="1200">
                <a:solidFill>
                  <a:schemeClr val="tx1"/>
                </a:solidFill>
                <a:latin typeface="Tahoma"/>
                <a:ea typeface="+mn-ea"/>
                <a:cs typeface="+mn-cs"/>
              </a:defRPr>
            </a:lvl1pPr>
            <a:lvl2pPr marL="742950" indent="-285750" algn="l" defTabSz="457200" rtl="0" eaLnBrk="1" latinLnBrk="0" hangingPunct="1">
              <a:spcBef>
                <a:spcPct val="20000"/>
              </a:spcBef>
              <a:buFont typeface="Arial"/>
              <a:buChar char="•"/>
              <a:defRPr sz="2800" kern="1200">
                <a:solidFill>
                  <a:schemeClr val="tx2"/>
                </a:solidFill>
                <a:latin typeface="Tahoma"/>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Tahoma"/>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Tahoma"/>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Tahoma"/>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nSpc>
                <a:spcPct val="93000"/>
              </a:lnSpc>
              <a:buFont typeface="Arial"/>
              <a:buNone/>
            </a:pPr>
            <a:r>
              <a:rPr lang="en-US" sz="1300" dirty="0" smtClean="0">
                <a:solidFill>
                  <a:schemeClr val="tx2"/>
                </a:solidFill>
              </a:rPr>
              <a:t>A</a:t>
            </a:r>
          </a:p>
          <a:p>
            <a:pPr marL="0" indent="0">
              <a:lnSpc>
                <a:spcPct val="93000"/>
              </a:lnSpc>
              <a:buFont typeface="Arial"/>
              <a:buNone/>
            </a:pPr>
            <a:r>
              <a:rPr lang="en-US" sz="1300" dirty="0" smtClean="0">
                <a:solidFill>
                  <a:schemeClr val="tx2"/>
                </a:solidFill>
              </a:rPr>
              <a:t>B</a:t>
            </a:r>
          </a:p>
          <a:p>
            <a:pPr marL="0" indent="0">
              <a:lnSpc>
                <a:spcPct val="93000"/>
              </a:lnSpc>
              <a:buFont typeface="Arial"/>
              <a:buNone/>
            </a:pPr>
            <a:r>
              <a:rPr lang="en-US" sz="1300" dirty="0" smtClean="0">
                <a:solidFill>
                  <a:schemeClr val="tx2"/>
                </a:solidFill>
              </a:rPr>
              <a:t>C</a:t>
            </a:r>
          </a:p>
          <a:p>
            <a:pPr marL="0" indent="0">
              <a:lnSpc>
                <a:spcPct val="93000"/>
              </a:lnSpc>
              <a:buFont typeface="Arial"/>
              <a:buNone/>
            </a:pPr>
            <a:r>
              <a:rPr lang="en-US" sz="1300" dirty="0" smtClean="0">
                <a:solidFill>
                  <a:schemeClr val="tx2"/>
                </a:solidFill>
              </a:rPr>
              <a:t>D</a:t>
            </a:r>
          </a:p>
          <a:p>
            <a:pPr marL="0" indent="0">
              <a:lnSpc>
                <a:spcPct val="93000"/>
              </a:lnSpc>
              <a:buFont typeface="Arial"/>
              <a:buNone/>
            </a:pPr>
            <a:r>
              <a:rPr lang="en-US" sz="1300" dirty="0" smtClean="0">
                <a:solidFill>
                  <a:schemeClr val="tx2"/>
                </a:solidFill>
              </a:rPr>
              <a:t>E</a:t>
            </a:r>
          </a:p>
          <a:p>
            <a:pPr marL="0" indent="0">
              <a:lnSpc>
                <a:spcPct val="93000"/>
              </a:lnSpc>
              <a:buFont typeface="Arial"/>
              <a:buNone/>
            </a:pPr>
            <a:r>
              <a:rPr lang="en-US" sz="1300" dirty="0" smtClean="0">
                <a:solidFill>
                  <a:schemeClr val="tx2"/>
                </a:solidFill>
              </a:rPr>
              <a:t>F</a:t>
            </a:r>
          </a:p>
          <a:p>
            <a:pPr marL="0" indent="0">
              <a:lnSpc>
                <a:spcPct val="93000"/>
              </a:lnSpc>
              <a:buFont typeface="Arial"/>
              <a:buNone/>
            </a:pPr>
            <a:r>
              <a:rPr lang="en-US" sz="1300" dirty="0" smtClean="0">
                <a:solidFill>
                  <a:schemeClr val="tx2"/>
                </a:solidFill>
              </a:rPr>
              <a:t>    …</a:t>
            </a:r>
          </a:p>
          <a:p>
            <a:pPr marL="0" indent="0">
              <a:lnSpc>
                <a:spcPct val="93000"/>
              </a:lnSpc>
              <a:buFont typeface="Arial"/>
              <a:buNone/>
            </a:pPr>
            <a:r>
              <a:rPr lang="en-US" sz="1300" dirty="0" smtClean="0">
                <a:solidFill>
                  <a:schemeClr val="tx2"/>
                </a:solidFill>
              </a:rPr>
              <a:t>Z</a:t>
            </a:r>
          </a:p>
        </p:txBody>
      </p:sp>
      <p:sp>
        <p:nvSpPr>
          <p:cNvPr id="19" name="Content Placeholder 6"/>
          <p:cNvSpPr txBox="1">
            <a:spLocks/>
          </p:cNvSpPr>
          <p:nvPr/>
        </p:nvSpPr>
        <p:spPr bwMode="auto">
          <a:xfrm>
            <a:off x="3010645" y="1268599"/>
            <a:ext cx="1620521" cy="809431"/>
          </a:xfrm>
          <a:prstGeom prst="rect">
            <a:avLst/>
          </a:prstGeom>
          <a:noFill/>
          <a:ln w="9525">
            <a:noFill/>
            <a:miter lim="800000"/>
            <a:headEnd/>
            <a:tailEnd/>
          </a:ln>
        </p:spPr>
        <p:txBody>
          <a:bodyPr vert="horz" wrap="square" lIns="91440" tIns="45720" rIns="91440" bIns="45720" numCol="1" anchor="t" anchorCtr="0" compatLnSpc="1">
            <a:prstTxWarp prst="textNoShape">
              <a:avLst/>
            </a:prstTxWarp>
            <a:normAutofit/>
          </a:bodyPr>
          <a:lstStyle>
            <a:lvl1pPr marL="342900" indent="-342900" algn="l" rtl="0" eaLnBrk="1" fontAlgn="base" hangingPunct="1">
              <a:spcBef>
                <a:spcPct val="20000"/>
              </a:spcBef>
              <a:spcAft>
                <a:spcPct val="0"/>
              </a:spcAft>
              <a:buClr>
                <a:srgbClr val="990000"/>
              </a:buClr>
              <a:buSzPct val="60000"/>
              <a:buFont typeface="Wingdings 2" pitchFamily="18" charset="2"/>
              <a:buChar char="¢"/>
              <a:defRPr sz="2400" b="1">
                <a:solidFill>
                  <a:schemeClr val="tx1"/>
                </a:solidFill>
                <a:latin typeface="Calibri" pitchFamily="34" charset="0"/>
                <a:ea typeface="+mn-ea"/>
                <a:cs typeface="+mn-cs"/>
              </a:defRPr>
            </a:lvl1pPr>
            <a:lvl2pPr marL="742950" indent="-285750" algn="l" rtl="0" eaLnBrk="1" fontAlgn="base" hangingPunct="1">
              <a:spcBef>
                <a:spcPct val="20000"/>
              </a:spcBef>
              <a:spcAft>
                <a:spcPct val="0"/>
              </a:spcAft>
              <a:buClr>
                <a:srgbClr val="990000"/>
              </a:buClr>
              <a:buSzPct val="110000"/>
              <a:buFont typeface="Wingdings" pitchFamily="2" charset="2"/>
              <a:buChar char="§"/>
              <a:defRPr sz="2000">
                <a:solidFill>
                  <a:schemeClr val="tx1"/>
                </a:solidFill>
                <a:latin typeface="Calibri" pitchFamily="34" charset="0"/>
              </a:defRPr>
            </a:lvl2pPr>
            <a:lvl3pPr marL="1143000" indent="-228600" algn="l" rtl="0" eaLnBrk="1" fontAlgn="base" hangingPunct="1">
              <a:spcBef>
                <a:spcPct val="20000"/>
              </a:spcBef>
              <a:spcAft>
                <a:spcPct val="0"/>
              </a:spcAft>
              <a:buSzPct val="80000"/>
              <a:buFont typeface="Wingdings" pitchFamily="2" charset="2"/>
              <a:buChar char="§"/>
              <a:defRPr sz="2000">
                <a:solidFill>
                  <a:schemeClr val="tx1"/>
                </a:solidFill>
                <a:latin typeface="Calibri" pitchFamily="34" charset="0"/>
              </a:defRPr>
            </a:lvl3pPr>
            <a:lvl4pPr marL="1600200" indent="-228600" algn="l" rtl="0" eaLnBrk="1" fontAlgn="base" hangingPunct="1">
              <a:spcBef>
                <a:spcPct val="20000"/>
              </a:spcBef>
              <a:spcAft>
                <a:spcPct val="0"/>
              </a:spcAft>
              <a:buChar char="–"/>
              <a:defRPr sz="2000">
                <a:solidFill>
                  <a:schemeClr val="tx1"/>
                </a:solidFill>
                <a:latin typeface="Calibri" pitchFamily="34" charset="0"/>
              </a:defRPr>
            </a:lvl4pPr>
            <a:lvl5pPr marL="2057400" indent="-228600" algn="l" rtl="0" eaLnBrk="1" fontAlgn="base" hangingPunct="1">
              <a:spcBef>
                <a:spcPct val="20000"/>
              </a:spcBef>
              <a:spcAft>
                <a:spcPct val="0"/>
              </a:spcAft>
              <a:buChar char="»"/>
              <a:defRPr sz="2000">
                <a:solidFill>
                  <a:schemeClr val="tx1"/>
                </a:solidFill>
                <a:latin typeface="Calibri" pitchFamily="34" charset="0"/>
              </a:defRPr>
            </a:lvl5pPr>
            <a:lvl6pPr marL="2514600" indent="-228600" algn="l" rtl="0" eaLnBrk="1" fontAlgn="base" hangingPunct="1">
              <a:spcBef>
                <a:spcPct val="20000"/>
              </a:spcBef>
              <a:spcAft>
                <a:spcPct val="0"/>
              </a:spcAft>
              <a:buChar char="»"/>
              <a:defRPr sz="2000">
                <a:solidFill>
                  <a:schemeClr val="tx1"/>
                </a:solidFill>
                <a:latin typeface="Arial" charset="0"/>
              </a:defRPr>
            </a:lvl6pPr>
            <a:lvl7pPr marL="2971800" indent="-228600" algn="l" rtl="0" eaLnBrk="1" fontAlgn="base" hangingPunct="1">
              <a:spcBef>
                <a:spcPct val="20000"/>
              </a:spcBef>
              <a:spcAft>
                <a:spcPct val="0"/>
              </a:spcAft>
              <a:buChar char="»"/>
              <a:defRPr sz="2000">
                <a:solidFill>
                  <a:schemeClr val="tx1"/>
                </a:solidFill>
                <a:latin typeface="Arial" charset="0"/>
              </a:defRPr>
            </a:lvl7pPr>
            <a:lvl8pPr marL="3429000" indent="-228600" algn="l" rtl="0" eaLnBrk="1" fontAlgn="base" hangingPunct="1">
              <a:spcBef>
                <a:spcPct val="20000"/>
              </a:spcBef>
              <a:spcAft>
                <a:spcPct val="0"/>
              </a:spcAft>
              <a:buChar char="»"/>
              <a:defRPr sz="2000">
                <a:solidFill>
                  <a:schemeClr val="tx1"/>
                </a:solidFill>
                <a:latin typeface="Arial" charset="0"/>
              </a:defRPr>
            </a:lvl8pPr>
            <a:lvl9pPr marL="3886200" indent="-228600" algn="l" rtl="0" eaLnBrk="1" fontAlgn="base" hangingPunct="1">
              <a:spcBef>
                <a:spcPct val="20000"/>
              </a:spcBef>
              <a:spcAft>
                <a:spcPct val="0"/>
              </a:spcAft>
              <a:buChar char="»"/>
              <a:defRPr sz="2000">
                <a:solidFill>
                  <a:schemeClr val="tx1"/>
                </a:solidFill>
                <a:latin typeface="Arial" charset="0"/>
              </a:defRPr>
            </a:lvl9pPr>
          </a:lstStyle>
          <a:p>
            <a:pPr marL="0" indent="0" algn="ctr">
              <a:buFont typeface="Wingdings 2" pitchFamily="18" charset="2"/>
              <a:buNone/>
            </a:pPr>
            <a:r>
              <a:rPr lang="en-US" sz="2000" kern="0" dirty="0" smtClean="0">
                <a:solidFill>
                  <a:schemeClr val="tx2"/>
                </a:solidFill>
                <a:latin typeface="Source Sans Pro"/>
              </a:rPr>
              <a:t>Spice Rack</a:t>
            </a:r>
          </a:p>
          <a:p>
            <a:pPr marL="0" indent="0" algn="ctr">
              <a:buFont typeface="Wingdings 2" pitchFamily="18" charset="2"/>
              <a:buNone/>
            </a:pPr>
            <a:r>
              <a:rPr lang="en-US" sz="2000" kern="0" dirty="0" smtClean="0">
                <a:solidFill>
                  <a:schemeClr val="tx2"/>
                </a:solidFill>
                <a:latin typeface="Source Sans Pro"/>
              </a:rPr>
              <a:t>(Cache)</a:t>
            </a:r>
            <a:endParaRPr lang="en-US" sz="2000" kern="0" dirty="0">
              <a:solidFill>
                <a:schemeClr val="tx2"/>
              </a:solidFill>
              <a:latin typeface="Source Sans Pro"/>
            </a:endParaRPr>
          </a:p>
        </p:txBody>
      </p:sp>
      <p:sp>
        <p:nvSpPr>
          <p:cNvPr id="20" name="Rectangle 19"/>
          <p:cNvSpPr/>
          <p:nvPr/>
        </p:nvSpPr>
        <p:spPr>
          <a:xfrm>
            <a:off x="2662085" y="1995452"/>
            <a:ext cx="2791630" cy="400110"/>
          </a:xfrm>
          <a:prstGeom prst="rect">
            <a:avLst/>
          </a:prstGeom>
        </p:spPr>
        <p:txBody>
          <a:bodyPr wrap="square">
            <a:spAutoFit/>
          </a:bodyPr>
          <a:lstStyle/>
          <a:p>
            <a:pPr algn="ctr"/>
            <a:r>
              <a:rPr lang="en-US" sz="2000" kern="0" dirty="0">
                <a:solidFill>
                  <a:schemeClr val="tx2"/>
                </a:solidFill>
                <a:latin typeface="Source Sans Pro"/>
              </a:rPr>
              <a:t>i</a:t>
            </a:r>
            <a:r>
              <a:rPr lang="en-US" sz="2000" kern="0" dirty="0" smtClean="0">
                <a:solidFill>
                  <a:schemeClr val="tx2"/>
                </a:solidFill>
                <a:latin typeface="Source Sans Pro"/>
              </a:rPr>
              <a:t>ndex         	     spice </a:t>
            </a:r>
            <a:endParaRPr lang="en-US" sz="2000" kern="0" dirty="0">
              <a:solidFill>
                <a:schemeClr val="tx2"/>
              </a:solidFill>
              <a:latin typeface="Source Sans Pro"/>
            </a:endParaRPr>
          </a:p>
        </p:txBody>
      </p:sp>
      <p:sp>
        <p:nvSpPr>
          <p:cNvPr id="21" name="Rectangle 20"/>
          <p:cNvSpPr/>
          <p:nvPr/>
        </p:nvSpPr>
        <p:spPr>
          <a:xfrm>
            <a:off x="3850186" y="1995452"/>
            <a:ext cx="611065" cy="400110"/>
          </a:xfrm>
          <a:prstGeom prst="rect">
            <a:avLst/>
          </a:prstGeom>
        </p:spPr>
        <p:txBody>
          <a:bodyPr wrap="none">
            <a:spAutoFit/>
          </a:bodyPr>
          <a:lstStyle/>
          <a:p>
            <a:r>
              <a:rPr lang="en-US" sz="2000" kern="0" dirty="0">
                <a:solidFill>
                  <a:schemeClr val="tx2"/>
                </a:solidFill>
                <a:latin typeface="Source Sans Pro"/>
              </a:rPr>
              <a:t>tag </a:t>
            </a:r>
            <a:endParaRPr lang="en-US" sz="2000" dirty="0">
              <a:solidFill>
                <a:schemeClr val="tx2"/>
              </a:solidFill>
              <a:latin typeface="Source Sans Pro"/>
            </a:endParaRPr>
          </a:p>
        </p:txBody>
      </p:sp>
    </p:spTree>
    <p:extLst>
      <p:ext uri="{BB962C8B-B14F-4D97-AF65-F5344CB8AC3E}">
        <p14:creationId xmlns:p14="http://schemas.microsoft.com/office/powerpoint/2010/main" val="3497927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par>
                          <p:cTn id="7" fill="hold">
                            <p:stCondLst>
                              <p:cond delay="0"/>
                            </p:stCondLst>
                            <p:childTnLst>
                              <p:par>
                                <p:cTn id="8" presetID="32" presetClass="emph" presetSubtype="0" fill="hold" nodeType="afterEffect">
                                  <p:stCondLst>
                                    <p:cond delay="0"/>
                                  </p:stCondLst>
                                  <p:childTnLst>
                                    <p:animRot by="120000">
                                      <p:cBhvr>
                                        <p:cTn id="9" dur="100" fill="hold">
                                          <p:stCondLst>
                                            <p:cond delay="0"/>
                                          </p:stCondLst>
                                        </p:cTn>
                                        <p:tgtEl>
                                          <p:spTgt spid="11"/>
                                        </p:tgtEl>
                                        <p:attrNameLst>
                                          <p:attrName>r</p:attrName>
                                        </p:attrNameLst>
                                      </p:cBhvr>
                                    </p:animRot>
                                    <p:animRot by="-240000">
                                      <p:cBhvr>
                                        <p:cTn id="10" dur="200" fill="hold">
                                          <p:stCondLst>
                                            <p:cond delay="200"/>
                                          </p:stCondLst>
                                        </p:cTn>
                                        <p:tgtEl>
                                          <p:spTgt spid="11"/>
                                        </p:tgtEl>
                                        <p:attrNameLst>
                                          <p:attrName>r</p:attrName>
                                        </p:attrNameLst>
                                      </p:cBhvr>
                                    </p:animRot>
                                    <p:animRot by="240000">
                                      <p:cBhvr>
                                        <p:cTn id="11" dur="200" fill="hold">
                                          <p:stCondLst>
                                            <p:cond delay="400"/>
                                          </p:stCondLst>
                                        </p:cTn>
                                        <p:tgtEl>
                                          <p:spTgt spid="11"/>
                                        </p:tgtEl>
                                        <p:attrNameLst>
                                          <p:attrName>r</p:attrName>
                                        </p:attrNameLst>
                                      </p:cBhvr>
                                    </p:animRot>
                                    <p:animRot by="-240000">
                                      <p:cBhvr>
                                        <p:cTn id="12" dur="200" fill="hold">
                                          <p:stCondLst>
                                            <p:cond delay="600"/>
                                          </p:stCondLst>
                                        </p:cTn>
                                        <p:tgtEl>
                                          <p:spTgt spid="11"/>
                                        </p:tgtEl>
                                        <p:attrNameLst>
                                          <p:attrName>r</p:attrName>
                                        </p:attrNameLst>
                                      </p:cBhvr>
                                    </p:animRot>
                                    <p:animRot by="120000">
                                      <p:cBhvr>
                                        <p:cTn id="13" dur="200" fill="hold">
                                          <p:stCondLst>
                                            <p:cond delay="800"/>
                                          </p:stCondLst>
                                        </p:cTn>
                                        <p:tgtEl>
                                          <p:spTgt spid="11"/>
                                        </p:tgtEl>
                                        <p:attrNameLst>
                                          <p:attrName>r</p:attrName>
                                        </p:attrNameLst>
                                      </p:cBhvr>
                                    </p:animRo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1"/>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3</a:t>
            </a:fld>
            <a:endParaRPr lang="en-US" dirty="0"/>
          </a:p>
        </p:txBody>
      </p:sp>
      <p:sp>
        <p:nvSpPr>
          <p:cNvPr id="5" name="Title 1"/>
          <p:cNvSpPr>
            <a:spLocks noGrp="1"/>
          </p:cNvSpPr>
          <p:nvPr>
            <p:ph type="title"/>
          </p:nvPr>
        </p:nvSpPr>
        <p:spPr>
          <a:xfrm>
            <a:off x="457200" y="0"/>
            <a:ext cx="8229600" cy="902018"/>
          </a:xfrm>
        </p:spPr>
        <p:txBody>
          <a:bodyPr>
            <a:normAutofit/>
          </a:bodyPr>
          <a:lstStyle/>
          <a:p>
            <a:r>
              <a:rPr lang="en-US" dirty="0" smtClean="0"/>
              <a:t>Programs 101</a:t>
            </a:r>
            <a:endParaRPr lang="en-US" dirty="0"/>
          </a:p>
        </p:txBody>
      </p:sp>
      <p:sp>
        <p:nvSpPr>
          <p:cNvPr id="6" name="Content Placeholder 12"/>
          <p:cNvSpPr>
            <a:spLocks noGrp="1"/>
          </p:cNvSpPr>
          <p:nvPr>
            <p:ph idx="1"/>
          </p:nvPr>
        </p:nvSpPr>
        <p:spPr>
          <a:xfrm>
            <a:off x="280060" y="4102321"/>
            <a:ext cx="4851498" cy="2619154"/>
          </a:xfrm>
        </p:spPr>
        <p:txBody>
          <a:bodyPr>
            <a:normAutofit fontScale="92500"/>
          </a:bodyPr>
          <a:lstStyle/>
          <a:p>
            <a:pPr marL="0" indent="0">
              <a:buNone/>
            </a:pPr>
            <a:r>
              <a:rPr lang="en-US" dirty="0" smtClean="0"/>
              <a:t>Load/Store Architectures: </a:t>
            </a:r>
          </a:p>
          <a:p>
            <a:r>
              <a:rPr lang="en-US" dirty="0" smtClean="0"/>
              <a:t>Read data from memory (put in registers)</a:t>
            </a:r>
          </a:p>
          <a:p>
            <a:r>
              <a:rPr lang="en-US" dirty="0" smtClean="0"/>
              <a:t>Manipulate it</a:t>
            </a:r>
          </a:p>
          <a:p>
            <a:r>
              <a:rPr lang="en-US" dirty="0" smtClean="0"/>
              <a:t>Store it back to memory</a:t>
            </a:r>
            <a:endParaRPr lang="en-US" dirty="0"/>
          </a:p>
        </p:txBody>
      </p:sp>
      <p:sp>
        <p:nvSpPr>
          <p:cNvPr id="7" name="Rectangle 4"/>
          <p:cNvSpPr>
            <a:spLocks noChangeArrowheads="1"/>
          </p:cNvSpPr>
          <p:nvPr/>
        </p:nvSpPr>
        <p:spPr bwMode="auto">
          <a:xfrm>
            <a:off x="318168" y="1322904"/>
            <a:ext cx="4813390" cy="2613536"/>
          </a:xfrm>
          <a:prstGeom prst="rect">
            <a:avLst/>
          </a:prstGeom>
          <a:solidFill>
            <a:srgbClr val="EBC95E"/>
          </a:solidFill>
          <a:ln w="12700">
            <a:solidFill>
              <a:schemeClr val="tx1"/>
            </a:solidFill>
            <a:miter lim="800000"/>
            <a:headEnd/>
            <a:tailEnd/>
          </a:ln>
          <a:effectLst/>
        </p:spPr>
        <p:txBody>
          <a:bodyPr wrap="square" lIns="90487" tIns="44450" rIns="90487" bIns="44450">
            <a:spAutoFit/>
          </a:bodyPr>
          <a:lstStyle/>
          <a:p>
            <a:r>
              <a:rPr lang="en-US" sz="1800" dirty="0" smtClean="0">
                <a:solidFill>
                  <a:schemeClr val="tx2"/>
                </a:solidFill>
                <a:latin typeface="Consolas" charset="0"/>
                <a:ea typeface="Consolas" charset="0"/>
                <a:cs typeface="Consolas" charset="0"/>
              </a:rPr>
              <a:t>int </a:t>
            </a:r>
            <a:r>
              <a:rPr lang="en-US" sz="1800" dirty="0">
                <a:solidFill>
                  <a:schemeClr val="tx2"/>
                </a:solidFill>
                <a:latin typeface="Consolas" charset="0"/>
                <a:ea typeface="Consolas" charset="0"/>
                <a:cs typeface="Consolas" charset="0"/>
              </a:rPr>
              <a:t>main (int </a:t>
            </a:r>
            <a:r>
              <a:rPr lang="en-US" sz="1800" dirty="0" err="1">
                <a:solidFill>
                  <a:schemeClr val="tx2"/>
                </a:solidFill>
                <a:latin typeface="Consolas" charset="0"/>
                <a:ea typeface="Consolas" charset="0"/>
                <a:cs typeface="Consolas" charset="0"/>
              </a:rPr>
              <a:t>argc</a:t>
            </a:r>
            <a:r>
              <a:rPr lang="en-US" sz="1800" dirty="0">
                <a:solidFill>
                  <a:schemeClr val="tx2"/>
                </a:solidFill>
                <a:latin typeface="Consolas" charset="0"/>
                <a:ea typeface="Consolas" charset="0"/>
                <a:cs typeface="Consolas" charset="0"/>
              </a:rPr>
              <a:t>, char* </a:t>
            </a:r>
            <a:r>
              <a:rPr lang="en-US" sz="1800" dirty="0" err="1">
                <a:solidFill>
                  <a:schemeClr val="tx2"/>
                </a:solidFill>
                <a:latin typeface="Consolas" charset="0"/>
                <a:ea typeface="Consolas" charset="0"/>
                <a:cs typeface="Consolas" charset="0"/>
              </a:rPr>
              <a:t>argv</a:t>
            </a:r>
            <a:r>
              <a:rPr lang="en-US" sz="1800" dirty="0">
                <a:solidFill>
                  <a:schemeClr val="tx2"/>
                </a:solidFill>
                <a:latin typeface="Consolas" charset="0"/>
                <a:ea typeface="Consolas" charset="0"/>
                <a:cs typeface="Consolas" charset="0"/>
              </a:rPr>
              <a:t>[ ]) {</a:t>
            </a:r>
          </a:p>
          <a:p>
            <a:pPr>
              <a:tabLst>
                <a:tab pos="800100" algn="l"/>
                <a:tab pos="1600200" algn="l"/>
                <a:tab pos="1828800" algn="l"/>
              </a:tabLst>
            </a:pPr>
            <a:r>
              <a:rPr lang="en-US" sz="1800" dirty="0">
                <a:solidFill>
                  <a:schemeClr val="tx2"/>
                </a:solidFill>
                <a:latin typeface="Consolas" charset="0"/>
                <a:ea typeface="Consolas" charset="0"/>
                <a:cs typeface="Consolas" charset="0"/>
              </a:rPr>
              <a:t>   int i;</a:t>
            </a:r>
          </a:p>
          <a:p>
            <a:pPr>
              <a:tabLst>
                <a:tab pos="800100" algn="l"/>
                <a:tab pos="1600200" algn="l"/>
                <a:tab pos="1828800" algn="l"/>
              </a:tabLst>
            </a:pPr>
            <a:r>
              <a:rPr lang="en-US" sz="1800" dirty="0">
                <a:solidFill>
                  <a:schemeClr val="tx2"/>
                </a:solidFill>
                <a:latin typeface="Consolas" charset="0"/>
                <a:ea typeface="Consolas" charset="0"/>
                <a:cs typeface="Consolas" charset="0"/>
              </a:rPr>
              <a:t>   int m = n;</a:t>
            </a:r>
          </a:p>
          <a:p>
            <a:pPr>
              <a:tabLst>
                <a:tab pos="800100" algn="l"/>
                <a:tab pos="1600200" algn="l"/>
                <a:tab pos="1828800" algn="l"/>
              </a:tabLst>
            </a:pPr>
            <a:r>
              <a:rPr lang="en-US" sz="1800" dirty="0">
                <a:solidFill>
                  <a:schemeClr val="tx2"/>
                </a:solidFill>
                <a:latin typeface="Consolas" charset="0"/>
                <a:ea typeface="Consolas" charset="0"/>
                <a:cs typeface="Consolas" charset="0"/>
              </a:rPr>
              <a:t>   int sum = 0;</a:t>
            </a:r>
          </a:p>
          <a:p>
            <a:pPr>
              <a:tabLst>
                <a:tab pos="800100" algn="l"/>
                <a:tab pos="1600200" algn="l"/>
                <a:tab pos="1828800" algn="l"/>
              </a:tabLst>
            </a:pPr>
            <a:endParaRPr lang="en-US" sz="200" dirty="0">
              <a:solidFill>
                <a:schemeClr val="tx2"/>
              </a:solidFill>
              <a:latin typeface="Consolas" charset="0"/>
              <a:ea typeface="Consolas" charset="0"/>
              <a:cs typeface="Consolas" charset="0"/>
            </a:endParaRPr>
          </a:p>
          <a:p>
            <a:pPr>
              <a:tabLst>
                <a:tab pos="800100" algn="l"/>
                <a:tab pos="1600200" algn="l"/>
                <a:tab pos="1828800" algn="l"/>
              </a:tabLst>
            </a:pPr>
            <a:r>
              <a:rPr lang="en-US" sz="1800" dirty="0">
                <a:solidFill>
                  <a:schemeClr val="tx2"/>
                </a:solidFill>
                <a:latin typeface="Consolas" charset="0"/>
                <a:ea typeface="Consolas" charset="0"/>
                <a:cs typeface="Consolas" charset="0"/>
              </a:rPr>
              <a:t>   for (i = 1; i &lt;= m; i++) {</a:t>
            </a:r>
          </a:p>
          <a:p>
            <a:pPr>
              <a:tabLst>
                <a:tab pos="800100" algn="l"/>
                <a:tab pos="1600200" algn="l"/>
                <a:tab pos="1828800" algn="l"/>
              </a:tabLst>
            </a:pPr>
            <a:r>
              <a:rPr lang="en-US" sz="1800" dirty="0">
                <a:solidFill>
                  <a:schemeClr val="tx2"/>
                </a:solidFill>
                <a:latin typeface="Consolas" charset="0"/>
                <a:ea typeface="Consolas" charset="0"/>
                <a:cs typeface="Consolas" charset="0"/>
              </a:rPr>
              <a:t>      sum += i;</a:t>
            </a:r>
          </a:p>
          <a:p>
            <a:pPr>
              <a:tabLst>
                <a:tab pos="800100" algn="l"/>
                <a:tab pos="1600200" algn="l"/>
                <a:tab pos="1828800" algn="l"/>
              </a:tabLst>
            </a:pPr>
            <a:r>
              <a:rPr lang="en-US" sz="1800" dirty="0">
                <a:solidFill>
                  <a:schemeClr val="tx2"/>
                </a:solidFill>
                <a:latin typeface="Consolas" charset="0"/>
                <a:ea typeface="Consolas" charset="0"/>
                <a:cs typeface="Consolas" charset="0"/>
              </a:rPr>
              <a:t>   }</a:t>
            </a:r>
          </a:p>
          <a:p>
            <a:pPr>
              <a:tabLst>
                <a:tab pos="800100" algn="l"/>
                <a:tab pos="1600200" algn="l"/>
                <a:tab pos="1828800" algn="l"/>
              </a:tabLst>
            </a:pPr>
            <a:r>
              <a:rPr lang="en-US" sz="1800" dirty="0">
                <a:solidFill>
                  <a:schemeClr val="tx2"/>
                </a:solidFill>
                <a:latin typeface="Consolas" charset="0"/>
                <a:ea typeface="Consolas" charset="0"/>
                <a:cs typeface="Consolas" charset="0"/>
              </a:rPr>
              <a:t>   printf </a:t>
            </a:r>
            <a:r>
              <a:rPr lang="en-US" sz="1800" dirty="0" smtClean="0">
                <a:solidFill>
                  <a:schemeClr val="tx2"/>
                </a:solidFill>
                <a:latin typeface="Consolas" charset="0"/>
                <a:ea typeface="Consolas" charset="0"/>
                <a:cs typeface="Consolas" charset="0"/>
              </a:rPr>
              <a:t>(“...”, </a:t>
            </a:r>
            <a:r>
              <a:rPr lang="en-US" sz="1800" dirty="0">
                <a:solidFill>
                  <a:schemeClr val="tx2"/>
                </a:solidFill>
                <a:latin typeface="Consolas" charset="0"/>
                <a:ea typeface="Consolas" charset="0"/>
                <a:cs typeface="Consolas" charset="0"/>
              </a:rPr>
              <a:t>n, sum);</a:t>
            </a:r>
          </a:p>
          <a:p>
            <a:r>
              <a:rPr lang="en-US" sz="1800" dirty="0" smtClean="0">
                <a:solidFill>
                  <a:schemeClr val="tx2"/>
                </a:solidFill>
                <a:latin typeface="Consolas" charset="0"/>
                <a:ea typeface="Consolas" charset="0"/>
                <a:cs typeface="Consolas" charset="0"/>
              </a:rPr>
              <a:t>}</a:t>
            </a:r>
            <a:endParaRPr lang="en-US" sz="1800" dirty="0">
              <a:solidFill>
                <a:schemeClr val="tx2"/>
              </a:solidFill>
              <a:latin typeface="Consolas" charset="0"/>
              <a:ea typeface="Consolas" charset="0"/>
              <a:cs typeface="Consolas" charset="0"/>
            </a:endParaRPr>
          </a:p>
        </p:txBody>
      </p:sp>
      <p:sp>
        <p:nvSpPr>
          <p:cNvPr id="8" name="Rectangle 5"/>
          <p:cNvSpPr>
            <a:spLocks noChangeArrowheads="1"/>
          </p:cNvSpPr>
          <p:nvPr/>
        </p:nvSpPr>
        <p:spPr bwMode="auto">
          <a:xfrm>
            <a:off x="318168" y="775051"/>
            <a:ext cx="4114800" cy="412750"/>
          </a:xfrm>
          <a:prstGeom prst="rect">
            <a:avLst/>
          </a:prstGeom>
          <a:noFill/>
          <a:ln w="12700">
            <a:noFill/>
            <a:miter lim="800000"/>
            <a:headEnd/>
            <a:tailEnd/>
          </a:ln>
          <a:effectLst/>
        </p:spPr>
        <p:txBody>
          <a:bodyPr lIns="90487" tIns="44450" rIns="90487" bIns="44450"/>
          <a:lstStyle/>
          <a:p>
            <a:pPr marL="223838" indent="-223838" algn="l" defTabSz="895350">
              <a:spcBef>
                <a:spcPct val="30000"/>
              </a:spcBef>
            </a:pPr>
            <a:r>
              <a:rPr lang="en-US" sz="2800" dirty="0" smtClean="0">
                <a:solidFill>
                  <a:schemeClr val="tx2"/>
                </a:solidFill>
                <a:latin typeface="Calibri" pitchFamily="34" charset="0"/>
              </a:rPr>
              <a:t>C Code</a:t>
            </a:r>
            <a:endParaRPr lang="en-US" sz="2800" dirty="0">
              <a:solidFill>
                <a:schemeClr val="tx2"/>
              </a:solidFill>
              <a:latin typeface="Calibri" pitchFamily="34" charset="0"/>
            </a:endParaRPr>
          </a:p>
        </p:txBody>
      </p:sp>
      <p:sp>
        <p:nvSpPr>
          <p:cNvPr id="9" name="Rectangle 8"/>
          <p:cNvSpPr/>
          <p:nvPr/>
        </p:nvSpPr>
        <p:spPr>
          <a:xfrm>
            <a:off x="5095181" y="5950327"/>
            <a:ext cx="428633" cy="400110"/>
          </a:xfrm>
          <a:prstGeom prst="rect">
            <a:avLst/>
          </a:prstGeom>
        </p:spPr>
        <p:txBody>
          <a:bodyPr wrap="square">
            <a:spAutoFit/>
          </a:bodyPr>
          <a:lstStyle/>
          <a:p>
            <a:pPr marL="174625" indent="-174625">
              <a:buSzPct val="200000"/>
              <a:buFont typeface="Wingdings" charset="2"/>
              <a:buChar char="§"/>
            </a:pPr>
            <a:r>
              <a:rPr lang="en-US" sz="2000" b="1" dirty="0" smtClean="0">
                <a:solidFill>
                  <a:srgbClr val="FF0000"/>
                </a:solidFill>
                <a:latin typeface="Calibri (Body)"/>
                <a:cs typeface="Calibri (Body)"/>
              </a:rPr>
              <a:t> </a:t>
            </a:r>
            <a:endParaRPr lang="en-US" sz="2000" dirty="0"/>
          </a:p>
        </p:txBody>
      </p:sp>
      <p:sp>
        <p:nvSpPr>
          <p:cNvPr id="10" name="Rectangle 6"/>
          <p:cNvSpPr>
            <a:spLocks noChangeArrowheads="1"/>
          </p:cNvSpPr>
          <p:nvPr/>
        </p:nvSpPr>
        <p:spPr bwMode="auto">
          <a:xfrm>
            <a:off x="5286502" y="1327284"/>
            <a:ext cx="3543600" cy="4189352"/>
          </a:xfrm>
          <a:prstGeom prst="rect">
            <a:avLst/>
          </a:prstGeom>
          <a:solidFill>
            <a:srgbClr val="EBC95E"/>
          </a:solidFill>
          <a:ln w="12700">
            <a:solidFill>
              <a:schemeClr val="tx1"/>
            </a:solidFill>
            <a:miter lim="800000"/>
            <a:headEnd/>
            <a:tailEnd/>
          </a:ln>
          <a:effectLst/>
        </p:spPr>
        <p:txBody>
          <a:bodyPr wrap="square" lIns="90487" tIns="44450" rIns="90487" bIns="44450">
            <a:spAutoFit/>
          </a:bodyPr>
          <a:lstStyle/>
          <a:p>
            <a:pPr>
              <a:lnSpc>
                <a:spcPct val="90000"/>
              </a:lnSpc>
            </a:pPr>
            <a:r>
              <a:rPr lang="en-US" sz="1800" dirty="0" smtClean="0">
                <a:solidFill>
                  <a:schemeClr val="tx2"/>
                </a:solidFill>
                <a:latin typeface="Consolas" pitchFamily="49" charset="0"/>
              </a:rPr>
              <a:t>main</a:t>
            </a:r>
            <a:r>
              <a:rPr lang="en-US" sz="1800" dirty="0">
                <a:solidFill>
                  <a:schemeClr val="tx2"/>
                </a:solidFill>
                <a:latin typeface="Consolas" pitchFamily="49" charset="0"/>
              </a:rPr>
              <a:t>:  </a:t>
            </a:r>
            <a:r>
              <a:rPr lang="en-US" sz="1800" dirty="0" err="1" smtClean="0">
                <a:solidFill>
                  <a:schemeClr val="tx2"/>
                </a:solidFill>
                <a:latin typeface="Consolas" pitchFamily="49" charset="0"/>
              </a:rPr>
              <a:t>addi</a:t>
            </a:r>
            <a:r>
              <a:rPr lang="en-US" sz="1800" dirty="0" smtClean="0">
                <a:solidFill>
                  <a:schemeClr val="tx2"/>
                </a:solidFill>
                <a:latin typeface="Consolas" pitchFamily="49" charset="0"/>
              </a:rPr>
              <a:t>    sp,sp</a:t>
            </a:r>
            <a:r>
              <a:rPr lang="en-US" sz="1800" dirty="0">
                <a:solidFill>
                  <a:schemeClr val="tx2"/>
                </a:solidFill>
                <a:latin typeface="Consolas" pitchFamily="49" charset="0"/>
              </a:rPr>
              <a:t>,-48</a:t>
            </a:r>
          </a:p>
          <a:p>
            <a:pPr>
              <a:lnSpc>
                <a:spcPct val="90000"/>
              </a:lnSpc>
            </a:pPr>
            <a:r>
              <a:rPr lang="en-US" sz="1800" dirty="0">
                <a:solidFill>
                  <a:schemeClr val="tx2"/>
                </a:solidFill>
                <a:latin typeface="Consolas" pitchFamily="49" charset="0"/>
              </a:rPr>
              <a:t>       </a:t>
            </a:r>
            <a:r>
              <a:rPr lang="en-US" sz="1800" dirty="0" err="1">
                <a:solidFill>
                  <a:schemeClr val="accent2"/>
                </a:solidFill>
                <a:latin typeface="Consolas" pitchFamily="49" charset="0"/>
              </a:rPr>
              <a:t>sw</a:t>
            </a:r>
            <a:r>
              <a:rPr lang="en-US" sz="1800" dirty="0">
                <a:solidFill>
                  <a:schemeClr val="accent2"/>
                </a:solidFill>
                <a:latin typeface="Consolas" pitchFamily="49" charset="0"/>
              </a:rPr>
              <a:t>      </a:t>
            </a:r>
            <a:r>
              <a:rPr lang="en-US" sz="1800" dirty="0" smtClean="0">
                <a:solidFill>
                  <a:schemeClr val="accent2"/>
                </a:solidFill>
                <a:latin typeface="Consolas" pitchFamily="49" charset="0"/>
              </a:rPr>
              <a:t>ra,44(</a:t>
            </a:r>
            <a:r>
              <a:rPr lang="en-US" sz="1800" dirty="0" err="1" smtClean="0">
                <a:solidFill>
                  <a:schemeClr val="accent2"/>
                </a:solidFill>
                <a:latin typeface="Consolas" pitchFamily="49" charset="0"/>
              </a:rPr>
              <a:t>sp</a:t>
            </a:r>
            <a:r>
              <a:rPr lang="en-US" sz="1800" dirty="0" smtClean="0">
                <a:solidFill>
                  <a:schemeClr val="accent2"/>
                </a:solidFill>
                <a:latin typeface="Consolas" pitchFamily="49" charset="0"/>
              </a:rPr>
              <a:t>)</a:t>
            </a:r>
            <a:endParaRPr lang="en-US" sz="1800" dirty="0">
              <a:solidFill>
                <a:schemeClr val="accent2"/>
              </a:solidFill>
              <a:latin typeface="Consolas" pitchFamily="49" charset="0"/>
            </a:endParaRPr>
          </a:p>
          <a:p>
            <a:pPr>
              <a:lnSpc>
                <a:spcPct val="90000"/>
              </a:lnSpc>
            </a:pPr>
            <a:r>
              <a:rPr lang="en-US" sz="1800" dirty="0">
                <a:solidFill>
                  <a:schemeClr val="accent2"/>
                </a:solidFill>
                <a:latin typeface="Consolas" pitchFamily="49" charset="0"/>
              </a:rPr>
              <a:t>       </a:t>
            </a:r>
            <a:r>
              <a:rPr lang="en-US" sz="1800" dirty="0" err="1">
                <a:solidFill>
                  <a:schemeClr val="accent2"/>
                </a:solidFill>
                <a:latin typeface="Consolas" pitchFamily="49" charset="0"/>
              </a:rPr>
              <a:t>sw</a:t>
            </a:r>
            <a:r>
              <a:rPr lang="en-US" sz="1800" dirty="0">
                <a:solidFill>
                  <a:schemeClr val="accent2"/>
                </a:solidFill>
                <a:latin typeface="Consolas" pitchFamily="49" charset="0"/>
              </a:rPr>
              <a:t>      </a:t>
            </a:r>
            <a:r>
              <a:rPr lang="en-US" sz="1800" dirty="0" smtClean="0">
                <a:solidFill>
                  <a:schemeClr val="accent2"/>
                </a:solidFill>
                <a:latin typeface="Consolas" pitchFamily="49" charset="0"/>
              </a:rPr>
              <a:t>fp,40(</a:t>
            </a:r>
            <a:r>
              <a:rPr lang="en-US" sz="1800" dirty="0" err="1" smtClean="0">
                <a:solidFill>
                  <a:schemeClr val="accent2"/>
                </a:solidFill>
                <a:latin typeface="Consolas" pitchFamily="49" charset="0"/>
              </a:rPr>
              <a:t>sp</a:t>
            </a:r>
            <a:r>
              <a:rPr lang="en-US" sz="1800" dirty="0">
                <a:solidFill>
                  <a:schemeClr val="accent2"/>
                </a:solidFill>
                <a:latin typeface="Consolas" pitchFamily="49" charset="0"/>
              </a:rPr>
              <a:t>)</a:t>
            </a:r>
          </a:p>
          <a:p>
            <a:pPr>
              <a:lnSpc>
                <a:spcPct val="90000"/>
              </a:lnSpc>
            </a:pPr>
            <a:r>
              <a:rPr lang="en-US" sz="1800" dirty="0">
                <a:solidFill>
                  <a:schemeClr val="tx2"/>
                </a:solidFill>
                <a:latin typeface="Consolas" pitchFamily="49" charset="0"/>
              </a:rPr>
              <a:t>       move    </a:t>
            </a:r>
            <a:r>
              <a:rPr lang="en-US" sz="1800" dirty="0" err="1" smtClean="0">
                <a:solidFill>
                  <a:schemeClr val="tx2"/>
                </a:solidFill>
                <a:latin typeface="Consolas" pitchFamily="49" charset="0"/>
              </a:rPr>
              <a:t>fp,sp</a:t>
            </a:r>
            <a:endParaRPr lang="en-US" sz="1800" dirty="0">
              <a:solidFill>
                <a:schemeClr val="tx2"/>
              </a:solidFill>
              <a:latin typeface="Consolas" pitchFamily="49" charset="0"/>
            </a:endParaRPr>
          </a:p>
          <a:p>
            <a:pPr>
              <a:lnSpc>
                <a:spcPct val="90000"/>
              </a:lnSpc>
            </a:pPr>
            <a:r>
              <a:rPr lang="en-US" sz="1800" dirty="0">
                <a:solidFill>
                  <a:schemeClr val="tx2"/>
                </a:solidFill>
                <a:latin typeface="Consolas" pitchFamily="49" charset="0"/>
              </a:rPr>
              <a:t>       </a:t>
            </a:r>
            <a:r>
              <a:rPr lang="en-US" sz="1800" dirty="0" err="1">
                <a:solidFill>
                  <a:schemeClr val="accent2"/>
                </a:solidFill>
                <a:latin typeface="Consolas" pitchFamily="49" charset="0"/>
              </a:rPr>
              <a:t>sw</a:t>
            </a:r>
            <a:r>
              <a:rPr lang="en-US" sz="1800" dirty="0">
                <a:solidFill>
                  <a:schemeClr val="accent2"/>
                </a:solidFill>
                <a:latin typeface="Consolas" pitchFamily="49" charset="0"/>
              </a:rPr>
              <a:t>      </a:t>
            </a:r>
            <a:r>
              <a:rPr lang="en-US" sz="1800" dirty="0" smtClean="0">
                <a:solidFill>
                  <a:schemeClr val="accent2"/>
                </a:solidFill>
                <a:latin typeface="Consolas" pitchFamily="49" charset="0"/>
              </a:rPr>
              <a:t>a0,-36(</a:t>
            </a:r>
            <a:r>
              <a:rPr lang="en-US" sz="1800" dirty="0" err="1" smtClean="0">
                <a:solidFill>
                  <a:schemeClr val="accent2"/>
                </a:solidFill>
                <a:latin typeface="Consolas" pitchFamily="49" charset="0"/>
              </a:rPr>
              <a:t>fp</a:t>
            </a:r>
            <a:r>
              <a:rPr lang="en-US" sz="1800" dirty="0">
                <a:solidFill>
                  <a:schemeClr val="accent2"/>
                </a:solidFill>
                <a:latin typeface="Consolas" pitchFamily="49" charset="0"/>
              </a:rPr>
              <a:t>)</a:t>
            </a:r>
          </a:p>
          <a:p>
            <a:pPr>
              <a:lnSpc>
                <a:spcPct val="90000"/>
              </a:lnSpc>
            </a:pPr>
            <a:r>
              <a:rPr lang="en-US" sz="1800" dirty="0">
                <a:solidFill>
                  <a:schemeClr val="accent2"/>
                </a:solidFill>
                <a:latin typeface="Consolas" pitchFamily="49" charset="0"/>
              </a:rPr>
              <a:t>       </a:t>
            </a:r>
            <a:r>
              <a:rPr lang="en-US" sz="1800" dirty="0" err="1">
                <a:solidFill>
                  <a:schemeClr val="accent2"/>
                </a:solidFill>
                <a:latin typeface="Consolas" pitchFamily="49" charset="0"/>
              </a:rPr>
              <a:t>sw</a:t>
            </a:r>
            <a:r>
              <a:rPr lang="en-US" sz="1800" dirty="0">
                <a:solidFill>
                  <a:schemeClr val="accent2"/>
                </a:solidFill>
                <a:latin typeface="Consolas" pitchFamily="49" charset="0"/>
              </a:rPr>
              <a:t>      </a:t>
            </a:r>
            <a:r>
              <a:rPr lang="en-US" sz="1800" dirty="0" smtClean="0">
                <a:solidFill>
                  <a:schemeClr val="accent2"/>
                </a:solidFill>
                <a:latin typeface="Consolas" pitchFamily="49" charset="0"/>
              </a:rPr>
              <a:t>a1,-40(</a:t>
            </a:r>
            <a:r>
              <a:rPr lang="en-US" sz="1800" dirty="0" err="1" smtClean="0">
                <a:solidFill>
                  <a:schemeClr val="accent2"/>
                </a:solidFill>
                <a:latin typeface="Consolas" pitchFamily="49" charset="0"/>
              </a:rPr>
              <a:t>fp</a:t>
            </a:r>
            <a:r>
              <a:rPr lang="en-US" sz="1800" dirty="0" smtClean="0">
                <a:solidFill>
                  <a:schemeClr val="accent2"/>
                </a:solidFill>
                <a:latin typeface="Consolas" pitchFamily="49" charset="0"/>
              </a:rPr>
              <a:t>)</a:t>
            </a:r>
            <a:endParaRPr lang="en-US" sz="1800" dirty="0">
              <a:solidFill>
                <a:schemeClr val="accent2"/>
              </a:solidFill>
              <a:latin typeface="Consolas" pitchFamily="49" charset="0"/>
            </a:endParaRPr>
          </a:p>
          <a:p>
            <a:pPr>
              <a:lnSpc>
                <a:spcPct val="90000"/>
              </a:lnSpc>
            </a:pPr>
            <a:r>
              <a:rPr lang="en-US" sz="1800" dirty="0">
                <a:solidFill>
                  <a:schemeClr val="tx2"/>
                </a:solidFill>
                <a:latin typeface="Consolas" pitchFamily="49" charset="0"/>
              </a:rPr>
              <a:t>       la      a</a:t>
            </a:r>
            <a:r>
              <a:rPr lang="en-US" sz="1800" dirty="0" smtClean="0">
                <a:solidFill>
                  <a:schemeClr val="tx2"/>
                </a:solidFill>
                <a:latin typeface="Consolas" pitchFamily="49" charset="0"/>
              </a:rPr>
              <a:t>5,n</a:t>
            </a:r>
            <a:endParaRPr lang="en-US" sz="1800" dirty="0">
              <a:solidFill>
                <a:schemeClr val="tx2"/>
              </a:solidFill>
              <a:latin typeface="Consolas" pitchFamily="49" charset="0"/>
            </a:endParaRPr>
          </a:p>
          <a:p>
            <a:pPr>
              <a:lnSpc>
                <a:spcPct val="90000"/>
              </a:lnSpc>
            </a:pPr>
            <a:r>
              <a:rPr lang="en-US" sz="1800" dirty="0">
                <a:solidFill>
                  <a:schemeClr val="tx2"/>
                </a:solidFill>
                <a:latin typeface="Consolas" pitchFamily="49" charset="0"/>
              </a:rPr>
              <a:t>       </a:t>
            </a:r>
            <a:r>
              <a:rPr lang="en-US" sz="1800" dirty="0" err="1">
                <a:solidFill>
                  <a:schemeClr val="accent2"/>
                </a:solidFill>
                <a:latin typeface="Consolas" pitchFamily="49" charset="0"/>
              </a:rPr>
              <a:t>lw</a:t>
            </a:r>
            <a:r>
              <a:rPr lang="en-US" sz="1800" dirty="0">
                <a:solidFill>
                  <a:schemeClr val="accent2"/>
                </a:solidFill>
                <a:latin typeface="Consolas" pitchFamily="49" charset="0"/>
              </a:rPr>
              <a:t>      a</a:t>
            </a:r>
            <a:r>
              <a:rPr lang="en-US" sz="1800" dirty="0" smtClean="0">
                <a:solidFill>
                  <a:schemeClr val="accent2"/>
                </a:solidFill>
                <a:latin typeface="Consolas" pitchFamily="49" charset="0"/>
              </a:rPr>
              <a:t>5,0(x15)</a:t>
            </a:r>
            <a:endParaRPr lang="en-US" sz="1800" dirty="0">
              <a:solidFill>
                <a:schemeClr val="accent2"/>
              </a:solidFill>
              <a:latin typeface="Consolas" pitchFamily="49" charset="0"/>
            </a:endParaRPr>
          </a:p>
          <a:p>
            <a:pPr>
              <a:lnSpc>
                <a:spcPct val="90000"/>
              </a:lnSpc>
            </a:pPr>
            <a:r>
              <a:rPr lang="en-US" sz="1800" dirty="0">
                <a:solidFill>
                  <a:schemeClr val="accent2"/>
                </a:solidFill>
                <a:latin typeface="Consolas" pitchFamily="49" charset="0"/>
              </a:rPr>
              <a:t>       </a:t>
            </a:r>
            <a:r>
              <a:rPr lang="en-US" sz="1800" dirty="0" err="1">
                <a:solidFill>
                  <a:schemeClr val="accent2"/>
                </a:solidFill>
                <a:latin typeface="Consolas" pitchFamily="49" charset="0"/>
              </a:rPr>
              <a:t>sw</a:t>
            </a:r>
            <a:r>
              <a:rPr lang="en-US" sz="1800" dirty="0">
                <a:solidFill>
                  <a:schemeClr val="accent2"/>
                </a:solidFill>
                <a:latin typeface="Consolas" pitchFamily="49" charset="0"/>
              </a:rPr>
              <a:t>      a</a:t>
            </a:r>
            <a:r>
              <a:rPr lang="en-US" sz="1800" dirty="0" smtClean="0">
                <a:solidFill>
                  <a:schemeClr val="accent2"/>
                </a:solidFill>
                <a:latin typeface="Consolas" pitchFamily="49" charset="0"/>
              </a:rPr>
              <a:t>5,-28(</a:t>
            </a:r>
            <a:r>
              <a:rPr lang="en-US" sz="1800" dirty="0" err="1" smtClean="0">
                <a:solidFill>
                  <a:schemeClr val="accent2"/>
                </a:solidFill>
                <a:latin typeface="Consolas" pitchFamily="49" charset="0"/>
              </a:rPr>
              <a:t>fp</a:t>
            </a:r>
            <a:r>
              <a:rPr lang="en-US" sz="1800" dirty="0" smtClean="0">
                <a:solidFill>
                  <a:schemeClr val="accent2"/>
                </a:solidFill>
                <a:latin typeface="Consolas" pitchFamily="49" charset="0"/>
              </a:rPr>
              <a:t>)</a:t>
            </a:r>
            <a:endParaRPr lang="en-US" sz="1800" dirty="0">
              <a:solidFill>
                <a:schemeClr val="accent2"/>
              </a:solidFill>
              <a:latin typeface="Consolas" pitchFamily="49" charset="0"/>
            </a:endParaRPr>
          </a:p>
          <a:p>
            <a:pPr>
              <a:lnSpc>
                <a:spcPct val="90000"/>
              </a:lnSpc>
            </a:pPr>
            <a:r>
              <a:rPr lang="en-US" sz="1800" dirty="0">
                <a:solidFill>
                  <a:schemeClr val="accent2"/>
                </a:solidFill>
                <a:latin typeface="Consolas" pitchFamily="49" charset="0"/>
              </a:rPr>
              <a:t>       </a:t>
            </a:r>
            <a:r>
              <a:rPr lang="en-US" sz="1800" dirty="0" err="1">
                <a:solidFill>
                  <a:schemeClr val="accent2"/>
                </a:solidFill>
                <a:latin typeface="Consolas" pitchFamily="49" charset="0"/>
              </a:rPr>
              <a:t>sw</a:t>
            </a:r>
            <a:r>
              <a:rPr lang="en-US" sz="1800" dirty="0">
                <a:solidFill>
                  <a:schemeClr val="accent2"/>
                </a:solidFill>
                <a:latin typeface="Consolas" pitchFamily="49" charset="0"/>
              </a:rPr>
              <a:t>      </a:t>
            </a:r>
            <a:r>
              <a:rPr lang="en-US" sz="1800" dirty="0" smtClean="0">
                <a:solidFill>
                  <a:schemeClr val="accent2"/>
                </a:solidFill>
                <a:latin typeface="Consolas" pitchFamily="49" charset="0"/>
              </a:rPr>
              <a:t>x0,-24(</a:t>
            </a:r>
            <a:r>
              <a:rPr lang="en-US" sz="1800" dirty="0" err="1" smtClean="0">
                <a:solidFill>
                  <a:schemeClr val="accent2"/>
                </a:solidFill>
                <a:latin typeface="Consolas" pitchFamily="49" charset="0"/>
              </a:rPr>
              <a:t>fp</a:t>
            </a:r>
            <a:r>
              <a:rPr lang="en-US" sz="1800" dirty="0">
                <a:solidFill>
                  <a:schemeClr val="accent2"/>
                </a:solidFill>
                <a:latin typeface="Consolas" pitchFamily="49" charset="0"/>
              </a:rPr>
              <a:t>)</a:t>
            </a:r>
          </a:p>
          <a:p>
            <a:pPr>
              <a:lnSpc>
                <a:spcPct val="90000"/>
              </a:lnSpc>
            </a:pPr>
            <a:r>
              <a:rPr lang="en-US" sz="1800" dirty="0">
                <a:solidFill>
                  <a:schemeClr val="tx2"/>
                </a:solidFill>
                <a:latin typeface="Consolas" pitchFamily="49" charset="0"/>
              </a:rPr>
              <a:t>       li      a</a:t>
            </a:r>
            <a:r>
              <a:rPr lang="en-US" sz="1800" dirty="0" smtClean="0">
                <a:solidFill>
                  <a:schemeClr val="tx2"/>
                </a:solidFill>
                <a:latin typeface="Consolas" pitchFamily="49" charset="0"/>
              </a:rPr>
              <a:t>5,1</a:t>
            </a:r>
            <a:endParaRPr lang="en-US" sz="1800" dirty="0">
              <a:solidFill>
                <a:schemeClr val="tx2"/>
              </a:solidFill>
              <a:latin typeface="Consolas" pitchFamily="49" charset="0"/>
            </a:endParaRPr>
          </a:p>
          <a:p>
            <a:pPr>
              <a:lnSpc>
                <a:spcPct val="90000"/>
              </a:lnSpc>
            </a:pPr>
            <a:r>
              <a:rPr lang="en-US" sz="1800" dirty="0">
                <a:solidFill>
                  <a:schemeClr val="tx2"/>
                </a:solidFill>
                <a:latin typeface="Consolas" pitchFamily="49" charset="0"/>
              </a:rPr>
              <a:t>       </a:t>
            </a:r>
            <a:r>
              <a:rPr lang="en-US" sz="1800" dirty="0" err="1">
                <a:solidFill>
                  <a:schemeClr val="accent2"/>
                </a:solidFill>
                <a:latin typeface="Consolas" pitchFamily="49" charset="0"/>
              </a:rPr>
              <a:t>sw</a:t>
            </a:r>
            <a:r>
              <a:rPr lang="en-US" sz="1800" dirty="0">
                <a:solidFill>
                  <a:schemeClr val="accent2"/>
                </a:solidFill>
                <a:latin typeface="Consolas" pitchFamily="49" charset="0"/>
              </a:rPr>
              <a:t>      a</a:t>
            </a:r>
            <a:r>
              <a:rPr lang="en-US" sz="1800" dirty="0" smtClean="0">
                <a:solidFill>
                  <a:schemeClr val="accent2"/>
                </a:solidFill>
                <a:latin typeface="Consolas" pitchFamily="49" charset="0"/>
              </a:rPr>
              <a:t>5,-20(</a:t>
            </a:r>
            <a:r>
              <a:rPr lang="en-US" sz="1800" dirty="0" err="1" smtClean="0">
                <a:solidFill>
                  <a:schemeClr val="accent2"/>
                </a:solidFill>
                <a:latin typeface="Consolas" pitchFamily="49" charset="0"/>
              </a:rPr>
              <a:t>fp</a:t>
            </a:r>
            <a:r>
              <a:rPr lang="en-US" sz="1800" dirty="0">
                <a:solidFill>
                  <a:schemeClr val="accent2"/>
                </a:solidFill>
                <a:latin typeface="Consolas" pitchFamily="49" charset="0"/>
              </a:rPr>
              <a:t>)</a:t>
            </a:r>
            <a:endParaRPr lang="en-US" sz="1800" dirty="0" smtClean="0">
              <a:solidFill>
                <a:schemeClr val="accent2"/>
              </a:solidFill>
              <a:latin typeface="Consolas" pitchFamily="49" charset="0"/>
            </a:endParaRPr>
          </a:p>
          <a:p>
            <a:pPr marL="342900" lvl="0" indent="-342900">
              <a:lnSpc>
                <a:spcPct val="80000"/>
              </a:lnSpc>
              <a:spcBef>
                <a:spcPct val="20000"/>
              </a:spcBef>
              <a:buSzPct val="80000"/>
              <a:tabLst>
                <a:tab pos="682625" algn="l"/>
              </a:tabLst>
            </a:pPr>
            <a:r>
              <a:rPr lang="en-US" sz="1800" dirty="0">
                <a:solidFill>
                  <a:schemeClr val="tx2"/>
                </a:solidFill>
                <a:latin typeface="Consolas" pitchFamily="49" charset="0"/>
                <a:cs typeface="Arial" pitchFamily="34" charset="0"/>
              </a:rPr>
              <a:t> </a:t>
            </a:r>
            <a:r>
              <a:rPr lang="en-US" sz="1800" dirty="0" smtClean="0">
                <a:solidFill>
                  <a:schemeClr val="tx2"/>
                </a:solidFill>
                <a:latin typeface="Consolas" pitchFamily="49" charset="0"/>
                <a:cs typeface="Arial" pitchFamily="34" charset="0"/>
              </a:rPr>
              <a:t>L2:   </a:t>
            </a:r>
            <a:r>
              <a:rPr lang="en-US" sz="1800" dirty="0" err="1" smtClean="0">
                <a:solidFill>
                  <a:schemeClr val="accent2"/>
                </a:solidFill>
                <a:latin typeface="Consolas" pitchFamily="49" charset="0"/>
                <a:cs typeface="Arial" pitchFamily="34" charset="0"/>
              </a:rPr>
              <a:t>lw</a:t>
            </a:r>
            <a:r>
              <a:rPr lang="en-US" sz="1800" dirty="0" smtClean="0">
                <a:solidFill>
                  <a:schemeClr val="accent2"/>
                </a:solidFill>
                <a:latin typeface="Consolas" pitchFamily="49" charset="0"/>
                <a:cs typeface="Arial" pitchFamily="34" charset="0"/>
              </a:rPr>
              <a:t>      </a:t>
            </a:r>
            <a:r>
              <a:rPr lang="en-US" sz="1800" dirty="0">
                <a:solidFill>
                  <a:schemeClr val="accent2"/>
                </a:solidFill>
                <a:latin typeface="Consolas" pitchFamily="49" charset="0"/>
                <a:cs typeface="Arial" pitchFamily="34" charset="0"/>
              </a:rPr>
              <a:t>a</a:t>
            </a:r>
            <a:r>
              <a:rPr lang="en-US" sz="1800" dirty="0" smtClean="0">
                <a:solidFill>
                  <a:schemeClr val="accent2"/>
                </a:solidFill>
                <a:latin typeface="Consolas" pitchFamily="49" charset="0"/>
                <a:cs typeface="Arial" pitchFamily="34" charset="0"/>
              </a:rPr>
              <a:t>4,-20(</a:t>
            </a:r>
            <a:r>
              <a:rPr lang="en-US" sz="1800" dirty="0" err="1" smtClean="0">
                <a:solidFill>
                  <a:schemeClr val="accent2"/>
                </a:solidFill>
                <a:latin typeface="Consolas" pitchFamily="49" charset="0"/>
                <a:cs typeface="Arial" pitchFamily="34" charset="0"/>
              </a:rPr>
              <a:t>fp</a:t>
            </a:r>
            <a:r>
              <a:rPr lang="en-US" sz="1800" dirty="0" smtClean="0">
                <a:solidFill>
                  <a:schemeClr val="accent2"/>
                </a:solidFill>
                <a:latin typeface="Consolas" pitchFamily="49" charset="0"/>
                <a:cs typeface="Arial" pitchFamily="34" charset="0"/>
              </a:rPr>
              <a:t>)</a:t>
            </a:r>
            <a:endParaRPr lang="en-US" sz="1800" dirty="0">
              <a:solidFill>
                <a:schemeClr val="accent2"/>
              </a:solidFill>
              <a:latin typeface="Consolas" pitchFamily="49" charset="0"/>
              <a:cs typeface="Arial" pitchFamily="34" charset="0"/>
            </a:endParaRPr>
          </a:p>
          <a:p>
            <a:pPr marL="342900" lvl="0" indent="-342900">
              <a:lnSpc>
                <a:spcPct val="80000"/>
              </a:lnSpc>
              <a:spcBef>
                <a:spcPct val="20000"/>
              </a:spcBef>
              <a:buSzPct val="80000"/>
              <a:tabLst>
                <a:tab pos="682625" algn="l"/>
              </a:tabLst>
            </a:pPr>
            <a:r>
              <a:rPr lang="en-US" sz="1800" dirty="0">
                <a:solidFill>
                  <a:schemeClr val="tx2"/>
                </a:solidFill>
                <a:latin typeface="Consolas" pitchFamily="49" charset="0"/>
                <a:cs typeface="Arial" pitchFamily="34" charset="0"/>
              </a:rPr>
              <a:t>       </a:t>
            </a:r>
            <a:r>
              <a:rPr lang="en-US" sz="1800" dirty="0" err="1" smtClean="0">
                <a:solidFill>
                  <a:schemeClr val="accent2"/>
                </a:solidFill>
                <a:latin typeface="Consolas" pitchFamily="49" charset="0"/>
                <a:cs typeface="Arial" pitchFamily="34" charset="0"/>
              </a:rPr>
              <a:t>lw</a:t>
            </a:r>
            <a:r>
              <a:rPr lang="en-US" sz="1800" dirty="0" smtClean="0">
                <a:solidFill>
                  <a:schemeClr val="accent2"/>
                </a:solidFill>
                <a:latin typeface="Consolas" pitchFamily="49" charset="0"/>
                <a:cs typeface="Arial" pitchFamily="34" charset="0"/>
              </a:rPr>
              <a:t>      </a:t>
            </a:r>
            <a:r>
              <a:rPr lang="en-US" sz="1800" dirty="0">
                <a:solidFill>
                  <a:schemeClr val="accent2"/>
                </a:solidFill>
                <a:latin typeface="Consolas" pitchFamily="49" charset="0"/>
                <a:cs typeface="Arial" pitchFamily="34" charset="0"/>
              </a:rPr>
              <a:t>a</a:t>
            </a:r>
            <a:r>
              <a:rPr lang="en-US" sz="1800" dirty="0" smtClean="0">
                <a:solidFill>
                  <a:schemeClr val="accent2"/>
                </a:solidFill>
                <a:latin typeface="Consolas" pitchFamily="49" charset="0"/>
                <a:cs typeface="Arial" pitchFamily="34" charset="0"/>
              </a:rPr>
              <a:t>5,-28(</a:t>
            </a:r>
            <a:r>
              <a:rPr lang="en-US" sz="1800" dirty="0" err="1" smtClean="0">
                <a:solidFill>
                  <a:schemeClr val="accent2"/>
                </a:solidFill>
                <a:latin typeface="Consolas" pitchFamily="49" charset="0"/>
                <a:cs typeface="Arial" pitchFamily="34" charset="0"/>
              </a:rPr>
              <a:t>fp</a:t>
            </a:r>
            <a:r>
              <a:rPr lang="en-US" sz="1800" dirty="0">
                <a:solidFill>
                  <a:schemeClr val="accent2"/>
                </a:solidFill>
                <a:latin typeface="Consolas" pitchFamily="49" charset="0"/>
                <a:cs typeface="Arial" pitchFamily="34" charset="0"/>
              </a:rPr>
              <a:t>)</a:t>
            </a:r>
          </a:p>
          <a:p>
            <a:pPr marL="342900" lvl="0" indent="-342900">
              <a:lnSpc>
                <a:spcPct val="80000"/>
              </a:lnSpc>
              <a:spcBef>
                <a:spcPct val="20000"/>
              </a:spcBef>
              <a:buSzPct val="80000"/>
              <a:tabLst>
                <a:tab pos="682625" algn="l"/>
              </a:tabLst>
            </a:pPr>
            <a:r>
              <a:rPr lang="en-US" sz="1800" dirty="0">
                <a:solidFill>
                  <a:schemeClr val="tx2"/>
                </a:solidFill>
                <a:latin typeface="Consolas" pitchFamily="49" charset="0"/>
                <a:cs typeface="Arial" pitchFamily="34" charset="0"/>
              </a:rPr>
              <a:t>       </a:t>
            </a:r>
            <a:r>
              <a:rPr lang="en-US" sz="1800" dirty="0" err="1">
                <a:solidFill>
                  <a:schemeClr val="tx2"/>
                </a:solidFill>
                <a:latin typeface="Consolas" pitchFamily="49" charset="0"/>
                <a:cs typeface="Arial" pitchFamily="34" charset="0"/>
              </a:rPr>
              <a:t>b</a:t>
            </a:r>
            <a:r>
              <a:rPr lang="en-US" sz="1800" dirty="0" err="1" smtClean="0">
                <a:solidFill>
                  <a:schemeClr val="tx2"/>
                </a:solidFill>
                <a:latin typeface="Consolas" pitchFamily="49" charset="0"/>
                <a:cs typeface="Arial" pitchFamily="34" charset="0"/>
              </a:rPr>
              <a:t>lt</a:t>
            </a:r>
            <a:r>
              <a:rPr lang="en-US" sz="1800" dirty="0" smtClean="0">
                <a:solidFill>
                  <a:schemeClr val="tx2"/>
                </a:solidFill>
                <a:latin typeface="Consolas" pitchFamily="49" charset="0"/>
                <a:cs typeface="Arial" pitchFamily="34" charset="0"/>
              </a:rPr>
              <a:t>     a5,a4,L3</a:t>
            </a:r>
            <a:endParaRPr lang="en-US" sz="1800" dirty="0">
              <a:solidFill>
                <a:schemeClr val="tx2"/>
              </a:solidFill>
              <a:latin typeface="Consolas" pitchFamily="49" charset="0"/>
              <a:cs typeface="Arial" pitchFamily="34" charset="0"/>
            </a:endParaRPr>
          </a:p>
          <a:p>
            <a:pPr marL="342900" lvl="0" indent="-342900">
              <a:lnSpc>
                <a:spcPct val="80000"/>
              </a:lnSpc>
              <a:spcBef>
                <a:spcPct val="20000"/>
              </a:spcBef>
              <a:buSzPct val="80000"/>
              <a:tabLst>
                <a:tab pos="682625" algn="l"/>
              </a:tabLst>
            </a:pPr>
            <a:r>
              <a:rPr lang="en-US" sz="1800" dirty="0">
                <a:solidFill>
                  <a:schemeClr val="tx2"/>
                </a:solidFill>
                <a:latin typeface="Consolas" pitchFamily="49" charset="0"/>
                <a:cs typeface="Arial" pitchFamily="34" charset="0"/>
              </a:rPr>
              <a:t>       </a:t>
            </a:r>
            <a:r>
              <a:rPr lang="en-US" sz="1800" dirty="0" smtClean="0">
                <a:solidFill>
                  <a:schemeClr val="tx2"/>
                </a:solidFill>
                <a:latin typeface="Consolas" pitchFamily="49" charset="0"/>
                <a:cs typeface="Arial" pitchFamily="34" charset="0"/>
              </a:rPr>
              <a:t>. . .</a:t>
            </a:r>
            <a:endParaRPr lang="en-US" sz="1400" b="1" dirty="0">
              <a:solidFill>
                <a:schemeClr val="tx2"/>
              </a:solidFill>
              <a:latin typeface="Courier New" pitchFamily="49" charset="0"/>
            </a:endParaRPr>
          </a:p>
        </p:txBody>
      </p:sp>
      <p:sp>
        <p:nvSpPr>
          <p:cNvPr id="11" name="Rectangle 5"/>
          <p:cNvSpPr>
            <a:spLocks noChangeArrowheads="1"/>
          </p:cNvSpPr>
          <p:nvPr/>
        </p:nvSpPr>
        <p:spPr bwMode="auto">
          <a:xfrm>
            <a:off x="5606943" y="799736"/>
            <a:ext cx="2902717" cy="527548"/>
          </a:xfrm>
          <a:prstGeom prst="rect">
            <a:avLst/>
          </a:prstGeom>
          <a:noFill/>
          <a:ln w="12700">
            <a:noFill/>
            <a:miter lim="800000"/>
            <a:headEnd/>
            <a:tailEnd/>
          </a:ln>
          <a:effectLst/>
        </p:spPr>
        <p:txBody>
          <a:bodyPr lIns="90487" tIns="44450" rIns="90487" bIns="44450"/>
          <a:lstStyle/>
          <a:p>
            <a:pPr marL="223838" indent="-223838" algn="l" defTabSz="895350">
              <a:spcBef>
                <a:spcPct val="30000"/>
              </a:spcBef>
            </a:pPr>
            <a:r>
              <a:rPr lang="en-US" sz="2800" dirty="0" smtClean="0">
                <a:solidFill>
                  <a:schemeClr val="tx2"/>
                </a:solidFill>
                <a:latin typeface="Calibri" pitchFamily="34" charset="0"/>
              </a:rPr>
              <a:t>RISC-V Assembly</a:t>
            </a:r>
          </a:p>
        </p:txBody>
      </p:sp>
      <p:sp>
        <p:nvSpPr>
          <p:cNvPr id="12" name="Rectangle 11"/>
          <p:cNvSpPr/>
          <p:nvPr/>
        </p:nvSpPr>
        <p:spPr>
          <a:xfrm>
            <a:off x="5361029" y="5837613"/>
            <a:ext cx="3808611" cy="769441"/>
          </a:xfrm>
          <a:prstGeom prst="rect">
            <a:avLst/>
          </a:prstGeom>
        </p:spPr>
        <p:txBody>
          <a:bodyPr wrap="square">
            <a:spAutoFit/>
          </a:bodyPr>
          <a:lstStyle/>
          <a:p>
            <a:pPr>
              <a:buSzPct val="200000"/>
            </a:pPr>
            <a:r>
              <a:rPr lang="en-US" sz="2200" b="1" dirty="0">
                <a:solidFill>
                  <a:srgbClr val="FF0000"/>
                </a:solidFill>
                <a:latin typeface="Calibri (Body)"/>
                <a:cs typeface="Calibri (Body)"/>
              </a:rPr>
              <a:t>Instructions that read from </a:t>
            </a:r>
            <a:endParaRPr lang="en-US" sz="2200" b="1" dirty="0" smtClean="0">
              <a:solidFill>
                <a:srgbClr val="FF0000"/>
              </a:solidFill>
              <a:latin typeface="Calibri (Body)"/>
              <a:cs typeface="Calibri (Body)"/>
            </a:endParaRPr>
          </a:p>
          <a:p>
            <a:pPr>
              <a:buSzPct val="200000"/>
            </a:pPr>
            <a:r>
              <a:rPr lang="en-US" sz="2200" b="1" dirty="0" smtClean="0">
                <a:solidFill>
                  <a:srgbClr val="FF0000"/>
                </a:solidFill>
                <a:latin typeface="Calibri (Body)"/>
                <a:cs typeface="Calibri (Body)"/>
              </a:rPr>
              <a:t>or </a:t>
            </a:r>
            <a:r>
              <a:rPr lang="en-US" sz="2200" b="1" dirty="0">
                <a:solidFill>
                  <a:srgbClr val="FF0000"/>
                </a:solidFill>
                <a:latin typeface="Calibri (Body)"/>
                <a:cs typeface="Calibri (Body)"/>
              </a:rPr>
              <a:t>write to memory… </a:t>
            </a:r>
            <a:r>
              <a:rPr lang="en-US" sz="2200" b="1" dirty="0">
                <a:solidFill>
                  <a:srgbClr val="FF0000"/>
                </a:solidFill>
                <a:latin typeface="Courier New" pitchFamily="49" charset="0"/>
              </a:rPr>
              <a:t> </a:t>
            </a:r>
            <a:endParaRPr lang="en-US" sz="2200" dirty="0"/>
          </a:p>
        </p:txBody>
      </p:sp>
    </p:spTree>
    <p:extLst>
      <p:ext uri="{BB962C8B-B14F-4D97-AF65-F5344CB8AC3E}">
        <p14:creationId xmlns:p14="http://schemas.microsoft.com/office/powerpoint/2010/main" val="1926529805"/>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30</a:t>
            </a:fld>
            <a:endParaRPr lang="en-US" dirty="0"/>
          </a:p>
        </p:txBody>
      </p:sp>
      <p:sp>
        <p:nvSpPr>
          <p:cNvPr id="14" name="Rectangle 13"/>
          <p:cNvSpPr/>
          <p:nvPr/>
        </p:nvSpPr>
        <p:spPr>
          <a:xfrm>
            <a:off x="259849" y="1581534"/>
            <a:ext cx="2068564" cy="830997"/>
          </a:xfrm>
          <a:prstGeom prst="rect">
            <a:avLst/>
          </a:prstGeom>
          <a:solidFill>
            <a:sysClr val="window" lastClr="FFFFFF"/>
          </a:solid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tab pos="457200" algn="l"/>
                <a:tab pos="1485900" algn="l"/>
              </a:tabLst>
              <a:defRPr/>
            </a:pPr>
            <a:r>
              <a:rPr kumimoji="0" lang="en-US" b="1" i="0" u="none" strike="noStrike" kern="0" cap="none" spc="0" normalizeH="0" baseline="0" noProof="0" dirty="0" err="1" smtClean="0">
                <a:ln>
                  <a:noFill/>
                </a:ln>
                <a:solidFill>
                  <a:srgbClr val="008000"/>
                </a:solidFill>
                <a:effectLst/>
                <a:uLnTx/>
                <a:uFillTx/>
                <a:latin typeface="Courier New" pitchFamily="49" charset="0"/>
                <a:ea typeface="+mn-ea"/>
                <a:cs typeface="+mn-cs"/>
              </a:rPr>
              <a:t>tag</a:t>
            </a:r>
            <a:r>
              <a:rPr kumimoji="0" lang="en-US" b="1" i="0" u="none" strike="noStrike" kern="0" cap="none" spc="0" normalizeH="0" baseline="0" noProof="0" dirty="0" err="1" smtClean="0">
                <a:ln>
                  <a:noFill/>
                </a:ln>
                <a:solidFill>
                  <a:prstClr val="black"/>
                </a:solidFill>
                <a:effectLst/>
                <a:uLnTx/>
                <a:uFillTx/>
                <a:latin typeface="Courier New" pitchFamily="49" charset="0"/>
                <a:ea typeface="+mn-ea"/>
                <a:cs typeface="+mn-cs"/>
              </a:rPr>
              <a:t>|</a:t>
            </a:r>
            <a:r>
              <a:rPr kumimoji="0" lang="en-US" b="1" i="0" u="none" strike="noStrike" kern="0" cap="none" spc="0" normalizeH="0" baseline="0" noProof="0" dirty="0" err="1" smtClean="0">
                <a:ln>
                  <a:noFill/>
                </a:ln>
                <a:solidFill>
                  <a:srgbClr val="FF0000"/>
                </a:solidFill>
                <a:effectLst/>
                <a:uLnTx/>
                <a:uFillTx/>
                <a:latin typeface="Courier New" pitchFamily="49" charset="0"/>
                <a:ea typeface="+mn-ea"/>
                <a:cs typeface="+mn-cs"/>
              </a:rPr>
              <a:t>index</a:t>
            </a:r>
            <a:endParaRPr kumimoji="0" lang="en-US" b="1" i="0" u="none" strike="noStrike" kern="0" cap="none" spc="0" normalizeH="0" baseline="0" noProof="0" dirty="0" smtClean="0">
              <a:ln>
                <a:noFill/>
              </a:ln>
              <a:solidFill>
                <a:srgbClr val="FF0000"/>
              </a:solidFill>
              <a:effectLst/>
              <a:uLnTx/>
              <a:uFillTx/>
              <a:latin typeface="Courier New" pitchFamily="49" charset="0"/>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tab pos="457200" algn="l"/>
                <a:tab pos="1485900" algn="l"/>
              </a:tabLst>
              <a:defRPr/>
            </a:pPr>
            <a:r>
              <a:rPr kumimoji="0" lang="en-US" b="1" i="0" u="none" strike="noStrike" kern="0" cap="none" spc="0" normalizeH="0" baseline="0" noProof="0" dirty="0" smtClean="0">
                <a:ln>
                  <a:noFill/>
                </a:ln>
                <a:solidFill>
                  <a:srgbClr val="FF0000"/>
                </a:solidFill>
                <a:effectLst/>
                <a:uLnTx/>
                <a:uFillTx/>
                <a:latin typeface="Courier New" pitchFamily="49" charset="0"/>
                <a:ea typeface="+mn-ea"/>
                <a:cs typeface="+mn-cs"/>
              </a:rPr>
              <a:t> </a:t>
            </a:r>
            <a:r>
              <a:rPr kumimoji="0" lang="en-US" sz="1600" b="1" i="0" u="none" strike="noStrike" kern="0" cap="none" spc="0" normalizeH="0" baseline="0" noProof="0" dirty="0" smtClean="0">
                <a:ln>
                  <a:noFill/>
                </a:ln>
                <a:solidFill>
                  <a:srgbClr val="FF0000"/>
                </a:solidFill>
                <a:effectLst/>
                <a:uLnTx/>
                <a:uFillTx/>
                <a:latin typeface="Courier New" pitchFamily="49" charset="0"/>
                <a:ea typeface="+mn-ea"/>
                <a:cs typeface="+mn-cs"/>
              </a:rPr>
              <a:t> </a:t>
            </a:r>
            <a:r>
              <a:rPr kumimoji="0" lang="en-US" b="1" i="0" u="none" strike="noStrike" kern="0" cap="none" spc="0" normalizeH="0" baseline="0" noProof="0" dirty="0" smtClean="0">
                <a:ln>
                  <a:noFill/>
                </a:ln>
                <a:solidFill>
                  <a:srgbClr val="008000"/>
                </a:solidFill>
                <a:effectLst/>
                <a:uLnTx/>
                <a:uFillTx/>
                <a:latin typeface="Courier New" pitchFamily="49" charset="0"/>
                <a:ea typeface="+mn-ea"/>
                <a:cs typeface="+mn-cs"/>
              </a:rPr>
              <a:t>XX</a:t>
            </a:r>
            <a:r>
              <a:rPr kumimoji="0" lang="en-US" b="1" i="0" u="none" strike="noStrike" kern="0" cap="none" spc="0" normalizeH="0" baseline="0" noProof="0" dirty="0" smtClean="0">
                <a:ln>
                  <a:noFill/>
                </a:ln>
                <a:solidFill>
                  <a:srgbClr val="FF0000"/>
                </a:solidFill>
                <a:effectLst/>
                <a:uLnTx/>
                <a:uFillTx/>
                <a:latin typeface="Courier New" pitchFamily="49" charset="0"/>
                <a:ea typeface="+mn-ea"/>
                <a:cs typeface="+mn-cs"/>
              </a:rPr>
              <a:t>XX</a:t>
            </a:r>
            <a:endParaRPr kumimoji="0" lang="en-US" b="1" i="0" u="none" strike="noStrike" kern="0" cap="none" spc="0" normalizeH="0" baseline="0" noProof="0" dirty="0" smtClean="0">
              <a:ln>
                <a:noFill/>
              </a:ln>
              <a:solidFill>
                <a:prstClr val="black"/>
              </a:solidFill>
              <a:effectLst/>
              <a:uLnTx/>
              <a:uFillTx/>
              <a:latin typeface="Courier New" pitchFamily="49" charset="0"/>
              <a:ea typeface="+mn-ea"/>
              <a:cs typeface="+mn-cs"/>
            </a:endParaRPr>
          </a:p>
        </p:txBody>
      </p:sp>
      <p:graphicFrame>
        <p:nvGraphicFramePr>
          <p:cNvPr id="15" name="Table 14"/>
          <p:cNvGraphicFramePr>
            <a:graphicFrameLocks noGrp="1"/>
          </p:cNvGraphicFramePr>
          <p:nvPr>
            <p:extLst>
              <p:ext uri="{D42A27DB-BD31-4B8C-83A1-F6EECF244321}">
                <p14:modId xmlns:p14="http://schemas.microsoft.com/office/powerpoint/2010/main" val="1432203891"/>
              </p:ext>
            </p:extLst>
          </p:nvPr>
        </p:nvGraphicFramePr>
        <p:xfrm>
          <a:off x="2920244" y="2364879"/>
          <a:ext cx="2331384" cy="182880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gridCol w="1554199">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endParaRPr lang="en-US" sz="20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a:rPr>
                        <a:t>data</a:t>
                      </a:r>
                      <a:endParaRPr lang="en-US" sz="20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endParaRPr lang="en-US" sz="2000" dirty="0">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C0504D"/>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A</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endParaRPr lang="en-US" sz="2000" dirty="0" smtClean="0">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EBC95E"/>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B</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endParaRPr lang="en-US" sz="2000" dirty="0" smtClean="0">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rgbClr val="9BBB5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C</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9BBB59"/>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endParaRPr lang="en-US" sz="2000" dirty="0">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4F81BD">
                        <a:lumMod val="60000"/>
                        <a:lumOff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D</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lumMod val="60000"/>
                        <a:lumOff val="40000"/>
                      </a:srgbClr>
                    </a:solidFill>
                  </a:tcPr>
                </a:tc>
                <a:extLst>
                  <a:ext uri="{0D108BD9-81ED-4DB2-BD59-A6C34878D82A}">
                    <a16:rowId xmlns:a16="http://schemas.microsoft.com/office/drawing/2014/main" val="10004"/>
                  </a:ext>
                </a:extLst>
              </a:tr>
            </a:tbl>
          </a:graphicData>
        </a:graphic>
      </p:graphicFrame>
      <p:graphicFrame>
        <p:nvGraphicFramePr>
          <p:cNvPr id="16" name="Table 15"/>
          <p:cNvGraphicFramePr>
            <a:graphicFrameLocks noGrp="1"/>
          </p:cNvGraphicFramePr>
          <p:nvPr>
            <p:extLst>
              <p:ext uri="{D42A27DB-BD31-4B8C-83A1-F6EECF244321}">
                <p14:modId xmlns:p14="http://schemas.microsoft.com/office/powerpoint/2010/main" val="2087773385"/>
              </p:ext>
            </p:extLst>
          </p:nvPr>
        </p:nvGraphicFramePr>
        <p:xfrm>
          <a:off x="2920244" y="2360086"/>
          <a:ext cx="777185" cy="182880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latin typeface="Source Sans Pro"/>
                        </a:rPr>
                        <a:t>tag</a:t>
                      </a:r>
                      <a:endParaRPr lang="en-US" sz="20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00</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dirty="0" smtClean="0">
                          <a:solidFill>
                            <a:schemeClr val="tx2"/>
                          </a:solidFill>
                          <a:latin typeface="Source Sans Pro"/>
                        </a:rPr>
                        <a:t>00</a:t>
                      </a: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dirty="0" smtClean="0">
                          <a:solidFill>
                            <a:schemeClr val="tx2"/>
                          </a:solidFill>
                          <a:latin typeface="Source Sans Pro"/>
                        </a:rPr>
                        <a:t>00</a:t>
                      </a: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9BBB59"/>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00</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lumMod val="60000"/>
                        <a:lumOff val="40000"/>
                      </a:srgbClr>
                    </a:solidFill>
                  </a:tcPr>
                </a:tc>
                <a:extLst>
                  <a:ext uri="{0D108BD9-81ED-4DB2-BD59-A6C34878D82A}">
                    <a16:rowId xmlns:a16="http://schemas.microsoft.com/office/drawing/2014/main" val="10004"/>
                  </a:ext>
                </a:extLst>
              </a:tr>
            </a:tbl>
          </a:graphicData>
        </a:graphic>
      </p:graphicFrame>
      <p:sp>
        <p:nvSpPr>
          <p:cNvPr id="17" name="Title 1"/>
          <p:cNvSpPr txBox="1">
            <a:spLocks/>
          </p:cNvSpPr>
          <p:nvPr/>
        </p:nvSpPr>
        <p:spPr>
          <a:xfrm>
            <a:off x="457200" y="152528"/>
            <a:ext cx="5727381"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smtClean="0">
                <a:ln>
                  <a:noFill/>
                </a:ln>
                <a:solidFill>
                  <a:sysClr val="windowText" lastClr="000000"/>
                </a:solidFill>
                <a:effectLst/>
                <a:uLnTx/>
                <a:uFillTx/>
                <a:latin typeface="Calibri"/>
                <a:ea typeface="+mj-ea"/>
                <a:cs typeface="+mj-cs"/>
              </a:rPr>
              <a:t>4-Byte, Direct Mapped Cache</a:t>
            </a:r>
            <a:endParaRPr kumimoji="0" lang="en-US" sz="4400" b="0" i="1" u="none" strike="noStrike" kern="1200" cap="none" spc="0" normalizeH="0" baseline="0" noProof="0" dirty="0">
              <a:ln>
                <a:noFill/>
              </a:ln>
              <a:solidFill>
                <a:srgbClr val="1F497D"/>
              </a:solidFill>
              <a:effectLst/>
              <a:uLnTx/>
              <a:uFillTx/>
              <a:latin typeface="Calibri"/>
              <a:ea typeface="+mj-ea"/>
              <a:cs typeface="+mj-cs"/>
            </a:endParaRPr>
          </a:p>
        </p:txBody>
      </p:sp>
      <p:sp>
        <p:nvSpPr>
          <p:cNvPr id="18" name="Rectangle 17"/>
          <p:cNvSpPr/>
          <p:nvPr/>
        </p:nvSpPr>
        <p:spPr>
          <a:xfrm>
            <a:off x="695793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19" name="Rectangle 18"/>
          <p:cNvSpPr/>
          <p:nvPr/>
        </p:nvSpPr>
        <p:spPr>
          <a:xfrm>
            <a:off x="3706799" y="1739328"/>
            <a:ext cx="1041271"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CACHE</a:t>
            </a:r>
            <a:endParaRPr lang="en-US" b="1" dirty="0">
              <a:solidFill>
                <a:prstClr val="black"/>
              </a:solidFill>
              <a:latin typeface="Calibri"/>
              <a:ea typeface="+mn-ea"/>
              <a:cs typeface="+mn-cs"/>
            </a:endParaRPr>
          </a:p>
        </p:txBody>
      </p:sp>
      <p:sp>
        <p:nvSpPr>
          <p:cNvPr id="20" name="Content Placeholder 2"/>
          <p:cNvSpPr txBox="1">
            <a:spLocks/>
          </p:cNvSpPr>
          <p:nvPr/>
        </p:nvSpPr>
        <p:spPr>
          <a:xfrm>
            <a:off x="270435" y="4308430"/>
            <a:ext cx="5749365" cy="1817733"/>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pPr>
            <a:r>
              <a:rPr lang="en-US" b="1" dirty="0" smtClean="0">
                <a:solidFill>
                  <a:prstClr val="black"/>
                </a:solidFill>
                <a:latin typeface="Calibri"/>
              </a:rPr>
              <a:t>Tag:</a:t>
            </a:r>
            <a:r>
              <a:rPr lang="en-US" dirty="0" smtClean="0">
                <a:solidFill>
                  <a:prstClr val="black"/>
                </a:solidFill>
                <a:latin typeface="Calibri"/>
              </a:rPr>
              <a:t> minimalist label/address</a:t>
            </a:r>
          </a:p>
          <a:p>
            <a:pPr marL="0" indent="0" fontAlgn="auto">
              <a:spcAft>
                <a:spcPts val="0"/>
              </a:spcAft>
              <a:buFont typeface="Arial"/>
              <a:buNone/>
            </a:pPr>
            <a:r>
              <a:rPr lang="en-US" sz="2400" b="1" dirty="0">
                <a:solidFill>
                  <a:prstClr val="black"/>
                </a:solidFill>
                <a:latin typeface="Courier New"/>
                <a:cs typeface="Courier New"/>
              </a:rPr>
              <a:t>a</a:t>
            </a:r>
            <a:r>
              <a:rPr lang="en-US" sz="2400" b="1" dirty="0" smtClean="0">
                <a:solidFill>
                  <a:prstClr val="black"/>
                </a:solidFill>
                <a:latin typeface="Courier New"/>
                <a:cs typeface="Courier New"/>
              </a:rPr>
              <a:t>ddress = </a:t>
            </a:r>
            <a:r>
              <a:rPr lang="en-US" sz="2400" b="1" dirty="0" smtClean="0">
                <a:solidFill>
                  <a:srgbClr val="008000"/>
                </a:solidFill>
                <a:latin typeface="Courier New"/>
                <a:cs typeface="Courier New"/>
              </a:rPr>
              <a:t>tag</a:t>
            </a:r>
            <a:r>
              <a:rPr lang="en-US" sz="2400" b="1" dirty="0" smtClean="0">
                <a:solidFill>
                  <a:prstClr val="black"/>
                </a:solidFill>
                <a:latin typeface="Courier New"/>
                <a:cs typeface="Courier New"/>
              </a:rPr>
              <a:t> + </a:t>
            </a:r>
            <a:r>
              <a:rPr lang="en-US" sz="2400" b="1" dirty="0" smtClean="0">
                <a:solidFill>
                  <a:srgbClr val="FF0000"/>
                </a:solidFill>
                <a:latin typeface="Courier New"/>
                <a:cs typeface="Courier New"/>
              </a:rPr>
              <a:t>index</a:t>
            </a:r>
            <a:endParaRPr lang="en-US" sz="2400" b="1" dirty="0">
              <a:solidFill>
                <a:srgbClr val="FF0000"/>
              </a:solidFill>
              <a:latin typeface="Courier New"/>
              <a:cs typeface="Courier New"/>
            </a:endParaRPr>
          </a:p>
        </p:txBody>
      </p:sp>
      <p:graphicFrame>
        <p:nvGraphicFramePr>
          <p:cNvPr id="21" name="Table 20"/>
          <p:cNvGraphicFramePr>
            <a:graphicFrameLocks noGrp="1"/>
          </p:cNvGraphicFramePr>
          <p:nvPr>
            <p:extLst>
              <p:ext uri="{D42A27DB-BD31-4B8C-83A1-F6EECF244321}">
                <p14:modId xmlns:p14="http://schemas.microsoft.com/office/powerpoint/2010/main" val="2535816554"/>
              </p:ext>
            </p:extLst>
          </p:nvPr>
        </p:nvGraphicFramePr>
        <p:xfrm>
          <a:off x="1910443" y="2377190"/>
          <a:ext cx="1009801" cy="1828800"/>
        </p:xfrm>
        <a:graphic>
          <a:graphicData uri="http://schemas.openxmlformats.org/drawingml/2006/table">
            <a:tbl>
              <a:tblPr firstRow="1" bandRow="1"/>
              <a:tblGrid>
                <a:gridCol w="1009801">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latin typeface="Source Sans Pro"/>
                        </a:rPr>
                        <a:t>index</a:t>
                      </a:r>
                      <a:endParaRPr lang="en-US" sz="2000" b="0" dirty="0">
                        <a:solidFill>
                          <a:schemeClr val="tx2"/>
                        </a:solidFill>
                        <a:latin typeface="Source Sans Pro"/>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graphicFrame>
        <p:nvGraphicFramePr>
          <p:cNvPr id="22" name="Content Placeholder 23"/>
          <p:cNvGraphicFramePr>
            <a:graphicFrameLocks/>
          </p:cNvGraphicFramePr>
          <p:nvPr>
            <p:extLst>
              <p:ext uri="{D42A27DB-BD31-4B8C-83A1-F6EECF244321}">
                <p14:modId xmlns:p14="http://schemas.microsoft.com/office/powerpoint/2010/main" val="2256728726"/>
              </p:ext>
            </p:extLst>
          </p:nvPr>
        </p:nvGraphicFramePr>
        <p:xfrm>
          <a:off x="6421655" y="537971"/>
          <a:ext cx="2331384" cy="621792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gridCol w="1554199">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latin typeface="Source Sans Pro"/>
                        </a:rPr>
                        <a:t>addr</a:t>
                      </a:r>
                      <a:endParaRPr lang="en-US" sz="2000" b="0" dirty="0">
                        <a:solidFill>
                          <a:srgbClr val="000000"/>
                        </a:solidFill>
                        <a:latin typeface="Source Sans Pro"/>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a:rPr>
                        <a:t>data</a:t>
                      </a:r>
                      <a:endParaRPr lang="en-US" sz="20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A</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B</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C</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9BBB59"/>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D</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lumMod val="60000"/>
                        <a:lumOff val="4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E</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F</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G</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9BBB59"/>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H</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lumMod val="60000"/>
                        <a:lumOff val="4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J</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K</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L</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9BBB59"/>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M</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lumMod val="60000"/>
                        <a:lumOff val="4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N</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O</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P</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9BBB59"/>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Q</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lumMod val="60000"/>
                        <a:lumOff val="40000"/>
                      </a:srgbClr>
                    </a:solidFill>
                  </a:tcPr>
                </a:tc>
                <a:extLst>
                  <a:ext uri="{0D108BD9-81ED-4DB2-BD59-A6C34878D82A}">
                    <a16:rowId xmlns:a16="http://schemas.microsoft.com/office/drawing/2014/main" val="10016"/>
                  </a:ext>
                </a:extLst>
              </a:tr>
            </a:tbl>
          </a:graphicData>
        </a:graphic>
      </p:graphicFrame>
    </p:spTree>
    <p:extLst>
      <p:ext uri="{BB962C8B-B14F-4D97-AF65-F5344CB8AC3E}">
        <p14:creationId xmlns:p14="http://schemas.microsoft.com/office/powerpoint/2010/main" val="937408051"/>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31</a:t>
            </a:fld>
            <a:endParaRPr lang="en-US" dirty="0"/>
          </a:p>
        </p:txBody>
      </p:sp>
      <p:sp>
        <p:nvSpPr>
          <p:cNvPr id="12" name="Title 1"/>
          <p:cNvSpPr txBox="1">
            <a:spLocks/>
          </p:cNvSpPr>
          <p:nvPr/>
        </p:nvSpPr>
        <p:spPr>
          <a:xfrm>
            <a:off x="457200" y="152528"/>
            <a:ext cx="5727381"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smtClean="0">
                <a:ln>
                  <a:noFill/>
                </a:ln>
                <a:solidFill>
                  <a:sysClr val="windowText" lastClr="000000"/>
                </a:solidFill>
                <a:effectLst/>
                <a:uLnTx/>
                <a:uFillTx/>
                <a:latin typeface="Calibri"/>
                <a:ea typeface="+mj-ea"/>
                <a:cs typeface="+mj-cs"/>
              </a:rPr>
              <a:t>4-Byte, Direct Mapped Cache</a:t>
            </a:r>
            <a:endParaRPr kumimoji="0" lang="en-US" sz="4400" b="0" i="0" u="none" strike="noStrike" kern="1200" cap="none" spc="0" normalizeH="0" baseline="0" noProof="0" dirty="0">
              <a:ln>
                <a:noFill/>
              </a:ln>
              <a:solidFill>
                <a:sysClr val="windowText" lastClr="000000"/>
              </a:solidFill>
              <a:effectLst/>
              <a:uLnTx/>
              <a:uFillTx/>
              <a:latin typeface="Calibri"/>
              <a:ea typeface="+mj-ea"/>
              <a:cs typeface="+mj-cs"/>
            </a:endParaRPr>
          </a:p>
        </p:txBody>
      </p:sp>
      <p:sp>
        <p:nvSpPr>
          <p:cNvPr id="13" name="Rectangle 12"/>
          <p:cNvSpPr/>
          <p:nvPr/>
        </p:nvSpPr>
        <p:spPr>
          <a:xfrm>
            <a:off x="695793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14" name="Rectangle 13"/>
          <p:cNvSpPr/>
          <p:nvPr/>
        </p:nvSpPr>
        <p:spPr>
          <a:xfrm>
            <a:off x="3706799" y="1739328"/>
            <a:ext cx="1041271"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CACHE</a:t>
            </a:r>
            <a:endParaRPr lang="en-US" b="1" dirty="0">
              <a:solidFill>
                <a:prstClr val="black"/>
              </a:solidFill>
              <a:latin typeface="Calibri"/>
              <a:ea typeface="+mn-ea"/>
              <a:cs typeface="+mn-cs"/>
            </a:endParaRPr>
          </a:p>
        </p:txBody>
      </p:sp>
      <p:sp>
        <p:nvSpPr>
          <p:cNvPr id="15" name="Content Placeholder 2"/>
          <p:cNvSpPr txBox="1">
            <a:spLocks/>
          </p:cNvSpPr>
          <p:nvPr/>
        </p:nvSpPr>
        <p:spPr>
          <a:xfrm>
            <a:off x="457200" y="4308430"/>
            <a:ext cx="8229600" cy="1817733"/>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pPr>
            <a:r>
              <a:rPr lang="en-US" dirty="0" smtClean="0">
                <a:solidFill>
                  <a:prstClr val="black"/>
                </a:solidFill>
                <a:latin typeface="Calibri"/>
              </a:rPr>
              <a:t>One last tweak: </a:t>
            </a:r>
            <a:r>
              <a:rPr lang="en-US" b="1" dirty="0" smtClean="0">
                <a:solidFill>
                  <a:prstClr val="black"/>
                </a:solidFill>
                <a:latin typeface="Calibri"/>
              </a:rPr>
              <a:t>valid bit</a:t>
            </a:r>
          </a:p>
        </p:txBody>
      </p:sp>
      <p:graphicFrame>
        <p:nvGraphicFramePr>
          <p:cNvPr id="16" name="Table 15"/>
          <p:cNvGraphicFramePr>
            <a:graphicFrameLocks noGrp="1"/>
          </p:cNvGraphicFramePr>
          <p:nvPr>
            <p:extLst>
              <p:ext uri="{D42A27DB-BD31-4B8C-83A1-F6EECF244321}">
                <p14:modId xmlns:p14="http://schemas.microsoft.com/office/powerpoint/2010/main" val="2232268245"/>
              </p:ext>
            </p:extLst>
          </p:nvPr>
        </p:nvGraphicFramePr>
        <p:xfrm>
          <a:off x="2920244" y="2364879"/>
          <a:ext cx="2331384" cy="1828660"/>
        </p:xfrm>
        <a:graphic>
          <a:graphicData uri="http://schemas.openxmlformats.org/drawingml/2006/table">
            <a:tbl>
              <a:tblPr firstRow="1" bandRow="1"/>
              <a:tblGrid>
                <a:gridCol w="304670">
                  <a:extLst>
                    <a:ext uri="{9D8B030D-6E8A-4147-A177-3AD203B41FA5}">
                      <a16:colId xmlns:a16="http://schemas.microsoft.com/office/drawing/2014/main" val="20000"/>
                    </a:ext>
                  </a:extLst>
                </a:gridCol>
                <a:gridCol w="473153">
                  <a:extLst>
                    <a:ext uri="{9D8B030D-6E8A-4147-A177-3AD203B41FA5}">
                      <a16:colId xmlns:a16="http://schemas.microsoft.com/office/drawing/2014/main" val="20001"/>
                    </a:ext>
                  </a:extLst>
                </a:gridCol>
                <a:gridCol w="1553561">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800" dirty="0" smtClean="0">
                          <a:latin typeface="Source Sans Pro"/>
                        </a:rPr>
                        <a:t>V</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400" dirty="0" smtClean="0">
                          <a:latin typeface="Source Sans Pro"/>
                        </a:rPr>
                        <a:t>tag</a:t>
                      </a:r>
                      <a:endParaRPr lang="en-US" sz="1400" b="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1800" dirty="0" smtClean="0">
                          <a:latin typeface="Source Sans Pro"/>
                        </a:rPr>
                        <a:t>data</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bl>
          </a:graphicData>
        </a:graphic>
      </p:graphicFrame>
      <p:graphicFrame>
        <p:nvGraphicFramePr>
          <p:cNvPr id="17" name="Table 16"/>
          <p:cNvGraphicFramePr>
            <a:graphicFrameLocks noGrp="1"/>
          </p:cNvGraphicFramePr>
          <p:nvPr>
            <p:extLst>
              <p:ext uri="{D42A27DB-BD31-4B8C-83A1-F6EECF244321}">
                <p14:modId xmlns:p14="http://schemas.microsoft.com/office/powerpoint/2010/main" val="866103871"/>
              </p:ext>
            </p:extLst>
          </p:nvPr>
        </p:nvGraphicFramePr>
        <p:xfrm>
          <a:off x="1926771" y="2377190"/>
          <a:ext cx="993473" cy="1828800"/>
        </p:xfrm>
        <a:graphic>
          <a:graphicData uri="http://schemas.openxmlformats.org/drawingml/2006/table">
            <a:tbl>
              <a:tblPr firstRow="1" bandRow="1"/>
              <a:tblGrid>
                <a:gridCol w="993473">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latin typeface="Source Sans Pro"/>
                        </a:rPr>
                        <a:t>index</a:t>
                      </a:r>
                      <a:endParaRPr lang="en-US" sz="2000" b="0" dirty="0">
                        <a:solidFill>
                          <a:schemeClr val="tx2"/>
                        </a:solidFill>
                        <a:latin typeface="Source Sans Pro"/>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graphicFrame>
        <p:nvGraphicFramePr>
          <p:cNvPr id="18" name="Content Placeholder 23"/>
          <p:cNvGraphicFramePr>
            <a:graphicFrameLocks/>
          </p:cNvGraphicFramePr>
          <p:nvPr>
            <p:extLst>
              <p:ext uri="{D42A27DB-BD31-4B8C-83A1-F6EECF244321}">
                <p14:modId xmlns:p14="http://schemas.microsoft.com/office/powerpoint/2010/main" val="3239489117"/>
              </p:ext>
            </p:extLst>
          </p:nvPr>
        </p:nvGraphicFramePr>
        <p:xfrm>
          <a:off x="6421655" y="537971"/>
          <a:ext cx="2331384" cy="621792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gridCol w="1554199">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latin typeface="Source Sans Pro"/>
                        </a:rPr>
                        <a:t>addr</a:t>
                      </a:r>
                      <a:endParaRPr lang="en-US" sz="2000" b="0" dirty="0">
                        <a:solidFill>
                          <a:srgbClr val="000000"/>
                        </a:solidFill>
                        <a:latin typeface="Source Sans Pro"/>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a:rPr>
                        <a:t>data</a:t>
                      </a:r>
                      <a:endParaRPr lang="en-US" sz="20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A</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B</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C</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D</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E</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F</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G</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H</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J</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K</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L</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M</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N</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O</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P</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Q</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Tree>
    <p:extLst>
      <p:ext uri="{BB962C8B-B14F-4D97-AF65-F5344CB8AC3E}">
        <p14:creationId xmlns:p14="http://schemas.microsoft.com/office/powerpoint/2010/main" val="283152215"/>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32</a:t>
            </a:fld>
            <a:endParaRPr lang="en-US" dirty="0"/>
          </a:p>
        </p:txBody>
      </p:sp>
      <p:sp>
        <p:nvSpPr>
          <p:cNvPr id="13" name="Rectangle 12"/>
          <p:cNvSpPr/>
          <p:nvPr/>
        </p:nvSpPr>
        <p:spPr>
          <a:xfrm>
            <a:off x="695793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14" name="Rectangle 13"/>
          <p:cNvSpPr/>
          <p:nvPr/>
        </p:nvSpPr>
        <p:spPr>
          <a:xfrm>
            <a:off x="3706799" y="1739328"/>
            <a:ext cx="1041271"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CACHE</a:t>
            </a:r>
            <a:endParaRPr lang="en-US" b="1" dirty="0">
              <a:solidFill>
                <a:prstClr val="black"/>
              </a:solidFill>
              <a:latin typeface="Calibri"/>
              <a:ea typeface="+mn-ea"/>
              <a:cs typeface="+mn-cs"/>
            </a:endParaRPr>
          </a:p>
        </p:txBody>
      </p:sp>
      <p:graphicFrame>
        <p:nvGraphicFramePr>
          <p:cNvPr id="16" name="Table 15"/>
          <p:cNvGraphicFramePr>
            <a:graphicFrameLocks noGrp="1"/>
          </p:cNvGraphicFramePr>
          <p:nvPr>
            <p:extLst>
              <p:ext uri="{D42A27DB-BD31-4B8C-83A1-F6EECF244321}">
                <p14:modId xmlns:p14="http://schemas.microsoft.com/office/powerpoint/2010/main" val="1011427528"/>
              </p:ext>
            </p:extLst>
          </p:nvPr>
        </p:nvGraphicFramePr>
        <p:xfrm>
          <a:off x="2920244" y="2364879"/>
          <a:ext cx="2331384" cy="1828660"/>
        </p:xfrm>
        <a:graphic>
          <a:graphicData uri="http://schemas.openxmlformats.org/drawingml/2006/table">
            <a:tbl>
              <a:tblPr firstRow="1" bandRow="1"/>
              <a:tblGrid>
                <a:gridCol w="304670">
                  <a:extLst>
                    <a:ext uri="{9D8B030D-6E8A-4147-A177-3AD203B41FA5}">
                      <a16:colId xmlns:a16="http://schemas.microsoft.com/office/drawing/2014/main" val="20000"/>
                    </a:ext>
                  </a:extLst>
                </a:gridCol>
                <a:gridCol w="473153">
                  <a:extLst>
                    <a:ext uri="{9D8B030D-6E8A-4147-A177-3AD203B41FA5}">
                      <a16:colId xmlns:a16="http://schemas.microsoft.com/office/drawing/2014/main" val="20001"/>
                    </a:ext>
                  </a:extLst>
                </a:gridCol>
                <a:gridCol w="1553561">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800" dirty="0" smtClean="0">
                          <a:latin typeface="Source Sans Pro"/>
                        </a:rPr>
                        <a:t>V</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400" dirty="0" smtClean="0">
                          <a:latin typeface="Source Sans Pro"/>
                        </a:rPr>
                        <a:t>tag</a:t>
                      </a:r>
                      <a:endParaRPr lang="en-US" sz="1400" b="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1800" dirty="0" smtClean="0">
                          <a:latin typeface="Source Sans Pro"/>
                        </a:rPr>
                        <a:t>data</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bl>
          </a:graphicData>
        </a:graphic>
      </p:graphicFrame>
      <p:graphicFrame>
        <p:nvGraphicFramePr>
          <p:cNvPr id="17" name="Table 16"/>
          <p:cNvGraphicFramePr>
            <a:graphicFrameLocks noGrp="1"/>
          </p:cNvGraphicFramePr>
          <p:nvPr>
            <p:extLst>
              <p:ext uri="{D42A27DB-BD31-4B8C-83A1-F6EECF244321}">
                <p14:modId xmlns:p14="http://schemas.microsoft.com/office/powerpoint/2010/main" val="866103871"/>
              </p:ext>
            </p:extLst>
          </p:nvPr>
        </p:nvGraphicFramePr>
        <p:xfrm>
          <a:off x="1926771" y="2377190"/>
          <a:ext cx="993473" cy="1828800"/>
        </p:xfrm>
        <a:graphic>
          <a:graphicData uri="http://schemas.openxmlformats.org/drawingml/2006/table">
            <a:tbl>
              <a:tblPr firstRow="1" bandRow="1"/>
              <a:tblGrid>
                <a:gridCol w="993473">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latin typeface="Source Sans Pro"/>
                        </a:rPr>
                        <a:t>index</a:t>
                      </a:r>
                      <a:endParaRPr lang="en-US" sz="2000" b="0" dirty="0">
                        <a:solidFill>
                          <a:schemeClr val="tx2"/>
                        </a:solidFill>
                        <a:latin typeface="Source Sans Pro"/>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graphicFrame>
        <p:nvGraphicFramePr>
          <p:cNvPr id="18" name="Content Placeholder 23"/>
          <p:cNvGraphicFramePr>
            <a:graphicFrameLocks/>
          </p:cNvGraphicFramePr>
          <p:nvPr>
            <p:extLst>
              <p:ext uri="{D42A27DB-BD31-4B8C-83A1-F6EECF244321}">
                <p14:modId xmlns:p14="http://schemas.microsoft.com/office/powerpoint/2010/main" val="3239489117"/>
              </p:ext>
            </p:extLst>
          </p:nvPr>
        </p:nvGraphicFramePr>
        <p:xfrm>
          <a:off x="6421655" y="537971"/>
          <a:ext cx="2331384" cy="621792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gridCol w="1554199">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latin typeface="Source Sans Pro"/>
                        </a:rPr>
                        <a:t>addr</a:t>
                      </a:r>
                      <a:endParaRPr lang="en-US" sz="2000" b="0" dirty="0">
                        <a:solidFill>
                          <a:srgbClr val="000000"/>
                        </a:solidFill>
                        <a:latin typeface="Source Sans Pro"/>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a:rPr>
                        <a:t>data</a:t>
                      </a:r>
                      <a:endParaRPr lang="en-US" sz="20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A</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B</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C</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D</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E</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F</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G</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H</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J</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K</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L</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M</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N</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O</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P</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Q</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
        <p:nvSpPr>
          <p:cNvPr id="10" name="Content Placeholder 2"/>
          <p:cNvSpPr txBox="1">
            <a:spLocks/>
          </p:cNvSpPr>
          <p:nvPr/>
        </p:nvSpPr>
        <p:spPr>
          <a:xfrm>
            <a:off x="3660186" y="4460830"/>
            <a:ext cx="2764457" cy="1817733"/>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solidFill>
                  <a:schemeClr val="tx2"/>
                </a:solidFill>
                <a:latin typeface="Source Sans Pro"/>
              </a:rPr>
              <a:t>Lookup:</a:t>
            </a:r>
            <a:endParaRPr lang="en-US" b="1" dirty="0">
              <a:solidFill>
                <a:schemeClr val="tx2"/>
              </a:solidFill>
              <a:latin typeface="Source Sans Pro"/>
            </a:endParaRPr>
          </a:p>
          <a:p>
            <a:r>
              <a:rPr lang="en-US" dirty="0" smtClean="0">
                <a:solidFill>
                  <a:schemeClr val="accent2"/>
                </a:solidFill>
                <a:latin typeface="Source Sans Pro"/>
              </a:rPr>
              <a:t>Index</a:t>
            </a:r>
            <a:r>
              <a:rPr lang="en-US" dirty="0" smtClean="0">
                <a:solidFill>
                  <a:schemeClr val="tx2"/>
                </a:solidFill>
                <a:latin typeface="Source Sans Pro"/>
              </a:rPr>
              <a:t> into $</a:t>
            </a:r>
          </a:p>
          <a:p>
            <a:r>
              <a:rPr lang="en-US" dirty="0" smtClean="0">
                <a:solidFill>
                  <a:schemeClr val="tx2"/>
                </a:solidFill>
                <a:latin typeface="Source Sans Pro"/>
              </a:rPr>
              <a:t>Check </a:t>
            </a:r>
            <a:r>
              <a:rPr lang="en-US" dirty="0" smtClean="0">
                <a:solidFill>
                  <a:schemeClr val="accent4"/>
                </a:solidFill>
                <a:latin typeface="Source Sans Pro"/>
              </a:rPr>
              <a:t>tag</a:t>
            </a:r>
          </a:p>
          <a:p>
            <a:r>
              <a:rPr lang="en-US" dirty="0" smtClean="0">
                <a:solidFill>
                  <a:schemeClr val="tx2"/>
                </a:solidFill>
                <a:latin typeface="Source Sans Pro"/>
              </a:rPr>
              <a:t>Check </a:t>
            </a:r>
            <a:r>
              <a:rPr lang="en-US" dirty="0" smtClean="0">
                <a:solidFill>
                  <a:schemeClr val="accent1"/>
                </a:solidFill>
                <a:latin typeface="Source Sans Pro"/>
              </a:rPr>
              <a:t>valid</a:t>
            </a:r>
            <a:r>
              <a:rPr lang="en-US" dirty="0" smtClean="0">
                <a:solidFill>
                  <a:schemeClr val="tx2"/>
                </a:solidFill>
                <a:latin typeface="Source Sans Pro"/>
              </a:rPr>
              <a:t> bit</a:t>
            </a:r>
          </a:p>
        </p:txBody>
      </p:sp>
      <p:sp>
        <p:nvSpPr>
          <p:cNvPr id="11" name="Title 1"/>
          <p:cNvSpPr>
            <a:spLocks noGrp="1"/>
          </p:cNvSpPr>
          <p:nvPr>
            <p:ph type="title"/>
          </p:nvPr>
        </p:nvSpPr>
        <p:spPr>
          <a:xfrm>
            <a:off x="457200" y="152528"/>
            <a:ext cx="5727381" cy="1143000"/>
          </a:xfrm>
        </p:spPr>
        <p:txBody>
          <a:bodyPr>
            <a:normAutofit fontScale="90000"/>
          </a:bodyPr>
          <a:lstStyle/>
          <a:p>
            <a:r>
              <a:rPr lang="en-US" dirty="0" smtClean="0"/>
              <a:t>Simulation #1 </a:t>
            </a:r>
            <a:br>
              <a:rPr lang="en-US" dirty="0" smtClean="0"/>
            </a:br>
            <a:r>
              <a:rPr lang="en-US" dirty="0" smtClean="0"/>
              <a:t>of a 4-byte, DM Cache</a:t>
            </a:r>
            <a:endParaRPr lang="en-US" dirty="0"/>
          </a:p>
        </p:txBody>
      </p:sp>
      <p:sp>
        <p:nvSpPr>
          <p:cNvPr id="19" name="Rectangle 18"/>
          <p:cNvSpPr/>
          <p:nvPr/>
        </p:nvSpPr>
        <p:spPr>
          <a:xfrm>
            <a:off x="115658" y="4431788"/>
            <a:ext cx="2212755" cy="461665"/>
          </a:xfrm>
          <a:prstGeom prst="rect">
            <a:avLst/>
          </a:prstGeom>
        </p:spPr>
        <p:txBody>
          <a:bodyPr wrap="square">
            <a:spAutoFit/>
          </a:bodyPr>
          <a:lstStyle/>
          <a:p>
            <a:pPr>
              <a:tabLst>
                <a:tab pos="457200" algn="l"/>
                <a:tab pos="1485900" algn="l"/>
              </a:tabLst>
            </a:pPr>
            <a:r>
              <a:rPr lang="en-US" sz="2400" b="1" dirty="0" smtClean="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1100</a:t>
            </a:r>
          </a:p>
        </p:txBody>
      </p:sp>
      <p:sp>
        <p:nvSpPr>
          <p:cNvPr id="20" name="Rounded Rectangle 19"/>
          <p:cNvSpPr/>
          <p:nvPr/>
        </p:nvSpPr>
        <p:spPr>
          <a:xfrm>
            <a:off x="1832507" y="4494652"/>
            <a:ext cx="397737" cy="320184"/>
          </a:xfrm>
          <a:prstGeom prst="roundRect">
            <a:avLst/>
          </a:prstGeom>
          <a:noFill/>
          <a:ln w="190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1" name="Elbow Connector 20"/>
          <p:cNvCxnSpPr>
            <a:stCxn id="20" idx="0"/>
          </p:cNvCxnSpPr>
          <p:nvPr/>
        </p:nvCxnSpPr>
        <p:spPr>
          <a:xfrm rot="5400000" flipH="1" flipV="1">
            <a:off x="1467203" y="3430203"/>
            <a:ext cx="1628622" cy="500277"/>
          </a:xfrm>
          <a:prstGeom prst="bentConnector3">
            <a:avLst>
              <a:gd name="adj1" fmla="val 99900"/>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22" name="Rounded Rectangle 21"/>
          <p:cNvSpPr/>
          <p:nvPr/>
        </p:nvSpPr>
        <p:spPr>
          <a:xfrm>
            <a:off x="2920244" y="2766154"/>
            <a:ext cx="294875" cy="320184"/>
          </a:xfrm>
          <a:prstGeom prst="roundRect">
            <a:avLst/>
          </a:prstGeom>
          <a:noFill/>
          <a:ln w="19050" cmpd="sng">
            <a:solidFill>
              <a:srgbClr val="0000FF"/>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Rounded Rectangle 22"/>
          <p:cNvSpPr/>
          <p:nvPr/>
        </p:nvSpPr>
        <p:spPr>
          <a:xfrm>
            <a:off x="1482974" y="4494653"/>
            <a:ext cx="353552"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ounded Rectangle 23"/>
          <p:cNvSpPr/>
          <p:nvPr/>
        </p:nvSpPr>
        <p:spPr>
          <a:xfrm>
            <a:off x="3275402" y="2774919"/>
            <a:ext cx="381796"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Rectangle 24"/>
          <p:cNvSpPr/>
          <p:nvPr/>
        </p:nvSpPr>
        <p:spPr>
          <a:xfrm>
            <a:off x="2472603" y="4524298"/>
            <a:ext cx="751578" cy="369332"/>
          </a:xfrm>
          <a:prstGeom prst="rect">
            <a:avLst/>
          </a:prstGeom>
        </p:spPr>
        <p:txBody>
          <a:bodyPr wrap="none">
            <a:spAutoFit/>
          </a:bodyPr>
          <a:lstStyle/>
          <a:p>
            <a:r>
              <a:rPr lang="en-US" b="1" dirty="0" smtClean="0">
                <a:solidFill>
                  <a:srgbClr val="660066"/>
                </a:solidFill>
                <a:latin typeface="Courier New" pitchFamily="49" charset="0"/>
              </a:rPr>
              <a:t>Miss</a:t>
            </a:r>
            <a:endParaRPr lang="en-US" dirty="0">
              <a:solidFill>
                <a:srgbClr val="660066"/>
              </a:solidFill>
            </a:endParaRPr>
          </a:p>
        </p:txBody>
      </p:sp>
      <p:sp>
        <p:nvSpPr>
          <p:cNvPr id="26" name="Rectangle 25"/>
          <p:cNvSpPr/>
          <p:nvPr/>
        </p:nvSpPr>
        <p:spPr>
          <a:xfrm>
            <a:off x="259849" y="1581534"/>
            <a:ext cx="2068564" cy="830997"/>
          </a:xfrm>
          <a:prstGeom prst="rect">
            <a:avLst/>
          </a:prstGeom>
        </p:spPr>
        <p:txBody>
          <a:bodyPr wrap="square">
            <a:spAutoFit/>
          </a:bodyPr>
          <a:lstStyle/>
          <a:p>
            <a:pPr>
              <a:tabLst>
                <a:tab pos="457200" algn="l"/>
                <a:tab pos="1485900" algn="l"/>
              </a:tabLst>
            </a:pPr>
            <a:r>
              <a:rPr lang="en-US" sz="2400" b="1" dirty="0" err="1">
                <a:solidFill>
                  <a:srgbClr val="008000"/>
                </a:solidFill>
                <a:latin typeface="Courier New" pitchFamily="49" charset="0"/>
              </a:rPr>
              <a:t>tag</a:t>
            </a:r>
            <a:r>
              <a:rPr lang="en-US" sz="2400" b="1" dirty="0" err="1">
                <a:solidFill>
                  <a:schemeClr val="tx2"/>
                </a:solidFill>
                <a:latin typeface="Courier New" pitchFamily="49" charset="0"/>
              </a:rPr>
              <a:t>|</a:t>
            </a:r>
            <a:r>
              <a:rPr lang="en-US" sz="2400" b="1" dirty="0" err="1" smtClean="0">
                <a:solidFill>
                  <a:srgbClr val="FF0000"/>
                </a:solidFill>
                <a:latin typeface="Courier New" pitchFamily="49" charset="0"/>
              </a:rPr>
              <a:t>index</a:t>
            </a:r>
            <a:endParaRPr lang="en-US" sz="2400" b="1" dirty="0" smtClean="0">
              <a:solidFill>
                <a:srgbClr val="FF0000"/>
              </a:solidFill>
              <a:latin typeface="Courier New" pitchFamily="49" charset="0"/>
            </a:endParaRPr>
          </a:p>
          <a:p>
            <a:pPr>
              <a:tabLst>
                <a:tab pos="457200" algn="l"/>
                <a:tab pos="1485900" algn="l"/>
              </a:tabLst>
            </a:pPr>
            <a:r>
              <a:rPr lang="en-US" sz="2400" b="1" dirty="0" smtClean="0">
                <a:solidFill>
                  <a:srgbClr val="FF0000"/>
                </a:solidFill>
                <a:latin typeface="Courier New" pitchFamily="49" charset="0"/>
              </a:rPr>
              <a:t> </a:t>
            </a:r>
            <a:r>
              <a:rPr lang="en-US" sz="1200" b="1" dirty="0" smtClean="0">
                <a:solidFill>
                  <a:srgbClr val="FF0000"/>
                </a:solidFill>
                <a:latin typeface="Courier New" pitchFamily="49" charset="0"/>
              </a:rPr>
              <a:t> </a:t>
            </a:r>
            <a:r>
              <a:rPr lang="en-US" sz="2400" b="1" dirty="0" smtClean="0">
                <a:solidFill>
                  <a:srgbClr val="008000"/>
                </a:solidFill>
                <a:latin typeface="Courier New" pitchFamily="49" charset="0"/>
              </a:rPr>
              <a:t>XX</a:t>
            </a:r>
            <a:r>
              <a:rPr lang="en-US" sz="2400" b="1" dirty="0" smtClean="0">
                <a:solidFill>
                  <a:srgbClr val="FF0000"/>
                </a:solidFill>
                <a:latin typeface="Courier New" pitchFamily="49" charset="0"/>
              </a:rPr>
              <a:t>XX</a:t>
            </a:r>
            <a:endParaRPr lang="en-US" sz="2400" b="1" dirty="0" smtClean="0">
              <a:latin typeface="Courier New" pitchFamily="49" charset="0"/>
            </a:endParaRPr>
          </a:p>
        </p:txBody>
      </p:sp>
      <p:sp>
        <p:nvSpPr>
          <p:cNvPr id="27" name="Rectangle 26"/>
          <p:cNvSpPr/>
          <p:nvPr/>
        </p:nvSpPr>
        <p:spPr>
          <a:xfrm>
            <a:off x="6434106" y="5279695"/>
            <a:ext cx="2331384" cy="398468"/>
          </a:xfrm>
          <a:prstGeom prst="rect">
            <a:avLst/>
          </a:prstGeom>
          <a:noFill/>
          <a:ln w="38100" cmpd="sng">
            <a:solidFill>
              <a:srgbClr val="66006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ight Arrow 27"/>
          <p:cNvSpPr/>
          <p:nvPr/>
        </p:nvSpPr>
        <p:spPr>
          <a:xfrm>
            <a:off x="3657198" y="4968342"/>
            <a:ext cx="302919" cy="224138"/>
          </a:xfrm>
          <a:prstGeom prst="rightArrow">
            <a:avLst/>
          </a:prstGeom>
          <a:solidFill>
            <a:srgbClr val="FFFF00"/>
          </a:solidFill>
          <a:ln w="190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ight Arrow 28"/>
          <p:cNvSpPr/>
          <p:nvPr/>
        </p:nvSpPr>
        <p:spPr>
          <a:xfrm>
            <a:off x="3658138" y="5793102"/>
            <a:ext cx="302919" cy="224138"/>
          </a:xfrm>
          <a:prstGeom prst="rightArrow">
            <a:avLst/>
          </a:prstGeom>
          <a:solidFill>
            <a:srgbClr val="FFFF00"/>
          </a:solidFill>
          <a:ln w="190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Right Arrow 29"/>
          <p:cNvSpPr/>
          <p:nvPr/>
        </p:nvSpPr>
        <p:spPr>
          <a:xfrm>
            <a:off x="3657198" y="5357332"/>
            <a:ext cx="302919" cy="224138"/>
          </a:xfrm>
          <a:prstGeom prst="rightArrow">
            <a:avLst/>
          </a:prstGeom>
          <a:solidFill>
            <a:srgbClr val="FFFF00"/>
          </a:solidFill>
          <a:ln w="190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2" name="Freeform 31"/>
          <p:cNvSpPr/>
          <p:nvPr/>
        </p:nvSpPr>
        <p:spPr>
          <a:xfrm>
            <a:off x="5266944" y="2577440"/>
            <a:ext cx="1157981" cy="2876586"/>
          </a:xfrm>
          <a:custGeom>
            <a:avLst/>
            <a:gdLst>
              <a:gd name="connsiteX0" fmla="*/ 1157981 w 1157981"/>
              <a:gd name="connsiteY0" fmla="*/ 2890082 h 2890082"/>
              <a:gd name="connsiteX1" fmla="*/ 734633 w 1157981"/>
              <a:gd name="connsiteY1" fmla="*/ 2553875 h 2890082"/>
              <a:gd name="connsiteX2" fmla="*/ 1083272 w 1157981"/>
              <a:gd name="connsiteY2" fmla="*/ 1993530 h 2890082"/>
              <a:gd name="connsiteX3" fmla="*/ 672376 w 1157981"/>
              <a:gd name="connsiteY3" fmla="*/ 1893913 h 2890082"/>
              <a:gd name="connsiteX4" fmla="*/ 933855 w 1157981"/>
              <a:gd name="connsiteY4" fmla="*/ 1445637 h 2890082"/>
              <a:gd name="connsiteX5" fmla="*/ 485605 w 1157981"/>
              <a:gd name="connsiteY5" fmla="*/ 1184142 h 2890082"/>
              <a:gd name="connsiteX6" fmla="*/ 958758 w 1157981"/>
              <a:gd name="connsiteY6" fmla="*/ 872840 h 2890082"/>
              <a:gd name="connsiteX7" fmla="*/ 485605 w 1157981"/>
              <a:gd name="connsiteY7" fmla="*/ 785675 h 2890082"/>
              <a:gd name="connsiteX8" fmla="*/ 610119 w 1157981"/>
              <a:gd name="connsiteY8" fmla="*/ 125713 h 2890082"/>
              <a:gd name="connsiteX9" fmla="*/ 236577 w 1157981"/>
              <a:gd name="connsiteY9" fmla="*/ 499276 h 2890082"/>
              <a:gd name="connsiteX10" fmla="*/ 124514 w 1157981"/>
              <a:gd name="connsiteY10" fmla="*/ 1192 h 2890082"/>
              <a:gd name="connsiteX11" fmla="*/ 0 w 1157981"/>
              <a:gd name="connsiteY11" fmla="*/ 349851 h 2890082"/>
              <a:gd name="connsiteX0" fmla="*/ 1157981 w 1157981"/>
              <a:gd name="connsiteY0" fmla="*/ 2890082 h 2890082"/>
              <a:gd name="connsiteX1" fmla="*/ 734633 w 1157981"/>
              <a:gd name="connsiteY1" fmla="*/ 2553875 h 2890082"/>
              <a:gd name="connsiteX2" fmla="*/ 1083272 w 1157981"/>
              <a:gd name="connsiteY2" fmla="*/ 1993530 h 2890082"/>
              <a:gd name="connsiteX3" fmla="*/ 672376 w 1157981"/>
              <a:gd name="connsiteY3" fmla="*/ 1893913 h 2890082"/>
              <a:gd name="connsiteX4" fmla="*/ 933855 w 1157981"/>
              <a:gd name="connsiteY4" fmla="*/ 1445637 h 2890082"/>
              <a:gd name="connsiteX5" fmla="*/ 485605 w 1157981"/>
              <a:gd name="connsiteY5" fmla="*/ 1184142 h 2890082"/>
              <a:gd name="connsiteX6" fmla="*/ 971209 w 1157981"/>
              <a:gd name="connsiteY6" fmla="*/ 823031 h 2890082"/>
              <a:gd name="connsiteX7" fmla="*/ 485605 w 1157981"/>
              <a:gd name="connsiteY7" fmla="*/ 785675 h 2890082"/>
              <a:gd name="connsiteX8" fmla="*/ 610119 w 1157981"/>
              <a:gd name="connsiteY8" fmla="*/ 125713 h 2890082"/>
              <a:gd name="connsiteX9" fmla="*/ 236577 w 1157981"/>
              <a:gd name="connsiteY9" fmla="*/ 499276 h 2890082"/>
              <a:gd name="connsiteX10" fmla="*/ 124514 w 1157981"/>
              <a:gd name="connsiteY10" fmla="*/ 1192 h 2890082"/>
              <a:gd name="connsiteX11" fmla="*/ 0 w 1157981"/>
              <a:gd name="connsiteY11" fmla="*/ 349851 h 2890082"/>
              <a:gd name="connsiteX0" fmla="*/ 1157981 w 1157981"/>
              <a:gd name="connsiteY0" fmla="*/ 2890082 h 2890082"/>
              <a:gd name="connsiteX1" fmla="*/ 734633 w 1157981"/>
              <a:gd name="connsiteY1" fmla="*/ 2553875 h 2890082"/>
              <a:gd name="connsiteX2" fmla="*/ 1083272 w 1157981"/>
              <a:gd name="connsiteY2" fmla="*/ 1993530 h 2890082"/>
              <a:gd name="connsiteX3" fmla="*/ 672376 w 1157981"/>
              <a:gd name="connsiteY3" fmla="*/ 1893913 h 2890082"/>
              <a:gd name="connsiteX4" fmla="*/ 933855 w 1157981"/>
              <a:gd name="connsiteY4" fmla="*/ 1445637 h 2890082"/>
              <a:gd name="connsiteX5" fmla="*/ 485605 w 1157981"/>
              <a:gd name="connsiteY5" fmla="*/ 1184142 h 2890082"/>
              <a:gd name="connsiteX6" fmla="*/ 971209 w 1157981"/>
              <a:gd name="connsiteY6" fmla="*/ 823031 h 2890082"/>
              <a:gd name="connsiteX7" fmla="*/ 485605 w 1157981"/>
              <a:gd name="connsiteY7" fmla="*/ 586441 h 2890082"/>
              <a:gd name="connsiteX8" fmla="*/ 610119 w 1157981"/>
              <a:gd name="connsiteY8" fmla="*/ 125713 h 2890082"/>
              <a:gd name="connsiteX9" fmla="*/ 236577 w 1157981"/>
              <a:gd name="connsiteY9" fmla="*/ 499276 h 2890082"/>
              <a:gd name="connsiteX10" fmla="*/ 124514 w 1157981"/>
              <a:gd name="connsiteY10" fmla="*/ 1192 h 2890082"/>
              <a:gd name="connsiteX11" fmla="*/ 0 w 1157981"/>
              <a:gd name="connsiteY11" fmla="*/ 349851 h 2890082"/>
              <a:gd name="connsiteX0" fmla="*/ 1157981 w 1157981"/>
              <a:gd name="connsiteY0" fmla="*/ 2890082 h 2890082"/>
              <a:gd name="connsiteX1" fmla="*/ 734633 w 1157981"/>
              <a:gd name="connsiteY1" fmla="*/ 2553875 h 2890082"/>
              <a:gd name="connsiteX2" fmla="*/ 1083272 w 1157981"/>
              <a:gd name="connsiteY2" fmla="*/ 1993530 h 2890082"/>
              <a:gd name="connsiteX3" fmla="*/ 672376 w 1157981"/>
              <a:gd name="connsiteY3" fmla="*/ 1893913 h 2890082"/>
              <a:gd name="connsiteX4" fmla="*/ 933855 w 1157981"/>
              <a:gd name="connsiteY4" fmla="*/ 1445637 h 2890082"/>
              <a:gd name="connsiteX5" fmla="*/ 485605 w 1157981"/>
              <a:gd name="connsiteY5" fmla="*/ 1184142 h 2890082"/>
              <a:gd name="connsiteX6" fmla="*/ 971209 w 1157981"/>
              <a:gd name="connsiteY6" fmla="*/ 823031 h 2890082"/>
              <a:gd name="connsiteX7" fmla="*/ 485605 w 1157981"/>
              <a:gd name="connsiteY7" fmla="*/ 586441 h 2890082"/>
              <a:gd name="connsiteX8" fmla="*/ 610119 w 1157981"/>
              <a:gd name="connsiteY8" fmla="*/ 125713 h 2890082"/>
              <a:gd name="connsiteX9" fmla="*/ 273931 w 1157981"/>
              <a:gd name="connsiteY9" fmla="*/ 312495 h 2890082"/>
              <a:gd name="connsiteX10" fmla="*/ 236577 w 1157981"/>
              <a:gd name="connsiteY10" fmla="*/ 499276 h 2890082"/>
              <a:gd name="connsiteX11" fmla="*/ 124514 w 1157981"/>
              <a:gd name="connsiteY11" fmla="*/ 1192 h 2890082"/>
              <a:gd name="connsiteX12" fmla="*/ 0 w 1157981"/>
              <a:gd name="connsiteY12" fmla="*/ 349851 h 2890082"/>
              <a:gd name="connsiteX0" fmla="*/ 1157981 w 1157981"/>
              <a:gd name="connsiteY0" fmla="*/ 2890082 h 2890082"/>
              <a:gd name="connsiteX1" fmla="*/ 734633 w 1157981"/>
              <a:gd name="connsiteY1" fmla="*/ 2553875 h 2890082"/>
              <a:gd name="connsiteX2" fmla="*/ 1083272 w 1157981"/>
              <a:gd name="connsiteY2" fmla="*/ 1993530 h 2890082"/>
              <a:gd name="connsiteX3" fmla="*/ 672376 w 1157981"/>
              <a:gd name="connsiteY3" fmla="*/ 1893913 h 2890082"/>
              <a:gd name="connsiteX4" fmla="*/ 933855 w 1157981"/>
              <a:gd name="connsiteY4" fmla="*/ 1445637 h 2890082"/>
              <a:gd name="connsiteX5" fmla="*/ 485605 w 1157981"/>
              <a:gd name="connsiteY5" fmla="*/ 1184142 h 2890082"/>
              <a:gd name="connsiteX6" fmla="*/ 971209 w 1157981"/>
              <a:gd name="connsiteY6" fmla="*/ 823031 h 2890082"/>
              <a:gd name="connsiteX7" fmla="*/ 485605 w 1157981"/>
              <a:gd name="connsiteY7" fmla="*/ 586441 h 2890082"/>
              <a:gd name="connsiteX8" fmla="*/ 971210 w 1157981"/>
              <a:gd name="connsiteY8" fmla="*/ 200426 h 2890082"/>
              <a:gd name="connsiteX9" fmla="*/ 273931 w 1157981"/>
              <a:gd name="connsiteY9" fmla="*/ 312495 h 2890082"/>
              <a:gd name="connsiteX10" fmla="*/ 236577 w 1157981"/>
              <a:gd name="connsiteY10" fmla="*/ 499276 h 2890082"/>
              <a:gd name="connsiteX11" fmla="*/ 124514 w 1157981"/>
              <a:gd name="connsiteY11" fmla="*/ 1192 h 2890082"/>
              <a:gd name="connsiteX12" fmla="*/ 0 w 1157981"/>
              <a:gd name="connsiteY12" fmla="*/ 349851 h 2890082"/>
              <a:gd name="connsiteX0" fmla="*/ 1157981 w 1157981"/>
              <a:gd name="connsiteY0" fmla="*/ 2890082 h 2890082"/>
              <a:gd name="connsiteX1" fmla="*/ 734633 w 1157981"/>
              <a:gd name="connsiteY1" fmla="*/ 2553875 h 2890082"/>
              <a:gd name="connsiteX2" fmla="*/ 1083272 w 1157981"/>
              <a:gd name="connsiteY2" fmla="*/ 1993530 h 2890082"/>
              <a:gd name="connsiteX3" fmla="*/ 672376 w 1157981"/>
              <a:gd name="connsiteY3" fmla="*/ 1893913 h 2890082"/>
              <a:gd name="connsiteX4" fmla="*/ 933855 w 1157981"/>
              <a:gd name="connsiteY4" fmla="*/ 1445637 h 2890082"/>
              <a:gd name="connsiteX5" fmla="*/ 485605 w 1157981"/>
              <a:gd name="connsiteY5" fmla="*/ 1184142 h 2890082"/>
              <a:gd name="connsiteX6" fmla="*/ 971209 w 1157981"/>
              <a:gd name="connsiteY6" fmla="*/ 823031 h 2890082"/>
              <a:gd name="connsiteX7" fmla="*/ 485605 w 1157981"/>
              <a:gd name="connsiteY7" fmla="*/ 586441 h 2890082"/>
              <a:gd name="connsiteX8" fmla="*/ 971210 w 1157981"/>
              <a:gd name="connsiteY8" fmla="*/ 200426 h 2890082"/>
              <a:gd name="connsiteX9" fmla="*/ 485605 w 1157981"/>
              <a:gd name="connsiteY9" fmla="*/ 63453 h 2890082"/>
              <a:gd name="connsiteX10" fmla="*/ 236577 w 1157981"/>
              <a:gd name="connsiteY10" fmla="*/ 499276 h 2890082"/>
              <a:gd name="connsiteX11" fmla="*/ 124514 w 1157981"/>
              <a:gd name="connsiteY11" fmla="*/ 1192 h 2890082"/>
              <a:gd name="connsiteX12" fmla="*/ 0 w 1157981"/>
              <a:gd name="connsiteY12" fmla="*/ 349851 h 2890082"/>
              <a:gd name="connsiteX0" fmla="*/ 1157981 w 1157981"/>
              <a:gd name="connsiteY0" fmla="*/ 2889033 h 2889033"/>
              <a:gd name="connsiteX1" fmla="*/ 734633 w 1157981"/>
              <a:gd name="connsiteY1" fmla="*/ 2552826 h 2889033"/>
              <a:gd name="connsiteX2" fmla="*/ 1083272 w 1157981"/>
              <a:gd name="connsiteY2" fmla="*/ 1992481 h 2889033"/>
              <a:gd name="connsiteX3" fmla="*/ 672376 w 1157981"/>
              <a:gd name="connsiteY3" fmla="*/ 1892864 h 2889033"/>
              <a:gd name="connsiteX4" fmla="*/ 933855 w 1157981"/>
              <a:gd name="connsiteY4" fmla="*/ 1444588 h 2889033"/>
              <a:gd name="connsiteX5" fmla="*/ 485605 w 1157981"/>
              <a:gd name="connsiteY5" fmla="*/ 1183093 h 2889033"/>
              <a:gd name="connsiteX6" fmla="*/ 971209 w 1157981"/>
              <a:gd name="connsiteY6" fmla="*/ 821982 h 2889033"/>
              <a:gd name="connsiteX7" fmla="*/ 485605 w 1157981"/>
              <a:gd name="connsiteY7" fmla="*/ 585392 h 2889033"/>
              <a:gd name="connsiteX8" fmla="*/ 971210 w 1157981"/>
              <a:gd name="connsiteY8" fmla="*/ 199377 h 2889033"/>
              <a:gd name="connsiteX9" fmla="*/ 485605 w 1157981"/>
              <a:gd name="connsiteY9" fmla="*/ 62404 h 2889033"/>
              <a:gd name="connsiteX10" fmla="*/ 348640 w 1157981"/>
              <a:gd name="connsiteY10" fmla="*/ 398610 h 2889033"/>
              <a:gd name="connsiteX11" fmla="*/ 124514 w 1157981"/>
              <a:gd name="connsiteY11" fmla="*/ 143 h 2889033"/>
              <a:gd name="connsiteX12" fmla="*/ 0 w 1157981"/>
              <a:gd name="connsiteY12" fmla="*/ 348802 h 2889033"/>
              <a:gd name="connsiteX0" fmla="*/ 1157981 w 1157981"/>
              <a:gd name="connsiteY0" fmla="*/ 2876586 h 2876586"/>
              <a:gd name="connsiteX1" fmla="*/ 734633 w 1157981"/>
              <a:gd name="connsiteY1" fmla="*/ 2540379 h 2876586"/>
              <a:gd name="connsiteX2" fmla="*/ 1083272 w 1157981"/>
              <a:gd name="connsiteY2" fmla="*/ 1980034 h 2876586"/>
              <a:gd name="connsiteX3" fmla="*/ 672376 w 1157981"/>
              <a:gd name="connsiteY3" fmla="*/ 1880417 h 2876586"/>
              <a:gd name="connsiteX4" fmla="*/ 933855 w 1157981"/>
              <a:gd name="connsiteY4" fmla="*/ 1432141 h 2876586"/>
              <a:gd name="connsiteX5" fmla="*/ 485605 w 1157981"/>
              <a:gd name="connsiteY5" fmla="*/ 1170646 h 2876586"/>
              <a:gd name="connsiteX6" fmla="*/ 971209 w 1157981"/>
              <a:gd name="connsiteY6" fmla="*/ 809535 h 2876586"/>
              <a:gd name="connsiteX7" fmla="*/ 485605 w 1157981"/>
              <a:gd name="connsiteY7" fmla="*/ 572945 h 2876586"/>
              <a:gd name="connsiteX8" fmla="*/ 971210 w 1157981"/>
              <a:gd name="connsiteY8" fmla="*/ 186930 h 2876586"/>
              <a:gd name="connsiteX9" fmla="*/ 485605 w 1157981"/>
              <a:gd name="connsiteY9" fmla="*/ 49957 h 2876586"/>
              <a:gd name="connsiteX10" fmla="*/ 348640 w 1157981"/>
              <a:gd name="connsiteY10" fmla="*/ 386163 h 2876586"/>
              <a:gd name="connsiteX11" fmla="*/ 224125 w 1157981"/>
              <a:gd name="connsiteY11" fmla="*/ 148 h 2876586"/>
              <a:gd name="connsiteX12" fmla="*/ 0 w 1157981"/>
              <a:gd name="connsiteY12" fmla="*/ 336355 h 2876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7981" h="2876586">
                <a:moveTo>
                  <a:pt x="1157981" y="2876586"/>
                </a:moveTo>
                <a:cubicBezTo>
                  <a:pt x="952532" y="2783195"/>
                  <a:pt x="747084" y="2689804"/>
                  <a:pt x="734633" y="2540379"/>
                </a:cubicBezTo>
                <a:cubicBezTo>
                  <a:pt x="722181" y="2390954"/>
                  <a:pt x="1093648" y="2090028"/>
                  <a:pt x="1083272" y="1980034"/>
                </a:cubicBezTo>
                <a:cubicBezTo>
                  <a:pt x="1072896" y="1870040"/>
                  <a:pt x="697279" y="1971732"/>
                  <a:pt x="672376" y="1880417"/>
                </a:cubicBezTo>
                <a:cubicBezTo>
                  <a:pt x="647473" y="1789102"/>
                  <a:pt x="964983" y="1550436"/>
                  <a:pt x="933855" y="1432141"/>
                </a:cubicBezTo>
                <a:cubicBezTo>
                  <a:pt x="902727" y="1313846"/>
                  <a:pt x="479379" y="1274414"/>
                  <a:pt x="485605" y="1170646"/>
                </a:cubicBezTo>
                <a:cubicBezTo>
                  <a:pt x="491831" y="1066878"/>
                  <a:pt x="971209" y="909152"/>
                  <a:pt x="971209" y="809535"/>
                </a:cubicBezTo>
                <a:cubicBezTo>
                  <a:pt x="971209" y="709918"/>
                  <a:pt x="485605" y="676712"/>
                  <a:pt x="485605" y="572945"/>
                </a:cubicBezTo>
                <a:cubicBezTo>
                  <a:pt x="485605" y="469178"/>
                  <a:pt x="971210" y="274095"/>
                  <a:pt x="971210" y="186930"/>
                </a:cubicBezTo>
                <a:cubicBezTo>
                  <a:pt x="971210" y="99765"/>
                  <a:pt x="547862" y="-12304"/>
                  <a:pt x="485605" y="49957"/>
                </a:cubicBezTo>
                <a:cubicBezTo>
                  <a:pt x="423348" y="112218"/>
                  <a:pt x="392220" y="394464"/>
                  <a:pt x="348640" y="386163"/>
                </a:cubicBezTo>
                <a:cubicBezTo>
                  <a:pt x="305060" y="377862"/>
                  <a:pt x="282232" y="8449"/>
                  <a:pt x="224125" y="148"/>
                </a:cubicBezTo>
                <a:cubicBezTo>
                  <a:pt x="166018" y="-8153"/>
                  <a:pt x="0" y="336355"/>
                  <a:pt x="0" y="336355"/>
                </a:cubicBezTo>
              </a:path>
            </a:pathLst>
          </a:custGeom>
          <a:ln>
            <a:solidFill>
              <a:srgbClr val="660066"/>
            </a:solidFill>
            <a:headEnd type="none"/>
            <a:tailEnd type="triangle" w="lg" len="lg"/>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3307765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childTnLst>
                          </p:cTn>
                        </p:par>
                        <p:par>
                          <p:cTn id="9" fill="hold">
                            <p:stCondLst>
                              <p:cond delay="0"/>
                            </p:stCondLst>
                            <p:childTnLst>
                              <p:par>
                                <p:cTn id="10" presetID="22" presetClass="entr" presetSubtype="4" fill="hold" nodeType="after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wipe(down)">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0"/>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28"/>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4"/>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9"/>
                                        </p:tgtEl>
                                        <p:attrNameLst>
                                          <p:attrName>style.visibility</p:attrName>
                                        </p:attrNameLst>
                                      </p:cBhvr>
                                      <p:to>
                                        <p:strVal val="visible"/>
                                      </p:to>
                                    </p:set>
                                  </p:childTnLst>
                                </p:cTn>
                              </p:par>
                              <p:par>
                                <p:cTn id="29" presetID="1" presetClass="exit" presetSubtype="0" fill="hold" grpId="1" nodeType="withEffect">
                                  <p:stCondLst>
                                    <p:cond delay="0"/>
                                  </p:stCondLst>
                                  <p:childTnLst>
                                    <p:set>
                                      <p:cBhvr>
                                        <p:cTn id="30" dur="1" fill="hold">
                                          <p:stCondLst>
                                            <p:cond delay="0"/>
                                          </p:stCondLst>
                                        </p:cTn>
                                        <p:tgtEl>
                                          <p:spTgt spid="30"/>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2"/>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7"/>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32"/>
                                        </p:tgtEl>
                                        <p:attrNameLst>
                                          <p:attrName>style.visibility</p:attrName>
                                        </p:attrNameLst>
                                      </p:cBhvr>
                                      <p:to>
                                        <p:strVal val="visible"/>
                                      </p:to>
                                    </p:set>
                                    <p:animEffect transition="in" filter="wipe(down)">
                                      <p:cBhvr>
                                        <p:cTn id="47" dur="20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2" grpId="0" animBg="1"/>
      <p:bldP spid="23" grpId="0" animBg="1"/>
      <p:bldP spid="24" grpId="0" animBg="1"/>
      <p:bldP spid="25" grpId="0"/>
      <p:bldP spid="27" grpId="0" animBg="1"/>
      <p:bldP spid="28" grpId="0" animBg="1"/>
      <p:bldP spid="28" grpId="1" animBg="1"/>
      <p:bldP spid="29" grpId="0" animBg="1"/>
      <p:bldP spid="30" grpId="0" animBg="1"/>
      <p:bldP spid="30" grpId="1" animBg="1"/>
      <p:bldP spid="32"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33</a:t>
            </a:fld>
            <a:endParaRPr lang="en-US" dirty="0"/>
          </a:p>
        </p:txBody>
      </p:sp>
      <p:sp>
        <p:nvSpPr>
          <p:cNvPr id="13" name="Rectangle 12"/>
          <p:cNvSpPr/>
          <p:nvPr/>
        </p:nvSpPr>
        <p:spPr>
          <a:xfrm>
            <a:off x="695793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14" name="Rectangle 13"/>
          <p:cNvSpPr/>
          <p:nvPr/>
        </p:nvSpPr>
        <p:spPr>
          <a:xfrm>
            <a:off x="3706799" y="1739328"/>
            <a:ext cx="1041271"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CACHE</a:t>
            </a:r>
            <a:endParaRPr lang="en-US" b="1" dirty="0">
              <a:solidFill>
                <a:prstClr val="black"/>
              </a:solidFill>
              <a:latin typeface="Calibri"/>
              <a:ea typeface="+mn-ea"/>
              <a:cs typeface="+mn-cs"/>
            </a:endParaRPr>
          </a:p>
        </p:txBody>
      </p:sp>
      <p:graphicFrame>
        <p:nvGraphicFramePr>
          <p:cNvPr id="16" name="Table 15"/>
          <p:cNvGraphicFramePr>
            <a:graphicFrameLocks noGrp="1"/>
          </p:cNvGraphicFramePr>
          <p:nvPr>
            <p:extLst>
              <p:ext uri="{D42A27DB-BD31-4B8C-83A1-F6EECF244321}">
                <p14:modId xmlns:p14="http://schemas.microsoft.com/office/powerpoint/2010/main" val="4117639122"/>
              </p:ext>
            </p:extLst>
          </p:nvPr>
        </p:nvGraphicFramePr>
        <p:xfrm>
          <a:off x="2920244" y="2364879"/>
          <a:ext cx="2331384" cy="1828660"/>
        </p:xfrm>
        <a:graphic>
          <a:graphicData uri="http://schemas.openxmlformats.org/drawingml/2006/table">
            <a:tbl>
              <a:tblPr firstRow="1" bandRow="1"/>
              <a:tblGrid>
                <a:gridCol w="304670">
                  <a:extLst>
                    <a:ext uri="{9D8B030D-6E8A-4147-A177-3AD203B41FA5}">
                      <a16:colId xmlns:a16="http://schemas.microsoft.com/office/drawing/2014/main" val="20000"/>
                    </a:ext>
                  </a:extLst>
                </a:gridCol>
                <a:gridCol w="473153">
                  <a:extLst>
                    <a:ext uri="{9D8B030D-6E8A-4147-A177-3AD203B41FA5}">
                      <a16:colId xmlns:a16="http://schemas.microsoft.com/office/drawing/2014/main" val="20001"/>
                    </a:ext>
                  </a:extLst>
                </a:gridCol>
                <a:gridCol w="1553561">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800" dirty="0" smtClean="0">
                          <a:latin typeface="Source Sans Pro"/>
                        </a:rPr>
                        <a:t>V</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400" dirty="0" smtClean="0">
                          <a:latin typeface="Source Sans Pro"/>
                        </a:rPr>
                        <a:t>tag</a:t>
                      </a:r>
                      <a:endParaRPr lang="en-US" sz="1400" b="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1800" dirty="0" smtClean="0">
                          <a:latin typeface="Source Sans Pro"/>
                        </a:rPr>
                        <a:t>data</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N</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xx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xx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xx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bl>
          </a:graphicData>
        </a:graphic>
      </p:graphicFrame>
      <p:graphicFrame>
        <p:nvGraphicFramePr>
          <p:cNvPr id="17" name="Table 16"/>
          <p:cNvGraphicFramePr>
            <a:graphicFrameLocks noGrp="1"/>
          </p:cNvGraphicFramePr>
          <p:nvPr>
            <p:extLst>
              <p:ext uri="{D42A27DB-BD31-4B8C-83A1-F6EECF244321}">
                <p14:modId xmlns:p14="http://schemas.microsoft.com/office/powerpoint/2010/main" val="866103871"/>
              </p:ext>
            </p:extLst>
          </p:nvPr>
        </p:nvGraphicFramePr>
        <p:xfrm>
          <a:off x="1926771" y="2377190"/>
          <a:ext cx="993473" cy="1828800"/>
        </p:xfrm>
        <a:graphic>
          <a:graphicData uri="http://schemas.openxmlformats.org/drawingml/2006/table">
            <a:tbl>
              <a:tblPr firstRow="1" bandRow="1"/>
              <a:tblGrid>
                <a:gridCol w="993473">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latin typeface="Source Sans Pro"/>
                        </a:rPr>
                        <a:t>index</a:t>
                      </a:r>
                      <a:endParaRPr lang="en-US" sz="2000" b="0" dirty="0">
                        <a:solidFill>
                          <a:schemeClr val="tx2"/>
                        </a:solidFill>
                        <a:latin typeface="Source Sans Pro"/>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graphicFrame>
        <p:nvGraphicFramePr>
          <p:cNvPr id="18" name="Content Placeholder 23"/>
          <p:cNvGraphicFramePr>
            <a:graphicFrameLocks/>
          </p:cNvGraphicFramePr>
          <p:nvPr>
            <p:extLst>
              <p:ext uri="{D42A27DB-BD31-4B8C-83A1-F6EECF244321}">
                <p14:modId xmlns:p14="http://schemas.microsoft.com/office/powerpoint/2010/main" val="3239489117"/>
              </p:ext>
            </p:extLst>
          </p:nvPr>
        </p:nvGraphicFramePr>
        <p:xfrm>
          <a:off x="6421655" y="537971"/>
          <a:ext cx="2331384" cy="621792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gridCol w="1554199">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latin typeface="Source Sans Pro"/>
                        </a:rPr>
                        <a:t>addr</a:t>
                      </a:r>
                      <a:endParaRPr lang="en-US" sz="2000" b="0" dirty="0">
                        <a:solidFill>
                          <a:srgbClr val="000000"/>
                        </a:solidFill>
                        <a:latin typeface="Source Sans Pro"/>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a:rPr>
                        <a:t>data</a:t>
                      </a:r>
                      <a:endParaRPr lang="en-US" sz="20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A</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B</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C</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D</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E</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F</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G</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H</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J</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K</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L</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M</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N</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O</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P</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Q</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
        <p:nvSpPr>
          <p:cNvPr id="10" name="Title 1"/>
          <p:cNvSpPr>
            <a:spLocks noGrp="1"/>
          </p:cNvSpPr>
          <p:nvPr>
            <p:ph type="title"/>
          </p:nvPr>
        </p:nvSpPr>
        <p:spPr>
          <a:xfrm>
            <a:off x="457200" y="152528"/>
            <a:ext cx="5727381" cy="1143000"/>
          </a:xfrm>
        </p:spPr>
        <p:txBody>
          <a:bodyPr>
            <a:normAutofit fontScale="90000"/>
          </a:bodyPr>
          <a:lstStyle/>
          <a:p>
            <a:r>
              <a:rPr lang="en-US" dirty="0" smtClean="0"/>
              <a:t>Simulation #1 </a:t>
            </a:r>
            <a:br>
              <a:rPr lang="en-US" dirty="0" smtClean="0"/>
            </a:br>
            <a:r>
              <a:rPr lang="en-US" dirty="0" smtClean="0"/>
              <a:t>of a 4-byte, DM Cache</a:t>
            </a:r>
            <a:endParaRPr lang="en-US" dirty="0"/>
          </a:p>
        </p:txBody>
      </p:sp>
      <p:sp>
        <p:nvSpPr>
          <p:cNvPr id="11" name="Rectangle 10"/>
          <p:cNvSpPr/>
          <p:nvPr/>
        </p:nvSpPr>
        <p:spPr>
          <a:xfrm>
            <a:off x="115658" y="4431788"/>
            <a:ext cx="2212755" cy="461665"/>
          </a:xfrm>
          <a:prstGeom prst="rect">
            <a:avLst/>
          </a:prstGeom>
        </p:spPr>
        <p:txBody>
          <a:bodyPr wrap="square">
            <a:spAutoFit/>
          </a:bodyPr>
          <a:lstStyle/>
          <a:p>
            <a:pPr>
              <a:tabLst>
                <a:tab pos="457200" algn="l"/>
                <a:tab pos="1485900" algn="l"/>
              </a:tabLst>
            </a:pPr>
            <a:r>
              <a:rPr lang="en-US" sz="2400" b="1" dirty="0" smtClean="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1100</a:t>
            </a:r>
          </a:p>
        </p:txBody>
      </p:sp>
      <p:sp>
        <p:nvSpPr>
          <p:cNvPr id="19" name="Rectangle 18"/>
          <p:cNvSpPr/>
          <p:nvPr/>
        </p:nvSpPr>
        <p:spPr>
          <a:xfrm>
            <a:off x="2472603" y="4524298"/>
            <a:ext cx="751578" cy="369332"/>
          </a:xfrm>
          <a:prstGeom prst="rect">
            <a:avLst/>
          </a:prstGeom>
        </p:spPr>
        <p:txBody>
          <a:bodyPr wrap="none">
            <a:spAutoFit/>
          </a:bodyPr>
          <a:lstStyle/>
          <a:p>
            <a:r>
              <a:rPr lang="en-US" b="1" dirty="0" smtClean="0">
                <a:solidFill>
                  <a:srgbClr val="660066"/>
                </a:solidFill>
                <a:latin typeface="Courier New" pitchFamily="49" charset="0"/>
              </a:rPr>
              <a:t>Miss</a:t>
            </a:r>
            <a:endParaRPr lang="en-US" dirty="0">
              <a:solidFill>
                <a:srgbClr val="660066"/>
              </a:solidFill>
            </a:endParaRPr>
          </a:p>
        </p:txBody>
      </p:sp>
      <p:sp>
        <p:nvSpPr>
          <p:cNvPr id="20" name="Content Placeholder 2"/>
          <p:cNvSpPr txBox="1">
            <a:spLocks/>
          </p:cNvSpPr>
          <p:nvPr/>
        </p:nvSpPr>
        <p:spPr>
          <a:xfrm>
            <a:off x="3657198" y="4457854"/>
            <a:ext cx="2764457" cy="1817733"/>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solidFill>
                  <a:schemeClr val="tx2"/>
                </a:solidFill>
                <a:latin typeface="Source Sans Pro"/>
              </a:rPr>
              <a:t>Lookup:</a:t>
            </a:r>
            <a:endParaRPr lang="en-US" b="1" dirty="0">
              <a:solidFill>
                <a:schemeClr val="tx2"/>
              </a:solidFill>
              <a:latin typeface="Source Sans Pro"/>
            </a:endParaRPr>
          </a:p>
          <a:p>
            <a:r>
              <a:rPr lang="en-US" dirty="0" smtClean="0">
                <a:solidFill>
                  <a:schemeClr val="accent2"/>
                </a:solidFill>
                <a:latin typeface="Source Sans Pro"/>
              </a:rPr>
              <a:t>Index</a:t>
            </a:r>
            <a:r>
              <a:rPr lang="en-US" dirty="0" smtClean="0">
                <a:solidFill>
                  <a:schemeClr val="tx2"/>
                </a:solidFill>
                <a:latin typeface="Source Sans Pro"/>
              </a:rPr>
              <a:t> into $</a:t>
            </a:r>
          </a:p>
          <a:p>
            <a:r>
              <a:rPr lang="en-US" dirty="0" smtClean="0">
                <a:solidFill>
                  <a:schemeClr val="tx2"/>
                </a:solidFill>
                <a:latin typeface="Source Sans Pro"/>
              </a:rPr>
              <a:t>Check </a:t>
            </a:r>
            <a:r>
              <a:rPr lang="en-US" dirty="0" smtClean="0">
                <a:solidFill>
                  <a:schemeClr val="accent4"/>
                </a:solidFill>
                <a:latin typeface="Source Sans Pro"/>
              </a:rPr>
              <a:t>tag</a:t>
            </a:r>
          </a:p>
          <a:p>
            <a:r>
              <a:rPr lang="en-US" dirty="0" smtClean="0">
                <a:solidFill>
                  <a:schemeClr val="tx2"/>
                </a:solidFill>
                <a:latin typeface="Source Sans Pro"/>
              </a:rPr>
              <a:t>Check </a:t>
            </a:r>
            <a:r>
              <a:rPr lang="en-US" dirty="0" smtClean="0">
                <a:solidFill>
                  <a:schemeClr val="accent1"/>
                </a:solidFill>
                <a:latin typeface="Source Sans Pro"/>
              </a:rPr>
              <a:t>valid</a:t>
            </a:r>
            <a:r>
              <a:rPr lang="en-US" dirty="0" smtClean="0">
                <a:solidFill>
                  <a:schemeClr val="tx2"/>
                </a:solidFill>
                <a:latin typeface="Source Sans Pro"/>
              </a:rPr>
              <a:t> bit</a:t>
            </a:r>
          </a:p>
        </p:txBody>
      </p:sp>
      <p:cxnSp>
        <p:nvCxnSpPr>
          <p:cNvPr id="21" name="Elbow Connector 20"/>
          <p:cNvCxnSpPr/>
          <p:nvPr/>
        </p:nvCxnSpPr>
        <p:spPr>
          <a:xfrm rot="5400000" flipH="1" flipV="1">
            <a:off x="1467203" y="3453063"/>
            <a:ext cx="1628622" cy="500277"/>
          </a:xfrm>
          <a:prstGeom prst="bentConnector3">
            <a:avLst>
              <a:gd name="adj1" fmla="val 100462"/>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22" name="Rounded Rectangle 21"/>
          <p:cNvSpPr/>
          <p:nvPr/>
        </p:nvSpPr>
        <p:spPr>
          <a:xfrm>
            <a:off x="1832507" y="4517512"/>
            <a:ext cx="397737" cy="320184"/>
          </a:xfrm>
          <a:prstGeom prst="roundRect">
            <a:avLst/>
          </a:prstGeom>
          <a:noFill/>
          <a:ln w="190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Rounded Rectangle 22"/>
          <p:cNvSpPr/>
          <p:nvPr/>
        </p:nvSpPr>
        <p:spPr>
          <a:xfrm>
            <a:off x="1482974" y="4517513"/>
            <a:ext cx="353552"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259849" y="1581534"/>
            <a:ext cx="2068564" cy="830997"/>
          </a:xfrm>
          <a:prstGeom prst="rect">
            <a:avLst/>
          </a:prstGeom>
        </p:spPr>
        <p:txBody>
          <a:bodyPr wrap="square">
            <a:spAutoFit/>
          </a:bodyPr>
          <a:lstStyle/>
          <a:p>
            <a:pPr>
              <a:tabLst>
                <a:tab pos="457200" algn="l"/>
                <a:tab pos="1485900" algn="l"/>
              </a:tabLst>
            </a:pPr>
            <a:r>
              <a:rPr lang="en-US" sz="2400" b="1" dirty="0" err="1">
                <a:solidFill>
                  <a:srgbClr val="008000"/>
                </a:solidFill>
                <a:latin typeface="Courier New" pitchFamily="49" charset="0"/>
              </a:rPr>
              <a:t>tag</a:t>
            </a:r>
            <a:r>
              <a:rPr lang="en-US" sz="2400" b="1" dirty="0" err="1">
                <a:solidFill>
                  <a:schemeClr val="tx2"/>
                </a:solidFill>
                <a:latin typeface="Courier New" pitchFamily="49" charset="0"/>
              </a:rPr>
              <a:t>|</a:t>
            </a:r>
            <a:r>
              <a:rPr lang="en-US" sz="2400" b="1" dirty="0" err="1" smtClean="0">
                <a:solidFill>
                  <a:srgbClr val="FF0000"/>
                </a:solidFill>
                <a:latin typeface="Courier New" pitchFamily="49" charset="0"/>
              </a:rPr>
              <a:t>index</a:t>
            </a:r>
            <a:endParaRPr lang="en-US" sz="2400" b="1" dirty="0" smtClean="0">
              <a:solidFill>
                <a:srgbClr val="FF0000"/>
              </a:solidFill>
              <a:latin typeface="Courier New" pitchFamily="49" charset="0"/>
            </a:endParaRPr>
          </a:p>
          <a:p>
            <a:pPr>
              <a:tabLst>
                <a:tab pos="457200" algn="l"/>
                <a:tab pos="1485900" algn="l"/>
              </a:tabLst>
            </a:pPr>
            <a:r>
              <a:rPr lang="en-US" sz="2400" b="1" dirty="0" smtClean="0">
                <a:solidFill>
                  <a:srgbClr val="FF0000"/>
                </a:solidFill>
                <a:latin typeface="Courier New" pitchFamily="49" charset="0"/>
              </a:rPr>
              <a:t> </a:t>
            </a:r>
            <a:r>
              <a:rPr lang="en-US" sz="1200" b="1" dirty="0" smtClean="0">
                <a:solidFill>
                  <a:srgbClr val="FF0000"/>
                </a:solidFill>
                <a:latin typeface="Courier New" pitchFamily="49" charset="0"/>
              </a:rPr>
              <a:t> </a:t>
            </a:r>
            <a:r>
              <a:rPr lang="en-US" sz="2400" b="1" dirty="0" smtClean="0">
                <a:solidFill>
                  <a:srgbClr val="008000"/>
                </a:solidFill>
                <a:latin typeface="Courier New" pitchFamily="49" charset="0"/>
              </a:rPr>
              <a:t>XX</a:t>
            </a:r>
            <a:r>
              <a:rPr lang="en-US" sz="2400" b="1" dirty="0" smtClean="0">
                <a:solidFill>
                  <a:srgbClr val="FF0000"/>
                </a:solidFill>
                <a:latin typeface="Courier New" pitchFamily="49" charset="0"/>
              </a:rPr>
              <a:t>XX</a:t>
            </a:r>
            <a:endParaRPr lang="en-US" sz="2400" b="1" dirty="0" smtClean="0">
              <a:latin typeface="Courier New" pitchFamily="49" charset="0"/>
            </a:endParaRPr>
          </a:p>
        </p:txBody>
      </p:sp>
      <p:sp>
        <p:nvSpPr>
          <p:cNvPr id="25" name="Rectangle 24"/>
          <p:cNvSpPr/>
          <p:nvPr/>
        </p:nvSpPr>
        <p:spPr>
          <a:xfrm>
            <a:off x="6434106" y="5279695"/>
            <a:ext cx="2331384" cy="398468"/>
          </a:xfrm>
          <a:prstGeom prst="rect">
            <a:avLst/>
          </a:prstGeom>
          <a:noFill/>
          <a:ln w="38100" cmpd="sng">
            <a:solidFill>
              <a:srgbClr val="66006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89545328"/>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34</a:t>
            </a:fld>
            <a:endParaRPr lang="en-US" dirty="0"/>
          </a:p>
        </p:txBody>
      </p:sp>
      <p:sp>
        <p:nvSpPr>
          <p:cNvPr id="13" name="Rectangle 12"/>
          <p:cNvSpPr/>
          <p:nvPr/>
        </p:nvSpPr>
        <p:spPr>
          <a:xfrm>
            <a:off x="695793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14" name="Rectangle 13"/>
          <p:cNvSpPr/>
          <p:nvPr/>
        </p:nvSpPr>
        <p:spPr>
          <a:xfrm>
            <a:off x="3706799" y="1739328"/>
            <a:ext cx="1041271"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CACHE</a:t>
            </a:r>
            <a:endParaRPr lang="en-US" b="1" dirty="0">
              <a:solidFill>
                <a:prstClr val="black"/>
              </a:solidFill>
              <a:latin typeface="Calibri"/>
              <a:ea typeface="+mn-ea"/>
              <a:cs typeface="+mn-cs"/>
            </a:endParaRPr>
          </a:p>
        </p:txBody>
      </p:sp>
      <p:graphicFrame>
        <p:nvGraphicFramePr>
          <p:cNvPr id="16" name="Table 15"/>
          <p:cNvGraphicFramePr>
            <a:graphicFrameLocks noGrp="1"/>
          </p:cNvGraphicFramePr>
          <p:nvPr>
            <p:extLst>
              <p:ext uri="{D42A27DB-BD31-4B8C-83A1-F6EECF244321}">
                <p14:modId xmlns:p14="http://schemas.microsoft.com/office/powerpoint/2010/main" val="4117639122"/>
              </p:ext>
            </p:extLst>
          </p:nvPr>
        </p:nvGraphicFramePr>
        <p:xfrm>
          <a:off x="2920244" y="2364879"/>
          <a:ext cx="2331384" cy="1828660"/>
        </p:xfrm>
        <a:graphic>
          <a:graphicData uri="http://schemas.openxmlformats.org/drawingml/2006/table">
            <a:tbl>
              <a:tblPr firstRow="1" bandRow="1"/>
              <a:tblGrid>
                <a:gridCol w="304670">
                  <a:extLst>
                    <a:ext uri="{9D8B030D-6E8A-4147-A177-3AD203B41FA5}">
                      <a16:colId xmlns:a16="http://schemas.microsoft.com/office/drawing/2014/main" val="20000"/>
                    </a:ext>
                  </a:extLst>
                </a:gridCol>
                <a:gridCol w="473153">
                  <a:extLst>
                    <a:ext uri="{9D8B030D-6E8A-4147-A177-3AD203B41FA5}">
                      <a16:colId xmlns:a16="http://schemas.microsoft.com/office/drawing/2014/main" val="20001"/>
                    </a:ext>
                  </a:extLst>
                </a:gridCol>
                <a:gridCol w="1553561">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800" dirty="0" smtClean="0">
                          <a:latin typeface="Source Sans Pro"/>
                        </a:rPr>
                        <a:t>V</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400" dirty="0" smtClean="0">
                          <a:latin typeface="Source Sans Pro"/>
                        </a:rPr>
                        <a:t>tag</a:t>
                      </a:r>
                      <a:endParaRPr lang="en-US" sz="1400" b="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1800" dirty="0" smtClean="0">
                          <a:latin typeface="Source Sans Pro"/>
                        </a:rPr>
                        <a:t>data</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N</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xx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xx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xx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bl>
          </a:graphicData>
        </a:graphic>
      </p:graphicFrame>
      <p:graphicFrame>
        <p:nvGraphicFramePr>
          <p:cNvPr id="17" name="Table 16"/>
          <p:cNvGraphicFramePr>
            <a:graphicFrameLocks noGrp="1"/>
          </p:cNvGraphicFramePr>
          <p:nvPr>
            <p:extLst>
              <p:ext uri="{D42A27DB-BD31-4B8C-83A1-F6EECF244321}">
                <p14:modId xmlns:p14="http://schemas.microsoft.com/office/powerpoint/2010/main" val="866103871"/>
              </p:ext>
            </p:extLst>
          </p:nvPr>
        </p:nvGraphicFramePr>
        <p:xfrm>
          <a:off x="1926771" y="2377190"/>
          <a:ext cx="993473" cy="1828800"/>
        </p:xfrm>
        <a:graphic>
          <a:graphicData uri="http://schemas.openxmlformats.org/drawingml/2006/table">
            <a:tbl>
              <a:tblPr firstRow="1" bandRow="1"/>
              <a:tblGrid>
                <a:gridCol w="993473">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latin typeface="Source Sans Pro"/>
                        </a:rPr>
                        <a:t>index</a:t>
                      </a:r>
                      <a:endParaRPr lang="en-US" sz="2000" b="0" dirty="0">
                        <a:solidFill>
                          <a:schemeClr val="tx2"/>
                        </a:solidFill>
                        <a:latin typeface="Source Sans Pro"/>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graphicFrame>
        <p:nvGraphicFramePr>
          <p:cNvPr id="18" name="Content Placeholder 23"/>
          <p:cNvGraphicFramePr>
            <a:graphicFrameLocks/>
          </p:cNvGraphicFramePr>
          <p:nvPr>
            <p:extLst>
              <p:ext uri="{D42A27DB-BD31-4B8C-83A1-F6EECF244321}">
                <p14:modId xmlns:p14="http://schemas.microsoft.com/office/powerpoint/2010/main" val="3239489117"/>
              </p:ext>
            </p:extLst>
          </p:nvPr>
        </p:nvGraphicFramePr>
        <p:xfrm>
          <a:off x="6421655" y="537971"/>
          <a:ext cx="2331384" cy="621792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gridCol w="1554199">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latin typeface="Source Sans Pro"/>
                        </a:rPr>
                        <a:t>addr</a:t>
                      </a:r>
                      <a:endParaRPr lang="en-US" sz="2000" b="0" dirty="0">
                        <a:solidFill>
                          <a:srgbClr val="000000"/>
                        </a:solidFill>
                        <a:latin typeface="Source Sans Pro"/>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a:rPr>
                        <a:t>data</a:t>
                      </a:r>
                      <a:endParaRPr lang="en-US" sz="20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A</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B</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C</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D</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E</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F</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G</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H</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J</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K</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L</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M</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N</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O</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P</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Q</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
        <p:nvSpPr>
          <p:cNvPr id="10" name="Title 1"/>
          <p:cNvSpPr>
            <a:spLocks noGrp="1"/>
          </p:cNvSpPr>
          <p:nvPr>
            <p:ph type="title"/>
          </p:nvPr>
        </p:nvSpPr>
        <p:spPr>
          <a:xfrm>
            <a:off x="457200" y="152528"/>
            <a:ext cx="5727381" cy="1143000"/>
          </a:xfrm>
        </p:spPr>
        <p:txBody>
          <a:bodyPr>
            <a:normAutofit fontScale="90000"/>
          </a:bodyPr>
          <a:lstStyle/>
          <a:p>
            <a:r>
              <a:rPr lang="en-US" dirty="0" smtClean="0"/>
              <a:t>Simulation #1 </a:t>
            </a:r>
            <a:br>
              <a:rPr lang="en-US" dirty="0" smtClean="0"/>
            </a:br>
            <a:r>
              <a:rPr lang="en-US" dirty="0" smtClean="0"/>
              <a:t>of a 4-byte, DM Cache</a:t>
            </a:r>
            <a:endParaRPr lang="en-US" dirty="0"/>
          </a:p>
        </p:txBody>
      </p:sp>
      <p:sp>
        <p:nvSpPr>
          <p:cNvPr id="19" name="Rectangle 18"/>
          <p:cNvSpPr/>
          <p:nvPr/>
        </p:nvSpPr>
        <p:spPr>
          <a:xfrm>
            <a:off x="2472603" y="4524298"/>
            <a:ext cx="751578" cy="369332"/>
          </a:xfrm>
          <a:prstGeom prst="rect">
            <a:avLst/>
          </a:prstGeom>
        </p:spPr>
        <p:txBody>
          <a:bodyPr wrap="none">
            <a:spAutoFit/>
          </a:bodyPr>
          <a:lstStyle/>
          <a:p>
            <a:r>
              <a:rPr lang="en-US" b="1" dirty="0" smtClean="0">
                <a:solidFill>
                  <a:srgbClr val="660066"/>
                </a:solidFill>
                <a:latin typeface="Courier New" pitchFamily="49" charset="0"/>
              </a:rPr>
              <a:t>Miss</a:t>
            </a:r>
            <a:endParaRPr lang="en-US" dirty="0">
              <a:solidFill>
                <a:srgbClr val="660066"/>
              </a:solidFill>
            </a:endParaRPr>
          </a:p>
        </p:txBody>
      </p:sp>
      <p:sp>
        <p:nvSpPr>
          <p:cNvPr id="20" name="Content Placeholder 2"/>
          <p:cNvSpPr txBox="1">
            <a:spLocks/>
          </p:cNvSpPr>
          <p:nvPr/>
        </p:nvSpPr>
        <p:spPr>
          <a:xfrm>
            <a:off x="3657198" y="4457854"/>
            <a:ext cx="2764457" cy="1817733"/>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solidFill>
                  <a:schemeClr val="tx2"/>
                </a:solidFill>
                <a:latin typeface="Source Sans Pro"/>
              </a:rPr>
              <a:t>Lookup:</a:t>
            </a:r>
            <a:endParaRPr lang="en-US" b="1" dirty="0">
              <a:solidFill>
                <a:schemeClr val="tx2"/>
              </a:solidFill>
              <a:latin typeface="Source Sans Pro"/>
            </a:endParaRPr>
          </a:p>
          <a:p>
            <a:r>
              <a:rPr lang="en-US" dirty="0" smtClean="0">
                <a:solidFill>
                  <a:schemeClr val="accent2"/>
                </a:solidFill>
                <a:latin typeface="Source Sans Pro"/>
              </a:rPr>
              <a:t>Index</a:t>
            </a:r>
            <a:r>
              <a:rPr lang="en-US" dirty="0" smtClean="0">
                <a:solidFill>
                  <a:schemeClr val="tx2"/>
                </a:solidFill>
                <a:latin typeface="Source Sans Pro"/>
              </a:rPr>
              <a:t> into $</a:t>
            </a:r>
          </a:p>
          <a:p>
            <a:r>
              <a:rPr lang="en-US" dirty="0" smtClean="0">
                <a:solidFill>
                  <a:schemeClr val="tx2"/>
                </a:solidFill>
                <a:latin typeface="Source Sans Pro"/>
              </a:rPr>
              <a:t>Check </a:t>
            </a:r>
            <a:r>
              <a:rPr lang="en-US" dirty="0" smtClean="0">
                <a:solidFill>
                  <a:schemeClr val="accent4"/>
                </a:solidFill>
                <a:latin typeface="Source Sans Pro"/>
              </a:rPr>
              <a:t>tag</a:t>
            </a:r>
          </a:p>
          <a:p>
            <a:r>
              <a:rPr lang="en-US" dirty="0" smtClean="0">
                <a:solidFill>
                  <a:schemeClr val="tx2"/>
                </a:solidFill>
                <a:latin typeface="Source Sans Pro"/>
              </a:rPr>
              <a:t>Check </a:t>
            </a:r>
            <a:r>
              <a:rPr lang="en-US" dirty="0" smtClean="0">
                <a:solidFill>
                  <a:schemeClr val="accent1"/>
                </a:solidFill>
                <a:latin typeface="Source Sans Pro"/>
              </a:rPr>
              <a:t>valid</a:t>
            </a:r>
            <a:r>
              <a:rPr lang="en-US" dirty="0" smtClean="0">
                <a:solidFill>
                  <a:schemeClr val="tx2"/>
                </a:solidFill>
                <a:latin typeface="Source Sans Pro"/>
              </a:rPr>
              <a:t> bit</a:t>
            </a:r>
          </a:p>
        </p:txBody>
      </p:sp>
      <p:sp>
        <p:nvSpPr>
          <p:cNvPr id="22" name="Rounded Rectangle 21"/>
          <p:cNvSpPr/>
          <p:nvPr/>
        </p:nvSpPr>
        <p:spPr>
          <a:xfrm>
            <a:off x="1832507" y="4517512"/>
            <a:ext cx="397737" cy="320184"/>
          </a:xfrm>
          <a:prstGeom prst="roundRect">
            <a:avLst/>
          </a:prstGeom>
          <a:noFill/>
          <a:ln w="190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Rounded Rectangle 22"/>
          <p:cNvSpPr/>
          <p:nvPr/>
        </p:nvSpPr>
        <p:spPr>
          <a:xfrm>
            <a:off x="1482974" y="4517513"/>
            <a:ext cx="353552"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259849" y="1581534"/>
            <a:ext cx="2068564" cy="830997"/>
          </a:xfrm>
          <a:prstGeom prst="rect">
            <a:avLst/>
          </a:prstGeom>
        </p:spPr>
        <p:txBody>
          <a:bodyPr wrap="square">
            <a:spAutoFit/>
          </a:bodyPr>
          <a:lstStyle/>
          <a:p>
            <a:pPr>
              <a:tabLst>
                <a:tab pos="457200" algn="l"/>
                <a:tab pos="1485900" algn="l"/>
              </a:tabLst>
            </a:pPr>
            <a:r>
              <a:rPr lang="en-US" sz="2400" b="1" dirty="0" err="1">
                <a:solidFill>
                  <a:srgbClr val="008000"/>
                </a:solidFill>
                <a:latin typeface="Courier New" pitchFamily="49" charset="0"/>
              </a:rPr>
              <a:t>tag</a:t>
            </a:r>
            <a:r>
              <a:rPr lang="en-US" sz="2400" b="1" dirty="0" err="1">
                <a:solidFill>
                  <a:schemeClr val="tx2"/>
                </a:solidFill>
                <a:latin typeface="Courier New" pitchFamily="49" charset="0"/>
              </a:rPr>
              <a:t>|</a:t>
            </a:r>
            <a:r>
              <a:rPr lang="en-US" sz="2400" b="1" dirty="0" err="1" smtClean="0">
                <a:solidFill>
                  <a:srgbClr val="FF0000"/>
                </a:solidFill>
                <a:latin typeface="Courier New" pitchFamily="49" charset="0"/>
              </a:rPr>
              <a:t>index</a:t>
            </a:r>
            <a:endParaRPr lang="en-US" sz="2400" b="1" dirty="0" smtClean="0">
              <a:solidFill>
                <a:srgbClr val="FF0000"/>
              </a:solidFill>
              <a:latin typeface="Courier New" pitchFamily="49" charset="0"/>
            </a:endParaRPr>
          </a:p>
          <a:p>
            <a:pPr>
              <a:tabLst>
                <a:tab pos="457200" algn="l"/>
                <a:tab pos="1485900" algn="l"/>
              </a:tabLst>
            </a:pPr>
            <a:r>
              <a:rPr lang="en-US" sz="2400" b="1" dirty="0" smtClean="0">
                <a:solidFill>
                  <a:srgbClr val="FF0000"/>
                </a:solidFill>
                <a:latin typeface="Courier New" pitchFamily="49" charset="0"/>
              </a:rPr>
              <a:t> </a:t>
            </a:r>
            <a:r>
              <a:rPr lang="en-US" sz="1200" b="1" dirty="0" smtClean="0">
                <a:solidFill>
                  <a:srgbClr val="FF0000"/>
                </a:solidFill>
                <a:latin typeface="Courier New" pitchFamily="49" charset="0"/>
              </a:rPr>
              <a:t> </a:t>
            </a:r>
            <a:r>
              <a:rPr lang="en-US" sz="2400" b="1" dirty="0" smtClean="0">
                <a:solidFill>
                  <a:srgbClr val="008000"/>
                </a:solidFill>
                <a:latin typeface="Courier New" pitchFamily="49" charset="0"/>
              </a:rPr>
              <a:t>XX</a:t>
            </a:r>
            <a:r>
              <a:rPr lang="en-US" sz="2400" b="1" dirty="0" smtClean="0">
                <a:solidFill>
                  <a:srgbClr val="FF0000"/>
                </a:solidFill>
                <a:latin typeface="Courier New" pitchFamily="49" charset="0"/>
              </a:rPr>
              <a:t>XX</a:t>
            </a:r>
            <a:endParaRPr lang="en-US" sz="2400" b="1" dirty="0" smtClean="0">
              <a:latin typeface="Courier New" pitchFamily="49" charset="0"/>
            </a:endParaRPr>
          </a:p>
        </p:txBody>
      </p:sp>
      <p:sp>
        <p:nvSpPr>
          <p:cNvPr id="26" name="Rectangle 25"/>
          <p:cNvSpPr/>
          <p:nvPr/>
        </p:nvSpPr>
        <p:spPr>
          <a:xfrm>
            <a:off x="115658" y="4431788"/>
            <a:ext cx="2212755" cy="1200328"/>
          </a:xfrm>
          <a:prstGeom prst="rect">
            <a:avLst/>
          </a:prstGeom>
        </p:spPr>
        <p:txBody>
          <a:bodyPr wrap="square">
            <a:spAutoFit/>
          </a:bodyPr>
          <a:lstStyle/>
          <a:p>
            <a:pPr>
              <a:tabLst>
                <a:tab pos="457200" algn="l"/>
                <a:tab pos="1485900" algn="l"/>
              </a:tabLst>
            </a:pPr>
            <a:r>
              <a:rPr lang="en-US" sz="2400" b="1" dirty="0" smtClean="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1100</a:t>
            </a:r>
          </a:p>
          <a:p>
            <a:pPr>
              <a:tabLst>
                <a:tab pos="457200" algn="l"/>
                <a:tab pos="1485900" algn="l"/>
              </a:tabLst>
            </a:pPr>
            <a:r>
              <a:rPr lang="en-US" sz="2400" b="1" dirty="0" smtClean="0">
                <a:solidFill>
                  <a:schemeClr val="tx2"/>
                </a:solidFill>
                <a:latin typeface="Courier New" pitchFamily="49" charset="0"/>
              </a:rPr>
              <a:t>...</a:t>
            </a:r>
          </a:p>
          <a:p>
            <a:pPr>
              <a:tabLst>
                <a:tab pos="457200" algn="l"/>
                <a:tab pos="1485900" algn="l"/>
              </a:tabLst>
            </a:pPr>
            <a:r>
              <a:rPr lang="en-US" sz="2400" b="1" dirty="0" smtClean="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1100</a:t>
            </a:r>
          </a:p>
        </p:txBody>
      </p:sp>
      <p:sp>
        <p:nvSpPr>
          <p:cNvPr id="27" name="Rounded Rectangle 26"/>
          <p:cNvSpPr/>
          <p:nvPr/>
        </p:nvSpPr>
        <p:spPr>
          <a:xfrm>
            <a:off x="1832507" y="5229972"/>
            <a:ext cx="397737" cy="320184"/>
          </a:xfrm>
          <a:prstGeom prst="roundRect">
            <a:avLst/>
          </a:prstGeom>
          <a:noFill/>
          <a:ln w="190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ounded Rectangle 27"/>
          <p:cNvSpPr/>
          <p:nvPr/>
        </p:nvSpPr>
        <p:spPr>
          <a:xfrm>
            <a:off x="1482974" y="5217521"/>
            <a:ext cx="353552"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ectangle 28"/>
          <p:cNvSpPr/>
          <p:nvPr/>
        </p:nvSpPr>
        <p:spPr>
          <a:xfrm>
            <a:off x="2488042" y="5202378"/>
            <a:ext cx="738754" cy="369332"/>
          </a:xfrm>
          <a:prstGeom prst="rect">
            <a:avLst/>
          </a:prstGeom>
        </p:spPr>
        <p:txBody>
          <a:bodyPr wrap="none">
            <a:spAutoFit/>
          </a:bodyPr>
          <a:lstStyle/>
          <a:p>
            <a:r>
              <a:rPr lang="en-US" b="1" dirty="0" smtClean="0">
                <a:solidFill>
                  <a:srgbClr val="660066"/>
                </a:solidFill>
                <a:latin typeface="Courier New" pitchFamily="49" charset="0"/>
              </a:rPr>
              <a:t>Hit!</a:t>
            </a:r>
            <a:endParaRPr lang="en-US" dirty="0">
              <a:solidFill>
                <a:srgbClr val="660066"/>
              </a:solidFill>
            </a:endParaRPr>
          </a:p>
        </p:txBody>
      </p:sp>
      <p:sp>
        <p:nvSpPr>
          <p:cNvPr id="30" name="Rectangle 29"/>
          <p:cNvSpPr/>
          <p:nvPr/>
        </p:nvSpPr>
        <p:spPr>
          <a:xfrm>
            <a:off x="762122" y="5943995"/>
            <a:ext cx="1955920" cy="523220"/>
          </a:xfrm>
          <a:prstGeom prst="rect">
            <a:avLst/>
          </a:prstGeom>
        </p:spPr>
        <p:txBody>
          <a:bodyPr wrap="none">
            <a:spAutoFit/>
          </a:bodyPr>
          <a:lstStyle/>
          <a:p>
            <a:r>
              <a:rPr lang="en-US" sz="2800" i="1" dirty="0" smtClean="0">
                <a:solidFill>
                  <a:schemeClr val="tx2"/>
                </a:solidFill>
                <a:latin typeface="Source Sans Pro"/>
              </a:rPr>
              <a:t>Awesome! </a:t>
            </a:r>
            <a:endParaRPr lang="en-US" sz="2800" i="1" dirty="0">
              <a:solidFill>
                <a:schemeClr val="tx2"/>
              </a:solidFill>
              <a:latin typeface="Source Sans Pro"/>
            </a:endParaRPr>
          </a:p>
        </p:txBody>
      </p:sp>
      <p:cxnSp>
        <p:nvCxnSpPr>
          <p:cNvPr id="31" name="Elbow Connector 30"/>
          <p:cNvCxnSpPr/>
          <p:nvPr/>
        </p:nvCxnSpPr>
        <p:spPr>
          <a:xfrm rot="5400000" flipH="1" flipV="1">
            <a:off x="1136314" y="3834626"/>
            <a:ext cx="2290409" cy="500285"/>
          </a:xfrm>
          <a:prstGeom prst="bentConnector3">
            <a:avLst>
              <a:gd name="adj1" fmla="val 100123"/>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625466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8" grpId="0" animBg="1"/>
      <p:bldP spid="29" grpId="0"/>
      <p:bldP spid="30"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35</a:t>
            </a:fld>
            <a:endParaRPr lang="en-US" dirty="0"/>
          </a:p>
        </p:txBody>
      </p:sp>
      <p:sp>
        <p:nvSpPr>
          <p:cNvPr id="5" name="Title 1"/>
          <p:cNvSpPr>
            <a:spLocks noGrp="1"/>
          </p:cNvSpPr>
          <p:nvPr>
            <p:ph type="title"/>
          </p:nvPr>
        </p:nvSpPr>
        <p:spPr>
          <a:xfrm>
            <a:off x="260309" y="0"/>
            <a:ext cx="5930370" cy="1143000"/>
          </a:xfrm>
        </p:spPr>
        <p:txBody>
          <a:bodyPr>
            <a:normAutofit/>
          </a:bodyPr>
          <a:lstStyle/>
          <a:p>
            <a:r>
              <a:rPr lang="en-US" dirty="0" smtClean="0"/>
              <a:t>Clicker Questions</a:t>
            </a:r>
            <a:endParaRPr lang="en-US" dirty="0"/>
          </a:p>
        </p:txBody>
      </p:sp>
      <p:sp>
        <p:nvSpPr>
          <p:cNvPr id="6" name="Rectangle 5"/>
          <p:cNvSpPr/>
          <p:nvPr/>
        </p:nvSpPr>
        <p:spPr>
          <a:xfrm>
            <a:off x="260309" y="982176"/>
            <a:ext cx="8883690" cy="5093702"/>
          </a:xfrm>
          <a:prstGeom prst="rect">
            <a:avLst/>
          </a:prstGeom>
        </p:spPr>
        <p:txBody>
          <a:bodyPr wrap="square">
            <a:spAutoFit/>
          </a:bodyPr>
          <a:lstStyle/>
          <a:p>
            <a:r>
              <a:rPr lang="en-US" sz="2500" dirty="0">
                <a:solidFill>
                  <a:schemeClr val="accent1"/>
                </a:solidFill>
                <a:latin typeface="Source Sans Pro"/>
              </a:rPr>
              <a:t>Processor A is a 1 GHz processor (1 cycle = 1 ns). There is an L1 cache with a 1 cycle access time and a 50% hit rate. There is an L2 cache with a 10 cycle access time and a 90% hit rate. It takes 100 ns to access memory. </a:t>
            </a:r>
            <a:endParaRPr lang="en-US" sz="2500" dirty="0" smtClean="0">
              <a:solidFill>
                <a:schemeClr val="accent1"/>
              </a:solidFill>
              <a:latin typeface="Source Sans Pro"/>
            </a:endParaRPr>
          </a:p>
          <a:p>
            <a:r>
              <a:rPr lang="en-US" sz="2500" b="1" dirty="0" smtClean="0">
                <a:solidFill>
                  <a:schemeClr val="tx2"/>
                </a:solidFill>
                <a:latin typeface="Source Sans Pro"/>
              </a:rPr>
              <a:t>Q1: </a:t>
            </a:r>
            <a:r>
              <a:rPr lang="en-US" sz="2500" dirty="0">
                <a:solidFill>
                  <a:schemeClr val="tx2"/>
                </a:solidFill>
                <a:latin typeface="Source Sans Pro"/>
              </a:rPr>
              <a:t>What is the average memory access time of Processor A in ns? </a:t>
            </a:r>
            <a:r>
              <a:rPr lang="en-US" sz="2500" dirty="0" smtClean="0">
                <a:solidFill>
                  <a:schemeClr val="tx2"/>
                </a:solidFill>
                <a:latin typeface="Source Sans Pro"/>
              </a:rPr>
              <a:t>       A: 5    B: 7    C: 9    D: 11    E: 13</a:t>
            </a:r>
            <a:endParaRPr lang="en-US" sz="2500" dirty="0">
              <a:solidFill>
                <a:schemeClr val="tx2"/>
              </a:solidFill>
              <a:latin typeface="Source Sans Pro"/>
            </a:endParaRPr>
          </a:p>
          <a:p>
            <a:r>
              <a:rPr lang="en-US" sz="2500" dirty="0" smtClean="0">
                <a:solidFill>
                  <a:schemeClr val="accent1"/>
                </a:solidFill>
                <a:latin typeface="Source Sans Pro"/>
              </a:rPr>
              <a:t>Proc. </a:t>
            </a:r>
            <a:r>
              <a:rPr lang="en-US" sz="2500" dirty="0">
                <a:solidFill>
                  <a:schemeClr val="accent1"/>
                </a:solidFill>
                <a:latin typeface="Source Sans Pro"/>
              </a:rPr>
              <a:t>B attempts to improve upon </a:t>
            </a:r>
            <a:r>
              <a:rPr lang="en-US" sz="2500" dirty="0" smtClean="0">
                <a:solidFill>
                  <a:schemeClr val="accent1"/>
                </a:solidFill>
                <a:latin typeface="Source Sans Pro"/>
              </a:rPr>
              <a:t>Proc. </a:t>
            </a:r>
            <a:r>
              <a:rPr lang="en-US" sz="2500" dirty="0">
                <a:solidFill>
                  <a:schemeClr val="accent1"/>
                </a:solidFill>
                <a:latin typeface="Source Sans Pro"/>
              </a:rPr>
              <a:t>A by making the L1 cache larger. The new hit rate is 90%. </a:t>
            </a:r>
            <a:r>
              <a:rPr lang="en-US" sz="2500" dirty="0" smtClean="0">
                <a:solidFill>
                  <a:schemeClr val="accent1"/>
                </a:solidFill>
                <a:latin typeface="Source Sans Pro"/>
              </a:rPr>
              <a:t>To </a:t>
            </a:r>
            <a:r>
              <a:rPr lang="en-US" sz="2500" dirty="0">
                <a:solidFill>
                  <a:schemeClr val="accent1"/>
                </a:solidFill>
                <a:latin typeface="Source Sans Pro"/>
              </a:rPr>
              <a:t>maintain a 1 cycle access time, </a:t>
            </a:r>
            <a:r>
              <a:rPr lang="en-US" sz="2500" dirty="0" smtClean="0">
                <a:solidFill>
                  <a:schemeClr val="accent1"/>
                </a:solidFill>
                <a:latin typeface="Source Sans Pro"/>
              </a:rPr>
              <a:t>Proc. </a:t>
            </a:r>
            <a:r>
              <a:rPr lang="en-US" sz="2500" dirty="0">
                <a:solidFill>
                  <a:schemeClr val="accent1"/>
                </a:solidFill>
                <a:latin typeface="Source Sans Pro"/>
              </a:rPr>
              <a:t>B </a:t>
            </a:r>
            <a:r>
              <a:rPr lang="en-US" sz="2500" dirty="0" smtClean="0">
                <a:solidFill>
                  <a:schemeClr val="accent1"/>
                </a:solidFill>
                <a:latin typeface="Source Sans Pro"/>
              </a:rPr>
              <a:t>runs </a:t>
            </a:r>
            <a:r>
              <a:rPr lang="en-US" sz="2500" dirty="0">
                <a:solidFill>
                  <a:schemeClr val="accent1"/>
                </a:solidFill>
                <a:latin typeface="Source Sans Pro"/>
              </a:rPr>
              <a:t>at 500 MHz (1 cycle = 2 ns</a:t>
            </a:r>
            <a:r>
              <a:rPr lang="en-US" sz="2500" dirty="0" smtClean="0">
                <a:solidFill>
                  <a:schemeClr val="accent1"/>
                </a:solidFill>
                <a:latin typeface="Source Sans Pro"/>
              </a:rPr>
              <a:t>).</a:t>
            </a:r>
          </a:p>
          <a:p>
            <a:r>
              <a:rPr lang="en-US" sz="2500" b="1" dirty="0">
                <a:solidFill>
                  <a:schemeClr val="tx2"/>
                </a:solidFill>
                <a:latin typeface="Source Sans Pro"/>
              </a:rPr>
              <a:t>Q2: </a:t>
            </a:r>
            <a:r>
              <a:rPr lang="en-US" sz="2500" dirty="0" smtClean="0">
                <a:solidFill>
                  <a:schemeClr val="tx2"/>
                </a:solidFill>
                <a:latin typeface="Source Sans Pro"/>
              </a:rPr>
              <a:t>What </a:t>
            </a:r>
            <a:r>
              <a:rPr lang="en-US" sz="2500" dirty="0">
                <a:solidFill>
                  <a:schemeClr val="tx2"/>
                </a:solidFill>
                <a:latin typeface="Source Sans Pro"/>
              </a:rPr>
              <a:t>is the average memory access time of Processor B in ns? </a:t>
            </a:r>
            <a:r>
              <a:rPr lang="en-US" sz="2500" dirty="0" smtClean="0">
                <a:solidFill>
                  <a:schemeClr val="tx2"/>
                </a:solidFill>
                <a:latin typeface="Source Sans Pro"/>
              </a:rPr>
              <a:t>		</a:t>
            </a:r>
            <a:r>
              <a:rPr lang="en-US" sz="2500" dirty="0">
                <a:solidFill>
                  <a:schemeClr val="tx2"/>
                </a:solidFill>
                <a:latin typeface="Source Sans Pro"/>
              </a:rPr>
              <a:t> </a:t>
            </a:r>
            <a:r>
              <a:rPr lang="en-US" sz="2500" dirty="0" smtClean="0">
                <a:solidFill>
                  <a:schemeClr val="tx2"/>
                </a:solidFill>
                <a:latin typeface="Source Sans Pro"/>
              </a:rPr>
              <a:t>A</a:t>
            </a:r>
            <a:r>
              <a:rPr lang="en-US" sz="2500" dirty="0">
                <a:solidFill>
                  <a:schemeClr val="tx2"/>
                </a:solidFill>
                <a:latin typeface="Source Sans Pro"/>
              </a:rPr>
              <a:t>: 5    B: 7    C: 9    D: 11    E: 13</a:t>
            </a:r>
          </a:p>
          <a:p>
            <a:r>
              <a:rPr lang="en-US" sz="2500" b="1" dirty="0" smtClean="0">
                <a:solidFill>
                  <a:schemeClr val="tx2"/>
                </a:solidFill>
                <a:latin typeface="Source Sans Pro"/>
              </a:rPr>
              <a:t>Q3:</a:t>
            </a:r>
            <a:r>
              <a:rPr lang="en-US" sz="2500" dirty="0" smtClean="0">
                <a:solidFill>
                  <a:schemeClr val="tx2"/>
                </a:solidFill>
                <a:latin typeface="Source Sans Pro"/>
              </a:rPr>
              <a:t> Which </a:t>
            </a:r>
            <a:r>
              <a:rPr lang="en-US" sz="2500" dirty="0">
                <a:solidFill>
                  <a:schemeClr val="tx2"/>
                </a:solidFill>
                <a:latin typeface="Source Sans Pro"/>
              </a:rPr>
              <a:t>processor </a:t>
            </a:r>
            <a:r>
              <a:rPr lang="en-US" sz="2500" dirty="0" smtClean="0">
                <a:solidFill>
                  <a:schemeClr val="tx2"/>
                </a:solidFill>
                <a:latin typeface="Source Sans Pro"/>
              </a:rPr>
              <a:t>should </a:t>
            </a:r>
            <a:r>
              <a:rPr lang="en-US" sz="2500" dirty="0">
                <a:solidFill>
                  <a:schemeClr val="tx2"/>
                </a:solidFill>
                <a:latin typeface="Source Sans Pro"/>
              </a:rPr>
              <a:t>you </a:t>
            </a:r>
            <a:r>
              <a:rPr lang="en-US" sz="2500" dirty="0" smtClean="0">
                <a:solidFill>
                  <a:schemeClr val="tx2"/>
                </a:solidFill>
                <a:latin typeface="Source Sans Pro"/>
              </a:rPr>
              <a:t>buy? </a:t>
            </a:r>
          </a:p>
          <a:p>
            <a:r>
              <a:rPr lang="en-US" sz="2500" dirty="0">
                <a:solidFill>
                  <a:schemeClr val="tx2"/>
                </a:solidFill>
                <a:latin typeface="Source Sans Pro"/>
              </a:rPr>
              <a:t>A: </a:t>
            </a:r>
            <a:r>
              <a:rPr lang="en-US" sz="2500" dirty="0" smtClean="0">
                <a:solidFill>
                  <a:schemeClr val="tx2"/>
                </a:solidFill>
                <a:latin typeface="Source Sans Pro"/>
              </a:rPr>
              <a:t>Processor A    </a:t>
            </a:r>
            <a:r>
              <a:rPr lang="en-US" sz="2500" dirty="0">
                <a:solidFill>
                  <a:schemeClr val="tx2"/>
                </a:solidFill>
                <a:latin typeface="Source Sans Pro"/>
              </a:rPr>
              <a:t>B: </a:t>
            </a:r>
            <a:r>
              <a:rPr lang="en-US" sz="2500" dirty="0" smtClean="0">
                <a:solidFill>
                  <a:schemeClr val="tx2"/>
                </a:solidFill>
                <a:latin typeface="Source Sans Pro"/>
              </a:rPr>
              <a:t>Processor B    C: They are equally good.</a:t>
            </a:r>
          </a:p>
        </p:txBody>
      </p:sp>
      <p:sp>
        <p:nvSpPr>
          <p:cNvPr id="7" name="Rectangle 6"/>
          <p:cNvSpPr/>
          <p:nvPr/>
        </p:nvSpPr>
        <p:spPr>
          <a:xfrm>
            <a:off x="0" y="0"/>
            <a:ext cx="9144000" cy="6858000"/>
          </a:xfrm>
          <a:prstGeom prst="rect">
            <a:avLst/>
          </a:prstGeom>
          <a:noFill/>
          <a:ln w="28575">
            <a:solidFill>
              <a:schemeClr val="accent6"/>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Source Sans Pro"/>
            </a:endParaRPr>
          </a:p>
        </p:txBody>
      </p:sp>
    </p:spTree>
    <p:extLst>
      <p:ext uri="{BB962C8B-B14F-4D97-AF65-F5344CB8AC3E}">
        <p14:creationId xmlns:p14="http://schemas.microsoft.com/office/powerpoint/2010/main" val="54666036"/>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36</a:t>
            </a:fld>
            <a:endParaRPr lang="en-US" dirty="0"/>
          </a:p>
        </p:txBody>
      </p:sp>
      <p:sp>
        <p:nvSpPr>
          <p:cNvPr id="5" name="Content Placeholder 2"/>
          <p:cNvSpPr>
            <a:spLocks noGrp="1"/>
          </p:cNvSpPr>
          <p:nvPr>
            <p:ph idx="1"/>
          </p:nvPr>
        </p:nvSpPr>
        <p:spPr>
          <a:xfrm>
            <a:off x="263471" y="418453"/>
            <a:ext cx="8835205" cy="6303021"/>
          </a:xfrm>
        </p:spPr>
        <p:txBody>
          <a:bodyPr>
            <a:normAutofit fontScale="92500" lnSpcReduction="10000"/>
          </a:bodyPr>
          <a:lstStyle/>
          <a:p>
            <a:r>
              <a:rPr lang="en-US" dirty="0" smtClean="0"/>
              <a:t>Q1: </a:t>
            </a:r>
          </a:p>
          <a:p>
            <a:pPr marL="400050" lvl="1" indent="0">
              <a:buNone/>
            </a:pPr>
            <a:r>
              <a:rPr lang="is-IS" dirty="0" smtClean="0"/>
              <a:t>1 </a:t>
            </a:r>
            <a:r>
              <a:rPr lang="is-IS" dirty="0"/>
              <a:t>+ 50% (10 + 10% x 100) = </a:t>
            </a:r>
            <a:endParaRPr lang="is-IS" dirty="0" smtClean="0"/>
          </a:p>
          <a:p>
            <a:pPr marL="400050" lvl="1" indent="0">
              <a:buNone/>
            </a:pPr>
            <a:r>
              <a:rPr lang="is-IS" dirty="0" smtClean="0"/>
              <a:t>1 </a:t>
            </a:r>
            <a:r>
              <a:rPr lang="is-IS" dirty="0"/>
              <a:t>+ 5 + 5 = 11 ns </a:t>
            </a:r>
            <a:endParaRPr lang="is-IS" dirty="0" smtClean="0"/>
          </a:p>
          <a:p>
            <a:r>
              <a:rPr lang="en-US" dirty="0" smtClean="0"/>
              <a:t>Q2: </a:t>
            </a:r>
            <a:endParaRPr lang="en-US" dirty="0"/>
          </a:p>
          <a:p>
            <a:pPr marL="457200" lvl="1" indent="0">
              <a:buNone/>
            </a:pPr>
            <a:r>
              <a:rPr lang="is-IS" dirty="0"/>
              <a:t>2 + 10% (20 + 10% x 100) = </a:t>
            </a:r>
          </a:p>
          <a:p>
            <a:pPr marL="457200" lvl="1" indent="0">
              <a:buNone/>
            </a:pPr>
            <a:r>
              <a:rPr lang="is-IS" dirty="0"/>
              <a:t>2 + 2 + 1 = 5 ns </a:t>
            </a:r>
            <a:endParaRPr lang="is-IS" dirty="0" smtClean="0"/>
          </a:p>
          <a:p>
            <a:pPr marL="400050" lvl="1" indent="0">
              <a:buNone/>
            </a:pPr>
            <a:endParaRPr lang="is-IS" dirty="0" smtClean="0"/>
          </a:p>
          <a:p>
            <a:pPr marL="0" indent="0">
              <a:buNone/>
            </a:pPr>
            <a:r>
              <a:rPr lang="en-US" b="1" dirty="0" smtClean="0"/>
              <a:t>Processor A.</a:t>
            </a:r>
            <a:r>
              <a:rPr lang="en-US" dirty="0" smtClean="0"/>
              <a:t>  Although </a:t>
            </a:r>
            <a:r>
              <a:rPr lang="en-US" dirty="0"/>
              <a:t>memory access times are over 2x faster on Processor B, the frequency of Processor B is 2x slower. Since most workloads are not more than 50% memory instructions, Processor A is still likely to be the faster processor for most work- loads. (If I did have workloads that were over 50% memory instructions, Processor B might be the better choice.) </a:t>
            </a:r>
          </a:p>
          <a:p>
            <a:pPr marL="400050" lvl="1" indent="0">
              <a:buNone/>
            </a:pPr>
            <a:endParaRPr lang="is-IS" dirty="0"/>
          </a:p>
          <a:p>
            <a:endParaRPr lang="en-US" dirty="0"/>
          </a:p>
        </p:txBody>
      </p:sp>
      <p:sp>
        <p:nvSpPr>
          <p:cNvPr id="6" name="Title 1"/>
          <p:cNvSpPr>
            <a:spLocks noGrp="1"/>
          </p:cNvSpPr>
          <p:nvPr>
            <p:ph type="title"/>
          </p:nvPr>
        </p:nvSpPr>
        <p:spPr>
          <a:xfrm>
            <a:off x="3168306" y="0"/>
            <a:ext cx="5930370" cy="1143000"/>
          </a:xfrm>
        </p:spPr>
        <p:txBody>
          <a:bodyPr>
            <a:normAutofit/>
          </a:bodyPr>
          <a:lstStyle/>
          <a:p>
            <a:r>
              <a:rPr lang="en-US" smtClean="0"/>
              <a:t>Clicker Answers</a:t>
            </a:r>
            <a:endParaRPr lang="en-US" dirty="0"/>
          </a:p>
        </p:txBody>
      </p:sp>
    </p:spTree>
    <p:extLst>
      <p:ext uri="{BB962C8B-B14F-4D97-AF65-F5344CB8AC3E}">
        <p14:creationId xmlns:p14="http://schemas.microsoft.com/office/powerpoint/2010/main" val="175111313"/>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37</a:t>
            </a:fld>
            <a:endParaRPr lang="en-US" dirty="0"/>
          </a:p>
        </p:txBody>
      </p:sp>
      <p:sp>
        <p:nvSpPr>
          <p:cNvPr id="45" name="Title 1"/>
          <p:cNvSpPr txBox="1">
            <a:spLocks/>
          </p:cNvSpPr>
          <p:nvPr/>
        </p:nvSpPr>
        <p:spPr>
          <a:xfrm>
            <a:off x="457200" y="152528"/>
            <a:ext cx="8229600" cy="1143000"/>
          </a:xfrm>
          <a:prstGeom prst="rect">
            <a:avLst/>
          </a:prstGeom>
        </p:spPr>
        <p:txBody>
          <a:bodyPr vert="horz" lIns="91440" tIns="45720" rIns="91440" bIns="45720" rtlCol="0" anchor="ctr">
            <a:normAutofit fontScale="90000" lnSpcReduction="1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smtClean="0">
                <a:ln>
                  <a:noFill/>
                </a:ln>
                <a:solidFill>
                  <a:sysClr val="windowText" lastClr="000000"/>
                </a:solidFill>
                <a:effectLst/>
                <a:uLnTx/>
                <a:uFillTx/>
                <a:latin typeface="Source Sans Pro"/>
              </a:rPr>
              <a:t>Block Diagram </a:t>
            </a:r>
            <a:br>
              <a:rPr kumimoji="0" lang="en-US" sz="4400" b="0" i="0" u="none" strike="noStrike" kern="1200" cap="none" spc="0" normalizeH="0" baseline="0" noProof="0" smtClean="0">
                <a:ln>
                  <a:noFill/>
                </a:ln>
                <a:solidFill>
                  <a:sysClr val="windowText" lastClr="000000"/>
                </a:solidFill>
                <a:effectLst/>
                <a:uLnTx/>
                <a:uFillTx/>
                <a:latin typeface="Source Sans Pro"/>
              </a:rPr>
            </a:br>
            <a:r>
              <a:rPr kumimoji="0" lang="en-US" sz="4000" b="0" i="0" u="none" strike="noStrike" kern="1200" cap="none" spc="0" normalizeH="0" baseline="0" noProof="0" smtClean="0">
                <a:ln>
                  <a:noFill/>
                </a:ln>
                <a:solidFill>
                  <a:sysClr val="windowText" lastClr="000000"/>
                </a:solidFill>
                <a:effectLst/>
                <a:uLnTx/>
                <a:uFillTx/>
                <a:latin typeface="Source Sans Pro"/>
              </a:rPr>
              <a:t>4-entry, direct mapped Cache</a:t>
            </a:r>
            <a:endParaRPr kumimoji="0" lang="en-US" sz="4000" b="0" i="0" u="none" strike="noStrike" kern="1200" cap="none" spc="0" normalizeH="0" baseline="0" noProof="0" dirty="0">
              <a:ln>
                <a:noFill/>
              </a:ln>
              <a:solidFill>
                <a:sysClr val="windowText" lastClr="000000"/>
              </a:solidFill>
              <a:effectLst/>
              <a:uLnTx/>
              <a:uFillTx/>
              <a:latin typeface="Source Sans Pro"/>
            </a:endParaRPr>
          </a:p>
        </p:txBody>
      </p:sp>
      <p:sp>
        <p:nvSpPr>
          <p:cNvPr id="46" name="Rectangle 45"/>
          <p:cNvSpPr/>
          <p:nvPr/>
        </p:nvSpPr>
        <p:spPr>
          <a:xfrm>
            <a:off x="3706799" y="1739328"/>
            <a:ext cx="1281120"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Source Sans Pro"/>
                <a:ea typeface="+mn-ea"/>
                <a:cs typeface="+mn-cs"/>
              </a:rPr>
              <a:t>CACHE</a:t>
            </a:r>
            <a:endParaRPr lang="en-US" b="1" dirty="0">
              <a:solidFill>
                <a:prstClr val="black"/>
              </a:solidFill>
              <a:latin typeface="Source Sans Pro"/>
              <a:ea typeface="+mn-ea"/>
              <a:cs typeface="+mn-cs"/>
            </a:endParaRPr>
          </a:p>
        </p:txBody>
      </p:sp>
      <p:graphicFrame>
        <p:nvGraphicFramePr>
          <p:cNvPr id="47" name="Table 46"/>
          <p:cNvGraphicFramePr>
            <a:graphicFrameLocks noGrp="1"/>
          </p:cNvGraphicFramePr>
          <p:nvPr>
            <p:extLst>
              <p:ext uri="{D42A27DB-BD31-4B8C-83A1-F6EECF244321}">
                <p14:modId xmlns:p14="http://schemas.microsoft.com/office/powerpoint/2010/main" val="1688653305"/>
              </p:ext>
            </p:extLst>
          </p:nvPr>
        </p:nvGraphicFramePr>
        <p:xfrm>
          <a:off x="2920244" y="2364879"/>
          <a:ext cx="2331384" cy="1828660"/>
        </p:xfrm>
        <a:graphic>
          <a:graphicData uri="http://schemas.openxmlformats.org/drawingml/2006/table">
            <a:tbl>
              <a:tblPr firstRow="1" bandRow="1"/>
              <a:tblGrid>
                <a:gridCol w="304670">
                  <a:extLst>
                    <a:ext uri="{9D8B030D-6E8A-4147-A177-3AD203B41FA5}">
                      <a16:colId xmlns:a16="http://schemas.microsoft.com/office/drawing/2014/main" val="20000"/>
                    </a:ext>
                  </a:extLst>
                </a:gridCol>
                <a:gridCol w="473153">
                  <a:extLst>
                    <a:ext uri="{9D8B030D-6E8A-4147-A177-3AD203B41FA5}">
                      <a16:colId xmlns:a16="http://schemas.microsoft.com/office/drawing/2014/main" val="20001"/>
                    </a:ext>
                  </a:extLst>
                </a:gridCol>
                <a:gridCol w="1553561">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800" dirty="0" smtClean="0">
                          <a:solidFill>
                            <a:schemeClr val="bg1"/>
                          </a:solidFill>
                          <a:latin typeface="Source Sans Pro"/>
                        </a:rPr>
                        <a:t>V</a:t>
                      </a:r>
                      <a:endParaRPr lang="en-US" sz="1800" dirty="0">
                        <a:solidFill>
                          <a:schemeClr val="bg1"/>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400" dirty="0" smtClean="0">
                          <a:solidFill>
                            <a:schemeClr val="bg1"/>
                          </a:solidFill>
                          <a:latin typeface="Source Sans Pro"/>
                        </a:rPr>
                        <a:t>tag</a:t>
                      </a:r>
                      <a:endParaRPr lang="en-US" sz="1400" b="0" dirty="0">
                        <a:solidFill>
                          <a:schemeClr val="bg1"/>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1800" dirty="0" smtClean="0">
                          <a:solidFill>
                            <a:schemeClr val="bg1"/>
                          </a:solidFill>
                          <a:latin typeface="Source Sans Pro"/>
                        </a:rPr>
                        <a:t>data</a:t>
                      </a:r>
                      <a:endParaRPr lang="en-US" sz="1800" dirty="0">
                        <a:solidFill>
                          <a:schemeClr val="bg1"/>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a:t>
                      </a:r>
                      <a:endParaRPr lang="en-US" sz="1800" dirty="0">
                        <a:solidFill>
                          <a:schemeClr val="tx2"/>
                        </a:solidFill>
                        <a:latin typeface="Source Sans Pro"/>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00</a:t>
                      </a:r>
                      <a:endParaRPr lang="en-US" sz="1800" dirty="0">
                        <a:solidFill>
                          <a:schemeClr val="tx2"/>
                        </a:solidFill>
                        <a:latin typeface="Source Sans Pro"/>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1111 0000</a:t>
                      </a:r>
                      <a:endParaRPr lang="en-US" sz="1800" dirty="0">
                        <a:solidFill>
                          <a:schemeClr val="tx2"/>
                        </a:solidFill>
                        <a:latin typeface="Source Sans Pro"/>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a:t>
                      </a:r>
                      <a:endParaRPr lang="en-US" sz="1800" dirty="0">
                        <a:solidFill>
                          <a:schemeClr val="tx2"/>
                        </a:solidFill>
                        <a:latin typeface="Source Sans Pro"/>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1010</a:t>
                      </a:r>
                      <a:r>
                        <a:rPr lang="en-US" sz="1800" baseline="0" dirty="0" smtClean="0">
                          <a:solidFill>
                            <a:schemeClr val="tx2"/>
                          </a:solidFill>
                          <a:latin typeface="Source Sans Pro"/>
                        </a:rPr>
                        <a:t> 0101</a:t>
                      </a:r>
                      <a:endParaRPr lang="en-US" sz="1800" dirty="0">
                        <a:solidFill>
                          <a:schemeClr val="tx2"/>
                        </a:solidFill>
                        <a:latin typeface="Source Sans Pro"/>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01</a:t>
                      </a:r>
                      <a:endParaRPr lang="en-US" sz="1800" dirty="0">
                        <a:solidFill>
                          <a:schemeClr val="tx2"/>
                        </a:solidFill>
                        <a:latin typeface="Source Sans Pro"/>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1010</a:t>
                      </a:r>
                      <a:r>
                        <a:rPr lang="en-US" sz="1800" baseline="0" dirty="0" smtClean="0">
                          <a:solidFill>
                            <a:schemeClr val="tx2"/>
                          </a:solidFill>
                          <a:latin typeface="Source Sans Pro"/>
                        </a:rPr>
                        <a:t> 1010</a:t>
                      </a:r>
                      <a:endParaRPr lang="en-US" sz="1800" dirty="0">
                        <a:solidFill>
                          <a:schemeClr val="tx2"/>
                        </a:solidFill>
                        <a:latin typeface="Source Sans Pro"/>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a:t>
                      </a:r>
                      <a:endParaRPr lang="en-US" sz="1800" dirty="0">
                        <a:solidFill>
                          <a:schemeClr val="tx2"/>
                        </a:solidFill>
                        <a:latin typeface="Source Sans Pro"/>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0000</a:t>
                      </a:r>
                      <a:r>
                        <a:rPr lang="en-US" sz="1800" baseline="0" dirty="0" smtClean="0">
                          <a:solidFill>
                            <a:schemeClr val="tx2"/>
                          </a:solidFill>
                          <a:latin typeface="Source Sans Pro"/>
                        </a:rPr>
                        <a:t> 0000</a:t>
                      </a:r>
                      <a:endParaRPr lang="en-US" sz="1800" dirty="0">
                        <a:solidFill>
                          <a:schemeClr val="tx2"/>
                        </a:solidFill>
                        <a:latin typeface="Source Sans Pro"/>
                      </a:endParaRPr>
                    </a:p>
                  </a:txBody>
                  <a:tcP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bl>
          </a:graphicData>
        </a:graphic>
      </p:graphicFrame>
      <p:sp>
        <p:nvSpPr>
          <p:cNvPr id="48" name="Rectangle 47"/>
          <p:cNvSpPr/>
          <p:nvPr/>
        </p:nvSpPr>
        <p:spPr>
          <a:xfrm>
            <a:off x="2922500" y="3101491"/>
            <a:ext cx="2331384" cy="355629"/>
          </a:xfrm>
          <a:prstGeom prst="rect">
            <a:avLst/>
          </a:prstGeom>
          <a:noFill/>
          <a:ln w="19050" cap="flat" cmpd="sng" algn="ctr">
            <a:solidFill>
              <a:srgbClr val="FF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a:ea typeface="+mn-ea"/>
              <a:cs typeface="+mn-cs"/>
            </a:endParaRPr>
          </a:p>
        </p:txBody>
      </p:sp>
      <p:grpSp>
        <p:nvGrpSpPr>
          <p:cNvPr id="49" name="Group 48"/>
          <p:cNvGrpSpPr/>
          <p:nvPr/>
        </p:nvGrpSpPr>
        <p:grpSpPr>
          <a:xfrm>
            <a:off x="2455201" y="2687231"/>
            <a:ext cx="465043" cy="1523943"/>
            <a:chOff x="2455201" y="2687231"/>
            <a:chExt cx="465043" cy="1523943"/>
          </a:xfrm>
        </p:grpSpPr>
        <p:sp>
          <p:nvSpPr>
            <p:cNvPr id="50" name="Freeform 9"/>
            <p:cNvSpPr>
              <a:spLocks/>
            </p:cNvSpPr>
            <p:nvPr/>
          </p:nvSpPr>
          <p:spPr bwMode="auto">
            <a:xfrm flipH="1">
              <a:off x="2455201" y="2687231"/>
              <a:ext cx="146800" cy="1523943"/>
            </a:xfrm>
            <a:custGeom>
              <a:avLst/>
              <a:gdLst>
                <a:gd name="T0" fmla="*/ 0 w 192"/>
                <a:gd name="T1" fmla="*/ 0 h 2496"/>
                <a:gd name="T2" fmla="*/ 0 w 192"/>
                <a:gd name="T3" fmla="*/ 2147483647 h 2496"/>
                <a:gd name="T4" fmla="*/ 2147483647 w 192"/>
                <a:gd name="T5" fmla="*/ 2147483647 h 2496"/>
                <a:gd name="T6" fmla="*/ 2147483647 w 192"/>
                <a:gd name="T7" fmla="*/ 2147483647 h 2496"/>
                <a:gd name="T8" fmla="*/ 0 w 192"/>
                <a:gd name="T9" fmla="*/ 0 h 2496"/>
                <a:gd name="T10" fmla="*/ 0 60000 65536"/>
                <a:gd name="T11" fmla="*/ 0 60000 65536"/>
                <a:gd name="T12" fmla="*/ 0 60000 65536"/>
                <a:gd name="T13" fmla="*/ 0 60000 65536"/>
                <a:gd name="T14" fmla="*/ 0 60000 65536"/>
                <a:gd name="T15" fmla="*/ 0 w 192"/>
                <a:gd name="T16" fmla="*/ 0 h 2496"/>
                <a:gd name="T17" fmla="*/ 192 w 192"/>
                <a:gd name="T18" fmla="*/ 2496 h 2496"/>
              </a:gdLst>
              <a:ahLst/>
              <a:cxnLst>
                <a:cxn ang="T10">
                  <a:pos x="T0" y="T1"/>
                </a:cxn>
                <a:cxn ang="T11">
                  <a:pos x="T2" y="T3"/>
                </a:cxn>
                <a:cxn ang="T12">
                  <a:pos x="T4" y="T5"/>
                </a:cxn>
                <a:cxn ang="T13">
                  <a:pos x="T6" y="T7"/>
                </a:cxn>
                <a:cxn ang="T14">
                  <a:pos x="T8" y="T9"/>
                </a:cxn>
              </a:cxnLst>
              <a:rect l="T15" t="T16" r="T17" b="T18"/>
              <a:pathLst>
                <a:path w="192" h="2496">
                  <a:moveTo>
                    <a:pt x="0" y="0"/>
                  </a:moveTo>
                  <a:lnTo>
                    <a:pt x="0" y="2496"/>
                  </a:lnTo>
                  <a:lnTo>
                    <a:pt x="192" y="2304"/>
                  </a:lnTo>
                  <a:lnTo>
                    <a:pt x="192" y="192"/>
                  </a:lnTo>
                  <a:lnTo>
                    <a:pt x="0" y="0"/>
                  </a:lnTo>
                  <a:close/>
                </a:path>
              </a:pathLst>
            </a:custGeom>
            <a:solidFill>
              <a:srgbClr val="EEECE1">
                <a:lumMod val="75000"/>
              </a:srgbClr>
            </a:solidFill>
            <a:ln w="28575">
              <a:solidFill>
                <a:srgbClr val="000000"/>
              </a:solidFill>
              <a:round/>
              <a:headEnd/>
              <a:tailEnd/>
            </a:ln>
          </p:spPr>
          <p:txBody>
            <a:bodyPr wrap="none" anchor="ctr">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Source Sans Pro"/>
                <a:ea typeface="+mn-ea"/>
                <a:cs typeface="+mn-cs"/>
              </a:endParaRPr>
            </a:p>
          </p:txBody>
        </p:sp>
        <p:sp>
          <p:nvSpPr>
            <p:cNvPr id="51" name="Line 13"/>
            <p:cNvSpPr>
              <a:spLocks noChangeShapeType="1"/>
            </p:cNvSpPr>
            <p:nvPr/>
          </p:nvSpPr>
          <p:spPr bwMode="auto">
            <a:xfrm>
              <a:off x="2615444" y="2934063"/>
              <a:ext cx="304800" cy="0"/>
            </a:xfrm>
            <a:prstGeom prst="line">
              <a:avLst/>
            </a:prstGeom>
            <a:noFill/>
            <a:ln w="25400" cap="flat" cmpd="sng" algn="ctr">
              <a:solidFill>
                <a:srgbClr val="000000"/>
              </a:solidFill>
              <a:prstDash val="solid"/>
              <a:round/>
              <a:headEnd type="none" w="med" len="med"/>
              <a:tailEnd type="triangle" w="med" len="med"/>
            </a:ln>
          </p:spPr>
          <p:txBody>
            <a:bodyPr wrap="none" anchor="ctr">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Source Sans Pro"/>
                <a:ea typeface="+mn-ea"/>
                <a:cs typeface="+mn-cs"/>
              </a:endParaRPr>
            </a:p>
          </p:txBody>
        </p:sp>
        <p:sp>
          <p:nvSpPr>
            <p:cNvPr id="52" name="Line 14"/>
            <p:cNvSpPr>
              <a:spLocks noChangeShapeType="1"/>
            </p:cNvSpPr>
            <p:nvPr/>
          </p:nvSpPr>
          <p:spPr bwMode="auto">
            <a:xfrm>
              <a:off x="2615444" y="3290700"/>
              <a:ext cx="304800" cy="0"/>
            </a:xfrm>
            <a:prstGeom prst="line">
              <a:avLst/>
            </a:prstGeom>
            <a:noFill/>
            <a:ln w="25400" cap="flat" cmpd="sng" algn="ctr">
              <a:solidFill>
                <a:srgbClr val="FF0000"/>
              </a:solidFill>
              <a:prstDash val="solid"/>
              <a:round/>
              <a:headEnd type="none" w="med" len="med"/>
              <a:tailEnd type="triangle" w="med" len="med"/>
            </a:ln>
          </p:spPr>
          <p:txBody>
            <a:bodyPr wrap="none" anchor="ctr">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Source Sans Pro"/>
                <a:ea typeface="+mn-ea"/>
                <a:cs typeface="+mn-cs"/>
              </a:endParaRPr>
            </a:p>
          </p:txBody>
        </p:sp>
        <p:sp>
          <p:nvSpPr>
            <p:cNvPr id="53" name="Line 15"/>
            <p:cNvSpPr>
              <a:spLocks noChangeShapeType="1"/>
            </p:cNvSpPr>
            <p:nvPr/>
          </p:nvSpPr>
          <p:spPr bwMode="auto">
            <a:xfrm>
              <a:off x="2615444" y="3668071"/>
              <a:ext cx="304800" cy="0"/>
            </a:xfrm>
            <a:prstGeom prst="line">
              <a:avLst/>
            </a:prstGeom>
            <a:noFill/>
            <a:ln w="25400" cap="flat" cmpd="sng" algn="ctr">
              <a:solidFill>
                <a:sysClr val="windowText" lastClr="000000"/>
              </a:solidFill>
              <a:prstDash val="solid"/>
              <a:round/>
              <a:headEnd type="none" w="med" len="med"/>
              <a:tailEnd type="triangle" w="med" len="med"/>
            </a:ln>
          </p:spPr>
          <p:txBody>
            <a:bodyPr wrap="none" anchor="ctr">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Source Sans Pro"/>
                <a:ea typeface="+mn-ea"/>
                <a:cs typeface="+mn-cs"/>
              </a:endParaRPr>
            </a:p>
          </p:txBody>
        </p:sp>
        <p:sp>
          <p:nvSpPr>
            <p:cNvPr id="54" name="Line 16"/>
            <p:cNvSpPr>
              <a:spLocks noChangeShapeType="1"/>
            </p:cNvSpPr>
            <p:nvPr/>
          </p:nvSpPr>
          <p:spPr bwMode="auto">
            <a:xfrm>
              <a:off x="2615444" y="4009157"/>
              <a:ext cx="304800" cy="0"/>
            </a:xfrm>
            <a:prstGeom prst="line">
              <a:avLst/>
            </a:prstGeom>
            <a:noFill/>
            <a:ln w="25400" cap="flat" cmpd="sng" algn="ctr">
              <a:solidFill>
                <a:srgbClr val="000000"/>
              </a:solidFill>
              <a:prstDash val="solid"/>
              <a:round/>
              <a:headEnd type="none" w="med" len="med"/>
              <a:tailEnd type="triangle" w="med" len="med"/>
            </a:ln>
          </p:spPr>
          <p:txBody>
            <a:bodyPr wrap="none" anchor="ctr">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Source Sans Pro"/>
                <a:ea typeface="+mn-ea"/>
                <a:cs typeface="+mn-cs"/>
              </a:endParaRPr>
            </a:p>
          </p:txBody>
        </p:sp>
      </p:grpSp>
      <p:sp>
        <p:nvSpPr>
          <p:cNvPr id="55" name="Rectangle 54"/>
          <p:cNvSpPr/>
          <p:nvPr/>
        </p:nvSpPr>
        <p:spPr>
          <a:xfrm>
            <a:off x="259849" y="1581534"/>
            <a:ext cx="2068564" cy="830997"/>
          </a:xfrm>
          <a:prstGeom prst="rect">
            <a:avLst/>
          </a:prstGeom>
        </p:spPr>
        <p:txBody>
          <a:bodyPr wrap="square">
            <a:spAutoFit/>
          </a:bodyPr>
          <a:lstStyle/>
          <a:p>
            <a:pPr fontAlgn="auto">
              <a:spcBef>
                <a:spcPts val="0"/>
              </a:spcBef>
              <a:spcAft>
                <a:spcPts val="0"/>
              </a:spcAft>
              <a:tabLst>
                <a:tab pos="457200" algn="l"/>
                <a:tab pos="1485900" algn="l"/>
              </a:tabLst>
            </a:pPr>
            <a:r>
              <a:rPr lang="en-US" b="1" dirty="0" err="1">
                <a:solidFill>
                  <a:srgbClr val="008000"/>
                </a:solidFill>
                <a:latin typeface="Courier New" panose="02070309020205020404" pitchFamily="49" charset="0"/>
                <a:ea typeface="+mn-ea"/>
                <a:cs typeface="Courier New" panose="02070309020205020404" pitchFamily="49" charset="0"/>
              </a:rPr>
              <a:t>tag</a:t>
            </a:r>
            <a:r>
              <a:rPr lang="en-US" b="1" dirty="0" err="1">
                <a:solidFill>
                  <a:prstClr val="black"/>
                </a:solidFill>
                <a:latin typeface="Courier New" panose="02070309020205020404" pitchFamily="49" charset="0"/>
                <a:ea typeface="+mn-ea"/>
                <a:cs typeface="Courier New" panose="02070309020205020404" pitchFamily="49" charset="0"/>
              </a:rPr>
              <a:t>|</a:t>
            </a:r>
            <a:r>
              <a:rPr lang="en-US" b="1" dirty="0" err="1" smtClean="0">
                <a:solidFill>
                  <a:srgbClr val="FF0000"/>
                </a:solidFill>
                <a:latin typeface="Courier New" panose="02070309020205020404" pitchFamily="49" charset="0"/>
                <a:ea typeface="+mn-ea"/>
                <a:cs typeface="Courier New" panose="02070309020205020404" pitchFamily="49" charset="0"/>
              </a:rPr>
              <a:t>index</a:t>
            </a:r>
            <a:endParaRPr lang="en-US" b="1" dirty="0" smtClean="0">
              <a:solidFill>
                <a:srgbClr val="FF0000"/>
              </a:solidFill>
              <a:latin typeface="Courier New" panose="02070309020205020404" pitchFamily="49" charset="0"/>
              <a:ea typeface="+mn-ea"/>
              <a:cs typeface="Courier New" panose="02070309020205020404" pitchFamily="49" charset="0"/>
            </a:endParaRPr>
          </a:p>
          <a:p>
            <a:pPr fontAlgn="auto">
              <a:spcBef>
                <a:spcPts val="0"/>
              </a:spcBef>
              <a:spcAft>
                <a:spcPts val="0"/>
              </a:spcAft>
              <a:tabLst>
                <a:tab pos="457200" algn="l"/>
                <a:tab pos="1485900" algn="l"/>
              </a:tabLst>
            </a:pPr>
            <a:r>
              <a:rPr lang="en-US" b="1" dirty="0" smtClean="0">
                <a:solidFill>
                  <a:srgbClr val="FF0000"/>
                </a:solidFill>
                <a:latin typeface="Courier New" panose="02070309020205020404" pitchFamily="49" charset="0"/>
                <a:ea typeface="+mn-ea"/>
                <a:cs typeface="Courier New" panose="02070309020205020404" pitchFamily="49" charset="0"/>
              </a:rPr>
              <a:t> </a:t>
            </a:r>
            <a:r>
              <a:rPr lang="en-US" sz="1200" b="1" dirty="0" smtClean="0">
                <a:solidFill>
                  <a:srgbClr val="FF0000"/>
                </a:solidFill>
                <a:latin typeface="Courier New" panose="02070309020205020404" pitchFamily="49" charset="0"/>
                <a:ea typeface="+mn-ea"/>
                <a:cs typeface="Courier New" panose="02070309020205020404" pitchFamily="49" charset="0"/>
              </a:rPr>
              <a:t> </a:t>
            </a:r>
            <a:r>
              <a:rPr lang="en-US" b="1" dirty="0" smtClean="0">
                <a:solidFill>
                  <a:srgbClr val="008000"/>
                </a:solidFill>
                <a:latin typeface="Courier New" panose="02070309020205020404" pitchFamily="49" charset="0"/>
                <a:ea typeface="+mn-ea"/>
                <a:cs typeface="Courier New" panose="02070309020205020404" pitchFamily="49" charset="0"/>
              </a:rPr>
              <a:t>11</a:t>
            </a:r>
            <a:r>
              <a:rPr lang="en-US" b="1" dirty="0" smtClean="0">
                <a:solidFill>
                  <a:srgbClr val="FF0000"/>
                </a:solidFill>
                <a:latin typeface="Courier New" panose="02070309020205020404" pitchFamily="49" charset="0"/>
                <a:ea typeface="+mn-ea"/>
                <a:cs typeface="Courier New" panose="02070309020205020404" pitchFamily="49" charset="0"/>
              </a:rPr>
              <a:t>01</a:t>
            </a:r>
            <a:endParaRPr lang="en-US" b="1" dirty="0" smtClean="0">
              <a:solidFill>
                <a:prstClr val="black"/>
              </a:solidFill>
              <a:latin typeface="Courier New" panose="02070309020205020404" pitchFamily="49" charset="0"/>
              <a:ea typeface="+mn-ea"/>
              <a:cs typeface="Courier New" panose="02070309020205020404" pitchFamily="49" charset="0"/>
            </a:endParaRPr>
          </a:p>
        </p:txBody>
      </p:sp>
      <p:grpSp>
        <p:nvGrpSpPr>
          <p:cNvPr id="56" name="Group 55"/>
          <p:cNvGrpSpPr/>
          <p:nvPr/>
        </p:nvGrpSpPr>
        <p:grpSpPr>
          <a:xfrm>
            <a:off x="1048744" y="2364879"/>
            <a:ext cx="1385174" cy="1065586"/>
            <a:chOff x="1048744" y="2364879"/>
            <a:chExt cx="1385174" cy="1065586"/>
          </a:xfrm>
        </p:grpSpPr>
        <p:cxnSp>
          <p:nvCxnSpPr>
            <p:cNvPr id="57" name="Elbow Connector 56"/>
            <p:cNvCxnSpPr/>
            <p:nvPr/>
          </p:nvCxnSpPr>
          <p:spPr>
            <a:xfrm>
              <a:off x="1157981" y="2364879"/>
              <a:ext cx="1275937" cy="1065586"/>
            </a:xfrm>
            <a:prstGeom prst="bentConnector3">
              <a:avLst>
                <a:gd name="adj1" fmla="val -317"/>
              </a:avLst>
            </a:prstGeom>
            <a:noFill/>
            <a:ln w="25400" cap="flat" cmpd="sng" algn="ctr">
              <a:solidFill>
                <a:srgbClr val="FF0000"/>
              </a:solidFill>
              <a:prstDash val="solid"/>
              <a:tailEnd type="arrow"/>
            </a:ln>
            <a:effectLst>
              <a:outerShdw blurRad="40000" dist="20000" dir="5400000" rotWithShape="0">
                <a:srgbClr val="000000">
                  <a:alpha val="38000"/>
                </a:srgbClr>
              </a:outerShdw>
            </a:effectLst>
          </p:spPr>
        </p:cxnSp>
        <p:sp>
          <p:nvSpPr>
            <p:cNvPr id="58" name="Line 14"/>
            <p:cNvSpPr>
              <a:spLocks noChangeShapeType="1"/>
            </p:cNvSpPr>
            <p:nvPr/>
          </p:nvSpPr>
          <p:spPr bwMode="auto">
            <a:xfrm>
              <a:off x="1048744" y="2952650"/>
              <a:ext cx="227217" cy="128021"/>
            </a:xfrm>
            <a:prstGeom prst="line">
              <a:avLst/>
            </a:prstGeom>
            <a:noFill/>
            <a:ln w="25400" cap="flat" cmpd="sng" algn="ctr">
              <a:solidFill>
                <a:sysClr val="windowText" lastClr="000000"/>
              </a:solidFill>
              <a:prstDash val="solid"/>
              <a:round/>
              <a:headEnd type="none" w="med" len="med"/>
              <a:tailEnd type="none" w="med" len="med"/>
            </a:ln>
          </p:spPr>
          <p:txBody>
            <a:bodyPr wrap="none" anchor="ctr">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prstClr val="black"/>
                </a:solidFill>
                <a:effectLst/>
                <a:uLnTx/>
                <a:uFillTx/>
                <a:latin typeface="Source Sans Pro"/>
                <a:ea typeface="+mn-ea"/>
                <a:cs typeface="+mn-cs"/>
              </a:endParaRPr>
            </a:p>
          </p:txBody>
        </p:sp>
        <p:sp>
          <p:nvSpPr>
            <p:cNvPr id="59" name="Rectangle 58"/>
            <p:cNvSpPr/>
            <p:nvPr/>
          </p:nvSpPr>
          <p:spPr>
            <a:xfrm>
              <a:off x="1094107" y="2723582"/>
              <a:ext cx="312906" cy="341632"/>
            </a:xfrm>
            <a:prstGeom prst="rect">
              <a:avLst/>
            </a:prstGeom>
          </p:spPr>
          <p:txBody>
            <a:bodyPr wrap="none">
              <a:spAutoFit/>
            </a:bodyPr>
            <a:lstStyle/>
            <a:p>
              <a:pPr marL="0" marR="0" lvl="0" indent="0" algn="r" defTabSz="914400" eaLnBrk="1" fontAlgn="auto" latinLnBrk="0" hangingPunct="1">
                <a:lnSpc>
                  <a:spcPct val="9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a:ea typeface="+mn-ea"/>
                  <a:cs typeface="+mn-cs"/>
                </a:rPr>
                <a:t>2</a:t>
              </a:r>
            </a:p>
          </p:txBody>
        </p:sp>
      </p:grpSp>
      <p:grpSp>
        <p:nvGrpSpPr>
          <p:cNvPr id="60" name="Group 59"/>
          <p:cNvGrpSpPr/>
          <p:nvPr/>
        </p:nvGrpSpPr>
        <p:grpSpPr>
          <a:xfrm>
            <a:off x="3513873" y="3392686"/>
            <a:ext cx="358239" cy="1488541"/>
            <a:chOff x="3513873" y="3392686"/>
            <a:chExt cx="358239" cy="1488541"/>
          </a:xfrm>
        </p:grpSpPr>
        <p:sp>
          <p:nvSpPr>
            <p:cNvPr id="61" name="Line 14"/>
            <p:cNvSpPr>
              <a:spLocks noChangeShapeType="1"/>
            </p:cNvSpPr>
            <p:nvPr/>
          </p:nvSpPr>
          <p:spPr bwMode="auto">
            <a:xfrm>
              <a:off x="3627482" y="3392686"/>
              <a:ext cx="0" cy="1488541"/>
            </a:xfrm>
            <a:prstGeom prst="line">
              <a:avLst/>
            </a:prstGeom>
            <a:noFill/>
            <a:ln w="25400" cap="flat" cmpd="sng" algn="ctr">
              <a:solidFill>
                <a:srgbClr val="FF0000"/>
              </a:solidFill>
              <a:prstDash val="solid"/>
              <a:round/>
              <a:headEnd type="oval" w="med" len="med"/>
              <a:tailEnd type="triangle" w="med" len="med"/>
            </a:ln>
          </p:spPr>
          <p:txBody>
            <a:bodyPr wrap="none" anchor="ctr">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Source Sans Pro"/>
                <a:ea typeface="+mn-ea"/>
                <a:cs typeface="+mn-cs"/>
              </a:endParaRPr>
            </a:p>
          </p:txBody>
        </p:sp>
        <p:sp>
          <p:nvSpPr>
            <p:cNvPr id="62" name="Line 14"/>
            <p:cNvSpPr>
              <a:spLocks noChangeShapeType="1"/>
            </p:cNvSpPr>
            <p:nvPr/>
          </p:nvSpPr>
          <p:spPr bwMode="auto">
            <a:xfrm>
              <a:off x="3513873" y="4457807"/>
              <a:ext cx="227217" cy="128021"/>
            </a:xfrm>
            <a:prstGeom prst="line">
              <a:avLst/>
            </a:prstGeom>
            <a:noFill/>
            <a:ln w="25400" cap="flat" cmpd="sng" algn="ctr">
              <a:solidFill>
                <a:sysClr val="windowText" lastClr="000000"/>
              </a:solidFill>
              <a:prstDash val="solid"/>
              <a:round/>
              <a:headEnd type="none" w="med" len="med"/>
              <a:tailEnd type="none" w="med" len="med"/>
            </a:ln>
          </p:spPr>
          <p:txBody>
            <a:bodyPr wrap="none" anchor="ctr">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Source Sans Pro"/>
                <a:ea typeface="+mn-ea"/>
                <a:cs typeface="+mn-cs"/>
              </a:endParaRPr>
            </a:p>
          </p:txBody>
        </p:sp>
        <p:sp>
          <p:nvSpPr>
            <p:cNvPr id="63" name="Rectangle 62"/>
            <p:cNvSpPr/>
            <p:nvPr/>
          </p:nvSpPr>
          <p:spPr>
            <a:xfrm>
              <a:off x="3559206" y="4239579"/>
              <a:ext cx="312906" cy="341632"/>
            </a:xfrm>
            <a:prstGeom prst="rect">
              <a:avLst/>
            </a:prstGeom>
          </p:spPr>
          <p:txBody>
            <a:bodyPr wrap="none">
              <a:spAutoFit/>
            </a:bodyPr>
            <a:lstStyle/>
            <a:p>
              <a:pPr marL="0" marR="0" lvl="0" indent="0" algn="r" defTabSz="914400" eaLnBrk="1" fontAlgn="auto" latinLnBrk="0" hangingPunct="1">
                <a:lnSpc>
                  <a:spcPct val="9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a:ea typeface="+mn-ea"/>
                  <a:cs typeface="+mn-cs"/>
                </a:rPr>
                <a:t>2</a:t>
              </a:r>
            </a:p>
          </p:txBody>
        </p:sp>
      </p:grpSp>
      <p:grpSp>
        <p:nvGrpSpPr>
          <p:cNvPr id="64" name="Group 63"/>
          <p:cNvGrpSpPr/>
          <p:nvPr/>
        </p:nvGrpSpPr>
        <p:grpSpPr>
          <a:xfrm>
            <a:off x="658377" y="2364879"/>
            <a:ext cx="2766490" cy="2709864"/>
            <a:chOff x="658377" y="2364879"/>
            <a:chExt cx="2766490" cy="2709864"/>
          </a:xfrm>
        </p:grpSpPr>
        <p:cxnSp>
          <p:nvCxnSpPr>
            <p:cNvPr id="65" name="Elbow Connector 64"/>
            <p:cNvCxnSpPr/>
            <p:nvPr/>
          </p:nvCxnSpPr>
          <p:spPr>
            <a:xfrm rot="16200000" flipH="1">
              <a:off x="743495" y="2393370"/>
              <a:ext cx="2709864" cy="2652881"/>
            </a:xfrm>
            <a:prstGeom prst="bentConnector3">
              <a:avLst>
                <a:gd name="adj1" fmla="val 100113"/>
              </a:avLst>
            </a:prstGeom>
            <a:noFill/>
            <a:ln w="25400" cap="flat" cmpd="sng" algn="ctr">
              <a:solidFill>
                <a:srgbClr val="008000"/>
              </a:solidFill>
              <a:prstDash val="solid"/>
              <a:tailEnd type="arrow"/>
            </a:ln>
            <a:effectLst>
              <a:outerShdw blurRad="40000" dist="20000" dir="5400000" rotWithShape="0">
                <a:srgbClr val="000000">
                  <a:alpha val="38000"/>
                </a:srgbClr>
              </a:outerShdw>
            </a:effectLst>
          </p:spPr>
        </p:cxnSp>
        <p:sp>
          <p:nvSpPr>
            <p:cNvPr id="66" name="Line 14"/>
            <p:cNvSpPr>
              <a:spLocks noChangeShapeType="1"/>
            </p:cNvSpPr>
            <p:nvPr/>
          </p:nvSpPr>
          <p:spPr bwMode="auto">
            <a:xfrm>
              <a:off x="658377" y="2941810"/>
              <a:ext cx="227217" cy="128021"/>
            </a:xfrm>
            <a:prstGeom prst="line">
              <a:avLst/>
            </a:prstGeom>
            <a:noFill/>
            <a:ln w="25400" cap="flat" cmpd="sng" algn="ctr">
              <a:solidFill>
                <a:sysClr val="windowText" lastClr="000000"/>
              </a:solidFill>
              <a:prstDash val="solid"/>
              <a:round/>
              <a:headEnd type="none" w="med" len="med"/>
              <a:tailEnd type="none" w="med" len="med"/>
            </a:ln>
          </p:spPr>
          <p:txBody>
            <a:bodyPr wrap="none" anchor="ctr">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Source Sans Pro"/>
                <a:ea typeface="+mn-ea"/>
                <a:cs typeface="+mn-cs"/>
              </a:endParaRPr>
            </a:p>
          </p:txBody>
        </p:sp>
        <p:sp>
          <p:nvSpPr>
            <p:cNvPr id="67" name="Rectangle 66"/>
            <p:cNvSpPr/>
            <p:nvPr/>
          </p:nvSpPr>
          <p:spPr>
            <a:xfrm>
              <a:off x="735838" y="2723582"/>
              <a:ext cx="312906" cy="341632"/>
            </a:xfrm>
            <a:prstGeom prst="rect">
              <a:avLst/>
            </a:prstGeom>
          </p:spPr>
          <p:txBody>
            <a:bodyPr wrap="none">
              <a:spAutoFit/>
            </a:bodyPr>
            <a:lstStyle/>
            <a:p>
              <a:pPr marL="0" marR="0" lvl="0" indent="0" algn="r" defTabSz="914400" eaLnBrk="1" fontAlgn="auto" latinLnBrk="0" hangingPunct="1">
                <a:lnSpc>
                  <a:spcPct val="9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a:ea typeface="+mn-ea"/>
                  <a:cs typeface="+mn-cs"/>
                </a:rPr>
                <a:t>2</a:t>
              </a:r>
            </a:p>
          </p:txBody>
        </p:sp>
      </p:grpSp>
      <p:grpSp>
        <p:nvGrpSpPr>
          <p:cNvPr id="68" name="Group 67"/>
          <p:cNvGrpSpPr/>
          <p:nvPr/>
        </p:nvGrpSpPr>
        <p:grpSpPr>
          <a:xfrm>
            <a:off x="3063756" y="3392686"/>
            <a:ext cx="361111" cy="2565597"/>
            <a:chOff x="3063756" y="3392686"/>
            <a:chExt cx="361111" cy="2565597"/>
          </a:xfrm>
        </p:grpSpPr>
        <p:sp>
          <p:nvSpPr>
            <p:cNvPr id="69" name="Line 14"/>
            <p:cNvSpPr>
              <a:spLocks noChangeShapeType="1"/>
            </p:cNvSpPr>
            <p:nvPr/>
          </p:nvSpPr>
          <p:spPr bwMode="auto">
            <a:xfrm>
              <a:off x="3179966" y="3392686"/>
              <a:ext cx="0" cy="2216956"/>
            </a:xfrm>
            <a:prstGeom prst="line">
              <a:avLst/>
            </a:prstGeom>
            <a:noFill/>
            <a:ln w="25400" cap="flat" cmpd="sng" algn="ctr">
              <a:solidFill>
                <a:srgbClr val="1F497D"/>
              </a:solidFill>
              <a:prstDash val="solid"/>
              <a:round/>
              <a:headEnd type="oval" w="med" len="med"/>
              <a:tailEnd type="triangle" w="med" len="med"/>
            </a:ln>
          </p:spPr>
          <p:txBody>
            <a:bodyPr wrap="none" anchor="ctr">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Source Sans Pro"/>
                <a:ea typeface="+mn-ea"/>
                <a:cs typeface="+mn-cs"/>
              </a:endParaRPr>
            </a:p>
          </p:txBody>
        </p:sp>
        <p:sp>
          <p:nvSpPr>
            <p:cNvPr id="70" name="Delay 53"/>
            <p:cNvSpPr/>
            <p:nvPr/>
          </p:nvSpPr>
          <p:spPr>
            <a:xfrm rot="5400000">
              <a:off x="3069992" y="5603407"/>
              <a:ext cx="348640" cy="361111"/>
            </a:xfrm>
            <a:prstGeom prst="flowChartDelay">
              <a:avLst/>
            </a:prstGeom>
            <a:solidFill>
              <a:srgbClr val="948A54"/>
            </a:solidFill>
            <a:ln w="9525"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a:ea typeface="+mn-ea"/>
                <a:cs typeface="+mn-cs"/>
              </a:endParaRPr>
            </a:p>
          </p:txBody>
        </p:sp>
      </p:grpSp>
      <p:grpSp>
        <p:nvGrpSpPr>
          <p:cNvPr id="71" name="Group 70"/>
          <p:cNvGrpSpPr/>
          <p:nvPr/>
        </p:nvGrpSpPr>
        <p:grpSpPr>
          <a:xfrm>
            <a:off x="3310233" y="4881227"/>
            <a:ext cx="519863" cy="728414"/>
            <a:chOff x="3310233" y="4881227"/>
            <a:chExt cx="519863" cy="728414"/>
          </a:xfrm>
        </p:grpSpPr>
        <p:sp>
          <p:nvSpPr>
            <p:cNvPr id="72" name="Oval 71"/>
            <p:cNvSpPr/>
            <p:nvPr/>
          </p:nvSpPr>
          <p:spPr>
            <a:xfrm>
              <a:off x="3424868" y="4881227"/>
              <a:ext cx="405228" cy="405228"/>
            </a:xfrm>
            <a:prstGeom prst="ellipse">
              <a:avLst/>
            </a:prstGeom>
            <a:solidFill>
              <a:srgbClr val="EEECE1">
                <a:lumMod val="50000"/>
              </a:srgbClr>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rgbClr val="000000"/>
                  </a:solidFill>
                  <a:effectLst/>
                  <a:uLnTx/>
                  <a:uFillTx/>
                  <a:latin typeface="Source Sans Pro"/>
                  <a:ea typeface="+mn-ea"/>
                  <a:cs typeface="+mn-cs"/>
                </a:rPr>
                <a:t>=</a:t>
              </a:r>
            </a:p>
          </p:txBody>
        </p:sp>
        <p:cxnSp>
          <p:nvCxnSpPr>
            <p:cNvPr id="73" name="Elbow Connector 72"/>
            <p:cNvCxnSpPr>
              <a:stCxn id="72" idx="4"/>
            </p:cNvCxnSpPr>
            <p:nvPr/>
          </p:nvCxnSpPr>
          <p:spPr>
            <a:xfrm rot="5400000">
              <a:off x="3307264" y="5289423"/>
              <a:ext cx="323187" cy="317250"/>
            </a:xfrm>
            <a:prstGeom prst="bentConnector3">
              <a:avLst>
                <a:gd name="adj1" fmla="val 50000"/>
              </a:avLst>
            </a:prstGeom>
            <a:noFill/>
            <a:ln w="25400" cap="flat" cmpd="sng" algn="ctr">
              <a:solidFill>
                <a:srgbClr val="000000"/>
              </a:solidFill>
              <a:prstDash val="solid"/>
              <a:headEnd type="none"/>
              <a:tailEnd type="triangle"/>
            </a:ln>
            <a:effectLst>
              <a:outerShdw blurRad="40000" dist="20000" dir="5400000" rotWithShape="0">
                <a:srgbClr val="000000">
                  <a:alpha val="38000"/>
                </a:srgbClr>
              </a:outerShdw>
            </a:effectLst>
          </p:spPr>
        </p:cxnSp>
      </p:grpSp>
      <p:grpSp>
        <p:nvGrpSpPr>
          <p:cNvPr id="74" name="Group 73"/>
          <p:cNvGrpSpPr/>
          <p:nvPr/>
        </p:nvGrpSpPr>
        <p:grpSpPr>
          <a:xfrm>
            <a:off x="3250062" y="5945831"/>
            <a:ext cx="621790" cy="394236"/>
            <a:chOff x="3250062" y="5945831"/>
            <a:chExt cx="621790" cy="394236"/>
          </a:xfrm>
        </p:grpSpPr>
        <p:sp>
          <p:nvSpPr>
            <p:cNvPr id="75" name="Line 14"/>
            <p:cNvSpPr>
              <a:spLocks noChangeShapeType="1"/>
            </p:cNvSpPr>
            <p:nvPr/>
          </p:nvSpPr>
          <p:spPr bwMode="auto">
            <a:xfrm>
              <a:off x="3250062" y="5945831"/>
              <a:ext cx="0" cy="270831"/>
            </a:xfrm>
            <a:prstGeom prst="line">
              <a:avLst/>
            </a:prstGeom>
            <a:noFill/>
            <a:ln w="25400" cap="flat" cmpd="sng" algn="ctr">
              <a:solidFill>
                <a:sysClr val="windowText" lastClr="000000"/>
              </a:solidFill>
              <a:prstDash val="solid"/>
              <a:round/>
              <a:headEnd type="none" w="med" len="med"/>
              <a:tailEnd type="triangle" w="med" len="med"/>
            </a:ln>
          </p:spPr>
          <p:txBody>
            <a:bodyPr wrap="none" anchor="ctr">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Source Sans Pro"/>
                <a:ea typeface="+mn-ea"/>
                <a:cs typeface="+mn-cs"/>
              </a:endParaRPr>
            </a:p>
          </p:txBody>
        </p:sp>
        <p:sp>
          <p:nvSpPr>
            <p:cNvPr id="76" name="Rectangle 75"/>
            <p:cNvSpPr/>
            <p:nvPr/>
          </p:nvSpPr>
          <p:spPr>
            <a:xfrm>
              <a:off x="3302465" y="5970735"/>
              <a:ext cx="569387"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Source Sans Pro"/>
                  <a:ea typeface="+mn-ea"/>
                  <a:cs typeface="+mn-cs"/>
                </a:rPr>
                <a:t>Hit!</a:t>
              </a:r>
              <a:endParaRPr kumimoji="0" lang="en-US" sz="1800" b="0" i="0" u="none" strike="noStrike" kern="0" cap="none" spc="0" normalizeH="0" baseline="0" noProof="0" dirty="0" smtClean="0">
                <a:ln>
                  <a:noFill/>
                </a:ln>
                <a:solidFill>
                  <a:prstClr val="black"/>
                </a:solidFill>
                <a:effectLst/>
                <a:uLnTx/>
                <a:uFillTx/>
                <a:latin typeface="Source Sans Pro"/>
                <a:ea typeface="+mn-ea"/>
                <a:cs typeface="+mn-cs"/>
              </a:endParaRPr>
            </a:p>
          </p:txBody>
        </p:sp>
      </p:grpSp>
      <p:grpSp>
        <p:nvGrpSpPr>
          <p:cNvPr id="77" name="Group 76"/>
          <p:cNvGrpSpPr/>
          <p:nvPr/>
        </p:nvGrpSpPr>
        <p:grpSpPr>
          <a:xfrm>
            <a:off x="5044219" y="3392686"/>
            <a:ext cx="1319091" cy="2823976"/>
            <a:chOff x="5044219" y="3392686"/>
            <a:chExt cx="1319091" cy="2823976"/>
          </a:xfrm>
        </p:grpSpPr>
        <p:grpSp>
          <p:nvGrpSpPr>
            <p:cNvPr id="78" name="Group 77"/>
            <p:cNvGrpSpPr/>
            <p:nvPr/>
          </p:nvGrpSpPr>
          <p:grpSpPr>
            <a:xfrm>
              <a:off x="5044219" y="3392686"/>
              <a:ext cx="764472" cy="2823976"/>
              <a:chOff x="5044219" y="3392686"/>
              <a:chExt cx="764472" cy="2823976"/>
            </a:xfrm>
          </p:grpSpPr>
          <p:sp>
            <p:nvSpPr>
              <p:cNvPr id="80" name="Line 14"/>
              <p:cNvSpPr>
                <a:spLocks noChangeShapeType="1"/>
              </p:cNvSpPr>
              <p:nvPr/>
            </p:nvSpPr>
            <p:spPr bwMode="auto">
              <a:xfrm>
                <a:off x="5149536" y="3392686"/>
                <a:ext cx="0" cy="2823976"/>
              </a:xfrm>
              <a:prstGeom prst="line">
                <a:avLst/>
              </a:prstGeom>
              <a:noFill/>
              <a:ln w="25400" cap="flat" cmpd="sng" algn="ctr">
                <a:solidFill>
                  <a:srgbClr val="000000"/>
                </a:solidFill>
                <a:prstDash val="solid"/>
                <a:round/>
                <a:headEnd type="oval" w="med" len="med"/>
                <a:tailEnd type="triangle" w="med" len="med"/>
              </a:ln>
            </p:spPr>
            <p:txBody>
              <a:bodyPr wrap="none" anchor="ctr">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Source Sans Pro"/>
                  <a:ea typeface="+mn-ea"/>
                  <a:cs typeface="+mn-cs"/>
                </a:endParaRPr>
              </a:p>
            </p:txBody>
          </p:sp>
          <p:sp>
            <p:nvSpPr>
              <p:cNvPr id="81" name="Rectangle 80"/>
              <p:cNvSpPr/>
              <p:nvPr/>
            </p:nvSpPr>
            <p:spPr>
              <a:xfrm>
                <a:off x="5149536" y="5786069"/>
                <a:ext cx="659155" cy="369332"/>
              </a:xfrm>
              <a:prstGeom prst="rect">
                <a:avLst/>
              </a:prstGeom>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000000"/>
                    </a:solidFill>
                    <a:effectLst/>
                    <a:uLnTx/>
                    <a:uFillTx/>
                    <a:latin typeface="Source Sans Pro"/>
                    <a:ea typeface="+mn-ea"/>
                    <a:cs typeface="+mn-cs"/>
                  </a:rPr>
                  <a:t>data</a:t>
                </a:r>
                <a:endParaRPr kumimoji="0" lang="en-US" sz="1800" b="0" i="0" u="none" strike="noStrike" kern="0" cap="none" spc="0" normalizeH="0" baseline="0" noProof="0" dirty="0" smtClean="0">
                  <a:ln>
                    <a:noFill/>
                  </a:ln>
                  <a:solidFill>
                    <a:srgbClr val="000000"/>
                  </a:solidFill>
                  <a:effectLst/>
                  <a:uLnTx/>
                  <a:uFillTx/>
                  <a:latin typeface="Source Sans Pro"/>
                  <a:ea typeface="+mn-ea"/>
                  <a:cs typeface="+mn-cs"/>
                </a:endParaRPr>
              </a:p>
            </p:txBody>
          </p:sp>
          <p:sp>
            <p:nvSpPr>
              <p:cNvPr id="82" name="Line 14"/>
              <p:cNvSpPr>
                <a:spLocks noChangeShapeType="1"/>
              </p:cNvSpPr>
              <p:nvPr/>
            </p:nvSpPr>
            <p:spPr bwMode="auto">
              <a:xfrm>
                <a:off x="5044219" y="4485687"/>
                <a:ext cx="227217" cy="128021"/>
              </a:xfrm>
              <a:prstGeom prst="line">
                <a:avLst/>
              </a:prstGeom>
              <a:noFill/>
              <a:ln w="25400" cap="flat" cmpd="sng" algn="ctr">
                <a:solidFill>
                  <a:sysClr val="windowText" lastClr="000000"/>
                </a:solidFill>
                <a:prstDash val="solid"/>
                <a:round/>
                <a:headEnd type="none" w="med" len="med"/>
                <a:tailEnd type="none" w="med" len="med"/>
              </a:ln>
            </p:spPr>
            <p:txBody>
              <a:bodyPr wrap="none" anchor="ctr">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Source Sans Pro"/>
                  <a:ea typeface="+mn-ea"/>
                  <a:cs typeface="+mn-cs"/>
                </a:endParaRPr>
              </a:p>
            </p:txBody>
          </p:sp>
          <p:sp>
            <p:nvSpPr>
              <p:cNvPr id="83" name="Rectangle 82"/>
              <p:cNvSpPr/>
              <p:nvPr/>
            </p:nvSpPr>
            <p:spPr>
              <a:xfrm>
                <a:off x="5089552" y="4267459"/>
                <a:ext cx="312906" cy="341632"/>
              </a:xfrm>
              <a:prstGeom prst="rect">
                <a:avLst/>
              </a:prstGeom>
            </p:spPr>
            <p:txBody>
              <a:bodyPr wrap="none">
                <a:spAutoFit/>
              </a:bodyPr>
              <a:lstStyle/>
              <a:p>
                <a:pPr marL="0" marR="0" lvl="0" indent="0" algn="r" defTabSz="914400" eaLnBrk="1" fontAlgn="auto" latinLnBrk="0" hangingPunct="1">
                  <a:lnSpc>
                    <a:spcPct val="9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a:ea typeface="+mn-ea"/>
                    <a:cs typeface="+mn-cs"/>
                  </a:rPr>
                  <a:t>8</a:t>
                </a:r>
              </a:p>
            </p:txBody>
          </p:sp>
        </p:grpSp>
        <p:sp>
          <p:nvSpPr>
            <p:cNvPr id="79" name="Rectangle 78"/>
            <p:cNvSpPr/>
            <p:nvPr/>
          </p:nvSpPr>
          <p:spPr>
            <a:xfrm>
              <a:off x="5088602" y="4965110"/>
              <a:ext cx="1274708" cy="341632"/>
            </a:xfrm>
            <a:prstGeom prst="rect">
              <a:avLst/>
            </a:prstGeom>
          </p:spPr>
          <p:txBody>
            <a:bodyPr wrap="none">
              <a:spAutoFit/>
            </a:bodyPr>
            <a:lstStyle/>
            <a:p>
              <a:pPr marL="0" marR="0" lvl="0" indent="0" algn="ctr" defTabSz="914400" eaLnBrk="1" fontAlgn="auto" latinLnBrk="0" hangingPunct="1">
                <a:lnSpc>
                  <a:spcPct val="9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a:ea typeface="+mn-ea"/>
                  <a:cs typeface="+mn-cs"/>
                </a:rPr>
                <a:t>1010 0101</a:t>
              </a:r>
            </a:p>
          </p:txBody>
        </p:sp>
      </p:grpSp>
      <p:sp>
        <p:nvSpPr>
          <p:cNvPr id="84" name="Rectangle 83"/>
          <p:cNvSpPr/>
          <p:nvPr/>
        </p:nvSpPr>
        <p:spPr>
          <a:xfrm>
            <a:off x="6480144" y="3392686"/>
            <a:ext cx="2404826" cy="954107"/>
          </a:xfrm>
          <a:prstGeom prst="rect">
            <a:avLst/>
          </a:prstGeom>
        </p:spPr>
        <p:txBody>
          <a:bodyPr wrap="none">
            <a:spAutoFit/>
          </a:bodyPr>
          <a:lstStyle/>
          <a:p>
            <a:pPr algn="ctr" fontAlgn="auto">
              <a:spcBef>
                <a:spcPts val="0"/>
              </a:spcBef>
              <a:spcAft>
                <a:spcPts val="0"/>
              </a:spcAft>
            </a:pPr>
            <a:r>
              <a:rPr lang="en-US" sz="2800" i="1" dirty="0" smtClean="0">
                <a:solidFill>
                  <a:prstClr val="black"/>
                </a:solidFill>
                <a:latin typeface="Source Sans Pro"/>
                <a:ea typeface="+mn-ea"/>
                <a:cs typeface="+mn-cs"/>
              </a:rPr>
              <a:t>Great!</a:t>
            </a:r>
          </a:p>
          <a:p>
            <a:pPr algn="ctr" fontAlgn="auto">
              <a:spcBef>
                <a:spcPts val="0"/>
              </a:spcBef>
              <a:spcAft>
                <a:spcPts val="0"/>
              </a:spcAft>
            </a:pPr>
            <a:r>
              <a:rPr lang="en-US" sz="2800" i="1" dirty="0" smtClean="0">
                <a:solidFill>
                  <a:prstClr val="black"/>
                </a:solidFill>
                <a:latin typeface="Source Sans Pro"/>
                <a:ea typeface="+mn-ea"/>
                <a:cs typeface="+mn-cs"/>
              </a:rPr>
              <a:t>Are we done?</a:t>
            </a:r>
            <a:endParaRPr lang="en-US" sz="2800" i="1" dirty="0">
              <a:solidFill>
                <a:prstClr val="black"/>
              </a:solidFill>
              <a:latin typeface="Source Sans Pro"/>
              <a:ea typeface="+mn-ea"/>
              <a:cs typeface="+mn-cs"/>
            </a:endParaRPr>
          </a:p>
        </p:txBody>
      </p:sp>
    </p:spTree>
    <p:extLst>
      <p:ext uri="{BB962C8B-B14F-4D97-AF65-F5344CB8AC3E}">
        <p14:creationId xmlns:p14="http://schemas.microsoft.com/office/powerpoint/2010/main" val="698628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up)">
                                      <p:cBhvr>
                                        <p:cTn id="7" dur="500"/>
                                        <p:tgtEl>
                                          <p:spTgt spid="60"/>
                                        </p:tgtEl>
                                      </p:cBhvr>
                                    </p:animEffect>
                                  </p:childTnLst>
                                </p:cTn>
                              </p:par>
                              <p:par>
                                <p:cTn id="8" presetID="22" presetClass="entr" presetSubtype="1" fill="hold" nodeType="withEffect">
                                  <p:stCondLst>
                                    <p:cond delay="0"/>
                                  </p:stCondLst>
                                  <p:childTnLst>
                                    <p:set>
                                      <p:cBhvr>
                                        <p:cTn id="9" dur="1" fill="hold">
                                          <p:stCondLst>
                                            <p:cond delay="0"/>
                                          </p:stCondLst>
                                        </p:cTn>
                                        <p:tgtEl>
                                          <p:spTgt spid="64"/>
                                        </p:tgtEl>
                                        <p:attrNameLst>
                                          <p:attrName>style.visibility</p:attrName>
                                        </p:attrNameLst>
                                      </p:cBhvr>
                                      <p:to>
                                        <p:strVal val="visible"/>
                                      </p:to>
                                    </p:set>
                                    <p:animEffect transition="in" filter="wipe(up)">
                                      <p:cBhvr>
                                        <p:cTn id="10" dur="500"/>
                                        <p:tgtEl>
                                          <p:spTgt spid="64"/>
                                        </p:tgtEl>
                                      </p:cBhvr>
                                    </p:animEffect>
                                  </p:childTnLst>
                                </p:cTn>
                              </p:par>
                              <p:par>
                                <p:cTn id="11" presetID="22" presetClass="entr" presetSubtype="1" fill="hold" nodeType="withEffect">
                                  <p:stCondLst>
                                    <p:cond delay="0"/>
                                  </p:stCondLst>
                                  <p:childTnLst>
                                    <p:set>
                                      <p:cBhvr>
                                        <p:cTn id="12" dur="1" fill="hold">
                                          <p:stCondLst>
                                            <p:cond delay="0"/>
                                          </p:stCondLst>
                                        </p:cTn>
                                        <p:tgtEl>
                                          <p:spTgt spid="71"/>
                                        </p:tgtEl>
                                        <p:attrNameLst>
                                          <p:attrName>style.visibility</p:attrName>
                                        </p:attrNameLst>
                                      </p:cBhvr>
                                      <p:to>
                                        <p:strVal val="visible"/>
                                      </p:to>
                                    </p:set>
                                    <p:animEffect transition="in" filter="wipe(up)">
                                      <p:cBhvr>
                                        <p:cTn id="13" dur="500"/>
                                        <p:tgtEl>
                                          <p:spTgt spid="71"/>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68"/>
                                        </p:tgtEl>
                                        <p:attrNameLst>
                                          <p:attrName>style.visibility</p:attrName>
                                        </p:attrNameLst>
                                      </p:cBhvr>
                                      <p:to>
                                        <p:strVal val="visible"/>
                                      </p:to>
                                    </p:set>
                                    <p:animEffect transition="in" filter="wipe(up)">
                                      <p:cBhvr>
                                        <p:cTn id="18" dur="500"/>
                                        <p:tgtEl>
                                          <p:spTgt spid="68"/>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7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8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38</a:t>
            </a:fld>
            <a:endParaRPr lang="en-US" dirty="0"/>
          </a:p>
        </p:txBody>
      </p:sp>
      <p:sp>
        <p:nvSpPr>
          <p:cNvPr id="13" name="Rectangle 12"/>
          <p:cNvSpPr/>
          <p:nvPr/>
        </p:nvSpPr>
        <p:spPr>
          <a:xfrm>
            <a:off x="695793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14" name="Rectangle 13"/>
          <p:cNvSpPr/>
          <p:nvPr/>
        </p:nvSpPr>
        <p:spPr>
          <a:xfrm>
            <a:off x="3706799" y="1739328"/>
            <a:ext cx="1041271"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CACHE</a:t>
            </a:r>
            <a:endParaRPr lang="en-US" b="1" dirty="0">
              <a:solidFill>
                <a:prstClr val="black"/>
              </a:solidFill>
              <a:latin typeface="Calibri"/>
              <a:ea typeface="+mn-ea"/>
              <a:cs typeface="+mn-cs"/>
            </a:endParaRPr>
          </a:p>
        </p:txBody>
      </p:sp>
      <p:graphicFrame>
        <p:nvGraphicFramePr>
          <p:cNvPr id="16" name="Table 15"/>
          <p:cNvGraphicFramePr>
            <a:graphicFrameLocks noGrp="1"/>
          </p:cNvGraphicFramePr>
          <p:nvPr>
            <p:extLst>
              <p:ext uri="{D42A27DB-BD31-4B8C-83A1-F6EECF244321}">
                <p14:modId xmlns:p14="http://schemas.microsoft.com/office/powerpoint/2010/main" val="2596834659"/>
              </p:ext>
            </p:extLst>
          </p:nvPr>
        </p:nvGraphicFramePr>
        <p:xfrm>
          <a:off x="2920244" y="2364879"/>
          <a:ext cx="2331384" cy="1828660"/>
        </p:xfrm>
        <a:graphic>
          <a:graphicData uri="http://schemas.openxmlformats.org/drawingml/2006/table">
            <a:tbl>
              <a:tblPr firstRow="1" bandRow="1"/>
              <a:tblGrid>
                <a:gridCol w="304670">
                  <a:extLst>
                    <a:ext uri="{9D8B030D-6E8A-4147-A177-3AD203B41FA5}">
                      <a16:colId xmlns:a16="http://schemas.microsoft.com/office/drawing/2014/main" val="20000"/>
                    </a:ext>
                  </a:extLst>
                </a:gridCol>
                <a:gridCol w="473153">
                  <a:extLst>
                    <a:ext uri="{9D8B030D-6E8A-4147-A177-3AD203B41FA5}">
                      <a16:colId xmlns:a16="http://schemas.microsoft.com/office/drawing/2014/main" val="20001"/>
                    </a:ext>
                  </a:extLst>
                </a:gridCol>
                <a:gridCol w="1553561">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800" dirty="0" smtClean="0">
                          <a:latin typeface="Source Sans Pro"/>
                        </a:rPr>
                        <a:t>V</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400" dirty="0" smtClean="0">
                          <a:latin typeface="Source Sans Pro"/>
                        </a:rPr>
                        <a:t>tag</a:t>
                      </a:r>
                      <a:endParaRPr lang="en-US" sz="1400" b="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1800" dirty="0" smtClean="0">
                          <a:latin typeface="Source Sans Pro"/>
                        </a:rPr>
                        <a:t>data</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bl>
          </a:graphicData>
        </a:graphic>
      </p:graphicFrame>
      <p:graphicFrame>
        <p:nvGraphicFramePr>
          <p:cNvPr id="17" name="Table 16"/>
          <p:cNvGraphicFramePr>
            <a:graphicFrameLocks noGrp="1"/>
          </p:cNvGraphicFramePr>
          <p:nvPr>
            <p:extLst>
              <p:ext uri="{D42A27DB-BD31-4B8C-83A1-F6EECF244321}">
                <p14:modId xmlns:p14="http://schemas.microsoft.com/office/powerpoint/2010/main" val="866103871"/>
              </p:ext>
            </p:extLst>
          </p:nvPr>
        </p:nvGraphicFramePr>
        <p:xfrm>
          <a:off x="1926771" y="2377190"/>
          <a:ext cx="993473" cy="1828800"/>
        </p:xfrm>
        <a:graphic>
          <a:graphicData uri="http://schemas.openxmlformats.org/drawingml/2006/table">
            <a:tbl>
              <a:tblPr firstRow="1" bandRow="1"/>
              <a:tblGrid>
                <a:gridCol w="993473">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latin typeface="Source Sans Pro"/>
                        </a:rPr>
                        <a:t>index</a:t>
                      </a:r>
                      <a:endParaRPr lang="en-US" sz="2000" b="0" dirty="0">
                        <a:solidFill>
                          <a:schemeClr val="tx2"/>
                        </a:solidFill>
                        <a:latin typeface="Source Sans Pro"/>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graphicFrame>
        <p:nvGraphicFramePr>
          <p:cNvPr id="18" name="Content Placeholder 23"/>
          <p:cNvGraphicFramePr>
            <a:graphicFrameLocks/>
          </p:cNvGraphicFramePr>
          <p:nvPr>
            <p:extLst>
              <p:ext uri="{D42A27DB-BD31-4B8C-83A1-F6EECF244321}">
                <p14:modId xmlns:p14="http://schemas.microsoft.com/office/powerpoint/2010/main" val="3239489117"/>
              </p:ext>
            </p:extLst>
          </p:nvPr>
        </p:nvGraphicFramePr>
        <p:xfrm>
          <a:off x="6421655" y="537971"/>
          <a:ext cx="2331384" cy="621792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gridCol w="1554199">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latin typeface="Source Sans Pro"/>
                        </a:rPr>
                        <a:t>addr</a:t>
                      </a:r>
                      <a:endParaRPr lang="en-US" sz="2000" b="0" dirty="0">
                        <a:solidFill>
                          <a:srgbClr val="000000"/>
                        </a:solidFill>
                        <a:latin typeface="Source Sans Pro"/>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a:rPr>
                        <a:t>data</a:t>
                      </a:r>
                      <a:endParaRPr lang="en-US" sz="20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A</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B</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C</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D</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E</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F</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G</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H</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J</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K</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L</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M</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N</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O</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P</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Q</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
        <p:nvSpPr>
          <p:cNvPr id="10" name="Title 1"/>
          <p:cNvSpPr>
            <a:spLocks noGrp="1"/>
          </p:cNvSpPr>
          <p:nvPr>
            <p:ph type="title"/>
          </p:nvPr>
        </p:nvSpPr>
        <p:spPr>
          <a:xfrm>
            <a:off x="192877" y="1430367"/>
            <a:ext cx="1505356" cy="1594085"/>
          </a:xfrm>
          <a:solidFill>
            <a:srgbClr val="FFC000"/>
          </a:solidFill>
          <a:ln>
            <a:solidFill>
              <a:schemeClr val="tx1"/>
            </a:solidFill>
          </a:ln>
        </p:spPr>
        <p:txBody>
          <a:bodyPr>
            <a:normAutofit fontScale="90000"/>
          </a:bodyPr>
          <a:lstStyle/>
          <a:p>
            <a:pPr algn="l"/>
            <a:r>
              <a:rPr lang="en-US" sz="3200" dirty="0" smtClean="0"/>
              <a:t>Clicker:</a:t>
            </a:r>
            <a:br>
              <a:rPr lang="en-US" sz="3200" dirty="0" smtClean="0"/>
            </a:br>
            <a:r>
              <a:rPr lang="en-US" sz="3200" dirty="0" smtClean="0"/>
              <a:t>A) Hit</a:t>
            </a:r>
            <a:br>
              <a:rPr lang="en-US" sz="3200" dirty="0" smtClean="0"/>
            </a:br>
            <a:r>
              <a:rPr lang="en-US" sz="3200" dirty="0" smtClean="0"/>
              <a:t>B) Miss</a:t>
            </a:r>
            <a:endParaRPr lang="en-US" sz="3200" dirty="0"/>
          </a:p>
        </p:txBody>
      </p:sp>
      <p:sp>
        <p:nvSpPr>
          <p:cNvPr id="11" name="Rectangle 10"/>
          <p:cNvSpPr/>
          <p:nvPr/>
        </p:nvSpPr>
        <p:spPr>
          <a:xfrm>
            <a:off x="115658" y="4431788"/>
            <a:ext cx="2212755" cy="1569660"/>
          </a:xfrm>
          <a:prstGeom prst="rect">
            <a:avLst/>
          </a:prstGeom>
        </p:spPr>
        <p:txBody>
          <a:bodyPr wrap="square">
            <a:spAutoFit/>
          </a:bodyPr>
          <a:lstStyle/>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1100</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1101</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0100</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1100</a:t>
            </a:r>
            <a:endParaRPr lang="en-US" sz="2400" b="1" dirty="0">
              <a:solidFill>
                <a:schemeClr val="tx2"/>
              </a:solidFill>
              <a:latin typeface="Courier New" pitchFamily="49" charset="0"/>
            </a:endParaRPr>
          </a:p>
        </p:txBody>
      </p:sp>
      <p:sp>
        <p:nvSpPr>
          <p:cNvPr id="19" name="Rounded Rectangle 18"/>
          <p:cNvSpPr/>
          <p:nvPr/>
        </p:nvSpPr>
        <p:spPr>
          <a:xfrm>
            <a:off x="1832507" y="4517512"/>
            <a:ext cx="397737" cy="320184"/>
          </a:xfrm>
          <a:prstGeom prst="roundRect">
            <a:avLst/>
          </a:prstGeom>
          <a:noFill/>
          <a:ln w="190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0" name="Elbow Connector 19"/>
          <p:cNvCxnSpPr>
            <a:stCxn id="19" idx="0"/>
          </p:cNvCxnSpPr>
          <p:nvPr/>
        </p:nvCxnSpPr>
        <p:spPr>
          <a:xfrm rot="5400000" flipH="1" flipV="1">
            <a:off x="1467203" y="3453063"/>
            <a:ext cx="1628622" cy="500277"/>
          </a:xfrm>
          <a:prstGeom prst="bentConnector3">
            <a:avLst>
              <a:gd name="adj1" fmla="val 100102"/>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21" name="Rounded Rectangle 20"/>
          <p:cNvSpPr/>
          <p:nvPr/>
        </p:nvSpPr>
        <p:spPr>
          <a:xfrm>
            <a:off x="2920244" y="2766154"/>
            <a:ext cx="294875" cy="320184"/>
          </a:xfrm>
          <a:prstGeom prst="roundRect">
            <a:avLst/>
          </a:prstGeom>
          <a:noFill/>
          <a:ln w="19050" cmpd="sng">
            <a:solidFill>
              <a:srgbClr val="0000FF"/>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Rounded Rectangle 21"/>
          <p:cNvSpPr/>
          <p:nvPr/>
        </p:nvSpPr>
        <p:spPr>
          <a:xfrm>
            <a:off x="1482974" y="4517513"/>
            <a:ext cx="353552"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Rounded Rectangle 22"/>
          <p:cNvSpPr/>
          <p:nvPr/>
        </p:nvSpPr>
        <p:spPr>
          <a:xfrm>
            <a:off x="3275402" y="2774919"/>
            <a:ext cx="381796"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2472603" y="4524298"/>
            <a:ext cx="751578" cy="369332"/>
          </a:xfrm>
          <a:prstGeom prst="rect">
            <a:avLst/>
          </a:prstGeom>
        </p:spPr>
        <p:txBody>
          <a:bodyPr wrap="none">
            <a:spAutoFit/>
          </a:bodyPr>
          <a:lstStyle/>
          <a:p>
            <a:r>
              <a:rPr lang="en-US" b="1" dirty="0" smtClean="0">
                <a:solidFill>
                  <a:srgbClr val="660066"/>
                </a:solidFill>
                <a:latin typeface="Courier New" pitchFamily="49" charset="0"/>
              </a:rPr>
              <a:t>Miss</a:t>
            </a:r>
            <a:endParaRPr lang="en-US" dirty="0">
              <a:solidFill>
                <a:srgbClr val="660066"/>
              </a:solidFill>
            </a:endParaRPr>
          </a:p>
        </p:txBody>
      </p:sp>
      <p:sp>
        <p:nvSpPr>
          <p:cNvPr id="25" name="Content Placeholder 2"/>
          <p:cNvSpPr txBox="1">
            <a:spLocks/>
          </p:cNvSpPr>
          <p:nvPr/>
        </p:nvSpPr>
        <p:spPr>
          <a:xfrm>
            <a:off x="3657198" y="4457854"/>
            <a:ext cx="2764457" cy="1817733"/>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solidFill>
                  <a:schemeClr val="tx2"/>
                </a:solidFill>
                <a:latin typeface="Source Sans Pro"/>
              </a:rPr>
              <a:t>Lookup:</a:t>
            </a:r>
            <a:endParaRPr lang="en-US" b="1" dirty="0">
              <a:solidFill>
                <a:schemeClr val="tx2"/>
              </a:solidFill>
              <a:latin typeface="Source Sans Pro"/>
            </a:endParaRPr>
          </a:p>
          <a:p>
            <a:r>
              <a:rPr lang="en-US" dirty="0" smtClean="0">
                <a:solidFill>
                  <a:schemeClr val="accent2"/>
                </a:solidFill>
                <a:latin typeface="Source Sans Pro"/>
              </a:rPr>
              <a:t>Index</a:t>
            </a:r>
            <a:r>
              <a:rPr lang="en-US" dirty="0" smtClean="0">
                <a:solidFill>
                  <a:schemeClr val="tx2"/>
                </a:solidFill>
                <a:latin typeface="Source Sans Pro"/>
              </a:rPr>
              <a:t> into $</a:t>
            </a:r>
          </a:p>
          <a:p>
            <a:r>
              <a:rPr lang="en-US" dirty="0" smtClean="0">
                <a:solidFill>
                  <a:schemeClr val="tx2"/>
                </a:solidFill>
                <a:latin typeface="Source Sans Pro"/>
              </a:rPr>
              <a:t>Check </a:t>
            </a:r>
            <a:r>
              <a:rPr lang="en-US" dirty="0" smtClean="0">
                <a:solidFill>
                  <a:schemeClr val="accent4"/>
                </a:solidFill>
                <a:latin typeface="Source Sans Pro"/>
              </a:rPr>
              <a:t>tag</a:t>
            </a:r>
          </a:p>
          <a:p>
            <a:r>
              <a:rPr lang="en-US" dirty="0" smtClean="0">
                <a:solidFill>
                  <a:schemeClr val="tx2"/>
                </a:solidFill>
                <a:latin typeface="Source Sans Pro"/>
              </a:rPr>
              <a:t>Check </a:t>
            </a:r>
            <a:r>
              <a:rPr lang="en-US" dirty="0" smtClean="0">
                <a:solidFill>
                  <a:schemeClr val="accent1"/>
                </a:solidFill>
                <a:latin typeface="Source Sans Pro"/>
              </a:rPr>
              <a:t>valid</a:t>
            </a:r>
            <a:r>
              <a:rPr lang="en-US" dirty="0" smtClean="0">
                <a:solidFill>
                  <a:schemeClr val="tx2"/>
                </a:solidFill>
                <a:latin typeface="Source Sans Pro"/>
              </a:rPr>
              <a:t> bit</a:t>
            </a:r>
          </a:p>
        </p:txBody>
      </p:sp>
      <p:sp>
        <p:nvSpPr>
          <p:cNvPr id="26" name="Rectangle 25"/>
          <p:cNvSpPr/>
          <p:nvPr/>
        </p:nvSpPr>
        <p:spPr>
          <a:xfrm>
            <a:off x="6434106" y="5279695"/>
            <a:ext cx="2331384" cy="398468"/>
          </a:xfrm>
          <a:prstGeom prst="rect">
            <a:avLst/>
          </a:prstGeom>
          <a:noFill/>
          <a:ln w="38100" cmpd="sng">
            <a:solidFill>
              <a:srgbClr val="66006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ight Arrow 26"/>
          <p:cNvSpPr/>
          <p:nvPr/>
        </p:nvSpPr>
        <p:spPr>
          <a:xfrm>
            <a:off x="3657198" y="4968342"/>
            <a:ext cx="302919" cy="224138"/>
          </a:xfrm>
          <a:prstGeom prst="rightArrow">
            <a:avLst/>
          </a:prstGeom>
          <a:solidFill>
            <a:srgbClr val="FFFF00"/>
          </a:solidFill>
          <a:ln w="190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ight Arrow 27"/>
          <p:cNvSpPr/>
          <p:nvPr/>
        </p:nvSpPr>
        <p:spPr>
          <a:xfrm>
            <a:off x="3658138" y="5793102"/>
            <a:ext cx="302919" cy="224138"/>
          </a:xfrm>
          <a:prstGeom prst="rightArrow">
            <a:avLst/>
          </a:prstGeom>
          <a:solidFill>
            <a:srgbClr val="FFFF00"/>
          </a:solidFill>
          <a:ln w="190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ight Arrow 28"/>
          <p:cNvSpPr/>
          <p:nvPr/>
        </p:nvSpPr>
        <p:spPr>
          <a:xfrm>
            <a:off x="3657198" y="5357332"/>
            <a:ext cx="302919" cy="224138"/>
          </a:xfrm>
          <a:prstGeom prst="rightArrow">
            <a:avLst/>
          </a:prstGeom>
          <a:solidFill>
            <a:srgbClr val="FFFF00"/>
          </a:solidFill>
          <a:ln w="190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Slide Number Placeholder 4"/>
          <p:cNvSpPr txBox="1">
            <a:spLocks/>
          </p:cNvSpPr>
          <p:nvPr/>
        </p:nvSpPr>
        <p:spPr>
          <a:xfrm>
            <a:off x="6965076" y="6356350"/>
            <a:ext cx="2133600" cy="365125"/>
          </a:xfrm>
          <a:prstGeom prst="rect">
            <a:avLst/>
          </a:prstGeom>
        </p:spPr>
        <p:txBody>
          <a:bodyPr/>
          <a:lstStyle>
            <a:defPPr>
              <a:defRPr lang="en-GB"/>
            </a:defPPr>
            <a:lvl1pPr algn="l" defTabSz="457200" rtl="0" fontAlgn="base">
              <a:spcBef>
                <a:spcPct val="0"/>
              </a:spcBef>
              <a:spcAft>
                <a:spcPct val="0"/>
              </a:spcAft>
              <a:defRPr sz="2400" kern="1200">
                <a:solidFill>
                  <a:schemeClr val="bg1"/>
                </a:solidFill>
                <a:latin typeface="Times New Roman" pitchFamily="18" charset="0"/>
                <a:ea typeface="Osaka"/>
                <a:cs typeface="Osaka"/>
              </a:defRPr>
            </a:lvl1pPr>
            <a:lvl2pPr marL="742950" indent="-285750" algn="l" defTabSz="457200" rtl="0" fontAlgn="base">
              <a:spcBef>
                <a:spcPct val="0"/>
              </a:spcBef>
              <a:spcAft>
                <a:spcPct val="0"/>
              </a:spcAft>
              <a:defRPr sz="2400" kern="1200">
                <a:solidFill>
                  <a:schemeClr val="bg1"/>
                </a:solidFill>
                <a:latin typeface="Times New Roman" pitchFamily="18" charset="0"/>
                <a:ea typeface="Osaka"/>
                <a:cs typeface="Osaka"/>
              </a:defRPr>
            </a:lvl2pPr>
            <a:lvl3pPr marL="1143000" indent="-228600" algn="l" defTabSz="457200" rtl="0" fontAlgn="base">
              <a:spcBef>
                <a:spcPct val="0"/>
              </a:spcBef>
              <a:spcAft>
                <a:spcPct val="0"/>
              </a:spcAft>
              <a:defRPr sz="2400" kern="1200">
                <a:solidFill>
                  <a:schemeClr val="bg1"/>
                </a:solidFill>
                <a:latin typeface="Times New Roman" pitchFamily="18" charset="0"/>
                <a:ea typeface="Osaka"/>
                <a:cs typeface="Osaka"/>
              </a:defRPr>
            </a:lvl3pPr>
            <a:lvl4pPr marL="1600200" indent="-228600" algn="l" defTabSz="457200" rtl="0" fontAlgn="base">
              <a:spcBef>
                <a:spcPct val="0"/>
              </a:spcBef>
              <a:spcAft>
                <a:spcPct val="0"/>
              </a:spcAft>
              <a:defRPr sz="2400" kern="1200">
                <a:solidFill>
                  <a:schemeClr val="bg1"/>
                </a:solidFill>
                <a:latin typeface="Times New Roman" pitchFamily="18" charset="0"/>
                <a:ea typeface="Osaka"/>
                <a:cs typeface="Osaka"/>
              </a:defRPr>
            </a:lvl4pPr>
            <a:lvl5pPr marL="2057400" indent="-228600" algn="l" defTabSz="457200" rtl="0" fontAlgn="base">
              <a:spcBef>
                <a:spcPct val="0"/>
              </a:spcBef>
              <a:spcAft>
                <a:spcPct val="0"/>
              </a:spcAft>
              <a:defRPr sz="2400" kern="1200">
                <a:solidFill>
                  <a:schemeClr val="bg1"/>
                </a:solidFill>
                <a:latin typeface="Times New Roman" pitchFamily="18" charset="0"/>
                <a:ea typeface="Osaka"/>
                <a:cs typeface="Osaka"/>
              </a:defRPr>
            </a:lvl5pPr>
            <a:lvl6pPr marL="2286000" algn="l" defTabSz="914400" rtl="0" eaLnBrk="1" latinLnBrk="0" hangingPunct="1">
              <a:defRPr sz="2400" kern="1200">
                <a:solidFill>
                  <a:schemeClr val="bg1"/>
                </a:solidFill>
                <a:latin typeface="Times New Roman" pitchFamily="18" charset="0"/>
                <a:ea typeface="Osaka"/>
                <a:cs typeface="Osaka"/>
              </a:defRPr>
            </a:lvl6pPr>
            <a:lvl7pPr marL="2743200" algn="l" defTabSz="914400" rtl="0" eaLnBrk="1" latinLnBrk="0" hangingPunct="1">
              <a:defRPr sz="2400" kern="1200">
                <a:solidFill>
                  <a:schemeClr val="bg1"/>
                </a:solidFill>
                <a:latin typeface="Times New Roman" pitchFamily="18" charset="0"/>
                <a:ea typeface="Osaka"/>
                <a:cs typeface="Osaka"/>
              </a:defRPr>
            </a:lvl7pPr>
            <a:lvl8pPr marL="3200400" algn="l" defTabSz="914400" rtl="0" eaLnBrk="1" latinLnBrk="0" hangingPunct="1">
              <a:defRPr sz="2400" kern="1200">
                <a:solidFill>
                  <a:schemeClr val="bg1"/>
                </a:solidFill>
                <a:latin typeface="Times New Roman" pitchFamily="18" charset="0"/>
                <a:ea typeface="Osaka"/>
                <a:cs typeface="Osaka"/>
              </a:defRPr>
            </a:lvl8pPr>
            <a:lvl9pPr marL="3657600" algn="l" defTabSz="914400" rtl="0" eaLnBrk="1" latinLnBrk="0" hangingPunct="1">
              <a:defRPr sz="2400" kern="1200">
                <a:solidFill>
                  <a:schemeClr val="bg1"/>
                </a:solidFill>
                <a:latin typeface="Times New Roman" pitchFamily="18" charset="0"/>
                <a:ea typeface="Osaka"/>
                <a:cs typeface="Osaka"/>
              </a:defRPr>
            </a:lvl9pPr>
          </a:lstStyle>
          <a:p>
            <a:fld id="{1B3071EE-6A41-1545-984D-C64410A4D8BB}" type="slidenum">
              <a:rPr lang="en-US" smtClean="0"/>
              <a:pPr/>
              <a:t>38</a:t>
            </a:fld>
            <a:endParaRPr lang="en-US"/>
          </a:p>
        </p:txBody>
      </p:sp>
      <p:sp>
        <p:nvSpPr>
          <p:cNvPr id="31" name="Title 1"/>
          <p:cNvSpPr txBox="1">
            <a:spLocks/>
          </p:cNvSpPr>
          <p:nvPr/>
        </p:nvSpPr>
        <p:spPr>
          <a:xfrm>
            <a:off x="609600" y="304928"/>
            <a:ext cx="5727381"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r>
              <a:rPr lang="en-US" dirty="0" smtClean="0">
                <a:solidFill>
                  <a:schemeClr val="tx2"/>
                </a:solidFill>
                <a:latin typeface="Source Sans Pro"/>
              </a:rPr>
              <a:t>Simulation #2: </a:t>
            </a:r>
          </a:p>
          <a:p>
            <a:r>
              <a:rPr lang="en-US" dirty="0" smtClean="0">
                <a:solidFill>
                  <a:schemeClr val="tx2"/>
                </a:solidFill>
                <a:latin typeface="Source Sans Pro"/>
              </a:rPr>
              <a:t>4-byte, DM Cache</a:t>
            </a:r>
            <a:endParaRPr lang="en-US" dirty="0">
              <a:solidFill>
                <a:schemeClr val="tx2"/>
              </a:solidFill>
              <a:latin typeface="Source Sans Pro"/>
            </a:endParaRPr>
          </a:p>
        </p:txBody>
      </p:sp>
      <p:sp>
        <p:nvSpPr>
          <p:cNvPr id="32" name="Right Arrow 31"/>
          <p:cNvSpPr/>
          <p:nvPr/>
        </p:nvSpPr>
        <p:spPr>
          <a:xfrm>
            <a:off x="-78908" y="4517512"/>
            <a:ext cx="302919" cy="224138"/>
          </a:xfrm>
          <a:prstGeom prst="rightArrow">
            <a:avLst/>
          </a:prstGeom>
          <a:solidFill>
            <a:srgbClr val="FFC000"/>
          </a:solidFill>
          <a:ln w="190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91087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
                                        </p:tgtEl>
                                        <p:attrNameLst>
                                          <p:attrName>style.visibility</p:attrName>
                                        </p:attrNameLst>
                                      </p:cBhvr>
                                      <p:to>
                                        <p:strVal val="visible"/>
                                      </p:to>
                                    </p:set>
                                  </p:childTnLst>
                                </p:cTn>
                              </p:par>
                            </p:childTnLst>
                          </p:cTn>
                        </p:par>
                        <p:par>
                          <p:cTn id="9" fill="hold">
                            <p:stCondLst>
                              <p:cond delay="0"/>
                            </p:stCondLst>
                            <p:childTnLst>
                              <p:par>
                                <p:cTn id="10" presetID="22" presetClass="entr" presetSubtype="4" fill="hold" nodeType="after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down)">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27"/>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8"/>
                                        </p:tgtEl>
                                        <p:attrNameLst>
                                          <p:attrName>style.visibility</p:attrName>
                                        </p:attrNameLst>
                                      </p:cBhvr>
                                      <p:to>
                                        <p:strVal val="visible"/>
                                      </p:to>
                                    </p:set>
                                  </p:childTnLst>
                                </p:cTn>
                              </p:par>
                              <p:par>
                                <p:cTn id="27" presetID="1" presetClass="exit" presetSubtype="0" fill="hold" grpId="1" nodeType="withEffect">
                                  <p:stCondLst>
                                    <p:cond delay="0"/>
                                  </p:stCondLst>
                                  <p:childTnLst>
                                    <p:set>
                                      <p:cBhvr>
                                        <p:cTn id="28" dur="1" fill="hold">
                                          <p:stCondLst>
                                            <p:cond delay="0"/>
                                          </p:stCondLst>
                                        </p:cTn>
                                        <p:tgtEl>
                                          <p:spTgt spid="29"/>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4"/>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23"/>
                                        </p:tgtEl>
                                        <p:attrNameLst>
                                          <p:attrName>style.visibility</p:attrName>
                                        </p:attrNameLst>
                                      </p:cBhvr>
                                      <p:to>
                                        <p:strVal val="hidden"/>
                                      </p:to>
                                    </p:set>
                                  </p:childTnLst>
                                </p:cTn>
                              </p:par>
                              <p:par>
                                <p:cTn id="37" presetID="1" presetClass="exit" presetSubtype="0" fill="hold" grpId="1" nodeType="withEffect">
                                  <p:stCondLst>
                                    <p:cond delay="0"/>
                                  </p:stCondLst>
                                  <p:childTnLst>
                                    <p:set>
                                      <p:cBhvr>
                                        <p:cTn id="38" dur="1" fill="hold">
                                          <p:stCondLst>
                                            <p:cond delay="0"/>
                                          </p:stCondLst>
                                        </p:cTn>
                                        <p:tgtEl>
                                          <p:spTgt spid="21"/>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1" grpId="0" animBg="1"/>
      <p:bldP spid="21" grpId="1" animBg="1"/>
      <p:bldP spid="22" grpId="0" animBg="1"/>
      <p:bldP spid="23" grpId="0" animBg="1"/>
      <p:bldP spid="23" grpId="1" animBg="1"/>
      <p:bldP spid="24" grpId="0"/>
      <p:bldP spid="26" grpId="0" animBg="1"/>
      <p:bldP spid="27" grpId="0" animBg="1"/>
      <p:bldP spid="27" grpId="1" animBg="1"/>
      <p:bldP spid="28" grpId="0" animBg="1"/>
      <p:bldP spid="29" grpId="0" animBg="1"/>
      <p:bldP spid="29" grpId="1"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39</a:t>
            </a:fld>
            <a:endParaRPr lang="en-US" dirty="0"/>
          </a:p>
        </p:txBody>
      </p:sp>
      <p:sp>
        <p:nvSpPr>
          <p:cNvPr id="13" name="Rectangle 12"/>
          <p:cNvSpPr/>
          <p:nvPr/>
        </p:nvSpPr>
        <p:spPr>
          <a:xfrm>
            <a:off x="695793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14" name="Rectangle 13"/>
          <p:cNvSpPr/>
          <p:nvPr/>
        </p:nvSpPr>
        <p:spPr>
          <a:xfrm>
            <a:off x="3706799" y="1739328"/>
            <a:ext cx="1041271"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CACHE</a:t>
            </a:r>
            <a:endParaRPr lang="en-US" b="1" dirty="0">
              <a:solidFill>
                <a:prstClr val="black"/>
              </a:solidFill>
              <a:latin typeface="Calibri"/>
              <a:ea typeface="+mn-ea"/>
              <a:cs typeface="+mn-cs"/>
            </a:endParaRPr>
          </a:p>
        </p:txBody>
      </p:sp>
      <p:graphicFrame>
        <p:nvGraphicFramePr>
          <p:cNvPr id="16" name="Table 15"/>
          <p:cNvGraphicFramePr>
            <a:graphicFrameLocks noGrp="1"/>
          </p:cNvGraphicFramePr>
          <p:nvPr>
            <p:extLst>
              <p:ext uri="{D42A27DB-BD31-4B8C-83A1-F6EECF244321}">
                <p14:modId xmlns:p14="http://schemas.microsoft.com/office/powerpoint/2010/main" val="1360665500"/>
              </p:ext>
            </p:extLst>
          </p:nvPr>
        </p:nvGraphicFramePr>
        <p:xfrm>
          <a:off x="2920244" y="2364879"/>
          <a:ext cx="2331384" cy="1828660"/>
        </p:xfrm>
        <a:graphic>
          <a:graphicData uri="http://schemas.openxmlformats.org/drawingml/2006/table">
            <a:tbl>
              <a:tblPr firstRow="1" bandRow="1"/>
              <a:tblGrid>
                <a:gridCol w="304670">
                  <a:extLst>
                    <a:ext uri="{9D8B030D-6E8A-4147-A177-3AD203B41FA5}">
                      <a16:colId xmlns:a16="http://schemas.microsoft.com/office/drawing/2014/main" val="20000"/>
                    </a:ext>
                  </a:extLst>
                </a:gridCol>
                <a:gridCol w="473153">
                  <a:extLst>
                    <a:ext uri="{9D8B030D-6E8A-4147-A177-3AD203B41FA5}">
                      <a16:colId xmlns:a16="http://schemas.microsoft.com/office/drawing/2014/main" val="20001"/>
                    </a:ext>
                  </a:extLst>
                </a:gridCol>
                <a:gridCol w="1553561">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800" dirty="0" smtClean="0">
                          <a:latin typeface="Source Sans Pro"/>
                        </a:rPr>
                        <a:t>V</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400" dirty="0" smtClean="0">
                          <a:latin typeface="Source Sans Pro"/>
                        </a:rPr>
                        <a:t>tag</a:t>
                      </a:r>
                      <a:endParaRPr lang="en-US" sz="1400" b="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1800" dirty="0" smtClean="0">
                          <a:latin typeface="Source Sans Pro"/>
                        </a:rPr>
                        <a:t>data</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N</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bl>
          </a:graphicData>
        </a:graphic>
      </p:graphicFrame>
      <p:graphicFrame>
        <p:nvGraphicFramePr>
          <p:cNvPr id="17" name="Table 16"/>
          <p:cNvGraphicFramePr>
            <a:graphicFrameLocks noGrp="1"/>
          </p:cNvGraphicFramePr>
          <p:nvPr>
            <p:extLst>
              <p:ext uri="{D42A27DB-BD31-4B8C-83A1-F6EECF244321}">
                <p14:modId xmlns:p14="http://schemas.microsoft.com/office/powerpoint/2010/main" val="866103871"/>
              </p:ext>
            </p:extLst>
          </p:nvPr>
        </p:nvGraphicFramePr>
        <p:xfrm>
          <a:off x="1926771" y="2377190"/>
          <a:ext cx="993473" cy="1828800"/>
        </p:xfrm>
        <a:graphic>
          <a:graphicData uri="http://schemas.openxmlformats.org/drawingml/2006/table">
            <a:tbl>
              <a:tblPr firstRow="1" bandRow="1"/>
              <a:tblGrid>
                <a:gridCol w="993473">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latin typeface="Source Sans Pro"/>
                        </a:rPr>
                        <a:t>index</a:t>
                      </a:r>
                      <a:endParaRPr lang="en-US" sz="2000" b="0" dirty="0">
                        <a:solidFill>
                          <a:schemeClr val="tx2"/>
                        </a:solidFill>
                        <a:latin typeface="Source Sans Pro"/>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graphicFrame>
        <p:nvGraphicFramePr>
          <p:cNvPr id="18" name="Content Placeholder 23"/>
          <p:cNvGraphicFramePr>
            <a:graphicFrameLocks/>
          </p:cNvGraphicFramePr>
          <p:nvPr>
            <p:extLst>
              <p:ext uri="{D42A27DB-BD31-4B8C-83A1-F6EECF244321}">
                <p14:modId xmlns:p14="http://schemas.microsoft.com/office/powerpoint/2010/main" val="3239489117"/>
              </p:ext>
            </p:extLst>
          </p:nvPr>
        </p:nvGraphicFramePr>
        <p:xfrm>
          <a:off x="6421655" y="537971"/>
          <a:ext cx="2331384" cy="621792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gridCol w="1554199">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latin typeface="Source Sans Pro"/>
                        </a:rPr>
                        <a:t>addr</a:t>
                      </a:r>
                      <a:endParaRPr lang="en-US" sz="2000" b="0" dirty="0">
                        <a:solidFill>
                          <a:srgbClr val="000000"/>
                        </a:solidFill>
                        <a:latin typeface="Source Sans Pro"/>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a:rPr>
                        <a:t>data</a:t>
                      </a:r>
                      <a:endParaRPr lang="en-US" sz="20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A</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B</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C</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D</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E</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F</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G</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H</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J</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K</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L</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M</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N</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O</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P</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Q</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
        <p:nvSpPr>
          <p:cNvPr id="19" name="Rectangle 18"/>
          <p:cNvSpPr/>
          <p:nvPr/>
        </p:nvSpPr>
        <p:spPr>
          <a:xfrm>
            <a:off x="2514659" y="4431788"/>
            <a:ext cx="751578" cy="369332"/>
          </a:xfrm>
          <a:prstGeom prst="rect">
            <a:avLst/>
          </a:prstGeom>
        </p:spPr>
        <p:txBody>
          <a:bodyPr wrap="none">
            <a:spAutoFit/>
          </a:bodyPr>
          <a:lstStyle/>
          <a:p>
            <a:r>
              <a:rPr lang="en-US" b="1" dirty="0" smtClean="0">
                <a:solidFill>
                  <a:srgbClr val="660066"/>
                </a:solidFill>
                <a:latin typeface="Courier New" pitchFamily="49" charset="0"/>
              </a:rPr>
              <a:t>Miss</a:t>
            </a:r>
            <a:endParaRPr lang="en-US" dirty="0">
              <a:solidFill>
                <a:srgbClr val="660066"/>
              </a:solidFill>
            </a:endParaRPr>
          </a:p>
        </p:txBody>
      </p:sp>
      <p:sp>
        <p:nvSpPr>
          <p:cNvPr id="20" name="Content Placeholder 2"/>
          <p:cNvSpPr txBox="1">
            <a:spLocks/>
          </p:cNvSpPr>
          <p:nvPr/>
        </p:nvSpPr>
        <p:spPr>
          <a:xfrm>
            <a:off x="3657198" y="4457854"/>
            <a:ext cx="2764457" cy="1817733"/>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solidFill>
                  <a:schemeClr val="tx2"/>
                </a:solidFill>
                <a:latin typeface="Source Sans Pro"/>
              </a:rPr>
              <a:t>Lookup:</a:t>
            </a:r>
            <a:endParaRPr lang="en-US" b="1" dirty="0">
              <a:solidFill>
                <a:schemeClr val="tx2"/>
              </a:solidFill>
              <a:latin typeface="Source Sans Pro"/>
            </a:endParaRPr>
          </a:p>
          <a:p>
            <a:r>
              <a:rPr lang="en-US" dirty="0" smtClean="0">
                <a:solidFill>
                  <a:schemeClr val="accent2"/>
                </a:solidFill>
                <a:latin typeface="Source Sans Pro"/>
              </a:rPr>
              <a:t>Index</a:t>
            </a:r>
            <a:r>
              <a:rPr lang="en-US" dirty="0" smtClean="0">
                <a:solidFill>
                  <a:schemeClr val="tx2"/>
                </a:solidFill>
                <a:latin typeface="Source Sans Pro"/>
              </a:rPr>
              <a:t> into $</a:t>
            </a:r>
          </a:p>
          <a:p>
            <a:r>
              <a:rPr lang="en-US" dirty="0" smtClean="0">
                <a:solidFill>
                  <a:schemeClr val="tx2"/>
                </a:solidFill>
                <a:latin typeface="Source Sans Pro"/>
              </a:rPr>
              <a:t>Check </a:t>
            </a:r>
            <a:r>
              <a:rPr lang="en-US" dirty="0" smtClean="0">
                <a:solidFill>
                  <a:schemeClr val="accent4"/>
                </a:solidFill>
                <a:latin typeface="Source Sans Pro"/>
              </a:rPr>
              <a:t>tag</a:t>
            </a:r>
          </a:p>
          <a:p>
            <a:r>
              <a:rPr lang="en-US" dirty="0" smtClean="0">
                <a:solidFill>
                  <a:schemeClr val="tx2"/>
                </a:solidFill>
                <a:latin typeface="Source Sans Pro"/>
              </a:rPr>
              <a:t>Check </a:t>
            </a:r>
            <a:r>
              <a:rPr lang="en-US" dirty="0" smtClean="0">
                <a:solidFill>
                  <a:schemeClr val="accent1"/>
                </a:solidFill>
                <a:latin typeface="Source Sans Pro"/>
              </a:rPr>
              <a:t>valid</a:t>
            </a:r>
            <a:r>
              <a:rPr lang="en-US" dirty="0" smtClean="0">
                <a:solidFill>
                  <a:schemeClr val="tx2"/>
                </a:solidFill>
                <a:latin typeface="Source Sans Pro"/>
              </a:rPr>
              <a:t> bit</a:t>
            </a:r>
          </a:p>
        </p:txBody>
      </p:sp>
      <p:sp>
        <p:nvSpPr>
          <p:cNvPr id="25" name="Rectangle 24"/>
          <p:cNvSpPr/>
          <p:nvPr/>
        </p:nvSpPr>
        <p:spPr>
          <a:xfrm>
            <a:off x="6434106" y="5279695"/>
            <a:ext cx="2331384" cy="398468"/>
          </a:xfrm>
          <a:prstGeom prst="rect">
            <a:avLst/>
          </a:prstGeom>
          <a:noFill/>
          <a:ln w="38100" cmpd="sng">
            <a:solidFill>
              <a:srgbClr val="66006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Title 1"/>
          <p:cNvSpPr>
            <a:spLocks noGrp="1"/>
          </p:cNvSpPr>
          <p:nvPr>
            <p:ph type="title"/>
          </p:nvPr>
        </p:nvSpPr>
        <p:spPr>
          <a:xfrm>
            <a:off x="457200" y="152528"/>
            <a:ext cx="5727381" cy="1143000"/>
          </a:xfrm>
        </p:spPr>
        <p:txBody>
          <a:bodyPr>
            <a:normAutofit fontScale="90000"/>
          </a:bodyPr>
          <a:lstStyle/>
          <a:p>
            <a:r>
              <a:rPr lang="en-US" dirty="0">
                <a:solidFill>
                  <a:schemeClr val="tx2"/>
                </a:solidFill>
              </a:rPr>
              <a:t>Simulation #2:</a:t>
            </a:r>
            <a:br>
              <a:rPr lang="en-US" dirty="0">
                <a:solidFill>
                  <a:schemeClr val="tx2"/>
                </a:solidFill>
              </a:rPr>
            </a:br>
            <a:r>
              <a:rPr lang="en-US" dirty="0">
                <a:solidFill>
                  <a:schemeClr val="tx2"/>
                </a:solidFill>
              </a:rPr>
              <a:t>4-byte, DM Cache</a:t>
            </a:r>
          </a:p>
        </p:txBody>
      </p:sp>
      <p:sp>
        <p:nvSpPr>
          <p:cNvPr id="30" name="Rectangle 29"/>
          <p:cNvSpPr/>
          <p:nvPr/>
        </p:nvSpPr>
        <p:spPr>
          <a:xfrm>
            <a:off x="115658" y="4431788"/>
            <a:ext cx="2212755" cy="1569660"/>
          </a:xfrm>
          <a:prstGeom prst="rect">
            <a:avLst/>
          </a:prstGeom>
        </p:spPr>
        <p:txBody>
          <a:bodyPr wrap="square">
            <a:spAutoFit/>
          </a:bodyPr>
          <a:lstStyle/>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1100</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1101</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0100</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1100</a:t>
            </a:r>
            <a:endParaRPr lang="en-US" sz="2400" b="1" dirty="0">
              <a:solidFill>
                <a:schemeClr val="tx2"/>
              </a:solidFill>
              <a:latin typeface="Courier New" pitchFamily="49" charset="0"/>
            </a:endParaRPr>
          </a:p>
        </p:txBody>
      </p:sp>
    </p:spTree>
    <p:extLst>
      <p:ext uri="{BB962C8B-B14F-4D97-AF65-F5344CB8AC3E}">
        <p14:creationId xmlns:p14="http://schemas.microsoft.com/office/powerpoint/2010/main" val="294925456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4</a:t>
            </a:fld>
            <a:endParaRPr lang="en-US" dirty="0"/>
          </a:p>
        </p:txBody>
      </p:sp>
      <p:sp>
        <p:nvSpPr>
          <p:cNvPr id="5" name="Title 8"/>
          <p:cNvSpPr>
            <a:spLocks noGrp="1"/>
          </p:cNvSpPr>
          <p:nvPr>
            <p:ph type="title"/>
          </p:nvPr>
        </p:nvSpPr>
        <p:spPr>
          <a:xfrm>
            <a:off x="152400" y="124510"/>
            <a:ext cx="8763000" cy="669519"/>
          </a:xfrm>
        </p:spPr>
        <p:txBody>
          <a:bodyPr>
            <a:noAutofit/>
          </a:bodyPr>
          <a:lstStyle/>
          <a:p>
            <a:r>
              <a:rPr lang="en-US" sz="3200" dirty="0"/>
              <a:t>1 Cycle Per </a:t>
            </a:r>
            <a:r>
              <a:rPr lang="en-US" sz="3200" dirty="0" smtClean="0"/>
              <a:t>Stage: the Biggest Lie (So Far)</a:t>
            </a:r>
            <a:endParaRPr lang="en-US" sz="3200" dirty="0"/>
          </a:p>
        </p:txBody>
      </p:sp>
      <p:grpSp>
        <p:nvGrpSpPr>
          <p:cNvPr id="6" name="Group 5"/>
          <p:cNvGrpSpPr/>
          <p:nvPr/>
        </p:nvGrpSpPr>
        <p:grpSpPr>
          <a:xfrm>
            <a:off x="152400" y="971490"/>
            <a:ext cx="8763000" cy="5748754"/>
            <a:chOff x="152400" y="514290"/>
            <a:chExt cx="8763000" cy="5748754"/>
          </a:xfrm>
        </p:grpSpPr>
        <p:grpSp>
          <p:nvGrpSpPr>
            <p:cNvPr id="7" name="Group 156"/>
            <p:cNvGrpSpPr/>
            <p:nvPr>
              <p:custDataLst>
                <p:tags r:id="rId2"/>
              </p:custDataLst>
            </p:nvPr>
          </p:nvGrpSpPr>
          <p:grpSpPr>
            <a:xfrm>
              <a:off x="2057400" y="514290"/>
              <a:ext cx="6858000" cy="5334000"/>
              <a:chOff x="2057400" y="457200"/>
              <a:chExt cx="6858000" cy="5334000"/>
            </a:xfrm>
          </p:grpSpPr>
          <p:sp>
            <p:nvSpPr>
              <p:cNvPr id="147" name="Right Triangle 146"/>
              <p:cNvSpPr/>
              <p:nvPr>
                <p:custDataLst>
                  <p:tags r:id="rId142"/>
                </p:custDataLst>
              </p:nvPr>
            </p:nvSpPr>
            <p:spPr>
              <a:xfrm rot="10800000">
                <a:off x="7620000" y="914400"/>
                <a:ext cx="609600" cy="685800"/>
              </a:xfrm>
              <a:prstGeom prst="rtTriangle">
                <a:avLst/>
              </a:prstGeom>
              <a:solidFill>
                <a:srgbClr val="7E368E">
                  <a:lumMod val="75000"/>
                </a:srgbClr>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48" name="Rounded Rectangle 147"/>
              <p:cNvSpPr/>
              <p:nvPr>
                <p:custDataLst>
                  <p:tags r:id="rId143"/>
                </p:custDataLst>
              </p:nvPr>
            </p:nvSpPr>
            <p:spPr>
              <a:xfrm>
                <a:off x="7924800" y="457200"/>
                <a:ext cx="990600" cy="5334000"/>
              </a:xfrm>
              <a:prstGeom prst="roundRect">
                <a:avLst>
                  <a:gd name="adj" fmla="val 30422"/>
                </a:avLst>
              </a:prstGeom>
              <a:solidFill>
                <a:srgbClr val="7E368E">
                  <a:lumMod val="75000"/>
                </a:srgbClr>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49" name="Rounded Rectangle 148"/>
              <p:cNvSpPr/>
              <p:nvPr>
                <p:custDataLst>
                  <p:tags r:id="rId144"/>
                </p:custDataLst>
              </p:nvPr>
            </p:nvSpPr>
            <p:spPr>
              <a:xfrm>
                <a:off x="2057400" y="457200"/>
                <a:ext cx="914400" cy="3048000"/>
              </a:xfrm>
              <a:prstGeom prst="roundRect">
                <a:avLst>
                  <a:gd name="adj" fmla="val 30422"/>
                </a:avLst>
              </a:prstGeom>
              <a:solidFill>
                <a:srgbClr val="7E368E">
                  <a:lumMod val="75000"/>
                </a:srgbClr>
              </a:solidFill>
              <a:ln w="285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50" name="Rounded Rectangle 149"/>
              <p:cNvSpPr/>
              <p:nvPr>
                <p:custDataLst>
                  <p:tags r:id="rId145"/>
                </p:custDataLst>
              </p:nvPr>
            </p:nvSpPr>
            <p:spPr>
              <a:xfrm>
                <a:off x="2057400" y="457200"/>
                <a:ext cx="6400800" cy="609600"/>
              </a:xfrm>
              <a:prstGeom prst="roundRect">
                <a:avLst>
                  <a:gd name="adj" fmla="val 50000"/>
                </a:avLst>
              </a:prstGeom>
              <a:solidFill>
                <a:srgbClr val="7E368E">
                  <a:lumMod val="75000"/>
                </a:srgbClr>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51" name="Right Triangle 150"/>
              <p:cNvSpPr/>
              <p:nvPr>
                <p:custDataLst>
                  <p:tags r:id="rId146"/>
                </p:custDataLst>
              </p:nvPr>
            </p:nvSpPr>
            <p:spPr>
              <a:xfrm rot="5400000">
                <a:off x="2552700" y="876300"/>
                <a:ext cx="609600" cy="685800"/>
              </a:xfrm>
              <a:prstGeom prst="rtTriangle">
                <a:avLst/>
              </a:prstGeom>
              <a:solidFill>
                <a:srgbClr val="7E368E">
                  <a:lumMod val="75000"/>
                </a:srgbClr>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52" name="TextBox 151"/>
              <p:cNvSpPr txBox="1"/>
              <p:nvPr>
                <p:custDataLst>
                  <p:tags r:id="rId147"/>
                </p:custDataLst>
              </p:nvPr>
            </p:nvSpPr>
            <p:spPr>
              <a:xfrm>
                <a:off x="8001000" y="5124510"/>
                <a:ext cx="838200" cy="5847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FFFFFF"/>
                    </a:solidFill>
                    <a:effectLst/>
                    <a:uLnTx/>
                    <a:uFillTx/>
                    <a:latin typeface="Source Sans Pro" panose="020B0503030403020204"/>
                  </a:rPr>
                  <a:t>Write-</a:t>
                </a:r>
                <a:br>
                  <a:rPr kumimoji="0" lang="en-US" sz="1600" b="0" i="0" u="none" strike="noStrike" kern="0" cap="none" spc="0" normalizeH="0" baseline="0" noProof="0" dirty="0" smtClean="0">
                    <a:ln>
                      <a:noFill/>
                    </a:ln>
                    <a:solidFill>
                      <a:srgbClr val="FFFFFF"/>
                    </a:solidFill>
                    <a:effectLst/>
                    <a:uLnTx/>
                    <a:uFillTx/>
                    <a:latin typeface="Source Sans Pro" panose="020B0503030403020204"/>
                  </a:rPr>
                </a:br>
                <a:r>
                  <a:rPr kumimoji="0" lang="en-US" sz="1600" b="0" i="0" u="none" strike="noStrike" kern="0" cap="none" spc="0" normalizeH="0" baseline="0" noProof="0" dirty="0" smtClean="0">
                    <a:ln>
                      <a:noFill/>
                    </a:ln>
                    <a:solidFill>
                      <a:srgbClr val="FFFFFF"/>
                    </a:solidFill>
                    <a:effectLst/>
                    <a:uLnTx/>
                    <a:uFillTx/>
                    <a:latin typeface="Source Sans Pro" panose="020B0503030403020204"/>
                  </a:rPr>
                  <a:t>Back</a:t>
                </a:r>
              </a:p>
            </p:txBody>
          </p:sp>
        </p:grpSp>
        <p:grpSp>
          <p:nvGrpSpPr>
            <p:cNvPr id="8" name="Group 154"/>
            <p:cNvGrpSpPr/>
            <p:nvPr>
              <p:custDataLst>
                <p:tags r:id="rId3"/>
              </p:custDataLst>
            </p:nvPr>
          </p:nvGrpSpPr>
          <p:grpSpPr>
            <a:xfrm>
              <a:off x="5791200" y="1200090"/>
              <a:ext cx="2286000" cy="4648200"/>
              <a:chOff x="6629400" y="1143000"/>
              <a:chExt cx="1447800" cy="4648200"/>
            </a:xfrm>
          </p:grpSpPr>
          <p:sp>
            <p:nvSpPr>
              <p:cNvPr id="145" name="Rounded Rectangle 144"/>
              <p:cNvSpPr/>
              <p:nvPr>
                <p:custDataLst>
                  <p:tags r:id="rId140"/>
                </p:custDataLst>
              </p:nvPr>
            </p:nvSpPr>
            <p:spPr>
              <a:xfrm>
                <a:off x="6705600" y="1143000"/>
                <a:ext cx="1295400" cy="4648200"/>
              </a:xfrm>
              <a:prstGeom prst="roundRect">
                <a:avLst>
                  <a:gd name="adj" fmla="val 19208"/>
                </a:avLst>
              </a:prstGeom>
              <a:solidFill>
                <a:srgbClr val="00836F">
                  <a:lumMod val="75000"/>
                </a:srgbClr>
              </a:solidFill>
              <a:ln w="285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a typeface=""/>
                  <a:cs typeface=""/>
                </a:endParaRPr>
              </a:p>
            </p:txBody>
          </p:sp>
          <p:sp>
            <p:nvSpPr>
              <p:cNvPr id="146" name="TextBox 145"/>
              <p:cNvSpPr txBox="1"/>
              <p:nvPr>
                <p:custDataLst>
                  <p:tags r:id="rId141"/>
                </p:custDataLst>
              </p:nvPr>
            </p:nvSpPr>
            <p:spPr>
              <a:xfrm>
                <a:off x="6629400" y="5395556"/>
                <a:ext cx="1447800" cy="338554"/>
              </a:xfrm>
              <a:prstGeom prst="rect">
                <a:avLst/>
              </a:prstGeom>
              <a:noFill/>
              <a:ln>
                <a:noFill/>
              </a:ln>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FFFFFF"/>
                    </a:solidFill>
                    <a:effectLst/>
                    <a:uLnTx/>
                    <a:uFillTx/>
                    <a:latin typeface="Source Sans Pro" panose="020B0503030403020204"/>
                  </a:rPr>
                  <a:t>Memory</a:t>
                </a:r>
              </a:p>
            </p:txBody>
          </p:sp>
        </p:grpSp>
        <p:grpSp>
          <p:nvGrpSpPr>
            <p:cNvPr id="9" name="Group 148"/>
            <p:cNvGrpSpPr/>
            <p:nvPr>
              <p:custDataLst>
                <p:tags r:id="rId4"/>
              </p:custDataLst>
            </p:nvPr>
          </p:nvGrpSpPr>
          <p:grpSpPr>
            <a:xfrm>
              <a:off x="152400" y="1200090"/>
              <a:ext cx="1600200" cy="4667310"/>
              <a:chOff x="152400" y="1143000"/>
              <a:chExt cx="1676400" cy="4667310"/>
            </a:xfrm>
          </p:grpSpPr>
          <p:sp>
            <p:nvSpPr>
              <p:cNvPr id="143" name="Rounded Rectangle 142"/>
              <p:cNvSpPr/>
              <p:nvPr>
                <p:custDataLst>
                  <p:tags r:id="rId138"/>
                </p:custDataLst>
              </p:nvPr>
            </p:nvSpPr>
            <p:spPr>
              <a:xfrm>
                <a:off x="152400" y="1143000"/>
                <a:ext cx="1676400" cy="4648200"/>
              </a:xfrm>
              <a:prstGeom prst="roundRect">
                <a:avLst/>
              </a:prstGeom>
              <a:solidFill>
                <a:srgbClr val="00836F">
                  <a:lumMod val="75000"/>
                </a:srgbClr>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a typeface=""/>
                  <a:cs typeface=""/>
                </a:endParaRPr>
              </a:p>
            </p:txBody>
          </p:sp>
          <p:sp>
            <p:nvSpPr>
              <p:cNvPr id="144" name="TextBox 143"/>
              <p:cNvSpPr txBox="1"/>
              <p:nvPr>
                <p:custDataLst>
                  <p:tags r:id="rId139"/>
                </p:custDataLst>
              </p:nvPr>
            </p:nvSpPr>
            <p:spPr>
              <a:xfrm>
                <a:off x="228600" y="5225534"/>
                <a:ext cx="1447800" cy="5847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FFFFFF"/>
                    </a:solidFill>
                    <a:effectLst/>
                    <a:uLnTx/>
                    <a:uFillTx/>
                    <a:latin typeface="Source Sans Pro" panose="020B0503030403020204"/>
                  </a:rPr>
                  <a:t>Instruction</a:t>
                </a:r>
                <a:br>
                  <a:rPr kumimoji="0" lang="en-US" sz="1600" b="0" i="0" u="none" strike="noStrike" kern="0" cap="none" spc="0" normalizeH="0" baseline="0" noProof="0" dirty="0" smtClean="0">
                    <a:ln>
                      <a:noFill/>
                    </a:ln>
                    <a:solidFill>
                      <a:srgbClr val="FFFFFF"/>
                    </a:solidFill>
                    <a:effectLst/>
                    <a:uLnTx/>
                    <a:uFillTx/>
                    <a:latin typeface="Source Sans Pro" panose="020B0503030403020204"/>
                  </a:rPr>
                </a:br>
                <a:r>
                  <a:rPr kumimoji="0" lang="en-US" sz="1600" b="0" i="0" u="none" strike="noStrike" kern="0" cap="none" spc="0" normalizeH="0" baseline="0" noProof="0" dirty="0" smtClean="0">
                    <a:ln>
                      <a:noFill/>
                    </a:ln>
                    <a:solidFill>
                      <a:srgbClr val="FFFFFF"/>
                    </a:solidFill>
                    <a:effectLst/>
                    <a:uLnTx/>
                    <a:uFillTx/>
                    <a:latin typeface="Source Sans Pro" panose="020B0503030403020204"/>
                  </a:rPr>
                  <a:t>Fetch</a:t>
                </a:r>
              </a:p>
            </p:txBody>
          </p:sp>
        </p:grpSp>
        <p:grpSp>
          <p:nvGrpSpPr>
            <p:cNvPr id="10" name="Group 153"/>
            <p:cNvGrpSpPr/>
            <p:nvPr>
              <p:custDataLst>
                <p:tags r:id="rId5"/>
              </p:custDataLst>
            </p:nvPr>
          </p:nvGrpSpPr>
          <p:grpSpPr>
            <a:xfrm>
              <a:off x="3886200" y="1200090"/>
              <a:ext cx="2057400" cy="4648200"/>
              <a:chOff x="3886200" y="1143000"/>
              <a:chExt cx="2819400" cy="4648200"/>
            </a:xfrm>
          </p:grpSpPr>
          <p:sp>
            <p:nvSpPr>
              <p:cNvPr id="141" name="Rounded Rectangle 140"/>
              <p:cNvSpPr/>
              <p:nvPr>
                <p:custDataLst>
                  <p:tags r:id="rId136"/>
                </p:custDataLst>
              </p:nvPr>
            </p:nvSpPr>
            <p:spPr>
              <a:xfrm>
                <a:off x="3886200" y="1143000"/>
                <a:ext cx="2819400" cy="4648200"/>
              </a:xfrm>
              <a:prstGeom prst="roundRect">
                <a:avLst>
                  <a:gd name="adj" fmla="val 11944"/>
                </a:avLst>
              </a:prstGeom>
              <a:solidFill>
                <a:srgbClr val="7E368E">
                  <a:lumMod val="75000"/>
                </a:srgbClr>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42" name="TextBox 141"/>
              <p:cNvSpPr txBox="1"/>
              <p:nvPr>
                <p:custDataLst>
                  <p:tags r:id="rId137"/>
                </p:custDataLst>
              </p:nvPr>
            </p:nvSpPr>
            <p:spPr>
              <a:xfrm>
                <a:off x="4648200" y="5432286"/>
                <a:ext cx="1447800"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FFFFFF"/>
                    </a:solidFill>
                    <a:effectLst/>
                    <a:uLnTx/>
                    <a:uFillTx/>
                    <a:latin typeface="Source Sans Pro" panose="020B0503030403020204"/>
                  </a:rPr>
                  <a:t>Execute</a:t>
                </a:r>
              </a:p>
            </p:txBody>
          </p:sp>
        </p:grpSp>
        <p:grpSp>
          <p:nvGrpSpPr>
            <p:cNvPr id="11" name="Group 152"/>
            <p:cNvGrpSpPr/>
            <p:nvPr>
              <p:custDataLst>
                <p:tags r:id="rId6"/>
              </p:custDataLst>
            </p:nvPr>
          </p:nvGrpSpPr>
          <p:grpSpPr>
            <a:xfrm>
              <a:off x="1752601" y="1200090"/>
              <a:ext cx="2133600" cy="4667310"/>
              <a:chOff x="1828801" y="1143000"/>
              <a:chExt cx="2057400" cy="4667310"/>
            </a:xfrm>
          </p:grpSpPr>
          <p:sp>
            <p:nvSpPr>
              <p:cNvPr id="137" name="Rounded Rectangle 136"/>
              <p:cNvSpPr/>
              <p:nvPr>
                <p:custDataLst>
                  <p:tags r:id="rId132"/>
                </p:custDataLst>
              </p:nvPr>
            </p:nvSpPr>
            <p:spPr>
              <a:xfrm>
                <a:off x="2751083" y="1143000"/>
                <a:ext cx="1135117" cy="4648200"/>
              </a:xfrm>
              <a:prstGeom prst="roundRect">
                <a:avLst>
                  <a:gd name="adj" fmla="val 30962"/>
                </a:avLst>
              </a:prstGeom>
              <a:solidFill>
                <a:srgbClr val="FFFF00">
                  <a:lumMod val="50000"/>
                </a:srgbClr>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38" name="Rounded Rectangle 137"/>
              <p:cNvSpPr/>
              <p:nvPr>
                <p:custDataLst>
                  <p:tags r:id="rId133"/>
                </p:custDataLst>
              </p:nvPr>
            </p:nvSpPr>
            <p:spPr>
              <a:xfrm>
                <a:off x="1828801" y="3505200"/>
                <a:ext cx="2057400" cy="2286000"/>
              </a:xfrm>
              <a:prstGeom prst="roundRect">
                <a:avLst>
                  <a:gd name="adj" fmla="val 15859"/>
                </a:avLst>
              </a:prstGeom>
              <a:solidFill>
                <a:srgbClr val="FFFF00">
                  <a:lumMod val="50000"/>
                </a:srgbClr>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39" name="Right Triangle 138"/>
              <p:cNvSpPr/>
              <p:nvPr>
                <p:custDataLst>
                  <p:tags r:id="rId134"/>
                </p:custDataLst>
              </p:nvPr>
            </p:nvSpPr>
            <p:spPr>
              <a:xfrm rot="16200000">
                <a:off x="2458847" y="3132658"/>
                <a:ext cx="550314" cy="533400"/>
              </a:xfrm>
              <a:prstGeom prst="rtTriangle">
                <a:avLst/>
              </a:prstGeom>
              <a:solidFill>
                <a:srgbClr val="FFFF00">
                  <a:lumMod val="50000"/>
                </a:srgbClr>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40" name="TextBox 139"/>
              <p:cNvSpPr txBox="1"/>
              <p:nvPr>
                <p:custDataLst>
                  <p:tags r:id="rId135"/>
                </p:custDataLst>
              </p:nvPr>
            </p:nvSpPr>
            <p:spPr>
              <a:xfrm>
                <a:off x="2133600" y="5225534"/>
                <a:ext cx="1447800" cy="5847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FFFFFF"/>
                    </a:solidFill>
                    <a:effectLst/>
                    <a:uLnTx/>
                    <a:uFillTx/>
                    <a:latin typeface="Source Sans Pro" panose="020B0503030403020204"/>
                  </a:rPr>
                  <a:t>Instruction</a:t>
                </a:r>
                <a:br>
                  <a:rPr kumimoji="0" lang="en-US" sz="1600" b="0" i="0" u="none" strike="noStrike" kern="0" cap="none" spc="0" normalizeH="0" baseline="0" noProof="0" dirty="0" smtClean="0">
                    <a:ln>
                      <a:noFill/>
                    </a:ln>
                    <a:solidFill>
                      <a:srgbClr val="FFFFFF"/>
                    </a:solidFill>
                    <a:effectLst/>
                    <a:uLnTx/>
                    <a:uFillTx/>
                    <a:latin typeface="Source Sans Pro" panose="020B0503030403020204"/>
                  </a:rPr>
                </a:br>
                <a:r>
                  <a:rPr kumimoji="0" lang="en-US" sz="1600" b="0" i="0" u="none" strike="noStrike" kern="0" cap="none" spc="0" normalizeH="0" baseline="0" noProof="0" dirty="0" smtClean="0">
                    <a:ln>
                      <a:noFill/>
                    </a:ln>
                    <a:solidFill>
                      <a:srgbClr val="FFFFFF"/>
                    </a:solidFill>
                    <a:effectLst/>
                    <a:uLnTx/>
                    <a:uFillTx/>
                    <a:latin typeface="Source Sans Pro" panose="020B0503030403020204"/>
                  </a:rPr>
                  <a:t>Decode</a:t>
                </a:r>
              </a:p>
            </p:txBody>
          </p:sp>
        </p:grpSp>
        <p:sp>
          <p:nvSpPr>
            <p:cNvPr id="12" name="Arc 11"/>
            <p:cNvSpPr/>
            <p:nvPr>
              <p:custDataLst>
                <p:tags r:id="rId7"/>
              </p:custDataLst>
            </p:nvPr>
          </p:nvSpPr>
          <p:spPr>
            <a:xfrm rot="10800000" flipV="1">
              <a:off x="2743200" y="1200090"/>
              <a:ext cx="609600" cy="609600"/>
            </a:xfrm>
            <a:prstGeom prst="arc">
              <a:avLst/>
            </a:prstGeom>
            <a:noFill/>
            <a:ln w="76200" cap="rnd"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3" name="Rounded Rectangle 12"/>
            <p:cNvSpPr/>
            <p:nvPr>
              <p:custDataLst>
                <p:tags r:id="rId8"/>
              </p:custDataLst>
            </p:nvPr>
          </p:nvSpPr>
          <p:spPr>
            <a:xfrm>
              <a:off x="5943600" y="1200090"/>
              <a:ext cx="1981200" cy="4648200"/>
            </a:xfrm>
            <a:prstGeom prst="roundRect">
              <a:avLst/>
            </a:prstGeom>
            <a:noFill/>
            <a:ln w="762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cxnSp>
          <p:nvCxnSpPr>
            <p:cNvPr id="14" name="Straight Connector 13"/>
            <p:cNvCxnSpPr>
              <a:endCxn id="108" idx="2"/>
            </p:cNvCxnSpPr>
            <p:nvPr>
              <p:custDataLst>
                <p:tags r:id="rId9"/>
              </p:custDataLst>
            </p:nvPr>
          </p:nvCxnSpPr>
          <p:spPr>
            <a:xfrm>
              <a:off x="8229600" y="5848290"/>
              <a:ext cx="381000" cy="0"/>
            </a:xfrm>
            <a:prstGeom prst="line">
              <a:avLst/>
            </a:prstGeom>
            <a:noFill/>
            <a:ln w="76200" cap="flat" cmpd="sng" algn="ctr">
              <a:solidFill>
                <a:srgbClr val="000000"/>
              </a:solidFill>
              <a:prstDash val="solid"/>
            </a:ln>
            <a:effectLst/>
          </p:spPr>
        </p:cxnSp>
        <p:sp>
          <p:nvSpPr>
            <p:cNvPr id="15" name="Arc 14"/>
            <p:cNvSpPr/>
            <p:nvPr>
              <p:custDataLst>
                <p:tags r:id="rId10"/>
              </p:custDataLst>
            </p:nvPr>
          </p:nvSpPr>
          <p:spPr>
            <a:xfrm rot="5400000">
              <a:off x="8305800" y="5238690"/>
              <a:ext cx="609600" cy="609600"/>
            </a:xfrm>
            <a:prstGeom prst="arc">
              <a:avLst/>
            </a:prstGeom>
            <a:noFill/>
            <a:ln w="76200" cap="rnd"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6" name="Arc 15"/>
            <p:cNvSpPr/>
            <p:nvPr>
              <p:custDataLst>
                <p:tags r:id="rId11"/>
              </p:custDataLst>
            </p:nvPr>
          </p:nvSpPr>
          <p:spPr>
            <a:xfrm rot="10800000">
              <a:off x="7924800" y="5238690"/>
              <a:ext cx="609600" cy="609600"/>
            </a:xfrm>
            <a:prstGeom prst="arc">
              <a:avLst/>
            </a:prstGeom>
            <a:noFill/>
            <a:ln w="76200" cap="rnd"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cxnSp>
          <p:nvCxnSpPr>
            <p:cNvPr id="17" name="Straight Connector 16"/>
            <p:cNvCxnSpPr>
              <a:stCxn id="147" idx="2"/>
            </p:cNvCxnSpPr>
            <p:nvPr>
              <p:custDataLst>
                <p:tags r:id="rId12"/>
              </p:custDataLst>
            </p:nvPr>
          </p:nvCxnSpPr>
          <p:spPr>
            <a:xfrm rot="5400000">
              <a:off x="1828800" y="2343090"/>
              <a:ext cx="1828800" cy="0"/>
            </a:xfrm>
            <a:prstGeom prst="line">
              <a:avLst/>
            </a:prstGeom>
            <a:noFill/>
            <a:ln w="76200" cap="flat" cmpd="sng" algn="ctr">
              <a:solidFill>
                <a:srgbClr val="000000"/>
              </a:solidFill>
              <a:prstDash val="solid"/>
            </a:ln>
            <a:effectLst/>
          </p:spPr>
        </p:cxnSp>
        <p:sp>
          <p:nvSpPr>
            <p:cNvPr id="18" name="Arc 17"/>
            <p:cNvSpPr/>
            <p:nvPr>
              <p:custDataLst>
                <p:tags r:id="rId13"/>
              </p:custDataLst>
            </p:nvPr>
          </p:nvSpPr>
          <p:spPr>
            <a:xfrm rot="16200000" flipV="1">
              <a:off x="7315200" y="1123890"/>
              <a:ext cx="609600" cy="609600"/>
            </a:xfrm>
            <a:prstGeom prst="arc">
              <a:avLst/>
            </a:prstGeom>
            <a:noFill/>
            <a:ln w="76200" cap="rnd"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9" name="Text Box 11"/>
            <p:cNvSpPr txBox="1">
              <a:spLocks noChangeArrowheads="1"/>
            </p:cNvSpPr>
            <p:nvPr>
              <p:custDataLst>
                <p:tags r:id="rId14"/>
              </p:custDataLst>
            </p:nvPr>
          </p:nvSpPr>
          <p:spPr bwMode="auto">
            <a:xfrm>
              <a:off x="2667000" y="4191000"/>
              <a:ext cx="685800" cy="304800"/>
            </a:xfrm>
            <a:prstGeom prst="rect">
              <a:avLst/>
            </a:prstGeom>
            <a:solidFill>
              <a:srgbClr val="000000"/>
            </a:solidFill>
            <a:ln w="25400" cap="sq" algn="ctr">
              <a:solidFill>
                <a:srgbClr val="FFFFFF"/>
              </a:solidFill>
              <a:miter lim="800000"/>
              <a:headEnd/>
              <a:tailEnd/>
            </a:ln>
            <a:effectLst/>
          </p:spPr>
          <p:txBody>
            <a:bodyPr wrap="square" lIns="0" rIns="0"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200" b="0" i="0" u="none" strike="noStrike" kern="0" cap="none" spc="0" normalizeH="0" baseline="0" noProof="0" dirty="0" smtClean="0">
                  <a:ln>
                    <a:noFill/>
                  </a:ln>
                  <a:solidFill>
                    <a:srgbClr val="FFFFFF"/>
                  </a:solidFill>
                  <a:effectLst/>
                  <a:uLnTx/>
                  <a:uFillTx/>
                  <a:latin typeface="Source Sans Pro" panose="020B0503030403020204"/>
                </a:rPr>
                <a:t>extend</a:t>
              </a:r>
            </a:p>
          </p:txBody>
        </p:sp>
        <p:sp>
          <p:nvSpPr>
            <p:cNvPr id="20" name="Freeform 19"/>
            <p:cNvSpPr/>
            <p:nvPr>
              <p:custDataLst>
                <p:tags r:id="rId15"/>
              </p:custDataLst>
            </p:nvPr>
          </p:nvSpPr>
          <p:spPr>
            <a:xfrm>
              <a:off x="4953000" y="1733490"/>
              <a:ext cx="609600" cy="1524000"/>
            </a:xfrm>
            <a:custGeom>
              <a:avLst/>
              <a:gdLst>
                <a:gd name="connsiteX0" fmla="*/ 0 w 685800"/>
                <a:gd name="connsiteY0" fmla="*/ 0 h 762000"/>
                <a:gd name="connsiteX1" fmla="*/ 685800 w 685800"/>
                <a:gd name="connsiteY1" fmla="*/ 0 h 762000"/>
                <a:gd name="connsiteX2" fmla="*/ 685800 w 685800"/>
                <a:gd name="connsiteY2" fmla="*/ 762000 h 762000"/>
                <a:gd name="connsiteX3" fmla="*/ 0 w 685800"/>
                <a:gd name="connsiteY3" fmla="*/ 762000 h 762000"/>
                <a:gd name="connsiteX4" fmla="*/ 0 w 685800"/>
                <a:gd name="connsiteY4" fmla="*/ 0 h 762000"/>
                <a:gd name="connsiteX0" fmla="*/ 0 w 685800"/>
                <a:gd name="connsiteY0" fmla="*/ 0 h 762000"/>
                <a:gd name="connsiteX1" fmla="*/ 685800 w 685800"/>
                <a:gd name="connsiteY1" fmla="*/ 190500 h 762000"/>
                <a:gd name="connsiteX2" fmla="*/ 685800 w 685800"/>
                <a:gd name="connsiteY2" fmla="*/ 762000 h 762000"/>
                <a:gd name="connsiteX3" fmla="*/ 0 w 685800"/>
                <a:gd name="connsiteY3" fmla="*/ 762000 h 762000"/>
                <a:gd name="connsiteX4" fmla="*/ 0 w 685800"/>
                <a:gd name="connsiteY4" fmla="*/ 0 h 762000"/>
                <a:gd name="connsiteX0" fmla="*/ 0 w 685800"/>
                <a:gd name="connsiteY0" fmla="*/ 0 h 762000"/>
                <a:gd name="connsiteX1" fmla="*/ 685800 w 685800"/>
                <a:gd name="connsiteY1" fmla="*/ 190500 h 762000"/>
                <a:gd name="connsiteX2" fmla="*/ 685800 w 685800"/>
                <a:gd name="connsiteY2" fmla="*/ 571500 h 762000"/>
                <a:gd name="connsiteX3" fmla="*/ 0 w 685800"/>
                <a:gd name="connsiteY3" fmla="*/ 762000 h 762000"/>
                <a:gd name="connsiteX4" fmla="*/ 0 w 685800"/>
                <a:gd name="connsiteY4" fmla="*/ 0 h 762000"/>
                <a:gd name="connsiteX0" fmla="*/ 0 w 685800"/>
                <a:gd name="connsiteY0" fmla="*/ 0 h 762000"/>
                <a:gd name="connsiteX1" fmla="*/ 685800 w 685800"/>
                <a:gd name="connsiteY1" fmla="*/ 317500 h 762000"/>
                <a:gd name="connsiteX2" fmla="*/ 685800 w 685800"/>
                <a:gd name="connsiteY2" fmla="*/ 571500 h 762000"/>
                <a:gd name="connsiteX3" fmla="*/ 0 w 685800"/>
                <a:gd name="connsiteY3" fmla="*/ 762000 h 762000"/>
                <a:gd name="connsiteX4" fmla="*/ 0 w 685800"/>
                <a:gd name="connsiteY4" fmla="*/ 0 h 762000"/>
                <a:gd name="connsiteX0" fmla="*/ 0 w 685800"/>
                <a:gd name="connsiteY0" fmla="*/ 0 h 952500"/>
                <a:gd name="connsiteX1" fmla="*/ 685800 w 685800"/>
                <a:gd name="connsiteY1" fmla="*/ 317500 h 952500"/>
                <a:gd name="connsiteX2" fmla="*/ 685800 w 685800"/>
                <a:gd name="connsiteY2" fmla="*/ 952500 h 952500"/>
                <a:gd name="connsiteX3" fmla="*/ 0 w 685800"/>
                <a:gd name="connsiteY3" fmla="*/ 762000 h 952500"/>
                <a:gd name="connsiteX4" fmla="*/ 0 w 685800"/>
                <a:gd name="connsiteY4" fmla="*/ 0 h 952500"/>
                <a:gd name="connsiteX0" fmla="*/ 0 w 685800"/>
                <a:gd name="connsiteY0" fmla="*/ 0 h 1270000"/>
                <a:gd name="connsiteX1" fmla="*/ 685800 w 685800"/>
                <a:gd name="connsiteY1" fmla="*/ 317500 h 1270000"/>
                <a:gd name="connsiteX2" fmla="*/ 685800 w 685800"/>
                <a:gd name="connsiteY2" fmla="*/ 952500 h 1270000"/>
                <a:gd name="connsiteX3" fmla="*/ 0 w 685800"/>
                <a:gd name="connsiteY3" fmla="*/ 1270000 h 1270000"/>
                <a:gd name="connsiteX4" fmla="*/ 0 w 685800"/>
                <a:gd name="connsiteY4" fmla="*/ 0 h 1270000"/>
                <a:gd name="connsiteX0" fmla="*/ 0 w 685800"/>
                <a:gd name="connsiteY0" fmla="*/ 0 h 1270000"/>
                <a:gd name="connsiteX1" fmla="*/ 685800 w 685800"/>
                <a:gd name="connsiteY1" fmla="*/ 317500 h 1270000"/>
                <a:gd name="connsiteX2" fmla="*/ 685800 w 685800"/>
                <a:gd name="connsiteY2" fmla="*/ 952500 h 1270000"/>
                <a:gd name="connsiteX3" fmla="*/ 0 w 685800"/>
                <a:gd name="connsiteY3" fmla="*/ 1270000 h 1270000"/>
                <a:gd name="connsiteX4" fmla="*/ 0 w 685800"/>
                <a:gd name="connsiteY4" fmla="*/ 635000 h 1270000"/>
                <a:gd name="connsiteX5" fmla="*/ 0 w 685800"/>
                <a:gd name="connsiteY5" fmla="*/ 0 h 1270000"/>
                <a:gd name="connsiteX0" fmla="*/ 0 w 685800"/>
                <a:gd name="connsiteY0" fmla="*/ 0 h 1270000"/>
                <a:gd name="connsiteX1" fmla="*/ 685800 w 685800"/>
                <a:gd name="connsiteY1" fmla="*/ 317500 h 1270000"/>
                <a:gd name="connsiteX2" fmla="*/ 685800 w 685800"/>
                <a:gd name="connsiteY2" fmla="*/ 952500 h 1270000"/>
                <a:gd name="connsiteX3" fmla="*/ 0 w 685800"/>
                <a:gd name="connsiteY3" fmla="*/ 1270000 h 1270000"/>
                <a:gd name="connsiteX4" fmla="*/ 171450 w 685800"/>
                <a:gd name="connsiteY4" fmla="*/ 635000 h 1270000"/>
                <a:gd name="connsiteX5" fmla="*/ 0 w 685800"/>
                <a:gd name="connsiteY5" fmla="*/ 0 h 1270000"/>
                <a:gd name="connsiteX0" fmla="*/ 0 w 685800"/>
                <a:gd name="connsiteY0" fmla="*/ 0 h 1270000"/>
                <a:gd name="connsiteX1" fmla="*/ 685800 w 685800"/>
                <a:gd name="connsiteY1" fmla="*/ 317500 h 1270000"/>
                <a:gd name="connsiteX2" fmla="*/ 685800 w 685800"/>
                <a:gd name="connsiteY2" fmla="*/ 952500 h 1270000"/>
                <a:gd name="connsiteX3" fmla="*/ 0 w 685800"/>
                <a:gd name="connsiteY3" fmla="*/ 1270000 h 1270000"/>
                <a:gd name="connsiteX4" fmla="*/ 171450 w 685800"/>
                <a:gd name="connsiteY4" fmla="*/ 635000 h 1270000"/>
                <a:gd name="connsiteX5" fmla="*/ 0 w 685800"/>
                <a:gd name="connsiteY5" fmla="*/ 508000 h 1270000"/>
                <a:gd name="connsiteX6" fmla="*/ 0 w 685800"/>
                <a:gd name="connsiteY6" fmla="*/ 0 h 1270000"/>
                <a:gd name="connsiteX0" fmla="*/ 0 w 685800"/>
                <a:gd name="connsiteY0" fmla="*/ 0 h 1270000"/>
                <a:gd name="connsiteX1" fmla="*/ 685800 w 685800"/>
                <a:gd name="connsiteY1" fmla="*/ 317500 h 1270000"/>
                <a:gd name="connsiteX2" fmla="*/ 685800 w 685800"/>
                <a:gd name="connsiteY2" fmla="*/ 952500 h 1270000"/>
                <a:gd name="connsiteX3" fmla="*/ 0 w 685800"/>
                <a:gd name="connsiteY3" fmla="*/ 1270000 h 1270000"/>
                <a:gd name="connsiteX4" fmla="*/ 0 w 685800"/>
                <a:gd name="connsiteY4" fmla="*/ 762000 h 1270000"/>
                <a:gd name="connsiteX5" fmla="*/ 171450 w 685800"/>
                <a:gd name="connsiteY5" fmla="*/ 635000 h 1270000"/>
                <a:gd name="connsiteX6" fmla="*/ 0 w 685800"/>
                <a:gd name="connsiteY6" fmla="*/ 508000 h 1270000"/>
                <a:gd name="connsiteX7" fmla="*/ 0 w 685800"/>
                <a:gd name="connsiteY7" fmla="*/ 0 h 127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800" h="1270000">
                  <a:moveTo>
                    <a:pt x="0" y="0"/>
                  </a:moveTo>
                  <a:lnTo>
                    <a:pt x="685800" y="317500"/>
                  </a:lnTo>
                  <a:lnTo>
                    <a:pt x="685800" y="952500"/>
                  </a:lnTo>
                  <a:lnTo>
                    <a:pt x="0" y="1270000"/>
                  </a:lnTo>
                  <a:lnTo>
                    <a:pt x="0" y="762000"/>
                  </a:lnTo>
                  <a:lnTo>
                    <a:pt x="171450" y="635000"/>
                  </a:lnTo>
                  <a:lnTo>
                    <a:pt x="0" y="508000"/>
                  </a:lnTo>
                  <a:lnTo>
                    <a:pt x="0" y="0"/>
                  </a:lnTo>
                  <a:close/>
                </a:path>
              </a:pathLst>
            </a:custGeom>
            <a:solidFill>
              <a:srgbClr val="000000"/>
            </a:solidFill>
            <a:ln w="285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21" name="Rectangle 19"/>
            <p:cNvSpPr>
              <a:spLocks noChangeArrowheads="1"/>
            </p:cNvSpPr>
            <p:nvPr>
              <p:custDataLst>
                <p:tags r:id="rId16"/>
              </p:custDataLst>
            </p:nvPr>
          </p:nvSpPr>
          <p:spPr bwMode="auto">
            <a:xfrm>
              <a:off x="4648200" y="2724090"/>
              <a:ext cx="152400" cy="762000"/>
            </a:xfrm>
            <a:custGeom>
              <a:avLst/>
              <a:gdLst>
                <a:gd name="connsiteX0" fmla="*/ 0 w 609600"/>
                <a:gd name="connsiteY0" fmla="*/ 0 h 1143000"/>
                <a:gd name="connsiteX1" fmla="*/ 609600 w 609600"/>
                <a:gd name="connsiteY1" fmla="*/ 0 h 1143000"/>
                <a:gd name="connsiteX2" fmla="*/ 609600 w 609600"/>
                <a:gd name="connsiteY2" fmla="*/ 1143000 h 1143000"/>
                <a:gd name="connsiteX3" fmla="*/ 0 w 609600"/>
                <a:gd name="connsiteY3" fmla="*/ 1143000 h 1143000"/>
                <a:gd name="connsiteX4" fmla="*/ 0 w 609600"/>
                <a:gd name="connsiteY4" fmla="*/ 0 h 1143000"/>
                <a:gd name="connsiteX0" fmla="*/ 0 w 609600"/>
                <a:gd name="connsiteY0" fmla="*/ 0 h 1143000"/>
                <a:gd name="connsiteX1" fmla="*/ 609600 w 609600"/>
                <a:gd name="connsiteY1" fmla="*/ 152400 h 1143000"/>
                <a:gd name="connsiteX2" fmla="*/ 609600 w 609600"/>
                <a:gd name="connsiteY2" fmla="*/ 1143000 h 1143000"/>
                <a:gd name="connsiteX3" fmla="*/ 0 w 609600"/>
                <a:gd name="connsiteY3" fmla="*/ 1143000 h 1143000"/>
                <a:gd name="connsiteX4" fmla="*/ 0 w 609600"/>
                <a:gd name="connsiteY4" fmla="*/ 0 h 1143000"/>
                <a:gd name="connsiteX0" fmla="*/ 0 w 609600"/>
                <a:gd name="connsiteY0" fmla="*/ 0 h 1143000"/>
                <a:gd name="connsiteX1" fmla="*/ 609600 w 609600"/>
                <a:gd name="connsiteY1" fmla="*/ 152400 h 1143000"/>
                <a:gd name="connsiteX2" fmla="*/ 609600 w 609600"/>
                <a:gd name="connsiteY2" fmla="*/ 990600 h 1143000"/>
                <a:gd name="connsiteX3" fmla="*/ 0 w 609600"/>
                <a:gd name="connsiteY3" fmla="*/ 1143000 h 1143000"/>
                <a:gd name="connsiteX4" fmla="*/ 0 w 609600"/>
                <a:gd name="connsiteY4" fmla="*/ 0 h 1143000"/>
                <a:gd name="connsiteX0" fmla="*/ 304800 w 609600"/>
                <a:gd name="connsiteY0" fmla="*/ 0 h 1143000"/>
                <a:gd name="connsiteX1" fmla="*/ 609600 w 609600"/>
                <a:gd name="connsiteY1" fmla="*/ 152400 h 1143000"/>
                <a:gd name="connsiteX2" fmla="*/ 609600 w 609600"/>
                <a:gd name="connsiteY2" fmla="*/ 990600 h 1143000"/>
                <a:gd name="connsiteX3" fmla="*/ 0 w 609600"/>
                <a:gd name="connsiteY3" fmla="*/ 1143000 h 1143000"/>
                <a:gd name="connsiteX4" fmla="*/ 304800 w 609600"/>
                <a:gd name="connsiteY4" fmla="*/ 0 h 1143000"/>
                <a:gd name="connsiteX0" fmla="*/ 0 w 304800"/>
                <a:gd name="connsiteY0" fmla="*/ 0 h 1143000"/>
                <a:gd name="connsiteX1" fmla="*/ 304800 w 304800"/>
                <a:gd name="connsiteY1" fmla="*/ 152400 h 1143000"/>
                <a:gd name="connsiteX2" fmla="*/ 304800 w 304800"/>
                <a:gd name="connsiteY2" fmla="*/ 990600 h 1143000"/>
                <a:gd name="connsiteX3" fmla="*/ 0 w 304800"/>
                <a:gd name="connsiteY3" fmla="*/ 1143000 h 1143000"/>
                <a:gd name="connsiteX4" fmla="*/ 0 w 304800"/>
                <a:gd name="connsiteY4" fmla="*/ 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1143000">
                  <a:moveTo>
                    <a:pt x="0" y="0"/>
                  </a:moveTo>
                  <a:lnTo>
                    <a:pt x="304800" y="152400"/>
                  </a:lnTo>
                  <a:lnTo>
                    <a:pt x="304800" y="990600"/>
                  </a:lnTo>
                  <a:lnTo>
                    <a:pt x="0" y="1143000"/>
                  </a:lnTo>
                  <a:lnTo>
                    <a:pt x="0" y="0"/>
                  </a:lnTo>
                  <a:close/>
                </a:path>
              </a:pathLst>
            </a:cu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22" name="Rectangle 4"/>
            <p:cNvSpPr>
              <a:spLocks noChangeArrowheads="1"/>
            </p:cNvSpPr>
            <p:nvPr>
              <p:custDataLst>
                <p:tags r:id="rId17"/>
              </p:custDataLst>
            </p:nvPr>
          </p:nvSpPr>
          <p:spPr bwMode="auto">
            <a:xfrm>
              <a:off x="6400800" y="3257490"/>
              <a:ext cx="1143000" cy="1066800"/>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23" name="Rectangle 22"/>
            <p:cNvSpPr>
              <a:spLocks noChangeArrowheads="1"/>
            </p:cNvSpPr>
            <p:nvPr>
              <p:custDataLst>
                <p:tags r:id="rId18"/>
              </p:custDataLst>
            </p:nvPr>
          </p:nvSpPr>
          <p:spPr bwMode="auto">
            <a:xfrm>
              <a:off x="2362199" y="1809690"/>
              <a:ext cx="1143001" cy="1363663"/>
            </a:xfrm>
            <a:prstGeom prst="rect">
              <a:avLst/>
            </a:prstGeom>
            <a:solidFill>
              <a:srgbClr val="000000"/>
            </a:solidFill>
            <a:ln w="25400" cap="sq" algn="ctr">
              <a:solidFill>
                <a:srgbClr val="FFFFFF"/>
              </a:solidFill>
              <a:miter lim="800000"/>
              <a:headEnd/>
              <a:tailEnd/>
            </a:ln>
            <a:effectLst/>
          </p:spPr>
          <p:txBody>
            <a:bodyPr anchor="ctr" anchorCtr="1">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register</a:t>
              </a:r>
              <a:br>
                <a:rPr kumimoji="0" lang="en-US" sz="1400" b="0" i="0" u="none" strike="noStrike" kern="0" cap="none" spc="0" normalizeH="0" baseline="0" noProof="0" dirty="0" smtClean="0">
                  <a:ln>
                    <a:noFill/>
                  </a:ln>
                  <a:solidFill>
                    <a:srgbClr val="FFFFFF"/>
                  </a:solidFill>
                  <a:effectLst/>
                  <a:uLnTx/>
                  <a:uFillTx/>
                  <a:latin typeface="Source Sans Pro" panose="020B0503030403020204"/>
                </a:rPr>
              </a:br>
              <a:r>
                <a:rPr kumimoji="0" lang="en-US" sz="1400" b="0" i="0" u="none" strike="noStrike" kern="0" cap="none" spc="0" normalizeH="0" baseline="0" noProof="0" dirty="0" smtClean="0">
                  <a:ln>
                    <a:noFill/>
                  </a:ln>
                  <a:solidFill>
                    <a:srgbClr val="FFFFFF"/>
                  </a:solidFill>
                  <a:effectLst/>
                  <a:uLnTx/>
                  <a:uFillTx/>
                  <a:latin typeface="Source Sans Pro" panose="020B0503030403020204"/>
                </a:rPr>
                <a:t>file</a:t>
              </a:r>
            </a:p>
          </p:txBody>
        </p:sp>
        <p:sp>
          <p:nvSpPr>
            <p:cNvPr id="24" name="Oval 24"/>
            <p:cNvSpPr>
              <a:spLocks noChangeArrowheads="1"/>
            </p:cNvSpPr>
            <p:nvPr>
              <p:custDataLst>
                <p:tags r:id="rId19"/>
              </p:custDataLst>
            </p:nvPr>
          </p:nvSpPr>
          <p:spPr bwMode="auto">
            <a:xfrm>
              <a:off x="2362200" y="3581400"/>
              <a:ext cx="1219200" cy="457199"/>
            </a:xfrm>
            <a:prstGeom prst="ellipse">
              <a:avLst/>
            </a:prstGeom>
            <a:solidFill>
              <a:srgbClr val="000000"/>
            </a:solidFill>
            <a:ln w="25400" cap="sq" algn="ctr">
              <a:solidFill>
                <a:srgbClr val="18B9BC"/>
              </a:solidFill>
              <a:round/>
              <a:headEnd/>
              <a:tailEnd/>
            </a:ln>
            <a:effectLst/>
          </p:spPr>
          <p:txBody>
            <a:bodyPr wrap="non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control</a:t>
              </a:r>
            </a:p>
          </p:txBody>
        </p:sp>
        <p:sp>
          <p:nvSpPr>
            <p:cNvPr id="25" name="Rounded Rectangle 24"/>
            <p:cNvSpPr/>
            <p:nvPr>
              <p:custDataLst>
                <p:tags r:id="rId20"/>
              </p:custDataLst>
            </p:nvPr>
          </p:nvSpPr>
          <p:spPr>
            <a:xfrm>
              <a:off x="152400" y="1200090"/>
              <a:ext cx="1600200" cy="4648200"/>
            </a:xfrm>
            <a:prstGeom prst="roundRect">
              <a:avLst/>
            </a:prstGeom>
            <a:noFill/>
            <a:ln w="762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26" name="Line 25"/>
            <p:cNvSpPr>
              <a:spLocks noChangeShapeType="1"/>
            </p:cNvSpPr>
            <p:nvPr>
              <p:custDataLst>
                <p:tags r:id="rId21"/>
              </p:custDataLst>
            </p:nvPr>
          </p:nvSpPr>
          <p:spPr bwMode="auto">
            <a:xfrm flipV="1">
              <a:off x="2514600" y="3181291"/>
              <a:ext cx="1" cy="228600"/>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27" name="Line 47"/>
            <p:cNvSpPr>
              <a:spLocks noChangeShapeType="1"/>
            </p:cNvSpPr>
            <p:nvPr>
              <p:custDataLst>
                <p:tags r:id="rId22"/>
              </p:custDataLst>
            </p:nvPr>
          </p:nvSpPr>
          <p:spPr bwMode="auto">
            <a:xfrm flipV="1">
              <a:off x="8686800" y="971490"/>
              <a:ext cx="0" cy="1676400"/>
            </a:xfrm>
            <a:prstGeom prst="line">
              <a:avLst/>
            </a:prstGeom>
            <a:noFill/>
            <a:ln w="25400" cap="sq">
              <a:solidFill>
                <a:srgbClr val="66FF33"/>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28" name="Line 51"/>
            <p:cNvSpPr>
              <a:spLocks noChangeShapeType="1"/>
            </p:cNvSpPr>
            <p:nvPr>
              <p:custDataLst>
                <p:tags r:id="rId23"/>
              </p:custDataLst>
            </p:nvPr>
          </p:nvSpPr>
          <p:spPr bwMode="auto">
            <a:xfrm flipV="1">
              <a:off x="2209800" y="2724090"/>
              <a:ext cx="152400" cy="0"/>
            </a:xfrm>
            <a:prstGeom prst="line">
              <a:avLst/>
            </a:prstGeom>
            <a:noFill/>
            <a:ln w="25400" cap="sq">
              <a:solidFill>
                <a:srgbClr val="66FF33"/>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29" name="Text Box 52"/>
            <p:cNvSpPr txBox="1">
              <a:spLocks noChangeArrowheads="1"/>
            </p:cNvSpPr>
            <p:nvPr>
              <p:custDataLst>
                <p:tags r:id="rId24"/>
              </p:custDataLst>
            </p:nvPr>
          </p:nvSpPr>
          <p:spPr bwMode="auto">
            <a:xfrm>
              <a:off x="5105400" y="2266890"/>
              <a:ext cx="470000" cy="394275"/>
            </a:xfrm>
            <a:prstGeom prst="rect">
              <a:avLst/>
            </a:prstGeom>
            <a:noFill/>
            <a:ln w="25400" cap="sq" algn="ctr">
              <a:noFill/>
              <a:miter lim="800000"/>
              <a:headEnd/>
              <a:tailEnd/>
            </a:ln>
            <a:effectLst/>
          </p:spPr>
          <p:txBody>
            <a:bodyPr wrap="non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ALU</a:t>
              </a:r>
            </a:p>
          </p:txBody>
        </p:sp>
        <p:sp>
          <p:nvSpPr>
            <p:cNvPr id="30" name="Line 49"/>
            <p:cNvSpPr>
              <a:spLocks noChangeShapeType="1"/>
            </p:cNvSpPr>
            <p:nvPr>
              <p:custDataLst>
                <p:tags r:id="rId25"/>
              </p:custDataLst>
            </p:nvPr>
          </p:nvSpPr>
          <p:spPr bwMode="auto">
            <a:xfrm flipH="1">
              <a:off x="2209800" y="971490"/>
              <a:ext cx="0" cy="1752600"/>
            </a:xfrm>
            <a:prstGeom prst="line">
              <a:avLst/>
            </a:prstGeom>
            <a:noFill/>
            <a:ln w="25400" cap="sq">
              <a:solidFill>
                <a:srgbClr val="66FF33"/>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31" name="Line 44"/>
            <p:cNvSpPr>
              <a:spLocks noChangeShapeType="1"/>
            </p:cNvSpPr>
            <p:nvPr>
              <p:custDataLst>
                <p:tags r:id="rId26"/>
              </p:custDataLst>
            </p:nvPr>
          </p:nvSpPr>
          <p:spPr bwMode="auto">
            <a:xfrm>
              <a:off x="4800600" y="3028890"/>
              <a:ext cx="152400" cy="0"/>
            </a:xfrm>
            <a:prstGeom prst="line">
              <a:avLst/>
            </a:prstGeom>
            <a:noFill/>
            <a:ln w="25400" cap="sq">
              <a:solidFill>
                <a:srgbClr val="66FF33"/>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32" name="Line 44"/>
            <p:cNvSpPr>
              <a:spLocks noChangeShapeType="1"/>
            </p:cNvSpPr>
            <p:nvPr>
              <p:custDataLst>
                <p:tags r:id="rId27"/>
              </p:custDataLst>
            </p:nvPr>
          </p:nvSpPr>
          <p:spPr bwMode="auto">
            <a:xfrm>
              <a:off x="4419600" y="3333690"/>
              <a:ext cx="152400" cy="0"/>
            </a:xfrm>
            <a:prstGeom prst="line">
              <a:avLst/>
            </a:prstGeom>
            <a:noFill/>
            <a:ln w="25400" cap="sq">
              <a:solidFill>
                <a:srgbClr val="66FF33"/>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33" name="Line 49"/>
            <p:cNvSpPr>
              <a:spLocks noChangeShapeType="1"/>
            </p:cNvSpPr>
            <p:nvPr>
              <p:custDataLst>
                <p:tags r:id="rId28"/>
              </p:custDataLst>
            </p:nvPr>
          </p:nvSpPr>
          <p:spPr bwMode="auto">
            <a:xfrm>
              <a:off x="2057400" y="4191000"/>
              <a:ext cx="152400" cy="152400"/>
            </a:xfrm>
            <a:prstGeom prst="line">
              <a:avLst/>
            </a:prstGeom>
            <a:noFill/>
            <a:ln w="25400" cap="sq">
              <a:solidFill>
                <a:srgbClr val="66FF33"/>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34" name="Text Box 5"/>
            <p:cNvSpPr txBox="1">
              <a:spLocks noChangeArrowheads="1"/>
            </p:cNvSpPr>
            <p:nvPr>
              <p:custDataLst>
                <p:tags r:id="rId29"/>
              </p:custDataLst>
            </p:nvPr>
          </p:nvSpPr>
          <p:spPr bwMode="auto">
            <a:xfrm>
              <a:off x="6477000" y="3943290"/>
              <a:ext cx="976100" cy="413639"/>
            </a:xfrm>
            <a:prstGeom prst="rect">
              <a:avLst/>
            </a:prstGeom>
            <a:noFill/>
            <a:ln w="25400" cap="sq" algn="ctr">
              <a:no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memory</a:t>
              </a:r>
            </a:p>
          </p:txBody>
        </p:sp>
        <p:sp>
          <p:nvSpPr>
            <p:cNvPr id="35" name="Line 49"/>
            <p:cNvSpPr>
              <a:spLocks noChangeShapeType="1"/>
            </p:cNvSpPr>
            <p:nvPr>
              <p:custDataLst>
                <p:tags r:id="rId30"/>
              </p:custDataLst>
            </p:nvPr>
          </p:nvSpPr>
          <p:spPr bwMode="auto">
            <a:xfrm flipV="1">
              <a:off x="4191000" y="2876490"/>
              <a:ext cx="0" cy="914400"/>
            </a:xfrm>
            <a:prstGeom prst="line">
              <a:avLst/>
            </a:prstGeom>
            <a:noFill/>
            <a:ln w="25400" cap="sq">
              <a:solidFill>
                <a:srgbClr val="66FF33"/>
              </a:solidFill>
              <a:round/>
              <a:headEnd/>
              <a:tailEnd type="oval"/>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36" name="Text Box 5"/>
            <p:cNvSpPr txBox="1">
              <a:spLocks noChangeArrowheads="1"/>
            </p:cNvSpPr>
            <p:nvPr>
              <p:custDataLst>
                <p:tags r:id="rId31"/>
              </p:custDataLst>
            </p:nvPr>
          </p:nvSpPr>
          <p:spPr bwMode="auto">
            <a:xfrm>
              <a:off x="6324600" y="3562290"/>
              <a:ext cx="518900" cy="394275"/>
            </a:xfrm>
            <a:prstGeom prst="rect">
              <a:avLst/>
            </a:prstGeom>
            <a:noFill/>
            <a:ln w="25400" cap="sq" algn="ctr">
              <a:no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d</a:t>
              </a:r>
              <a:r>
                <a:rPr kumimoji="0" lang="en-US" sz="1400" b="0" i="0" u="none" strike="noStrike" kern="0" cap="none" spc="0" normalizeH="0" baseline="-25000" noProof="0" dirty="0" smtClean="0">
                  <a:ln>
                    <a:noFill/>
                  </a:ln>
                  <a:solidFill>
                    <a:srgbClr val="FFFFFF"/>
                  </a:solidFill>
                  <a:effectLst/>
                  <a:uLnTx/>
                  <a:uFillTx/>
                  <a:latin typeface="Source Sans Pro" panose="020B0503030403020204"/>
                </a:rPr>
                <a:t>in</a:t>
              </a:r>
            </a:p>
          </p:txBody>
        </p:sp>
        <p:sp>
          <p:nvSpPr>
            <p:cNvPr id="37" name="Text Box 5"/>
            <p:cNvSpPr txBox="1">
              <a:spLocks noChangeArrowheads="1"/>
            </p:cNvSpPr>
            <p:nvPr>
              <p:custDataLst>
                <p:tags r:id="rId32"/>
              </p:custDataLst>
            </p:nvPr>
          </p:nvSpPr>
          <p:spPr bwMode="auto">
            <a:xfrm>
              <a:off x="7010400" y="3562290"/>
              <a:ext cx="518900" cy="394275"/>
            </a:xfrm>
            <a:prstGeom prst="rect">
              <a:avLst/>
            </a:prstGeom>
            <a:noFill/>
            <a:ln w="25400" cap="sq" algn="ctr">
              <a:no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err="1" smtClean="0">
                  <a:ln>
                    <a:noFill/>
                  </a:ln>
                  <a:solidFill>
                    <a:srgbClr val="FFFFFF"/>
                  </a:solidFill>
                  <a:effectLst/>
                  <a:uLnTx/>
                  <a:uFillTx/>
                  <a:latin typeface="Source Sans Pro" panose="020B0503030403020204"/>
                </a:rPr>
                <a:t>d</a:t>
              </a:r>
              <a:r>
                <a:rPr kumimoji="0" lang="en-US" sz="1400" b="0" i="0" u="none" strike="noStrike" kern="0" cap="none" spc="0" normalizeH="0" baseline="-25000" noProof="0" dirty="0" err="1" smtClean="0">
                  <a:ln>
                    <a:noFill/>
                  </a:ln>
                  <a:solidFill>
                    <a:srgbClr val="FFFFFF"/>
                  </a:solidFill>
                  <a:effectLst/>
                  <a:uLnTx/>
                  <a:uFillTx/>
                  <a:latin typeface="Source Sans Pro" panose="020B0503030403020204"/>
                </a:rPr>
                <a:t>out</a:t>
              </a:r>
              <a:endParaRPr kumimoji="0" lang="en-US" sz="1400" b="0" i="0" u="none" strike="noStrike" kern="0" cap="none" spc="0" normalizeH="0" baseline="-25000" noProof="0" dirty="0" smtClean="0">
                <a:ln>
                  <a:noFill/>
                </a:ln>
                <a:solidFill>
                  <a:srgbClr val="FFFFFF"/>
                </a:solidFill>
                <a:effectLst/>
                <a:uLnTx/>
                <a:uFillTx/>
                <a:latin typeface="Source Sans Pro" panose="020B0503030403020204"/>
              </a:endParaRPr>
            </a:p>
          </p:txBody>
        </p:sp>
        <p:sp>
          <p:nvSpPr>
            <p:cNvPr id="38" name="Line 45"/>
            <p:cNvSpPr>
              <a:spLocks noChangeShapeType="1"/>
            </p:cNvSpPr>
            <p:nvPr>
              <p:custDataLst>
                <p:tags r:id="rId33"/>
              </p:custDataLst>
            </p:nvPr>
          </p:nvSpPr>
          <p:spPr bwMode="auto">
            <a:xfrm flipV="1">
              <a:off x="6858000" y="4324290"/>
              <a:ext cx="0" cy="228600"/>
            </a:xfrm>
            <a:prstGeom prst="line">
              <a:avLst/>
            </a:prstGeom>
            <a:noFill/>
            <a:ln w="25400" cap="sq">
              <a:solidFill>
                <a:srgbClr val="18B9BC"/>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39" name="Text Box 5"/>
            <p:cNvSpPr txBox="1">
              <a:spLocks noChangeArrowheads="1"/>
            </p:cNvSpPr>
            <p:nvPr>
              <p:custDataLst>
                <p:tags r:id="rId34"/>
              </p:custDataLst>
            </p:nvPr>
          </p:nvSpPr>
          <p:spPr bwMode="auto">
            <a:xfrm>
              <a:off x="6400800" y="3181290"/>
              <a:ext cx="976100" cy="394275"/>
            </a:xfrm>
            <a:prstGeom prst="rect">
              <a:avLst/>
            </a:prstGeom>
            <a:noFill/>
            <a:ln w="25400" cap="sq" algn="ctr">
              <a:no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err="1" smtClean="0">
                  <a:ln>
                    <a:noFill/>
                  </a:ln>
                  <a:solidFill>
                    <a:srgbClr val="FFFFFF"/>
                  </a:solidFill>
                  <a:effectLst/>
                  <a:uLnTx/>
                  <a:uFillTx/>
                  <a:latin typeface="Source Sans Pro" panose="020B0503030403020204"/>
                </a:rPr>
                <a:t>addr</a:t>
              </a:r>
              <a:endParaRPr kumimoji="0" lang="en-US" sz="1400" b="0" i="0" u="none" strike="noStrike" kern="0" cap="none" spc="0" normalizeH="0" baseline="0" noProof="0" dirty="0" smtClean="0">
                <a:ln>
                  <a:noFill/>
                </a:ln>
                <a:solidFill>
                  <a:srgbClr val="FFFFFF"/>
                </a:solidFill>
                <a:effectLst/>
                <a:uLnTx/>
                <a:uFillTx/>
                <a:latin typeface="Source Sans Pro" panose="020B0503030403020204"/>
              </a:endParaRPr>
            </a:p>
          </p:txBody>
        </p:sp>
        <p:sp>
          <p:nvSpPr>
            <p:cNvPr id="40" name="Line 44"/>
            <p:cNvSpPr>
              <a:spLocks noChangeShapeType="1"/>
            </p:cNvSpPr>
            <p:nvPr>
              <p:custDataLst>
                <p:tags r:id="rId35"/>
              </p:custDataLst>
            </p:nvPr>
          </p:nvSpPr>
          <p:spPr bwMode="auto">
            <a:xfrm>
              <a:off x="6858000" y="2419290"/>
              <a:ext cx="0" cy="838200"/>
            </a:xfrm>
            <a:prstGeom prst="line">
              <a:avLst/>
            </a:prstGeom>
            <a:noFill/>
            <a:ln w="25400" cap="sq">
              <a:solidFill>
                <a:srgbClr val="66FF33"/>
              </a:solidFill>
              <a:round/>
              <a:headEnd type="oval"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41" name="Line 48"/>
            <p:cNvSpPr>
              <a:spLocks noChangeShapeType="1"/>
            </p:cNvSpPr>
            <p:nvPr>
              <p:custDataLst>
                <p:tags r:id="rId36"/>
              </p:custDataLst>
            </p:nvPr>
          </p:nvSpPr>
          <p:spPr bwMode="auto">
            <a:xfrm flipH="1">
              <a:off x="8534400" y="2647890"/>
              <a:ext cx="152400" cy="0"/>
            </a:xfrm>
            <a:prstGeom prst="line">
              <a:avLst/>
            </a:prstGeom>
            <a:noFill/>
            <a:ln w="25400" cap="sq">
              <a:solidFill>
                <a:srgbClr val="66FF33"/>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42" name="Line 44"/>
            <p:cNvSpPr>
              <a:spLocks noChangeShapeType="1"/>
            </p:cNvSpPr>
            <p:nvPr>
              <p:custDataLst>
                <p:tags r:id="rId37"/>
              </p:custDataLst>
            </p:nvPr>
          </p:nvSpPr>
          <p:spPr bwMode="auto">
            <a:xfrm>
              <a:off x="8229600" y="2876490"/>
              <a:ext cx="152400" cy="0"/>
            </a:xfrm>
            <a:prstGeom prst="line">
              <a:avLst/>
            </a:prstGeom>
            <a:noFill/>
            <a:ln w="25400" cap="sq">
              <a:solidFill>
                <a:srgbClr val="66FF33"/>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43" name="Line 49"/>
            <p:cNvSpPr>
              <a:spLocks noChangeShapeType="1"/>
            </p:cNvSpPr>
            <p:nvPr>
              <p:custDataLst>
                <p:tags r:id="rId38"/>
              </p:custDataLst>
            </p:nvPr>
          </p:nvSpPr>
          <p:spPr bwMode="auto">
            <a:xfrm>
              <a:off x="8229600" y="2876490"/>
              <a:ext cx="0" cy="914400"/>
            </a:xfrm>
            <a:prstGeom prst="line">
              <a:avLst/>
            </a:prstGeom>
            <a:noFill/>
            <a:ln w="25400" cap="sq">
              <a:solidFill>
                <a:srgbClr val="66FF33"/>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44" name="Line 45"/>
            <p:cNvSpPr>
              <a:spLocks noChangeShapeType="1"/>
            </p:cNvSpPr>
            <p:nvPr>
              <p:custDataLst>
                <p:tags r:id="rId39"/>
              </p:custDataLst>
            </p:nvPr>
          </p:nvSpPr>
          <p:spPr bwMode="auto">
            <a:xfrm flipV="1">
              <a:off x="8458200" y="3028890"/>
              <a:ext cx="0" cy="228600"/>
            </a:xfrm>
            <a:prstGeom prst="line">
              <a:avLst/>
            </a:prstGeom>
            <a:noFill/>
            <a:ln w="25400" cap="sq">
              <a:solidFill>
                <a:srgbClr val="18B9BC"/>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45" name="Line 45"/>
            <p:cNvSpPr>
              <a:spLocks noChangeShapeType="1"/>
            </p:cNvSpPr>
            <p:nvPr>
              <p:custDataLst>
                <p:tags r:id="rId40"/>
              </p:custDataLst>
            </p:nvPr>
          </p:nvSpPr>
          <p:spPr bwMode="auto">
            <a:xfrm flipV="1">
              <a:off x="5334000" y="3028890"/>
              <a:ext cx="0" cy="228600"/>
            </a:xfrm>
            <a:prstGeom prst="line">
              <a:avLst/>
            </a:prstGeom>
            <a:noFill/>
            <a:ln w="25400" cap="sq">
              <a:solidFill>
                <a:srgbClr val="18B9BC"/>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46" name="Line 45"/>
            <p:cNvSpPr>
              <a:spLocks noChangeShapeType="1"/>
            </p:cNvSpPr>
            <p:nvPr>
              <p:custDataLst>
                <p:tags r:id="rId41"/>
              </p:custDataLst>
            </p:nvPr>
          </p:nvSpPr>
          <p:spPr bwMode="auto">
            <a:xfrm flipV="1">
              <a:off x="4648200" y="3486090"/>
              <a:ext cx="0" cy="228600"/>
            </a:xfrm>
            <a:prstGeom prst="line">
              <a:avLst/>
            </a:prstGeom>
            <a:noFill/>
            <a:ln w="25400" cap="sq">
              <a:solidFill>
                <a:srgbClr val="18B9BC"/>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47" name="Line 45"/>
            <p:cNvSpPr>
              <a:spLocks noChangeShapeType="1"/>
            </p:cNvSpPr>
            <p:nvPr>
              <p:custDataLst>
                <p:tags r:id="rId42"/>
              </p:custDataLst>
            </p:nvPr>
          </p:nvSpPr>
          <p:spPr bwMode="auto">
            <a:xfrm flipV="1">
              <a:off x="2971800" y="4572000"/>
              <a:ext cx="0" cy="228600"/>
            </a:xfrm>
            <a:prstGeom prst="line">
              <a:avLst/>
            </a:prstGeom>
            <a:noFill/>
            <a:ln w="25400" cap="sq">
              <a:solidFill>
                <a:srgbClr val="18B9BC"/>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48" name="Line 25"/>
            <p:cNvSpPr>
              <a:spLocks noChangeShapeType="1"/>
            </p:cNvSpPr>
            <p:nvPr>
              <p:custDataLst>
                <p:tags r:id="rId43"/>
              </p:custDataLst>
            </p:nvPr>
          </p:nvSpPr>
          <p:spPr bwMode="auto">
            <a:xfrm flipV="1">
              <a:off x="2895599" y="3181291"/>
              <a:ext cx="1" cy="228600"/>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49" name="Line 25"/>
            <p:cNvSpPr>
              <a:spLocks noChangeShapeType="1"/>
            </p:cNvSpPr>
            <p:nvPr>
              <p:custDataLst>
                <p:tags r:id="rId44"/>
              </p:custDataLst>
            </p:nvPr>
          </p:nvSpPr>
          <p:spPr bwMode="auto">
            <a:xfrm flipV="1">
              <a:off x="3124199" y="3181291"/>
              <a:ext cx="1" cy="228600"/>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50" name="Line 25"/>
            <p:cNvSpPr>
              <a:spLocks noChangeShapeType="1"/>
            </p:cNvSpPr>
            <p:nvPr>
              <p:custDataLst>
                <p:tags r:id="rId45"/>
              </p:custDataLst>
            </p:nvPr>
          </p:nvSpPr>
          <p:spPr bwMode="auto">
            <a:xfrm flipV="1">
              <a:off x="3352799" y="3181291"/>
              <a:ext cx="1" cy="228600"/>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51" name="Line 34"/>
            <p:cNvSpPr>
              <a:spLocks noChangeShapeType="1"/>
            </p:cNvSpPr>
            <p:nvPr>
              <p:custDataLst>
                <p:tags r:id="rId46"/>
              </p:custDataLst>
            </p:nvPr>
          </p:nvSpPr>
          <p:spPr bwMode="auto">
            <a:xfrm flipV="1">
              <a:off x="2057400" y="3810000"/>
              <a:ext cx="304800" cy="0"/>
            </a:xfrm>
            <a:prstGeom prst="line">
              <a:avLst/>
            </a:prstGeom>
            <a:noFill/>
            <a:ln w="25400" cap="sq">
              <a:solidFill>
                <a:srgbClr val="18B9BC"/>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52" name="Rounded Rectangle 51"/>
            <p:cNvSpPr/>
            <p:nvPr>
              <p:custDataLst>
                <p:tags r:id="rId47"/>
              </p:custDataLst>
            </p:nvPr>
          </p:nvSpPr>
          <p:spPr>
            <a:xfrm>
              <a:off x="3886200" y="1200090"/>
              <a:ext cx="2057400" cy="4648200"/>
            </a:xfrm>
            <a:prstGeom prst="roundRect">
              <a:avLst>
                <a:gd name="adj" fmla="val 11944"/>
              </a:avLst>
            </a:prstGeom>
            <a:noFill/>
            <a:ln w="762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cxnSp>
          <p:nvCxnSpPr>
            <p:cNvPr id="53" name="Straight Connector 52"/>
            <p:cNvCxnSpPr/>
            <p:nvPr>
              <p:custDataLst>
                <p:tags r:id="rId48"/>
              </p:custDataLst>
            </p:nvPr>
          </p:nvCxnSpPr>
          <p:spPr>
            <a:xfrm flipV="1">
              <a:off x="2057400" y="5848290"/>
              <a:ext cx="1600200" cy="2"/>
            </a:xfrm>
            <a:prstGeom prst="line">
              <a:avLst/>
            </a:prstGeom>
            <a:noFill/>
            <a:ln w="76200" cap="flat" cmpd="sng" algn="ctr">
              <a:solidFill>
                <a:srgbClr val="000000"/>
              </a:solidFill>
              <a:prstDash val="solid"/>
            </a:ln>
            <a:effectLst/>
          </p:spPr>
        </p:cxnSp>
        <p:cxnSp>
          <p:nvCxnSpPr>
            <p:cNvPr id="54" name="Straight Connector 53"/>
            <p:cNvCxnSpPr/>
            <p:nvPr>
              <p:custDataLst>
                <p:tags r:id="rId49"/>
              </p:custDataLst>
            </p:nvPr>
          </p:nvCxnSpPr>
          <p:spPr>
            <a:xfrm rot="10800000">
              <a:off x="1905001" y="3562291"/>
              <a:ext cx="533402" cy="0"/>
            </a:xfrm>
            <a:prstGeom prst="line">
              <a:avLst/>
            </a:prstGeom>
            <a:noFill/>
            <a:ln w="76200" cap="flat" cmpd="sng" algn="ctr">
              <a:solidFill>
                <a:srgbClr val="000000"/>
              </a:solidFill>
              <a:prstDash val="solid"/>
            </a:ln>
            <a:effectLst/>
          </p:spPr>
        </p:cxnSp>
        <p:cxnSp>
          <p:nvCxnSpPr>
            <p:cNvPr id="55" name="Straight Connector 54"/>
            <p:cNvCxnSpPr/>
            <p:nvPr>
              <p:custDataLst>
                <p:tags r:id="rId50"/>
              </p:custDataLst>
            </p:nvPr>
          </p:nvCxnSpPr>
          <p:spPr>
            <a:xfrm rot="5400000">
              <a:off x="6553200" y="3181290"/>
              <a:ext cx="4724400" cy="0"/>
            </a:xfrm>
            <a:prstGeom prst="line">
              <a:avLst/>
            </a:prstGeom>
            <a:noFill/>
            <a:ln w="76200" cap="flat" cmpd="sng" algn="ctr">
              <a:solidFill>
                <a:srgbClr val="000000"/>
              </a:solidFill>
              <a:prstDash val="solid"/>
            </a:ln>
            <a:effectLst/>
          </p:spPr>
        </p:cxnSp>
        <p:cxnSp>
          <p:nvCxnSpPr>
            <p:cNvPr id="56" name="Straight Connector 55"/>
            <p:cNvCxnSpPr/>
            <p:nvPr>
              <p:custDataLst>
                <p:tags r:id="rId51"/>
              </p:custDataLst>
            </p:nvPr>
          </p:nvCxnSpPr>
          <p:spPr>
            <a:xfrm rot="16200000" flipH="1">
              <a:off x="800101" y="2000190"/>
              <a:ext cx="2514600" cy="1"/>
            </a:xfrm>
            <a:prstGeom prst="line">
              <a:avLst/>
            </a:prstGeom>
            <a:noFill/>
            <a:ln w="76200" cap="flat" cmpd="sng" algn="ctr">
              <a:solidFill>
                <a:srgbClr val="000000"/>
              </a:solidFill>
              <a:prstDash val="solid"/>
            </a:ln>
            <a:effectLst/>
          </p:spPr>
        </p:cxnSp>
        <p:sp>
          <p:nvSpPr>
            <p:cNvPr id="57" name="Arc 56"/>
            <p:cNvSpPr/>
            <p:nvPr>
              <p:custDataLst>
                <p:tags r:id="rId52"/>
              </p:custDataLst>
            </p:nvPr>
          </p:nvSpPr>
          <p:spPr>
            <a:xfrm rot="5400000">
              <a:off x="3276600" y="5238690"/>
              <a:ext cx="609600" cy="609600"/>
            </a:xfrm>
            <a:prstGeom prst="arc">
              <a:avLst/>
            </a:prstGeom>
            <a:noFill/>
            <a:ln w="76200" cap="rnd"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58" name="Arc 57"/>
            <p:cNvSpPr/>
            <p:nvPr>
              <p:custDataLst>
                <p:tags r:id="rId53"/>
              </p:custDataLst>
            </p:nvPr>
          </p:nvSpPr>
          <p:spPr>
            <a:xfrm rot="10800000">
              <a:off x="1752601" y="5238690"/>
              <a:ext cx="609600" cy="609600"/>
            </a:xfrm>
            <a:prstGeom prst="arc">
              <a:avLst/>
            </a:prstGeom>
            <a:noFill/>
            <a:ln w="76200" cap="rnd"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cxnSp>
          <p:nvCxnSpPr>
            <p:cNvPr id="59" name="Straight Connector 58"/>
            <p:cNvCxnSpPr/>
            <p:nvPr>
              <p:custDataLst>
                <p:tags r:id="rId54"/>
              </p:custDataLst>
            </p:nvPr>
          </p:nvCxnSpPr>
          <p:spPr>
            <a:xfrm rot="10800000">
              <a:off x="2057400" y="514290"/>
              <a:ext cx="6553200" cy="0"/>
            </a:xfrm>
            <a:prstGeom prst="line">
              <a:avLst/>
            </a:prstGeom>
            <a:noFill/>
            <a:ln w="76200" cap="flat" cmpd="sng" algn="ctr">
              <a:solidFill>
                <a:srgbClr val="000000"/>
              </a:solidFill>
              <a:prstDash val="solid"/>
            </a:ln>
            <a:effectLst/>
          </p:spPr>
        </p:cxnSp>
        <p:sp>
          <p:nvSpPr>
            <p:cNvPr id="60" name="Arc 59"/>
            <p:cNvSpPr/>
            <p:nvPr>
              <p:custDataLst>
                <p:tags r:id="rId55"/>
              </p:custDataLst>
            </p:nvPr>
          </p:nvSpPr>
          <p:spPr>
            <a:xfrm>
              <a:off x="8305800" y="514290"/>
              <a:ext cx="609600" cy="609600"/>
            </a:xfrm>
            <a:prstGeom prst="arc">
              <a:avLst/>
            </a:prstGeom>
            <a:noFill/>
            <a:ln w="76200" cap="rnd"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61" name="Arc 60"/>
            <p:cNvSpPr/>
            <p:nvPr>
              <p:custDataLst>
                <p:tags r:id="rId56"/>
              </p:custDataLst>
            </p:nvPr>
          </p:nvSpPr>
          <p:spPr>
            <a:xfrm rot="5400000">
              <a:off x="2133601" y="2952690"/>
              <a:ext cx="609600" cy="609600"/>
            </a:xfrm>
            <a:prstGeom prst="arc">
              <a:avLst/>
            </a:prstGeom>
            <a:noFill/>
            <a:ln w="76200" cap="rnd"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62" name="Arc 61"/>
            <p:cNvSpPr/>
            <p:nvPr>
              <p:custDataLst>
                <p:tags r:id="rId57"/>
              </p:custDataLst>
            </p:nvPr>
          </p:nvSpPr>
          <p:spPr>
            <a:xfrm rot="16200000">
              <a:off x="2057400" y="514290"/>
              <a:ext cx="609600" cy="609600"/>
            </a:xfrm>
            <a:prstGeom prst="arc">
              <a:avLst/>
            </a:prstGeom>
            <a:noFill/>
            <a:ln w="76200" cap="rnd"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63" name="Arc 62"/>
            <p:cNvSpPr/>
            <p:nvPr>
              <p:custDataLst>
                <p:tags r:id="rId58"/>
              </p:custDataLst>
            </p:nvPr>
          </p:nvSpPr>
          <p:spPr>
            <a:xfrm rot="10800000">
              <a:off x="2057400" y="2952690"/>
              <a:ext cx="609600" cy="609600"/>
            </a:xfrm>
            <a:prstGeom prst="arc">
              <a:avLst/>
            </a:prstGeom>
            <a:noFill/>
            <a:ln w="76200" cap="rnd"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64" name="Arc 63"/>
            <p:cNvSpPr/>
            <p:nvPr>
              <p:custDataLst>
                <p:tags r:id="rId59"/>
              </p:custDataLst>
            </p:nvPr>
          </p:nvSpPr>
          <p:spPr>
            <a:xfrm rot="10800000" flipV="1">
              <a:off x="1752601" y="3562290"/>
              <a:ext cx="609600" cy="609600"/>
            </a:xfrm>
            <a:prstGeom prst="arc">
              <a:avLst/>
            </a:prstGeom>
            <a:noFill/>
            <a:ln w="76200" cap="rnd"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65" name="Arc 64"/>
            <p:cNvSpPr/>
            <p:nvPr>
              <p:custDataLst>
                <p:tags r:id="rId60"/>
              </p:custDataLst>
            </p:nvPr>
          </p:nvSpPr>
          <p:spPr>
            <a:xfrm rot="16200000" flipV="1">
              <a:off x="3276600" y="1200090"/>
              <a:ext cx="609600" cy="609600"/>
            </a:xfrm>
            <a:prstGeom prst="arc">
              <a:avLst/>
            </a:prstGeom>
            <a:noFill/>
            <a:ln w="76200" cap="rnd"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cxnSp>
          <p:nvCxnSpPr>
            <p:cNvPr id="66" name="Straight Connector 65"/>
            <p:cNvCxnSpPr/>
            <p:nvPr>
              <p:custDataLst>
                <p:tags r:id="rId61"/>
              </p:custDataLst>
            </p:nvPr>
          </p:nvCxnSpPr>
          <p:spPr>
            <a:xfrm rot="10800000">
              <a:off x="3048000" y="1200090"/>
              <a:ext cx="533400" cy="0"/>
            </a:xfrm>
            <a:prstGeom prst="line">
              <a:avLst/>
            </a:prstGeom>
            <a:noFill/>
            <a:ln w="76200" cap="flat" cmpd="sng" algn="ctr">
              <a:solidFill>
                <a:srgbClr val="000000"/>
              </a:solidFill>
              <a:prstDash val="solid"/>
            </a:ln>
            <a:effectLst/>
          </p:spPr>
        </p:cxnSp>
        <p:sp>
          <p:nvSpPr>
            <p:cNvPr id="67" name="Arc 66"/>
            <p:cNvSpPr/>
            <p:nvPr>
              <p:custDataLst>
                <p:tags r:id="rId62"/>
              </p:custDataLst>
            </p:nvPr>
          </p:nvSpPr>
          <p:spPr>
            <a:xfrm rot="10800000" flipV="1">
              <a:off x="2743200" y="1123890"/>
              <a:ext cx="609600" cy="609600"/>
            </a:xfrm>
            <a:prstGeom prst="arc">
              <a:avLst/>
            </a:prstGeom>
            <a:noFill/>
            <a:ln w="76200" cap="rnd"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cxnSp>
          <p:nvCxnSpPr>
            <p:cNvPr id="68" name="Straight Connector 67"/>
            <p:cNvCxnSpPr/>
            <p:nvPr>
              <p:custDataLst>
                <p:tags r:id="rId63"/>
              </p:custDataLst>
            </p:nvPr>
          </p:nvCxnSpPr>
          <p:spPr>
            <a:xfrm rot="10800000" flipV="1">
              <a:off x="3048000" y="1123888"/>
              <a:ext cx="4648200" cy="1"/>
            </a:xfrm>
            <a:prstGeom prst="line">
              <a:avLst/>
            </a:prstGeom>
            <a:noFill/>
            <a:ln w="76200" cap="flat" cmpd="sng" algn="ctr">
              <a:solidFill>
                <a:srgbClr val="000000"/>
              </a:solidFill>
              <a:prstDash val="solid"/>
            </a:ln>
            <a:effectLst/>
          </p:spPr>
        </p:cxnSp>
        <p:cxnSp>
          <p:nvCxnSpPr>
            <p:cNvPr id="69" name="Straight Connector 68"/>
            <p:cNvCxnSpPr>
              <a:stCxn id="152" idx="0"/>
            </p:cNvCxnSpPr>
            <p:nvPr>
              <p:custDataLst>
                <p:tags r:id="rId64"/>
              </p:custDataLst>
            </p:nvPr>
          </p:nvCxnSpPr>
          <p:spPr>
            <a:xfrm rot="5400000">
              <a:off x="7886700" y="1466790"/>
              <a:ext cx="76200" cy="0"/>
            </a:xfrm>
            <a:prstGeom prst="line">
              <a:avLst/>
            </a:prstGeom>
            <a:noFill/>
            <a:ln w="76200" cap="flat" cmpd="sng" algn="ctr">
              <a:solidFill>
                <a:sysClr val="window" lastClr="FFFFFF"/>
              </a:solidFill>
              <a:prstDash val="solid"/>
            </a:ln>
            <a:effectLst/>
          </p:spPr>
        </p:cxnSp>
        <p:sp>
          <p:nvSpPr>
            <p:cNvPr id="70" name="Line 8"/>
            <p:cNvSpPr>
              <a:spLocks noChangeShapeType="1"/>
            </p:cNvSpPr>
            <p:nvPr>
              <p:custDataLst>
                <p:tags r:id="rId65"/>
              </p:custDataLst>
            </p:nvPr>
          </p:nvSpPr>
          <p:spPr bwMode="auto">
            <a:xfrm>
              <a:off x="685798" y="2800290"/>
              <a:ext cx="2" cy="762000"/>
            </a:xfrm>
            <a:prstGeom prst="line">
              <a:avLst/>
            </a:prstGeom>
            <a:noFill/>
            <a:ln w="25400" cap="sq">
              <a:solidFill>
                <a:srgbClr val="FFFF00"/>
              </a:solidFill>
              <a:round/>
              <a:headEnd type="arrow" w="med" len="med"/>
              <a:tailEnd type="none"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71" name="Text Box 11"/>
            <p:cNvSpPr txBox="1">
              <a:spLocks noChangeArrowheads="1"/>
            </p:cNvSpPr>
            <p:nvPr>
              <p:custDataLst>
                <p:tags r:id="rId66"/>
              </p:custDataLst>
            </p:nvPr>
          </p:nvSpPr>
          <p:spPr bwMode="auto">
            <a:xfrm>
              <a:off x="304800" y="3562290"/>
              <a:ext cx="762000"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PC</a:t>
              </a:r>
            </a:p>
          </p:txBody>
        </p:sp>
        <p:sp>
          <p:nvSpPr>
            <p:cNvPr id="72" name="Line 18"/>
            <p:cNvSpPr>
              <a:spLocks noChangeShapeType="1"/>
            </p:cNvSpPr>
            <p:nvPr>
              <p:custDataLst>
                <p:tags r:id="rId67"/>
              </p:custDataLst>
            </p:nvPr>
          </p:nvSpPr>
          <p:spPr bwMode="auto">
            <a:xfrm flipH="1">
              <a:off x="1219200" y="3181290"/>
              <a:ext cx="0" cy="1143000"/>
            </a:xfrm>
            <a:prstGeom prst="line">
              <a:avLst/>
            </a:prstGeom>
            <a:noFill/>
            <a:ln w="25400" cap="sq">
              <a:solidFill>
                <a:srgbClr val="FFFF00"/>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73" name="Line 21"/>
            <p:cNvSpPr>
              <a:spLocks noChangeShapeType="1"/>
            </p:cNvSpPr>
            <p:nvPr>
              <p:custDataLst>
                <p:tags r:id="rId68"/>
              </p:custDataLst>
            </p:nvPr>
          </p:nvSpPr>
          <p:spPr bwMode="auto">
            <a:xfrm>
              <a:off x="685798" y="3867088"/>
              <a:ext cx="2" cy="457201"/>
            </a:xfrm>
            <a:prstGeom prst="line">
              <a:avLst/>
            </a:prstGeom>
            <a:noFill/>
            <a:ln w="25400" cap="sq">
              <a:solidFill>
                <a:srgbClr val="FFFF00"/>
              </a:solidFill>
              <a:round/>
              <a:headEnd type="arrow" w="med" len="med"/>
              <a:tailEnd type="none" w="med" len="med"/>
            </a:ln>
            <a:effectLst/>
          </p:spPr>
          <p:txBody>
            <a:bodyPr wrap="square"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74" name="Line 49"/>
            <p:cNvSpPr>
              <a:spLocks noChangeShapeType="1"/>
            </p:cNvSpPr>
            <p:nvPr>
              <p:custDataLst>
                <p:tags r:id="rId69"/>
              </p:custDataLst>
            </p:nvPr>
          </p:nvSpPr>
          <p:spPr bwMode="auto">
            <a:xfrm flipH="1" flipV="1">
              <a:off x="1295400" y="2266890"/>
              <a:ext cx="152400" cy="0"/>
            </a:xfrm>
            <a:prstGeom prst="line">
              <a:avLst/>
            </a:prstGeom>
            <a:noFill/>
            <a:ln w="25400" cap="sq">
              <a:solidFill>
                <a:srgbClr val="FFFFFF"/>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75" name="Rectangle 4"/>
            <p:cNvSpPr>
              <a:spLocks noChangeArrowheads="1"/>
            </p:cNvSpPr>
            <p:nvPr>
              <p:custDataLst>
                <p:tags r:id="rId70"/>
              </p:custDataLst>
            </p:nvPr>
          </p:nvSpPr>
          <p:spPr bwMode="auto">
            <a:xfrm>
              <a:off x="304800" y="1733490"/>
              <a:ext cx="990600" cy="1066800"/>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memory</a:t>
              </a:r>
            </a:p>
          </p:txBody>
        </p:sp>
        <p:sp>
          <p:nvSpPr>
            <p:cNvPr id="76" name="Oval 17"/>
            <p:cNvSpPr>
              <a:spLocks noChangeArrowheads="1"/>
            </p:cNvSpPr>
            <p:nvPr>
              <p:custDataLst>
                <p:tags r:id="rId71"/>
              </p:custDataLst>
            </p:nvPr>
          </p:nvSpPr>
          <p:spPr bwMode="auto">
            <a:xfrm>
              <a:off x="457200" y="4324290"/>
              <a:ext cx="990600" cy="685800"/>
            </a:xfrm>
            <a:prstGeom prst="ellipse">
              <a:avLst/>
            </a:prstGeom>
            <a:solidFill>
              <a:srgbClr val="000000"/>
            </a:solidFill>
            <a:ln w="25400" algn="ctr">
              <a:solidFill>
                <a:srgbClr val="FFFFFF"/>
              </a:solidFill>
              <a:round/>
              <a:headEnd/>
              <a:tailEnd/>
            </a:ln>
            <a:effectLst/>
          </p:spPr>
          <p:txBody>
            <a:bodyPr wrap="none" anchor="ctr">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new</a:t>
              </a:r>
              <a:br>
                <a:rPr kumimoji="0" lang="en-US" sz="1400" b="0" i="0" u="none" strike="noStrike" kern="0" cap="none" spc="0" normalizeH="0" baseline="0" noProof="0" dirty="0" smtClean="0">
                  <a:ln>
                    <a:noFill/>
                  </a:ln>
                  <a:solidFill>
                    <a:srgbClr val="FFFFFF"/>
                  </a:solidFill>
                  <a:effectLst/>
                  <a:uLnTx/>
                  <a:uFillTx/>
                  <a:latin typeface="Source Sans Pro" panose="020B0503030403020204"/>
                </a:rPr>
              </a:br>
              <a:r>
                <a:rPr kumimoji="0" lang="en-US" sz="1400" b="0" i="0" u="none" strike="noStrike" kern="0" cap="none" spc="0" normalizeH="0" baseline="0" noProof="0" dirty="0" smtClean="0">
                  <a:ln>
                    <a:noFill/>
                  </a:ln>
                  <a:solidFill>
                    <a:srgbClr val="FFFFFF"/>
                  </a:solidFill>
                  <a:effectLst/>
                  <a:uLnTx/>
                  <a:uFillTx/>
                  <a:latin typeface="Source Sans Pro" panose="020B0503030403020204"/>
                </a:rPr>
                <a:t>pc</a:t>
              </a:r>
            </a:p>
          </p:txBody>
        </p:sp>
        <p:sp>
          <p:nvSpPr>
            <p:cNvPr id="77" name="Line 49"/>
            <p:cNvSpPr>
              <a:spLocks noChangeShapeType="1"/>
            </p:cNvSpPr>
            <p:nvPr>
              <p:custDataLst>
                <p:tags r:id="rId72"/>
              </p:custDataLst>
            </p:nvPr>
          </p:nvSpPr>
          <p:spPr bwMode="auto">
            <a:xfrm flipH="1" flipV="1">
              <a:off x="1447800" y="2266890"/>
              <a:ext cx="0" cy="1524000"/>
            </a:xfrm>
            <a:prstGeom prst="line">
              <a:avLst/>
            </a:prstGeom>
            <a:noFill/>
            <a:ln w="25400" cap="sq">
              <a:solidFill>
                <a:srgbClr val="FFFFFF"/>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78" name="Line 18"/>
            <p:cNvSpPr>
              <a:spLocks noChangeShapeType="1"/>
            </p:cNvSpPr>
            <p:nvPr>
              <p:custDataLst>
                <p:tags r:id="rId73"/>
              </p:custDataLst>
            </p:nvPr>
          </p:nvSpPr>
          <p:spPr bwMode="auto">
            <a:xfrm>
              <a:off x="685800" y="3181290"/>
              <a:ext cx="533400" cy="0"/>
            </a:xfrm>
            <a:prstGeom prst="line">
              <a:avLst/>
            </a:prstGeom>
            <a:noFill/>
            <a:ln w="25400" cap="sq">
              <a:solidFill>
                <a:srgbClr val="FFFF00"/>
              </a:solidFill>
              <a:round/>
              <a:headEnd type="oval" w="med" len="med"/>
              <a:tailEnd type="none"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79" name="Line 49"/>
            <p:cNvSpPr>
              <a:spLocks noChangeShapeType="1"/>
            </p:cNvSpPr>
            <p:nvPr>
              <p:custDataLst>
                <p:tags r:id="rId74"/>
              </p:custDataLst>
            </p:nvPr>
          </p:nvSpPr>
          <p:spPr bwMode="auto">
            <a:xfrm flipV="1">
              <a:off x="1447800" y="3790890"/>
              <a:ext cx="609600" cy="0"/>
            </a:xfrm>
            <a:prstGeom prst="line">
              <a:avLst/>
            </a:prstGeom>
            <a:noFill/>
            <a:ln w="25400" cap="sq">
              <a:solidFill>
                <a:srgbClr val="FFFFFF"/>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80" name="Line 43"/>
            <p:cNvSpPr>
              <a:spLocks noChangeShapeType="1"/>
            </p:cNvSpPr>
            <p:nvPr>
              <p:custDataLst>
                <p:tags r:id="rId75"/>
              </p:custDataLst>
            </p:nvPr>
          </p:nvSpPr>
          <p:spPr bwMode="auto">
            <a:xfrm>
              <a:off x="3505200" y="2038290"/>
              <a:ext cx="1447800" cy="0"/>
            </a:xfrm>
            <a:prstGeom prst="line">
              <a:avLst/>
            </a:prstGeom>
            <a:noFill/>
            <a:ln w="25400" cap="sq">
              <a:solidFill>
                <a:srgbClr val="66FF33"/>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81" name="Line 44"/>
            <p:cNvSpPr>
              <a:spLocks noChangeShapeType="1"/>
            </p:cNvSpPr>
            <p:nvPr>
              <p:custDataLst>
                <p:tags r:id="rId76"/>
              </p:custDataLst>
            </p:nvPr>
          </p:nvSpPr>
          <p:spPr bwMode="auto">
            <a:xfrm>
              <a:off x="3505200" y="2876490"/>
              <a:ext cx="1140460" cy="0"/>
            </a:xfrm>
            <a:prstGeom prst="line">
              <a:avLst/>
            </a:prstGeom>
            <a:noFill/>
            <a:ln w="25400" cap="sq">
              <a:solidFill>
                <a:srgbClr val="66FF33"/>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82" name="Line 48"/>
            <p:cNvSpPr>
              <a:spLocks noChangeShapeType="1"/>
            </p:cNvSpPr>
            <p:nvPr>
              <p:custDataLst>
                <p:tags r:id="rId77"/>
              </p:custDataLst>
            </p:nvPr>
          </p:nvSpPr>
          <p:spPr bwMode="auto">
            <a:xfrm flipH="1">
              <a:off x="5562600" y="2419290"/>
              <a:ext cx="2819400" cy="0"/>
            </a:xfrm>
            <a:prstGeom prst="line">
              <a:avLst/>
            </a:prstGeom>
            <a:noFill/>
            <a:ln w="25400" cap="sq">
              <a:solidFill>
                <a:srgbClr val="66FF33"/>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83" name="Line 49"/>
            <p:cNvSpPr>
              <a:spLocks noChangeShapeType="1"/>
            </p:cNvSpPr>
            <p:nvPr>
              <p:custDataLst>
                <p:tags r:id="rId78"/>
              </p:custDataLst>
            </p:nvPr>
          </p:nvSpPr>
          <p:spPr bwMode="auto">
            <a:xfrm flipV="1">
              <a:off x="2209800" y="971490"/>
              <a:ext cx="6477000" cy="0"/>
            </a:xfrm>
            <a:prstGeom prst="line">
              <a:avLst/>
            </a:prstGeom>
            <a:noFill/>
            <a:ln w="25400" cap="sq">
              <a:solidFill>
                <a:srgbClr val="66FF33"/>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84" name="Line 44"/>
            <p:cNvSpPr>
              <a:spLocks noChangeShapeType="1"/>
            </p:cNvSpPr>
            <p:nvPr>
              <p:custDataLst>
                <p:tags r:id="rId79"/>
              </p:custDataLst>
            </p:nvPr>
          </p:nvSpPr>
          <p:spPr bwMode="auto">
            <a:xfrm>
              <a:off x="4191000" y="3759427"/>
              <a:ext cx="2209800" cy="31463"/>
            </a:xfrm>
            <a:prstGeom prst="line">
              <a:avLst/>
            </a:prstGeom>
            <a:noFill/>
            <a:ln w="25400" cap="sq">
              <a:solidFill>
                <a:srgbClr val="66FF33"/>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85" name="Line 49"/>
            <p:cNvSpPr>
              <a:spLocks noChangeShapeType="1"/>
            </p:cNvSpPr>
            <p:nvPr>
              <p:custDataLst>
                <p:tags r:id="rId80"/>
              </p:custDataLst>
            </p:nvPr>
          </p:nvSpPr>
          <p:spPr bwMode="auto">
            <a:xfrm flipV="1">
              <a:off x="7543800" y="3790890"/>
              <a:ext cx="685800" cy="0"/>
            </a:xfrm>
            <a:prstGeom prst="line">
              <a:avLst/>
            </a:prstGeom>
            <a:noFill/>
            <a:ln w="25400" cap="sq">
              <a:solidFill>
                <a:srgbClr val="66FF33"/>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86" name="Line 44"/>
            <p:cNvSpPr>
              <a:spLocks noChangeShapeType="1"/>
            </p:cNvSpPr>
            <p:nvPr>
              <p:custDataLst>
                <p:tags r:id="rId81"/>
              </p:custDataLst>
            </p:nvPr>
          </p:nvSpPr>
          <p:spPr bwMode="auto">
            <a:xfrm flipV="1">
              <a:off x="3352800" y="4343400"/>
              <a:ext cx="1066800" cy="0"/>
            </a:xfrm>
            <a:prstGeom prst="line">
              <a:avLst/>
            </a:prstGeom>
            <a:noFill/>
            <a:ln w="25400" cap="sq">
              <a:solidFill>
                <a:srgbClr val="66FF33"/>
              </a:solidFill>
              <a:round/>
              <a:headEnd type="none" w="med" len="med"/>
              <a:tailEnd type="none"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87" name="Text Box 11"/>
            <p:cNvSpPr txBox="1">
              <a:spLocks noChangeArrowheads="1"/>
            </p:cNvSpPr>
            <p:nvPr>
              <p:custDataLst>
                <p:tags r:id="rId82"/>
              </p:custDataLst>
            </p:nvPr>
          </p:nvSpPr>
          <p:spPr bwMode="auto">
            <a:xfrm rot="16200000">
              <a:off x="-609596" y="3409888"/>
              <a:ext cx="4724398" cy="304799"/>
            </a:xfrm>
            <a:prstGeom prst="rect">
              <a:avLst/>
            </a:prstGeom>
            <a:solidFill>
              <a:srgbClr val="000000">
                <a:lumMod val="50000"/>
                <a:lumOff val="50000"/>
              </a:srgbClr>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endParaRPr kumimoji="0" lang="en-US" sz="1400" b="0" i="0" u="none" strike="noStrike" kern="0" cap="none" spc="0" normalizeH="0" baseline="0" noProof="0" dirty="0" smtClean="0">
                <a:ln>
                  <a:noFill/>
                </a:ln>
                <a:solidFill>
                  <a:srgbClr val="FFFFFF"/>
                </a:solidFill>
                <a:effectLst/>
                <a:uLnTx/>
                <a:uFillTx/>
                <a:latin typeface="Source Sans Pro" panose="020B0503030403020204"/>
              </a:endParaRPr>
            </a:p>
          </p:txBody>
        </p:sp>
        <p:sp>
          <p:nvSpPr>
            <p:cNvPr id="88" name="Text Box 11"/>
            <p:cNvSpPr txBox="1">
              <a:spLocks noChangeArrowheads="1"/>
            </p:cNvSpPr>
            <p:nvPr>
              <p:custDataLst>
                <p:tags r:id="rId83"/>
              </p:custDataLst>
            </p:nvPr>
          </p:nvSpPr>
          <p:spPr bwMode="auto">
            <a:xfrm rot="16200000">
              <a:off x="1371600" y="3638491"/>
              <a:ext cx="762000"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inst</a:t>
              </a:r>
            </a:p>
          </p:txBody>
        </p:sp>
        <p:sp>
          <p:nvSpPr>
            <p:cNvPr id="89" name="TextBox 88"/>
            <p:cNvSpPr txBox="1"/>
            <p:nvPr>
              <p:custDataLst>
                <p:tags r:id="rId84"/>
              </p:custDataLst>
            </p:nvPr>
          </p:nvSpPr>
          <p:spPr>
            <a:xfrm>
              <a:off x="1371600" y="5905380"/>
              <a:ext cx="762000"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FFFFFF"/>
                  </a:solidFill>
                  <a:effectLst/>
                  <a:uLnTx/>
                  <a:uFillTx/>
                  <a:latin typeface="Source Sans Pro" panose="020B0503030403020204"/>
                </a:rPr>
                <a:t>IF/ID</a:t>
              </a:r>
            </a:p>
          </p:txBody>
        </p:sp>
        <p:sp>
          <p:nvSpPr>
            <p:cNvPr id="90" name="Text Box 11"/>
            <p:cNvSpPr txBox="1">
              <a:spLocks noChangeArrowheads="1"/>
            </p:cNvSpPr>
            <p:nvPr>
              <p:custDataLst>
                <p:tags r:id="rId85"/>
              </p:custDataLst>
            </p:nvPr>
          </p:nvSpPr>
          <p:spPr bwMode="auto">
            <a:xfrm rot="16200000">
              <a:off x="1524001" y="3409889"/>
              <a:ext cx="4724400" cy="304799"/>
            </a:xfrm>
            <a:prstGeom prst="rect">
              <a:avLst/>
            </a:prstGeom>
            <a:solidFill>
              <a:srgbClr val="000000">
                <a:lumMod val="50000"/>
                <a:lumOff val="50000"/>
              </a:srgbClr>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endParaRPr kumimoji="0" lang="en-US" sz="1400" b="0" i="0" u="none" strike="noStrike" kern="0" cap="none" spc="0" normalizeH="0" baseline="0" noProof="0" dirty="0" smtClean="0">
                <a:ln>
                  <a:noFill/>
                </a:ln>
                <a:solidFill>
                  <a:srgbClr val="FFFFFF"/>
                </a:solidFill>
                <a:effectLst/>
                <a:uLnTx/>
                <a:uFillTx/>
                <a:latin typeface="Source Sans Pro" panose="020B0503030403020204"/>
              </a:endParaRPr>
            </a:p>
          </p:txBody>
        </p:sp>
        <p:sp>
          <p:nvSpPr>
            <p:cNvPr id="91" name="TextBox 90"/>
            <p:cNvSpPr txBox="1"/>
            <p:nvPr>
              <p:custDataLst>
                <p:tags r:id="rId86"/>
              </p:custDataLst>
            </p:nvPr>
          </p:nvSpPr>
          <p:spPr>
            <a:xfrm>
              <a:off x="3505200" y="5924490"/>
              <a:ext cx="762000"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FFFFFF"/>
                  </a:solidFill>
                  <a:effectLst/>
                  <a:uLnTx/>
                  <a:uFillTx/>
                  <a:latin typeface="Source Sans Pro" panose="020B0503030403020204"/>
                </a:rPr>
                <a:t>ID/EX</a:t>
              </a:r>
            </a:p>
          </p:txBody>
        </p:sp>
        <p:sp>
          <p:nvSpPr>
            <p:cNvPr id="92" name="Text Box 11"/>
            <p:cNvSpPr txBox="1">
              <a:spLocks noChangeArrowheads="1"/>
            </p:cNvSpPr>
            <p:nvPr>
              <p:custDataLst>
                <p:tags r:id="rId87"/>
              </p:custDataLst>
            </p:nvPr>
          </p:nvSpPr>
          <p:spPr bwMode="auto">
            <a:xfrm rot="16200000">
              <a:off x="5562601" y="3409890"/>
              <a:ext cx="4724400" cy="304799"/>
            </a:xfrm>
            <a:prstGeom prst="rect">
              <a:avLst/>
            </a:prstGeom>
            <a:solidFill>
              <a:srgbClr val="000000">
                <a:lumMod val="50000"/>
                <a:lumOff val="50000"/>
              </a:srgbClr>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endParaRPr kumimoji="0" lang="en-US" sz="1400" b="0" i="0" u="none" strike="noStrike" kern="0" cap="none" spc="0" normalizeH="0" baseline="0" noProof="0" dirty="0" smtClean="0">
                <a:ln>
                  <a:noFill/>
                </a:ln>
                <a:solidFill>
                  <a:srgbClr val="FFFFFF"/>
                </a:solidFill>
                <a:effectLst/>
                <a:uLnTx/>
                <a:uFillTx/>
                <a:latin typeface="Source Sans Pro" panose="020B0503030403020204"/>
              </a:endParaRPr>
            </a:p>
          </p:txBody>
        </p:sp>
        <p:sp>
          <p:nvSpPr>
            <p:cNvPr id="93" name="Text Box 11"/>
            <p:cNvSpPr txBox="1">
              <a:spLocks noChangeArrowheads="1"/>
            </p:cNvSpPr>
            <p:nvPr>
              <p:custDataLst>
                <p:tags r:id="rId88"/>
              </p:custDataLst>
            </p:nvPr>
          </p:nvSpPr>
          <p:spPr bwMode="auto">
            <a:xfrm rot="16200000">
              <a:off x="3581401" y="3409889"/>
              <a:ext cx="4724400" cy="304799"/>
            </a:xfrm>
            <a:prstGeom prst="rect">
              <a:avLst/>
            </a:prstGeom>
            <a:solidFill>
              <a:srgbClr val="000000">
                <a:lumMod val="50000"/>
                <a:lumOff val="50000"/>
              </a:srgbClr>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endParaRPr kumimoji="0" lang="en-US" sz="1400" b="0" i="0" u="none" strike="noStrike" kern="0" cap="none" spc="0" normalizeH="0" baseline="0" noProof="0" dirty="0" smtClean="0">
                <a:ln>
                  <a:noFill/>
                </a:ln>
                <a:solidFill>
                  <a:srgbClr val="FFFFFF"/>
                </a:solidFill>
                <a:effectLst/>
                <a:uLnTx/>
                <a:uFillTx/>
                <a:latin typeface="Source Sans Pro" panose="020B0503030403020204"/>
              </a:endParaRPr>
            </a:p>
          </p:txBody>
        </p:sp>
        <p:sp>
          <p:nvSpPr>
            <p:cNvPr id="94" name="Rectangle 19"/>
            <p:cNvSpPr>
              <a:spLocks noChangeArrowheads="1"/>
            </p:cNvSpPr>
            <p:nvPr>
              <p:custDataLst>
                <p:tags r:id="rId89"/>
              </p:custDataLst>
            </p:nvPr>
          </p:nvSpPr>
          <p:spPr bwMode="auto">
            <a:xfrm>
              <a:off x="8382000" y="2266890"/>
              <a:ext cx="152400" cy="762000"/>
            </a:xfrm>
            <a:custGeom>
              <a:avLst/>
              <a:gdLst>
                <a:gd name="connsiteX0" fmla="*/ 0 w 609600"/>
                <a:gd name="connsiteY0" fmla="*/ 0 h 1143000"/>
                <a:gd name="connsiteX1" fmla="*/ 609600 w 609600"/>
                <a:gd name="connsiteY1" fmla="*/ 0 h 1143000"/>
                <a:gd name="connsiteX2" fmla="*/ 609600 w 609600"/>
                <a:gd name="connsiteY2" fmla="*/ 1143000 h 1143000"/>
                <a:gd name="connsiteX3" fmla="*/ 0 w 609600"/>
                <a:gd name="connsiteY3" fmla="*/ 1143000 h 1143000"/>
                <a:gd name="connsiteX4" fmla="*/ 0 w 609600"/>
                <a:gd name="connsiteY4" fmla="*/ 0 h 1143000"/>
                <a:gd name="connsiteX0" fmla="*/ 0 w 609600"/>
                <a:gd name="connsiteY0" fmla="*/ 0 h 1143000"/>
                <a:gd name="connsiteX1" fmla="*/ 609600 w 609600"/>
                <a:gd name="connsiteY1" fmla="*/ 152400 h 1143000"/>
                <a:gd name="connsiteX2" fmla="*/ 609600 w 609600"/>
                <a:gd name="connsiteY2" fmla="*/ 1143000 h 1143000"/>
                <a:gd name="connsiteX3" fmla="*/ 0 w 609600"/>
                <a:gd name="connsiteY3" fmla="*/ 1143000 h 1143000"/>
                <a:gd name="connsiteX4" fmla="*/ 0 w 609600"/>
                <a:gd name="connsiteY4" fmla="*/ 0 h 1143000"/>
                <a:gd name="connsiteX0" fmla="*/ 0 w 609600"/>
                <a:gd name="connsiteY0" fmla="*/ 0 h 1143000"/>
                <a:gd name="connsiteX1" fmla="*/ 609600 w 609600"/>
                <a:gd name="connsiteY1" fmla="*/ 152400 h 1143000"/>
                <a:gd name="connsiteX2" fmla="*/ 609600 w 609600"/>
                <a:gd name="connsiteY2" fmla="*/ 990600 h 1143000"/>
                <a:gd name="connsiteX3" fmla="*/ 0 w 609600"/>
                <a:gd name="connsiteY3" fmla="*/ 1143000 h 1143000"/>
                <a:gd name="connsiteX4" fmla="*/ 0 w 609600"/>
                <a:gd name="connsiteY4" fmla="*/ 0 h 1143000"/>
                <a:gd name="connsiteX0" fmla="*/ 304800 w 609600"/>
                <a:gd name="connsiteY0" fmla="*/ 0 h 1143000"/>
                <a:gd name="connsiteX1" fmla="*/ 609600 w 609600"/>
                <a:gd name="connsiteY1" fmla="*/ 152400 h 1143000"/>
                <a:gd name="connsiteX2" fmla="*/ 609600 w 609600"/>
                <a:gd name="connsiteY2" fmla="*/ 990600 h 1143000"/>
                <a:gd name="connsiteX3" fmla="*/ 0 w 609600"/>
                <a:gd name="connsiteY3" fmla="*/ 1143000 h 1143000"/>
                <a:gd name="connsiteX4" fmla="*/ 304800 w 609600"/>
                <a:gd name="connsiteY4" fmla="*/ 0 h 1143000"/>
                <a:gd name="connsiteX0" fmla="*/ 0 w 304800"/>
                <a:gd name="connsiteY0" fmla="*/ 0 h 1143000"/>
                <a:gd name="connsiteX1" fmla="*/ 304800 w 304800"/>
                <a:gd name="connsiteY1" fmla="*/ 152400 h 1143000"/>
                <a:gd name="connsiteX2" fmla="*/ 304800 w 304800"/>
                <a:gd name="connsiteY2" fmla="*/ 990600 h 1143000"/>
                <a:gd name="connsiteX3" fmla="*/ 0 w 304800"/>
                <a:gd name="connsiteY3" fmla="*/ 1143000 h 1143000"/>
                <a:gd name="connsiteX4" fmla="*/ 0 w 304800"/>
                <a:gd name="connsiteY4" fmla="*/ 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1143000">
                  <a:moveTo>
                    <a:pt x="0" y="0"/>
                  </a:moveTo>
                  <a:lnTo>
                    <a:pt x="304800" y="152400"/>
                  </a:lnTo>
                  <a:lnTo>
                    <a:pt x="304800" y="990600"/>
                  </a:lnTo>
                  <a:lnTo>
                    <a:pt x="0" y="1143000"/>
                  </a:lnTo>
                  <a:lnTo>
                    <a:pt x="0" y="0"/>
                  </a:lnTo>
                  <a:close/>
                </a:path>
              </a:pathLst>
            </a:cu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95" name="TextBox 94"/>
            <p:cNvSpPr txBox="1"/>
            <p:nvPr>
              <p:custDataLst>
                <p:tags r:id="rId90"/>
              </p:custDataLst>
            </p:nvPr>
          </p:nvSpPr>
          <p:spPr>
            <a:xfrm>
              <a:off x="5334000" y="5924490"/>
              <a:ext cx="1219200"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FFFFFF"/>
                  </a:solidFill>
                  <a:effectLst/>
                  <a:uLnTx/>
                  <a:uFillTx/>
                  <a:latin typeface="Source Sans Pro" panose="020B0503030403020204"/>
                </a:rPr>
                <a:t>EX/MEM</a:t>
              </a:r>
            </a:p>
          </p:txBody>
        </p:sp>
        <p:sp>
          <p:nvSpPr>
            <p:cNvPr id="96" name="TextBox 95"/>
            <p:cNvSpPr txBox="1"/>
            <p:nvPr>
              <p:custDataLst>
                <p:tags r:id="rId91"/>
              </p:custDataLst>
            </p:nvPr>
          </p:nvSpPr>
          <p:spPr>
            <a:xfrm>
              <a:off x="7315200" y="5924490"/>
              <a:ext cx="1295400"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FFFFFF"/>
                  </a:solidFill>
                  <a:effectLst/>
                  <a:uLnTx/>
                  <a:uFillTx/>
                  <a:latin typeface="Source Sans Pro" panose="020B0503030403020204"/>
                </a:rPr>
                <a:t>MEM/WB</a:t>
              </a:r>
            </a:p>
          </p:txBody>
        </p:sp>
        <p:sp>
          <p:nvSpPr>
            <p:cNvPr id="97" name="Text Box 11"/>
            <p:cNvSpPr txBox="1">
              <a:spLocks noChangeArrowheads="1"/>
            </p:cNvSpPr>
            <p:nvPr>
              <p:custDataLst>
                <p:tags r:id="rId92"/>
              </p:custDataLst>
            </p:nvPr>
          </p:nvSpPr>
          <p:spPr bwMode="auto">
            <a:xfrm rot="16200000">
              <a:off x="3505200" y="4267201"/>
              <a:ext cx="762000"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err="1" smtClean="0">
                  <a:ln>
                    <a:noFill/>
                  </a:ln>
                  <a:solidFill>
                    <a:srgbClr val="FFFFFF"/>
                  </a:solidFill>
                  <a:effectLst/>
                  <a:uLnTx/>
                  <a:uFillTx/>
                  <a:latin typeface="Source Sans Pro" panose="020B0503030403020204"/>
                </a:rPr>
                <a:t>imm</a:t>
              </a:r>
              <a:endParaRPr kumimoji="0" lang="en-US" sz="1400" b="0" i="0" u="none" strike="noStrike" kern="0" cap="none" spc="0" normalizeH="0" baseline="0" noProof="0" dirty="0" smtClean="0">
                <a:ln>
                  <a:noFill/>
                </a:ln>
                <a:solidFill>
                  <a:srgbClr val="FFFFFF"/>
                </a:solidFill>
                <a:effectLst/>
                <a:uLnTx/>
                <a:uFillTx/>
                <a:latin typeface="Source Sans Pro" panose="020B0503030403020204"/>
              </a:endParaRPr>
            </a:p>
          </p:txBody>
        </p:sp>
        <p:sp>
          <p:nvSpPr>
            <p:cNvPr id="98" name="Text Box 11"/>
            <p:cNvSpPr txBox="1">
              <a:spLocks noChangeArrowheads="1"/>
            </p:cNvSpPr>
            <p:nvPr>
              <p:custDataLst>
                <p:tags r:id="rId93"/>
              </p:custDataLst>
            </p:nvPr>
          </p:nvSpPr>
          <p:spPr bwMode="auto">
            <a:xfrm rot="16200000">
              <a:off x="3505200" y="2724091"/>
              <a:ext cx="762000"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B</a:t>
              </a:r>
            </a:p>
          </p:txBody>
        </p:sp>
        <p:sp>
          <p:nvSpPr>
            <p:cNvPr id="99" name="Text Box 11"/>
            <p:cNvSpPr txBox="1">
              <a:spLocks noChangeArrowheads="1"/>
            </p:cNvSpPr>
            <p:nvPr>
              <p:custDataLst>
                <p:tags r:id="rId94"/>
              </p:custDataLst>
            </p:nvPr>
          </p:nvSpPr>
          <p:spPr bwMode="auto">
            <a:xfrm rot="16200000">
              <a:off x="3505200" y="1885891"/>
              <a:ext cx="762000"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A</a:t>
              </a:r>
            </a:p>
          </p:txBody>
        </p:sp>
        <p:sp>
          <p:nvSpPr>
            <p:cNvPr id="100" name="Text Box 11"/>
            <p:cNvSpPr txBox="1">
              <a:spLocks noChangeArrowheads="1"/>
            </p:cNvSpPr>
            <p:nvPr>
              <p:custDataLst>
                <p:tags r:id="rId95"/>
              </p:custDataLst>
            </p:nvPr>
          </p:nvSpPr>
          <p:spPr bwMode="auto">
            <a:xfrm rot="16200000">
              <a:off x="3619504" y="5352991"/>
              <a:ext cx="533398"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ctrl</a:t>
              </a:r>
            </a:p>
          </p:txBody>
        </p:sp>
        <p:sp>
          <p:nvSpPr>
            <p:cNvPr id="101" name="Line 25"/>
            <p:cNvSpPr>
              <a:spLocks noChangeShapeType="1"/>
            </p:cNvSpPr>
            <p:nvPr>
              <p:custDataLst>
                <p:tags r:id="rId96"/>
              </p:custDataLst>
            </p:nvPr>
          </p:nvSpPr>
          <p:spPr bwMode="auto">
            <a:xfrm flipV="1">
              <a:off x="3505199" y="5543489"/>
              <a:ext cx="228601" cy="1"/>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102" name="Text Box 11"/>
            <p:cNvSpPr txBox="1">
              <a:spLocks noChangeArrowheads="1"/>
            </p:cNvSpPr>
            <p:nvPr>
              <p:custDataLst>
                <p:tags r:id="rId97"/>
              </p:custDataLst>
            </p:nvPr>
          </p:nvSpPr>
          <p:spPr bwMode="auto">
            <a:xfrm rot="16200000">
              <a:off x="5676901" y="5352990"/>
              <a:ext cx="533398"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ctrl</a:t>
              </a:r>
            </a:p>
          </p:txBody>
        </p:sp>
        <p:sp>
          <p:nvSpPr>
            <p:cNvPr id="103" name="Line 25"/>
            <p:cNvSpPr>
              <a:spLocks noChangeShapeType="1"/>
            </p:cNvSpPr>
            <p:nvPr>
              <p:custDataLst>
                <p:tags r:id="rId98"/>
              </p:custDataLst>
            </p:nvPr>
          </p:nvSpPr>
          <p:spPr bwMode="auto">
            <a:xfrm flipV="1">
              <a:off x="5562596" y="5543488"/>
              <a:ext cx="228601" cy="1"/>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104" name="Text Box 11"/>
            <p:cNvSpPr txBox="1">
              <a:spLocks noChangeArrowheads="1"/>
            </p:cNvSpPr>
            <p:nvPr>
              <p:custDataLst>
                <p:tags r:id="rId99"/>
              </p:custDataLst>
            </p:nvPr>
          </p:nvSpPr>
          <p:spPr bwMode="auto">
            <a:xfrm rot="16200000">
              <a:off x="7658101" y="5352990"/>
              <a:ext cx="533398"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ctrl</a:t>
              </a:r>
            </a:p>
          </p:txBody>
        </p:sp>
        <p:sp>
          <p:nvSpPr>
            <p:cNvPr id="105" name="Line 25"/>
            <p:cNvSpPr>
              <a:spLocks noChangeShapeType="1"/>
            </p:cNvSpPr>
            <p:nvPr>
              <p:custDataLst>
                <p:tags r:id="rId100"/>
              </p:custDataLst>
            </p:nvPr>
          </p:nvSpPr>
          <p:spPr bwMode="auto">
            <a:xfrm flipV="1">
              <a:off x="7543796" y="5543488"/>
              <a:ext cx="228601" cy="1"/>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106" name="Text Box 11"/>
            <p:cNvSpPr txBox="1">
              <a:spLocks noChangeArrowheads="1"/>
            </p:cNvSpPr>
            <p:nvPr>
              <p:custDataLst>
                <p:tags r:id="rId101"/>
              </p:custDataLst>
            </p:nvPr>
          </p:nvSpPr>
          <p:spPr bwMode="auto">
            <a:xfrm rot="16200000">
              <a:off x="5562600" y="3638490"/>
              <a:ext cx="762000"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B</a:t>
              </a:r>
            </a:p>
          </p:txBody>
        </p:sp>
        <p:sp>
          <p:nvSpPr>
            <p:cNvPr id="107" name="Text Box 11"/>
            <p:cNvSpPr txBox="1">
              <a:spLocks noChangeArrowheads="1"/>
            </p:cNvSpPr>
            <p:nvPr>
              <p:custDataLst>
                <p:tags r:id="rId102"/>
              </p:custDataLst>
            </p:nvPr>
          </p:nvSpPr>
          <p:spPr bwMode="auto">
            <a:xfrm rot="16200000">
              <a:off x="5562600" y="2266890"/>
              <a:ext cx="762000"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D</a:t>
              </a:r>
            </a:p>
          </p:txBody>
        </p:sp>
        <p:sp>
          <p:nvSpPr>
            <p:cNvPr id="108" name="Text Box 11"/>
            <p:cNvSpPr txBox="1">
              <a:spLocks noChangeArrowheads="1"/>
            </p:cNvSpPr>
            <p:nvPr>
              <p:custDataLst>
                <p:tags r:id="rId103"/>
              </p:custDataLst>
            </p:nvPr>
          </p:nvSpPr>
          <p:spPr bwMode="auto">
            <a:xfrm rot="16200000">
              <a:off x="7543800" y="2266891"/>
              <a:ext cx="762000"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D</a:t>
              </a:r>
            </a:p>
          </p:txBody>
        </p:sp>
        <p:sp>
          <p:nvSpPr>
            <p:cNvPr id="109" name="Text Box 11"/>
            <p:cNvSpPr txBox="1">
              <a:spLocks noChangeArrowheads="1"/>
            </p:cNvSpPr>
            <p:nvPr>
              <p:custDataLst>
                <p:tags r:id="rId104"/>
              </p:custDataLst>
            </p:nvPr>
          </p:nvSpPr>
          <p:spPr bwMode="auto">
            <a:xfrm rot="16200000">
              <a:off x="7543800" y="3638490"/>
              <a:ext cx="762000"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M</a:t>
              </a:r>
            </a:p>
          </p:txBody>
        </p:sp>
        <p:sp>
          <p:nvSpPr>
            <p:cNvPr id="110" name="Line 25"/>
            <p:cNvSpPr>
              <a:spLocks noChangeShapeType="1"/>
            </p:cNvSpPr>
            <p:nvPr>
              <p:custDataLst>
                <p:tags r:id="rId105"/>
              </p:custDataLst>
            </p:nvPr>
          </p:nvSpPr>
          <p:spPr bwMode="auto">
            <a:xfrm flipV="1">
              <a:off x="3505200" y="5695889"/>
              <a:ext cx="228601" cy="1"/>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111" name="Line 25"/>
            <p:cNvSpPr>
              <a:spLocks noChangeShapeType="1"/>
            </p:cNvSpPr>
            <p:nvPr>
              <p:custDataLst>
                <p:tags r:id="rId106"/>
              </p:custDataLst>
            </p:nvPr>
          </p:nvSpPr>
          <p:spPr bwMode="auto">
            <a:xfrm flipV="1">
              <a:off x="3505200" y="5391089"/>
              <a:ext cx="228601" cy="1"/>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112" name="Line 25"/>
            <p:cNvSpPr>
              <a:spLocks noChangeShapeType="1"/>
            </p:cNvSpPr>
            <p:nvPr>
              <p:custDataLst>
                <p:tags r:id="rId107"/>
              </p:custDataLst>
            </p:nvPr>
          </p:nvSpPr>
          <p:spPr bwMode="auto">
            <a:xfrm flipV="1">
              <a:off x="5562599" y="5695889"/>
              <a:ext cx="228601" cy="1"/>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113" name="Line 25"/>
            <p:cNvSpPr>
              <a:spLocks noChangeShapeType="1"/>
            </p:cNvSpPr>
            <p:nvPr>
              <p:custDataLst>
                <p:tags r:id="rId108"/>
              </p:custDataLst>
            </p:nvPr>
          </p:nvSpPr>
          <p:spPr bwMode="auto">
            <a:xfrm flipV="1">
              <a:off x="5562599" y="5391089"/>
              <a:ext cx="228601" cy="1"/>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114" name="Line 25"/>
            <p:cNvSpPr>
              <a:spLocks noChangeShapeType="1"/>
            </p:cNvSpPr>
            <p:nvPr>
              <p:custDataLst>
                <p:tags r:id="rId109"/>
              </p:custDataLst>
            </p:nvPr>
          </p:nvSpPr>
          <p:spPr bwMode="auto">
            <a:xfrm flipV="1">
              <a:off x="7543799" y="5695890"/>
              <a:ext cx="228601" cy="1"/>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115" name="Line 25"/>
            <p:cNvSpPr>
              <a:spLocks noChangeShapeType="1"/>
            </p:cNvSpPr>
            <p:nvPr>
              <p:custDataLst>
                <p:tags r:id="rId110"/>
              </p:custDataLst>
            </p:nvPr>
          </p:nvSpPr>
          <p:spPr bwMode="auto">
            <a:xfrm flipV="1">
              <a:off x="7543799" y="5391090"/>
              <a:ext cx="228601" cy="1"/>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116" name="Oval 17"/>
            <p:cNvSpPr>
              <a:spLocks noChangeArrowheads="1"/>
            </p:cNvSpPr>
            <p:nvPr>
              <p:custDataLst>
                <p:tags r:id="rId111"/>
              </p:custDataLst>
            </p:nvPr>
          </p:nvSpPr>
          <p:spPr bwMode="auto">
            <a:xfrm>
              <a:off x="2476500" y="1039467"/>
              <a:ext cx="1066800" cy="762000"/>
            </a:xfrm>
            <a:prstGeom prst="ellipse">
              <a:avLst/>
            </a:prstGeom>
            <a:solidFill>
              <a:srgbClr val="000000"/>
            </a:solidFill>
            <a:ln w="25400" algn="ctr">
              <a:solidFill>
                <a:srgbClr val="FFFFFF"/>
              </a:solidFill>
              <a:round/>
              <a:headEnd/>
              <a:tailEnd/>
            </a:ln>
            <a:effectLst/>
          </p:spPr>
          <p:txBody>
            <a:bodyPr wrap="none" anchor="ctr">
              <a:noAutofit/>
            </a:bodyPr>
            <a:lstStyle/>
            <a:p>
              <a:pPr marL="0" marR="0" lvl="0" indent="0" algn="ctr" defTabSz="914400" eaLnBrk="1" fontAlgn="auto" latinLnBrk="0" hangingPunct="1">
                <a:lnSpc>
                  <a:spcPct val="80000"/>
                </a:lnSpc>
                <a:spcBef>
                  <a:spcPts val="0"/>
                </a:spcBef>
                <a:spcAft>
                  <a:spcPts val="0"/>
                </a:spcAft>
                <a:buClr>
                  <a:srgbClr val="40458C"/>
                </a:buClr>
                <a:buSzPct val="100000"/>
                <a:buFont typeface="Times New Roman" pitchFamily="18" charset="0"/>
                <a:buNone/>
                <a:tabLst/>
                <a:defRPr/>
              </a:pPr>
              <a:r>
                <a:rPr kumimoji="0" lang="en-US" sz="1100" b="0" i="0" u="none" strike="noStrike" kern="0" cap="none" spc="0" normalizeH="0" baseline="0" noProof="0" dirty="0" smtClean="0">
                  <a:ln>
                    <a:noFill/>
                  </a:ln>
                  <a:solidFill>
                    <a:srgbClr val="FFFFFF"/>
                  </a:solidFill>
                  <a:effectLst/>
                  <a:uLnTx/>
                  <a:uFillTx/>
                  <a:latin typeface="Source Sans Pro" panose="020B0503030403020204"/>
                </a:rPr>
                <a:t>compute</a:t>
              </a:r>
              <a:br>
                <a:rPr kumimoji="0" lang="en-US" sz="1100" b="0" i="0" u="none" strike="noStrike" kern="0" cap="none" spc="0" normalizeH="0" baseline="0" noProof="0" dirty="0" smtClean="0">
                  <a:ln>
                    <a:noFill/>
                  </a:ln>
                  <a:solidFill>
                    <a:srgbClr val="FFFFFF"/>
                  </a:solidFill>
                  <a:effectLst/>
                  <a:uLnTx/>
                  <a:uFillTx/>
                  <a:latin typeface="Source Sans Pro" panose="020B0503030403020204"/>
                </a:rPr>
              </a:br>
              <a:r>
                <a:rPr kumimoji="0" lang="en-US" sz="1100" b="0" i="0" u="none" strike="noStrike" kern="0" cap="none" spc="0" normalizeH="0" baseline="0" noProof="0" dirty="0" smtClean="0">
                  <a:ln>
                    <a:noFill/>
                  </a:ln>
                  <a:solidFill>
                    <a:srgbClr val="FFFFFF"/>
                  </a:solidFill>
                  <a:effectLst/>
                  <a:uLnTx/>
                  <a:uFillTx/>
                  <a:latin typeface="Source Sans Pro" panose="020B0503030403020204"/>
                </a:rPr>
                <a:t>jump/branch</a:t>
              </a:r>
              <a:br>
                <a:rPr kumimoji="0" lang="en-US" sz="1100" b="0" i="0" u="none" strike="noStrike" kern="0" cap="none" spc="0" normalizeH="0" baseline="0" noProof="0" dirty="0" smtClean="0">
                  <a:ln>
                    <a:noFill/>
                  </a:ln>
                  <a:solidFill>
                    <a:srgbClr val="FFFFFF"/>
                  </a:solidFill>
                  <a:effectLst/>
                  <a:uLnTx/>
                  <a:uFillTx/>
                  <a:latin typeface="Source Sans Pro" panose="020B0503030403020204"/>
                </a:rPr>
              </a:br>
              <a:r>
                <a:rPr kumimoji="0" lang="en-US" sz="1100" b="0" i="0" u="none" strike="noStrike" kern="0" cap="none" spc="0" normalizeH="0" baseline="0" noProof="0" dirty="0" smtClean="0">
                  <a:ln>
                    <a:noFill/>
                  </a:ln>
                  <a:solidFill>
                    <a:srgbClr val="FFFFFF"/>
                  </a:solidFill>
                  <a:effectLst/>
                  <a:uLnTx/>
                  <a:uFillTx/>
                  <a:latin typeface="Source Sans Pro" panose="020B0503030403020204"/>
                </a:rPr>
                <a:t>targets</a:t>
              </a:r>
            </a:p>
          </p:txBody>
        </p:sp>
        <p:grpSp>
          <p:nvGrpSpPr>
            <p:cNvPr id="117" name="Group 116"/>
            <p:cNvGrpSpPr/>
            <p:nvPr>
              <p:custDataLst>
                <p:tags r:id="rId112"/>
              </p:custDataLst>
            </p:nvPr>
          </p:nvGrpSpPr>
          <p:grpSpPr>
            <a:xfrm>
              <a:off x="838200" y="3028890"/>
              <a:ext cx="304800" cy="304800"/>
              <a:chOff x="990600" y="2971800"/>
              <a:chExt cx="304800" cy="304800"/>
            </a:xfrm>
            <a:solidFill>
              <a:sysClr val="window" lastClr="FFFFFF"/>
            </a:solidFill>
          </p:grpSpPr>
          <p:sp>
            <p:nvSpPr>
              <p:cNvPr id="135" name="Freeform 134"/>
              <p:cNvSpPr/>
              <p:nvPr>
                <p:custDataLst>
                  <p:tags r:id="rId130"/>
                </p:custDataLst>
              </p:nvPr>
            </p:nvSpPr>
            <p:spPr>
              <a:xfrm>
                <a:off x="990600" y="2971800"/>
                <a:ext cx="304800" cy="304800"/>
              </a:xfrm>
              <a:custGeom>
                <a:avLst/>
                <a:gdLst>
                  <a:gd name="connsiteX0" fmla="*/ 0 w 685800"/>
                  <a:gd name="connsiteY0" fmla="*/ 0 h 762000"/>
                  <a:gd name="connsiteX1" fmla="*/ 685800 w 685800"/>
                  <a:gd name="connsiteY1" fmla="*/ 0 h 762000"/>
                  <a:gd name="connsiteX2" fmla="*/ 685800 w 685800"/>
                  <a:gd name="connsiteY2" fmla="*/ 762000 h 762000"/>
                  <a:gd name="connsiteX3" fmla="*/ 0 w 685800"/>
                  <a:gd name="connsiteY3" fmla="*/ 762000 h 762000"/>
                  <a:gd name="connsiteX4" fmla="*/ 0 w 685800"/>
                  <a:gd name="connsiteY4" fmla="*/ 0 h 762000"/>
                  <a:gd name="connsiteX0" fmla="*/ 0 w 685800"/>
                  <a:gd name="connsiteY0" fmla="*/ 0 h 762000"/>
                  <a:gd name="connsiteX1" fmla="*/ 685800 w 685800"/>
                  <a:gd name="connsiteY1" fmla="*/ 190500 h 762000"/>
                  <a:gd name="connsiteX2" fmla="*/ 685800 w 685800"/>
                  <a:gd name="connsiteY2" fmla="*/ 762000 h 762000"/>
                  <a:gd name="connsiteX3" fmla="*/ 0 w 685800"/>
                  <a:gd name="connsiteY3" fmla="*/ 762000 h 762000"/>
                  <a:gd name="connsiteX4" fmla="*/ 0 w 685800"/>
                  <a:gd name="connsiteY4" fmla="*/ 0 h 762000"/>
                  <a:gd name="connsiteX0" fmla="*/ 0 w 685800"/>
                  <a:gd name="connsiteY0" fmla="*/ 0 h 762000"/>
                  <a:gd name="connsiteX1" fmla="*/ 685800 w 685800"/>
                  <a:gd name="connsiteY1" fmla="*/ 190500 h 762000"/>
                  <a:gd name="connsiteX2" fmla="*/ 685800 w 685800"/>
                  <a:gd name="connsiteY2" fmla="*/ 571500 h 762000"/>
                  <a:gd name="connsiteX3" fmla="*/ 0 w 685800"/>
                  <a:gd name="connsiteY3" fmla="*/ 762000 h 762000"/>
                  <a:gd name="connsiteX4" fmla="*/ 0 w 685800"/>
                  <a:gd name="connsiteY4" fmla="*/ 0 h 762000"/>
                  <a:gd name="connsiteX0" fmla="*/ 0 w 685800"/>
                  <a:gd name="connsiteY0" fmla="*/ 0 h 762000"/>
                  <a:gd name="connsiteX1" fmla="*/ 685800 w 685800"/>
                  <a:gd name="connsiteY1" fmla="*/ 317500 h 762000"/>
                  <a:gd name="connsiteX2" fmla="*/ 685800 w 685800"/>
                  <a:gd name="connsiteY2" fmla="*/ 571500 h 762000"/>
                  <a:gd name="connsiteX3" fmla="*/ 0 w 685800"/>
                  <a:gd name="connsiteY3" fmla="*/ 762000 h 762000"/>
                  <a:gd name="connsiteX4" fmla="*/ 0 w 685800"/>
                  <a:gd name="connsiteY4" fmla="*/ 0 h 762000"/>
                  <a:gd name="connsiteX0" fmla="*/ 0 w 685800"/>
                  <a:gd name="connsiteY0" fmla="*/ 0 h 952500"/>
                  <a:gd name="connsiteX1" fmla="*/ 685800 w 685800"/>
                  <a:gd name="connsiteY1" fmla="*/ 317500 h 952500"/>
                  <a:gd name="connsiteX2" fmla="*/ 685800 w 685800"/>
                  <a:gd name="connsiteY2" fmla="*/ 952500 h 952500"/>
                  <a:gd name="connsiteX3" fmla="*/ 0 w 685800"/>
                  <a:gd name="connsiteY3" fmla="*/ 762000 h 952500"/>
                  <a:gd name="connsiteX4" fmla="*/ 0 w 685800"/>
                  <a:gd name="connsiteY4" fmla="*/ 0 h 952500"/>
                  <a:gd name="connsiteX0" fmla="*/ 0 w 685800"/>
                  <a:gd name="connsiteY0" fmla="*/ 0 h 1270000"/>
                  <a:gd name="connsiteX1" fmla="*/ 685800 w 685800"/>
                  <a:gd name="connsiteY1" fmla="*/ 317500 h 1270000"/>
                  <a:gd name="connsiteX2" fmla="*/ 685800 w 685800"/>
                  <a:gd name="connsiteY2" fmla="*/ 952500 h 1270000"/>
                  <a:gd name="connsiteX3" fmla="*/ 0 w 685800"/>
                  <a:gd name="connsiteY3" fmla="*/ 1270000 h 1270000"/>
                  <a:gd name="connsiteX4" fmla="*/ 0 w 685800"/>
                  <a:gd name="connsiteY4" fmla="*/ 0 h 1270000"/>
                  <a:gd name="connsiteX0" fmla="*/ 0 w 685800"/>
                  <a:gd name="connsiteY0" fmla="*/ 0 h 1270000"/>
                  <a:gd name="connsiteX1" fmla="*/ 685800 w 685800"/>
                  <a:gd name="connsiteY1" fmla="*/ 317500 h 1270000"/>
                  <a:gd name="connsiteX2" fmla="*/ 685800 w 685800"/>
                  <a:gd name="connsiteY2" fmla="*/ 952500 h 1270000"/>
                  <a:gd name="connsiteX3" fmla="*/ 0 w 685800"/>
                  <a:gd name="connsiteY3" fmla="*/ 1270000 h 1270000"/>
                  <a:gd name="connsiteX4" fmla="*/ 0 w 685800"/>
                  <a:gd name="connsiteY4" fmla="*/ 635000 h 1270000"/>
                  <a:gd name="connsiteX5" fmla="*/ 0 w 685800"/>
                  <a:gd name="connsiteY5" fmla="*/ 0 h 1270000"/>
                  <a:gd name="connsiteX0" fmla="*/ 0 w 685800"/>
                  <a:gd name="connsiteY0" fmla="*/ 0 h 1270000"/>
                  <a:gd name="connsiteX1" fmla="*/ 685800 w 685800"/>
                  <a:gd name="connsiteY1" fmla="*/ 317500 h 1270000"/>
                  <a:gd name="connsiteX2" fmla="*/ 685800 w 685800"/>
                  <a:gd name="connsiteY2" fmla="*/ 952500 h 1270000"/>
                  <a:gd name="connsiteX3" fmla="*/ 0 w 685800"/>
                  <a:gd name="connsiteY3" fmla="*/ 1270000 h 1270000"/>
                  <a:gd name="connsiteX4" fmla="*/ 171450 w 685800"/>
                  <a:gd name="connsiteY4" fmla="*/ 635000 h 1270000"/>
                  <a:gd name="connsiteX5" fmla="*/ 0 w 685800"/>
                  <a:gd name="connsiteY5" fmla="*/ 0 h 1270000"/>
                  <a:gd name="connsiteX0" fmla="*/ 0 w 685800"/>
                  <a:gd name="connsiteY0" fmla="*/ 0 h 1270000"/>
                  <a:gd name="connsiteX1" fmla="*/ 685800 w 685800"/>
                  <a:gd name="connsiteY1" fmla="*/ 317500 h 1270000"/>
                  <a:gd name="connsiteX2" fmla="*/ 685800 w 685800"/>
                  <a:gd name="connsiteY2" fmla="*/ 952500 h 1270000"/>
                  <a:gd name="connsiteX3" fmla="*/ 0 w 685800"/>
                  <a:gd name="connsiteY3" fmla="*/ 1270000 h 1270000"/>
                  <a:gd name="connsiteX4" fmla="*/ 171450 w 685800"/>
                  <a:gd name="connsiteY4" fmla="*/ 635000 h 1270000"/>
                  <a:gd name="connsiteX5" fmla="*/ 0 w 685800"/>
                  <a:gd name="connsiteY5" fmla="*/ 508000 h 1270000"/>
                  <a:gd name="connsiteX6" fmla="*/ 0 w 685800"/>
                  <a:gd name="connsiteY6" fmla="*/ 0 h 1270000"/>
                  <a:gd name="connsiteX0" fmla="*/ 0 w 685800"/>
                  <a:gd name="connsiteY0" fmla="*/ 0 h 1270000"/>
                  <a:gd name="connsiteX1" fmla="*/ 685800 w 685800"/>
                  <a:gd name="connsiteY1" fmla="*/ 317500 h 1270000"/>
                  <a:gd name="connsiteX2" fmla="*/ 685800 w 685800"/>
                  <a:gd name="connsiteY2" fmla="*/ 952500 h 1270000"/>
                  <a:gd name="connsiteX3" fmla="*/ 0 w 685800"/>
                  <a:gd name="connsiteY3" fmla="*/ 1270000 h 1270000"/>
                  <a:gd name="connsiteX4" fmla="*/ 0 w 685800"/>
                  <a:gd name="connsiteY4" fmla="*/ 762000 h 1270000"/>
                  <a:gd name="connsiteX5" fmla="*/ 171450 w 685800"/>
                  <a:gd name="connsiteY5" fmla="*/ 635000 h 1270000"/>
                  <a:gd name="connsiteX6" fmla="*/ 0 w 685800"/>
                  <a:gd name="connsiteY6" fmla="*/ 508000 h 1270000"/>
                  <a:gd name="connsiteX7" fmla="*/ 0 w 685800"/>
                  <a:gd name="connsiteY7" fmla="*/ 0 h 1270000"/>
                  <a:gd name="connsiteX0" fmla="*/ 0 w 685800"/>
                  <a:gd name="connsiteY0" fmla="*/ 0 h 1270000"/>
                  <a:gd name="connsiteX1" fmla="*/ 685800 w 685800"/>
                  <a:gd name="connsiteY1" fmla="*/ 317500 h 1270000"/>
                  <a:gd name="connsiteX2" fmla="*/ 685800 w 685800"/>
                  <a:gd name="connsiteY2" fmla="*/ 952500 h 1270000"/>
                  <a:gd name="connsiteX3" fmla="*/ 0 w 685800"/>
                  <a:gd name="connsiteY3" fmla="*/ 1270000 h 1270000"/>
                  <a:gd name="connsiteX4" fmla="*/ 0 w 685800"/>
                  <a:gd name="connsiteY4" fmla="*/ 762000 h 1270000"/>
                  <a:gd name="connsiteX5" fmla="*/ 97971 w 685800"/>
                  <a:gd name="connsiteY5" fmla="*/ 635000 h 1270000"/>
                  <a:gd name="connsiteX6" fmla="*/ 0 w 685800"/>
                  <a:gd name="connsiteY6" fmla="*/ 508000 h 1270000"/>
                  <a:gd name="connsiteX7" fmla="*/ 0 w 685800"/>
                  <a:gd name="connsiteY7" fmla="*/ 0 h 1270000"/>
                  <a:gd name="connsiteX0" fmla="*/ 0 w 685800"/>
                  <a:gd name="connsiteY0" fmla="*/ 0 h 1270000"/>
                  <a:gd name="connsiteX1" fmla="*/ 489857 w 685800"/>
                  <a:gd name="connsiteY1" fmla="*/ 317500 h 1270000"/>
                  <a:gd name="connsiteX2" fmla="*/ 685800 w 685800"/>
                  <a:gd name="connsiteY2" fmla="*/ 952500 h 1270000"/>
                  <a:gd name="connsiteX3" fmla="*/ 0 w 685800"/>
                  <a:gd name="connsiteY3" fmla="*/ 1270000 h 1270000"/>
                  <a:gd name="connsiteX4" fmla="*/ 0 w 685800"/>
                  <a:gd name="connsiteY4" fmla="*/ 762000 h 1270000"/>
                  <a:gd name="connsiteX5" fmla="*/ 97971 w 685800"/>
                  <a:gd name="connsiteY5" fmla="*/ 635000 h 1270000"/>
                  <a:gd name="connsiteX6" fmla="*/ 0 w 685800"/>
                  <a:gd name="connsiteY6" fmla="*/ 508000 h 1270000"/>
                  <a:gd name="connsiteX7" fmla="*/ 0 w 685800"/>
                  <a:gd name="connsiteY7" fmla="*/ 0 h 1270000"/>
                  <a:gd name="connsiteX0" fmla="*/ 0 w 489857"/>
                  <a:gd name="connsiteY0" fmla="*/ 0 h 1270000"/>
                  <a:gd name="connsiteX1" fmla="*/ 489857 w 489857"/>
                  <a:gd name="connsiteY1" fmla="*/ 317500 h 1270000"/>
                  <a:gd name="connsiteX2" fmla="*/ 489857 w 489857"/>
                  <a:gd name="connsiteY2" fmla="*/ 952500 h 1270000"/>
                  <a:gd name="connsiteX3" fmla="*/ 0 w 489857"/>
                  <a:gd name="connsiteY3" fmla="*/ 1270000 h 1270000"/>
                  <a:gd name="connsiteX4" fmla="*/ 0 w 489857"/>
                  <a:gd name="connsiteY4" fmla="*/ 762000 h 1270000"/>
                  <a:gd name="connsiteX5" fmla="*/ 97971 w 489857"/>
                  <a:gd name="connsiteY5" fmla="*/ 635000 h 1270000"/>
                  <a:gd name="connsiteX6" fmla="*/ 0 w 489857"/>
                  <a:gd name="connsiteY6" fmla="*/ 508000 h 1270000"/>
                  <a:gd name="connsiteX7" fmla="*/ 0 w 489857"/>
                  <a:gd name="connsiteY7" fmla="*/ 0 h 1270000"/>
                  <a:gd name="connsiteX0" fmla="*/ 0 w 489857"/>
                  <a:gd name="connsiteY0" fmla="*/ 0 h 1270000"/>
                  <a:gd name="connsiteX1" fmla="*/ 489857 w 489857"/>
                  <a:gd name="connsiteY1" fmla="*/ 317500 h 1270000"/>
                  <a:gd name="connsiteX2" fmla="*/ 489857 w 489857"/>
                  <a:gd name="connsiteY2" fmla="*/ 952500 h 1270000"/>
                  <a:gd name="connsiteX3" fmla="*/ 0 w 489857"/>
                  <a:gd name="connsiteY3" fmla="*/ 1270000 h 1270000"/>
                  <a:gd name="connsiteX4" fmla="*/ 0 w 489857"/>
                  <a:gd name="connsiteY4" fmla="*/ 762000 h 1270000"/>
                  <a:gd name="connsiteX5" fmla="*/ 97971 w 489857"/>
                  <a:gd name="connsiteY5" fmla="*/ 635000 h 1270000"/>
                  <a:gd name="connsiteX6" fmla="*/ 0 w 489857"/>
                  <a:gd name="connsiteY6" fmla="*/ 508000 h 1270000"/>
                  <a:gd name="connsiteX7" fmla="*/ 0 w 489857"/>
                  <a:gd name="connsiteY7" fmla="*/ 0 h 1270000"/>
                  <a:gd name="connsiteX0" fmla="*/ 0 w 489857"/>
                  <a:gd name="connsiteY0" fmla="*/ 0 h 1270000"/>
                  <a:gd name="connsiteX1" fmla="*/ 489857 w 489857"/>
                  <a:gd name="connsiteY1" fmla="*/ 317500 h 1270000"/>
                  <a:gd name="connsiteX2" fmla="*/ 489857 w 489857"/>
                  <a:gd name="connsiteY2" fmla="*/ 952500 h 1270000"/>
                  <a:gd name="connsiteX3" fmla="*/ 0 w 489857"/>
                  <a:gd name="connsiteY3" fmla="*/ 1270000 h 1270000"/>
                  <a:gd name="connsiteX4" fmla="*/ 0 w 489857"/>
                  <a:gd name="connsiteY4" fmla="*/ 762000 h 1270000"/>
                  <a:gd name="connsiteX5" fmla="*/ 40821 w 489857"/>
                  <a:gd name="connsiteY5" fmla="*/ 635000 h 1270000"/>
                  <a:gd name="connsiteX6" fmla="*/ 0 w 489857"/>
                  <a:gd name="connsiteY6" fmla="*/ 508000 h 1270000"/>
                  <a:gd name="connsiteX7" fmla="*/ 0 w 489857"/>
                  <a:gd name="connsiteY7" fmla="*/ 0 h 1270000"/>
                  <a:gd name="connsiteX0" fmla="*/ 0 w 489857"/>
                  <a:gd name="connsiteY0" fmla="*/ 0 h 1270000"/>
                  <a:gd name="connsiteX1" fmla="*/ 489857 w 489857"/>
                  <a:gd name="connsiteY1" fmla="*/ 317500 h 1270000"/>
                  <a:gd name="connsiteX2" fmla="*/ 489857 w 489857"/>
                  <a:gd name="connsiteY2" fmla="*/ 952500 h 1270000"/>
                  <a:gd name="connsiteX3" fmla="*/ 0 w 489857"/>
                  <a:gd name="connsiteY3" fmla="*/ 1270000 h 1270000"/>
                  <a:gd name="connsiteX4" fmla="*/ 0 w 489857"/>
                  <a:gd name="connsiteY4" fmla="*/ 762000 h 1270000"/>
                  <a:gd name="connsiteX5" fmla="*/ 40821 w 489857"/>
                  <a:gd name="connsiteY5" fmla="*/ 635000 h 1270000"/>
                  <a:gd name="connsiteX6" fmla="*/ 0 w 489857"/>
                  <a:gd name="connsiteY6" fmla="*/ 555625 h 1270000"/>
                  <a:gd name="connsiteX7" fmla="*/ 0 w 489857"/>
                  <a:gd name="connsiteY7" fmla="*/ 0 h 1270000"/>
                  <a:gd name="connsiteX0" fmla="*/ 0 w 489857"/>
                  <a:gd name="connsiteY0" fmla="*/ 0 h 1270000"/>
                  <a:gd name="connsiteX1" fmla="*/ 489857 w 489857"/>
                  <a:gd name="connsiteY1" fmla="*/ 317500 h 1270000"/>
                  <a:gd name="connsiteX2" fmla="*/ 489857 w 489857"/>
                  <a:gd name="connsiteY2" fmla="*/ 952500 h 1270000"/>
                  <a:gd name="connsiteX3" fmla="*/ 0 w 489857"/>
                  <a:gd name="connsiteY3" fmla="*/ 1270000 h 1270000"/>
                  <a:gd name="connsiteX4" fmla="*/ 0 w 489857"/>
                  <a:gd name="connsiteY4" fmla="*/ 714375 h 1270000"/>
                  <a:gd name="connsiteX5" fmla="*/ 40821 w 489857"/>
                  <a:gd name="connsiteY5" fmla="*/ 635000 h 1270000"/>
                  <a:gd name="connsiteX6" fmla="*/ 0 w 489857"/>
                  <a:gd name="connsiteY6" fmla="*/ 555625 h 1270000"/>
                  <a:gd name="connsiteX7" fmla="*/ 0 w 489857"/>
                  <a:gd name="connsiteY7" fmla="*/ 0 h 127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9857" h="1270000">
                    <a:moveTo>
                      <a:pt x="0" y="0"/>
                    </a:moveTo>
                    <a:lnTo>
                      <a:pt x="489857" y="317500"/>
                    </a:lnTo>
                    <a:lnTo>
                      <a:pt x="489857" y="952500"/>
                    </a:lnTo>
                    <a:lnTo>
                      <a:pt x="0" y="1270000"/>
                    </a:lnTo>
                    <a:lnTo>
                      <a:pt x="0" y="714375"/>
                    </a:lnTo>
                    <a:lnTo>
                      <a:pt x="40821" y="635000"/>
                    </a:lnTo>
                    <a:lnTo>
                      <a:pt x="0" y="555625"/>
                    </a:lnTo>
                    <a:lnTo>
                      <a:pt x="0" y="0"/>
                    </a:lnTo>
                    <a:close/>
                  </a:path>
                </a:pathLst>
              </a:custGeom>
              <a:solidFill>
                <a:srgbClr val="000000"/>
              </a:solidFill>
              <a:ln w="28575" cap="flat" cmpd="sng" algn="ctr">
                <a:solidFill>
                  <a:srgbClr val="FFFFF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36" name="Text Box 11"/>
              <p:cNvSpPr txBox="1">
                <a:spLocks noChangeArrowheads="1"/>
              </p:cNvSpPr>
              <p:nvPr>
                <p:custDataLst>
                  <p:tags r:id="rId131"/>
                </p:custDataLst>
              </p:nvPr>
            </p:nvSpPr>
            <p:spPr bwMode="auto">
              <a:xfrm>
                <a:off x="1081086" y="3002753"/>
                <a:ext cx="152400" cy="228600"/>
              </a:xfrm>
              <a:prstGeom prst="rect">
                <a:avLst/>
              </a:prstGeom>
              <a:noFill/>
              <a:ln w="25400" algn="ctr">
                <a:noFill/>
                <a:miter lim="800000"/>
                <a:headEnd/>
                <a:tailEnd/>
              </a:ln>
              <a:effectLst/>
            </p:spPr>
            <p:txBody>
              <a:bodyPr wrap="none" lIns="0" tIns="0" rIns="0" bIns="0"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200" b="0" i="0" u="none" strike="noStrike" kern="0" cap="none" spc="0" normalizeH="0" baseline="0" noProof="0" dirty="0" smtClean="0">
                    <a:ln>
                      <a:noFill/>
                    </a:ln>
                    <a:solidFill>
                      <a:srgbClr val="FFFFFF"/>
                    </a:solidFill>
                    <a:effectLst/>
                    <a:uLnTx/>
                    <a:uFillTx/>
                    <a:latin typeface="Source Sans Pro" panose="020B0503030403020204"/>
                  </a:rPr>
                  <a:t>+4</a:t>
                </a:r>
              </a:p>
            </p:txBody>
          </p:sp>
        </p:grpSp>
        <p:sp>
          <p:nvSpPr>
            <p:cNvPr id="118" name="Line 25"/>
            <p:cNvSpPr>
              <a:spLocks noChangeShapeType="1"/>
            </p:cNvSpPr>
            <p:nvPr>
              <p:custDataLst>
                <p:tags r:id="rId113"/>
              </p:custDataLst>
            </p:nvPr>
          </p:nvSpPr>
          <p:spPr bwMode="auto">
            <a:xfrm flipV="1">
              <a:off x="990600" y="5010090"/>
              <a:ext cx="1" cy="228600"/>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119" name="Line 49"/>
            <p:cNvSpPr>
              <a:spLocks noChangeShapeType="1"/>
            </p:cNvSpPr>
            <p:nvPr>
              <p:custDataLst>
                <p:tags r:id="rId114"/>
              </p:custDataLst>
            </p:nvPr>
          </p:nvSpPr>
          <p:spPr bwMode="auto">
            <a:xfrm>
              <a:off x="2057400" y="3790891"/>
              <a:ext cx="0" cy="1143000"/>
            </a:xfrm>
            <a:prstGeom prst="line">
              <a:avLst/>
            </a:prstGeom>
            <a:noFill/>
            <a:ln w="25400" cap="sq">
              <a:solidFill>
                <a:srgbClr val="FFFFFF"/>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cxnSp>
          <p:nvCxnSpPr>
            <p:cNvPr id="120" name="Straight Connector 119"/>
            <p:cNvCxnSpPr/>
            <p:nvPr>
              <p:custDataLst>
                <p:tags r:id="rId115"/>
              </p:custDataLst>
            </p:nvPr>
          </p:nvCxnSpPr>
          <p:spPr>
            <a:xfrm rot="5400000">
              <a:off x="4343400" y="3790890"/>
              <a:ext cx="152400" cy="0"/>
            </a:xfrm>
            <a:prstGeom prst="line">
              <a:avLst/>
            </a:prstGeom>
            <a:noFill/>
            <a:ln w="88900" cap="flat" cmpd="sng" algn="ctr">
              <a:solidFill>
                <a:srgbClr val="7E368E">
                  <a:lumMod val="50000"/>
                </a:srgbClr>
              </a:solidFill>
              <a:prstDash val="solid"/>
            </a:ln>
            <a:effectLst/>
          </p:spPr>
        </p:cxnSp>
        <p:sp>
          <p:nvSpPr>
            <p:cNvPr id="121" name="Line 49"/>
            <p:cNvSpPr>
              <a:spLocks noChangeShapeType="1"/>
            </p:cNvSpPr>
            <p:nvPr>
              <p:custDataLst>
                <p:tags r:id="rId116"/>
              </p:custDataLst>
            </p:nvPr>
          </p:nvSpPr>
          <p:spPr bwMode="auto">
            <a:xfrm>
              <a:off x="4419600" y="3333690"/>
              <a:ext cx="22654" cy="990600"/>
            </a:xfrm>
            <a:prstGeom prst="line">
              <a:avLst/>
            </a:prstGeom>
            <a:noFill/>
            <a:ln w="25400" cap="sq">
              <a:solidFill>
                <a:srgbClr val="66FF33"/>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22" name="Line 44"/>
            <p:cNvSpPr>
              <a:spLocks noChangeShapeType="1"/>
            </p:cNvSpPr>
            <p:nvPr>
              <p:custDataLst>
                <p:tags r:id="rId117"/>
              </p:custDataLst>
            </p:nvPr>
          </p:nvSpPr>
          <p:spPr bwMode="auto">
            <a:xfrm flipV="1">
              <a:off x="2209800" y="4343400"/>
              <a:ext cx="457200" cy="0"/>
            </a:xfrm>
            <a:prstGeom prst="line">
              <a:avLst/>
            </a:prstGeom>
            <a:noFill/>
            <a:ln w="25400" cap="sq">
              <a:solidFill>
                <a:srgbClr val="66FF33"/>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23" name="Line 45"/>
            <p:cNvSpPr>
              <a:spLocks noChangeShapeType="1"/>
            </p:cNvSpPr>
            <p:nvPr>
              <p:custDataLst>
                <p:tags r:id="rId118"/>
              </p:custDataLst>
            </p:nvPr>
          </p:nvSpPr>
          <p:spPr bwMode="auto">
            <a:xfrm flipV="1">
              <a:off x="5486400" y="2952690"/>
              <a:ext cx="0" cy="228600"/>
            </a:xfrm>
            <a:prstGeom prst="line">
              <a:avLst/>
            </a:prstGeom>
            <a:noFill/>
            <a:ln w="25400" cap="sq">
              <a:solidFill>
                <a:srgbClr val="00FF00"/>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24" name="Oval 123"/>
            <p:cNvSpPr/>
            <p:nvPr>
              <p:custDataLst>
                <p:tags r:id="rId119"/>
              </p:custDataLst>
            </p:nvPr>
          </p:nvSpPr>
          <p:spPr>
            <a:xfrm>
              <a:off x="4645660" y="4343400"/>
              <a:ext cx="993140" cy="927103"/>
            </a:xfrm>
            <a:prstGeom prst="ellipse">
              <a:avLst/>
            </a:prstGeom>
            <a:solidFill>
              <a:srgbClr val="000000"/>
            </a:solidFill>
            <a:ln w="28575" cap="flat" cmpd="sng" algn="ctr">
              <a:solidFill>
                <a:srgbClr val="FFFFFF"/>
              </a:solidFill>
              <a:prstDash val="solid"/>
            </a:ln>
            <a:effectLst/>
          </p:spPr>
          <p:txBody>
            <a:bodyPr wrap="none" lIns="0" t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smtClean="0">
                  <a:ln>
                    <a:noFill/>
                  </a:ln>
                  <a:solidFill>
                    <a:prstClr val="white"/>
                  </a:solidFill>
                  <a:effectLst/>
                  <a:uLnTx/>
                  <a:uFillTx/>
                  <a:latin typeface="Source Sans Pro" panose="020B0503030403020204"/>
                  <a:ea typeface=""/>
                  <a:cs typeface=""/>
                </a:rPr>
                <a:t>forward</a:t>
              </a:r>
              <a:br>
                <a:rPr kumimoji="0" lang="en-US" sz="1400" b="0" i="0" u="none" strike="noStrike" kern="0" cap="none" spc="0" normalizeH="0" baseline="0" noProof="0" dirty="0" smtClean="0">
                  <a:ln>
                    <a:noFill/>
                  </a:ln>
                  <a:solidFill>
                    <a:prstClr val="white"/>
                  </a:solidFill>
                  <a:effectLst/>
                  <a:uLnTx/>
                  <a:uFillTx/>
                  <a:latin typeface="Source Sans Pro" panose="020B0503030403020204"/>
                  <a:ea typeface=""/>
                  <a:cs typeface=""/>
                </a:rPr>
              </a:br>
              <a:r>
                <a:rPr kumimoji="0" lang="en-US" sz="1400" b="0" i="0" u="none" strike="noStrike" kern="0" cap="none" spc="0" normalizeH="0" baseline="0" noProof="0" dirty="0" smtClean="0">
                  <a:ln>
                    <a:noFill/>
                  </a:ln>
                  <a:solidFill>
                    <a:prstClr val="white"/>
                  </a:solidFill>
                  <a:effectLst/>
                  <a:uLnTx/>
                  <a:uFillTx/>
                  <a:latin typeface="Source Sans Pro" panose="020B0503030403020204"/>
                  <a:ea typeface=""/>
                  <a:cs typeface=""/>
                </a:rPr>
                <a:t>unit</a:t>
              </a:r>
            </a:p>
          </p:txBody>
        </p:sp>
        <p:sp>
          <p:nvSpPr>
            <p:cNvPr id="125" name="Oval 124"/>
            <p:cNvSpPr/>
            <p:nvPr>
              <p:custDataLst>
                <p:tags r:id="rId120"/>
              </p:custDataLst>
            </p:nvPr>
          </p:nvSpPr>
          <p:spPr>
            <a:xfrm>
              <a:off x="2057400" y="4648200"/>
              <a:ext cx="952501" cy="702249"/>
            </a:xfrm>
            <a:prstGeom prst="ellipse">
              <a:avLst/>
            </a:prstGeom>
            <a:solidFill>
              <a:srgbClr val="000000"/>
            </a:solidFill>
            <a:ln w="28575" cap="flat" cmpd="sng" algn="ctr">
              <a:solidFill>
                <a:srgbClr val="FFFFFF"/>
              </a:solidFill>
              <a:prstDash val="solid"/>
            </a:ln>
            <a:effectLst/>
          </p:spPr>
          <p:txBody>
            <a:bodyPr wrap="none" lIns="0" t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smtClean="0">
                  <a:ln>
                    <a:noFill/>
                  </a:ln>
                  <a:solidFill>
                    <a:prstClr val="white"/>
                  </a:solidFill>
                  <a:effectLst/>
                  <a:uLnTx/>
                  <a:uFillTx/>
                  <a:latin typeface="Source Sans Pro" panose="020B0503030403020204"/>
                  <a:ea typeface=""/>
                  <a:cs typeface=""/>
                </a:rPr>
                <a:t>detect</a:t>
              </a:r>
              <a:br>
                <a:rPr kumimoji="0" lang="en-US" sz="1400" b="0" i="0" u="none" strike="noStrike" kern="0" cap="none" spc="0" normalizeH="0" baseline="0" noProof="0" dirty="0" smtClean="0">
                  <a:ln>
                    <a:noFill/>
                  </a:ln>
                  <a:solidFill>
                    <a:prstClr val="white"/>
                  </a:solidFill>
                  <a:effectLst/>
                  <a:uLnTx/>
                  <a:uFillTx/>
                  <a:latin typeface="Source Sans Pro" panose="020B0503030403020204"/>
                  <a:ea typeface=""/>
                  <a:cs typeface=""/>
                </a:rPr>
              </a:br>
              <a:r>
                <a:rPr kumimoji="0" lang="en-US" sz="1400" b="0" i="0" u="none" strike="noStrike" kern="0" cap="none" spc="0" normalizeH="0" baseline="0" noProof="0" dirty="0" smtClean="0">
                  <a:ln>
                    <a:noFill/>
                  </a:ln>
                  <a:solidFill>
                    <a:prstClr val="white"/>
                  </a:solidFill>
                  <a:effectLst/>
                  <a:uLnTx/>
                  <a:uFillTx/>
                  <a:latin typeface="Source Sans Pro" panose="020B0503030403020204"/>
                  <a:ea typeface=""/>
                  <a:cs typeface=""/>
                </a:rPr>
                <a:t>hazard</a:t>
              </a:r>
            </a:p>
          </p:txBody>
        </p:sp>
        <p:sp>
          <p:nvSpPr>
            <p:cNvPr id="126" name="Rectangle 19"/>
            <p:cNvSpPr>
              <a:spLocks noChangeArrowheads="1"/>
            </p:cNvSpPr>
            <p:nvPr>
              <p:custDataLst>
                <p:tags r:id="rId121"/>
              </p:custDataLst>
            </p:nvPr>
          </p:nvSpPr>
          <p:spPr bwMode="auto">
            <a:xfrm>
              <a:off x="4343400" y="2362200"/>
              <a:ext cx="152400" cy="609600"/>
            </a:xfrm>
            <a:custGeom>
              <a:avLst/>
              <a:gdLst>
                <a:gd name="connsiteX0" fmla="*/ 0 w 609600"/>
                <a:gd name="connsiteY0" fmla="*/ 0 h 1143000"/>
                <a:gd name="connsiteX1" fmla="*/ 609600 w 609600"/>
                <a:gd name="connsiteY1" fmla="*/ 0 h 1143000"/>
                <a:gd name="connsiteX2" fmla="*/ 609600 w 609600"/>
                <a:gd name="connsiteY2" fmla="*/ 1143000 h 1143000"/>
                <a:gd name="connsiteX3" fmla="*/ 0 w 609600"/>
                <a:gd name="connsiteY3" fmla="*/ 1143000 h 1143000"/>
                <a:gd name="connsiteX4" fmla="*/ 0 w 609600"/>
                <a:gd name="connsiteY4" fmla="*/ 0 h 1143000"/>
                <a:gd name="connsiteX0" fmla="*/ 0 w 609600"/>
                <a:gd name="connsiteY0" fmla="*/ 0 h 1143000"/>
                <a:gd name="connsiteX1" fmla="*/ 609600 w 609600"/>
                <a:gd name="connsiteY1" fmla="*/ 152400 h 1143000"/>
                <a:gd name="connsiteX2" fmla="*/ 609600 w 609600"/>
                <a:gd name="connsiteY2" fmla="*/ 1143000 h 1143000"/>
                <a:gd name="connsiteX3" fmla="*/ 0 w 609600"/>
                <a:gd name="connsiteY3" fmla="*/ 1143000 h 1143000"/>
                <a:gd name="connsiteX4" fmla="*/ 0 w 609600"/>
                <a:gd name="connsiteY4" fmla="*/ 0 h 1143000"/>
                <a:gd name="connsiteX0" fmla="*/ 0 w 609600"/>
                <a:gd name="connsiteY0" fmla="*/ 0 h 1143000"/>
                <a:gd name="connsiteX1" fmla="*/ 609600 w 609600"/>
                <a:gd name="connsiteY1" fmla="*/ 152400 h 1143000"/>
                <a:gd name="connsiteX2" fmla="*/ 609600 w 609600"/>
                <a:gd name="connsiteY2" fmla="*/ 990600 h 1143000"/>
                <a:gd name="connsiteX3" fmla="*/ 0 w 609600"/>
                <a:gd name="connsiteY3" fmla="*/ 1143000 h 1143000"/>
                <a:gd name="connsiteX4" fmla="*/ 0 w 609600"/>
                <a:gd name="connsiteY4" fmla="*/ 0 h 1143000"/>
                <a:gd name="connsiteX0" fmla="*/ 304800 w 609600"/>
                <a:gd name="connsiteY0" fmla="*/ 0 h 1143000"/>
                <a:gd name="connsiteX1" fmla="*/ 609600 w 609600"/>
                <a:gd name="connsiteY1" fmla="*/ 152400 h 1143000"/>
                <a:gd name="connsiteX2" fmla="*/ 609600 w 609600"/>
                <a:gd name="connsiteY2" fmla="*/ 990600 h 1143000"/>
                <a:gd name="connsiteX3" fmla="*/ 0 w 609600"/>
                <a:gd name="connsiteY3" fmla="*/ 1143000 h 1143000"/>
                <a:gd name="connsiteX4" fmla="*/ 304800 w 609600"/>
                <a:gd name="connsiteY4" fmla="*/ 0 h 1143000"/>
                <a:gd name="connsiteX0" fmla="*/ 0 w 304800"/>
                <a:gd name="connsiteY0" fmla="*/ 0 h 1143000"/>
                <a:gd name="connsiteX1" fmla="*/ 304800 w 304800"/>
                <a:gd name="connsiteY1" fmla="*/ 152400 h 1143000"/>
                <a:gd name="connsiteX2" fmla="*/ 304800 w 304800"/>
                <a:gd name="connsiteY2" fmla="*/ 990600 h 1143000"/>
                <a:gd name="connsiteX3" fmla="*/ 0 w 304800"/>
                <a:gd name="connsiteY3" fmla="*/ 1143000 h 1143000"/>
                <a:gd name="connsiteX4" fmla="*/ 0 w 304800"/>
                <a:gd name="connsiteY4" fmla="*/ 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1143000">
                  <a:moveTo>
                    <a:pt x="0" y="0"/>
                  </a:moveTo>
                  <a:lnTo>
                    <a:pt x="304800" y="152400"/>
                  </a:lnTo>
                  <a:lnTo>
                    <a:pt x="304800" y="990600"/>
                  </a:lnTo>
                  <a:lnTo>
                    <a:pt x="0" y="1143000"/>
                  </a:lnTo>
                  <a:lnTo>
                    <a:pt x="0" y="0"/>
                  </a:lnTo>
                  <a:close/>
                </a:path>
              </a:pathLst>
            </a:cu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27" name="Line 43"/>
            <p:cNvSpPr>
              <a:spLocks noChangeShapeType="1"/>
            </p:cNvSpPr>
            <p:nvPr>
              <p:custDataLst>
                <p:tags r:id="rId122"/>
              </p:custDataLst>
            </p:nvPr>
          </p:nvSpPr>
          <p:spPr bwMode="auto">
            <a:xfrm flipH="1">
              <a:off x="4267200" y="1143000"/>
              <a:ext cx="2133600" cy="0"/>
            </a:xfrm>
            <a:prstGeom prst="line">
              <a:avLst/>
            </a:prstGeom>
            <a:noFill/>
            <a:ln w="28575" cap="sq">
              <a:solidFill>
                <a:srgbClr val="00836F">
                  <a:lumMod val="60000"/>
                  <a:lumOff val="40000"/>
                </a:srgbClr>
              </a:solidFill>
              <a:prstDash val="solid"/>
              <a:round/>
              <a:headEnd type="none" w="med" len="med"/>
              <a:tailEnd type="none"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28" name="Line 43"/>
            <p:cNvSpPr>
              <a:spLocks noChangeShapeType="1"/>
            </p:cNvSpPr>
            <p:nvPr>
              <p:custDataLst>
                <p:tags r:id="rId123"/>
              </p:custDataLst>
            </p:nvPr>
          </p:nvSpPr>
          <p:spPr bwMode="auto">
            <a:xfrm flipH="1">
              <a:off x="6400800" y="1143000"/>
              <a:ext cx="0" cy="1276288"/>
            </a:xfrm>
            <a:prstGeom prst="line">
              <a:avLst/>
            </a:prstGeom>
            <a:noFill/>
            <a:ln w="28575" cap="sq">
              <a:solidFill>
                <a:srgbClr val="00836F">
                  <a:lumMod val="60000"/>
                  <a:lumOff val="40000"/>
                </a:srgbClr>
              </a:solidFill>
              <a:prstDash val="solid"/>
              <a:round/>
              <a:headEnd type="none" w="med" len="med"/>
              <a:tailEnd type="oval"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29" name="Line 43"/>
            <p:cNvSpPr>
              <a:spLocks noChangeShapeType="1"/>
            </p:cNvSpPr>
            <p:nvPr>
              <p:custDataLst>
                <p:tags r:id="rId124"/>
              </p:custDataLst>
            </p:nvPr>
          </p:nvSpPr>
          <p:spPr bwMode="auto">
            <a:xfrm flipV="1">
              <a:off x="4114800" y="990600"/>
              <a:ext cx="0" cy="1733490"/>
            </a:xfrm>
            <a:prstGeom prst="line">
              <a:avLst/>
            </a:prstGeom>
            <a:noFill/>
            <a:ln w="28575" cap="sq">
              <a:solidFill>
                <a:srgbClr val="00836F">
                  <a:lumMod val="60000"/>
                  <a:lumOff val="40000"/>
                </a:srgbClr>
              </a:solidFill>
              <a:prstDash val="solid"/>
              <a:round/>
              <a:headEnd type="none" w="med" len="med"/>
              <a:tailEnd type="oval"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30" name="Line 43"/>
            <p:cNvSpPr>
              <a:spLocks noChangeShapeType="1"/>
            </p:cNvSpPr>
            <p:nvPr>
              <p:custDataLst>
                <p:tags r:id="rId125"/>
              </p:custDataLst>
            </p:nvPr>
          </p:nvSpPr>
          <p:spPr bwMode="auto">
            <a:xfrm flipH="1" flipV="1">
              <a:off x="4267200" y="1142997"/>
              <a:ext cx="0" cy="1352492"/>
            </a:xfrm>
            <a:prstGeom prst="line">
              <a:avLst/>
            </a:prstGeom>
            <a:noFill/>
            <a:ln w="28575" cap="sq">
              <a:solidFill>
                <a:srgbClr val="00836F">
                  <a:lumMod val="60000"/>
                  <a:lumOff val="40000"/>
                </a:srgbClr>
              </a:solidFill>
              <a:prstDash val="solid"/>
              <a:round/>
              <a:headEnd type="none" w="med" len="med"/>
              <a:tailEnd type="none"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31" name="Line 43"/>
            <p:cNvSpPr>
              <a:spLocks noChangeShapeType="1"/>
            </p:cNvSpPr>
            <p:nvPr>
              <p:custDataLst>
                <p:tags r:id="rId126"/>
              </p:custDataLst>
            </p:nvPr>
          </p:nvSpPr>
          <p:spPr bwMode="auto">
            <a:xfrm flipV="1">
              <a:off x="4114800" y="2743199"/>
              <a:ext cx="228600" cy="0"/>
            </a:xfrm>
            <a:prstGeom prst="line">
              <a:avLst/>
            </a:prstGeom>
            <a:noFill/>
            <a:ln w="28575" cap="sq">
              <a:solidFill>
                <a:srgbClr val="00836F">
                  <a:lumMod val="60000"/>
                  <a:lumOff val="40000"/>
                </a:srgbClr>
              </a:solidFill>
              <a:prstDash val="solid"/>
              <a:round/>
              <a:headEnd type="none" w="med" len="med"/>
              <a:tailEnd type="none" w="sm" len="sm"/>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32" name="Line 43"/>
            <p:cNvSpPr>
              <a:spLocks noChangeShapeType="1"/>
            </p:cNvSpPr>
            <p:nvPr>
              <p:custDataLst>
                <p:tags r:id="rId127"/>
              </p:custDataLst>
            </p:nvPr>
          </p:nvSpPr>
          <p:spPr bwMode="auto">
            <a:xfrm flipV="1">
              <a:off x="4114800" y="1904999"/>
              <a:ext cx="304800" cy="0"/>
            </a:xfrm>
            <a:prstGeom prst="line">
              <a:avLst/>
            </a:prstGeom>
            <a:noFill/>
            <a:ln w="28575" cap="sq">
              <a:solidFill>
                <a:srgbClr val="00836F">
                  <a:lumMod val="60000"/>
                  <a:lumOff val="40000"/>
                </a:srgbClr>
              </a:solidFill>
              <a:prstDash val="solid"/>
              <a:round/>
              <a:headEnd type="oval" w="med" len="med"/>
              <a:tailEnd type="none" w="sm" len="sm"/>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33" name="Line 43"/>
            <p:cNvSpPr>
              <a:spLocks noChangeShapeType="1"/>
            </p:cNvSpPr>
            <p:nvPr>
              <p:custDataLst>
                <p:tags r:id="rId128"/>
              </p:custDataLst>
            </p:nvPr>
          </p:nvSpPr>
          <p:spPr bwMode="auto">
            <a:xfrm flipV="1">
              <a:off x="4267200" y="1676399"/>
              <a:ext cx="175054" cy="1"/>
            </a:xfrm>
            <a:prstGeom prst="line">
              <a:avLst/>
            </a:prstGeom>
            <a:noFill/>
            <a:ln w="28575" cap="sq">
              <a:solidFill>
                <a:srgbClr val="00836F">
                  <a:lumMod val="60000"/>
                  <a:lumOff val="40000"/>
                </a:srgbClr>
              </a:solidFill>
              <a:prstDash val="solid"/>
              <a:round/>
              <a:headEnd type="oval" w="med" len="med"/>
              <a:tailEnd type="none" w="sm" len="sm"/>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34" name="Rectangle 19"/>
            <p:cNvSpPr>
              <a:spLocks noChangeArrowheads="1"/>
            </p:cNvSpPr>
            <p:nvPr>
              <p:custDataLst>
                <p:tags r:id="rId129"/>
              </p:custDataLst>
            </p:nvPr>
          </p:nvSpPr>
          <p:spPr bwMode="auto">
            <a:xfrm>
              <a:off x="4419600" y="1600200"/>
              <a:ext cx="152400" cy="609600"/>
            </a:xfrm>
            <a:custGeom>
              <a:avLst/>
              <a:gdLst>
                <a:gd name="connsiteX0" fmla="*/ 0 w 609600"/>
                <a:gd name="connsiteY0" fmla="*/ 0 h 1143000"/>
                <a:gd name="connsiteX1" fmla="*/ 609600 w 609600"/>
                <a:gd name="connsiteY1" fmla="*/ 0 h 1143000"/>
                <a:gd name="connsiteX2" fmla="*/ 609600 w 609600"/>
                <a:gd name="connsiteY2" fmla="*/ 1143000 h 1143000"/>
                <a:gd name="connsiteX3" fmla="*/ 0 w 609600"/>
                <a:gd name="connsiteY3" fmla="*/ 1143000 h 1143000"/>
                <a:gd name="connsiteX4" fmla="*/ 0 w 609600"/>
                <a:gd name="connsiteY4" fmla="*/ 0 h 1143000"/>
                <a:gd name="connsiteX0" fmla="*/ 0 w 609600"/>
                <a:gd name="connsiteY0" fmla="*/ 0 h 1143000"/>
                <a:gd name="connsiteX1" fmla="*/ 609600 w 609600"/>
                <a:gd name="connsiteY1" fmla="*/ 152400 h 1143000"/>
                <a:gd name="connsiteX2" fmla="*/ 609600 w 609600"/>
                <a:gd name="connsiteY2" fmla="*/ 1143000 h 1143000"/>
                <a:gd name="connsiteX3" fmla="*/ 0 w 609600"/>
                <a:gd name="connsiteY3" fmla="*/ 1143000 h 1143000"/>
                <a:gd name="connsiteX4" fmla="*/ 0 w 609600"/>
                <a:gd name="connsiteY4" fmla="*/ 0 h 1143000"/>
                <a:gd name="connsiteX0" fmla="*/ 0 w 609600"/>
                <a:gd name="connsiteY0" fmla="*/ 0 h 1143000"/>
                <a:gd name="connsiteX1" fmla="*/ 609600 w 609600"/>
                <a:gd name="connsiteY1" fmla="*/ 152400 h 1143000"/>
                <a:gd name="connsiteX2" fmla="*/ 609600 w 609600"/>
                <a:gd name="connsiteY2" fmla="*/ 990600 h 1143000"/>
                <a:gd name="connsiteX3" fmla="*/ 0 w 609600"/>
                <a:gd name="connsiteY3" fmla="*/ 1143000 h 1143000"/>
                <a:gd name="connsiteX4" fmla="*/ 0 w 609600"/>
                <a:gd name="connsiteY4" fmla="*/ 0 h 1143000"/>
                <a:gd name="connsiteX0" fmla="*/ 304800 w 609600"/>
                <a:gd name="connsiteY0" fmla="*/ 0 h 1143000"/>
                <a:gd name="connsiteX1" fmla="*/ 609600 w 609600"/>
                <a:gd name="connsiteY1" fmla="*/ 152400 h 1143000"/>
                <a:gd name="connsiteX2" fmla="*/ 609600 w 609600"/>
                <a:gd name="connsiteY2" fmla="*/ 990600 h 1143000"/>
                <a:gd name="connsiteX3" fmla="*/ 0 w 609600"/>
                <a:gd name="connsiteY3" fmla="*/ 1143000 h 1143000"/>
                <a:gd name="connsiteX4" fmla="*/ 304800 w 609600"/>
                <a:gd name="connsiteY4" fmla="*/ 0 h 1143000"/>
                <a:gd name="connsiteX0" fmla="*/ 0 w 304800"/>
                <a:gd name="connsiteY0" fmla="*/ 0 h 1143000"/>
                <a:gd name="connsiteX1" fmla="*/ 304800 w 304800"/>
                <a:gd name="connsiteY1" fmla="*/ 152400 h 1143000"/>
                <a:gd name="connsiteX2" fmla="*/ 304800 w 304800"/>
                <a:gd name="connsiteY2" fmla="*/ 990600 h 1143000"/>
                <a:gd name="connsiteX3" fmla="*/ 0 w 304800"/>
                <a:gd name="connsiteY3" fmla="*/ 1143000 h 1143000"/>
                <a:gd name="connsiteX4" fmla="*/ 0 w 304800"/>
                <a:gd name="connsiteY4" fmla="*/ 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1143000">
                  <a:moveTo>
                    <a:pt x="0" y="0"/>
                  </a:moveTo>
                  <a:lnTo>
                    <a:pt x="304800" y="152400"/>
                  </a:lnTo>
                  <a:lnTo>
                    <a:pt x="304800" y="990600"/>
                  </a:lnTo>
                  <a:lnTo>
                    <a:pt x="0" y="1143000"/>
                  </a:lnTo>
                  <a:lnTo>
                    <a:pt x="0" y="0"/>
                  </a:lnTo>
                  <a:close/>
                </a:path>
              </a:pathLst>
            </a:cu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grpSp>
      <p:sp>
        <p:nvSpPr>
          <p:cNvPr id="153" name="TextBox 152"/>
          <p:cNvSpPr txBox="1"/>
          <p:nvPr/>
        </p:nvSpPr>
        <p:spPr>
          <a:xfrm>
            <a:off x="6172200" y="5105400"/>
            <a:ext cx="1688283" cy="523220"/>
          </a:xfrm>
          <a:prstGeom prst="rect">
            <a:avLst/>
          </a:prstGeom>
          <a:noFill/>
          <a:ln>
            <a:noFill/>
          </a:ln>
        </p:spPr>
        <p:txBody>
          <a:bodyPr wrap="none" rtlCol="0">
            <a:spAutoFit/>
          </a:bodyPr>
          <a:lstStyle/>
          <a:p>
            <a:pPr defTabSz="914400"/>
            <a:r>
              <a:rPr lang="en-US" sz="1400" dirty="0" smtClean="0">
                <a:solidFill>
                  <a:srgbClr val="FFFFFF"/>
                </a:solidFill>
                <a:latin typeface="Source Sans Pro" panose="020B0503030403020204"/>
              </a:rPr>
              <a:t>Stack, Data, Code </a:t>
            </a:r>
          </a:p>
          <a:p>
            <a:pPr defTabSz="914400"/>
            <a:r>
              <a:rPr lang="en-US" sz="1400" dirty="0" smtClean="0">
                <a:solidFill>
                  <a:srgbClr val="FFFFFF"/>
                </a:solidFill>
                <a:latin typeface="Source Sans Pro" panose="020B0503030403020204"/>
              </a:rPr>
              <a:t>Stored in Memory</a:t>
            </a:r>
            <a:endParaRPr lang="en-US" sz="1400" dirty="0">
              <a:solidFill>
                <a:srgbClr val="FFFFFF"/>
              </a:solidFill>
              <a:latin typeface="Source Sans Pro" panose="020B0503030403020204"/>
            </a:endParaRPr>
          </a:p>
        </p:txBody>
      </p:sp>
      <p:sp>
        <p:nvSpPr>
          <p:cNvPr id="154" name="TextBox 153"/>
          <p:cNvSpPr txBox="1"/>
          <p:nvPr/>
        </p:nvSpPr>
        <p:spPr>
          <a:xfrm>
            <a:off x="0" y="938477"/>
            <a:ext cx="2074607" cy="523220"/>
          </a:xfrm>
          <a:prstGeom prst="rect">
            <a:avLst/>
          </a:prstGeom>
          <a:noFill/>
          <a:ln>
            <a:noFill/>
          </a:ln>
        </p:spPr>
        <p:txBody>
          <a:bodyPr wrap="none" rtlCol="0">
            <a:spAutoFit/>
          </a:bodyPr>
          <a:lstStyle/>
          <a:p>
            <a:pPr defTabSz="914400"/>
            <a:r>
              <a:rPr lang="en-US" sz="1400" dirty="0" smtClean="0">
                <a:solidFill>
                  <a:schemeClr val="tx2"/>
                </a:solidFill>
                <a:latin typeface="Source Sans Pro" panose="020B0503030403020204"/>
                <a:ea typeface="Arial" charset="0"/>
                <a:cs typeface="Arial" charset="0"/>
              </a:rPr>
              <a:t>Code Stored in Memory</a:t>
            </a:r>
          </a:p>
          <a:p>
            <a:pPr defTabSz="914400"/>
            <a:r>
              <a:rPr lang="en-US" sz="1400" dirty="0" smtClean="0">
                <a:solidFill>
                  <a:schemeClr val="tx2"/>
                </a:solidFill>
                <a:latin typeface="Source Sans Pro" panose="020B0503030403020204"/>
                <a:ea typeface="Arial" charset="0"/>
                <a:cs typeface="Arial" charset="0"/>
              </a:rPr>
              <a:t>(also, data and stack)</a:t>
            </a:r>
            <a:endParaRPr lang="en-US" sz="1400" dirty="0">
              <a:solidFill>
                <a:schemeClr val="tx2"/>
              </a:solidFill>
              <a:latin typeface="Source Sans Pro" panose="020B0503030403020204"/>
              <a:ea typeface="Arial" charset="0"/>
              <a:cs typeface="Arial" charset="0"/>
            </a:endParaRPr>
          </a:p>
        </p:txBody>
      </p:sp>
      <p:sp>
        <p:nvSpPr>
          <p:cNvPr id="155" name="Line 43"/>
          <p:cNvSpPr>
            <a:spLocks noChangeShapeType="1"/>
          </p:cNvSpPr>
          <p:nvPr>
            <p:custDataLst>
              <p:tags r:id="rId1"/>
            </p:custDataLst>
          </p:nvPr>
        </p:nvSpPr>
        <p:spPr bwMode="auto">
          <a:xfrm flipV="1">
            <a:off x="4267200" y="2956546"/>
            <a:ext cx="76199" cy="0"/>
          </a:xfrm>
          <a:prstGeom prst="line">
            <a:avLst/>
          </a:prstGeom>
          <a:noFill/>
          <a:ln w="28575" cap="sq">
            <a:solidFill>
              <a:srgbClr val="00836F">
                <a:lumMod val="60000"/>
                <a:lumOff val="40000"/>
              </a:srgbClr>
            </a:solidFill>
            <a:prstDash val="solid"/>
            <a:round/>
            <a:headEnd type="none" w="med" len="med"/>
            <a:tailEnd type="none" w="sm" len="sm"/>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56" name="Oval 155"/>
          <p:cNvSpPr/>
          <p:nvPr/>
        </p:nvSpPr>
        <p:spPr>
          <a:xfrm>
            <a:off x="6255075" y="3658635"/>
            <a:ext cx="1441125" cy="1366019"/>
          </a:xfrm>
          <a:prstGeom prst="ellipse">
            <a:avLst/>
          </a:prstGeom>
          <a:noFill/>
          <a:ln w="1143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Source Sans Pro" panose="020B0503030403020204"/>
            </a:endParaRPr>
          </a:p>
        </p:txBody>
      </p:sp>
      <p:sp>
        <p:nvSpPr>
          <p:cNvPr id="157" name="Oval 156"/>
          <p:cNvSpPr/>
          <p:nvPr/>
        </p:nvSpPr>
        <p:spPr>
          <a:xfrm>
            <a:off x="119572" y="2153613"/>
            <a:ext cx="1335908" cy="1266286"/>
          </a:xfrm>
          <a:prstGeom prst="ellipse">
            <a:avLst/>
          </a:prstGeom>
          <a:noFill/>
          <a:ln w="1143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Source Sans Pro" panose="020B0503030403020204"/>
            </a:endParaRPr>
          </a:p>
        </p:txBody>
      </p:sp>
    </p:spTree>
    <p:extLst>
      <p:ext uri="{BB962C8B-B14F-4D97-AF65-F5344CB8AC3E}">
        <p14:creationId xmlns:p14="http://schemas.microsoft.com/office/powerpoint/2010/main" val="3350614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5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53" grpId="0"/>
      <p:bldP spid="154" grpId="0"/>
      <p:bldP spid="156" grpId="0" animBg="1"/>
      <p:bldP spid="157"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40</a:t>
            </a:fld>
            <a:endParaRPr lang="en-US" dirty="0"/>
          </a:p>
        </p:txBody>
      </p:sp>
      <p:sp>
        <p:nvSpPr>
          <p:cNvPr id="13" name="Rectangle 12"/>
          <p:cNvSpPr/>
          <p:nvPr/>
        </p:nvSpPr>
        <p:spPr>
          <a:xfrm>
            <a:off x="695793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14" name="Rectangle 13"/>
          <p:cNvSpPr/>
          <p:nvPr/>
        </p:nvSpPr>
        <p:spPr>
          <a:xfrm>
            <a:off x="3706799" y="1739328"/>
            <a:ext cx="1041271"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CACHE</a:t>
            </a:r>
            <a:endParaRPr lang="en-US" b="1" dirty="0">
              <a:solidFill>
                <a:prstClr val="black"/>
              </a:solidFill>
              <a:latin typeface="Calibri"/>
              <a:ea typeface="+mn-ea"/>
              <a:cs typeface="+mn-cs"/>
            </a:endParaRPr>
          </a:p>
        </p:txBody>
      </p:sp>
      <p:graphicFrame>
        <p:nvGraphicFramePr>
          <p:cNvPr id="16" name="Table 15"/>
          <p:cNvGraphicFramePr>
            <a:graphicFrameLocks noGrp="1"/>
          </p:cNvGraphicFramePr>
          <p:nvPr>
            <p:extLst>
              <p:ext uri="{D42A27DB-BD31-4B8C-83A1-F6EECF244321}">
                <p14:modId xmlns:p14="http://schemas.microsoft.com/office/powerpoint/2010/main" val="2242223559"/>
              </p:ext>
            </p:extLst>
          </p:nvPr>
        </p:nvGraphicFramePr>
        <p:xfrm>
          <a:off x="2920244" y="2364879"/>
          <a:ext cx="2331384" cy="1828660"/>
        </p:xfrm>
        <a:graphic>
          <a:graphicData uri="http://schemas.openxmlformats.org/drawingml/2006/table">
            <a:tbl>
              <a:tblPr firstRow="1" bandRow="1"/>
              <a:tblGrid>
                <a:gridCol w="304670">
                  <a:extLst>
                    <a:ext uri="{9D8B030D-6E8A-4147-A177-3AD203B41FA5}">
                      <a16:colId xmlns:a16="http://schemas.microsoft.com/office/drawing/2014/main" val="20000"/>
                    </a:ext>
                  </a:extLst>
                </a:gridCol>
                <a:gridCol w="473153">
                  <a:extLst>
                    <a:ext uri="{9D8B030D-6E8A-4147-A177-3AD203B41FA5}">
                      <a16:colId xmlns:a16="http://schemas.microsoft.com/office/drawing/2014/main" val="20001"/>
                    </a:ext>
                  </a:extLst>
                </a:gridCol>
                <a:gridCol w="1553561">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800" dirty="0" smtClean="0">
                          <a:latin typeface="Source Sans Pro"/>
                        </a:rPr>
                        <a:t>V</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400" dirty="0" smtClean="0">
                          <a:latin typeface="Source Sans Pro"/>
                        </a:rPr>
                        <a:t>tag</a:t>
                      </a:r>
                      <a:endParaRPr lang="en-US" sz="1400" b="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1800" dirty="0" smtClean="0">
                          <a:latin typeface="Source Sans Pro"/>
                        </a:rPr>
                        <a:t>data</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N</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bl>
          </a:graphicData>
        </a:graphic>
      </p:graphicFrame>
      <p:graphicFrame>
        <p:nvGraphicFramePr>
          <p:cNvPr id="17" name="Table 16"/>
          <p:cNvGraphicFramePr>
            <a:graphicFrameLocks noGrp="1"/>
          </p:cNvGraphicFramePr>
          <p:nvPr>
            <p:extLst>
              <p:ext uri="{D42A27DB-BD31-4B8C-83A1-F6EECF244321}">
                <p14:modId xmlns:p14="http://schemas.microsoft.com/office/powerpoint/2010/main" val="866103871"/>
              </p:ext>
            </p:extLst>
          </p:nvPr>
        </p:nvGraphicFramePr>
        <p:xfrm>
          <a:off x="1926771" y="2377190"/>
          <a:ext cx="993473" cy="1828800"/>
        </p:xfrm>
        <a:graphic>
          <a:graphicData uri="http://schemas.openxmlformats.org/drawingml/2006/table">
            <a:tbl>
              <a:tblPr firstRow="1" bandRow="1"/>
              <a:tblGrid>
                <a:gridCol w="993473">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latin typeface="Source Sans Pro"/>
                        </a:rPr>
                        <a:t>index</a:t>
                      </a:r>
                      <a:endParaRPr lang="en-US" sz="2000" b="0" dirty="0">
                        <a:solidFill>
                          <a:schemeClr val="tx2"/>
                        </a:solidFill>
                        <a:latin typeface="Source Sans Pro"/>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graphicFrame>
        <p:nvGraphicFramePr>
          <p:cNvPr id="18" name="Content Placeholder 23"/>
          <p:cNvGraphicFramePr>
            <a:graphicFrameLocks/>
          </p:cNvGraphicFramePr>
          <p:nvPr>
            <p:extLst>
              <p:ext uri="{D42A27DB-BD31-4B8C-83A1-F6EECF244321}">
                <p14:modId xmlns:p14="http://schemas.microsoft.com/office/powerpoint/2010/main" val="3239489117"/>
              </p:ext>
            </p:extLst>
          </p:nvPr>
        </p:nvGraphicFramePr>
        <p:xfrm>
          <a:off x="6421655" y="537971"/>
          <a:ext cx="2331384" cy="621792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gridCol w="1554199">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latin typeface="Source Sans Pro"/>
                        </a:rPr>
                        <a:t>addr</a:t>
                      </a:r>
                      <a:endParaRPr lang="en-US" sz="2000" b="0" dirty="0">
                        <a:solidFill>
                          <a:srgbClr val="000000"/>
                        </a:solidFill>
                        <a:latin typeface="Source Sans Pro"/>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a:rPr>
                        <a:t>data</a:t>
                      </a:r>
                      <a:endParaRPr lang="en-US" sz="20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A</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B</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C</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D</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E</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F</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G</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H</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J</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K</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L</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M</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N</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O</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P</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Q</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
        <p:nvSpPr>
          <p:cNvPr id="10" name="Title 1"/>
          <p:cNvSpPr>
            <a:spLocks noGrp="1"/>
          </p:cNvSpPr>
          <p:nvPr>
            <p:ph type="title"/>
          </p:nvPr>
        </p:nvSpPr>
        <p:spPr>
          <a:xfrm>
            <a:off x="192877" y="1430367"/>
            <a:ext cx="1505356" cy="1594085"/>
          </a:xfrm>
          <a:solidFill>
            <a:srgbClr val="FFC000"/>
          </a:solidFill>
          <a:ln>
            <a:solidFill>
              <a:schemeClr val="tx1"/>
            </a:solidFill>
          </a:ln>
        </p:spPr>
        <p:txBody>
          <a:bodyPr>
            <a:normAutofit fontScale="90000"/>
          </a:bodyPr>
          <a:lstStyle/>
          <a:p>
            <a:pPr algn="l"/>
            <a:r>
              <a:rPr lang="en-US" sz="3200" dirty="0" smtClean="0"/>
              <a:t>Clicker:</a:t>
            </a:r>
            <a:br>
              <a:rPr lang="en-US" sz="3200" dirty="0" smtClean="0"/>
            </a:br>
            <a:r>
              <a:rPr lang="en-US" sz="3200" dirty="0" smtClean="0"/>
              <a:t>A) Hit</a:t>
            </a:r>
            <a:br>
              <a:rPr lang="en-US" sz="3200" dirty="0" smtClean="0"/>
            </a:br>
            <a:r>
              <a:rPr lang="en-US" sz="3200" dirty="0" smtClean="0"/>
              <a:t>B) Miss</a:t>
            </a:r>
            <a:endParaRPr lang="en-US" sz="3200" dirty="0"/>
          </a:p>
        </p:txBody>
      </p:sp>
      <p:sp>
        <p:nvSpPr>
          <p:cNvPr id="11" name="Rectangle 10"/>
          <p:cNvSpPr/>
          <p:nvPr/>
        </p:nvSpPr>
        <p:spPr>
          <a:xfrm>
            <a:off x="115658" y="4431788"/>
            <a:ext cx="2212755" cy="1569660"/>
          </a:xfrm>
          <a:prstGeom prst="rect">
            <a:avLst/>
          </a:prstGeom>
        </p:spPr>
        <p:txBody>
          <a:bodyPr wrap="square">
            <a:spAutoFit/>
          </a:bodyPr>
          <a:lstStyle/>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1100</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1101</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0100</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1100</a:t>
            </a:r>
            <a:endParaRPr lang="en-US" sz="2400" b="1" dirty="0">
              <a:solidFill>
                <a:schemeClr val="tx2"/>
              </a:solidFill>
              <a:latin typeface="Courier New" pitchFamily="49" charset="0"/>
            </a:endParaRPr>
          </a:p>
        </p:txBody>
      </p:sp>
      <p:sp>
        <p:nvSpPr>
          <p:cNvPr id="19" name="Rounded Rectangle 18"/>
          <p:cNvSpPr/>
          <p:nvPr/>
        </p:nvSpPr>
        <p:spPr>
          <a:xfrm>
            <a:off x="1850830" y="4835405"/>
            <a:ext cx="397737" cy="320184"/>
          </a:xfrm>
          <a:prstGeom prst="roundRect">
            <a:avLst/>
          </a:prstGeom>
          <a:noFill/>
          <a:ln w="190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Rounded Rectangle 20"/>
          <p:cNvSpPr/>
          <p:nvPr/>
        </p:nvSpPr>
        <p:spPr>
          <a:xfrm>
            <a:off x="2933023" y="3138752"/>
            <a:ext cx="294875" cy="320184"/>
          </a:xfrm>
          <a:prstGeom prst="roundRect">
            <a:avLst/>
          </a:prstGeom>
          <a:noFill/>
          <a:ln w="19050" cmpd="sng">
            <a:solidFill>
              <a:srgbClr val="0000FF"/>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Rounded Rectangle 21"/>
          <p:cNvSpPr/>
          <p:nvPr/>
        </p:nvSpPr>
        <p:spPr>
          <a:xfrm>
            <a:off x="1485028" y="4835405"/>
            <a:ext cx="353552"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Rounded Rectangle 22"/>
          <p:cNvSpPr/>
          <p:nvPr/>
        </p:nvSpPr>
        <p:spPr>
          <a:xfrm>
            <a:off x="3288181" y="3147517"/>
            <a:ext cx="381796"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2472603" y="4524298"/>
            <a:ext cx="751578" cy="369332"/>
          </a:xfrm>
          <a:prstGeom prst="rect">
            <a:avLst/>
          </a:prstGeom>
        </p:spPr>
        <p:txBody>
          <a:bodyPr wrap="none">
            <a:spAutoFit/>
          </a:bodyPr>
          <a:lstStyle/>
          <a:p>
            <a:r>
              <a:rPr lang="en-US" b="1" dirty="0" smtClean="0">
                <a:solidFill>
                  <a:srgbClr val="660066"/>
                </a:solidFill>
                <a:latin typeface="Courier New" pitchFamily="49" charset="0"/>
              </a:rPr>
              <a:t>Miss</a:t>
            </a:r>
            <a:endParaRPr lang="en-US" dirty="0">
              <a:solidFill>
                <a:srgbClr val="660066"/>
              </a:solidFill>
            </a:endParaRPr>
          </a:p>
        </p:txBody>
      </p:sp>
      <p:sp>
        <p:nvSpPr>
          <p:cNvPr id="25" name="Content Placeholder 2"/>
          <p:cNvSpPr txBox="1">
            <a:spLocks/>
          </p:cNvSpPr>
          <p:nvPr/>
        </p:nvSpPr>
        <p:spPr>
          <a:xfrm>
            <a:off x="3657198" y="4457854"/>
            <a:ext cx="2764457" cy="1817733"/>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solidFill>
                  <a:schemeClr val="tx2"/>
                </a:solidFill>
                <a:latin typeface="Source Sans Pro"/>
              </a:rPr>
              <a:t>Lookup:</a:t>
            </a:r>
            <a:endParaRPr lang="en-US" b="1" dirty="0">
              <a:solidFill>
                <a:schemeClr val="tx2"/>
              </a:solidFill>
              <a:latin typeface="Source Sans Pro"/>
            </a:endParaRPr>
          </a:p>
          <a:p>
            <a:r>
              <a:rPr lang="en-US" dirty="0" smtClean="0">
                <a:solidFill>
                  <a:schemeClr val="accent2"/>
                </a:solidFill>
                <a:latin typeface="Source Sans Pro"/>
              </a:rPr>
              <a:t>Index</a:t>
            </a:r>
            <a:r>
              <a:rPr lang="en-US" dirty="0" smtClean="0">
                <a:solidFill>
                  <a:schemeClr val="tx2"/>
                </a:solidFill>
                <a:latin typeface="Source Sans Pro"/>
              </a:rPr>
              <a:t> into $</a:t>
            </a:r>
          </a:p>
          <a:p>
            <a:r>
              <a:rPr lang="en-US" dirty="0" smtClean="0">
                <a:solidFill>
                  <a:schemeClr val="tx2"/>
                </a:solidFill>
                <a:latin typeface="Source Sans Pro"/>
              </a:rPr>
              <a:t>Check </a:t>
            </a:r>
            <a:r>
              <a:rPr lang="en-US" dirty="0" smtClean="0">
                <a:solidFill>
                  <a:schemeClr val="accent4"/>
                </a:solidFill>
                <a:latin typeface="Source Sans Pro"/>
              </a:rPr>
              <a:t>tag</a:t>
            </a:r>
          </a:p>
          <a:p>
            <a:r>
              <a:rPr lang="en-US" dirty="0" smtClean="0">
                <a:solidFill>
                  <a:schemeClr val="tx2"/>
                </a:solidFill>
                <a:latin typeface="Source Sans Pro"/>
              </a:rPr>
              <a:t>Check </a:t>
            </a:r>
            <a:r>
              <a:rPr lang="en-US" dirty="0" smtClean="0">
                <a:solidFill>
                  <a:schemeClr val="accent1"/>
                </a:solidFill>
                <a:latin typeface="Source Sans Pro"/>
              </a:rPr>
              <a:t>valid</a:t>
            </a:r>
            <a:r>
              <a:rPr lang="en-US" dirty="0" smtClean="0">
                <a:solidFill>
                  <a:schemeClr val="tx2"/>
                </a:solidFill>
                <a:latin typeface="Source Sans Pro"/>
              </a:rPr>
              <a:t> bit</a:t>
            </a:r>
          </a:p>
        </p:txBody>
      </p:sp>
      <p:sp>
        <p:nvSpPr>
          <p:cNvPr id="26" name="Rectangle 25"/>
          <p:cNvSpPr/>
          <p:nvPr/>
        </p:nvSpPr>
        <p:spPr>
          <a:xfrm>
            <a:off x="6421655" y="5631457"/>
            <a:ext cx="2331384" cy="398468"/>
          </a:xfrm>
          <a:prstGeom prst="rect">
            <a:avLst/>
          </a:prstGeom>
          <a:noFill/>
          <a:ln w="38100" cmpd="sng">
            <a:solidFill>
              <a:srgbClr val="66006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ight Arrow 26"/>
          <p:cNvSpPr/>
          <p:nvPr/>
        </p:nvSpPr>
        <p:spPr>
          <a:xfrm>
            <a:off x="3657198" y="4968342"/>
            <a:ext cx="302919" cy="224138"/>
          </a:xfrm>
          <a:prstGeom prst="rightArrow">
            <a:avLst/>
          </a:prstGeom>
          <a:solidFill>
            <a:srgbClr val="FFFF00"/>
          </a:solidFill>
          <a:ln w="190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ight Arrow 27"/>
          <p:cNvSpPr/>
          <p:nvPr/>
        </p:nvSpPr>
        <p:spPr>
          <a:xfrm>
            <a:off x="3658138" y="5793102"/>
            <a:ext cx="302919" cy="224138"/>
          </a:xfrm>
          <a:prstGeom prst="rightArrow">
            <a:avLst/>
          </a:prstGeom>
          <a:solidFill>
            <a:srgbClr val="FFFF00"/>
          </a:solidFill>
          <a:ln w="190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ight Arrow 28"/>
          <p:cNvSpPr/>
          <p:nvPr/>
        </p:nvSpPr>
        <p:spPr>
          <a:xfrm>
            <a:off x="3657198" y="5357332"/>
            <a:ext cx="302919" cy="224138"/>
          </a:xfrm>
          <a:prstGeom prst="rightArrow">
            <a:avLst/>
          </a:prstGeom>
          <a:solidFill>
            <a:srgbClr val="FFFF00"/>
          </a:solidFill>
          <a:ln w="190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Slide Number Placeholder 4"/>
          <p:cNvSpPr txBox="1">
            <a:spLocks/>
          </p:cNvSpPr>
          <p:nvPr/>
        </p:nvSpPr>
        <p:spPr>
          <a:xfrm>
            <a:off x="6965076" y="6356350"/>
            <a:ext cx="2133600" cy="365125"/>
          </a:xfrm>
          <a:prstGeom prst="rect">
            <a:avLst/>
          </a:prstGeom>
        </p:spPr>
        <p:txBody>
          <a:bodyPr/>
          <a:lstStyle>
            <a:defPPr>
              <a:defRPr lang="en-GB"/>
            </a:defPPr>
            <a:lvl1pPr algn="l" defTabSz="457200" rtl="0" fontAlgn="base">
              <a:spcBef>
                <a:spcPct val="0"/>
              </a:spcBef>
              <a:spcAft>
                <a:spcPct val="0"/>
              </a:spcAft>
              <a:defRPr sz="2400" kern="1200">
                <a:solidFill>
                  <a:schemeClr val="bg1"/>
                </a:solidFill>
                <a:latin typeface="Times New Roman" pitchFamily="18" charset="0"/>
                <a:ea typeface="Osaka"/>
                <a:cs typeface="Osaka"/>
              </a:defRPr>
            </a:lvl1pPr>
            <a:lvl2pPr marL="742950" indent="-285750" algn="l" defTabSz="457200" rtl="0" fontAlgn="base">
              <a:spcBef>
                <a:spcPct val="0"/>
              </a:spcBef>
              <a:spcAft>
                <a:spcPct val="0"/>
              </a:spcAft>
              <a:defRPr sz="2400" kern="1200">
                <a:solidFill>
                  <a:schemeClr val="bg1"/>
                </a:solidFill>
                <a:latin typeface="Times New Roman" pitchFamily="18" charset="0"/>
                <a:ea typeface="Osaka"/>
                <a:cs typeface="Osaka"/>
              </a:defRPr>
            </a:lvl2pPr>
            <a:lvl3pPr marL="1143000" indent="-228600" algn="l" defTabSz="457200" rtl="0" fontAlgn="base">
              <a:spcBef>
                <a:spcPct val="0"/>
              </a:spcBef>
              <a:spcAft>
                <a:spcPct val="0"/>
              </a:spcAft>
              <a:defRPr sz="2400" kern="1200">
                <a:solidFill>
                  <a:schemeClr val="bg1"/>
                </a:solidFill>
                <a:latin typeface="Times New Roman" pitchFamily="18" charset="0"/>
                <a:ea typeface="Osaka"/>
                <a:cs typeface="Osaka"/>
              </a:defRPr>
            </a:lvl3pPr>
            <a:lvl4pPr marL="1600200" indent="-228600" algn="l" defTabSz="457200" rtl="0" fontAlgn="base">
              <a:spcBef>
                <a:spcPct val="0"/>
              </a:spcBef>
              <a:spcAft>
                <a:spcPct val="0"/>
              </a:spcAft>
              <a:defRPr sz="2400" kern="1200">
                <a:solidFill>
                  <a:schemeClr val="bg1"/>
                </a:solidFill>
                <a:latin typeface="Times New Roman" pitchFamily="18" charset="0"/>
                <a:ea typeface="Osaka"/>
                <a:cs typeface="Osaka"/>
              </a:defRPr>
            </a:lvl4pPr>
            <a:lvl5pPr marL="2057400" indent="-228600" algn="l" defTabSz="457200" rtl="0" fontAlgn="base">
              <a:spcBef>
                <a:spcPct val="0"/>
              </a:spcBef>
              <a:spcAft>
                <a:spcPct val="0"/>
              </a:spcAft>
              <a:defRPr sz="2400" kern="1200">
                <a:solidFill>
                  <a:schemeClr val="bg1"/>
                </a:solidFill>
                <a:latin typeface="Times New Roman" pitchFamily="18" charset="0"/>
                <a:ea typeface="Osaka"/>
                <a:cs typeface="Osaka"/>
              </a:defRPr>
            </a:lvl5pPr>
            <a:lvl6pPr marL="2286000" algn="l" defTabSz="914400" rtl="0" eaLnBrk="1" latinLnBrk="0" hangingPunct="1">
              <a:defRPr sz="2400" kern="1200">
                <a:solidFill>
                  <a:schemeClr val="bg1"/>
                </a:solidFill>
                <a:latin typeface="Times New Roman" pitchFamily="18" charset="0"/>
                <a:ea typeface="Osaka"/>
                <a:cs typeface="Osaka"/>
              </a:defRPr>
            </a:lvl6pPr>
            <a:lvl7pPr marL="2743200" algn="l" defTabSz="914400" rtl="0" eaLnBrk="1" latinLnBrk="0" hangingPunct="1">
              <a:defRPr sz="2400" kern="1200">
                <a:solidFill>
                  <a:schemeClr val="bg1"/>
                </a:solidFill>
                <a:latin typeface="Times New Roman" pitchFamily="18" charset="0"/>
                <a:ea typeface="Osaka"/>
                <a:cs typeface="Osaka"/>
              </a:defRPr>
            </a:lvl7pPr>
            <a:lvl8pPr marL="3200400" algn="l" defTabSz="914400" rtl="0" eaLnBrk="1" latinLnBrk="0" hangingPunct="1">
              <a:defRPr sz="2400" kern="1200">
                <a:solidFill>
                  <a:schemeClr val="bg1"/>
                </a:solidFill>
                <a:latin typeface="Times New Roman" pitchFamily="18" charset="0"/>
                <a:ea typeface="Osaka"/>
                <a:cs typeface="Osaka"/>
              </a:defRPr>
            </a:lvl8pPr>
            <a:lvl9pPr marL="3657600" algn="l" defTabSz="914400" rtl="0" eaLnBrk="1" latinLnBrk="0" hangingPunct="1">
              <a:defRPr sz="2400" kern="1200">
                <a:solidFill>
                  <a:schemeClr val="bg1"/>
                </a:solidFill>
                <a:latin typeface="Times New Roman" pitchFamily="18" charset="0"/>
                <a:ea typeface="Osaka"/>
                <a:cs typeface="Osaka"/>
              </a:defRPr>
            </a:lvl9pPr>
          </a:lstStyle>
          <a:p>
            <a:fld id="{1B3071EE-6A41-1545-984D-C64410A4D8BB}" type="slidenum">
              <a:rPr lang="en-US" smtClean="0"/>
              <a:pPr/>
              <a:t>40</a:t>
            </a:fld>
            <a:endParaRPr lang="en-US"/>
          </a:p>
        </p:txBody>
      </p:sp>
      <p:sp>
        <p:nvSpPr>
          <p:cNvPr id="31" name="Title 1"/>
          <p:cNvSpPr txBox="1">
            <a:spLocks/>
          </p:cNvSpPr>
          <p:nvPr/>
        </p:nvSpPr>
        <p:spPr>
          <a:xfrm>
            <a:off x="609600" y="304928"/>
            <a:ext cx="5727381"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r>
              <a:rPr lang="en-US" dirty="0" smtClean="0">
                <a:solidFill>
                  <a:schemeClr val="tx2"/>
                </a:solidFill>
                <a:latin typeface="Source Sans Pro"/>
              </a:rPr>
              <a:t>Simulation #2: </a:t>
            </a:r>
          </a:p>
          <a:p>
            <a:r>
              <a:rPr lang="en-US" dirty="0" smtClean="0">
                <a:solidFill>
                  <a:schemeClr val="tx2"/>
                </a:solidFill>
                <a:latin typeface="Source Sans Pro"/>
              </a:rPr>
              <a:t>4-byte, DM Cache</a:t>
            </a:r>
            <a:endParaRPr lang="en-US" dirty="0">
              <a:solidFill>
                <a:schemeClr val="tx2"/>
              </a:solidFill>
              <a:latin typeface="Source Sans Pro"/>
            </a:endParaRPr>
          </a:p>
        </p:txBody>
      </p:sp>
      <p:sp>
        <p:nvSpPr>
          <p:cNvPr id="32" name="Right Arrow 31"/>
          <p:cNvSpPr/>
          <p:nvPr/>
        </p:nvSpPr>
        <p:spPr>
          <a:xfrm>
            <a:off x="-95461" y="4883428"/>
            <a:ext cx="302919" cy="224138"/>
          </a:xfrm>
          <a:prstGeom prst="rightArrow">
            <a:avLst/>
          </a:prstGeom>
          <a:solidFill>
            <a:srgbClr val="FFC000"/>
          </a:solidFill>
          <a:ln w="190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07802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9"/>
                                        </p:tgtEl>
                                        <p:attrNameLst>
                                          <p:attrName>style.visibility</p:attrName>
                                        </p:attrNameLst>
                                      </p:cBhvr>
                                      <p:to>
                                        <p:strVal val="visible"/>
                                      </p:to>
                                    </p:set>
                                  </p:childTnLst>
                                </p:cTn>
                              </p:par>
                              <p:par>
                                <p:cTn id="13" presetID="1" presetClass="exit" presetSubtype="0" fill="hold" grpId="1" nodeType="withEffect">
                                  <p:stCondLst>
                                    <p:cond delay="0"/>
                                  </p:stCondLst>
                                  <p:childTnLst>
                                    <p:set>
                                      <p:cBhvr>
                                        <p:cTn id="14" dur="1" fill="hold">
                                          <p:stCondLst>
                                            <p:cond delay="0"/>
                                          </p:stCondLst>
                                        </p:cTn>
                                        <p:tgtEl>
                                          <p:spTgt spid="27"/>
                                        </p:tgtEl>
                                        <p:attrNameLst>
                                          <p:attrName>style.visibility</p:attrName>
                                        </p:attrNameLst>
                                      </p:cBhvr>
                                      <p:to>
                                        <p:strVal val="hidden"/>
                                      </p:to>
                                    </p:set>
                                  </p:childTnLst>
                                </p:cTn>
                              </p:par>
                              <p:par>
                                <p:cTn id="15" presetID="1"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8"/>
                                        </p:tgtEl>
                                        <p:attrNameLst>
                                          <p:attrName>style.visibility</p:attrName>
                                        </p:attrNameLst>
                                      </p:cBhvr>
                                      <p:to>
                                        <p:strVal val="visible"/>
                                      </p:to>
                                    </p:set>
                                  </p:childTnLst>
                                </p:cTn>
                              </p:par>
                              <p:par>
                                <p:cTn id="23" presetID="1" presetClass="exit" presetSubtype="0" fill="hold" grpId="1" nodeType="withEffect">
                                  <p:stCondLst>
                                    <p:cond delay="0"/>
                                  </p:stCondLst>
                                  <p:childTnLst>
                                    <p:set>
                                      <p:cBhvr>
                                        <p:cTn id="24" dur="1" fill="hold">
                                          <p:stCondLst>
                                            <p:cond delay="0"/>
                                          </p:stCondLst>
                                        </p:cTn>
                                        <p:tgtEl>
                                          <p:spTgt spid="29"/>
                                        </p:tgtEl>
                                        <p:attrNameLst>
                                          <p:attrName>style.visibility</p:attrName>
                                        </p:attrNameLst>
                                      </p:cBhvr>
                                      <p:to>
                                        <p:strVal val="hidden"/>
                                      </p:to>
                                    </p:set>
                                  </p:childTnLst>
                                </p:cTn>
                              </p:par>
                              <p:par>
                                <p:cTn id="25" presetID="1" presetClass="entr" presetSubtype="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childTnLst>
                                </p:cTn>
                              </p:par>
                              <p:par>
                                <p:cTn id="31" presetID="1" presetClass="exit" presetSubtype="0" fill="hold" grpId="1" nodeType="withEffect">
                                  <p:stCondLst>
                                    <p:cond delay="0"/>
                                  </p:stCondLst>
                                  <p:childTnLst>
                                    <p:set>
                                      <p:cBhvr>
                                        <p:cTn id="32" dur="1" fill="hold">
                                          <p:stCondLst>
                                            <p:cond delay="0"/>
                                          </p:stCondLst>
                                        </p:cTn>
                                        <p:tgtEl>
                                          <p:spTgt spid="23"/>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21"/>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1" grpId="0" animBg="1"/>
      <p:bldP spid="21" grpId="1" animBg="1"/>
      <p:bldP spid="22" grpId="0" animBg="1"/>
      <p:bldP spid="23" grpId="0" animBg="1"/>
      <p:bldP spid="23" grpId="1" animBg="1"/>
      <p:bldP spid="24" grpId="0"/>
      <p:bldP spid="26" grpId="0" animBg="1"/>
      <p:bldP spid="27" grpId="0" animBg="1"/>
      <p:bldP spid="27" grpId="1" animBg="1"/>
      <p:bldP spid="28" grpId="0" animBg="1"/>
      <p:bldP spid="29" grpId="0" animBg="1"/>
      <p:bldP spid="29" grpId="1"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41</a:t>
            </a:fld>
            <a:endParaRPr lang="en-US" dirty="0"/>
          </a:p>
        </p:txBody>
      </p:sp>
      <p:sp>
        <p:nvSpPr>
          <p:cNvPr id="13" name="Rectangle 12"/>
          <p:cNvSpPr/>
          <p:nvPr/>
        </p:nvSpPr>
        <p:spPr>
          <a:xfrm>
            <a:off x="695793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14" name="Rectangle 13"/>
          <p:cNvSpPr/>
          <p:nvPr/>
        </p:nvSpPr>
        <p:spPr>
          <a:xfrm>
            <a:off x="3706799" y="1739328"/>
            <a:ext cx="1041271"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CACHE</a:t>
            </a:r>
            <a:endParaRPr lang="en-US" b="1" dirty="0">
              <a:solidFill>
                <a:prstClr val="black"/>
              </a:solidFill>
              <a:latin typeface="Calibri"/>
              <a:ea typeface="+mn-ea"/>
              <a:cs typeface="+mn-cs"/>
            </a:endParaRPr>
          </a:p>
        </p:txBody>
      </p:sp>
      <p:graphicFrame>
        <p:nvGraphicFramePr>
          <p:cNvPr id="16" name="Table 15"/>
          <p:cNvGraphicFramePr>
            <a:graphicFrameLocks noGrp="1"/>
          </p:cNvGraphicFramePr>
          <p:nvPr>
            <p:extLst>
              <p:ext uri="{D42A27DB-BD31-4B8C-83A1-F6EECF244321}">
                <p14:modId xmlns:p14="http://schemas.microsoft.com/office/powerpoint/2010/main" val="3047357001"/>
              </p:ext>
            </p:extLst>
          </p:nvPr>
        </p:nvGraphicFramePr>
        <p:xfrm>
          <a:off x="2920244" y="2364879"/>
          <a:ext cx="2331384" cy="1828660"/>
        </p:xfrm>
        <a:graphic>
          <a:graphicData uri="http://schemas.openxmlformats.org/drawingml/2006/table">
            <a:tbl>
              <a:tblPr firstRow="1" bandRow="1"/>
              <a:tblGrid>
                <a:gridCol w="304670">
                  <a:extLst>
                    <a:ext uri="{9D8B030D-6E8A-4147-A177-3AD203B41FA5}">
                      <a16:colId xmlns:a16="http://schemas.microsoft.com/office/drawing/2014/main" val="20000"/>
                    </a:ext>
                  </a:extLst>
                </a:gridCol>
                <a:gridCol w="473153">
                  <a:extLst>
                    <a:ext uri="{9D8B030D-6E8A-4147-A177-3AD203B41FA5}">
                      <a16:colId xmlns:a16="http://schemas.microsoft.com/office/drawing/2014/main" val="20001"/>
                    </a:ext>
                  </a:extLst>
                </a:gridCol>
                <a:gridCol w="1553561">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800" dirty="0" smtClean="0">
                          <a:latin typeface="Source Sans Pro"/>
                        </a:rPr>
                        <a:t>V</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400" dirty="0" smtClean="0">
                          <a:latin typeface="Source Sans Pro"/>
                        </a:rPr>
                        <a:t>tag</a:t>
                      </a:r>
                      <a:endParaRPr lang="en-US" sz="1400" b="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1800" dirty="0" smtClean="0">
                          <a:latin typeface="Source Sans Pro"/>
                        </a:rPr>
                        <a:t>data</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N</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O</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bl>
          </a:graphicData>
        </a:graphic>
      </p:graphicFrame>
      <p:graphicFrame>
        <p:nvGraphicFramePr>
          <p:cNvPr id="17" name="Table 16"/>
          <p:cNvGraphicFramePr>
            <a:graphicFrameLocks noGrp="1"/>
          </p:cNvGraphicFramePr>
          <p:nvPr>
            <p:extLst>
              <p:ext uri="{D42A27DB-BD31-4B8C-83A1-F6EECF244321}">
                <p14:modId xmlns:p14="http://schemas.microsoft.com/office/powerpoint/2010/main" val="866103871"/>
              </p:ext>
            </p:extLst>
          </p:nvPr>
        </p:nvGraphicFramePr>
        <p:xfrm>
          <a:off x="1926771" y="2377190"/>
          <a:ext cx="993473" cy="1828800"/>
        </p:xfrm>
        <a:graphic>
          <a:graphicData uri="http://schemas.openxmlformats.org/drawingml/2006/table">
            <a:tbl>
              <a:tblPr firstRow="1" bandRow="1"/>
              <a:tblGrid>
                <a:gridCol w="993473">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latin typeface="Source Sans Pro"/>
                        </a:rPr>
                        <a:t>index</a:t>
                      </a:r>
                      <a:endParaRPr lang="en-US" sz="2000" b="0" dirty="0">
                        <a:solidFill>
                          <a:schemeClr val="tx2"/>
                        </a:solidFill>
                        <a:latin typeface="Source Sans Pro"/>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graphicFrame>
        <p:nvGraphicFramePr>
          <p:cNvPr id="18" name="Content Placeholder 23"/>
          <p:cNvGraphicFramePr>
            <a:graphicFrameLocks/>
          </p:cNvGraphicFramePr>
          <p:nvPr>
            <p:extLst>
              <p:ext uri="{D42A27DB-BD31-4B8C-83A1-F6EECF244321}">
                <p14:modId xmlns:p14="http://schemas.microsoft.com/office/powerpoint/2010/main" val="3239489117"/>
              </p:ext>
            </p:extLst>
          </p:nvPr>
        </p:nvGraphicFramePr>
        <p:xfrm>
          <a:off x="6421655" y="537971"/>
          <a:ext cx="2331384" cy="621792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gridCol w="1554199">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latin typeface="Source Sans Pro"/>
                        </a:rPr>
                        <a:t>addr</a:t>
                      </a:r>
                      <a:endParaRPr lang="en-US" sz="2000" b="0" dirty="0">
                        <a:solidFill>
                          <a:srgbClr val="000000"/>
                        </a:solidFill>
                        <a:latin typeface="Source Sans Pro"/>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a:rPr>
                        <a:t>data</a:t>
                      </a:r>
                      <a:endParaRPr lang="en-US" sz="20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A</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B</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C</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D</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E</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F</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G</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H</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J</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K</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L</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M</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N</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O</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P</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Q</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
        <p:nvSpPr>
          <p:cNvPr id="19" name="Rectangle 18"/>
          <p:cNvSpPr/>
          <p:nvPr/>
        </p:nvSpPr>
        <p:spPr>
          <a:xfrm>
            <a:off x="2514659" y="4431788"/>
            <a:ext cx="751578" cy="369332"/>
          </a:xfrm>
          <a:prstGeom prst="rect">
            <a:avLst/>
          </a:prstGeom>
        </p:spPr>
        <p:txBody>
          <a:bodyPr wrap="none">
            <a:spAutoFit/>
          </a:bodyPr>
          <a:lstStyle/>
          <a:p>
            <a:r>
              <a:rPr lang="en-US" b="1" dirty="0" smtClean="0">
                <a:solidFill>
                  <a:srgbClr val="660066"/>
                </a:solidFill>
                <a:latin typeface="Courier New" pitchFamily="49" charset="0"/>
              </a:rPr>
              <a:t>Miss</a:t>
            </a:r>
            <a:endParaRPr lang="en-US" dirty="0">
              <a:solidFill>
                <a:srgbClr val="660066"/>
              </a:solidFill>
            </a:endParaRPr>
          </a:p>
        </p:txBody>
      </p:sp>
      <p:sp>
        <p:nvSpPr>
          <p:cNvPr id="20" name="Content Placeholder 2"/>
          <p:cNvSpPr txBox="1">
            <a:spLocks/>
          </p:cNvSpPr>
          <p:nvPr/>
        </p:nvSpPr>
        <p:spPr>
          <a:xfrm>
            <a:off x="3657198" y="4457854"/>
            <a:ext cx="2764457" cy="1817733"/>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solidFill>
                  <a:schemeClr val="tx2"/>
                </a:solidFill>
                <a:latin typeface="Source Sans Pro"/>
              </a:rPr>
              <a:t>Lookup:</a:t>
            </a:r>
            <a:endParaRPr lang="en-US" b="1" dirty="0">
              <a:solidFill>
                <a:schemeClr val="tx2"/>
              </a:solidFill>
              <a:latin typeface="Source Sans Pro"/>
            </a:endParaRPr>
          </a:p>
          <a:p>
            <a:r>
              <a:rPr lang="en-US" dirty="0" smtClean="0">
                <a:solidFill>
                  <a:schemeClr val="accent2"/>
                </a:solidFill>
                <a:latin typeface="Source Sans Pro"/>
              </a:rPr>
              <a:t>Index</a:t>
            </a:r>
            <a:r>
              <a:rPr lang="en-US" dirty="0" smtClean="0">
                <a:solidFill>
                  <a:schemeClr val="tx2"/>
                </a:solidFill>
                <a:latin typeface="Source Sans Pro"/>
              </a:rPr>
              <a:t> into $</a:t>
            </a:r>
          </a:p>
          <a:p>
            <a:r>
              <a:rPr lang="en-US" dirty="0" smtClean="0">
                <a:solidFill>
                  <a:schemeClr val="tx2"/>
                </a:solidFill>
                <a:latin typeface="Source Sans Pro"/>
              </a:rPr>
              <a:t>Check </a:t>
            </a:r>
            <a:r>
              <a:rPr lang="en-US" dirty="0" smtClean="0">
                <a:solidFill>
                  <a:schemeClr val="accent4"/>
                </a:solidFill>
                <a:latin typeface="Source Sans Pro"/>
              </a:rPr>
              <a:t>tag</a:t>
            </a:r>
          </a:p>
          <a:p>
            <a:r>
              <a:rPr lang="en-US" dirty="0" smtClean="0">
                <a:solidFill>
                  <a:schemeClr val="tx2"/>
                </a:solidFill>
                <a:latin typeface="Source Sans Pro"/>
              </a:rPr>
              <a:t>Check </a:t>
            </a:r>
            <a:r>
              <a:rPr lang="en-US" dirty="0" smtClean="0">
                <a:solidFill>
                  <a:schemeClr val="accent1"/>
                </a:solidFill>
                <a:latin typeface="Source Sans Pro"/>
              </a:rPr>
              <a:t>valid</a:t>
            </a:r>
            <a:r>
              <a:rPr lang="en-US" dirty="0" smtClean="0">
                <a:solidFill>
                  <a:schemeClr val="tx2"/>
                </a:solidFill>
                <a:latin typeface="Source Sans Pro"/>
              </a:rPr>
              <a:t> bit</a:t>
            </a:r>
          </a:p>
        </p:txBody>
      </p:sp>
      <p:sp>
        <p:nvSpPr>
          <p:cNvPr id="25" name="Rectangle 24"/>
          <p:cNvSpPr/>
          <p:nvPr/>
        </p:nvSpPr>
        <p:spPr>
          <a:xfrm>
            <a:off x="6434210" y="5631301"/>
            <a:ext cx="2331384" cy="398468"/>
          </a:xfrm>
          <a:prstGeom prst="rect">
            <a:avLst/>
          </a:prstGeom>
          <a:noFill/>
          <a:ln w="38100" cmpd="sng">
            <a:solidFill>
              <a:srgbClr val="66006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Title 1"/>
          <p:cNvSpPr>
            <a:spLocks noGrp="1"/>
          </p:cNvSpPr>
          <p:nvPr>
            <p:ph type="title"/>
          </p:nvPr>
        </p:nvSpPr>
        <p:spPr>
          <a:xfrm>
            <a:off x="457200" y="152528"/>
            <a:ext cx="5727381" cy="1143000"/>
          </a:xfrm>
        </p:spPr>
        <p:txBody>
          <a:bodyPr>
            <a:normAutofit fontScale="90000"/>
          </a:bodyPr>
          <a:lstStyle/>
          <a:p>
            <a:r>
              <a:rPr lang="en-US" dirty="0">
                <a:solidFill>
                  <a:schemeClr val="tx2"/>
                </a:solidFill>
              </a:rPr>
              <a:t>Simulation #2:</a:t>
            </a:r>
            <a:br>
              <a:rPr lang="en-US" dirty="0">
                <a:solidFill>
                  <a:schemeClr val="tx2"/>
                </a:solidFill>
              </a:rPr>
            </a:br>
            <a:r>
              <a:rPr lang="en-US" dirty="0">
                <a:solidFill>
                  <a:schemeClr val="tx2"/>
                </a:solidFill>
              </a:rPr>
              <a:t>4-byte, DM Cache</a:t>
            </a:r>
          </a:p>
        </p:txBody>
      </p:sp>
      <p:sp>
        <p:nvSpPr>
          <p:cNvPr id="30" name="Rectangle 29"/>
          <p:cNvSpPr/>
          <p:nvPr/>
        </p:nvSpPr>
        <p:spPr>
          <a:xfrm>
            <a:off x="115658" y="4431788"/>
            <a:ext cx="2212755" cy="1569660"/>
          </a:xfrm>
          <a:prstGeom prst="rect">
            <a:avLst/>
          </a:prstGeom>
        </p:spPr>
        <p:txBody>
          <a:bodyPr wrap="square">
            <a:spAutoFit/>
          </a:bodyPr>
          <a:lstStyle/>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1100</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1101</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0100</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1100</a:t>
            </a:r>
            <a:endParaRPr lang="en-US" sz="2400" b="1" dirty="0">
              <a:solidFill>
                <a:schemeClr val="tx2"/>
              </a:solidFill>
              <a:latin typeface="Courier New" pitchFamily="49" charset="0"/>
            </a:endParaRPr>
          </a:p>
        </p:txBody>
      </p:sp>
      <p:sp>
        <p:nvSpPr>
          <p:cNvPr id="15" name="Rectangle 14"/>
          <p:cNvSpPr/>
          <p:nvPr/>
        </p:nvSpPr>
        <p:spPr>
          <a:xfrm>
            <a:off x="259849" y="1581534"/>
            <a:ext cx="2068564" cy="830997"/>
          </a:xfrm>
          <a:prstGeom prst="rect">
            <a:avLst/>
          </a:prstGeom>
        </p:spPr>
        <p:txBody>
          <a:bodyPr wrap="square">
            <a:spAutoFit/>
          </a:bodyPr>
          <a:lstStyle/>
          <a:p>
            <a:pPr>
              <a:tabLst>
                <a:tab pos="457200" algn="l"/>
                <a:tab pos="1485900" algn="l"/>
              </a:tabLst>
            </a:pPr>
            <a:r>
              <a:rPr lang="en-US" sz="2400" b="1" dirty="0" err="1">
                <a:solidFill>
                  <a:srgbClr val="008000"/>
                </a:solidFill>
                <a:latin typeface="Courier New" pitchFamily="49" charset="0"/>
              </a:rPr>
              <a:t>tag</a:t>
            </a:r>
            <a:r>
              <a:rPr lang="en-US" sz="2400" b="1" dirty="0" err="1">
                <a:solidFill>
                  <a:schemeClr val="tx2"/>
                </a:solidFill>
                <a:latin typeface="Courier New" pitchFamily="49" charset="0"/>
              </a:rPr>
              <a:t>|</a:t>
            </a:r>
            <a:r>
              <a:rPr lang="en-US" sz="2400" b="1" dirty="0" err="1" smtClean="0">
                <a:solidFill>
                  <a:srgbClr val="FF0000"/>
                </a:solidFill>
                <a:latin typeface="Courier New" pitchFamily="49" charset="0"/>
              </a:rPr>
              <a:t>index</a:t>
            </a:r>
            <a:endParaRPr lang="en-US" sz="2400" b="1" dirty="0" smtClean="0">
              <a:solidFill>
                <a:srgbClr val="FF0000"/>
              </a:solidFill>
              <a:latin typeface="Courier New" pitchFamily="49" charset="0"/>
            </a:endParaRPr>
          </a:p>
          <a:p>
            <a:pPr>
              <a:tabLst>
                <a:tab pos="457200" algn="l"/>
                <a:tab pos="1485900" algn="l"/>
              </a:tabLst>
            </a:pPr>
            <a:r>
              <a:rPr lang="en-US" sz="2400" b="1" dirty="0" smtClean="0">
                <a:solidFill>
                  <a:srgbClr val="FF0000"/>
                </a:solidFill>
                <a:latin typeface="Courier New" pitchFamily="49" charset="0"/>
              </a:rPr>
              <a:t> </a:t>
            </a:r>
            <a:r>
              <a:rPr lang="en-US" sz="1200" b="1" dirty="0" smtClean="0">
                <a:solidFill>
                  <a:srgbClr val="FF0000"/>
                </a:solidFill>
                <a:latin typeface="Courier New" pitchFamily="49" charset="0"/>
              </a:rPr>
              <a:t> </a:t>
            </a:r>
            <a:r>
              <a:rPr lang="en-US" sz="2400" b="1" dirty="0" smtClean="0">
                <a:solidFill>
                  <a:srgbClr val="008000"/>
                </a:solidFill>
                <a:latin typeface="Courier New" pitchFamily="49" charset="0"/>
              </a:rPr>
              <a:t>XX</a:t>
            </a:r>
            <a:r>
              <a:rPr lang="en-US" sz="2400" b="1" dirty="0" smtClean="0">
                <a:solidFill>
                  <a:srgbClr val="FF0000"/>
                </a:solidFill>
                <a:latin typeface="Courier New" pitchFamily="49" charset="0"/>
              </a:rPr>
              <a:t>XX</a:t>
            </a:r>
            <a:endParaRPr lang="en-US" sz="2400" b="1" dirty="0" smtClean="0">
              <a:latin typeface="Courier New" pitchFamily="49" charset="0"/>
            </a:endParaRPr>
          </a:p>
        </p:txBody>
      </p:sp>
      <p:sp>
        <p:nvSpPr>
          <p:cNvPr id="21" name="Rectangle 20"/>
          <p:cNvSpPr/>
          <p:nvPr/>
        </p:nvSpPr>
        <p:spPr>
          <a:xfrm>
            <a:off x="2514659" y="4816980"/>
            <a:ext cx="751578" cy="369332"/>
          </a:xfrm>
          <a:prstGeom prst="rect">
            <a:avLst/>
          </a:prstGeom>
        </p:spPr>
        <p:txBody>
          <a:bodyPr wrap="none">
            <a:spAutoFit/>
          </a:bodyPr>
          <a:lstStyle/>
          <a:p>
            <a:r>
              <a:rPr lang="en-US" b="1" dirty="0" smtClean="0">
                <a:solidFill>
                  <a:srgbClr val="660066"/>
                </a:solidFill>
                <a:latin typeface="Courier New" pitchFamily="49" charset="0"/>
              </a:rPr>
              <a:t>Miss</a:t>
            </a:r>
            <a:endParaRPr lang="en-US" dirty="0">
              <a:solidFill>
                <a:srgbClr val="660066"/>
              </a:solidFill>
            </a:endParaRPr>
          </a:p>
        </p:txBody>
      </p:sp>
      <p:cxnSp>
        <p:nvCxnSpPr>
          <p:cNvPr id="22" name="Elbow Connector 21"/>
          <p:cNvCxnSpPr/>
          <p:nvPr/>
        </p:nvCxnSpPr>
        <p:spPr>
          <a:xfrm rot="5400000" flipH="1" flipV="1">
            <a:off x="1490171" y="3812229"/>
            <a:ext cx="1582692" cy="500283"/>
          </a:xfrm>
          <a:prstGeom prst="bentConnector3">
            <a:avLst>
              <a:gd name="adj1" fmla="val 100103"/>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23" name="Rounded Rectangle 22"/>
          <p:cNvSpPr/>
          <p:nvPr/>
        </p:nvSpPr>
        <p:spPr>
          <a:xfrm>
            <a:off x="1832507" y="4853716"/>
            <a:ext cx="397737" cy="320184"/>
          </a:xfrm>
          <a:prstGeom prst="roundRect">
            <a:avLst/>
          </a:prstGeom>
          <a:noFill/>
          <a:ln w="190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ounded Rectangle 23"/>
          <p:cNvSpPr/>
          <p:nvPr/>
        </p:nvSpPr>
        <p:spPr>
          <a:xfrm>
            <a:off x="1482974" y="4841265"/>
            <a:ext cx="353552"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68976404"/>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42</a:t>
            </a:fld>
            <a:endParaRPr lang="en-US" dirty="0"/>
          </a:p>
        </p:txBody>
      </p:sp>
      <p:sp>
        <p:nvSpPr>
          <p:cNvPr id="13" name="Rectangle 12"/>
          <p:cNvSpPr/>
          <p:nvPr/>
        </p:nvSpPr>
        <p:spPr>
          <a:xfrm>
            <a:off x="695793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14" name="Rectangle 13"/>
          <p:cNvSpPr/>
          <p:nvPr/>
        </p:nvSpPr>
        <p:spPr>
          <a:xfrm>
            <a:off x="3706799" y="1739328"/>
            <a:ext cx="1041271"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CACHE</a:t>
            </a:r>
            <a:endParaRPr lang="en-US" b="1" dirty="0">
              <a:solidFill>
                <a:prstClr val="black"/>
              </a:solidFill>
              <a:latin typeface="Calibri"/>
              <a:ea typeface="+mn-ea"/>
              <a:cs typeface="+mn-cs"/>
            </a:endParaRPr>
          </a:p>
        </p:txBody>
      </p:sp>
      <p:graphicFrame>
        <p:nvGraphicFramePr>
          <p:cNvPr id="16" name="Table 15"/>
          <p:cNvGraphicFramePr>
            <a:graphicFrameLocks noGrp="1"/>
          </p:cNvGraphicFramePr>
          <p:nvPr>
            <p:extLst>
              <p:ext uri="{D42A27DB-BD31-4B8C-83A1-F6EECF244321}">
                <p14:modId xmlns:p14="http://schemas.microsoft.com/office/powerpoint/2010/main" val="3300427180"/>
              </p:ext>
            </p:extLst>
          </p:nvPr>
        </p:nvGraphicFramePr>
        <p:xfrm>
          <a:off x="2920244" y="2364879"/>
          <a:ext cx="2331384" cy="1828660"/>
        </p:xfrm>
        <a:graphic>
          <a:graphicData uri="http://schemas.openxmlformats.org/drawingml/2006/table">
            <a:tbl>
              <a:tblPr firstRow="1" bandRow="1"/>
              <a:tblGrid>
                <a:gridCol w="304670">
                  <a:extLst>
                    <a:ext uri="{9D8B030D-6E8A-4147-A177-3AD203B41FA5}">
                      <a16:colId xmlns:a16="http://schemas.microsoft.com/office/drawing/2014/main" val="20000"/>
                    </a:ext>
                  </a:extLst>
                </a:gridCol>
                <a:gridCol w="473153">
                  <a:extLst>
                    <a:ext uri="{9D8B030D-6E8A-4147-A177-3AD203B41FA5}">
                      <a16:colId xmlns:a16="http://schemas.microsoft.com/office/drawing/2014/main" val="20001"/>
                    </a:ext>
                  </a:extLst>
                </a:gridCol>
                <a:gridCol w="1553561">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800" dirty="0" smtClean="0">
                          <a:latin typeface="Source Sans Pro"/>
                        </a:rPr>
                        <a:t>V</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400" dirty="0" smtClean="0">
                          <a:latin typeface="Source Sans Pro"/>
                        </a:rPr>
                        <a:t>tag</a:t>
                      </a:r>
                      <a:endParaRPr lang="en-US" sz="1400" b="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1800" dirty="0" smtClean="0">
                          <a:latin typeface="Source Sans Pro"/>
                        </a:rPr>
                        <a:t>data</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N</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O</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bl>
          </a:graphicData>
        </a:graphic>
      </p:graphicFrame>
      <p:graphicFrame>
        <p:nvGraphicFramePr>
          <p:cNvPr id="17" name="Table 16"/>
          <p:cNvGraphicFramePr>
            <a:graphicFrameLocks noGrp="1"/>
          </p:cNvGraphicFramePr>
          <p:nvPr>
            <p:extLst>
              <p:ext uri="{D42A27DB-BD31-4B8C-83A1-F6EECF244321}">
                <p14:modId xmlns:p14="http://schemas.microsoft.com/office/powerpoint/2010/main" val="866103871"/>
              </p:ext>
            </p:extLst>
          </p:nvPr>
        </p:nvGraphicFramePr>
        <p:xfrm>
          <a:off x="1926771" y="2377190"/>
          <a:ext cx="993473" cy="1828800"/>
        </p:xfrm>
        <a:graphic>
          <a:graphicData uri="http://schemas.openxmlformats.org/drawingml/2006/table">
            <a:tbl>
              <a:tblPr firstRow="1" bandRow="1"/>
              <a:tblGrid>
                <a:gridCol w="993473">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latin typeface="Source Sans Pro"/>
                        </a:rPr>
                        <a:t>index</a:t>
                      </a:r>
                      <a:endParaRPr lang="en-US" sz="2000" b="0" dirty="0">
                        <a:solidFill>
                          <a:schemeClr val="tx2"/>
                        </a:solidFill>
                        <a:latin typeface="Source Sans Pro"/>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graphicFrame>
        <p:nvGraphicFramePr>
          <p:cNvPr id="18" name="Content Placeholder 23"/>
          <p:cNvGraphicFramePr>
            <a:graphicFrameLocks/>
          </p:cNvGraphicFramePr>
          <p:nvPr>
            <p:extLst>
              <p:ext uri="{D42A27DB-BD31-4B8C-83A1-F6EECF244321}">
                <p14:modId xmlns:p14="http://schemas.microsoft.com/office/powerpoint/2010/main" val="3239489117"/>
              </p:ext>
            </p:extLst>
          </p:nvPr>
        </p:nvGraphicFramePr>
        <p:xfrm>
          <a:off x="6421655" y="537971"/>
          <a:ext cx="2331384" cy="621792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gridCol w="1554199">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latin typeface="Source Sans Pro"/>
                        </a:rPr>
                        <a:t>addr</a:t>
                      </a:r>
                      <a:endParaRPr lang="en-US" sz="2000" b="0" dirty="0">
                        <a:solidFill>
                          <a:srgbClr val="000000"/>
                        </a:solidFill>
                        <a:latin typeface="Source Sans Pro"/>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a:rPr>
                        <a:t>data</a:t>
                      </a:r>
                      <a:endParaRPr lang="en-US" sz="20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A</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B</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C</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D</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E</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F</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G</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H</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J</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K</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L</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M</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N</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O</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P</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Q</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
        <p:nvSpPr>
          <p:cNvPr id="10" name="Title 1"/>
          <p:cNvSpPr>
            <a:spLocks noGrp="1"/>
          </p:cNvSpPr>
          <p:nvPr>
            <p:ph type="title"/>
          </p:nvPr>
        </p:nvSpPr>
        <p:spPr>
          <a:xfrm>
            <a:off x="192877" y="1430367"/>
            <a:ext cx="1505356" cy="1594085"/>
          </a:xfrm>
          <a:solidFill>
            <a:srgbClr val="FFC000"/>
          </a:solidFill>
          <a:ln>
            <a:solidFill>
              <a:schemeClr val="tx1"/>
            </a:solidFill>
          </a:ln>
        </p:spPr>
        <p:txBody>
          <a:bodyPr>
            <a:normAutofit fontScale="90000"/>
          </a:bodyPr>
          <a:lstStyle/>
          <a:p>
            <a:pPr algn="l"/>
            <a:r>
              <a:rPr lang="en-US" sz="3200" dirty="0" smtClean="0"/>
              <a:t>Clicker:</a:t>
            </a:r>
            <a:br>
              <a:rPr lang="en-US" sz="3200" dirty="0" smtClean="0"/>
            </a:br>
            <a:r>
              <a:rPr lang="en-US" sz="3200" dirty="0" smtClean="0"/>
              <a:t>A) Hit</a:t>
            </a:r>
            <a:br>
              <a:rPr lang="en-US" sz="3200" dirty="0" smtClean="0"/>
            </a:br>
            <a:r>
              <a:rPr lang="en-US" sz="3200" dirty="0" smtClean="0"/>
              <a:t>B) Miss</a:t>
            </a:r>
            <a:endParaRPr lang="en-US" sz="3200" dirty="0"/>
          </a:p>
        </p:txBody>
      </p:sp>
      <p:sp>
        <p:nvSpPr>
          <p:cNvPr id="11" name="Rectangle 10"/>
          <p:cNvSpPr/>
          <p:nvPr/>
        </p:nvSpPr>
        <p:spPr>
          <a:xfrm>
            <a:off x="115658" y="4431788"/>
            <a:ext cx="2212755" cy="1569660"/>
          </a:xfrm>
          <a:prstGeom prst="rect">
            <a:avLst/>
          </a:prstGeom>
        </p:spPr>
        <p:txBody>
          <a:bodyPr wrap="square">
            <a:spAutoFit/>
          </a:bodyPr>
          <a:lstStyle/>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1100</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1101</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0100</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1100</a:t>
            </a:r>
            <a:endParaRPr lang="en-US" sz="2400" b="1" dirty="0">
              <a:solidFill>
                <a:schemeClr val="tx2"/>
              </a:solidFill>
              <a:latin typeface="Courier New" pitchFamily="49" charset="0"/>
            </a:endParaRPr>
          </a:p>
        </p:txBody>
      </p:sp>
      <p:sp>
        <p:nvSpPr>
          <p:cNvPr id="19" name="Rounded Rectangle 18"/>
          <p:cNvSpPr/>
          <p:nvPr/>
        </p:nvSpPr>
        <p:spPr>
          <a:xfrm>
            <a:off x="1833042" y="5192480"/>
            <a:ext cx="397737" cy="320184"/>
          </a:xfrm>
          <a:prstGeom prst="roundRect">
            <a:avLst/>
          </a:prstGeom>
          <a:noFill/>
          <a:ln w="190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Rounded Rectangle 20"/>
          <p:cNvSpPr/>
          <p:nvPr/>
        </p:nvSpPr>
        <p:spPr>
          <a:xfrm>
            <a:off x="2931877" y="2713735"/>
            <a:ext cx="294875" cy="320184"/>
          </a:xfrm>
          <a:prstGeom prst="roundRect">
            <a:avLst/>
          </a:prstGeom>
          <a:noFill/>
          <a:ln w="19050" cmpd="sng">
            <a:solidFill>
              <a:srgbClr val="0000FF"/>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Rounded Rectangle 21"/>
          <p:cNvSpPr/>
          <p:nvPr/>
        </p:nvSpPr>
        <p:spPr>
          <a:xfrm>
            <a:off x="1467240" y="5192480"/>
            <a:ext cx="353552"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Rounded Rectangle 22"/>
          <p:cNvSpPr/>
          <p:nvPr/>
        </p:nvSpPr>
        <p:spPr>
          <a:xfrm>
            <a:off x="3287035" y="2722500"/>
            <a:ext cx="381796"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2472603" y="4524298"/>
            <a:ext cx="751578" cy="369332"/>
          </a:xfrm>
          <a:prstGeom prst="rect">
            <a:avLst/>
          </a:prstGeom>
        </p:spPr>
        <p:txBody>
          <a:bodyPr wrap="none">
            <a:spAutoFit/>
          </a:bodyPr>
          <a:lstStyle/>
          <a:p>
            <a:r>
              <a:rPr lang="en-US" b="1" dirty="0" smtClean="0">
                <a:solidFill>
                  <a:srgbClr val="660066"/>
                </a:solidFill>
                <a:latin typeface="Courier New" pitchFamily="49" charset="0"/>
              </a:rPr>
              <a:t>Miss</a:t>
            </a:r>
            <a:endParaRPr lang="en-US" dirty="0">
              <a:solidFill>
                <a:srgbClr val="660066"/>
              </a:solidFill>
            </a:endParaRPr>
          </a:p>
        </p:txBody>
      </p:sp>
      <p:sp>
        <p:nvSpPr>
          <p:cNvPr id="25" name="Content Placeholder 2"/>
          <p:cNvSpPr txBox="1">
            <a:spLocks/>
          </p:cNvSpPr>
          <p:nvPr/>
        </p:nvSpPr>
        <p:spPr>
          <a:xfrm>
            <a:off x="3657198" y="4457854"/>
            <a:ext cx="2764457" cy="1817733"/>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solidFill>
                  <a:schemeClr val="tx2"/>
                </a:solidFill>
                <a:latin typeface="Source Sans Pro"/>
              </a:rPr>
              <a:t>Lookup:</a:t>
            </a:r>
            <a:endParaRPr lang="en-US" b="1" dirty="0">
              <a:solidFill>
                <a:schemeClr val="tx2"/>
              </a:solidFill>
              <a:latin typeface="Source Sans Pro"/>
            </a:endParaRPr>
          </a:p>
          <a:p>
            <a:r>
              <a:rPr lang="en-US" dirty="0" smtClean="0">
                <a:solidFill>
                  <a:schemeClr val="accent2"/>
                </a:solidFill>
                <a:latin typeface="Source Sans Pro"/>
              </a:rPr>
              <a:t>Index</a:t>
            </a:r>
            <a:r>
              <a:rPr lang="en-US" dirty="0" smtClean="0">
                <a:solidFill>
                  <a:schemeClr val="tx2"/>
                </a:solidFill>
                <a:latin typeface="Source Sans Pro"/>
              </a:rPr>
              <a:t> into $</a:t>
            </a:r>
          </a:p>
          <a:p>
            <a:r>
              <a:rPr lang="en-US" dirty="0" smtClean="0">
                <a:solidFill>
                  <a:schemeClr val="tx2"/>
                </a:solidFill>
                <a:latin typeface="Source Sans Pro"/>
              </a:rPr>
              <a:t>Check </a:t>
            </a:r>
            <a:r>
              <a:rPr lang="en-US" dirty="0" smtClean="0">
                <a:solidFill>
                  <a:schemeClr val="accent4"/>
                </a:solidFill>
                <a:latin typeface="Source Sans Pro"/>
              </a:rPr>
              <a:t>tag</a:t>
            </a:r>
          </a:p>
          <a:p>
            <a:r>
              <a:rPr lang="en-US" dirty="0" smtClean="0">
                <a:solidFill>
                  <a:schemeClr val="tx2"/>
                </a:solidFill>
                <a:latin typeface="Source Sans Pro"/>
              </a:rPr>
              <a:t>Check </a:t>
            </a:r>
            <a:r>
              <a:rPr lang="en-US" dirty="0" smtClean="0">
                <a:solidFill>
                  <a:schemeClr val="accent1"/>
                </a:solidFill>
                <a:latin typeface="Source Sans Pro"/>
              </a:rPr>
              <a:t>valid</a:t>
            </a:r>
            <a:r>
              <a:rPr lang="en-US" dirty="0" smtClean="0">
                <a:solidFill>
                  <a:schemeClr val="tx2"/>
                </a:solidFill>
                <a:latin typeface="Source Sans Pro"/>
              </a:rPr>
              <a:t> bit</a:t>
            </a:r>
          </a:p>
        </p:txBody>
      </p:sp>
      <p:sp>
        <p:nvSpPr>
          <p:cNvPr id="26" name="Rectangle 25"/>
          <p:cNvSpPr/>
          <p:nvPr/>
        </p:nvSpPr>
        <p:spPr>
          <a:xfrm>
            <a:off x="6421655" y="2355189"/>
            <a:ext cx="2331384" cy="398468"/>
          </a:xfrm>
          <a:prstGeom prst="rect">
            <a:avLst/>
          </a:prstGeom>
          <a:noFill/>
          <a:ln w="38100" cmpd="sng">
            <a:solidFill>
              <a:srgbClr val="66006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ight Arrow 26"/>
          <p:cNvSpPr/>
          <p:nvPr/>
        </p:nvSpPr>
        <p:spPr>
          <a:xfrm>
            <a:off x="3657198" y="4968342"/>
            <a:ext cx="302919" cy="224138"/>
          </a:xfrm>
          <a:prstGeom prst="rightArrow">
            <a:avLst/>
          </a:prstGeom>
          <a:solidFill>
            <a:srgbClr val="FFFF00"/>
          </a:solidFill>
          <a:ln w="190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ight Arrow 27"/>
          <p:cNvSpPr/>
          <p:nvPr/>
        </p:nvSpPr>
        <p:spPr>
          <a:xfrm>
            <a:off x="3658138" y="5793102"/>
            <a:ext cx="302919" cy="224138"/>
          </a:xfrm>
          <a:prstGeom prst="rightArrow">
            <a:avLst/>
          </a:prstGeom>
          <a:solidFill>
            <a:srgbClr val="FFFF00"/>
          </a:solidFill>
          <a:ln w="190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ight Arrow 28"/>
          <p:cNvSpPr/>
          <p:nvPr/>
        </p:nvSpPr>
        <p:spPr>
          <a:xfrm>
            <a:off x="3657198" y="5357332"/>
            <a:ext cx="302919" cy="224138"/>
          </a:xfrm>
          <a:prstGeom prst="rightArrow">
            <a:avLst/>
          </a:prstGeom>
          <a:solidFill>
            <a:srgbClr val="FFFF00"/>
          </a:solidFill>
          <a:ln w="190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Slide Number Placeholder 4"/>
          <p:cNvSpPr txBox="1">
            <a:spLocks/>
          </p:cNvSpPr>
          <p:nvPr/>
        </p:nvSpPr>
        <p:spPr>
          <a:xfrm>
            <a:off x="6965076" y="6356350"/>
            <a:ext cx="2133600" cy="365125"/>
          </a:xfrm>
          <a:prstGeom prst="rect">
            <a:avLst/>
          </a:prstGeom>
        </p:spPr>
        <p:txBody>
          <a:bodyPr/>
          <a:lstStyle>
            <a:defPPr>
              <a:defRPr lang="en-GB"/>
            </a:defPPr>
            <a:lvl1pPr algn="l" defTabSz="457200" rtl="0" fontAlgn="base">
              <a:spcBef>
                <a:spcPct val="0"/>
              </a:spcBef>
              <a:spcAft>
                <a:spcPct val="0"/>
              </a:spcAft>
              <a:defRPr sz="2400" kern="1200">
                <a:solidFill>
                  <a:schemeClr val="bg1"/>
                </a:solidFill>
                <a:latin typeface="Times New Roman" pitchFamily="18" charset="0"/>
                <a:ea typeface="Osaka"/>
                <a:cs typeface="Osaka"/>
              </a:defRPr>
            </a:lvl1pPr>
            <a:lvl2pPr marL="742950" indent="-285750" algn="l" defTabSz="457200" rtl="0" fontAlgn="base">
              <a:spcBef>
                <a:spcPct val="0"/>
              </a:spcBef>
              <a:spcAft>
                <a:spcPct val="0"/>
              </a:spcAft>
              <a:defRPr sz="2400" kern="1200">
                <a:solidFill>
                  <a:schemeClr val="bg1"/>
                </a:solidFill>
                <a:latin typeface="Times New Roman" pitchFamily="18" charset="0"/>
                <a:ea typeface="Osaka"/>
                <a:cs typeface="Osaka"/>
              </a:defRPr>
            </a:lvl2pPr>
            <a:lvl3pPr marL="1143000" indent="-228600" algn="l" defTabSz="457200" rtl="0" fontAlgn="base">
              <a:spcBef>
                <a:spcPct val="0"/>
              </a:spcBef>
              <a:spcAft>
                <a:spcPct val="0"/>
              </a:spcAft>
              <a:defRPr sz="2400" kern="1200">
                <a:solidFill>
                  <a:schemeClr val="bg1"/>
                </a:solidFill>
                <a:latin typeface="Times New Roman" pitchFamily="18" charset="0"/>
                <a:ea typeface="Osaka"/>
                <a:cs typeface="Osaka"/>
              </a:defRPr>
            </a:lvl3pPr>
            <a:lvl4pPr marL="1600200" indent="-228600" algn="l" defTabSz="457200" rtl="0" fontAlgn="base">
              <a:spcBef>
                <a:spcPct val="0"/>
              </a:spcBef>
              <a:spcAft>
                <a:spcPct val="0"/>
              </a:spcAft>
              <a:defRPr sz="2400" kern="1200">
                <a:solidFill>
                  <a:schemeClr val="bg1"/>
                </a:solidFill>
                <a:latin typeface="Times New Roman" pitchFamily="18" charset="0"/>
                <a:ea typeface="Osaka"/>
                <a:cs typeface="Osaka"/>
              </a:defRPr>
            </a:lvl4pPr>
            <a:lvl5pPr marL="2057400" indent="-228600" algn="l" defTabSz="457200" rtl="0" fontAlgn="base">
              <a:spcBef>
                <a:spcPct val="0"/>
              </a:spcBef>
              <a:spcAft>
                <a:spcPct val="0"/>
              </a:spcAft>
              <a:defRPr sz="2400" kern="1200">
                <a:solidFill>
                  <a:schemeClr val="bg1"/>
                </a:solidFill>
                <a:latin typeface="Times New Roman" pitchFamily="18" charset="0"/>
                <a:ea typeface="Osaka"/>
                <a:cs typeface="Osaka"/>
              </a:defRPr>
            </a:lvl5pPr>
            <a:lvl6pPr marL="2286000" algn="l" defTabSz="914400" rtl="0" eaLnBrk="1" latinLnBrk="0" hangingPunct="1">
              <a:defRPr sz="2400" kern="1200">
                <a:solidFill>
                  <a:schemeClr val="bg1"/>
                </a:solidFill>
                <a:latin typeface="Times New Roman" pitchFamily="18" charset="0"/>
                <a:ea typeface="Osaka"/>
                <a:cs typeface="Osaka"/>
              </a:defRPr>
            </a:lvl6pPr>
            <a:lvl7pPr marL="2743200" algn="l" defTabSz="914400" rtl="0" eaLnBrk="1" latinLnBrk="0" hangingPunct="1">
              <a:defRPr sz="2400" kern="1200">
                <a:solidFill>
                  <a:schemeClr val="bg1"/>
                </a:solidFill>
                <a:latin typeface="Times New Roman" pitchFamily="18" charset="0"/>
                <a:ea typeface="Osaka"/>
                <a:cs typeface="Osaka"/>
              </a:defRPr>
            </a:lvl7pPr>
            <a:lvl8pPr marL="3200400" algn="l" defTabSz="914400" rtl="0" eaLnBrk="1" latinLnBrk="0" hangingPunct="1">
              <a:defRPr sz="2400" kern="1200">
                <a:solidFill>
                  <a:schemeClr val="bg1"/>
                </a:solidFill>
                <a:latin typeface="Times New Roman" pitchFamily="18" charset="0"/>
                <a:ea typeface="Osaka"/>
                <a:cs typeface="Osaka"/>
              </a:defRPr>
            </a:lvl8pPr>
            <a:lvl9pPr marL="3657600" algn="l" defTabSz="914400" rtl="0" eaLnBrk="1" latinLnBrk="0" hangingPunct="1">
              <a:defRPr sz="2400" kern="1200">
                <a:solidFill>
                  <a:schemeClr val="bg1"/>
                </a:solidFill>
                <a:latin typeface="Times New Roman" pitchFamily="18" charset="0"/>
                <a:ea typeface="Osaka"/>
                <a:cs typeface="Osaka"/>
              </a:defRPr>
            </a:lvl9pPr>
          </a:lstStyle>
          <a:p>
            <a:fld id="{1B3071EE-6A41-1545-984D-C64410A4D8BB}" type="slidenum">
              <a:rPr lang="en-US" smtClean="0"/>
              <a:pPr/>
              <a:t>42</a:t>
            </a:fld>
            <a:endParaRPr lang="en-US"/>
          </a:p>
        </p:txBody>
      </p:sp>
      <p:sp>
        <p:nvSpPr>
          <p:cNvPr id="31" name="Title 1"/>
          <p:cNvSpPr txBox="1">
            <a:spLocks/>
          </p:cNvSpPr>
          <p:nvPr/>
        </p:nvSpPr>
        <p:spPr>
          <a:xfrm>
            <a:off x="609600" y="304928"/>
            <a:ext cx="5727381"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r>
              <a:rPr lang="en-US" dirty="0" smtClean="0">
                <a:solidFill>
                  <a:schemeClr val="tx2"/>
                </a:solidFill>
                <a:latin typeface="Source Sans Pro"/>
              </a:rPr>
              <a:t>Simulation #2: </a:t>
            </a:r>
          </a:p>
          <a:p>
            <a:r>
              <a:rPr lang="en-US" dirty="0" smtClean="0">
                <a:solidFill>
                  <a:schemeClr val="tx2"/>
                </a:solidFill>
                <a:latin typeface="Source Sans Pro"/>
              </a:rPr>
              <a:t>4-byte, DM Cache</a:t>
            </a:r>
            <a:endParaRPr lang="en-US" dirty="0">
              <a:solidFill>
                <a:schemeClr val="tx2"/>
              </a:solidFill>
              <a:latin typeface="Source Sans Pro"/>
            </a:endParaRPr>
          </a:p>
        </p:txBody>
      </p:sp>
      <p:sp>
        <p:nvSpPr>
          <p:cNvPr id="32" name="Right Arrow 31"/>
          <p:cNvSpPr/>
          <p:nvPr/>
        </p:nvSpPr>
        <p:spPr>
          <a:xfrm>
            <a:off x="-113249" y="5240503"/>
            <a:ext cx="302919" cy="224138"/>
          </a:xfrm>
          <a:prstGeom prst="rightArrow">
            <a:avLst/>
          </a:prstGeom>
          <a:solidFill>
            <a:srgbClr val="FFC000"/>
          </a:solidFill>
          <a:ln w="190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Rectangle 32"/>
          <p:cNvSpPr/>
          <p:nvPr/>
        </p:nvSpPr>
        <p:spPr>
          <a:xfrm>
            <a:off x="2476596" y="4842606"/>
            <a:ext cx="751578" cy="369332"/>
          </a:xfrm>
          <a:prstGeom prst="rect">
            <a:avLst/>
          </a:prstGeom>
        </p:spPr>
        <p:txBody>
          <a:bodyPr wrap="none">
            <a:spAutoFit/>
          </a:bodyPr>
          <a:lstStyle/>
          <a:p>
            <a:r>
              <a:rPr lang="en-US" b="1" dirty="0" smtClean="0">
                <a:solidFill>
                  <a:srgbClr val="660066"/>
                </a:solidFill>
                <a:latin typeface="Courier New" pitchFamily="49" charset="0"/>
              </a:rPr>
              <a:t>Miss</a:t>
            </a:r>
            <a:endParaRPr lang="en-US" dirty="0">
              <a:solidFill>
                <a:srgbClr val="660066"/>
              </a:solidFill>
            </a:endParaRPr>
          </a:p>
        </p:txBody>
      </p:sp>
      <p:sp>
        <p:nvSpPr>
          <p:cNvPr id="34" name="Rectangle 33"/>
          <p:cNvSpPr/>
          <p:nvPr/>
        </p:nvSpPr>
        <p:spPr>
          <a:xfrm>
            <a:off x="2487494" y="5151897"/>
            <a:ext cx="751578" cy="369332"/>
          </a:xfrm>
          <a:prstGeom prst="rect">
            <a:avLst/>
          </a:prstGeom>
        </p:spPr>
        <p:txBody>
          <a:bodyPr wrap="none">
            <a:spAutoFit/>
          </a:bodyPr>
          <a:lstStyle/>
          <a:p>
            <a:r>
              <a:rPr lang="en-US" b="1" dirty="0" smtClean="0">
                <a:solidFill>
                  <a:srgbClr val="660066"/>
                </a:solidFill>
                <a:latin typeface="Courier New" pitchFamily="49" charset="0"/>
              </a:rPr>
              <a:t>Miss</a:t>
            </a:r>
            <a:endParaRPr lang="en-US" dirty="0">
              <a:solidFill>
                <a:srgbClr val="660066"/>
              </a:solidFill>
            </a:endParaRPr>
          </a:p>
        </p:txBody>
      </p:sp>
      <p:cxnSp>
        <p:nvCxnSpPr>
          <p:cNvPr id="35" name="Elbow Connector 34"/>
          <p:cNvCxnSpPr/>
          <p:nvPr/>
        </p:nvCxnSpPr>
        <p:spPr>
          <a:xfrm rot="5400000" flipH="1" flipV="1">
            <a:off x="1127761" y="3833909"/>
            <a:ext cx="2307513" cy="500283"/>
          </a:xfrm>
          <a:prstGeom prst="bentConnector3">
            <a:avLst>
              <a:gd name="adj1" fmla="val 99922"/>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345331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9"/>
                                        </p:tgtEl>
                                        <p:attrNameLst>
                                          <p:attrName>style.visibility</p:attrName>
                                        </p:attrNameLst>
                                      </p:cBhvr>
                                      <p:to>
                                        <p:strVal val="visible"/>
                                      </p:to>
                                    </p:set>
                                  </p:childTnLst>
                                </p:cTn>
                              </p:par>
                              <p:par>
                                <p:cTn id="13" presetID="1" presetClass="exit" presetSubtype="0" fill="hold" grpId="1" nodeType="withEffect">
                                  <p:stCondLst>
                                    <p:cond delay="0"/>
                                  </p:stCondLst>
                                  <p:childTnLst>
                                    <p:set>
                                      <p:cBhvr>
                                        <p:cTn id="14" dur="1" fill="hold">
                                          <p:stCondLst>
                                            <p:cond delay="0"/>
                                          </p:stCondLst>
                                        </p:cTn>
                                        <p:tgtEl>
                                          <p:spTgt spid="27"/>
                                        </p:tgtEl>
                                        <p:attrNameLst>
                                          <p:attrName>style.visibility</p:attrName>
                                        </p:attrNameLst>
                                      </p:cBhvr>
                                      <p:to>
                                        <p:strVal val="hidden"/>
                                      </p:to>
                                    </p:set>
                                  </p:childTnLst>
                                </p:cTn>
                              </p:par>
                              <p:par>
                                <p:cTn id="15" presetID="1"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8"/>
                                        </p:tgtEl>
                                        <p:attrNameLst>
                                          <p:attrName>style.visibility</p:attrName>
                                        </p:attrNameLst>
                                      </p:cBhvr>
                                      <p:to>
                                        <p:strVal val="visible"/>
                                      </p:to>
                                    </p:set>
                                  </p:childTnLst>
                                </p:cTn>
                              </p:par>
                              <p:par>
                                <p:cTn id="23" presetID="1" presetClass="exit" presetSubtype="0" fill="hold" grpId="1" nodeType="withEffect">
                                  <p:stCondLst>
                                    <p:cond delay="0"/>
                                  </p:stCondLst>
                                  <p:childTnLst>
                                    <p:set>
                                      <p:cBhvr>
                                        <p:cTn id="24" dur="1" fill="hold">
                                          <p:stCondLst>
                                            <p:cond delay="0"/>
                                          </p:stCondLst>
                                        </p:cTn>
                                        <p:tgtEl>
                                          <p:spTgt spid="29"/>
                                        </p:tgtEl>
                                        <p:attrNameLst>
                                          <p:attrName>style.visibility</p:attrName>
                                        </p:attrNameLst>
                                      </p:cBhvr>
                                      <p:to>
                                        <p:strVal val="hidden"/>
                                      </p:to>
                                    </p:set>
                                  </p:childTnLst>
                                </p:cTn>
                              </p:par>
                              <p:par>
                                <p:cTn id="25" presetID="1" presetClass="entr" presetSubtype="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childTnLst>
                                </p:cTn>
                              </p:par>
                              <p:par>
                                <p:cTn id="31" presetID="1" presetClass="exit" presetSubtype="0" fill="hold" grpId="1" nodeType="withEffect">
                                  <p:stCondLst>
                                    <p:cond delay="0"/>
                                  </p:stCondLst>
                                  <p:childTnLst>
                                    <p:set>
                                      <p:cBhvr>
                                        <p:cTn id="32" dur="1" fill="hold">
                                          <p:stCondLst>
                                            <p:cond delay="0"/>
                                          </p:stCondLst>
                                        </p:cTn>
                                        <p:tgtEl>
                                          <p:spTgt spid="23"/>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21"/>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3"/>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4"/>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1" grpId="0" animBg="1"/>
      <p:bldP spid="21" grpId="1" animBg="1"/>
      <p:bldP spid="22" grpId="0" animBg="1"/>
      <p:bldP spid="23" grpId="0" animBg="1"/>
      <p:bldP spid="23" grpId="1" animBg="1"/>
      <p:bldP spid="24" grpId="0"/>
      <p:bldP spid="26" grpId="0" animBg="1"/>
      <p:bldP spid="27" grpId="0" animBg="1"/>
      <p:bldP spid="27" grpId="1" animBg="1"/>
      <p:bldP spid="28" grpId="0" animBg="1"/>
      <p:bldP spid="29" grpId="0" animBg="1"/>
      <p:bldP spid="29" grpId="1" animBg="1"/>
      <p:bldP spid="33" grpId="0"/>
      <p:bldP spid="34"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43</a:t>
            </a:fld>
            <a:endParaRPr lang="en-US" dirty="0"/>
          </a:p>
        </p:txBody>
      </p:sp>
      <p:sp>
        <p:nvSpPr>
          <p:cNvPr id="13" name="Rectangle 12"/>
          <p:cNvSpPr/>
          <p:nvPr/>
        </p:nvSpPr>
        <p:spPr>
          <a:xfrm>
            <a:off x="695793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14" name="Rectangle 13"/>
          <p:cNvSpPr/>
          <p:nvPr/>
        </p:nvSpPr>
        <p:spPr>
          <a:xfrm>
            <a:off x="3706799" y="1739328"/>
            <a:ext cx="1041271"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CACHE</a:t>
            </a:r>
            <a:endParaRPr lang="en-US" b="1" dirty="0">
              <a:solidFill>
                <a:prstClr val="black"/>
              </a:solidFill>
              <a:latin typeface="Calibri"/>
              <a:ea typeface="+mn-ea"/>
              <a:cs typeface="+mn-cs"/>
            </a:endParaRPr>
          </a:p>
        </p:txBody>
      </p:sp>
      <p:graphicFrame>
        <p:nvGraphicFramePr>
          <p:cNvPr id="16" name="Table 15"/>
          <p:cNvGraphicFramePr>
            <a:graphicFrameLocks noGrp="1"/>
          </p:cNvGraphicFramePr>
          <p:nvPr>
            <p:extLst>
              <p:ext uri="{D42A27DB-BD31-4B8C-83A1-F6EECF244321}">
                <p14:modId xmlns:p14="http://schemas.microsoft.com/office/powerpoint/2010/main" val="1326487495"/>
              </p:ext>
            </p:extLst>
          </p:nvPr>
        </p:nvGraphicFramePr>
        <p:xfrm>
          <a:off x="2920244" y="2364879"/>
          <a:ext cx="2331384" cy="1828660"/>
        </p:xfrm>
        <a:graphic>
          <a:graphicData uri="http://schemas.openxmlformats.org/drawingml/2006/table">
            <a:tbl>
              <a:tblPr firstRow="1" bandRow="1"/>
              <a:tblGrid>
                <a:gridCol w="304670">
                  <a:extLst>
                    <a:ext uri="{9D8B030D-6E8A-4147-A177-3AD203B41FA5}">
                      <a16:colId xmlns:a16="http://schemas.microsoft.com/office/drawing/2014/main" val="20000"/>
                    </a:ext>
                  </a:extLst>
                </a:gridCol>
                <a:gridCol w="473153">
                  <a:extLst>
                    <a:ext uri="{9D8B030D-6E8A-4147-A177-3AD203B41FA5}">
                      <a16:colId xmlns:a16="http://schemas.microsoft.com/office/drawing/2014/main" val="20001"/>
                    </a:ext>
                  </a:extLst>
                </a:gridCol>
                <a:gridCol w="1553561">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800" dirty="0" smtClean="0">
                          <a:latin typeface="Source Sans Pro"/>
                        </a:rPr>
                        <a:t>V</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400" dirty="0" smtClean="0">
                          <a:latin typeface="Source Sans Pro"/>
                        </a:rPr>
                        <a:t>tag</a:t>
                      </a:r>
                      <a:endParaRPr lang="en-US" sz="1400" b="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1800" dirty="0" smtClean="0">
                          <a:latin typeface="Source Sans Pro"/>
                        </a:rPr>
                        <a:t>data</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E</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9EDF4"/>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9EDF4"/>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O</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9EDF4"/>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9EDF4"/>
                    </a:solidFill>
                  </a:tcPr>
                </a:tc>
                <a:extLst>
                  <a:ext uri="{0D108BD9-81ED-4DB2-BD59-A6C34878D82A}">
                    <a16:rowId xmlns:a16="http://schemas.microsoft.com/office/drawing/2014/main" val="10004"/>
                  </a:ext>
                </a:extLst>
              </a:tr>
            </a:tbl>
          </a:graphicData>
        </a:graphic>
      </p:graphicFrame>
      <p:graphicFrame>
        <p:nvGraphicFramePr>
          <p:cNvPr id="17" name="Table 16"/>
          <p:cNvGraphicFramePr>
            <a:graphicFrameLocks noGrp="1"/>
          </p:cNvGraphicFramePr>
          <p:nvPr>
            <p:extLst>
              <p:ext uri="{D42A27DB-BD31-4B8C-83A1-F6EECF244321}">
                <p14:modId xmlns:p14="http://schemas.microsoft.com/office/powerpoint/2010/main" val="866103871"/>
              </p:ext>
            </p:extLst>
          </p:nvPr>
        </p:nvGraphicFramePr>
        <p:xfrm>
          <a:off x="1926771" y="2377190"/>
          <a:ext cx="993473" cy="1828800"/>
        </p:xfrm>
        <a:graphic>
          <a:graphicData uri="http://schemas.openxmlformats.org/drawingml/2006/table">
            <a:tbl>
              <a:tblPr firstRow="1" bandRow="1"/>
              <a:tblGrid>
                <a:gridCol w="993473">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latin typeface="Source Sans Pro"/>
                        </a:rPr>
                        <a:t>index</a:t>
                      </a:r>
                      <a:endParaRPr lang="en-US" sz="2000" b="0" dirty="0">
                        <a:solidFill>
                          <a:schemeClr val="tx2"/>
                        </a:solidFill>
                        <a:latin typeface="Source Sans Pro"/>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graphicFrame>
        <p:nvGraphicFramePr>
          <p:cNvPr id="18" name="Content Placeholder 23"/>
          <p:cNvGraphicFramePr>
            <a:graphicFrameLocks/>
          </p:cNvGraphicFramePr>
          <p:nvPr>
            <p:extLst>
              <p:ext uri="{D42A27DB-BD31-4B8C-83A1-F6EECF244321}">
                <p14:modId xmlns:p14="http://schemas.microsoft.com/office/powerpoint/2010/main" val="3239489117"/>
              </p:ext>
            </p:extLst>
          </p:nvPr>
        </p:nvGraphicFramePr>
        <p:xfrm>
          <a:off x="6421655" y="537971"/>
          <a:ext cx="2331384" cy="621792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gridCol w="1554199">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latin typeface="Source Sans Pro"/>
                        </a:rPr>
                        <a:t>addr</a:t>
                      </a:r>
                      <a:endParaRPr lang="en-US" sz="2000" b="0" dirty="0">
                        <a:solidFill>
                          <a:srgbClr val="000000"/>
                        </a:solidFill>
                        <a:latin typeface="Source Sans Pro"/>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a:rPr>
                        <a:t>data</a:t>
                      </a:r>
                      <a:endParaRPr lang="en-US" sz="20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A</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B</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C</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D</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E</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F</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G</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H</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J</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K</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L</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M</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N</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O</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P</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Q</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
        <p:nvSpPr>
          <p:cNvPr id="19" name="Rectangle 18"/>
          <p:cNvSpPr/>
          <p:nvPr/>
        </p:nvSpPr>
        <p:spPr>
          <a:xfrm>
            <a:off x="2514659" y="4431788"/>
            <a:ext cx="751578" cy="369332"/>
          </a:xfrm>
          <a:prstGeom prst="rect">
            <a:avLst/>
          </a:prstGeom>
        </p:spPr>
        <p:txBody>
          <a:bodyPr wrap="none">
            <a:spAutoFit/>
          </a:bodyPr>
          <a:lstStyle/>
          <a:p>
            <a:r>
              <a:rPr lang="en-US" b="1" dirty="0" smtClean="0">
                <a:solidFill>
                  <a:srgbClr val="660066"/>
                </a:solidFill>
                <a:latin typeface="Courier New" pitchFamily="49" charset="0"/>
              </a:rPr>
              <a:t>Miss</a:t>
            </a:r>
            <a:endParaRPr lang="en-US" dirty="0">
              <a:solidFill>
                <a:srgbClr val="660066"/>
              </a:solidFill>
            </a:endParaRPr>
          </a:p>
        </p:txBody>
      </p:sp>
      <p:sp>
        <p:nvSpPr>
          <p:cNvPr id="20" name="Content Placeholder 2"/>
          <p:cNvSpPr txBox="1">
            <a:spLocks/>
          </p:cNvSpPr>
          <p:nvPr/>
        </p:nvSpPr>
        <p:spPr>
          <a:xfrm>
            <a:off x="3657198" y="4457854"/>
            <a:ext cx="2764457" cy="1817733"/>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solidFill>
                  <a:schemeClr val="tx2"/>
                </a:solidFill>
                <a:latin typeface="Source Sans Pro"/>
              </a:rPr>
              <a:t>Lookup:</a:t>
            </a:r>
            <a:endParaRPr lang="en-US" b="1" dirty="0">
              <a:solidFill>
                <a:schemeClr val="tx2"/>
              </a:solidFill>
              <a:latin typeface="Source Sans Pro"/>
            </a:endParaRPr>
          </a:p>
          <a:p>
            <a:r>
              <a:rPr lang="en-US" dirty="0" smtClean="0">
                <a:solidFill>
                  <a:schemeClr val="accent2"/>
                </a:solidFill>
                <a:latin typeface="Source Sans Pro"/>
              </a:rPr>
              <a:t>Index</a:t>
            </a:r>
            <a:r>
              <a:rPr lang="en-US" dirty="0" smtClean="0">
                <a:solidFill>
                  <a:schemeClr val="tx2"/>
                </a:solidFill>
                <a:latin typeface="Source Sans Pro"/>
              </a:rPr>
              <a:t> into $</a:t>
            </a:r>
          </a:p>
          <a:p>
            <a:r>
              <a:rPr lang="en-US" dirty="0" smtClean="0">
                <a:solidFill>
                  <a:schemeClr val="tx2"/>
                </a:solidFill>
                <a:latin typeface="Source Sans Pro"/>
              </a:rPr>
              <a:t>Check </a:t>
            </a:r>
            <a:r>
              <a:rPr lang="en-US" dirty="0" smtClean="0">
                <a:solidFill>
                  <a:schemeClr val="accent4"/>
                </a:solidFill>
                <a:latin typeface="Source Sans Pro"/>
              </a:rPr>
              <a:t>tag</a:t>
            </a:r>
          </a:p>
          <a:p>
            <a:r>
              <a:rPr lang="en-US" dirty="0" smtClean="0">
                <a:solidFill>
                  <a:schemeClr val="tx2"/>
                </a:solidFill>
                <a:latin typeface="Source Sans Pro"/>
              </a:rPr>
              <a:t>Check </a:t>
            </a:r>
            <a:r>
              <a:rPr lang="en-US" dirty="0" smtClean="0">
                <a:solidFill>
                  <a:schemeClr val="accent1"/>
                </a:solidFill>
                <a:latin typeface="Source Sans Pro"/>
              </a:rPr>
              <a:t>valid</a:t>
            </a:r>
            <a:r>
              <a:rPr lang="en-US" dirty="0" smtClean="0">
                <a:solidFill>
                  <a:schemeClr val="tx2"/>
                </a:solidFill>
                <a:latin typeface="Source Sans Pro"/>
              </a:rPr>
              <a:t> bit</a:t>
            </a:r>
          </a:p>
        </p:txBody>
      </p:sp>
      <p:sp>
        <p:nvSpPr>
          <p:cNvPr id="25" name="Rectangle 24"/>
          <p:cNvSpPr/>
          <p:nvPr/>
        </p:nvSpPr>
        <p:spPr>
          <a:xfrm>
            <a:off x="6421655" y="2364879"/>
            <a:ext cx="2331384" cy="398468"/>
          </a:xfrm>
          <a:prstGeom prst="rect">
            <a:avLst/>
          </a:prstGeom>
          <a:noFill/>
          <a:ln w="38100" cmpd="sng">
            <a:solidFill>
              <a:srgbClr val="66006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Title 1"/>
          <p:cNvSpPr>
            <a:spLocks noGrp="1"/>
          </p:cNvSpPr>
          <p:nvPr>
            <p:ph type="title"/>
          </p:nvPr>
        </p:nvSpPr>
        <p:spPr>
          <a:xfrm>
            <a:off x="457200" y="152528"/>
            <a:ext cx="5727381" cy="1143000"/>
          </a:xfrm>
        </p:spPr>
        <p:txBody>
          <a:bodyPr>
            <a:normAutofit fontScale="90000"/>
          </a:bodyPr>
          <a:lstStyle/>
          <a:p>
            <a:r>
              <a:rPr lang="en-US" dirty="0">
                <a:solidFill>
                  <a:schemeClr val="tx2"/>
                </a:solidFill>
              </a:rPr>
              <a:t>Simulation #2:</a:t>
            </a:r>
            <a:br>
              <a:rPr lang="en-US" dirty="0">
                <a:solidFill>
                  <a:schemeClr val="tx2"/>
                </a:solidFill>
              </a:rPr>
            </a:br>
            <a:r>
              <a:rPr lang="en-US" dirty="0">
                <a:solidFill>
                  <a:schemeClr val="tx2"/>
                </a:solidFill>
              </a:rPr>
              <a:t>4-byte, DM Cache</a:t>
            </a:r>
          </a:p>
        </p:txBody>
      </p:sp>
      <p:sp>
        <p:nvSpPr>
          <p:cNvPr id="30" name="Rectangle 29"/>
          <p:cNvSpPr/>
          <p:nvPr/>
        </p:nvSpPr>
        <p:spPr>
          <a:xfrm>
            <a:off x="115658" y="4431788"/>
            <a:ext cx="2212755" cy="1569660"/>
          </a:xfrm>
          <a:prstGeom prst="rect">
            <a:avLst/>
          </a:prstGeom>
        </p:spPr>
        <p:txBody>
          <a:bodyPr wrap="square">
            <a:spAutoFit/>
          </a:bodyPr>
          <a:lstStyle/>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1100</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1101</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0100</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1100</a:t>
            </a:r>
            <a:endParaRPr lang="en-US" sz="2400" b="1" dirty="0">
              <a:solidFill>
                <a:schemeClr val="tx2"/>
              </a:solidFill>
              <a:latin typeface="Courier New" pitchFamily="49" charset="0"/>
            </a:endParaRPr>
          </a:p>
        </p:txBody>
      </p:sp>
      <p:sp>
        <p:nvSpPr>
          <p:cNvPr id="15" name="Rectangle 14"/>
          <p:cNvSpPr/>
          <p:nvPr/>
        </p:nvSpPr>
        <p:spPr>
          <a:xfrm>
            <a:off x="259849" y="1581534"/>
            <a:ext cx="2068564" cy="830997"/>
          </a:xfrm>
          <a:prstGeom prst="rect">
            <a:avLst/>
          </a:prstGeom>
        </p:spPr>
        <p:txBody>
          <a:bodyPr wrap="square">
            <a:spAutoFit/>
          </a:bodyPr>
          <a:lstStyle/>
          <a:p>
            <a:pPr>
              <a:tabLst>
                <a:tab pos="457200" algn="l"/>
                <a:tab pos="1485900" algn="l"/>
              </a:tabLst>
            </a:pPr>
            <a:r>
              <a:rPr lang="en-US" sz="2400" b="1" dirty="0" err="1">
                <a:solidFill>
                  <a:srgbClr val="008000"/>
                </a:solidFill>
                <a:latin typeface="Courier New" pitchFamily="49" charset="0"/>
              </a:rPr>
              <a:t>tag</a:t>
            </a:r>
            <a:r>
              <a:rPr lang="en-US" sz="2400" b="1" dirty="0" err="1">
                <a:solidFill>
                  <a:schemeClr val="tx2"/>
                </a:solidFill>
                <a:latin typeface="Courier New" pitchFamily="49" charset="0"/>
              </a:rPr>
              <a:t>|</a:t>
            </a:r>
            <a:r>
              <a:rPr lang="en-US" sz="2400" b="1" dirty="0" err="1" smtClean="0">
                <a:solidFill>
                  <a:srgbClr val="FF0000"/>
                </a:solidFill>
                <a:latin typeface="Courier New" pitchFamily="49" charset="0"/>
              </a:rPr>
              <a:t>index</a:t>
            </a:r>
            <a:endParaRPr lang="en-US" sz="2400" b="1" dirty="0" smtClean="0">
              <a:solidFill>
                <a:srgbClr val="FF0000"/>
              </a:solidFill>
              <a:latin typeface="Courier New" pitchFamily="49" charset="0"/>
            </a:endParaRPr>
          </a:p>
          <a:p>
            <a:pPr>
              <a:tabLst>
                <a:tab pos="457200" algn="l"/>
                <a:tab pos="1485900" algn="l"/>
              </a:tabLst>
            </a:pPr>
            <a:r>
              <a:rPr lang="en-US" sz="2400" b="1" dirty="0" smtClean="0">
                <a:solidFill>
                  <a:srgbClr val="FF0000"/>
                </a:solidFill>
                <a:latin typeface="Courier New" pitchFamily="49" charset="0"/>
              </a:rPr>
              <a:t> </a:t>
            </a:r>
            <a:r>
              <a:rPr lang="en-US" sz="1200" b="1" dirty="0" smtClean="0">
                <a:solidFill>
                  <a:srgbClr val="FF0000"/>
                </a:solidFill>
                <a:latin typeface="Courier New" pitchFamily="49" charset="0"/>
              </a:rPr>
              <a:t> </a:t>
            </a:r>
            <a:r>
              <a:rPr lang="en-US" sz="2400" b="1" dirty="0" smtClean="0">
                <a:solidFill>
                  <a:srgbClr val="008000"/>
                </a:solidFill>
                <a:latin typeface="Courier New" pitchFamily="49" charset="0"/>
              </a:rPr>
              <a:t>XX</a:t>
            </a:r>
            <a:r>
              <a:rPr lang="en-US" sz="2400" b="1" dirty="0" smtClean="0">
                <a:solidFill>
                  <a:srgbClr val="FF0000"/>
                </a:solidFill>
                <a:latin typeface="Courier New" pitchFamily="49" charset="0"/>
              </a:rPr>
              <a:t>XX</a:t>
            </a:r>
            <a:endParaRPr lang="en-US" sz="2400" b="1" dirty="0" smtClean="0">
              <a:latin typeface="Courier New" pitchFamily="49" charset="0"/>
            </a:endParaRPr>
          </a:p>
        </p:txBody>
      </p:sp>
      <p:sp>
        <p:nvSpPr>
          <p:cNvPr id="21" name="Rectangle 20"/>
          <p:cNvSpPr/>
          <p:nvPr/>
        </p:nvSpPr>
        <p:spPr>
          <a:xfrm>
            <a:off x="2514659" y="4816980"/>
            <a:ext cx="751578" cy="369332"/>
          </a:xfrm>
          <a:prstGeom prst="rect">
            <a:avLst/>
          </a:prstGeom>
        </p:spPr>
        <p:txBody>
          <a:bodyPr wrap="none">
            <a:spAutoFit/>
          </a:bodyPr>
          <a:lstStyle/>
          <a:p>
            <a:r>
              <a:rPr lang="en-US" b="1" dirty="0" smtClean="0">
                <a:solidFill>
                  <a:srgbClr val="660066"/>
                </a:solidFill>
                <a:latin typeface="Courier New" pitchFamily="49" charset="0"/>
              </a:rPr>
              <a:t>Miss</a:t>
            </a:r>
            <a:endParaRPr lang="en-US" dirty="0">
              <a:solidFill>
                <a:srgbClr val="660066"/>
              </a:solidFill>
            </a:endParaRPr>
          </a:p>
        </p:txBody>
      </p:sp>
      <p:sp>
        <p:nvSpPr>
          <p:cNvPr id="23" name="Rounded Rectangle 22"/>
          <p:cNvSpPr/>
          <p:nvPr/>
        </p:nvSpPr>
        <p:spPr>
          <a:xfrm>
            <a:off x="1832506" y="5198763"/>
            <a:ext cx="397737" cy="320184"/>
          </a:xfrm>
          <a:prstGeom prst="roundRect">
            <a:avLst/>
          </a:prstGeom>
          <a:noFill/>
          <a:ln w="190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ounded Rectangle 23"/>
          <p:cNvSpPr/>
          <p:nvPr/>
        </p:nvSpPr>
        <p:spPr>
          <a:xfrm>
            <a:off x="1482973" y="5186312"/>
            <a:ext cx="353552"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6" name="Elbow Connector 25"/>
          <p:cNvCxnSpPr/>
          <p:nvPr/>
        </p:nvCxnSpPr>
        <p:spPr>
          <a:xfrm rot="5400000" flipH="1" flipV="1">
            <a:off x="1127761" y="3833909"/>
            <a:ext cx="2307513" cy="500283"/>
          </a:xfrm>
          <a:prstGeom prst="bentConnector3">
            <a:avLst>
              <a:gd name="adj1" fmla="val 99922"/>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27" name="Rectangle 26"/>
          <p:cNvSpPr/>
          <p:nvPr/>
        </p:nvSpPr>
        <p:spPr>
          <a:xfrm>
            <a:off x="2514659" y="5194771"/>
            <a:ext cx="751578" cy="369332"/>
          </a:xfrm>
          <a:prstGeom prst="rect">
            <a:avLst/>
          </a:prstGeom>
        </p:spPr>
        <p:txBody>
          <a:bodyPr wrap="none">
            <a:spAutoFit/>
          </a:bodyPr>
          <a:lstStyle/>
          <a:p>
            <a:r>
              <a:rPr lang="en-US" b="1" dirty="0" smtClean="0">
                <a:solidFill>
                  <a:srgbClr val="660066"/>
                </a:solidFill>
                <a:latin typeface="Courier New" pitchFamily="49" charset="0"/>
              </a:rPr>
              <a:t>Miss</a:t>
            </a:r>
            <a:endParaRPr lang="en-US" dirty="0">
              <a:solidFill>
                <a:srgbClr val="660066"/>
              </a:solidFill>
            </a:endParaRPr>
          </a:p>
        </p:txBody>
      </p:sp>
    </p:spTree>
    <p:extLst>
      <p:ext uri="{BB962C8B-B14F-4D97-AF65-F5344CB8AC3E}">
        <p14:creationId xmlns:p14="http://schemas.microsoft.com/office/powerpoint/2010/main" val="1880419751"/>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44</a:t>
            </a:fld>
            <a:endParaRPr lang="en-US" dirty="0"/>
          </a:p>
        </p:txBody>
      </p:sp>
      <p:sp>
        <p:nvSpPr>
          <p:cNvPr id="13" name="Rectangle 12"/>
          <p:cNvSpPr/>
          <p:nvPr/>
        </p:nvSpPr>
        <p:spPr>
          <a:xfrm>
            <a:off x="695793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14" name="Rectangle 13"/>
          <p:cNvSpPr/>
          <p:nvPr/>
        </p:nvSpPr>
        <p:spPr>
          <a:xfrm>
            <a:off x="3706799" y="1739328"/>
            <a:ext cx="1041271"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CACHE</a:t>
            </a:r>
            <a:endParaRPr lang="en-US" b="1" dirty="0">
              <a:solidFill>
                <a:prstClr val="black"/>
              </a:solidFill>
              <a:latin typeface="Calibri"/>
              <a:ea typeface="+mn-ea"/>
              <a:cs typeface="+mn-cs"/>
            </a:endParaRPr>
          </a:p>
        </p:txBody>
      </p:sp>
      <p:graphicFrame>
        <p:nvGraphicFramePr>
          <p:cNvPr id="16" name="Table 15"/>
          <p:cNvGraphicFramePr>
            <a:graphicFrameLocks noGrp="1"/>
          </p:cNvGraphicFramePr>
          <p:nvPr>
            <p:extLst>
              <p:ext uri="{D42A27DB-BD31-4B8C-83A1-F6EECF244321}">
                <p14:modId xmlns:p14="http://schemas.microsoft.com/office/powerpoint/2010/main" val="1971121098"/>
              </p:ext>
            </p:extLst>
          </p:nvPr>
        </p:nvGraphicFramePr>
        <p:xfrm>
          <a:off x="2920244" y="2364879"/>
          <a:ext cx="2331384" cy="1828660"/>
        </p:xfrm>
        <a:graphic>
          <a:graphicData uri="http://schemas.openxmlformats.org/drawingml/2006/table">
            <a:tbl>
              <a:tblPr firstRow="1" bandRow="1"/>
              <a:tblGrid>
                <a:gridCol w="304670">
                  <a:extLst>
                    <a:ext uri="{9D8B030D-6E8A-4147-A177-3AD203B41FA5}">
                      <a16:colId xmlns:a16="http://schemas.microsoft.com/office/drawing/2014/main" val="20000"/>
                    </a:ext>
                  </a:extLst>
                </a:gridCol>
                <a:gridCol w="473153">
                  <a:extLst>
                    <a:ext uri="{9D8B030D-6E8A-4147-A177-3AD203B41FA5}">
                      <a16:colId xmlns:a16="http://schemas.microsoft.com/office/drawing/2014/main" val="20001"/>
                    </a:ext>
                  </a:extLst>
                </a:gridCol>
                <a:gridCol w="1553561">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800" dirty="0" smtClean="0">
                          <a:latin typeface="Source Sans Pro"/>
                        </a:rPr>
                        <a:t>V</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400" dirty="0" smtClean="0">
                          <a:latin typeface="Source Sans Pro"/>
                        </a:rPr>
                        <a:t>tag</a:t>
                      </a:r>
                      <a:endParaRPr lang="en-US" sz="1400" b="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1800" dirty="0" smtClean="0">
                          <a:latin typeface="Source Sans Pro"/>
                        </a:rPr>
                        <a:t>data</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E</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O</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bl>
          </a:graphicData>
        </a:graphic>
      </p:graphicFrame>
      <p:graphicFrame>
        <p:nvGraphicFramePr>
          <p:cNvPr id="17" name="Table 16"/>
          <p:cNvGraphicFramePr>
            <a:graphicFrameLocks noGrp="1"/>
          </p:cNvGraphicFramePr>
          <p:nvPr>
            <p:extLst>
              <p:ext uri="{D42A27DB-BD31-4B8C-83A1-F6EECF244321}">
                <p14:modId xmlns:p14="http://schemas.microsoft.com/office/powerpoint/2010/main" val="866103871"/>
              </p:ext>
            </p:extLst>
          </p:nvPr>
        </p:nvGraphicFramePr>
        <p:xfrm>
          <a:off x="1926771" y="2377190"/>
          <a:ext cx="993473" cy="1828800"/>
        </p:xfrm>
        <a:graphic>
          <a:graphicData uri="http://schemas.openxmlformats.org/drawingml/2006/table">
            <a:tbl>
              <a:tblPr firstRow="1" bandRow="1"/>
              <a:tblGrid>
                <a:gridCol w="993473">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latin typeface="Source Sans Pro"/>
                        </a:rPr>
                        <a:t>index</a:t>
                      </a:r>
                      <a:endParaRPr lang="en-US" sz="2000" b="0" dirty="0">
                        <a:solidFill>
                          <a:schemeClr val="tx2"/>
                        </a:solidFill>
                        <a:latin typeface="Source Sans Pro"/>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graphicFrame>
        <p:nvGraphicFramePr>
          <p:cNvPr id="18" name="Content Placeholder 23"/>
          <p:cNvGraphicFramePr>
            <a:graphicFrameLocks/>
          </p:cNvGraphicFramePr>
          <p:nvPr>
            <p:extLst>
              <p:ext uri="{D42A27DB-BD31-4B8C-83A1-F6EECF244321}">
                <p14:modId xmlns:p14="http://schemas.microsoft.com/office/powerpoint/2010/main" val="3239489117"/>
              </p:ext>
            </p:extLst>
          </p:nvPr>
        </p:nvGraphicFramePr>
        <p:xfrm>
          <a:off x="6421655" y="537971"/>
          <a:ext cx="2331384" cy="621792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gridCol w="1554199">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latin typeface="Source Sans Pro"/>
                        </a:rPr>
                        <a:t>addr</a:t>
                      </a:r>
                      <a:endParaRPr lang="en-US" sz="2000" b="0" dirty="0">
                        <a:solidFill>
                          <a:srgbClr val="000000"/>
                        </a:solidFill>
                        <a:latin typeface="Source Sans Pro"/>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a:rPr>
                        <a:t>data</a:t>
                      </a:r>
                      <a:endParaRPr lang="en-US" sz="20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A</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B</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C</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D</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E</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F</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G</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H</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J</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K</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L</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M</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N</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O</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P</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Q</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
        <p:nvSpPr>
          <p:cNvPr id="10" name="Title 1"/>
          <p:cNvSpPr>
            <a:spLocks noGrp="1"/>
          </p:cNvSpPr>
          <p:nvPr>
            <p:ph type="title"/>
          </p:nvPr>
        </p:nvSpPr>
        <p:spPr>
          <a:xfrm>
            <a:off x="192877" y="1430367"/>
            <a:ext cx="1505356" cy="1594085"/>
          </a:xfrm>
          <a:solidFill>
            <a:srgbClr val="FFC000"/>
          </a:solidFill>
          <a:ln>
            <a:solidFill>
              <a:schemeClr val="tx1"/>
            </a:solidFill>
          </a:ln>
        </p:spPr>
        <p:txBody>
          <a:bodyPr>
            <a:normAutofit fontScale="90000"/>
          </a:bodyPr>
          <a:lstStyle/>
          <a:p>
            <a:pPr algn="l"/>
            <a:r>
              <a:rPr lang="en-US" sz="3200" dirty="0" smtClean="0"/>
              <a:t>Clicker:</a:t>
            </a:r>
            <a:br>
              <a:rPr lang="en-US" sz="3200" dirty="0" smtClean="0"/>
            </a:br>
            <a:r>
              <a:rPr lang="en-US" sz="3200" dirty="0" smtClean="0"/>
              <a:t>A) Hit</a:t>
            </a:r>
            <a:br>
              <a:rPr lang="en-US" sz="3200" dirty="0" smtClean="0"/>
            </a:br>
            <a:r>
              <a:rPr lang="en-US" sz="3200" dirty="0" smtClean="0"/>
              <a:t>B) Miss</a:t>
            </a:r>
            <a:endParaRPr lang="en-US" sz="3200" dirty="0"/>
          </a:p>
        </p:txBody>
      </p:sp>
      <p:sp>
        <p:nvSpPr>
          <p:cNvPr id="11" name="Rectangle 10"/>
          <p:cNvSpPr/>
          <p:nvPr/>
        </p:nvSpPr>
        <p:spPr>
          <a:xfrm>
            <a:off x="115658" y="4431788"/>
            <a:ext cx="2212755" cy="1569660"/>
          </a:xfrm>
          <a:prstGeom prst="rect">
            <a:avLst/>
          </a:prstGeom>
        </p:spPr>
        <p:txBody>
          <a:bodyPr wrap="square">
            <a:spAutoFit/>
          </a:bodyPr>
          <a:lstStyle/>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1100</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1101</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0100</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1100</a:t>
            </a:r>
            <a:endParaRPr lang="en-US" sz="2400" b="1" dirty="0">
              <a:solidFill>
                <a:schemeClr val="tx2"/>
              </a:solidFill>
              <a:latin typeface="Courier New" pitchFamily="49" charset="0"/>
            </a:endParaRPr>
          </a:p>
        </p:txBody>
      </p:sp>
      <p:sp>
        <p:nvSpPr>
          <p:cNvPr id="19" name="Rounded Rectangle 18"/>
          <p:cNvSpPr/>
          <p:nvPr/>
        </p:nvSpPr>
        <p:spPr>
          <a:xfrm>
            <a:off x="1836249" y="5565303"/>
            <a:ext cx="397737" cy="320184"/>
          </a:xfrm>
          <a:prstGeom prst="roundRect">
            <a:avLst/>
          </a:prstGeom>
          <a:noFill/>
          <a:ln w="190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 name="Rounded Rectangle 20"/>
          <p:cNvSpPr/>
          <p:nvPr/>
        </p:nvSpPr>
        <p:spPr>
          <a:xfrm>
            <a:off x="2931877" y="2713735"/>
            <a:ext cx="294875" cy="320184"/>
          </a:xfrm>
          <a:prstGeom prst="roundRect">
            <a:avLst/>
          </a:prstGeom>
          <a:noFill/>
          <a:ln w="19050" cmpd="sng">
            <a:solidFill>
              <a:srgbClr val="0000FF"/>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Rounded Rectangle 21"/>
          <p:cNvSpPr/>
          <p:nvPr/>
        </p:nvSpPr>
        <p:spPr>
          <a:xfrm>
            <a:off x="1470447" y="5565303"/>
            <a:ext cx="353552"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Rounded Rectangle 22"/>
          <p:cNvSpPr/>
          <p:nvPr/>
        </p:nvSpPr>
        <p:spPr>
          <a:xfrm>
            <a:off x="3287035" y="2722500"/>
            <a:ext cx="381796"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2472603" y="4524298"/>
            <a:ext cx="751578" cy="369332"/>
          </a:xfrm>
          <a:prstGeom prst="rect">
            <a:avLst/>
          </a:prstGeom>
        </p:spPr>
        <p:txBody>
          <a:bodyPr wrap="none">
            <a:spAutoFit/>
          </a:bodyPr>
          <a:lstStyle/>
          <a:p>
            <a:r>
              <a:rPr lang="en-US" b="1" dirty="0" smtClean="0">
                <a:solidFill>
                  <a:srgbClr val="660066"/>
                </a:solidFill>
                <a:latin typeface="Courier New" pitchFamily="49" charset="0"/>
              </a:rPr>
              <a:t>Miss</a:t>
            </a:r>
            <a:endParaRPr lang="en-US" dirty="0">
              <a:solidFill>
                <a:srgbClr val="660066"/>
              </a:solidFill>
            </a:endParaRPr>
          </a:p>
        </p:txBody>
      </p:sp>
      <p:sp>
        <p:nvSpPr>
          <p:cNvPr id="25" name="Content Placeholder 2"/>
          <p:cNvSpPr txBox="1">
            <a:spLocks/>
          </p:cNvSpPr>
          <p:nvPr/>
        </p:nvSpPr>
        <p:spPr>
          <a:xfrm>
            <a:off x="3657198" y="4457854"/>
            <a:ext cx="2764457" cy="1817733"/>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solidFill>
                  <a:schemeClr val="tx2"/>
                </a:solidFill>
                <a:latin typeface="Source Sans Pro"/>
              </a:rPr>
              <a:t>Lookup:</a:t>
            </a:r>
            <a:endParaRPr lang="en-US" b="1" dirty="0">
              <a:solidFill>
                <a:schemeClr val="tx2"/>
              </a:solidFill>
              <a:latin typeface="Source Sans Pro"/>
            </a:endParaRPr>
          </a:p>
          <a:p>
            <a:r>
              <a:rPr lang="en-US" dirty="0" smtClean="0">
                <a:solidFill>
                  <a:schemeClr val="accent2"/>
                </a:solidFill>
                <a:latin typeface="Source Sans Pro"/>
              </a:rPr>
              <a:t>Index</a:t>
            </a:r>
            <a:r>
              <a:rPr lang="en-US" dirty="0" smtClean="0">
                <a:solidFill>
                  <a:schemeClr val="tx2"/>
                </a:solidFill>
                <a:latin typeface="Source Sans Pro"/>
              </a:rPr>
              <a:t> into $</a:t>
            </a:r>
          </a:p>
          <a:p>
            <a:r>
              <a:rPr lang="en-US" dirty="0" smtClean="0">
                <a:solidFill>
                  <a:schemeClr val="tx2"/>
                </a:solidFill>
                <a:latin typeface="Source Sans Pro"/>
              </a:rPr>
              <a:t>Check </a:t>
            </a:r>
            <a:r>
              <a:rPr lang="en-US" dirty="0" smtClean="0">
                <a:solidFill>
                  <a:schemeClr val="accent4"/>
                </a:solidFill>
                <a:latin typeface="Source Sans Pro"/>
              </a:rPr>
              <a:t>tag</a:t>
            </a:r>
          </a:p>
          <a:p>
            <a:r>
              <a:rPr lang="en-US" dirty="0" smtClean="0">
                <a:solidFill>
                  <a:schemeClr val="tx2"/>
                </a:solidFill>
                <a:latin typeface="Source Sans Pro"/>
              </a:rPr>
              <a:t>Check </a:t>
            </a:r>
            <a:r>
              <a:rPr lang="en-US" dirty="0" smtClean="0">
                <a:solidFill>
                  <a:schemeClr val="accent1"/>
                </a:solidFill>
                <a:latin typeface="Source Sans Pro"/>
              </a:rPr>
              <a:t>valid</a:t>
            </a:r>
            <a:r>
              <a:rPr lang="en-US" dirty="0" smtClean="0">
                <a:solidFill>
                  <a:schemeClr val="tx2"/>
                </a:solidFill>
                <a:latin typeface="Source Sans Pro"/>
              </a:rPr>
              <a:t> bit</a:t>
            </a:r>
          </a:p>
        </p:txBody>
      </p:sp>
      <p:sp>
        <p:nvSpPr>
          <p:cNvPr id="27" name="Right Arrow 26"/>
          <p:cNvSpPr/>
          <p:nvPr/>
        </p:nvSpPr>
        <p:spPr>
          <a:xfrm>
            <a:off x="3657198" y="4968342"/>
            <a:ext cx="302919" cy="224138"/>
          </a:xfrm>
          <a:prstGeom prst="rightArrow">
            <a:avLst/>
          </a:prstGeom>
          <a:solidFill>
            <a:srgbClr val="FFFF00"/>
          </a:solidFill>
          <a:ln w="190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Right Arrow 27"/>
          <p:cNvSpPr/>
          <p:nvPr/>
        </p:nvSpPr>
        <p:spPr>
          <a:xfrm>
            <a:off x="3658138" y="5793102"/>
            <a:ext cx="302919" cy="224138"/>
          </a:xfrm>
          <a:prstGeom prst="rightArrow">
            <a:avLst/>
          </a:prstGeom>
          <a:solidFill>
            <a:srgbClr val="FFFF00"/>
          </a:solidFill>
          <a:ln w="190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9" name="Right Arrow 28"/>
          <p:cNvSpPr/>
          <p:nvPr/>
        </p:nvSpPr>
        <p:spPr>
          <a:xfrm>
            <a:off x="3657198" y="5357332"/>
            <a:ext cx="302919" cy="224138"/>
          </a:xfrm>
          <a:prstGeom prst="rightArrow">
            <a:avLst/>
          </a:prstGeom>
          <a:solidFill>
            <a:srgbClr val="FFFF00"/>
          </a:solidFill>
          <a:ln w="190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0" name="Slide Number Placeholder 4"/>
          <p:cNvSpPr txBox="1">
            <a:spLocks/>
          </p:cNvSpPr>
          <p:nvPr/>
        </p:nvSpPr>
        <p:spPr>
          <a:xfrm>
            <a:off x="6965076" y="6356350"/>
            <a:ext cx="2133600" cy="365125"/>
          </a:xfrm>
          <a:prstGeom prst="rect">
            <a:avLst/>
          </a:prstGeom>
        </p:spPr>
        <p:txBody>
          <a:bodyPr/>
          <a:lstStyle>
            <a:defPPr>
              <a:defRPr lang="en-GB"/>
            </a:defPPr>
            <a:lvl1pPr algn="l" defTabSz="457200" rtl="0" fontAlgn="base">
              <a:spcBef>
                <a:spcPct val="0"/>
              </a:spcBef>
              <a:spcAft>
                <a:spcPct val="0"/>
              </a:spcAft>
              <a:defRPr sz="2400" kern="1200">
                <a:solidFill>
                  <a:schemeClr val="bg1"/>
                </a:solidFill>
                <a:latin typeface="Times New Roman" pitchFamily="18" charset="0"/>
                <a:ea typeface="Osaka"/>
                <a:cs typeface="Osaka"/>
              </a:defRPr>
            </a:lvl1pPr>
            <a:lvl2pPr marL="742950" indent="-285750" algn="l" defTabSz="457200" rtl="0" fontAlgn="base">
              <a:spcBef>
                <a:spcPct val="0"/>
              </a:spcBef>
              <a:spcAft>
                <a:spcPct val="0"/>
              </a:spcAft>
              <a:defRPr sz="2400" kern="1200">
                <a:solidFill>
                  <a:schemeClr val="bg1"/>
                </a:solidFill>
                <a:latin typeface="Times New Roman" pitchFamily="18" charset="0"/>
                <a:ea typeface="Osaka"/>
                <a:cs typeface="Osaka"/>
              </a:defRPr>
            </a:lvl2pPr>
            <a:lvl3pPr marL="1143000" indent="-228600" algn="l" defTabSz="457200" rtl="0" fontAlgn="base">
              <a:spcBef>
                <a:spcPct val="0"/>
              </a:spcBef>
              <a:spcAft>
                <a:spcPct val="0"/>
              </a:spcAft>
              <a:defRPr sz="2400" kern="1200">
                <a:solidFill>
                  <a:schemeClr val="bg1"/>
                </a:solidFill>
                <a:latin typeface="Times New Roman" pitchFamily="18" charset="0"/>
                <a:ea typeface="Osaka"/>
                <a:cs typeface="Osaka"/>
              </a:defRPr>
            </a:lvl3pPr>
            <a:lvl4pPr marL="1600200" indent="-228600" algn="l" defTabSz="457200" rtl="0" fontAlgn="base">
              <a:spcBef>
                <a:spcPct val="0"/>
              </a:spcBef>
              <a:spcAft>
                <a:spcPct val="0"/>
              </a:spcAft>
              <a:defRPr sz="2400" kern="1200">
                <a:solidFill>
                  <a:schemeClr val="bg1"/>
                </a:solidFill>
                <a:latin typeface="Times New Roman" pitchFamily="18" charset="0"/>
                <a:ea typeface="Osaka"/>
                <a:cs typeface="Osaka"/>
              </a:defRPr>
            </a:lvl4pPr>
            <a:lvl5pPr marL="2057400" indent="-228600" algn="l" defTabSz="457200" rtl="0" fontAlgn="base">
              <a:spcBef>
                <a:spcPct val="0"/>
              </a:spcBef>
              <a:spcAft>
                <a:spcPct val="0"/>
              </a:spcAft>
              <a:defRPr sz="2400" kern="1200">
                <a:solidFill>
                  <a:schemeClr val="bg1"/>
                </a:solidFill>
                <a:latin typeface="Times New Roman" pitchFamily="18" charset="0"/>
                <a:ea typeface="Osaka"/>
                <a:cs typeface="Osaka"/>
              </a:defRPr>
            </a:lvl5pPr>
            <a:lvl6pPr marL="2286000" algn="l" defTabSz="914400" rtl="0" eaLnBrk="1" latinLnBrk="0" hangingPunct="1">
              <a:defRPr sz="2400" kern="1200">
                <a:solidFill>
                  <a:schemeClr val="bg1"/>
                </a:solidFill>
                <a:latin typeface="Times New Roman" pitchFamily="18" charset="0"/>
                <a:ea typeface="Osaka"/>
                <a:cs typeface="Osaka"/>
              </a:defRPr>
            </a:lvl6pPr>
            <a:lvl7pPr marL="2743200" algn="l" defTabSz="914400" rtl="0" eaLnBrk="1" latinLnBrk="0" hangingPunct="1">
              <a:defRPr sz="2400" kern="1200">
                <a:solidFill>
                  <a:schemeClr val="bg1"/>
                </a:solidFill>
                <a:latin typeface="Times New Roman" pitchFamily="18" charset="0"/>
                <a:ea typeface="Osaka"/>
                <a:cs typeface="Osaka"/>
              </a:defRPr>
            </a:lvl7pPr>
            <a:lvl8pPr marL="3200400" algn="l" defTabSz="914400" rtl="0" eaLnBrk="1" latinLnBrk="0" hangingPunct="1">
              <a:defRPr sz="2400" kern="1200">
                <a:solidFill>
                  <a:schemeClr val="bg1"/>
                </a:solidFill>
                <a:latin typeface="Times New Roman" pitchFamily="18" charset="0"/>
                <a:ea typeface="Osaka"/>
                <a:cs typeface="Osaka"/>
              </a:defRPr>
            </a:lvl8pPr>
            <a:lvl9pPr marL="3657600" algn="l" defTabSz="914400" rtl="0" eaLnBrk="1" latinLnBrk="0" hangingPunct="1">
              <a:defRPr sz="2400" kern="1200">
                <a:solidFill>
                  <a:schemeClr val="bg1"/>
                </a:solidFill>
                <a:latin typeface="Times New Roman" pitchFamily="18" charset="0"/>
                <a:ea typeface="Osaka"/>
                <a:cs typeface="Osaka"/>
              </a:defRPr>
            </a:lvl9pPr>
          </a:lstStyle>
          <a:p>
            <a:fld id="{1B3071EE-6A41-1545-984D-C64410A4D8BB}" type="slidenum">
              <a:rPr lang="en-US" smtClean="0"/>
              <a:pPr/>
              <a:t>44</a:t>
            </a:fld>
            <a:endParaRPr lang="en-US"/>
          </a:p>
        </p:txBody>
      </p:sp>
      <p:sp>
        <p:nvSpPr>
          <p:cNvPr id="31" name="Title 1"/>
          <p:cNvSpPr txBox="1">
            <a:spLocks/>
          </p:cNvSpPr>
          <p:nvPr/>
        </p:nvSpPr>
        <p:spPr>
          <a:xfrm>
            <a:off x="609600" y="304928"/>
            <a:ext cx="5727381"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r>
              <a:rPr lang="en-US" dirty="0" smtClean="0">
                <a:solidFill>
                  <a:schemeClr val="tx2"/>
                </a:solidFill>
                <a:latin typeface="Source Sans Pro"/>
              </a:rPr>
              <a:t>Simulation #2: </a:t>
            </a:r>
          </a:p>
          <a:p>
            <a:r>
              <a:rPr lang="en-US" dirty="0" smtClean="0">
                <a:solidFill>
                  <a:schemeClr val="tx2"/>
                </a:solidFill>
                <a:latin typeface="Source Sans Pro"/>
              </a:rPr>
              <a:t>4-byte, DM Cache</a:t>
            </a:r>
            <a:endParaRPr lang="en-US" dirty="0">
              <a:solidFill>
                <a:schemeClr val="tx2"/>
              </a:solidFill>
              <a:latin typeface="Source Sans Pro"/>
            </a:endParaRPr>
          </a:p>
        </p:txBody>
      </p:sp>
      <p:sp>
        <p:nvSpPr>
          <p:cNvPr id="32" name="Right Arrow 31"/>
          <p:cNvSpPr/>
          <p:nvPr/>
        </p:nvSpPr>
        <p:spPr>
          <a:xfrm>
            <a:off x="-110042" y="5613326"/>
            <a:ext cx="302919" cy="224138"/>
          </a:xfrm>
          <a:prstGeom prst="rightArrow">
            <a:avLst/>
          </a:prstGeom>
          <a:solidFill>
            <a:srgbClr val="FFC000"/>
          </a:solidFill>
          <a:ln w="190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Rectangle 32"/>
          <p:cNvSpPr/>
          <p:nvPr/>
        </p:nvSpPr>
        <p:spPr>
          <a:xfrm>
            <a:off x="2476596" y="4842606"/>
            <a:ext cx="751578" cy="369332"/>
          </a:xfrm>
          <a:prstGeom prst="rect">
            <a:avLst/>
          </a:prstGeom>
        </p:spPr>
        <p:txBody>
          <a:bodyPr wrap="none">
            <a:spAutoFit/>
          </a:bodyPr>
          <a:lstStyle/>
          <a:p>
            <a:r>
              <a:rPr lang="en-US" b="1" dirty="0" smtClean="0">
                <a:solidFill>
                  <a:srgbClr val="660066"/>
                </a:solidFill>
                <a:latin typeface="Courier New" pitchFamily="49" charset="0"/>
              </a:rPr>
              <a:t>Miss</a:t>
            </a:r>
            <a:endParaRPr lang="en-US" dirty="0">
              <a:solidFill>
                <a:srgbClr val="660066"/>
              </a:solidFill>
            </a:endParaRPr>
          </a:p>
        </p:txBody>
      </p:sp>
      <p:sp>
        <p:nvSpPr>
          <p:cNvPr id="34" name="Rectangle 33"/>
          <p:cNvSpPr/>
          <p:nvPr/>
        </p:nvSpPr>
        <p:spPr>
          <a:xfrm>
            <a:off x="2487494" y="5151897"/>
            <a:ext cx="751578" cy="369332"/>
          </a:xfrm>
          <a:prstGeom prst="rect">
            <a:avLst/>
          </a:prstGeom>
        </p:spPr>
        <p:txBody>
          <a:bodyPr wrap="none">
            <a:spAutoFit/>
          </a:bodyPr>
          <a:lstStyle/>
          <a:p>
            <a:r>
              <a:rPr lang="en-US" b="1" dirty="0" smtClean="0">
                <a:solidFill>
                  <a:srgbClr val="660066"/>
                </a:solidFill>
                <a:latin typeface="Courier New" pitchFamily="49" charset="0"/>
              </a:rPr>
              <a:t>Miss</a:t>
            </a:r>
            <a:endParaRPr lang="en-US" dirty="0">
              <a:solidFill>
                <a:srgbClr val="660066"/>
              </a:solidFill>
            </a:endParaRPr>
          </a:p>
        </p:txBody>
      </p:sp>
      <p:sp>
        <p:nvSpPr>
          <p:cNvPr id="36" name="Rectangle 35"/>
          <p:cNvSpPr/>
          <p:nvPr/>
        </p:nvSpPr>
        <p:spPr>
          <a:xfrm>
            <a:off x="2472603" y="5499129"/>
            <a:ext cx="751578" cy="369332"/>
          </a:xfrm>
          <a:prstGeom prst="rect">
            <a:avLst/>
          </a:prstGeom>
        </p:spPr>
        <p:txBody>
          <a:bodyPr wrap="none">
            <a:spAutoFit/>
          </a:bodyPr>
          <a:lstStyle/>
          <a:p>
            <a:r>
              <a:rPr lang="en-US" b="1" dirty="0" smtClean="0">
                <a:solidFill>
                  <a:srgbClr val="660066"/>
                </a:solidFill>
                <a:latin typeface="Courier New" pitchFamily="49" charset="0"/>
              </a:rPr>
              <a:t>Miss</a:t>
            </a:r>
            <a:endParaRPr lang="en-US" dirty="0">
              <a:solidFill>
                <a:srgbClr val="660066"/>
              </a:solidFill>
            </a:endParaRPr>
          </a:p>
        </p:txBody>
      </p:sp>
      <p:cxnSp>
        <p:nvCxnSpPr>
          <p:cNvPr id="37" name="Elbow Connector 36"/>
          <p:cNvCxnSpPr/>
          <p:nvPr/>
        </p:nvCxnSpPr>
        <p:spPr>
          <a:xfrm rot="5400000" flipH="1" flipV="1">
            <a:off x="945183" y="4012439"/>
            <a:ext cx="2672668" cy="500283"/>
          </a:xfrm>
          <a:prstGeom prst="bentConnector3">
            <a:avLst>
              <a:gd name="adj1" fmla="val 100044"/>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173004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9"/>
                                        </p:tgtEl>
                                        <p:attrNameLst>
                                          <p:attrName>style.visibility</p:attrName>
                                        </p:attrNameLst>
                                      </p:cBhvr>
                                      <p:to>
                                        <p:strVal val="visible"/>
                                      </p:to>
                                    </p:set>
                                  </p:childTnLst>
                                </p:cTn>
                              </p:par>
                              <p:par>
                                <p:cTn id="13" presetID="1" presetClass="exit" presetSubtype="0" fill="hold" grpId="1" nodeType="withEffect">
                                  <p:stCondLst>
                                    <p:cond delay="0"/>
                                  </p:stCondLst>
                                  <p:childTnLst>
                                    <p:set>
                                      <p:cBhvr>
                                        <p:cTn id="14" dur="1" fill="hold">
                                          <p:stCondLst>
                                            <p:cond delay="0"/>
                                          </p:stCondLst>
                                        </p:cTn>
                                        <p:tgtEl>
                                          <p:spTgt spid="27"/>
                                        </p:tgtEl>
                                        <p:attrNameLst>
                                          <p:attrName>style.visibility</p:attrName>
                                        </p:attrNameLst>
                                      </p:cBhvr>
                                      <p:to>
                                        <p:strVal val="hidden"/>
                                      </p:to>
                                    </p:set>
                                  </p:childTnLst>
                                </p:cTn>
                              </p:par>
                              <p:par>
                                <p:cTn id="15" presetID="1"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8"/>
                                        </p:tgtEl>
                                        <p:attrNameLst>
                                          <p:attrName>style.visibility</p:attrName>
                                        </p:attrNameLst>
                                      </p:cBhvr>
                                      <p:to>
                                        <p:strVal val="visible"/>
                                      </p:to>
                                    </p:set>
                                  </p:childTnLst>
                                </p:cTn>
                              </p:par>
                              <p:par>
                                <p:cTn id="23" presetID="1" presetClass="exit" presetSubtype="0" fill="hold" grpId="1" nodeType="withEffect">
                                  <p:stCondLst>
                                    <p:cond delay="0"/>
                                  </p:stCondLst>
                                  <p:childTnLst>
                                    <p:set>
                                      <p:cBhvr>
                                        <p:cTn id="24" dur="1" fill="hold">
                                          <p:stCondLst>
                                            <p:cond delay="0"/>
                                          </p:stCondLst>
                                        </p:cTn>
                                        <p:tgtEl>
                                          <p:spTgt spid="29"/>
                                        </p:tgtEl>
                                        <p:attrNameLst>
                                          <p:attrName>style.visibility</p:attrName>
                                        </p:attrNameLst>
                                      </p:cBhvr>
                                      <p:to>
                                        <p:strVal val="hidden"/>
                                      </p:to>
                                    </p:set>
                                  </p:childTnLst>
                                </p:cTn>
                              </p:par>
                              <p:par>
                                <p:cTn id="25" presetID="1" presetClass="entr" presetSubtype="0" fill="hold" grpId="0" nodeType="withEffect">
                                  <p:stCondLst>
                                    <p:cond delay="0"/>
                                  </p:stCondLst>
                                  <p:childTnLst>
                                    <p:set>
                                      <p:cBhvr>
                                        <p:cTn id="26" dur="1" fill="hold">
                                          <p:stCondLst>
                                            <p:cond delay="0"/>
                                          </p:stCondLst>
                                        </p:cTn>
                                        <p:tgtEl>
                                          <p:spTgt spid="2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childTnLst>
                                </p:cTn>
                              </p:par>
                              <p:par>
                                <p:cTn id="31" presetID="1" presetClass="exit" presetSubtype="0" fill="hold" grpId="1" nodeType="withEffect">
                                  <p:stCondLst>
                                    <p:cond delay="0"/>
                                  </p:stCondLst>
                                  <p:childTnLst>
                                    <p:set>
                                      <p:cBhvr>
                                        <p:cTn id="32" dur="1" fill="hold">
                                          <p:stCondLst>
                                            <p:cond delay="0"/>
                                          </p:stCondLst>
                                        </p:cTn>
                                        <p:tgtEl>
                                          <p:spTgt spid="23"/>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21"/>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6"/>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21" grpId="0" animBg="1"/>
      <p:bldP spid="21" grpId="1" animBg="1"/>
      <p:bldP spid="22" grpId="0" animBg="1"/>
      <p:bldP spid="23" grpId="0" animBg="1"/>
      <p:bldP spid="23" grpId="1" animBg="1"/>
      <p:bldP spid="24" grpId="0"/>
      <p:bldP spid="27" grpId="0" animBg="1"/>
      <p:bldP spid="27" grpId="1" animBg="1"/>
      <p:bldP spid="28" grpId="0" animBg="1"/>
      <p:bldP spid="29" grpId="0" animBg="1"/>
      <p:bldP spid="29" grpId="1" animBg="1"/>
      <p:bldP spid="33" grpId="0"/>
      <p:bldP spid="34" grpId="0"/>
      <p:bldP spid="36"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45</a:t>
            </a:fld>
            <a:endParaRPr lang="en-US" dirty="0"/>
          </a:p>
        </p:txBody>
      </p:sp>
      <p:sp>
        <p:nvSpPr>
          <p:cNvPr id="13" name="Rectangle 12"/>
          <p:cNvSpPr/>
          <p:nvPr/>
        </p:nvSpPr>
        <p:spPr>
          <a:xfrm>
            <a:off x="695793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14" name="Rectangle 13"/>
          <p:cNvSpPr/>
          <p:nvPr/>
        </p:nvSpPr>
        <p:spPr>
          <a:xfrm>
            <a:off x="3706799" y="1739328"/>
            <a:ext cx="1041271"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CACHE</a:t>
            </a:r>
            <a:endParaRPr lang="en-US" b="1" dirty="0">
              <a:solidFill>
                <a:prstClr val="black"/>
              </a:solidFill>
              <a:latin typeface="Calibri"/>
              <a:ea typeface="+mn-ea"/>
              <a:cs typeface="+mn-cs"/>
            </a:endParaRPr>
          </a:p>
        </p:txBody>
      </p:sp>
      <p:graphicFrame>
        <p:nvGraphicFramePr>
          <p:cNvPr id="16" name="Table 15"/>
          <p:cNvGraphicFramePr>
            <a:graphicFrameLocks noGrp="1"/>
          </p:cNvGraphicFramePr>
          <p:nvPr>
            <p:extLst>
              <p:ext uri="{D42A27DB-BD31-4B8C-83A1-F6EECF244321}">
                <p14:modId xmlns:p14="http://schemas.microsoft.com/office/powerpoint/2010/main" val="4132128356"/>
              </p:ext>
            </p:extLst>
          </p:nvPr>
        </p:nvGraphicFramePr>
        <p:xfrm>
          <a:off x="2920244" y="2364879"/>
          <a:ext cx="2331384" cy="1828660"/>
        </p:xfrm>
        <a:graphic>
          <a:graphicData uri="http://schemas.openxmlformats.org/drawingml/2006/table">
            <a:tbl>
              <a:tblPr firstRow="1" bandRow="1"/>
              <a:tblGrid>
                <a:gridCol w="304670">
                  <a:extLst>
                    <a:ext uri="{9D8B030D-6E8A-4147-A177-3AD203B41FA5}">
                      <a16:colId xmlns:a16="http://schemas.microsoft.com/office/drawing/2014/main" val="20000"/>
                    </a:ext>
                  </a:extLst>
                </a:gridCol>
                <a:gridCol w="473153">
                  <a:extLst>
                    <a:ext uri="{9D8B030D-6E8A-4147-A177-3AD203B41FA5}">
                      <a16:colId xmlns:a16="http://schemas.microsoft.com/office/drawing/2014/main" val="20001"/>
                    </a:ext>
                  </a:extLst>
                </a:gridCol>
                <a:gridCol w="1553561">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800" dirty="0" smtClean="0">
                          <a:latin typeface="Source Sans Pro"/>
                        </a:rPr>
                        <a:t>V</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400" dirty="0" smtClean="0">
                          <a:latin typeface="Source Sans Pro"/>
                        </a:rPr>
                        <a:t>tag</a:t>
                      </a:r>
                      <a:endParaRPr lang="en-US" sz="1400" b="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1800" dirty="0" smtClean="0">
                          <a:latin typeface="Source Sans Pro"/>
                        </a:rPr>
                        <a:t>data</a:t>
                      </a:r>
                      <a:endParaRPr lang="en-US" sz="18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N</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O</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0</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latin typeface="Source Sans Pro"/>
                        </a:rPr>
                        <a:t>11</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1800" dirty="0" smtClean="0">
                          <a:solidFill>
                            <a:schemeClr val="tx2"/>
                          </a:solidFill>
                          <a:latin typeface="Source Sans Pro"/>
                        </a:rPr>
                        <a:t>X</a:t>
                      </a:r>
                      <a:endParaRPr lang="en-US" sz="18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bl>
          </a:graphicData>
        </a:graphic>
      </p:graphicFrame>
      <p:graphicFrame>
        <p:nvGraphicFramePr>
          <p:cNvPr id="17" name="Table 16"/>
          <p:cNvGraphicFramePr>
            <a:graphicFrameLocks noGrp="1"/>
          </p:cNvGraphicFramePr>
          <p:nvPr>
            <p:extLst>
              <p:ext uri="{D42A27DB-BD31-4B8C-83A1-F6EECF244321}">
                <p14:modId xmlns:p14="http://schemas.microsoft.com/office/powerpoint/2010/main" val="866103871"/>
              </p:ext>
            </p:extLst>
          </p:nvPr>
        </p:nvGraphicFramePr>
        <p:xfrm>
          <a:off x="1926771" y="2377190"/>
          <a:ext cx="993473" cy="1828800"/>
        </p:xfrm>
        <a:graphic>
          <a:graphicData uri="http://schemas.openxmlformats.org/drawingml/2006/table">
            <a:tbl>
              <a:tblPr firstRow="1" bandRow="1"/>
              <a:tblGrid>
                <a:gridCol w="993473">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latin typeface="Source Sans Pro"/>
                        </a:rPr>
                        <a:t>index</a:t>
                      </a:r>
                      <a:endParaRPr lang="en-US" sz="2000" b="0" dirty="0">
                        <a:solidFill>
                          <a:schemeClr val="tx2"/>
                        </a:solidFill>
                        <a:latin typeface="Source Sans Pro"/>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01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10</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a:rPr>
                        <a:t>11</a:t>
                      </a:r>
                      <a:endParaRPr lang="en-US" sz="2000" dirty="0">
                        <a:solidFill>
                          <a:schemeClr val="tx2"/>
                        </a:solidFill>
                        <a:latin typeface="Source Sans Pro"/>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graphicFrame>
        <p:nvGraphicFramePr>
          <p:cNvPr id="18" name="Content Placeholder 23"/>
          <p:cNvGraphicFramePr>
            <a:graphicFrameLocks/>
          </p:cNvGraphicFramePr>
          <p:nvPr>
            <p:extLst>
              <p:ext uri="{D42A27DB-BD31-4B8C-83A1-F6EECF244321}">
                <p14:modId xmlns:p14="http://schemas.microsoft.com/office/powerpoint/2010/main" val="3239489117"/>
              </p:ext>
            </p:extLst>
          </p:nvPr>
        </p:nvGraphicFramePr>
        <p:xfrm>
          <a:off x="6421655" y="537971"/>
          <a:ext cx="2331384" cy="621792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gridCol w="1554199">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latin typeface="Source Sans Pro"/>
                        </a:rPr>
                        <a:t>addr</a:t>
                      </a:r>
                      <a:endParaRPr lang="en-US" sz="2000" b="0" dirty="0">
                        <a:solidFill>
                          <a:srgbClr val="000000"/>
                        </a:solidFill>
                        <a:latin typeface="Source Sans Pro"/>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a:rPr>
                        <a:t>data</a:t>
                      </a:r>
                      <a:endParaRPr lang="en-US" sz="2000" dirty="0">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A</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B</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C</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D</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0100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E</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F</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G</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H</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1000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J</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K</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L</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M</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a:rPr>
                        <a:t>1100</a:t>
                      </a:r>
                      <a:endParaRPr lang="en-US" sz="2000" b="0" dirty="0">
                        <a:solidFill>
                          <a:srgbClr val="000000"/>
                        </a:solidFill>
                        <a:latin typeface="Source Sans Pro"/>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N</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O</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P</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a:rPr>
                        <a:t>Q</a:t>
                      </a:r>
                      <a:endParaRPr lang="en-US" sz="2000" dirty="0">
                        <a:solidFill>
                          <a:schemeClr val="tx2"/>
                        </a:solidFill>
                        <a:latin typeface="Source Sans Pro"/>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
        <p:nvSpPr>
          <p:cNvPr id="11" name="Rectangle 10"/>
          <p:cNvSpPr/>
          <p:nvPr/>
        </p:nvSpPr>
        <p:spPr>
          <a:xfrm>
            <a:off x="115658" y="4431788"/>
            <a:ext cx="2212755" cy="1569660"/>
          </a:xfrm>
          <a:prstGeom prst="rect">
            <a:avLst/>
          </a:prstGeom>
        </p:spPr>
        <p:txBody>
          <a:bodyPr wrap="square">
            <a:spAutoFit/>
          </a:bodyPr>
          <a:lstStyle/>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1100</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1101</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0100</a:t>
            </a:r>
            <a:endParaRPr lang="en-US" sz="2400" b="1" dirty="0">
              <a:solidFill>
                <a:schemeClr val="tx2"/>
              </a:solidFill>
              <a:latin typeface="Courier New" pitchFamily="49" charset="0"/>
            </a:endParaRPr>
          </a:p>
          <a:p>
            <a:pPr>
              <a:tabLst>
                <a:tab pos="457200" algn="l"/>
                <a:tab pos="1485900" algn="l"/>
              </a:tabLst>
            </a:pPr>
            <a:r>
              <a:rPr lang="en-US" sz="2400" b="1" dirty="0">
                <a:solidFill>
                  <a:schemeClr val="tx2"/>
                </a:solidFill>
                <a:latin typeface="Courier New" pitchFamily="49" charset="0"/>
              </a:rPr>
              <a:t>load </a:t>
            </a:r>
            <a:r>
              <a:rPr lang="de-DE" sz="2400" b="1" dirty="0" smtClean="0">
                <a:solidFill>
                  <a:schemeClr val="tx2"/>
                </a:solidFill>
                <a:latin typeface="Courier New" pitchFamily="49" charset="0"/>
              </a:rPr>
              <a:t>  </a:t>
            </a:r>
            <a:r>
              <a:rPr lang="en-US" sz="2400" b="1" dirty="0" smtClean="0">
                <a:solidFill>
                  <a:schemeClr val="tx2"/>
                </a:solidFill>
                <a:latin typeface="Courier New" pitchFamily="49" charset="0"/>
              </a:rPr>
              <a:t>1100</a:t>
            </a:r>
            <a:endParaRPr lang="en-US" sz="2400" b="1" dirty="0">
              <a:solidFill>
                <a:schemeClr val="tx2"/>
              </a:solidFill>
              <a:latin typeface="Courier New" pitchFamily="49" charset="0"/>
            </a:endParaRPr>
          </a:p>
        </p:txBody>
      </p:sp>
      <p:sp>
        <p:nvSpPr>
          <p:cNvPr id="24" name="Rectangle 23"/>
          <p:cNvSpPr/>
          <p:nvPr/>
        </p:nvSpPr>
        <p:spPr>
          <a:xfrm>
            <a:off x="2472603" y="4524298"/>
            <a:ext cx="751578" cy="369332"/>
          </a:xfrm>
          <a:prstGeom prst="rect">
            <a:avLst/>
          </a:prstGeom>
        </p:spPr>
        <p:txBody>
          <a:bodyPr wrap="none">
            <a:spAutoFit/>
          </a:bodyPr>
          <a:lstStyle/>
          <a:p>
            <a:r>
              <a:rPr lang="en-US" b="1" dirty="0" smtClean="0">
                <a:solidFill>
                  <a:srgbClr val="660066"/>
                </a:solidFill>
                <a:latin typeface="Courier New" pitchFamily="49" charset="0"/>
              </a:rPr>
              <a:t>Miss</a:t>
            </a:r>
            <a:endParaRPr lang="en-US" dirty="0">
              <a:solidFill>
                <a:srgbClr val="660066"/>
              </a:solidFill>
            </a:endParaRPr>
          </a:p>
        </p:txBody>
      </p:sp>
      <p:sp>
        <p:nvSpPr>
          <p:cNvPr id="30" name="Slide Number Placeholder 4"/>
          <p:cNvSpPr txBox="1">
            <a:spLocks/>
          </p:cNvSpPr>
          <p:nvPr/>
        </p:nvSpPr>
        <p:spPr>
          <a:xfrm>
            <a:off x="6965076" y="6356350"/>
            <a:ext cx="2133600" cy="365125"/>
          </a:xfrm>
          <a:prstGeom prst="rect">
            <a:avLst/>
          </a:prstGeom>
        </p:spPr>
        <p:txBody>
          <a:bodyPr/>
          <a:lstStyle>
            <a:defPPr>
              <a:defRPr lang="en-GB"/>
            </a:defPPr>
            <a:lvl1pPr algn="l" defTabSz="457200" rtl="0" fontAlgn="base">
              <a:spcBef>
                <a:spcPct val="0"/>
              </a:spcBef>
              <a:spcAft>
                <a:spcPct val="0"/>
              </a:spcAft>
              <a:defRPr sz="2400" kern="1200">
                <a:solidFill>
                  <a:schemeClr val="bg1"/>
                </a:solidFill>
                <a:latin typeface="Times New Roman" pitchFamily="18" charset="0"/>
                <a:ea typeface="Osaka"/>
                <a:cs typeface="Osaka"/>
              </a:defRPr>
            </a:lvl1pPr>
            <a:lvl2pPr marL="742950" indent="-285750" algn="l" defTabSz="457200" rtl="0" fontAlgn="base">
              <a:spcBef>
                <a:spcPct val="0"/>
              </a:spcBef>
              <a:spcAft>
                <a:spcPct val="0"/>
              </a:spcAft>
              <a:defRPr sz="2400" kern="1200">
                <a:solidFill>
                  <a:schemeClr val="bg1"/>
                </a:solidFill>
                <a:latin typeface="Times New Roman" pitchFamily="18" charset="0"/>
                <a:ea typeface="Osaka"/>
                <a:cs typeface="Osaka"/>
              </a:defRPr>
            </a:lvl2pPr>
            <a:lvl3pPr marL="1143000" indent="-228600" algn="l" defTabSz="457200" rtl="0" fontAlgn="base">
              <a:spcBef>
                <a:spcPct val="0"/>
              </a:spcBef>
              <a:spcAft>
                <a:spcPct val="0"/>
              </a:spcAft>
              <a:defRPr sz="2400" kern="1200">
                <a:solidFill>
                  <a:schemeClr val="bg1"/>
                </a:solidFill>
                <a:latin typeface="Times New Roman" pitchFamily="18" charset="0"/>
                <a:ea typeface="Osaka"/>
                <a:cs typeface="Osaka"/>
              </a:defRPr>
            </a:lvl3pPr>
            <a:lvl4pPr marL="1600200" indent="-228600" algn="l" defTabSz="457200" rtl="0" fontAlgn="base">
              <a:spcBef>
                <a:spcPct val="0"/>
              </a:spcBef>
              <a:spcAft>
                <a:spcPct val="0"/>
              </a:spcAft>
              <a:defRPr sz="2400" kern="1200">
                <a:solidFill>
                  <a:schemeClr val="bg1"/>
                </a:solidFill>
                <a:latin typeface="Times New Roman" pitchFamily="18" charset="0"/>
                <a:ea typeface="Osaka"/>
                <a:cs typeface="Osaka"/>
              </a:defRPr>
            </a:lvl4pPr>
            <a:lvl5pPr marL="2057400" indent="-228600" algn="l" defTabSz="457200" rtl="0" fontAlgn="base">
              <a:spcBef>
                <a:spcPct val="0"/>
              </a:spcBef>
              <a:spcAft>
                <a:spcPct val="0"/>
              </a:spcAft>
              <a:defRPr sz="2400" kern="1200">
                <a:solidFill>
                  <a:schemeClr val="bg1"/>
                </a:solidFill>
                <a:latin typeface="Times New Roman" pitchFamily="18" charset="0"/>
                <a:ea typeface="Osaka"/>
                <a:cs typeface="Osaka"/>
              </a:defRPr>
            </a:lvl5pPr>
            <a:lvl6pPr marL="2286000" algn="l" defTabSz="914400" rtl="0" eaLnBrk="1" latinLnBrk="0" hangingPunct="1">
              <a:defRPr sz="2400" kern="1200">
                <a:solidFill>
                  <a:schemeClr val="bg1"/>
                </a:solidFill>
                <a:latin typeface="Times New Roman" pitchFamily="18" charset="0"/>
                <a:ea typeface="Osaka"/>
                <a:cs typeface="Osaka"/>
              </a:defRPr>
            </a:lvl6pPr>
            <a:lvl7pPr marL="2743200" algn="l" defTabSz="914400" rtl="0" eaLnBrk="1" latinLnBrk="0" hangingPunct="1">
              <a:defRPr sz="2400" kern="1200">
                <a:solidFill>
                  <a:schemeClr val="bg1"/>
                </a:solidFill>
                <a:latin typeface="Times New Roman" pitchFamily="18" charset="0"/>
                <a:ea typeface="Osaka"/>
                <a:cs typeface="Osaka"/>
              </a:defRPr>
            </a:lvl7pPr>
            <a:lvl8pPr marL="3200400" algn="l" defTabSz="914400" rtl="0" eaLnBrk="1" latinLnBrk="0" hangingPunct="1">
              <a:defRPr sz="2400" kern="1200">
                <a:solidFill>
                  <a:schemeClr val="bg1"/>
                </a:solidFill>
                <a:latin typeface="Times New Roman" pitchFamily="18" charset="0"/>
                <a:ea typeface="Osaka"/>
                <a:cs typeface="Osaka"/>
              </a:defRPr>
            </a:lvl8pPr>
            <a:lvl9pPr marL="3657600" algn="l" defTabSz="914400" rtl="0" eaLnBrk="1" latinLnBrk="0" hangingPunct="1">
              <a:defRPr sz="2400" kern="1200">
                <a:solidFill>
                  <a:schemeClr val="bg1"/>
                </a:solidFill>
                <a:latin typeface="Times New Roman" pitchFamily="18" charset="0"/>
                <a:ea typeface="Osaka"/>
                <a:cs typeface="Osaka"/>
              </a:defRPr>
            </a:lvl9pPr>
          </a:lstStyle>
          <a:p>
            <a:fld id="{1B3071EE-6A41-1545-984D-C64410A4D8BB}" type="slidenum">
              <a:rPr lang="en-US" smtClean="0"/>
              <a:pPr/>
              <a:t>45</a:t>
            </a:fld>
            <a:endParaRPr lang="en-US"/>
          </a:p>
        </p:txBody>
      </p:sp>
      <p:sp>
        <p:nvSpPr>
          <p:cNvPr id="31" name="Title 1"/>
          <p:cNvSpPr txBox="1">
            <a:spLocks/>
          </p:cNvSpPr>
          <p:nvPr/>
        </p:nvSpPr>
        <p:spPr>
          <a:xfrm>
            <a:off x="609600" y="304928"/>
            <a:ext cx="5727381"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r>
              <a:rPr lang="en-US" dirty="0" smtClean="0">
                <a:solidFill>
                  <a:schemeClr val="tx2"/>
                </a:solidFill>
                <a:latin typeface="Source Sans Pro"/>
              </a:rPr>
              <a:t>Simulation #2: </a:t>
            </a:r>
          </a:p>
          <a:p>
            <a:r>
              <a:rPr lang="en-US" dirty="0" smtClean="0">
                <a:solidFill>
                  <a:schemeClr val="tx2"/>
                </a:solidFill>
                <a:latin typeface="Source Sans Pro"/>
              </a:rPr>
              <a:t>4-byte, DM Cache</a:t>
            </a:r>
            <a:endParaRPr lang="en-US" dirty="0">
              <a:solidFill>
                <a:schemeClr val="tx2"/>
              </a:solidFill>
              <a:latin typeface="Source Sans Pro"/>
            </a:endParaRPr>
          </a:p>
        </p:txBody>
      </p:sp>
      <p:sp>
        <p:nvSpPr>
          <p:cNvPr id="33" name="Rectangle 32"/>
          <p:cNvSpPr/>
          <p:nvPr/>
        </p:nvSpPr>
        <p:spPr>
          <a:xfrm>
            <a:off x="2476596" y="4842606"/>
            <a:ext cx="751578" cy="369332"/>
          </a:xfrm>
          <a:prstGeom prst="rect">
            <a:avLst/>
          </a:prstGeom>
        </p:spPr>
        <p:txBody>
          <a:bodyPr wrap="none">
            <a:spAutoFit/>
          </a:bodyPr>
          <a:lstStyle/>
          <a:p>
            <a:r>
              <a:rPr lang="en-US" b="1" dirty="0" smtClean="0">
                <a:solidFill>
                  <a:srgbClr val="660066"/>
                </a:solidFill>
                <a:latin typeface="Courier New" pitchFamily="49" charset="0"/>
              </a:rPr>
              <a:t>Miss</a:t>
            </a:r>
            <a:endParaRPr lang="en-US" dirty="0">
              <a:solidFill>
                <a:srgbClr val="660066"/>
              </a:solidFill>
            </a:endParaRPr>
          </a:p>
        </p:txBody>
      </p:sp>
      <p:sp>
        <p:nvSpPr>
          <p:cNvPr id="34" name="Rectangle 33"/>
          <p:cNvSpPr/>
          <p:nvPr/>
        </p:nvSpPr>
        <p:spPr>
          <a:xfrm>
            <a:off x="2487494" y="5151897"/>
            <a:ext cx="751578" cy="369332"/>
          </a:xfrm>
          <a:prstGeom prst="rect">
            <a:avLst/>
          </a:prstGeom>
        </p:spPr>
        <p:txBody>
          <a:bodyPr wrap="none">
            <a:spAutoFit/>
          </a:bodyPr>
          <a:lstStyle/>
          <a:p>
            <a:r>
              <a:rPr lang="en-US" b="1" dirty="0" smtClean="0">
                <a:solidFill>
                  <a:srgbClr val="660066"/>
                </a:solidFill>
                <a:latin typeface="Courier New" pitchFamily="49" charset="0"/>
              </a:rPr>
              <a:t>Miss</a:t>
            </a:r>
            <a:endParaRPr lang="en-US" dirty="0">
              <a:solidFill>
                <a:srgbClr val="660066"/>
              </a:solidFill>
            </a:endParaRPr>
          </a:p>
        </p:txBody>
      </p:sp>
      <p:sp>
        <p:nvSpPr>
          <p:cNvPr id="36" name="Rectangle 35"/>
          <p:cNvSpPr/>
          <p:nvPr/>
        </p:nvSpPr>
        <p:spPr>
          <a:xfrm>
            <a:off x="2472603" y="5499129"/>
            <a:ext cx="751578" cy="369332"/>
          </a:xfrm>
          <a:prstGeom prst="rect">
            <a:avLst/>
          </a:prstGeom>
        </p:spPr>
        <p:txBody>
          <a:bodyPr wrap="none">
            <a:spAutoFit/>
          </a:bodyPr>
          <a:lstStyle/>
          <a:p>
            <a:r>
              <a:rPr lang="en-US" b="1" dirty="0" smtClean="0">
                <a:solidFill>
                  <a:srgbClr val="660066"/>
                </a:solidFill>
                <a:latin typeface="Courier New" pitchFamily="49" charset="0"/>
              </a:rPr>
              <a:t>Miss</a:t>
            </a:r>
            <a:endParaRPr lang="en-US" dirty="0">
              <a:solidFill>
                <a:srgbClr val="660066"/>
              </a:solidFill>
            </a:endParaRPr>
          </a:p>
        </p:txBody>
      </p:sp>
      <p:sp>
        <p:nvSpPr>
          <p:cNvPr id="35" name="Rectangle 34"/>
          <p:cNvSpPr/>
          <p:nvPr/>
        </p:nvSpPr>
        <p:spPr>
          <a:xfrm>
            <a:off x="259849" y="1581534"/>
            <a:ext cx="2068564" cy="830997"/>
          </a:xfrm>
          <a:prstGeom prst="rect">
            <a:avLst/>
          </a:prstGeom>
        </p:spPr>
        <p:txBody>
          <a:bodyPr wrap="square">
            <a:spAutoFit/>
          </a:bodyPr>
          <a:lstStyle/>
          <a:p>
            <a:pPr>
              <a:tabLst>
                <a:tab pos="457200" algn="l"/>
                <a:tab pos="1485900" algn="l"/>
              </a:tabLst>
            </a:pPr>
            <a:r>
              <a:rPr lang="en-US" sz="2400" b="1" dirty="0" err="1">
                <a:solidFill>
                  <a:srgbClr val="008000"/>
                </a:solidFill>
                <a:latin typeface="Courier New" pitchFamily="49" charset="0"/>
              </a:rPr>
              <a:t>tag</a:t>
            </a:r>
            <a:r>
              <a:rPr lang="en-US" sz="2400" b="1" dirty="0" err="1">
                <a:solidFill>
                  <a:schemeClr val="tx2"/>
                </a:solidFill>
                <a:latin typeface="Courier New" pitchFamily="49" charset="0"/>
              </a:rPr>
              <a:t>|</a:t>
            </a:r>
            <a:r>
              <a:rPr lang="en-US" sz="2400" b="1" dirty="0" err="1" smtClean="0">
                <a:solidFill>
                  <a:srgbClr val="FF0000"/>
                </a:solidFill>
                <a:latin typeface="Courier New" pitchFamily="49" charset="0"/>
              </a:rPr>
              <a:t>index</a:t>
            </a:r>
            <a:endParaRPr lang="en-US" sz="2400" b="1" dirty="0" smtClean="0">
              <a:solidFill>
                <a:srgbClr val="FF0000"/>
              </a:solidFill>
              <a:latin typeface="Courier New" pitchFamily="49" charset="0"/>
            </a:endParaRPr>
          </a:p>
          <a:p>
            <a:pPr>
              <a:tabLst>
                <a:tab pos="457200" algn="l"/>
                <a:tab pos="1485900" algn="l"/>
              </a:tabLst>
            </a:pPr>
            <a:r>
              <a:rPr lang="en-US" sz="2400" b="1" dirty="0" smtClean="0">
                <a:solidFill>
                  <a:srgbClr val="FF0000"/>
                </a:solidFill>
                <a:latin typeface="Courier New" pitchFamily="49" charset="0"/>
              </a:rPr>
              <a:t> </a:t>
            </a:r>
            <a:r>
              <a:rPr lang="en-US" sz="1200" b="1" dirty="0" smtClean="0">
                <a:solidFill>
                  <a:srgbClr val="FF0000"/>
                </a:solidFill>
                <a:latin typeface="Courier New" pitchFamily="49" charset="0"/>
              </a:rPr>
              <a:t> </a:t>
            </a:r>
            <a:r>
              <a:rPr lang="en-US" sz="2400" b="1" dirty="0" smtClean="0">
                <a:solidFill>
                  <a:srgbClr val="008000"/>
                </a:solidFill>
                <a:latin typeface="Courier New" pitchFamily="49" charset="0"/>
              </a:rPr>
              <a:t>XX</a:t>
            </a:r>
            <a:r>
              <a:rPr lang="en-US" sz="2400" b="1" dirty="0" smtClean="0">
                <a:solidFill>
                  <a:srgbClr val="FF0000"/>
                </a:solidFill>
                <a:latin typeface="Courier New" pitchFamily="49" charset="0"/>
              </a:rPr>
              <a:t>XX</a:t>
            </a:r>
            <a:endParaRPr lang="en-US" sz="2400" b="1" dirty="0" smtClean="0">
              <a:latin typeface="Courier New" pitchFamily="49" charset="0"/>
            </a:endParaRPr>
          </a:p>
        </p:txBody>
      </p:sp>
      <p:grpSp>
        <p:nvGrpSpPr>
          <p:cNvPr id="38" name="Group 37"/>
          <p:cNvGrpSpPr/>
          <p:nvPr/>
        </p:nvGrpSpPr>
        <p:grpSpPr>
          <a:xfrm>
            <a:off x="3260801" y="4553803"/>
            <a:ext cx="585918" cy="1002108"/>
            <a:chOff x="3260801" y="4578707"/>
            <a:chExt cx="585918" cy="1002108"/>
          </a:xfrm>
        </p:grpSpPr>
        <p:sp>
          <p:nvSpPr>
            <p:cNvPr id="39" name="Rectangle 38"/>
            <p:cNvSpPr/>
            <p:nvPr/>
          </p:nvSpPr>
          <p:spPr>
            <a:xfrm>
              <a:off x="3260801" y="4578707"/>
              <a:ext cx="585918" cy="369332"/>
            </a:xfrm>
            <a:prstGeom prst="rect">
              <a:avLst/>
            </a:prstGeom>
          </p:spPr>
          <p:txBody>
            <a:bodyPr wrap="none">
              <a:spAutoFit/>
            </a:bodyPr>
            <a:lstStyle/>
            <a:p>
              <a:r>
                <a:rPr lang="en-US" b="1" dirty="0" smtClean="0">
                  <a:solidFill>
                    <a:srgbClr val="0000FF"/>
                  </a:solidFill>
                  <a:latin typeface="Calibri"/>
                  <a:cs typeface="Calibri"/>
                </a:rPr>
                <a:t>cold</a:t>
              </a:r>
              <a:endParaRPr lang="en-US" dirty="0">
                <a:solidFill>
                  <a:srgbClr val="0000FF"/>
                </a:solidFill>
                <a:latin typeface="Calibri"/>
                <a:cs typeface="Calibri"/>
              </a:endParaRPr>
            </a:p>
          </p:txBody>
        </p:sp>
        <p:sp>
          <p:nvSpPr>
            <p:cNvPr id="40" name="Rectangle 39"/>
            <p:cNvSpPr/>
            <p:nvPr/>
          </p:nvSpPr>
          <p:spPr>
            <a:xfrm>
              <a:off x="3260801" y="4898231"/>
              <a:ext cx="585918" cy="369332"/>
            </a:xfrm>
            <a:prstGeom prst="rect">
              <a:avLst/>
            </a:prstGeom>
          </p:spPr>
          <p:txBody>
            <a:bodyPr wrap="none">
              <a:spAutoFit/>
            </a:bodyPr>
            <a:lstStyle/>
            <a:p>
              <a:r>
                <a:rPr lang="en-US" b="1" dirty="0" smtClean="0">
                  <a:solidFill>
                    <a:srgbClr val="0000FF"/>
                  </a:solidFill>
                  <a:latin typeface="Calibri"/>
                  <a:cs typeface="Calibri"/>
                </a:rPr>
                <a:t>cold</a:t>
              </a:r>
              <a:endParaRPr lang="en-US" dirty="0">
                <a:solidFill>
                  <a:srgbClr val="0000FF"/>
                </a:solidFill>
                <a:latin typeface="Calibri"/>
                <a:cs typeface="Calibri"/>
              </a:endParaRPr>
            </a:p>
          </p:txBody>
        </p:sp>
        <p:sp>
          <p:nvSpPr>
            <p:cNvPr id="41" name="Rectangle 40"/>
            <p:cNvSpPr/>
            <p:nvPr/>
          </p:nvSpPr>
          <p:spPr>
            <a:xfrm>
              <a:off x="3260801" y="5211483"/>
              <a:ext cx="585918" cy="369332"/>
            </a:xfrm>
            <a:prstGeom prst="rect">
              <a:avLst/>
            </a:prstGeom>
          </p:spPr>
          <p:txBody>
            <a:bodyPr wrap="none">
              <a:spAutoFit/>
            </a:bodyPr>
            <a:lstStyle/>
            <a:p>
              <a:r>
                <a:rPr lang="en-US" b="1" dirty="0" smtClean="0">
                  <a:solidFill>
                    <a:srgbClr val="0000FF"/>
                  </a:solidFill>
                  <a:latin typeface="Calibri"/>
                  <a:cs typeface="Calibri"/>
                </a:rPr>
                <a:t>cold</a:t>
              </a:r>
              <a:endParaRPr lang="en-US" dirty="0">
                <a:solidFill>
                  <a:srgbClr val="0000FF"/>
                </a:solidFill>
                <a:latin typeface="Calibri"/>
                <a:cs typeface="Calibri"/>
              </a:endParaRPr>
            </a:p>
          </p:txBody>
        </p:sp>
      </p:grpSp>
      <p:sp>
        <p:nvSpPr>
          <p:cNvPr id="42" name="Content Placeholder 2"/>
          <p:cNvSpPr txBox="1">
            <a:spLocks/>
          </p:cNvSpPr>
          <p:nvPr/>
        </p:nvSpPr>
        <p:spPr>
          <a:xfrm>
            <a:off x="4001998" y="4608906"/>
            <a:ext cx="2303379" cy="1604697"/>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2400" i="1" dirty="0" smtClean="0">
                <a:solidFill>
                  <a:schemeClr val="tx2"/>
                </a:solidFill>
                <a:latin typeface="Source Sans Pro"/>
              </a:rPr>
              <a:t>Disappointed!</a:t>
            </a:r>
          </a:p>
          <a:p>
            <a:pPr marL="0" indent="0" algn="ctr">
              <a:buNone/>
            </a:pPr>
            <a:r>
              <a:rPr lang="en-US" sz="4900" dirty="0" smtClean="0">
                <a:solidFill>
                  <a:schemeClr val="tx2"/>
                </a:solidFill>
                <a:latin typeface="Source Sans Pro"/>
                <a:sym typeface="Wingdings"/>
              </a:rPr>
              <a:t></a:t>
            </a:r>
            <a:endParaRPr lang="en-US" sz="4900" dirty="0" smtClean="0">
              <a:solidFill>
                <a:schemeClr val="tx2"/>
              </a:solidFill>
              <a:latin typeface="Source Sans Pro"/>
            </a:endParaRPr>
          </a:p>
        </p:txBody>
      </p:sp>
    </p:spTree>
    <p:extLst>
      <p:ext uri="{BB962C8B-B14F-4D97-AF65-F5344CB8AC3E}">
        <p14:creationId xmlns:p14="http://schemas.microsoft.com/office/powerpoint/2010/main" val="1754086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33" grpId="0"/>
      <p:bldP spid="34" grpId="0"/>
      <p:bldP spid="3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EFE0FDE5-1195-4879-940F-31B1BE8EAA1F}" type="slidenum">
              <a:rPr lang="en-US" smtClean="0"/>
              <a:pPr>
                <a:defRPr/>
              </a:pPr>
              <a:t>46</a:t>
            </a:fld>
            <a:endParaRPr lang="en-US"/>
          </a:p>
        </p:txBody>
      </p:sp>
      <p:sp>
        <p:nvSpPr>
          <p:cNvPr id="5" name="Title 7"/>
          <p:cNvSpPr txBox="1">
            <a:spLocks/>
          </p:cNvSpPr>
          <p:nvPr/>
        </p:nvSpPr>
        <p:spPr>
          <a:xfrm>
            <a:off x="685800" y="2130425"/>
            <a:ext cx="7772400" cy="1470025"/>
          </a:xfrm>
          <a:prstGeom prst="rect">
            <a:avLst/>
          </a:prstGeom>
        </p:spPr>
        <p:txBody>
          <a:bodyPr vert="horz" lIns="91440" tIns="45720" rIns="91440" bIns="45720" rtlCol="0" anchor="ctr">
            <a:normAutofit/>
          </a:bodyPr>
          <a:lstStyle>
            <a:lvl1pPr algn="l" defTabSz="609570" rtl="0" eaLnBrk="1" latinLnBrk="0" hangingPunct="1">
              <a:spcBef>
                <a:spcPct val="0"/>
              </a:spcBef>
              <a:buNone/>
              <a:defRPr sz="4400" b="0" i="0" kern="1200" cap="none">
                <a:solidFill>
                  <a:srgbClr val="262626"/>
                </a:solidFill>
                <a:latin typeface="Source Sans Pro"/>
                <a:ea typeface="+mj-ea"/>
                <a:cs typeface="Source Sans Pro"/>
              </a:defRPr>
            </a:lvl1pPr>
          </a:lstStyle>
          <a:p>
            <a:pPr fontAlgn="auto">
              <a:spcAft>
                <a:spcPts val="0"/>
              </a:spcAft>
            </a:pPr>
            <a:r>
              <a:rPr lang="en-US" smtClean="0">
                <a:solidFill>
                  <a:srgbClr val="000000"/>
                </a:solidFill>
              </a:rPr>
              <a:t>Reducing Cold Misses</a:t>
            </a:r>
            <a:br>
              <a:rPr lang="en-US" smtClean="0">
                <a:solidFill>
                  <a:srgbClr val="000000"/>
                </a:solidFill>
              </a:rPr>
            </a:br>
            <a:r>
              <a:rPr lang="en-US" smtClean="0">
                <a:solidFill>
                  <a:srgbClr val="000000"/>
                </a:solidFill>
              </a:rPr>
              <a:t>by Increasing Block Size</a:t>
            </a:r>
            <a:endParaRPr lang="en-US" dirty="0">
              <a:solidFill>
                <a:srgbClr val="000000"/>
              </a:solidFill>
            </a:endParaRPr>
          </a:p>
        </p:txBody>
      </p:sp>
      <p:sp>
        <p:nvSpPr>
          <p:cNvPr id="6" name="Subtitle 8"/>
          <p:cNvSpPr txBox="1">
            <a:spLocks/>
          </p:cNvSpPr>
          <p:nvPr/>
        </p:nvSpPr>
        <p:spPr>
          <a:xfrm>
            <a:off x="1371600" y="3886200"/>
            <a:ext cx="6400800" cy="1752600"/>
          </a:xfrm>
          <a:prstGeom prst="rect">
            <a:avLst/>
          </a:prstGeom>
        </p:spPr>
        <p:txBody>
          <a:bodyPr vert="horz" lIns="91440" tIns="45720" rIns="91440" bIns="45720" rtlCol="0">
            <a:normAutofit/>
          </a:bodyPr>
          <a:lstStyle>
            <a:lvl1pPr marL="298450" indent="-298450" algn="l" defTabSz="609570" rtl="0" eaLnBrk="1" latinLnBrk="0" hangingPunct="1">
              <a:spcBef>
                <a:spcPts val="0"/>
              </a:spcBef>
              <a:spcAft>
                <a:spcPts val="0"/>
              </a:spcAft>
              <a:buFont typeface="Arial" charset="0"/>
              <a:buChar char="•"/>
              <a:tabLst/>
              <a:defRPr sz="3200" b="0" i="0" strike="noStrike" kern="1200" cap="none" normalizeH="0" baseline="0">
                <a:solidFill>
                  <a:srgbClr val="262626"/>
                </a:solidFill>
                <a:latin typeface="Source Sans Pro"/>
                <a:ea typeface="+mn-ea"/>
                <a:cs typeface="Source Sans Pro"/>
              </a:defRPr>
            </a:lvl1pPr>
            <a:lvl2pPr marL="527050" indent="-298450" algn="l" defTabSz="609570" rtl="0" eaLnBrk="1" latinLnBrk="0" hangingPunct="1">
              <a:spcBef>
                <a:spcPts val="0"/>
              </a:spcBef>
              <a:buFont typeface="Arial"/>
              <a:buChar char="•"/>
              <a:tabLst/>
              <a:defRPr lang="en-US" sz="2800" kern="1200" dirty="0" smtClean="0">
                <a:solidFill>
                  <a:srgbClr val="262626"/>
                </a:solidFill>
                <a:latin typeface="Source Sans Pro"/>
                <a:ea typeface="+mn-ea"/>
                <a:cs typeface="Source Sans Pro"/>
              </a:defRPr>
            </a:lvl2pPr>
            <a:lvl3pPr marL="641350" indent="-171450" algn="l" defTabSz="609570" rtl="0" eaLnBrk="1" latinLnBrk="0" hangingPunct="1">
              <a:spcBef>
                <a:spcPct val="20000"/>
              </a:spcBef>
              <a:buFont typeface="Lucida Grande"/>
              <a:buChar char="-"/>
              <a:tabLst/>
              <a:defRPr sz="2400" kern="1200">
                <a:solidFill>
                  <a:srgbClr val="262626"/>
                </a:solidFill>
                <a:latin typeface="Source Sans Pro"/>
                <a:ea typeface="+mn-ea"/>
                <a:cs typeface="Source Sans Pro"/>
              </a:defRPr>
            </a:lvl3pPr>
            <a:lvl4pPr marL="1041400" indent="-228600" algn="l" defTabSz="609570" rtl="0" eaLnBrk="1" latinLnBrk="0" hangingPunct="1">
              <a:spcBef>
                <a:spcPct val="20000"/>
              </a:spcBef>
              <a:buFont typeface="Arial"/>
              <a:buChar char="•"/>
              <a:tabLst/>
              <a:defRPr sz="2000" kern="1200" baseline="0">
                <a:solidFill>
                  <a:srgbClr val="262626"/>
                </a:solidFill>
                <a:latin typeface="Source Sans Pro"/>
                <a:ea typeface="+mn-ea"/>
                <a:cs typeface="Source Sans Pro"/>
              </a:defRPr>
            </a:lvl4pPr>
            <a:lvl5pPr marL="1439863" indent="-284163" algn="l" defTabSz="609570" rtl="0" eaLnBrk="1" latinLnBrk="0" hangingPunct="1">
              <a:spcBef>
                <a:spcPct val="20000"/>
              </a:spcBef>
              <a:buFont typeface="Arial"/>
              <a:buChar char="»"/>
              <a:tabLst/>
              <a:defRPr sz="1600" kern="1200">
                <a:solidFill>
                  <a:srgbClr val="262626"/>
                </a:solidFill>
                <a:latin typeface="Source Sans Pro"/>
                <a:ea typeface="+mn-ea"/>
                <a:cs typeface="Source Sans Pro"/>
              </a:defRPr>
            </a:lvl5pPr>
            <a:lvl6pPr marL="3352632" indent="-304784" algn="l" defTabSz="609570" rtl="0" eaLnBrk="1" latinLnBrk="0" hangingPunct="1">
              <a:spcBef>
                <a:spcPct val="20000"/>
              </a:spcBef>
              <a:buFont typeface="Arial"/>
              <a:buChar char="•"/>
              <a:defRPr sz="2667" kern="1200">
                <a:solidFill>
                  <a:schemeClr val="tx1"/>
                </a:solidFill>
                <a:latin typeface="+mn-lt"/>
                <a:ea typeface="+mn-ea"/>
                <a:cs typeface="+mn-cs"/>
              </a:defRPr>
            </a:lvl6pPr>
            <a:lvl7pPr marL="3962202" indent="-304784" algn="l" defTabSz="609570" rtl="0" eaLnBrk="1" latinLnBrk="0" hangingPunct="1">
              <a:spcBef>
                <a:spcPct val="20000"/>
              </a:spcBef>
              <a:buFont typeface="Arial"/>
              <a:buChar char="•"/>
              <a:defRPr sz="2667" kern="1200">
                <a:solidFill>
                  <a:schemeClr val="tx1"/>
                </a:solidFill>
                <a:latin typeface="+mn-lt"/>
                <a:ea typeface="+mn-ea"/>
                <a:cs typeface="+mn-cs"/>
              </a:defRPr>
            </a:lvl7pPr>
            <a:lvl8pPr marL="4571772" indent="-304784" algn="l" defTabSz="609570" rtl="0" eaLnBrk="1" latinLnBrk="0" hangingPunct="1">
              <a:spcBef>
                <a:spcPct val="20000"/>
              </a:spcBef>
              <a:buFont typeface="Arial"/>
              <a:buChar char="•"/>
              <a:defRPr sz="2667" kern="1200">
                <a:solidFill>
                  <a:schemeClr val="tx1"/>
                </a:solidFill>
                <a:latin typeface="+mn-lt"/>
                <a:ea typeface="+mn-ea"/>
                <a:cs typeface="+mn-cs"/>
              </a:defRPr>
            </a:lvl8pPr>
            <a:lvl9pPr marL="5181341" indent="-304784" algn="l" defTabSz="609570" rtl="0" eaLnBrk="1" latinLnBrk="0" hangingPunct="1">
              <a:spcBef>
                <a:spcPct val="20000"/>
              </a:spcBef>
              <a:buFont typeface="Arial"/>
              <a:buChar char="•"/>
              <a:defRPr sz="2667" kern="1200">
                <a:solidFill>
                  <a:schemeClr val="tx1"/>
                </a:solidFill>
                <a:latin typeface="+mn-lt"/>
                <a:ea typeface="+mn-ea"/>
                <a:cs typeface="+mn-cs"/>
              </a:defRPr>
            </a:lvl9pPr>
          </a:lstStyle>
          <a:p>
            <a:pPr fontAlgn="auto"/>
            <a:r>
              <a:rPr lang="en-US" smtClean="0">
                <a:solidFill>
                  <a:schemeClr val="tx2"/>
                </a:solidFill>
              </a:rPr>
              <a:t>Leveraging Spatial Locality</a:t>
            </a:r>
            <a:endParaRPr lang="en-US" dirty="0">
              <a:solidFill>
                <a:schemeClr val="tx2"/>
              </a:solidFill>
            </a:endParaRPr>
          </a:p>
        </p:txBody>
      </p:sp>
      <p:pic>
        <p:nvPicPr>
          <p:cNvPr id="7" name="Picture 6"/>
          <p:cNvPicPr>
            <a:picLocks noChangeAspect="1"/>
          </p:cNvPicPr>
          <p:nvPr/>
        </p:nvPicPr>
        <p:blipFill>
          <a:blip r:embed="rId2"/>
          <a:stretch>
            <a:fillRect/>
          </a:stretch>
        </p:blipFill>
        <p:spPr>
          <a:xfrm>
            <a:off x="631098" y="296410"/>
            <a:ext cx="1219200" cy="1219200"/>
          </a:xfrm>
          <a:prstGeom prst="rect">
            <a:avLst/>
          </a:prstGeom>
        </p:spPr>
      </p:pic>
      <p:pic>
        <p:nvPicPr>
          <p:cNvPr id="8" name="Picture 7"/>
          <p:cNvPicPr>
            <a:picLocks noChangeAspect="1"/>
          </p:cNvPicPr>
          <p:nvPr/>
        </p:nvPicPr>
        <p:blipFill>
          <a:blip r:embed="rId2"/>
          <a:stretch>
            <a:fillRect/>
          </a:stretch>
        </p:blipFill>
        <p:spPr>
          <a:xfrm rot="1663894">
            <a:off x="7467600" y="536409"/>
            <a:ext cx="1219200" cy="1219200"/>
          </a:xfrm>
          <a:prstGeom prst="rect">
            <a:avLst/>
          </a:prstGeom>
        </p:spPr>
      </p:pic>
      <p:pic>
        <p:nvPicPr>
          <p:cNvPr id="9" name="Picture 8"/>
          <p:cNvPicPr>
            <a:picLocks noChangeAspect="1"/>
          </p:cNvPicPr>
          <p:nvPr/>
        </p:nvPicPr>
        <p:blipFill>
          <a:blip r:embed="rId2"/>
          <a:stretch>
            <a:fillRect/>
          </a:stretch>
        </p:blipFill>
        <p:spPr>
          <a:xfrm rot="5400000">
            <a:off x="872571" y="4745223"/>
            <a:ext cx="1219200" cy="1219200"/>
          </a:xfrm>
          <a:prstGeom prst="rect">
            <a:avLst/>
          </a:prstGeom>
        </p:spPr>
      </p:pic>
      <p:pic>
        <p:nvPicPr>
          <p:cNvPr id="10" name="Picture 9"/>
          <p:cNvPicPr>
            <a:picLocks noChangeAspect="1"/>
          </p:cNvPicPr>
          <p:nvPr/>
        </p:nvPicPr>
        <p:blipFill>
          <a:blip r:embed="rId2"/>
          <a:stretch>
            <a:fillRect/>
          </a:stretch>
        </p:blipFill>
        <p:spPr>
          <a:xfrm rot="2391408">
            <a:off x="7239000" y="4745223"/>
            <a:ext cx="1219200" cy="1219200"/>
          </a:xfrm>
          <a:prstGeom prst="rect">
            <a:avLst/>
          </a:prstGeom>
        </p:spPr>
      </p:pic>
      <p:pic>
        <p:nvPicPr>
          <p:cNvPr id="11" name="Picture 10"/>
          <p:cNvPicPr>
            <a:picLocks noChangeAspect="1"/>
          </p:cNvPicPr>
          <p:nvPr/>
        </p:nvPicPr>
        <p:blipFill>
          <a:blip r:embed="rId2"/>
          <a:stretch>
            <a:fillRect/>
          </a:stretch>
        </p:blipFill>
        <p:spPr>
          <a:xfrm rot="2391408">
            <a:off x="4784856" y="1070463"/>
            <a:ext cx="805116" cy="805116"/>
          </a:xfrm>
          <a:prstGeom prst="rect">
            <a:avLst/>
          </a:prstGeom>
        </p:spPr>
      </p:pic>
      <p:pic>
        <p:nvPicPr>
          <p:cNvPr id="12" name="Picture 11"/>
          <p:cNvPicPr>
            <a:picLocks noChangeAspect="1"/>
          </p:cNvPicPr>
          <p:nvPr/>
        </p:nvPicPr>
        <p:blipFill>
          <a:blip r:embed="rId2"/>
          <a:stretch>
            <a:fillRect/>
          </a:stretch>
        </p:blipFill>
        <p:spPr>
          <a:xfrm rot="2391408">
            <a:off x="3598132" y="4742049"/>
            <a:ext cx="744649" cy="744649"/>
          </a:xfrm>
          <a:prstGeom prst="rect">
            <a:avLst/>
          </a:prstGeom>
        </p:spPr>
      </p:pic>
      <p:pic>
        <p:nvPicPr>
          <p:cNvPr id="13" name="Picture 12"/>
          <p:cNvPicPr>
            <a:picLocks noChangeAspect="1"/>
          </p:cNvPicPr>
          <p:nvPr/>
        </p:nvPicPr>
        <p:blipFill>
          <a:blip r:embed="rId2"/>
          <a:stretch>
            <a:fillRect/>
          </a:stretch>
        </p:blipFill>
        <p:spPr>
          <a:xfrm rot="6878855">
            <a:off x="131500" y="1492369"/>
            <a:ext cx="953769" cy="953769"/>
          </a:xfrm>
          <a:prstGeom prst="rect">
            <a:avLst/>
          </a:prstGeom>
        </p:spPr>
      </p:pic>
    </p:spTree>
    <p:extLst>
      <p:ext uri="{BB962C8B-B14F-4D97-AF65-F5344CB8AC3E}">
        <p14:creationId xmlns:p14="http://schemas.microsoft.com/office/powerpoint/2010/main" val="730806472"/>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EFE0FDE5-1195-4879-940F-31B1BE8EAA1F}" type="slidenum">
              <a:rPr lang="en-US" smtClean="0"/>
              <a:pPr>
                <a:defRPr/>
              </a:pPr>
              <a:t>47</a:t>
            </a:fld>
            <a:endParaRPr lang="en-US"/>
          </a:p>
        </p:txBody>
      </p:sp>
      <p:sp>
        <p:nvSpPr>
          <p:cNvPr id="16" name="Title 1"/>
          <p:cNvSpPr txBox="1">
            <a:spLocks/>
          </p:cNvSpPr>
          <p:nvPr/>
        </p:nvSpPr>
        <p:spPr>
          <a:xfrm>
            <a:off x="457200" y="152528"/>
            <a:ext cx="5727381" cy="1143000"/>
          </a:xfrm>
          <a:prstGeom prst="rect">
            <a:avLst/>
          </a:prstGeom>
        </p:spPr>
        <p:txBody>
          <a:bodyPr vert="horz" lIns="91440" tIns="45720" rIns="91440" bIns="45720" rtlCol="0" anchor="ctr">
            <a:norm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smtClean="0">
                <a:ln>
                  <a:noFill/>
                </a:ln>
                <a:solidFill>
                  <a:schemeClr val="tx2"/>
                </a:solidFill>
                <a:effectLst/>
                <a:uLnTx/>
                <a:uFillTx/>
                <a:latin typeface="Source Sans Pro" panose="020B0503030403020204"/>
              </a:rPr>
              <a:t>Increasing Block Size</a:t>
            </a:r>
            <a:endParaRPr kumimoji="0" lang="en-US" sz="4400" b="0" i="0" u="none" strike="noStrike" kern="1200" cap="none" spc="0" normalizeH="0" baseline="0" noProof="0" dirty="0">
              <a:ln>
                <a:noFill/>
              </a:ln>
              <a:solidFill>
                <a:schemeClr val="tx2"/>
              </a:solidFill>
              <a:effectLst/>
              <a:uLnTx/>
              <a:uFillTx/>
              <a:latin typeface="Source Sans Pro" panose="020B0503030403020204"/>
            </a:endParaRPr>
          </a:p>
        </p:txBody>
      </p:sp>
      <p:graphicFrame>
        <p:nvGraphicFramePr>
          <p:cNvPr id="17" name="Content Placeholder 23"/>
          <p:cNvGraphicFramePr>
            <a:graphicFrameLocks/>
          </p:cNvGraphicFramePr>
          <p:nvPr>
            <p:extLst>
              <p:ext uri="{D42A27DB-BD31-4B8C-83A1-F6EECF244321}">
                <p14:modId xmlns:p14="http://schemas.microsoft.com/office/powerpoint/2010/main" val="893176192"/>
              </p:ext>
            </p:extLst>
          </p:nvPr>
        </p:nvGraphicFramePr>
        <p:xfrm>
          <a:off x="6862669" y="537971"/>
          <a:ext cx="1886622" cy="621792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gridCol w="1109437">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chemeClr val="tx2"/>
                          </a:solidFill>
                          <a:latin typeface="Source Sans Pro" panose="020B0503030403020204"/>
                        </a:rPr>
                        <a:t>addr</a:t>
                      </a:r>
                      <a:endParaRPr lang="en-US" sz="2000" b="0" dirty="0">
                        <a:solidFill>
                          <a:schemeClr val="tx2"/>
                        </a:solidFill>
                        <a:latin typeface="Source Sans Pro" panose="020B0503030403020204"/>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solidFill>
                            <a:schemeClr val="bg1"/>
                          </a:solidFill>
                          <a:latin typeface="Source Sans Pro" panose="020B0503030403020204"/>
                        </a:rPr>
                        <a:t>data</a:t>
                      </a:r>
                      <a:endParaRPr lang="en-US" sz="2000" dirty="0">
                        <a:solidFill>
                          <a:schemeClr val="bg1"/>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0000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A</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B</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C</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D</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0100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E</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9BBB59"/>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F</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9BBB59"/>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G</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H</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1000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J</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K</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L</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M</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1100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N</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9BBB59"/>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O</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9BBB59"/>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P</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ysClr val="window" lastClr="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Q</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16"/>
                  </a:ext>
                </a:extLst>
              </a:tr>
            </a:tbl>
          </a:graphicData>
        </a:graphic>
      </p:graphicFrame>
      <p:sp>
        <p:nvSpPr>
          <p:cNvPr id="18" name="Rectangle 17"/>
          <p:cNvSpPr/>
          <p:nvPr/>
        </p:nvSpPr>
        <p:spPr>
          <a:xfrm>
            <a:off x="3706799" y="1291056"/>
            <a:ext cx="1281120" cy="461665"/>
          </a:xfrm>
          <a:prstGeom prst="rect">
            <a:avLst/>
          </a:prstGeom>
        </p:spPr>
        <p:txBody>
          <a:bodyPr wrap="none">
            <a:spAutoFit/>
          </a:bodyPr>
          <a:lstStyle/>
          <a:p>
            <a:pPr fontAlgn="auto">
              <a:spcBef>
                <a:spcPts val="0"/>
              </a:spcBef>
              <a:spcAft>
                <a:spcPts val="0"/>
              </a:spcAft>
            </a:pPr>
            <a:r>
              <a:rPr lang="en-US" b="1" dirty="0" smtClean="0">
                <a:solidFill>
                  <a:schemeClr val="tx2"/>
                </a:solidFill>
                <a:latin typeface="Source Sans Pro" panose="020B0503030403020204"/>
                <a:ea typeface="+mn-ea"/>
                <a:cs typeface="+mn-cs"/>
              </a:rPr>
              <a:t>CACHE</a:t>
            </a:r>
            <a:endParaRPr lang="en-US" b="1" dirty="0">
              <a:solidFill>
                <a:schemeClr val="tx2"/>
              </a:solidFill>
              <a:latin typeface="Source Sans Pro" panose="020B0503030403020204"/>
              <a:ea typeface="+mn-ea"/>
              <a:cs typeface="+mn-cs"/>
            </a:endParaRPr>
          </a:p>
        </p:txBody>
      </p:sp>
      <p:graphicFrame>
        <p:nvGraphicFramePr>
          <p:cNvPr id="19" name="Table 18"/>
          <p:cNvGraphicFramePr>
            <a:graphicFrameLocks noGrp="1"/>
          </p:cNvGraphicFramePr>
          <p:nvPr>
            <p:extLst>
              <p:ext uri="{D42A27DB-BD31-4B8C-83A1-F6EECF244321}">
                <p14:modId xmlns:p14="http://schemas.microsoft.com/office/powerpoint/2010/main" val="628334390"/>
              </p:ext>
            </p:extLst>
          </p:nvPr>
        </p:nvGraphicFramePr>
        <p:xfrm>
          <a:off x="2920244" y="1916607"/>
          <a:ext cx="2421408" cy="1828800"/>
        </p:xfrm>
        <a:graphic>
          <a:graphicData uri="http://schemas.openxmlformats.org/drawingml/2006/table">
            <a:tbl>
              <a:tblPr firstRow="1" bandRow="1"/>
              <a:tblGrid>
                <a:gridCol w="302360">
                  <a:extLst>
                    <a:ext uri="{9D8B030D-6E8A-4147-A177-3AD203B41FA5}">
                      <a16:colId xmlns:a16="http://schemas.microsoft.com/office/drawing/2014/main" val="20000"/>
                    </a:ext>
                  </a:extLst>
                </a:gridCol>
                <a:gridCol w="481153">
                  <a:extLst>
                    <a:ext uri="{9D8B030D-6E8A-4147-A177-3AD203B41FA5}">
                      <a16:colId xmlns:a16="http://schemas.microsoft.com/office/drawing/2014/main" val="20001"/>
                    </a:ext>
                  </a:extLst>
                </a:gridCol>
                <a:gridCol w="1637895">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latin typeface="Source Sans Pro" panose="020B0503030403020204"/>
                        </a:rPr>
                        <a:t>V</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550" dirty="0" smtClean="0">
                          <a:latin typeface="Source Sans Pro" panose="020B0503030403020204"/>
                        </a:rPr>
                        <a:t>tag</a:t>
                      </a:r>
                      <a:endParaRPr lang="en-US" sz="1550" b="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panose="020B0503030403020204"/>
                        </a:rPr>
                        <a:t>data </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A   |    B</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C    |    D</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E    |    F</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9BBB59"/>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G    |    H</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4"/>
                  </a:ext>
                </a:extLst>
              </a:tr>
            </a:tbl>
          </a:graphicData>
        </a:graphic>
      </p:graphicFrame>
      <p:sp>
        <p:nvSpPr>
          <p:cNvPr id="20" name="Rectangle 19"/>
          <p:cNvSpPr/>
          <p:nvPr/>
        </p:nvSpPr>
        <p:spPr>
          <a:xfrm>
            <a:off x="6957936" y="27597"/>
            <a:ext cx="1558247" cy="461665"/>
          </a:xfrm>
          <a:prstGeom prst="rect">
            <a:avLst/>
          </a:prstGeom>
        </p:spPr>
        <p:txBody>
          <a:bodyPr wrap="none">
            <a:spAutoFit/>
          </a:bodyPr>
          <a:lstStyle/>
          <a:p>
            <a:pPr fontAlgn="auto">
              <a:spcBef>
                <a:spcPts val="0"/>
              </a:spcBef>
              <a:spcAft>
                <a:spcPts val="0"/>
              </a:spcAft>
            </a:pPr>
            <a:r>
              <a:rPr lang="en-US" b="1" dirty="0" smtClean="0">
                <a:solidFill>
                  <a:schemeClr val="tx2"/>
                </a:solidFill>
                <a:latin typeface="Source Sans Pro" panose="020B0503030403020204"/>
                <a:ea typeface="+mn-ea"/>
                <a:cs typeface="+mn-cs"/>
              </a:rPr>
              <a:t>MEMORY</a:t>
            </a:r>
            <a:endParaRPr lang="en-US" b="1" dirty="0">
              <a:solidFill>
                <a:schemeClr val="tx2"/>
              </a:solidFill>
              <a:latin typeface="Source Sans Pro" panose="020B0503030403020204"/>
              <a:ea typeface="+mn-ea"/>
              <a:cs typeface="+mn-cs"/>
            </a:endParaRPr>
          </a:p>
        </p:txBody>
      </p:sp>
      <p:sp>
        <p:nvSpPr>
          <p:cNvPr id="21" name="Content Placeholder 2"/>
          <p:cNvSpPr txBox="1">
            <a:spLocks/>
          </p:cNvSpPr>
          <p:nvPr/>
        </p:nvSpPr>
        <p:spPr>
          <a:xfrm>
            <a:off x="0" y="4032665"/>
            <a:ext cx="6440872" cy="2066776"/>
          </a:xfrm>
          <a:prstGeom prst="rect">
            <a:avLst/>
          </a:prstGeom>
        </p:spPr>
        <p:txBody>
          <a:bodyPr vert="horz" lIns="91440" tIns="45720" rIns="91440" bIns="45720" rtlCol="0">
            <a:normAutofit fontScale="92500"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fontAlgn="auto">
              <a:spcAft>
                <a:spcPts val="0"/>
              </a:spcAft>
            </a:pPr>
            <a:r>
              <a:rPr lang="en-US" b="1" dirty="0" smtClean="0">
                <a:solidFill>
                  <a:schemeClr val="tx2"/>
                </a:solidFill>
                <a:latin typeface="Source Sans Pro" panose="020B0503030403020204"/>
              </a:rPr>
              <a:t>Block </a:t>
            </a:r>
            <a:r>
              <a:rPr lang="en-US" b="1" dirty="0">
                <a:solidFill>
                  <a:schemeClr val="tx2"/>
                </a:solidFill>
                <a:latin typeface="Source Sans Pro" panose="020B0503030403020204"/>
              </a:rPr>
              <a:t>Size: </a:t>
            </a:r>
            <a:r>
              <a:rPr lang="en-US" dirty="0" smtClean="0">
                <a:solidFill>
                  <a:schemeClr val="tx2"/>
                </a:solidFill>
                <a:latin typeface="Source Sans Pro" panose="020B0503030403020204"/>
              </a:rPr>
              <a:t>2 bytes</a:t>
            </a:r>
          </a:p>
          <a:p>
            <a:pPr fontAlgn="auto">
              <a:spcAft>
                <a:spcPts val="0"/>
              </a:spcAft>
            </a:pPr>
            <a:r>
              <a:rPr lang="en-US" b="1" dirty="0" smtClean="0">
                <a:solidFill>
                  <a:schemeClr val="tx2"/>
                </a:solidFill>
                <a:latin typeface="Source Sans Pro" panose="020B0503030403020204"/>
              </a:rPr>
              <a:t>Block Offset:</a:t>
            </a:r>
            <a:r>
              <a:rPr lang="en-US" dirty="0" smtClean="0">
                <a:solidFill>
                  <a:schemeClr val="tx2"/>
                </a:solidFill>
                <a:latin typeface="Source Sans Pro" panose="020B0503030403020204"/>
              </a:rPr>
              <a:t> least significant bits indicate where you live in the block</a:t>
            </a:r>
          </a:p>
          <a:p>
            <a:pPr fontAlgn="auto">
              <a:spcAft>
                <a:spcPts val="0"/>
              </a:spcAft>
            </a:pPr>
            <a:r>
              <a:rPr lang="en-US" dirty="0" smtClean="0">
                <a:solidFill>
                  <a:schemeClr val="tx2"/>
                </a:solidFill>
                <a:latin typeface="Source Sans Pro" panose="020B0503030403020204"/>
              </a:rPr>
              <a:t>Which bits are the index? </a:t>
            </a:r>
            <a:r>
              <a:rPr lang="en-US" dirty="0">
                <a:solidFill>
                  <a:schemeClr val="tx2"/>
                </a:solidFill>
                <a:latin typeface="Source Sans Pro" panose="020B0503030403020204"/>
              </a:rPr>
              <a:t>t</a:t>
            </a:r>
            <a:r>
              <a:rPr lang="en-US" dirty="0" smtClean="0">
                <a:solidFill>
                  <a:schemeClr val="tx2"/>
                </a:solidFill>
                <a:latin typeface="Source Sans Pro" panose="020B0503030403020204"/>
              </a:rPr>
              <a:t>ag?</a:t>
            </a:r>
          </a:p>
        </p:txBody>
      </p:sp>
      <p:sp>
        <p:nvSpPr>
          <p:cNvPr id="22" name="Rectangle 21"/>
          <p:cNvSpPr/>
          <p:nvPr/>
        </p:nvSpPr>
        <p:spPr>
          <a:xfrm>
            <a:off x="135338" y="1629067"/>
            <a:ext cx="3214094" cy="1200328"/>
          </a:xfrm>
          <a:prstGeom prst="rect">
            <a:avLst/>
          </a:prstGeom>
        </p:spPr>
        <p:txBody>
          <a:bodyPr wrap="square">
            <a:spAutoFit/>
          </a:bodyPr>
          <a:lstStyle/>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a:t>
            </a:r>
            <a:r>
              <a:rPr lang="en-US" b="1" dirty="0" smtClean="0">
                <a:solidFill>
                  <a:prstClr val="black">
                    <a:lumMod val="50000"/>
                    <a:lumOff val="50000"/>
                  </a:prstClr>
                </a:solidFill>
                <a:latin typeface="Courier New" pitchFamily="49" charset="0"/>
                <a:ea typeface="+mn-ea"/>
                <a:cs typeface="+mn-cs"/>
              </a:rPr>
              <a:t>offset</a:t>
            </a:r>
          </a:p>
          <a:p>
            <a:pPr fontAlgn="auto">
              <a:spcBef>
                <a:spcPts val="0"/>
              </a:spcBef>
              <a:spcAft>
                <a:spcPts val="0"/>
              </a:spcAft>
              <a:tabLst>
                <a:tab pos="457200" algn="l"/>
                <a:tab pos="1485900" algn="l"/>
              </a:tabLst>
            </a:pPr>
            <a:r>
              <a:rPr lang="en-US" b="1" dirty="0" smtClean="0">
                <a:solidFill>
                  <a:prstClr val="black"/>
                </a:solidFill>
                <a:latin typeface="Courier New" pitchFamily="49" charset="0"/>
                <a:ea typeface="+mn-ea"/>
                <a:cs typeface="+mn-cs"/>
              </a:rPr>
              <a:t> </a:t>
            </a:r>
            <a:r>
              <a:rPr lang="en-US" sz="1200"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XXX</a:t>
            </a:r>
            <a:r>
              <a:rPr lang="en-US" b="1" dirty="0" smtClean="0">
                <a:solidFill>
                  <a:prstClr val="black">
                    <a:lumMod val="50000"/>
                    <a:lumOff val="50000"/>
                  </a:prstClr>
                </a:solidFill>
                <a:latin typeface="Courier New" pitchFamily="49" charset="0"/>
                <a:ea typeface="+mn-ea"/>
                <a:cs typeface="+mn-cs"/>
              </a:rPr>
              <a:t>X</a:t>
            </a:r>
          </a:p>
          <a:p>
            <a:pPr fontAlgn="auto">
              <a:spcBef>
                <a:spcPts val="0"/>
              </a:spcBef>
              <a:spcAft>
                <a:spcPts val="0"/>
              </a:spcAft>
              <a:tabLst>
                <a:tab pos="457200" algn="l"/>
                <a:tab pos="1485900" algn="l"/>
              </a:tabLst>
            </a:pPr>
            <a:endParaRPr lang="en-US" b="1" dirty="0" smtClean="0">
              <a:solidFill>
                <a:srgbClr val="FF0000"/>
              </a:solidFill>
              <a:latin typeface="Courier New" pitchFamily="49" charset="0"/>
              <a:ea typeface="+mn-ea"/>
              <a:cs typeface="+mn-cs"/>
            </a:endParaRPr>
          </a:p>
        </p:txBody>
      </p:sp>
      <p:graphicFrame>
        <p:nvGraphicFramePr>
          <p:cNvPr id="23" name="Table 22"/>
          <p:cNvGraphicFramePr>
            <a:graphicFrameLocks noGrp="1"/>
          </p:cNvGraphicFramePr>
          <p:nvPr>
            <p:extLst>
              <p:ext uri="{D42A27DB-BD31-4B8C-83A1-F6EECF244321}">
                <p14:modId xmlns:p14="http://schemas.microsoft.com/office/powerpoint/2010/main" val="4121621368"/>
              </p:ext>
            </p:extLst>
          </p:nvPr>
        </p:nvGraphicFramePr>
        <p:xfrm>
          <a:off x="1959429" y="1916466"/>
          <a:ext cx="960815" cy="1828800"/>
        </p:xfrm>
        <a:graphic>
          <a:graphicData uri="http://schemas.openxmlformats.org/drawingml/2006/table">
            <a:tbl>
              <a:tblPr firstRow="1" bandRow="1"/>
              <a:tblGrid>
                <a:gridCol w="960815">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latin typeface="Source Sans Pro" panose="020B0503030403020204"/>
                        </a:rPr>
                        <a:t>index</a:t>
                      </a:r>
                      <a:endParaRPr lang="en-US" sz="2000" b="0" dirty="0">
                        <a:solidFill>
                          <a:schemeClr val="tx2"/>
                        </a:solidFill>
                        <a:latin typeface="Source Sans Pro" panose="020B0503030403020204"/>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00</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01</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10</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11</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pic>
        <p:nvPicPr>
          <p:cNvPr id="24" name="Picture 23"/>
          <p:cNvPicPr>
            <a:picLocks noChangeAspect="1"/>
          </p:cNvPicPr>
          <p:nvPr/>
        </p:nvPicPr>
        <p:blipFill>
          <a:blip r:embed="rId2"/>
          <a:stretch>
            <a:fillRect/>
          </a:stretch>
        </p:blipFill>
        <p:spPr>
          <a:xfrm>
            <a:off x="6262315" y="4468784"/>
            <a:ext cx="534597" cy="594567"/>
          </a:xfrm>
          <a:prstGeom prst="rect">
            <a:avLst/>
          </a:prstGeom>
        </p:spPr>
      </p:pic>
    </p:spTree>
    <p:extLst>
      <p:ext uri="{BB962C8B-B14F-4D97-AF65-F5344CB8AC3E}">
        <p14:creationId xmlns:p14="http://schemas.microsoft.com/office/powerpoint/2010/main" val="22313878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1">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1">
                                            <p:txEl>
                                              <p:pRg st="1" end="1"/>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1">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48</a:t>
            </a:fld>
            <a:endParaRPr lang="en-US" dirty="0"/>
          </a:p>
        </p:txBody>
      </p:sp>
      <p:graphicFrame>
        <p:nvGraphicFramePr>
          <p:cNvPr id="25" name="Content Placeholder 23"/>
          <p:cNvGraphicFramePr>
            <a:graphicFrameLocks/>
          </p:cNvGraphicFramePr>
          <p:nvPr>
            <p:extLst>
              <p:ext uri="{D42A27DB-BD31-4B8C-83A1-F6EECF244321}">
                <p14:modId xmlns:p14="http://schemas.microsoft.com/office/powerpoint/2010/main" val="1624497446"/>
              </p:ext>
            </p:extLst>
          </p:nvPr>
        </p:nvGraphicFramePr>
        <p:xfrm>
          <a:off x="6862669" y="537971"/>
          <a:ext cx="1890370" cy="6217920"/>
        </p:xfrm>
        <a:graphic>
          <a:graphicData uri="http://schemas.openxmlformats.org/drawingml/2006/table">
            <a:tbl>
              <a:tblPr firstRow="1" bandRow="1"/>
              <a:tblGrid>
                <a:gridCol w="782493">
                  <a:extLst>
                    <a:ext uri="{9D8B030D-6E8A-4147-A177-3AD203B41FA5}">
                      <a16:colId xmlns:a16="http://schemas.microsoft.com/office/drawing/2014/main" val="20000"/>
                    </a:ext>
                  </a:extLst>
                </a:gridCol>
                <a:gridCol w="1107877">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chemeClr val="tx2"/>
                          </a:solidFill>
                          <a:latin typeface="Source Sans Pro" panose="020B0503030403020204"/>
                        </a:rPr>
                        <a:t>addr</a:t>
                      </a:r>
                      <a:endParaRPr lang="en-US" sz="2000" b="0" dirty="0">
                        <a:solidFill>
                          <a:schemeClr val="tx2"/>
                        </a:solidFill>
                        <a:latin typeface="Source Sans Pro" panose="020B0503030403020204"/>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panose="020B0503030403020204"/>
                        </a:rPr>
                        <a:t>data</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0000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A</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B</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C</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D</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0100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E</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F</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G</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H</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1000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J</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K</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L</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M</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1100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N</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O</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P</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Q</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
        <p:nvSpPr>
          <p:cNvPr id="26" name="Title 1"/>
          <p:cNvSpPr txBox="1">
            <a:spLocks/>
          </p:cNvSpPr>
          <p:nvPr/>
        </p:nvSpPr>
        <p:spPr>
          <a:xfrm>
            <a:off x="457200" y="152528"/>
            <a:ext cx="5727381"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t>Simulation #3:</a:t>
            </a:r>
            <a:b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br>
            <a: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t>       8-byte, DM Cache</a:t>
            </a:r>
            <a:endParaRPr kumimoji="0" lang="en-US" sz="44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27" name="Rectangle 26"/>
          <p:cNvSpPr/>
          <p:nvPr/>
        </p:nvSpPr>
        <p:spPr>
          <a:xfrm>
            <a:off x="6957936" y="27597"/>
            <a:ext cx="1558247"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Source Sans Pro" panose="020B0503030403020204"/>
                <a:ea typeface="+mn-ea"/>
                <a:cs typeface="+mn-cs"/>
              </a:rPr>
              <a:t>MEMORY</a:t>
            </a:r>
            <a:endParaRPr lang="en-US" b="1" dirty="0">
              <a:solidFill>
                <a:prstClr val="black"/>
              </a:solidFill>
              <a:latin typeface="Source Sans Pro" panose="020B0503030403020204"/>
              <a:ea typeface="+mn-ea"/>
              <a:cs typeface="+mn-cs"/>
            </a:endParaRPr>
          </a:p>
        </p:txBody>
      </p:sp>
      <p:sp>
        <p:nvSpPr>
          <p:cNvPr id="28" name="Rectangle 27"/>
          <p:cNvSpPr/>
          <p:nvPr/>
        </p:nvSpPr>
        <p:spPr>
          <a:xfrm>
            <a:off x="3706799" y="1303508"/>
            <a:ext cx="1281120"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Source Sans Pro" panose="020B0503030403020204"/>
                <a:ea typeface="+mn-ea"/>
                <a:cs typeface="+mn-cs"/>
              </a:rPr>
              <a:t>CACHE</a:t>
            </a:r>
            <a:endParaRPr lang="en-US" b="1" dirty="0">
              <a:solidFill>
                <a:prstClr val="black"/>
              </a:solidFill>
              <a:latin typeface="Source Sans Pro" panose="020B0503030403020204"/>
              <a:ea typeface="+mn-ea"/>
              <a:cs typeface="+mn-cs"/>
            </a:endParaRPr>
          </a:p>
        </p:txBody>
      </p:sp>
      <p:graphicFrame>
        <p:nvGraphicFramePr>
          <p:cNvPr id="29" name="Table 28"/>
          <p:cNvGraphicFramePr>
            <a:graphicFrameLocks noGrp="1"/>
          </p:cNvGraphicFramePr>
          <p:nvPr>
            <p:extLst>
              <p:ext uri="{D42A27DB-BD31-4B8C-83A1-F6EECF244321}">
                <p14:modId xmlns:p14="http://schemas.microsoft.com/office/powerpoint/2010/main" val="81806714"/>
              </p:ext>
            </p:extLst>
          </p:nvPr>
        </p:nvGraphicFramePr>
        <p:xfrm>
          <a:off x="2920244" y="1929059"/>
          <a:ext cx="2408957" cy="182880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latin typeface="Source Sans Pro" panose="020B0503030403020204"/>
                        </a:rPr>
                        <a:t>V</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500" dirty="0" smtClean="0">
                          <a:latin typeface="Source Sans Pro" panose="020B0503030403020204"/>
                        </a:rPr>
                        <a:t>tag</a:t>
                      </a:r>
                      <a:endParaRPr lang="en-US" sz="1500" b="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panose="020B0503030403020204"/>
                        </a:rPr>
                        <a:t>data</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bl>
          </a:graphicData>
        </a:graphic>
      </p:graphicFrame>
      <p:sp>
        <p:nvSpPr>
          <p:cNvPr id="30" name="Rectangle 29"/>
          <p:cNvSpPr/>
          <p:nvPr/>
        </p:nvSpPr>
        <p:spPr>
          <a:xfrm>
            <a:off x="115658" y="4431788"/>
            <a:ext cx="2212755" cy="1569660"/>
          </a:xfrm>
          <a:prstGeom prst="rect">
            <a:avLst/>
          </a:prstGeom>
        </p:spPr>
        <p:txBody>
          <a:bodyPr wrap="square">
            <a:spAutoFit/>
          </a:bodyPr>
          <a:lstStyle/>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1101</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0100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p:txBody>
      </p:sp>
      <p:sp>
        <p:nvSpPr>
          <p:cNvPr id="31" name="Rounded Rectangle 30"/>
          <p:cNvSpPr/>
          <p:nvPr/>
        </p:nvSpPr>
        <p:spPr>
          <a:xfrm>
            <a:off x="1679076" y="4517512"/>
            <a:ext cx="349492" cy="320184"/>
          </a:xfrm>
          <a:prstGeom prst="roundRect">
            <a:avLst/>
          </a:prstGeom>
          <a:noFill/>
          <a:ln w="19050" cap="flat" cmpd="sng" algn="ctr">
            <a:solidFill>
              <a:srgbClr val="FF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cxnSp>
        <p:nvCxnSpPr>
          <p:cNvPr id="32" name="Elbow Connector 31"/>
          <p:cNvCxnSpPr>
            <a:stCxn id="31" idx="0"/>
          </p:cNvCxnSpPr>
          <p:nvPr/>
        </p:nvCxnSpPr>
        <p:spPr>
          <a:xfrm rot="5400000" flipH="1" flipV="1">
            <a:off x="1504554" y="3549460"/>
            <a:ext cx="1317320" cy="618785"/>
          </a:xfrm>
          <a:prstGeom prst="bentConnector3">
            <a:avLst>
              <a:gd name="adj1" fmla="val 100044"/>
            </a:avLst>
          </a:prstGeom>
          <a:noFill/>
          <a:ln w="25400" cap="flat" cmpd="sng" algn="ctr">
            <a:solidFill>
              <a:srgbClr val="FF0000"/>
            </a:solidFill>
            <a:prstDash val="solid"/>
            <a:tailEnd type="arrow"/>
          </a:ln>
          <a:effectLst>
            <a:outerShdw blurRad="40000" dist="20000" dir="5400000" rotWithShape="0">
              <a:srgbClr val="000000">
                <a:alpha val="38000"/>
              </a:srgbClr>
            </a:outerShdw>
          </a:effectLst>
        </p:spPr>
      </p:cxnSp>
      <p:sp>
        <p:nvSpPr>
          <p:cNvPr id="33" name="Rounded Rectangle 32"/>
          <p:cNvSpPr/>
          <p:nvPr/>
        </p:nvSpPr>
        <p:spPr>
          <a:xfrm>
            <a:off x="2920244" y="3052550"/>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sp>
        <p:nvSpPr>
          <p:cNvPr id="34" name="Rounded Rectangle 33"/>
          <p:cNvSpPr/>
          <p:nvPr/>
        </p:nvSpPr>
        <p:spPr>
          <a:xfrm>
            <a:off x="1482974" y="4517513"/>
            <a:ext cx="191872"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sp>
        <p:nvSpPr>
          <p:cNvPr id="35" name="Rounded Rectangle 34"/>
          <p:cNvSpPr/>
          <p:nvPr/>
        </p:nvSpPr>
        <p:spPr>
          <a:xfrm>
            <a:off x="3275402" y="3061315"/>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sp>
        <p:nvSpPr>
          <p:cNvPr id="36" name="Rectangle 35"/>
          <p:cNvSpPr/>
          <p:nvPr/>
        </p:nvSpPr>
        <p:spPr>
          <a:xfrm>
            <a:off x="2472603" y="4524298"/>
            <a:ext cx="751578" cy="369332"/>
          </a:xfrm>
          <a:prstGeom prst="rect">
            <a:avLst/>
          </a:prstGeom>
        </p:spPr>
        <p:txBody>
          <a:bodyPr wrap="none">
            <a:spAutoFit/>
          </a:bodyPr>
          <a:lstStyle/>
          <a:p>
            <a:pPr fontAlgn="auto">
              <a:spcBef>
                <a:spcPts val="0"/>
              </a:spcBef>
              <a:spcAft>
                <a:spcPts val="0"/>
              </a:spcAft>
            </a:pPr>
            <a:r>
              <a:rPr lang="en-US" sz="1800" b="1" dirty="0" smtClean="0">
                <a:solidFill>
                  <a:srgbClr val="660066"/>
                </a:solidFill>
                <a:latin typeface="Courier New" pitchFamily="49" charset="0"/>
                <a:ea typeface="+mn-ea"/>
                <a:cs typeface="+mn-cs"/>
              </a:rPr>
              <a:t>Miss</a:t>
            </a:r>
            <a:endParaRPr lang="en-US" sz="1800" dirty="0">
              <a:solidFill>
                <a:srgbClr val="660066"/>
              </a:solidFill>
              <a:latin typeface="Calibri"/>
              <a:ea typeface="+mn-ea"/>
              <a:cs typeface="+mn-cs"/>
            </a:endParaRPr>
          </a:p>
        </p:txBody>
      </p:sp>
      <p:sp>
        <p:nvSpPr>
          <p:cNvPr id="37" name="Rectangle 36"/>
          <p:cNvSpPr/>
          <p:nvPr/>
        </p:nvSpPr>
        <p:spPr>
          <a:xfrm>
            <a:off x="135338" y="1629067"/>
            <a:ext cx="3214094" cy="1200328"/>
          </a:xfrm>
          <a:prstGeom prst="rect">
            <a:avLst/>
          </a:prstGeom>
        </p:spPr>
        <p:txBody>
          <a:bodyPr wrap="square">
            <a:spAutoFit/>
          </a:bodyPr>
          <a:lstStyle/>
          <a:p>
            <a:pPr fontAlgn="auto">
              <a:spcBef>
                <a:spcPts val="0"/>
              </a:spcBef>
              <a:spcAft>
                <a:spcPts val="0"/>
              </a:spcAft>
              <a:tabLst>
                <a:tab pos="457200" algn="l"/>
                <a:tab pos="1485900" algn="l"/>
              </a:tabLst>
            </a:pPr>
            <a:r>
              <a:rPr lang="en-US" b="1" dirty="0">
                <a:solidFill>
                  <a:srgbClr val="008000"/>
                </a:solidFill>
                <a:latin typeface="Courier New" pitchFamily="49" charset="0"/>
                <a:ea typeface="+mn-ea"/>
                <a:cs typeface="+mn-cs"/>
              </a:rPr>
              <a:t>tag</a:t>
            </a:r>
            <a:r>
              <a:rPr lang="en-US" b="1" dirty="0">
                <a:solidFill>
                  <a:prstClr val="black"/>
                </a:solidFill>
                <a:latin typeface="Courier New" pitchFamily="49" charset="0"/>
                <a:ea typeface="+mn-ea"/>
                <a:cs typeface="+mn-cs"/>
              </a:rPr>
              <a:t>| |</a:t>
            </a:r>
            <a:r>
              <a:rPr lang="en-US" b="1" dirty="0" smtClean="0">
                <a:solidFill>
                  <a:prstClr val="black">
                    <a:lumMod val="50000"/>
                    <a:lumOff val="50000"/>
                  </a:prstClr>
                </a:solidFill>
                <a:latin typeface="Courier New" pitchFamily="49" charset="0"/>
                <a:ea typeface="+mn-ea"/>
                <a:cs typeface="+mn-cs"/>
              </a:rPr>
              <a:t>offset</a:t>
            </a:r>
            <a:endParaRPr lang="en-US" b="1" dirty="0" smtClean="0">
              <a:solidFill>
                <a:srgbClr val="008000"/>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a:t>
            </a:r>
            <a:r>
              <a:rPr lang="en-US" sz="1200" b="1" dirty="0" smtClean="0">
                <a:solidFill>
                  <a:srgbClr val="008000"/>
                </a:solidFill>
                <a:latin typeface="Courier New" pitchFamily="49" charset="0"/>
                <a:ea typeface="+mn-ea"/>
                <a:cs typeface="+mn-cs"/>
              </a:rPr>
              <a:t>   </a:t>
            </a:r>
            <a:r>
              <a:rPr lang="en-US" b="1" dirty="0" smtClean="0">
                <a:solidFill>
                  <a:srgbClr val="008000"/>
                </a:solidFill>
                <a:latin typeface="Courier New" pitchFamily="49" charset="0"/>
                <a:ea typeface="+mn-ea"/>
                <a:cs typeface="+mn-cs"/>
              </a:rPr>
              <a:t>X</a:t>
            </a:r>
            <a:r>
              <a:rPr lang="en-US" b="1" dirty="0" smtClean="0">
                <a:solidFill>
                  <a:srgbClr val="FF0000"/>
                </a:solidFill>
                <a:latin typeface="Courier New" pitchFamily="49" charset="0"/>
                <a:ea typeface="+mn-ea"/>
                <a:cs typeface="+mn-cs"/>
              </a:rPr>
              <a:t>XX</a:t>
            </a:r>
            <a:r>
              <a:rPr lang="en-US" b="1" dirty="0" smtClean="0">
                <a:solidFill>
                  <a:prstClr val="black">
                    <a:lumMod val="50000"/>
                    <a:lumOff val="50000"/>
                  </a:prstClr>
                </a:solidFill>
                <a:latin typeface="Courier New" pitchFamily="49" charset="0"/>
                <a:ea typeface="+mn-ea"/>
                <a:cs typeface="+mn-cs"/>
              </a:rPr>
              <a:t>X</a:t>
            </a:r>
          </a:p>
          <a:p>
            <a:pPr fontAlgn="auto">
              <a:spcBef>
                <a:spcPts val="0"/>
              </a:spcBef>
              <a:spcAft>
                <a:spcPts val="0"/>
              </a:spcAft>
              <a:tabLst>
                <a:tab pos="457200" algn="l"/>
                <a:tab pos="1485900" algn="l"/>
              </a:tabLst>
            </a:pPr>
            <a:endParaRPr lang="en-US" b="1" dirty="0" smtClean="0">
              <a:solidFill>
                <a:srgbClr val="FF0000"/>
              </a:solidFill>
              <a:latin typeface="Courier New" pitchFamily="49" charset="0"/>
              <a:ea typeface="+mn-ea"/>
              <a:cs typeface="+mn-cs"/>
            </a:endParaRPr>
          </a:p>
        </p:txBody>
      </p:sp>
      <p:sp>
        <p:nvSpPr>
          <p:cNvPr id="38" name="Rectangle 37"/>
          <p:cNvSpPr/>
          <p:nvPr/>
        </p:nvSpPr>
        <p:spPr>
          <a:xfrm rot="16200000">
            <a:off x="507762" y="1350034"/>
            <a:ext cx="1031189" cy="430887"/>
          </a:xfrm>
          <a:prstGeom prst="rect">
            <a:avLst/>
          </a:prstGeom>
        </p:spPr>
        <p:txBody>
          <a:bodyPr wrap="none">
            <a:spAutoFit/>
          </a:bodyPr>
          <a:lstStyle/>
          <a:p>
            <a:pPr fontAlgn="auto">
              <a:spcBef>
                <a:spcPts val="0"/>
              </a:spcBef>
              <a:spcAft>
                <a:spcPts val="0"/>
              </a:spcAft>
            </a:pPr>
            <a:r>
              <a:rPr lang="en-US" sz="2200" b="1" dirty="0">
                <a:solidFill>
                  <a:srgbClr val="FF0000"/>
                </a:solidFill>
                <a:latin typeface="Courier New" pitchFamily="49" charset="0"/>
                <a:ea typeface="+mn-ea"/>
                <a:cs typeface="+mn-cs"/>
              </a:rPr>
              <a:t>index</a:t>
            </a:r>
            <a:endParaRPr lang="en-US" sz="2200" dirty="0">
              <a:solidFill>
                <a:prstClr val="black"/>
              </a:solidFill>
              <a:latin typeface="Calibri"/>
              <a:ea typeface="+mn-ea"/>
              <a:cs typeface="+mn-cs"/>
            </a:endParaRPr>
          </a:p>
        </p:txBody>
      </p:sp>
      <p:sp>
        <p:nvSpPr>
          <p:cNvPr id="39" name="Rectangle 38"/>
          <p:cNvSpPr/>
          <p:nvPr/>
        </p:nvSpPr>
        <p:spPr>
          <a:xfrm>
            <a:off x="6862669" y="5276871"/>
            <a:ext cx="1896735" cy="756716"/>
          </a:xfrm>
          <a:prstGeom prst="rect">
            <a:avLst/>
          </a:prstGeom>
          <a:noFill/>
          <a:ln w="38100" cap="flat" cmpd="sng" algn="ctr">
            <a:solidFill>
              <a:srgbClr val="660066"/>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sp>
        <p:nvSpPr>
          <p:cNvPr id="40" name="Content Placeholder 2"/>
          <p:cNvSpPr txBox="1">
            <a:spLocks/>
          </p:cNvSpPr>
          <p:nvPr/>
        </p:nvSpPr>
        <p:spPr>
          <a:xfrm>
            <a:off x="3657198" y="4457854"/>
            <a:ext cx="2764457" cy="1817733"/>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pPr>
            <a:r>
              <a:rPr lang="en-US" dirty="0" smtClean="0">
                <a:solidFill>
                  <a:prstClr val="black"/>
                </a:solidFill>
                <a:latin typeface="Source Sans Pro" panose="020B0503030403020204"/>
              </a:rPr>
              <a:t>Lookup:</a:t>
            </a:r>
            <a:endParaRPr lang="en-US" b="1" dirty="0">
              <a:solidFill>
                <a:prstClr val="black"/>
              </a:solidFill>
              <a:latin typeface="Source Sans Pro" panose="020B0503030403020204"/>
            </a:endParaRPr>
          </a:p>
          <a:p>
            <a:pPr fontAlgn="auto">
              <a:spcAft>
                <a:spcPts val="0"/>
              </a:spcAft>
            </a:pPr>
            <a:r>
              <a:rPr lang="en-US" dirty="0" smtClean="0">
                <a:solidFill>
                  <a:srgbClr val="FF0000"/>
                </a:solidFill>
                <a:latin typeface="Source Sans Pro" panose="020B0503030403020204"/>
              </a:rPr>
              <a:t>Index</a:t>
            </a:r>
            <a:r>
              <a:rPr lang="en-US" dirty="0" smtClean="0">
                <a:solidFill>
                  <a:prstClr val="black"/>
                </a:solidFill>
                <a:latin typeface="Source Sans Pro" panose="020B0503030403020204"/>
              </a:rPr>
              <a:t> into $</a:t>
            </a:r>
          </a:p>
          <a:p>
            <a:pPr fontAlgn="auto">
              <a:spcAft>
                <a:spcPts val="0"/>
              </a:spcAft>
            </a:pPr>
            <a:r>
              <a:rPr lang="en-US" dirty="0" smtClean="0">
                <a:solidFill>
                  <a:prstClr val="black"/>
                </a:solidFill>
                <a:latin typeface="Source Sans Pro" panose="020B0503030403020204"/>
              </a:rPr>
              <a:t>Check </a:t>
            </a:r>
            <a:r>
              <a:rPr lang="en-US" dirty="0" smtClean="0">
                <a:solidFill>
                  <a:srgbClr val="008000"/>
                </a:solidFill>
                <a:latin typeface="Source Sans Pro" panose="020B0503030403020204"/>
              </a:rPr>
              <a:t>tag</a:t>
            </a:r>
          </a:p>
          <a:p>
            <a:pPr fontAlgn="auto">
              <a:spcAft>
                <a:spcPts val="0"/>
              </a:spcAft>
            </a:pPr>
            <a:r>
              <a:rPr lang="en-US" dirty="0" smtClean="0">
                <a:solidFill>
                  <a:prstClr val="black"/>
                </a:solidFill>
                <a:latin typeface="Source Sans Pro" panose="020B0503030403020204"/>
              </a:rPr>
              <a:t>Check </a:t>
            </a:r>
            <a:r>
              <a:rPr lang="en-US" dirty="0" smtClean="0">
                <a:solidFill>
                  <a:srgbClr val="0000FF"/>
                </a:solidFill>
                <a:latin typeface="Source Sans Pro" panose="020B0503030403020204"/>
              </a:rPr>
              <a:t>valid</a:t>
            </a:r>
            <a:r>
              <a:rPr lang="en-US" dirty="0" smtClean="0">
                <a:solidFill>
                  <a:prstClr val="black"/>
                </a:solidFill>
                <a:latin typeface="Source Sans Pro" panose="020B0503030403020204"/>
              </a:rPr>
              <a:t> bit</a:t>
            </a:r>
          </a:p>
        </p:txBody>
      </p:sp>
      <p:sp>
        <p:nvSpPr>
          <p:cNvPr id="41" name="Right Arrow 40"/>
          <p:cNvSpPr/>
          <p:nvPr/>
        </p:nvSpPr>
        <p:spPr>
          <a:xfrm>
            <a:off x="3657198" y="4968342"/>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sp>
        <p:nvSpPr>
          <p:cNvPr id="42" name="Right Arrow 41"/>
          <p:cNvSpPr/>
          <p:nvPr/>
        </p:nvSpPr>
        <p:spPr>
          <a:xfrm>
            <a:off x="3658138" y="5793102"/>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sp>
        <p:nvSpPr>
          <p:cNvPr id="43" name="Right Arrow 42"/>
          <p:cNvSpPr/>
          <p:nvPr/>
        </p:nvSpPr>
        <p:spPr>
          <a:xfrm>
            <a:off x="3657198" y="5357332"/>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graphicFrame>
        <p:nvGraphicFramePr>
          <p:cNvPr id="44" name="Table 43"/>
          <p:cNvGraphicFramePr>
            <a:graphicFrameLocks noGrp="1"/>
          </p:cNvGraphicFramePr>
          <p:nvPr>
            <p:extLst>
              <p:ext uri="{D42A27DB-BD31-4B8C-83A1-F6EECF244321}">
                <p14:modId xmlns:p14="http://schemas.microsoft.com/office/powerpoint/2010/main" val="2048074706"/>
              </p:ext>
            </p:extLst>
          </p:nvPr>
        </p:nvGraphicFramePr>
        <p:xfrm>
          <a:off x="1911377" y="1916466"/>
          <a:ext cx="1008868" cy="1828800"/>
        </p:xfrm>
        <a:graphic>
          <a:graphicData uri="http://schemas.openxmlformats.org/drawingml/2006/table">
            <a:tbl>
              <a:tblPr firstRow="1" bandRow="1"/>
              <a:tblGrid>
                <a:gridCol w="1008868">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latin typeface="Source Sans Pro" panose="020B0503030403020204"/>
                        </a:rPr>
                        <a:t>index</a:t>
                      </a:r>
                      <a:endParaRPr lang="en-US" sz="2000" b="0" dirty="0">
                        <a:solidFill>
                          <a:schemeClr val="tx2"/>
                        </a:solidFill>
                        <a:latin typeface="Source Sans Pro" panose="020B0503030403020204"/>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00</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01</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10</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11</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391479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3"/>
                                        </p:tgtEl>
                                        <p:attrNameLst>
                                          <p:attrName>style.visibility</p:attrName>
                                        </p:attrNameLst>
                                      </p:cBhvr>
                                      <p:to>
                                        <p:strVal val="visible"/>
                                      </p:to>
                                    </p:set>
                                  </p:childTnLst>
                                </p:cTn>
                              </p:par>
                              <p:par>
                                <p:cTn id="15" presetID="1" presetClass="exit" presetSubtype="0" fill="hold" grpId="1" nodeType="withEffect">
                                  <p:stCondLst>
                                    <p:cond delay="0"/>
                                  </p:stCondLst>
                                  <p:childTnLst>
                                    <p:set>
                                      <p:cBhvr>
                                        <p:cTn id="16" dur="1" fill="hold">
                                          <p:stCondLst>
                                            <p:cond delay="0"/>
                                          </p:stCondLst>
                                        </p:cTn>
                                        <p:tgtEl>
                                          <p:spTgt spid="41"/>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2"/>
                                        </p:tgtEl>
                                        <p:attrNameLst>
                                          <p:attrName>style.visibility</p:attrName>
                                        </p:attrNameLst>
                                      </p:cBhvr>
                                      <p:to>
                                        <p:strVal val="visible"/>
                                      </p:to>
                                    </p:set>
                                  </p:childTnLst>
                                </p:cTn>
                              </p:par>
                              <p:par>
                                <p:cTn id="25" presetID="1" presetClass="exit" presetSubtype="0" fill="hold" grpId="1" nodeType="withEffect">
                                  <p:stCondLst>
                                    <p:cond delay="0"/>
                                  </p:stCondLst>
                                  <p:childTnLst>
                                    <p:set>
                                      <p:cBhvr>
                                        <p:cTn id="26" dur="1" fill="hold">
                                          <p:stCondLst>
                                            <p:cond delay="0"/>
                                          </p:stCondLst>
                                        </p:cTn>
                                        <p:tgtEl>
                                          <p:spTgt spid="43"/>
                                        </p:tgtEl>
                                        <p:attrNameLst>
                                          <p:attrName>style.visibility</p:attrName>
                                        </p:attrNameLst>
                                      </p:cBhvr>
                                      <p:to>
                                        <p:strVal val="hidden"/>
                                      </p:to>
                                    </p:set>
                                  </p:childTnLst>
                                </p:cTn>
                              </p:par>
                              <p:par>
                                <p:cTn id="27" presetID="1" presetClass="entr"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6"/>
                                        </p:tgtEl>
                                        <p:attrNameLst>
                                          <p:attrName>style.visibility</p:attrName>
                                        </p:attrNameLst>
                                      </p:cBhvr>
                                      <p:to>
                                        <p:strVal val="visible"/>
                                      </p:to>
                                    </p:set>
                                  </p:childTnLst>
                                </p:cTn>
                              </p:par>
                              <p:par>
                                <p:cTn id="33" presetID="1" presetClass="exit" presetSubtype="0" fill="hold" grpId="1" nodeType="withEffect">
                                  <p:stCondLst>
                                    <p:cond delay="0"/>
                                  </p:stCondLst>
                                  <p:childTnLst>
                                    <p:set>
                                      <p:cBhvr>
                                        <p:cTn id="34" dur="1" fill="hold">
                                          <p:stCondLst>
                                            <p:cond delay="0"/>
                                          </p:stCondLst>
                                        </p:cTn>
                                        <p:tgtEl>
                                          <p:spTgt spid="35"/>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33"/>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3" grpId="1" animBg="1"/>
      <p:bldP spid="34" grpId="0" animBg="1"/>
      <p:bldP spid="35" grpId="0" animBg="1"/>
      <p:bldP spid="35" grpId="1" animBg="1"/>
      <p:bldP spid="36" grpId="0"/>
      <p:bldP spid="39" grpId="0" animBg="1"/>
      <p:bldP spid="41" grpId="0" animBg="1"/>
      <p:bldP spid="41" grpId="1" animBg="1"/>
      <p:bldP spid="42" grpId="0" animBg="1"/>
      <p:bldP spid="43" grpId="0" animBg="1"/>
      <p:bldP spid="43" grpId="1"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49</a:t>
            </a:fld>
            <a:endParaRPr lang="en-US" dirty="0"/>
          </a:p>
        </p:txBody>
      </p:sp>
      <p:graphicFrame>
        <p:nvGraphicFramePr>
          <p:cNvPr id="25" name="Content Placeholder 23"/>
          <p:cNvGraphicFramePr>
            <a:graphicFrameLocks/>
          </p:cNvGraphicFramePr>
          <p:nvPr>
            <p:extLst>
              <p:ext uri="{D42A27DB-BD31-4B8C-83A1-F6EECF244321}">
                <p14:modId xmlns:p14="http://schemas.microsoft.com/office/powerpoint/2010/main" val="1624497446"/>
              </p:ext>
            </p:extLst>
          </p:nvPr>
        </p:nvGraphicFramePr>
        <p:xfrm>
          <a:off x="6862669" y="537971"/>
          <a:ext cx="1890370" cy="6217920"/>
        </p:xfrm>
        <a:graphic>
          <a:graphicData uri="http://schemas.openxmlformats.org/drawingml/2006/table">
            <a:tbl>
              <a:tblPr firstRow="1" bandRow="1"/>
              <a:tblGrid>
                <a:gridCol w="782493">
                  <a:extLst>
                    <a:ext uri="{9D8B030D-6E8A-4147-A177-3AD203B41FA5}">
                      <a16:colId xmlns:a16="http://schemas.microsoft.com/office/drawing/2014/main" val="20000"/>
                    </a:ext>
                  </a:extLst>
                </a:gridCol>
                <a:gridCol w="1107877">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chemeClr val="tx2"/>
                          </a:solidFill>
                          <a:latin typeface="Source Sans Pro" panose="020B0503030403020204"/>
                        </a:rPr>
                        <a:t>addr</a:t>
                      </a:r>
                      <a:endParaRPr lang="en-US" sz="2000" b="0" dirty="0">
                        <a:solidFill>
                          <a:schemeClr val="tx2"/>
                        </a:solidFill>
                        <a:latin typeface="Source Sans Pro" panose="020B0503030403020204"/>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panose="020B0503030403020204"/>
                        </a:rPr>
                        <a:t>data</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0000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A</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B</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C</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D</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0100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E</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F</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G</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H</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1000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J</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K</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L</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M</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1100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N</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O</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P</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Q</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
        <p:nvSpPr>
          <p:cNvPr id="26" name="Title 1"/>
          <p:cNvSpPr txBox="1">
            <a:spLocks/>
          </p:cNvSpPr>
          <p:nvPr/>
        </p:nvSpPr>
        <p:spPr>
          <a:xfrm>
            <a:off x="457200" y="152528"/>
            <a:ext cx="5727381"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t>Simulation #3:</a:t>
            </a:r>
            <a:b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br>
            <a: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t>       8-byte, DM Cache</a:t>
            </a:r>
            <a:endParaRPr kumimoji="0" lang="en-US" sz="44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27" name="Rectangle 26"/>
          <p:cNvSpPr/>
          <p:nvPr/>
        </p:nvSpPr>
        <p:spPr>
          <a:xfrm>
            <a:off x="6957936" y="27597"/>
            <a:ext cx="1558247"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Source Sans Pro" panose="020B0503030403020204"/>
                <a:ea typeface="+mn-ea"/>
                <a:cs typeface="+mn-cs"/>
              </a:rPr>
              <a:t>MEMORY</a:t>
            </a:r>
            <a:endParaRPr lang="en-US" b="1" dirty="0">
              <a:solidFill>
                <a:prstClr val="black"/>
              </a:solidFill>
              <a:latin typeface="Source Sans Pro" panose="020B0503030403020204"/>
              <a:ea typeface="+mn-ea"/>
              <a:cs typeface="+mn-cs"/>
            </a:endParaRPr>
          </a:p>
        </p:txBody>
      </p:sp>
      <p:sp>
        <p:nvSpPr>
          <p:cNvPr id="28" name="Rectangle 27"/>
          <p:cNvSpPr/>
          <p:nvPr/>
        </p:nvSpPr>
        <p:spPr>
          <a:xfrm>
            <a:off x="3706799" y="1303508"/>
            <a:ext cx="1281120"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Source Sans Pro" panose="020B0503030403020204"/>
                <a:ea typeface="+mn-ea"/>
                <a:cs typeface="+mn-cs"/>
              </a:rPr>
              <a:t>CACHE</a:t>
            </a:r>
            <a:endParaRPr lang="en-US" b="1" dirty="0">
              <a:solidFill>
                <a:prstClr val="black"/>
              </a:solidFill>
              <a:latin typeface="Source Sans Pro" panose="020B0503030403020204"/>
              <a:ea typeface="+mn-ea"/>
              <a:cs typeface="+mn-cs"/>
            </a:endParaRPr>
          </a:p>
        </p:txBody>
      </p:sp>
      <p:graphicFrame>
        <p:nvGraphicFramePr>
          <p:cNvPr id="29" name="Table 28"/>
          <p:cNvGraphicFramePr>
            <a:graphicFrameLocks noGrp="1"/>
          </p:cNvGraphicFramePr>
          <p:nvPr>
            <p:extLst>
              <p:ext uri="{D42A27DB-BD31-4B8C-83A1-F6EECF244321}">
                <p14:modId xmlns:p14="http://schemas.microsoft.com/office/powerpoint/2010/main" val="4169220637"/>
              </p:ext>
            </p:extLst>
          </p:nvPr>
        </p:nvGraphicFramePr>
        <p:xfrm>
          <a:off x="2920244" y="1929059"/>
          <a:ext cx="2408957" cy="182880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latin typeface="Source Sans Pro" panose="020B0503030403020204"/>
                        </a:rPr>
                        <a:t>V</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500" dirty="0" smtClean="0">
                          <a:latin typeface="Source Sans Pro" panose="020B0503030403020204"/>
                        </a:rPr>
                        <a:t>tag</a:t>
                      </a:r>
                      <a:endParaRPr lang="en-US" sz="1500" b="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panose="020B0503030403020204"/>
                        </a:rPr>
                        <a:t>data</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N</a:t>
                      </a:r>
                      <a:r>
                        <a:rPr lang="en-US" sz="2000" baseline="0" dirty="0" smtClean="0">
                          <a:solidFill>
                            <a:schemeClr val="tx2"/>
                          </a:solidFill>
                          <a:latin typeface="Source Sans Pro" panose="020B0503030403020204"/>
                        </a:rPr>
                        <a:t> </a:t>
                      </a:r>
                      <a:r>
                        <a:rPr lang="en-US" sz="2000" dirty="0" smtClean="0">
                          <a:solidFill>
                            <a:schemeClr val="tx2"/>
                          </a:solidFill>
                          <a:latin typeface="Source Sans Pro" panose="020B0503030403020204"/>
                        </a:rPr>
                        <a:t>   |    O</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bl>
          </a:graphicData>
        </a:graphic>
      </p:graphicFrame>
      <p:sp>
        <p:nvSpPr>
          <p:cNvPr id="30" name="Rectangle 29"/>
          <p:cNvSpPr/>
          <p:nvPr/>
        </p:nvSpPr>
        <p:spPr>
          <a:xfrm>
            <a:off x="115658" y="4431788"/>
            <a:ext cx="2212755" cy="1569660"/>
          </a:xfrm>
          <a:prstGeom prst="rect">
            <a:avLst/>
          </a:prstGeom>
        </p:spPr>
        <p:txBody>
          <a:bodyPr wrap="square">
            <a:spAutoFit/>
          </a:bodyPr>
          <a:lstStyle/>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1101</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0100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p:txBody>
      </p:sp>
      <p:sp>
        <p:nvSpPr>
          <p:cNvPr id="31" name="Rounded Rectangle 30"/>
          <p:cNvSpPr/>
          <p:nvPr/>
        </p:nvSpPr>
        <p:spPr>
          <a:xfrm>
            <a:off x="1679076" y="4517512"/>
            <a:ext cx="349492" cy="320184"/>
          </a:xfrm>
          <a:prstGeom prst="roundRect">
            <a:avLst/>
          </a:prstGeom>
          <a:noFill/>
          <a:ln w="19050" cap="flat" cmpd="sng" algn="ctr">
            <a:solidFill>
              <a:srgbClr val="FF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cxnSp>
        <p:nvCxnSpPr>
          <p:cNvPr id="32" name="Elbow Connector 31"/>
          <p:cNvCxnSpPr>
            <a:stCxn id="31" idx="0"/>
          </p:cNvCxnSpPr>
          <p:nvPr/>
        </p:nvCxnSpPr>
        <p:spPr>
          <a:xfrm rot="5400000" flipH="1" flipV="1">
            <a:off x="1504554" y="3549460"/>
            <a:ext cx="1317320" cy="618785"/>
          </a:xfrm>
          <a:prstGeom prst="bentConnector3">
            <a:avLst>
              <a:gd name="adj1" fmla="val 100044"/>
            </a:avLst>
          </a:prstGeom>
          <a:noFill/>
          <a:ln w="25400" cap="flat" cmpd="sng" algn="ctr">
            <a:solidFill>
              <a:srgbClr val="FF0000"/>
            </a:solidFill>
            <a:prstDash val="solid"/>
            <a:tailEnd type="arrow"/>
          </a:ln>
          <a:effectLst>
            <a:outerShdw blurRad="40000" dist="20000" dir="5400000" rotWithShape="0">
              <a:srgbClr val="000000">
                <a:alpha val="38000"/>
              </a:srgbClr>
            </a:outerShdw>
          </a:effectLst>
        </p:spPr>
      </p:cxnSp>
      <p:sp>
        <p:nvSpPr>
          <p:cNvPr id="34" name="Rounded Rectangle 33"/>
          <p:cNvSpPr/>
          <p:nvPr/>
        </p:nvSpPr>
        <p:spPr>
          <a:xfrm>
            <a:off x="1482974" y="4517513"/>
            <a:ext cx="191872"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sp>
        <p:nvSpPr>
          <p:cNvPr id="36" name="Rectangle 35"/>
          <p:cNvSpPr/>
          <p:nvPr/>
        </p:nvSpPr>
        <p:spPr>
          <a:xfrm>
            <a:off x="2472603" y="4524298"/>
            <a:ext cx="751578" cy="369332"/>
          </a:xfrm>
          <a:prstGeom prst="rect">
            <a:avLst/>
          </a:prstGeom>
        </p:spPr>
        <p:txBody>
          <a:bodyPr wrap="none">
            <a:spAutoFit/>
          </a:bodyPr>
          <a:lstStyle/>
          <a:p>
            <a:pPr fontAlgn="auto">
              <a:spcBef>
                <a:spcPts val="0"/>
              </a:spcBef>
              <a:spcAft>
                <a:spcPts val="0"/>
              </a:spcAft>
            </a:pPr>
            <a:r>
              <a:rPr lang="en-US" sz="1800" b="1" dirty="0" smtClean="0">
                <a:solidFill>
                  <a:srgbClr val="660066"/>
                </a:solidFill>
                <a:latin typeface="Courier New" pitchFamily="49" charset="0"/>
                <a:ea typeface="+mn-ea"/>
                <a:cs typeface="+mn-cs"/>
              </a:rPr>
              <a:t>Miss</a:t>
            </a:r>
            <a:endParaRPr lang="en-US" sz="1800" dirty="0">
              <a:solidFill>
                <a:srgbClr val="660066"/>
              </a:solidFill>
              <a:latin typeface="Calibri"/>
              <a:ea typeface="+mn-ea"/>
              <a:cs typeface="+mn-cs"/>
            </a:endParaRPr>
          </a:p>
        </p:txBody>
      </p:sp>
      <p:sp>
        <p:nvSpPr>
          <p:cNvPr id="37" name="Rectangle 36"/>
          <p:cNvSpPr/>
          <p:nvPr/>
        </p:nvSpPr>
        <p:spPr>
          <a:xfrm>
            <a:off x="135338" y="1629067"/>
            <a:ext cx="3214094" cy="1200328"/>
          </a:xfrm>
          <a:prstGeom prst="rect">
            <a:avLst/>
          </a:prstGeom>
        </p:spPr>
        <p:txBody>
          <a:bodyPr wrap="square">
            <a:spAutoFit/>
          </a:bodyPr>
          <a:lstStyle/>
          <a:p>
            <a:pPr fontAlgn="auto">
              <a:spcBef>
                <a:spcPts val="0"/>
              </a:spcBef>
              <a:spcAft>
                <a:spcPts val="0"/>
              </a:spcAft>
              <a:tabLst>
                <a:tab pos="457200" algn="l"/>
                <a:tab pos="1485900" algn="l"/>
              </a:tabLst>
            </a:pPr>
            <a:r>
              <a:rPr lang="en-US" b="1" dirty="0">
                <a:solidFill>
                  <a:srgbClr val="008000"/>
                </a:solidFill>
                <a:latin typeface="Courier New" pitchFamily="49" charset="0"/>
                <a:ea typeface="+mn-ea"/>
                <a:cs typeface="+mn-cs"/>
              </a:rPr>
              <a:t>tag</a:t>
            </a:r>
            <a:r>
              <a:rPr lang="en-US" b="1" dirty="0">
                <a:solidFill>
                  <a:prstClr val="black"/>
                </a:solidFill>
                <a:latin typeface="Courier New" pitchFamily="49" charset="0"/>
                <a:ea typeface="+mn-ea"/>
                <a:cs typeface="+mn-cs"/>
              </a:rPr>
              <a:t>| |</a:t>
            </a:r>
            <a:r>
              <a:rPr lang="en-US" b="1" dirty="0" smtClean="0">
                <a:solidFill>
                  <a:prstClr val="black">
                    <a:lumMod val="50000"/>
                    <a:lumOff val="50000"/>
                  </a:prstClr>
                </a:solidFill>
                <a:latin typeface="Courier New" pitchFamily="49" charset="0"/>
                <a:ea typeface="+mn-ea"/>
                <a:cs typeface="+mn-cs"/>
              </a:rPr>
              <a:t>offset</a:t>
            </a:r>
            <a:endParaRPr lang="en-US" b="1" dirty="0" smtClean="0">
              <a:solidFill>
                <a:srgbClr val="008000"/>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a:t>
            </a:r>
            <a:r>
              <a:rPr lang="en-US" sz="1200" b="1" dirty="0" smtClean="0">
                <a:solidFill>
                  <a:srgbClr val="008000"/>
                </a:solidFill>
                <a:latin typeface="Courier New" pitchFamily="49" charset="0"/>
                <a:ea typeface="+mn-ea"/>
                <a:cs typeface="+mn-cs"/>
              </a:rPr>
              <a:t>   </a:t>
            </a:r>
            <a:r>
              <a:rPr lang="en-US" b="1" dirty="0" smtClean="0">
                <a:solidFill>
                  <a:srgbClr val="008000"/>
                </a:solidFill>
                <a:latin typeface="Courier New" pitchFamily="49" charset="0"/>
                <a:ea typeface="+mn-ea"/>
                <a:cs typeface="+mn-cs"/>
              </a:rPr>
              <a:t>X</a:t>
            </a:r>
            <a:r>
              <a:rPr lang="en-US" b="1" dirty="0" smtClean="0">
                <a:solidFill>
                  <a:srgbClr val="FF0000"/>
                </a:solidFill>
                <a:latin typeface="Courier New" pitchFamily="49" charset="0"/>
                <a:ea typeface="+mn-ea"/>
                <a:cs typeface="+mn-cs"/>
              </a:rPr>
              <a:t>XX</a:t>
            </a:r>
            <a:r>
              <a:rPr lang="en-US" b="1" dirty="0" smtClean="0">
                <a:solidFill>
                  <a:prstClr val="black">
                    <a:lumMod val="50000"/>
                    <a:lumOff val="50000"/>
                  </a:prstClr>
                </a:solidFill>
                <a:latin typeface="Courier New" pitchFamily="49" charset="0"/>
                <a:ea typeface="+mn-ea"/>
                <a:cs typeface="+mn-cs"/>
              </a:rPr>
              <a:t>X</a:t>
            </a:r>
          </a:p>
          <a:p>
            <a:pPr fontAlgn="auto">
              <a:spcBef>
                <a:spcPts val="0"/>
              </a:spcBef>
              <a:spcAft>
                <a:spcPts val="0"/>
              </a:spcAft>
              <a:tabLst>
                <a:tab pos="457200" algn="l"/>
                <a:tab pos="1485900" algn="l"/>
              </a:tabLst>
            </a:pPr>
            <a:endParaRPr lang="en-US" b="1" dirty="0" smtClean="0">
              <a:solidFill>
                <a:srgbClr val="FF0000"/>
              </a:solidFill>
              <a:latin typeface="Courier New" pitchFamily="49" charset="0"/>
              <a:ea typeface="+mn-ea"/>
              <a:cs typeface="+mn-cs"/>
            </a:endParaRPr>
          </a:p>
        </p:txBody>
      </p:sp>
      <p:sp>
        <p:nvSpPr>
          <p:cNvPr id="38" name="Rectangle 37"/>
          <p:cNvSpPr/>
          <p:nvPr/>
        </p:nvSpPr>
        <p:spPr>
          <a:xfrm rot="16200000">
            <a:off x="507762" y="1350034"/>
            <a:ext cx="1031189" cy="430887"/>
          </a:xfrm>
          <a:prstGeom prst="rect">
            <a:avLst/>
          </a:prstGeom>
        </p:spPr>
        <p:txBody>
          <a:bodyPr wrap="none">
            <a:spAutoFit/>
          </a:bodyPr>
          <a:lstStyle/>
          <a:p>
            <a:pPr fontAlgn="auto">
              <a:spcBef>
                <a:spcPts val="0"/>
              </a:spcBef>
              <a:spcAft>
                <a:spcPts val="0"/>
              </a:spcAft>
            </a:pPr>
            <a:r>
              <a:rPr lang="en-US" sz="2200" b="1" dirty="0">
                <a:solidFill>
                  <a:srgbClr val="FF0000"/>
                </a:solidFill>
                <a:latin typeface="Courier New" pitchFamily="49" charset="0"/>
                <a:ea typeface="+mn-ea"/>
                <a:cs typeface="+mn-cs"/>
              </a:rPr>
              <a:t>index</a:t>
            </a:r>
            <a:endParaRPr lang="en-US" sz="2200" dirty="0">
              <a:solidFill>
                <a:prstClr val="black"/>
              </a:solidFill>
              <a:latin typeface="Calibri"/>
              <a:ea typeface="+mn-ea"/>
              <a:cs typeface="+mn-cs"/>
            </a:endParaRPr>
          </a:p>
        </p:txBody>
      </p:sp>
      <p:sp>
        <p:nvSpPr>
          <p:cNvPr id="39" name="Rectangle 38"/>
          <p:cNvSpPr/>
          <p:nvPr/>
        </p:nvSpPr>
        <p:spPr>
          <a:xfrm>
            <a:off x="6862669" y="5276871"/>
            <a:ext cx="1896735" cy="756716"/>
          </a:xfrm>
          <a:prstGeom prst="rect">
            <a:avLst/>
          </a:prstGeom>
          <a:noFill/>
          <a:ln w="38100" cap="flat" cmpd="sng" algn="ctr">
            <a:solidFill>
              <a:srgbClr val="660066"/>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sp>
        <p:nvSpPr>
          <p:cNvPr id="40" name="Content Placeholder 2"/>
          <p:cNvSpPr txBox="1">
            <a:spLocks/>
          </p:cNvSpPr>
          <p:nvPr/>
        </p:nvSpPr>
        <p:spPr>
          <a:xfrm>
            <a:off x="3657198" y="4457854"/>
            <a:ext cx="2764457" cy="1817733"/>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pPr>
            <a:r>
              <a:rPr lang="en-US" dirty="0" smtClean="0">
                <a:solidFill>
                  <a:prstClr val="black"/>
                </a:solidFill>
                <a:latin typeface="Source Sans Pro" panose="020B0503030403020204"/>
              </a:rPr>
              <a:t>Lookup:</a:t>
            </a:r>
            <a:endParaRPr lang="en-US" b="1" dirty="0">
              <a:solidFill>
                <a:prstClr val="black"/>
              </a:solidFill>
              <a:latin typeface="Source Sans Pro" panose="020B0503030403020204"/>
            </a:endParaRPr>
          </a:p>
          <a:p>
            <a:pPr fontAlgn="auto">
              <a:spcAft>
                <a:spcPts val="0"/>
              </a:spcAft>
            </a:pPr>
            <a:r>
              <a:rPr lang="en-US" dirty="0" smtClean="0">
                <a:solidFill>
                  <a:srgbClr val="FF0000"/>
                </a:solidFill>
                <a:latin typeface="Source Sans Pro" panose="020B0503030403020204"/>
              </a:rPr>
              <a:t>Index</a:t>
            </a:r>
            <a:r>
              <a:rPr lang="en-US" dirty="0" smtClean="0">
                <a:solidFill>
                  <a:prstClr val="black"/>
                </a:solidFill>
                <a:latin typeface="Source Sans Pro" panose="020B0503030403020204"/>
              </a:rPr>
              <a:t> into $</a:t>
            </a:r>
          </a:p>
          <a:p>
            <a:pPr fontAlgn="auto">
              <a:spcAft>
                <a:spcPts val="0"/>
              </a:spcAft>
            </a:pPr>
            <a:r>
              <a:rPr lang="en-US" dirty="0" smtClean="0">
                <a:solidFill>
                  <a:prstClr val="black"/>
                </a:solidFill>
                <a:latin typeface="Source Sans Pro" panose="020B0503030403020204"/>
              </a:rPr>
              <a:t>Check </a:t>
            </a:r>
            <a:r>
              <a:rPr lang="en-US" dirty="0" smtClean="0">
                <a:solidFill>
                  <a:srgbClr val="008000"/>
                </a:solidFill>
                <a:latin typeface="Source Sans Pro" panose="020B0503030403020204"/>
              </a:rPr>
              <a:t>tag</a:t>
            </a:r>
          </a:p>
          <a:p>
            <a:pPr fontAlgn="auto">
              <a:spcAft>
                <a:spcPts val="0"/>
              </a:spcAft>
            </a:pPr>
            <a:r>
              <a:rPr lang="en-US" dirty="0" smtClean="0">
                <a:solidFill>
                  <a:prstClr val="black"/>
                </a:solidFill>
                <a:latin typeface="Source Sans Pro" panose="020B0503030403020204"/>
              </a:rPr>
              <a:t>Check </a:t>
            </a:r>
            <a:r>
              <a:rPr lang="en-US" dirty="0" smtClean="0">
                <a:solidFill>
                  <a:srgbClr val="0000FF"/>
                </a:solidFill>
                <a:latin typeface="Source Sans Pro" panose="020B0503030403020204"/>
              </a:rPr>
              <a:t>valid</a:t>
            </a:r>
            <a:r>
              <a:rPr lang="en-US" dirty="0" smtClean="0">
                <a:solidFill>
                  <a:prstClr val="black"/>
                </a:solidFill>
                <a:latin typeface="Source Sans Pro" panose="020B0503030403020204"/>
              </a:rPr>
              <a:t> bit</a:t>
            </a:r>
          </a:p>
        </p:txBody>
      </p:sp>
      <p:sp>
        <p:nvSpPr>
          <p:cNvPr id="41" name="Right Arrow 40"/>
          <p:cNvSpPr/>
          <p:nvPr/>
        </p:nvSpPr>
        <p:spPr>
          <a:xfrm>
            <a:off x="3657198" y="4968342"/>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sp>
        <p:nvSpPr>
          <p:cNvPr id="42" name="Right Arrow 41"/>
          <p:cNvSpPr/>
          <p:nvPr/>
        </p:nvSpPr>
        <p:spPr>
          <a:xfrm>
            <a:off x="3658138" y="5793102"/>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sp>
        <p:nvSpPr>
          <p:cNvPr id="43" name="Right Arrow 42"/>
          <p:cNvSpPr/>
          <p:nvPr/>
        </p:nvSpPr>
        <p:spPr>
          <a:xfrm>
            <a:off x="3657198" y="5357332"/>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graphicFrame>
        <p:nvGraphicFramePr>
          <p:cNvPr id="44" name="Table 43"/>
          <p:cNvGraphicFramePr>
            <a:graphicFrameLocks noGrp="1"/>
          </p:cNvGraphicFramePr>
          <p:nvPr>
            <p:extLst>
              <p:ext uri="{D42A27DB-BD31-4B8C-83A1-F6EECF244321}">
                <p14:modId xmlns:p14="http://schemas.microsoft.com/office/powerpoint/2010/main" val="2048074706"/>
              </p:ext>
            </p:extLst>
          </p:nvPr>
        </p:nvGraphicFramePr>
        <p:xfrm>
          <a:off x="1911377" y="1916466"/>
          <a:ext cx="1008868" cy="1828800"/>
        </p:xfrm>
        <a:graphic>
          <a:graphicData uri="http://schemas.openxmlformats.org/drawingml/2006/table">
            <a:tbl>
              <a:tblPr firstRow="1" bandRow="1"/>
              <a:tblGrid>
                <a:gridCol w="1008868">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latin typeface="Source Sans Pro" panose="020B0503030403020204"/>
                        </a:rPr>
                        <a:t>index</a:t>
                      </a:r>
                      <a:endParaRPr lang="en-US" sz="2000" b="0" dirty="0">
                        <a:solidFill>
                          <a:schemeClr val="tx2"/>
                        </a:solidFill>
                        <a:latin typeface="Source Sans Pro" panose="020B0503030403020204"/>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00</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01</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10</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11</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085546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3"/>
                                        </p:tgtEl>
                                        <p:attrNameLst>
                                          <p:attrName>style.visibility</p:attrName>
                                        </p:attrNameLst>
                                      </p:cBhvr>
                                      <p:to>
                                        <p:strVal val="visible"/>
                                      </p:to>
                                    </p:set>
                                  </p:childTnLst>
                                </p:cTn>
                              </p:par>
                              <p:par>
                                <p:cTn id="15" presetID="1" presetClass="exit" presetSubtype="0" fill="hold" grpId="1" nodeType="withEffect">
                                  <p:stCondLst>
                                    <p:cond delay="0"/>
                                  </p:stCondLst>
                                  <p:childTnLst>
                                    <p:set>
                                      <p:cBhvr>
                                        <p:cTn id="16" dur="1" fill="hold">
                                          <p:stCondLst>
                                            <p:cond delay="0"/>
                                          </p:stCondLst>
                                        </p:cTn>
                                        <p:tgtEl>
                                          <p:spTgt spid="41"/>
                                        </p:tgtEl>
                                        <p:attrNameLst>
                                          <p:attrName>style.visibility</p:attrName>
                                        </p:attrNameLst>
                                      </p:cBhvr>
                                      <p:to>
                                        <p:strVal val="hidden"/>
                                      </p:to>
                                    </p:set>
                                  </p:childTnLst>
                                </p:cTn>
                              </p:par>
                              <p:par>
                                <p:cTn id="17" presetID="1" presetClass="entr" presetSubtype="0" fill="hold" grpId="0" nodeType="withEffect">
                                  <p:stCondLst>
                                    <p:cond delay="0"/>
                                  </p:stCondLst>
                                  <p:childTnLst>
                                    <p:set>
                                      <p:cBhvr>
                                        <p:cTn id="18" dur="1" fill="hold">
                                          <p:stCondLst>
                                            <p:cond delay="0"/>
                                          </p:stCondLst>
                                        </p:cTn>
                                        <p:tgtEl>
                                          <p:spTgt spid="3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2"/>
                                        </p:tgtEl>
                                        <p:attrNameLst>
                                          <p:attrName>style.visibility</p:attrName>
                                        </p:attrNameLst>
                                      </p:cBhvr>
                                      <p:to>
                                        <p:strVal val="visible"/>
                                      </p:to>
                                    </p:set>
                                  </p:childTnLst>
                                </p:cTn>
                              </p:par>
                              <p:par>
                                <p:cTn id="23" presetID="1" presetClass="exit" presetSubtype="0" fill="hold" grpId="1" nodeType="withEffect">
                                  <p:stCondLst>
                                    <p:cond delay="0"/>
                                  </p:stCondLst>
                                  <p:childTnLst>
                                    <p:set>
                                      <p:cBhvr>
                                        <p:cTn id="24" dur="1" fill="hold">
                                          <p:stCondLst>
                                            <p:cond delay="0"/>
                                          </p:stCondLst>
                                        </p:cTn>
                                        <p:tgtEl>
                                          <p:spTgt spid="43"/>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6"/>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6" grpId="0"/>
      <p:bldP spid="39" grpId="0" animBg="1"/>
      <p:bldP spid="41" grpId="0" animBg="1"/>
      <p:bldP spid="41" grpId="1" animBg="1"/>
      <p:bldP spid="42" grpId="0" animBg="1"/>
      <p:bldP spid="43" grpId="0" animBg="1"/>
      <p:bldP spid="43" grpId="1"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5</a:t>
            </a:fld>
            <a:endParaRPr lang="en-US" dirty="0"/>
          </a:p>
        </p:txBody>
      </p:sp>
      <p:sp>
        <p:nvSpPr>
          <p:cNvPr id="5" name="Title 1"/>
          <p:cNvSpPr>
            <a:spLocks noGrp="1"/>
          </p:cNvSpPr>
          <p:nvPr>
            <p:ph type="title"/>
          </p:nvPr>
        </p:nvSpPr>
        <p:spPr>
          <a:xfrm>
            <a:off x="457200" y="152528"/>
            <a:ext cx="5280212" cy="1143000"/>
          </a:xfrm>
        </p:spPr>
        <p:txBody>
          <a:bodyPr>
            <a:normAutofit fontScale="90000"/>
          </a:bodyPr>
          <a:lstStyle/>
          <a:p>
            <a:r>
              <a:rPr lang="en-US" dirty="0" smtClean="0"/>
              <a:t>What’s the problem?</a:t>
            </a:r>
            <a:endParaRPr lang="en-US" dirty="0"/>
          </a:p>
        </p:txBody>
      </p:sp>
      <p:sp>
        <p:nvSpPr>
          <p:cNvPr id="6" name="Content Placeholder 11"/>
          <p:cNvSpPr>
            <a:spLocks noGrp="1"/>
          </p:cNvSpPr>
          <p:nvPr>
            <p:ph idx="1"/>
          </p:nvPr>
        </p:nvSpPr>
        <p:spPr>
          <a:xfrm>
            <a:off x="6092126" y="2107170"/>
            <a:ext cx="2841379" cy="4249180"/>
          </a:xfrm>
        </p:spPr>
        <p:txBody>
          <a:bodyPr>
            <a:normAutofit/>
          </a:bodyPr>
          <a:lstStyle/>
          <a:p>
            <a:pPr marL="0" indent="0">
              <a:buNone/>
            </a:pPr>
            <a:r>
              <a:rPr lang="en-US" dirty="0" smtClean="0"/>
              <a:t> </a:t>
            </a:r>
          </a:p>
          <a:p>
            <a:pPr marL="0" indent="0">
              <a:buNone/>
            </a:pPr>
            <a:r>
              <a:rPr lang="en-US" dirty="0" smtClean="0"/>
              <a:t>+ big</a:t>
            </a:r>
          </a:p>
          <a:p>
            <a:pPr marL="0" indent="0">
              <a:buNone/>
            </a:pPr>
            <a:r>
              <a:rPr lang="en-US" dirty="0" smtClean="0"/>
              <a:t>– slow</a:t>
            </a:r>
            <a:endParaRPr lang="en-US" dirty="0"/>
          </a:p>
          <a:p>
            <a:pPr marL="0" indent="0">
              <a:buNone/>
            </a:pPr>
            <a:r>
              <a:rPr lang="en-US" dirty="0"/>
              <a:t>– far </a:t>
            </a:r>
            <a:r>
              <a:rPr lang="en-US" dirty="0" smtClean="0"/>
              <a:t>away</a:t>
            </a:r>
          </a:p>
        </p:txBody>
      </p:sp>
      <p:sp>
        <p:nvSpPr>
          <p:cNvPr id="7" name="Rectangle 6"/>
          <p:cNvSpPr/>
          <p:nvPr/>
        </p:nvSpPr>
        <p:spPr>
          <a:xfrm>
            <a:off x="-16588" y="6368139"/>
            <a:ext cx="2756973" cy="523220"/>
          </a:xfrm>
          <a:prstGeom prst="rect">
            <a:avLst/>
          </a:prstGeom>
        </p:spPr>
        <p:txBody>
          <a:bodyPr wrap="none">
            <a:spAutoFit/>
          </a:bodyPr>
          <a:lstStyle/>
          <a:p>
            <a:r>
              <a:rPr lang="en-US" sz="1400" dirty="0" err="1" smtClean="0">
                <a:solidFill>
                  <a:schemeClr val="tx2"/>
                </a:solidFill>
                <a:latin typeface="Source Sans Pro" panose="020B0503030403020204"/>
              </a:rPr>
              <a:t>SandyBridge</a:t>
            </a:r>
            <a:r>
              <a:rPr lang="en-US" sz="1400" dirty="0" smtClean="0">
                <a:solidFill>
                  <a:schemeClr val="tx2"/>
                </a:solidFill>
                <a:latin typeface="Source Sans Pro" panose="020B0503030403020204"/>
              </a:rPr>
              <a:t> Motherboard, 2011</a:t>
            </a:r>
          </a:p>
          <a:p>
            <a:r>
              <a:rPr lang="en-US" sz="1400" dirty="0" smtClean="0">
                <a:solidFill>
                  <a:schemeClr val="tx2"/>
                </a:solidFill>
                <a:latin typeface="Source Sans Pro" panose="020B0503030403020204"/>
              </a:rPr>
              <a:t>http://</a:t>
            </a:r>
            <a:r>
              <a:rPr lang="en-US" sz="1400" dirty="0" err="1" smtClean="0">
                <a:solidFill>
                  <a:schemeClr val="tx2"/>
                </a:solidFill>
                <a:latin typeface="Source Sans Pro" panose="020B0503030403020204"/>
              </a:rPr>
              <a:t>news.softpedia.com</a:t>
            </a:r>
            <a:endParaRPr lang="en-US" sz="1400" dirty="0">
              <a:solidFill>
                <a:schemeClr val="tx2"/>
              </a:solidFill>
              <a:latin typeface="Source Sans Pro" panose="020B0503030403020204"/>
            </a:endParaRPr>
          </a:p>
        </p:txBody>
      </p:sp>
      <p:sp>
        <p:nvSpPr>
          <p:cNvPr id="8" name="Rectangle 7"/>
          <p:cNvSpPr/>
          <p:nvPr/>
        </p:nvSpPr>
        <p:spPr>
          <a:xfrm>
            <a:off x="6092126" y="1539483"/>
            <a:ext cx="1103187" cy="615553"/>
          </a:xfrm>
          <a:prstGeom prst="rect">
            <a:avLst/>
          </a:prstGeom>
        </p:spPr>
        <p:txBody>
          <a:bodyPr wrap="none">
            <a:spAutoFit/>
          </a:bodyPr>
          <a:lstStyle/>
          <a:p>
            <a:r>
              <a:rPr lang="en-US" sz="3400" dirty="0" smtClean="0">
                <a:solidFill>
                  <a:schemeClr val="bg2">
                    <a:lumMod val="25000"/>
                  </a:schemeClr>
                </a:solidFill>
                <a:latin typeface="Source Sans Pro" panose="020B0503030403020204"/>
                <a:cs typeface="Calibri"/>
              </a:rPr>
              <a:t>CPU</a:t>
            </a:r>
            <a:endParaRPr lang="en-US" sz="3400" dirty="0">
              <a:solidFill>
                <a:schemeClr val="bg2">
                  <a:lumMod val="25000"/>
                </a:schemeClr>
              </a:solidFill>
              <a:latin typeface="Source Sans Pro" panose="020B0503030403020204"/>
              <a:cs typeface="Calibri"/>
            </a:endParaRPr>
          </a:p>
        </p:txBody>
      </p:sp>
      <p:sp>
        <p:nvSpPr>
          <p:cNvPr id="9" name="Rectangle 8"/>
          <p:cNvSpPr/>
          <p:nvPr/>
        </p:nvSpPr>
        <p:spPr>
          <a:xfrm>
            <a:off x="6092126" y="2158997"/>
            <a:ext cx="2826415" cy="615553"/>
          </a:xfrm>
          <a:prstGeom prst="rect">
            <a:avLst/>
          </a:prstGeom>
        </p:spPr>
        <p:txBody>
          <a:bodyPr wrap="none">
            <a:spAutoFit/>
          </a:bodyPr>
          <a:lstStyle/>
          <a:p>
            <a:r>
              <a:rPr lang="en-US" sz="3400" dirty="0" smtClean="0">
                <a:solidFill>
                  <a:schemeClr val="accent1"/>
                </a:solidFill>
                <a:latin typeface="Source Sans Pro" panose="020B0503030403020204"/>
                <a:cs typeface="Calibri"/>
              </a:rPr>
              <a:t>Main Memory</a:t>
            </a:r>
            <a:endParaRPr lang="en-US" sz="3400" dirty="0">
              <a:solidFill>
                <a:schemeClr val="accent1"/>
              </a:solidFill>
              <a:latin typeface="Source Sans Pro" panose="020B0503030403020204"/>
              <a:cs typeface="Calibri"/>
            </a:endParaRPr>
          </a:p>
        </p:txBody>
      </p:sp>
      <p:sp>
        <p:nvSpPr>
          <p:cNvPr id="10" name="TextBox 9"/>
          <p:cNvSpPr txBox="1"/>
          <p:nvPr/>
        </p:nvSpPr>
        <p:spPr>
          <a:xfrm>
            <a:off x="9401116" y="3423823"/>
            <a:ext cx="184731" cy="461665"/>
          </a:xfrm>
          <a:prstGeom prst="rect">
            <a:avLst/>
          </a:prstGeom>
          <a:noFill/>
        </p:spPr>
        <p:txBody>
          <a:bodyPr wrap="none" rtlCol="0">
            <a:spAutoFit/>
          </a:bodyPr>
          <a:lstStyle/>
          <a:p>
            <a:endParaRPr lang="en-US" dirty="0">
              <a:latin typeface="Source Sans Pro" panose="020B0503030403020204"/>
            </a:endParaRPr>
          </a:p>
        </p:txBody>
      </p:sp>
      <p:pic>
        <p:nvPicPr>
          <p:cNvPr id="11" name="Picture 10"/>
          <p:cNvPicPr>
            <a:picLocks noChangeAspect="1"/>
          </p:cNvPicPr>
          <p:nvPr/>
        </p:nvPicPr>
        <p:blipFill rotWithShape="1">
          <a:blip r:embed="rId2"/>
          <a:srcRect t="7449" b="7143"/>
          <a:stretch/>
        </p:blipFill>
        <p:spPr>
          <a:xfrm>
            <a:off x="189514" y="1516238"/>
            <a:ext cx="5655907" cy="4830635"/>
          </a:xfrm>
          <a:prstGeom prst="rect">
            <a:avLst/>
          </a:prstGeom>
        </p:spPr>
      </p:pic>
      <p:cxnSp>
        <p:nvCxnSpPr>
          <p:cNvPr id="12" name="Straight Arrow Connector 11"/>
          <p:cNvCxnSpPr>
            <a:stCxn id="8" idx="1"/>
          </p:cNvCxnSpPr>
          <p:nvPr/>
        </p:nvCxnSpPr>
        <p:spPr>
          <a:xfrm flipH="1">
            <a:off x="3586004" y="1847260"/>
            <a:ext cx="2506122" cy="2784925"/>
          </a:xfrm>
          <a:prstGeom prst="straightConnector1">
            <a:avLst/>
          </a:prstGeom>
          <a:ln w="38100">
            <a:solidFill>
              <a:srgbClr val="FF0000"/>
            </a:solidFill>
            <a:headEnd type="none"/>
            <a:tailEnd type="triangle" w="lg" len="lg"/>
          </a:ln>
        </p:spPr>
        <p:style>
          <a:lnRef idx="2">
            <a:schemeClr val="accent1"/>
          </a:lnRef>
          <a:fillRef idx="0">
            <a:schemeClr val="accent1"/>
          </a:fillRef>
          <a:effectRef idx="1">
            <a:schemeClr val="accent1"/>
          </a:effectRef>
          <a:fontRef idx="minor">
            <a:schemeClr val="tx1"/>
          </a:fontRef>
        </p:style>
      </p:cxnSp>
      <p:cxnSp>
        <p:nvCxnSpPr>
          <p:cNvPr id="13" name="Straight Arrow Connector 12"/>
          <p:cNvCxnSpPr/>
          <p:nvPr/>
        </p:nvCxnSpPr>
        <p:spPr>
          <a:xfrm flipH="1">
            <a:off x="5117527" y="2482325"/>
            <a:ext cx="974600" cy="941498"/>
          </a:xfrm>
          <a:prstGeom prst="straightConnector1">
            <a:avLst/>
          </a:prstGeom>
          <a:ln w="38100" cmpd="sng">
            <a:solidFill>
              <a:srgbClr val="FF0000"/>
            </a:solidFill>
            <a:headEnd type="none"/>
            <a:tailEnd type="triangle" w="lg" len="lg"/>
          </a:ln>
        </p:spPr>
        <p:style>
          <a:lnRef idx="2">
            <a:schemeClr val="accent1"/>
          </a:lnRef>
          <a:fillRef idx="0">
            <a:schemeClr val="accent1"/>
          </a:fillRef>
          <a:effectRef idx="1">
            <a:schemeClr val="accent1"/>
          </a:effectRef>
          <a:fontRef idx="minor">
            <a:schemeClr val="tx1"/>
          </a:fontRef>
        </p:style>
      </p:cxnSp>
      <p:pic>
        <p:nvPicPr>
          <p:cNvPr id="14" name="Picture 4"/>
          <p:cNvPicPr>
            <a:picLocks noChangeAspect="1" noChangeArrowheads="1"/>
          </p:cNvPicPr>
          <p:nvPr/>
        </p:nvPicPr>
        <p:blipFill>
          <a:blip r:embed="rId3"/>
          <a:srcRect/>
          <a:stretch>
            <a:fillRect/>
          </a:stretch>
        </p:blipFill>
        <p:spPr bwMode="auto">
          <a:xfrm>
            <a:off x="3340837" y="4728291"/>
            <a:ext cx="315507" cy="263768"/>
          </a:xfrm>
          <a:prstGeom prst="rect">
            <a:avLst/>
          </a:prstGeom>
          <a:noFill/>
          <a:ln w="9525">
            <a:noFill/>
            <a:miter lim="800000"/>
            <a:headEnd/>
            <a:tailEnd/>
          </a:ln>
          <a:effectLst/>
        </p:spPr>
      </p:pic>
    </p:spTree>
    <p:extLst>
      <p:ext uri="{BB962C8B-B14F-4D97-AF65-F5344CB8AC3E}">
        <p14:creationId xmlns:p14="http://schemas.microsoft.com/office/powerpoint/2010/main" val="4055396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par>
                          <p:cTn id="7" fill="hold">
                            <p:stCondLst>
                              <p:cond delay="0"/>
                            </p:stCondLst>
                            <p:childTnLst>
                              <p:par>
                                <p:cTn id="8" presetID="22" presetClass="entr" presetSubtype="1" fill="hold" nodeType="after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up)">
                                      <p:cBhvr>
                                        <p:cTn id="10" dur="5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par>
                          <p:cTn id="15" fill="hold">
                            <p:stCondLst>
                              <p:cond delay="0"/>
                            </p:stCondLst>
                            <p:childTnLst>
                              <p:par>
                                <p:cTn id="16" presetID="22" presetClass="entr" presetSubtype="1" fill="hold"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wipe(up)">
                                      <p:cBhvr>
                                        <p:cTn id="18" dur="5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1" end="1"/>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
                                            <p:txEl>
                                              <p:pRg st="2" end="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50</a:t>
            </a:fld>
            <a:endParaRPr lang="en-US" dirty="0"/>
          </a:p>
        </p:txBody>
      </p:sp>
      <p:graphicFrame>
        <p:nvGraphicFramePr>
          <p:cNvPr id="25" name="Content Placeholder 23"/>
          <p:cNvGraphicFramePr>
            <a:graphicFrameLocks/>
          </p:cNvGraphicFramePr>
          <p:nvPr>
            <p:extLst>
              <p:ext uri="{D42A27DB-BD31-4B8C-83A1-F6EECF244321}">
                <p14:modId xmlns:p14="http://schemas.microsoft.com/office/powerpoint/2010/main" val="1624497446"/>
              </p:ext>
            </p:extLst>
          </p:nvPr>
        </p:nvGraphicFramePr>
        <p:xfrm>
          <a:off x="6862669" y="537971"/>
          <a:ext cx="1890370" cy="6217920"/>
        </p:xfrm>
        <a:graphic>
          <a:graphicData uri="http://schemas.openxmlformats.org/drawingml/2006/table">
            <a:tbl>
              <a:tblPr firstRow="1" bandRow="1"/>
              <a:tblGrid>
                <a:gridCol w="782493">
                  <a:extLst>
                    <a:ext uri="{9D8B030D-6E8A-4147-A177-3AD203B41FA5}">
                      <a16:colId xmlns:a16="http://schemas.microsoft.com/office/drawing/2014/main" val="20000"/>
                    </a:ext>
                  </a:extLst>
                </a:gridCol>
                <a:gridCol w="1107877">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chemeClr val="tx2"/>
                          </a:solidFill>
                          <a:latin typeface="Source Sans Pro" panose="020B0503030403020204"/>
                        </a:rPr>
                        <a:t>addr</a:t>
                      </a:r>
                      <a:endParaRPr lang="en-US" sz="2000" b="0" dirty="0">
                        <a:solidFill>
                          <a:schemeClr val="tx2"/>
                        </a:solidFill>
                        <a:latin typeface="Source Sans Pro" panose="020B0503030403020204"/>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panose="020B0503030403020204"/>
                        </a:rPr>
                        <a:t>data</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0000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A</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B</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C</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D</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0100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E</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F</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G</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H</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1000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J</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K</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L</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M</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1100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N</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O</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P</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Q</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
        <p:nvSpPr>
          <p:cNvPr id="26" name="Title 1"/>
          <p:cNvSpPr txBox="1">
            <a:spLocks/>
          </p:cNvSpPr>
          <p:nvPr/>
        </p:nvSpPr>
        <p:spPr>
          <a:xfrm>
            <a:off x="457200" y="152528"/>
            <a:ext cx="5727381"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t>Simulation #3:</a:t>
            </a:r>
            <a:b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br>
            <a: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t>       8-byte, DM Cache</a:t>
            </a:r>
            <a:endParaRPr kumimoji="0" lang="en-US" sz="44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27" name="Rectangle 26"/>
          <p:cNvSpPr/>
          <p:nvPr/>
        </p:nvSpPr>
        <p:spPr>
          <a:xfrm>
            <a:off x="6957936" y="27597"/>
            <a:ext cx="1558247"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Source Sans Pro" panose="020B0503030403020204"/>
                <a:ea typeface="+mn-ea"/>
                <a:cs typeface="+mn-cs"/>
              </a:rPr>
              <a:t>MEMORY</a:t>
            </a:r>
            <a:endParaRPr lang="en-US" b="1" dirty="0">
              <a:solidFill>
                <a:prstClr val="black"/>
              </a:solidFill>
              <a:latin typeface="Source Sans Pro" panose="020B0503030403020204"/>
              <a:ea typeface="+mn-ea"/>
              <a:cs typeface="+mn-cs"/>
            </a:endParaRPr>
          </a:p>
        </p:txBody>
      </p:sp>
      <p:sp>
        <p:nvSpPr>
          <p:cNvPr id="28" name="Rectangle 27"/>
          <p:cNvSpPr/>
          <p:nvPr/>
        </p:nvSpPr>
        <p:spPr>
          <a:xfrm>
            <a:off x="3706799" y="1303508"/>
            <a:ext cx="1281120"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Source Sans Pro" panose="020B0503030403020204"/>
                <a:ea typeface="+mn-ea"/>
                <a:cs typeface="+mn-cs"/>
              </a:rPr>
              <a:t>CACHE</a:t>
            </a:r>
            <a:endParaRPr lang="en-US" b="1" dirty="0">
              <a:solidFill>
                <a:prstClr val="black"/>
              </a:solidFill>
              <a:latin typeface="Source Sans Pro" panose="020B0503030403020204"/>
              <a:ea typeface="+mn-ea"/>
              <a:cs typeface="+mn-cs"/>
            </a:endParaRPr>
          </a:p>
        </p:txBody>
      </p:sp>
      <p:graphicFrame>
        <p:nvGraphicFramePr>
          <p:cNvPr id="29" name="Table 28"/>
          <p:cNvGraphicFramePr>
            <a:graphicFrameLocks noGrp="1"/>
          </p:cNvGraphicFramePr>
          <p:nvPr>
            <p:extLst>
              <p:ext uri="{D42A27DB-BD31-4B8C-83A1-F6EECF244321}">
                <p14:modId xmlns:p14="http://schemas.microsoft.com/office/powerpoint/2010/main" val="3931099144"/>
              </p:ext>
            </p:extLst>
          </p:nvPr>
        </p:nvGraphicFramePr>
        <p:xfrm>
          <a:off x="2920244" y="1929059"/>
          <a:ext cx="2408957" cy="182880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latin typeface="Source Sans Pro" panose="020B0503030403020204"/>
                        </a:rPr>
                        <a:t>V</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500" dirty="0" smtClean="0">
                          <a:latin typeface="Source Sans Pro" panose="020B0503030403020204"/>
                        </a:rPr>
                        <a:t>tag</a:t>
                      </a:r>
                      <a:endParaRPr lang="en-US" sz="1500" b="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panose="020B0503030403020204"/>
                        </a:rPr>
                        <a:t>data</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N</a:t>
                      </a:r>
                      <a:r>
                        <a:rPr lang="en-US" sz="2000" baseline="0" dirty="0" smtClean="0">
                          <a:solidFill>
                            <a:schemeClr val="tx2"/>
                          </a:solidFill>
                          <a:latin typeface="Source Sans Pro" panose="020B0503030403020204"/>
                        </a:rPr>
                        <a:t> </a:t>
                      </a:r>
                      <a:r>
                        <a:rPr lang="en-US" sz="2000" dirty="0" smtClean="0">
                          <a:solidFill>
                            <a:schemeClr val="tx2"/>
                          </a:solidFill>
                          <a:latin typeface="Source Sans Pro" panose="020B0503030403020204"/>
                        </a:rPr>
                        <a:t>   |    O</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bl>
          </a:graphicData>
        </a:graphic>
      </p:graphicFrame>
      <p:sp>
        <p:nvSpPr>
          <p:cNvPr id="30" name="Rectangle 29"/>
          <p:cNvSpPr/>
          <p:nvPr/>
        </p:nvSpPr>
        <p:spPr>
          <a:xfrm>
            <a:off x="115658" y="4431788"/>
            <a:ext cx="2212755" cy="1569660"/>
          </a:xfrm>
          <a:prstGeom prst="rect">
            <a:avLst/>
          </a:prstGeom>
        </p:spPr>
        <p:txBody>
          <a:bodyPr wrap="square">
            <a:spAutoFit/>
          </a:bodyPr>
          <a:lstStyle/>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1101</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0100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p:txBody>
      </p:sp>
      <p:sp>
        <p:nvSpPr>
          <p:cNvPr id="31" name="Rounded Rectangle 30"/>
          <p:cNvSpPr/>
          <p:nvPr/>
        </p:nvSpPr>
        <p:spPr>
          <a:xfrm>
            <a:off x="1679094" y="4808250"/>
            <a:ext cx="349492" cy="320184"/>
          </a:xfrm>
          <a:prstGeom prst="roundRect">
            <a:avLst/>
          </a:prstGeom>
          <a:noFill/>
          <a:ln w="19050" cap="flat" cmpd="sng" algn="ctr">
            <a:solidFill>
              <a:srgbClr val="FF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sp>
        <p:nvSpPr>
          <p:cNvPr id="34" name="Rounded Rectangle 33"/>
          <p:cNvSpPr/>
          <p:nvPr/>
        </p:nvSpPr>
        <p:spPr>
          <a:xfrm>
            <a:off x="1482992" y="4808251"/>
            <a:ext cx="191872"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sp>
        <p:nvSpPr>
          <p:cNvPr id="36" name="Rectangle 35"/>
          <p:cNvSpPr/>
          <p:nvPr/>
        </p:nvSpPr>
        <p:spPr>
          <a:xfrm>
            <a:off x="2472603" y="4524298"/>
            <a:ext cx="751578" cy="369332"/>
          </a:xfrm>
          <a:prstGeom prst="rect">
            <a:avLst/>
          </a:prstGeom>
        </p:spPr>
        <p:txBody>
          <a:bodyPr wrap="none">
            <a:spAutoFit/>
          </a:bodyPr>
          <a:lstStyle/>
          <a:p>
            <a:pPr fontAlgn="auto">
              <a:spcBef>
                <a:spcPts val="0"/>
              </a:spcBef>
              <a:spcAft>
                <a:spcPts val="0"/>
              </a:spcAft>
            </a:pPr>
            <a:r>
              <a:rPr lang="en-US" sz="1800" b="1" dirty="0" smtClean="0">
                <a:solidFill>
                  <a:srgbClr val="660066"/>
                </a:solidFill>
                <a:latin typeface="Courier New" pitchFamily="49" charset="0"/>
                <a:ea typeface="+mn-ea"/>
                <a:cs typeface="+mn-cs"/>
              </a:rPr>
              <a:t>Miss</a:t>
            </a:r>
            <a:endParaRPr lang="en-US" sz="1800" dirty="0">
              <a:solidFill>
                <a:srgbClr val="660066"/>
              </a:solidFill>
              <a:latin typeface="Calibri"/>
              <a:ea typeface="+mn-ea"/>
              <a:cs typeface="+mn-cs"/>
            </a:endParaRPr>
          </a:p>
        </p:txBody>
      </p:sp>
      <p:sp>
        <p:nvSpPr>
          <p:cNvPr id="37" name="Rectangle 36"/>
          <p:cNvSpPr/>
          <p:nvPr/>
        </p:nvSpPr>
        <p:spPr>
          <a:xfrm>
            <a:off x="135338" y="1629067"/>
            <a:ext cx="3214094" cy="1200328"/>
          </a:xfrm>
          <a:prstGeom prst="rect">
            <a:avLst/>
          </a:prstGeom>
        </p:spPr>
        <p:txBody>
          <a:bodyPr wrap="square">
            <a:spAutoFit/>
          </a:bodyPr>
          <a:lstStyle/>
          <a:p>
            <a:pPr fontAlgn="auto">
              <a:spcBef>
                <a:spcPts val="0"/>
              </a:spcBef>
              <a:spcAft>
                <a:spcPts val="0"/>
              </a:spcAft>
              <a:tabLst>
                <a:tab pos="457200" algn="l"/>
                <a:tab pos="1485900" algn="l"/>
              </a:tabLst>
            </a:pPr>
            <a:r>
              <a:rPr lang="en-US" b="1" dirty="0">
                <a:solidFill>
                  <a:srgbClr val="008000"/>
                </a:solidFill>
                <a:latin typeface="Courier New" pitchFamily="49" charset="0"/>
                <a:ea typeface="+mn-ea"/>
                <a:cs typeface="+mn-cs"/>
              </a:rPr>
              <a:t>tag</a:t>
            </a:r>
            <a:r>
              <a:rPr lang="en-US" b="1" dirty="0">
                <a:solidFill>
                  <a:prstClr val="black"/>
                </a:solidFill>
                <a:latin typeface="Courier New" pitchFamily="49" charset="0"/>
                <a:ea typeface="+mn-ea"/>
                <a:cs typeface="+mn-cs"/>
              </a:rPr>
              <a:t>| |</a:t>
            </a:r>
            <a:r>
              <a:rPr lang="en-US" b="1" dirty="0" smtClean="0">
                <a:solidFill>
                  <a:prstClr val="black">
                    <a:lumMod val="50000"/>
                    <a:lumOff val="50000"/>
                  </a:prstClr>
                </a:solidFill>
                <a:latin typeface="Courier New" pitchFamily="49" charset="0"/>
                <a:ea typeface="+mn-ea"/>
                <a:cs typeface="+mn-cs"/>
              </a:rPr>
              <a:t>offset</a:t>
            </a:r>
            <a:endParaRPr lang="en-US" b="1" dirty="0" smtClean="0">
              <a:solidFill>
                <a:srgbClr val="008000"/>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a:t>
            </a:r>
            <a:r>
              <a:rPr lang="en-US" sz="1200" b="1" dirty="0" smtClean="0">
                <a:solidFill>
                  <a:srgbClr val="008000"/>
                </a:solidFill>
                <a:latin typeface="Courier New" pitchFamily="49" charset="0"/>
                <a:ea typeface="+mn-ea"/>
                <a:cs typeface="+mn-cs"/>
              </a:rPr>
              <a:t>   </a:t>
            </a:r>
            <a:r>
              <a:rPr lang="en-US" b="1" dirty="0" smtClean="0">
                <a:solidFill>
                  <a:srgbClr val="008000"/>
                </a:solidFill>
                <a:latin typeface="Courier New" pitchFamily="49" charset="0"/>
                <a:ea typeface="+mn-ea"/>
                <a:cs typeface="+mn-cs"/>
              </a:rPr>
              <a:t>X</a:t>
            </a:r>
            <a:r>
              <a:rPr lang="en-US" b="1" dirty="0" smtClean="0">
                <a:solidFill>
                  <a:srgbClr val="FF0000"/>
                </a:solidFill>
                <a:latin typeface="Courier New" pitchFamily="49" charset="0"/>
                <a:ea typeface="+mn-ea"/>
                <a:cs typeface="+mn-cs"/>
              </a:rPr>
              <a:t>XX</a:t>
            </a:r>
            <a:r>
              <a:rPr lang="en-US" b="1" dirty="0" smtClean="0">
                <a:solidFill>
                  <a:prstClr val="black">
                    <a:lumMod val="50000"/>
                    <a:lumOff val="50000"/>
                  </a:prstClr>
                </a:solidFill>
                <a:latin typeface="Courier New" pitchFamily="49" charset="0"/>
                <a:ea typeface="+mn-ea"/>
                <a:cs typeface="+mn-cs"/>
              </a:rPr>
              <a:t>X</a:t>
            </a:r>
          </a:p>
          <a:p>
            <a:pPr fontAlgn="auto">
              <a:spcBef>
                <a:spcPts val="0"/>
              </a:spcBef>
              <a:spcAft>
                <a:spcPts val="0"/>
              </a:spcAft>
              <a:tabLst>
                <a:tab pos="457200" algn="l"/>
                <a:tab pos="1485900" algn="l"/>
              </a:tabLst>
            </a:pPr>
            <a:endParaRPr lang="en-US" b="1" dirty="0" smtClean="0">
              <a:solidFill>
                <a:srgbClr val="FF0000"/>
              </a:solidFill>
              <a:latin typeface="Courier New" pitchFamily="49" charset="0"/>
              <a:ea typeface="+mn-ea"/>
              <a:cs typeface="+mn-cs"/>
            </a:endParaRPr>
          </a:p>
        </p:txBody>
      </p:sp>
      <p:sp>
        <p:nvSpPr>
          <p:cNvPr id="38" name="Rectangle 37"/>
          <p:cNvSpPr/>
          <p:nvPr/>
        </p:nvSpPr>
        <p:spPr>
          <a:xfrm rot="16200000">
            <a:off x="507762" y="1350034"/>
            <a:ext cx="1031189" cy="430887"/>
          </a:xfrm>
          <a:prstGeom prst="rect">
            <a:avLst/>
          </a:prstGeom>
        </p:spPr>
        <p:txBody>
          <a:bodyPr wrap="none">
            <a:spAutoFit/>
          </a:bodyPr>
          <a:lstStyle/>
          <a:p>
            <a:pPr fontAlgn="auto">
              <a:spcBef>
                <a:spcPts val="0"/>
              </a:spcBef>
              <a:spcAft>
                <a:spcPts val="0"/>
              </a:spcAft>
            </a:pPr>
            <a:r>
              <a:rPr lang="en-US" sz="2200" b="1" dirty="0">
                <a:solidFill>
                  <a:srgbClr val="FF0000"/>
                </a:solidFill>
                <a:latin typeface="Courier New" pitchFamily="49" charset="0"/>
                <a:ea typeface="+mn-ea"/>
                <a:cs typeface="+mn-cs"/>
              </a:rPr>
              <a:t>index</a:t>
            </a:r>
            <a:endParaRPr lang="en-US" sz="2200" dirty="0">
              <a:solidFill>
                <a:prstClr val="black"/>
              </a:solidFill>
              <a:latin typeface="Calibri"/>
              <a:ea typeface="+mn-ea"/>
              <a:cs typeface="+mn-cs"/>
            </a:endParaRPr>
          </a:p>
        </p:txBody>
      </p:sp>
      <p:sp>
        <p:nvSpPr>
          <p:cNvPr id="40" name="Content Placeholder 2"/>
          <p:cNvSpPr txBox="1">
            <a:spLocks/>
          </p:cNvSpPr>
          <p:nvPr/>
        </p:nvSpPr>
        <p:spPr>
          <a:xfrm>
            <a:off x="3657198" y="4457854"/>
            <a:ext cx="2764457" cy="1817733"/>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pPr>
            <a:r>
              <a:rPr lang="en-US" dirty="0" smtClean="0">
                <a:solidFill>
                  <a:prstClr val="black"/>
                </a:solidFill>
                <a:latin typeface="Source Sans Pro" panose="020B0503030403020204"/>
              </a:rPr>
              <a:t>Lookup:</a:t>
            </a:r>
            <a:endParaRPr lang="en-US" b="1" dirty="0">
              <a:solidFill>
                <a:prstClr val="black"/>
              </a:solidFill>
              <a:latin typeface="Source Sans Pro" panose="020B0503030403020204"/>
            </a:endParaRPr>
          </a:p>
          <a:p>
            <a:pPr fontAlgn="auto">
              <a:spcAft>
                <a:spcPts val="0"/>
              </a:spcAft>
            </a:pPr>
            <a:r>
              <a:rPr lang="en-US" dirty="0" smtClean="0">
                <a:solidFill>
                  <a:srgbClr val="FF0000"/>
                </a:solidFill>
                <a:latin typeface="Source Sans Pro" panose="020B0503030403020204"/>
              </a:rPr>
              <a:t>Index</a:t>
            </a:r>
            <a:r>
              <a:rPr lang="en-US" dirty="0" smtClean="0">
                <a:solidFill>
                  <a:prstClr val="black"/>
                </a:solidFill>
                <a:latin typeface="Source Sans Pro" panose="020B0503030403020204"/>
              </a:rPr>
              <a:t> into $</a:t>
            </a:r>
          </a:p>
          <a:p>
            <a:pPr fontAlgn="auto">
              <a:spcAft>
                <a:spcPts val="0"/>
              </a:spcAft>
            </a:pPr>
            <a:r>
              <a:rPr lang="en-US" dirty="0" smtClean="0">
                <a:solidFill>
                  <a:prstClr val="black"/>
                </a:solidFill>
                <a:latin typeface="Source Sans Pro" panose="020B0503030403020204"/>
              </a:rPr>
              <a:t>Check </a:t>
            </a:r>
            <a:r>
              <a:rPr lang="en-US" dirty="0" smtClean="0">
                <a:solidFill>
                  <a:srgbClr val="008000"/>
                </a:solidFill>
                <a:latin typeface="Source Sans Pro" panose="020B0503030403020204"/>
              </a:rPr>
              <a:t>tag</a:t>
            </a:r>
          </a:p>
          <a:p>
            <a:pPr fontAlgn="auto">
              <a:spcAft>
                <a:spcPts val="0"/>
              </a:spcAft>
            </a:pPr>
            <a:r>
              <a:rPr lang="en-US" dirty="0" smtClean="0">
                <a:solidFill>
                  <a:prstClr val="black"/>
                </a:solidFill>
                <a:latin typeface="Source Sans Pro" panose="020B0503030403020204"/>
              </a:rPr>
              <a:t>Check </a:t>
            </a:r>
            <a:r>
              <a:rPr lang="en-US" dirty="0" smtClean="0">
                <a:solidFill>
                  <a:srgbClr val="0000FF"/>
                </a:solidFill>
                <a:latin typeface="Source Sans Pro" panose="020B0503030403020204"/>
              </a:rPr>
              <a:t>valid</a:t>
            </a:r>
            <a:r>
              <a:rPr lang="en-US" dirty="0" smtClean="0">
                <a:solidFill>
                  <a:prstClr val="black"/>
                </a:solidFill>
                <a:latin typeface="Source Sans Pro" panose="020B0503030403020204"/>
              </a:rPr>
              <a:t> bit</a:t>
            </a:r>
          </a:p>
        </p:txBody>
      </p:sp>
      <p:sp>
        <p:nvSpPr>
          <p:cNvPr id="41" name="Right Arrow 40"/>
          <p:cNvSpPr/>
          <p:nvPr/>
        </p:nvSpPr>
        <p:spPr>
          <a:xfrm>
            <a:off x="3657198" y="4968342"/>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sp>
        <p:nvSpPr>
          <p:cNvPr id="42" name="Right Arrow 41"/>
          <p:cNvSpPr/>
          <p:nvPr/>
        </p:nvSpPr>
        <p:spPr>
          <a:xfrm>
            <a:off x="3658138" y="5793102"/>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sp>
        <p:nvSpPr>
          <p:cNvPr id="43" name="Right Arrow 42"/>
          <p:cNvSpPr/>
          <p:nvPr/>
        </p:nvSpPr>
        <p:spPr>
          <a:xfrm>
            <a:off x="3657198" y="5357332"/>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graphicFrame>
        <p:nvGraphicFramePr>
          <p:cNvPr id="44" name="Table 43"/>
          <p:cNvGraphicFramePr>
            <a:graphicFrameLocks noGrp="1"/>
          </p:cNvGraphicFramePr>
          <p:nvPr>
            <p:extLst>
              <p:ext uri="{D42A27DB-BD31-4B8C-83A1-F6EECF244321}">
                <p14:modId xmlns:p14="http://schemas.microsoft.com/office/powerpoint/2010/main" val="2048074706"/>
              </p:ext>
            </p:extLst>
          </p:nvPr>
        </p:nvGraphicFramePr>
        <p:xfrm>
          <a:off x="1911377" y="1916466"/>
          <a:ext cx="1008868" cy="1828800"/>
        </p:xfrm>
        <a:graphic>
          <a:graphicData uri="http://schemas.openxmlformats.org/drawingml/2006/table">
            <a:tbl>
              <a:tblPr firstRow="1" bandRow="1"/>
              <a:tblGrid>
                <a:gridCol w="1008868">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latin typeface="Source Sans Pro" panose="020B0503030403020204"/>
                        </a:rPr>
                        <a:t>index</a:t>
                      </a:r>
                      <a:endParaRPr lang="en-US" sz="2000" b="0" dirty="0">
                        <a:solidFill>
                          <a:schemeClr val="tx2"/>
                        </a:solidFill>
                        <a:latin typeface="Source Sans Pro" panose="020B0503030403020204"/>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00</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01</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10</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11</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cxnSp>
        <p:nvCxnSpPr>
          <p:cNvPr id="21" name="Elbow Connector 20"/>
          <p:cNvCxnSpPr/>
          <p:nvPr/>
        </p:nvCxnSpPr>
        <p:spPr>
          <a:xfrm rot="5400000" flipH="1" flipV="1">
            <a:off x="1348906" y="3730014"/>
            <a:ext cx="1628619" cy="618787"/>
          </a:xfrm>
          <a:prstGeom prst="bentConnector3">
            <a:avLst>
              <a:gd name="adj1" fmla="val 100102"/>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22" name="Rounded Rectangle 21"/>
          <p:cNvSpPr/>
          <p:nvPr/>
        </p:nvSpPr>
        <p:spPr>
          <a:xfrm>
            <a:off x="2920244" y="3052550"/>
            <a:ext cx="294875" cy="320184"/>
          </a:xfrm>
          <a:prstGeom prst="roundRect">
            <a:avLst/>
          </a:prstGeom>
          <a:noFill/>
          <a:ln w="19050" cmpd="sng">
            <a:solidFill>
              <a:srgbClr val="0000FF"/>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Rounded Rectangle 22"/>
          <p:cNvSpPr/>
          <p:nvPr/>
        </p:nvSpPr>
        <p:spPr>
          <a:xfrm>
            <a:off x="3275402" y="3061315"/>
            <a:ext cx="381796"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2472603" y="4850100"/>
            <a:ext cx="738754" cy="369332"/>
          </a:xfrm>
          <a:prstGeom prst="rect">
            <a:avLst/>
          </a:prstGeom>
        </p:spPr>
        <p:txBody>
          <a:bodyPr wrap="none">
            <a:spAutoFit/>
          </a:bodyPr>
          <a:lstStyle/>
          <a:p>
            <a:r>
              <a:rPr lang="en-US" sz="1800" b="1" dirty="0" smtClean="0">
                <a:solidFill>
                  <a:srgbClr val="660066"/>
                </a:solidFill>
                <a:latin typeface="Courier New" pitchFamily="49" charset="0"/>
              </a:rPr>
              <a:t>Hit!</a:t>
            </a:r>
            <a:endParaRPr lang="en-US" sz="1800" dirty="0">
              <a:solidFill>
                <a:srgbClr val="660066"/>
              </a:solidFill>
            </a:endParaRPr>
          </a:p>
        </p:txBody>
      </p:sp>
    </p:spTree>
    <p:extLst>
      <p:ext uri="{BB962C8B-B14F-4D97-AF65-F5344CB8AC3E}">
        <p14:creationId xmlns:p14="http://schemas.microsoft.com/office/powerpoint/2010/main" val="3819906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3"/>
                                        </p:tgtEl>
                                        <p:attrNameLst>
                                          <p:attrName>style.visibility</p:attrName>
                                        </p:attrNameLst>
                                      </p:cBhvr>
                                      <p:to>
                                        <p:strVal val="visible"/>
                                      </p:to>
                                    </p:set>
                                  </p:childTnLst>
                                </p:cTn>
                              </p:par>
                              <p:par>
                                <p:cTn id="13" presetID="1" presetClass="exit" presetSubtype="0" fill="hold" grpId="1" nodeType="withEffect">
                                  <p:stCondLst>
                                    <p:cond delay="0"/>
                                  </p:stCondLst>
                                  <p:childTnLst>
                                    <p:set>
                                      <p:cBhvr>
                                        <p:cTn id="14" dur="1" fill="hold">
                                          <p:stCondLst>
                                            <p:cond delay="0"/>
                                          </p:stCondLst>
                                        </p:cTn>
                                        <p:tgtEl>
                                          <p:spTgt spid="41"/>
                                        </p:tgtEl>
                                        <p:attrNameLst>
                                          <p:attrName>style.visibility</p:attrName>
                                        </p:attrNameLst>
                                      </p:cBhvr>
                                      <p:to>
                                        <p:strVal val="hidden"/>
                                      </p:to>
                                    </p:set>
                                  </p:childTnLst>
                                </p:cTn>
                              </p:par>
                              <p:par>
                                <p:cTn id="15" presetID="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2"/>
                                        </p:tgtEl>
                                        <p:attrNameLst>
                                          <p:attrName>style.visibility</p:attrName>
                                        </p:attrNameLst>
                                      </p:cBhvr>
                                      <p:to>
                                        <p:strVal val="visible"/>
                                      </p:to>
                                    </p:set>
                                  </p:childTnLst>
                                </p:cTn>
                              </p:par>
                              <p:par>
                                <p:cTn id="21" presetID="1" presetClass="exit" presetSubtype="0" fill="hold" grpId="1" nodeType="withEffect">
                                  <p:stCondLst>
                                    <p:cond delay="0"/>
                                  </p:stCondLst>
                                  <p:childTnLst>
                                    <p:set>
                                      <p:cBhvr>
                                        <p:cTn id="22" dur="1" fill="hold">
                                          <p:stCondLst>
                                            <p:cond delay="0"/>
                                          </p:stCondLst>
                                        </p:cTn>
                                        <p:tgtEl>
                                          <p:spTgt spid="43"/>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6"/>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2"/>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childTnLst>
                                </p:cTn>
                              </p:par>
                              <p:par>
                                <p:cTn id="37" presetID="1" presetClass="exit" presetSubtype="0" fill="hold" grpId="1" nodeType="withEffect">
                                  <p:stCondLst>
                                    <p:cond delay="0"/>
                                  </p:stCondLst>
                                  <p:childTnLst>
                                    <p:set>
                                      <p:cBhvr>
                                        <p:cTn id="38" dur="1" fill="hold">
                                          <p:stCondLst>
                                            <p:cond delay="0"/>
                                          </p:stCondLst>
                                        </p:cTn>
                                        <p:tgtEl>
                                          <p:spTgt spid="23"/>
                                        </p:tgtEl>
                                        <p:attrNameLst>
                                          <p:attrName>style.visibility</p:attrName>
                                        </p:attrNameLst>
                                      </p:cBhvr>
                                      <p:to>
                                        <p:strVal val="hidden"/>
                                      </p:to>
                                    </p:set>
                                  </p:childTnLst>
                                </p:cTn>
                              </p:par>
                              <p:par>
                                <p:cTn id="39" presetID="1" presetClass="exit" presetSubtype="0" fill="hold" grpId="1" nodeType="withEffect">
                                  <p:stCondLst>
                                    <p:cond delay="0"/>
                                  </p:stCondLst>
                                  <p:childTnLst>
                                    <p:set>
                                      <p:cBhvr>
                                        <p:cTn id="40" dur="1" fill="hold">
                                          <p:stCondLst>
                                            <p:cond delay="0"/>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36" grpId="0"/>
      <p:bldP spid="41" grpId="0" animBg="1"/>
      <p:bldP spid="41" grpId="1" animBg="1"/>
      <p:bldP spid="42" grpId="0" animBg="1"/>
      <p:bldP spid="43" grpId="0" animBg="1"/>
      <p:bldP spid="43" grpId="1" animBg="1"/>
      <p:bldP spid="22" grpId="0" animBg="1"/>
      <p:bldP spid="22" grpId="1" animBg="1"/>
      <p:bldP spid="23" grpId="0" animBg="1"/>
      <p:bldP spid="23" grpId="1" animBg="1"/>
      <p:bldP spid="24"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51</a:t>
            </a:fld>
            <a:endParaRPr lang="en-US" dirty="0"/>
          </a:p>
        </p:txBody>
      </p:sp>
      <p:graphicFrame>
        <p:nvGraphicFramePr>
          <p:cNvPr id="25" name="Content Placeholder 23"/>
          <p:cNvGraphicFramePr>
            <a:graphicFrameLocks/>
          </p:cNvGraphicFramePr>
          <p:nvPr>
            <p:extLst>
              <p:ext uri="{D42A27DB-BD31-4B8C-83A1-F6EECF244321}">
                <p14:modId xmlns:p14="http://schemas.microsoft.com/office/powerpoint/2010/main" val="1624497446"/>
              </p:ext>
            </p:extLst>
          </p:nvPr>
        </p:nvGraphicFramePr>
        <p:xfrm>
          <a:off x="6862669" y="537971"/>
          <a:ext cx="1890370" cy="6217920"/>
        </p:xfrm>
        <a:graphic>
          <a:graphicData uri="http://schemas.openxmlformats.org/drawingml/2006/table">
            <a:tbl>
              <a:tblPr firstRow="1" bandRow="1"/>
              <a:tblGrid>
                <a:gridCol w="782493">
                  <a:extLst>
                    <a:ext uri="{9D8B030D-6E8A-4147-A177-3AD203B41FA5}">
                      <a16:colId xmlns:a16="http://schemas.microsoft.com/office/drawing/2014/main" val="20000"/>
                    </a:ext>
                  </a:extLst>
                </a:gridCol>
                <a:gridCol w="1107877">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chemeClr val="tx2"/>
                          </a:solidFill>
                          <a:latin typeface="Source Sans Pro" panose="020B0503030403020204"/>
                        </a:rPr>
                        <a:t>addr</a:t>
                      </a:r>
                      <a:endParaRPr lang="en-US" sz="2000" b="0" dirty="0">
                        <a:solidFill>
                          <a:schemeClr val="tx2"/>
                        </a:solidFill>
                        <a:latin typeface="Source Sans Pro" panose="020B0503030403020204"/>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panose="020B0503030403020204"/>
                        </a:rPr>
                        <a:t>data</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0000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A</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B</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C</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D</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0100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E</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F</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G</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H</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1000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J</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K</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L</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M</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1100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N</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O</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P</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Q</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
        <p:nvSpPr>
          <p:cNvPr id="26" name="Title 1"/>
          <p:cNvSpPr txBox="1">
            <a:spLocks/>
          </p:cNvSpPr>
          <p:nvPr/>
        </p:nvSpPr>
        <p:spPr>
          <a:xfrm>
            <a:off x="457200" y="152528"/>
            <a:ext cx="5727381"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t>Simulation #3:</a:t>
            </a:r>
            <a:b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br>
            <a: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t>       8-byte, DM Cache</a:t>
            </a:r>
            <a:endParaRPr kumimoji="0" lang="en-US" sz="44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27" name="Rectangle 26"/>
          <p:cNvSpPr/>
          <p:nvPr/>
        </p:nvSpPr>
        <p:spPr>
          <a:xfrm>
            <a:off x="6957936" y="27597"/>
            <a:ext cx="1558247"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Source Sans Pro" panose="020B0503030403020204"/>
                <a:ea typeface="+mn-ea"/>
                <a:cs typeface="+mn-cs"/>
              </a:rPr>
              <a:t>MEMORY</a:t>
            </a:r>
            <a:endParaRPr lang="en-US" b="1" dirty="0">
              <a:solidFill>
                <a:prstClr val="black"/>
              </a:solidFill>
              <a:latin typeface="Source Sans Pro" panose="020B0503030403020204"/>
              <a:ea typeface="+mn-ea"/>
              <a:cs typeface="+mn-cs"/>
            </a:endParaRPr>
          </a:p>
        </p:txBody>
      </p:sp>
      <p:sp>
        <p:nvSpPr>
          <p:cNvPr id="28" name="Rectangle 27"/>
          <p:cNvSpPr/>
          <p:nvPr/>
        </p:nvSpPr>
        <p:spPr>
          <a:xfrm>
            <a:off x="3706799" y="1303508"/>
            <a:ext cx="1281120"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Source Sans Pro" panose="020B0503030403020204"/>
                <a:ea typeface="+mn-ea"/>
                <a:cs typeface="+mn-cs"/>
              </a:rPr>
              <a:t>CACHE</a:t>
            </a:r>
            <a:endParaRPr lang="en-US" b="1" dirty="0">
              <a:solidFill>
                <a:prstClr val="black"/>
              </a:solidFill>
              <a:latin typeface="Source Sans Pro" panose="020B0503030403020204"/>
              <a:ea typeface="+mn-ea"/>
              <a:cs typeface="+mn-cs"/>
            </a:endParaRPr>
          </a:p>
        </p:txBody>
      </p:sp>
      <p:graphicFrame>
        <p:nvGraphicFramePr>
          <p:cNvPr id="29" name="Table 28"/>
          <p:cNvGraphicFramePr>
            <a:graphicFrameLocks noGrp="1"/>
          </p:cNvGraphicFramePr>
          <p:nvPr>
            <p:extLst>
              <p:ext uri="{D42A27DB-BD31-4B8C-83A1-F6EECF244321}">
                <p14:modId xmlns:p14="http://schemas.microsoft.com/office/powerpoint/2010/main" val="3931099144"/>
              </p:ext>
            </p:extLst>
          </p:nvPr>
        </p:nvGraphicFramePr>
        <p:xfrm>
          <a:off x="2920244" y="1929059"/>
          <a:ext cx="2408957" cy="182880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latin typeface="Source Sans Pro" panose="020B0503030403020204"/>
                        </a:rPr>
                        <a:t>V</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500" dirty="0" smtClean="0">
                          <a:latin typeface="Source Sans Pro" panose="020B0503030403020204"/>
                        </a:rPr>
                        <a:t>tag</a:t>
                      </a:r>
                      <a:endParaRPr lang="en-US" sz="1500" b="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panose="020B0503030403020204"/>
                        </a:rPr>
                        <a:t>data</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N</a:t>
                      </a:r>
                      <a:r>
                        <a:rPr lang="en-US" sz="2000" baseline="0" dirty="0" smtClean="0">
                          <a:solidFill>
                            <a:schemeClr val="tx2"/>
                          </a:solidFill>
                          <a:latin typeface="Source Sans Pro" panose="020B0503030403020204"/>
                        </a:rPr>
                        <a:t> </a:t>
                      </a:r>
                      <a:r>
                        <a:rPr lang="en-US" sz="2000" dirty="0" smtClean="0">
                          <a:solidFill>
                            <a:schemeClr val="tx2"/>
                          </a:solidFill>
                          <a:latin typeface="Source Sans Pro" panose="020B0503030403020204"/>
                        </a:rPr>
                        <a:t>   |    O</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bl>
          </a:graphicData>
        </a:graphic>
      </p:graphicFrame>
      <p:sp>
        <p:nvSpPr>
          <p:cNvPr id="30" name="Rectangle 29"/>
          <p:cNvSpPr/>
          <p:nvPr/>
        </p:nvSpPr>
        <p:spPr>
          <a:xfrm>
            <a:off x="115658" y="4431788"/>
            <a:ext cx="2212755" cy="1569660"/>
          </a:xfrm>
          <a:prstGeom prst="rect">
            <a:avLst/>
          </a:prstGeom>
        </p:spPr>
        <p:txBody>
          <a:bodyPr wrap="square">
            <a:spAutoFit/>
          </a:bodyPr>
          <a:lstStyle/>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1101</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0100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p:txBody>
      </p:sp>
      <p:sp>
        <p:nvSpPr>
          <p:cNvPr id="36" name="Rectangle 35"/>
          <p:cNvSpPr/>
          <p:nvPr/>
        </p:nvSpPr>
        <p:spPr>
          <a:xfrm>
            <a:off x="2472603" y="4524298"/>
            <a:ext cx="751578" cy="369332"/>
          </a:xfrm>
          <a:prstGeom prst="rect">
            <a:avLst/>
          </a:prstGeom>
        </p:spPr>
        <p:txBody>
          <a:bodyPr wrap="none">
            <a:spAutoFit/>
          </a:bodyPr>
          <a:lstStyle/>
          <a:p>
            <a:pPr fontAlgn="auto">
              <a:spcBef>
                <a:spcPts val="0"/>
              </a:spcBef>
              <a:spcAft>
                <a:spcPts val="0"/>
              </a:spcAft>
            </a:pPr>
            <a:r>
              <a:rPr lang="en-US" sz="1800" b="1" dirty="0" smtClean="0">
                <a:solidFill>
                  <a:srgbClr val="660066"/>
                </a:solidFill>
                <a:latin typeface="Courier New" pitchFamily="49" charset="0"/>
                <a:ea typeface="+mn-ea"/>
                <a:cs typeface="+mn-cs"/>
              </a:rPr>
              <a:t>Miss</a:t>
            </a:r>
            <a:endParaRPr lang="en-US" sz="1800" dirty="0">
              <a:solidFill>
                <a:srgbClr val="660066"/>
              </a:solidFill>
              <a:latin typeface="Calibri"/>
              <a:ea typeface="+mn-ea"/>
              <a:cs typeface="+mn-cs"/>
            </a:endParaRPr>
          </a:p>
        </p:txBody>
      </p:sp>
      <p:sp>
        <p:nvSpPr>
          <p:cNvPr id="37" name="Rectangle 36"/>
          <p:cNvSpPr/>
          <p:nvPr/>
        </p:nvSpPr>
        <p:spPr>
          <a:xfrm>
            <a:off x="135338" y="1629067"/>
            <a:ext cx="3214094" cy="1200328"/>
          </a:xfrm>
          <a:prstGeom prst="rect">
            <a:avLst/>
          </a:prstGeom>
        </p:spPr>
        <p:txBody>
          <a:bodyPr wrap="square">
            <a:spAutoFit/>
          </a:bodyPr>
          <a:lstStyle/>
          <a:p>
            <a:pPr fontAlgn="auto">
              <a:spcBef>
                <a:spcPts val="0"/>
              </a:spcBef>
              <a:spcAft>
                <a:spcPts val="0"/>
              </a:spcAft>
              <a:tabLst>
                <a:tab pos="457200" algn="l"/>
                <a:tab pos="1485900" algn="l"/>
              </a:tabLst>
            </a:pPr>
            <a:r>
              <a:rPr lang="en-US" b="1" dirty="0">
                <a:solidFill>
                  <a:srgbClr val="008000"/>
                </a:solidFill>
                <a:latin typeface="Courier New" pitchFamily="49" charset="0"/>
                <a:ea typeface="+mn-ea"/>
                <a:cs typeface="+mn-cs"/>
              </a:rPr>
              <a:t>tag</a:t>
            </a:r>
            <a:r>
              <a:rPr lang="en-US" b="1" dirty="0">
                <a:solidFill>
                  <a:prstClr val="black"/>
                </a:solidFill>
                <a:latin typeface="Courier New" pitchFamily="49" charset="0"/>
                <a:ea typeface="+mn-ea"/>
                <a:cs typeface="+mn-cs"/>
              </a:rPr>
              <a:t>| |</a:t>
            </a:r>
            <a:r>
              <a:rPr lang="en-US" b="1" dirty="0" smtClean="0">
                <a:solidFill>
                  <a:prstClr val="black">
                    <a:lumMod val="50000"/>
                    <a:lumOff val="50000"/>
                  </a:prstClr>
                </a:solidFill>
                <a:latin typeface="Courier New" pitchFamily="49" charset="0"/>
                <a:ea typeface="+mn-ea"/>
                <a:cs typeface="+mn-cs"/>
              </a:rPr>
              <a:t>offset</a:t>
            </a:r>
            <a:endParaRPr lang="en-US" b="1" dirty="0" smtClean="0">
              <a:solidFill>
                <a:srgbClr val="008000"/>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a:t>
            </a:r>
            <a:r>
              <a:rPr lang="en-US" sz="1200" b="1" dirty="0" smtClean="0">
                <a:solidFill>
                  <a:srgbClr val="008000"/>
                </a:solidFill>
                <a:latin typeface="Courier New" pitchFamily="49" charset="0"/>
                <a:ea typeface="+mn-ea"/>
                <a:cs typeface="+mn-cs"/>
              </a:rPr>
              <a:t>   </a:t>
            </a:r>
            <a:r>
              <a:rPr lang="en-US" b="1" dirty="0" smtClean="0">
                <a:solidFill>
                  <a:srgbClr val="008000"/>
                </a:solidFill>
                <a:latin typeface="Courier New" pitchFamily="49" charset="0"/>
                <a:ea typeface="+mn-ea"/>
                <a:cs typeface="+mn-cs"/>
              </a:rPr>
              <a:t>X</a:t>
            </a:r>
            <a:r>
              <a:rPr lang="en-US" b="1" dirty="0" smtClean="0">
                <a:solidFill>
                  <a:srgbClr val="FF0000"/>
                </a:solidFill>
                <a:latin typeface="Courier New" pitchFamily="49" charset="0"/>
                <a:ea typeface="+mn-ea"/>
                <a:cs typeface="+mn-cs"/>
              </a:rPr>
              <a:t>XX</a:t>
            </a:r>
            <a:r>
              <a:rPr lang="en-US" b="1" dirty="0" smtClean="0">
                <a:solidFill>
                  <a:prstClr val="black">
                    <a:lumMod val="50000"/>
                    <a:lumOff val="50000"/>
                  </a:prstClr>
                </a:solidFill>
                <a:latin typeface="Courier New" pitchFamily="49" charset="0"/>
                <a:ea typeface="+mn-ea"/>
                <a:cs typeface="+mn-cs"/>
              </a:rPr>
              <a:t>X</a:t>
            </a:r>
          </a:p>
          <a:p>
            <a:pPr fontAlgn="auto">
              <a:spcBef>
                <a:spcPts val="0"/>
              </a:spcBef>
              <a:spcAft>
                <a:spcPts val="0"/>
              </a:spcAft>
              <a:tabLst>
                <a:tab pos="457200" algn="l"/>
                <a:tab pos="1485900" algn="l"/>
              </a:tabLst>
            </a:pPr>
            <a:endParaRPr lang="en-US" b="1" dirty="0" smtClean="0">
              <a:solidFill>
                <a:srgbClr val="FF0000"/>
              </a:solidFill>
              <a:latin typeface="Courier New" pitchFamily="49" charset="0"/>
              <a:ea typeface="+mn-ea"/>
              <a:cs typeface="+mn-cs"/>
            </a:endParaRPr>
          </a:p>
        </p:txBody>
      </p:sp>
      <p:sp>
        <p:nvSpPr>
          <p:cNvPr id="38" name="Rectangle 37"/>
          <p:cNvSpPr/>
          <p:nvPr/>
        </p:nvSpPr>
        <p:spPr>
          <a:xfrm rot="16200000">
            <a:off x="507762" y="1350034"/>
            <a:ext cx="1031189" cy="430887"/>
          </a:xfrm>
          <a:prstGeom prst="rect">
            <a:avLst/>
          </a:prstGeom>
        </p:spPr>
        <p:txBody>
          <a:bodyPr wrap="none">
            <a:spAutoFit/>
          </a:bodyPr>
          <a:lstStyle/>
          <a:p>
            <a:pPr fontAlgn="auto">
              <a:spcBef>
                <a:spcPts val="0"/>
              </a:spcBef>
              <a:spcAft>
                <a:spcPts val="0"/>
              </a:spcAft>
            </a:pPr>
            <a:r>
              <a:rPr lang="en-US" sz="2200" b="1" dirty="0">
                <a:solidFill>
                  <a:srgbClr val="FF0000"/>
                </a:solidFill>
                <a:latin typeface="Courier New" pitchFamily="49" charset="0"/>
                <a:ea typeface="+mn-ea"/>
                <a:cs typeface="+mn-cs"/>
              </a:rPr>
              <a:t>index</a:t>
            </a:r>
            <a:endParaRPr lang="en-US" sz="2200" dirty="0">
              <a:solidFill>
                <a:prstClr val="black"/>
              </a:solidFill>
              <a:latin typeface="Calibri"/>
              <a:ea typeface="+mn-ea"/>
              <a:cs typeface="+mn-cs"/>
            </a:endParaRPr>
          </a:p>
        </p:txBody>
      </p:sp>
      <p:sp>
        <p:nvSpPr>
          <p:cNvPr id="40" name="Content Placeholder 2"/>
          <p:cNvSpPr txBox="1">
            <a:spLocks/>
          </p:cNvSpPr>
          <p:nvPr/>
        </p:nvSpPr>
        <p:spPr>
          <a:xfrm>
            <a:off x="3657198" y="4457854"/>
            <a:ext cx="2764457" cy="1817733"/>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pPr>
            <a:r>
              <a:rPr lang="en-US" dirty="0" smtClean="0">
                <a:solidFill>
                  <a:prstClr val="black"/>
                </a:solidFill>
                <a:latin typeface="Source Sans Pro" panose="020B0503030403020204"/>
              </a:rPr>
              <a:t>Lookup:</a:t>
            </a:r>
            <a:endParaRPr lang="en-US" b="1" dirty="0">
              <a:solidFill>
                <a:prstClr val="black"/>
              </a:solidFill>
              <a:latin typeface="Source Sans Pro" panose="020B0503030403020204"/>
            </a:endParaRPr>
          </a:p>
          <a:p>
            <a:pPr fontAlgn="auto">
              <a:spcAft>
                <a:spcPts val="0"/>
              </a:spcAft>
            </a:pPr>
            <a:r>
              <a:rPr lang="en-US" dirty="0" smtClean="0">
                <a:solidFill>
                  <a:srgbClr val="FF0000"/>
                </a:solidFill>
                <a:latin typeface="Source Sans Pro" panose="020B0503030403020204"/>
              </a:rPr>
              <a:t>Index</a:t>
            </a:r>
            <a:r>
              <a:rPr lang="en-US" dirty="0" smtClean="0">
                <a:solidFill>
                  <a:prstClr val="black"/>
                </a:solidFill>
                <a:latin typeface="Source Sans Pro" panose="020B0503030403020204"/>
              </a:rPr>
              <a:t> into $</a:t>
            </a:r>
          </a:p>
          <a:p>
            <a:pPr fontAlgn="auto">
              <a:spcAft>
                <a:spcPts val="0"/>
              </a:spcAft>
            </a:pPr>
            <a:r>
              <a:rPr lang="en-US" dirty="0" smtClean="0">
                <a:solidFill>
                  <a:prstClr val="black"/>
                </a:solidFill>
                <a:latin typeface="Source Sans Pro" panose="020B0503030403020204"/>
              </a:rPr>
              <a:t>Check </a:t>
            </a:r>
            <a:r>
              <a:rPr lang="en-US" dirty="0" smtClean="0">
                <a:solidFill>
                  <a:srgbClr val="008000"/>
                </a:solidFill>
                <a:latin typeface="Source Sans Pro" panose="020B0503030403020204"/>
              </a:rPr>
              <a:t>tag</a:t>
            </a:r>
          </a:p>
          <a:p>
            <a:pPr fontAlgn="auto">
              <a:spcAft>
                <a:spcPts val="0"/>
              </a:spcAft>
            </a:pPr>
            <a:r>
              <a:rPr lang="en-US" dirty="0" smtClean="0">
                <a:solidFill>
                  <a:prstClr val="black"/>
                </a:solidFill>
                <a:latin typeface="Source Sans Pro" panose="020B0503030403020204"/>
              </a:rPr>
              <a:t>Check </a:t>
            </a:r>
            <a:r>
              <a:rPr lang="en-US" dirty="0" smtClean="0">
                <a:solidFill>
                  <a:srgbClr val="0000FF"/>
                </a:solidFill>
                <a:latin typeface="Source Sans Pro" panose="020B0503030403020204"/>
              </a:rPr>
              <a:t>valid</a:t>
            </a:r>
            <a:r>
              <a:rPr lang="en-US" dirty="0" smtClean="0">
                <a:solidFill>
                  <a:prstClr val="black"/>
                </a:solidFill>
                <a:latin typeface="Source Sans Pro" panose="020B0503030403020204"/>
              </a:rPr>
              <a:t> bit</a:t>
            </a:r>
          </a:p>
        </p:txBody>
      </p:sp>
      <p:sp>
        <p:nvSpPr>
          <p:cNvPr id="41" name="Right Arrow 40"/>
          <p:cNvSpPr/>
          <p:nvPr/>
        </p:nvSpPr>
        <p:spPr>
          <a:xfrm>
            <a:off x="3657198" y="4968342"/>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sp>
        <p:nvSpPr>
          <p:cNvPr id="42" name="Right Arrow 41"/>
          <p:cNvSpPr/>
          <p:nvPr/>
        </p:nvSpPr>
        <p:spPr>
          <a:xfrm>
            <a:off x="3658138" y="5793102"/>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sp>
        <p:nvSpPr>
          <p:cNvPr id="43" name="Right Arrow 42"/>
          <p:cNvSpPr/>
          <p:nvPr/>
        </p:nvSpPr>
        <p:spPr>
          <a:xfrm>
            <a:off x="3657198" y="5357332"/>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graphicFrame>
        <p:nvGraphicFramePr>
          <p:cNvPr id="44" name="Table 43"/>
          <p:cNvGraphicFramePr>
            <a:graphicFrameLocks noGrp="1"/>
          </p:cNvGraphicFramePr>
          <p:nvPr>
            <p:extLst>
              <p:ext uri="{D42A27DB-BD31-4B8C-83A1-F6EECF244321}">
                <p14:modId xmlns:p14="http://schemas.microsoft.com/office/powerpoint/2010/main" val="2048074706"/>
              </p:ext>
            </p:extLst>
          </p:nvPr>
        </p:nvGraphicFramePr>
        <p:xfrm>
          <a:off x="1911377" y="1916466"/>
          <a:ext cx="1008868" cy="1828800"/>
        </p:xfrm>
        <a:graphic>
          <a:graphicData uri="http://schemas.openxmlformats.org/drawingml/2006/table">
            <a:tbl>
              <a:tblPr firstRow="1" bandRow="1"/>
              <a:tblGrid>
                <a:gridCol w="1008868">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latin typeface="Source Sans Pro" panose="020B0503030403020204"/>
                        </a:rPr>
                        <a:t>index</a:t>
                      </a:r>
                      <a:endParaRPr lang="en-US" sz="2000" b="0" dirty="0">
                        <a:solidFill>
                          <a:schemeClr val="tx2"/>
                        </a:solidFill>
                        <a:latin typeface="Source Sans Pro" panose="020B0503030403020204"/>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00</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01</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10</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11</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24" name="Rectangle 23"/>
          <p:cNvSpPr/>
          <p:nvPr/>
        </p:nvSpPr>
        <p:spPr>
          <a:xfrm>
            <a:off x="2472603" y="4850100"/>
            <a:ext cx="738754" cy="369332"/>
          </a:xfrm>
          <a:prstGeom prst="rect">
            <a:avLst/>
          </a:prstGeom>
        </p:spPr>
        <p:txBody>
          <a:bodyPr wrap="none">
            <a:spAutoFit/>
          </a:bodyPr>
          <a:lstStyle/>
          <a:p>
            <a:r>
              <a:rPr lang="en-US" sz="1800" b="1" dirty="0" smtClean="0">
                <a:solidFill>
                  <a:srgbClr val="660066"/>
                </a:solidFill>
                <a:latin typeface="Courier New" pitchFamily="49" charset="0"/>
              </a:rPr>
              <a:t>Hit!</a:t>
            </a:r>
            <a:endParaRPr lang="en-US" sz="1800" dirty="0">
              <a:solidFill>
                <a:srgbClr val="660066"/>
              </a:solidFill>
            </a:endParaRPr>
          </a:p>
        </p:txBody>
      </p:sp>
      <p:sp>
        <p:nvSpPr>
          <p:cNvPr id="32" name="Rounded Rectangle 31"/>
          <p:cNvSpPr/>
          <p:nvPr/>
        </p:nvSpPr>
        <p:spPr>
          <a:xfrm>
            <a:off x="1679076" y="5227276"/>
            <a:ext cx="349492" cy="320184"/>
          </a:xfrm>
          <a:prstGeom prst="roundRect">
            <a:avLst/>
          </a:prstGeom>
          <a:noFill/>
          <a:ln w="190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33" name="Elbow Connector 32"/>
          <p:cNvCxnSpPr>
            <a:stCxn id="32" idx="0"/>
          </p:cNvCxnSpPr>
          <p:nvPr/>
        </p:nvCxnSpPr>
        <p:spPr>
          <a:xfrm rot="5400000" flipH="1" flipV="1">
            <a:off x="1131701" y="3884957"/>
            <a:ext cx="2064440" cy="620198"/>
          </a:xfrm>
          <a:prstGeom prst="bentConnector3">
            <a:avLst>
              <a:gd name="adj1" fmla="val 100099"/>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35" name="Rounded Rectangle 34"/>
          <p:cNvSpPr/>
          <p:nvPr/>
        </p:nvSpPr>
        <p:spPr>
          <a:xfrm>
            <a:off x="2920244" y="3052550"/>
            <a:ext cx="294875" cy="320184"/>
          </a:xfrm>
          <a:prstGeom prst="roundRect">
            <a:avLst/>
          </a:prstGeom>
          <a:noFill/>
          <a:ln w="19050" cmpd="sng">
            <a:solidFill>
              <a:srgbClr val="0000FF"/>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Rounded Rectangle 38"/>
          <p:cNvSpPr/>
          <p:nvPr/>
        </p:nvSpPr>
        <p:spPr>
          <a:xfrm>
            <a:off x="1482974" y="5214825"/>
            <a:ext cx="191872"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Rounded Rectangle 44"/>
          <p:cNvSpPr/>
          <p:nvPr/>
        </p:nvSpPr>
        <p:spPr>
          <a:xfrm>
            <a:off x="3275402" y="3061315"/>
            <a:ext cx="381796"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Rectangle 45"/>
          <p:cNvSpPr/>
          <p:nvPr/>
        </p:nvSpPr>
        <p:spPr>
          <a:xfrm>
            <a:off x="2474020" y="5239691"/>
            <a:ext cx="751578" cy="369332"/>
          </a:xfrm>
          <a:prstGeom prst="rect">
            <a:avLst/>
          </a:prstGeom>
        </p:spPr>
        <p:txBody>
          <a:bodyPr wrap="none">
            <a:spAutoFit/>
          </a:bodyPr>
          <a:lstStyle/>
          <a:p>
            <a:r>
              <a:rPr lang="en-US" sz="1800" b="1" dirty="0" smtClean="0">
                <a:solidFill>
                  <a:srgbClr val="660066"/>
                </a:solidFill>
                <a:latin typeface="Courier New" pitchFamily="49" charset="0"/>
              </a:rPr>
              <a:t>Miss</a:t>
            </a:r>
            <a:endParaRPr lang="en-US" sz="1800" dirty="0">
              <a:solidFill>
                <a:srgbClr val="660066"/>
              </a:solidFill>
            </a:endParaRPr>
          </a:p>
        </p:txBody>
      </p:sp>
      <p:sp>
        <p:nvSpPr>
          <p:cNvPr id="47" name="Rectangle 46"/>
          <p:cNvSpPr/>
          <p:nvPr/>
        </p:nvSpPr>
        <p:spPr>
          <a:xfrm>
            <a:off x="6862669" y="2355452"/>
            <a:ext cx="1896735" cy="756716"/>
          </a:xfrm>
          <a:prstGeom prst="rect">
            <a:avLst/>
          </a:prstGeom>
          <a:noFill/>
          <a:ln w="38100" cmpd="sng">
            <a:solidFill>
              <a:srgbClr val="66006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72934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3"/>
                                        </p:tgtEl>
                                        <p:attrNameLst>
                                          <p:attrName>style.visibility</p:attrName>
                                        </p:attrNameLst>
                                      </p:cBhvr>
                                      <p:to>
                                        <p:strVal val="visible"/>
                                      </p:to>
                                    </p:set>
                                  </p:childTnLst>
                                </p:cTn>
                              </p:par>
                              <p:par>
                                <p:cTn id="11" presetID="1" presetClass="exit" presetSubtype="0" fill="hold" grpId="1" nodeType="withEffect">
                                  <p:stCondLst>
                                    <p:cond delay="0"/>
                                  </p:stCondLst>
                                  <p:childTnLst>
                                    <p:set>
                                      <p:cBhvr>
                                        <p:cTn id="12" dur="1" fill="hold">
                                          <p:stCondLst>
                                            <p:cond delay="0"/>
                                          </p:stCondLst>
                                        </p:cTn>
                                        <p:tgtEl>
                                          <p:spTgt spid="41"/>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43"/>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2"/>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9"/>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5"/>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5"/>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46"/>
                                        </p:tgtEl>
                                        <p:attrNameLst>
                                          <p:attrName>style.visibility</p:attrName>
                                        </p:attrNameLst>
                                      </p:cBhvr>
                                      <p:to>
                                        <p:strVal val="visible"/>
                                      </p:to>
                                    </p:set>
                                  </p:childTnLst>
                                </p:cTn>
                              </p:par>
                              <p:par>
                                <p:cTn id="41" presetID="1" presetClass="exit" presetSubtype="0" fill="hold" grpId="1" nodeType="withEffect">
                                  <p:stCondLst>
                                    <p:cond delay="0"/>
                                  </p:stCondLst>
                                  <p:childTnLst>
                                    <p:set>
                                      <p:cBhvr>
                                        <p:cTn id="42" dur="1" fill="hold">
                                          <p:stCondLst>
                                            <p:cond delay="0"/>
                                          </p:stCondLst>
                                        </p:cTn>
                                        <p:tgtEl>
                                          <p:spTgt spid="45"/>
                                        </p:tgtEl>
                                        <p:attrNameLst>
                                          <p:attrName>style.visibility</p:attrName>
                                        </p:attrNameLst>
                                      </p:cBhvr>
                                      <p:to>
                                        <p:strVal val="hidden"/>
                                      </p:to>
                                    </p:set>
                                  </p:childTnLst>
                                </p:cTn>
                              </p:par>
                              <p:par>
                                <p:cTn id="43" presetID="1" presetClass="exit" presetSubtype="0" fill="hold" grpId="1" nodeType="withEffect">
                                  <p:stCondLst>
                                    <p:cond delay="0"/>
                                  </p:stCondLst>
                                  <p:childTnLst>
                                    <p:set>
                                      <p:cBhvr>
                                        <p:cTn id="44" dur="1" fill="hold">
                                          <p:stCondLst>
                                            <p:cond delay="0"/>
                                          </p:stCondLst>
                                        </p:cTn>
                                        <p:tgtEl>
                                          <p:spTgt spid="35"/>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41" grpId="0" animBg="1"/>
      <p:bldP spid="41" grpId="1" animBg="1"/>
      <p:bldP spid="42" grpId="0" animBg="1"/>
      <p:bldP spid="43" grpId="0" animBg="1"/>
      <p:bldP spid="43" grpId="1" animBg="1"/>
      <p:bldP spid="24" grpId="0"/>
      <p:bldP spid="32" grpId="0" animBg="1"/>
      <p:bldP spid="35" grpId="0" animBg="1"/>
      <p:bldP spid="35" grpId="1" animBg="1"/>
      <p:bldP spid="39" grpId="0" animBg="1"/>
      <p:bldP spid="45" grpId="0" animBg="1"/>
      <p:bldP spid="45" grpId="1" animBg="1"/>
      <p:bldP spid="46" grpId="0"/>
      <p:bldP spid="47"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52</a:t>
            </a:fld>
            <a:endParaRPr lang="en-US" dirty="0"/>
          </a:p>
        </p:txBody>
      </p:sp>
      <p:graphicFrame>
        <p:nvGraphicFramePr>
          <p:cNvPr id="25" name="Content Placeholder 23"/>
          <p:cNvGraphicFramePr>
            <a:graphicFrameLocks/>
          </p:cNvGraphicFramePr>
          <p:nvPr>
            <p:extLst>
              <p:ext uri="{D42A27DB-BD31-4B8C-83A1-F6EECF244321}">
                <p14:modId xmlns:p14="http://schemas.microsoft.com/office/powerpoint/2010/main" val="1624497446"/>
              </p:ext>
            </p:extLst>
          </p:nvPr>
        </p:nvGraphicFramePr>
        <p:xfrm>
          <a:off x="6862669" y="537971"/>
          <a:ext cx="1890370" cy="6217920"/>
        </p:xfrm>
        <a:graphic>
          <a:graphicData uri="http://schemas.openxmlformats.org/drawingml/2006/table">
            <a:tbl>
              <a:tblPr firstRow="1" bandRow="1"/>
              <a:tblGrid>
                <a:gridCol w="782493">
                  <a:extLst>
                    <a:ext uri="{9D8B030D-6E8A-4147-A177-3AD203B41FA5}">
                      <a16:colId xmlns:a16="http://schemas.microsoft.com/office/drawing/2014/main" val="20000"/>
                    </a:ext>
                  </a:extLst>
                </a:gridCol>
                <a:gridCol w="1107877">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chemeClr val="tx2"/>
                          </a:solidFill>
                          <a:latin typeface="Source Sans Pro" panose="020B0503030403020204"/>
                        </a:rPr>
                        <a:t>addr</a:t>
                      </a:r>
                      <a:endParaRPr lang="en-US" sz="2000" b="0" dirty="0">
                        <a:solidFill>
                          <a:schemeClr val="tx2"/>
                        </a:solidFill>
                        <a:latin typeface="Source Sans Pro" panose="020B0503030403020204"/>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panose="020B0503030403020204"/>
                        </a:rPr>
                        <a:t>data</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0000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A</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B</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C</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D</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0100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E</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F</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G</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H</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1000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J</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K</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L</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M</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1100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N</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O</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P</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Q</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
        <p:nvSpPr>
          <p:cNvPr id="26" name="Title 1"/>
          <p:cNvSpPr txBox="1">
            <a:spLocks/>
          </p:cNvSpPr>
          <p:nvPr/>
        </p:nvSpPr>
        <p:spPr>
          <a:xfrm>
            <a:off x="457200" y="152528"/>
            <a:ext cx="5727381"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t>Simulation #3:</a:t>
            </a:r>
            <a:b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br>
            <a: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t>       8-byte, DM Cache</a:t>
            </a:r>
            <a:endParaRPr kumimoji="0" lang="en-US" sz="44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27" name="Rectangle 26"/>
          <p:cNvSpPr/>
          <p:nvPr/>
        </p:nvSpPr>
        <p:spPr>
          <a:xfrm>
            <a:off x="6957936" y="27597"/>
            <a:ext cx="1558247"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Source Sans Pro" panose="020B0503030403020204"/>
                <a:ea typeface="+mn-ea"/>
                <a:cs typeface="+mn-cs"/>
              </a:rPr>
              <a:t>MEMORY</a:t>
            </a:r>
            <a:endParaRPr lang="en-US" b="1" dirty="0">
              <a:solidFill>
                <a:prstClr val="black"/>
              </a:solidFill>
              <a:latin typeface="Source Sans Pro" panose="020B0503030403020204"/>
              <a:ea typeface="+mn-ea"/>
              <a:cs typeface="+mn-cs"/>
            </a:endParaRPr>
          </a:p>
        </p:txBody>
      </p:sp>
      <p:sp>
        <p:nvSpPr>
          <p:cNvPr id="28" name="Rectangle 27"/>
          <p:cNvSpPr/>
          <p:nvPr/>
        </p:nvSpPr>
        <p:spPr>
          <a:xfrm>
            <a:off x="3706799" y="1303508"/>
            <a:ext cx="1281120"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Source Sans Pro" panose="020B0503030403020204"/>
                <a:ea typeface="+mn-ea"/>
                <a:cs typeface="+mn-cs"/>
              </a:rPr>
              <a:t>CACHE</a:t>
            </a:r>
            <a:endParaRPr lang="en-US" b="1" dirty="0">
              <a:solidFill>
                <a:prstClr val="black"/>
              </a:solidFill>
              <a:latin typeface="Source Sans Pro" panose="020B0503030403020204"/>
              <a:ea typeface="+mn-ea"/>
              <a:cs typeface="+mn-cs"/>
            </a:endParaRPr>
          </a:p>
        </p:txBody>
      </p:sp>
      <p:graphicFrame>
        <p:nvGraphicFramePr>
          <p:cNvPr id="29" name="Table 28"/>
          <p:cNvGraphicFramePr>
            <a:graphicFrameLocks noGrp="1"/>
          </p:cNvGraphicFramePr>
          <p:nvPr>
            <p:extLst>
              <p:ext uri="{D42A27DB-BD31-4B8C-83A1-F6EECF244321}">
                <p14:modId xmlns:p14="http://schemas.microsoft.com/office/powerpoint/2010/main" val="1589629306"/>
              </p:ext>
            </p:extLst>
          </p:nvPr>
        </p:nvGraphicFramePr>
        <p:xfrm>
          <a:off x="2920244" y="1929059"/>
          <a:ext cx="2408957" cy="182880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latin typeface="Source Sans Pro" panose="020B0503030403020204"/>
                        </a:rPr>
                        <a:t>V</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500" dirty="0" smtClean="0">
                          <a:latin typeface="Source Sans Pro" panose="020B0503030403020204"/>
                        </a:rPr>
                        <a:t>tag</a:t>
                      </a:r>
                      <a:endParaRPr lang="en-US" sz="1500" b="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panose="020B0503030403020204"/>
                        </a:rPr>
                        <a:t>data</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E</a:t>
                      </a:r>
                      <a:r>
                        <a:rPr lang="en-US" sz="2000" baseline="0" dirty="0" smtClean="0">
                          <a:solidFill>
                            <a:schemeClr val="tx2"/>
                          </a:solidFill>
                          <a:latin typeface="Source Sans Pro" panose="020B0503030403020204"/>
                        </a:rPr>
                        <a:t> </a:t>
                      </a:r>
                      <a:r>
                        <a:rPr lang="en-US" sz="2000" dirty="0" smtClean="0">
                          <a:solidFill>
                            <a:schemeClr val="tx2"/>
                          </a:solidFill>
                          <a:latin typeface="Source Sans Pro" panose="020B0503030403020204"/>
                        </a:rPr>
                        <a:t>   |    F</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bl>
          </a:graphicData>
        </a:graphic>
      </p:graphicFrame>
      <p:sp>
        <p:nvSpPr>
          <p:cNvPr id="30" name="Rectangle 29"/>
          <p:cNvSpPr/>
          <p:nvPr/>
        </p:nvSpPr>
        <p:spPr>
          <a:xfrm>
            <a:off x="115658" y="4431788"/>
            <a:ext cx="2212755" cy="1569660"/>
          </a:xfrm>
          <a:prstGeom prst="rect">
            <a:avLst/>
          </a:prstGeom>
        </p:spPr>
        <p:txBody>
          <a:bodyPr wrap="square">
            <a:spAutoFit/>
          </a:bodyPr>
          <a:lstStyle/>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1101</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0100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p:txBody>
      </p:sp>
      <p:sp>
        <p:nvSpPr>
          <p:cNvPr id="36" name="Rectangle 35"/>
          <p:cNvSpPr/>
          <p:nvPr/>
        </p:nvSpPr>
        <p:spPr>
          <a:xfrm>
            <a:off x="2472603" y="4524298"/>
            <a:ext cx="751578" cy="369332"/>
          </a:xfrm>
          <a:prstGeom prst="rect">
            <a:avLst/>
          </a:prstGeom>
        </p:spPr>
        <p:txBody>
          <a:bodyPr wrap="none">
            <a:spAutoFit/>
          </a:bodyPr>
          <a:lstStyle/>
          <a:p>
            <a:pPr fontAlgn="auto">
              <a:spcBef>
                <a:spcPts val="0"/>
              </a:spcBef>
              <a:spcAft>
                <a:spcPts val="0"/>
              </a:spcAft>
            </a:pPr>
            <a:r>
              <a:rPr lang="en-US" sz="1800" b="1" dirty="0" smtClean="0">
                <a:solidFill>
                  <a:srgbClr val="660066"/>
                </a:solidFill>
                <a:latin typeface="Courier New" pitchFamily="49" charset="0"/>
                <a:ea typeface="+mn-ea"/>
                <a:cs typeface="+mn-cs"/>
              </a:rPr>
              <a:t>Miss</a:t>
            </a:r>
            <a:endParaRPr lang="en-US" sz="1800" dirty="0">
              <a:solidFill>
                <a:srgbClr val="660066"/>
              </a:solidFill>
              <a:latin typeface="Calibri"/>
              <a:ea typeface="+mn-ea"/>
              <a:cs typeface="+mn-cs"/>
            </a:endParaRPr>
          </a:p>
        </p:txBody>
      </p:sp>
      <p:sp>
        <p:nvSpPr>
          <p:cNvPr id="37" name="Rectangle 36"/>
          <p:cNvSpPr/>
          <p:nvPr/>
        </p:nvSpPr>
        <p:spPr>
          <a:xfrm>
            <a:off x="135338" y="1629067"/>
            <a:ext cx="3214094" cy="1200328"/>
          </a:xfrm>
          <a:prstGeom prst="rect">
            <a:avLst/>
          </a:prstGeom>
        </p:spPr>
        <p:txBody>
          <a:bodyPr wrap="square">
            <a:spAutoFit/>
          </a:bodyPr>
          <a:lstStyle/>
          <a:p>
            <a:pPr fontAlgn="auto">
              <a:spcBef>
                <a:spcPts val="0"/>
              </a:spcBef>
              <a:spcAft>
                <a:spcPts val="0"/>
              </a:spcAft>
              <a:tabLst>
                <a:tab pos="457200" algn="l"/>
                <a:tab pos="1485900" algn="l"/>
              </a:tabLst>
            </a:pPr>
            <a:r>
              <a:rPr lang="en-US" b="1" dirty="0">
                <a:solidFill>
                  <a:srgbClr val="008000"/>
                </a:solidFill>
                <a:latin typeface="Courier New" pitchFamily="49" charset="0"/>
                <a:ea typeface="+mn-ea"/>
                <a:cs typeface="+mn-cs"/>
              </a:rPr>
              <a:t>tag</a:t>
            </a:r>
            <a:r>
              <a:rPr lang="en-US" b="1" dirty="0">
                <a:solidFill>
                  <a:prstClr val="black"/>
                </a:solidFill>
                <a:latin typeface="Courier New" pitchFamily="49" charset="0"/>
                <a:ea typeface="+mn-ea"/>
                <a:cs typeface="+mn-cs"/>
              </a:rPr>
              <a:t>| |</a:t>
            </a:r>
            <a:r>
              <a:rPr lang="en-US" b="1" dirty="0" smtClean="0">
                <a:solidFill>
                  <a:prstClr val="black">
                    <a:lumMod val="50000"/>
                    <a:lumOff val="50000"/>
                  </a:prstClr>
                </a:solidFill>
                <a:latin typeface="Courier New" pitchFamily="49" charset="0"/>
                <a:ea typeface="+mn-ea"/>
                <a:cs typeface="+mn-cs"/>
              </a:rPr>
              <a:t>offset</a:t>
            </a:r>
            <a:endParaRPr lang="en-US" b="1" dirty="0" smtClean="0">
              <a:solidFill>
                <a:srgbClr val="008000"/>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a:t>
            </a:r>
            <a:r>
              <a:rPr lang="en-US" sz="1200" b="1" dirty="0" smtClean="0">
                <a:solidFill>
                  <a:srgbClr val="008000"/>
                </a:solidFill>
                <a:latin typeface="Courier New" pitchFamily="49" charset="0"/>
                <a:ea typeface="+mn-ea"/>
                <a:cs typeface="+mn-cs"/>
              </a:rPr>
              <a:t>   </a:t>
            </a:r>
            <a:r>
              <a:rPr lang="en-US" b="1" dirty="0" smtClean="0">
                <a:solidFill>
                  <a:srgbClr val="008000"/>
                </a:solidFill>
                <a:latin typeface="Courier New" pitchFamily="49" charset="0"/>
                <a:ea typeface="+mn-ea"/>
                <a:cs typeface="+mn-cs"/>
              </a:rPr>
              <a:t>X</a:t>
            </a:r>
            <a:r>
              <a:rPr lang="en-US" b="1" dirty="0" smtClean="0">
                <a:solidFill>
                  <a:srgbClr val="FF0000"/>
                </a:solidFill>
                <a:latin typeface="Courier New" pitchFamily="49" charset="0"/>
                <a:ea typeface="+mn-ea"/>
                <a:cs typeface="+mn-cs"/>
              </a:rPr>
              <a:t>XX</a:t>
            </a:r>
            <a:r>
              <a:rPr lang="en-US" b="1" dirty="0" smtClean="0">
                <a:solidFill>
                  <a:prstClr val="black">
                    <a:lumMod val="50000"/>
                    <a:lumOff val="50000"/>
                  </a:prstClr>
                </a:solidFill>
                <a:latin typeface="Courier New" pitchFamily="49" charset="0"/>
                <a:ea typeface="+mn-ea"/>
                <a:cs typeface="+mn-cs"/>
              </a:rPr>
              <a:t>X</a:t>
            </a:r>
          </a:p>
          <a:p>
            <a:pPr fontAlgn="auto">
              <a:spcBef>
                <a:spcPts val="0"/>
              </a:spcBef>
              <a:spcAft>
                <a:spcPts val="0"/>
              </a:spcAft>
              <a:tabLst>
                <a:tab pos="457200" algn="l"/>
                <a:tab pos="1485900" algn="l"/>
              </a:tabLst>
            </a:pPr>
            <a:endParaRPr lang="en-US" b="1" dirty="0" smtClean="0">
              <a:solidFill>
                <a:srgbClr val="FF0000"/>
              </a:solidFill>
              <a:latin typeface="Courier New" pitchFamily="49" charset="0"/>
              <a:ea typeface="+mn-ea"/>
              <a:cs typeface="+mn-cs"/>
            </a:endParaRPr>
          </a:p>
        </p:txBody>
      </p:sp>
      <p:sp>
        <p:nvSpPr>
          <p:cNvPr id="38" name="Rectangle 37"/>
          <p:cNvSpPr/>
          <p:nvPr/>
        </p:nvSpPr>
        <p:spPr>
          <a:xfrm rot="16200000">
            <a:off x="507762" y="1350034"/>
            <a:ext cx="1031189" cy="430887"/>
          </a:xfrm>
          <a:prstGeom prst="rect">
            <a:avLst/>
          </a:prstGeom>
        </p:spPr>
        <p:txBody>
          <a:bodyPr wrap="none">
            <a:spAutoFit/>
          </a:bodyPr>
          <a:lstStyle/>
          <a:p>
            <a:pPr fontAlgn="auto">
              <a:spcBef>
                <a:spcPts val="0"/>
              </a:spcBef>
              <a:spcAft>
                <a:spcPts val="0"/>
              </a:spcAft>
            </a:pPr>
            <a:r>
              <a:rPr lang="en-US" sz="2200" b="1" dirty="0">
                <a:solidFill>
                  <a:srgbClr val="FF0000"/>
                </a:solidFill>
                <a:latin typeface="Courier New" pitchFamily="49" charset="0"/>
                <a:ea typeface="+mn-ea"/>
                <a:cs typeface="+mn-cs"/>
              </a:rPr>
              <a:t>index</a:t>
            </a:r>
            <a:endParaRPr lang="en-US" sz="2200" dirty="0">
              <a:solidFill>
                <a:prstClr val="black"/>
              </a:solidFill>
              <a:latin typeface="Calibri"/>
              <a:ea typeface="+mn-ea"/>
              <a:cs typeface="+mn-cs"/>
            </a:endParaRPr>
          </a:p>
        </p:txBody>
      </p:sp>
      <p:sp>
        <p:nvSpPr>
          <p:cNvPr id="40" name="Content Placeholder 2"/>
          <p:cNvSpPr txBox="1">
            <a:spLocks/>
          </p:cNvSpPr>
          <p:nvPr/>
        </p:nvSpPr>
        <p:spPr>
          <a:xfrm>
            <a:off x="3657198" y="4457854"/>
            <a:ext cx="2764457" cy="1817733"/>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pPr>
            <a:r>
              <a:rPr lang="en-US" dirty="0" smtClean="0">
                <a:solidFill>
                  <a:prstClr val="black"/>
                </a:solidFill>
                <a:latin typeface="Source Sans Pro" panose="020B0503030403020204"/>
              </a:rPr>
              <a:t>Lookup:</a:t>
            </a:r>
            <a:endParaRPr lang="en-US" b="1" dirty="0">
              <a:solidFill>
                <a:prstClr val="black"/>
              </a:solidFill>
              <a:latin typeface="Source Sans Pro" panose="020B0503030403020204"/>
            </a:endParaRPr>
          </a:p>
          <a:p>
            <a:pPr fontAlgn="auto">
              <a:spcAft>
                <a:spcPts val="0"/>
              </a:spcAft>
            </a:pPr>
            <a:r>
              <a:rPr lang="en-US" dirty="0" smtClean="0">
                <a:solidFill>
                  <a:srgbClr val="FF0000"/>
                </a:solidFill>
                <a:latin typeface="Source Sans Pro" panose="020B0503030403020204"/>
              </a:rPr>
              <a:t>Index</a:t>
            </a:r>
            <a:r>
              <a:rPr lang="en-US" dirty="0" smtClean="0">
                <a:solidFill>
                  <a:prstClr val="black"/>
                </a:solidFill>
                <a:latin typeface="Source Sans Pro" panose="020B0503030403020204"/>
              </a:rPr>
              <a:t> into $</a:t>
            </a:r>
          </a:p>
          <a:p>
            <a:pPr fontAlgn="auto">
              <a:spcAft>
                <a:spcPts val="0"/>
              </a:spcAft>
            </a:pPr>
            <a:r>
              <a:rPr lang="en-US" dirty="0" smtClean="0">
                <a:solidFill>
                  <a:prstClr val="black"/>
                </a:solidFill>
                <a:latin typeface="Source Sans Pro" panose="020B0503030403020204"/>
              </a:rPr>
              <a:t>Check </a:t>
            </a:r>
            <a:r>
              <a:rPr lang="en-US" dirty="0" smtClean="0">
                <a:solidFill>
                  <a:srgbClr val="008000"/>
                </a:solidFill>
                <a:latin typeface="Source Sans Pro" panose="020B0503030403020204"/>
              </a:rPr>
              <a:t>tag</a:t>
            </a:r>
          </a:p>
          <a:p>
            <a:pPr fontAlgn="auto">
              <a:spcAft>
                <a:spcPts val="0"/>
              </a:spcAft>
            </a:pPr>
            <a:r>
              <a:rPr lang="en-US" dirty="0" smtClean="0">
                <a:solidFill>
                  <a:prstClr val="black"/>
                </a:solidFill>
                <a:latin typeface="Source Sans Pro" panose="020B0503030403020204"/>
              </a:rPr>
              <a:t>Check </a:t>
            </a:r>
            <a:r>
              <a:rPr lang="en-US" dirty="0" smtClean="0">
                <a:solidFill>
                  <a:srgbClr val="0000FF"/>
                </a:solidFill>
                <a:latin typeface="Source Sans Pro" panose="020B0503030403020204"/>
              </a:rPr>
              <a:t>valid</a:t>
            </a:r>
            <a:r>
              <a:rPr lang="en-US" dirty="0" smtClean="0">
                <a:solidFill>
                  <a:prstClr val="black"/>
                </a:solidFill>
                <a:latin typeface="Source Sans Pro" panose="020B0503030403020204"/>
              </a:rPr>
              <a:t> bit</a:t>
            </a:r>
          </a:p>
        </p:txBody>
      </p:sp>
      <p:sp>
        <p:nvSpPr>
          <p:cNvPr id="41" name="Right Arrow 40"/>
          <p:cNvSpPr/>
          <p:nvPr/>
        </p:nvSpPr>
        <p:spPr>
          <a:xfrm>
            <a:off x="3657198" y="4968342"/>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sp>
        <p:nvSpPr>
          <p:cNvPr id="42" name="Right Arrow 41"/>
          <p:cNvSpPr/>
          <p:nvPr/>
        </p:nvSpPr>
        <p:spPr>
          <a:xfrm>
            <a:off x="3658138" y="5793102"/>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sp>
        <p:nvSpPr>
          <p:cNvPr id="43" name="Right Arrow 42"/>
          <p:cNvSpPr/>
          <p:nvPr/>
        </p:nvSpPr>
        <p:spPr>
          <a:xfrm>
            <a:off x="3657198" y="5357332"/>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graphicFrame>
        <p:nvGraphicFramePr>
          <p:cNvPr id="44" name="Table 43"/>
          <p:cNvGraphicFramePr>
            <a:graphicFrameLocks noGrp="1"/>
          </p:cNvGraphicFramePr>
          <p:nvPr>
            <p:extLst>
              <p:ext uri="{D42A27DB-BD31-4B8C-83A1-F6EECF244321}">
                <p14:modId xmlns:p14="http://schemas.microsoft.com/office/powerpoint/2010/main" val="2048074706"/>
              </p:ext>
            </p:extLst>
          </p:nvPr>
        </p:nvGraphicFramePr>
        <p:xfrm>
          <a:off x="1911377" y="1916466"/>
          <a:ext cx="1008868" cy="1828800"/>
        </p:xfrm>
        <a:graphic>
          <a:graphicData uri="http://schemas.openxmlformats.org/drawingml/2006/table">
            <a:tbl>
              <a:tblPr firstRow="1" bandRow="1"/>
              <a:tblGrid>
                <a:gridCol w="1008868">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latin typeface="Source Sans Pro" panose="020B0503030403020204"/>
                        </a:rPr>
                        <a:t>index</a:t>
                      </a:r>
                      <a:endParaRPr lang="en-US" sz="2000" b="0" dirty="0">
                        <a:solidFill>
                          <a:schemeClr val="tx2"/>
                        </a:solidFill>
                        <a:latin typeface="Source Sans Pro" panose="020B0503030403020204"/>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00</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01</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10</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11</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24" name="Rectangle 23"/>
          <p:cNvSpPr/>
          <p:nvPr/>
        </p:nvSpPr>
        <p:spPr>
          <a:xfrm>
            <a:off x="2472603" y="4850100"/>
            <a:ext cx="738754" cy="369332"/>
          </a:xfrm>
          <a:prstGeom prst="rect">
            <a:avLst/>
          </a:prstGeom>
        </p:spPr>
        <p:txBody>
          <a:bodyPr wrap="none">
            <a:spAutoFit/>
          </a:bodyPr>
          <a:lstStyle/>
          <a:p>
            <a:r>
              <a:rPr lang="en-US" sz="1800" b="1" dirty="0" smtClean="0">
                <a:solidFill>
                  <a:srgbClr val="660066"/>
                </a:solidFill>
                <a:latin typeface="Courier New" pitchFamily="49" charset="0"/>
              </a:rPr>
              <a:t>Hit!</a:t>
            </a:r>
            <a:endParaRPr lang="en-US" sz="1800" dirty="0">
              <a:solidFill>
                <a:srgbClr val="660066"/>
              </a:solidFill>
            </a:endParaRPr>
          </a:p>
        </p:txBody>
      </p:sp>
      <p:sp>
        <p:nvSpPr>
          <p:cNvPr id="32" name="Rounded Rectangle 31"/>
          <p:cNvSpPr/>
          <p:nvPr/>
        </p:nvSpPr>
        <p:spPr>
          <a:xfrm>
            <a:off x="1679076" y="5227276"/>
            <a:ext cx="349492" cy="320184"/>
          </a:xfrm>
          <a:prstGeom prst="roundRect">
            <a:avLst/>
          </a:prstGeom>
          <a:noFill/>
          <a:ln w="190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33" name="Elbow Connector 32"/>
          <p:cNvCxnSpPr>
            <a:stCxn id="32" idx="0"/>
          </p:cNvCxnSpPr>
          <p:nvPr/>
        </p:nvCxnSpPr>
        <p:spPr>
          <a:xfrm rot="5400000" flipH="1" flipV="1">
            <a:off x="1131701" y="3884957"/>
            <a:ext cx="2064440" cy="620198"/>
          </a:xfrm>
          <a:prstGeom prst="bentConnector3">
            <a:avLst>
              <a:gd name="adj1" fmla="val 100099"/>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39" name="Rounded Rectangle 38"/>
          <p:cNvSpPr/>
          <p:nvPr/>
        </p:nvSpPr>
        <p:spPr>
          <a:xfrm>
            <a:off x="1482974" y="5214825"/>
            <a:ext cx="191872"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Rectangle 45"/>
          <p:cNvSpPr/>
          <p:nvPr/>
        </p:nvSpPr>
        <p:spPr>
          <a:xfrm>
            <a:off x="2474020" y="5239691"/>
            <a:ext cx="751578" cy="369332"/>
          </a:xfrm>
          <a:prstGeom prst="rect">
            <a:avLst/>
          </a:prstGeom>
        </p:spPr>
        <p:txBody>
          <a:bodyPr wrap="none">
            <a:spAutoFit/>
          </a:bodyPr>
          <a:lstStyle/>
          <a:p>
            <a:r>
              <a:rPr lang="en-US" sz="1800" b="1" dirty="0" smtClean="0">
                <a:solidFill>
                  <a:srgbClr val="660066"/>
                </a:solidFill>
                <a:latin typeface="Courier New" pitchFamily="49" charset="0"/>
              </a:rPr>
              <a:t>Miss</a:t>
            </a:r>
            <a:endParaRPr lang="en-US" sz="1800" dirty="0">
              <a:solidFill>
                <a:srgbClr val="660066"/>
              </a:solidFill>
            </a:endParaRPr>
          </a:p>
        </p:txBody>
      </p:sp>
      <p:sp>
        <p:nvSpPr>
          <p:cNvPr id="47" name="Rectangle 46"/>
          <p:cNvSpPr/>
          <p:nvPr/>
        </p:nvSpPr>
        <p:spPr>
          <a:xfrm>
            <a:off x="6862669" y="2355452"/>
            <a:ext cx="1896735" cy="756716"/>
          </a:xfrm>
          <a:prstGeom prst="rect">
            <a:avLst/>
          </a:prstGeom>
          <a:noFill/>
          <a:ln w="38100" cmpd="sng">
            <a:solidFill>
              <a:srgbClr val="66006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59533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3"/>
                                        </p:tgtEl>
                                        <p:attrNameLst>
                                          <p:attrName>style.visibility</p:attrName>
                                        </p:attrNameLst>
                                      </p:cBhvr>
                                      <p:to>
                                        <p:strVal val="visible"/>
                                      </p:to>
                                    </p:set>
                                  </p:childTnLst>
                                </p:cTn>
                              </p:par>
                              <p:par>
                                <p:cTn id="11" presetID="1" presetClass="exit" presetSubtype="0" fill="hold" grpId="1" nodeType="withEffect">
                                  <p:stCondLst>
                                    <p:cond delay="0"/>
                                  </p:stCondLst>
                                  <p:childTnLst>
                                    <p:set>
                                      <p:cBhvr>
                                        <p:cTn id="12" dur="1" fill="hold">
                                          <p:stCondLst>
                                            <p:cond delay="0"/>
                                          </p:stCondLst>
                                        </p:cTn>
                                        <p:tgtEl>
                                          <p:spTgt spid="41"/>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43"/>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2"/>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9"/>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46"/>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41" grpId="0" animBg="1"/>
      <p:bldP spid="41" grpId="1" animBg="1"/>
      <p:bldP spid="42" grpId="0" animBg="1"/>
      <p:bldP spid="43" grpId="0" animBg="1"/>
      <p:bldP spid="43" grpId="1" animBg="1"/>
      <p:bldP spid="24" grpId="0"/>
      <p:bldP spid="32" grpId="0" animBg="1"/>
      <p:bldP spid="39" grpId="0" animBg="1"/>
      <p:bldP spid="46" grpId="0"/>
      <p:bldP spid="47"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53</a:t>
            </a:fld>
            <a:endParaRPr lang="en-US" dirty="0"/>
          </a:p>
        </p:txBody>
      </p:sp>
      <p:graphicFrame>
        <p:nvGraphicFramePr>
          <p:cNvPr id="25" name="Content Placeholder 23"/>
          <p:cNvGraphicFramePr>
            <a:graphicFrameLocks/>
          </p:cNvGraphicFramePr>
          <p:nvPr>
            <p:extLst>
              <p:ext uri="{D42A27DB-BD31-4B8C-83A1-F6EECF244321}">
                <p14:modId xmlns:p14="http://schemas.microsoft.com/office/powerpoint/2010/main" val="1624497446"/>
              </p:ext>
            </p:extLst>
          </p:nvPr>
        </p:nvGraphicFramePr>
        <p:xfrm>
          <a:off x="6862669" y="537971"/>
          <a:ext cx="1890370" cy="6217920"/>
        </p:xfrm>
        <a:graphic>
          <a:graphicData uri="http://schemas.openxmlformats.org/drawingml/2006/table">
            <a:tbl>
              <a:tblPr firstRow="1" bandRow="1"/>
              <a:tblGrid>
                <a:gridCol w="782493">
                  <a:extLst>
                    <a:ext uri="{9D8B030D-6E8A-4147-A177-3AD203B41FA5}">
                      <a16:colId xmlns:a16="http://schemas.microsoft.com/office/drawing/2014/main" val="20000"/>
                    </a:ext>
                  </a:extLst>
                </a:gridCol>
                <a:gridCol w="1107877">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chemeClr val="tx2"/>
                          </a:solidFill>
                          <a:latin typeface="Source Sans Pro" panose="020B0503030403020204"/>
                        </a:rPr>
                        <a:t>addr</a:t>
                      </a:r>
                      <a:endParaRPr lang="en-US" sz="2000" b="0" dirty="0">
                        <a:solidFill>
                          <a:schemeClr val="tx2"/>
                        </a:solidFill>
                        <a:latin typeface="Source Sans Pro" panose="020B0503030403020204"/>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panose="020B0503030403020204"/>
                        </a:rPr>
                        <a:t>data</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0000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A</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B</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C</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D</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0100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E</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F</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G</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H</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1000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J</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K</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L</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M</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1100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N</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O</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P</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Q</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
        <p:nvSpPr>
          <p:cNvPr id="26" name="Title 1"/>
          <p:cNvSpPr txBox="1">
            <a:spLocks/>
          </p:cNvSpPr>
          <p:nvPr/>
        </p:nvSpPr>
        <p:spPr>
          <a:xfrm>
            <a:off x="457200" y="152528"/>
            <a:ext cx="5727381"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t>Simulation #3:</a:t>
            </a:r>
            <a:b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br>
            <a: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t>       8-byte, DM Cache</a:t>
            </a:r>
            <a:endParaRPr kumimoji="0" lang="en-US" sz="44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27" name="Rectangle 26"/>
          <p:cNvSpPr/>
          <p:nvPr/>
        </p:nvSpPr>
        <p:spPr>
          <a:xfrm>
            <a:off x="6957936" y="27597"/>
            <a:ext cx="1558247"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Source Sans Pro" panose="020B0503030403020204"/>
                <a:ea typeface="+mn-ea"/>
                <a:cs typeface="+mn-cs"/>
              </a:rPr>
              <a:t>MEMORY</a:t>
            </a:r>
            <a:endParaRPr lang="en-US" b="1" dirty="0">
              <a:solidFill>
                <a:prstClr val="black"/>
              </a:solidFill>
              <a:latin typeface="Source Sans Pro" panose="020B0503030403020204"/>
              <a:ea typeface="+mn-ea"/>
              <a:cs typeface="+mn-cs"/>
            </a:endParaRPr>
          </a:p>
        </p:txBody>
      </p:sp>
      <p:sp>
        <p:nvSpPr>
          <p:cNvPr id="28" name="Rectangle 27"/>
          <p:cNvSpPr/>
          <p:nvPr/>
        </p:nvSpPr>
        <p:spPr>
          <a:xfrm>
            <a:off x="3706799" y="1303508"/>
            <a:ext cx="1281120"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Source Sans Pro" panose="020B0503030403020204"/>
                <a:ea typeface="+mn-ea"/>
                <a:cs typeface="+mn-cs"/>
              </a:rPr>
              <a:t>CACHE</a:t>
            </a:r>
            <a:endParaRPr lang="en-US" b="1" dirty="0">
              <a:solidFill>
                <a:prstClr val="black"/>
              </a:solidFill>
              <a:latin typeface="Source Sans Pro" panose="020B0503030403020204"/>
              <a:ea typeface="+mn-ea"/>
              <a:cs typeface="+mn-cs"/>
            </a:endParaRPr>
          </a:p>
        </p:txBody>
      </p:sp>
      <p:graphicFrame>
        <p:nvGraphicFramePr>
          <p:cNvPr id="29" name="Table 28"/>
          <p:cNvGraphicFramePr>
            <a:graphicFrameLocks noGrp="1"/>
          </p:cNvGraphicFramePr>
          <p:nvPr>
            <p:extLst>
              <p:ext uri="{D42A27DB-BD31-4B8C-83A1-F6EECF244321}">
                <p14:modId xmlns:p14="http://schemas.microsoft.com/office/powerpoint/2010/main" val="1944547910"/>
              </p:ext>
            </p:extLst>
          </p:nvPr>
        </p:nvGraphicFramePr>
        <p:xfrm>
          <a:off x="2920244" y="1929059"/>
          <a:ext cx="2408957" cy="182880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latin typeface="Source Sans Pro" panose="020B0503030403020204"/>
                        </a:rPr>
                        <a:t>V</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500" dirty="0" smtClean="0">
                          <a:latin typeface="Source Sans Pro" panose="020B0503030403020204"/>
                        </a:rPr>
                        <a:t>tag</a:t>
                      </a:r>
                      <a:endParaRPr lang="en-US" sz="1500" b="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panose="020B0503030403020204"/>
                        </a:rPr>
                        <a:t>data</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baseline="0" dirty="0" smtClean="0">
                          <a:solidFill>
                            <a:schemeClr val="tx2"/>
                          </a:solidFill>
                          <a:latin typeface="Source Sans Pro" panose="020B0503030403020204"/>
                        </a:rPr>
                        <a:t>E </a:t>
                      </a:r>
                      <a:r>
                        <a:rPr lang="en-US" sz="2000" dirty="0" smtClean="0">
                          <a:solidFill>
                            <a:schemeClr val="tx2"/>
                          </a:solidFill>
                          <a:latin typeface="Source Sans Pro" panose="020B0503030403020204"/>
                        </a:rPr>
                        <a:t>   |    F</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bl>
          </a:graphicData>
        </a:graphic>
      </p:graphicFrame>
      <p:sp>
        <p:nvSpPr>
          <p:cNvPr id="30" name="Rectangle 29"/>
          <p:cNvSpPr/>
          <p:nvPr/>
        </p:nvSpPr>
        <p:spPr>
          <a:xfrm>
            <a:off x="115658" y="4431788"/>
            <a:ext cx="2212755" cy="1569660"/>
          </a:xfrm>
          <a:prstGeom prst="rect">
            <a:avLst/>
          </a:prstGeom>
        </p:spPr>
        <p:txBody>
          <a:bodyPr wrap="square">
            <a:spAutoFit/>
          </a:bodyPr>
          <a:lstStyle/>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1101</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0100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p:txBody>
      </p:sp>
      <p:sp>
        <p:nvSpPr>
          <p:cNvPr id="36" name="Rectangle 35"/>
          <p:cNvSpPr/>
          <p:nvPr/>
        </p:nvSpPr>
        <p:spPr>
          <a:xfrm>
            <a:off x="2472603" y="4524298"/>
            <a:ext cx="751578" cy="369332"/>
          </a:xfrm>
          <a:prstGeom prst="rect">
            <a:avLst/>
          </a:prstGeom>
        </p:spPr>
        <p:txBody>
          <a:bodyPr wrap="none">
            <a:spAutoFit/>
          </a:bodyPr>
          <a:lstStyle/>
          <a:p>
            <a:pPr fontAlgn="auto">
              <a:spcBef>
                <a:spcPts val="0"/>
              </a:spcBef>
              <a:spcAft>
                <a:spcPts val="0"/>
              </a:spcAft>
            </a:pPr>
            <a:r>
              <a:rPr lang="en-US" sz="1800" b="1" dirty="0" smtClean="0">
                <a:solidFill>
                  <a:srgbClr val="660066"/>
                </a:solidFill>
                <a:latin typeface="Courier New" pitchFamily="49" charset="0"/>
                <a:ea typeface="+mn-ea"/>
                <a:cs typeface="+mn-cs"/>
              </a:rPr>
              <a:t>Miss</a:t>
            </a:r>
            <a:endParaRPr lang="en-US" sz="1800" dirty="0">
              <a:solidFill>
                <a:srgbClr val="660066"/>
              </a:solidFill>
              <a:latin typeface="Calibri"/>
              <a:ea typeface="+mn-ea"/>
              <a:cs typeface="+mn-cs"/>
            </a:endParaRPr>
          </a:p>
        </p:txBody>
      </p:sp>
      <p:sp>
        <p:nvSpPr>
          <p:cNvPr id="37" name="Rectangle 36"/>
          <p:cNvSpPr/>
          <p:nvPr/>
        </p:nvSpPr>
        <p:spPr>
          <a:xfrm>
            <a:off x="135338" y="1629067"/>
            <a:ext cx="3214094" cy="1200328"/>
          </a:xfrm>
          <a:prstGeom prst="rect">
            <a:avLst/>
          </a:prstGeom>
        </p:spPr>
        <p:txBody>
          <a:bodyPr wrap="square">
            <a:spAutoFit/>
          </a:bodyPr>
          <a:lstStyle/>
          <a:p>
            <a:pPr fontAlgn="auto">
              <a:spcBef>
                <a:spcPts val="0"/>
              </a:spcBef>
              <a:spcAft>
                <a:spcPts val="0"/>
              </a:spcAft>
              <a:tabLst>
                <a:tab pos="457200" algn="l"/>
                <a:tab pos="1485900" algn="l"/>
              </a:tabLst>
            </a:pPr>
            <a:r>
              <a:rPr lang="en-US" b="1" dirty="0">
                <a:solidFill>
                  <a:srgbClr val="008000"/>
                </a:solidFill>
                <a:latin typeface="Courier New" pitchFamily="49" charset="0"/>
                <a:ea typeface="+mn-ea"/>
                <a:cs typeface="+mn-cs"/>
              </a:rPr>
              <a:t>tag</a:t>
            </a:r>
            <a:r>
              <a:rPr lang="en-US" b="1" dirty="0">
                <a:solidFill>
                  <a:prstClr val="black"/>
                </a:solidFill>
                <a:latin typeface="Courier New" pitchFamily="49" charset="0"/>
                <a:ea typeface="+mn-ea"/>
                <a:cs typeface="+mn-cs"/>
              </a:rPr>
              <a:t>| |</a:t>
            </a:r>
            <a:r>
              <a:rPr lang="en-US" b="1" dirty="0" smtClean="0">
                <a:solidFill>
                  <a:prstClr val="black">
                    <a:lumMod val="50000"/>
                    <a:lumOff val="50000"/>
                  </a:prstClr>
                </a:solidFill>
                <a:latin typeface="Courier New" pitchFamily="49" charset="0"/>
                <a:ea typeface="+mn-ea"/>
                <a:cs typeface="+mn-cs"/>
              </a:rPr>
              <a:t>offset</a:t>
            </a:r>
            <a:endParaRPr lang="en-US" b="1" dirty="0" smtClean="0">
              <a:solidFill>
                <a:srgbClr val="008000"/>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a:t>
            </a:r>
            <a:r>
              <a:rPr lang="en-US" sz="1200" b="1" dirty="0" smtClean="0">
                <a:solidFill>
                  <a:srgbClr val="008000"/>
                </a:solidFill>
                <a:latin typeface="Courier New" pitchFamily="49" charset="0"/>
                <a:ea typeface="+mn-ea"/>
                <a:cs typeface="+mn-cs"/>
              </a:rPr>
              <a:t>   </a:t>
            </a:r>
            <a:r>
              <a:rPr lang="en-US" b="1" dirty="0" smtClean="0">
                <a:solidFill>
                  <a:srgbClr val="008000"/>
                </a:solidFill>
                <a:latin typeface="Courier New" pitchFamily="49" charset="0"/>
                <a:ea typeface="+mn-ea"/>
                <a:cs typeface="+mn-cs"/>
              </a:rPr>
              <a:t>X</a:t>
            </a:r>
            <a:r>
              <a:rPr lang="en-US" b="1" dirty="0" smtClean="0">
                <a:solidFill>
                  <a:srgbClr val="FF0000"/>
                </a:solidFill>
                <a:latin typeface="Courier New" pitchFamily="49" charset="0"/>
                <a:ea typeface="+mn-ea"/>
                <a:cs typeface="+mn-cs"/>
              </a:rPr>
              <a:t>XX</a:t>
            </a:r>
            <a:r>
              <a:rPr lang="en-US" b="1" dirty="0" smtClean="0">
                <a:solidFill>
                  <a:prstClr val="black">
                    <a:lumMod val="50000"/>
                    <a:lumOff val="50000"/>
                  </a:prstClr>
                </a:solidFill>
                <a:latin typeface="Courier New" pitchFamily="49" charset="0"/>
                <a:ea typeface="+mn-ea"/>
                <a:cs typeface="+mn-cs"/>
              </a:rPr>
              <a:t>X</a:t>
            </a:r>
          </a:p>
          <a:p>
            <a:pPr fontAlgn="auto">
              <a:spcBef>
                <a:spcPts val="0"/>
              </a:spcBef>
              <a:spcAft>
                <a:spcPts val="0"/>
              </a:spcAft>
              <a:tabLst>
                <a:tab pos="457200" algn="l"/>
                <a:tab pos="1485900" algn="l"/>
              </a:tabLst>
            </a:pPr>
            <a:endParaRPr lang="en-US" b="1" dirty="0" smtClean="0">
              <a:solidFill>
                <a:srgbClr val="FF0000"/>
              </a:solidFill>
              <a:latin typeface="Courier New" pitchFamily="49" charset="0"/>
              <a:ea typeface="+mn-ea"/>
              <a:cs typeface="+mn-cs"/>
            </a:endParaRPr>
          </a:p>
        </p:txBody>
      </p:sp>
      <p:sp>
        <p:nvSpPr>
          <p:cNvPr id="38" name="Rectangle 37"/>
          <p:cNvSpPr/>
          <p:nvPr/>
        </p:nvSpPr>
        <p:spPr>
          <a:xfrm rot="16200000">
            <a:off x="507762" y="1350034"/>
            <a:ext cx="1031189" cy="430887"/>
          </a:xfrm>
          <a:prstGeom prst="rect">
            <a:avLst/>
          </a:prstGeom>
        </p:spPr>
        <p:txBody>
          <a:bodyPr wrap="none">
            <a:spAutoFit/>
          </a:bodyPr>
          <a:lstStyle/>
          <a:p>
            <a:pPr fontAlgn="auto">
              <a:spcBef>
                <a:spcPts val="0"/>
              </a:spcBef>
              <a:spcAft>
                <a:spcPts val="0"/>
              </a:spcAft>
            </a:pPr>
            <a:r>
              <a:rPr lang="en-US" sz="2200" b="1" dirty="0">
                <a:solidFill>
                  <a:srgbClr val="FF0000"/>
                </a:solidFill>
                <a:latin typeface="Courier New" pitchFamily="49" charset="0"/>
                <a:ea typeface="+mn-ea"/>
                <a:cs typeface="+mn-cs"/>
              </a:rPr>
              <a:t>index</a:t>
            </a:r>
            <a:endParaRPr lang="en-US" sz="2200" dirty="0">
              <a:solidFill>
                <a:prstClr val="black"/>
              </a:solidFill>
              <a:latin typeface="Calibri"/>
              <a:ea typeface="+mn-ea"/>
              <a:cs typeface="+mn-cs"/>
            </a:endParaRPr>
          </a:p>
        </p:txBody>
      </p:sp>
      <p:sp>
        <p:nvSpPr>
          <p:cNvPr id="40" name="Content Placeholder 2"/>
          <p:cNvSpPr txBox="1">
            <a:spLocks/>
          </p:cNvSpPr>
          <p:nvPr/>
        </p:nvSpPr>
        <p:spPr>
          <a:xfrm>
            <a:off x="3657198" y="4457854"/>
            <a:ext cx="2764457" cy="1817733"/>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pPr>
            <a:r>
              <a:rPr lang="en-US" dirty="0" smtClean="0">
                <a:solidFill>
                  <a:prstClr val="black"/>
                </a:solidFill>
                <a:latin typeface="Source Sans Pro" panose="020B0503030403020204"/>
              </a:rPr>
              <a:t>Lookup:</a:t>
            </a:r>
            <a:endParaRPr lang="en-US" b="1" dirty="0">
              <a:solidFill>
                <a:prstClr val="black"/>
              </a:solidFill>
              <a:latin typeface="Source Sans Pro" panose="020B0503030403020204"/>
            </a:endParaRPr>
          </a:p>
          <a:p>
            <a:pPr fontAlgn="auto">
              <a:spcAft>
                <a:spcPts val="0"/>
              </a:spcAft>
            </a:pPr>
            <a:r>
              <a:rPr lang="en-US" dirty="0" smtClean="0">
                <a:solidFill>
                  <a:srgbClr val="FF0000"/>
                </a:solidFill>
                <a:latin typeface="Source Sans Pro" panose="020B0503030403020204"/>
              </a:rPr>
              <a:t>Index</a:t>
            </a:r>
            <a:r>
              <a:rPr lang="en-US" dirty="0" smtClean="0">
                <a:solidFill>
                  <a:prstClr val="black"/>
                </a:solidFill>
                <a:latin typeface="Source Sans Pro" panose="020B0503030403020204"/>
              </a:rPr>
              <a:t> into $</a:t>
            </a:r>
          </a:p>
          <a:p>
            <a:pPr fontAlgn="auto">
              <a:spcAft>
                <a:spcPts val="0"/>
              </a:spcAft>
            </a:pPr>
            <a:r>
              <a:rPr lang="en-US" dirty="0" smtClean="0">
                <a:solidFill>
                  <a:prstClr val="black"/>
                </a:solidFill>
                <a:latin typeface="Source Sans Pro" panose="020B0503030403020204"/>
              </a:rPr>
              <a:t>Check </a:t>
            </a:r>
            <a:r>
              <a:rPr lang="en-US" dirty="0" smtClean="0">
                <a:solidFill>
                  <a:srgbClr val="008000"/>
                </a:solidFill>
                <a:latin typeface="Source Sans Pro" panose="020B0503030403020204"/>
              </a:rPr>
              <a:t>tag</a:t>
            </a:r>
          </a:p>
          <a:p>
            <a:pPr fontAlgn="auto">
              <a:spcAft>
                <a:spcPts val="0"/>
              </a:spcAft>
            </a:pPr>
            <a:r>
              <a:rPr lang="en-US" dirty="0" smtClean="0">
                <a:solidFill>
                  <a:prstClr val="black"/>
                </a:solidFill>
                <a:latin typeface="Source Sans Pro" panose="020B0503030403020204"/>
              </a:rPr>
              <a:t>Check </a:t>
            </a:r>
            <a:r>
              <a:rPr lang="en-US" dirty="0" smtClean="0">
                <a:solidFill>
                  <a:srgbClr val="0000FF"/>
                </a:solidFill>
                <a:latin typeface="Source Sans Pro" panose="020B0503030403020204"/>
              </a:rPr>
              <a:t>valid</a:t>
            </a:r>
            <a:r>
              <a:rPr lang="en-US" dirty="0" smtClean="0">
                <a:solidFill>
                  <a:prstClr val="black"/>
                </a:solidFill>
                <a:latin typeface="Source Sans Pro" panose="020B0503030403020204"/>
              </a:rPr>
              <a:t> bit</a:t>
            </a:r>
          </a:p>
        </p:txBody>
      </p:sp>
      <p:sp>
        <p:nvSpPr>
          <p:cNvPr id="41" name="Right Arrow 40"/>
          <p:cNvSpPr/>
          <p:nvPr/>
        </p:nvSpPr>
        <p:spPr>
          <a:xfrm>
            <a:off x="3657198" y="4968342"/>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sp>
        <p:nvSpPr>
          <p:cNvPr id="42" name="Right Arrow 41"/>
          <p:cNvSpPr/>
          <p:nvPr/>
        </p:nvSpPr>
        <p:spPr>
          <a:xfrm>
            <a:off x="3658138" y="5793102"/>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sp>
        <p:nvSpPr>
          <p:cNvPr id="43" name="Right Arrow 42"/>
          <p:cNvSpPr/>
          <p:nvPr/>
        </p:nvSpPr>
        <p:spPr>
          <a:xfrm>
            <a:off x="3657198" y="5357332"/>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Source Sans Pro" panose="020B0503030403020204"/>
              <a:ea typeface="+mn-ea"/>
              <a:cs typeface="+mn-cs"/>
            </a:endParaRPr>
          </a:p>
        </p:txBody>
      </p:sp>
      <p:graphicFrame>
        <p:nvGraphicFramePr>
          <p:cNvPr id="44" name="Table 43"/>
          <p:cNvGraphicFramePr>
            <a:graphicFrameLocks noGrp="1"/>
          </p:cNvGraphicFramePr>
          <p:nvPr>
            <p:extLst>
              <p:ext uri="{D42A27DB-BD31-4B8C-83A1-F6EECF244321}">
                <p14:modId xmlns:p14="http://schemas.microsoft.com/office/powerpoint/2010/main" val="2048074706"/>
              </p:ext>
            </p:extLst>
          </p:nvPr>
        </p:nvGraphicFramePr>
        <p:xfrm>
          <a:off x="1911377" y="1916466"/>
          <a:ext cx="1008868" cy="1828800"/>
        </p:xfrm>
        <a:graphic>
          <a:graphicData uri="http://schemas.openxmlformats.org/drawingml/2006/table">
            <a:tbl>
              <a:tblPr firstRow="1" bandRow="1"/>
              <a:tblGrid>
                <a:gridCol w="1008868">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latin typeface="Source Sans Pro" panose="020B0503030403020204"/>
                        </a:rPr>
                        <a:t>index</a:t>
                      </a:r>
                      <a:endParaRPr lang="en-US" sz="2000" b="0" dirty="0">
                        <a:solidFill>
                          <a:schemeClr val="tx2"/>
                        </a:solidFill>
                        <a:latin typeface="Source Sans Pro" panose="020B0503030403020204"/>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00</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01</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10</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11</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24" name="Rectangle 23"/>
          <p:cNvSpPr/>
          <p:nvPr/>
        </p:nvSpPr>
        <p:spPr>
          <a:xfrm>
            <a:off x="2472603" y="4850100"/>
            <a:ext cx="738754" cy="369332"/>
          </a:xfrm>
          <a:prstGeom prst="rect">
            <a:avLst/>
          </a:prstGeom>
        </p:spPr>
        <p:txBody>
          <a:bodyPr wrap="none">
            <a:spAutoFit/>
          </a:bodyPr>
          <a:lstStyle/>
          <a:p>
            <a:r>
              <a:rPr lang="en-US" sz="1800" b="1" dirty="0" smtClean="0">
                <a:solidFill>
                  <a:srgbClr val="660066"/>
                </a:solidFill>
                <a:latin typeface="Courier New" pitchFamily="49" charset="0"/>
              </a:rPr>
              <a:t>Hit!</a:t>
            </a:r>
            <a:endParaRPr lang="en-US" sz="1800" dirty="0">
              <a:solidFill>
                <a:srgbClr val="660066"/>
              </a:solidFill>
            </a:endParaRPr>
          </a:p>
        </p:txBody>
      </p:sp>
      <p:sp>
        <p:nvSpPr>
          <p:cNvPr id="35" name="Rounded Rectangle 34"/>
          <p:cNvSpPr/>
          <p:nvPr/>
        </p:nvSpPr>
        <p:spPr>
          <a:xfrm>
            <a:off x="2920244" y="3052550"/>
            <a:ext cx="294875" cy="320184"/>
          </a:xfrm>
          <a:prstGeom prst="roundRect">
            <a:avLst/>
          </a:prstGeom>
          <a:noFill/>
          <a:ln w="19050" cmpd="sng">
            <a:solidFill>
              <a:srgbClr val="0000FF"/>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 name="Rounded Rectangle 44"/>
          <p:cNvSpPr/>
          <p:nvPr/>
        </p:nvSpPr>
        <p:spPr>
          <a:xfrm>
            <a:off x="3275402" y="3061315"/>
            <a:ext cx="381796"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6" name="Rectangle 45"/>
          <p:cNvSpPr/>
          <p:nvPr/>
        </p:nvSpPr>
        <p:spPr>
          <a:xfrm>
            <a:off x="2474020" y="5239691"/>
            <a:ext cx="751578" cy="369332"/>
          </a:xfrm>
          <a:prstGeom prst="rect">
            <a:avLst/>
          </a:prstGeom>
        </p:spPr>
        <p:txBody>
          <a:bodyPr wrap="none">
            <a:spAutoFit/>
          </a:bodyPr>
          <a:lstStyle/>
          <a:p>
            <a:r>
              <a:rPr lang="en-US" sz="1800" b="1" dirty="0" smtClean="0">
                <a:solidFill>
                  <a:srgbClr val="660066"/>
                </a:solidFill>
                <a:latin typeface="Courier New" pitchFamily="49" charset="0"/>
              </a:rPr>
              <a:t>Miss</a:t>
            </a:r>
            <a:endParaRPr lang="en-US" sz="1800" dirty="0">
              <a:solidFill>
                <a:srgbClr val="660066"/>
              </a:solidFill>
            </a:endParaRPr>
          </a:p>
        </p:txBody>
      </p:sp>
      <p:sp>
        <p:nvSpPr>
          <p:cNvPr id="31" name="Rounded Rectangle 30"/>
          <p:cNvSpPr/>
          <p:nvPr/>
        </p:nvSpPr>
        <p:spPr>
          <a:xfrm>
            <a:off x="1679076" y="5588384"/>
            <a:ext cx="349492" cy="320184"/>
          </a:xfrm>
          <a:prstGeom prst="roundRect">
            <a:avLst/>
          </a:prstGeom>
          <a:noFill/>
          <a:ln w="190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34" name="Elbow Connector 33"/>
          <p:cNvCxnSpPr>
            <a:stCxn id="31" idx="0"/>
          </p:cNvCxnSpPr>
          <p:nvPr/>
        </p:nvCxnSpPr>
        <p:spPr>
          <a:xfrm rot="5400000" flipH="1" flipV="1">
            <a:off x="976052" y="4090416"/>
            <a:ext cx="2375739" cy="620198"/>
          </a:xfrm>
          <a:prstGeom prst="bentConnector3">
            <a:avLst>
              <a:gd name="adj1" fmla="val 100070"/>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48" name="Rounded Rectangle 47"/>
          <p:cNvSpPr/>
          <p:nvPr/>
        </p:nvSpPr>
        <p:spPr>
          <a:xfrm>
            <a:off x="1482974" y="5575933"/>
            <a:ext cx="191872"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 name="Rectangle 48"/>
          <p:cNvSpPr/>
          <p:nvPr/>
        </p:nvSpPr>
        <p:spPr>
          <a:xfrm>
            <a:off x="2474020" y="5600799"/>
            <a:ext cx="751578" cy="369332"/>
          </a:xfrm>
          <a:prstGeom prst="rect">
            <a:avLst/>
          </a:prstGeom>
        </p:spPr>
        <p:txBody>
          <a:bodyPr wrap="none">
            <a:spAutoFit/>
          </a:bodyPr>
          <a:lstStyle/>
          <a:p>
            <a:r>
              <a:rPr lang="en-US" sz="1800" b="1" dirty="0" smtClean="0">
                <a:solidFill>
                  <a:srgbClr val="660066"/>
                </a:solidFill>
                <a:latin typeface="Courier New" pitchFamily="49" charset="0"/>
              </a:rPr>
              <a:t>Miss</a:t>
            </a:r>
            <a:endParaRPr lang="en-US" sz="1800" dirty="0">
              <a:solidFill>
                <a:srgbClr val="660066"/>
              </a:solidFill>
            </a:endParaRPr>
          </a:p>
        </p:txBody>
      </p:sp>
    </p:spTree>
    <p:extLst>
      <p:ext uri="{BB962C8B-B14F-4D97-AF65-F5344CB8AC3E}">
        <p14:creationId xmlns:p14="http://schemas.microsoft.com/office/powerpoint/2010/main" val="826812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3"/>
                                        </p:tgtEl>
                                        <p:attrNameLst>
                                          <p:attrName>style.visibility</p:attrName>
                                        </p:attrNameLst>
                                      </p:cBhvr>
                                      <p:to>
                                        <p:strVal val="visible"/>
                                      </p:to>
                                    </p:set>
                                  </p:childTnLst>
                                </p:cTn>
                              </p:par>
                              <p:par>
                                <p:cTn id="11" presetID="1" presetClass="exit" presetSubtype="0" fill="hold" grpId="1" nodeType="withEffect">
                                  <p:stCondLst>
                                    <p:cond delay="0"/>
                                  </p:stCondLst>
                                  <p:childTnLst>
                                    <p:set>
                                      <p:cBhvr>
                                        <p:cTn id="12" dur="1" fill="hold">
                                          <p:stCondLst>
                                            <p:cond delay="0"/>
                                          </p:stCondLst>
                                        </p:cTn>
                                        <p:tgtEl>
                                          <p:spTgt spid="41"/>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43"/>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6"/>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45"/>
                                        </p:tgtEl>
                                        <p:attrNameLst>
                                          <p:attrName>style.visibility</p:attrName>
                                        </p:attrNameLst>
                                      </p:cBhvr>
                                      <p:to>
                                        <p:strVal val="hidden"/>
                                      </p:to>
                                    </p:set>
                                  </p:childTnLst>
                                </p:cTn>
                              </p:par>
                              <p:par>
                                <p:cTn id="37" presetID="1" presetClass="exit" presetSubtype="0" fill="hold" grpId="1" nodeType="withEffect">
                                  <p:stCondLst>
                                    <p:cond delay="0"/>
                                  </p:stCondLst>
                                  <p:childTnLst>
                                    <p:set>
                                      <p:cBhvr>
                                        <p:cTn id="38" dur="1" fill="hold">
                                          <p:stCondLst>
                                            <p:cond delay="0"/>
                                          </p:stCondLst>
                                        </p:cTn>
                                        <p:tgtEl>
                                          <p:spTgt spid="35"/>
                                        </p:tgtEl>
                                        <p:attrNameLst>
                                          <p:attrName>style.visibility</p:attrName>
                                        </p:attrNameLst>
                                      </p:cBhvr>
                                      <p:to>
                                        <p:strVal val="hidden"/>
                                      </p:to>
                                    </p:set>
                                  </p:childTnLst>
                                </p:cTn>
                              </p:par>
                              <p:par>
                                <p:cTn id="39" presetID="1" presetClass="entr" presetSubtype="0" fill="hold" grpId="0" nodeType="withEffect">
                                  <p:stCondLst>
                                    <p:cond delay="0"/>
                                  </p:stCondLst>
                                  <p:childTnLst>
                                    <p:set>
                                      <p:cBhvr>
                                        <p:cTn id="40" dur="1" fill="hold">
                                          <p:stCondLst>
                                            <p:cond delay="0"/>
                                          </p:stCondLst>
                                        </p:cTn>
                                        <p:tgtEl>
                                          <p:spTgt spid="31"/>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4"/>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8"/>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41" grpId="0" animBg="1"/>
      <p:bldP spid="41" grpId="1" animBg="1"/>
      <p:bldP spid="42" grpId="0" animBg="1"/>
      <p:bldP spid="43" grpId="0" animBg="1"/>
      <p:bldP spid="43" grpId="1" animBg="1"/>
      <p:bldP spid="24" grpId="0"/>
      <p:bldP spid="35" grpId="0" animBg="1"/>
      <p:bldP spid="35" grpId="1" animBg="1"/>
      <p:bldP spid="45" grpId="0" animBg="1"/>
      <p:bldP spid="45" grpId="1" animBg="1"/>
      <p:bldP spid="46" grpId="0"/>
      <p:bldP spid="31" grpId="0" animBg="1"/>
      <p:bldP spid="48" grpId="0" animBg="1"/>
      <p:bldP spid="49"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54</a:t>
            </a:fld>
            <a:endParaRPr lang="en-US" dirty="0"/>
          </a:p>
        </p:txBody>
      </p:sp>
      <p:graphicFrame>
        <p:nvGraphicFramePr>
          <p:cNvPr id="25" name="Content Placeholder 23"/>
          <p:cNvGraphicFramePr>
            <a:graphicFrameLocks/>
          </p:cNvGraphicFramePr>
          <p:nvPr>
            <p:extLst>
              <p:ext uri="{D42A27DB-BD31-4B8C-83A1-F6EECF244321}">
                <p14:modId xmlns:p14="http://schemas.microsoft.com/office/powerpoint/2010/main" val="1624497446"/>
              </p:ext>
            </p:extLst>
          </p:nvPr>
        </p:nvGraphicFramePr>
        <p:xfrm>
          <a:off x="6862669" y="537971"/>
          <a:ext cx="1890370" cy="6217920"/>
        </p:xfrm>
        <a:graphic>
          <a:graphicData uri="http://schemas.openxmlformats.org/drawingml/2006/table">
            <a:tbl>
              <a:tblPr firstRow="1" bandRow="1"/>
              <a:tblGrid>
                <a:gridCol w="782493">
                  <a:extLst>
                    <a:ext uri="{9D8B030D-6E8A-4147-A177-3AD203B41FA5}">
                      <a16:colId xmlns:a16="http://schemas.microsoft.com/office/drawing/2014/main" val="20000"/>
                    </a:ext>
                  </a:extLst>
                </a:gridCol>
                <a:gridCol w="1107877">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chemeClr val="tx2"/>
                          </a:solidFill>
                          <a:latin typeface="Source Sans Pro" panose="020B0503030403020204"/>
                        </a:rPr>
                        <a:t>addr</a:t>
                      </a:r>
                      <a:endParaRPr lang="en-US" sz="2000" b="0" dirty="0">
                        <a:solidFill>
                          <a:schemeClr val="tx2"/>
                        </a:solidFill>
                        <a:latin typeface="Source Sans Pro" panose="020B0503030403020204"/>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panose="020B0503030403020204"/>
                        </a:rPr>
                        <a:t>data</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0000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A</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B</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C</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D</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0100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E</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F</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G</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H</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1000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J</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K</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L</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M</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latin typeface="Source Sans Pro" panose="020B0503030403020204"/>
                        </a:rPr>
                        <a:t>1100</a:t>
                      </a:r>
                      <a:endParaRPr lang="en-US" sz="2000" b="0" dirty="0">
                        <a:solidFill>
                          <a:schemeClr val="tx2"/>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N</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O</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P</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latin typeface="Source Sans Pro" panose="020B0503030403020204"/>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Q</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
        <p:nvSpPr>
          <p:cNvPr id="26" name="Title 1"/>
          <p:cNvSpPr txBox="1">
            <a:spLocks/>
          </p:cNvSpPr>
          <p:nvPr/>
        </p:nvSpPr>
        <p:spPr>
          <a:xfrm>
            <a:off x="457200" y="152528"/>
            <a:ext cx="5727381"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t>Simulation #3:</a:t>
            </a:r>
            <a:b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br>
            <a: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t>       8-byte, DM Cache</a:t>
            </a:r>
            <a:endParaRPr kumimoji="0" lang="en-US" sz="44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27" name="Rectangle 26"/>
          <p:cNvSpPr/>
          <p:nvPr/>
        </p:nvSpPr>
        <p:spPr>
          <a:xfrm>
            <a:off x="6957936" y="27597"/>
            <a:ext cx="1558247"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Source Sans Pro" panose="020B0503030403020204"/>
                <a:ea typeface="+mn-ea"/>
                <a:cs typeface="+mn-cs"/>
              </a:rPr>
              <a:t>MEMORY</a:t>
            </a:r>
            <a:endParaRPr lang="en-US" b="1" dirty="0">
              <a:solidFill>
                <a:prstClr val="black"/>
              </a:solidFill>
              <a:latin typeface="Source Sans Pro" panose="020B0503030403020204"/>
              <a:ea typeface="+mn-ea"/>
              <a:cs typeface="+mn-cs"/>
            </a:endParaRPr>
          </a:p>
        </p:txBody>
      </p:sp>
      <p:sp>
        <p:nvSpPr>
          <p:cNvPr id="28" name="Rectangle 27"/>
          <p:cNvSpPr/>
          <p:nvPr/>
        </p:nvSpPr>
        <p:spPr>
          <a:xfrm>
            <a:off x="3706799" y="1303508"/>
            <a:ext cx="1281120"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Source Sans Pro" panose="020B0503030403020204"/>
                <a:ea typeface="+mn-ea"/>
                <a:cs typeface="+mn-cs"/>
              </a:rPr>
              <a:t>CACHE</a:t>
            </a:r>
            <a:endParaRPr lang="en-US" b="1" dirty="0">
              <a:solidFill>
                <a:prstClr val="black"/>
              </a:solidFill>
              <a:latin typeface="Source Sans Pro" panose="020B0503030403020204"/>
              <a:ea typeface="+mn-ea"/>
              <a:cs typeface="+mn-cs"/>
            </a:endParaRPr>
          </a:p>
        </p:txBody>
      </p:sp>
      <p:graphicFrame>
        <p:nvGraphicFramePr>
          <p:cNvPr id="29" name="Table 28"/>
          <p:cNvGraphicFramePr>
            <a:graphicFrameLocks noGrp="1"/>
          </p:cNvGraphicFramePr>
          <p:nvPr>
            <p:extLst>
              <p:ext uri="{D42A27DB-BD31-4B8C-83A1-F6EECF244321}">
                <p14:modId xmlns:p14="http://schemas.microsoft.com/office/powerpoint/2010/main" val="1944547910"/>
              </p:ext>
            </p:extLst>
          </p:nvPr>
        </p:nvGraphicFramePr>
        <p:xfrm>
          <a:off x="2920244" y="1929059"/>
          <a:ext cx="2408957" cy="182880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latin typeface="Source Sans Pro" panose="020B0503030403020204"/>
                        </a:rPr>
                        <a:t>V</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500" dirty="0" smtClean="0">
                          <a:latin typeface="Source Sans Pro" panose="020B0503030403020204"/>
                        </a:rPr>
                        <a:t>tag</a:t>
                      </a:r>
                      <a:endParaRPr lang="en-US" sz="1500" b="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panose="020B0503030403020204"/>
                        </a:rPr>
                        <a:t>data</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baseline="0" dirty="0" smtClean="0">
                          <a:solidFill>
                            <a:schemeClr val="tx2"/>
                          </a:solidFill>
                          <a:latin typeface="Source Sans Pro" panose="020B0503030403020204"/>
                        </a:rPr>
                        <a:t>E </a:t>
                      </a:r>
                      <a:r>
                        <a:rPr lang="en-US" sz="2000" dirty="0" smtClean="0">
                          <a:solidFill>
                            <a:schemeClr val="tx2"/>
                          </a:solidFill>
                          <a:latin typeface="Source Sans Pro" panose="020B0503030403020204"/>
                        </a:rPr>
                        <a:t>   |    F</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bl>
          </a:graphicData>
        </a:graphic>
      </p:graphicFrame>
      <p:sp>
        <p:nvSpPr>
          <p:cNvPr id="30" name="Rectangle 29"/>
          <p:cNvSpPr/>
          <p:nvPr/>
        </p:nvSpPr>
        <p:spPr>
          <a:xfrm>
            <a:off x="115658" y="4431788"/>
            <a:ext cx="2212755" cy="1569660"/>
          </a:xfrm>
          <a:prstGeom prst="rect">
            <a:avLst/>
          </a:prstGeom>
        </p:spPr>
        <p:txBody>
          <a:bodyPr wrap="square">
            <a:spAutoFit/>
          </a:bodyPr>
          <a:lstStyle/>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1101</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0100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p:txBody>
      </p:sp>
      <p:sp>
        <p:nvSpPr>
          <p:cNvPr id="36" name="Rectangle 35"/>
          <p:cNvSpPr/>
          <p:nvPr/>
        </p:nvSpPr>
        <p:spPr>
          <a:xfrm>
            <a:off x="2472603" y="4524298"/>
            <a:ext cx="751578" cy="369332"/>
          </a:xfrm>
          <a:prstGeom prst="rect">
            <a:avLst/>
          </a:prstGeom>
        </p:spPr>
        <p:txBody>
          <a:bodyPr wrap="none">
            <a:spAutoFit/>
          </a:bodyPr>
          <a:lstStyle/>
          <a:p>
            <a:pPr fontAlgn="auto">
              <a:spcBef>
                <a:spcPts val="0"/>
              </a:spcBef>
              <a:spcAft>
                <a:spcPts val="0"/>
              </a:spcAft>
            </a:pPr>
            <a:r>
              <a:rPr lang="en-US" sz="1800" b="1" dirty="0" smtClean="0">
                <a:solidFill>
                  <a:srgbClr val="660066"/>
                </a:solidFill>
                <a:latin typeface="Courier New" pitchFamily="49" charset="0"/>
                <a:ea typeface="+mn-ea"/>
                <a:cs typeface="+mn-cs"/>
              </a:rPr>
              <a:t>Miss</a:t>
            </a:r>
            <a:endParaRPr lang="en-US" sz="1800" dirty="0">
              <a:solidFill>
                <a:srgbClr val="660066"/>
              </a:solidFill>
              <a:latin typeface="Calibri"/>
              <a:ea typeface="+mn-ea"/>
              <a:cs typeface="+mn-cs"/>
            </a:endParaRPr>
          </a:p>
        </p:txBody>
      </p:sp>
      <p:graphicFrame>
        <p:nvGraphicFramePr>
          <p:cNvPr id="44" name="Table 43"/>
          <p:cNvGraphicFramePr>
            <a:graphicFrameLocks noGrp="1"/>
          </p:cNvGraphicFramePr>
          <p:nvPr>
            <p:extLst>
              <p:ext uri="{D42A27DB-BD31-4B8C-83A1-F6EECF244321}">
                <p14:modId xmlns:p14="http://schemas.microsoft.com/office/powerpoint/2010/main" val="2048074706"/>
              </p:ext>
            </p:extLst>
          </p:nvPr>
        </p:nvGraphicFramePr>
        <p:xfrm>
          <a:off x="1911377" y="1916466"/>
          <a:ext cx="1008868" cy="1828800"/>
        </p:xfrm>
        <a:graphic>
          <a:graphicData uri="http://schemas.openxmlformats.org/drawingml/2006/table">
            <a:tbl>
              <a:tblPr firstRow="1" bandRow="1"/>
              <a:tblGrid>
                <a:gridCol w="1008868">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latin typeface="Source Sans Pro" panose="020B0503030403020204"/>
                        </a:rPr>
                        <a:t>index</a:t>
                      </a:r>
                      <a:endParaRPr lang="en-US" sz="2000" b="0" dirty="0">
                        <a:solidFill>
                          <a:schemeClr val="tx2"/>
                        </a:solidFill>
                        <a:latin typeface="Source Sans Pro" panose="020B0503030403020204"/>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00</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01</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10</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11</a:t>
                      </a:r>
                      <a:endParaRPr lang="en-US" sz="2000" dirty="0">
                        <a:solidFill>
                          <a:schemeClr val="tx2"/>
                        </a:solidFill>
                        <a:latin typeface="Source Sans Pro" panose="020B0503030403020204"/>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sp>
        <p:nvSpPr>
          <p:cNvPr id="24" name="Rectangle 23"/>
          <p:cNvSpPr/>
          <p:nvPr/>
        </p:nvSpPr>
        <p:spPr>
          <a:xfrm>
            <a:off x="2472603" y="4850100"/>
            <a:ext cx="738754" cy="369332"/>
          </a:xfrm>
          <a:prstGeom prst="rect">
            <a:avLst/>
          </a:prstGeom>
        </p:spPr>
        <p:txBody>
          <a:bodyPr wrap="none">
            <a:spAutoFit/>
          </a:bodyPr>
          <a:lstStyle/>
          <a:p>
            <a:r>
              <a:rPr lang="en-US" sz="1800" b="1" dirty="0" smtClean="0">
                <a:solidFill>
                  <a:srgbClr val="660066"/>
                </a:solidFill>
                <a:latin typeface="Courier New" pitchFamily="49" charset="0"/>
              </a:rPr>
              <a:t>Hit!</a:t>
            </a:r>
            <a:endParaRPr lang="en-US" sz="1800" dirty="0">
              <a:solidFill>
                <a:srgbClr val="660066"/>
              </a:solidFill>
            </a:endParaRPr>
          </a:p>
        </p:txBody>
      </p:sp>
      <p:sp>
        <p:nvSpPr>
          <p:cNvPr id="46" name="Rectangle 45"/>
          <p:cNvSpPr/>
          <p:nvPr/>
        </p:nvSpPr>
        <p:spPr>
          <a:xfrm>
            <a:off x="2474020" y="5239691"/>
            <a:ext cx="751578" cy="369332"/>
          </a:xfrm>
          <a:prstGeom prst="rect">
            <a:avLst/>
          </a:prstGeom>
        </p:spPr>
        <p:txBody>
          <a:bodyPr wrap="none">
            <a:spAutoFit/>
          </a:bodyPr>
          <a:lstStyle/>
          <a:p>
            <a:r>
              <a:rPr lang="en-US" sz="1800" b="1" dirty="0" smtClean="0">
                <a:solidFill>
                  <a:srgbClr val="660066"/>
                </a:solidFill>
                <a:latin typeface="Courier New" pitchFamily="49" charset="0"/>
              </a:rPr>
              <a:t>Miss</a:t>
            </a:r>
            <a:endParaRPr lang="en-US" sz="1800" dirty="0">
              <a:solidFill>
                <a:srgbClr val="660066"/>
              </a:solidFill>
            </a:endParaRPr>
          </a:p>
        </p:txBody>
      </p:sp>
      <p:sp>
        <p:nvSpPr>
          <p:cNvPr id="31" name="Rounded Rectangle 30"/>
          <p:cNvSpPr/>
          <p:nvPr/>
        </p:nvSpPr>
        <p:spPr>
          <a:xfrm>
            <a:off x="1679076" y="5588384"/>
            <a:ext cx="349492" cy="320184"/>
          </a:xfrm>
          <a:prstGeom prst="roundRect">
            <a:avLst/>
          </a:prstGeom>
          <a:noFill/>
          <a:ln w="190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34" name="Elbow Connector 33"/>
          <p:cNvCxnSpPr>
            <a:stCxn id="31" idx="0"/>
          </p:cNvCxnSpPr>
          <p:nvPr/>
        </p:nvCxnSpPr>
        <p:spPr>
          <a:xfrm rot="5400000" flipH="1" flipV="1">
            <a:off x="976052" y="4090416"/>
            <a:ext cx="2375739" cy="620198"/>
          </a:xfrm>
          <a:prstGeom prst="bentConnector3">
            <a:avLst>
              <a:gd name="adj1" fmla="val 100070"/>
            </a:avLst>
          </a:prstGeom>
          <a:ln>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48" name="Rounded Rectangle 47"/>
          <p:cNvSpPr/>
          <p:nvPr/>
        </p:nvSpPr>
        <p:spPr>
          <a:xfrm>
            <a:off x="1482974" y="5575933"/>
            <a:ext cx="191872"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2" name="Content Placeholder 2"/>
          <p:cNvSpPr txBox="1">
            <a:spLocks/>
          </p:cNvSpPr>
          <p:nvPr/>
        </p:nvSpPr>
        <p:spPr>
          <a:xfrm>
            <a:off x="4233455" y="4507617"/>
            <a:ext cx="2598577" cy="1232533"/>
          </a:xfrm>
          <a:prstGeom prst="rect">
            <a:avLst/>
          </a:prstGeom>
        </p:spPr>
        <p:txBody>
          <a:bodyPr vert="horz" lIns="91440" tIns="45720" rIns="91440" bIns="45720" rtlCol="0">
            <a:normAutofit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400" i="1" dirty="0" smtClean="0">
                <a:solidFill>
                  <a:schemeClr val="tx2"/>
                </a:solidFill>
                <a:latin typeface="Source Sans Pro" panose="020B0503030403020204"/>
              </a:rPr>
              <a:t>1 hit, 3 misses</a:t>
            </a:r>
          </a:p>
          <a:p>
            <a:pPr marL="0" indent="0">
              <a:buNone/>
            </a:pPr>
            <a:r>
              <a:rPr lang="en-US" sz="2400" i="1" dirty="0" smtClean="0">
                <a:solidFill>
                  <a:schemeClr val="tx2"/>
                </a:solidFill>
                <a:latin typeface="Source Sans Pro" panose="020B0503030403020204"/>
              </a:rPr>
              <a:t>3 </a:t>
            </a:r>
            <a:r>
              <a:rPr lang="en-US" sz="2400" i="1" dirty="0">
                <a:solidFill>
                  <a:schemeClr val="tx2"/>
                </a:solidFill>
                <a:latin typeface="Source Sans Pro" panose="020B0503030403020204"/>
              </a:rPr>
              <a:t>bytes don’t fit in </a:t>
            </a:r>
            <a:r>
              <a:rPr lang="en-US" sz="2400" i="1" dirty="0" smtClean="0">
                <a:solidFill>
                  <a:schemeClr val="tx2"/>
                </a:solidFill>
                <a:latin typeface="Source Sans Pro" panose="020B0503030403020204"/>
              </a:rPr>
              <a:t>a 4 entry cache</a:t>
            </a:r>
            <a:r>
              <a:rPr lang="en-US" sz="2400" i="1" dirty="0">
                <a:solidFill>
                  <a:schemeClr val="tx2"/>
                </a:solidFill>
                <a:latin typeface="Source Sans Pro" panose="020B0503030403020204"/>
              </a:rPr>
              <a:t>?</a:t>
            </a:r>
          </a:p>
        </p:txBody>
      </p:sp>
      <p:grpSp>
        <p:nvGrpSpPr>
          <p:cNvPr id="33" name="Group 32"/>
          <p:cNvGrpSpPr/>
          <p:nvPr/>
        </p:nvGrpSpPr>
        <p:grpSpPr>
          <a:xfrm>
            <a:off x="3212733" y="4464693"/>
            <a:ext cx="1005403" cy="1549996"/>
            <a:chOff x="3260801" y="4454187"/>
            <a:chExt cx="1005403" cy="1549996"/>
          </a:xfrm>
        </p:grpSpPr>
        <p:sp>
          <p:nvSpPr>
            <p:cNvPr id="39" name="Rectangle 38"/>
            <p:cNvSpPr/>
            <p:nvPr/>
          </p:nvSpPr>
          <p:spPr>
            <a:xfrm>
              <a:off x="3260801" y="4454187"/>
              <a:ext cx="659155" cy="369332"/>
            </a:xfrm>
            <a:prstGeom prst="rect">
              <a:avLst/>
            </a:prstGeom>
          </p:spPr>
          <p:txBody>
            <a:bodyPr wrap="none">
              <a:spAutoFit/>
            </a:bodyPr>
            <a:lstStyle/>
            <a:p>
              <a:r>
                <a:rPr lang="en-US" sz="1800" b="1" dirty="0" smtClean="0">
                  <a:solidFill>
                    <a:srgbClr val="0000FF"/>
                  </a:solidFill>
                  <a:latin typeface="Source Sans Pro" panose="020B0503030403020204"/>
                  <a:cs typeface="Calibri"/>
                </a:rPr>
                <a:t>cold</a:t>
              </a:r>
              <a:endParaRPr lang="en-US" sz="1800" dirty="0">
                <a:solidFill>
                  <a:srgbClr val="0000FF"/>
                </a:solidFill>
                <a:latin typeface="Source Sans Pro" panose="020B0503030403020204"/>
                <a:cs typeface="Calibri"/>
              </a:endParaRPr>
            </a:p>
          </p:txBody>
        </p:sp>
        <p:sp>
          <p:nvSpPr>
            <p:cNvPr id="47" name="Rectangle 46"/>
            <p:cNvSpPr/>
            <p:nvPr/>
          </p:nvSpPr>
          <p:spPr>
            <a:xfrm>
              <a:off x="3260801" y="5259339"/>
              <a:ext cx="659155" cy="369332"/>
            </a:xfrm>
            <a:prstGeom prst="rect">
              <a:avLst/>
            </a:prstGeom>
          </p:spPr>
          <p:txBody>
            <a:bodyPr wrap="none">
              <a:spAutoFit/>
            </a:bodyPr>
            <a:lstStyle/>
            <a:p>
              <a:r>
                <a:rPr lang="en-US" sz="1800" b="1" dirty="0" smtClean="0">
                  <a:solidFill>
                    <a:srgbClr val="0000FF"/>
                  </a:solidFill>
                  <a:latin typeface="Source Sans Pro" panose="020B0503030403020204"/>
                  <a:cs typeface="Calibri"/>
                </a:rPr>
                <a:t>cold</a:t>
              </a:r>
              <a:endParaRPr lang="en-US" sz="1800" dirty="0">
                <a:solidFill>
                  <a:srgbClr val="0000FF"/>
                </a:solidFill>
                <a:latin typeface="Source Sans Pro" panose="020B0503030403020204"/>
                <a:cs typeface="Calibri"/>
              </a:endParaRPr>
            </a:p>
          </p:txBody>
        </p:sp>
        <p:sp>
          <p:nvSpPr>
            <p:cNvPr id="49" name="Rectangle 48"/>
            <p:cNvSpPr/>
            <p:nvPr/>
          </p:nvSpPr>
          <p:spPr>
            <a:xfrm>
              <a:off x="3260801" y="5634851"/>
              <a:ext cx="1005403" cy="369332"/>
            </a:xfrm>
            <a:prstGeom prst="rect">
              <a:avLst/>
            </a:prstGeom>
          </p:spPr>
          <p:txBody>
            <a:bodyPr wrap="none">
              <a:spAutoFit/>
            </a:bodyPr>
            <a:lstStyle/>
            <a:p>
              <a:r>
                <a:rPr lang="en-US" sz="1800" b="1" dirty="0" smtClean="0">
                  <a:solidFill>
                    <a:srgbClr val="0000FF"/>
                  </a:solidFill>
                  <a:latin typeface="Source Sans Pro" panose="020B0503030403020204"/>
                  <a:cs typeface="Calibri"/>
                </a:rPr>
                <a:t>conflict</a:t>
              </a:r>
              <a:endParaRPr lang="en-US" sz="1800" dirty="0">
                <a:solidFill>
                  <a:srgbClr val="0000FF"/>
                </a:solidFill>
                <a:latin typeface="Source Sans Pro" panose="020B0503030403020204"/>
                <a:cs typeface="Calibri"/>
              </a:endParaRPr>
            </a:p>
          </p:txBody>
        </p:sp>
      </p:grpSp>
      <p:sp>
        <p:nvSpPr>
          <p:cNvPr id="50" name="Rectangle 49"/>
          <p:cNvSpPr/>
          <p:nvPr/>
        </p:nvSpPr>
        <p:spPr>
          <a:xfrm>
            <a:off x="2474020" y="5600799"/>
            <a:ext cx="751578" cy="369332"/>
          </a:xfrm>
          <a:prstGeom prst="rect">
            <a:avLst/>
          </a:prstGeom>
        </p:spPr>
        <p:txBody>
          <a:bodyPr wrap="none">
            <a:spAutoFit/>
          </a:bodyPr>
          <a:lstStyle/>
          <a:p>
            <a:r>
              <a:rPr lang="en-US" sz="1800" b="1" dirty="0" smtClean="0">
                <a:solidFill>
                  <a:srgbClr val="660066"/>
                </a:solidFill>
                <a:latin typeface="Courier New" pitchFamily="49" charset="0"/>
              </a:rPr>
              <a:t>Miss</a:t>
            </a:r>
            <a:endParaRPr lang="en-US" sz="1800" dirty="0">
              <a:solidFill>
                <a:srgbClr val="660066"/>
              </a:solidFill>
            </a:endParaRPr>
          </a:p>
        </p:txBody>
      </p:sp>
    </p:spTree>
    <p:extLst>
      <p:ext uri="{BB962C8B-B14F-4D97-AF65-F5344CB8AC3E}">
        <p14:creationId xmlns:p14="http://schemas.microsoft.com/office/powerpoint/2010/main" val="3276236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3"/>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2">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24" grpId="0"/>
      <p:bldP spid="46" grpId="0"/>
      <p:bldP spid="31" grpId="0" animBg="1"/>
      <p:bldP spid="4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55</a:t>
            </a:fld>
            <a:endParaRPr lang="en-US" dirty="0"/>
          </a:p>
        </p:txBody>
      </p:sp>
      <p:sp>
        <p:nvSpPr>
          <p:cNvPr id="5" name="Title 8"/>
          <p:cNvSpPr>
            <a:spLocks noGrp="1"/>
          </p:cNvSpPr>
          <p:nvPr>
            <p:ph type="title"/>
          </p:nvPr>
        </p:nvSpPr>
        <p:spPr>
          <a:xfrm>
            <a:off x="152400" y="124510"/>
            <a:ext cx="8763000" cy="669519"/>
          </a:xfrm>
        </p:spPr>
        <p:txBody>
          <a:bodyPr>
            <a:noAutofit/>
          </a:bodyPr>
          <a:lstStyle/>
          <a:p>
            <a:r>
              <a:rPr lang="en-US" sz="3200" dirty="0"/>
              <a:t>1 Cycle Per </a:t>
            </a:r>
            <a:r>
              <a:rPr lang="en-US" sz="3200" dirty="0" smtClean="0"/>
              <a:t>Stage: the Biggest Lie (So Far)</a:t>
            </a:r>
            <a:endParaRPr lang="en-US" sz="3200" dirty="0"/>
          </a:p>
        </p:txBody>
      </p:sp>
      <p:grpSp>
        <p:nvGrpSpPr>
          <p:cNvPr id="6" name="Group 5"/>
          <p:cNvGrpSpPr/>
          <p:nvPr/>
        </p:nvGrpSpPr>
        <p:grpSpPr>
          <a:xfrm>
            <a:off x="152400" y="971490"/>
            <a:ext cx="8763000" cy="5748754"/>
            <a:chOff x="152400" y="514290"/>
            <a:chExt cx="8763000" cy="5748754"/>
          </a:xfrm>
        </p:grpSpPr>
        <p:grpSp>
          <p:nvGrpSpPr>
            <p:cNvPr id="7" name="Group 156"/>
            <p:cNvGrpSpPr/>
            <p:nvPr>
              <p:custDataLst>
                <p:tags r:id="rId2"/>
              </p:custDataLst>
            </p:nvPr>
          </p:nvGrpSpPr>
          <p:grpSpPr>
            <a:xfrm>
              <a:off x="2057400" y="514290"/>
              <a:ext cx="6858000" cy="5334000"/>
              <a:chOff x="2057400" y="457200"/>
              <a:chExt cx="6858000" cy="5334000"/>
            </a:xfrm>
          </p:grpSpPr>
          <p:sp>
            <p:nvSpPr>
              <p:cNvPr id="147" name="Right Triangle 146"/>
              <p:cNvSpPr/>
              <p:nvPr>
                <p:custDataLst>
                  <p:tags r:id="rId142"/>
                </p:custDataLst>
              </p:nvPr>
            </p:nvSpPr>
            <p:spPr>
              <a:xfrm rot="10800000">
                <a:off x="7620000" y="914400"/>
                <a:ext cx="609600" cy="685800"/>
              </a:xfrm>
              <a:prstGeom prst="rtTriangle">
                <a:avLst/>
              </a:prstGeom>
              <a:solidFill>
                <a:srgbClr val="7E368E">
                  <a:lumMod val="75000"/>
                </a:srgbClr>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48" name="Rounded Rectangle 147"/>
              <p:cNvSpPr/>
              <p:nvPr>
                <p:custDataLst>
                  <p:tags r:id="rId143"/>
                </p:custDataLst>
              </p:nvPr>
            </p:nvSpPr>
            <p:spPr>
              <a:xfrm>
                <a:off x="7924800" y="457200"/>
                <a:ext cx="990600" cy="5334000"/>
              </a:xfrm>
              <a:prstGeom prst="roundRect">
                <a:avLst>
                  <a:gd name="adj" fmla="val 30422"/>
                </a:avLst>
              </a:prstGeom>
              <a:solidFill>
                <a:srgbClr val="7E368E">
                  <a:lumMod val="75000"/>
                </a:srgbClr>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49" name="Rounded Rectangle 148"/>
              <p:cNvSpPr/>
              <p:nvPr>
                <p:custDataLst>
                  <p:tags r:id="rId144"/>
                </p:custDataLst>
              </p:nvPr>
            </p:nvSpPr>
            <p:spPr>
              <a:xfrm>
                <a:off x="2057400" y="457200"/>
                <a:ext cx="914400" cy="3048000"/>
              </a:xfrm>
              <a:prstGeom prst="roundRect">
                <a:avLst>
                  <a:gd name="adj" fmla="val 30422"/>
                </a:avLst>
              </a:prstGeom>
              <a:solidFill>
                <a:srgbClr val="7E368E">
                  <a:lumMod val="75000"/>
                </a:srgbClr>
              </a:solidFill>
              <a:ln w="285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50" name="Rounded Rectangle 149"/>
              <p:cNvSpPr/>
              <p:nvPr>
                <p:custDataLst>
                  <p:tags r:id="rId145"/>
                </p:custDataLst>
              </p:nvPr>
            </p:nvSpPr>
            <p:spPr>
              <a:xfrm>
                <a:off x="2057400" y="457200"/>
                <a:ext cx="6400800" cy="609600"/>
              </a:xfrm>
              <a:prstGeom prst="roundRect">
                <a:avLst>
                  <a:gd name="adj" fmla="val 50000"/>
                </a:avLst>
              </a:prstGeom>
              <a:solidFill>
                <a:srgbClr val="7E368E">
                  <a:lumMod val="75000"/>
                </a:srgbClr>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51" name="Right Triangle 150"/>
              <p:cNvSpPr/>
              <p:nvPr>
                <p:custDataLst>
                  <p:tags r:id="rId146"/>
                </p:custDataLst>
              </p:nvPr>
            </p:nvSpPr>
            <p:spPr>
              <a:xfrm rot="5400000">
                <a:off x="2552700" y="876300"/>
                <a:ext cx="609600" cy="685800"/>
              </a:xfrm>
              <a:prstGeom prst="rtTriangle">
                <a:avLst/>
              </a:prstGeom>
              <a:solidFill>
                <a:srgbClr val="7E368E">
                  <a:lumMod val="75000"/>
                </a:srgbClr>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52" name="TextBox 151"/>
              <p:cNvSpPr txBox="1"/>
              <p:nvPr>
                <p:custDataLst>
                  <p:tags r:id="rId147"/>
                </p:custDataLst>
              </p:nvPr>
            </p:nvSpPr>
            <p:spPr>
              <a:xfrm>
                <a:off x="8001000" y="5124510"/>
                <a:ext cx="838200" cy="5847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FFFFFF"/>
                    </a:solidFill>
                    <a:effectLst/>
                    <a:uLnTx/>
                    <a:uFillTx/>
                    <a:latin typeface="Source Sans Pro" panose="020B0503030403020204"/>
                  </a:rPr>
                  <a:t>Write-</a:t>
                </a:r>
                <a:br>
                  <a:rPr kumimoji="0" lang="en-US" sz="1600" b="0" i="0" u="none" strike="noStrike" kern="0" cap="none" spc="0" normalizeH="0" baseline="0" noProof="0" dirty="0" smtClean="0">
                    <a:ln>
                      <a:noFill/>
                    </a:ln>
                    <a:solidFill>
                      <a:srgbClr val="FFFFFF"/>
                    </a:solidFill>
                    <a:effectLst/>
                    <a:uLnTx/>
                    <a:uFillTx/>
                    <a:latin typeface="Source Sans Pro" panose="020B0503030403020204"/>
                  </a:rPr>
                </a:br>
                <a:r>
                  <a:rPr kumimoji="0" lang="en-US" sz="1600" b="0" i="0" u="none" strike="noStrike" kern="0" cap="none" spc="0" normalizeH="0" baseline="0" noProof="0" dirty="0" smtClean="0">
                    <a:ln>
                      <a:noFill/>
                    </a:ln>
                    <a:solidFill>
                      <a:srgbClr val="FFFFFF"/>
                    </a:solidFill>
                    <a:effectLst/>
                    <a:uLnTx/>
                    <a:uFillTx/>
                    <a:latin typeface="Source Sans Pro" panose="020B0503030403020204"/>
                  </a:rPr>
                  <a:t>Back</a:t>
                </a:r>
              </a:p>
            </p:txBody>
          </p:sp>
        </p:grpSp>
        <p:grpSp>
          <p:nvGrpSpPr>
            <p:cNvPr id="8" name="Group 154"/>
            <p:cNvGrpSpPr/>
            <p:nvPr>
              <p:custDataLst>
                <p:tags r:id="rId3"/>
              </p:custDataLst>
            </p:nvPr>
          </p:nvGrpSpPr>
          <p:grpSpPr>
            <a:xfrm>
              <a:off x="5791200" y="1200090"/>
              <a:ext cx="2286000" cy="4648200"/>
              <a:chOff x="6629400" y="1143000"/>
              <a:chExt cx="1447800" cy="4648200"/>
            </a:xfrm>
          </p:grpSpPr>
          <p:sp>
            <p:nvSpPr>
              <p:cNvPr id="145" name="Rounded Rectangle 144"/>
              <p:cNvSpPr/>
              <p:nvPr>
                <p:custDataLst>
                  <p:tags r:id="rId140"/>
                </p:custDataLst>
              </p:nvPr>
            </p:nvSpPr>
            <p:spPr>
              <a:xfrm>
                <a:off x="6705600" y="1143000"/>
                <a:ext cx="1295400" cy="4648200"/>
              </a:xfrm>
              <a:prstGeom prst="roundRect">
                <a:avLst>
                  <a:gd name="adj" fmla="val 19208"/>
                </a:avLst>
              </a:prstGeom>
              <a:solidFill>
                <a:srgbClr val="00836F">
                  <a:lumMod val="75000"/>
                </a:srgbClr>
              </a:solidFill>
              <a:ln w="285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a typeface=""/>
                  <a:cs typeface=""/>
                </a:endParaRPr>
              </a:p>
            </p:txBody>
          </p:sp>
          <p:sp>
            <p:nvSpPr>
              <p:cNvPr id="146" name="TextBox 145"/>
              <p:cNvSpPr txBox="1"/>
              <p:nvPr>
                <p:custDataLst>
                  <p:tags r:id="rId141"/>
                </p:custDataLst>
              </p:nvPr>
            </p:nvSpPr>
            <p:spPr>
              <a:xfrm>
                <a:off x="6629400" y="5395556"/>
                <a:ext cx="1447800" cy="338554"/>
              </a:xfrm>
              <a:prstGeom prst="rect">
                <a:avLst/>
              </a:prstGeom>
              <a:noFill/>
              <a:ln>
                <a:noFill/>
              </a:ln>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FFFFFF"/>
                    </a:solidFill>
                    <a:effectLst/>
                    <a:uLnTx/>
                    <a:uFillTx/>
                    <a:latin typeface="Source Sans Pro" panose="020B0503030403020204"/>
                  </a:rPr>
                  <a:t>Memory</a:t>
                </a:r>
              </a:p>
            </p:txBody>
          </p:sp>
        </p:grpSp>
        <p:grpSp>
          <p:nvGrpSpPr>
            <p:cNvPr id="9" name="Group 148"/>
            <p:cNvGrpSpPr/>
            <p:nvPr>
              <p:custDataLst>
                <p:tags r:id="rId4"/>
              </p:custDataLst>
            </p:nvPr>
          </p:nvGrpSpPr>
          <p:grpSpPr>
            <a:xfrm>
              <a:off x="152400" y="1200090"/>
              <a:ext cx="1600200" cy="4667310"/>
              <a:chOff x="152400" y="1143000"/>
              <a:chExt cx="1676400" cy="4667310"/>
            </a:xfrm>
          </p:grpSpPr>
          <p:sp>
            <p:nvSpPr>
              <p:cNvPr id="143" name="Rounded Rectangle 142"/>
              <p:cNvSpPr/>
              <p:nvPr>
                <p:custDataLst>
                  <p:tags r:id="rId138"/>
                </p:custDataLst>
              </p:nvPr>
            </p:nvSpPr>
            <p:spPr>
              <a:xfrm>
                <a:off x="152400" y="1143000"/>
                <a:ext cx="1676400" cy="4648200"/>
              </a:xfrm>
              <a:prstGeom prst="roundRect">
                <a:avLst/>
              </a:prstGeom>
              <a:solidFill>
                <a:srgbClr val="00836F">
                  <a:lumMod val="75000"/>
                </a:srgbClr>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a typeface=""/>
                  <a:cs typeface=""/>
                </a:endParaRPr>
              </a:p>
            </p:txBody>
          </p:sp>
          <p:sp>
            <p:nvSpPr>
              <p:cNvPr id="144" name="TextBox 143"/>
              <p:cNvSpPr txBox="1"/>
              <p:nvPr>
                <p:custDataLst>
                  <p:tags r:id="rId139"/>
                </p:custDataLst>
              </p:nvPr>
            </p:nvSpPr>
            <p:spPr>
              <a:xfrm>
                <a:off x="228600" y="5225534"/>
                <a:ext cx="1447800" cy="5847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FFFFFF"/>
                    </a:solidFill>
                    <a:effectLst/>
                    <a:uLnTx/>
                    <a:uFillTx/>
                    <a:latin typeface="Source Sans Pro" panose="020B0503030403020204"/>
                  </a:rPr>
                  <a:t>Instruction</a:t>
                </a:r>
                <a:br>
                  <a:rPr kumimoji="0" lang="en-US" sz="1600" b="0" i="0" u="none" strike="noStrike" kern="0" cap="none" spc="0" normalizeH="0" baseline="0" noProof="0" dirty="0" smtClean="0">
                    <a:ln>
                      <a:noFill/>
                    </a:ln>
                    <a:solidFill>
                      <a:srgbClr val="FFFFFF"/>
                    </a:solidFill>
                    <a:effectLst/>
                    <a:uLnTx/>
                    <a:uFillTx/>
                    <a:latin typeface="Source Sans Pro" panose="020B0503030403020204"/>
                  </a:rPr>
                </a:br>
                <a:r>
                  <a:rPr kumimoji="0" lang="en-US" sz="1600" b="0" i="0" u="none" strike="noStrike" kern="0" cap="none" spc="0" normalizeH="0" baseline="0" noProof="0" dirty="0" smtClean="0">
                    <a:ln>
                      <a:noFill/>
                    </a:ln>
                    <a:solidFill>
                      <a:srgbClr val="FFFFFF"/>
                    </a:solidFill>
                    <a:effectLst/>
                    <a:uLnTx/>
                    <a:uFillTx/>
                    <a:latin typeface="Source Sans Pro" panose="020B0503030403020204"/>
                  </a:rPr>
                  <a:t>Fetch</a:t>
                </a:r>
              </a:p>
            </p:txBody>
          </p:sp>
        </p:grpSp>
        <p:grpSp>
          <p:nvGrpSpPr>
            <p:cNvPr id="10" name="Group 153"/>
            <p:cNvGrpSpPr/>
            <p:nvPr>
              <p:custDataLst>
                <p:tags r:id="rId5"/>
              </p:custDataLst>
            </p:nvPr>
          </p:nvGrpSpPr>
          <p:grpSpPr>
            <a:xfrm>
              <a:off x="3886200" y="1200090"/>
              <a:ext cx="2057400" cy="4648200"/>
              <a:chOff x="3886200" y="1143000"/>
              <a:chExt cx="2819400" cy="4648200"/>
            </a:xfrm>
          </p:grpSpPr>
          <p:sp>
            <p:nvSpPr>
              <p:cNvPr id="141" name="Rounded Rectangle 140"/>
              <p:cNvSpPr/>
              <p:nvPr>
                <p:custDataLst>
                  <p:tags r:id="rId136"/>
                </p:custDataLst>
              </p:nvPr>
            </p:nvSpPr>
            <p:spPr>
              <a:xfrm>
                <a:off x="3886200" y="1143000"/>
                <a:ext cx="2819400" cy="4648200"/>
              </a:xfrm>
              <a:prstGeom prst="roundRect">
                <a:avLst>
                  <a:gd name="adj" fmla="val 11944"/>
                </a:avLst>
              </a:prstGeom>
              <a:solidFill>
                <a:srgbClr val="7E368E">
                  <a:lumMod val="75000"/>
                </a:srgbClr>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42" name="TextBox 141"/>
              <p:cNvSpPr txBox="1"/>
              <p:nvPr>
                <p:custDataLst>
                  <p:tags r:id="rId137"/>
                </p:custDataLst>
              </p:nvPr>
            </p:nvSpPr>
            <p:spPr>
              <a:xfrm>
                <a:off x="4648200" y="5432286"/>
                <a:ext cx="1447800"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FFFFFF"/>
                    </a:solidFill>
                    <a:effectLst/>
                    <a:uLnTx/>
                    <a:uFillTx/>
                    <a:latin typeface="Source Sans Pro" panose="020B0503030403020204"/>
                  </a:rPr>
                  <a:t>Execute</a:t>
                </a:r>
              </a:p>
            </p:txBody>
          </p:sp>
        </p:grpSp>
        <p:grpSp>
          <p:nvGrpSpPr>
            <p:cNvPr id="11" name="Group 152"/>
            <p:cNvGrpSpPr/>
            <p:nvPr>
              <p:custDataLst>
                <p:tags r:id="rId6"/>
              </p:custDataLst>
            </p:nvPr>
          </p:nvGrpSpPr>
          <p:grpSpPr>
            <a:xfrm>
              <a:off x="1752601" y="1200090"/>
              <a:ext cx="2133600" cy="4667310"/>
              <a:chOff x="1828801" y="1143000"/>
              <a:chExt cx="2057400" cy="4667310"/>
            </a:xfrm>
          </p:grpSpPr>
          <p:sp>
            <p:nvSpPr>
              <p:cNvPr id="137" name="Rounded Rectangle 136"/>
              <p:cNvSpPr/>
              <p:nvPr>
                <p:custDataLst>
                  <p:tags r:id="rId132"/>
                </p:custDataLst>
              </p:nvPr>
            </p:nvSpPr>
            <p:spPr>
              <a:xfrm>
                <a:off x="2751083" y="1143000"/>
                <a:ext cx="1135117" cy="4648200"/>
              </a:xfrm>
              <a:prstGeom prst="roundRect">
                <a:avLst>
                  <a:gd name="adj" fmla="val 30962"/>
                </a:avLst>
              </a:prstGeom>
              <a:solidFill>
                <a:srgbClr val="FFFF00">
                  <a:lumMod val="50000"/>
                </a:srgbClr>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38" name="Rounded Rectangle 137"/>
              <p:cNvSpPr/>
              <p:nvPr>
                <p:custDataLst>
                  <p:tags r:id="rId133"/>
                </p:custDataLst>
              </p:nvPr>
            </p:nvSpPr>
            <p:spPr>
              <a:xfrm>
                <a:off x="1828801" y="3505200"/>
                <a:ext cx="2057400" cy="2286000"/>
              </a:xfrm>
              <a:prstGeom prst="roundRect">
                <a:avLst>
                  <a:gd name="adj" fmla="val 15859"/>
                </a:avLst>
              </a:prstGeom>
              <a:solidFill>
                <a:srgbClr val="FFFF00">
                  <a:lumMod val="50000"/>
                </a:srgbClr>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39" name="Right Triangle 138"/>
              <p:cNvSpPr/>
              <p:nvPr>
                <p:custDataLst>
                  <p:tags r:id="rId134"/>
                </p:custDataLst>
              </p:nvPr>
            </p:nvSpPr>
            <p:spPr>
              <a:xfrm rot="16200000">
                <a:off x="2458847" y="3132658"/>
                <a:ext cx="550314" cy="533400"/>
              </a:xfrm>
              <a:prstGeom prst="rtTriangle">
                <a:avLst/>
              </a:prstGeom>
              <a:solidFill>
                <a:srgbClr val="FFFF00">
                  <a:lumMod val="50000"/>
                </a:srgbClr>
              </a:solidFill>
              <a:ln w="285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40" name="TextBox 139"/>
              <p:cNvSpPr txBox="1"/>
              <p:nvPr>
                <p:custDataLst>
                  <p:tags r:id="rId135"/>
                </p:custDataLst>
              </p:nvPr>
            </p:nvSpPr>
            <p:spPr>
              <a:xfrm>
                <a:off x="2133600" y="5225534"/>
                <a:ext cx="1447800" cy="584776"/>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FFFFFF"/>
                    </a:solidFill>
                    <a:effectLst/>
                    <a:uLnTx/>
                    <a:uFillTx/>
                    <a:latin typeface="Source Sans Pro" panose="020B0503030403020204"/>
                  </a:rPr>
                  <a:t>Instruction</a:t>
                </a:r>
                <a:br>
                  <a:rPr kumimoji="0" lang="en-US" sz="1600" b="0" i="0" u="none" strike="noStrike" kern="0" cap="none" spc="0" normalizeH="0" baseline="0" noProof="0" dirty="0" smtClean="0">
                    <a:ln>
                      <a:noFill/>
                    </a:ln>
                    <a:solidFill>
                      <a:srgbClr val="FFFFFF"/>
                    </a:solidFill>
                    <a:effectLst/>
                    <a:uLnTx/>
                    <a:uFillTx/>
                    <a:latin typeface="Source Sans Pro" panose="020B0503030403020204"/>
                  </a:rPr>
                </a:br>
                <a:r>
                  <a:rPr kumimoji="0" lang="en-US" sz="1600" b="0" i="0" u="none" strike="noStrike" kern="0" cap="none" spc="0" normalizeH="0" baseline="0" noProof="0" dirty="0" smtClean="0">
                    <a:ln>
                      <a:noFill/>
                    </a:ln>
                    <a:solidFill>
                      <a:srgbClr val="FFFFFF"/>
                    </a:solidFill>
                    <a:effectLst/>
                    <a:uLnTx/>
                    <a:uFillTx/>
                    <a:latin typeface="Source Sans Pro" panose="020B0503030403020204"/>
                  </a:rPr>
                  <a:t>Decode</a:t>
                </a:r>
              </a:p>
            </p:txBody>
          </p:sp>
        </p:grpSp>
        <p:sp>
          <p:nvSpPr>
            <p:cNvPr id="12" name="Arc 11"/>
            <p:cNvSpPr/>
            <p:nvPr>
              <p:custDataLst>
                <p:tags r:id="rId7"/>
              </p:custDataLst>
            </p:nvPr>
          </p:nvSpPr>
          <p:spPr>
            <a:xfrm rot="10800000" flipV="1">
              <a:off x="2743200" y="1200090"/>
              <a:ext cx="609600" cy="609600"/>
            </a:xfrm>
            <a:prstGeom prst="arc">
              <a:avLst/>
            </a:prstGeom>
            <a:noFill/>
            <a:ln w="76200" cap="rnd"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3" name="Rounded Rectangle 12"/>
            <p:cNvSpPr/>
            <p:nvPr>
              <p:custDataLst>
                <p:tags r:id="rId8"/>
              </p:custDataLst>
            </p:nvPr>
          </p:nvSpPr>
          <p:spPr>
            <a:xfrm>
              <a:off x="5943600" y="1200090"/>
              <a:ext cx="1981200" cy="4648200"/>
            </a:xfrm>
            <a:prstGeom prst="roundRect">
              <a:avLst/>
            </a:prstGeom>
            <a:noFill/>
            <a:ln w="762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cxnSp>
          <p:nvCxnSpPr>
            <p:cNvPr id="14" name="Straight Connector 13"/>
            <p:cNvCxnSpPr>
              <a:endCxn id="108" idx="2"/>
            </p:cNvCxnSpPr>
            <p:nvPr>
              <p:custDataLst>
                <p:tags r:id="rId9"/>
              </p:custDataLst>
            </p:nvPr>
          </p:nvCxnSpPr>
          <p:spPr>
            <a:xfrm>
              <a:off x="8229600" y="5848290"/>
              <a:ext cx="381000" cy="0"/>
            </a:xfrm>
            <a:prstGeom prst="line">
              <a:avLst/>
            </a:prstGeom>
            <a:noFill/>
            <a:ln w="76200" cap="flat" cmpd="sng" algn="ctr">
              <a:solidFill>
                <a:srgbClr val="000000"/>
              </a:solidFill>
              <a:prstDash val="solid"/>
            </a:ln>
            <a:effectLst/>
          </p:spPr>
        </p:cxnSp>
        <p:sp>
          <p:nvSpPr>
            <p:cNvPr id="15" name="Arc 14"/>
            <p:cNvSpPr/>
            <p:nvPr>
              <p:custDataLst>
                <p:tags r:id="rId10"/>
              </p:custDataLst>
            </p:nvPr>
          </p:nvSpPr>
          <p:spPr>
            <a:xfrm rot="5400000">
              <a:off x="8305800" y="5238690"/>
              <a:ext cx="609600" cy="609600"/>
            </a:xfrm>
            <a:prstGeom prst="arc">
              <a:avLst/>
            </a:prstGeom>
            <a:noFill/>
            <a:ln w="76200" cap="rnd"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6" name="Arc 15"/>
            <p:cNvSpPr/>
            <p:nvPr>
              <p:custDataLst>
                <p:tags r:id="rId11"/>
              </p:custDataLst>
            </p:nvPr>
          </p:nvSpPr>
          <p:spPr>
            <a:xfrm rot="10800000">
              <a:off x="7924800" y="5238690"/>
              <a:ext cx="609600" cy="609600"/>
            </a:xfrm>
            <a:prstGeom prst="arc">
              <a:avLst/>
            </a:prstGeom>
            <a:noFill/>
            <a:ln w="76200" cap="rnd"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cxnSp>
          <p:nvCxnSpPr>
            <p:cNvPr id="17" name="Straight Connector 16"/>
            <p:cNvCxnSpPr>
              <a:stCxn id="147" idx="2"/>
            </p:cNvCxnSpPr>
            <p:nvPr>
              <p:custDataLst>
                <p:tags r:id="rId12"/>
              </p:custDataLst>
            </p:nvPr>
          </p:nvCxnSpPr>
          <p:spPr>
            <a:xfrm rot="5400000">
              <a:off x="1828800" y="2343090"/>
              <a:ext cx="1828800" cy="0"/>
            </a:xfrm>
            <a:prstGeom prst="line">
              <a:avLst/>
            </a:prstGeom>
            <a:noFill/>
            <a:ln w="76200" cap="flat" cmpd="sng" algn="ctr">
              <a:solidFill>
                <a:srgbClr val="000000"/>
              </a:solidFill>
              <a:prstDash val="solid"/>
            </a:ln>
            <a:effectLst/>
          </p:spPr>
        </p:cxnSp>
        <p:sp>
          <p:nvSpPr>
            <p:cNvPr id="18" name="Arc 17"/>
            <p:cNvSpPr/>
            <p:nvPr>
              <p:custDataLst>
                <p:tags r:id="rId13"/>
              </p:custDataLst>
            </p:nvPr>
          </p:nvSpPr>
          <p:spPr>
            <a:xfrm rot="16200000" flipV="1">
              <a:off x="7315200" y="1123890"/>
              <a:ext cx="609600" cy="609600"/>
            </a:xfrm>
            <a:prstGeom prst="arc">
              <a:avLst/>
            </a:prstGeom>
            <a:noFill/>
            <a:ln w="76200" cap="rnd"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9" name="Text Box 11"/>
            <p:cNvSpPr txBox="1">
              <a:spLocks noChangeArrowheads="1"/>
            </p:cNvSpPr>
            <p:nvPr>
              <p:custDataLst>
                <p:tags r:id="rId14"/>
              </p:custDataLst>
            </p:nvPr>
          </p:nvSpPr>
          <p:spPr bwMode="auto">
            <a:xfrm>
              <a:off x="2667000" y="4191000"/>
              <a:ext cx="685800" cy="304800"/>
            </a:xfrm>
            <a:prstGeom prst="rect">
              <a:avLst/>
            </a:prstGeom>
            <a:solidFill>
              <a:srgbClr val="000000"/>
            </a:solidFill>
            <a:ln w="25400" cap="sq" algn="ctr">
              <a:solidFill>
                <a:srgbClr val="FFFFFF"/>
              </a:solidFill>
              <a:miter lim="800000"/>
              <a:headEnd/>
              <a:tailEnd/>
            </a:ln>
            <a:effectLst/>
          </p:spPr>
          <p:txBody>
            <a:bodyPr wrap="square" lIns="0" rIns="0"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200" b="0" i="0" u="none" strike="noStrike" kern="0" cap="none" spc="0" normalizeH="0" baseline="0" noProof="0" dirty="0" smtClean="0">
                  <a:ln>
                    <a:noFill/>
                  </a:ln>
                  <a:solidFill>
                    <a:srgbClr val="FFFFFF"/>
                  </a:solidFill>
                  <a:effectLst/>
                  <a:uLnTx/>
                  <a:uFillTx/>
                  <a:latin typeface="Source Sans Pro" panose="020B0503030403020204"/>
                </a:rPr>
                <a:t>extend</a:t>
              </a:r>
            </a:p>
          </p:txBody>
        </p:sp>
        <p:sp>
          <p:nvSpPr>
            <p:cNvPr id="20" name="Freeform 19"/>
            <p:cNvSpPr/>
            <p:nvPr>
              <p:custDataLst>
                <p:tags r:id="rId15"/>
              </p:custDataLst>
            </p:nvPr>
          </p:nvSpPr>
          <p:spPr>
            <a:xfrm>
              <a:off x="4953000" y="1733490"/>
              <a:ext cx="609600" cy="1524000"/>
            </a:xfrm>
            <a:custGeom>
              <a:avLst/>
              <a:gdLst>
                <a:gd name="connsiteX0" fmla="*/ 0 w 685800"/>
                <a:gd name="connsiteY0" fmla="*/ 0 h 762000"/>
                <a:gd name="connsiteX1" fmla="*/ 685800 w 685800"/>
                <a:gd name="connsiteY1" fmla="*/ 0 h 762000"/>
                <a:gd name="connsiteX2" fmla="*/ 685800 w 685800"/>
                <a:gd name="connsiteY2" fmla="*/ 762000 h 762000"/>
                <a:gd name="connsiteX3" fmla="*/ 0 w 685800"/>
                <a:gd name="connsiteY3" fmla="*/ 762000 h 762000"/>
                <a:gd name="connsiteX4" fmla="*/ 0 w 685800"/>
                <a:gd name="connsiteY4" fmla="*/ 0 h 762000"/>
                <a:gd name="connsiteX0" fmla="*/ 0 w 685800"/>
                <a:gd name="connsiteY0" fmla="*/ 0 h 762000"/>
                <a:gd name="connsiteX1" fmla="*/ 685800 w 685800"/>
                <a:gd name="connsiteY1" fmla="*/ 190500 h 762000"/>
                <a:gd name="connsiteX2" fmla="*/ 685800 w 685800"/>
                <a:gd name="connsiteY2" fmla="*/ 762000 h 762000"/>
                <a:gd name="connsiteX3" fmla="*/ 0 w 685800"/>
                <a:gd name="connsiteY3" fmla="*/ 762000 h 762000"/>
                <a:gd name="connsiteX4" fmla="*/ 0 w 685800"/>
                <a:gd name="connsiteY4" fmla="*/ 0 h 762000"/>
                <a:gd name="connsiteX0" fmla="*/ 0 w 685800"/>
                <a:gd name="connsiteY0" fmla="*/ 0 h 762000"/>
                <a:gd name="connsiteX1" fmla="*/ 685800 w 685800"/>
                <a:gd name="connsiteY1" fmla="*/ 190500 h 762000"/>
                <a:gd name="connsiteX2" fmla="*/ 685800 w 685800"/>
                <a:gd name="connsiteY2" fmla="*/ 571500 h 762000"/>
                <a:gd name="connsiteX3" fmla="*/ 0 w 685800"/>
                <a:gd name="connsiteY3" fmla="*/ 762000 h 762000"/>
                <a:gd name="connsiteX4" fmla="*/ 0 w 685800"/>
                <a:gd name="connsiteY4" fmla="*/ 0 h 762000"/>
                <a:gd name="connsiteX0" fmla="*/ 0 w 685800"/>
                <a:gd name="connsiteY0" fmla="*/ 0 h 762000"/>
                <a:gd name="connsiteX1" fmla="*/ 685800 w 685800"/>
                <a:gd name="connsiteY1" fmla="*/ 317500 h 762000"/>
                <a:gd name="connsiteX2" fmla="*/ 685800 w 685800"/>
                <a:gd name="connsiteY2" fmla="*/ 571500 h 762000"/>
                <a:gd name="connsiteX3" fmla="*/ 0 w 685800"/>
                <a:gd name="connsiteY3" fmla="*/ 762000 h 762000"/>
                <a:gd name="connsiteX4" fmla="*/ 0 w 685800"/>
                <a:gd name="connsiteY4" fmla="*/ 0 h 762000"/>
                <a:gd name="connsiteX0" fmla="*/ 0 w 685800"/>
                <a:gd name="connsiteY0" fmla="*/ 0 h 952500"/>
                <a:gd name="connsiteX1" fmla="*/ 685800 w 685800"/>
                <a:gd name="connsiteY1" fmla="*/ 317500 h 952500"/>
                <a:gd name="connsiteX2" fmla="*/ 685800 w 685800"/>
                <a:gd name="connsiteY2" fmla="*/ 952500 h 952500"/>
                <a:gd name="connsiteX3" fmla="*/ 0 w 685800"/>
                <a:gd name="connsiteY3" fmla="*/ 762000 h 952500"/>
                <a:gd name="connsiteX4" fmla="*/ 0 w 685800"/>
                <a:gd name="connsiteY4" fmla="*/ 0 h 952500"/>
                <a:gd name="connsiteX0" fmla="*/ 0 w 685800"/>
                <a:gd name="connsiteY0" fmla="*/ 0 h 1270000"/>
                <a:gd name="connsiteX1" fmla="*/ 685800 w 685800"/>
                <a:gd name="connsiteY1" fmla="*/ 317500 h 1270000"/>
                <a:gd name="connsiteX2" fmla="*/ 685800 w 685800"/>
                <a:gd name="connsiteY2" fmla="*/ 952500 h 1270000"/>
                <a:gd name="connsiteX3" fmla="*/ 0 w 685800"/>
                <a:gd name="connsiteY3" fmla="*/ 1270000 h 1270000"/>
                <a:gd name="connsiteX4" fmla="*/ 0 w 685800"/>
                <a:gd name="connsiteY4" fmla="*/ 0 h 1270000"/>
                <a:gd name="connsiteX0" fmla="*/ 0 w 685800"/>
                <a:gd name="connsiteY0" fmla="*/ 0 h 1270000"/>
                <a:gd name="connsiteX1" fmla="*/ 685800 w 685800"/>
                <a:gd name="connsiteY1" fmla="*/ 317500 h 1270000"/>
                <a:gd name="connsiteX2" fmla="*/ 685800 w 685800"/>
                <a:gd name="connsiteY2" fmla="*/ 952500 h 1270000"/>
                <a:gd name="connsiteX3" fmla="*/ 0 w 685800"/>
                <a:gd name="connsiteY3" fmla="*/ 1270000 h 1270000"/>
                <a:gd name="connsiteX4" fmla="*/ 0 w 685800"/>
                <a:gd name="connsiteY4" fmla="*/ 635000 h 1270000"/>
                <a:gd name="connsiteX5" fmla="*/ 0 w 685800"/>
                <a:gd name="connsiteY5" fmla="*/ 0 h 1270000"/>
                <a:gd name="connsiteX0" fmla="*/ 0 w 685800"/>
                <a:gd name="connsiteY0" fmla="*/ 0 h 1270000"/>
                <a:gd name="connsiteX1" fmla="*/ 685800 w 685800"/>
                <a:gd name="connsiteY1" fmla="*/ 317500 h 1270000"/>
                <a:gd name="connsiteX2" fmla="*/ 685800 w 685800"/>
                <a:gd name="connsiteY2" fmla="*/ 952500 h 1270000"/>
                <a:gd name="connsiteX3" fmla="*/ 0 w 685800"/>
                <a:gd name="connsiteY3" fmla="*/ 1270000 h 1270000"/>
                <a:gd name="connsiteX4" fmla="*/ 171450 w 685800"/>
                <a:gd name="connsiteY4" fmla="*/ 635000 h 1270000"/>
                <a:gd name="connsiteX5" fmla="*/ 0 w 685800"/>
                <a:gd name="connsiteY5" fmla="*/ 0 h 1270000"/>
                <a:gd name="connsiteX0" fmla="*/ 0 w 685800"/>
                <a:gd name="connsiteY0" fmla="*/ 0 h 1270000"/>
                <a:gd name="connsiteX1" fmla="*/ 685800 w 685800"/>
                <a:gd name="connsiteY1" fmla="*/ 317500 h 1270000"/>
                <a:gd name="connsiteX2" fmla="*/ 685800 w 685800"/>
                <a:gd name="connsiteY2" fmla="*/ 952500 h 1270000"/>
                <a:gd name="connsiteX3" fmla="*/ 0 w 685800"/>
                <a:gd name="connsiteY3" fmla="*/ 1270000 h 1270000"/>
                <a:gd name="connsiteX4" fmla="*/ 171450 w 685800"/>
                <a:gd name="connsiteY4" fmla="*/ 635000 h 1270000"/>
                <a:gd name="connsiteX5" fmla="*/ 0 w 685800"/>
                <a:gd name="connsiteY5" fmla="*/ 508000 h 1270000"/>
                <a:gd name="connsiteX6" fmla="*/ 0 w 685800"/>
                <a:gd name="connsiteY6" fmla="*/ 0 h 1270000"/>
                <a:gd name="connsiteX0" fmla="*/ 0 w 685800"/>
                <a:gd name="connsiteY0" fmla="*/ 0 h 1270000"/>
                <a:gd name="connsiteX1" fmla="*/ 685800 w 685800"/>
                <a:gd name="connsiteY1" fmla="*/ 317500 h 1270000"/>
                <a:gd name="connsiteX2" fmla="*/ 685800 w 685800"/>
                <a:gd name="connsiteY2" fmla="*/ 952500 h 1270000"/>
                <a:gd name="connsiteX3" fmla="*/ 0 w 685800"/>
                <a:gd name="connsiteY3" fmla="*/ 1270000 h 1270000"/>
                <a:gd name="connsiteX4" fmla="*/ 0 w 685800"/>
                <a:gd name="connsiteY4" fmla="*/ 762000 h 1270000"/>
                <a:gd name="connsiteX5" fmla="*/ 171450 w 685800"/>
                <a:gd name="connsiteY5" fmla="*/ 635000 h 1270000"/>
                <a:gd name="connsiteX6" fmla="*/ 0 w 685800"/>
                <a:gd name="connsiteY6" fmla="*/ 508000 h 1270000"/>
                <a:gd name="connsiteX7" fmla="*/ 0 w 685800"/>
                <a:gd name="connsiteY7" fmla="*/ 0 h 127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800" h="1270000">
                  <a:moveTo>
                    <a:pt x="0" y="0"/>
                  </a:moveTo>
                  <a:lnTo>
                    <a:pt x="685800" y="317500"/>
                  </a:lnTo>
                  <a:lnTo>
                    <a:pt x="685800" y="952500"/>
                  </a:lnTo>
                  <a:lnTo>
                    <a:pt x="0" y="1270000"/>
                  </a:lnTo>
                  <a:lnTo>
                    <a:pt x="0" y="762000"/>
                  </a:lnTo>
                  <a:lnTo>
                    <a:pt x="171450" y="635000"/>
                  </a:lnTo>
                  <a:lnTo>
                    <a:pt x="0" y="508000"/>
                  </a:lnTo>
                  <a:lnTo>
                    <a:pt x="0" y="0"/>
                  </a:lnTo>
                  <a:close/>
                </a:path>
              </a:pathLst>
            </a:custGeom>
            <a:solidFill>
              <a:srgbClr val="000000"/>
            </a:solidFill>
            <a:ln w="28575" cap="flat" cmpd="sng" algn="ctr">
              <a:solidFill>
                <a:srgbClr val="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21" name="Rectangle 19"/>
            <p:cNvSpPr>
              <a:spLocks noChangeArrowheads="1"/>
            </p:cNvSpPr>
            <p:nvPr>
              <p:custDataLst>
                <p:tags r:id="rId16"/>
              </p:custDataLst>
            </p:nvPr>
          </p:nvSpPr>
          <p:spPr bwMode="auto">
            <a:xfrm>
              <a:off x="4648200" y="2724090"/>
              <a:ext cx="152400" cy="762000"/>
            </a:xfrm>
            <a:custGeom>
              <a:avLst/>
              <a:gdLst>
                <a:gd name="connsiteX0" fmla="*/ 0 w 609600"/>
                <a:gd name="connsiteY0" fmla="*/ 0 h 1143000"/>
                <a:gd name="connsiteX1" fmla="*/ 609600 w 609600"/>
                <a:gd name="connsiteY1" fmla="*/ 0 h 1143000"/>
                <a:gd name="connsiteX2" fmla="*/ 609600 w 609600"/>
                <a:gd name="connsiteY2" fmla="*/ 1143000 h 1143000"/>
                <a:gd name="connsiteX3" fmla="*/ 0 w 609600"/>
                <a:gd name="connsiteY3" fmla="*/ 1143000 h 1143000"/>
                <a:gd name="connsiteX4" fmla="*/ 0 w 609600"/>
                <a:gd name="connsiteY4" fmla="*/ 0 h 1143000"/>
                <a:gd name="connsiteX0" fmla="*/ 0 w 609600"/>
                <a:gd name="connsiteY0" fmla="*/ 0 h 1143000"/>
                <a:gd name="connsiteX1" fmla="*/ 609600 w 609600"/>
                <a:gd name="connsiteY1" fmla="*/ 152400 h 1143000"/>
                <a:gd name="connsiteX2" fmla="*/ 609600 w 609600"/>
                <a:gd name="connsiteY2" fmla="*/ 1143000 h 1143000"/>
                <a:gd name="connsiteX3" fmla="*/ 0 w 609600"/>
                <a:gd name="connsiteY3" fmla="*/ 1143000 h 1143000"/>
                <a:gd name="connsiteX4" fmla="*/ 0 w 609600"/>
                <a:gd name="connsiteY4" fmla="*/ 0 h 1143000"/>
                <a:gd name="connsiteX0" fmla="*/ 0 w 609600"/>
                <a:gd name="connsiteY0" fmla="*/ 0 h 1143000"/>
                <a:gd name="connsiteX1" fmla="*/ 609600 w 609600"/>
                <a:gd name="connsiteY1" fmla="*/ 152400 h 1143000"/>
                <a:gd name="connsiteX2" fmla="*/ 609600 w 609600"/>
                <a:gd name="connsiteY2" fmla="*/ 990600 h 1143000"/>
                <a:gd name="connsiteX3" fmla="*/ 0 w 609600"/>
                <a:gd name="connsiteY3" fmla="*/ 1143000 h 1143000"/>
                <a:gd name="connsiteX4" fmla="*/ 0 w 609600"/>
                <a:gd name="connsiteY4" fmla="*/ 0 h 1143000"/>
                <a:gd name="connsiteX0" fmla="*/ 304800 w 609600"/>
                <a:gd name="connsiteY0" fmla="*/ 0 h 1143000"/>
                <a:gd name="connsiteX1" fmla="*/ 609600 w 609600"/>
                <a:gd name="connsiteY1" fmla="*/ 152400 h 1143000"/>
                <a:gd name="connsiteX2" fmla="*/ 609600 w 609600"/>
                <a:gd name="connsiteY2" fmla="*/ 990600 h 1143000"/>
                <a:gd name="connsiteX3" fmla="*/ 0 w 609600"/>
                <a:gd name="connsiteY3" fmla="*/ 1143000 h 1143000"/>
                <a:gd name="connsiteX4" fmla="*/ 304800 w 609600"/>
                <a:gd name="connsiteY4" fmla="*/ 0 h 1143000"/>
                <a:gd name="connsiteX0" fmla="*/ 0 w 304800"/>
                <a:gd name="connsiteY0" fmla="*/ 0 h 1143000"/>
                <a:gd name="connsiteX1" fmla="*/ 304800 w 304800"/>
                <a:gd name="connsiteY1" fmla="*/ 152400 h 1143000"/>
                <a:gd name="connsiteX2" fmla="*/ 304800 w 304800"/>
                <a:gd name="connsiteY2" fmla="*/ 990600 h 1143000"/>
                <a:gd name="connsiteX3" fmla="*/ 0 w 304800"/>
                <a:gd name="connsiteY3" fmla="*/ 1143000 h 1143000"/>
                <a:gd name="connsiteX4" fmla="*/ 0 w 304800"/>
                <a:gd name="connsiteY4" fmla="*/ 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1143000">
                  <a:moveTo>
                    <a:pt x="0" y="0"/>
                  </a:moveTo>
                  <a:lnTo>
                    <a:pt x="304800" y="152400"/>
                  </a:lnTo>
                  <a:lnTo>
                    <a:pt x="304800" y="990600"/>
                  </a:lnTo>
                  <a:lnTo>
                    <a:pt x="0" y="1143000"/>
                  </a:lnTo>
                  <a:lnTo>
                    <a:pt x="0" y="0"/>
                  </a:lnTo>
                  <a:close/>
                </a:path>
              </a:pathLst>
            </a:cu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22" name="Rectangle 4"/>
            <p:cNvSpPr>
              <a:spLocks noChangeArrowheads="1"/>
            </p:cNvSpPr>
            <p:nvPr>
              <p:custDataLst>
                <p:tags r:id="rId17"/>
              </p:custDataLst>
            </p:nvPr>
          </p:nvSpPr>
          <p:spPr bwMode="auto">
            <a:xfrm>
              <a:off x="6400800" y="3257490"/>
              <a:ext cx="1143000" cy="1066800"/>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23" name="Rectangle 22"/>
            <p:cNvSpPr>
              <a:spLocks noChangeArrowheads="1"/>
            </p:cNvSpPr>
            <p:nvPr>
              <p:custDataLst>
                <p:tags r:id="rId18"/>
              </p:custDataLst>
            </p:nvPr>
          </p:nvSpPr>
          <p:spPr bwMode="auto">
            <a:xfrm>
              <a:off x="2362199" y="1809690"/>
              <a:ext cx="1143001" cy="1363663"/>
            </a:xfrm>
            <a:prstGeom prst="rect">
              <a:avLst/>
            </a:prstGeom>
            <a:solidFill>
              <a:srgbClr val="000000"/>
            </a:solidFill>
            <a:ln w="25400" cap="sq" algn="ctr">
              <a:solidFill>
                <a:srgbClr val="FFFFFF"/>
              </a:solidFill>
              <a:miter lim="800000"/>
              <a:headEnd/>
              <a:tailEnd/>
            </a:ln>
            <a:effectLst/>
          </p:spPr>
          <p:txBody>
            <a:bodyPr anchor="ctr" anchorCtr="1">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register</a:t>
              </a:r>
              <a:br>
                <a:rPr kumimoji="0" lang="en-US" sz="1400" b="0" i="0" u="none" strike="noStrike" kern="0" cap="none" spc="0" normalizeH="0" baseline="0" noProof="0" dirty="0" smtClean="0">
                  <a:ln>
                    <a:noFill/>
                  </a:ln>
                  <a:solidFill>
                    <a:srgbClr val="FFFFFF"/>
                  </a:solidFill>
                  <a:effectLst/>
                  <a:uLnTx/>
                  <a:uFillTx/>
                  <a:latin typeface="Source Sans Pro" panose="020B0503030403020204"/>
                </a:rPr>
              </a:br>
              <a:r>
                <a:rPr kumimoji="0" lang="en-US" sz="1400" b="0" i="0" u="none" strike="noStrike" kern="0" cap="none" spc="0" normalizeH="0" baseline="0" noProof="0" dirty="0" smtClean="0">
                  <a:ln>
                    <a:noFill/>
                  </a:ln>
                  <a:solidFill>
                    <a:srgbClr val="FFFFFF"/>
                  </a:solidFill>
                  <a:effectLst/>
                  <a:uLnTx/>
                  <a:uFillTx/>
                  <a:latin typeface="Source Sans Pro" panose="020B0503030403020204"/>
                </a:rPr>
                <a:t>file</a:t>
              </a:r>
            </a:p>
          </p:txBody>
        </p:sp>
        <p:sp>
          <p:nvSpPr>
            <p:cNvPr id="24" name="Oval 24"/>
            <p:cNvSpPr>
              <a:spLocks noChangeArrowheads="1"/>
            </p:cNvSpPr>
            <p:nvPr>
              <p:custDataLst>
                <p:tags r:id="rId19"/>
              </p:custDataLst>
            </p:nvPr>
          </p:nvSpPr>
          <p:spPr bwMode="auto">
            <a:xfrm>
              <a:off x="2362200" y="3581400"/>
              <a:ext cx="1219200" cy="457199"/>
            </a:xfrm>
            <a:prstGeom prst="ellipse">
              <a:avLst/>
            </a:prstGeom>
            <a:solidFill>
              <a:srgbClr val="000000"/>
            </a:solidFill>
            <a:ln w="25400" cap="sq" algn="ctr">
              <a:solidFill>
                <a:srgbClr val="18B9BC"/>
              </a:solidFill>
              <a:round/>
              <a:headEnd/>
              <a:tailEnd/>
            </a:ln>
            <a:effectLst/>
          </p:spPr>
          <p:txBody>
            <a:bodyPr wrap="non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control</a:t>
              </a:r>
            </a:p>
          </p:txBody>
        </p:sp>
        <p:sp>
          <p:nvSpPr>
            <p:cNvPr id="25" name="Rounded Rectangle 24"/>
            <p:cNvSpPr/>
            <p:nvPr>
              <p:custDataLst>
                <p:tags r:id="rId20"/>
              </p:custDataLst>
            </p:nvPr>
          </p:nvSpPr>
          <p:spPr>
            <a:xfrm>
              <a:off x="152400" y="1200090"/>
              <a:ext cx="1600200" cy="4648200"/>
            </a:xfrm>
            <a:prstGeom prst="roundRect">
              <a:avLst/>
            </a:prstGeom>
            <a:noFill/>
            <a:ln w="762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26" name="Line 25"/>
            <p:cNvSpPr>
              <a:spLocks noChangeShapeType="1"/>
            </p:cNvSpPr>
            <p:nvPr>
              <p:custDataLst>
                <p:tags r:id="rId21"/>
              </p:custDataLst>
            </p:nvPr>
          </p:nvSpPr>
          <p:spPr bwMode="auto">
            <a:xfrm flipV="1">
              <a:off x="2514600" y="3181291"/>
              <a:ext cx="1" cy="228600"/>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27" name="Line 47"/>
            <p:cNvSpPr>
              <a:spLocks noChangeShapeType="1"/>
            </p:cNvSpPr>
            <p:nvPr>
              <p:custDataLst>
                <p:tags r:id="rId22"/>
              </p:custDataLst>
            </p:nvPr>
          </p:nvSpPr>
          <p:spPr bwMode="auto">
            <a:xfrm flipV="1">
              <a:off x="8686800" y="971490"/>
              <a:ext cx="0" cy="1676400"/>
            </a:xfrm>
            <a:prstGeom prst="line">
              <a:avLst/>
            </a:prstGeom>
            <a:noFill/>
            <a:ln w="25400" cap="sq">
              <a:solidFill>
                <a:srgbClr val="66FF33"/>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28" name="Line 51"/>
            <p:cNvSpPr>
              <a:spLocks noChangeShapeType="1"/>
            </p:cNvSpPr>
            <p:nvPr>
              <p:custDataLst>
                <p:tags r:id="rId23"/>
              </p:custDataLst>
            </p:nvPr>
          </p:nvSpPr>
          <p:spPr bwMode="auto">
            <a:xfrm flipV="1">
              <a:off x="2209800" y="2724090"/>
              <a:ext cx="152400" cy="0"/>
            </a:xfrm>
            <a:prstGeom prst="line">
              <a:avLst/>
            </a:prstGeom>
            <a:noFill/>
            <a:ln w="25400" cap="sq">
              <a:solidFill>
                <a:srgbClr val="66FF33"/>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29" name="Text Box 52"/>
            <p:cNvSpPr txBox="1">
              <a:spLocks noChangeArrowheads="1"/>
            </p:cNvSpPr>
            <p:nvPr>
              <p:custDataLst>
                <p:tags r:id="rId24"/>
              </p:custDataLst>
            </p:nvPr>
          </p:nvSpPr>
          <p:spPr bwMode="auto">
            <a:xfrm>
              <a:off x="5105400" y="2266890"/>
              <a:ext cx="470000" cy="394275"/>
            </a:xfrm>
            <a:prstGeom prst="rect">
              <a:avLst/>
            </a:prstGeom>
            <a:noFill/>
            <a:ln w="25400" cap="sq" algn="ctr">
              <a:noFill/>
              <a:miter lim="800000"/>
              <a:headEnd/>
              <a:tailEnd/>
            </a:ln>
            <a:effectLst/>
          </p:spPr>
          <p:txBody>
            <a:bodyPr wrap="non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ALU</a:t>
              </a:r>
            </a:p>
          </p:txBody>
        </p:sp>
        <p:sp>
          <p:nvSpPr>
            <p:cNvPr id="30" name="Line 49"/>
            <p:cNvSpPr>
              <a:spLocks noChangeShapeType="1"/>
            </p:cNvSpPr>
            <p:nvPr>
              <p:custDataLst>
                <p:tags r:id="rId25"/>
              </p:custDataLst>
            </p:nvPr>
          </p:nvSpPr>
          <p:spPr bwMode="auto">
            <a:xfrm flipH="1">
              <a:off x="2209800" y="971490"/>
              <a:ext cx="0" cy="1752600"/>
            </a:xfrm>
            <a:prstGeom prst="line">
              <a:avLst/>
            </a:prstGeom>
            <a:noFill/>
            <a:ln w="25400" cap="sq">
              <a:solidFill>
                <a:srgbClr val="66FF33"/>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31" name="Line 44"/>
            <p:cNvSpPr>
              <a:spLocks noChangeShapeType="1"/>
            </p:cNvSpPr>
            <p:nvPr>
              <p:custDataLst>
                <p:tags r:id="rId26"/>
              </p:custDataLst>
            </p:nvPr>
          </p:nvSpPr>
          <p:spPr bwMode="auto">
            <a:xfrm>
              <a:off x="4800600" y="3028890"/>
              <a:ext cx="152400" cy="0"/>
            </a:xfrm>
            <a:prstGeom prst="line">
              <a:avLst/>
            </a:prstGeom>
            <a:noFill/>
            <a:ln w="25400" cap="sq">
              <a:solidFill>
                <a:srgbClr val="66FF33"/>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32" name="Line 44"/>
            <p:cNvSpPr>
              <a:spLocks noChangeShapeType="1"/>
            </p:cNvSpPr>
            <p:nvPr>
              <p:custDataLst>
                <p:tags r:id="rId27"/>
              </p:custDataLst>
            </p:nvPr>
          </p:nvSpPr>
          <p:spPr bwMode="auto">
            <a:xfrm>
              <a:off x="4419600" y="3333690"/>
              <a:ext cx="152400" cy="0"/>
            </a:xfrm>
            <a:prstGeom prst="line">
              <a:avLst/>
            </a:prstGeom>
            <a:noFill/>
            <a:ln w="25400" cap="sq">
              <a:solidFill>
                <a:srgbClr val="66FF33"/>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33" name="Line 49"/>
            <p:cNvSpPr>
              <a:spLocks noChangeShapeType="1"/>
            </p:cNvSpPr>
            <p:nvPr>
              <p:custDataLst>
                <p:tags r:id="rId28"/>
              </p:custDataLst>
            </p:nvPr>
          </p:nvSpPr>
          <p:spPr bwMode="auto">
            <a:xfrm>
              <a:off x="2057400" y="4191000"/>
              <a:ext cx="152400" cy="152400"/>
            </a:xfrm>
            <a:prstGeom prst="line">
              <a:avLst/>
            </a:prstGeom>
            <a:noFill/>
            <a:ln w="25400" cap="sq">
              <a:solidFill>
                <a:srgbClr val="66FF33"/>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34" name="Text Box 5"/>
            <p:cNvSpPr txBox="1">
              <a:spLocks noChangeArrowheads="1"/>
            </p:cNvSpPr>
            <p:nvPr>
              <p:custDataLst>
                <p:tags r:id="rId29"/>
              </p:custDataLst>
            </p:nvPr>
          </p:nvSpPr>
          <p:spPr bwMode="auto">
            <a:xfrm>
              <a:off x="6477000" y="3943290"/>
              <a:ext cx="976100" cy="413639"/>
            </a:xfrm>
            <a:prstGeom prst="rect">
              <a:avLst/>
            </a:prstGeom>
            <a:noFill/>
            <a:ln w="25400" cap="sq" algn="ctr">
              <a:no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memory</a:t>
              </a:r>
            </a:p>
          </p:txBody>
        </p:sp>
        <p:sp>
          <p:nvSpPr>
            <p:cNvPr id="35" name="Line 49"/>
            <p:cNvSpPr>
              <a:spLocks noChangeShapeType="1"/>
            </p:cNvSpPr>
            <p:nvPr>
              <p:custDataLst>
                <p:tags r:id="rId30"/>
              </p:custDataLst>
            </p:nvPr>
          </p:nvSpPr>
          <p:spPr bwMode="auto">
            <a:xfrm flipV="1">
              <a:off x="4191000" y="2876490"/>
              <a:ext cx="0" cy="914400"/>
            </a:xfrm>
            <a:prstGeom prst="line">
              <a:avLst/>
            </a:prstGeom>
            <a:noFill/>
            <a:ln w="25400" cap="sq">
              <a:solidFill>
                <a:srgbClr val="66FF33"/>
              </a:solidFill>
              <a:round/>
              <a:headEnd/>
              <a:tailEnd type="oval"/>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36" name="Text Box 5"/>
            <p:cNvSpPr txBox="1">
              <a:spLocks noChangeArrowheads="1"/>
            </p:cNvSpPr>
            <p:nvPr>
              <p:custDataLst>
                <p:tags r:id="rId31"/>
              </p:custDataLst>
            </p:nvPr>
          </p:nvSpPr>
          <p:spPr bwMode="auto">
            <a:xfrm>
              <a:off x="6324600" y="3562290"/>
              <a:ext cx="518900" cy="394275"/>
            </a:xfrm>
            <a:prstGeom prst="rect">
              <a:avLst/>
            </a:prstGeom>
            <a:noFill/>
            <a:ln w="25400" cap="sq" algn="ctr">
              <a:no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d</a:t>
              </a:r>
              <a:r>
                <a:rPr kumimoji="0" lang="en-US" sz="1400" b="0" i="0" u="none" strike="noStrike" kern="0" cap="none" spc="0" normalizeH="0" baseline="-25000" noProof="0" dirty="0" smtClean="0">
                  <a:ln>
                    <a:noFill/>
                  </a:ln>
                  <a:solidFill>
                    <a:srgbClr val="FFFFFF"/>
                  </a:solidFill>
                  <a:effectLst/>
                  <a:uLnTx/>
                  <a:uFillTx/>
                  <a:latin typeface="Source Sans Pro" panose="020B0503030403020204"/>
                </a:rPr>
                <a:t>in</a:t>
              </a:r>
            </a:p>
          </p:txBody>
        </p:sp>
        <p:sp>
          <p:nvSpPr>
            <p:cNvPr id="37" name="Text Box 5"/>
            <p:cNvSpPr txBox="1">
              <a:spLocks noChangeArrowheads="1"/>
            </p:cNvSpPr>
            <p:nvPr>
              <p:custDataLst>
                <p:tags r:id="rId32"/>
              </p:custDataLst>
            </p:nvPr>
          </p:nvSpPr>
          <p:spPr bwMode="auto">
            <a:xfrm>
              <a:off x="7010400" y="3562290"/>
              <a:ext cx="518900" cy="394275"/>
            </a:xfrm>
            <a:prstGeom prst="rect">
              <a:avLst/>
            </a:prstGeom>
            <a:noFill/>
            <a:ln w="25400" cap="sq" algn="ctr">
              <a:no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err="1" smtClean="0">
                  <a:ln>
                    <a:noFill/>
                  </a:ln>
                  <a:solidFill>
                    <a:srgbClr val="FFFFFF"/>
                  </a:solidFill>
                  <a:effectLst/>
                  <a:uLnTx/>
                  <a:uFillTx/>
                  <a:latin typeface="Source Sans Pro" panose="020B0503030403020204"/>
                </a:rPr>
                <a:t>d</a:t>
              </a:r>
              <a:r>
                <a:rPr kumimoji="0" lang="en-US" sz="1400" b="0" i="0" u="none" strike="noStrike" kern="0" cap="none" spc="0" normalizeH="0" baseline="-25000" noProof="0" dirty="0" err="1" smtClean="0">
                  <a:ln>
                    <a:noFill/>
                  </a:ln>
                  <a:solidFill>
                    <a:srgbClr val="FFFFFF"/>
                  </a:solidFill>
                  <a:effectLst/>
                  <a:uLnTx/>
                  <a:uFillTx/>
                  <a:latin typeface="Source Sans Pro" panose="020B0503030403020204"/>
                </a:rPr>
                <a:t>out</a:t>
              </a:r>
              <a:endParaRPr kumimoji="0" lang="en-US" sz="1400" b="0" i="0" u="none" strike="noStrike" kern="0" cap="none" spc="0" normalizeH="0" baseline="-25000" noProof="0" dirty="0" smtClean="0">
                <a:ln>
                  <a:noFill/>
                </a:ln>
                <a:solidFill>
                  <a:srgbClr val="FFFFFF"/>
                </a:solidFill>
                <a:effectLst/>
                <a:uLnTx/>
                <a:uFillTx/>
                <a:latin typeface="Source Sans Pro" panose="020B0503030403020204"/>
              </a:endParaRPr>
            </a:p>
          </p:txBody>
        </p:sp>
        <p:sp>
          <p:nvSpPr>
            <p:cNvPr id="38" name="Line 45"/>
            <p:cNvSpPr>
              <a:spLocks noChangeShapeType="1"/>
            </p:cNvSpPr>
            <p:nvPr>
              <p:custDataLst>
                <p:tags r:id="rId33"/>
              </p:custDataLst>
            </p:nvPr>
          </p:nvSpPr>
          <p:spPr bwMode="auto">
            <a:xfrm flipV="1">
              <a:off x="6858000" y="4324290"/>
              <a:ext cx="0" cy="228600"/>
            </a:xfrm>
            <a:prstGeom prst="line">
              <a:avLst/>
            </a:prstGeom>
            <a:noFill/>
            <a:ln w="25400" cap="sq">
              <a:solidFill>
                <a:srgbClr val="18B9BC"/>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39" name="Text Box 5"/>
            <p:cNvSpPr txBox="1">
              <a:spLocks noChangeArrowheads="1"/>
            </p:cNvSpPr>
            <p:nvPr>
              <p:custDataLst>
                <p:tags r:id="rId34"/>
              </p:custDataLst>
            </p:nvPr>
          </p:nvSpPr>
          <p:spPr bwMode="auto">
            <a:xfrm>
              <a:off x="6400800" y="3181290"/>
              <a:ext cx="976100" cy="394275"/>
            </a:xfrm>
            <a:prstGeom prst="rect">
              <a:avLst/>
            </a:prstGeom>
            <a:noFill/>
            <a:ln w="25400" cap="sq" algn="ctr">
              <a:no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err="1" smtClean="0">
                  <a:ln>
                    <a:noFill/>
                  </a:ln>
                  <a:solidFill>
                    <a:srgbClr val="FFFFFF"/>
                  </a:solidFill>
                  <a:effectLst/>
                  <a:uLnTx/>
                  <a:uFillTx/>
                  <a:latin typeface="Source Sans Pro" panose="020B0503030403020204"/>
                </a:rPr>
                <a:t>addr</a:t>
              </a:r>
              <a:endParaRPr kumimoji="0" lang="en-US" sz="1400" b="0" i="0" u="none" strike="noStrike" kern="0" cap="none" spc="0" normalizeH="0" baseline="0" noProof="0" dirty="0" smtClean="0">
                <a:ln>
                  <a:noFill/>
                </a:ln>
                <a:solidFill>
                  <a:srgbClr val="FFFFFF"/>
                </a:solidFill>
                <a:effectLst/>
                <a:uLnTx/>
                <a:uFillTx/>
                <a:latin typeface="Source Sans Pro" panose="020B0503030403020204"/>
              </a:endParaRPr>
            </a:p>
          </p:txBody>
        </p:sp>
        <p:sp>
          <p:nvSpPr>
            <p:cNvPr id="40" name="Line 44"/>
            <p:cNvSpPr>
              <a:spLocks noChangeShapeType="1"/>
            </p:cNvSpPr>
            <p:nvPr>
              <p:custDataLst>
                <p:tags r:id="rId35"/>
              </p:custDataLst>
            </p:nvPr>
          </p:nvSpPr>
          <p:spPr bwMode="auto">
            <a:xfrm>
              <a:off x="6858000" y="2419290"/>
              <a:ext cx="0" cy="838200"/>
            </a:xfrm>
            <a:prstGeom prst="line">
              <a:avLst/>
            </a:prstGeom>
            <a:noFill/>
            <a:ln w="25400" cap="sq">
              <a:solidFill>
                <a:srgbClr val="66FF33"/>
              </a:solidFill>
              <a:round/>
              <a:headEnd type="oval"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41" name="Line 48"/>
            <p:cNvSpPr>
              <a:spLocks noChangeShapeType="1"/>
            </p:cNvSpPr>
            <p:nvPr>
              <p:custDataLst>
                <p:tags r:id="rId36"/>
              </p:custDataLst>
            </p:nvPr>
          </p:nvSpPr>
          <p:spPr bwMode="auto">
            <a:xfrm flipH="1">
              <a:off x="8534400" y="2647890"/>
              <a:ext cx="152400" cy="0"/>
            </a:xfrm>
            <a:prstGeom prst="line">
              <a:avLst/>
            </a:prstGeom>
            <a:noFill/>
            <a:ln w="25400" cap="sq">
              <a:solidFill>
                <a:srgbClr val="66FF33"/>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42" name="Line 44"/>
            <p:cNvSpPr>
              <a:spLocks noChangeShapeType="1"/>
            </p:cNvSpPr>
            <p:nvPr>
              <p:custDataLst>
                <p:tags r:id="rId37"/>
              </p:custDataLst>
            </p:nvPr>
          </p:nvSpPr>
          <p:spPr bwMode="auto">
            <a:xfrm>
              <a:off x="8229600" y="2876490"/>
              <a:ext cx="152400" cy="0"/>
            </a:xfrm>
            <a:prstGeom prst="line">
              <a:avLst/>
            </a:prstGeom>
            <a:noFill/>
            <a:ln w="25400" cap="sq">
              <a:solidFill>
                <a:srgbClr val="66FF33"/>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43" name="Line 49"/>
            <p:cNvSpPr>
              <a:spLocks noChangeShapeType="1"/>
            </p:cNvSpPr>
            <p:nvPr>
              <p:custDataLst>
                <p:tags r:id="rId38"/>
              </p:custDataLst>
            </p:nvPr>
          </p:nvSpPr>
          <p:spPr bwMode="auto">
            <a:xfrm>
              <a:off x="8229600" y="2876490"/>
              <a:ext cx="0" cy="914400"/>
            </a:xfrm>
            <a:prstGeom prst="line">
              <a:avLst/>
            </a:prstGeom>
            <a:noFill/>
            <a:ln w="25400" cap="sq">
              <a:solidFill>
                <a:srgbClr val="66FF33"/>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44" name="Line 45"/>
            <p:cNvSpPr>
              <a:spLocks noChangeShapeType="1"/>
            </p:cNvSpPr>
            <p:nvPr>
              <p:custDataLst>
                <p:tags r:id="rId39"/>
              </p:custDataLst>
            </p:nvPr>
          </p:nvSpPr>
          <p:spPr bwMode="auto">
            <a:xfrm flipV="1">
              <a:off x="8458200" y="3028890"/>
              <a:ext cx="0" cy="228600"/>
            </a:xfrm>
            <a:prstGeom prst="line">
              <a:avLst/>
            </a:prstGeom>
            <a:noFill/>
            <a:ln w="25400" cap="sq">
              <a:solidFill>
                <a:srgbClr val="18B9BC"/>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45" name="Line 45"/>
            <p:cNvSpPr>
              <a:spLocks noChangeShapeType="1"/>
            </p:cNvSpPr>
            <p:nvPr>
              <p:custDataLst>
                <p:tags r:id="rId40"/>
              </p:custDataLst>
            </p:nvPr>
          </p:nvSpPr>
          <p:spPr bwMode="auto">
            <a:xfrm flipV="1">
              <a:off x="5334000" y="3028890"/>
              <a:ext cx="0" cy="228600"/>
            </a:xfrm>
            <a:prstGeom prst="line">
              <a:avLst/>
            </a:prstGeom>
            <a:noFill/>
            <a:ln w="25400" cap="sq">
              <a:solidFill>
                <a:srgbClr val="18B9BC"/>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46" name="Line 45"/>
            <p:cNvSpPr>
              <a:spLocks noChangeShapeType="1"/>
            </p:cNvSpPr>
            <p:nvPr>
              <p:custDataLst>
                <p:tags r:id="rId41"/>
              </p:custDataLst>
            </p:nvPr>
          </p:nvSpPr>
          <p:spPr bwMode="auto">
            <a:xfrm flipV="1">
              <a:off x="4648200" y="3486090"/>
              <a:ext cx="0" cy="228600"/>
            </a:xfrm>
            <a:prstGeom prst="line">
              <a:avLst/>
            </a:prstGeom>
            <a:noFill/>
            <a:ln w="25400" cap="sq">
              <a:solidFill>
                <a:srgbClr val="18B9BC"/>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47" name="Line 45"/>
            <p:cNvSpPr>
              <a:spLocks noChangeShapeType="1"/>
            </p:cNvSpPr>
            <p:nvPr>
              <p:custDataLst>
                <p:tags r:id="rId42"/>
              </p:custDataLst>
            </p:nvPr>
          </p:nvSpPr>
          <p:spPr bwMode="auto">
            <a:xfrm flipV="1">
              <a:off x="2971800" y="4572000"/>
              <a:ext cx="0" cy="228600"/>
            </a:xfrm>
            <a:prstGeom prst="line">
              <a:avLst/>
            </a:prstGeom>
            <a:noFill/>
            <a:ln w="25400" cap="sq">
              <a:solidFill>
                <a:srgbClr val="18B9BC"/>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48" name="Line 25"/>
            <p:cNvSpPr>
              <a:spLocks noChangeShapeType="1"/>
            </p:cNvSpPr>
            <p:nvPr>
              <p:custDataLst>
                <p:tags r:id="rId43"/>
              </p:custDataLst>
            </p:nvPr>
          </p:nvSpPr>
          <p:spPr bwMode="auto">
            <a:xfrm flipV="1">
              <a:off x="2895599" y="3181291"/>
              <a:ext cx="1" cy="228600"/>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49" name="Line 25"/>
            <p:cNvSpPr>
              <a:spLocks noChangeShapeType="1"/>
            </p:cNvSpPr>
            <p:nvPr>
              <p:custDataLst>
                <p:tags r:id="rId44"/>
              </p:custDataLst>
            </p:nvPr>
          </p:nvSpPr>
          <p:spPr bwMode="auto">
            <a:xfrm flipV="1">
              <a:off x="3124199" y="3181291"/>
              <a:ext cx="1" cy="228600"/>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50" name="Line 25"/>
            <p:cNvSpPr>
              <a:spLocks noChangeShapeType="1"/>
            </p:cNvSpPr>
            <p:nvPr>
              <p:custDataLst>
                <p:tags r:id="rId45"/>
              </p:custDataLst>
            </p:nvPr>
          </p:nvSpPr>
          <p:spPr bwMode="auto">
            <a:xfrm flipV="1">
              <a:off x="3352799" y="3181291"/>
              <a:ext cx="1" cy="228600"/>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51" name="Line 34"/>
            <p:cNvSpPr>
              <a:spLocks noChangeShapeType="1"/>
            </p:cNvSpPr>
            <p:nvPr>
              <p:custDataLst>
                <p:tags r:id="rId46"/>
              </p:custDataLst>
            </p:nvPr>
          </p:nvSpPr>
          <p:spPr bwMode="auto">
            <a:xfrm flipV="1">
              <a:off x="2057400" y="3810000"/>
              <a:ext cx="304800" cy="0"/>
            </a:xfrm>
            <a:prstGeom prst="line">
              <a:avLst/>
            </a:prstGeom>
            <a:noFill/>
            <a:ln w="25400" cap="sq">
              <a:solidFill>
                <a:srgbClr val="18B9BC"/>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52" name="Rounded Rectangle 51"/>
            <p:cNvSpPr/>
            <p:nvPr>
              <p:custDataLst>
                <p:tags r:id="rId47"/>
              </p:custDataLst>
            </p:nvPr>
          </p:nvSpPr>
          <p:spPr>
            <a:xfrm>
              <a:off x="3886200" y="1200090"/>
              <a:ext cx="2057400" cy="4648200"/>
            </a:xfrm>
            <a:prstGeom prst="roundRect">
              <a:avLst>
                <a:gd name="adj" fmla="val 11944"/>
              </a:avLst>
            </a:prstGeom>
            <a:noFill/>
            <a:ln w="762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cxnSp>
          <p:nvCxnSpPr>
            <p:cNvPr id="53" name="Straight Connector 52"/>
            <p:cNvCxnSpPr/>
            <p:nvPr>
              <p:custDataLst>
                <p:tags r:id="rId48"/>
              </p:custDataLst>
            </p:nvPr>
          </p:nvCxnSpPr>
          <p:spPr>
            <a:xfrm flipV="1">
              <a:off x="2057400" y="5848290"/>
              <a:ext cx="1600200" cy="2"/>
            </a:xfrm>
            <a:prstGeom prst="line">
              <a:avLst/>
            </a:prstGeom>
            <a:noFill/>
            <a:ln w="76200" cap="flat" cmpd="sng" algn="ctr">
              <a:solidFill>
                <a:srgbClr val="000000"/>
              </a:solidFill>
              <a:prstDash val="solid"/>
            </a:ln>
            <a:effectLst/>
          </p:spPr>
        </p:cxnSp>
        <p:cxnSp>
          <p:nvCxnSpPr>
            <p:cNvPr id="54" name="Straight Connector 53"/>
            <p:cNvCxnSpPr/>
            <p:nvPr>
              <p:custDataLst>
                <p:tags r:id="rId49"/>
              </p:custDataLst>
            </p:nvPr>
          </p:nvCxnSpPr>
          <p:spPr>
            <a:xfrm rot="10800000">
              <a:off x="1905001" y="3562291"/>
              <a:ext cx="533402" cy="0"/>
            </a:xfrm>
            <a:prstGeom prst="line">
              <a:avLst/>
            </a:prstGeom>
            <a:noFill/>
            <a:ln w="76200" cap="flat" cmpd="sng" algn="ctr">
              <a:solidFill>
                <a:srgbClr val="000000"/>
              </a:solidFill>
              <a:prstDash val="solid"/>
            </a:ln>
            <a:effectLst/>
          </p:spPr>
        </p:cxnSp>
        <p:cxnSp>
          <p:nvCxnSpPr>
            <p:cNvPr id="55" name="Straight Connector 54"/>
            <p:cNvCxnSpPr/>
            <p:nvPr>
              <p:custDataLst>
                <p:tags r:id="rId50"/>
              </p:custDataLst>
            </p:nvPr>
          </p:nvCxnSpPr>
          <p:spPr>
            <a:xfrm rot="5400000">
              <a:off x="6553200" y="3181290"/>
              <a:ext cx="4724400" cy="0"/>
            </a:xfrm>
            <a:prstGeom prst="line">
              <a:avLst/>
            </a:prstGeom>
            <a:noFill/>
            <a:ln w="76200" cap="flat" cmpd="sng" algn="ctr">
              <a:solidFill>
                <a:srgbClr val="000000"/>
              </a:solidFill>
              <a:prstDash val="solid"/>
            </a:ln>
            <a:effectLst/>
          </p:spPr>
        </p:cxnSp>
        <p:cxnSp>
          <p:nvCxnSpPr>
            <p:cNvPr id="56" name="Straight Connector 55"/>
            <p:cNvCxnSpPr/>
            <p:nvPr>
              <p:custDataLst>
                <p:tags r:id="rId51"/>
              </p:custDataLst>
            </p:nvPr>
          </p:nvCxnSpPr>
          <p:spPr>
            <a:xfrm rot="16200000" flipH="1">
              <a:off x="800101" y="2000190"/>
              <a:ext cx="2514600" cy="1"/>
            </a:xfrm>
            <a:prstGeom prst="line">
              <a:avLst/>
            </a:prstGeom>
            <a:noFill/>
            <a:ln w="76200" cap="flat" cmpd="sng" algn="ctr">
              <a:solidFill>
                <a:srgbClr val="000000"/>
              </a:solidFill>
              <a:prstDash val="solid"/>
            </a:ln>
            <a:effectLst/>
          </p:spPr>
        </p:cxnSp>
        <p:sp>
          <p:nvSpPr>
            <p:cNvPr id="57" name="Arc 56"/>
            <p:cNvSpPr/>
            <p:nvPr>
              <p:custDataLst>
                <p:tags r:id="rId52"/>
              </p:custDataLst>
            </p:nvPr>
          </p:nvSpPr>
          <p:spPr>
            <a:xfrm rot="5400000">
              <a:off x="3276600" y="5238690"/>
              <a:ext cx="609600" cy="609600"/>
            </a:xfrm>
            <a:prstGeom prst="arc">
              <a:avLst/>
            </a:prstGeom>
            <a:noFill/>
            <a:ln w="76200" cap="rnd"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58" name="Arc 57"/>
            <p:cNvSpPr/>
            <p:nvPr>
              <p:custDataLst>
                <p:tags r:id="rId53"/>
              </p:custDataLst>
            </p:nvPr>
          </p:nvSpPr>
          <p:spPr>
            <a:xfrm rot="10800000">
              <a:off x="1752601" y="5238690"/>
              <a:ext cx="609600" cy="609600"/>
            </a:xfrm>
            <a:prstGeom prst="arc">
              <a:avLst/>
            </a:prstGeom>
            <a:noFill/>
            <a:ln w="76200" cap="rnd"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cxnSp>
          <p:nvCxnSpPr>
            <p:cNvPr id="59" name="Straight Connector 58"/>
            <p:cNvCxnSpPr/>
            <p:nvPr>
              <p:custDataLst>
                <p:tags r:id="rId54"/>
              </p:custDataLst>
            </p:nvPr>
          </p:nvCxnSpPr>
          <p:spPr>
            <a:xfrm rot="10800000">
              <a:off x="2057400" y="514290"/>
              <a:ext cx="6553200" cy="0"/>
            </a:xfrm>
            <a:prstGeom prst="line">
              <a:avLst/>
            </a:prstGeom>
            <a:noFill/>
            <a:ln w="76200" cap="flat" cmpd="sng" algn="ctr">
              <a:solidFill>
                <a:srgbClr val="000000"/>
              </a:solidFill>
              <a:prstDash val="solid"/>
            </a:ln>
            <a:effectLst/>
          </p:spPr>
        </p:cxnSp>
        <p:sp>
          <p:nvSpPr>
            <p:cNvPr id="60" name="Arc 59"/>
            <p:cNvSpPr/>
            <p:nvPr>
              <p:custDataLst>
                <p:tags r:id="rId55"/>
              </p:custDataLst>
            </p:nvPr>
          </p:nvSpPr>
          <p:spPr>
            <a:xfrm>
              <a:off x="8305800" y="514290"/>
              <a:ext cx="609600" cy="609600"/>
            </a:xfrm>
            <a:prstGeom prst="arc">
              <a:avLst/>
            </a:prstGeom>
            <a:noFill/>
            <a:ln w="76200" cap="rnd"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61" name="Arc 60"/>
            <p:cNvSpPr/>
            <p:nvPr>
              <p:custDataLst>
                <p:tags r:id="rId56"/>
              </p:custDataLst>
            </p:nvPr>
          </p:nvSpPr>
          <p:spPr>
            <a:xfrm rot="5400000">
              <a:off x="2133601" y="2952690"/>
              <a:ext cx="609600" cy="609600"/>
            </a:xfrm>
            <a:prstGeom prst="arc">
              <a:avLst/>
            </a:prstGeom>
            <a:noFill/>
            <a:ln w="76200" cap="rnd"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62" name="Arc 61"/>
            <p:cNvSpPr/>
            <p:nvPr>
              <p:custDataLst>
                <p:tags r:id="rId57"/>
              </p:custDataLst>
            </p:nvPr>
          </p:nvSpPr>
          <p:spPr>
            <a:xfrm rot="16200000">
              <a:off x="2057400" y="514290"/>
              <a:ext cx="609600" cy="609600"/>
            </a:xfrm>
            <a:prstGeom prst="arc">
              <a:avLst/>
            </a:prstGeom>
            <a:noFill/>
            <a:ln w="76200" cap="rnd"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63" name="Arc 62"/>
            <p:cNvSpPr/>
            <p:nvPr>
              <p:custDataLst>
                <p:tags r:id="rId58"/>
              </p:custDataLst>
            </p:nvPr>
          </p:nvSpPr>
          <p:spPr>
            <a:xfrm rot="10800000">
              <a:off x="2057400" y="2952690"/>
              <a:ext cx="609600" cy="609600"/>
            </a:xfrm>
            <a:prstGeom prst="arc">
              <a:avLst/>
            </a:prstGeom>
            <a:noFill/>
            <a:ln w="76200" cap="rnd"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64" name="Arc 63"/>
            <p:cNvSpPr/>
            <p:nvPr>
              <p:custDataLst>
                <p:tags r:id="rId59"/>
              </p:custDataLst>
            </p:nvPr>
          </p:nvSpPr>
          <p:spPr>
            <a:xfrm rot="10800000" flipV="1">
              <a:off x="1752601" y="3562290"/>
              <a:ext cx="609600" cy="609600"/>
            </a:xfrm>
            <a:prstGeom prst="arc">
              <a:avLst/>
            </a:prstGeom>
            <a:noFill/>
            <a:ln w="76200" cap="rnd"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65" name="Arc 64"/>
            <p:cNvSpPr/>
            <p:nvPr>
              <p:custDataLst>
                <p:tags r:id="rId60"/>
              </p:custDataLst>
            </p:nvPr>
          </p:nvSpPr>
          <p:spPr>
            <a:xfrm rot="16200000" flipV="1">
              <a:off x="3276600" y="1200090"/>
              <a:ext cx="609600" cy="609600"/>
            </a:xfrm>
            <a:prstGeom prst="arc">
              <a:avLst/>
            </a:prstGeom>
            <a:noFill/>
            <a:ln w="76200" cap="rnd"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cxnSp>
          <p:nvCxnSpPr>
            <p:cNvPr id="66" name="Straight Connector 65"/>
            <p:cNvCxnSpPr/>
            <p:nvPr>
              <p:custDataLst>
                <p:tags r:id="rId61"/>
              </p:custDataLst>
            </p:nvPr>
          </p:nvCxnSpPr>
          <p:spPr>
            <a:xfrm rot="10800000">
              <a:off x="3048000" y="1200090"/>
              <a:ext cx="533400" cy="0"/>
            </a:xfrm>
            <a:prstGeom prst="line">
              <a:avLst/>
            </a:prstGeom>
            <a:noFill/>
            <a:ln w="76200" cap="flat" cmpd="sng" algn="ctr">
              <a:solidFill>
                <a:srgbClr val="000000"/>
              </a:solidFill>
              <a:prstDash val="solid"/>
            </a:ln>
            <a:effectLst/>
          </p:spPr>
        </p:cxnSp>
        <p:sp>
          <p:nvSpPr>
            <p:cNvPr id="67" name="Arc 66"/>
            <p:cNvSpPr/>
            <p:nvPr>
              <p:custDataLst>
                <p:tags r:id="rId62"/>
              </p:custDataLst>
            </p:nvPr>
          </p:nvSpPr>
          <p:spPr>
            <a:xfrm rot="10800000" flipV="1">
              <a:off x="2743200" y="1123890"/>
              <a:ext cx="609600" cy="609600"/>
            </a:xfrm>
            <a:prstGeom prst="arc">
              <a:avLst/>
            </a:prstGeom>
            <a:noFill/>
            <a:ln w="76200" cap="rnd" cmpd="sng" algn="ctr">
              <a:solidFill>
                <a:sysClr val="window" lastClr="FFFFFF"/>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cxnSp>
          <p:nvCxnSpPr>
            <p:cNvPr id="68" name="Straight Connector 67"/>
            <p:cNvCxnSpPr/>
            <p:nvPr>
              <p:custDataLst>
                <p:tags r:id="rId63"/>
              </p:custDataLst>
            </p:nvPr>
          </p:nvCxnSpPr>
          <p:spPr>
            <a:xfrm rot="10800000" flipV="1">
              <a:off x="3048000" y="1123888"/>
              <a:ext cx="4648200" cy="1"/>
            </a:xfrm>
            <a:prstGeom prst="line">
              <a:avLst/>
            </a:prstGeom>
            <a:noFill/>
            <a:ln w="76200" cap="flat" cmpd="sng" algn="ctr">
              <a:solidFill>
                <a:srgbClr val="000000"/>
              </a:solidFill>
              <a:prstDash val="solid"/>
            </a:ln>
            <a:effectLst/>
          </p:spPr>
        </p:cxnSp>
        <p:cxnSp>
          <p:nvCxnSpPr>
            <p:cNvPr id="69" name="Straight Connector 68"/>
            <p:cNvCxnSpPr>
              <a:stCxn id="152" idx="0"/>
            </p:cNvCxnSpPr>
            <p:nvPr>
              <p:custDataLst>
                <p:tags r:id="rId64"/>
              </p:custDataLst>
            </p:nvPr>
          </p:nvCxnSpPr>
          <p:spPr>
            <a:xfrm rot="5400000">
              <a:off x="7886700" y="1466790"/>
              <a:ext cx="76200" cy="0"/>
            </a:xfrm>
            <a:prstGeom prst="line">
              <a:avLst/>
            </a:prstGeom>
            <a:noFill/>
            <a:ln w="76200" cap="flat" cmpd="sng" algn="ctr">
              <a:solidFill>
                <a:sysClr val="window" lastClr="FFFFFF"/>
              </a:solidFill>
              <a:prstDash val="solid"/>
            </a:ln>
            <a:effectLst/>
          </p:spPr>
        </p:cxnSp>
        <p:sp>
          <p:nvSpPr>
            <p:cNvPr id="70" name="Line 8"/>
            <p:cNvSpPr>
              <a:spLocks noChangeShapeType="1"/>
            </p:cNvSpPr>
            <p:nvPr>
              <p:custDataLst>
                <p:tags r:id="rId65"/>
              </p:custDataLst>
            </p:nvPr>
          </p:nvSpPr>
          <p:spPr bwMode="auto">
            <a:xfrm>
              <a:off x="685798" y="2800290"/>
              <a:ext cx="2" cy="762000"/>
            </a:xfrm>
            <a:prstGeom prst="line">
              <a:avLst/>
            </a:prstGeom>
            <a:noFill/>
            <a:ln w="25400" cap="sq">
              <a:solidFill>
                <a:srgbClr val="FFFF00"/>
              </a:solidFill>
              <a:round/>
              <a:headEnd type="arrow" w="med" len="med"/>
              <a:tailEnd type="none"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71" name="Text Box 11"/>
            <p:cNvSpPr txBox="1">
              <a:spLocks noChangeArrowheads="1"/>
            </p:cNvSpPr>
            <p:nvPr>
              <p:custDataLst>
                <p:tags r:id="rId66"/>
              </p:custDataLst>
            </p:nvPr>
          </p:nvSpPr>
          <p:spPr bwMode="auto">
            <a:xfrm>
              <a:off x="304800" y="3562290"/>
              <a:ext cx="762000"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PC</a:t>
              </a:r>
            </a:p>
          </p:txBody>
        </p:sp>
        <p:sp>
          <p:nvSpPr>
            <p:cNvPr id="72" name="Line 18"/>
            <p:cNvSpPr>
              <a:spLocks noChangeShapeType="1"/>
            </p:cNvSpPr>
            <p:nvPr>
              <p:custDataLst>
                <p:tags r:id="rId67"/>
              </p:custDataLst>
            </p:nvPr>
          </p:nvSpPr>
          <p:spPr bwMode="auto">
            <a:xfrm flipH="1">
              <a:off x="1219200" y="3181290"/>
              <a:ext cx="0" cy="1143000"/>
            </a:xfrm>
            <a:prstGeom prst="line">
              <a:avLst/>
            </a:prstGeom>
            <a:noFill/>
            <a:ln w="25400" cap="sq">
              <a:solidFill>
                <a:srgbClr val="FFFF00"/>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73" name="Line 21"/>
            <p:cNvSpPr>
              <a:spLocks noChangeShapeType="1"/>
            </p:cNvSpPr>
            <p:nvPr>
              <p:custDataLst>
                <p:tags r:id="rId68"/>
              </p:custDataLst>
            </p:nvPr>
          </p:nvSpPr>
          <p:spPr bwMode="auto">
            <a:xfrm>
              <a:off x="685798" y="3867088"/>
              <a:ext cx="2" cy="457201"/>
            </a:xfrm>
            <a:prstGeom prst="line">
              <a:avLst/>
            </a:prstGeom>
            <a:noFill/>
            <a:ln w="25400" cap="sq">
              <a:solidFill>
                <a:srgbClr val="FFFF00"/>
              </a:solidFill>
              <a:round/>
              <a:headEnd type="arrow" w="med" len="med"/>
              <a:tailEnd type="none" w="med" len="med"/>
            </a:ln>
            <a:effectLst/>
          </p:spPr>
          <p:txBody>
            <a:bodyPr wrap="square"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74" name="Line 49"/>
            <p:cNvSpPr>
              <a:spLocks noChangeShapeType="1"/>
            </p:cNvSpPr>
            <p:nvPr>
              <p:custDataLst>
                <p:tags r:id="rId69"/>
              </p:custDataLst>
            </p:nvPr>
          </p:nvSpPr>
          <p:spPr bwMode="auto">
            <a:xfrm flipH="1" flipV="1">
              <a:off x="1295400" y="2266890"/>
              <a:ext cx="152400" cy="0"/>
            </a:xfrm>
            <a:prstGeom prst="line">
              <a:avLst/>
            </a:prstGeom>
            <a:noFill/>
            <a:ln w="25400" cap="sq">
              <a:solidFill>
                <a:srgbClr val="FFFFFF"/>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75" name="Rectangle 4"/>
            <p:cNvSpPr>
              <a:spLocks noChangeArrowheads="1"/>
            </p:cNvSpPr>
            <p:nvPr>
              <p:custDataLst>
                <p:tags r:id="rId70"/>
              </p:custDataLst>
            </p:nvPr>
          </p:nvSpPr>
          <p:spPr bwMode="auto">
            <a:xfrm>
              <a:off x="304800" y="1733490"/>
              <a:ext cx="990600" cy="1066800"/>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memory</a:t>
              </a:r>
            </a:p>
          </p:txBody>
        </p:sp>
        <p:sp>
          <p:nvSpPr>
            <p:cNvPr id="76" name="Oval 17"/>
            <p:cNvSpPr>
              <a:spLocks noChangeArrowheads="1"/>
            </p:cNvSpPr>
            <p:nvPr>
              <p:custDataLst>
                <p:tags r:id="rId71"/>
              </p:custDataLst>
            </p:nvPr>
          </p:nvSpPr>
          <p:spPr bwMode="auto">
            <a:xfrm>
              <a:off x="457200" y="4324290"/>
              <a:ext cx="990600" cy="685800"/>
            </a:xfrm>
            <a:prstGeom prst="ellipse">
              <a:avLst/>
            </a:prstGeom>
            <a:solidFill>
              <a:srgbClr val="000000"/>
            </a:solidFill>
            <a:ln w="25400" algn="ctr">
              <a:solidFill>
                <a:srgbClr val="FFFFFF"/>
              </a:solidFill>
              <a:round/>
              <a:headEnd/>
              <a:tailEnd/>
            </a:ln>
            <a:effectLst/>
          </p:spPr>
          <p:txBody>
            <a:bodyPr wrap="none" anchor="ctr">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new</a:t>
              </a:r>
              <a:br>
                <a:rPr kumimoji="0" lang="en-US" sz="1400" b="0" i="0" u="none" strike="noStrike" kern="0" cap="none" spc="0" normalizeH="0" baseline="0" noProof="0" dirty="0" smtClean="0">
                  <a:ln>
                    <a:noFill/>
                  </a:ln>
                  <a:solidFill>
                    <a:srgbClr val="FFFFFF"/>
                  </a:solidFill>
                  <a:effectLst/>
                  <a:uLnTx/>
                  <a:uFillTx/>
                  <a:latin typeface="Source Sans Pro" panose="020B0503030403020204"/>
                </a:rPr>
              </a:br>
              <a:r>
                <a:rPr kumimoji="0" lang="en-US" sz="1400" b="0" i="0" u="none" strike="noStrike" kern="0" cap="none" spc="0" normalizeH="0" baseline="0" noProof="0" dirty="0" smtClean="0">
                  <a:ln>
                    <a:noFill/>
                  </a:ln>
                  <a:solidFill>
                    <a:srgbClr val="FFFFFF"/>
                  </a:solidFill>
                  <a:effectLst/>
                  <a:uLnTx/>
                  <a:uFillTx/>
                  <a:latin typeface="Source Sans Pro" panose="020B0503030403020204"/>
                </a:rPr>
                <a:t>pc</a:t>
              </a:r>
            </a:p>
          </p:txBody>
        </p:sp>
        <p:sp>
          <p:nvSpPr>
            <p:cNvPr id="77" name="Line 49"/>
            <p:cNvSpPr>
              <a:spLocks noChangeShapeType="1"/>
            </p:cNvSpPr>
            <p:nvPr>
              <p:custDataLst>
                <p:tags r:id="rId72"/>
              </p:custDataLst>
            </p:nvPr>
          </p:nvSpPr>
          <p:spPr bwMode="auto">
            <a:xfrm flipH="1" flipV="1">
              <a:off x="1447800" y="2266890"/>
              <a:ext cx="0" cy="1524000"/>
            </a:xfrm>
            <a:prstGeom prst="line">
              <a:avLst/>
            </a:prstGeom>
            <a:noFill/>
            <a:ln w="25400" cap="sq">
              <a:solidFill>
                <a:srgbClr val="FFFFFF"/>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78" name="Line 18"/>
            <p:cNvSpPr>
              <a:spLocks noChangeShapeType="1"/>
            </p:cNvSpPr>
            <p:nvPr>
              <p:custDataLst>
                <p:tags r:id="rId73"/>
              </p:custDataLst>
            </p:nvPr>
          </p:nvSpPr>
          <p:spPr bwMode="auto">
            <a:xfrm>
              <a:off x="685800" y="3181290"/>
              <a:ext cx="533400" cy="0"/>
            </a:xfrm>
            <a:prstGeom prst="line">
              <a:avLst/>
            </a:prstGeom>
            <a:noFill/>
            <a:ln w="25400" cap="sq">
              <a:solidFill>
                <a:srgbClr val="FFFF00"/>
              </a:solidFill>
              <a:round/>
              <a:headEnd type="oval" w="med" len="med"/>
              <a:tailEnd type="none"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79" name="Line 49"/>
            <p:cNvSpPr>
              <a:spLocks noChangeShapeType="1"/>
            </p:cNvSpPr>
            <p:nvPr>
              <p:custDataLst>
                <p:tags r:id="rId74"/>
              </p:custDataLst>
            </p:nvPr>
          </p:nvSpPr>
          <p:spPr bwMode="auto">
            <a:xfrm flipV="1">
              <a:off x="1447800" y="3790890"/>
              <a:ext cx="609600" cy="0"/>
            </a:xfrm>
            <a:prstGeom prst="line">
              <a:avLst/>
            </a:prstGeom>
            <a:noFill/>
            <a:ln w="25400" cap="sq">
              <a:solidFill>
                <a:srgbClr val="FFFFFF"/>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80" name="Line 43"/>
            <p:cNvSpPr>
              <a:spLocks noChangeShapeType="1"/>
            </p:cNvSpPr>
            <p:nvPr>
              <p:custDataLst>
                <p:tags r:id="rId75"/>
              </p:custDataLst>
            </p:nvPr>
          </p:nvSpPr>
          <p:spPr bwMode="auto">
            <a:xfrm>
              <a:off x="3505200" y="2038290"/>
              <a:ext cx="1447800" cy="0"/>
            </a:xfrm>
            <a:prstGeom prst="line">
              <a:avLst/>
            </a:prstGeom>
            <a:noFill/>
            <a:ln w="25400" cap="sq">
              <a:solidFill>
                <a:srgbClr val="66FF33"/>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81" name="Line 44"/>
            <p:cNvSpPr>
              <a:spLocks noChangeShapeType="1"/>
            </p:cNvSpPr>
            <p:nvPr>
              <p:custDataLst>
                <p:tags r:id="rId76"/>
              </p:custDataLst>
            </p:nvPr>
          </p:nvSpPr>
          <p:spPr bwMode="auto">
            <a:xfrm>
              <a:off x="3505200" y="2876490"/>
              <a:ext cx="1140460" cy="0"/>
            </a:xfrm>
            <a:prstGeom prst="line">
              <a:avLst/>
            </a:prstGeom>
            <a:noFill/>
            <a:ln w="25400" cap="sq">
              <a:solidFill>
                <a:srgbClr val="66FF33"/>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82" name="Line 48"/>
            <p:cNvSpPr>
              <a:spLocks noChangeShapeType="1"/>
            </p:cNvSpPr>
            <p:nvPr>
              <p:custDataLst>
                <p:tags r:id="rId77"/>
              </p:custDataLst>
            </p:nvPr>
          </p:nvSpPr>
          <p:spPr bwMode="auto">
            <a:xfrm flipH="1">
              <a:off x="5562600" y="2419290"/>
              <a:ext cx="2819400" cy="0"/>
            </a:xfrm>
            <a:prstGeom prst="line">
              <a:avLst/>
            </a:prstGeom>
            <a:noFill/>
            <a:ln w="25400" cap="sq">
              <a:solidFill>
                <a:srgbClr val="66FF33"/>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83" name="Line 49"/>
            <p:cNvSpPr>
              <a:spLocks noChangeShapeType="1"/>
            </p:cNvSpPr>
            <p:nvPr>
              <p:custDataLst>
                <p:tags r:id="rId78"/>
              </p:custDataLst>
            </p:nvPr>
          </p:nvSpPr>
          <p:spPr bwMode="auto">
            <a:xfrm flipV="1">
              <a:off x="2209800" y="971490"/>
              <a:ext cx="6477000" cy="0"/>
            </a:xfrm>
            <a:prstGeom prst="line">
              <a:avLst/>
            </a:prstGeom>
            <a:noFill/>
            <a:ln w="25400" cap="sq">
              <a:solidFill>
                <a:srgbClr val="66FF33"/>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84" name="Line 44"/>
            <p:cNvSpPr>
              <a:spLocks noChangeShapeType="1"/>
            </p:cNvSpPr>
            <p:nvPr>
              <p:custDataLst>
                <p:tags r:id="rId79"/>
              </p:custDataLst>
            </p:nvPr>
          </p:nvSpPr>
          <p:spPr bwMode="auto">
            <a:xfrm>
              <a:off x="4191000" y="3759427"/>
              <a:ext cx="2209800" cy="31463"/>
            </a:xfrm>
            <a:prstGeom prst="line">
              <a:avLst/>
            </a:prstGeom>
            <a:noFill/>
            <a:ln w="25400" cap="sq">
              <a:solidFill>
                <a:srgbClr val="66FF33"/>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85" name="Line 49"/>
            <p:cNvSpPr>
              <a:spLocks noChangeShapeType="1"/>
            </p:cNvSpPr>
            <p:nvPr>
              <p:custDataLst>
                <p:tags r:id="rId80"/>
              </p:custDataLst>
            </p:nvPr>
          </p:nvSpPr>
          <p:spPr bwMode="auto">
            <a:xfrm flipV="1">
              <a:off x="7543800" y="3790890"/>
              <a:ext cx="685800" cy="0"/>
            </a:xfrm>
            <a:prstGeom prst="line">
              <a:avLst/>
            </a:prstGeom>
            <a:noFill/>
            <a:ln w="25400" cap="sq">
              <a:solidFill>
                <a:srgbClr val="66FF33"/>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86" name="Line 44"/>
            <p:cNvSpPr>
              <a:spLocks noChangeShapeType="1"/>
            </p:cNvSpPr>
            <p:nvPr>
              <p:custDataLst>
                <p:tags r:id="rId81"/>
              </p:custDataLst>
            </p:nvPr>
          </p:nvSpPr>
          <p:spPr bwMode="auto">
            <a:xfrm flipV="1">
              <a:off x="3352800" y="4343400"/>
              <a:ext cx="1066800" cy="0"/>
            </a:xfrm>
            <a:prstGeom prst="line">
              <a:avLst/>
            </a:prstGeom>
            <a:noFill/>
            <a:ln w="25400" cap="sq">
              <a:solidFill>
                <a:srgbClr val="66FF33"/>
              </a:solidFill>
              <a:round/>
              <a:headEnd type="none" w="med" len="med"/>
              <a:tailEnd type="none"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87" name="Text Box 11"/>
            <p:cNvSpPr txBox="1">
              <a:spLocks noChangeArrowheads="1"/>
            </p:cNvSpPr>
            <p:nvPr>
              <p:custDataLst>
                <p:tags r:id="rId82"/>
              </p:custDataLst>
            </p:nvPr>
          </p:nvSpPr>
          <p:spPr bwMode="auto">
            <a:xfrm rot="16200000">
              <a:off x="-609596" y="3409888"/>
              <a:ext cx="4724398" cy="304799"/>
            </a:xfrm>
            <a:prstGeom prst="rect">
              <a:avLst/>
            </a:prstGeom>
            <a:solidFill>
              <a:srgbClr val="000000">
                <a:lumMod val="50000"/>
                <a:lumOff val="50000"/>
              </a:srgbClr>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endParaRPr kumimoji="0" lang="en-US" sz="1400" b="0" i="0" u="none" strike="noStrike" kern="0" cap="none" spc="0" normalizeH="0" baseline="0" noProof="0" dirty="0" smtClean="0">
                <a:ln>
                  <a:noFill/>
                </a:ln>
                <a:solidFill>
                  <a:srgbClr val="FFFFFF"/>
                </a:solidFill>
                <a:effectLst/>
                <a:uLnTx/>
                <a:uFillTx/>
                <a:latin typeface="Source Sans Pro" panose="020B0503030403020204"/>
              </a:endParaRPr>
            </a:p>
          </p:txBody>
        </p:sp>
        <p:sp>
          <p:nvSpPr>
            <p:cNvPr id="88" name="Text Box 11"/>
            <p:cNvSpPr txBox="1">
              <a:spLocks noChangeArrowheads="1"/>
            </p:cNvSpPr>
            <p:nvPr>
              <p:custDataLst>
                <p:tags r:id="rId83"/>
              </p:custDataLst>
            </p:nvPr>
          </p:nvSpPr>
          <p:spPr bwMode="auto">
            <a:xfrm rot="16200000">
              <a:off x="1371600" y="3638491"/>
              <a:ext cx="762000"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inst</a:t>
              </a:r>
            </a:p>
          </p:txBody>
        </p:sp>
        <p:sp>
          <p:nvSpPr>
            <p:cNvPr id="89" name="TextBox 88"/>
            <p:cNvSpPr txBox="1"/>
            <p:nvPr>
              <p:custDataLst>
                <p:tags r:id="rId84"/>
              </p:custDataLst>
            </p:nvPr>
          </p:nvSpPr>
          <p:spPr>
            <a:xfrm>
              <a:off x="1371600" y="5905380"/>
              <a:ext cx="762000"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FFFFFF"/>
                  </a:solidFill>
                  <a:effectLst/>
                  <a:uLnTx/>
                  <a:uFillTx/>
                  <a:latin typeface="Source Sans Pro" panose="020B0503030403020204"/>
                </a:rPr>
                <a:t>IF/ID</a:t>
              </a:r>
            </a:p>
          </p:txBody>
        </p:sp>
        <p:sp>
          <p:nvSpPr>
            <p:cNvPr id="90" name="Text Box 11"/>
            <p:cNvSpPr txBox="1">
              <a:spLocks noChangeArrowheads="1"/>
            </p:cNvSpPr>
            <p:nvPr>
              <p:custDataLst>
                <p:tags r:id="rId85"/>
              </p:custDataLst>
            </p:nvPr>
          </p:nvSpPr>
          <p:spPr bwMode="auto">
            <a:xfrm rot="16200000">
              <a:off x="1524001" y="3409889"/>
              <a:ext cx="4724400" cy="304799"/>
            </a:xfrm>
            <a:prstGeom prst="rect">
              <a:avLst/>
            </a:prstGeom>
            <a:solidFill>
              <a:srgbClr val="000000">
                <a:lumMod val="50000"/>
                <a:lumOff val="50000"/>
              </a:srgbClr>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endParaRPr kumimoji="0" lang="en-US" sz="1400" b="0" i="0" u="none" strike="noStrike" kern="0" cap="none" spc="0" normalizeH="0" baseline="0" noProof="0" dirty="0" smtClean="0">
                <a:ln>
                  <a:noFill/>
                </a:ln>
                <a:solidFill>
                  <a:srgbClr val="FFFFFF"/>
                </a:solidFill>
                <a:effectLst/>
                <a:uLnTx/>
                <a:uFillTx/>
                <a:latin typeface="Source Sans Pro" panose="020B0503030403020204"/>
              </a:endParaRPr>
            </a:p>
          </p:txBody>
        </p:sp>
        <p:sp>
          <p:nvSpPr>
            <p:cNvPr id="91" name="TextBox 90"/>
            <p:cNvSpPr txBox="1"/>
            <p:nvPr>
              <p:custDataLst>
                <p:tags r:id="rId86"/>
              </p:custDataLst>
            </p:nvPr>
          </p:nvSpPr>
          <p:spPr>
            <a:xfrm>
              <a:off x="3505200" y="5924490"/>
              <a:ext cx="762000"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FFFFFF"/>
                  </a:solidFill>
                  <a:effectLst/>
                  <a:uLnTx/>
                  <a:uFillTx/>
                  <a:latin typeface="Source Sans Pro" panose="020B0503030403020204"/>
                </a:rPr>
                <a:t>ID/EX</a:t>
              </a:r>
            </a:p>
          </p:txBody>
        </p:sp>
        <p:sp>
          <p:nvSpPr>
            <p:cNvPr id="92" name="Text Box 11"/>
            <p:cNvSpPr txBox="1">
              <a:spLocks noChangeArrowheads="1"/>
            </p:cNvSpPr>
            <p:nvPr>
              <p:custDataLst>
                <p:tags r:id="rId87"/>
              </p:custDataLst>
            </p:nvPr>
          </p:nvSpPr>
          <p:spPr bwMode="auto">
            <a:xfrm rot="16200000">
              <a:off x="5562601" y="3409890"/>
              <a:ext cx="4724400" cy="304799"/>
            </a:xfrm>
            <a:prstGeom prst="rect">
              <a:avLst/>
            </a:prstGeom>
            <a:solidFill>
              <a:srgbClr val="000000">
                <a:lumMod val="50000"/>
                <a:lumOff val="50000"/>
              </a:srgbClr>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endParaRPr kumimoji="0" lang="en-US" sz="1400" b="0" i="0" u="none" strike="noStrike" kern="0" cap="none" spc="0" normalizeH="0" baseline="0" noProof="0" dirty="0" smtClean="0">
                <a:ln>
                  <a:noFill/>
                </a:ln>
                <a:solidFill>
                  <a:srgbClr val="FFFFFF"/>
                </a:solidFill>
                <a:effectLst/>
                <a:uLnTx/>
                <a:uFillTx/>
                <a:latin typeface="Source Sans Pro" panose="020B0503030403020204"/>
              </a:endParaRPr>
            </a:p>
          </p:txBody>
        </p:sp>
        <p:sp>
          <p:nvSpPr>
            <p:cNvPr id="93" name="Text Box 11"/>
            <p:cNvSpPr txBox="1">
              <a:spLocks noChangeArrowheads="1"/>
            </p:cNvSpPr>
            <p:nvPr>
              <p:custDataLst>
                <p:tags r:id="rId88"/>
              </p:custDataLst>
            </p:nvPr>
          </p:nvSpPr>
          <p:spPr bwMode="auto">
            <a:xfrm rot="16200000">
              <a:off x="3581401" y="3409889"/>
              <a:ext cx="4724400" cy="304799"/>
            </a:xfrm>
            <a:prstGeom prst="rect">
              <a:avLst/>
            </a:prstGeom>
            <a:solidFill>
              <a:srgbClr val="000000">
                <a:lumMod val="50000"/>
                <a:lumOff val="50000"/>
              </a:srgbClr>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endParaRPr kumimoji="0" lang="en-US" sz="1400" b="0" i="0" u="none" strike="noStrike" kern="0" cap="none" spc="0" normalizeH="0" baseline="0" noProof="0" dirty="0" smtClean="0">
                <a:ln>
                  <a:noFill/>
                </a:ln>
                <a:solidFill>
                  <a:srgbClr val="FFFFFF"/>
                </a:solidFill>
                <a:effectLst/>
                <a:uLnTx/>
                <a:uFillTx/>
                <a:latin typeface="Source Sans Pro" panose="020B0503030403020204"/>
              </a:endParaRPr>
            </a:p>
          </p:txBody>
        </p:sp>
        <p:sp>
          <p:nvSpPr>
            <p:cNvPr id="94" name="Rectangle 19"/>
            <p:cNvSpPr>
              <a:spLocks noChangeArrowheads="1"/>
            </p:cNvSpPr>
            <p:nvPr>
              <p:custDataLst>
                <p:tags r:id="rId89"/>
              </p:custDataLst>
            </p:nvPr>
          </p:nvSpPr>
          <p:spPr bwMode="auto">
            <a:xfrm>
              <a:off x="8382000" y="2266890"/>
              <a:ext cx="152400" cy="762000"/>
            </a:xfrm>
            <a:custGeom>
              <a:avLst/>
              <a:gdLst>
                <a:gd name="connsiteX0" fmla="*/ 0 w 609600"/>
                <a:gd name="connsiteY0" fmla="*/ 0 h 1143000"/>
                <a:gd name="connsiteX1" fmla="*/ 609600 w 609600"/>
                <a:gd name="connsiteY1" fmla="*/ 0 h 1143000"/>
                <a:gd name="connsiteX2" fmla="*/ 609600 w 609600"/>
                <a:gd name="connsiteY2" fmla="*/ 1143000 h 1143000"/>
                <a:gd name="connsiteX3" fmla="*/ 0 w 609600"/>
                <a:gd name="connsiteY3" fmla="*/ 1143000 h 1143000"/>
                <a:gd name="connsiteX4" fmla="*/ 0 w 609600"/>
                <a:gd name="connsiteY4" fmla="*/ 0 h 1143000"/>
                <a:gd name="connsiteX0" fmla="*/ 0 w 609600"/>
                <a:gd name="connsiteY0" fmla="*/ 0 h 1143000"/>
                <a:gd name="connsiteX1" fmla="*/ 609600 w 609600"/>
                <a:gd name="connsiteY1" fmla="*/ 152400 h 1143000"/>
                <a:gd name="connsiteX2" fmla="*/ 609600 w 609600"/>
                <a:gd name="connsiteY2" fmla="*/ 1143000 h 1143000"/>
                <a:gd name="connsiteX3" fmla="*/ 0 w 609600"/>
                <a:gd name="connsiteY3" fmla="*/ 1143000 h 1143000"/>
                <a:gd name="connsiteX4" fmla="*/ 0 w 609600"/>
                <a:gd name="connsiteY4" fmla="*/ 0 h 1143000"/>
                <a:gd name="connsiteX0" fmla="*/ 0 w 609600"/>
                <a:gd name="connsiteY0" fmla="*/ 0 h 1143000"/>
                <a:gd name="connsiteX1" fmla="*/ 609600 w 609600"/>
                <a:gd name="connsiteY1" fmla="*/ 152400 h 1143000"/>
                <a:gd name="connsiteX2" fmla="*/ 609600 w 609600"/>
                <a:gd name="connsiteY2" fmla="*/ 990600 h 1143000"/>
                <a:gd name="connsiteX3" fmla="*/ 0 w 609600"/>
                <a:gd name="connsiteY3" fmla="*/ 1143000 h 1143000"/>
                <a:gd name="connsiteX4" fmla="*/ 0 w 609600"/>
                <a:gd name="connsiteY4" fmla="*/ 0 h 1143000"/>
                <a:gd name="connsiteX0" fmla="*/ 304800 w 609600"/>
                <a:gd name="connsiteY0" fmla="*/ 0 h 1143000"/>
                <a:gd name="connsiteX1" fmla="*/ 609600 w 609600"/>
                <a:gd name="connsiteY1" fmla="*/ 152400 h 1143000"/>
                <a:gd name="connsiteX2" fmla="*/ 609600 w 609600"/>
                <a:gd name="connsiteY2" fmla="*/ 990600 h 1143000"/>
                <a:gd name="connsiteX3" fmla="*/ 0 w 609600"/>
                <a:gd name="connsiteY3" fmla="*/ 1143000 h 1143000"/>
                <a:gd name="connsiteX4" fmla="*/ 304800 w 609600"/>
                <a:gd name="connsiteY4" fmla="*/ 0 h 1143000"/>
                <a:gd name="connsiteX0" fmla="*/ 0 w 304800"/>
                <a:gd name="connsiteY0" fmla="*/ 0 h 1143000"/>
                <a:gd name="connsiteX1" fmla="*/ 304800 w 304800"/>
                <a:gd name="connsiteY1" fmla="*/ 152400 h 1143000"/>
                <a:gd name="connsiteX2" fmla="*/ 304800 w 304800"/>
                <a:gd name="connsiteY2" fmla="*/ 990600 h 1143000"/>
                <a:gd name="connsiteX3" fmla="*/ 0 w 304800"/>
                <a:gd name="connsiteY3" fmla="*/ 1143000 h 1143000"/>
                <a:gd name="connsiteX4" fmla="*/ 0 w 304800"/>
                <a:gd name="connsiteY4" fmla="*/ 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1143000">
                  <a:moveTo>
                    <a:pt x="0" y="0"/>
                  </a:moveTo>
                  <a:lnTo>
                    <a:pt x="304800" y="152400"/>
                  </a:lnTo>
                  <a:lnTo>
                    <a:pt x="304800" y="990600"/>
                  </a:lnTo>
                  <a:lnTo>
                    <a:pt x="0" y="1143000"/>
                  </a:lnTo>
                  <a:lnTo>
                    <a:pt x="0" y="0"/>
                  </a:lnTo>
                  <a:close/>
                </a:path>
              </a:pathLst>
            </a:cu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95" name="TextBox 94"/>
            <p:cNvSpPr txBox="1"/>
            <p:nvPr>
              <p:custDataLst>
                <p:tags r:id="rId90"/>
              </p:custDataLst>
            </p:nvPr>
          </p:nvSpPr>
          <p:spPr>
            <a:xfrm>
              <a:off x="5334000" y="5924490"/>
              <a:ext cx="1219200"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FFFFFF"/>
                  </a:solidFill>
                  <a:effectLst/>
                  <a:uLnTx/>
                  <a:uFillTx/>
                  <a:latin typeface="Source Sans Pro" panose="020B0503030403020204"/>
                </a:rPr>
                <a:t>EX/MEM</a:t>
              </a:r>
            </a:p>
          </p:txBody>
        </p:sp>
        <p:sp>
          <p:nvSpPr>
            <p:cNvPr id="96" name="TextBox 95"/>
            <p:cNvSpPr txBox="1"/>
            <p:nvPr>
              <p:custDataLst>
                <p:tags r:id="rId91"/>
              </p:custDataLst>
            </p:nvPr>
          </p:nvSpPr>
          <p:spPr>
            <a:xfrm>
              <a:off x="7315200" y="5924490"/>
              <a:ext cx="1295400"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smtClean="0">
                  <a:ln>
                    <a:noFill/>
                  </a:ln>
                  <a:solidFill>
                    <a:srgbClr val="FFFFFF"/>
                  </a:solidFill>
                  <a:effectLst/>
                  <a:uLnTx/>
                  <a:uFillTx/>
                  <a:latin typeface="Source Sans Pro" panose="020B0503030403020204"/>
                </a:rPr>
                <a:t>MEM/WB</a:t>
              </a:r>
            </a:p>
          </p:txBody>
        </p:sp>
        <p:sp>
          <p:nvSpPr>
            <p:cNvPr id="97" name="Text Box 11"/>
            <p:cNvSpPr txBox="1">
              <a:spLocks noChangeArrowheads="1"/>
            </p:cNvSpPr>
            <p:nvPr>
              <p:custDataLst>
                <p:tags r:id="rId92"/>
              </p:custDataLst>
            </p:nvPr>
          </p:nvSpPr>
          <p:spPr bwMode="auto">
            <a:xfrm rot="16200000">
              <a:off x="3505200" y="4267201"/>
              <a:ext cx="762000"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err="1" smtClean="0">
                  <a:ln>
                    <a:noFill/>
                  </a:ln>
                  <a:solidFill>
                    <a:srgbClr val="FFFFFF"/>
                  </a:solidFill>
                  <a:effectLst/>
                  <a:uLnTx/>
                  <a:uFillTx/>
                  <a:latin typeface="Source Sans Pro" panose="020B0503030403020204"/>
                </a:rPr>
                <a:t>imm</a:t>
              </a:r>
              <a:endParaRPr kumimoji="0" lang="en-US" sz="1400" b="0" i="0" u="none" strike="noStrike" kern="0" cap="none" spc="0" normalizeH="0" baseline="0" noProof="0" dirty="0" smtClean="0">
                <a:ln>
                  <a:noFill/>
                </a:ln>
                <a:solidFill>
                  <a:srgbClr val="FFFFFF"/>
                </a:solidFill>
                <a:effectLst/>
                <a:uLnTx/>
                <a:uFillTx/>
                <a:latin typeface="Source Sans Pro" panose="020B0503030403020204"/>
              </a:endParaRPr>
            </a:p>
          </p:txBody>
        </p:sp>
        <p:sp>
          <p:nvSpPr>
            <p:cNvPr id="98" name="Text Box 11"/>
            <p:cNvSpPr txBox="1">
              <a:spLocks noChangeArrowheads="1"/>
            </p:cNvSpPr>
            <p:nvPr>
              <p:custDataLst>
                <p:tags r:id="rId93"/>
              </p:custDataLst>
            </p:nvPr>
          </p:nvSpPr>
          <p:spPr bwMode="auto">
            <a:xfrm rot="16200000">
              <a:off x="3505200" y="2724091"/>
              <a:ext cx="762000"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B</a:t>
              </a:r>
            </a:p>
          </p:txBody>
        </p:sp>
        <p:sp>
          <p:nvSpPr>
            <p:cNvPr id="99" name="Text Box 11"/>
            <p:cNvSpPr txBox="1">
              <a:spLocks noChangeArrowheads="1"/>
            </p:cNvSpPr>
            <p:nvPr>
              <p:custDataLst>
                <p:tags r:id="rId94"/>
              </p:custDataLst>
            </p:nvPr>
          </p:nvSpPr>
          <p:spPr bwMode="auto">
            <a:xfrm rot="16200000">
              <a:off x="3505200" y="1885891"/>
              <a:ext cx="762000"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A</a:t>
              </a:r>
            </a:p>
          </p:txBody>
        </p:sp>
        <p:sp>
          <p:nvSpPr>
            <p:cNvPr id="100" name="Text Box 11"/>
            <p:cNvSpPr txBox="1">
              <a:spLocks noChangeArrowheads="1"/>
            </p:cNvSpPr>
            <p:nvPr>
              <p:custDataLst>
                <p:tags r:id="rId95"/>
              </p:custDataLst>
            </p:nvPr>
          </p:nvSpPr>
          <p:spPr bwMode="auto">
            <a:xfrm rot="16200000">
              <a:off x="3619504" y="5352991"/>
              <a:ext cx="533398"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ctrl</a:t>
              </a:r>
            </a:p>
          </p:txBody>
        </p:sp>
        <p:sp>
          <p:nvSpPr>
            <p:cNvPr id="101" name="Line 25"/>
            <p:cNvSpPr>
              <a:spLocks noChangeShapeType="1"/>
            </p:cNvSpPr>
            <p:nvPr>
              <p:custDataLst>
                <p:tags r:id="rId96"/>
              </p:custDataLst>
            </p:nvPr>
          </p:nvSpPr>
          <p:spPr bwMode="auto">
            <a:xfrm flipV="1">
              <a:off x="3505199" y="5543489"/>
              <a:ext cx="228601" cy="1"/>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102" name="Text Box 11"/>
            <p:cNvSpPr txBox="1">
              <a:spLocks noChangeArrowheads="1"/>
            </p:cNvSpPr>
            <p:nvPr>
              <p:custDataLst>
                <p:tags r:id="rId97"/>
              </p:custDataLst>
            </p:nvPr>
          </p:nvSpPr>
          <p:spPr bwMode="auto">
            <a:xfrm rot="16200000">
              <a:off x="5676901" y="5352990"/>
              <a:ext cx="533398"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ctrl</a:t>
              </a:r>
            </a:p>
          </p:txBody>
        </p:sp>
        <p:sp>
          <p:nvSpPr>
            <p:cNvPr id="103" name="Line 25"/>
            <p:cNvSpPr>
              <a:spLocks noChangeShapeType="1"/>
            </p:cNvSpPr>
            <p:nvPr>
              <p:custDataLst>
                <p:tags r:id="rId98"/>
              </p:custDataLst>
            </p:nvPr>
          </p:nvSpPr>
          <p:spPr bwMode="auto">
            <a:xfrm flipV="1">
              <a:off x="5562596" y="5543488"/>
              <a:ext cx="228601" cy="1"/>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104" name="Text Box 11"/>
            <p:cNvSpPr txBox="1">
              <a:spLocks noChangeArrowheads="1"/>
            </p:cNvSpPr>
            <p:nvPr>
              <p:custDataLst>
                <p:tags r:id="rId99"/>
              </p:custDataLst>
            </p:nvPr>
          </p:nvSpPr>
          <p:spPr bwMode="auto">
            <a:xfrm rot="16200000">
              <a:off x="7658101" y="5352990"/>
              <a:ext cx="533398"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ctrl</a:t>
              </a:r>
            </a:p>
          </p:txBody>
        </p:sp>
        <p:sp>
          <p:nvSpPr>
            <p:cNvPr id="105" name="Line 25"/>
            <p:cNvSpPr>
              <a:spLocks noChangeShapeType="1"/>
            </p:cNvSpPr>
            <p:nvPr>
              <p:custDataLst>
                <p:tags r:id="rId100"/>
              </p:custDataLst>
            </p:nvPr>
          </p:nvSpPr>
          <p:spPr bwMode="auto">
            <a:xfrm flipV="1">
              <a:off x="7543796" y="5543488"/>
              <a:ext cx="228601" cy="1"/>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106" name="Text Box 11"/>
            <p:cNvSpPr txBox="1">
              <a:spLocks noChangeArrowheads="1"/>
            </p:cNvSpPr>
            <p:nvPr>
              <p:custDataLst>
                <p:tags r:id="rId101"/>
              </p:custDataLst>
            </p:nvPr>
          </p:nvSpPr>
          <p:spPr bwMode="auto">
            <a:xfrm rot="16200000">
              <a:off x="5562600" y="3638490"/>
              <a:ext cx="762000"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B</a:t>
              </a:r>
            </a:p>
          </p:txBody>
        </p:sp>
        <p:sp>
          <p:nvSpPr>
            <p:cNvPr id="107" name="Text Box 11"/>
            <p:cNvSpPr txBox="1">
              <a:spLocks noChangeArrowheads="1"/>
            </p:cNvSpPr>
            <p:nvPr>
              <p:custDataLst>
                <p:tags r:id="rId102"/>
              </p:custDataLst>
            </p:nvPr>
          </p:nvSpPr>
          <p:spPr bwMode="auto">
            <a:xfrm rot="16200000">
              <a:off x="5562600" y="2266890"/>
              <a:ext cx="762000"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D</a:t>
              </a:r>
            </a:p>
          </p:txBody>
        </p:sp>
        <p:sp>
          <p:nvSpPr>
            <p:cNvPr id="108" name="Text Box 11"/>
            <p:cNvSpPr txBox="1">
              <a:spLocks noChangeArrowheads="1"/>
            </p:cNvSpPr>
            <p:nvPr>
              <p:custDataLst>
                <p:tags r:id="rId103"/>
              </p:custDataLst>
            </p:nvPr>
          </p:nvSpPr>
          <p:spPr bwMode="auto">
            <a:xfrm rot="16200000">
              <a:off x="7543800" y="2266891"/>
              <a:ext cx="762000"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D</a:t>
              </a:r>
            </a:p>
          </p:txBody>
        </p:sp>
        <p:sp>
          <p:nvSpPr>
            <p:cNvPr id="109" name="Text Box 11"/>
            <p:cNvSpPr txBox="1">
              <a:spLocks noChangeArrowheads="1"/>
            </p:cNvSpPr>
            <p:nvPr>
              <p:custDataLst>
                <p:tags r:id="rId104"/>
              </p:custDataLst>
            </p:nvPr>
          </p:nvSpPr>
          <p:spPr bwMode="auto">
            <a:xfrm rot="16200000">
              <a:off x="7543800" y="3638490"/>
              <a:ext cx="762000" cy="304799"/>
            </a:xfrm>
            <a:prstGeom prst="rect">
              <a:avLst/>
            </a:pr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400" b="0" i="0" u="none" strike="noStrike" kern="0" cap="none" spc="0" normalizeH="0" baseline="0" noProof="0" dirty="0" smtClean="0">
                  <a:ln>
                    <a:noFill/>
                  </a:ln>
                  <a:solidFill>
                    <a:srgbClr val="FFFFFF"/>
                  </a:solidFill>
                  <a:effectLst/>
                  <a:uLnTx/>
                  <a:uFillTx/>
                  <a:latin typeface="Source Sans Pro" panose="020B0503030403020204"/>
                </a:rPr>
                <a:t>M</a:t>
              </a:r>
            </a:p>
          </p:txBody>
        </p:sp>
        <p:sp>
          <p:nvSpPr>
            <p:cNvPr id="110" name="Line 25"/>
            <p:cNvSpPr>
              <a:spLocks noChangeShapeType="1"/>
            </p:cNvSpPr>
            <p:nvPr>
              <p:custDataLst>
                <p:tags r:id="rId105"/>
              </p:custDataLst>
            </p:nvPr>
          </p:nvSpPr>
          <p:spPr bwMode="auto">
            <a:xfrm flipV="1">
              <a:off x="3505200" y="5695889"/>
              <a:ext cx="228601" cy="1"/>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111" name="Line 25"/>
            <p:cNvSpPr>
              <a:spLocks noChangeShapeType="1"/>
            </p:cNvSpPr>
            <p:nvPr>
              <p:custDataLst>
                <p:tags r:id="rId106"/>
              </p:custDataLst>
            </p:nvPr>
          </p:nvSpPr>
          <p:spPr bwMode="auto">
            <a:xfrm flipV="1">
              <a:off x="3505200" y="5391089"/>
              <a:ext cx="228601" cy="1"/>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112" name="Line 25"/>
            <p:cNvSpPr>
              <a:spLocks noChangeShapeType="1"/>
            </p:cNvSpPr>
            <p:nvPr>
              <p:custDataLst>
                <p:tags r:id="rId107"/>
              </p:custDataLst>
            </p:nvPr>
          </p:nvSpPr>
          <p:spPr bwMode="auto">
            <a:xfrm flipV="1">
              <a:off x="5562599" y="5695889"/>
              <a:ext cx="228601" cy="1"/>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113" name="Line 25"/>
            <p:cNvSpPr>
              <a:spLocks noChangeShapeType="1"/>
            </p:cNvSpPr>
            <p:nvPr>
              <p:custDataLst>
                <p:tags r:id="rId108"/>
              </p:custDataLst>
            </p:nvPr>
          </p:nvSpPr>
          <p:spPr bwMode="auto">
            <a:xfrm flipV="1">
              <a:off x="5562599" y="5391089"/>
              <a:ext cx="228601" cy="1"/>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114" name="Line 25"/>
            <p:cNvSpPr>
              <a:spLocks noChangeShapeType="1"/>
            </p:cNvSpPr>
            <p:nvPr>
              <p:custDataLst>
                <p:tags r:id="rId109"/>
              </p:custDataLst>
            </p:nvPr>
          </p:nvSpPr>
          <p:spPr bwMode="auto">
            <a:xfrm flipV="1">
              <a:off x="7543799" y="5695890"/>
              <a:ext cx="228601" cy="1"/>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115" name="Line 25"/>
            <p:cNvSpPr>
              <a:spLocks noChangeShapeType="1"/>
            </p:cNvSpPr>
            <p:nvPr>
              <p:custDataLst>
                <p:tags r:id="rId110"/>
              </p:custDataLst>
            </p:nvPr>
          </p:nvSpPr>
          <p:spPr bwMode="auto">
            <a:xfrm flipV="1">
              <a:off x="7543799" y="5391090"/>
              <a:ext cx="228601" cy="1"/>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116" name="Oval 17"/>
            <p:cNvSpPr>
              <a:spLocks noChangeArrowheads="1"/>
            </p:cNvSpPr>
            <p:nvPr>
              <p:custDataLst>
                <p:tags r:id="rId111"/>
              </p:custDataLst>
            </p:nvPr>
          </p:nvSpPr>
          <p:spPr bwMode="auto">
            <a:xfrm>
              <a:off x="2476500" y="1039467"/>
              <a:ext cx="1066800" cy="762000"/>
            </a:xfrm>
            <a:prstGeom prst="ellipse">
              <a:avLst/>
            </a:prstGeom>
            <a:solidFill>
              <a:srgbClr val="000000"/>
            </a:solidFill>
            <a:ln w="25400" algn="ctr">
              <a:solidFill>
                <a:srgbClr val="FFFFFF"/>
              </a:solidFill>
              <a:round/>
              <a:headEnd/>
              <a:tailEnd/>
            </a:ln>
            <a:effectLst/>
          </p:spPr>
          <p:txBody>
            <a:bodyPr wrap="none" anchor="ctr">
              <a:noAutofit/>
            </a:bodyPr>
            <a:lstStyle/>
            <a:p>
              <a:pPr marL="0" marR="0" lvl="0" indent="0" algn="ctr" defTabSz="914400" eaLnBrk="1" fontAlgn="auto" latinLnBrk="0" hangingPunct="1">
                <a:lnSpc>
                  <a:spcPct val="80000"/>
                </a:lnSpc>
                <a:spcBef>
                  <a:spcPts val="0"/>
                </a:spcBef>
                <a:spcAft>
                  <a:spcPts val="0"/>
                </a:spcAft>
                <a:buClr>
                  <a:srgbClr val="40458C"/>
                </a:buClr>
                <a:buSzPct val="100000"/>
                <a:buFont typeface="Times New Roman" pitchFamily="18" charset="0"/>
                <a:buNone/>
                <a:tabLst/>
                <a:defRPr/>
              </a:pPr>
              <a:r>
                <a:rPr kumimoji="0" lang="en-US" sz="1100" b="0" i="0" u="none" strike="noStrike" kern="0" cap="none" spc="0" normalizeH="0" baseline="0" noProof="0" dirty="0" smtClean="0">
                  <a:ln>
                    <a:noFill/>
                  </a:ln>
                  <a:solidFill>
                    <a:srgbClr val="FFFFFF"/>
                  </a:solidFill>
                  <a:effectLst/>
                  <a:uLnTx/>
                  <a:uFillTx/>
                  <a:latin typeface="Source Sans Pro" panose="020B0503030403020204"/>
                </a:rPr>
                <a:t>compute</a:t>
              </a:r>
              <a:br>
                <a:rPr kumimoji="0" lang="en-US" sz="1100" b="0" i="0" u="none" strike="noStrike" kern="0" cap="none" spc="0" normalizeH="0" baseline="0" noProof="0" dirty="0" smtClean="0">
                  <a:ln>
                    <a:noFill/>
                  </a:ln>
                  <a:solidFill>
                    <a:srgbClr val="FFFFFF"/>
                  </a:solidFill>
                  <a:effectLst/>
                  <a:uLnTx/>
                  <a:uFillTx/>
                  <a:latin typeface="Source Sans Pro" panose="020B0503030403020204"/>
                </a:rPr>
              </a:br>
              <a:r>
                <a:rPr kumimoji="0" lang="en-US" sz="1100" b="0" i="0" u="none" strike="noStrike" kern="0" cap="none" spc="0" normalizeH="0" baseline="0" noProof="0" dirty="0" smtClean="0">
                  <a:ln>
                    <a:noFill/>
                  </a:ln>
                  <a:solidFill>
                    <a:srgbClr val="FFFFFF"/>
                  </a:solidFill>
                  <a:effectLst/>
                  <a:uLnTx/>
                  <a:uFillTx/>
                  <a:latin typeface="Source Sans Pro" panose="020B0503030403020204"/>
                </a:rPr>
                <a:t>jump/branch</a:t>
              </a:r>
              <a:br>
                <a:rPr kumimoji="0" lang="en-US" sz="1100" b="0" i="0" u="none" strike="noStrike" kern="0" cap="none" spc="0" normalizeH="0" baseline="0" noProof="0" dirty="0" smtClean="0">
                  <a:ln>
                    <a:noFill/>
                  </a:ln>
                  <a:solidFill>
                    <a:srgbClr val="FFFFFF"/>
                  </a:solidFill>
                  <a:effectLst/>
                  <a:uLnTx/>
                  <a:uFillTx/>
                  <a:latin typeface="Source Sans Pro" panose="020B0503030403020204"/>
                </a:rPr>
              </a:br>
              <a:r>
                <a:rPr kumimoji="0" lang="en-US" sz="1100" b="0" i="0" u="none" strike="noStrike" kern="0" cap="none" spc="0" normalizeH="0" baseline="0" noProof="0" dirty="0" smtClean="0">
                  <a:ln>
                    <a:noFill/>
                  </a:ln>
                  <a:solidFill>
                    <a:srgbClr val="FFFFFF"/>
                  </a:solidFill>
                  <a:effectLst/>
                  <a:uLnTx/>
                  <a:uFillTx/>
                  <a:latin typeface="Source Sans Pro" panose="020B0503030403020204"/>
                </a:rPr>
                <a:t>targets</a:t>
              </a:r>
            </a:p>
          </p:txBody>
        </p:sp>
        <p:grpSp>
          <p:nvGrpSpPr>
            <p:cNvPr id="117" name="Group 116"/>
            <p:cNvGrpSpPr/>
            <p:nvPr>
              <p:custDataLst>
                <p:tags r:id="rId112"/>
              </p:custDataLst>
            </p:nvPr>
          </p:nvGrpSpPr>
          <p:grpSpPr>
            <a:xfrm>
              <a:off x="838200" y="3028890"/>
              <a:ext cx="304800" cy="304800"/>
              <a:chOff x="990600" y="2971800"/>
              <a:chExt cx="304800" cy="304800"/>
            </a:xfrm>
            <a:solidFill>
              <a:sysClr val="window" lastClr="FFFFFF"/>
            </a:solidFill>
          </p:grpSpPr>
          <p:sp>
            <p:nvSpPr>
              <p:cNvPr id="135" name="Freeform 134"/>
              <p:cNvSpPr/>
              <p:nvPr>
                <p:custDataLst>
                  <p:tags r:id="rId130"/>
                </p:custDataLst>
              </p:nvPr>
            </p:nvSpPr>
            <p:spPr>
              <a:xfrm>
                <a:off x="990600" y="2971800"/>
                <a:ext cx="304800" cy="304800"/>
              </a:xfrm>
              <a:custGeom>
                <a:avLst/>
                <a:gdLst>
                  <a:gd name="connsiteX0" fmla="*/ 0 w 685800"/>
                  <a:gd name="connsiteY0" fmla="*/ 0 h 762000"/>
                  <a:gd name="connsiteX1" fmla="*/ 685800 w 685800"/>
                  <a:gd name="connsiteY1" fmla="*/ 0 h 762000"/>
                  <a:gd name="connsiteX2" fmla="*/ 685800 w 685800"/>
                  <a:gd name="connsiteY2" fmla="*/ 762000 h 762000"/>
                  <a:gd name="connsiteX3" fmla="*/ 0 w 685800"/>
                  <a:gd name="connsiteY3" fmla="*/ 762000 h 762000"/>
                  <a:gd name="connsiteX4" fmla="*/ 0 w 685800"/>
                  <a:gd name="connsiteY4" fmla="*/ 0 h 762000"/>
                  <a:gd name="connsiteX0" fmla="*/ 0 w 685800"/>
                  <a:gd name="connsiteY0" fmla="*/ 0 h 762000"/>
                  <a:gd name="connsiteX1" fmla="*/ 685800 w 685800"/>
                  <a:gd name="connsiteY1" fmla="*/ 190500 h 762000"/>
                  <a:gd name="connsiteX2" fmla="*/ 685800 w 685800"/>
                  <a:gd name="connsiteY2" fmla="*/ 762000 h 762000"/>
                  <a:gd name="connsiteX3" fmla="*/ 0 w 685800"/>
                  <a:gd name="connsiteY3" fmla="*/ 762000 h 762000"/>
                  <a:gd name="connsiteX4" fmla="*/ 0 w 685800"/>
                  <a:gd name="connsiteY4" fmla="*/ 0 h 762000"/>
                  <a:gd name="connsiteX0" fmla="*/ 0 w 685800"/>
                  <a:gd name="connsiteY0" fmla="*/ 0 h 762000"/>
                  <a:gd name="connsiteX1" fmla="*/ 685800 w 685800"/>
                  <a:gd name="connsiteY1" fmla="*/ 190500 h 762000"/>
                  <a:gd name="connsiteX2" fmla="*/ 685800 w 685800"/>
                  <a:gd name="connsiteY2" fmla="*/ 571500 h 762000"/>
                  <a:gd name="connsiteX3" fmla="*/ 0 w 685800"/>
                  <a:gd name="connsiteY3" fmla="*/ 762000 h 762000"/>
                  <a:gd name="connsiteX4" fmla="*/ 0 w 685800"/>
                  <a:gd name="connsiteY4" fmla="*/ 0 h 762000"/>
                  <a:gd name="connsiteX0" fmla="*/ 0 w 685800"/>
                  <a:gd name="connsiteY0" fmla="*/ 0 h 762000"/>
                  <a:gd name="connsiteX1" fmla="*/ 685800 w 685800"/>
                  <a:gd name="connsiteY1" fmla="*/ 317500 h 762000"/>
                  <a:gd name="connsiteX2" fmla="*/ 685800 w 685800"/>
                  <a:gd name="connsiteY2" fmla="*/ 571500 h 762000"/>
                  <a:gd name="connsiteX3" fmla="*/ 0 w 685800"/>
                  <a:gd name="connsiteY3" fmla="*/ 762000 h 762000"/>
                  <a:gd name="connsiteX4" fmla="*/ 0 w 685800"/>
                  <a:gd name="connsiteY4" fmla="*/ 0 h 762000"/>
                  <a:gd name="connsiteX0" fmla="*/ 0 w 685800"/>
                  <a:gd name="connsiteY0" fmla="*/ 0 h 952500"/>
                  <a:gd name="connsiteX1" fmla="*/ 685800 w 685800"/>
                  <a:gd name="connsiteY1" fmla="*/ 317500 h 952500"/>
                  <a:gd name="connsiteX2" fmla="*/ 685800 w 685800"/>
                  <a:gd name="connsiteY2" fmla="*/ 952500 h 952500"/>
                  <a:gd name="connsiteX3" fmla="*/ 0 w 685800"/>
                  <a:gd name="connsiteY3" fmla="*/ 762000 h 952500"/>
                  <a:gd name="connsiteX4" fmla="*/ 0 w 685800"/>
                  <a:gd name="connsiteY4" fmla="*/ 0 h 952500"/>
                  <a:gd name="connsiteX0" fmla="*/ 0 w 685800"/>
                  <a:gd name="connsiteY0" fmla="*/ 0 h 1270000"/>
                  <a:gd name="connsiteX1" fmla="*/ 685800 w 685800"/>
                  <a:gd name="connsiteY1" fmla="*/ 317500 h 1270000"/>
                  <a:gd name="connsiteX2" fmla="*/ 685800 w 685800"/>
                  <a:gd name="connsiteY2" fmla="*/ 952500 h 1270000"/>
                  <a:gd name="connsiteX3" fmla="*/ 0 w 685800"/>
                  <a:gd name="connsiteY3" fmla="*/ 1270000 h 1270000"/>
                  <a:gd name="connsiteX4" fmla="*/ 0 w 685800"/>
                  <a:gd name="connsiteY4" fmla="*/ 0 h 1270000"/>
                  <a:gd name="connsiteX0" fmla="*/ 0 w 685800"/>
                  <a:gd name="connsiteY0" fmla="*/ 0 h 1270000"/>
                  <a:gd name="connsiteX1" fmla="*/ 685800 w 685800"/>
                  <a:gd name="connsiteY1" fmla="*/ 317500 h 1270000"/>
                  <a:gd name="connsiteX2" fmla="*/ 685800 w 685800"/>
                  <a:gd name="connsiteY2" fmla="*/ 952500 h 1270000"/>
                  <a:gd name="connsiteX3" fmla="*/ 0 w 685800"/>
                  <a:gd name="connsiteY3" fmla="*/ 1270000 h 1270000"/>
                  <a:gd name="connsiteX4" fmla="*/ 0 w 685800"/>
                  <a:gd name="connsiteY4" fmla="*/ 635000 h 1270000"/>
                  <a:gd name="connsiteX5" fmla="*/ 0 w 685800"/>
                  <a:gd name="connsiteY5" fmla="*/ 0 h 1270000"/>
                  <a:gd name="connsiteX0" fmla="*/ 0 w 685800"/>
                  <a:gd name="connsiteY0" fmla="*/ 0 h 1270000"/>
                  <a:gd name="connsiteX1" fmla="*/ 685800 w 685800"/>
                  <a:gd name="connsiteY1" fmla="*/ 317500 h 1270000"/>
                  <a:gd name="connsiteX2" fmla="*/ 685800 w 685800"/>
                  <a:gd name="connsiteY2" fmla="*/ 952500 h 1270000"/>
                  <a:gd name="connsiteX3" fmla="*/ 0 w 685800"/>
                  <a:gd name="connsiteY3" fmla="*/ 1270000 h 1270000"/>
                  <a:gd name="connsiteX4" fmla="*/ 171450 w 685800"/>
                  <a:gd name="connsiteY4" fmla="*/ 635000 h 1270000"/>
                  <a:gd name="connsiteX5" fmla="*/ 0 w 685800"/>
                  <a:gd name="connsiteY5" fmla="*/ 0 h 1270000"/>
                  <a:gd name="connsiteX0" fmla="*/ 0 w 685800"/>
                  <a:gd name="connsiteY0" fmla="*/ 0 h 1270000"/>
                  <a:gd name="connsiteX1" fmla="*/ 685800 w 685800"/>
                  <a:gd name="connsiteY1" fmla="*/ 317500 h 1270000"/>
                  <a:gd name="connsiteX2" fmla="*/ 685800 w 685800"/>
                  <a:gd name="connsiteY2" fmla="*/ 952500 h 1270000"/>
                  <a:gd name="connsiteX3" fmla="*/ 0 w 685800"/>
                  <a:gd name="connsiteY3" fmla="*/ 1270000 h 1270000"/>
                  <a:gd name="connsiteX4" fmla="*/ 171450 w 685800"/>
                  <a:gd name="connsiteY4" fmla="*/ 635000 h 1270000"/>
                  <a:gd name="connsiteX5" fmla="*/ 0 w 685800"/>
                  <a:gd name="connsiteY5" fmla="*/ 508000 h 1270000"/>
                  <a:gd name="connsiteX6" fmla="*/ 0 w 685800"/>
                  <a:gd name="connsiteY6" fmla="*/ 0 h 1270000"/>
                  <a:gd name="connsiteX0" fmla="*/ 0 w 685800"/>
                  <a:gd name="connsiteY0" fmla="*/ 0 h 1270000"/>
                  <a:gd name="connsiteX1" fmla="*/ 685800 w 685800"/>
                  <a:gd name="connsiteY1" fmla="*/ 317500 h 1270000"/>
                  <a:gd name="connsiteX2" fmla="*/ 685800 w 685800"/>
                  <a:gd name="connsiteY2" fmla="*/ 952500 h 1270000"/>
                  <a:gd name="connsiteX3" fmla="*/ 0 w 685800"/>
                  <a:gd name="connsiteY3" fmla="*/ 1270000 h 1270000"/>
                  <a:gd name="connsiteX4" fmla="*/ 0 w 685800"/>
                  <a:gd name="connsiteY4" fmla="*/ 762000 h 1270000"/>
                  <a:gd name="connsiteX5" fmla="*/ 171450 w 685800"/>
                  <a:gd name="connsiteY5" fmla="*/ 635000 h 1270000"/>
                  <a:gd name="connsiteX6" fmla="*/ 0 w 685800"/>
                  <a:gd name="connsiteY6" fmla="*/ 508000 h 1270000"/>
                  <a:gd name="connsiteX7" fmla="*/ 0 w 685800"/>
                  <a:gd name="connsiteY7" fmla="*/ 0 h 1270000"/>
                  <a:gd name="connsiteX0" fmla="*/ 0 w 685800"/>
                  <a:gd name="connsiteY0" fmla="*/ 0 h 1270000"/>
                  <a:gd name="connsiteX1" fmla="*/ 685800 w 685800"/>
                  <a:gd name="connsiteY1" fmla="*/ 317500 h 1270000"/>
                  <a:gd name="connsiteX2" fmla="*/ 685800 w 685800"/>
                  <a:gd name="connsiteY2" fmla="*/ 952500 h 1270000"/>
                  <a:gd name="connsiteX3" fmla="*/ 0 w 685800"/>
                  <a:gd name="connsiteY3" fmla="*/ 1270000 h 1270000"/>
                  <a:gd name="connsiteX4" fmla="*/ 0 w 685800"/>
                  <a:gd name="connsiteY4" fmla="*/ 762000 h 1270000"/>
                  <a:gd name="connsiteX5" fmla="*/ 97971 w 685800"/>
                  <a:gd name="connsiteY5" fmla="*/ 635000 h 1270000"/>
                  <a:gd name="connsiteX6" fmla="*/ 0 w 685800"/>
                  <a:gd name="connsiteY6" fmla="*/ 508000 h 1270000"/>
                  <a:gd name="connsiteX7" fmla="*/ 0 w 685800"/>
                  <a:gd name="connsiteY7" fmla="*/ 0 h 1270000"/>
                  <a:gd name="connsiteX0" fmla="*/ 0 w 685800"/>
                  <a:gd name="connsiteY0" fmla="*/ 0 h 1270000"/>
                  <a:gd name="connsiteX1" fmla="*/ 489857 w 685800"/>
                  <a:gd name="connsiteY1" fmla="*/ 317500 h 1270000"/>
                  <a:gd name="connsiteX2" fmla="*/ 685800 w 685800"/>
                  <a:gd name="connsiteY2" fmla="*/ 952500 h 1270000"/>
                  <a:gd name="connsiteX3" fmla="*/ 0 w 685800"/>
                  <a:gd name="connsiteY3" fmla="*/ 1270000 h 1270000"/>
                  <a:gd name="connsiteX4" fmla="*/ 0 w 685800"/>
                  <a:gd name="connsiteY4" fmla="*/ 762000 h 1270000"/>
                  <a:gd name="connsiteX5" fmla="*/ 97971 w 685800"/>
                  <a:gd name="connsiteY5" fmla="*/ 635000 h 1270000"/>
                  <a:gd name="connsiteX6" fmla="*/ 0 w 685800"/>
                  <a:gd name="connsiteY6" fmla="*/ 508000 h 1270000"/>
                  <a:gd name="connsiteX7" fmla="*/ 0 w 685800"/>
                  <a:gd name="connsiteY7" fmla="*/ 0 h 1270000"/>
                  <a:gd name="connsiteX0" fmla="*/ 0 w 489857"/>
                  <a:gd name="connsiteY0" fmla="*/ 0 h 1270000"/>
                  <a:gd name="connsiteX1" fmla="*/ 489857 w 489857"/>
                  <a:gd name="connsiteY1" fmla="*/ 317500 h 1270000"/>
                  <a:gd name="connsiteX2" fmla="*/ 489857 w 489857"/>
                  <a:gd name="connsiteY2" fmla="*/ 952500 h 1270000"/>
                  <a:gd name="connsiteX3" fmla="*/ 0 w 489857"/>
                  <a:gd name="connsiteY3" fmla="*/ 1270000 h 1270000"/>
                  <a:gd name="connsiteX4" fmla="*/ 0 w 489857"/>
                  <a:gd name="connsiteY4" fmla="*/ 762000 h 1270000"/>
                  <a:gd name="connsiteX5" fmla="*/ 97971 w 489857"/>
                  <a:gd name="connsiteY5" fmla="*/ 635000 h 1270000"/>
                  <a:gd name="connsiteX6" fmla="*/ 0 w 489857"/>
                  <a:gd name="connsiteY6" fmla="*/ 508000 h 1270000"/>
                  <a:gd name="connsiteX7" fmla="*/ 0 w 489857"/>
                  <a:gd name="connsiteY7" fmla="*/ 0 h 1270000"/>
                  <a:gd name="connsiteX0" fmla="*/ 0 w 489857"/>
                  <a:gd name="connsiteY0" fmla="*/ 0 h 1270000"/>
                  <a:gd name="connsiteX1" fmla="*/ 489857 w 489857"/>
                  <a:gd name="connsiteY1" fmla="*/ 317500 h 1270000"/>
                  <a:gd name="connsiteX2" fmla="*/ 489857 w 489857"/>
                  <a:gd name="connsiteY2" fmla="*/ 952500 h 1270000"/>
                  <a:gd name="connsiteX3" fmla="*/ 0 w 489857"/>
                  <a:gd name="connsiteY3" fmla="*/ 1270000 h 1270000"/>
                  <a:gd name="connsiteX4" fmla="*/ 0 w 489857"/>
                  <a:gd name="connsiteY4" fmla="*/ 762000 h 1270000"/>
                  <a:gd name="connsiteX5" fmla="*/ 97971 w 489857"/>
                  <a:gd name="connsiteY5" fmla="*/ 635000 h 1270000"/>
                  <a:gd name="connsiteX6" fmla="*/ 0 w 489857"/>
                  <a:gd name="connsiteY6" fmla="*/ 508000 h 1270000"/>
                  <a:gd name="connsiteX7" fmla="*/ 0 w 489857"/>
                  <a:gd name="connsiteY7" fmla="*/ 0 h 1270000"/>
                  <a:gd name="connsiteX0" fmla="*/ 0 w 489857"/>
                  <a:gd name="connsiteY0" fmla="*/ 0 h 1270000"/>
                  <a:gd name="connsiteX1" fmla="*/ 489857 w 489857"/>
                  <a:gd name="connsiteY1" fmla="*/ 317500 h 1270000"/>
                  <a:gd name="connsiteX2" fmla="*/ 489857 w 489857"/>
                  <a:gd name="connsiteY2" fmla="*/ 952500 h 1270000"/>
                  <a:gd name="connsiteX3" fmla="*/ 0 w 489857"/>
                  <a:gd name="connsiteY3" fmla="*/ 1270000 h 1270000"/>
                  <a:gd name="connsiteX4" fmla="*/ 0 w 489857"/>
                  <a:gd name="connsiteY4" fmla="*/ 762000 h 1270000"/>
                  <a:gd name="connsiteX5" fmla="*/ 40821 w 489857"/>
                  <a:gd name="connsiteY5" fmla="*/ 635000 h 1270000"/>
                  <a:gd name="connsiteX6" fmla="*/ 0 w 489857"/>
                  <a:gd name="connsiteY6" fmla="*/ 508000 h 1270000"/>
                  <a:gd name="connsiteX7" fmla="*/ 0 w 489857"/>
                  <a:gd name="connsiteY7" fmla="*/ 0 h 1270000"/>
                  <a:gd name="connsiteX0" fmla="*/ 0 w 489857"/>
                  <a:gd name="connsiteY0" fmla="*/ 0 h 1270000"/>
                  <a:gd name="connsiteX1" fmla="*/ 489857 w 489857"/>
                  <a:gd name="connsiteY1" fmla="*/ 317500 h 1270000"/>
                  <a:gd name="connsiteX2" fmla="*/ 489857 w 489857"/>
                  <a:gd name="connsiteY2" fmla="*/ 952500 h 1270000"/>
                  <a:gd name="connsiteX3" fmla="*/ 0 w 489857"/>
                  <a:gd name="connsiteY3" fmla="*/ 1270000 h 1270000"/>
                  <a:gd name="connsiteX4" fmla="*/ 0 w 489857"/>
                  <a:gd name="connsiteY4" fmla="*/ 762000 h 1270000"/>
                  <a:gd name="connsiteX5" fmla="*/ 40821 w 489857"/>
                  <a:gd name="connsiteY5" fmla="*/ 635000 h 1270000"/>
                  <a:gd name="connsiteX6" fmla="*/ 0 w 489857"/>
                  <a:gd name="connsiteY6" fmla="*/ 555625 h 1270000"/>
                  <a:gd name="connsiteX7" fmla="*/ 0 w 489857"/>
                  <a:gd name="connsiteY7" fmla="*/ 0 h 1270000"/>
                  <a:gd name="connsiteX0" fmla="*/ 0 w 489857"/>
                  <a:gd name="connsiteY0" fmla="*/ 0 h 1270000"/>
                  <a:gd name="connsiteX1" fmla="*/ 489857 w 489857"/>
                  <a:gd name="connsiteY1" fmla="*/ 317500 h 1270000"/>
                  <a:gd name="connsiteX2" fmla="*/ 489857 w 489857"/>
                  <a:gd name="connsiteY2" fmla="*/ 952500 h 1270000"/>
                  <a:gd name="connsiteX3" fmla="*/ 0 w 489857"/>
                  <a:gd name="connsiteY3" fmla="*/ 1270000 h 1270000"/>
                  <a:gd name="connsiteX4" fmla="*/ 0 w 489857"/>
                  <a:gd name="connsiteY4" fmla="*/ 714375 h 1270000"/>
                  <a:gd name="connsiteX5" fmla="*/ 40821 w 489857"/>
                  <a:gd name="connsiteY5" fmla="*/ 635000 h 1270000"/>
                  <a:gd name="connsiteX6" fmla="*/ 0 w 489857"/>
                  <a:gd name="connsiteY6" fmla="*/ 555625 h 1270000"/>
                  <a:gd name="connsiteX7" fmla="*/ 0 w 489857"/>
                  <a:gd name="connsiteY7" fmla="*/ 0 h 127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9857" h="1270000">
                    <a:moveTo>
                      <a:pt x="0" y="0"/>
                    </a:moveTo>
                    <a:lnTo>
                      <a:pt x="489857" y="317500"/>
                    </a:lnTo>
                    <a:lnTo>
                      <a:pt x="489857" y="952500"/>
                    </a:lnTo>
                    <a:lnTo>
                      <a:pt x="0" y="1270000"/>
                    </a:lnTo>
                    <a:lnTo>
                      <a:pt x="0" y="714375"/>
                    </a:lnTo>
                    <a:lnTo>
                      <a:pt x="40821" y="635000"/>
                    </a:lnTo>
                    <a:lnTo>
                      <a:pt x="0" y="555625"/>
                    </a:lnTo>
                    <a:lnTo>
                      <a:pt x="0" y="0"/>
                    </a:lnTo>
                    <a:close/>
                  </a:path>
                </a:pathLst>
              </a:custGeom>
              <a:solidFill>
                <a:srgbClr val="000000"/>
              </a:solidFill>
              <a:ln w="28575" cap="flat" cmpd="sng" algn="ctr">
                <a:solidFill>
                  <a:srgbClr val="FFFFFF"/>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a typeface=""/>
                  <a:cs typeface=""/>
                </a:endParaRPr>
              </a:p>
            </p:txBody>
          </p:sp>
          <p:sp>
            <p:nvSpPr>
              <p:cNvPr id="136" name="Text Box 11"/>
              <p:cNvSpPr txBox="1">
                <a:spLocks noChangeArrowheads="1"/>
              </p:cNvSpPr>
              <p:nvPr>
                <p:custDataLst>
                  <p:tags r:id="rId131"/>
                </p:custDataLst>
              </p:nvPr>
            </p:nvSpPr>
            <p:spPr bwMode="auto">
              <a:xfrm>
                <a:off x="1081086" y="3002753"/>
                <a:ext cx="152400" cy="228600"/>
              </a:xfrm>
              <a:prstGeom prst="rect">
                <a:avLst/>
              </a:prstGeom>
              <a:noFill/>
              <a:ln w="25400" algn="ctr">
                <a:noFill/>
                <a:miter lim="800000"/>
                <a:headEnd/>
                <a:tailEnd/>
              </a:ln>
              <a:effectLst/>
            </p:spPr>
            <p:txBody>
              <a:bodyPr wrap="none" lIns="0" tIns="0" rIns="0" bIns="0" anchor="ctr" anchorCtr="1">
                <a:noAutofit/>
              </a:bodyPr>
              <a:lstStyle/>
              <a:p>
                <a:pPr marL="0" marR="0" lvl="0" indent="0" algn="ctr" defTabSz="914400" eaLnBrk="1" fontAlgn="auto" latinLnBrk="0" hangingPunct="1">
                  <a:lnSpc>
                    <a:spcPct val="116000"/>
                  </a:lnSpc>
                  <a:spcBef>
                    <a:spcPts val="0"/>
                  </a:spcBef>
                  <a:spcAft>
                    <a:spcPts val="0"/>
                  </a:spcAft>
                  <a:buClr>
                    <a:srgbClr val="40458C"/>
                  </a:buClr>
                  <a:buSzPct val="100000"/>
                  <a:buFont typeface="Times New Roman" pitchFamily="18" charset="0"/>
                  <a:buNone/>
                  <a:tabLst/>
                  <a:defRPr/>
                </a:pPr>
                <a:r>
                  <a:rPr kumimoji="0" lang="en-US" sz="1200" b="0" i="0" u="none" strike="noStrike" kern="0" cap="none" spc="0" normalizeH="0" baseline="0" noProof="0" dirty="0" smtClean="0">
                    <a:ln>
                      <a:noFill/>
                    </a:ln>
                    <a:solidFill>
                      <a:srgbClr val="FFFFFF"/>
                    </a:solidFill>
                    <a:effectLst/>
                    <a:uLnTx/>
                    <a:uFillTx/>
                    <a:latin typeface="Source Sans Pro" panose="020B0503030403020204"/>
                  </a:rPr>
                  <a:t>+4</a:t>
                </a:r>
              </a:p>
            </p:txBody>
          </p:sp>
        </p:grpSp>
        <p:sp>
          <p:nvSpPr>
            <p:cNvPr id="118" name="Line 25"/>
            <p:cNvSpPr>
              <a:spLocks noChangeShapeType="1"/>
            </p:cNvSpPr>
            <p:nvPr>
              <p:custDataLst>
                <p:tags r:id="rId113"/>
              </p:custDataLst>
            </p:nvPr>
          </p:nvSpPr>
          <p:spPr bwMode="auto">
            <a:xfrm flipV="1">
              <a:off x="990600" y="5010090"/>
              <a:ext cx="1" cy="228600"/>
            </a:xfrm>
            <a:prstGeom prst="line">
              <a:avLst/>
            </a:prstGeom>
            <a:noFill/>
            <a:ln w="25400" cap="sq">
              <a:solidFill>
                <a:srgbClr val="18B9BC"/>
              </a:solidFill>
              <a:round/>
              <a:headEnd type="none" w="med" len="med"/>
              <a:tailEnd type="arrow" w="med" len="med"/>
            </a:ln>
            <a:effectLst/>
          </p:spPr>
          <p:txBody>
            <a:bodyPr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smtClean="0">
                <a:ln>
                  <a:noFill/>
                </a:ln>
                <a:solidFill>
                  <a:prstClr val="white"/>
                </a:solidFill>
                <a:effectLst/>
                <a:uLnTx/>
                <a:uFillTx/>
                <a:latin typeface="Source Sans Pro" panose="020B0503030403020204"/>
              </a:endParaRPr>
            </a:p>
          </p:txBody>
        </p:sp>
        <p:sp>
          <p:nvSpPr>
            <p:cNvPr id="119" name="Line 49"/>
            <p:cNvSpPr>
              <a:spLocks noChangeShapeType="1"/>
            </p:cNvSpPr>
            <p:nvPr>
              <p:custDataLst>
                <p:tags r:id="rId114"/>
              </p:custDataLst>
            </p:nvPr>
          </p:nvSpPr>
          <p:spPr bwMode="auto">
            <a:xfrm>
              <a:off x="2057400" y="3790891"/>
              <a:ext cx="0" cy="1143000"/>
            </a:xfrm>
            <a:prstGeom prst="line">
              <a:avLst/>
            </a:prstGeom>
            <a:noFill/>
            <a:ln w="25400" cap="sq">
              <a:solidFill>
                <a:srgbClr val="FFFFFF"/>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cxnSp>
          <p:nvCxnSpPr>
            <p:cNvPr id="120" name="Straight Connector 119"/>
            <p:cNvCxnSpPr/>
            <p:nvPr>
              <p:custDataLst>
                <p:tags r:id="rId115"/>
              </p:custDataLst>
            </p:nvPr>
          </p:nvCxnSpPr>
          <p:spPr>
            <a:xfrm rot="5400000">
              <a:off x="4343400" y="3790890"/>
              <a:ext cx="152400" cy="0"/>
            </a:xfrm>
            <a:prstGeom prst="line">
              <a:avLst/>
            </a:prstGeom>
            <a:noFill/>
            <a:ln w="88900" cap="flat" cmpd="sng" algn="ctr">
              <a:solidFill>
                <a:srgbClr val="7E368E">
                  <a:lumMod val="50000"/>
                </a:srgbClr>
              </a:solidFill>
              <a:prstDash val="solid"/>
            </a:ln>
            <a:effectLst/>
          </p:spPr>
        </p:cxnSp>
        <p:sp>
          <p:nvSpPr>
            <p:cNvPr id="121" name="Line 49"/>
            <p:cNvSpPr>
              <a:spLocks noChangeShapeType="1"/>
            </p:cNvSpPr>
            <p:nvPr>
              <p:custDataLst>
                <p:tags r:id="rId116"/>
              </p:custDataLst>
            </p:nvPr>
          </p:nvSpPr>
          <p:spPr bwMode="auto">
            <a:xfrm>
              <a:off x="4419600" y="3333690"/>
              <a:ext cx="22654" cy="990600"/>
            </a:xfrm>
            <a:prstGeom prst="line">
              <a:avLst/>
            </a:prstGeom>
            <a:noFill/>
            <a:ln w="25400" cap="sq">
              <a:solidFill>
                <a:srgbClr val="66FF33"/>
              </a:solidFill>
              <a:round/>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22" name="Line 44"/>
            <p:cNvSpPr>
              <a:spLocks noChangeShapeType="1"/>
            </p:cNvSpPr>
            <p:nvPr>
              <p:custDataLst>
                <p:tags r:id="rId117"/>
              </p:custDataLst>
            </p:nvPr>
          </p:nvSpPr>
          <p:spPr bwMode="auto">
            <a:xfrm flipV="1">
              <a:off x="2209800" y="4343400"/>
              <a:ext cx="457200" cy="0"/>
            </a:xfrm>
            <a:prstGeom prst="line">
              <a:avLst/>
            </a:prstGeom>
            <a:noFill/>
            <a:ln w="25400" cap="sq">
              <a:solidFill>
                <a:srgbClr val="66FF33"/>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23" name="Line 45"/>
            <p:cNvSpPr>
              <a:spLocks noChangeShapeType="1"/>
            </p:cNvSpPr>
            <p:nvPr>
              <p:custDataLst>
                <p:tags r:id="rId118"/>
              </p:custDataLst>
            </p:nvPr>
          </p:nvSpPr>
          <p:spPr bwMode="auto">
            <a:xfrm flipV="1">
              <a:off x="5486400" y="2952690"/>
              <a:ext cx="0" cy="228600"/>
            </a:xfrm>
            <a:prstGeom prst="line">
              <a:avLst/>
            </a:prstGeom>
            <a:noFill/>
            <a:ln w="25400" cap="sq">
              <a:solidFill>
                <a:srgbClr val="00FF00"/>
              </a:solidFill>
              <a:round/>
              <a:headEnd type="none" w="med" len="med"/>
              <a:tailEnd type="arrow"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24" name="Oval 123"/>
            <p:cNvSpPr/>
            <p:nvPr>
              <p:custDataLst>
                <p:tags r:id="rId119"/>
              </p:custDataLst>
            </p:nvPr>
          </p:nvSpPr>
          <p:spPr>
            <a:xfrm>
              <a:off x="4645660" y="4343400"/>
              <a:ext cx="993140" cy="927103"/>
            </a:xfrm>
            <a:prstGeom prst="ellipse">
              <a:avLst/>
            </a:prstGeom>
            <a:solidFill>
              <a:srgbClr val="000000"/>
            </a:solidFill>
            <a:ln w="28575" cap="flat" cmpd="sng" algn="ctr">
              <a:solidFill>
                <a:srgbClr val="FFFFFF"/>
              </a:solidFill>
              <a:prstDash val="solid"/>
            </a:ln>
            <a:effectLst/>
          </p:spPr>
          <p:txBody>
            <a:bodyPr wrap="none" lIns="0" t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smtClean="0">
                  <a:ln>
                    <a:noFill/>
                  </a:ln>
                  <a:solidFill>
                    <a:prstClr val="white"/>
                  </a:solidFill>
                  <a:effectLst/>
                  <a:uLnTx/>
                  <a:uFillTx/>
                  <a:latin typeface="Source Sans Pro" panose="020B0503030403020204"/>
                  <a:ea typeface=""/>
                  <a:cs typeface=""/>
                </a:rPr>
                <a:t>forward</a:t>
              </a:r>
              <a:br>
                <a:rPr kumimoji="0" lang="en-US" sz="1400" b="0" i="0" u="none" strike="noStrike" kern="0" cap="none" spc="0" normalizeH="0" baseline="0" noProof="0" dirty="0" smtClean="0">
                  <a:ln>
                    <a:noFill/>
                  </a:ln>
                  <a:solidFill>
                    <a:prstClr val="white"/>
                  </a:solidFill>
                  <a:effectLst/>
                  <a:uLnTx/>
                  <a:uFillTx/>
                  <a:latin typeface="Source Sans Pro" panose="020B0503030403020204"/>
                  <a:ea typeface=""/>
                  <a:cs typeface=""/>
                </a:rPr>
              </a:br>
              <a:r>
                <a:rPr kumimoji="0" lang="en-US" sz="1400" b="0" i="0" u="none" strike="noStrike" kern="0" cap="none" spc="0" normalizeH="0" baseline="0" noProof="0" dirty="0" smtClean="0">
                  <a:ln>
                    <a:noFill/>
                  </a:ln>
                  <a:solidFill>
                    <a:prstClr val="white"/>
                  </a:solidFill>
                  <a:effectLst/>
                  <a:uLnTx/>
                  <a:uFillTx/>
                  <a:latin typeface="Source Sans Pro" panose="020B0503030403020204"/>
                  <a:ea typeface=""/>
                  <a:cs typeface=""/>
                </a:rPr>
                <a:t>unit</a:t>
              </a:r>
            </a:p>
          </p:txBody>
        </p:sp>
        <p:sp>
          <p:nvSpPr>
            <p:cNvPr id="125" name="Oval 124"/>
            <p:cNvSpPr/>
            <p:nvPr>
              <p:custDataLst>
                <p:tags r:id="rId120"/>
              </p:custDataLst>
            </p:nvPr>
          </p:nvSpPr>
          <p:spPr>
            <a:xfrm>
              <a:off x="2057400" y="4648200"/>
              <a:ext cx="952501" cy="702249"/>
            </a:xfrm>
            <a:prstGeom prst="ellipse">
              <a:avLst/>
            </a:prstGeom>
            <a:solidFill>
              <a:srgbClr val="000000"/>
            </a:solidFill>
            <a:ln w="28575" cap="flat" cmpd="sng" algn="ctr">
              <a:solidFill>
                <a:srgbClr val="FFFFFF"/>
              </a:solidFill>
              <a:prstDash val="solid"/>
            </a:ln>
            <a:effectLst/>
          </p:spPr>
          <p:txBody>
            <a:bodyPr wrap="none" lIns="0" tIns="0" r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smtClean="0">
                  <a:ln>
                    <a:noFill/>
                  </a:ln>
                  <a:solidFill>
                    <a:prstClr val="white"/>
                  </a:solidFill>
                  <a:effectLst/>
                  <a:uLnTx/>
                  <a:uFillTx/>
                  <a:latin typeface="Source Sans Pro" panose="020B0503030403020204"/>
                  <a:ea typeface=""/>
                  <a:cs typeface=""/>
                </a:rPr>
                <a:t>detect</a:t>
              </a:r>
              <a:br>
                <a:rPr kumimoji="0" lang="en-US" sz="1400" b="0" i="0" u="none" strike="noStrike" kern="0" cap="none" spc="0" normalizeH="0" baseline="0" noProof="0" dirty="0" smtClean="0">
                  <a:ln>
                    <a:noFill/>
                  </a:ln>
                  <a:solidFill>
                    <a:prstClr val="white"/>
                  </a:solidFill>
                  <a:effectLst/>
                  <a:uLnTx/>
                  <a:uFillTx/>
                  <a:latin typeface="Source Sans Pro" panose="020B0503030403020204"/>
                  <a:ea typeface=""/>
                  <a:cs typeface=""/>
                </a:rPr>
              </a:br>
              <a:r>
                <a:rPr kumimoji="0" lang="en-US" sz="1400" b="0" i="0" u="none" strike="noStrike" kern="0" cap="none" spc="0" normalizeH="0" baseline="0" noProof="0" dirty="0" smtClean="0">
                  <a:ln>
                    <a:noFill/>
                  </a:ln>
                  <a:solidFill>
                    <a:prstClr val="white"/>
                  </a:solidFill>
                  <a:effectLst/>
                  <a:uLnTx/>
                  <a:uFillTx/>
                  <a:latin typeface="Source Sans Pro" panose="020B0503030403020204"/>
                  <a:ea typeface=""/>
                  <a:cs typeface=""/>
                </a:rPr>
                <a:t>hazard</a:t>
              </a:r>
            </a:p>
          </p:txBody>
        </p:sp>
        <p:sp>
          <p:nvSpPr>
            <p:cNvPr id="126" name="Rectangle 19"/>
            <p:cNvSpPr>
              <a:spLocks noChangeArrowheads="1"/>
            </p:cNvSpPr>
            <p:nvPr>
              <p:custDataLst>
                <p:tags r:id="rId121"/>
              </p:custDataLst>
            </p:nvPr>
          </p:nvSpPr>
          <p:spPr bwMode="auto">
            <a:xfrm>
              <a:off x="4343400" y="2362200"/>
              <a:ext cx="152400" cy="609600"/>
            </a:xfrm>
            <a:custGeom>
              <a:avLst/>
              <a:gdLst>
                <a:gd name="connsiteX0" fmla="*/ 0 w 609600"/>
                <a:gd name="connsiteY0" fmla="*/ 0 h 1143000"/>
                <a:gd name="connsiteX1" fmla="*/ 609600 w 609600"/>
                <a:gd name="connsiteY1" fmla="*/ 0 h 1143000"/>
                <a:gd name="connsiteX2" fmla="*/ 609600 w 609600"/>
                <a:gd name="connsiteY2" fmla="*/ 1143000 h 1143000"/>
                <a:gd name="connsiteX3" fmla="*/ 0 w 609600"/>
                <a:gd name="connsiteY3" fmla="*/ 1143000 h 1143000"/>
                <a:gd name="connsiteX4" fmla="*/ 0 w 609600"/>
                <a:gd name="connsiteY4" fmla="*/ 0 h 1143000"/>
                <a:gd name="connsiteX0" fmla="*/ 0 w 609600"/>
                <a:gd name="connsiteY0" fmla="*/ 0 h 1143000"/>
                <a:gd name="connsiteX1" fmla="*/ 609600 w 609600"/>
                <a:gd name="connsiteY1" fmla="*/ 152400 h 1143000"/>
                <a:gd name="connsiteX2" fmla="*/ 609600 w 609600"/>
                <a:gd name="connsiteY2" fmla="*/ 1143000 h 1143000"/>
                <a:gd name="connsiteX3" fmla="*/ 0 w 609600"/>
                <a:gd name="connsiteY3" fmla="*/ 1143000 h 1143000"/>
                <a:gd name="connsiteX4" fmla="*/ 0 w 609600"/>
                <a:gd name="connsiteY4" fmla="*/ 0 h 1143000"/>
                <a:gd name="connsiteX0" fmla="*/ 0 w 609600"/>
                <a:gd name="connsiteY0" fmla="*/ 0 h 1143000"/>
                <a:gd name="connsiteX1" fmla="*/ 609600 w 609600"/>
                <a:gd name="connsiteY1" fmla="*/ 152400 h 1143000"/>
                <a:gd name="connsiteX2" fmla="*/ 609600 w 609600"/>
                <a:gd name="connsiteY2" fmla="*/ 990600 h 1143000"/>
                <a:gd name="connsiteX3" fmla="*/ 0 w 609600"/>
                <a:gd name="connsiteY3" fmla="*/ 1143000 h 1143000"/>
                <a:gd name="connsiteX4" fmla="*/ 0 w 609600"/>
                <a:gd name="connsiteY4" fmla="*/ 0 h 1143000"/>
                <a:gd name="connsiteX0" fmla="*/ 304800 w 609600"/>
                <a:gd name="connsiteY0" fmla="*/ 0 h 1143000"/>
                <a:gd name="connsiteX1" fmla="*/ 609600 w 609600"/>
                <a:gd name="connsiteY1" fmla="*/ 152400 h 1143000"/>
                <a:gd name="connsiteX2" fmla="*/ 609600 w 609600"/>
                <a:gd name="connsiteY2" fmla="*/ 990600 h 1143000"/>
                <a:gd name="connsiteX3" fmla="*/ 0 w 609600"/>
                <a:gd name="connsiteY3" fmla="*/ 1143000 h 1143000"/>
                <a:gd name="connsiteX4" fmla="*/ 304800 w 609600"/>
                <a:gd name="connsiteY4" fmla="*/ 0 h 1143000"/>
                <a:gd name="connsiteX0" fmla="*/ 0 w 304800"/>
                <a:gd name="connsiteY0" fmla="*/ 0 h 1143000"/>
                <a:gd name="connsiteX1" fmla="*/ 304800 w 304800"/>
                <a:gd name="connsiteY1" fmla="*/ 152400 h 1143000"/>
                <a:gd name="connsiteX2" fmla="*/ 304800 w 304800"/>
                <a:gd name="connsiteY2" fmla="*/ 990600 h 1143000"/>
                <a:gd name="connsiteX3" fmla="*/ 0 w 304800"/>
                <a:gd name="connsiteY3" fmla="*/ 1143000 h 1143000"/>
                <a:gd name="connsiteX4" fmla="*/ 0 w 304800"/>
                <a:gd name="connsiteY4" fmla="*/ 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1143000">
                  <a:moveTo>
                    <a:pt x="0" y="0"/>
                  </a:moveTo>
                  <a:lnTo>
                    <a:pt x="304800" y="152400"/>
                  </a:lnTo>
                  <a:lnTo>
                    <a:pt x="304800" y="990600"/>
                  </a:lnTo>
                  <a:lnTo>
                    <a:pt x="0" y="1143000"/>
                  </a:lnTo>
                  <a:lnTo>
                    <a:pt x="0" y="0"/>
                  </a:lnTo>
                  <a:close/>
                </a:path>
              </a:pathLst>
            </a:cu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27" name="Line 43"/>
            <p:cNvSpPr>
              <a:spLocks noChangeShapeType="1"/>
            </p:cNvSpPr>
            <p:nvPr>
              <p:custDataLst>
                <p:tags r:id="rId122"/>
              </p:custDataLst>
            </p:nvPr>
          </p:nvSpPr>
          <p:spPr bwMode="auto">
            <a:xfrm flipH="1">
              <a:off x="4267200" y="1143000"/>
              <a:ext cx="2133600" cy="0"/>
            </a:xfrm>
            <a:prstGeom prst="line">
              <a:avLst/>
            </a:prstGeom>
            <a:noFill/>
            <a:ln w="28575" cap="sq">
              <a:solidFill>
                <a:srgbClr val="00836F">
                  <a:lumMod val="60000"/>
                  <a:lumOff val="40000"/>
                </a:srgbClr>
              </a:solidFill>
              <a:prstDash val="solid"/>
              <a:round/>
              <a:headEnd type="none" w="med" len="med"/>
              <a:tailEnd type="none"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28" name="Line 43"/>
            <p:cNvSpPr>
              <a:spLocks noChangeShapeType="1"/>
            </p:cNvSpPr>
            <p:nvPr>
              <p:custDataLst>
                <p:tags r:id="rId123"/>
              </p:custDataLst>
            </p:nvPr>
          </p:nvSpPr>
          <p:spPr bwMode="auto">
            <a:xfrm flipH="1">
              <a:off x="6400800" y="1143000"/>
              <a:ext cx="0" cy="1276288"/>
            </a:xfrm>
            <a:prstGeom prst="line">
              <a:avLst/>
            </a:prstGeom>
            <a:noFill/>
            <a:ln w="28575" cap="sq">
              <a:solidFill>
                <a:srgbClr val="00836F">
                  <a:lumMod val="60000"/>
                  <a:lumOff val="40000"/>
                </a:srgbClr>
              </a:solidFill>
              <a:prstDash val="solid"/>
              <a:round/>
              <a:headEnd type="none" w="med" len="med"/>
              <a:tailEnd type="oval"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29" name="Line 43"/>
            <p:cNvSpPr>
              <a:spLocks noChangeShapeType="1"/>
            </p:cNvSpPr>
            <p:nvPr>
              <p:custDataLst>
                <p:tags r:id="rId124"/>
              </p:custDataLst>
            </p:nvPr>
          </p:nvSpPr>
          <p:spPr bwMode="auto">
            <a:xfrm flipV="1">
              <a:off x="4114800" y="990600"/>
              <a:ext cx="0" cy="1733490"/>
            </a:xfrm>
            <a:prstGeom prst="line">
              <a:avLst/>
            </a:prstGeom>
            <a:noFill/>
            <a:ln w="28575" cap="sq">
              <a:solidFill>
                <a:srgbClr val="00836F">
                  <a:lumMod val="60000"/>
                  <a:lumOff val="40000"/>
                </a:srgbClr>
              </a:solidFill>
              <a:prstDash val="solid"/>
              <a:round/>
              <a:headEnd type="none" w="med" len="med"/>
              <a:tailEnd type="oval"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30" name="Line 43"/>
            <p:cNvSpPr>
              <a:spLocks noChangeShapeType="1"/>
            </p:cNvSpPr>
            <p:nvPr>
              <p:custDataLst>
                <p:tags r:id="rId125"/>
              </p:custDataLst>
            </p:nvPr>
          </p:nvSpPr>
          <p:spPr bwMode="auto">
            <a:xfrm flipH="1" flipV="1">
              <a:off x="4267200" y="1142997"/>
              <a:ext cx="0" cy="1352492"/>
            </a:xfrm>
            <a:prstGeom prst="line">
              <a:avLst/>
            </a:prstGeom>
            <a:noFill/>
            <a:ln w="28575" cap="sq">
              <a:solidFill>
                <a:srgbClr val="00836F">
                  <a:lumMod val="60000"/>
                  <a:lumOff val="40000"/>
                </a:srgbClr>
              </a:solidFill>
              <a:prstDash val="solid"/>
              <a:round/>
              <a:headEnd type="none" w="med" len="med"/>
              <a:tailEnd type="none" w="med" len="me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31" name="Line 43"/>
            <p:cNvSpPr>
              <a:spLocks noChangeShapeType="1"/>
            </p:cNvSpPr>
            <p:nvPr>
              <p:custDataLst>
                <p:tags r:id="rId126"/>
              </p:custDataLst>
            </p:nvPr>
          </p:nvSpPr>
          <p:spPr bwMode="auto">
            <a:xfrm flipV="1">
              <a:off x="4114800" y="2743199"/>
              <a:ext cx="228600" cy="0"/>
            </a:xfrm>
            <a:prstGeom prst="line">
              <a:avLst/>
            </a:prstGeom>
            <a:noFill/>
            <a:ln w="28575" cap="sq">
              <a:solidFill>
                <a:srgbClr val="00836F">
                  <a:lumMod val="60000"/>
                  <a:lumOff val="40000"/>
                </a:srgbClr>
              </a:solidFill>
              <a:prstDash val="solid"/>
              <a:round/>
              <a:headEnd type="none" w="med" len="med"/>
              <a:tailEnd type="none" w="sm" len="sm"/>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32" name="Line 43"/>
            <p:cNvSpPr>
              <a:spLocks noChangeShapeType="1"/>
            </p:cNvSpPr>
            <p:nvPr>
              <p:custDataLst>
                <p:tags r:id="rId127"/>
              </p:custDataLst>
            </p:nvPr>
          </p:nvSpPr>
          <p:spPr bwMode="auto">
            <a:xfrm flipV="1">
              <a:off x="4114800" y="1904999"/>
              <a:ext cx="304800" cy="0"/>
            </a:xfrm>
            <a:prstGeom prst="line">
              <a:avLst/>
            </a:prstGeom>
            <a:noFill/>
            <a:ln w="28575" cap="sq">
              <a:solidFill>
                <a:srgbClr val="00836F">
                  <a:lumMod val="60000"/>
                  <a:lumOff val="40000"/>
                </a:srgbClr>
              </a:solidFill>
              <a:prstDash val="solid"/>
              <a:round/>
              <a:headEnd type="oval" w="med" len="med"/>
              <a:tailEnd type="none" w="sm" len="sm"/>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33" name="Line 43"/>
            <p:cNvSpPr>
              <a:spLocks noChangeShapeType="1"/>
            </p:cNvSpPr>
            <p:nvPr>
              <p:custDataLst>
                <p:tags r:id="rId128"/>
              </p:custDataLst>
            </p:nvPr>
          </p:nvSpPr>
          <p:spPr bwMode="auto">
            <a:xfrm flipV="1">
              <a:off x="4267200" y="1676399"/>
              <a:ext cx="175054" cy="1"/>
            </a:xfrm>
            <a:prstGeom prst="line">
              <a:avLst/>
            </a:prstGeom>
            <a:noFill/>
            <a:ln w="28575" cap="sq">
              <a:solidFill>
                <a:srgbClr val="00836F">
                  <a:lumMod val="60000"/>
                  <a:lumOff val="40000"/>
                </a:srgbClr>
              </a:solidFill>
              <a:prstDash val="solid"/>
              <a:round/>
              <a:headEnd type="oval" w="med" len="med"/>
              <a:tailEnd type="none" w="sm" len="sm"/>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34" name="Rectangle 19"/>
            <p:cNvSpPr>
              <a:spLocks noChangeArrowheads="1"/>
            </p:cNvSpPr>
            <p:nvPr>
              <p:custDataLst>
                <p:tags r:id="rId129"/>
              </p:custDataLst>
            </p:nvPr>
          </p:nvSpPr>
          <p:spPr bwMode="auto">
            <a:xfrm>
              <a:off x="4419600" y="1600200"/>
              <a:ext cx="152400" cy="609600"/>
            </a:xfrm>
            <a:custGeom>
              <a:avLst/>
              <a:gdLst>
                <a:gd name="connsiteX0" fmla="*/ 0 w 609600"/>
                <a:gd name="connsiteY0" fmla="*/ 0 h 1143000"/>
                <a:gd name="connsiteX1" fmla="*/ 609600 w 609600"/>
                <a:gd name="connsiteY1" fmla="*/ 0 h 1143000"/>
                <a:gd name="connsiteX2" fmla="*/ 609600 w 609600"/>
                <a:gd name="connsiteY2" fmla="*/ 1143000 h 1143000"/>
                <a:gd name="connsiteX3" fmla="*/ 0 w 609600"/>
                <a:gd name="connsiteY3" fmla="*/ 1143000 h 1143000"/>
                <a:gd name="connsiteX4" fmla="*/ 0 w 609600"/>
                <a:gd name="connsiteY4" fmla="*/ 0 h 1143000"/>
                <a:gd name="connsiteX0" fmla="*/ 0 w 609600"/>
                <a:gd name="connsiteY0" fmla="*/ 0 h 1143000"/>
                <a:gd name="connsiteX1" fmla="*/ 609600 w 609600"/>
                <a:gd name="connsiteY1" fmla="*/ 152400 h 1143000"/>
                <a:gd name="connsiteX2" fmla="*/ 609600 w 609600"/>
                <a:gd name="connsiteY2" fmla="*/ 1143000 h 1143000"/>
                <a:gd name="connsiteX3" fmla="*/ 0 w 609600"/>
                <a:gd name="connsiteY3" fmla="*/ 1143000 h 1143000"/>
                <a:gd name="connsiteX4" fmla="*/ 0 w 609600"/>
                <a:gd name="connsiteY4" fmla="*/ 0 h 1143000"/>
                <a:gd name="connsiteX0" fmla="*/ 0 w 609600"/>
                <a:gd name="connsiteY0" fmla="*/ 0 h 1143000"/>
                <a:gd name="connsiteX1" fmla="*/ 609600 w 609600"/>
                <a:gd name="connsiteY1" fmla="*/ 152400 h 1143000"/>
                <a:gd name="connsiteX2" fmla="*/ 609600 w 609600"/>
                <a:gd name="connsiteY2" fmla="*/ 990600 h 1143000"/>
                <a:gd name="connsiteX3" fmla="*/ 0 w 609600"/>
                <a:gd name="connsiteY3" fmla="*/ 1143000 h 1143000"/>
                <a:gd name="connsiteX4" fmla="*/ 0 w 609600"/>
                <a:gd name="connsiteY4" fmla="*/ 0 h 1143000"/>
                <a:gd name="connsiteX0" fmla="*/ 304800 w 609600"/>
                <a:gd name="connsiteY0" fmla="*/ 0 h 1143000"/>
                <a:gd name="connsiteX1" fmla="*/ 609600 w 609600"/>
                <a:gd name="connsiteY1" fmla="*/ 152400 h 1143000"/>
                <a:gd name="connsiteX2" fmla="*/ 609600 w 609600"/>
                <a:gd name="connsiteY2" fmla="*/ 990600 h 1143000"/>
                <a:gd name="connsiteX3" fmla="*/ 0 w 609600"/>
                <a:gd name="connsiteY3" fmla="*/ 1143000 h 1143000"/>
                <a:gd name="connsiteX4" fmla="*/ 304800 w 609600"/>
                <a:gd name="connsiteY4" fmla="*/ 0 h 1143000"/>
                <a:gd name="connsiteX0" fmla="*/ 0 w 304800"/>
                <a:gd name="connsiteY0" fmla="*/ 0 h 1143000"/>
                <a:gd name="connsiteX1" fmla="*/ 304800 w 304800"/>
                <a:gd name="connsiteY1" fmla="*/ 152400 h 1143000"/>
                <a:gd name="connsiteX2" fmla="*/ 304800 w 304800"/>
                <a:gd name="connsiteY2" fmla="*/ 990600 h 1143000"/>
                <a:gd name="connsiteX3" fmla="*/ 0 w 304800"/>
                <a:gd name="connsiteY3" fmla="*/ 1143000 h 1143000"/>
                <a:gd name="connsiteX4" fmla="*/ 0 w 304800"/>
                <a:gd name="connsiteY4" fmla="*/ 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1143000">
                  <a:moveTo>
                    <a:pt x="0" y="0"/>
                  </a:moveTo>
                  <a:lnTo>
                    <a:pt x="304800" y="152400"/>
                  </a:lnTo>
                  <a:lnTo>
                    <a:pt x="304800" y="990600"/>
                  </a:lnTo>
                  <a:lnTo>
                    <a:pt x="0" y="1143000"/>
                  </a:lnTo>
                  <a:lnTo>
                    <a:pt x="0" y="0"/>
                  </a:lnTo>
                  <a:close/>
                </a:path>
              </a:pathLst>
            </a:custGeom>
            <a:solidFill>
              <a:srgbClr val="000000"/>
            </a:solidFill>
            <a:ln w="25400" cap="sq" algn="ctr">
              <a:solidFill>
                <a:srgbClr val="FFFFFF"/>
              </a:solidFill>
              <a:miter lim="800000"/>
              <a:headEnd/>
              <a:tailEnd/>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grpSp>
      <p:sp>
        <p:nvSpPr>
          <p:cNvPr id="153" name="TextBox 152"/>
          <p:cNvSpPr txBox="1"/>
          <p:nvPr/>
        </p:nvSpPr>
        <p:spPr>
          <a:xfrm>
            <a:off x="6172200" y="5105400"/>
            <a:ext cx="1688283" cy="523220"/>
          </a:xfrm>
          <a:prstGeom prst="rect">
            <a:avLst/>
          </a:prstGeom>
          <a:noFill/>
          <a:ln>
            <a:noFill/>
          </a:ln>
        </p:spPr>
        <p:txBody>
          <a:bodyPr wrap="none" rtlCol="0">
            <a:spAutoFit/>
          </a:bodyPr>
          <a:lstStyle/>
          <a:p>
            <a:pPr defTabSz="914400"/>
            <a:r>
              <a:rPr lang="en-US" sz="1400" dirty="0" smtClean="0">
                <a:solidFill>
                  <a:srgbClr val="FFFFFF"/>
                </a:solidFill>
                <a:latin typeface="Source Sans Pro" panose="020B0503030403020204"/>
              </a:rPr>
              <a:t>Stack, Data, Code </a:t>
            </a:r>
          </a:p>
          <a:p>
            <a:pPr defTabSz="914400"/>
            <a:r>
              <a:rPr lang="en-US" sz="1400" dirty="0" smtClean="0">
                <a:solidFill>
                  <a:srgbClr val="FFFFFF"/>
                </a:solidFill>
                <a:latin typeface="Source Sans Pro" panose="020B0503030403020204"/>
              </a:rPr>
              <a:t>Stored in Memory</a:t>
            </a:r>
            <a:endParaRPr lang="en-US" sz="1400" dirty="0">
              <a:solidFill>
                <a:srgbClr val="FFFFFF"/>
              </a:solidFill>
              <a:latin typeface="Source Sans Pro" panose="020B0503030403020204"/>
            </a:endParaRPr>
          </a:p>
        </p:txBody>
      </p:sp>
      <p:sp>
        <p:nvSpPr>
          <p:cNvPr id="154" name="TextBox 153"/>
          <p:cNvSpPr txBox="1"/>
          <p:nvPr/>
        </p:nvSpPr>
        <p:spPr>
          <a:xfrm>
            <a:off x="0" y="938477"/>
            <a:ext cx="2074607" cy="523220"/>
          </a:xfrm>
          <a:prstGeom prst="rect">
            <a:avLst/>
          </a:prstGeom>
          <a:noFill/>
          <a:ln>
            <a:noFill/>
          </a:ln>
        </p:spPr>
        <p:txBody>
          <a:bodyPr wrap="none" rtlCol="0">
            <a:spAutoFit/>
          </a:bodyPr>
          <a:lstStyle/>
          <a:p>
            <a:pPr defTabSz="914400"/>
            <a:r>
              <a:rPr lang="en-US" sz="1400" dirty="0" smtClean="0">
                <a:solidFill>
                  <a:schemeClr val="tx2"/>
                </a:solidFill>
                <a:latin typeface="Source Sans Pro" panose="020B0503030403020204"/>
                <a:ea typeface="Arial" charset="0"/>
                <a:cs typeface="Arial" charset="0"/>
              </a:rPr>
              <a:t>Code Stored in Memory</a:t>
            </a:r>
          </a:p>
          <a:p>
            <a:pPr defTabSz="914400"/>
            <a:r>
              <a:rPr lang="en-US" sz="1400" dirty="0" smtClean="0">
                <a:solidFill>
                  <a:schemeClr val="tx2"/>
                </a:solidFill>
                <a:latin typeface="Source Sans Pro" panose="020B0503030403020204"/>
                <a:ea typeface="Arial" charset="0"/>
                <a:cs typeface="Arial" charset="0"/>
              </a:rPr>
              <a:t>(also, data and stack)</a:t>
            </a:r>
            <a:endParaRPr lang="en-US" sz="1400" dirty="0">
              <a:solidFill>
                <a:schemeClr val="tx2"/>
              </a:solidFill>
              <a:latin typeface="Source Sans Pro" panose="020B0503030403020204"/>
              <a:ea typeface="Arial" charset="0"/>
              <a:cs typeface="Arial" charset="0"/>
            </a:endParaRPr>
          </a:p>
        </p:txBody>
      </p:sp>
      <p:sp>
        <p:nvSpPr>
          <p:cNvPr id="155" name="Line 43"/>
          <p:cNvSpPr>
            <a:spLocks noChangeShapeType="1"/>
          </p:cNvSpPr>
          <p:nvPr>
            <p:custDataLst>
              <p:tags r:id="rId1"/>
            </p:custDataLst>
          </p:nvPr>
        </p:nvSpPr>
        <p:spPr bwMode="auto">
          <a:xfrm flipV="1">
            <a:off x="4267200" y="2956546"/>
            <a:ext cx="76199" cy="0"/>
          </a:xfrm>
          <a:prstGeom prst="line">
            <a:avLst/>
          </a:prstGeom>
          <a:noFill/>
          <a:ln w="28575" cap="sq">
            <a:solidFill>
              <a:srgbClr val="00836F">
                <a:lumMod val="60000"/>
                <a:lumOff val="40000"/>
              </a:srgbClr>
            </a:solidFill>
            <a:prstDash val="solid"/>
            <a:round/>
            <a:headEnd type="none" w="med" len="med"/>
            <a:tailEnd type="none" w="sm" len="sm"/>
          </a:ln>
          <a:effectLst/>
        </p:spPr>
        <p:txBody>
          <a:bodyPr wrap="square" anchor="ctr" anchorCtr="1">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Source Sans Pro" panose="020B0503030403020204"/>
            </a:endParaRPr>
          </a:p>
        </p:txBody>
      </p:sp>
      <p:sp>
        <p:nvSpPr>
          <p:cNvPr id="156" name="Oval 155"/>
          <p:cNvSpPr/>
          <p:nvPr/>
        </p:nvSpPr>
        <p:spPr>
          <a:xfrm>
            <a:off x="6255075" y="3658635"/>
            <a:ext cx="1441125" cy="1366019"/>
          </a:xfrm>
          <a:prstGeom prst="ellipse">
            <a:avLst/>
          </a:prstGeom>
          <a:noFill/>
          <a:ln w="1143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Source Sans Pro" panose="020B0503030403020204"/>
            </a:endParaRPr>
          </a:p>
        </p:txBody>
      </p:sp>
      <p:sp>
        <p:nvSpPr>
          <p:cNvPr id="157" name="Oval 156"/>
          <p:cNvSpPr/>
          <p:nvPr/>
        </p:nvSpPr>
        <p:spPr>
          <a:xfrm>
            <a:off x="119572" y="2153613"/>
            <a:ext cx="1335908" cy="1266286"/>
          </a:xfrm>
          <a:prstGeom prst="ellipse">
            <a:avLst/>
          </a:prstGeom>
          <a:noFill/>
          <a:ln w="1143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Source Sans Pro" panose="020B0503030403020204"/>
            </a:endParaRPr>
          </a:p>
        </p:txBody>
      </p:sp>
    </p:spTree>
    <p:extLst>
      <p:ext uri="{BB962C8B-B14F-4D97-AF65-F5344CB8AC3E}">
        <p14:creationId xmlns:p14="http://schemas.microsoft.com/office/powerpoint/2010/main" val="21428859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5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53" grpId="0"/>
      <p:bldP spid="154" grpId="0"/>
      <p:bldP spid="156" grpId="0" animBg="1"/>
      <p:bldP spid="15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EFE0FDE5-1195-4879-940F-31B1BE8EAA1F}" type="slidenum">
              <a:rPr lang="en-US" smtClean="0"/>
              <a:pPr>
                <a:defRPr/>
              </a:pPr>
              <a:t>56</a:t>
            </a:fld>
            <a:endParaRPr lang="en-US"/>
          </a:p>
        </p:txBody>
      </p:sp>
      <p:sp>
        <p:nvSpPr>
          <p:cNvPr id="5" name="Title 7"/>
          <p:cNvSpPr txBox="1">
            <a:spLocks/>
          </p:cNvSpPr>
          <p:nvPr/>
        </p:nvSpPr>
        <p:spPr>
          <a:xfrm>
            <a:off x="685800" y="2130425"/>
            <a:ext cx="7772400" cy="1470025"/>
          </a:xfrm>
          <a:prstGeom prst="rect">
            <a:avLst/>
          </a:prstGeom>
        </p:spPr>
        <p:txBody>
          <a:bodyPr vert="horz" lIns="91440" tIns="45720" rIns="91440" bIns="45720" rtlCol="0" anchor="ctr">
            <a:normAutofit/>
          </a:bodyPr>
          <a:lstStyle>
            <a:lvl1pPr algn="l" defTabSz="609570" rtl="0" eaLnBrk="1" latinLnBrk="0" hangingPunct="1">
              <a:spcBef>
                <a:spcPct val="0"/>
              </a:spcBef>
              <a:buNone/>
              <a:defRPr sz="4400" b="0" i="0" kern="1200" cap="none">
                <a:solidFill>
                  <a:srgbClr val="262626"/>
                </a:solidFill>
                <a:latin typeface="Source Sans Pro"/>
                <a:ea typeface="+mj-ea"/>
                <a:cs typeface="Source Sans Pro"/>
              </a:defRPr>
            </a:lvl1pPr>
          </a:lstStyle>
          <a:p>
            <a:pPr fontAlgn="auto">
              <a:spcAft>
                <a:spcPts val="0"/>
              </a:spcAft>
            </a:pPr>
            <a:r>
              <a:rPr lang="en-US" smtClean="0">
                <a:solidFill>
                  <a:srgbClr val="000000"/>
                </a:solidFill>
              </a:rPr>
              <a:t>Removing Conflict Misses</a:t>
            </a:r>
            <a:br>
              <a:rPr lang="en-US" smtClean="0">
                <a:solidFill>
                  <a:srgbClr val="000000"/>
                </a:solidFill>
              </a:rPr>
            </a:br>
            <a:r>
              <a:rPr lang="en-US" smtClean="0">
                <a:solidFill>
                  <a:srgbClr val="000000"/>
                </a:solidFill>
              </a:rPr>
              <a:t>with Fully-Associative Caches</a:t>
            </a:r>
            <a:endParaRPr lang="en-US" dirty="0">
              <a:solidFill>
                <a:srgbClr val="000000"/>
              </a:solidFill>
            </a:endParaRPr>
          </a:p>
        </p:txBody>
      </p:sp>
      <p:pic>
        <p:nvPicPr>
          <p:cNvPr id="6" name="Picture 5"/>
          <p:cNvPicPr>
            <a:picLocks noChangeAspect="1"/>
          </p:cNvPicPr>
          <p:nvPr/>
        </p:nvPicPr>
        <p:blipFill rotWithShape="1">
          <a:blip r:embed="rId2"/>
          <a:srcRect l="10022" t="12347" r="12995" b="11031"/>
          <a:stretch/>
        </p:blipFill>
        <p:spPr>
          <a:xfrm>
            <a:off x="3373504" y="3886199"/>
            <a:ext cx="2225706" cy="2215333"/>
          </a:xfrm>
          <a:prstGeom prst="rect">
            <a:avLst/>
          </a:prstGeom>
        </p:spPr>
      </p:pic>
    </p:spTree>
    <p:extLst>
      <p:ext uri="{BB962C8B-B14F-4D97-AF65-F5344CB8AC3E}">
        <p14:creationId xmlns:p14="http://schemas.microsoft.com/office/powerpoint/2010/main" val="3808591460"/>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EFE0FDE5-1195-4879-940F-31B1BE8EAA1F}" type="slidenum">
              <a:rPr lang="en-US" smtClean="0"/>
              <a:pPr>
                <a:defRPr/>
              </a:pPr>
              <a:t>57</a:t>
            </a:fld>
            <a:endParaRPr lang="en-US"/>
          </a:p>
        </p:txBody>
      </p:sp>
      <p:sp>
        <p:nvSpPr>
          <p:cNvPr id="20" name="Title 1"/>
          <p:cNvSpPr txBox="1">
            <a:spLocks/>
          </p:cNvSpPr>
          <p:nvPr/>
        </p:nvSpPr>
        <p:spPr>
          <a:xfrm>
            <a:off x="457200" y="152528"/>
            <a:ext cx="5930370"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t>8 byte, fully-associative Cache</a:t>
            </a:r>
            <a:endParaRPr kumimoji="0" lang="en-US" sz="44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21" name="Rectangle 20"/>
          <p:cNvSpPr/>
          <p:nvPr/>
        </p:nvSpPr>
        <p:spPr>
          <a:xfrm>
            <a:off x="3121577" y="2244104"/>
            <a:ext cx="1041271"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CACHE</a:t>
            </a:r>
            <a:endParaRPr lang="en-US" b="1" dirty="0">
              <a:solidFill>
                <a:prstClr val="black"/>
              </a:solidFill>
              <a:latin typeface="Calibri"/>
              <a:ea typeface="+mn-ea"/>
              <a:cs typeface="+mn-cs"/>
            </a:endParaRPr>
          </a:p>
        </p:txBody>
      </p:sp>
      <p:sp>
        <p:nvSpPr>
          <p:cNvPr id="22" name="Rectangle 21"/>
          <p:cNvSpPr/>
          <p:nvPr/>
        </p:nvSpPr>
        <p:spPr>
          <a:xfrm>
            <a:off x="708244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23" name="Content Placeholder 2"/>
          <p:cNvSpPr txBox="1">
            <a:spLocks/>
          </p:cNvSpPr>
          <p:nvPr/>
        </p:nvSpPr>
        <p:spPr>
          <a:xfrm>
            <a:off x="270435" y="3934868"/>
            <a:ext cx="5749365" cy="2191296"/>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pPr>
            <a:r>
              <a:rPr lang="en-US" sz="2800" dirty="0">
                <a:solidFill>
                  <a:prstClr val="black"/>
                </a:solidFill>
                <a:latin typeface="Source Sans Pro" panose="020B0503030403020204"/>
              </a:rPr>
              <a:t>What should the </a:t>
            </a:r>
            <a:r>
              <a:rPr lang="en-US" sz="2800" b="1" dirty="0">
                <a:solidFill>
                  <a:prstClr val="black"/>
                </a:solidFill>
                <a:latin typeface="Source Sans Pro" panose="020B0503030403020204"/>
              </a:rPr>
              <a:t>offset </a:t>
            </a:r>
            <a:r>
              <a:rPr lang="en-US" sz="2800" dirty="0">
                <a:solidFill>
                  <a:prstClr val="black"/>
                </a:solidFill>
                <a:latin typeface="Source Sans Pro" panose="020B0503030403020204"/>
              </a:rPr>
              <a:t>be?</a:t>
            </a:r>
          </a:p>
          <a:p>
            <a:pPr marL="0" indent="0" fontAlgn="auto">
              <a:spcAft>
                <a:spcPts val="0"/>
              </a:spcAft>
              <a:buFont typeface="Arial"/>
              <a:buNone/>
            </a:pPr>
            <a:r>
              <a:rPr lang="en-US" sz="2800" dirty="0">
                <a:solidFill>
                  <a:prstClr val="black"/>
                </a:solidFill>
                <a:latin typeface="Source Sans Pro" panose="020B0503030403020204"/>
              </a:rPr>
              <a:t>What should the </a:t>
            </a:r>
            <a:r>
              <a:rPr lang="en-US" sz="2800" b="1" dirty="0">
                <a:solidFill>
                  <a:prstClr val="black"/>
                </a:solidFill>
                <a:latin typeface="Source Sans Pro" panose="020B0503030403020204"/>
              </a:rPr>
              <a:t>index </a:t>
            </a:r>
            <a:r>
              <a:rPr lang="en-US" sz="2800" dirty="0">
                <a:solidFill>
                  <a:prstClr val="black"/>
                </a:solidFill>
                <a:latin typeface="Source Sans Pro" panose="020B0503030403020204"/>
              </a:rPr>
              <a:t>be?</a:t>
            </a:r>
          </a:p>
          <a:p>
            <a:pPr marL="0" indent="0" fontAlgn="auto">
              <a:spcAft>
                <a:spcPts val="0"/>
              </a:spcAft>
              <a:buFont typeface="Arial"/>
              <a:buNone/>
            </a:pPr>
            <a:r>
              <a:rPr lang="en-US" sz="2800" dirty="0">
                <a:solidFill>
                  <a:prstClr val="black"/>
                </a:solidFill>
                <a:latin typeface="Source Sans Pro" panose="020B0503030403020204"/>
              </a:rPr>
              <a:t>What should the </a:t>
            </a:r>
            <a:r>
              <a:rPr lang="en-US" sz="2800" b="1" dirty="0">
                <a:solidFill>
                  <a:prstClr val="black"/>
                </a:solidFill>
                <a:latin typeface="Source Sans Pro" panose="020B0503030403020204"/>
              </a:rPr>
              <a:t>tag</a:t>
            </a:r>
            <a:r>
              <a:rPr lang="en-US" sz="2800" dirty="0">
                <a:solidFill>
                  <a:prstClr val="black"/>
                </a:solidFill>
                <a:latin typeface="Source Sans Pro" panose="020B0503030403020204"/>
              </a:rPr>
              <a:t> be</a:t>
            </a:r>
            <a:r>
              <a:rPr lang="en-US" sz="2800" dirty="0" smtClean="0">
                <a:solidFill>
                  <a:prstClr val="black"/>
                </a:solidFill>
                <a:latin typeface="Source Sans Pro" panose="020B0503030403020204"/>
              </a:rPr>
              <a:t>?</a:t>
            </a:r>
          </a:p>
        </p:txBody>
      </p:sp>
      <p:sp>
        <p:nvSpPr>
          <p:cNvPr id="24" name="Rectangle 23"/>
          <p:cNvSpPr/>
          <p:nvPr/>
        </p:nvSpPr>
        <p:spPr>
          <a:xfrm>
            <a:off x="259848" y="1377199"/>
            <a:ext cx="3214094" cy="1200328"/>
          </a:xfrm>
          <a:prstGeom prst="rect">
            <a:avLst/>
          </a:prstGeom>
        </p:spPr>
        <p:txBody>
          <a:bodyPr wrap="square">
            <a:spAutoFit/>
          </a:bodyPr>
          <a:lstStyle/>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a:t>
            </a:r>
            <a:r>
              <a:rPr lang="en-US" sz="1200" b="1" dirty="0" smtClean="0">
                <a:solidFill>
                  <a:srgbClr val="008000"/>
                </a:solidFill>
                <a:latin typeface="Courier New" pitchFamily="49" charset="0"/>
                <a:ea typeface="+mn-ea"/>
                <a:cs typeface="+mn-cs"/>
              </a:rPr>
              <a:t>   </a:t>
            </a:r>
            <a:r>
              <a:rPr lang="en-US" b="1" dirty="0" smtClean="0">
                <a:solidFill>
                  <a:srgbClr val="008000"/>
                </a:solidFill>
                <a:latin typeface="Courier New" pitchFamily="49" charset="0"/>
                <a:ea typeface="+mn-ea"/>
                <a:cs typeface="+mn-cs"/>
              </a:rPr>
              <a:t>XXX</a:t>
            </a:r>
            <a:r>
              <a:rPr lang="en-US" b="1" dirty="0" smtClean="0">
                <a:solidFill>
                  <a:prstClr val="black">
                    <a:lumMod val="50000"/>
                    <a:lumOff val="50000"/>
                  </a:prstClr>
                </a:solidFill>
                <a:latin typeface="Courier New" pitchFamily="49" charset="0"/>
                <a:ea typeface="+mn-ea"/>
                <a:cs typeface="+mn-cs"/>
              </a:rPr>
              <a:t>X</a:t>
            </a:r>
          </a:p>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a:t>
            </a:r>
            <a:r>
              <a:rPr lang="en-US" b="1" dirty="0" err="1" smtClean="0">
                <a:solidFill>
                  <a:srgbClr val="008000"/>
                </a:solidFill>
                <a:latin typeface="Courier New" pitchFamily="49" charset="0"/>
                <a:ea typeface="+mn-ea"/>
                <a:cs typeface="+mn-cs"/>
              </a:rPr>
              <a:t>tag</a:t>
            </a:r>
            <a:r>
              <a:rPr lang="en-US" b="1" dirty="0" err="1" smtClean="0">
                <a:solidFill>
                  <a:prstClr val="black"/>
                </a:solidFill>
                <a:latin typeface="Courier New" pitchFamily="49" charset="0"/>
                <a:ea typeface="+mn-ea"/>
                <a:cs typeface="+mn-cs"/>
              </a:rPr>
              <a:t>|</a:t>
            </a:r>
            <a:r>
              <a:rPr lang="en-US" b="1" dirty="0" err="1" smtClean="0">
                <a:solidFill>
                  <a:prstClr val="black">
                    <a:lumMod val="50000"/>
                    <a:lumOff val="50000"/>
                  </a:prstClr>
                </a:solidFill>
                <a:latin typeface="Courier New" pitchFamily="49" charset="0"/>
                <a:ea typeface="+mn-ea"/>
                <a:cs typeface="+mn-cs"/>
              </a:rPr>
              <a:t>offset</a:t>
            </a:r>
            <a:endParaRPr lang="en-US" b="1" dirty="0">
              <a:solidFill>
                <a:prstClr val="black">
                  <a:lumMod val="50000"/>
                  <a:lumOff val="50000"/>
                </a:prstClr>
              </a:solidFill>
              <a:latin typeface="Courier New" pitchFamily="49" charset="0"/>
              <a:ea typeface="+mn-ea"/>
              <a:cs typeface="+mn-cs"/>
            </a:endParaRPr>
          </a:p>
          <a:p>
            <a:pPr fontAlgn="auto">
              <a:spcBef>
                <a:spcPts val="0"/>
              </a:spcBef>
              <a:spcAft>
                <a:spcPts val="0"/>
              </a:spcAft>
              <a:tabLst>
                <a:tab pos="457200" algn="l"/>
                <a:tab pos="1485900" algn="l"/>
              </a:tabLst>
            </a:pPr>
            <a:endParaRPr lang="en-US" b="1" dirty="0" smtClean="0">
              <a:solidFill>
                <a:srgbClr val="FF0000"/>
              </a:solidFill>
              <a:latin typeface="Courier New" pitchFamily="49" charset="0"/>
              <a:ea typeface="+mn-ea"/>
              <a:cs typeface="+mn-cs"/>
            </a:endParaRPr>
          </a:p>
        </p:txBody>
      </p:sp>
      <p:sp>
        <p:nvSpPr>
          <p:cNvPr id="25" name="Rectangle 24"/>
          <p:cNvSpPr/>
          <p:nvPr/>
        </p:nvSpPr>
        <p:spPr>
          <a:xfrm>
            <a:off x="366465" y="1377199"/>
            <a:ext cx="2547164" cy="1200328"/>
          </a:xfrm>
          <a:prstGeom prst="rect">
            <a:avLst/>
          </a:prstGeom>
          <a:solidFill>
            <a:sysClr val="window" lastClr="FFFFFF"/>
          </a:solid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tab pos="457200" algn="l"/>
                <a:tab pos="1485900" algn="l"/>
              </a:tabLst>
              <a:defRPr/>
            </a:pPr>
            <a:r>
              <a:rPr kumimoji="0" lang="en-US" sz="1200" b="1" i="0" u="none" strike="noStrike" kern="0" cap="none" spc="0" normalizeH="0" baseline="0" noProof="0" dirty="0" smtClean="0">
                <a:ln>
                  <a:noFill/>
                </a:ln>
                <a:solidFill>
                  <a:srgbClr val="008000"/>
                </a:solidFill>
                <a:effectLst/>
                <a:uLnTx/>
                <a:uFillTx/>
                <a:latin typeface="Courier New" pitchFamily="49" charset="0"/>
                <a:ea typeface="+mn-ea"/>
                <a:cs typeface="+mn-cs"/>
              </a:rPr>
              <a:t>    </a:t>
            </a:r>
            <a:r>
              <a:rPr kumimoji="0" lang="en-US" sz="1800" b="1" i="0" u="none" strike="noStrike" kern="0" cap="none" spc="0" normalizeH="0" baseline="0" noProof="0" dirty="0" smtClean="0">
                <a:ln>
                  <a:noFill/>
                </a:ln>
                <a:solidFill>
                  <a:prstClr val="black"/>
                </a:solidFill>
                <a:effectLst/>
                <a:uLnTx/>
                <a:uFillTx/>
                <a:latin typeface="Courier New" pitchFamily="49" charset="0"/>
                <a:ea typeface="+mn-ea"/>
                <a:cs typeface="+mn-cs"/>
              </a:rPr>
              <a:t>XXX</a:t>
            </a:r>
            <a:r>
              <a:rPr kumimoji="0" lang="en-US" sz="1800" b="1" i="0" u="none" strike="noStrike" kern="0" cap="none" spc="0" normalizeH="0" baseline="0" noProof="0" dirty="0" smtClean="0">
                <a:ln>
                  <a:noFill/>
                </a:ln>
                <a:solidFill>
                  <a:prstClr val="black">
                    <a:lumMod val="50000"/>
                    <a:lumOff val="50000"/>
                  </a:prstClr>
                </a:solidFill>
                <a:effectLst/>
                <a:uLnTx/>
                <a:uFillTx/>
                <a:latin typeface="Courier New" pitchFamily="49" charset="0"/>
                <a:ea typeface="+mn-ea"/>
                <a:cs typeface="+mn-cs"/>
              </a:rPr>
              <a:t>X</a:t>
            </a:r>
          </a:p>
          <a:p>
            <a:pPr marL="0" marR="0" lvl="0" indent="0" defTabSz="914400" eaLnBrk="1" fontAlgn="auto" latinLnBrk="0" hangingPunct="1">
              <a:lnSpc>
                <a:spcPct val="100000"/>
              </a:lnSpc>
              <a:spcBef>
                <a:spcPts val="0"/>
              </a:spcBef>
              <a:spcAft>
                <a:spcPts val="0"/>
              </a:spcAft>
              <a:buClrTx/>
              <a:buSzTx/>
              <a:buFontTx/>
              <a:buNone/>
              <a:tabLst>
                <a:tab pos="457200" algn="l"/>
                <a:tab pos="1485900" algn="l"/>
              </a:tabLst>
              <a:defRPr/>
            </a:pPr>
            <a:r>
              <a:rPr kumimoji="0" lang="en-US" sz="1800" b="1" i="0" u="none" strike="noStrike" kern="0" cap="none" spc="0" normalizeH="0" baseline="0" noProof="0" dirty="0" smtClean="0">
                <a:ln>
                  <a:noFill/>
                </a:ln>
                <a:solidFill>
                  <a:srgbClr val="008000"/>
                </a:solidFill>
                <a:effectLst/>
                <a:uLnTx/>
                <a:uFillTx/>
                <a:latin typeface="Courier New" pitchFamily="49" charset="0"/>
                <a:ea typeface="+mn-ea"/>
                <a:cs typeface="+mn-cs"/>
              </a:rPr>
              <a:t>     </a:t>
            </a:r>
            <a:r>
              <a:rPr kumimoji="0" lang="en-US" sz="1800" b="1" i="0" u="none" strike="noStrike" kern="0" cap="none" spc="0" normalizeH="0" baseline="0" noProof="0" dirty="0" smtClean="0">
                <a:ln>
                  <a:noFill/>
                </a:ln>
                <a:solidFill>
                  <a:prstClr val="black">
                    <a:lumMod val="50000"/>
                    <a:lumOff val="50000"/>
                  </a:prstClr>
                </a:solidFill>
                <a:effectLst/>
                <a:uLnTx/>
                <a:uFillTx/>
                <a:latin typeface="Courier New" pitchFamily="49" charset="0"/>
                <a:ea typeface="+mn-ea"/>
                <a:cs typeface="+mn-cs"/>
              </a:rPr>
              <a:t>offset</a:t>
            </a:r>
            <a:endParaRPr kumimoji="0" lang="en-US" sz="1800" b="1" i="0" u="none" strike="noStrike" kern="0" cap="none" spc="0" normalizeH="0" baseline="0" noProof="0" dirty="0" smtClean="0">
              <a:ln>
                <a:noFill/>
              </a:ln>
              <a:solidFill>
                <a:srgbClr val="008000"/>
              </a:solidFill>
              <a:effectLst/>
              <a:uLnTx/>
              <a:uFillTx/>
              <a:latin typeface="Courier New" pitchFamily="49" charset="0"/>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tab pos="457200" algn="l"/>
                <a:tab pos="1485900" algn="l"/>
              </a:tabLst>
              <a:defRPr/>
            </a:pPr>
            <a:endParaRPr kumimoji="0" lang="en-US" sz="1800" b="1" i="0" u="none" strike="noStrike" kern="0" cap="none" spc="0" normalizeH="0" baseline="0" noProof="0" dirty="0" smtClean="0">
              <a:ln>
                <a:noFill/>
              </a:ln>
              <a:solidFill>
                <a:srgbClr val="FF0000"/>
              </a:solidFill>
              <a:effectLst/>
              <a:uLnTx/>
              <a:uFillTx/>
              <a:latin typeface="Courier New" pitchFamily="49" charset="0"/>
              <a:ea typeface="+mn-ea"/>
              <a:cs typeface="+mn-cs"/>
            </a:endParaRPr>
          </a:p>
        </p:txBody>
      </p:sp>
      <p:sp>
        <p:nvSpPr>
          <p:cNvPr id="26" name="Rectangle 25"/>
          <p:cNvSpPr/>
          <p:nvPr/>
        </p:nvSpPr>
        <p:spPr>
          <a:xfrm>
            <a:off x="359207" y="1377199"/>
            <a:ext cx="2864352" cy="923330"/>
          </a:xfrm>
          <a:prstGeom prst="rect">
            <a:avLst/>
          </a:prstGeom>
          <a:solidFill>
            <a:sysClr val="window" lastClr="FFFFFF"/>
          </a:solid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tab pos="457200" algn="l"/>
                <a:tab pos="1485900" algn="l"/>
              </a:tabLst>
              <a:defRPr/>
            </a:pPr>
            <a:r>
              <a:rPr kumimoji="0" lang="en-US" sz="1800" b="1" i="0" u="none" strike="noStrike" kern="0" cap="none" spc="0" normalizeH="0" baseline="0" noProof="0" dirty="0" smtClean="0">
                <a:ln>
                  <a:noFill/>
                </a:ln>
                <a:solidFill>
                  <a:srgbClr val="008000"/>
                </a:solidFill>
                <a:effectLst/>
                <a:uLnTx/>
                <a:uFillTx/>
                <a:latin typeface="Courier New" pitchFamily="49" charset="0"/>
                <a:ea typeface="+mn-ea"/>
                <a:cs typeface="+mn-cs"/>
              </a:rPr>
              <a:t>  </a:t>
            </a:r>
            <a:r>
              <a:rPr kumimoji="0" lang="en-US" b="1" i="0" u="none" strike="noStrike" kern="0" cap="none" spc="0" normalizeH="0" baseline="0" noProof="0" dirty="0" smtClean="0">
                <a:ln>
                  <a:noFill/>
                </a:ln>
                <a:solidFill>
                  <a:prstClr val="black"/>
                </a:solidFill>
                <a:effectLst/>
                <a:uLnTx/>
                <a:uFillTx/>
                <a:latin typeface="Courier New" pitchFamily="49" charset="0"/>
                <a:ea typeface="+mn-ea"/>
                <a:cs typeface="+mn-cs"/>
              </a:rPr>
              <a:t>XXXX</a:t>
            </a:r>
          </a:p>
          <a:p>
            <a:pPr marL="0" marR="0" lvl="0" indent="0" defTabSz="914400" eaLnBrk="1" fontAlgn="auto" latinLnBrk="0" hangingPunct="1">
              <a:lnSpc>
                <a:spcPct val="100000"/>
              </a:lnSpc>
              <a:spcBef>
                <a:spcPts val="0"/>
              </a:spcBef>
              <a:spcAft>
                <a:spcPts val="0"/>
              </a:spcAft>
              <a:buClrTx/>
              <a:buSzTx/>
              <a:buFontTx/>
              <a:buNone/>
              <a:tabLst>
                <a:tab pos="457200" algn="l"/>
                <a:tab pos="1485900" algn="l"/>
              </a:tabLst>
              <a:defRPr/>
            </a:pPr>
            <a:endParaRPr kumimoji="0" lang="en-US" sz="1800" b="1" i="0" u="none" strike="noStrike" kern="0" cap="none" spc="0" normalizeH="0" baseline="0" noProof="0" dirty="0" smtClean="0">
              <a:ln>
                <a:noFill/>
              </a:ln>
              <a:solidFill>
                <a:srgbClr val="FF0000"/>
              </a:solidFill>
              <a:effectLst/>
              <a:uLnTx/>
              <a:uFillTx/>
              <a:latin typeface="Courier New" pitchFamily="49" charset="0"/>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tab pos="457200" algn="l"/>
                <a:tab pos="1485900" algn="l"/>
              </a:tabLst>
              <a:defRPr/>
            </a:pPr>
            <a:endParaRPr kumimoji="0" lang="en-US" sz="1200" b="1" i="0" u="none" strike="noStrike" kern="0" cap="none" spc="0" normalizeH="0" baseline="0" noProof="0" dirty="0" smtClean="0">
              <a:ln>
                <a:noFill/>
              </a:ln>
              <a:solidFill>
                <a:srgbClr val="FF0000"/>
              </a:solidFill>
              <a:effectLst/>
              <a:uLnTx/>
              <a:uFillTx/>
              <a:latin typeface="Courier New" pitchFamily="49" charset="0"/>
              <a:ea typeface="+mn-ea"/>
              <a:cs typeface="+mn-cs"/>
            </a:endParaRPr>
          </a:p>
        </p:txBody>
      </p:sp>
      <p:graphicFrame>
        <p:nvGraphicFramePr>
          <p:cNvPr id="27" name="Table 26"/>
          <p:cNvGraphicFramePr>
            <a:graphicFrameLocks noGrp="1"/>
          </p:cNvGraphicFramePr>
          <p:nvPr>
            <p:extLst>
              <p:ext uri="{D42A27DB-BD31-4B8C-83A1-F6EECF244321}">
                <p14:modId xmlns:p14="http://schemas.microsoft.com/office/powerpoint/2010/main" val="34171691"/>
              </p:ext>
            </p:extLst>
          </p:nvPr>
        </p:nvGraphicFramePr>
        <p:xfrm>
          <a:off x="179637" y="3029218"/>
          <a:ext cx="1539206" cy="73152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761383">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latin typeface="Source Sans Pro" panose="020B0503030403020204"/>
                        </a:rPr>
                        <a:t>V</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500" dirty="0" smtClean="0">
                          <a:latin typeface="Source Sans Pro" panose="020B0503030403020204"/>
                        </a:rPr>
                        <a:t>tag</a:t>
                      </a:r>
                      <a:endParaRPr lang="en-US" sz="1500" b="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panose="020B0503030403020204"/>
                        </a:rPr>
                        <a:t>data</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500" dirty="0" smtClean="0">
                          <a:solidFill>
                            <a:schemeClr val="tx2"/>
                          </a:solidFill>
                          <a:latin typeface="Source Sans Pro" panose="020B0503030403020204"/>
                        </a:rPr>
                        <a:t>xxx</a:t>
                      </a:r>
                      <a:endParaRPr lang="en-US" sz="15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1"/>
                  </a:ext>
                </a:extLst>
              </a:tr>
            </a:tbl>
          </a:graphicData>
        </a:graphic>
      </p:graphicFrame>
      <p:graphicFrame>
        <p:nvGraphicFramePr>
          <p:cNvPr id="28" name="Table 27"/>
          <p:cNvGraphicFramePr>
            <a:graphicFrameLocks noGrp="1"/>
          </p:cNvGraphicFramePr>
          <p:nvPr>
            <p:extLst>
              <p:ext uri="{D42A27DB-BD31-4B8C-83A1-F6EECF244321}">
                <p14:modId xmlns:p14="http://schemas.microsoft.com/office/powerpoint/2010/main" val="1691447987"/>
              </p:ext>
            </p:extLst>
          </p:nvPr>
        </p:nvGraphicFramePr>
        <p:xfrm>
          <a:off x="1858419" y="3029218"/>
          <a:ext cx="1539206" cy="73152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761383">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latin typeface="Source Sans Pro" panose="020B0503030403020204"/>
                        </a:rPr>
                        <a:t>V</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500" dirty="0" smtClean="0">
                          <a:latin typeface="Source Sans Pro" panose="020B0503030403020204"/>
                        </a:rPr>
                        <a:t>tag</a:t>
                      </a:r>
                      <a:endParaRPr lang="en-US" sz="1500" b="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panose="020B0503030403020204"/>
                        </a:rPr>
                        <a:t>data</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500" dirty="0" smtClean="0">
                          <a:solidFill>
                            <a:schemeClr val="tx2"/>
                          </a:solidFill>
                          <a:latin typeface="Source Sans Pro" panose="020B0503030403020204"/>
                        </a:rPr>
                        <a:t>xxx</a:t>
                      </a:r>
                      <a:endParaRPr lang="en-US" sz="15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1"/>
                  </a:ext>
                </a:extLst>
              </a:tr>
            </a:tbl>
          </a:graphicData>
        </a:graphic>
      </p:graphicFrame>
      <p:graphicFrame>
        <p:nvGraphicFramePr>
          <p:cNvPr id="29" name="Table 28"/>
          <p:cNvGraphicFramePr>
            <a:graphicFrameLocks noGrp="1"/>
          </p:cNvGraphicFramePr>
          <p:nvPr>
            <p:extLst>
              <p:ext uri="{D42A27DB-BD31-4B8C-83A1-F6EECF244321}">
                <p14:modId xmlns:p14="http://schemas.microsoft.com/office/powerpoint/2010/main" val="2884932964"/>
              </p:ext>
            </p:extLst>
          </p:nvPr>
        </p:nvGraphicFramePr>
        <p:xfrm>
          <a:off x="3537201" y="3029218"/>
          <a:ext cx="1539206" cy="73152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761383">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latin typeface="Source Sans Pro" panose="020B0503030403020204"/>
                        </a:rPr>
                        <a:t>V</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500" dirty="0" smtClean="0">
                          <a:latin typeface="Source Sans Pro" panose="020B0503030403020204"/>
                        </a:rPr>
                        <a:t>tag</a:t>
                      </a:r>
                      <a:endParaRPr lang="en-US" sz="1500" b="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panose="020B0503030403020204"/>
                        </a:rPr>
                        <a:t>data</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500" dirty="0" smtClean="0">
                          <a:solidFill>
                            <a:schemeClr val="tx2"/>
                          </a:solidFill>
                          <a:latin typeface="Source Sans Pro" panose="020B0503030403020204"/>
                        </a:rPr>
                        <a:t>xxx</a:t>
                      </a:r>
                      <a:endParaRPr lang="en-US" sz="15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1"/>
                  </a:ext>
                </a:extLst>
              </a:tr>
            </a:tbl>
          </a:graphicData>
        </a:graphic>
      </p:graphicFrame>
      <p:graphicFrame>
        <p:nvGraphicFramePr>
          <p:cNvPr id="30" name="Table 29"/>
          <p:cNvGraphicFramePr>
            <a:graphicFrameLocks noGrp="1"/>
          </p:cNvGraphicFramePr>
          <p:nvPr>
            <p:extLst>
              <p:ext uri="{D42A27DB-BD31-4B8C-83A1-F6EECF244321}">
                <p14:modId xmlns:p14="http://schemas.microsoft.com/office/powerpoint/2010/main" val="2304426058"/>
              </p:ext>
            </p:extLst>
          </p:nvPr>
        </p:nvGraphicFramePr>
        <p:xfrm>
          <a:off x="5215982" y="3029218"/>
          <a:ext cx="1539206" cy="73152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761383">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latin typeface="Source Sans Pro" panose="020B0503030403020204"/>
                        </a:rPr>
                        <a:t>V</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500" dirty="0" smtClean="0">
                          <a:latin typeface="Source Sans Pro" panose="020B0503030403020204"/>
                        </a:rPr>
                        <a:t>tag</a:t>
                      </a:r>
                      <a:endParaRPr lang="en-US" sz="1500" b="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panose="020B0503030403020204"/>
                        </a:rPr>
                        <a:t>data</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latin typeface="Source Sans Pro" panose="020B0503030403020204"/>
                        </a:rPr>
                        <a:t>0</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500" dirty="0" smtClean="0">
                          <a:solidFill>
                            <a:schemeClr val="tx2"/>
                          </a:solidFill>
                          <a:latin typeface="Source Sans Pro" panose="020B0503030403020204"/>
                        </a:rPr>
                        <a:t>xxx</a:t>
                      </a:r>
                      <a:endParaRPr lang="en-US" sz="15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X | X</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1"/>
                  </a:ext>
                </a:extLst>
              </a:tr>
            </a:tbl>
          </a:graphicData>
        </a:graphic>
      </p:graphicFrame>
      <p:graphicFrame>
        <p:nvGraphicFramePr>
          <p:cNvPr id="31" name="Content Placeholder 23"/>
          <p:cNvGraphicFramePr>
            <a:graphicFrameLocks/>
          </p:cNvGraphicFramePr>
          <p:nvPr>
            <p:extLst>
              <p:ext uri="{D42A27DB-BD31-4B8C-83A1-F6EECF244321}">
                <p14:modId xmlns:p14="http://schemas.microsoft.com/office/powerpoint/2010/main" val="339662122"/>
              </p:ext>
            </p:extLst>
          </p:nvPr>
        </p:nvGraphicFramePr>
        <p:xfrm>
          <a:off x="6862669" y="537971"/>
          <a:ext cx="1890370" cy="6217920"/>
        </p:xfrm>
        <a:graphic>
          <a:graphicData uri="http://schemas.openxmlformats.org/drawingml/2006/table">
            <a:tbl>
              <a:tblPr firstRow="1" bandRow="1"/>
              <a:tblGrid>
                <a:gridCol w="782493">
                  <a:extLst>
                    <a:ext uri="{9D8B030D-6E8A-4147-A177-3AD203B41FA5}">
                      <a16:colId xmlns:a16="http://schemas.microsoft.com/office/drawing/2014/main" val="20000"/>
                    </a:ext>
                  </a:extLst>
                </a:gridCol>
                <a:gridCol w="1107877">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latin typeface="Source Sans Pro" panose="020B0503030403020204"/>
                        </a:rPr>
                        <a:t>addr</a:t>
                      </a:r>
                      <a:endParaRPr lang="en-US" sz="2000" b="0" dirty="0">
                        <a:solidFill>
                          <a:srgbClr val="000000"/>
                        </a:solidFill>
                        <a:latin typeface="Source Sans Pro" panose="020B0503030403020204"/>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latin typeface="Source Sans Pro" panose="020B0503030403020204"/>
                        </a:rPr>
                        <a:t>data</a:t>
                      </a:r>
                      <a:endParaRPr lang="en-US" sz="2000" dirty="0">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panose="020B0503030403020204"/>
                        </a:rPr>
                        <a:t>0000</a:t>
                      </a:r>
                      <a:endParaRPr lang="en-US" sz="2000" b="0" dirty="0">
                        <a:solidFill>
                          <a:srgbClr val="000000"/>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A</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panose="020B0503030403020204"/>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B</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panose="020B0503030403020204"/>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C</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panose="020B0503030403020204"/>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D</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panose="020B0503030403020204"/>
                        </a:rPr>
                        <a:t>0100</a:t>
                      </a:r>
                      <a:endParaRPr lang="en-US" sz="2000" b="0" dirty="0">
                        <a:solidFill>
                          <a:srgbClr val="000000"/>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E</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panose="020B0503030403020204"/>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F</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panose="020B0503030403020204"/>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G</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panose="020B0503030403020204"/>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H</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panose="020B0503030403020204"/>
                        </a:rPr>
                        <a:t>1000</a:t>
                      </a:r>
                      <a:endParaRPr lang="en-US" sz="2000" b="0" dirty="0">
                        <a:solidFill>
                          <a:srgbClr val="000000"/>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J</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panose="020B0503030403020204"/>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K</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panose="020B0503030403020204"/>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L</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panose="020B0503030403020204"/>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M</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latin typeface="Source Sans Pro" panose="020B0503030403020204"/>
                        </a:rPr>
                        <a:t>1100</a:t>
                      </a:r>
                      <a:endParaRPr lang="en-US" sz="2000" b="0" dirty="0">
                        <a:solidFill>
                          <a:srgbClr val="000000"/>
                        </a:solidFill>
                        <a:latin typeface="Source Sans Pro" panose="020B0503030403020204"/>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N</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panose="020B0503030403020204"/>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O</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panose="020B0503030403020204"/>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P</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latin typeface="Source Sans Pro" panose="020B0503030403020204"/>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latin typeface="Source Sans Pro" panose="020B0503030403020204"/>
                        </a:rPr>
                        <a:t>Q</a:t>
                      </a:r>
                      <a:endParaRPr lang="en-US" sz="2000" dirty="0">
                        <a:solidFill>
                          <a:schemeClr val="tx2"/>
                        </a:solidFill>
                        <a:latin typeface="Source Sans Pro" panose="020B0503030403020204"/>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16"/>
                  </a:ext>
                </a:extLst>
              </a:tr>
            </a:tbl>
          </a:graphicData>
        </a:graphic>
      </p:graphicFrame>
      <p:sp>
        <p:nvSpPr>
          <p:cNvPr id="32" name="Title 1"/>
          <p:cNvSpPr txBox="1">
            <a:spLocks/>
          </p:cNvSpPr>
          <p:nvPr/>
        </p:nvSpPr>
        <p:spPr>
          <a:xfrm>
            <a:off x="5093399" y="3934868"/>
            <a:ext cx="1769269" cy="2786607"/>
          </a:xfrm>
          <a:prstGeom prst="rect">
            <a:avLst/>
          </a:prstGeom>
          <a:solidFill>
            <a:srgbClr val="FFFF00"/>
          </a:solidFill>
          <a:ln>
            <a:solidFill>
              <a:sysClr val="windowText" lastClr="000000"/>
            </a:solidFill>
          </a:ln>
        </p:spPr>
        <p:txBody>
          <a:bodyPr vert="horz" lIns="91440" tIns="45720" rIns="91440" bIns="45720" rtlCol="0" anchor="ctr">
            <a:normAutofit fontScale="92500" lnSpcReduction="1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en-US" sz="3200" b="0" i="0" u="none" strike="noStrike" kern="1200" cap="none" spc="0" normalizeH="0" baseline="0" noProof="0" dirty="0" smtClean="0">
                <a:ln>
                  <a:noFill/>
                </a:ln>
                <a:solidFill>
                  <a:prstClr val="black"/>
                </a:solidFill>
                <a:effectLst/>
                <a:uLnTx/>
                <a:uFillTx/>
                <a:latin typeface="Source Sans Pro" panose="020B0503030403020204"/>
              </a:rPr>
              <a:t>Clicker:</a:t>
            </a:r>
            <a:br>
              <a:rPr kumimoji="0" lang="en-US" sz="3200" b="0" i="0" u="none" strike="noStrike" kern="1200" cap="none" spc="0" normalizeH="0" baseline="0" noProof="0" dirty="0" smtClean="0">
                <a:ln>
                  <a:noFill/>
                </a:ln>
                <a:solidFill>
                  <a:prstClr val="black"/>
                </a:solidFill>
                <a:effectLst/>
                <a:uLnTx/>
                <a:uFillTx/>
                <a:latin typeface="Source Sans Pro" panose="020B0503030403020204"/>
              </a:rPr>
            </a:br>
            <a:r>
              <a:rPr kumimoji="0" lang="en-US" sz="3200" b="0" i="0" u="none" strike="noStrike" kern="1200" cap="none" spc="0" normalizeH="0" baseline="0" noProof="0" dirty="0" smtClean="0">
                <a:ln>
                  <a:noFill/>
                </a:ln>
                <a:solidFill>
                  <a:prstClr val="black"/>
                </a:solidFill>
                <a:effectLst/>
                <a:uLnTx/>
                <a:uFillTx/>
                <a:latin typeface="Source Sans Pro" panose="020B0503030403020204"/>
              </a:rPr>
              <a:t>A) </a:t>
            </a:r>
            <a:r>
              <a:rPr kumimoji="0" lang="en-US" sz="3200" b="1" i="0" u="none" strike="noStrike" kern="1200" cap="none" spc="0" normalizeH="0" baseline="0" noProof="0" dirty="0" err="1" smtClean="0">
                <a:ln>
                  <a:noFill/>
                </a:ln>
                <a:solidFill>
                  <a:prstClr val="black"/>
                </a:solidFill>
                <a:effectLst/>
                <a:uLnTx/>
                <a:uFillTx/>
                <a:latin typeface="Source Sans Pro" panose="020B0503030403020204"/>
              </a:rPr>
              <a:t>xxx</a:t>
            </a:r>
            <a:r>
              <a:rPr kumimoji="0" lang="en-US" sz="3200" b="1" i="0" u="none" strike="noStrike" kern="1200" cap="none" spc="0" normalizeH="0" baseline="0" noProof="0" dirty="0" err="1" smtClean="0">
                <a:ln>
                  <a:noFill/>
                </a:ln>
                <a:solidFill>
                  <a:schemeClr val="accent1"/>
                </a:solidFill>
                <a:effectLst/>
                <a:uLnTx/>
                <a:uFillTx/>
                <a:latin typeface="Source Sans Pro" panose="020B0503030403020204"/>
              </a:rPr>
              <a:t>x</a:t>
            </a:r>
            <a:endParaRPr kumimoji="0" lang="en-US" sz="3200" b="1" i="0" u="none" strike="noStrike" kern="1200" cap="none" spc="0" normalizeH="0" baseline="0" noProof="0" dirty="0" smtClean="0">
              <a:ln>
                <a:noFill/>
              </a:ln>
              <a:solidFill>
                <a:schemeClr val="accent1"/>
              </a:solidFill>
              <a:effectLst/>
              <a:uLnTx/>
              <a:uFillTx/>
              <a:latin typeface="Source Sans Pro" panose="020B0503030403020204"/>
            </a:endParaRPr>
          </a:p>
          <a:p>
            <a:pPr marL="0" marR="0" lvl="0" indent="0" algn="l" defTabSz="457200" rtl="0" eaLnBrk="1" fontAlgn="auto" latinLnBrk="0" hangingPunct="1">
              <a:lnSpc>
                <a:spcPct val="100000"/>
              </a:lnSpc>
              <a:spcBef>
                <a:spcPct val="0"/>
              </a:spcBef>
              <a:spcAft>
                <a:spcPts val="0"/>
              </a:spcAft>
              <a:buClrTx/>
              <a:buSzTx/>
              <a:buFontTx/>
              <a:buNone/>
              <a:tabLst/>
              <a:defRPr/>
            </a:pPr>
            <a:r>
              <a:rPr kumimoji="0" lang="en-US" sz="3200" b="0" i="0" u="none" strike="noStrike" kern="1200" cap="none" spc="0" normalizeH="0" baseline="0" noProof="0" dirty="0" smtClean="0">
                <a:ln>
                  <a:noFill/>
                </a:ln>
                <a:solidFill>
                  <a:prstClr val="black"/>
                </a:solidFill>
                <a:effectLst/>
                <a:uLnTx/>
                <a:uFillTx/>
                <a:latin typeface="Source Sans Pro" panose="020B0503030403020204"/>
              </a:rPr>
              <a:t>B) </a:t>
            </a:r>
            <a:r>
              <a:rPr kumimoji="0" lang="en-US" sz="3200" b="1" i="0" u="none" strike="noStrike" kern="1200" cap="none" spc="0" normalizeH="0" baseline="0" noProof="0" dirty="0" err="1">
                <a:ln>
                  <a:noFill/>
                </a:ln>
                <a:solidFill>
                  <a:prstClr val="black"/>
                </a:solidFill>
                <a:effectLst/>
                <a:uLnTx/>
                <a:uFillTx/>
                <a:latin typeface="Source Sans Pro" panose="020B0503030403020204"/>
              </a:rPr>
              <a:t>x</a:t>
            </a:r>
            <a:r>
              <a:rPr kumimoji="0" lang="en-US" sz="3200" b="1" i="0" u="none" strike="noStrike" kern="1200" cap="none" spc="0" normalizeH="0" baseline="0" noProof="0" dirty="0" err="1" smtClean="0">
                <a:ln>
                  <a:noFill/>
                </a:ln>
                <a:solidFill>
                  <a:prstClr val="black"/>
                </a:solidFill>
                <a:effectLst/>
                <a:uLnTx/>
                <a:uFillTx/>
                <a:latin typeface="Source Sans Pro" panose="020B0503030403020204"/>
              </a:rPr>
              <a:t>x</a:t>
            </a:r>
            <a:r>
              <a:rPr kumimoji="0" lang="en-US" sz="3200" b="1" i="0" u="none" strike="noStrike" kern="1200" cap="none" spc="0" normalizeH="0" baseline="0" noProof="0" dirty="0" err="1" smtClean="0">
                <a:ln>
                  <a:noFill/>
                </a:ln>
                <a:solidFill>
                  <a:srgbClr val="0070C0"/>
                </a:solidFill>
                <a:effectLst/>
                <a:uLnTx/>
                <a:uFillTx/>
                <a:latin typeface="Source Sans Pro" panose="020B0503030403020204"/>
              </a:rPr>
              <a:t>xx</a:t>
            </a:r>
            <a:endParaRPr kumimoji="0" lang="en-US" sz="3200" b="1" i="0" u="none" strike="noStrike" kern="1200" cap="none" spc="0" normalizeH="0" baseline="0" noProof="0" dirty="0" smtClean="0">
              <a:ln>
                <a:noFill/>
              </a:ln>
              <a:solidFill>
                <a:srgbClr val="0070C0"/>
              </a:solidFill>
              <a:effectLst/>
              <a:uLnTx/>
              <a:uFillTx/>
              <a:latin typeface="Source Sans Pro" panose="020B0503030403020204"/>
            </a:endParaRPr>
          </a:p>
          <a:p>
            <a:pPr lvl="0" algn="l" fontAlgn="auto">
              <a:spcAft>
                <a:spcPts val="0"/>
              </a:spcAft>
            </a:pPr>
            <a:r>
              <a:rPr kumimoji="0" lang="en-US" sz="3200" b="0" i="0" u="none" strike="noStrike" kern="1200" cap="none" spc="0" normalizeH="0" baseline="0" noProof="0" dirty="0">
                <a:ln>
                  <a:noFill/>
                </a:ln>
                <a:solidFill>
                  <a:prstClr val="black"/>
                </a:solidFill>
                <a:effectLst/>
                <a:uLnTx/>
                <a:uFillTx/>
                <a:latin typeface="Source Sans Pro" panose="020B0503030403020204"/>
              </a:rPr>
              <a:t>C</a:t>
            </a:r>
            <a:r>
              <a:rPr kumimoji="0" lang="en-US" sz="3200" b="0" i="0" u="none" strike="noStrike" kern="1200" cap="none" spc="0" normalizeH="0" baseline="0" noProof="0" dirty="0" smtClean="0">
                <a:ln>
                  <a:noFill/>
                </a:ln>
                <a:solidFill>
                  <a:prstClr val="black"/>
                </a:solidFill>
                <a:effectLst/>
                <a:uLnTx/>
                <a:uFillTx/>
                <a:latin typeface="Source Sans Pro" panose="020B0503030403020204"/>
              </a:rPr>
              <a:t>) </a:t>
            </a:r>
            <a:r>
              <a:rPr kumimoji="0" lang="en-US" sz="3200" b="1" i="0" u="none" strike="noStrike" kern="1200" cap="none" spc="0" normalizeH="0" baseline="0" noProof="0" dirty="0" smtClean="0">
                <a:ln>
                  <a:noFill/>
                </a:ln>
                <a:solidFill>
                  <a:schemeClr val="accent1"/>
                </a:solidFill>
                <a:effectLst/>
                <a:uLnTx/>
                <a:uFillTx/>
                <a:latin typeface="Source Sans Pro" panose="020B0503030403020204"/>
              </a:rPr>
              <a:t>x</a:t>
            </a:r>
            <a:r>
              <a:rPr lang="en-US" sz="3200" b="1" dirty="0">
                <a:solidFill>
                  <a:schemeClr val="accent1"/>
                </a:solidFill>
                <a:latin typeface="Source Sans Pro" panose="020B0503030403020204"/>
              </a:rPr>
              <a:t>x</a:t>
            </a:r>
            <a:r>
              <a:rPr kumimoji="0" lang="en-US" sz="3200" b="1" i="0" u="none" strike="noStrike" kern="1200" cap="none" spc="0" normalizeH="0" baseline="0" noProof="0" dirty="0" smtClean="0">
                <a:ln>
                  <a:noFill/>
                </a:ln>
                <a:solidFill>
                  <a:prstClr val="black"/>
                </a:solidFill>
                <a:effectLst/>
                <a:uLnTx/>
                <a:uFillTx/>
                <a:latin typeface="Source Sans Pro" panose="020B0503030403020204"/>
              </a:rPr>
              <a:t>xx</a:t>
            </a:r>
          </a:p>
          <a:p>
            <a:pPr lvl="0" algn="l" fontAlgn="auto">
              <a:spcAft>
                <a:spcPts val="0"/>
              </a:spcAft>
            </a:pPr>
            <a:r>
              <a:rPr kumimoji="0" lang="en-US" sz="3200" b="0" i="0" u="none" strike="noStrike" kern="1200" cap="none" spc="0" normalizeH="0" baseline="0" noProof="0" dirty="0" smtClean="0">
                <a:ln>
                  <a:noFill/>
                </a:ln>
                <a:solidFill>
                  <a:prstClr val="black"/>
                </a:solidFill>
                <a:effectLst/>
                <a:uLnTx/>
                <a:uFillTx/>
                <a:latin typeface="Source Sans Pro" panose="020B0503030403020204"/>
              </a:rPr>
              <a:t>D) </a:t>
            </a:r>
            <a:r>
              <a:rPr kumimoji="0" lang="en-US" sz="3200" b="1" i="0" u="none" strike="noStrike" kern="1200" cap="none" spc="0" normalizeH="0" baseline="0" noProof="0" dirty="0" smtClean="0">
                <a:ln>
                  <a:noFill/>
                </a:ln>
                <a:solidFill>
                  <a:srgbClr val="0070C0"/>
                </a:solidFill>
                <a:effectLst/>
                <a:uLnTx/>
                <a:uFillTx/>
                <a:latin typeface="Source Sans Pro" panose="020B0503030403020204"/>
              </a:rPr>
              <a:t>x</a:t>
            </a:r>
            <a:r>
              <a:rPr lang="en-US" sz="3200" b="1" dirty="0" smtClean="0">
                <a:solidFill>
                  <a:schemeClr val="accent1"/>
                </a:solidFill>
                <a:latin typeface="Source Sans Pro" panose="020B0503030403020204"/>
              </a:rPr>
              <a:t>x</a:t>
            </a:r>
            <a:r>
              <a:rPr kumimoji="0" lang="en-US" sz="3200" b="1" i="0" u="none" strike="noStrike" kern="1200" cap="none" spc="0" normalizeH="0" baseline="0" noProof="0" dirty="0" smtClean="0">
                <a:ln>
                  <a:noFill/>
                </a:ln>
                <a:solidFill>
                  <a:srgbClr val="0070C0"/>
                </a:solidFill>
                <a:effectLst/>
                <a:uLnTx/>
                <a:uFillTx/>
                <a:latin typeface="Source Sans Pro" panose="020B0503030403020204"/>
              </a:rPr>
              <a:t>x</a:t>
            </a:r>
            <a:r>
              <a:rPr kumimoji="0" lang="en-US" sz="3200" b="1" i="0" u="none" strike="noStrike" kern="1200" cap="none" spc="0" normalizeH="0" baseline="0" noProof="0" dirty="0" smtClean="0">
                <a:ln>
                  <a:noFill/>
                </a:ln>
                <a:solidFill>
                  <a:prstClr val="black"/>
                </a:solidFill>
                <a:effectLst/>
                <a:uLnTx/>
                <a:uFillTx/>
                <a:latin typeface="Source Sans Pro" panose="020B0503030403020204"/>
              </a:rPr>
              <a:t>x</a:t>
            </a:r>
            <a:r>
              <a:rPr kumimoji="0" lang="en-US" sz="3200" b="1" i="0" u="none" strike="noStrike" kern="1200" cap="none" spc="0" normalizeH="0" baseline="0" noProof="0" dirty="0" smtClean="0">
                <a:ln>
                  <a:noFill/>
                </a:ln>
                <a:solidFill>
                  <a:srgbClr val="0070C0"/>
                </a:solidFill>
                <a:effectLst/>
                <a:uLnTx/>
                <a:uFillTx/>
                <a:latin typeface="Source Sans Pro" panose="020B0503030403020204"/>
              </a:rPr>
              <a:t> </a:t>
            </a:r>
          </a:p>
          <a:p>
            <a:pPr marL="0" marR="0" lvl="0" indent="0" algn="l" defTabSz="457200" rtl="0" eaLnBrk="1" fontAlgn="auto" latinLnBrk="0" hangingPunct="1">
              <a:lnSpc>
                <a:spcPct val="100000"/>
              </a:lnSpc>
              <a:spcBef>
                <a:spcPct val="0"/>
              </a:spcBef>
              <a:spcAft>
                <a:spcPts val="0"/>
              </a:spcAft>
              <a:buClrTx/>
              <a:buSzTx/>
              <a:buFontTx/>
              <a:buNone/>
              <a:tabLst/>
              <a:defRPr/>
            </a:pPr>
            <a:r>
              <a:rPr kumimoji="0" lang="en-US" sz="3200" b="0" i="0" u="none" strike="noStrike" kern="1200" cap="none" spc="0" normalizeH="0" baseline="0" noProof="0" dirty="0" smtClean="0">
                <a:ln>
                  <a:noFill/>
                </a:ln>
                <a:solidFill>
                  <a:prstClr val="black"/>
                </a:solidFill>
                <a:effectLst/>
                <a:uLnTx/>
                <a:uFillTx/>
                <a:latin typeface="Source Sans Pro" panose="020B0503030403020204"/>
              </a:rPr>
              <a:t>E) None</a:t>
            </a:r>
            <a:r>
              <a:rPr kumimoji="0" lang="en-US" sz="3200" b="1" i="0" u="none" strike="noStrike" kern="1200" cap="none" spc="0" normalizeH="0" baseline="0" noProof="0" dirty="0" smtClean="0">
                <a:ln>
                  <a:noFill/>
                </a:ln>
                <a:solidFill>
                  <a:srgbClr val="0070C0"/>
                </a:solidFill>
                <a:effectLst/>
                <a:uLnTx/>
                <a:uFillTx/>
                <a:latin typeface="Source Sans Pro" panose="020B0503030403020204"/>
              </a:rPr>
              <a:t> </a:t>
            </a:r>
            <a:endParaRPr kumimoji="0" lang="en-US" sz="3200" b="1" i="0" u="none" strike="noStrike" kern="1200" cap="none" spc="0" normalizeH="0" baseline="0" noProof="0" dirty="0">
              <a:ln>
                <a:noFill/>
              </a:ln>
              <a:solidFill>
                <a:srgbClr val="0070C0"/>
              </a:solidFill>
              <a:effectLst/>
              <a:uLnTx/>
              <a:uFillTx/>
              <a:latin typeface="Source Sans Pro" panose="020B0503030403020204"/>
            </a:endParaRPr>
          </a:p>
        </p:txBody>
      </p:sp>
    </p:spTree>
    <p:extLst>
      <p:ext uri="{BB962C8B-B14F-4D97-AF65-F5344CB8AC3E}">
        <p14:creationId xmlns:p14="http://schemas.microsoft.com/office/powerpoint/2010/main" val="3947476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6"/>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6"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58</a:t>
            </a:fld>
            <a:endParaRPr lang="en-US" dirty="0"/>
          </a:p>
        </p:txBody>
      </p:sp>
      <p:graphicFrame>
        <p:nvGraphicFramePr>
          <p:cNvPr id="34" name="Table 33"/>
          <p:cNvGraphicFramePr>
            <a:graphicFrameLocks noGrp="1"/>
          </p:cNvGraphicFramePr>
          <p:nvPr>
            <p:extLst>
              <p:ext uri="{D42A27DB-BD31-4B8C-83A1-F6EECF244321}">
                <p14:modId xmlns:p14="http://schemas.microsoft.com/office/powerpoint/2010/main" val="4214151458"/>
              </p:ext>
            </p:extLst>
          </p:nvPr>
        </p:nvGraphicFramePr>
        <p:xfrm>
          <a:off x="179637" y="3029218"/>
          <a:ext cx="1539206" cy="73152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761383">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700" dirty="0" smtClean="0">
                          <a:solidFill>
                            <a:schemeClr val="tx2"/>
                          </a:solidFill>
                        </a:rPr>
                        <a:t>xxx</a:t>
                      </a:r>
                      <a:endParaRPr lang="en-US" sz="17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bl>
          </a:graphicData>
        </a:graphic>
      </p:graphicFrame>
      <p:graphicFrame>
        <p:nvGraphicFramePr>
          <p:cNvPr id="35" name="Table 34"/>
          <p:cNvGraphicFramePr>
            <a:graphicFrameLocks noGrp="1"/>
          </p:cNvGraphicFramePr>
          <p:nvPr>
            <p:extLst>
              <p:ext uri="{D42A27DB-BD31-4B8C-83A1-F6EECF244321}">
                <p14:modId xmlns:p14="http://schemas.microsoft.com/office/powerpoint/2010/main" val="3411018832"/>
              </p:ext>
            </p:extLst>
          </p:nvPr>
        </p:nvGraphicFramePr>
        <p:xfrm>
          <a:off x="1858419" y="3029218"/>
          <a:ext cx="1539206" cy="73152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761383">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700" dirty="0" smtClean="0">
                          <a:solidFill>
                            <a:schemeClr val="tx2"/>
                          </a:solidFill>
                        </a:rPr>
                        <a:t>xxx</a:t>
                      </a:r>
                      <a:endParaRPr lang="en-US" sz="17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bl>
          </a:graphicData>
        </a:graphic>
      </p:graphicFrame>
      <p:graphicFrame>
        <p:nvGraphicFramePr>
          <p:cNvPr id="36" name="Table 35"/>
          <p:cNvGraphicFramePr>
            <a:graphicFrameLocks noGrp="1"/>
          </p:cNvGraphicFramePr>
          <p:nvPr>
            <p:extLst>
              <p:ext uri="{D42A27DB-BD31-4B8C-83A1-F6EECF244321}">
                <p14:modId xmlns:p14="http://schemas.microsoft.com/office/powerpoint/2010/main" val="2681141983"/>
              </p:ext>
            </p:extLst>
          </p:nvPr>
        </p:nvGraphicFramePr>
        <p:xfrm>
          <a:off x="3537201" y="3029218"/>
          <a:ext cx="1539206" cy="73152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761383">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700" dirty="0" smtClean="0">
                          <a:solidFill>
                            <a:schemeClr val="tx2"/>
                          </a:solidFill>
                        </a:rPr>
                        <a:t>xxx</a:t>
                      </a:r>
                      <a:endParaRPr lang="en-US" sz="17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bl>
          </a:graphicData>
        </a:graphic>
      </p:graphicFrame>
      <p:graphicFrame>
        <p:nvGraphicFramePr>
          <p:cNvPr id="37" name="Table 36"/>
          <p:cNvGraphicFramePr>
            <a:graphicFrameLocks noGrp="1"/>
          </p:cNvGraphicFramePr>
          <p:nvPr>
            <p:extLst>
              <p:ext uri="{D42A27DB-BD31-4B8C-83A1-F6EECF244321}">
                <p14:modId xmlns:p14="http://schemas.microsoft.com/office/powerpoint/2010/main" val="889712533"/>
              </p:ext>
            </p:extLst>
          </p:nvPr>
        </p:nvGraphicFramePr>
        <p:xfrm>
          <a:off x="5215982" y="3029218"/>
          <a:ext cx="1539206" cy="73152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761383">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700" dirty="0" smtClean="0">
                          <a:solidFill>
                            <a:schemeClr val="tx2"/>
                          </a:solidFill>
                        </a:rPr>
                        <a:t>xxx</a:t>
                      </a:r>
                      <a:endParaRPr lang="en-US" sz="17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bl>
          </a:graphicData>
        </a:graphic>
      </p:graphicFrame>
      <p:sp>
        <p:nvSpPr>
          <p:cNvPr id="38" name="Title 1"/>
          <p:cNvSpPr txBox="1">
            <a:spLocks/>
          </p:cNvSpPr>
          <p:nvPr/>
        </p:nvSpPr>
        <p:spPr>
          <a:xfrm>
            <a:off x="457200" y="152528"/>
            <a:ext cx="5727381"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t>Simulation #4:</a:t>
            </a:r>
            <a:b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br>
            <a: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t>       8-byte, FA Cache</a:t>
            </a:r>
            <a:endParaRPr kumimoji="0" lang="en-US" sz="4400" b="0" i="0" u="none" strike="noStrike" kern="1200" cap="none" spc="0" normalizeH="0" baseline="0" noProof="0" dirty="0">
              <a:ln>
                <a:noFill/>
              </a:ln>
              <a:solidFill>
                <a:sysClr val="windowText" lastClr="000000"/>
              </a:solidFill>
              <a:effectLst/>
              <a:uLnTx/>
              <a:uFillTx/>
              <a:latin typeface="Source Sans Pro" panose="020B0503030403020204"/>
            </a:endParaRPr>
          </a:p>
        </p:txBody>
      </p:sp>
      <p:graphicFrame>
        <p:nvGraphicFramePr>
          <p:cNvPr id="39" name="Content Placeholder 23"/>
          <p:cNvGraphicFramePr>
            <a:graphicFrameLocks/>
          </p:cNvGraphicFramePr>
          <p:nvPr>
            <p:extLst>
              <p:ext uri="{D42A27DB-BD31-4B8C-83A1-F6EECF244321}">
                <p14:modId xmlns:p14="http://schemas.microsoft.com/office/powerpoint/2010/main" val="1835859680"/>
              </p:ext>
            </p:extLst>
          </p:nvPr>
        </p:nvGraphicFramePr>
        <p:xfrm>
          <a:off x="6862669" y="537971"/>
          <a:ext cx="1890370" cy="6217920"/>
        </p:xfrm>
        <a:graphic>
          <a:graphicData uri="http://schemas.openxmlformats.org/drawingml/2006/table">
            <a:tbl>
              <a:tblPr firstRow="1" bandRow="1"/>
              <a:tblGrid>
                <a:gridCol w="782493">
                  <a:extLst>
                    <a:ext uri="{9D8B030D-6E8A-4147-A177-3AD203B41FA5}">
                      <a16:colId xmlns:a16="http://schemas.microsoft.com/office/drawing/2014/main" val="20000"/>
                    </a:ext>
                  </a:extLst>
                </a:gridCol>
                <a:gridCol w="1107877">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rPr>
                        <a:t>addr</a:t>
                      </a:r>
                      <a:endParaRPr lang="en-US" sz="2000" b="0" dirty="0">
                        <a:solidFill>
                          <a:srgbClr val="000000"/>
                        </a:solidFill>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rPr>
                        <a:t>0000</a:t>
                      </a:r>
                      <a:endParaRPr lang="en-US" sz="2000" b="0" dirty="0">
                        <a:solidFill>
                          <a:srgbClr val="000000"/>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A</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B</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C</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D</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rPr>
                        <a:t>0100</a:t>
                      </a:r>
                      <a:endParaRPr lang="en-US" sz="2000" b="0" dirty="0">
                        <a:solidFill>
                          <a:srgbClr val="000000"/>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E</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F</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G</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H</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rPr>
                        <a:t>1000</a:t>
                      </a:r>
                      <a:endParaRPr lang="en-US" sz="2000" b="0" dirty="0">
                        <a:solidFill>
                          <a:srgbClr val="000000"/>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J</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K</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L</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M</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rPr>
                        <a:t>1100</a:t>
                      </a:r>
                      <a:endParaRPr lang="en-US" sz="2000" b="0" dirty="0">
                        <a:solidFill>
                          <a:srgbClr val="000000"/>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N</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O</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P</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Q</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
        <p:nvSpPr>
          <p:cNvPr id="40" name="Rectangle 39"/>
          <p:cNvSpPr/>
          <p:nvPr/>
        </p:nvSpPr>
        <p:spPr>
          <a:xfrm>
            <a:off x="695793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41" name="Rectangle 40"/>
          <p:cNvSpPr/>
          <p:nvPr/>
        </p:nvSpPr>
        <p:spPr>
          <a:xfrm>
            <a:off x="115658" y="4431788"/>
            <a:ext cx="2212755" cy="1569660"/>
          </a:xfrm>
          <a:prstGeom prst="rect">
            <a:avLst/>
          </a:prstGeom>
        </p:spPr>
        <p:txBody>
          <a:bodyPr wrap="square">
            <a:spAutoFit/>
          </a:bodyPr>
          <a:lstStyle/>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1101</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0100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p:txBody>
      </p:sp>
      <p:sp>
        <p:nvSpPr>
          <p:cNvPr id="42" name="Rectangle 41"/>
          <p:cNvSpPr/>
          <p:nvPr/>
        </p:nvSpPr>
        <p:spPr>
          <a:xfrm>
            <a:off x="2472603" y="4524298"/>
            <a:ext cx="751578" cy="369332"/>
          </a:xfrm>
          <a:prstGeom prst="rect">
            <a:avLst/>
          </a:prstGeom>
        </p:spPr>
        <p:txBody>
          <a:bodyPr wrap="none">
            <a:spAutoFit/>
          </a:bodyPr>
          <a:lstStyle/>
          <a:p>
            <a:pPr fontAlgn="auto">
              <a:spcBef>
                <a:spcPts val="0"/>
              </a:spcBef>
              <a:spcAft>
                <a:spcPts val="0"/>
              </a:spcAft>
            </a:pPr>
            <a:r>
              <a:rPr lang="en-US" sz="1800" b="1" dirty="0" smtClean="0">
                <a:solidFill>
                  <a:srgbClr val="660066"/>
                </a:solidFill>
                <a:latin typeface="Courier New" pitchFamily="49" charset="0"/>
                <a:ea typeface="+mn-ea"/>
                <a:cs typeface="+mn-cs"/>
              </a:rPr>
              <a:t>Miss</a:t>
            </a:r>
            <a:endParaRPr lang="en-US" sz="1800" dirty="0">
              <a:solidFill>
                <a:srgbClr val="660066"/>
              </a:solidFill>
              <a:latin typeface="Calibri"/>
              <a:ea typeface="+mn-ea"/>
              <a:cs typeface="+mn-cs"/>
            </a:endParaRPr>
          </a:p>
        </p:txBody>
      </p:sp>
      <p:sp>
        <p:nvSpPr>
          <p:cNvPr id="43" name="Rectangle 42"/>
          <p:cNvSpPr/>
          <p:nvPr/>
        </p:nvSpPr>
        <p:spPr>
          <a:xfrm>
            <a:off x="6862669" y="5276871"/>
            <a:ext cx="1896735" cy="756716"/>
          </a:xfrm>
          <a:prstGeom prst="rect">
            <a:avLst/>
          </a:prstGeom>
          <a:noFill/>
          <a:ln w="38100" cap="flat" cmpd="sng" algn="ctr">
            <a:solidFill>
              <a:srgbClr val="660066"/>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4" name="Rectangle 43"/>
          <p:cNvSpPr/>
          <p:nvPr/>
        </p:nvSpPr>
        <p:spPr>
          <a:xfrm>
            <a:off x="259848" y="1377199"/>
            <a:ext cx="3214094" cy="830997"/>
          </a:xfrm>
          <a:prstGeom prst="rect">
            <a:avLst/>
          </a:prstGeom>
        </p:spPr>
        <p:txBody>
          <a:bodyPr wrap="square">
            <a:spAutoFit/>
          </a:bodyPr>
          <a:lstStyle/>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a:t>
            </a:r>
            <a:r>
              <a:rPr lang="en-US" sz="1200" b="1" dirty="0" smtClean="0">
                <a:solidFill>
                  <a:srgbClr val="008000"/>
                </a:solidFill>
                <a:latin typeface="Courier New" pitchFamily="49" charset="0"/>
                <a:ea typeface="+mn-ea"/>
                <a:cs typeface="+mn-cs"/>
              </a:rPr>
              <a:t>   </a:t>
            </a:r>
            <a:r>
              <a:rPr lang="en-US" b="1" dirty="0" smtClean="0">
                <a:solidFill>
                  <a:srgbClr val="008000"/>
                </a:solidFill>
                <a:latin typeface="Courier New" pitchFamily="49" charset="0"/>
                <a:ea typeface="+mn-ea"/>
                <a:cs typeface="+mn-cs"/>
              </a:rPr>
              <a:t>XXX</a:t>
            </a:r>
            <a:r>
              <a:rPr lang="en-US" b="1" dirty="0" smtClean="0">
                <a:solidFill>
                  <a:prstClr val="black">
                    <a:lumMod val="50000"/>
                    <a:lumOff val="50000"/>
                  </a:prstClr>
                </a:solidFill>
                <a:latin typeface="Courier New" pitchFamily="49" charset="0"/>
                <a:ea typeface="+mn-ea"/>
                <a:cs typeface="+mn-cs"/>
              </a:rPr>
              <a:t>X</a:t>
            </a:r>
          </a:p>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a:t>
            </a:r>
            <a:r>
              <a:rPr lang="en-US" b="1" dirty="0" err="1" smtClean="0">
                <a:solidFill>
                  <a:srgbClr val="008000"/>
                </a:solidFill>
                <a:latin typeface="Courier New" pitchFamily="49" charset="0"/>
                <a:ea typeface="+mn-ea"/>
                <a:cs typeface="+mn-cs"/>
              </a:rPr>
              <a:t>tag</a:t>
            </a:r>
            <a:r>
              <a:rPr lang="en-US" b="1" dirty="0" err="1" smtClean="0">
                <a:solidFill>
                  <a:prstClr val="black"/>
                </a:solidFill>
                <a:latin typeface="Courier New" pitchFamily="49" charset="0"/>
                <a:ea typeface="+mn-ea"/>
                <a:cs typeface="+mn-cs"/>
              </a:rPr>
              <a:t>|</a:t>
            </a:r>
            <a:r>
              <a:rPr lang="en-US" b="1" dirty="0" err="1" smtClean="0">
                <a:solidFill>
                  <a:prstClr val="black">
                    <a:lumMod val="50000"/>
                    <a:lumOff val="50000"/>
                  </a:prstClr>
                </a:solidFill>
                <a:latin typeface="Courier New" pitchFamily="49" charset="0"/>
                <a:ea typeface="+mn-ea"/>
                <a:cs typeface="+mn-cs"/>
              </a:rPr>
              <a:t>offset</a:t>
            </a:r>
            <a:endParaRPr lang="en-US" b="1" dirty="0">
              <a:solidFill>
                <a:prstClr val="black">
                  <a:lumMod val="50000"/>
                  <a:lumOff val="50000"/>
                </a:prstClr>
              </a:solidFill>
              <a:latin typeface="Courier New" pitchFamily="49" charset="0"/>
              <a:ea typeface="+mn-ea"/>
              <a:cs typeface="+mn-cs"/>
            </a:endParaRPr>
          </a:p>
        </p:txBody>
      </p:sp>
      <p:sp>
        <p:nvSpPr>
          <p:cNvPr id="45" name="Content Placeholder 2"/>
          <p:cNvSpPr txBox="1">
            <a:spLocks/>
          </p:cNvSpPr>
          <p:nvPr/>
        </p:nvSpPr>
        <p:spPr>
          <a:xfrm>
            <a:off x="3657198" y="4457854"/>
            <a:ext cx="2764457" cy="1817733"/>
          </a:xfrm>
          <a:prstGeom prst="rect">
            <a:avLst/>
          </a:prstGeom>
        </p:spPr>
        <p:txBody>
          <a:bodyPr vert="horz" lIns="91440" tIns="45720" rIns="91440" bIns="45720" rtlCol="0">
            <a:normAutofit fontScale="77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pPr>
            <a:r>
              <a:rPr lang="en-US" dirty="0" smtClean="0">
                <a:solidFill>
                  <a:prstClr val="black"/>
                </a:solidFill>
                <a:latin typeface="Source Sans Pro" panose="020B0503030403020204"/>
              </a:rPr>
              <a:t>Lookup:</a:t>
            </a:r>
            <a:endParaRPr lang="en-US" b="1" dirty="0">
              <a:solidFill>
                <a:prstClr val="black"/>
              </a:solidFill>
              <a:latin typeface="Source Sans Pro" panose="020B0503030403020204"/>
            </a:endParaRPr>
          </a:p>
          <a:p>
            <a:pPr fontAlgn="auto">
              <a:spcAft>
                <a:spcPts val="0"/>
              </a:spcAft>
            </a:pPr>
            <a:r>
              <a:rPr lang="en-US" strike="sngStrike" dirty="0" smtClean="0">
                <a:solidFill>
                  <a:srgbClr val="FF0000"/>
                </a:solidFill>
                <a:latin typeface="Source Sans Pro" panose="020B0503030403020204"/>
              </a:rPr>
              <a:t>Index</a:t>
            </a:r>
            <a:r>
              <a:rPr lang="en-US" strike="sngStrike" dirty="0" smtClean="0">
                <a:solidFill>
                  <a:prstClr val="black"/>
                </a:solidFill>
                <a:latin typeface="Source Sans Pro" panose="020B0503030403020204"/>
              </a:rPr>
              <a:t> into $</a:t>
            </a:r>
          </a:p>
          <a:p>
            <a:pPr fontAlgn="auto">
              <a:spcAft>
                <a:spcPts val="0"/>
              </a:spcAft>
            </a:pPr>
            <a:r>
              <a:rPr lang="en-US" dirty="0" smtClean="0">
                <a:solidFill>
                  <a:prstClr val="black"/>
                </a:solidFill>
                <a:latin typeface="Source Sans Pro" panose="020B0503030403020204"/>
              </a:rPr>
              <a:t>Check </a:t>
            </a:r>
            <a:r>
              <a:rPr lang="en-US" dirty="0" smtClean="0">
                <a:solidFill>
                  <a:srgbClr val="008000"/>
                </a:solidFill>
                <a:latin typeface="Source Sans Pro" panose="020B0503030403020204"/>
              </a:rPr>
              <a:t>tags</a:t>
            </a:r>
          </a:p>
          <a:p>
            <a:pPr fontAlgn="auto">
              <a:spcAft>
                <a:spcPts val="0"/>
              </a:spcAft>
            </a:pPr>
            <a:r>
              <a:rPr lang="en-US" dirty="0" smtClean="0">
                <a:solidFill>
                  <a:prstClr val="black"/>
                </a:solidFill>
                <a:latin typeface="Source Sans Pro" panose="020B0503030403020204"/>
              </a:rPr>
              <a:t>Check </a:t>
            </a:r>
            <a:r>
              <a:rPr lang="en-US" dirty="0" smtClean="0">
                <a:solidFill>
                  <a:srgbClr val="0000FF"/>
                </a:solidFill>
                <a:latin typeface="Source Sans Pro" panose="020B0503030403020204"/>
              </a:rPr>
              <a:t>valid</a:t>
            </a:r>
            <a:r>
              <a:rPr lang="en-US" dirty="0" smtClean="0">
                <a:solidFill>
                  <a:prstClr val="black"/>
                </a:solidFill>
                <a:latin typeface="Source Sans Pro" panose="020B0503030403020204"/>
              </a:rPr>
              <a:t> bits</a:t>
            </a:r>
          </a:p>
        </p:txBody>
      </p:sp>
      <p:sp>
        <p:nvSpPr>
          <p:cNvPr id="46" name="Rectangle 45"/>
          <p:cNvSpPr/>
          <p:nvPr/>
        </p:nvSpPr>
        <p:spPr>
          <a:xfrm>
            <a:off x="3121577" y="2244104"/>
            <a:ext cx="1041271"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CACHE</a:t>
            </a:r>
            <a:endParaRPr lang="en-US" b="1" dirty="0">
              <a:solidFill>
                <a:prstClr val="black"/>
              </a:solidFill>
              <a:latin typeface="Calibri"/>
              <a:ea typeface="+mn-ea"/>
              <a:cs typeface="+mn-cs"/>
            </a:endParaRPr>
          </a:p>
        </p:txBody>
      </p:sp>
      <p:grpSp>
        <p:nvGrpSpPr>
          <p:cNvPr id="47" name="Group 46"/>
          <p:cNvGrpSpPr/>
          <p:nvPr/>
        </p:nvGrpSpPr>
        <p:grpSpPr>
          <a:xfrm>
            <a:off x="537336" y="3405966"/>
            <a:ext cx="5407758" cy="1431731"/>
            <a:chOff x="537336" y="3405966"/>
            <a:chExt cx="5407758" cy="1431731"/>
          </a:xfrm>
        </p:grpSpPr>
        <p:sp>
          <p:nvSpPr>
            <p:cNvPr id="48" name="Rounded Rectangle 47"/>
            <p:cNvSpPr/>
            <p:nvPr/>
          </p:nvSpPr>
          <p:spPr>
            <a:xfrm>
              <a:off x="1482973" y="4517513"/>
              <a:ext cx="546605"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9" name="Rounded Rectangle 48"/>
            <p:cNvSpPr/>
            <p:nvPr/>
          </p:nvSpPr>
          <p:spPr>
            <a:xfrm>
              <a:off x="537336" y="3422423"/>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0" name="Rounded Rectangle 49"/>
            <p:cNvSpPr/>
            <p:nvPr/>
          </p:nvSpPr>
          <p:spPr>
            <a:xfrm>
              <a:off x="2212221" y="3413658"/>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1" name="Rounded Rectangle 50"/>
            <p:cNvSpPr/>
            <p:nvPr/>
          </p:nvSpPr>
          <p:spPr>
            <a:xfrm>
              <a:off x="3888413" y="3414731"/>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2" name="Rounded Rectangle 51"/>
            <p:cNvSpPr/>
            <p:nvPr/>
          </p:nvSpPr>
          <p:spPr>
            <a:xfrm>
              <a:off x="5563298" y="3405966"/>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53" name="Group 52"/>
          <p:cNvGrpSpPr/>
          <p:nvPr/>
        </p:nvGrpSpPr>
        <p:grpSpPr>
          <a:xfrm>
            <a:off x="207080" y="3413658"/>
            <a:ext cx="5311885" cy="326800"/>
            <a:chOff x="207080" y="3413658"/>
            <a:chExt cx="5311885" cy="326800"/>
          </a:xfrm>
        </p:grpSpPr>
        <p:sp>
          <p:nvSpPr>
            <p:cNvPr id="54" name="Rounded Rectangle 53"/>
            <p:cNvSpPr/>
            <p:nvPr/>
          </p:nvSpPr>
          <p:spPr>
            <a:xfrm>
              <a:off x="207080" y="3413658"/>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5" name="Rounded Rectangle 54"/>
            <p:cNvSpPr/>
            <p:nvPr/>
          </p:nvSpPr>
          <p:spPr>
            <a:xfrm>
              <a:off x="1870870" y="3418017"/>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6" name="Rounded Rectangle 55"/>
            <p:cNvSpPr/>
            <p:nvPr/>
          </p:nvSpPr>
          <p:spPr>
            <a:xfrm>
              <a:off x="3560300" y="3415915"/>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7" name="Rounded Rectangle 56"/>
            <p:cNvSpPr/>
            <p:nvPr/>
          </p:nvSpPr>
          <p:spPr>
            <a:xfrm>
              <a:off x="5224090" y="3420274"/>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58" name="Up Arrow 57"/>
          <p:cNvSpPr/>
          <p:nvPr/>
        </p:nvSpPr>
        <p:spPr>
          <a:xfrm>
            <a:off x="167186" y="3835250"/>
            <a:ext cx="375446" cy="311303"/>
          </a:xfrm>
          <a:prstGeom prst="upArrow">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smtClean="0">
              <a:ln>
                <a:noFill/>
              </a:ln>
              <a:solidFill>
                <a:prstClr val="black"/>
              </a:solidFill>
              <a:effectLst/>
              <a:uLnTx/>
              <a:uFillTx/>
              <a:latin typeface="Arial Narrow" charset="0"/>
              <a:ea typeface="Arial Narrow" charset="0"/>
              <a:cs typeface="Arial Narrow" charset="0"/>
            </a:endParaRPr>
          </a:p>
        </p:txBody>
      </p:sp>
      <p:sp>
        <p:nvSpPr>
          <p:cNvPr id="59" name="Right Arrow 58"/>
          <p:cNvSpPr/>
          <p:nvPr/>
        </p:nvSpPr>
        <p:spPr>
          <a:xfrm>
            <a:off x="3657198" y="5643957"/>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0" name="Right Arrow 59"/>
          <p:cNvSpPr/>
          <p:nvPr/>
        </p:nvSpPr>
        <p:spPr>
          <a:xfrm>
            <a:off x="3657198" y="5262103"/>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1" name="Up Arrow 60"/>
          <p:cNvSpPr/>
          <p:nvPr/>
        </p:nvSpPr>
        <p:spPr>
          <a:xfrm>
            <a:off x="179637" y="6370145"/>
            <a:ext cx="375446" cy="311303"/>
          </a:xfrm>
          <a:prstGeom prst="upArrow">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smtClean="0">
              <a:ln>
                <a:noFill/>
              </a:ln>
              <a:solidFill>
                <a:prstClr val="black"/>
              </a:solidFill>
              <a:effectLst/>
              <a:uLnTx/>
              <a:uFillTx/>
              <a:latin typeface="Arial Narrow" charset="0"/>
              <a:ea typeface="Arial Narrow" charset="0"/>
              <a:cs typeface="Arial Narrow" charset="0"/>
            </a:endParaRPr>
          </a:p>
        </p:txBody>
      </p:sp>
      <p:sp>
        <p:nvSpPr>
          <p:cNvPr id="62" name="Rectangle 61"/>
          <p:cNvSpPr/>
          <p:nvPr/>
        </p:nvSpPr>
        <p:spPr>
          <a:xfrm>
            <a:off x="570244" y="6367880"/>
            <a:ext cx="1800493" cy="430887"/>
          </a:xfrm>
          <a:prstGeom prst="rect">
            <a:avLst/>
          </a:prstGeom>
        </p:spPr>
        <p:txBody>
          <a:bodyPr wrap="none">
            <a:spAutoFit/>
          </a:bodyPr>
          <a:lstStyle/>
          <a:p>
            <a:pPr fontAlgn="auto">
              <a:spcBef>
                <a:spcPts val="0"/>
              </a:spcBef>
              <a:spcAft>
                <a:spcPts val="0"/>
              </a:spcAft>
            </a:pPr>
            <a:r>
              <a:rPr lang="en-US" sz="2200" dirty="0" smtClean="0">
                <a:solidFill>
                  <a:prstClr val="black"/>
                </a:solidFill>
                <a:latin typeface="Source Sans Pro" panose="020B0503030403020204"/>
                <a:ea typeface="+mn-ea"/>
                <a:cs typeface="+mn-cs"/>
              </a:rPr>
              <a:t>LRU Pointer </a:t>
            </a:r>
            <a:endParaRPr lang="en-US" sz="2200" dirty="0">
              <a:solidFill>
                <a:prstClr val="black"/>
              </a:solidFill>
              <a:latin typeface="Source Sans Pro" panose="020B0503030403020204"/>
              <a:ea typeface="+mn-ea"/>
              <a:cs typeface="+mn-cs"/>
            </a:endParaRPr>
          </a:p>
        </p:txBody>
      </p:sp>
    </p:spTree>
    <p:extLst>
      <p:ext uri="{BB962C8B-B14F-4D97-AF65-F5344CB8AC3E}">
        <p14:creationId xmlns:p14="http://schemas.microsoft.com/office/powerpoint/2010/main" val="459188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59"/>
                                        </p:tgtEl>
                                        <p:attrNameLst>
                                          <p:attrName>style.visibility</p:attrName>
                                        </p:attrNameLst>
                                      </p:cBhvr>
                                      <p:to>
                                        <p:strVal val="visible"/>
                                      </p:to>
                                    </p:set>
                                  </p:childTnLst>
                                </p:cTn>
                              </p:par>
                              <p:par>
                                <p:cTn id="13" presetID="1" presetClass="exit" presetSubtype="0" fill="hold" grpId="1" nodeType="withEffect">
                                  <p:stCondLst>
                                    <p:cond delay="0"/>
                                  </p:stCondLst>
                                  <p:childTnLst>
                                    <p:set>
                                      <p:cBhvr>
                                        <p:cTn id="14" dur="1" fill="hold">
                                          <p:stCondLst>
                                            <p:cond delay="0"/>
                                          </p:stCondLst>
                                        </p:cTn>
                                        <p:tgtEl>
                                          <p:spTgt spid="60"/>
                                        </p:tgtEl>
                                        <p:attrNameLst>
                                          <p:attrName>style.visibility</p:attrName>
                                        </p:attrNameLst>
                                      </p:cBhvr>
                                      <p:to>
                                        <p:strVal val="hidden"/>
                                      </p:to>
                                    </p:set>
                                  </p:childTnLst>
                                </p:cTn>
                              </p:par>
                              <p:par>
                                <p:cTn id="15" presetID="1" presetClass="entr" presetSubtype="0" fill="hold" nodeType="withEffect">
                                  <p:stCondLst>
                                    <p:cond delay="0"/>
                                  </p:stCondLst>
                                  <p:childTnLst>
                                    <p:set>
                                      <p:cBhvr>
                                        <p:cTn id="16" dur="1" fill="hold">
                                          <p:stCondLst>
                                            <p:cond delay="0"/>
                                          </p:stCondLst>
                                        </p:cTn>
                                        <p:tgtEl>
                                          <p:spTgt spid="5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2"/>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3"/>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animBg="1"/>
      <p:bldP spid="58" grpId="0" animBg="1"/>
      <p:bldP spid="59" grpId="0" animBg="1"/>
      <p:bldP spid="60" grpId="0" animBg="1"/>
      <p:bldP spid="60" grpId="1" animBg="1"/>
      <p:bldP spid="61" grpId="0" animBg="1"/>
      <p:bldP spid="62"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59</a:t>
            </a:fld>
            <a:endParaRPr lang="en-US" dirty="0"/>
          </a:p>
        </p:txBody>
      </p:sp>
      <p:graphicFrame>
        <p:nvGraphicFramePr>
          <p:cNvPr id="32" name="Table 31"/>
          <p:cNvGraphicFramePr>
            <a:graphicFrameLocks noGrp="1"/>
          </p:cNvGraphicFramePr>
          <p:nvPr>
            <p:extLst>
              <p:ext uri="{D42A27DB-BD31-4B8C-83A1-F6EECF244321}">
                <p14:modId xmlns:p14="http://schemas.microsoft.com/office/powerpoint/2010/main" val="3382281266"/>
              </p:ext>
            </p:extLst>
          </p:nvPr>
        </p:nvGraphicFramePr>
        <p:xfrm>
          <a:off x="179637" y="3029218"/>
          <a:ext cx="1539206" cy="731520"/>
        </p:xfrm>
        <a:graphic>
          <a:graphicData uri="http://schemas.openxmlformats.org/drawingml/2006/table">
            <a:tbl>
              <a:tblPr firstRow="1" bandRow="1"/>
              <a:tblGrid>
                <a:gridCol w="256162">
                  <a:extLst>
                    <a:ext uri="{9D8B030D-6E8A-4147-A177-3AD203B41FA5}">
                      <a16:colId xmlns:a16="http://schemas.microsoft.com/office/drawing/2014/main" val="20000"/>
                    </a:ext>
                  </a:extLst>
                </a:gridCol>
                <a:gridCol w="521661">
                  <a:extLst>
                    <a:ext uri="{9D8B030D-6E8A-4147-A177-3AD203B41FA5}">
                      <a16:colId xmlns:a16="http://schemas.microsoft.com/office/drawing/2014/main" val="20001"/>
                    </a:ext>
                  </a:extLst>
                </a:gridCol>
                <a:gridCol w="761383">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1</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lumMod val="60000"/>
                        <a:lumOff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700" dirty="0" smtClean="0">
                          <a:solidFill>
                            <a:schemeClr val="tx2"/>
                          </a:solidFill>
                        </a:rPr>
                        <a:t>110</a:t>
                      </a:r>
                      <a:endParaRPr lang="en-US" sz="17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lumMod val="60000"/>
                        <a:lumOff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N | O</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lumMod val="60000"/>
                        <a:lumOff val="40000"/>
                      </a:srgbClr>
                    </a:solidFill>
                  </a:tcPr>
                </a:tc>
                <a:extLst>
                  <a:ext uri="{0D108BD9-81ED-4DB2-BD59-A6C34878D82A}">
                    <a16:rowId xmlns:a16="http://schemas.microsoft.com/office/drawing/2014/main" val="10001"/>
                  </a:ext>
                </a:extLst>
              </a:tr>
            </a:tbl>
          </a:graphicData>
        </a:graphic>
      </p:graphicFrame>
      <p:graphicFrame>
        <p:nvGraphicFramePr>
          <p:cNvPr id="33" name="Table 32"/>
          <p:cNvGraphicFramePr>
            <a:graphicFrameLocks noGrp="1"/>
          </p:cNvGraphicFramePr>
          <p:nvPr>
            <p:extLst>
              <p:ext uri="{D42A27DB-BD31-4B8C-83A1-F6EECF244321}">
                <p14:modId xmlns:p14="http://schemas.microsoft.com/office/powerpoint/2010/main" val="3115770301"/>
              </p:ext>
            </p:extLst>
          </p:nvPr>
        </p:nvGraphicFramePr>
        <p:xfrm>
          <a:off x="1858419" y="3029218"/>
          <a:ext cx="1539206" cy="731520"/>
        </p:xfrm>
        <a:graphic>
          <a:graphicData uri="http://schemas.openxmlformats.org/drawingml/2006/table">
            <a:tbl>
              <a:tblPr firstRow="1" bandRow="1"/>
              <a:tblGrid>
                <a:gridCol w="258320">
                  <a:extLst>
                    <a:ext uri="{9D8B030D-6E8A-4147-A177-3AD203B41FA5}">
                      <a16:colId xmlns:a16="http://schemas.microsoft.com/office/drawing/2014/main" val="20000"/>
                    </a:ext>
                  </a:extLst>
                </a:gridCol>
                <a:gridCol w="519503">
                  <a:extLst>
                    <a:ext uri="{9D8B030D-6E8A-4147-A177-3AD203B41FA5}">
                      <a16:colId xmlns:a16="http://schemas.microsoft.com/office/drawing/2014/main" val="20001"/>
                    </a:ext>
                  </a:extLst>
                </a:gridCol>
                <a:gridCol w="761383">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rPr>
                        <a:t>xxx</a:t>
                      </a:r>
                      <a:endParaRPr lang="en-US" sz="18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bl>
          </a:graphicData>
        </a:graphic>
      </p:graphicFrame>
      <p:graphicFrame>
        <p:nvGraphicFramePr>
          <p:cNvPr id="34" name="Table 33"/>
          <p:cNvGraphicFramePr>
            <a:graphicFrameLocks noGrp="1"/>
          </p:cNvGraphicFramePr>
          <p:nvPr>
            <p:extLst>
              <p:ext uri="{D42A27DB-BD31-4B8C-83A1-F6EECF244321}">
                <p14:modId xmlns:p14="http://schemas.microsoft.com/office/powerpoint/2010/main" val="52367999"/>
              </p:ext>
            </p:extLst>
          </p:nvPr>
        </p:nvGraphicFramePr>
        <p:xfrm>
          <a:off x="3537201" y="3029218"/>
          <a:ext cx="1539206" cy="73152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761383">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700" dirty="0" smtClean="0">
                          <a:solidFill>
                            <a:schemeClr val="tx2"/>
                          </a:solidFill>
                        </a:rPr>
                        <a:t>xxx</a:t>
                      </a:r>
                      <a:endParaRPr lang="en-US" sz="17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bl>
          </a:graphicData>
        </a:graphic>
      </p:graphicFrame>
      <p:graphicFrame>
        <p:nvGraphicFramePr>
          <p:cNvPr id="35" name="Table 34"/>
          <p:cNvGraphicFramePr>
            <a:graphicFrameLocks noGrp="1"/>
          </p:cNvGraphicFramePr>
          <p:nvPr>
            <p:extLst>
              <p:ext uri="{D42A27DB-BD31-4B8C-83A1-F6EECF244321}">
                <p14:modId xmlns:p14="http://schemas.microsoft.com/office/powerpoint/2010/main" val="3221780923"/>
              </p:ext>
            </p:extLst>
          </p:nvPr>
        </p:nvGraphicFramePr>
        <p:xfrm>
          <a:off x="5215982" y="3029218"/>
          <a:ext cx="1539206" cy="73152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761383">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700" dirty="0" smtClean="0">
                          <a:solidFill>
                            <a:schemeClr val="tx2"/>
                          </a:solidFill>
                        </a:rPr>
                        <a:t>xxx</a:t>
                      </a:r>
                      <a:endParaRPr lang="en-US" sz="17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bl>
          </a:graphicData>
        </a:graphic>
      </p:graphicFrame>
      <p:sp>
        <p:nvSpPr>
          <p:cNvPr id="36" name="Title 1"/>
          <p:cNvSpPr txBox="1">
            <a:spLocks/>
          </p:cNvSpPr>
          <p:nvPr/>
        </p:nvSpPr>
        <p:spPr>
          <a:xfrm>
            <a:off x="457200" y="152528"/>
            <a:ext cx="5727381"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t>Simulation #4:</a:t>
            </a:r>
            <a:b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br>
            <a: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t>       8-byte, FA Cache</a:t>
            </a:r>
            <a:endParaRPr kumimoji="0" lang="en-US" sz="44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37" name="Rectangle 36"/>
          <p:cNvSpPr/>
          <p:nvPr/>
        </p:nvSpPr>
        <p:spPr>
          <a:xfrm>
            <a:off x="695793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38" name="Rectangle 37"/>
          <p:cNvSpPr/>
          <p:nvPr/>
        </p:nvSpPr>
        <p:spPr>
          <a:xfrm>
            <a:off x="115658" y="4431788"/>
            <a:ext cx="2212755" cy="1569660"/>
          </a:xfrm>
          <a:prstGeom prst="rect">
            <a:avLst/>
          </a:prstGeom>
        </p:spPr>
        <p:txBody>
          <a:bodyPr wrap="square">
            <a:spAutoFit/>
          </a:bodyPr>
          <a:lstStyle/>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1101</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0100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p:txBody>
      </p:sp>
      <p:sp>
        <p:nvSpPr>
          <p:cNvPr id="39" name="Rectangle 38"/>
          <p:cNvSpPr/>
          <p:nvPr/>
        </p:nvSpPr>
        <p:spPr>
          <a:xfrm>
            <a:off x="2472603" y="4524298"/>
            <a:ext cx="751578" cy="369332"/>
          </a:xfrm>
          <a:prstGeom prst="rect">
            <a:avLst/>
          </a:prstGeom>
        </p:spPr>
        <p:txBody>
          <a:bodyPr wrap="none">
            <a:spAutoFit/>
          </a:bodyPr>
          <a:lstStyle/>
          <a:p>
            <a:pPr fontAlgn="auto">
              <a:spcBef>
                <a:spcPts val="0"/>
              </a:spcBef>
              <a:spcAft>
                <a:spcPts val="0"/>
              </a:spcAft>
            </a:pPr>
            <a:r>
              <a:rPr lang="en-US" sz="1800" b="1" dirty="0" smtClean="0">
                <a:solidFill>
                  <a:srgbClr val="660066"/>
                </a:solidFill>
                <a:latin typeface="Courier New" pitchFamily="49" charset="0"/>
                <a:ea typeface="+mn-ea"/>
                <a:cs typeface="+mn-cs"/>
              </a:rPr>
              <a:t>Miss</a:t>
            </a:r>
            <a:endParaRPr lang="en-US" sz="1800" dirty="0">
              <a:solidFill>
                <a:srgbClr val="660066"/>
              </a:solidFill>
              <a:latin typeface="Calibri"/>
              <a:ea typeface="+mn-ea"/>
              <a:cs typeface="+mn-cs"/>
            </a:endParaRPr>
          </a:p>
        </p:txBody>
      </p:sp>
      <p:sp>
        <p:nvSpPr>
          <p:cNvPr id="40" name="Rectangle 39"/>
          <p:cNvSpPr/>
          <p:nvPr/>
        </p:nvSpPr>
        <p:spPr>
          <a:xfrm>
            <a:off x="259848" y="1377199"/>
            <a:ext cx="3214094" cy="830997"/>
          </a:xfrm>
          <a:prstGeom prst="rect">
            <a:avLst/>
          </a:prstGeom>
        </p:spPr>
        <p:txBody>
          <a:bodyPr wrap="square">
            <a:spAutoFit/>
          </a:bodyPr>
          <a:lstStyle/>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a:t>
            </a:r>
            <a:r>
              <a:rPr lang="en-US" sz="1200" b="1" dirty="0" smtClean="0">
                <a:solidFill>
                  <a:srgbClr val="008000"/>
                </a:solidFill>
                <a:latin typeface="Courier New" pitchFamily="49" charset="0"/>
                <a:ea typeface="+mn-ea"/>
                <a:cs typeface="+mn-cs"/>
              </a:rPr>
              <a:t>   </a:t>
            </a:r>
            <a:r>
              <a:rPr lang="en-US" b="1" dirty="0" smtClean="0">
                <a:solidFill>
                  <a:srgbClr val="008000"/>
                </a:solidFill>
                <a:latin typeface="Courier New" pitchFamily="49" charset="0"/>
                <a:ea typeface="+mn-ea"/>
                <a:cs typeface="+mn-cs"/>
              </a:rPr>
              <a:t>XXX</a:t>
            </a:r>
            <a:r>
              <a:rPr lang="en-US" b="1" dirty="0" smtClean="0">
                <a:solidFill>
                  <a:prstClr val="black">
                    <a:lumMod val="50000"/>
                    <a:lumOff val="50000"/>
                  </a:prstClr>
                </a:solidFill>
                <a:latin typeface="Courier New" pitchFamily="49" charset="0"/>
                <a:ea typeface="+mn-ea"/>
                <a:cs typeface="+mn-cs"/>
              </a:rPr>
              <a:t>X</a:t>
            </a:r>
          </a:p>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a:t>
            </a:r>
            <a:r>
              <a:rPr lang="en-US" b="1" dirty="0" err="1" smtClean="0">
                <a:solidFill>
                  <a:srgbClr val="008000"/>
                </a:solidFill>
                <a:latin typeface="Courier New" pitchFamily="49" charset="0"/>
                <a:ea typeface="+mn-ea"/>
                <a:cs typeface="+mn-cs"/>
              </a:rPr>
              <a:t>tag</a:t>
            </a:r>
            <a:r>
              <a:rPr lang="en-US" b="1" dirty="0" err="1" smtClean="0">
                <a:solidFill>
                  <a:prstClr val="black"/>
                </a:solidFill>
                <a:latin typeface="Courier New" pitchFamily="49" charset="0"/>
                <a:ea typeface="+mn-ea"/>
                <a:cs typeface="+mn-cs"/>
              </a:rPr>
              <a:t>|</a:t>
            </a:r>
            <a:r>
              <a:rPr lang="en-US" b="1" dirty="0" err="1" smtClean="0">
                <a:solidFill>
                  <a:prstClr val="black">
                    <a:lumMod val="50000"/>
                    <a:lumOff val="50000"/>
                  </a:prstClr>
                </a:solidFill>
                <a:latin typeface="Courier New" pitchFamily="49" charset="0"/>
                <a:ea typeface="+mn-ea"/>
                <a:cs typeface="+mn-cs"/>
              </a:rPr>
              <a:t>offset</a:t>
            </a:r>
            <a:endParaRPr lang="en-US" b="1" dirty="0">
              <a:solidFill>
                <a:prstClr val="black">
                  <a:lumMod val="50000"/>
                  <a:lumOff val="50000"/>
                </a:prstClr>
              </a:solidFill>
              <a:latin typeface="Courier New" pitchFamily="49" charset="0"/>
              <a:ea typeface="+mn-ea"/>
              <a:cs typeface="+mn-cs"/>
            </a:endParaRPr>
          </a:p>
        </p:txBody>
      </p:sp>
      <p:sp>
        <p:nvSpPr>
          <p:cNvPr id="41" name="Content Placeholder 2"/>
          <p:cNvSpPr txBox="1">
            <a:spLocks/>
          </p:cNvSpPr>
          <p:nvPr/>
        </p:nvSpPr>
        <p:spPr>
          <a:xfrm>
            <a:off x="3657198" y="4457854"/>
            <a:ext cx="2764457" cy="1817733"/>
          </a:xfrm>
          <a:prstGeom prst="rect">
            <a:avLst/>
          </a:prstGeom>
        </p:spPr>
        <p:txBody>
          <a:bodyPr vert="horz" lIns="91440" tIns="45720" rIns="91440" bIns="45720" rtlCol="0">
            <a:normAutofit fontScale="77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pPr>
            <a:r>
              <a:rPr lang="en-US" dirty="0" smtClean="0">
                <a:solidFill>
                  <a:prstClr val="black"/>
                </a:solidFill>
                <a:latin typeface="Source Sans Pro" panose="020B0503030403020204"/>
              </a:rPr>
              <a:t>Lookup:</a:t>
            </a:r>
            <a:endParaRPr lang="en-US" b="1" dirty="0">
              <a:solidFill>
                <a:prstClr val="black"/>
              </a:solidFill>
              <a:latin typeface="Source Sans Pro" panose="020B0503030403020204"/>
            </a:endParaRPr>
          </a:p>
          <a:p>
            <a:pPr fontAlgn="auto">
              <a:spcAft>
                <a:spcPts val="0"/>
              </a:spcAft>
            </a:pPr>
            <a:r>
              <a:rPr lang="en-US" strike="sngStrike" dirty="0" smtClean="0">
                <a:solidFill>
                  <a:srgbClr val="FF0000"/>
                </a:solidFill>
                <a:latin typeface="Source Sans Pro" panose="020B0503030403020204"/>
              </a:rPr>
              <a:t>Index</a:t>
            </a:r>
            <a:r>
              <a:rPr lang="en-US" strike="sngStrike" dirty="0" smtClean="0">
                <a:solidFill>
                  <a:prstClr val="black"/>
                </a:solidFill>
                <a:latin typeface="Source Sans Pro" panose="020B0503030403020204"/>
              </a:rPr>
              <a:t> into $</a:t>
            </a:r>
          </a:p>
          <a:p>
            <a:pPr fontAlgn="auto">
              <a:spcAft>
                <a:spcPts val="0"/>
              </a:spcAft>
            </a:pPr>
            <a:r>
              <a:rPr lang="en-US" dirty="0" smtClean="0">
                <a:solidFill>
                  <a:prstClr val="black"/>
                </a:solidFill>
                <a:latin typeface="Source Sans Pro" panose="020B0503030403020204"/>
              </a:rPr>
              <a:t>Check </a:t>
            </a:r>
            <a:r>
              <a:rPr lang="en-US" dirty="0" smtClean="0">
                <a:solidFill>
                  <a:srgbClr val="008000"/>
                </a:solidFill>
                <a:latin typeface="Source Sans Pro" panose="020B0503030403020204"/>
              </a:rPr>
              <a:t>tags</a:t>
            </a:r>
          </a:p>
          <a:p>
            <a:pPr fontAlgn="auto">
              <a:spcAft>
                <a:spcPts val="0"/>
              </a:spcAft>
            </a:pPr>
            <a:r>
              <a:rPr lang="en-US" dirty="0" smtClean="0">
                <a:solidFill>
                  <a:prstClr val="black"/>
                </a:solidFill>
                <a:latin typeface="Source Sans Pro" panose="020B0503030403020204"/>
              </a:rPr>
              <a:t>Check </a:t>
            </a:r>
            <a:r>
              <a:rPr lang="en-US" dirty="0" smtClean="0">
                <a:solidFill>
                  <a:srgbClr val="0000FF"/>
                </a:solidFill>
                <a:latin typeface="Source Sans Pro" panose="020B0503030403020204"/>
              </a:rPr>
              <a:t>valid</a:t>
            </a:r>
            <a:r>
              <a:rPr lang="en-US" dirty="0" smtClean="0">
                <a:solidFill>
                  <a:prstClr val="black"/>
                </a:solidFill>
                <a:latin typeface="Source Sans Pro" panose="020B0503030403020204"/>
              </a:rPr>
              <a:t> bits</a:t>
            </a:r>
          </a:p>
        </p:txBody>
      </p:sp>
      <p:sp>
        <p:nvSpPr>
          <p:cNvPr id="42" name="Rectangle 41"/>
          <p:cNvSpPr/>
          <p:nvPr/>
        </p:nvSpPr>
        <p:spPr>
          <a:xfrm>
            <a:off x="3121577" y="2244104"/>
            <a:ext cx="1041271"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CACHE</a:t>
            </a:r>
            <a:endParaRPr lang="en-US" b="1" dirty="0">
              <a:solidFill>
                <a:prstClr val="black"/>
              </a:solidFill>
              <a:latin typeface="Calibri"/>
              <a:ea typeface="+mn-ea"/>
              <a:cs typeface="+mn-cs"/>
            </a:endParaRPr>
          </a:p>
        </p:txBody>
      </p:sp>
      <p:grpSp>
        <p:nvGrpSpPr>
          <p:cNvPr id="43" name="Group 42"/>
          <p:cNvGrpSpPr/>
          <p:nvPr/>
        </p:nvGrpSpPr>
        <p:grpSpPr>
          <a:xfrm>
            <a:off x="537336" y="3405966"/>
            <a:ext cx="5407758" cy="1767935"/>
            <a:chOff x="537336" y="3405966"/>
            <a:chExt cx="5407758" cy="1767935"/>
          </a:xfrm>
        </p:grpSpPr>
        <p:sp>
          <p:nvSpPr>
            <p:cNvPr id="44" name="Rounded Rectangle 43"/>
            <p:cNvSpPr/>
            <p:nvPr/>
          </p:nvSpPr>
          <p:spPr>
            <a:xfrm>
              <a:off x="1482973" y="4853717"/>
              <a:ext cx="546605"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5" name="Rounded Rectangle 44"/>
            <p:cNvSpPr/>
            <p:nvPr/>
          </p:nvSpPr>
          <p:spPr>
            <a:xfrm>
              <a:off x="537336" y="3422423"/>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6" name="Rounded Rectangle 45"/>
            <p:cNvSpPr/>
            <p:nvPr/>
          </p:nvSpPr>
          <p:spPr>
            <a:xfrm>
              <a:off x="2212221" y="3413658"/>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7" name="Rounded Rectangle 46"/>
            <p:cNvSpPr/>
            <p:nvPr/>
          </p:nvSpPr>
          <p:spPr>
            <a:xfrm>
              <a:off x="3888413" y="3414731"/>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8" name="Rounded Rectangle 47"/>
            <p:cNvSpPr/>
            <p:nvPr/>
          </p:nvSpPr>
          <p:spPr>
            <a:xfrm>
              <a:off x="5563298" y="3405966"/>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49" name="Group 48"/>
          <p:cNvGrpSpPr/>
          <p:nvPr/>
        </p:nvGrpSpPr>
        <p:grpSpPr>
          <a:xfrm>
            <a:off x="207080" y="3413658"/>
            <a:ext cx="5311885" cy="326800"/>
            <a:chOff x="207080" y="3413658"/>
            <a:chExt cx="5311885" cy="326800"/>
          </a:xfrm>
        </p:grpSpPr>
        <p:sp>
          <p:nvSpPr>
            <p:cNvPr id="50" name="Rounded Rectangle 49"/>
            <p:cNvSpPr/>
            <p:nvPr/>
          </p:nvSpPr>
          <p:spPr>
            <a:xfrm>
              <a:off x="207080" y="3413658"/>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1" name="Rounded Rectangle 50"/>
            <p:cNvSpPr/>
            <p:nvPr/>
          </p:nvSpPr>
          <p:spPr>
            <a:xfrm>
              <a:off x="1870870" y="3418017"/>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2" name="Rounded Rectangle 51"/>
            <p:cNvSpPr/>
            <p:nvPr/>
          </p:nvSpPr>
          <p:spPr>
            <a:xfrm>
              <a:off x="3560300" y="3415915"/>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3" name="Rounded Rectangle 52"/>
            <p:cNvSpPr/>
            <p:nvPr/>
          </p:nvSpPr>
          <p:spPr>
            <a:xfrm>
              <a:off x="5224090" y="3420274"/>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54" name="Rectangle 53"/>
          <p:cNvSpPr/>
          <p:nvPr/>
        </p:nvSpPr>
        <p:spPr>
          <a:xfrm>
            <a:off x="2472603" y="4853074"/>
            <a:ext cx="738754" cy="369332"/>
          </a:xfrm>
          <a:prstGeom prst="rect">
            <a:avLst/>
          </a:prstGeom>
        </p:spPr>
        <p:txBody>
          <a:bodyPr wrap="none">
            <a:spAutoFit/>
          </a:bodyPr>
          <a:lstStyle/>
          <a:p>
            <a:pPr fontAlgn="auto">
              <a:spcBef>
                <a:spcPts val="0"/>
              </a:spcBef>
              <a:spcAft>
                <a:spcPts val="0"/>
              </a:spcAft>
            </a:pPr>
            <a:r>
              <a:rPr lang="en-US" sz="1800" b="1" dirty="0" smtClean="0">
                <a:solidFill>
                  <a:srgbClr val="660066"/>
                </a:solidFill>
                <a:latin typeface="Courier New" pitchFamily="49" charset="0"/>
                <a:ea typeface="+mn-ea"/>
                <a:cs typeface="+mn-cs"/>
              </a:rPr>
              <a:t>Hit!</a:t>
            </a:r>
            <a:endParaRPr lang="en-US" sz="1800" dirty="0">
              <a:solidFill>
                <a:srgbClr val="660066"/>
              </a:solidFill>
              <a:latin typeface="Calibri"/>
              <a:ea typeface="+mn-ea"/>
              <a:cs typeface="+mn-cs"/>
            </a:endParaRPr>
          </a:p>
        </p:txBody>
      </p:sp>
      <p:sp>
        <p:nvSpPr>
          <p:cNvPr id="55" name="Up Arrow 54"/>
          <p:cNvSpPr/>
          <p:nvPr/>
        </p:nvSpPr>
        <p:spPr>
          <a:xfrm>
            <a:off x="1802501" y="3835250"/>
            <a:ext cx="375446" cy="311303"/>
          </a:xfrm>
          <a:prstGeom prst="upArrow">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56" name="Right Arrow 55"/>
          <p:cNvSpPr/>
          <p:nvPr/>
        </p:nvSpPr>
        <p:spPr>
          <a:xfrm>
            <a:off x="3657198" y="5685476"/>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7" name="Right Arrow 56"/>
          <p:cNvSpPr/>
          <p:nvPr/>
        </p:nvSpPr>
        <p:spPr>
          <a:xfrm>
            <a:off x="3657198" y="5270309"/>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aphicFrame>
        <p:nvGraphicFramePr>
          <p:cNvPr id="58" name="Content Placeholder 23"/>
          <p:cNvGraphicFramePr>
            <a:graphicFrameLocks/>
          </p:cNvGraphicFramePr>
          <p:nvPr>
            <p:extLst>
              <p:ext uri="{D42A27DB-BD31-4B8C-83A1-F6EECF244321}">
                <p14:modId xmlns:p14="http://schemas.microsoft.com/office/powerpoint/2010/main" val="2912691396"/>
              </p:ext>
            </p:extLst>
          </p:nvPr>
        </p:nvGraphicFramePr>
        <p:xfrm>
          <a:off x="6862669" y="537971"/>
          <a:ext cx="1890370" cy="6217920"/>
        </p:xfrm>
        <a:graphic>
          <a:graphicData uri="http://schemas.openxmlformats.org/drawingml/2006/table">
            <a:tbl>
              <a:tblPr firstRow="1" bandRow="1"/>
              <a:tblGrid>
                <a:gridCol w="782493">
                  <a:extLst>
                    <a:ext uri="{9D8B030D-6E8A-4147-A177-3AD203B41FA5}">
                      <a16:colId xmlns:a16="http://schemas.microsoft.com/office/drawing/2014/main" val="20000"/>
                    </a:ext>
                  </a:extLst>
                </a:gridCol>
                <a:gridCol w="1107877">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rPr>
                        <a:t>addr</a:t>
                      </a:r>
                      <a:endParaRPr lang="en-US" sz="2000" b="0" dirty="0">
                        <a:solidFill>
                          <a:srgbClr val="000000"/>
                        </a:solidFill>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rPr>
                        <a:t>0000</a:t>
                      </a:r>
                      <a:endParaRPr lang="en-US" sz="2000" b="0" dirty="0">
                        <a:solidFill>
                          <a:srgbClr val="000000"/>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A</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B</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C</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D</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rPr>
                        <a:t>0100</a:t>
                      </a:r>
                      <a:endParaRPr lang="en-US" sz="2000" b="0" dirty="0">
                        <a:solidFill>
                          <a:srgbClr val="000000"/>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E</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F</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G</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H</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rPr>
                        <a:t>1000</a:t>
                      </a:r>
                      <a:endParaRPr lang="en-US" sz="2000" b="0" dirty="0">
                        <a:solidFill>
                          <a:srgbClr val="000000"/>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J</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K</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L</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M</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rPr>
                        <a:t>1100</a:t>
                      </a:r>
                      <a:endParaRPr lang="en-US" sz="2000" b="0" dirty="0">
                        <a:solidFill>
                          <a:srgbClr val="000000"/>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N</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O</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P</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Q</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Tree>
    <p:extLst>
      <p:ext uri="{BB962C8B-B14F-4D97-AF65-F5344CB8AC3E}">
        <p14:creationId xmlns:p14="http://schemas.microsoft.com/office/powerpoint/2010/main" val="1596223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56"/>
                                        </p:tgtEl>
                                        <p:attrNameLst>
                                          <p:attrName>style.visibility</p:attrName>
                                        </p:attrNameLst>
                                      </p:cBhvr>
                                      <p:to>
                                        <p:strVal val="visible"/>
                                      </p:to>
                                    </p:set>
                                  </p:childTnLst>
                                </p:cTn>
                              </p:par>
                              <p:par>
                                <p:cTn id="13" presetID="1" presetClass="exit" presetSubtype="0" fill="hold" grpId="1" nodeType="withEffect">
                                  <p:stCondLst>
                                    <p:cond delay="0"/>
                                  </p:stCondLst>
                                  <p:childTnLst>
                                    <p:set>
                                      <p:cBhvr>
                                        <p:cTn id="14" dur="1" fill="hold">
                                          <p:stCondLst>
                                            <p:cond delay="0"/>
                                          </p:stCondLst>
                                        </p:cTn>
                                        <p:tgtEl>
                                          <p:spTgt spid="57"/>
                                        </p:tgtEl>
                                        <p:attrNameLst>
                                          <p:attrName>style.visibility</p:attrName>
                                        </p:attrNameLst>
                                      </p:cBhvr>
                                      <p:to>
                                        <p:strVal val="hidden"/>
                                      </p:to>
                                    </p:set>
                                  </p:childTnLst>
                                </p:cTn>
                              </p:par>
                              <p:par>
                                <p:cTn id="15" presetID="1" presetClass="entr" presetSubtype="0" fill="hold" nodeType="withEffect">
                                  <p:stCondLst>
                                    <p:cond delay="0"/>
                                  </p:stCondLst>
                                  <p:childTnLst>
                                    <p:set>
                                      <p:cBhvr>
                                        <p:cTn id="16" dur="1" fill="hold">
                                          <p:stCondLst>
                                            <p:cond delay="0"/>
                                          </p:stCondLst>
                                        </p:cTn>
                                        <p:tgtEl>
                                          <p:spTgt spid="4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6" grpId="0" animBg="1"/>
      <p:bldP spid="57" grpId="0" animBg="1"/>
      <p:bldP spid="57"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6</a:t>
            </a:fld>
            <a:endParaRPr lang="en-US" dirty="0"/>
          </a:p>
        </p:txBody>
      </p:sp>
      <p:sp>
        <p:nvSpPr>
          <p:cNvPr id="5" name="Rectangle 1058"/>
          <p:cNvSpPr>
            <a:spLocks noChangeArrowheads="1"/>
          </p:cNvSpPr>
          <p:nvPr/>
        </p:nvSpPr>
        <p:spPr bwMode="auto">
          <a:xfrm>
            <a:off x="1246155" y="2351866"/>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6" name="Rectangle 1058"/>
          <p:cNvSpPr>
            <a:spLocks noChangeArrowheads="1"/>
          </p:cNvSpPr>
          <p:nvPr/>
        </p:nvSpPr>
        <p:spPr bwMode="auto">
          <a:xfrm>
            <a:off x="2291527" y="2351490"/>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7" name="Rectangle 1058"/>
          <p:cNvSpPr>
            <a:spLocks noChangeArrowheads="1"/>
          </p:cNvSpPr>
          <p:nvPr/>
        </p:nvSpPr>
        <p:spPr bwMode="auto">
          <a:xfrm>
            <a:off x="3344637" y="2352635"/>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dirty="0"/>
          </a:p>
        </p:txBody>
      </p:sp>
      <p:sp>
        <p:nvSpPr>
          <p:cNvPr id="8" name="Rectangle 1058"/>
          <p:cNvSpPr>
            <a:spLocks noChangeArrowheads="1"/>
          </p:cNvSpPr>
          <p:nvPr/>
        </p:nvSpPr>
        <p:spPr bwMode="auto">
          <a:xfrm>
            <a:off x="4397436" y="2353011"/>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9" name="Rectangle 1058"/>
          <p:cNvSpPr>
            <a:spLocks noChangeArrowheads="1"/>
          </p:cNvSpPr>
          <p:nvPr/>
        </p:nvSpPr>
        <p:spPr bwMode="auto">
          <a:xfrm>
            <a:off x="5442808" y="2352635"/>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10" name="Rectangle 1058"/>
          <p:cNvSpPr>
            <a:spLocks noChangeArrowheads="1"/>
          </p:cNvSpPr>
          <p:nvPr/>
        </p:nvSpPr>
        <p:spPr bwMode="auto">
          <a:xfrm>
            <a:off x="6495918" y="2353780"/>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dirty="0"/>
          </a:p>
        </p:txBody>
      </p:sp>
      <p:pic>
        <p:nvPicPr>
          <p:cNvPr id="11" name="Picture 10"/>
          <p:cNvPicPr>
            <a:picLocks noChangeAspect="1"/>
          </p:cNvPicPr>
          <p:nvPr/>
        </p:nvPicPr>
        <p:blipFill rotWithShape="1">
          <a:blip r:embed="rId3"/>
          <a:srcRect l="3886" t="16204" r="51974" b="15816"/>
          <a:stretch/>
        </p:blipFill>
        <p:spPr>
          <a:xfrm flipH="1">
            <a:off x="-664329" y="2431372"/>
            <a:ext cx="836219" cy="914400"/>
          </a:xfrm>
          <a:prstGeom prst="rect">
            <a:avLst/>
          </a:prstGeom>
        </p:spPr>
      </p:pic>
      <p:pic>
        <p:nvPicPr>
          <p:cNvPr id="12" name="Picture 11"/>
          <p:cNvPicPr>
            <a:picLocks noChangeAspect="1"/>
          </p:cNvPicPr>
          <p:nvPr/>
        </p:nvPicPr>
        <p:blipFill rotWithShape="1">
          <a:blip r:embed="rId3"/>
          <a:srcRect l="3886" t="16204" r="51974" b="15816"/>
          <a:stretch/>
        </p:blipFill>
        <p:spPr>
          <a:xfrm flipH="1">
            <a:off x="387259" y="2431372"/>
            <a:ext cx="836219" cy="914400"/>
          </a:xfrm>
          <a:prstGeom prst="rect">
            <a:avLst/>
          </a:prstGeom>
          <a:ln>
            <a:solidFill>
              <a:schemeClr val="tx2"/>
            </a:solidFill>
          </a:ln>
        </p:spPr>
      </p:pic>
      <p:sp>
        <p:nvSpPr>
          <p:cNvPr id="13" name="Title 2"/>
          <p:cNvSpPr>
            <a:spLocks noGrp="1"/>
          </p:cNvSpPr>
          <p:nvPr>
            <p:ph type="title"/>
          </p:nvPr>
        </p:nvSpPr>
        <p:spPr>
          <a:xfrm>
            <a:off x="457200" y="274638"/>
            <a:ext cx="8229600" cy="1143000"/>
          </a:xfrm>
        </p:spPr>
        <p:txBody>
          <a:bodyPr/>
          <a:lstStyle/>
          <a:p>
            <a:r>
              <a:rPr lang="en-US" dirty="0" smtClean="0"/>
              <a:t>The Need for Speed</a:t>
            </a:r>
            <a:endParaRPr lang="en-US" dirty="0"/>
          </a:p>
        </p:txBody>
      </p:sp>
      <p:pic>
        <p:nvPicPr>
          <p:cNvPr id="14" name="Picture 13"/>
          <p:cNvPicPr>
            <a:picLocks noChangeAspect="1"/>
          </p:cNvPicPr>
          <p:nvPr/>
        </p:nvPicPr>
        <p:blipFill rotWithShape="1">
          <a:blip r:embed="rId3"/>
          <a:srcRect l="49525" t="16036" b="15984"/>
          <a:stretch/>
        </p:blipFill>
        <p:spPr>
          <a:xfrm>
            <a:off x="-3116053" y="6943488"/>
            <a:ext cx="956266" cy="914400"/>
          </a:xfrm>
          <a:prstGeom prst="rect">
            <a:avLst/>
          </a:prstGeom>
          <a:ln>
            <a:solidFill>
              <a:schemeClr val="tx2"/>
            </a:solidFill>
          </a:ln>
        </p:spPr>
      </p:pic>
      <p:sp>
        <p:nvSpPr>
          <p:cNvPr id="15" name="Rectangle 1058"/>
          <p:cNvSpPr>
            <a:spLocks noChangeArrowheads="1"/>
          </p:cNvSpPr>
          <p:nvPr/>
        </p:nvSpPr>
        <p:spPr bwMode="auto">
          <a:xfrm>
            <a:off x="7548717" y="2351866"/>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16" name="Rectangle 1058"/>
          <p:cNvSpPr>
            <a:spLocks noChangeArrowheads="1"/>
          </p:cNvSpPr>
          <p:nvPr/>
        </p:nvSpPr>
        <p:spPr bwMode="auto">
          <a:xfrm>
            <a:off x="8594089" y="2351490"/>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17" name="Rectangle 1058"/>
          <p:cNvSpPr>
            <a:spLocks noChangeArrowheads="1"/>
          </p:cNvSpPr>
          <p:nvPr/>
        </p:nvSpPr>
        <p:spPr bwMode="auto">
          <a:xfrm>
            <a:off x="9647199" y="2352635"/>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dirty="0"/>
          </a:p>
        </p:txBody>
      </p:sp>
      <p:sp>
        <p:nvSpPr>
          <p:cNvPr id="18" name="Rectangle 1058"/>
          <p:cNvSpPr>
            <a:spLocks noChangeArrowheads="1"/>
          </p:cNvSpPr>
          <p:nvPr/>
        </p:nvSpPr>
        <p:spPr bwMode="auto">
          <a:xfrm>
            <a:off x="10699998" y="2353011"/>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19" name="Rectangle 1058"/>
          <p:cNvSpPr>
            <a:spLocks noChangeArrowheads="1"/>
          </p:cNvSpPr>
          <p:nvPr/>
        </p:nvSpPr>
        <p:spPr bwMode="auto">
          <a:xfrm>
            <a:off x="11745370" y="2352635"/>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20" name="Rectangle 1058"/>
          <p:cNvSpPr>
            <a:spLocks noChangeArrowheads="1"/>
          </p:cNvSpPr>
          <p:nvPr/>
        </p:nvSpPr>
        <p:spPr bwMode="auto">
          <a:xfrm>
            <a:off x="12798480" y="2353780"/>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dirty="0"/>
          </a:p>
        </p:txBody>
      </p:sp>
      <p:sp>
        <p:nvSpPr>
          <p:cNvPr id="21" name="Rectangle 1058"/>
          <p:cNvSpPr>
            <a:spLocks noChangeArrowheads="1"/>
          </p:cNvSpPr>
          <p:nvPr/>
        </p:nvSpPr>
        <p:spPr bwMode="auto">
          <a:xfrm>
            <a:off x="-5056407" y="2349576"/>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22" name="Rectangle 1058"/>
          <p:cNvSpPr>
            <a:spLocks noChangeArrowheads="1"/>
          </p:cNvSpPr>
          <p:nvPr/>
        </p:nvSpPr>
        <p:spPr bwMode="auto">
          <a:xfrm>
            <a:off x="-4011035" y="2349200"/>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23" name="Rectangle 1058"/>
          <p:cNvSpPr>
            <a:spLocks noChangeArrowheads="1"/>
          </p:cNvSpPr>
          <p:nvPr/>
        </p:nvSpPr>
        <p:spPr bwMode="auto">
          <a:xfrm>
            <a:off x="-2957925" y="2350345"/>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dirty="0"/>
          </a:p>
        </p:txBody>
      </p:sp>
      <p:sp>
        <p:nvSpPr>
          <p:cNvPr id="24" name="Rectangle 1058"/>
          <p:cNvSpPr>
            <a:spLocks noChangeArrowheads="1"/>
          </p:cNvSpPr>
          <p:nvPr/>
        </p:nvSpPr>
        <p:spPr bwMode="auto">
          <a:xfrm>
            <a:off x="-1905126" y="2350721"/>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25" name="Rectangle 1058"/>
          <p:cNvSpPr>
            <a:spLocks noChangeArrowheads="1"/>
          </p:cNvSpPr>
          <p:nvPr/>
        </p:nvSpPr>
        <p:spPr bwMode="auto">
          <a:xfrm>
            <a:off x="-859754" y="2350345"/>
            <a:ext cx="1052799" cy="1052799"/>
          </a:xfrm>
          <a:prstGeom prst="rect">
            <a:avLst/>
          </a:prstGeom>
          <a:noFill/>
          <a:ln w="28575">
            <a:solidFill>
              <a:schemeClr val="tx1"/>
            </a:solidFill>
            <a:miter lim="800000"/>
            <a:headEnd/>
            <a:tailEnd/>
          </a:ln>
          <a:effectLst/>
        </p:spPr>
        <p:txBody>
          <a:bodyPr wrap="none" anchor="ctr">
            <a:prstTxWarp prst="textNoShape">
              <a:avLst/>
            </a:prstTxWarp>
          </a:bodyPr>
          <a:lstStyle/>
          <a:p>
            <a:endParaRPr lang="en-US"/>
          </a:p>
        </p:txBody>
      </p:sp>
      <p:sp>
        <p:nvSpPr>
          <p:cNvPr id="26" name="Rectangle 1058"/>
          <p:cNvSpPr>
            <a:spLocks noChangeArrowheads="1"/>
          </p:cNvSpPr>
          <p:nvPr/>
        </p:nvSpPr>
        <p:spPr bwMode="auto">
          <a:xfrm>
            <a:off x="193356" y="2351490"/>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dirty="0"/>
          </a:p>
        </p:txBody>
      </p:sp>
      <p:pic>
        <p:nvPicPr>
          <p:cNvPr id="27" name="Picture 26"/>
          <p:cNvPicPr>
            <a:picLocks noChangeAspect="1"/>
          </p:cNvPicPr>
          <p:nvPr/>
        </p:nvPicPr>
        <p:blipFill rotWithShape="1">
          <a:blip r:embed="rId3"/>
          <a:srcRect l="3886" t="16204" r="51974" b="15816"/>
          <a:stretch/>
        </p:blipFill>
        <p:spPr>
          <a:xfrm flipH="1">
            <a:off x="-1788163" y="2433364"/>
            <a:ext cx="836219" cy="914400"/>
          </a:xfrm>
          <a:prstGeom prst="rect">
            <a:avLst/>
          </a:prstGeom>
          <a:ln>
            <a:solidFill>
              <a:schemeClr val="tx2"/>
            </a:solidFill>
          </a:ln>
        </p:spPr>
      </p:pic>
      <p:pic>
        <p:nvPicPr>
          <p:cNvPr id="28" name="Picture 27"/>
          <p:cNvPicPr>
            <a:picLocks noChangeAspect="1"/>
          </p:cNvPicPr>
          <p:nvPr/>
        </p:nvPicPr>
        <p:blipFill rotWithShape="1">
          <a:blip r:embed="rId3"/>
          <a:srcRect l="3886" t="16204" r="51974" b="15816"/>
          <a:stretch/>
        </p:blipFill>
        <p:spPr>
          <a:xfrm flipH="1">
            <a:off x="-2845161" y="2435356"/>
            <a:ext cx="836219" cy="914400"/>
          </a:xfrm>
          <a:prstGeom prst="rect">
            <a:avLst/>
          </a:prstGeom>
          <a:ln>
            <a:solidFill>
              <a:schemeClr val="tx2"/>
            </a:solidFill>
          </a:ln>
        </p:spPr>
      </p:pic>
      <p:pic>
        <p:nvPicPr>
          <p:cNvPr id="29" name="Picture 28"/>
          <p:cNvPicPr>
            <a:picLocks noChangeAspect="1"/>
          </p:cNvPicPr>
          <p:nvPr/>
        </p:nvPicPr>
        <p:blipFill rotWithShape="1">
          <a:blip r:embed="rId3"/>
          <a:srcRect l="3886" t="16204" r="51974" b="15816"/>
          <a:stretch/>
        </p:blipFill>
        <p:spPr>
          <a:xfrm flipH="1">
            <a:off x="-3902159" y="2437348"/>
            <a:ext cx="836219" cy="914400"/>
          </a:xfrm>
          <a:prstGeom prst="rect">
            <a:avLst/>
          </a:prstGeom>
          <a:ln>
            <a:solidFill>
              <a:schemeClr val="tx2"/>
            </a:solidFill>
          </a:ln>
        </p:spPr>
      </p:pic>
      <p:pic>
        <p:nvPicPr>
          <p:cNvPr id="30" name="Picture 29"/>
          <p:cNvPicPr>
            <a:picLocks noChangeAspect="1"/>
          </p:cNvPicPr>
          <p:nvPr/>
        </p:nvPicPr>
        <p:blipFill rotWithShape="1">
          <a:blip r:embed="rId3"/>
          <a:srcRect l="3886" t="16204" r="51974" b="15816"/>
          <a:stretch/>
        </p:blipFill>
        <p:spPr>
          <a:xfrm flipH="1">
            <a:off x="-4942448" y="2439340"/>
            <a:ext cx="836219" cy="914400"/>
          </a:xfrm>
          <a:prstGeom prst="rect">
            <a:avLst/>
          </a:prstGeom>
          <a:ln>
            <a:solidFill>
              <a:schemeClr val="tx2"/>
            </a:solidFill>
          </a:ln>
        </p:spPr>
      </p:pic>
      <p:sp>
        <p:nvSpPr>
          <p:cNvPr id="31" name="Rectangle 30"/>
          <p:cNvSpPr/>
          <p:nvPr/>
        </p:nvSpPr>
        <p:spPr>
          <a:xfrm>
            <a:off x="7563834" y="2283696"/>
            <a:ext cx="1701833" cy="2124151"/>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2" name="Rectangle 31"/>
          <p:cNvSpPr/>
          <p:nvPr/>
        </p:nvSpPr>
        <p:spPr>
          <a:xfrm>
            <a:off x="-31290" y="1977861"/>
            <a:ext cx="1254768" cy="2124151"/>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Rectangle 32"/>
          <p:cNvSpPr/>
          <p:nvPr/>
        </p:nvSpPr>
        <p:spPr>
          <a:xfrm>
            <a:off x="3358917" y="1702828"/>
            <a:ext cx="2323072" cy="523220"/>
          </a:xfrm>
          <a:prstGeom prst="rect">
            <a:avLst/>
          </a:prstGeom>
        </p:spPr>
        <p:txBody>
          <a:bodyPr wrap="none">
            <a:spAutoFit/>
          </a:bodyPr>
          <a:lstStyle/>
          <a:p>
            <a:r>
              <a:rPr lang="en-US" sz="2800" dirty="0" smtClean="0">
                <a:solidFill>
                  <a:schemeClr val="tx2"/>
                </a:solidFill>
                <a:latin typeface="Source Sans Pro" panose="020B0503030403020204"/>
                <a:cs typeface="Calibri"/>
              </a:rPr>
              <a:t>CPU Pipeline</a:t>
            </a:r>
            <a:endParaRPr lang="en-US" sz="2800" dirty="0">
              <a:solidFill>
                <a:schemeClr val="tx2"/>
              </a:solidFill>
              <a:latin typeface="Source Sans Pro" panose="020B0503030403020204"/>
              <a:cs typeface="Calibri"/>
            </a:endParaRPr>
          </a:p>
        </p:txBody>
      </p:sp>
    </p:spTree>
    <p:extLst>
      <p:ext uri="{BB962C8B-B14F-4D97-AF65-F5344CB8AC3E}">
        <p14:creationId xmlns:p14="http://schemas.microsoft.com/office/powerpoint/2010/main" val="1241835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fill="hold" nodeType="clickEffect">
                                  <p:stCondLst>
                                    <p:cond delay="0"/>
                                  </p:stCondLst>
                                  <p:childTnLst>
                                    <p:animMotion origin="layout" path="M 2.19559E-6 3.48471E-6 L 1.36755 -0.01205 " pathEditMode="relative" rAng="0" ptsTypes="AA">
                                      <p:cBhvr>
                                        <p:cTn id="6" dur="6000" fill="hold"/>
                                        <p:tgtEl>
                                          <p:spTgt spid="11"/>
                                        </p:tgtEl>
                                        <p:attrNameLst>
                                          <p:attrName>ppt_x</p:attrName>
                                          <p:attrName>ppt_y</p:attrName>
                                        </p:attrNameLst>
                                      </p:cBhvr>
                                      <p:rCtr x="68369" y="-602"/>
                                    </p:animMotion>
                                  </p:childTnLst>
                                </p:cTn>
                              </p:par>
                              <p:par>
                                <p:cTn id="7" presetID="0" presetClass="path" presetSubtype="0" fill="hold" nodeType="withEffect">
                                  <p:stCondLst>
                                    <p:cond delay="0"/>
                                  </p:stCondLst>
                                  <p:childTnLst>
                                    <p:animMotion origin="layout" path="M 2.19559E-6 3.48471E-6 L 1.36755 -0.01205 " pathEditMode="relative" rAng="0" ptsTypes="AA">
                                      <p:cBhvr>
                                        <p:cTn id="8" dur="6000" fill="hold"/>
                                        <p:tgtEl>
                                          <p:spTgt spid="27"/>
                                        </p:tgtEl>
                                        <p:attrNameLst>
                                          <p:attrName>ppt_x</p:attrName>
                                          <p:attrName>ppt_y</p:attrName>
                                        </p:attrNameLst>
                                      </p:cBhvr>
                                      <p:rCtr x="68369" y="-602"/>
                                    </p:animMotion>
                                  </p:childTnLst>
                                </p:cTn>
                              </p:par>
                              <p:par>
                                <p:cTn id="9" presetID="0" presetClass="path" presetSubtype="0" fill="hold" nodeType="withEffect">
                                  <p:stCondLst>
                                    <p:cond delay="0"/>
                                  </p:stCondLst>
                                  <p:childTnLst>
                                    <p:animMotion origin="layout" path="M 2.19559E-6 3.48471E-6 L 1.36755 -0.01205 " pathEditMode="relative" rAng="0" ptsTypes="AA">
                                      <p:cBhvr>
                                        <p:cTn id="10" dur="6000" fill="hold"/>
                                        <p:tgtEl>
                                          <p:spTgt spid="28"/>
                                        </p:tgtEl>
                                        <p:attrNameLst>
                                          <p:attrName>ppt_x</p:attrName>
                                          <p:attrName>ppt_y</p:attrName>
                                        </p:attrNameLst>
                                      </p:cBhvr>
                                      <p:rCtr x="68369" y="-602"/>
                                    </p:animMotion>
                                  </p:childTnLst>
                                </p:cTn>
                              </p:par>
                              <p:par>
                                <p:cTn id="11" presetID="0" presetClass="path" presetSubtype="0" fill="hold" nodeType="withEffect">
                                  <p:stCondLst>
                                    <p:cond delay="0"/>
                                  </p:stCondLst>
                                  <p:childTnLst>
                                    <p:animMotion origin="layout" path="M 2.19559E-6 3.48471E-6 L 1.36755 -0.01205 " pathEditMode="relative" rAng="0" ptsTypes="AA">
                                      <p:cBhvr>
                                        <p:cTn id="12" dur="6000" fill="hold"/>
                                        <p:tgtEl>
                                          <p:spTgt spid="29"/>
                                        </p:tgtEl>
                                        <p:attrNameLst>
                                          <p:attrName>ppt_x</p:attrName>
                                          <p:attrName>ppt_y</p:attrName>
                                        </p:attrNameLst>
                                      </p:cBhvr>
                                      <p:rCtr x="68369" y="-602"/>
                                    </p:animMotion>
                                  </p:childTnLst>
                                </p:cTn>
                              </p:par>
                              <p:par>
                                <p:cTn id="13" presetID="0" presetClass="path" presetSubtype="0" fill="hold" nodeType="withEffect">
                                  <p:stCondLst>
                                    <p:cond delay="0"/>
                                  </p:stCondLst>
                                  <p:childTnLst>
                                    <p:animMotion origin="layout" path="M 2.19559E-6 3.48471E-6 L 1.36755 -0.01205 " pathEditMode="relative" rAng="0" ptsTypes="AA">
                                      <p:cBhvr>
                                        <p:cTn id="14" dur="6000" fill="hold"/>
                                        <p:tgtEl>
                                          <p:spTgt spid="30"/>
                                        </p:tgtEl>
                                        <p:attrNameLst>
                                          <p:attrName>ppt_x</p:attrName>
                                          <p:attrName>ppt_y</p:attrName>
                                        </p:attrNameLst>
                                      </p:cBhvr>
                                      <p:rCtr x="68369" y="-602"/>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60</a:t>
            </a:fld>
            <a:endParaRPr lang="en-US" dirty="0"/>
          </a:p>
        </p:txBody>
      </p:sp>
      <p:graphicFrame>
        <p:nvGraphicFramePr>
          <p:cNvPr id="36" name="Content Placeholder 23"/>
          <p:cNvGraphicFramePr>
            <a:graphicFrameLocks/>
          </p:cNvGraphicFramePr>
          <p:nvPr>
            <p:extLst>
              <p:ext uri="{D42A27DB-BD31-4B8C-83A1-F6EECF244321}">
                <p14:modId xmlns:p14="http://schemas.microsoft.com/office/powerpoint/2010/main" val="3837248647"/>
              </p:ext>
            </p:extLst>
          </p:nvPr>
        </p:nvGraphicFramePr>
        <p:xfrm>
          <a:off x="6862669" y="537971"/>
          <a:ext cx="1890370" cy="6217920"/>
        </p:xfrm>
        <a:graphic>
          <a:graphicData uri="http://schemas.openxmlformats.org/drawingml/2006/table">
            <a:tbl>
              <a:tblPr firstRow="1" bandRow="1"/>
              <a:tblGrid>
                <a:gridCol w="782493">
                  <a:extLst>
                    <a:ext uri="{9D8B030D-6E8A-4147-A177-3AD203B41FA5}">
                      <a16:colId xmlns:a16="http://schemas.microsoft.com/office/drawing/2014/main" val="20000"/>
                    </a:ext>
                  </a:extLst>
                </a:gridCol>
                <a:gridCol w="1107877">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rPr>
                        <a:t>addr</a:t>
                      </a:r>
                      <a:endParaRPr lang="en-US" sz="2000" b="0" dirty="0">
                        <a:solidFill>
                          <a:srgbClr val="000000"/>
                        </a:solidFill>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rPr>
                        <a:t>0000</a:t>
                      </a:r>
                      <a:endParaRPr lang="en-US" sz="2000" b="0" dirty="0">
                        <a:solidFill>
                          <a:srgbClr val="000000"/>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A</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B</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C</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D</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rPr>
                        <a:t>0100</a:t>
                      </a:r>
                      <a:endParaRPr lang="en-US" sz="2000" b="0" dirty="0">
                        <a:solidFill>
                          <a:srgbClr val="000000"/>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E</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F</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G</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H</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rPr>
                        <a:t>1000</a:t>
                      </a:r>
                      <a:endParaRPr lang="en-US" sz="2000" b="0" dirty="0">
                        <a:solidFill>
                          <a:srgbClr val="000000"/>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J</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K</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L</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M</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rPr>
                        <a:t>1100</a:t>
                      </a:r>
                      <a:endParaRPr lang="en-US" sz="2000" b="0" dirty="0">
                        <a:solidFill>
                          <a:srgbClr val="000000"/>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N</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O</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P</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Q</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graphicFrame>
        <p:nvGraphicFramePr>
          <p:cNvPr id="37" name="Table 36"/>
          <p:cNvGraphicFramePr>
            <a:graphicFrameLocks noGrp="1"/>
          </p:cNvGraphicFramePr>
          <p:nvPr>
            <p:extLst>
              <p:ext uri="{D42A27DB-BD31-4B8C-83A1-F6EECF244321}">
                <p14:modId xmlns:p14="http://schemas.microsoft.com/office/powerpoint/2010/main" val="3394074213"/>
              </p:ext>
            </p:extLst>
          </p:nvPr>
        </p:nvGraphicFramePr>
        <p:xfrm>
          <a:off x="179637" y="3029218"/>
          <a:ext cx="1539206" cy="731520"/>
        </p:xfrm>
        <a:graphic>
          <a:graphicData uri="http://schemas.openxmlformats.org/drawingml/2006/table">
            <a:tbl>
              <a:tblPr firstRow="1" bandRow="1"/>
              <a:tblGrid>
                <a:gridCol w="256162">
                  <a:extLst>
                    <a:ext uri="{9D8B030D-6E8A-4147-A177-3AD203B41FA5}">
                      <a16:colId xmlns:a16="http://schemas.microsoft.com/office/drawing/2014/main" val="20000"/>
                    </a:ext>
                  </a:extLst>
                </a:gridCol>
                <a:gridCol w="521661">
                  <a:extLst>
                    <a:ext uri="{9D8B030D-6E8A-4147-A177-3AD203B41FA5}">
                      <a16:colId xmlns:a16="http://schemas.microsoft.com/office/drawing/2014/main" val="20001"/>
                    </a:ext>
                  </a:extLst>
                </a:gridCol>
                <a:gridCol w="761383">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1</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700" dirty="0" smtClean="0">
                          <a:solidFill>
                            <a:schemeClr val="tx2"/>
                          </a:solidFill>
                        </a:rPr>
                        <a:t>110</a:t>
                      </a:r>
                      <a:endParaRPr lang="en-US" sz="17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N | O</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bl>
          </a:graphicData>
        </a:graphic>
      </p:graphicFrame>
      <p:graphicFrame>
        <p:nvGraphicFramePr>
          <p:cNvPr id="38" name="Table 37"/>
          <p:cNvGraphicFramePr>
            <a:graphicFrameLocks noGrp="1"/>
          </p:cNvGraphicFramePr>
          <p:nvPr>
            <p:extLst>
              <p:ext uri="{D42A27DB-BD31-4B8C-83A1-F6EECF244321}">
                <p14:modId xmlns:p14="http://schemas.microsoft.com/office/powerpoint/2010/main" val="2763866886"/>
              </p:ext>
            </p:extLst>
          </p:nvPr>
        </p:nvGraphicFramePr>
        <p:xfrm>
          <a:off x="1858419" y="3029218"/>
          <a:ext cx="1539206" cy="731520"/>
        </p:xfrm>
        <a:graphic>
          <a:graphicData uri="http://schemas.openxmlformats.org/drawingml/2006/table">
            <a:tbl>
              <a:tblPr firstRow="1" bandRow="1"/>
              <a:tblGrid>
                <a:gridCol w="258320">
                  <a:extLst>
                    <a:ext uri="{9D8B030D-6E8A-4147-A177-3AD203B41FA5}">
                      <a16:colId xmlns:a16="http://schemas.microsoft.com/office/drawing/2014/main" val="20000"/>
                    </a:ext>
                  </a:extLst>
                </a:gridCol>
                <a:gridCol w="519503">
                  <a:extLst>
                    <a:ext uri="{9D8B030D-6E8A-4147-A177-3AD203B41FA5}">
                      <a16:colId xmlns:a16="http://schemas.microsoft.com/office/drawing/2014/main" val="20001"/>
                    </a:ext>
                  </a:extLst>
                </a:gridCol>
                <a:gridCol w="761383">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800" dirty="0" smtClean="0">
                          <a:solidFill>
                            <a:schemeClr val="tx2"/>
                          </a:solidFill>
                        </a:rPr>
                        <a:t>xxx</a:t>
                      </a:r>
                      <a:endParaRPr lang="en-US" sz="18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bl>
          </a:graphicData>
        </a:graphic>
      </p:graphicFrame>
      <p:graphicFrame>
        <p:nvGraphicFramePr>
          <p:cNvPr id="39" name="Table 38"/>
          <p:cNvGraphicFramePr>
            <a:graphicFrameLocks noGrp="1"/>
          </p:cNvGraphicFramePr>
          <p:nvPr>
            <p:extLst>
              <p:ext uri="{D42A27DB-BD31-4B8C-83A1-F6EECF244321}">
                <p14:modId xmlns:p14="http://schemas.microsoft.com/office/powerpoint/2010/main" val="439573201"/>
              </p:ext>
            </p:extLst>
          </p:nvPr>
        </p:nvGraphicFramePr>
        <p:xfrm>
          <a:off x="3537201" y="3029218"/>
          <a:ext cx="1539206" cy="73152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761383">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700" dirty="0" smtClean="0">
                          <a:solidFill>
                            <a:schemeClr val="tx2"/>
                          </a:solidFill>
                        </a:rPr>
                        <a:t>xxx</a:t>
                      </a:r>
                      <a:endParaRPr lang="en-US" sz="17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bl>
          </a:graphicData>
        </a:graphic>
      </p:graphicFrame>
      <p:graphicFrame>
        <p:nvGraphicFramePr>
          <p:cNvPr id="40" name="Table 39"/>
          <p:cNvGraphicFramePr>
            <a:graphicFrameLocks noGrp="1"/>
          </p:cNvGraphicFramePr>
          <p:nvPr>
            <p:extLst>
              <p:ext uri="{D42A27DB-BD31-4B8C-83A1-F6EECF244321}">
                <p14:modId xmlns:p14="http://schemas.microsoft.com/office/powerpoint/2010/main" val="605740138"/>
              </p:ext>
            </p:extLst>
          </p:nvPr>
        </p:nvGraphicFramePr>
        <p:xfrm>
          <a:off x="5215982" y="3029218"/>
          <a:ext cx="1539206" cy="73152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761383">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700" dirty="0" smtClean="0">
                          <a:solidFill>
                            <a:schemeClr val="tx2"/>
                          </a:solidFill>
                        </a:rPr>
                        <a:t>xxx</a:t>
                      </a:r>
                      <a:endParaRPr lang="en-US" sz="17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bl>
          </a:graphicData>
        </a:graphic>
      </p:graphicFrame>
      <p:sp>
        <p:nvSpPr>
          <p:cNvPr id="41" name="Title 1"/>
          <p:cNvSpPr txBox="1">
            <a:spLocks/>
          </p:cNvSpPr>
          <p:nvPr/>
        </p:nvSpPr>
        <p:spPr>
          <a:xfrm>
            <a:off x="457200" y="152528"/>
            <a:ext cx="5727381"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t>Simulation #4:</a:t>
            </a:r>
            <a:b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br>
            <a: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t>       8-byte, FA Cache</a:t>
            </a:r>
            <a:endParaRPr kumimoji="0" lang="en-US" sz="44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42" name="Rectangle 41"/>
          <p:cNvSpPr/>
          <p:nvPr/>
        </p:nvSpPr>
        <p:spPr>
          <a:xfrm>
            <a:off x="695793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43" name="Rectangle 42"/>
          <p:cNvSpPr/>
          <p:nvPr/>
        </p:nvSpPr>
        <p:spPr>
          <a:xfrm>
            <a:off x="115658" y="4431788"/>
            <a:ext cx="2212755" cy="1569660"/>
          </a:xfrm>
          <a:prstGeom prst="rect">
            <a:avLst/>
          </a:prstGeom>
        </p:spPr>
        <p:txBody>
          <a:bodyPr wrap="square">
            <a:spAutoFit/>
          </a:bodyPr>
          <a:lstStyle/>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1101</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0100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p:txBody>
      </p:sp>
      <p:sp>
        <p:nvSpPr>
          <p:cNvPr id="44" name="Rectangle 43"/>
          <p:cNvSpPr/>
          <p:nvPr/>
        </p:nvSpPr>
        <p:spPr>
          <a:xfrm>
            <a:off x="2472603" y="4524298"/>
            <a:ext cx="751578" cy="369332"/>
          </a:xfrm>
          <a:prstGeom prst="rect">
            <a:avLst/>
          </a:prstGeom>
        </p:spPr>
        <p:txBody>
          <a:bodyPr wrap="none">
            <a:spAutoFit/>
          </a:bodyPr>
          <a:lstStyle/>
          <a:p>
            <a:pPr fontAlgn="auto">
              <a:spcBef>
                <a:spcPts val="0"/>
              </a:spcBef>
              <a:spcAft>
                <a:spcPts val="0"/>
              </a:spcAft>
            </a:pPr>
            <a:r>
              <a:rPr lang="en-US" sz="1800" b="1" dirty="0" smtClean="0">
                <a:solidFill>
                  <a:srgbClr val="660066"/>
                </a:solidFill>
                <a:latin typeface="Courier New" pitchFamily="49" charset="0"/>
                <a:ea typeface="+mn-ea"/>
                <a:cs typeface="+mn-cs"/>
              </a:rPr>
              <a:t>Miss</a:t>
            </a:r>
            <a:endParaRPr lang="en-US" sz="1800" dirty="0">
              <a:solidFill>
                <a:srgbClr val="660066"/>
              </a:solidFill>
              <a:latin typeface="Calibri"/>
              <a:ea typeface="+mn-ea"/>
              <a:cs typeface="+mn-cs"/>
            </a:endParaRPr>
          </a:p>
        </p:txBody>
      </p:sp>
      <p:sp>
        <p:nvSpPr>
          <p:cNvPr id="45" name="Rectangle 44"/>
          <p:cNvSpPr/>
          <p:nvPr/>
        </p:nvSpPr>
        <p:spPr>
          <a:xfrm>
            <a:off x="259848" y="1377199"/>
            <a:ext cx="3214094" cy="830997"/>
          </a:xfrm>
          <a:prstGeom prst="rect">
            <a:avLst/>
          </a:prstGeom>
        </p:spPr>
        <p:txBody>
          <a:bodyPr wrap="square">
            <a:spAutoFit/>
          </a:bodyPr>
          <a:lstStyle/>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a:t>
            </a:r>
            <a:r>
              <a:rPr lang="en-US" sz="1200" b="1" dirty="0" smtClean="0">
                <a:solidFill>
                  <a:srgbClr val="008000"/>
                </a:solidFill>
                <a:latin typeface="Courier New" pitchFamily="49" charset="0"/>
                <a:ea typeface="+mn-ea"/>
                <a:cs typeface="+mn-cs"/>
              </a:rPr>
              <a:t>   </a:t>
            </a:r>
            <a:r>
              <a:rPr lang="en-US" b="1" dirty="0" smtClean="0">
                <a:solidFill>
                  <a:srgbClr val="008000"/>
                </a:solidFill>
                <a:latin typeface="Courier New" pitchFamily="49" charset="0"/>
                <a:ea typeface="+mn-ea"/>
                <a:cs typeface="+mn-cs"/>
              </a:rPr>
              <a:t>XXX</a:t>
            </a:r>
            <a:r>
              <a:rPr lang="en-US" b="1" dirty="0" smtClean="0">
                <a:solidFill>
                  <a:prstClr val="black">
                    <a:lumMod val="50000"/>
                    <a:lumOff val="50000"/>
                  </a:prstClr>
                </a:solidFill>
                <a:latin typeface="Courier New" pitchFamily="49" charset="0"/>
                <a:ea typeface="+mn-ea"/>
                <a:cs typeface="+mn-cs"/>
              </a:rPr>
              <a:t>X</a:t>
            </a:r>
          </a:p>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a:t>
            </a:r>
            <a:r>
              <a:rPr lang="en-US" b="1" dirty="0" err="1" smtClean="0">
                <a:solidFill>
                  <a:srgbClr val="008000"/>
                </a:solidFill>
                <a:latin typeface="Courier New" pitchFamily="49" charset="0"/>
                <a:ea typeface="+mn-ea"/>
                <a:cs typeface="+mn-cs"/>
              </a:rPr>
              <a:t>tag</a:t>
            </a:r>
            <a:r>
              <a:rPr lang="en-US" b="1" dirty="0" err="1" smtClean="0">
                <a:solidFill>
                  <a:prstClr val="black"/>
                </a:solidFill>
                <a:latin typeface="Courier New" pitchFamily="49" charset="0"/>
                <a:ea typeface="+mn-ea"/>
                <a:cs typeface="+mn-cs"/>
              </a:rPr>
              <a:t>|</a:t>
            </a:r>
            <a:r>
              <a:rPr lang="en-US" b="1" dirty="0" err="1" smtClean="0">
                <a:solidFill>
                  <a:prstClr val="black">
                    <a:lumMod val="50000"/>
                    <a:lumOff val="50000"/>
                  </a:prstClr>
                </a:solidFill>
                <a:latin typeface="Courier New" pitchFamily="49" charset="0"/>
                <a:ea typeface="+mn-ea"/>
                <a:cs typeface="+mn-cs"/>
              </a:rPr>
              <a:t>offset</a:t>
            </a:r>
            <a:endParaRPr lang="en-US" b="1" dirty="0">
              <a:solidFill>
                <a:prstClr val="black">
                  <a:lumMod val="50000"/>
                  <a:lumOff val="50000"/>
                </a:prstClr>
              </a:solidFill>
              <a:latin typeface="Courier New" pitchFamily="49" charset="0"/>
              <a:ea typeface="+mn-ea"/>
              <a:cs typeface="+mn-cs"/>
            </a:endParaRPr>
          </a:p>
        </p:txBody>
      </p:sp>
      <p:sp>
        <p:nvSpPr>
          <p:cNvPr id="46" name="Content Placeholder 2"/>
          <p:cNvSpPr txBox="1">
            <a:spLocks/>
          </p:cNvSpPr>
          <p:nvPr/>
        </p:nvSpPr>
        <p:spPr>
          <a:xfrm>
            <a:off x="3657198" y="4457854"/>
            <a:ext cx="2764457" cy="1817733"/>
          </a:xfrm>
          <a:prstGeom prst="rect">
            <a:avLst/>
          </a:prstGeom>
        </p:spPr>
        <p:txBody>
          <a:bodyPr vert="horz" lIns="91440" tIns="45720" rIns="91440" bIns="45720" rtlCol="0">
            <a:normAutofit fontScale="77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pPr>
            <a:r>
              <a:rPr lang="en-US" dirty="0" smtClean="0">
                <a:solidFill>
                  <a:prstClr val="black"/>
                </a:solidFill>
                <a:latin typeface="Source Sans Pro" panose="020B0503030403020204"/>
              </a:rPr>
              <a:t>Lookup:</a:t>
            </a:r>
            <a:endParaRPr lang="en-US" b="1" dirty="0">
              <a:solidFill>
                <a:prstClr val="black"/>
              </a:solidFill>
              <a:latin typeface="Source Sans Pro" panose="020B0503030403020204"/>
            </a:endParaRPr>
          </a:p>
          <a:p>
            <a:pPr fontAlgn="auto">
              <a:spcAft>
                <a:spcPts val="0"/>
              </a:spcAft>
            </a:pPr>
            <a:r>
              <a:rPr lang="en-US" strike="sngStrike" dirty="0" smtClean="0">
                <a:solidFill>
                  <a:srgbClr val="FF0000"/>
                </a:solidFill>
                <a:latin typeface="Source Sans Pro" panose="020B0503030403020204"/>
              </a:rPr>
              <a:t>Index</a:t>
            </a:r>
            <a:r>
              <a:rPr lang="en-US" strike="sngStrike" dirty="0" smtClean="0">
                <a:solidFill>
                  <a:prstClr val="black"/>
                </a:solidFill>
                <a:latin typeface="Source Sans Pro" panose="020B0503030403020204"/>
              </a:rPr>
              <a:t> into $</a:t>
            </a:r>
          </a:p>
          <a:p>
            <a:pPr fontAlgn="auto">
              <a:spcAft>
                <a:spcPts val="0"/>
              </a:spcAft>
            </a:pPr>
            <a:r>
              <a:rPr lang="en-US" dirty="0" smtClean="0">
                <a:solidFill>
                  <a:prstClr val="black"/>
                </a:solidFill>
                <a:latin typeface="Source Sans Pro" panose="020B0503030403020204"/>
              </a:rPr>
              <a:t>Check </a:t>
            </a:r>
            <a:r>
              <a:rPr lang="en-US" dirty="0" smtClean="0">
                <a:solidFill>
                  <a:srgbClr val="008000"/>
                </a:solidFill>
                <a:latin typeface="Source Sans Pro" panose="020B0503030403020204"/>
              </a:rPr>
              <a:t>tags</a:t>
            </a:r>
          </a:p>
          <a:p>
            <a:pPr fontAlgn="auto">
              <a:spcAft>
                <a:spcPts val="0"/>
              </a:spcAft>
            </a:pPr>
            <a:r>
              <a:rPr lang="en-US" dirty="0" smtClean="0">
                <a:solidFill>
                  <a:prstClr val="black"/>
                </a:solidFill>
                <a:latin typeface="Source Sans Pro" panose="020B0503030403020204"/>
              </a:rPr>
              <a:t>Check </a:t>
            </a:r>
            <a:r>
              <a:rPr lang="en-US" dirty="0" smtClean="0">
                <a:solidFill>
                  <a:srgbClr val="0000FF"/>
                </a:solidFill>
                <a:latin typeface="Source Sans Pro" panose="020B0503030403020204"/>
              </a:rPr>
              <a:t>valid</a:t>
            </a:r>
            <a:r>
              <a:rPr lang="en-US" dirty="0" smtClean="0">
                <a:solidFill>
                  <a:prstClr val="black"/>
                </a:solidFill>
                <a:latin typeface="Source Sans Pro" panose="020B0503030403020204"/>
              </a:rPr>
              <a:t> bits</a:t>
            </a:r>
          </a:p>
        </p:txBody>
      </p:sp>
      <p:sp>
        <p:nvSpPr>
          <p:cNvPr id="47" name="Rectangle 46"/>
          <p:cNvSpPr/>
          <p:nvPr/>
        </p:nvSpPr>
        <p:spPr>
          <a:xfrm>
            <a:off x="3121577" y="2244104"/>
            <a:ext cx="1041271"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CACHE</a:t>
            </a:r>
            <a:endParaRPr lang="en-US" b="1" dirty="0">
              <a:solidFill>
                <a:prstClr val="black"/>
              </a:solidFill>
              <a:latin typeface="Calibri"/>
              <a:ea typeface="+mn-ea"/>
              <a:cs typeface="+mn-cs"/>
            </a:endParaRPr>
          </a:p>
        </p:txBody>
      </p:sp>
      <p:grpSp>
        <p:nvGrpSpPr>
          <p:cNvPr id="48" name="Group 47"/>
          <p:cNvGrpSpPr/>
          <p:nvPr/>
        </p:nvGrpSpPr>
        <p:grpSpPr>
          <a:xfrm>
            <a:off x="537336" y="3405966"/>
            <a:ext cx="5407758" cy="2141495"/>
            <a:chOff x="537336" y="3405966"/>
            <a:chExt cx="5407758" cy="2141495"/>
          </a:xfrm>
        </p:grpSpPr>
        <p:sp>
          <p:nvSpPr>
            <p:cNvPr id="49" name="Rounded Rectangle 48"/>
            <p:cNvSpPr/>
            <p:nvPr/>
          </p:nvSpPr>
          <p:spPr>
            <a:xfrm>
              <a:off x="1482973" y="5227277"/>
              <a:ext cx="546605"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0" name="Rounded Rectangle 49"/>
            <p:cNvSpPr/>
            <p:nvPr/>
          </p:nvSpPr>
          <p:spPr>
            <a:xfrm>
              <a:off x="537336" y="3422423"/>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1" name="Rounded Rectangle 50"/>
            <p:cNvSpPr/>
            <p:nvPr/>
          </p:nvSpPr>
          <p:spPr>
            <a:xfrm>
              <a:off x="2212221" y="3413658"/>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2" name="Rounded Rectangle 51"/>
            <p:cNvSpPr/>
            <p:nvPr/>
          </p:nvSpPr>
          <p:spPr>
            <a:xfrm>
              <a:off x="3888413" y="3414731"/>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3" name="Rounded Rectangle 52"/>
            <p:cNvSpPr/>
            <p:nvPr/>
          </p:nvSpPr>
          <p:spPr>
            <a:xfrm>
              <a:off x="5563298" y="3405966"/>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54" name="Group 53"/>
          <p:cNvGrpSpPr/>
          <p:nvPr/>
        </p:nvGrpSpPr>
        <p:grpSpPr>
          <a:xfrm>
            <a:off x="207080" y="3413658"/>
            <a:ext cx="5311885" cy="326800"/>
            <a:chOff x="207080" y="3413658"/>
            <a:chExt cx="5311885" cy="326800"/>
          </a:xfrm>
        </p:grpSpPr>
        <p:sp>
          <p:nvSpPr>
            <p:cNvPr id="55" name="Rounded Rectangle 54"/>
            <p:cNvSpPr/>
            <p:nvPr/>
          </p:nvSpPr>
          <p:spPr>
            <a:xfrm>
              <a:off x="207080" y="3413658"/>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6" name="Rounded Rectangle 55"/>
            <p:cNvSpPr/>
            <p:nvPr/>
          </p:nvSpPr>
          <p:spPr>
            <a:xfrm>
              <a:off x="1870870" y="3418017"/>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7" name="Rounded Rectangle 56"/>
            <p:cNvSpPr/>
            <p:nvPr/>
          </p:nvSpPr>
          <p:spPr>
            <a:xfrm>
              <a:off x="3560300" y="3415915"/>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8" name="Rounded Rectangle 57"/>
            <p:cNvSpPr/>
            <p:nvPr/>
          </p:nvSpPr>
          <p:spPr>
            <a:xfrm>
              <a:off x="5224090" y="3420274"/>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59" name="Rectangle 58"/>
          <p:cNvSpPr/>
          <p:nvPr/>
        </p:nvSpPr>
        <p:spPr>
          <a:xfrm>
            <a:off x="2472603" y="4853074"/>
            <a:ext cx="738754" cy="369332"/>
          </a:xfrm>
          <a:prstGeom prst="rect">
            <a:avLst/>
          </a:prstGeom>
        </p:spPr>
        <p:txBody>
          <a:bodyPr wrap="none">
            <a:spAutoFit/>
          </a:bodyPr>
          <a:lstStyle/>
          <a:p>
            <a:pPr fontAlgn="auto">
              <a:spcBef>
                <a:spcPts val="0"/>
              </a:spcBef>
              <a:spcAft>
                <a:spcPts val="0"/>
              </a:spcAft>
            </a:pPr>
            <a:r>
              <a:rPr lang="en-US" sz="1800" b="1" dirty="0" smtClean="0">
                <a:solidFill>
                  <a:srgbClr val="660066"/>
                </a:solidFill>
                <a:latin typeface="Courier New" pitchFamily="49" charset="0"/>
                <a:ea typeface="+mn-ea"/>
                <a:cs typeface="+mn-cs"/>
              </a:rPr>
              <a:t>Hit!</a:t>
            </a:r>
            <a:endParaRPr lang="en-US" sz="1800" dirty="0">
              <a:solidFill>
                <a:srgbClr val="660066"/>
              </a:solidFill>
              <a:latin typeface="Calibri"/>
              <a:ea typeface="+mn-ea"/>
              <a:cs typeface="+mn-cs"/>
            </a:endParaRPr>
          </a:p>
        </p:txBody>
      </p:sp>
      <p:sp>
        <p:nvSpPr>
          <p:cNvPr id="60" name="Up Arrow 59"/>
          <p:cNvSpPr/>
          <p:nvPr/>
        </p:nvSpPr>
        <p:spPr>
          <a:xfrm>
            <a:off x="1802501" y="3835250"/>
            <a:ext cx="375446" cy="311303"/>
          </a:xfrm>
          <a:prstGeom prst="upArrow">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61" name="Rectangle 60"/>
          <p:cNvSpPr/>
          <p:nvPr/>
        </p:nvSpPr>
        <p:spPr>
          <a:xfrm>
            <a:off x="2472603" y="5218410"/>
            <a:ext cx="751578" cy="369332"/>
          </a:xfrm>
          <a:prstGeom prst="rect">
            <a:avLst/>
          </a:prstGeom>
        </p:spPr>
        <p:txBody>
          <a:bodyPr wrap="none">
            <a:spAutoFit/>
          </a:bodyPr>
          <a:lstStyle/>
          <a:p>
            <a:pPr fontAlgn="auto">
              <a:spcBef>
                <a:spcPts val="0"/>
              </a:spcBef>
              <a:spcAft>
                <a:spcPts val="0"/>
              </a:spcAft>
            </a:pPr>
            <a:r>
              <a:rPr lang="en-US" sz="1800" b="1" dirty="0" smtClean="0">
                <a:solidFill>
                  <a:srgbClr val="660066"/>
                </a:solidFill>
                <a:latin typeface="Courier New" pitchFamily="49" charset="0"/>
                <a:ea typeface="+mn-ea"/>
                <a:cs typeface="+mn-cs"/>
              </a:rPr>
              <a:t>Miss</a:t>
            </a:r>
            <a:endParaRPr lang="en-US" sz="1800" dirty="0">
              <a:solidFill>
                <a:srgbClr val="660066"/>
              </a:solidFill>
              <a:latin typeface="Calibri"/>
              <a:ea typeface="+mn-ea"/>
              <a:cs typeface="+mn-cs"/>
            </a:endParaRPr>
          </a:p>
        </p:txBody>
      </p:sp>
      <p:sp>
        <p:nvSpPr>
          <p:cNvPr id="62" name="Rectangle 61"/>
          <p:cNvSpPr/>
          <p:nvPr/>
        </p:nvSpPr>
        <p:spPr>
          <a:xfrm>
            <a:off x="6862669" y="2352315"/>
            <a:ext cx="1871833" cy="756716"/>
          </a:xfrm>
          <a:prstGeom prst="rect">
            <a:avLst/>
          </a:prstGeom>
          <a:noFill/>
          <a:ln w="38100" cap="flat" cmpd="sng" algn="ctr">
            <a:solidFill>
              <a:srgbClr val="660066"/>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3" name="Right Arrow 62"/>
          <p:cNvSpPr/>
          <p:nvPr/>
        </p:nvSpPr>
        <p:spPr>
          <a:xfrm>
            <a:off x="3657198" y="5646076"/>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4" name="Right Arrow 63"/>
          <p:cNvSpPr/>
          <p:nvPr/>
        </p:nvSpPr>
        <p:spPr>
          <a:xfrm>
            <a:off x="3657198" y="5240704"/>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5" name="Up Arrow 64"/>
          <p:cNvSpPr/>
          <p:nvPr/>
        </p:nvSpPr>
        <p:spPr>
          <a:xfrm>
            <a:off x="179637" y="6370145"/>
            <a:ext cx="375446" cy="311303"/>
          </a:xfrm>
          <a:prstGeom prst="upArrow">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smtClean="0">
              <a:ln>
                <a:noFill/>
              </a:ln>
              <a:solidFill>
                <a:prstClr val="black"/>
              </a:solidFill>
              <a:effectLst/>
              <a:uLnTx/>
              <a:uFillTx/>
              <a:latin typeface="Arial Narrow" charset="0"/>
              <a:ea typeface="Arial Narrow" charset="0"/>
              <a:cs typeface="Arial Narrow" charset="0"/>
            </a:endParaRPr>
          </a:p>
        </p:txBody>
      </p:sp>
      <p:sp>
        <p:nvSpPr>
          <p:cNvPr id="66" name="Rectangle 65"/>
          <p:cNvSpPr/>
          <p:nvPr/>
        </p:nvSpPr>
        <p:spPr>
          <a:xfrm>
            <a:off x="570244" y="6367880"/>
            <a:ext cx="1800493" cy="430887"/>
          </a:xfrm>
          <a:prstGeom prst="rect">
            <a:avLst/>
          </a:prstGeom>
        </p:spPr>
        <p:txBody>
          <a:bodyPr wrap="none">
            <a:spAutoFit/>
          </a:bodyPr>
          <a:lstStyle/>
          <a:p>
            <a:pPr fontAlgn="auto">
              <a:spcBef>
                <a:spcPts val="0"/>
              </a:spcBef>
              <a:spcAft>
                <a:spcPts val="0"/>
              </a:spcAft>
            </a:pPr>
            <a:r>
              <a:rPr lang="en-US" sz="2200" dirty="0" smtClean="0">
                <a:solidFill>
                  <a:prstClr val="black"/>
                </a:solidFill>
                <a:latin typeface="Source Sans Pro" panose="020B0503030403020204"/>
                <a:ea typeface="+mn-ea"/>
                <a:cs typeface="+mn-cs"/>
              </a:rPr>
              <a:t>LRU Pointer </a:t>
            </a:r>
            <a:endParaRPr lang="en-US" sz="2200" dirty="0">
              <a:solidFill>
                <a:prstClr val="black"/>
              </a:solidFill>
              <a:latin typeface="Source Sans Pro" panose="020B0503030403020204"/>
              <a:ea typeface="+mn-ea"/>
              <a:cs typeface="+mn-cs"/>
            </a:endParaRPr>
          </a:p>
        </p:txBody>
      </p:sp>
    </p:spTree>
    <p:extLst>
      <p:ext uri="{BB962C8B-B14F-4D97-AF65-F5344CB8AC3E}">
        <p14:creationId xmlns:p14="http://schemas.microsoft.com/office/powerpoint/2010/main" val="1286248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3"/>
                                        </p:tgtEl>
                                        <p:attrNameLst>
                                          <p:attrName>style.visibility</p:attrName>
                                        </p:attrNameLst>
                                      </p:cBhvr>
                                      <p:to>
                                        <p:strVal val="visible"/>
                                      </p:to>
                                    </p:set>
                                  </p:childTnLst>
                                </p:cTn>
                              </p:par>
                              <p:par>
                                <p:cTn id="13" presetID="1" presetClass="exit" presetSubtype="0" fill="hold" grpId="1" nodeType="withEffect">
                                  <p:stCondLst>
                                    <p:cond delay="0"/>
                                  </p:stCondLst>
                                  <p:childTnLst>
                                    <p:set>
                                      <p:cBhvr>
                                        <p:cTn id="14" dur="1" fill="hold">
                                          <p:stCondLst>
                                            <p:cond delay="0"/>
                                          </p:stCondLst>
                                        </p:cTn>
                                        <p:tgtEl>
                                          <p:spTgt spid="64"/>
                                        </p:tgtEl>
                                        <p:attrNameLst>
                                          <p:attrName>style.visibility</p:attrName>
                                        </p:attrNameLst>
                                      </p:cBhvr>
                                      <p:to>
                                        <p:strVal val="hidden"/>
                                      </p:to>
                                    </p:set>
                                  </p:childTnLst>
                                </p:cTn>
                              </p:par>
                              <p:par>
                                <p:cTn id="15" presetID="1" presetClass="entr" presetSubtype="0" fill="hold" nodeType="withEffect">
                                  <p:stCondLst>
                                    <p:cond delay="0"/>
                                  </p:stCondLst>
                                  <p:childTnLst>
                                    <p:set>
                                      <p:cBhvr>
                                        <p:cTn id="16" dur="1" fill="hold">
                                          <p:stCondLst>
                                            <p:cond delay="0"/>
                                          </p:stCondLst>
                                        </p:cTn>
                                        <p:tgtEl>
                                          <p:spTgt spid="54"/>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6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animBg="1"/>
      <p:bldP spid="63" grpId="0" animBg="1"/>
      <p:bldP spid="64" grpId="0" animBg="1"/>
      <p:bldP spid="64" grpId="1"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61</a:t>
            </a:fld>
            <a:endParaRPr lang="en-US" dirty="0"/>
          </a:p>
        </p:txBody>
      </p:sp>
      <p:graphicFrame>
        <p:nvGraphicFramePr>
          <p:cNvPr id="36" name="Table 35"/>
          <p:cNvGraphicFramePr>
            <a:graphicFrameLocks noGrp="1"/>
          </p:cNvGraphicFramePr>
          <p:nvPr>
            <p:extLst>
              <p:ext uri="{D42A27DB-BD31-4B8C-83A1-F6EECF244321}">
                <p14:modId xmlns:p14="http://schemas.microsoft.com/office/powerpoint/2010/main" val="1826885305"/>
              </p:ext>
            </p:extLst>
          </p:nvPr>
        </p:nvGraphicFramePr>
        <p:xfrm>
          <a:off x="179637" y="3029218"/>
          <a:ext cx="1539206" cy="731520"/>
        </p:xfrm>
        <a:graphic>
          <a:graphicData uri="http://schemas.openxmlformats.org/drawingml/2006/table">
            <a:tbl>
              <a:tblPr firstRow="1" bandRow="1"/>
              <a:tblGrid>
                <a:gridCol w="256162">
                  <a:extLst>
                    <a:ext uri="{9D8B030D-6E8A-4147-A177-3AD203B41FA5}">
                      <a16:colId xmlns:a16="http://schemas.microsoft.com/office/drawing/2014/main" val="20000"/>
                    </a:ext>
                  </a:extLst>
                </a:gridCol>
                <a:gridCol w="521661">
                  <a:extLst>
                    <a:ext uri="{9D8B030D-6E8A-4147-A177-3AD203B41FA5}">
                      <a16:colId xmlns:a16="http://schemas.microsoft.com/office/drawing/2014/main" val="20001"/>
                    </a:ext>
                  </a:extLst>
                </a:gridCol>
                <a:gridCol w="761383">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1</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700" dirty="0" smtClean="0">
                          <a:solidFill>
                            <a:schemeClr val="tx2"/>
                          </a:solidFill>
                        </a:rPr>
                        <a:t>110</a:t>
                      </a:r>
                      <a:endParaRPr lang="en-US" sz="17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N | O</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bl>
          </a:graphicData>
        </a:graphic>
      </p:graphicFrame>
      <p:graphicFrame>
        <p:nvGraphicFramePr>
          <p:cNvPr id="37" name="Table 36"/>
          <p:cNvGraphicFramePr>
            <a:graphicFrameLocks noGrp="1"/>
          </p:cNvGraphicFramePr>
          <p:nvPr>
            <p:extLst>
              <p:ext uri="{D42A27DB-BD31-4B8C-83A1-F6EECF244321}">
                <p14:modId xmlns:p14="http://schemas.microsoft.com/office/powerpoint/2010/main" val="2719094087"/>
              </p:ext>
            </p:extLst>
          </p:nvPr>
        </p:nvGraphicFramePr>
        <p:xfrm>
          <a:off x="1858419" y="3029218"/>
          <a:ext cx="1539206" cy="731520"/>
        </p:xfrm>
        <a:graphic>
          <a:graphicData uri="http://schemas.openxmlformats.org/drawingml/2006/table">
            <a:tbl>
              <a:tblPr firstRow="1" bandRow="1"/>
              <a:tblGrid>
                <a:gridCol w="258320">
                  <a:extLst>
                    <a:ext uri="{9D8B030D-6E8A-4147-A177-3AD203B41FA5}">
                      <a16:colId xmlns:a16="http://schemas.microsoft.com/office/drawing/2014/main" val="20000"/>
                    </a:ext>
                  </a:extLst>
                </a:gridCol>
                <a:gridCol w="519503">
                  <a:extLst>
                    <a:ext uri="{9D8B030D-6E8A-4147-A177-3AD203B41FA5}">
                      <a16:colId xmlns:a16="http://schemas.microsoft.com/office/drawing/2014/main" val="20001"/>
                    </a:ext>
                  </a:extLst>
                </a:gridCol>
                <a:gridCol w="761383">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1</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lumMod val="60000"/>
                        <a:lumOff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700" dirty="0" smtClean="0">
                          <a:solidFill>
                            <a:schemeClr val="tx2"/>
                          </a:solidFill>
                        </a:rPr>
                        <a:t>010</a:t>
                      </a:r>
                      <a:endParaRPr lang="en-US" sz="17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lumMod val="60000"/>
                        <a:lumOff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E | F</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lumMod val="60000"/>
                        <a:lumOff val="40000"/>
                      </a:srgbClr>
                    </a:solidFill>
                  </a:tcPr>
                </a:tc>
                <a:extLst>
                  <a:ext uri="{0D108BD9-81ED-4DB2-BD59-A6C34878D82A}">
                    <a16:rowId xmlns:a16="http://schemas.microsoft.com/office/drawing/2014/main" val="10001"/>
                  </a:ext>
                </a:extLst>
              </a:tr>
            </a:tbl>
          </a:graphicData>
        </a:graphic>
      </p:graphicFrame>
      <p:graphicFrame>
        <p:nvGraphicFramePr>
          <p:cNvPr id="38" name="Table 37"/>
          <p:cNvGraphicFramePr>
            <a:graphicFrameLocks noGrp="1"/>
          </p:cNvGraphicFramePr>
          <p:nvPr>
            <p:extLst>
              <p:ext uri="{D42A27DB-BD31-4B8C-83A1-F6EECF244321}">
                <p14:modId xmlns:p14="http://schemas.microsoft.com/office/powerpoint/2010/main" val="2434993569"/>
              </p:ext>
            </p:extLst>
          </p:nvPr>
        </p:nvGraphicFramePr>
        <p:xfrm>
          <a:off x="3537201" y="3029218"/>
          <a:ext cx="1539206" cy="73152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761383">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700" dirty="0" smtClean="0">
                          <a:solidFill>
                            <a:schemeClr val="tx2"/>
                          </a:solidFill>
                        </a:rPr>
                        <a:t>xxx</a:t>
                      </a:r>
                      <a:endParaRPr lang="en-US" sz="17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bl>
          </a:graphicData>
        </a:graphic>
      </p:graphicFrame>
      <p:graphicFrame>
        <p:nvGraphicFramePr>
          <p:cNvPr id="39" name="Table 38"/>
          <p:cNvGraphicFramePr>
            <a:graphicFrameLocks noGrp="1"/>
          </p:cNvGraphicFramePr>
          <p:nvPr>
            <p:extLst>
              <p:ext uri="{D42A27DB-BD31-4B8C-83A1-F6EECF244321}">
                <p14:modId xmlns:p14="http://schemas.microsoft.com/office/powerpoint/2010/main" val="2425357193"/>
              </p:ext>
            </p:extLst>
          </p:nvPr>
        </p:nvGraphicFramePr>
        <p:xfrm>
          <a:off x="5215982" y="3029218"/>
          <a:ext cx="1539206" cy="73152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761383">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1700" dirty="0" smtClean="0">
                          <a:solidFill>
                            <a:schemeClr val="tx2"/>
                          </a:solidFill>
                        </a:rPr>
                        <a:t>xxx</a:t>
                      </a:r>
                      <a:endParaRPr lang="en-US" sz="17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bl>
          </a:graphicData>
        </a:graphic>
      </p:graphicFrame>
      <p:sp>
        <p:nvSpPr>
          <p:cNvPr id="40" name="Title 1"/>
          <p:cNvSpPr txBox="1">
            <a:spLocks/>
          </p:cNvSpPr>
          <p:nvPr/>
        </p:nvSpPr>
        <p:spPr>
          <a:xfrm>
            <a:off x="457200" y="152528"/>
            <a:ext cx="5727381"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t>Simulation #4:</a:t>
            </a:r>
            <a:b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br>
            <a: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t>       8-byte, FA Cache</a:t>
            </a:r>
            <a:endParaRPr kumimoji="0" lang="en-US" sz="44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41" name="Rectangle 40"/>
          <p:cNvSpPr/>
          <p:nvPr/>
        </p:nvSpPr>
        <p:spPr>
          <a:xfrm>
            <a:off x="695793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42" name="Rectangle 41"/>
          <p:cNvSpPr/>
          <p:nvPr/>
        </p:nvSpPr>
        <p:spPr>
          <a:xfrm>
            <a:off x="115658" y="4431788"/>
            <a:ext cx="2212755" cy="1569660"/>
          </a:xfrm>
          <a:prstGeom prst="rect">
            <a:avLst/>
          </a:prstGeom>
        </p:spPr>
        <p:txBody>
          <a:bodyPr wrap="square">
            <a:spAutoFit/>
          </a:bodyPr>
          <a:lstStyle/>
          <a:p>
            <a:pPr fontAlgn="auto">
              <a:spcBef>
                <a:spcPts val="0"/>
              </a:spcBef>
              <a:spcAft>
                <a:spcPts val="0"/>
              </a:spcAft>
              <a:tabLst>
                <a:tab pos="457200" algn="l"/>
                <a:tab pos="1485900" algn="l"/>
              </a:tabLst>
            </a:pPr>
            <a:r>
              <a:rPr lang="en-US" b="1" dirty="0" smtClean="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1101</a:t>
            </a: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0100</a:t>
            </a: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p:txBody>
      </p:sp>
      <p:sp>
        <p:nvSpPr>
          <p:cNvPr id="43" name="Rectangle 42"/>
          <p:cNvSpPr/>
          <p:nvPr/>
        </p:nvSpPr>
        <p:spPr>
          <a:xfrm>
            <a:off x="2472603" y="4524298"/>
            <a:ext cx="751578" cy="369332"/>
          </a:xfrm>
          <a:prstGeom prst="rect">
            <a:avLst/>
          </a:prstGeom>
        </p:spPr>
        <p:txBody>
          <a:bodyPr wrap="none">
            <a:spAutoFit/>
          </a:bodyPr>
          <a:lstStyle/>
          <a:p>
            <a:pPr fontAlgn="auto">
              <a:spcBef>
                <a:spcPts val="0"/>
              </a:spcBef>
              <a:spcAft>
                <a:spcPts val="0"/>
              </a:spcAft>
            </a:pPr>
            <a:r>
              <a:rPr lang="en-US" sz="1800" b="1" dirty="0" smtClean="0">
                <a:solidFill>
                  <a:srgbClr val="660066"/>
                </a:solidFill>
                <a:latin typeface="Courier New" pitchFamily="49" charset="0"/>
                <a:ea typeface="+mn-ea"/>
                <a:cs typeface="+mn-cs"/>
              </a:rPr>
              <a:t>Miss</a:t>
            </a:r>
            <a:endParaRPr lang="en-US" sz="1800" dirty="0">
              <a:solidFill>
                <a:srgbClr val="660066"/>
              </a:solidFill>
              <a:latin typeface="Calibri"/>
              <a:ea typeface="+mn-ea"/>
              <a:cs typeface="+mn-cs"/>
            </a:endParaRPr>
          </a:p>
        </p:txBody>
      </p:sp>
      <p:sp>
        <p:nvSpPr>
          <p:cNvPr id="44" name="Rectangle 43"/>
          <p:cNvSpPr/>
          <p:nvPr/>
        </p:nvSpPr>
        <p:spPr>
          <a:xfrm>
            <a:off x="259848" y="1377199"/>
            <a:ext cx="3214094" cy="830997"/>
          </a:xfrm>
          <a:prstGeom prst="rect">
            <a:avLst/>
          </a:prstGeom>
        </p:spPr>
        <p:txBody>
          <a:bodyPr wrap="square">
            <a:spAutoFit/>
          </a:bodyPr>
          <a:lstStyle/>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a:t>
            </a:r>
            <a:r>
              <a:rPr lang="en-US" sz="1200" b="1" dirty="0" smtClean="0">
                <a:solidFill>
                  <a:srgbClr val="008000"/>
                </a:solidFill>
                <a:latin typeface="Courier New" pitchFamily="49" charset="0"/>
                <a:ea typeface="+mn-ea"/>
                <a:cs typeface="+mn-cs"/>
              </a:rPr>
              <a:t>   </a:t>
            </a:r>
            <a:r>
              <a:rPr lang="en-US" b="1" dirty="0" smtClean="0">
                <a:solidFill>
                  <a:srgbClr val="008000"/>
                </a:solidFill>
                <a:latin typeface="Courier New" pitchFamily="49" charset="0"/>
                <a:ea typeface="+mn-ea"/>
                <a:cs typeface="+mn-cs"/>
              </a:rPr>
              <a:t>XXX</a:t>
            </a:r>
            <a:r>
              <a:rPr lang="en-US" b="1" dirty="0" smtClean="0">
                <a:solidFill>
                  <a:prstClr val="black">
                    <a:lumMod val="50000"/>
                    <a:lumOff val="50000"/>
                  </a:prstClr>
                </a:solidFill>
                <a:latin typeface="Courier New" pitchFamily="49" charset="0"/>
                <a:ea typeface="+mn-ea"/>
                <a:cs typeface="+mn-cs"/>
              </a:rPr>
              <a:t>X</a:t>
            </a:r>
          </a:p>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a:t>
            </a:r>
            <a:r>
              <a:rPr lang="en-US" b="1" dirty="0" err="1" smtClean="0">
                <a:solidFill>
                  <a:srgbClr val="008000"/>
                </a:solidFill>
                <a:latin typeface="Courier New" pitchFamily="49" charset="0"/>
                <a:ea typeface="+mn-ea"/>
                <a:cs typeface="+mn-cs"/>
              </a:rPr>
              <a:t>tag</a:t>
            </a:r>
            <a:r>
              <a:rPr lang="en-US" b="1" dirty="0" err="1" smtClean="0">
                <a:solidFill>
                  <a:prstClr val="black"/>
                </a:solidFill>
                <a:latin typeface="Courier New" pitchFamily="49" charset="0"/>
                <a:ea typeface="+mn-ea"/>
                <a:cs typeface="+mn-cs"/>
              </a:rPr>
              <a:t>|</a:t>
            </a:r>
            <a:r>
              <a:rPr lang="en-US" b="1" dirty="0" err="1" smtClean="0">
                <a:solidFill>
                  <a:prstClr val="black">
                    <a:lumMod val="50000"/>
                    <a:lumOff val="50000"/>
                  </a:prstClr>
                </a:solidFill>
                <a:latin typeface="Courier New" pitchFamily="49" charset="0"/>
                <a:ea typeface="+mn-ea"/>
                <a:cs typeface="+mn-cs"/>
              </a:rPr>
              <a:t>offset</a:t>
            </a:r>
            <a:endParaRPr lang="en-US" b="1" dirty="0">
              <a:solidFill>
                <a:prstClr val="black">
                  <a:lumMod val="50000"/>
                  <a:lumOff val="50000"/>
                </a:prstClr>
              </a:solidFill>
              <a:latin typeface="Courier New" pitchFamily="49" charset="0"/>
              <a:ea typeface="+mn-ea"/>
              <a:cs typeface="+mn-cs"/>
            </a:endParaRPr>
          </a:p>
        </p:txBody>
      </p:sp>
      <p:sp>
        <p:nvSpPr>
          <p:cNvPr id="45" name="Content Placeholder 2"/>
          <p:cNvSpPr txBox="1">
            <a:spLocks/>
          </p:cNvSpPr>
          <p:nvPr/>
        </p:nvSpPr>
        <p:spPr>
          <a:xfrm>
            <a:off x="3657198" y="4457854"/>
            <a:ext cx="2764457" cy="1817733"/>
          </a:xfrm>
          <a:prstGeom prst="rect">
            <a:avLst/>
          </a:prstGeom>
        </p:spPr>
        <p:txBody>
          <a:bodyPr vert="horz" lIns="91440" tIns="45720" rIns="91440" bIns="45720" rtlCol="0">
            <a:normAutofit fontScale="77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pPr>
            <a:r>
              <a:rPr lang="en-US" dirty="0" smtClean="0">
                <a:solidFill>
                  <a:prstClr val="black"/>
                </a:solidFill>
                <a:latin typeface="Source Sans Pro" panose="020B0503030403020204"/>
              </a:rPr>
              <a:t>Lookup:</a:t>
            </a:r>
            <a:endParaRPr lang="en-US" b="1" dirty="0">
              <a:solidFill>
                <a:prstClr val="black"/>
              </a:solidFill>
              <a:latin typeface="Source Sans Pro" panose="020B0503030403020204"/>
            </a:endParaRPr>
          </a:p>
          <a:p>
            <a:pPr fontAlgn="auto">
              <a:spcAft>
                <a:spcPts val="0"/>
              </a:spcAft>
            </a:pPr>
            <a:r>
              <a:rPr lang="en-US" strike="sngStrike" dirty="0" smtClean="0">
                <a:solidFill>
                  <a:srgbClr val="FF0000"/>
                </a:solidFill>
                <a:latin typeface="Source Sans Pro" panose="020B0503030403020204"/>
              </a:rPr>
              <a:t>Index</a:t>
            </a:r>
            <a:r>
              <a:rPr lang="en-US" strike="sngStrike" dirty="0" smtClean="0">
                <a:solidFill>
                  <a:prstClr val="black"/>
                </a:solidFill>
                <a:latin typeface="Source Sans Pro" panose="020B0503030403020204"/>
              </a:rPr>
              <a:t> into $</a:t>
            </a:r>
          </a:p>
          <a:p>
            <a:pPr fontAlgn="auto">
              <a:spcAft>
                <a:spcPts val="0"/>
              </a:spcAft>
            </a:pPr>
            <a:r>
              <a:rPr lang="en-US" dirty="0" smtClean="0">
                <a:solidFill>
                  <a:prstClr val="black"/>
                </a:solidFill>
                <a:latin typeface="Source Sans Pro" panose="020B0503030403020204"/>
              </a:rPr>
              <a:t>Check </a:t>
            </a:r>
            <a:r>
              <a:rPr lang="en-US" dirty="0" smtClean="0">
                <a:solidFill>
                  <a:srgbClr val="008000"/>
                </a:solidFill>
                <a:latin typeface="Source Sans Pro" panose="020B0503030403020204"/>
              </a:rPr>
              <a:t>tags</a:t>
            </a:r>
          </a:p>
          <a:p>
            <a:pPr fontAlgn="auto">
              <a:spcAft>
                <a:spcPts val="0"/>
              </a:spcAft>
            </a:pPr>
            <a:r>
              <a:rPr lang="en-US" dirty="0" smtClean="0">
                <a:solidFill>
                  <a:prstClr val="black"/>
                </a:solidFill>
                <a:latin typeface="Source Sans Pro" panose="020B0503030403020204"/>
              </a:rPr>
              <a:t>Check </a:t>
            </a:r>
            <a:r>
              <a:rPr lang="en-US" dirty="0" smtClean="0">
                <a:solidFill>
                  <a:srgbClr val="0000FF"/>
                </a:solidFill>
                <a:latin typeface="Source Sans Pro" panose="020B0503030403020204"/>
              </a:rPr>
              <a:t>valid</a:t>
            </a:r>
            <a:r>
              <a:rPr lang="en-US" dirty="0" smtClean="0">
                <a:solidFill>
                  <a:prstClr val="black"/>
                </a:solidFill>
                <a:latin typeface="Source Sans Pro" panose="020B0503030403020204"/>
              </a:rPr>
              <a:t> bits</a:t>
            </a:r>
          </a:p>
        </p:txBody>
      </p:sp>
      <p:sp>
        <p:nvSpPr>
          <p:cNvPr id="46" name="Rectangle 45"/>
          <p:cNvSpPr/>
          <p:nvPr/>
        </p:nvSpPr>
        <p:spPr>
          <a:xfrm>
            <a:off x="3121577" y="2244104"/>
            <a:ext cx="1041271"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CACHE</a:t>
            </a:r>
            <a:endParaRPr lang="en-US" b="1" dirty="0">
              <a:solidFill>
                <a:prstClr val="black"/>
              </a:solidFill>
              <a:latin typeface="Calibri"/>
              <a:ea typeface="+mn-ea"/>
              <a:cs typeface="+mn-cs"/>
            </a:endParaRPr>
          </a:p>
        </p:txBody>
      </p:sp>
      <p:grpSp>
        <p:nvGrpSpPr>
          <p:cNvPr id="47" name="Group 46"/>
          <p:cNvGrpSpPr/>
          <p:nvPr/>
        </p:nvGrpSpPr>
        <p:grpSpPr>
          <a:xfrm>
            <a:off x="537336" y="3405966"/>
            <a:ext cx="5407758" cy="2515055"/>
            <a:chOff x="537336" y="3405966"/>
            <a:chExt cx="5407758" cy="2515055"/>
          </a:xfrm>
        </p:grpSpPr>
        <p:sp>
          <p:nvSpPr>
            <p:cNvPr id="48" name="Rounded Rectangle 47"/>
            <p:cNvSpPr/>
            <p:nvPr/>
          </p:nvSpPr>
          <p:spPr>
            <a:xfrm>
              <a:off x="1482973" y="5600837"/>
              <a:ext cx="546605"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9" name="Rounded Rectangle 48"/>
            <p:cNvSpPr/>
            <p:nvPr/>
          </p:nvSpPr>
          <p:spPr>
            <a:xfrm>
              <a:off x="537336" y="3422423"/>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0" name="Rounded Rectangle 49"/>
            <p:cNvSpPr/>
            <p:nvPr/>
          </p:nvSpPr>
          <p:spPr>
            <a:xfrm>
              <a:off x="2212221" y="3413658"/>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1" name="Rounded Rectangle 50"/>
            <p:cNvSpPr/>
            <p:nvPr/>
          </p:nvSpPr>
          <p:spPr>
            <a:xfrm>
              <a:off x="3888413" y="3414731"/>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2" name="Rounded Rectangle 51"/>
            <p:cNvSpPr/>
            <p:nvPr/>
          </p:nvSpPr>
          <p:spPr>
            <a:xfrm>
              <a:off x="5563298" y="3405966"/>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53" name="Group 52"/>
          <p:cNvGrpSpPr/>
          <p:nvPr/>
        </p:nvGrpSpPr>
        <p:grpSpPr>
          <a:xfrm>
            <a:off x="207080" y="3413658"/>
            <a:ext cx="5311885" cy="326800"/>
            <a:chOff x="207080" y="3413658"/>
            <a:chExt cx="5311885" cy="326800"/>
          </a:xfrm>
        </p:grpSpPr>
        <p:sp>
          <p:nvSpPr>
            <p:cNvPr id="54" name="Rounded Rectangle 53"/>
            <p:cNvSpPr/>
            <p:nvPr/>
          </p:nvSpPr>
          <p:spPr>
            <a:xfrm>
              <a:off x="207080" y="3413658"/>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5" name="Rounded Rectangle 54"/>
            <p:cNvSpPr/>
            <p:nvPr/>
          </p:nvSpPr>
          <p:spPr>
            <a:xfrm>
              <a:off x="1870870" y="3418017"/>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6" name="Rounded Rectangle 55"/>
            <p:cNvSpPr/>
            <p:nvPr/>
          </p:nvSpPr>
          <p:spPr>
            <a:xfrm>
              <a:off x="3560300" y="3415915"/>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7" name="Rounded Rectangle 56"/>
            <p:cNvSpPr/>
            <p:nvPr/>
          </p:nvSpPr>
          <p:spPr>
            <a:xfrm>
              <a:off x="5224090" y="3420274"/>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58" name="Rectangle 57"/>
          <p:cNvSpPr/>
          <p:nvPr/>
        </p:nvSpPr>
        <p:spPr>
          <a:xfrm>
            <a:off x="2472603" y="4853074"/>
            <a:ext cx="738754" cy="369332"/>
          </a:xfrm>
          <a:prstGeom prst="rect">
            <a:avLst/>
          </a:prstGeom>
        </p:spPr>
        <p:txBody>
          <a:bodyPr wrap="none">
            <a:spAutoFit/>
          </a:bodyPr>
          <a:lstStyle/>
          <a:p>
            <a:pPr fontAlgn="auto">
              <a:spcBef>
                <a:spcPts val="0"/>
              </a:spcBef>
              <a:spcAft>
                <a:spcPts val="0"/>
              </a:spcAft>
            </a:pPr>
            <a:r>
              <a:rPr lang="en-US" sz="1800" b="1" dirty="0" smtClean="0">
                <a:solidFill>
                  <a:srgbClr val="660066"/>
                </a:solidFill>
                <a:latin typeface="Courier New" pitchFamily="49" charset="0"/>
                <a:ea typeface="+mn-ea"/>
                <a:cs typeface="+mn-cs"/>
              </a:rPr>
              <a:t>Hit!</a:t>
            </a:r>
            <a:endParaRPr lang="en-US" sz="1800" dirty="0">
              <a:solidFill>
                <a:srgbClr val="660066"/>
              </a:solidFill>
              <a:latin typeface="Calibri"/>
              <a:ea typeface="+mn-ea"/>
              <a:cs typeface="+mn-cs"/>
            </a:endParaRPr>
          </a:p>
        </p:txBody>
      </p:sp>
      <p:sp>
        <p:nvSpPr>
          <p:cNvPr id="59" name="Up Arrow 58"/>
          <p:cNvSpPr/>
          <p:nvPr/>
        </p:nvSpPr>
        <p:spPr>
          <a:xfrm>
            <a:off x="3512967" y="3835250"/>
            <a:ext cx="375446" cy="311303"/>
          </a:xfrm>
          <a:prstGeom prst="upArrow">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60" name="Rectangle 59"/>
          <p:cNvSpPr/>
          <p:nvPr/>
        </p:nvSpPr>
        <p:spPr>
          <a:xfrm>
            <a:off x="2472603" y="5218410"/>
            <a:ext cx="751578" cy="369332"/>
          </a:xfrm>
          <a:prstGeom prst="rect">
            <a:avLst/>
          </a:prstGeom>
        </p:spPr>
        <p:txBody>
          <a:bodyPr wrap="none">
            <a:spAutoFit/>
          </a:bodyPr>
          <a:lstStyle/>
          <a:p>
            <a:pPr fontAlgn="auto">
              <a:spcBef>
                <a:spcPts val="0"/>
              </a:spcBef>
              <a:spcAft>
                <a:spcPts val="0"/>
              </a:spcAft>
            </a:pPr>
            <a:r>
              <a:rPr lang="en-US" sz="1800" b="1" dirty="0" smtClean="0">
                <a:solidFill>
                  <a:srgbClr val="660066"/>
                </a:solidFill>
                <a:latin typeface="Courier New" pitchFamily="49" charset="0"/>
                <a:ea typeface="+mn-ea"/>
                <a:cs typeface="+mn-cs"/>
              </a:rPr>
              <a:t>Miss</a:t>
            </a:r>
            <a:endParaRPr lang="en-US" sz="1800" dirty="0">
              <a:solidFill>
                <a:srgbClr val="660066"/>
              </a:solidFill>
              <a:latin typeface="Calibri"/>
              <a:ea typeface="+mn-ea"/>
              <a:cs typeface="+mn-cs"/>
            </a:endParaRPr>
          </a:p>
        </p:txBody>
      </p:sp>
      <p:sp>
        <p:nvSpPr>
          <p:cNvPr id="61" name="Rectangle 60"/>
          <p:cNvSpPr/>
          <p:nvPr/>
        </p:nvSpPr>
        <p:spPr>
          <a:xfrm>
            <a:off x="2485427" y="5587742"/>
            <a:ext cx="738754" cy="369332"/>
          </a:xfrm>
          <a:prstGeom prst="rect">
            <a:avLst/>
          </a:prstGeom>
        </p:spPr>
        <p:txBody>
          <a:bodyPr wrap="none">
            <a:spAutoFit/>
          </a:bodyPr>
          <a:lstStyle/>
          <a:p>
            <a:pPr fontAlgn="auto">
              <a:spcBef>
                <a:spcPts val="0"/>
              </a:spcBef>
              <a:spcAft>
                <a:spcPts val="0"/>
              </a:spcAft>
            </a:pPr>
            <a:r>
              <a:rPr lang="en-US" sz="1800" b="1" dirty="0" smtClean="0">
                <a:solidFill>
                  <a:srgbClr val="660066"/>
                </a:solidFill>
                <a:latin typeface="Courier New" pitchFamily="49" charset="0"/>
                <a:ea typeface="+mn-ea"/>
                <a:cs typeface="+mn-cs"/>
              </a:rPr>
              <a:t>Hit!</a:t>
            </a:r>
            <a:endParaRPr lang="en-US" sz="1800" dirty="0">
              <a:solidFill>
                <a:srgbClr val="660066"/>
              </a:solidFill>
              <a:latin typeface="Calibri"/>
              <a:ea typeface="+mn-ea"/>
              <a:cs typeface="+mn-cs"/>
            </a:endParaRPr>
          </a:p>
        </p:txBody>
      </p:sp>
      <p:sp>
        <p:nvSpPr>
          <p:cNvPr id="62" name="Right Arrow 61"/>
          <p:cNvSpPr/>
          <p:nvPr/>
        </p:nvSpPr>
        <p:spPr>
          <a:xfrm>
            <a:off x="3658830" y="5643957"/>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3" name="Right Arrow 62"/>
          <p:cNvSpPr/>
          <p:nvPr/>
        </p:nvSpPr>
        <p:spPr>
          <a:xfrm>
            <a:off x="3642212" y="5310617"/>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aphicFrame>
        <p:nvGraphicFramePr>
          <p:cNvPr id="64" name="Content Placeholder 23"/>
          <p:cNvGraphicFramePr>
            <a:graphicFrameLocks/>
          </p:cNvGraphicFramePr>
          <p:nvPr>
            <p:extLst>
              <p:ext uri="{D42A27DB-BD31-4B8C-83A1-F6EECF244321}">
                <p14:modId xmlns:p14="http://schemas.microsoft.com/office/powerpoint/2010/main" val="695530950"/>
              </p:ext>
            </p:extLst>
          </p:nvPr>
        </p:nvGraphicFramePr>
        <p:xfrm>
          <a:off x="6862669" y="537971"/>
          <a:ext cx="1890370" cy="6217920"/>
        </p:xfrm>
        <a:graphic>
          <a:graphicData uri="http://schemas.openxmlformats.org/drawingml/2006/table">
            <a:tbl>
              <a:tblPr firstRow="1" bandRow="1"/>
              <a:tblGrid>
                <a:gridCol w="782493">
                  <a:extLst>
                    <a:ext uri="{9D8B030D-6E8A-4147-A177-3AD203B41FA5}">
                      <a16:colId xmlns:a16="http://schemas.microsoft.com/office/drawing/2014/main" val="20000"/>
                    </a:ext>
                  </a:extLst>
                </a:gridCol>
                <a:gridCol w="1107877">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rPr>
                        <a:t>addr</a:t>
                      </a:r>
                      <a:endParaRPr lang="en-US" sz="2000" b="0" dirty="0">
                        <a:solidFill>
                          <a:srgbClr val="000000"/>
                        </a:solidFill>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rPr>
                        <a:t>0000</a:t>
                      </a:r>
                      <a:endParaRPr lang="en-US" sz="2000" b="0" dirty="0">
                        <a:solidFill>
                          <a:srgbClr val="000000"/>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A</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B</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C</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D</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rPr>
                        <a:t>0100</a:t>
                      </a:r>
                      <a:endParaRPr lang="en-US" sz="2000" b="0" dirty="0">
                        <a:solidFill>
                          <a:srgbClr val="000000"/>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E</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F</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G</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H</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rPr>
                        <a:t>1000</a:t>
                      </a:r>
                      <a:endParaRPr lang="en-US" sz="2000" b="0" dirty="0">
                        <a:solidFill>
                          <a:srgbClr val="000000"/>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J</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K</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L</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M</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rgbClr val="000000"/>
                          </a:solidFill>
                        </a:rPr>
                        <a:t>1100</a:t>
                      </a:r>
                      <a:endParaRPr lang="en-US" sz="2000" b="0" dirty="0">
                        <a:solidFill>
                          <a:srgbClr val="000000"/>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N</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O</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P</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rgbClr val="000000"/>
                          </a:solidFill>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Q</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extLst>
                  <a:ext uri="{0D108BD9-81ED-4DB2-BD59-A6C34878D82A}">
                    <a16:rowId xmlns:a16="http://schemas.microsoft.com/office/drawing/2014/main" val="10016"/>
                  </a:ext>
                </a:extLst>
              </a:tr>
            </a:tbl>
          </a:graphicData>
        </a:graphic>
      </p:graphicFrame>
      <p:sp>
        <p:nvSpPr>
          <p:cNvPr id="65" name="Up Arrow 64"/>
          <p:cNvSpPr/>
          <p:nvPr/>
        </p:nvSpPr>
        <p:spPr>
          <a:xfrm>
            <a:off x="179637" y="6370145"/>
            <a:ext cx="375446" cy="311303"/>
          </a:xfrm>
          <a:prstGeom prst="upArrow">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smtClean="0">
              <a:ln>
                <a:noFill/>
              </a:ln>
              <a:solidFill>
                <a:prstClr val="black"/>
              </a:solidFill>
              <a:effectLst/>
              <a:uLnTx/>
              <a:uFillTx/>
              <a:latin typeface="Arial Narrow" charset="0"/>
              <a:ea typeface="Arial Narrow" charset="0"/>
              <a:cs typeface="Arial Narrow" charset="0"/>
            </a:endParaRPr>
          </a:p>
        </p:txBody>
      </p:sp>
      <p:sp>
        <p:nvSpPr>
          <p:cNvPr id="66" name="Rectangle 65"/>
          <p:cNvSpPr/>
          <p:nvPr/>
        </p:nvSpPr>
        <p:spPr>
          <a:xfrm>
            <a:off x="570244" y="6367880"/>
            <a:ext cx="1800493" cy="430887"/>
          </a:xfrm>
          <a:prstGeom prst="rect">
            <a:avLst/>
          </a:prstGeom>
        </p:spPr>
        <p:txBody>
          <a:bodyPr wrap="none">
            <a:spAutoFit/>
          </a:bodyPr>
          <a:lstStyle/>
          <a:p>
            <a:pPr fontAlgn="auto">
              <a:spcBef>
                <a:spcPts val="0"/>
              </a:spcBef>
              <a:spcAft>
                <a:spcPts val="0"/>
              </a:spcAft>
            </a:pPr>
            <a:r>
              <a:rPr lang="en-US" sz="2200" dirty="0" smtClean="0">
                <a:solidFill>
                  <a:prstClr val="black"/>
                </a:solidFill>
                <a:latin typeface="Source Sans Pro" panose="020B0503030403020204"/>
                <a:ea typeface="+mn-ea"/>
                <a:cs typeface="+mn-cs"/>
              </a:rPr>
              <a:t>LRU Pointer </a:t>
            </a:r>
            <a:endParaRPr lang="en-US" sz="2200" dirty="0">
              <a:solidFill>
                <a:prstClr val="black"/>
              </a:solidFill>
              <a:latin typeface="Source Sans Pro" panose="020B0503030403020204"/>
              <a:ea typeface="+mn-ea"/>
              <a:cs typeface="+mn-cs"/>
            </a:endParaRPr>
          </a:p>
        </p:txBody>
      </p:sp>
    </p:spTree>
    <p:extLst>
      <p:ext uri="{BB962C8B-B14F-4D97-AF65-F5344CB8AC3E}">
        <p14:creationId xmlns:p14="http://schemas.microsoft.com/office/powerpoint/2010/main" val="2706093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2"/>
                                        </p:tgtEl>
                                        <p:attrNameLst>
                                          <p:attrName>style.visibility</p:attrName>
                                        </p:attrNameLst>
                                      </p:cBhvr>
                                      <p:to>
                                        <p:strVal val="visible"/>
                                      </p:to>
                                    </p:set>
                                  </p:childTnLst>
                                </p:cTn>
                              </p:par>
                              <p:par>
                                <p:cTn id="13" presetID="1" presetClass="exit" presetSubtype="0" fill="hold" grpId="1" nodeType="withEffect">
                                  <p:stCondLst>
                                    <p:cond delay="0"/>
                                  </p:stCondLst>
                                  <p:childTnLst>
                                    <p:set>
                                      <p:cBhvr>
                                        <p:cTn id="14" dur="1" fill="hold">
                                          <p:stCondLst>
                                            <p:cond delay="0"/>
                                          </p:stCondLst>
                                        </p:cTn>
                                        <p:tgtEl>
                                          <p:spTgt spid="63"/>
                                        </p:tgtEl>
                                        <p:attrNameLst>
                                          <p:attrName>style.visibility</p:attrName>
                                        </p:attrNameLst>
                                      </p:cBhvr>
                                      <p:to>
                                        <p:strVal val="hidden"/>
                                      </p:to>
                                    </p:set>
                                  </p:childTnLst>
                                </p:cTn>
                              </p:par>
                              <p:par>
                                <p:cTn id="15" presetID="1" presetClass="entr" presetSubtype="0" fill="hold" nodeType="withEffect">
                                  <p:stCondLst>
                                    <p:cond delay="0"/>
                                  </p:stCondLst>
                                  <p:childTnLst>
                                    <p:set>
                                      <p:cBhvr>
                                        <p:cTn id="16" dur="1" fill="hold">
                                          <p:stCondLst>
                                            <p:cond delay="0"/>
                                          </p:stCondLst>
                                        </p:cTn>
                                        <p:tgtEl>
                                          <p:spTgt spid="5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6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animBg="1"/>
      <p:bldP spid="63" grpId="0" animBg="1"/>
      <p:bldP spid="63" grpId="1"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62</a:t>
            </a:fld>
            <a:endParaRPr lang="en-US" dirty="0"/>
          </a:p>
        </p:txBody>
      </p:sp>
      <p:sp>
        <p:nvSpPr>
          <p:cNvPr id="5" name="Title 1"/>
          <p:cNvSpPr>
            <a:spLocks noGrp="1"/>
          </p:cNvSpPr>
          <p:nvPr>
            <p:ph type="title"/>
          </p:nvPr>
        </p:nvSpPr>
        <p:spPr>
          <a:xfrm>
            <a:off x="250013" y="99617"/>
            <a:ext cx="8686800" cy="901026"/>
          </a:xfrm>
        </p:spPr>
        <p:txBody>
          <a:bodyPr>
            <a:normAutofit fontScale="90000"/>
          </a:bodyPr>
          <a:lstStyle/>
          <a:p>
            <a:r>
              <a:rPr lang="en-US" dirty="0" smtClean="0"/>
              <a:t>Pros and Cons of Full Associativity</a:t>
            </a:r>
            <a:endParaRPr lang="en-US" dirty="0"/>
          </a:p>
        </p:txBody>
      </p:sp>
      <p:sp>
        <p:nvSpPr>
          <p:cNvPr id="6" name="Content Placeholder 2"/>
          <p:cNvSpPr>
            <a:spLocks noGrp="1"/>
          </p:cNvSpPr>
          <p:nvPr>
            <p:ph idx="1"/>
          </p:nvPr>
        </p:nvSpPr>
        <p:spPr>
          <a:xfrm>
            <a:off x="234444" y="1119818"/>
            <a:ext cx="8229600" cy="4320882"/>
          </a:xfrm>
        </p:spPr>
        <p:txBody>
          <a:bodyPr>
            <a:normAutofit lnSpcReduction="10000"/>
          </a:bodyPr>
          <a:lstStyle/>
          <a:p>
            <a:pPr marL="0" indent="0">
              <a:buNone/>
            </a:pPr>
            <a:r>
              <a:rPr lang="en-US" dirty="0" smtClean="0"/>
              <a:t>+ No more conflicts!</a:t>
            </a:r>
          </a:p>
          <a:p>
            <a:pPr marL="0" indent="0">
              <a:buNone/>
            </a:pPr>
            <a:r>
              <a:rPr lang="en-US" dirty="0" smtClean="0"/>
              <a:t>+ Excellent utilization!</a:t>
            </a:r>
          </a:p>
          <a:p>
            <a:pPr marL="0" indent="0">
              <a:buNone/>
            </a:pPr>
            <a:r>
              <a:rPr lang="en-US" dirty="0" smtClean="0"/>
              <a:t>But either:</a:t>
            </a:r>
          </a:p>
          <a:p>
            <a:pPr marL="0" indent="0">
              <a:buNone/>
            </a:pPr>
            <a:r>
              <a:rPr lang="en-US" dirty="0" smtClean="0"/>
              <a:t>Parallel Reads</a:t>
            </a:r>
            <a:endParaRPr lang="en-US" dirty="0"/>
          </a:p>
          <a:p>
            <a:pPr marL="0" indent="0">
              <a:buNone/>
            </a:pPr>
            <a:r>
              <a:rPr lang="en-US" dirty="0" smtClean="0"/>
              <a:t>	– </a:t>
            </a:r>
            <a:r>
              <a:rPr lang="en-US" dirty="0"/>
              <a:t>lots </a:t>
            </a:r>
            <a:r>
              <a:rPr lang="en-US" dirty="0" smtClean="0"/>
              <a:t>of reading!</a:t>
            </a:r>
          </a:p>
          <a:p>
            <a:pPr marL="0" indent="0">
              <a:buNone/>
            </a:pPr>
            <a:r>
              <a:rPr lang="en-US" dirty="0" smtClean="0"/>
              <a:t>Serial Reads</a:t>
            </a:r>
          </a:p>
          <a:p>
            <a:pPr marL="0" indent="0">
              <a:buNone/>
            </a:pPr>
            <a:r>
              <a:rPr lang="en-US" dirty="0" smtClean="0"/>
              <a:t>	– </a:t>
            </a:r>
            <a:r>
              <a:rPr lang="en-US" dirty="0"/>
              <a:t>lots </a:t>
            </a:r>
            <a:r>
              <a:rPr lang="en-US" dirty="0" smtClean="0"/>
              <a:t>of waiting</a:t>
            </a:r>
          </a:p>
          <a:p>
            <a:pPr marL="0" indent="0">
              <a:buNone/>
            </a:pPr>
            <a:endParaRPr lang="en-US" sz="1900" dirty="0" smtClean="0"/>
          </a:p>
          <a:p>
            <a:pPr marL="0" lvl="1" indent="0">
              <a:buNone/>
            </a:pPr>
            <a:r>
              <a:rPr lang="en-US" sz="3000" b="1" dirty="0" smtClean="0"/>
              <a:t>		</a:t>
            </a:r>
            <a:r>
              <a:rPr lang="en-US" sz="3500" b="1" dirty="0" err="1" smtClean="0"/>
              <a:t>t</a:t>
            </a:r>
            <a:r>
              <a:rPr lang="en-US" sz="3500" b="1" baseline="-25000" dirty="0" err="1" smtClean="0"/>
              <a:t>avg</a:t>
            </a:r>
            <a:r>
              <a:rPr lang="en-US" sz="3500" b="1" dirty="0" smtClean="0"/>
              <a:t> </a:t>
            </a:r>
            <a:r>
              <a:rPr lang="en-US" sz="3500" b="1" dirty="0"/>
              <a:t>= </a:t>
            </a:r>
            <a:r>
              <a:rPr lang="en-US" sz="3500" b="1" dirty="0">
                <a:solidFill>
                  <a:srgbClr val="008000"/>
                </a:solidFill>
              </a:rPr>
              <a:t>t</a:t>
            </a:r>
            <a:r>
              <a:rPr lang="en-US" sz="3500" b="1" baseline="-25000" dirty="0">
                <a:solidFill>
                  <a:srgbClr val="008000"/>
                </a:solidFill>
              </a:rPr>
              <a:t>hit</a:t>
            </a:r>
            <a:r>
              <a:rPr lang="en-US" sz="3500" b="1" dirty="0">
                <a:solidFill>
                  <a:srgbClr val="008000"/>
                </a:solidFill>
              </a:rPr>
              <a:t> </a:t>
            </a:r>
            <a:r>
              <a:rPr lang="en-US" sz="3500" b="1" dirty="0">
                <a:solidFill>
                  <a:srgbClr val="000000"/>
                </a:solidFill>
              </a:rPr>
              <a:t>+</a:t>
            </a:r>
            <a:r>
              <a:rPr lang="en-US" sz="3500" b="1" dirty="0">
                <a:solidFill>
                  <a:srgbClr val="FF0909"/>
                </a:solidFill>
              </a:rPr>
              <a:t>  %</a:t>
            </a:r>
            <a:r>
              <a:rPr lang="en-US" sz="3500" b="1" baseline="-25000" dirty="0">
                <a:solidFill>
                  <a:srgbClr val="FF0909"/>
                </a:solidFill>
              </a:rPr>
              <a:t>miss</a:t>
            </a:r>
            <a:r>
              <a:rPr lang="en-US" sz="3500" b="1" dirty="0">
                <a:solidFill>
                  <a:srgbClr val="FF0909"/>
                </a:solidFill>
              </a:rPr>
              <a:t>* </a:t>
            </a:r>
            <a:r>
              <a:rPr lang="en-US" sz="3500" b="1" dirty="0" smtClean="0">
                <a:solidFill>
                  <a:srgbClr val="FF0909"/>
                </a:solidFill>
              </a:rPr>
              <a:t>t</a:t>
            </a:r>
            <a:r>
              <a:rPr lang="en-US" sz="3500" b="1" baseline="-25000" dirty="0" smtClean="0">
                <a:solidFill>
                  <a:srgbClr val="FF0909"/>
                </a:solidFill>
              </a:rPr>
              <a:t>miss</a:t>
            </a:r>
          </a:p>
          <a:p>
            <a:pPr marL="0" lvl="1" indent="0">
              <a:buNone/>
            </a:pPr>
            <a:endParaRPr lang="en-US" sz="3500" b="1" baseline="-25000" dirty="0" smtClean="0">
              <a:solidFill>
                <a:srgbClr val="FF0909"/>
              </a:solidFill>
            </a:endParaRPr>
          </a:p>
          <a:p>
            <a:pPr marL="0" lvl="1" indent="0">
              <a:buNone/>
            </a:pPr>
            <a:endParaRPr lang="en-US" sz="3500" dirty="0"/>
          </a:p>
          <a:p>
            <a:pPr marL="0" indent="0">
              <a:buNone/>
            </a:pPr>
            <a:endParaRPr lang="en-US" dirty="0" smtClean="0"/>
          </a:p>
        </p:txBody>
      </p:sp>
      <p:pic>
        <p:nvPicPr>
          <p:cNvPr id="7" name="Picture 6"/>
          <p:cNvPicPr>
            <a:picLocks noChangeAspect="1"/>
          </p:cNvPicPr>
          <p:nvPr/>
        </p:nvPicPr>
        <p:blipFill>
          <a:blip r:embed="rId2"/>
          <a:stretch>
            <a:fillRect/>
          </a:stretch>
        </p:blipFill>
        <p:spPr>
          <a:xfrm>
            <a:off x="5300794" y="1693485"/>
            <a:ext cx="3636019" cy="2727014"/>
          </a:xfrm>
          <a:prstGeom prst="rect">
            <a:avLst/>
          </a:prstGeom>
          <a:ln w="28575" cmpd="sng">
            <a:solidFill>
              <a:srgbClr val="008000"/>
            </a:solidFill>
          </a:ln>
        </p:spPr>
      </p:pic>
      <p:pic>
        <p:nvPicPr>
          <p:cNvPr id="8" name="Picture 7"/>
          <p:cNvPicPr>
            <a:picLocks noChangeAspect="1"/>
          </p:cNvPicPr>
          <p:nvPr/>
        </p:nvPicPr>
        <p:blipFill rotWithShape="1">
          <a:blip r:embed="rId3"/>
          <a:srcRect l="28563" t="29206" r="28625" b="29964"/>
          <a:stretch/>
        </p:blipFill>
        <p:spPr>
          <a:xfrm>
            <a:off x="6683107" y="4949046"/>
            <a:ext cx="2253706" cy="1264555"/>
          </a:xfrm>
          <a:prstGeom prst="rect">
            <a:avLst/>
          </a:prstGeom>
          <a:ln w="19050" cmpd="sng">
            <a:solidFill>
              <a:srgbClr val="FF0000"/>
            </a:solidFill>
          </a:ln>
        </p:spPr>
      </p:pic>
      <p:sp>
        <p:nvSpPr>
          <p:cNvPr id="9" name="Up Arrow 8"/>
          <p:cNvSpPr/>
          <p:nvPr/>
        </p:nvSpPr>
        <p:spPr>
          <a:xfrm>
            <a:off x="2610330" y="4077642"/>
            <a:ext cx="375446" cy="311303"/>
          </a:xfrm>
          <a:prstGeom prst="upArrow">
            <a:avLst/>
          </a:prstGeom>
          <a:solidFill>
            <a:schemeClr val="tx2"/>
          </a:solidFill>
        </p:spPr>
        <p:style>
          <a:lnRef idx="1">
            <a:schemeClr val="dk1"/>
          </a:lnRef>
          <a:fillRef idx="3">
            <a:schemeClr val="dk1"/>
          </a:fillRef>
          <a:effectRef idx="2">
            <a:schemeClr val="dk1"/>
          </a:effectRef>
          <a:fontRef idx="minor">
            <a:schemeClr val="lt1"/>
          </a:fontRef>
        </p:style>
        <p:txBody>
          <a:bodyPr rtlCol="0" anchor="ctr"/>
          <a:lstStyle/>
          <a:p>
            <a:pPr algn="ctr"/>
            <a:endParaRPr lang="en-US" dirty="0"/>
          </a:p>
        </p:txBody>
      </p:sp>
      <p:sp>
        <p:nvSpPr>
          <p:cNvPr id="10" name="Up Arrow 9"/>
          <p:cNvSpPr/>
          <p:nvPr/>
        </p:nvSpPr>
        <p:spPr>
          <a:xfrm flipV="1">
            <a:off x="3767839" y="4077641"/>
            <a:ext cx="375446" cy="311303"/>
          </a:xfrm>
          <a:prstGeom prst="upArrow">
            <a:avLst/>
          </a:prstGeom>
          <a:solidFill>
            <a:schemeClr val="tx2"/>
          </a:solidFill>
        </p:spPr>
        <p:style>
          <a:lnRef idx="1">
            <a:schemeClr val="dk1"/>
          </a:lnRef>
          <a:fillRef idx="3">
            <a:schemeClr val="dk1"/>
          </a:fillRef>
          <a:effectRef idx="2">
            <a:schemeClr val="dk1"/>
          </a:effectRef>
          <a:fontRef idx="minor">
            <a:schemeClr val="lt1"/>
          </a:fontRef>
        </p:style>
        <p:txBody>
          <a:bodyPr rtlCol="0" anchor="ctr"/>
          <a:lstStyle/>
          <a:p>
            <a:pPr algn="ctr"/>
            <a:endParaRPr lang="en-US" dirty="0"/>
          </a:p>
        </p:txBody>
      </p:sp>
      <p:sp>
        <p:nvSpPr>
          <p:cNvPr id="11" name="Rectangle 10"/>
          <p:cNvSpPr/>
          <p:nvPr/>
        </p:nvSpPr>
        <p:spPr>
          <a:xfrm>
            <a:off x="576460" y="5404143"/>
            <a:ext cx="3342397" cy="954107"/>
          </a:xfrm>
          <a:prstGeom prst="rect">
            <a:avLst/>
          </a:prstGeom>
        </p:spPr>
        <p:txBody>
          <a:bodyPr wrap="square">
            <a:spAutoFit/>
          </a:bodyPr>
          <a:lstStyle/>
          <a:p>
            <a:pPr lvl="1"/>
            <a:r>
              <a:rPr lang="en-US" sz="2800" b="1" dirty="0" smtClean="0">
                <a:solidFill>
                  <a:schemeClr val="tx2"/>
                </a:solidFill>
                <a:latin typeface="Source Sans Pro" panose="020B0503030403020204"/>
              </a:rPr>
              <a:t>=</a:t>
            </a:r>
            <a:r>
              <a:rPr lang="en-US" sz="2800" b="1" dirty="0" smtClean="0">
                <a:latin typeface="Source Sans Pro" panose="020B0503030403020204"/>
              </a:rPr>
              <a:t> </a:t>
            </a:r>
            <a:r>
              <a:rPr lang="en-US" sz="2800" b="1" dirty="0" smtClean="0">
                <a:solidFill>
                  <a:srgbClr val="008000"/>
                </a:solidFill>
                <a:latin typeface="Source Sans Pro" panose="020B0503030403020204"/>
              </a:rPr>
              <a:t>4 </a:t>
            </a:r>
            <a:r>
              <a:rPr lang="en-US" sz="2800" b="1" dirty="0" smtClean="0">
                <a:solidFill>
                  <a:srgbClr val="000000"/>
                </a:solidFill>
                <a:latin typeface="Source Sans Pro" panose="020B0503030403020204"/>
              </a:rPr>
              <a:t>+</a:t>
            </a:r>
            <a:r>
              <a:rPr lang="en-US" sz="2800" b="1" dirty="0" smtClean="0">
                <a:solidFill>
                  <a:srgbClr val="FF0909"/>
                </a:solidFill>
                <a:latin typeface="Source Sans Pro" panose="020B0503030403020204"/>
              </a:rPr>
              <a:t>  5% </a:t>
            </a:r>
            <a:r>
              <a:rPr lang="en-US" sz="2800" b="1" dirty="0" smtClean="0">
                <a:solidFill>
                  <a:srgbClr val="000000"/>
                </a:solidFill>
                <a:latin typeface="Source Sans Pro" panose="020B0503030403020204"/>
              </a:rPr>
              <a:t>x</a:t>
            </a:r>
            <a:r>
              <a:rPr lang="en-US" sz="2800" b="1" dirty="0" smtClean="0">
                <a:solidFill>
                  <a:srgbClr val="FF0909"/>
                </a:solidFill>
                <a:latin typeface="Source Sans Pro" panose="020B0503030403020204"/>
              </a:rPr>
              <a:t> 100</a:t>
            </a:r>
            <a:endParaRPr lang="en-US" sz="2800" dirty="0" smtClean="0">
              <a:solidFill>
                <a:schemeClr val="tx2"/>
              </a:solidFill>
              <a:latin typeface="Source Sans Pro" panose="020B0503030403020204"/>
            </a:endParaRPr>
          </a:p>
          <a:p>
            <a:pPr lvl="1"/>
            <a:r>
              <a:rPr lang="en-US" sz="2800" b="1" dirty="0" smtClean="0">
                <a:solidFill>
                  <a:schemeClr val="tx2"/>
                </a:solidFill>
                <a:latin typeface="Source Sans Pro" panose="020B0503030403020204"/>
              </a:rPr>
              <a:t>= 9 cycles</a:t>
            </a:r>
            <a:endParaRPr lang="en-US" sz="2800" b="1" dirty="0">
              <a:solidFill>
                <a:schemeClr val="tx2"/>
              </a:solidFill>
              <a:latin typeface="Source Sans Pro" panose="020B0503030403020204"/>
            </a:endParaRPr>
          </a:p>
        </p:txBody>
      </p:sp>
      <p:sp>
        <p:nvSpPr>
          <p:cNvPr id="12" name="Rectangle 11"/>
          <p:cNvSpPr/>
          <p:nvPr/>
        </p:nvSpPr>
        <p:spPr>
          <a:xfrm>
            <a:off x="3557405" y="5404143"/>
            <a:ext cx="3447552" cy="954107"/>
          </a:xfrm>
          <a:prstGeom prst="rect">
            <a:avLst/>
          </a:prstGeom>
        </p:spPr>
        <p:txBody>
          <a:bodyPr wrap="square">
            <a:spAutoFit/>
          </a:bodyPr>
          <a:lstStyle/>
          <a:p>
            <a:pPr lvl="1"/>
            <a:r>
              <a:rPr lang="en-US" sz="2800" b="1" dirty="0" smtClean="0">
                <a:solidFill>
                  <a:schemeClr val="tx2"/>
                </a:solidFill>
                <a:latin typeface="Source Sans Pro" panose="020B0503030403020204"/>
              </a:rPr>
              <a:t>=</a:t>
            </a:r>
            <a:r>
              <a:rPr lang="en-US" sz="2800" b="1" dirty="0" smtClean="0">
                <a:latin typeface="Source Sans Pro" panose="020B0503030403020204"/>
              </a:rPr>
              <a:t> </a:t>
            </a:r>
            <a:r>
              <a:rPr lang="en-US" sz="2800" b="1" dirty="0" smtClean="0">
                <a:solidFill>
                  <a:srgbClr val="008000"/>
                </a:solidFill>
                <a:latin typeface="Source Sans Pro" panose="020B0503030403020204"/>
              </a:rPr>
              <a:t>6 </a:t>
            </a:r>
            <a:r>
              <a:rPr lang="en-US" sz="2800" b="1" dirty="0">
                <a:solidFill>
                  <a:srgbClr val="000000"/>
                </a:solidFill>
                <a:latin typeface="Source Sans Pro" panose="020B0503030403020204"/>
              </a:rPr>
              <a:t>+</a:t>
            </a:r>
            <a:r>
              <a:rPr lang="en-US" sz="2800" b="1" dirty="0">
                <a:solidFill>
                  <a:srgbClr val="FF0909"/>
                </a:solidFill>
                <a:latin typeface="Source Sans Pro" panose="020B0503030403020204"/>
              </a:rPr>
              <a:t>  </a:t>
            </a:r>
            <a:r>
              <a:rPr lang="en-US" sz="2800" b="1" dirty="0" smtClean="0">
                <a:solidFill>
                  <a:srgbClr val="FF0909"/>
                </a:solidFill>
                <a:latin typeface="Source Sans Pro" panose="020B0503030403020204"/>
              </a:rPr>
              <a:t>3% </a:t>
            </a:r>
            <a:r>
              <a:rPr lang="en-US" sz="2800" b="1" dirty="0">
                <a:solidFill>
                  <a:srgbClr val="000000"/>
                </a:solidFill>
                <a:latin typeface="Source Sans Pro" panose="020B0503030403020204"/>
              </a:rPr>
              <a:t>x</a:t>
            </a:r>
            <a:r>
              <a:rPr lang="en-US" sz="2800" b="1" dirty="0">
                <a:solidFill>
                  <a:srgbClr val="FF0909"/>
                </a:solidFill>
                <a:latin typeface="Source Sans Pro" panose="020B0503030403020204"/>
              </a:rPr>
              <a:t> </a:t>
            </a:r>
            <a:r>
              <a:rPr lang="en-US" sz="2800" b="1" dirty="0" smtClean="0">
                <a:solidFill>
                  <a:srgbClr val="FF0909"/>
                </a:solidFill>
                <a:latin typeface="Source Sans Pro" panose="020B0503030403020204"/>
              </a:rPr>
              <a:t>100	</a:t>
            </a:r>
            <a:endParaRPr lang="en-US" sz="2800" dirty="0">
              <a:latin typeface="Source Sans Pro" panose="020B0503030403020204"/>
            </a:endParaRPr>
          </a:p>
          <a:p>
            <a:pPr lvl="1"/>
            <a:r>
              <a:rPr lang="en-US" sz="2800" b="1" dirty="0" smtClean="0">
                <a:solidFill>
                  <a:schemeClr val="tx2"/>
                </a:solidFill>
                <a:latin typeface="Source Sans Pro" panose="020B0503030403020204"/>
              </a:rPr>
              <a:t>= 9 </a:t>
            </a:r>
            <a:r>
              <a:rPr lang="en-US" sz="2800" b="1" dirty="0">
                <a:solidFill>
                  <a:schemeClr val="tx2"/>
                </a:solidFill>
                <a:latin typeface="Source Sans Pro" panose="020B0503030403020204"/>
              </a:rPr>
              <a:t>cycles</a:t>
            </a:r>
          </a:p>
        </p:txBody>
      </p:sp>
    </p:spTree>
    <p:extLst>
      <p:ext uri="{BB962C8B-B14F-4D97-AF65-F5344CB8AC3E}">
        <p14:creationId xmlns:p14="http://schemas.microsoft.com/office/powerpoint/2010/main" val="26301252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8" end="8"/>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p:bldP spid="1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63</a:t>
            </a:fld>
            <a:endParaRPr lang="en-US" dirty="0"/>
          </a:p>
        </p:txBody>
      </p:sp>
      <p:sp>
        <p:nvSpPr>
          <p:cNvPr id="7" name="Title 1"/>
          <p:cNvSpPr txBox="1">
            <a:spLocks/>
          </p:cNvSpPr>
          <p:nvPr/>
        </p:nvSpPr>
        <p:spPr>
          <a:xfrm>
            <a:off x="457200" y="13374"/>
            <a:ext cx="8229600" cy="1143000"/>
          </a:xfrm>
          <a:prstGeom prst="rect">
            <a:avLst/>
          </a:prstGeom>
        </p:spPr>
        <p:txBody>
          <a:bodyPr vert="horz" lIns="91440" tIns="45720" rIns="91440" bIns="45720" rtlCol="0" anchor="ctr">
            <a:norm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t>Pros &amp; Cons</a:t>
            </a:r>
            <a:endParaRPr kumimoji="0" lang="en-US" sz="4400" b="0" i="0" u="none" strike="noStrike" kern="1200" cap="none" spc="0" normalizeH="0" baseline="0" noProof="0" dirty="0">
              <a:ln>
                <a:noFill/>
              </a:ln>
              <a:solidFill>
                <a:sysClr val="windowText" lastClr="000000"/>
              </a:solidFill>
              <a:effectLst/>
              <a:uLnTx/>
              <a:uFillTx/>
              <a:latin typeface="Source Sans Pro" panose="020B0503030403020204"/>
            </a:endParaRPr>
          </a:p>
        </p:txBody>
      </p:sp>
      <p:graphicFrame>
        <p:nvGraphicFramePr>
          <p:cNvPr id="8" name="Table 7"/>
          <p:cNvGraphicFramePr>
            <a:graphicFrameLocks noGrp="1"/>
          </p:cNvGraphicFramePr>
          <p:nvPr>
            <p:extLst>
              <p:ext uri="{D42A27DB-BD31-4B8C-83A1-F6EECF244321}">
                <p14:modId xmlns:p14="http://schemas.microsoft.com/office/powerpoint/2010/main" val="946593357"/>
              </p:ext>
            </p:extLst>
          </p:nvPr>
        </p:nvGraphicFramePr>
        <p:xfrm>
          <a:off x="228600" y="1417640"/>
          <a:ext cx="8686800" cy="4876800"/>
        </p:xfrm>
        <a:graphic>
          <a:graphicData uri="http://schemas.openxmlformats.org/drawingml/2006/table">
            <a:tbl>
              <a:tblPr firstRow="1" bandRow="1"/>
              <a:tblGrid>
                <a:gridCol w="2895600">
                  <a:extLst>
                    <a:ext uri="{9D8B030D-6E8A-4147-A177-3AD203B41FA5}">
                      <a16:colId xmlns:a16="http://schemas.microsoft.com/office/drawing/2014/main" val="20000"/>
                    </a:ext>
                  </a:extLst>
                </a:gridCol>
                <a:gridCol w="2895600">
                  <a:extLst>
                    <a:ext uri="{9D8B030D-6E8A-4147-A177-3AD203B41FA5}">
                      <a16:colId xmlns:a16="http://schemas.microsoft.com/office/drawing/2014/main" val="20001"/>
                    </a:ext>
                  </a:extLst>
                </a:gridCol>
                <a:gridCol w="2895600">
                  <a:extLst>
                    <a:ext uri="{9D8B030D-6E8A-4147-A177-3AD203B41FA5}">
                      <a16:colId xmlns:a16="http://schemas.microsoft.com/office/drawing/2014/main" val="20002"/>
                    </a:ext>
                  </a:extLst>
                </a:gridCol>
              </a:tblGrid>
              <a:tr h="47085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endParaRPr lang="en-US" sz="2600" dirty="0">
                        <a:solidFill>
                          <a:srgbClr val="54B98F"/>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r>
                        <a:rPr lang="en-US" sz="2600" dirty="0" smtClean="0">
                          <a:solidFill>
                            <a:srgbClr val="7030A0"/>
                          </a:solidFill>
                        </a:rPr>
                        <a:t>Direct Mapped</a:t>
                      </a:r>
                      <a:endParaRPr lang="en-US" sz="2600" dirty="0">
                        <a:solidFill>
                          <a:srgbClr val="7030A0"/>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r>
                        <a:rPr lang="en-US" sz="2600" dirty="0" smtClean="0">
                          <a:solidFill>
                            <a:srgbClr val="7030A0"/>
                          </a:solidFill>
                        </a:rPr>
                        <a:t>Fully Associative</a:t>
                      </a:r>
                      <a:endParaRPr lang="en-US" sz="2600" dirty="0">
                        <a:solidFill>
                          <a:srgbClr val="7030A0"/>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7085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Tag Size</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Smaller</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Larger</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47085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SRAM Overhead</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Less</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More</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2"/>
                  </a:ext>
                </a:extLst>
              </a:tr>
              <a:tr h="47085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Controller Logic</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Less</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More</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47085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Speed</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Faster</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Slower</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4"/>
                  </a:ext>
                </a:extLst>
              </a:tr>
              <a:tr h="47085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Price</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Less</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More</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47085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Scalability</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Very</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Not Very</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6"/>
                  </a:ext>
                </a:extLst>
              </a:tr>
              <a:tr h="47085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 of conflict misses</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Lots</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Zero</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47085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Hit Rate</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Low</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High</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85000"/>
                      </a:sysClr>
                    </a:solidFill>
                  </a:tcPr>
                </a:tc>
                <a:extLst>
                  <a:ext uri="{0D108BD9-81ED-4DB2-BD59-A6C34878D82A}">
                    <a16:rowId xmlns:a16="http://schemas.microsoft.com/office/drawing/2014/main" val="10008"/>
                  </a:ext>
                </a:extLst>
              </a:tr>
              <a:tr h="47085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Pathological Cases</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Common</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r>
                        <a:rPr lang="en-US" sz="2600" dirty="0" smtClean="0">
                          <a:solidFill>
                            <a:schemeClr val="tx2"/>
                          </a:solidFill>
                        </a:rPr>
                        <a:t>?</a:t>
                      </a:r>
                      <a:endParaRPr lang="en-US" sz="2600" dirty="0">
                        <a:solidFill>
                          <a:schemeClr val="tx2"/>
                        </a:solidFill>
                      </a:endParaRPr>
                    </a:p>
                  </a:txBody>
                  <a:tcPr>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28575" cap="flat" cmpd="sng" algn="ctr">
                      <a:solidFill>
                        <a:srgbClr val="FFFFFF"/>
                      </a:solidFill>
                      <a:prstDash val="solid"/>
                      <a:round/>
                      <a:headEnd type="none" w="med" len="med"/>
                      <a:tailEnd type="none" w="med" len="med"/>
                    </a:lnT>
                    <a:lnB w="28575"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954126251"/>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EFE0FDE5-1195-4879-940F-31B1BE8EAA1F}" type="slidenum">
              <a:rPr lang="en-US" smtClean="0"/>
              <a:pPr>
                <a:defRPr/>
              </a:pPr>
              <a:t>64</a:t>
            </a:fld>
            <a:endParaRPr lang="en-US"/>
          </a:p>
        </p:txBody>
      </p:sp>
      <p:sp>
        <p:nvSpPr>
          <p:cNvPr id="5" name="Title 7"/>
          <p:cNvSpPr txBox="1">
            <a:spLocks/>
          </p:cNvSpPr>
          <p:nvPr/>
        </p:nvSpPr>
        <p:spPr>
          <a:xfrm>
            <a:off x="872571" y="1196513"/>
            <a:ext cx="7772400" cy="1470025"/>
          </a:xfrm>
          <a:prstGeom prst="rect">
            <a:avLst/>
          </a:prstGeom>
        </p:spPr>
        <p:txBody>
          <a:bodyPr vert="horz" lIns="91440" tIns="45720" rIns="91440" bIns="45720" rtlCol="0" anchor="ctr">
            <a:normAutofit/>
          </a:bodyPr>
          <a:lstStyle>
            <a:lvl1pPr algn="l" defTabSz="609570" rtl="0" eaLnBrk="1" latinLnBrk="0" hangingPunct="1">
              <a:spcBef>
                <a:spcPct val="0"/>
              </a:spcBef>
              <a:buNone/>
              <a:defRPr sz="4400" b="0" i="0" kern="1200" cap="none">
                <a:solidFill>
                  <a:srgbClr val="262626"/>
                </a:solidFill>
                <a:latin typeface="Source Sans Pro"/>
                <a:ea typeface="+mj-ea"/>
                <a:cs typeface="Source Sans Pro"/>
              </a:defRPr>
            </a:lvl1pPr>
          </a:lstStyle>
          <a:p>
            <a:pPr fontAlgn="auto">
              <a:spcAft>
                <a:spcPts val="0"/>
              </a:spcAft>
            </a:pPr>
            <a:r>
              <a:rPr lang="en-US" smtClean="0">
                <a:solidFill>
                  <a:srgbClr val="000000"/>
                </a:solidFill>
              </a:rPr>
              <a:t>Reducing Conflict Misses</a:t>
            </a:r>
            <a:br>
              <a:rPr lang="en-US" smtClean="0">
                <a:solidFill>
                  <a:srgbClr val="000000"/>
                </a:solidFill>
              </a:rPr>
            </a:br>
            <a:r>
              <a:rPr lang="en-US" smtClean="0">
                <a:solidFill>
                  <a:srgbClr val="000000"/>
                </a:solidFill>
              </a:rPr>
              <a:t>with Set-Associative Caches</a:t>
            </a:r>
            <a:endParaRPr lang="en-US" dirty="0">
              <a:solidFill>
                <a:srgbClr val="000000"/>
              </a:solidFill>
            </a:endParaRPr>
          </a:p>
        </p:txBody>
      </p:sp>
      <p:sp>
        <p:nvSpPr>
          <p:cNvPr id="6" name="Subtitle 8"/>
          <p:cNvSpPr txBox="1">
            <a:spLocks/>
          </p:cNvSpPr>
          <p:nvPr/>
        </p:nvSpPr>
        <p:spPr>
          <a:xfrm>
            <a:off x="1558371" y="2952288"/>
            <a:ext cx="6400800" cy="1752600"/>
          </a:xfrm>
          <a:prstGeom prst="rect">
            <a:avLst/>
          </a:prstGeom>
        </p:spPr>
        <p:txBody>
          <a:bodyPr vert="horz" lIns="91440" tIns="45720" rIns="91440" bIns="45720" rtlCol="0">
            <a:normAutofit/>
          </a:bodyPr>
          <a:lstStyle>
            <a:lvl1pPr marL="298450" indent="-298450" algn="l" defTabSz="609570" rtl="0" eaLnBrk="1" latinLnBrk="0" hangingPunct="1">
              <a:spcBef>
                <a:spcPts val="0"/>
              </a:spcBef>
              <a:spcAft>
                <a:spcPts val="0"/>
              </a:spcAft>
              <a:buFont typeface="Arial" charset="0"/>
              <a:buChar char="•"/>
              <a:tabLst/>
              <a:defRPr sz="3200" b="0" i="0" strike="noStrike" kern="1200" cap="none" normalizeH="0" baseline="0">
                <a:solidFill>
                  <a:srgbClr val="262626"/>
                </a:solidFill>
                <a:latin typeface="Source Sans Pro"/>
                <a:ea typeface="+mn-ea"/>
                <a:cs typeface="Source Sans Pro"/>
              </a:defRPr>
            </a:lvl1pPr>
            <a:lvl2pPr marL="527050" indent="-298450" algn="l" defTabSz="609570" rtl="0" eaLnBrk="1" latinLnBrk="0" hangingPunct="1">
              <a:spcBef>
                <a:spcPts val="0"/>
              </a:spcBef>
              <a:buFont typeface="Arial"/>
              <a:buChar char="•"/>
              <a:tabLst/>
              <a:defRPr lang="en-US" sz="2800" kern="1200" dirty="0" smtClean="0">
                <a:solidFill>
                  <a:srgbClr val="262626"/>
                </a:solidFill>
                <a:latin typeface="Source Sans Pro"/>
                <a:ea typeface="+mn-ea"/>
                <a:cs typeface="Source Sans Pro"/>
              </a:defRPr>
            </a:lvl2pPr>
            <a:lvl3pPr marL="641350" indent="-171450" algn="l" defTabSz="609570" rtl="0" eaLnBrk="1" latinLnBrk="0" hangingPunct="1">
              <a:spcBef>
                <a:spcPct val="20000"/>
              </a:spcBef>
              <a:buFont typeface="Lucida Grande"/>
              <a:buChar char="-"/>
              <a:tabLst/>
              <a:defRPr sz="2400" kern="1200">
                <a:solidFill>
                  <a:srgbClr val="262626"/>
                </a:solidFill>
                <a:latin typeface="Source Sans Pro"/>
                <a:ea typeface="+mn-ea"/>
                <a:cs typeface="Source Sans Pro"/>
              </a:defRPr>
            </a:lvl3pPr>
            <a:lvl4pPr marL="1041400" indent="-228600" algn="l" defTabSz="609570" rtl="0" eaLnBrk="1" latinLnBrk="0" hangingPunct="1">
              <a:spcBef>
                <a:spcPct val="20000"/>
              </a:spcBef>
              <a:buFont typeface="Arial"/>
              <a:buChar char="•"/>
              <a:tabLst/>
              <a:defRPr sz="2000" kern="1200" baseline="0">
                <a:solidFill>
                  <a:srgbClr val="262626"/>
                </a:solidFill>
                <a:latin typeface="Source Sans Pro"/>
                <a:ea typeface="+mn-ea"/>
                <a:cs typeface="Source Sans Pro"/>
              </a:defRPr>
            </a:lvl4pPr>
            <a:lvl5pPr marL="1439863" indent="-284163" algn="l" defTabSz="609570" rtl="0" eaLnBrk="1" latinLnBrk="0" hangingPunct="1">
              <a:spcBef>
                <a:spcPct val="20000"/>
              </a:spcBef>
              <a:buFont typeface="Arial"/>
              <a:buChar char="»"/>
              <a:tabLst/>
              <a:defRPr sz="1600" kern="1200">
                <a:solidFill>
                  <a:srgbClr val="262626"/>
                </a:solidFill>
                <a:latin typeface="Source Sans Pro"/>
                <a:ea typeface="+mn-ea"/>
                <a:cs typeface="Source Sans Pro"/>
              </a:defRPr>
            </a:lvl5pPr>
            <a:lvl6pPr marL="3352632" indent="-304784" algn="l" defTabSz="609570" rtl="0" eaLnBrk="1" latinLnBrk="0" hangingPunct="1">
              <a:spcBef>
                <a:spcPct val="20000"/>
              </a:spcBef>
              <a:buFont typeface="Arial"/>
              <a:buChar char="•"/>
              <a:defRPr sz="2667" kern="1200">
                <a:solidFill>
                  <a:schemeClr val="tx1"/>
                </a:solidFill>
                <a:latin typeface="+mn-lt"/>
                <a:ea typeface="+mn-ea"/>
                <a:cs typeface="+mn-cs"/>
              </a:defRPr>
            </a:lvl6pPr>
            <a:lvl7pPr marL="3962202" indent="-304784" algn="l" defTabSz="609570" rtl="0" eaLnBrk="1" latinLnBrk="0" hangingPunct="1">
              <a:spcBef>
                <a:spcPct val="20000"/>
              </a:spcBef>
              <a:buFont typeface="Arial"/>
              <a:buChar char="•"/>
              <a:defRPr sz="2667" kern="1200">
                <a:solidFill>
                  <a:schemeClr val="tx1"/>
                </a:solidFill>
                <a:latin typeface="+mn-lt"/>
                <a:ea typeface="+mn-ea"/>
                <a:cs typeface="+mn-cs"/>
              </a:defRPr>
            </a:lvl7pPr>
            <a:lvl8pPr marL="4571772" indent="-304784" algn="l" defTabSz="609570" rtl="0" eaLnBrk="1" latinLnBrk="0" hangingPunct="1">
              <a:spcBef>
                <a:spcPct val="20000"/>
              </a:spcBef>
              <a:buFont typeface="Arial"/>
              <a:buChar char="•"/>
              <a:defRPr sz="2667" kern="1200">
                <a:solidFill>
                  <a:schemeClr val="tx1"/>
                </a:solidFill>
                <a:latin typeface="+mn-lt"/>
                <a:ea typeface="+mn-ea"/>
                <a:cs typeface="+mn-cs"/>
              </a:defRPr>
            </a:lvl8pPr>
            <a:lvl9pPr marL="5181341" indent="-304784" algn="l" defTabSz="609570" rtl="0" eaLnBrk="1" latinLnBrk="0" hangingPunct="1">
              <a:spcBef>
                <a:spcPct val="20000"/>
              </a:spcBef>
              <a:buFont typeface="Arial"/>
              <a:buChar char="•"/>
              <a:defRPr sz="2667" kern="1200">
                <a:solidFill>
                  <a:schemeClr val="tx1"/>
                </a:solidFill>
                <a:latin typeface="+mn-lt"/>
                <a:ea typeface="+mn-ea"/>
                <a:cs typeface="+mn-cs"/>
              </a:defRPr>
            </a:lvl9pPr>
          </a:lstStyle>
          <a:p>
            <a:pPr marL="0" indent="0" fontAlgn="auto">
              <a:buNone/>
            </a:pPr>
            <a:r>
              <a:rPr lang="en-US" dirty="0" smtClean="0">
                <a:solidFill>
                  <a:schemeClr val="tx2"/>
                </a:solidFill>
              </a:rPr>
              <a:t>Not too conflict-y. Not too slow.</a:t>
            </a:r>
          </a:p>
          <a:p>
            <a:pPr marL="0" indent="0" fontAlgn="auto">
              <a:buNone/>
            </a:pPr>
            <a:r>
              <a:rPr lang="en-US" dirty="0" smtClean="0">
                <a:solidFill>
                  <a:schemeClr val="tx2"/>
                </a:solidFill>
              </a:rPr>
              <a:t>					… Just Right!</a:t>
            </a:r>
            <a:endParaRPr lang="en-US" dirty="0">
              <a:solidFill>
                <a:schemeClr val="tx2"/>
              </a:solidFill>
            </a:endParaRPr>
          </a:p>
        </p:txBody>
      </p:sp>
      <p:pic>
        <p:nvPicPr>
          <p:cNvPr id="7" name="Picture 6"/>
          <p:cNvPicPr>
            <a:picLocks noChangeAspect="1"/>
          </p:cNvPicPr>
          <p:nvPr/>
        </p:nvPicPr>
        <p:blipFill>
          <a:blip r:embed="rId2"/>
          <a:stretch>
            <a:fillRect/>
          </a:stretch>
        </p:blipFill>
        <p:spPr>
          <a:xfrm>
            <a:off x="554487" y="3647380"/>
            <a:ext cx="3739927" cy="2419265"/>
          </a:xfrm>
          <a:prstGeom prst="rect">
            <a:avLst/>
          </a:prstGeom>
        </p:spPr>
      </p:pic>
    </p:spTree>
    <p:extLst>
      <p:ext uri="{BB962C8B-B14F-4D97-AF65-F5344CB8AC3E}">
        <p14:creationId xmlns:p14="http://schemas.microsoft.com/office/powerpoint/2010/main" val="3205080422"/>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EFE0FDE5-1195-4879-940F-31B1BE8EAA1F}" type="slidenum">
              <a:rPr lang="en-US" smtClean="0"/>
              <a:pPr>
                <a:defRPr/>
              </a:pPr>
              <a:t>65</a:t>
            </a:fld>
            <a:endParaRPr lang="en-US"/>
          </a:p>
        </p:txBody>
      </p:sp>
      <p:sp>
        <p:nvSpPr>
          <p:cNvPr id="19" name="Title 1"/>
          <p:cNvSpPr txBox="1">
            <a:spLocks/>
          </p:cNvSpPr>
          <p:nvPr/>
        </p:nvSpPr>
        <p:spPr>
          <a:xfrm>
            <a:off x="457200" y="152528"/>
            <a:ext cx="5930370"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t>8 byte, 2-way </a:t>
            </a:r>
            <a:b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br>
            <a:r>
              <a:rPr kumimoji="0" lang="en-US" sz="4400" b="0" i="0" u="none" strike="noStrike" kern="1200" cap="none" spc="0" normalizeH="0" baseline="0" noProof="0" smtClean="0">
                <a:ln>
                  <a:noFill/>
                </a:ln>
                <a:solidFill>
                  <a:sysClr val="windowText" lastClr="000000"/>
                </a:solidFill>
                <a:effectLst/>
                <a:uLnTx/>
                <a:uFillTx/>
                <a:latin typeface="Source Sans Pro" panose="020B0503030403020204"/>
              </a:rPr>
              <a:t>set associative Cache</a:t>
            </a:r>
            <a:endParaRPr kumimoji="0" lang="en-US" sz="44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20" name="Rectangle 19"/>
          <p:cNvSpPr/>
          <p:nvPr/>
        </p:nvSpPr>
        <p:spPr>
          <a:xfrm>
            <a:off x="3121577" y="2244104"/>
            <a:ext cx="1041271"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CACHE</a:t>
            </a:r>
            <a:endParaRPr lang="en-US" b="1" dirty="0">
              <a:solidFill>
                <a:prstClr val="black"/>
              </a:solidFill>
              <a:latin typeface="Calibri"/>
              <a:ea typeface="+mn-ea"/>
              <a:cs typeface="+mn-cs"/>
            </a:endParaRPr>
          </a:p>
        </p:txBody>
      </p:sp>
      <p:sp>
        <p:nvSpPr>
          <p:cNvPr id="21" name="Rectangle 20"/>
          <p:cNvSpPr/>
          <p:nvPr/>
        </p:nvSpPr>
        <p:spPr>
          <a:xfrm>
            <a:off x="708244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22" name="Content Placeholder 2"/>
          <p:cNvSpPr txBox="1">
            <a:spLocks/>
          </p:cNvSpPr>
          <p:nvPr/>
        </p:nvSpPr>
        <p:spPr>
          <a:xfrm>
            <a:off x="270435" y="4123674"/>
            <a:ext cx="5749365" cy="2232676"/>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pPr>
            <a:r>
              <a:rPr lang="en-US" dirty="0" smtClean="0">
                <a:solidFill>
                  <a:prstClr val="black"/>
                </a:solidFill>
                <a:latin typeface="Source Sans Pro" panose="020B0503030403020204"/>
              </a:rPr>
              <a:t>What should the </a:t>
            </a:r>
            <a:r>
              <a:rPr lang="en-US" b="1" dirty="0" smtClean="0">
                <a:solidFill>
                  <a:prstClr val="black"/>
                </a:solidFill>
                <a:latin typeface="Source Sans Pro" panose="020B0503030403020204"/>
              </a:rPr>
              <a:t>offset </a:t>
            </a:r>
            <a:r>
              <a:rPr lang="en-US" dirty="0" smtClean="0">
                <a:solidFill>
                  <a:prstClr val="black"/>
                </a:solidFill>
                <a:latin typeface="Source Sans Pro" panose="020B0503030403020204"/>
              </a:rPr>
              <a:t>be?</a:t>
            </a:r>
          </a:p>
          <a:p>
            <a:pPr marL="0" indent="0" fontAlgn="auto">
              <a:spcAft>
                <a:spcPts val="0"/>
              </a:spcAft>
              <a:buFont typeface="Arial"/>
              <a:buNone/>
            </a:pPr>
            <a:r>
              <a:rPr lang="en-US" dirty="0" smtClean="0">
                <a:solidFill>
                  <a:prstClr val="black"/>
                </a:solidFill>
                <a:latin typeface="Source Sans Pro" panose="020B0503030403020204"/>
              </a:rPr>
              <a:t>What should the </a:t>
            </a:r>
            <a:r>
              <a:rPr lang="en-US" b="1" dirty="0" smtClean="0">
                <a:solidFill>
                  <a:prstClr val="black"/>
                </a:solidFill>
                <a:latin typeface="Source Sans Pro" panose="020B0503030403020204"/>
              </a:rPr>
              <a:t>index </a:t>
            </a:r>
            <a:r>
              <a:rPr lang="en-US" dirty="0" smtClean="0">
                <a:solidFill>
                  <a:prstClr val="black"/>
                </a:solidFill>
                <a:latin typeface="Source Sans Pro" panose="020B0503030403020204"/>
              </a:rPr>
              <a:t>be?</a:t>
            </a:r>
          </a:p>
          <a:p>
            <a:pPr marL="0" indent="0" fontAlgn="auto">
              <a:spcAft>
                <a:spcPts val="0"/>
              </a:spcAft>
              <a:buFont typeface="Arial"/>
              <a:buNone/>
            </a:pPr>
            <a:r>
              <a:rPr lang="en-US" dirty="0" smtClean="0">
                <a:solidFill>
                  <a:prstClr val="black"/>
                </a:solidFill>
                <a:latin typeface="Source Sans Pro" panose="020B0503030403020204"/>
              </a:rPr>
              <a:t>What should the </a:t>
            </a:r>
            <a:r>
              <a:rPr lang="en-US" b="1" dirty="0" smtClean="0">
                <a:solidFill>
                  <a:prstClr val="black"/>
                </a:solidFill>
                <a:latin typeface="Source Sans Pro" panose="020B0503030403020204"/>
              </a:rPr>
              <a:t>tag</a:t>
            </a:r>
            <a:r>
              <a:rPr lang="en-US" dirty="0" smtClean="0">
                <a:solidFill>
                  <a:prstClr val="black"/>
                </a:solidFill>
                <a:latin typeface="Source Sans Pro" panose="020B0503030403020204"/>
              </a:rPr>
              <a:t> be?</a:t>
            </a:r>
          </a:p>
        </p:txBody>
      </p:sp>
      <p:sp>
        <p:nvSpPr>
          <p:cNvPr id="23" name="Rectangle 22"/>
          <p:cNvSpPr/>
          <p:nvPr/>
        </p:nvSpPr>
        <p:spPr>
          <a:xfrm>
            <a:off x="259848" y="1377199"/>
            <a:ext cx="3214094" cy="1200328"/>
          </a:xfrm>
          <a:prstGeom prst="rect">
            <a:avLst/>
          </a:prstGeom>
        </p:spPr>
        <p:txBody>
          <a:bodyPr wrap="square">
            <a:spAutoFit/>
          </a:bodyPr>
          <a:lstStyle/>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a:t>
            </a:r>
            <a:r>
              <a:rPr lang="en-US" sz="1200" b="1" dirty="0" smtClean="0">
                <a:solidFill>
                  <a:srgbClr val="008000"/>
                </a:solidFill>
                <a:latin typeface="Courier New" pitchFamily="49" charset="0"/>
                <a:ea typeface="+mn-ea"/>
                <a:cs typeface="+mn-cs"/>
              </a:rPr>
              <a:t>   </a:t>
            </a:r>
            <a:r>
              <a:rPr lang="en-US" b="1" dirty="0" smtClean="0">
                <a:solidFill>
                  <a:srgbClr val="008000"/>
                </a:solidFill>
                <a:latin typeface="Courier New" pitchFamily="49" charset="0"/>
                <a:ea typeface="+mn-ea"/>
                <a:cs typeface="+mn-cs"/>
              </a:rPr>
              <a:t>XX</a:t>
            </a:r>
            <a:r>
              <a:rPr lang="en-US" b="1" dirty="0" smtClean="0">
                <a:solidFill>
                  <a:srgbClr val="FF0000"/>
                </a:solidFill>
                <a:latin typeface="Courier New" pitchFamily="49" charset="0"/>
                <a:ea typeface="+mn-ea"/>
                <a:cs typeface="+mn-cs"/>
              </a:rPr>
              <a:t>X</a:t>
            </a:r>
            <a:r>
              <a:rPr lang="en-US" b="1" dirty="0" smtClean="0">
                <a:solidFill>
                  <a:prstClr val="black">
                    <a:lumMod val="50000"/>
                    <a:lumOff val="50000"/>
                  </a:prstClr>
                </a:solidFill>
                <a:latin typeface="Courier New" pitchFamily="49" charset="0"/>
                <a:ea typeface="+mn-ea"/>
                <a:cs typeface="+mn-cs"/>
              </a:rPr>
              <a:t>X</a:t>
            </a:r>
          </a:p>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tag</a:t>
            </a:r>
            <a:r>
              <a:rPr lang="en-US" b="1" dirty="0" smtClean="0">
                <a:solidFill>
                  <a:prstClr val="black"/>
                </a:solidFill>
                <a:latin typeface="Courier New" pitchFamily="49" charset="0"/>
                <a:ea typeface="+mn-ea"/>
                <a:cs typeface="+mn-cs"/>
              </a:rPr>
              <a:t>||</a:t>
            </a:r>
            <a:r>
              <a:rPr lang="en-US" b="1" dirty="0" smtClean="0">
                <a:solidFill>
                  <a:prstClr val="black">
                    <a:lumMod val="50000"/>
                    <a:lumOff val="50000"/>
                  </a:prstClr>
                </a:solidFill>
                <a:latin typeface="Courier New" pitchFamily="49" charset="0"/>
                <a:ea typeface="+mn-ea"/>
                <a:cs typeface="+mn-cs"/>
              </a:rPr>
              <a:t>offset</a:t>
            </a:r>
            <a:endParaRPr lang="en-US" b="1" dirty="0">
              <a:solidFill>
                <a:prstClr val="black">
                  <a:lumMod val="50000"/>
                  <a:lumOff val="50000"/>
                </a:prstClr>
              </a:solidFill>
              <a:latin typeface="Courier New" pitchFamily="49" charset="0"/>
              <a:ea typeface="+mn-ea"/>
              <a:cs typeface="+mn-cs"/>
            </a:endParaRPr>
          </a:p>
          <a:p>
            <a:pPr fontAlgn="auto">
              <a:spcBef>
                <a:spcPts val="0"/>
              </a:spcBef>
              <a:spcAft>
                <a:spcPts val="0"/>
              </a:spcAft>
              <a:tabLst>
                <a:tab pos="457200" algn="l"/>
                <a:tab pos="1485900" algn="l"/>
              </a:tabLst>
            </a:pPr>
            <a:endParaRPr lang="en-US" b="1" dirty="0" smtClean="0">
              <a:solidFill>
                <a:srgbClr val="FF0000"/>
              </a:solidFill>
              <a:latin typeface="Courier New" pitchFamily="49" charset="0"/>
              <a:ea typeface="+mn-ea"/>
              <a:cs typeface="+mn-cs"/>
            </a:endParaRPr>
          </a:p>
        </p:txBody>
      </p:sp>
      <p:sp>
        <p:nvSpPr>
          <p:cNvPr id="24" name="Rectangle 23"/>
          <p:cNvSpPr/>
          <p:nvPr/>
        </p:nvSpPr>
        <p:spPr>
          <a:xfrm rot="16200000">
            <a:off x="700547" y="2065813"/>
            <a:ext cx="1031189" cy="430887"/>
          </a:xfrm>
          <a:prstGeom prst="rect">
            <a:avLst/>
          </a:prstGeom>
        </p:spPr>
        <p:txBody>
          <a:bodyPr wrap="none">
            <a:spAutoFit/>
          </a:bodyPr>
          <a:lstStyle/>
          <a:p>
            <a:pPr fontAlgn="auto">
              <a:spcBef>
                <a:spcPts val="0"/>
              </a:spcBef>
              <a:spcAft>
                <a:spcPts val="0"/>
              </a:spcAft>
            </a:pPr>
            <a:r>
              <a:rPr lang="en-US" sz="2200" b="1" dirty="0">
                <a:solidFill>
                  <a:srgbClr val="FF0000"/>
                </a:solidFill>
                <a:latin typeface="Courier New" pitchFamily="49" charset="0"/>
                <a:ea typeface="+mn-ea"/>
                <a:cs typeface="+mn-cs"/>
              </a:rPr>
              <a:t>index</a:t>
            </a:r>
            <a:endParaRPr lang="en-US" sz="2200" dirty="0">
              <a:solidFill>
                <a:prstClr val="black"/>
              </a:solidFill>
              <a:latin typeface="Calibri"/>
              <a:ea typeface="+mn-ea"/>
              <a:cs typeface="+mn-cs"/>
            </a:endParaRPr>
          </a:p>
        </p:txBody>
      </p:sp>
      <p:sp>
        <p:nvSpPr>
          <p:cNvPr id="25" name="Rectangle 24"/>
          <p:cNvSpPr/>
          <p:nvPr/>
        </p:nvSpPr>
        <p:spPr>
          <a:xfrm>
            <a:off x="366465" y="1377199"/>
            <a:ext cx="2755112" cy="1384995"/>
          </a:xfrm>
          <a:prstGeom prst="rect">
            <a:avLst/>
          </a:prstGeom>
          <a:solidFill>
            <a:sysClr val="window" lastClr="FFFFFF"/>
          </a:solid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tab pos="457200" algn="l"/>
                <a:tab pos="1485900" algn="l"/>
              </a:tabLst>
              <a:defRPr/>
            </a:pPr>
            <a:r>
              <a:rPr kumimoji="0" lang="en-US" sz="1200" b="1" i="0" u="none" strike="noStrike" kern="0" cap="none" spc="0" normalizeH="0" baseline="0" noProof="0" dirty="0" smtClean="0">
                <a:ln>
                  <a:noFill/>
                </a:ln>
                <a:solidFill>
                  <a:srgbClr val="008000"/>
                </a:solidFill>
                <a:effectLst/>
                <a:uLnTx/>
                <a:uFillTx/>
                <a:latin typeface="Courier New" pitchFamily="49" charset="0"/>
                <a:ea typeface="+mn-ea"/>
                <a:cs typeface="+mn-cs"/>
              </a:rPr>
              <a:t>    </a:t>
            </a:r>
            <a:r>
              <a:rPr kumimoji="0" lang="en-US" sz="1800" b="1" i="0" u="none" strike="noStrike" kern="0" cap="none" spc="0" normalizeH="0" baseline="0" noProof="0" dirty="0" smtClean="0">
                <a:ln>
                  <a:noFill/>
                </a:ln>
                <a:solidFill>
                  <a:prstClr val="black"/>
                </a:solidFill>
                <a:effectLst/>
                <a:uLnTx/>
                <a:uFillTx/>
                <a:latin typeface="Courier New" pitchFamily="49" charset="0"/>
                <a:ea typeface="+mn-ea"/>
                <a:cs typeface="+mn-cs"/>
              </a:rPr>
              <a:t>XXX</a:t>
            </a:r>
            <a:r>
              <a:rPr kumimoji="0" lang="en-US" sz="1800" b="1" i="0" u="none" strike="noStrike" kern="0" cap="none" spc="0" normalizeH="0" baseline="0" noProof="0" dirty="0" smtClean="0">
                <a:ln>
                  <a:noFill/>
                </a:ln>
                <a:solidFill>
                  <a:prstClr val="black">
                    <a:lumMod val="50000"/>
                    <a:lumOff val="50000"/>
                  </a:prstClr>
                </a:solidFill>
                <a:effectLst/>
                <a:uLnTx/>
                <a:uFillTx/>
                <a:latin typeface="Courier New" pitchFamily="49" charset="0"/>
                <a:ea typeface="+mn-ea"/>
                <a:cs typeface="+mn-cs"/>
              </a:rPr>
              <a:t>X</a:t>
            </a:r>
          </a:p>
          <a:p>
            <a:pPr marL="0" marR="0" lvl="0" indent="0" defTabSz="914400" eaLnBrk="1" fontAlgn="auto" latinLnBrk="0" hangingPunct="1">
              <a:lnSpc>
                <a:spcPct val="100000"/>
              </a:lnSpc>
              <a:spcBef>
                <a:spcPts val="0"/>
              </a:spcBef>
              <a:spcAft>
                <a:spcPts val="0"/>
              </a:spcAft>
              <a:buClrTx/>
              <a:buSzTx/>
              <a:buFontTx/>
              <a:buNone/>
              <a:tabLst>
                <a:tab pos="457200" algn="l"/>
                <a:tab pos="1485900" algn="l"/>
              </a:tabLst>
              <a:defRPr/>
            </a:pPr>
            <a:r>
              <a:rPr kumimoji="0" lang="en-US" sz="1800" b="1" i="0" u="none" strike="noStrike" kern="0" cap="none" spc="0" normalizeH="0" baseline="0" noProof="0" dirty="0" smtClean="0">
                <a:ln>
                  <a:noFill/>
                </a:ln>
                <a:solidFill>
                  <a:srgbClr val="008000"/>
                </a:solidFill>
                <a:effectLst/>
                <a:uLnTx/>
                <a:uFillTx/>
                <a:latin typeface="Courier New" pitchFamily="49" charset="0"/>
                <a:ea typeface="+mn-ea"/>
                <a:cs typeface="+mn-cs"/>
              </a:rPr>
              <a:t>     </a:t>
            </a:r>
            <a:r>
              <a:rPr kumimoji="0" lang="en-US" sz="1800" b="1" i="0" u="none" strike="noStrike" kern="0" cap="none" spc="0" normalizeH="0" baseline="0" noProof="0" dirty="0" smtClean="0">
                <a:ln>
                  <a:noFill/>
                </a:ln>
                <a:solidFill>
                  <a:prstClr val="black">
                    <a:lumMod val="50000"/>
                    <a:lumOff val="50000"/>
                  </a:prstClr>
                </a:solidFill>
                <a:effectLst/>
                <a:uLnTx/>
                <a:uFillTx/>
                <a:latin typeface="Courier New" pitchFamily="49" charset="0"/>
                <a:ea typeface="+mn-ea"/>
                <a:cs typeface="+mn-cs"/>
              </a:rPr>
              <a:t>offset</a:t>
            </a:r>
            <a:endParaRPr kumimoji="0" lang="en-US" sz="1800" b="1" i="0" u="none" strike="noStrike" kern="0" cap="none" spc="0" normalizeH="0" baseline="0" noProof="0" dirty="0" smtClean="0">
              <a:ln>
                <a:noFill/>
              </a:ln>
              <a:solidFill>
                <a:srgbClr val="008000"/>
              </a:solidFill>
              <a:effectLst/>
              <a:uLnTx/>
              <a:uFillTx/>
              <a:latin typeface="Courier New" pitchFamily="49" charset="0"/>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tab pos="457200" algn="l"/>
                <a:tab pos="1485900" algn="l"/>
              </a:tabLst>
              <a:defRPr/>
            </a:pPr>
            <a:endParaRPr kumimoji="0" lang="en-US" sz="1800" b="1" i="0" u="none" strike="noStrike" kern="0" cap="none" spc="0" normalizeH="0" baseline="0" noProof="0" dirty="0" smtClean="0">
              <a:ln>
                <a:noFill/>
              </a:ln>
              <a:solidFill>
                <a:srgbClr val="FF0000"/>
              </a:solidFill>
              <a:effectLst/>
              <a:uLnTx/>
              <a:uFillTx/>
              <a:latin typeface="Courier New" pitchFamily="49" charset="0"/>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tab pos="457200" algn="l"/>
                <a:tab pos="1485900" algn="l"/>
              </a:tabLst>
              <a:defRPr/>
            </a:pPr>
            <a:endParaRPr kumimoji="0" lang="en-US" sz="1200" b="1" i="0" u="none" strike="noStrike" kern="0" cap="none" spc="0" normalizeH="0" baseline="0" noProof="0" dirty="0" smtClean="0">
              <a:ln>
                <a:noFill/>
              </a:ln>
              <a:solidFill>
                <a:srgbClr val="FF0000"/>
              </a:solidFill>
              <a:effectLst/>
              <a:uLnTx/>
              <a:uFillTx/>
              <a:latin typeface="Courier New" pitchFamily="49" charset="0"/>
              <a:ea typeface="+mn-ea"/>
              <a:cs typeface="+mn-cs"/>
            </a:endParaRPr>
          </a:p>
        </p:txBody>
      </p:sp>
      <p:graphicFrame>
        <p:nvGraphicFramePr>
          <p:cNvPr id="26" name="Table 25"/>
          <p:cNvGraphicFramePr>
            <a:graphicFrameLocks noGrp="1"/>
          </p:cNvGraphicFramePr>
          <p:nvPr>
            <p:extLst>
              <p:ext uri="{D42A27DB-BD31-4B8C-83A1-F6EECF244321}">
                <p14:modId xmlns:p14="http://schemas.microsoft.com/office/powerpoint/2010/main" val="3396550037"/>
              </p:ext>
            </p:extLst>
          </p:nvPr>
        </p:nvGraphicFramePr>
        <p:xfrm>
          <a:off x="1701565" y="2838055"/>
          <a:ext cx="2408957" cy="109728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solidFill>
                            <a:schemeClr val="bg1"/>
                          </a:solidFill>
                        </a:rPr>
                        <a:t>V</a:t>
                      </a:r>
                      <a:endParaRPr lang="en-US" sz="2000" dirty="0">
                        <a:solidFill>
                          <a:schemeClr val="bg1"/>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solidFill>
                            <a:schemeClr val="bg1"/>
                          </a:solidFill>
                        </a:rPr>
                        <a:t>tag</a:t>
                      </a:r>
                      <a:endParaRPr lang="en-US" sz="1600" b="0" dirty="0">
                        <a:solidFill>
                          <a:schemeClr val="bg1"/>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solidFill>
                            <a:schemeClr val="bg1"/>
                          </a:solidFill>
                        </a:rPr>
                        <a:t>data</a:t>
                      </a:r>
                      <a:endParaRPr lang="en-US" sz="2000" dirty="0">
                        <a:solidFill>
                          <a:schemeClr val="bg1"/>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23156">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xx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E    |    F</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xx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C    |    D</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2"/>
                  </a:ext>
                </a:extLst>
              </a:tr>
            </a:tbl>
          </a:graphicData>
        </a:graphic>
      </p:graphicFrame>
      <p:graphicFrame>
        <p:nvGraphicFramePr>
          <p:cNvPr id="27" name="Table 26"/>
          <p:cNvGraphicFramePr>
            <a:graphicFrameLocks noGrp="1"/>
          </p:cNvGraphicFramePr>
          <p:nvPr>
            <p:extLst>
              <p:ext uri="{D42A27DB-BD31-4B8C-83A1-F6EECF244321}">
                <p14:modId xmlns:p14="http://schemas.microsoft.com/office/powerpoint/2010/main" val="2828235572"/>
              </p:ext>
            </p:extLst>
          </p:nvPr>
        </p:nvGraphicFramePr>
        <p:xfrm>
          <a:off x="4436481" y="2837588"/>
          <a:ext cx="2408957" cy="109728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xx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N</a:t>
                      </a:r>
                      <a:r>
                        <a:rPr lang="en-US" sz="2000" baseline="0" dirty="0" smtClean="0">
                          <a:solidFill>
                            <a:schemeClr val="tx2"/>
                          </a:solidFill>
                        </a:rPr>
                        <a:t> </a:t>
                      </a:r>
                      <a:r>
                        <a:rPr lang="en-US" sz="2000" dirty="0" smtClean="0">
                          <a:solidFill>
                            <a:schemeClr val="tx2"/>
                          </a:solidFill>
                        </a:rPr>
                        <a:t>   |    O</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xx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P    |    Q</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2"/>
                  </a:ext>
                </a:extLst>
              </a:tr>
            </a:tbl>
          </a:graphicData>
        </a:graphic>
      </p:graphicFrame>
      <p:sp>
        <p:nvSpPr>
          <p:cNvPr id="28" name="Rectangle 27"/>
          <p:cNvSpPr/>
          <p:nvPr/>
        </p:nvSpPr>
        <p:spPr>
          <a:xfrm>
            <a:off x="334305" y="1377199"/>
            <a:ext cx="2864352" cy="923330"/>
          </a:xfrm>
          <a:prstGeom prst="rect">
            <a:avLst/>
          </a:prstGeom>
          <a:solidFill>
            <a:sysClr val="window" lastClr="FFFFFF"/>
          </a:solid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tab pos="457200" algn="l"/>
                <a:tab pos="1485900" algn="l"/>
              </a:tabLst>
              <a:defRPr/>
            </a:pPr>
            <a:r>
              <a:rPr kumimoji="0" lang="en-US" sz="1800" b="1" i="0" u="none" strike="noStrike" kern="0" cap="none" spc="0" normalizeH="0" baseline="0" noProof="0" dirty="0" smtClean="0">
                <a:ln>
                  <a:noFill/>
                </a:ln>
                <a:solidFill>
                  <a:srgbClr val="008000"/>
                </a:solidFill>
                <a:effectLst/>
                <a:uLnTx/>
                <a:uFillTx/>
                <a:latin typeface="Courier New" pitchFamily="49" charset="0"/>
                <a:ea typeface="+mn-ea"/>
                <a:cs typeface="+mn-cs"/>
              </a:rPr>
              <a:t>  </a:t>
            </a:r>
            <a:r>
              <a:rPr kumimoji="0" lang="en-US" b="1" i="0" u="none" strike="noStrike" kern="0" cap="none" spc="0" normalizeH="0" baseline="0" noProof="0" dirty="0" smtClean="0">
                <a:ln>
                  <a:noFill/>
                </a:ln>
                <a:solidFill>
                  <a:prstClr val="black"/>
                </a:solidFill>
                <a:effectLst/>
                <a:uLnTx/>
                <a:uFillTx/>
                <a:latin typeface="Courier New" pitchFamily="49" charset="0"/>
                <a:ea typeface="+mn-ea"/>
                <a:cs typeface="+mn-cs"/>
              </a:rPr>
              <a:t>XXXX</a:t>
            </a:r>
          </a:p>
          <a:p>
            <a:pPr marL="0" marR="0" lvl="0" indent="0" defTabSz="914400" eaLnBrk="1" fontAlgn="auto" latinLnBrk="0" hangingPunct="1">
              <a:lnSpc>
                <a:spcPct val="100000"/>
              </a:lnSpc>
              <a:spcBef>
                <a:spcPts val="0"/>
              </a:spcBef>
              <a:spcAft>
                <a:spcPts val="0"/>
              </a:spcAft>
              <a:buClrTx/>
              <a:buSzTx/>
              <a:buFontTx/>
              <a:buNone/>
              <a:tabLst>
                <a:tab pos="457200" algn="l"/>
                <a:tab pos="1485900" algn="l"/>
              </a:tabLst>
              <a:defRPr/>
            </a:pPr>
            <a:endParaRPr kumimoji="0" lang="en-US" sz="1800" b="1" i="0" u="none" strike="noStrike" kern="0" cap="none" spc="0" normalizeH="0" baseline="0" noProof="0" dirty="0" smtClean="0">
              <a:ln>
                <a:noFill/>
              </a:ln>
              <a:solidFill>
                <a:srgbClr val="FF0000"/>
              </a:solidFill>
              <a:effectLst/>
              <a:uLnTx/>
              <a:uFillTx/>
              <a:latin typeface="Courier New" pitchFamily="49" charset="0"/>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tab pos="457200" algn="l"/>
                <a:tab pos="1485900" algn="l"/>
              </a:tabLst>
              <a:defRPr/>
            </a:pPr>
            <a:endParaRPr kumimoji="0" lang="en-US" sz="1200" b="1" i="0" u="none" strike="noStrike" kern="0" cap="none" spc="0" normalizeH="0" baseline="0" noProof="0" dirty="0" smtClean="0">
              <a:ln>
                <a:noFill/>
              </a:ln>
              <a:solidFill>
                <a:srgbClr val="FF0000"/>
              </a:solidFill>
              <a:effectLst/>
              <a:uLnTx/>
              <a:uFillTx/>
              <a:latin typeface="Courier New" pitchFamily="49" charset="0"/>
              <a:ea typeface="+mn-ea"/>
              <a:cs typeface="+mn-cs"/>
            </a:endParaRPr>
          </a:p>
        </p:txBody>
      </p:sp>
      <p:graphicFrame>
        <p:nvGraphicFramePr>
          <p:cNvPr id="29" name="Table 28"/>
          <p:cNvGraphicFramePr>
            <a:graphicFrameLocks noGrp="1"/>
          </p:cNvGraphicFramePr>
          <p:nvPr>
            <p:extLst>
              <p:ext uri="{D42A27DB-BD31-4B8C-83A1-F6EECF244321}">
                <p14:modId xmlns:p14="http://schemas.microsoft.com/office/powerpoint/2010/main" val="1078857466"/>
              </p:ext>
            </p:extLst>
          </p:nvPr>
        </p:nvGraphicFramePr>
        <p:xfrm>
          <a:off x="837418" y="2838055"/>
          <a:ext cx="785900" cy="1097280"/>
        </p:xfrm>
        <a:graphic>
          <a:graphicData uri="http://schemas.openxmlformats.org/drawingml/2006/table">
            <a:tbl>
              <a:tblPr firstRow="1" bandRow="1"/>
              <a:tblGrid>
                <a:gridCol w="785900">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rPr>
                        <a:t>index</a:t>
                      </a:r>
                      <a:endParaRPr lang="en-US" sz="2000" b="0" dirty="0">
                        <a:solidFill>
                          <a:schemeClr val="tx2"/>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1</a:t>
                      </a:r>
                      <a:endParaRPr lang="en-US" sz="2000" dirty="0">
                        <a:solidFill>
                          <a:schemeClr val="tx2"/>
                        </a:solidFill>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graphicFrame>
        <p:nvGraphicFramePr>
          <p:cNvPr id="30" name="Content Placeholder 23"/>
          <p:cNvGraphicFramePr>
            <a:graphicFrameLocks/>
          </p:cNvGraphicFramePr>
          <p:nvPr>
            <p:extLst>
              <p:ext uri="{D42A27DB-BD31-4B8C-83A1-F6EECF244321}">
                <p14:modId xmlns:p14="http://schemas.microsoft.com/office/powerpoint/2010/main" val="702300018"/>
              </p:ext>
            </p:extLst>
          </p:nvPr>
        </p:nvGraphicFramePr>
        <p:xfrm>
          <a:off x="6987179" y="537971"/>
          <a:ext cx="1741251" cy="621792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gridCol w="964066">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rPr>
                        <a:t>addr</a:t>
                      </a:r>
                      <a:endParaRPr lang="en-US" sz="2000" b="0" dirty="0">
                        <a:solidFill>
                          <a:srgbClr val="000000"/>
                        </a:solidFill>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rPr>
                        <a:t>0000</a:t>
                      </a:r>
                      <a:endParaRPr lang="en-US" sz="2000" b="0" dirty="0">
                        <a:solidFill>
                          <a:schemeClr val="tx2"/>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A</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B</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C</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D</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rPr>
                        <a:t>0100</a:t>
                      </a:r>
                      <a:endParaRPr lang="en-US" sz="2000" b="0" dirty="0">
                        <a:solidFill>
                          <a:schemeClr val="tx2"/>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E</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F</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G</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H</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rPr>
                        <a:t>1000</a:t>
                      </a:r>
                      <a:endParaRPr lang="en-US" sz="2000" b="0" dirty="0">
                        <a:solidFill>
                          <a:schemeClr val="tx2"/>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J</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K</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L</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M</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rPr>
                        <a:t>1100</a:t>
                      </a:r>
                      <a:endParaRPr lang="en-US" sz="2000" b="0" dirty="0">
                        <a:solidFill>
                          <a:schemeClr val="tx2"/>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N</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O</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0504D"/>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P</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Q</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16"/>
                  </a:ext>
                </a:extLst>
              </a:tr>
            </a:tbl>
          </a:graphicData>
        </a:graphic>
      </p:graphicFrame>
    </p:spTree>
    <p:extLst>
      <p:ext uri="{BB962C8B-B14F-4D97-AF65-F5344CB8AC3E}">
        <p14:creationId xmlns:p14="http://schemas.microsoft.com/office/powerpoint/2010/main" val="1139556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8"/>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66</a:t>
            </a:fld>
            <a:endParaRPr lang="en-US" dirty="0"/>
          </a:p>
        </p:txBody>
      </p:sp>
      <p:sp>
        <p:nvSpPr>
          <p:cNvPr id="15" name="Rectangle 14"/>
          <p:cNvSpPr/>
          <p:nvPr/>
        </p:nvSpPr>
        <p:spPr>
          <a:xfrm>
            <a:off x="334305" y="1377199"/>
            <a:ext cx="2864352" cy="923330"/>
          </a:xfrm>
          <a:prstGeom prst="rect">
            <a:avLst/>
          </a:prstGeom>
          <a:solidFill>
            <a:sysClr val="window" lastClr="FFFFFF"/>
          </a:solid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tab pos="457200" algn="l"/>
                <a:tab pos="1485900" algn="l"/>
              </a:tabLst>
              <a:defRPr/>
            </a:pPr>
            <a:r>
              <a:rPr kumimoji="0" lang="en-US" b="1" i="0" u="none" strike="noStrike" kern="0" cap="none" spc="0" normalizeH="0" baseline="0" noProof="0" dirty="0" smtClean="0">
                <a:ln>
                  <a:noFill/>
                </a:ln>
                <a:solidFill>
                  <a:srgbClr val="008000"/>
                </a:solidFill>
                <a:effectLst/>
                <a:uLnTx/>
                <a:uFillTx/>
                <a:latin typeface="Courier New" pitchFamily="49" charset="0"/>
                <a:ea typeface="+mn-ea"/>
                <a:cs typeface="+mn-cs"/>
              </a:rPr>
              <a:t>  </a:t>
            </a:r>
            <a:r>
              <a:rPr kumimoji="0" lang="en-US" b="1" i="0" u="none" strike="noStrike" kern="0" cap="none" spc="0" normalizeH="0" baseline="0" noProof="0" dirty="0" smtClean="0">
                <a:ln>
                  <a:noFill/>
                </a:ln>
                <a:solidFill>
                  <a:prstClr val="black"/>
                </a:solidFill>
                <a:effectLst/>
                <a:uLnTx/>
                <a:uFillTx/>
                <a:latin typeface="Courier New" pitchFamily="49" charset="0"/>
                <a:ea typeface="+mn-ea"/>
                <a:cs typeface="+mn-cs"/>
              </a:rPr>
              <a:t>XXXXX</a:t>
            </a:r>
          </a:p>
          <a:p>
            <a:pPr marL="0" marR="0" lvl="0" indent="0" defTabSz="914400" eaLnBrk="1" fontAlgn="auto" latinLnBrk="0" hangingPunct="1">
              <a:lnSpc>
                <a:spcPct val="100000"/>
              </a:lnSpc>
              <a:spcBef>
                <a:spcPts val="0"/>
              </a:spcBef>
              <a:spcAft>
                <a:spcPts val="0"/>
              </a:spcAft>
              <a:buClrTx/>
              <a:buSzTx/>
              <a:buFontTx/>
              <a:buNone/>
              <a:tabLst>
                <a:tab pos="457200" algn="l"/>
                <a:tab pos="1485900" algn="l"/>
              </a:tabLst>
              <a:defRPr/>
            </a:pPr>
            <a:endParaRPr kumimoji="0" lang="en-US" sz="1800" b="1" i="0" u="none" strike="noStrike" kern="0" cap="none" spc="0" normalizeH="0" baseline="0" noProof="0" dirty="0" smtClean="0">
              <a:ln>
                <a:noFill/>
              </a:ln>
              <a:solidFill>
                <a:srgbClr val="FF0000"/>
              </a:solidFill>
              <a:effectLst/>
              <a:uLnTx/>
              <a:uFillTx/>
              <a:latin typeface="Courier New" pitchFamily="49" charset="0"/>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tab pos="457200" algn="l"/>
                <a:tab pos="1485900" algn="l"/>
              </a:tabLst>
              <a:defRPr/>
            </a:pPr>
            <a:endParaRPr kumimoji="0" lang="en-US" sz="1200" b="1" i="0" u="none" strike="noStrike" kern="0" cap="none" spc="0" normalizeH="0" baseline="0" noProof="0" dirty="0" smtClean="0">
              <a:ln>
                <a:noFill/>
              </a:ln>
              <a:solidFill>
                <a:srgbClr val="FF0000"/>
              </a:solidFill>
              <a:effectLst/>
              <a:uLnTx/>
              <a:uFillTx/>
              <a:latin typeface="Courier New" pitchFamily="49" charset="0"/>
              <a:ea typeface="+mn-ea"/>
              <a:cs typeface="+mn-cs"/>
            </a:endParaRPr>
          </a:p>
        </p:txBody>
      </p:sp>
      <p:sp>
        <p:nvSpPr>
          <p:cNvPr id="16" name="Title 1"/>
          <p:cNvSpPr txBox="1">
            <a:spLocks/>
          </p:cNvSpPr>
          <p:nvPr/>
        </p:nvSpPr>
        <p:spPr>
          <a:xfrm>
            <a:off x="457199" y="152528"/>
            <a:ext cx="7090475" cy="1143000"/>
          </a:xfrm>
          <a:prstGeom prst="rect">
            <a:avLst/>
          </a:prstGeom>
        </p:spPr>
        <p:txBody>
          <a:bodyPr vert="horz" lIns="91440" tIns="45720" rIns="91440" bIns="45720" rtlCol="0" anchor="ctr">
            <a:norm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smtClean="0">
                <a:ln>
                  <a:noFill/>
                </a:ln>
                <a:solidFill>
                  <a:schemeClr val="accent6"/>
                </a:solidFill>
                <a:effectLst/>
                <a:uLnTx/>
                <a:uFillTx/>
                <a:latin typeface="Source Sans Pro" panose="020B0503030403020204"/>
              </a:rPr>
              <a:t>Clicker Question</a:t>
            </a:r>
            <a:endParaRPr kumimoji="0" lang="en-US" sz="4400" b="0" i="0" u="none" strike="noStrike" kern="1200" cap="none" spc="0" normalizeH="0" baseline="0" noProof="0" dirty="0">
              <a:ln>
                <a:noFill/>
              </a:ln>
              <a:solidFill>
                <a:schemeClr val="accent6"/>
              </a:solidFill>
              <a:effectLst/>
              <a:uLnTx/>
              <a:uFillTx/>
              <a:latin typeface="Source Sans Pro" panose="020B0503030403020204"/>
            </a:endParaRPr>
          </a:p>
        </p:txBody>
      </p:sp>
      <p:sp>
        <p:nvSpPr>
          <p:cNvPr id="17" name="Rectangle 16"/>
          <p:cNvSpPr/>
          <p:nvPr/>
        </p:nvSpPr>
        <p:spPr>
          <a:xfrm>
            <a:off x="1901830" y="1167088"/>
            <a:ext cx="5842882" cy="1200329"/>
          </a:xfrm>
          <a:prstGeom prst="rect">
            <a:avLst/>
          </a:prstGeom>
        </p:spPr>
        <p:txBody>
          <a:bodyPr wrap="none">
            <a:spAutoFit/>
          </a:bodyPr>
          <a:lstStyle/>
          <a:p>
            <a:pPr fontAlgn="auto">
              <a:spcBef>
                <a:spcPts val="0"/>
              </a:spcBef>
              <a:spcAft>
                <a:spcPts val="0"/>
              </a:spcAft>
            </a:pPr>
            <a:r>
              <a:rPr lang="en-US" b="1" dirty="0">
                <a:solidFill>
                  <a:prstClr val="black"/>
                </a:solidFill>
                <a:latin typeface="Source Sans Pro" panose="020B0503030403020204"/>
                <a:ea typeface="+mn-ea"/>
                <a:cs typeface="+mn-cs"/>
              </a:rPr>
              <a:t>5</a:t>
            </a:r>
            <a:r>
              <a:rPr lang="en-US" b="1" dirty="0" smtClean="0">
                <a:solidFill>
                  <a:prstClr val="black"/>
                </a:solidFill>
                <a:latin typeface="Source Sans Pro" panose="020B0503030403020204"/>
                <a:ea typeface="+mn-ea"/>
                <a:cs typeface="+mn-cs"/>
              </a:rPr>
              <a:t> bit address</a:t>
            </a:r>
          </a:p>
          <a:p>
            <a:pPr fontAlgn="auto">
              <a:spcBef>
                <a:spcPts val="0"/>
              </a:spcBef>
              <a:spcAft>
                <a:spcPts val="0"/>
              </a:spcAft>
            </a:pPr>
            <a:r>
              <a:rPr lang="en-US" b="1" dirty="0" smtClean="0">
                <a:solidFill>
                  <a:prstClr val="black"/>
                </a:solidFill>
                <a:latin typeface="Source Sans Pro" panose="020B0503030403020204"/>
                <a:ea typeface="+mn-ea"/>
                <a:cs typeface="+mn-cs"/>
              </a:rPr>
              <a:t>2 byte block size</a:t>
            </a:r>
          </a:p>
          <a:p>
            <a:pPr fontAlgn="auto">
              <a:spcBef>
                <a:spcPts val="0"/>
              </a:spcBef>
              <a:spcAft>
                <a:spcPts val="0"/>
              </a:spcAft>
            </a:pPr>
            <a:r>
              <a:rPr lang="en-US" b="1" dirty="0" smtClean="0">
                <a:solidFill>
                  <a:prstClr val="black"/>
                </a:solidFill>
                <a:latin typeface="Source Sans Pro" panose="020B0503030403020204"/>
                <a:ea typeface="+mn-ea"/>
                <a:cs typeface="+mn-cs"/>
              </a:rPr>
              <a:t>24 byte, 3-Way Set Associative CACHE</a:t>
            </a:r>
            <a:endParaRPr lang="en-US" b="1" dirty="0">
              <a:solidFill>
                <a:prstClr val="black"/>
              </a:solidFill>
              <a:latin typeface="Source Sans Pro" panose="020B0503030403020204"/>
              <a:ea typeface="+mn-ea"/>
              <a:cs typeface="+mn-cs"/>
            </a:endParaRPr>
          </a:p>
        </p:txBody>
      </p:sp>
      <p:sp>
        <p:nvSpPr>
          <p:cNvPr id="18" name="Content Placeholder 2"/>
          <p:cNvSpPr txBox="1">
            <a:spLocks/>
          </p:cNvSpPr>
          <p:nvPr/>
        </p:nvSpPr>
        <p:spPr>
          <a:xfrm>
            <a:off x="4179240" y="4313456"/>
            <a:ext cx="2898223" cy="2597801"/>
          </a:xfrm>
          <a:prstGeom prst="rect">
            <a:avLst/>
          </a:prstGeom>
        </p:spPr>
        <p:txBody>
          <a:bodyPr vert="horz" lIns="91440" tIns="45720" rIns="91440" bIns="45720" rtlCol="0">
            <a:normAutofit fontScale="92500"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514350" indent="-514350" fontAlgn="auto">
              <a:spcAft>
                <a:spcPts val="0"/>
              </a:spcAft>
              <a:buFont typeface="Arial"/>
              <a:buAutoNum type="alphaUcParenR"/>
            </a:pPr>
            <a:r>
              <a:rPr lang="en-US" dirty="0" smtClean="0">
                <a:solidFill>
                  <a:prstClr val="black"/>
                </a:solidFill>
                <a:latin typeface="Source Sans Pro" panose="020B0503030403020204"/>
              </a:rPr>
              <a:t>0</a:t>
            </a:r>
          </a:p>
          <a:p>
            <a:pPr marL="514350" indent="-514350" fontAlgn="auto">
              <a:spcAft>
                <a:spcPts val="0"/>
              </a:spcAft>
              <a:buFont typeface="Arial"/>
              <a:buAutoNum type="alphaUcParenR"/>
            </a:pPr>
            <a:r>
              <a:rPr lang="en-US" dirty="0" smtClean="0">
                <a:solidFill>
                  <a:prstClr val="black"/>
                </a:solidFill>
                <a:latin typeface="Source Sans Pro" panose="020B0503030403020204"/>
              </a:rPr>
              <a:t>1</a:t>
            </a:r>
          </a:p>
          <a:p>
            <a:pPr marL="514350" indent="-514350" fontAlgn="auto">
              <a:spcAft>
                <a:spcPts val="0"/>
              </a:spcAft>
              <a:buFont typeface="Arial"/>
              <a:buAutoNum type="alphaUcParenR"/>
            </a:pPr>
            <a:r>
              <a:rPr lang="en-US" dirty="0" smtClean="0">
                <a:solidFill>
                  <a:prstClr val="black"/>
                </a:solidFill>
                <a:latin typeface="Source Sans Pro" panose="020B0503030403020204"/>
              </a:rPr>
              <a:t>2</a:t>
            </a:r>
          </a:p>
          <a:p>
            <a:pPr marL="514350" indent="-514350" fontAlgn="auto">
              <a:spcAft>
                <a:spcPts val="0"/>
              </a:spcAft>
              <a:buFont typeface="Arial"/>
              <a:buAutoNum type="alphaUcParenR"/>
            </a:pPr>
            <a:r>
              <a:rPr lang="en-US" dirty="0" smtClean="0">
                <a:solidFill>
                  <a:prstClr val="black"/>
                </a:solidFill>
                <a:latin typeface="Source Sans Pro" panose="020B0503030403020204"/>
              </a:rPr>
              <a:t>3</a:t>
            </a:r>
          </a:p>
          <a:p>
            <a:pPr marL="514350" indent="-514350" fontAlgn="auto">
              <a:spcAft>
                <a:spcPts val="0"/>
              </a:spcAft>
              <a:buFont typeface="Arial"/>
              <a:buAutoNum type="alphaUcParenR"/>
            </a:pPr>
            <a:r>
              <a:rPr lang="en-US" dirty="0">
                <a:solidFill>
                  <a:prstClr val="black"/>
                </a:solidFill>
                <a:latin typeface="Source Sans Pro" panose="020B0503030403020204"/>
              </a:rPr>
              <a:t>4</a:t>
            </a:r>
            <a:endParaRPr lang="en-US" dirty="0" smtClean="0">
              <a:solidFill>
                <a:prstClr val="black"/>
              </a:solidFill>
              <a:latin typeface="Source Sans Pro" panose="020B0503030403020204"/>
            </a:endParaRPr>
          </a:p>
          <a:p>
            <a:pPr marL="0" indent="0" fontAlgn="auto">
              <a:spcAft>
                <a:spcPts val="0"/>
              </a:spcAft>
              <a:buFont typeface="Arial"/>
              <a:buNone/>
            </a:pPr>
            <a:endParaRPr lang="en-US" dirty="0" smtClean="0">
              <a:solidFill>
                <a:prstClr val="black"/>
              </a:solidFill>
              <a:latin typeface="Source Sans Pro" panose="020B0503030403020204"/>
            </a:endParaRPr>
          </a:p>
        </p:txBody>
      </p:sp>
      <p:graphicFrame>
        <p:nvGraphicFramePr>
          <p:cNvPr id="19" name="Table 18"/>
          <p:cNvGraphicFramePr>
            <a:graphicFrameLocks noGrp="1"/>
          </p:cNvGraphicFramePr>
          <p:nvPr>
            <p:extLst>
              <p:ext uri="{D42A27DB-BD31-4B8C-83A1-F6EECF244321}">
                <p14:modId xmlns:p14="http://schemas.microsoft.com/office/powerpoint/2010/main" val="3791935357"/>
              </p:ext>
            </p:extLst>
          </p:nvPr>
        </p:nvGraphicFramePr>
        <p:xfrm>
          <a:off x="1064746" y="2446167"/>
          <a:ext cx="2408957" cy="182880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4"/>
                  </a:ext>
                </a:extLst>
              </a:tr>
            </a:tbl>
          </a:graphicData>
        </a:graphic>
      </p:graphicFrame>
      <p:graphicFrame>
        <p:nvGraphicFramePr>
          <p:cNvPr id="20" name="Table 19"/>
          <p:cNvGraphicFramePr>
            <a:graphicFrameLocks noGrp="1"/>
          </p:cNvGraphicFramePr>
          <p:nvPr>
            <p:extLst>
              <p:ext uri="{D42A27DB-BD31-4B8C-83A1-F6EECF244321}">
                <p14:modId xmlns:p14="http://schemas.microsoft.com/office/powerpoint/2010/main" val="2059318984"/>
              </p:ext>
            </p:extLst>
          </p:nvPr>
        </p:nvGraphicFramePr>
        <p:xfrm>
          <a:off x="3799662" y="2445700"/>
          <a:ext cx="2408957" cy="182880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4"/>
                  </a:ext>
                </a:extLst>
              </a:tr>
            </a:tbl>
          </a:graphicData>
        </a:graphic>
      </p:graphicFrame>
      <p:graphicFrame>
        <p:nvGraphicFramePr>
          <p:cNvPr id="21" name="Table 20"/>
          <p:cNvGraphicFramePr>
            <a:graphicFrameLocks noGrp="1"/>
          </p:cNvGraphicFramePr>
          <p:nvPr>
            <p:extLst>
              <p:ext uri="{D42A27DB-BD31-4B8C-83A1-F6EECF244321}">
                <p14:modId xmlns:p14="http://schemas.microsoft.com/office/powerpoint/2010/main" val="3351249575"/>
              </p:ext>
            </p:extLst>
          </p:nvPr>
        </p:nvGraphicFramePr>
        <p:xfrm>
          <a:off x="200599" y="2446167"/>
          <a:ext cx="785900" cy="1828800"/>
        </p:xfrm>
        <a:graphic>
          <a:graphicData uri="http://schemas.openxmlformats.org/drawingml/2006/table">
            <a:tbl>
              <a:tblPr firstRow="1" bandRow="1"/>
              <a:tblGrid>
                <a:gridCol w="785900">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rPr>
                        <a:t>index</a:t>
                      </a:r>
                      <a:endParaRPr lang="en-US" sz="2000" b="0" dirty="0">
                        <a:solidFill>
                          <a:schemeClr val="tx2"/>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00</a:t>
                      </a:r>
                      <a:endParaRPr lang="en-US" sz="2000" dirty="0">
                        <a:solidFill>
                          <a:schemeClr val="tx2"/>
                        </a:solidFill>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01</a:t>
                      </a:r>
                      <a:endParaRPr lang="en-US" sz="2000" dirty="0">
                        <a:solidFill>
                          <a:schemeClr val="tx2"/>
                        </a:solidFill>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10</a:t>
                      </a:r>
                      <a:endParaRPr lang="en-US" sz="2000" dirty="0">
                        <a:solidFill>
                          <a:schemeClr val="tx2"/>
                        </a:solidFill>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11</a:t>
                      </a:r>
                      <a:endParaRPr lang="en-US" sz="2000" dirty="0">
                        <a:solidFill>
                          <a:schemeClr val="tx2"/>
                        </a:solidFill>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graphicFrame>
        <p:nvGraphicFramePr>
          <p:cNvPr id="22" name="Table 21"/>
          <p:cNvGraphicFramePr>
            <a:graphicFrameLocks noGrp="1"/>
          </p:cNvGraphicFramePr>
          <p:nvPr>
            <p:extLst>
              <p:ext uri="{D42A27DB-BD31-4B8C-83A1-F6EECF244321}">
                <p14:modId xmlns:p14="http://schemas.microsoft.com/office/powerpoint/2010/main" val="232788460"/>
              </p:ext>
            </p:extLst>
          </p:nvPr>
        </p:nvGraphicFramePr>
        <p:xfrm>
          <a:off x="6534578" y="2470903"/>
          <a:ext cx="2408957" cy="182880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4"/>
                  </a:ext>
                </a:extLst>
              </a:tr>
            </a:tbl>
          </a:graphicData>
        </a:graphic>
      </p:graphicFrame>
      <p:sp>
        <p:nvSpPr>
          <p:cNvPr id="23" name="Rectangle 22"/>
          <p:cNvSpPr/>
          <p:nvPr/>
        </p:nvSpPr>
        <p:spPr>
          <a:xfrm>
            <a:off x="593549" y="5053241"/>
            <a:ext cx="3342582" cy="523220"/>
          </a:xfrm>
          <a:prstGeom prst="rect">
            <a:avLst/>
          </a:prstGeom>
        </p:spPr>
        <p:txBody>
          <a:bodyPr wrap="none">
            <a:spAutoFit/>
          </a:bodyPr>
          <a:lstStyle/>
          <a:p>
            <a:pPr fontAlgn="auto">
              <a:spcBef>
                <a:spcPts val="0"/>
              </a:spcBef>
              <a:spcAft>
                <a:spcPts val="0"/>
              </a:spcAft>
            </a:pPr>
            <a:r>
              <a:rPr lang="en-US" sz="2800" dirty="0">
                <a:solidFill>
                  <a:prstClr val="black"/>
                </a:solidFill>
                <a:latin typeface="Source Sans Pro" panose="020B0503030403020204"/>
                <a:ea typeface="+mn-ea"/>
                <a:cs typeface="+mn-cs"/>
              </a:rPr>
              <a:t>How many tag bits?</a:t>
            </a:r>
          </a:p>
        </p:txBody>
      </p:sp>
      <p:sp>
        <p:nvSpPr>
          <p:cNvPr id="24" name="Rectangle 23"/>
          <p:cNvSpPr/>
          <p:nvPr/>
        </p:nvSpPr>
        <p:spPr>
          <a:xfrm>
            <a:off x="0" y="0"/>
            <a:ext cx="9144000" cy="6858000"/>
          </a:xfrm>
          <a:prstGeom prst="rect">
            <a:avLst/>
          </a:prstGeom>
          <a:noFill/>
          <a:ln w="28575" cap="flat" cmpd="sng" algn="ctr">
            <a:solidFill>
              <a:schemeClr val="accent6"/>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2584783943"/>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67</a:t>
            </a:fld>
            <a:endParaRPr lang="en-US" dirty="0"/>
          </a:p>
        </p:txBody>
      </p:sp>
      <p:sp>
        <p:nvSpPr>
          <p:cNvPr id="15" name="Rectangle 14"/>
          <p:cNvSpPr/>
          <p:nvPr/>
        </p:nvSpPr>
        <p:spPr>
          <a:xfrm>
            <a:off x="334305" y="1377199"/>
            <a:ext cx="2864352" cy="923330"/>
          </a:xfrm>
          <a:prstGeom prst="rect">
            <a:avLst/>
          </a:prstGeom>
          <a:solidFill>
            <a:sysClr val="window" lastClr="FFFFFF"/>
          </a:solid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tab pos="457200" algn="l"/>
                <a:tab pos="1485900" algn="l"/>
              </a:tabLst>
              <a:defRPr/>
            </a:pPr>
            <a:r>
              <a:rPr kumimoji="0" lang="en-US" b="1" i="0" u="none" strike="noStrike" kern="0" cap="none" spc="0" normalizeH="0" baseline="0" noProof="0" dirty="0" smtClean="0">
                <a:ln>
                  <a:noFill/>
                </a:ln>
                <a:solidFill>
                  <a:srgbClr val="008000"/>
                </a:solidFill>
                <a:effectLst/>
                <a:uLnTx/>
                <a:uFillTx/>
                <a:latin typeface="Courier New" pitchFamily="49" charset="0"/>
                <a:ea typeface="+mn-ea"/>
                <a:cs typeface="+mn-cs"/>
              </a:rPr>
              <a:t>  </a:t>
            </a:r>
            <a:r>
              <a:rPr kumimoji="0" lang="en-US" b="1" i="0" u="none" strike="noStrike" kern="0" cap="none" spc="0" normalizeH="0" baseline="0" noProof="0" dirty="0" smtClean="0">
                <a:ln>
                  <a:noFill/>
                </a:ln>
                <a:solidFill>
                  <a:prstClr val="black"/>
                </a:solidFill>
                <a:effectLst/>
                <a:uLnTx/>
                <a:uFillTx/>
                <a:latin typeface="Courier New" pitchFamily="49" charset="0"/>
                <a:ea typeface="+mn-ea"/>
                <a:cs typeface="+mn-cs"/>
              </a:rPr>
              <a:t>XXXXX</a:t>
            </a:r>
          </a:p>
          <a:p>
            <a:pPr marL="0" marR="0" lvl="0" indent="0" defTabSz="914400" eaLnBrk="1" fontAlgn="auto" latinLnBrk="0" hangingPunct="1">
              <a:lnSpc>
                <a:spcPct val="100000"/>
              </a:lnSpc>
              <a:spcBef>
                <a:spcPts val="0"/>
              </a:spcBef>
              <a:spcAft>
                <a:spcPts val="0"/>
              </a:spcAft>
              <a:buClrTx/>
              <a:buSzTx/>
              <a:buFontTx/>
              <a:buNone/>
              <a:tabLst>
                <a:tab pos="457200" algn="l"/>
                <a:tab pos="1485900" algn="l"/>
              </a:tabLst>
              <a:defRPr/>
            </a:pPr>
            <a:endParaRPr kumimoji="0" lang="en-US" sz="1800" b="1" i="0" u="none" strike="noStrike" kern="0" cap="none" spc="0" normalizeH="0" baseline="0" noProof="0" dirty="0" smtClean="0">
              <a:ln>
                <a:noFill/>
              </a:ln>
              <a:solidFill>
                <a:srgbClr val="FF0000"/>
              </a:solidFill>
              <a:effectLst/>
              <a:uLnTx/>
              <a:uFillTx/>
              <a:latin typeface="Courier New" pitchFamily="49" charset="0"/>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tab pos="457200" algn="l"/>
                <a:tab pos="1485900" algn="l"/>
              </a:tabLst>
              <a:defRPr/>
            </a:pPr>
            <a:endParaRPr kumimoji="0" lang="en-US" sz="1200" b="1" i="0" u="none" strike="noStrike" kern="0" cap="none" spc="0" normalizeH="0" baseline="0" noProof="0" dirty="0" smtClean="0">
              <a:ln>
                <a:noFill/>
              </a:ln>
              <a:solidFill>
                <a:srgbClr val="FF0000"/>
              </a:solidFill>
              <a:effectLst/>
              <a:uLnTx/>
              <a:uFillTx/>
              <a:latin typeface="Courier New" pitchFamily="49" charset="0"/>
              <a:ea typeface="+mn-ea"/>
              <a:cs typeface="+mn-cs"/>
            </a:endParaRPr>
          </a:p>
        </p:txBody>
      </p:sp>
      <p:sp>
        <p:nvSpPr>
          <p:cNvPr id="16" name="Title 1"/>
          <p:cNvSpPr txBox="1">
            <a:spLocks/>
          </p:cNvSpPr>
          <p:nvPr/>
        </p:nvSpPr>
        <p:spPr>
          <a:xfrm>
            <a:off x="457199" y="152528"/>
            <a:ext cx="7090475" cy="1143000"/>
          </a:xfrm>
          <a:prstGeom prst="rect">
            <a:avLst/>
          </a:prstGeom>
        </p:spPr>
        <p:txBody>
          <a:bodyPr vert="horz" lIns="91440" tIns="45720" rIns="91440" bIns="45720" rtlCol="0" anchor="ctr">
            <a:norm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smtClean="0">
                <a:ln>
                  <a:noFill/>
                </a:ln>
                <a:solidFill>
                  <a:schemeClr val="accent6"/>
                </a:solidFill>
                <a:effectLst/>
                <a:uLnTx/>
                <a:uFillTx/>
                <a:latin typeface="Source Sans Pro" panose="020B0503030403020204"/>
              </a:rPr>
              <a:t>Clicker Question</a:t>
            </a:r>
            <a:endParaRPr kumimoji="0" lang="en-US" sz="4400" b="0" i="0" u="none" strike="noStrike" kern="1200" cap="none" spc="0" normalizeH="0" baseline="0" noProof="0" dirty="0">
              <a:ln>
                <a:noFill/>
              </a:ln>
              <a:solidFill>
                <a:schemeClr val="accent6"/>
              </a:solidFill>
              <a:effectLst/>
              <a:uLnTx/>
              <a:uFillTx/>
              <a:latin typeface="Source Sans Pro" panose="020B0503030403020204"/>
            </a:endParaRPr>
          </a:p>
        </p:txBody>
      </p:sp>
      <p:sp>
        <p:nvSpPr>
          <p:cNvPr id="17" name="Rectangle 16"/>
          <p:cNvSpPr/>
          <p:nvPr/>
        </p:nvSpPr>
        <p:spPr>
          <a:xfrm>
            <a:off x="1901830" y="1167088"/>
            <a:ext cx="5842882" cy="1200329"/>
          </a:xfrm>
          <a:prstGeom prst="rect">
            <a:avLst/>
          </a:prstGeom>
        </p:spPr>
        <p:txBody>
          <a:bodyPr wrap="none">
            <a:spAutoFit/>
          </a:bodyPr>
          <a:lstStyle/>
          <a:p>
            <a:pPr fontAlgn="auto">
              <a:spcBef>
                <a:spcPts val="0"/>
              </a:spcBef>
              <a:spcAft>
                <a:spcPts val="0"/>
              </a:spcAft>
            </a:pPr>
            <a:r>
              <a:rPr lang="en-US" b="1" dirty="0">
                <a:solidFill>
                  <a:prstClr val="black"/>
                </a:solidFill>
                <a:latin typeface="Source Sans Pro" panose="020B0503030403020204"/>
                <a:ea typeface="+mn-ea"/>
                <a:cs typeface="+mn-cs"/>
              </a:rPr>
              <a:t>5</a:t>
            </a:r>
            <a:r>
              <a:rPr lang="en-US" b="1" dirty="0" smtClean="0">
                <a:solidFill>
                  <a:prstClr val="black"/>
                </a:solidFill>
                <a:latin typeface="Source Sans Pro" panose="020B0503030403020204"/>
                <a:ea typeface="+mn-ea"/>
                <a:cs typeface="+mn-cs"/>
              </a:rPr>
              <a:t> bit address</a:t>
            </a:r>
          </a:p>
          <a:p>
            <a:pPr fontAlgn="auto">
              <a:spcBef>
                <a:spcPts val="0"/>
              </a:spcBef>
              <a:spcAft>
                <a:spcPts val="0"/>
              </a:spcAft>
            </a:pPr>
            <a:r>
              <a:rPr lang="en-US" b="1" dirty="0" smtClean="0">
                <a:solidFill>
                  <a:prstClr val="black"/>
                </a:solidFill>
                <a:latin typeface="Source Sans Pro" panose="020B0503030403020204"/>
                <a:ea typeface="+mn-ea"/>
                <a:cs typeface="+mn-cs"/>
              </a:rPr>
              <a:t>2 byte block size</a:t>
            </a:r>
          </a:p>
          <a:p>
            <a:pPr fontAlgn="auto">
              <a:spcBef>
                <a:spcPts val="0"/>
              </a:spcBef>
              <a:spcAft>
                <a:spcPts val="0"/>
              </a:spcAft>
            </a:pPr>
            <a:r>
              <a:rPr lang="en-US" b="1" dirty="0" smtClean="0">
                <a:solidFill>
                  <a:prstClr val="black"/>
                </a:solidFill>
                <a:latin typeface="Source Sans Pro" panose="020B0503030403020204"/>
                <a:ea typeface="+mn-ea"/>
                <a:cs typeface="+mn-cs"/>
              </a:rPr>
              <a:t>24 byte, 3-Way Set Associative CACHE</a:t>
            </a:r>
            <a:endParaRPr lang="en-US" b="1" dirty="0">
              <a:solidFill>
                <a:prstClr val="black"/>
              </a:solidFill>
              <a:latin typeface="Source Sans Pro" panose="020B0503030403020204"/>
              <a:ea typeface="+mn-ea"/>
              <a:cs typeface="+mn-cs"/>
            </a:endParaRPr>
          </a:p>
        </p:txBody>
      </p:sp>
      <p:sp>
        <p:nvSpPr>
          <p:cNvPr id="18" name="Content Placeholder 2"/>
          <p:cNvSpPr txBox="1">
            <a:spLocks/>
          </p:cNvSpPr>
          <p:nvPr/>
        </p:nvSpPr>
        <p:spPr>
          <a:xfrm>
            <a:off x="4179240" y="4313456"/>
            <a:ext cx="2898223" cy="2597801"/>
          </a:xfrm>
          <a:prstGeom prst="rect">
            <a:avLst/>
          </a:prstGeom>
        </p:spPr>
        <p:txBody>
          <a:bodyPr vert="horz" lIns="91440" tIns="45720" rIns="91440" bIns="45720" rtlCol="0">
            <a:normAutofit fontScale="92500"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514350" indent="-514350" fontAlgn="auto">
              <a:spcAft>
                <a:spcPts val="0"/>
              </a:spcAft>
              <a:buFont typeface="Arial"/>
              <a:buAutoNum type="alphaUcParenR"/>
            </a:pPr>
            <a:r>
              <a:rPr lang="en-US" dirty="0" smtClean="0">
                <a:solidFill>
                  <a:prstClr val="black"/>
                </a:solidFill>
                <a:latin typeface="Source Sans Pro" panose="020B0503030403020204"/>
              </a:rPr>
              <a:t>0</a:t>
            </a:r>
          </a:p>
          <a:p>
            <a:pPr marL="514350" indent="-514350" fontAlgn="auto">
              <a:spcAft>
                <a:spcPts val="0"/>
              </a:spcAft>
              <a:buFont typeface="Arial"/>
              <a:buAutoNum type="alphaUcParenR"/>
            </a:pPr>
            <a:r>
              <a:rPr lang="en-US" dirty="0" smtClean="0">
                <a:solidFill>
                  <a:prstClr val="black"/>
                </a:solidFill>
                <a:latin typeface="Source Sans Pro" panose="020B0503030403020204"/>
              </a:rPr>
              <a:t>1</a:t>
            </a:r>
          </a:p>
          <a:p>
            <a:pPr marL="514350" indent="-514350" fontAlgn="auto">
              <a:spcAft>
                <a:spcPts val="0"/>
              </a:spcAft>
              <a:buFont typeface="Arial"/>
              <a:buAutoNum type="alphaUcParenR"/>
            </a:pPr>
            <a:r>
              <a:rPr lang="en-US" dirty="0" smtClean="0">
                <a:solidFill>
                  <a:prstClr val="black"/>
                </a:solidFill>
                <a:latin typeface="Source Sans Pro" panose="020B0503030403020204"/>
              </a:rPr>
              <a:t>2</a:t>
            </a:r>
          </a:p>
          <a:p>
            <a:pPr marL="514350" indent="-514350" fontAlgn="auto">
              <a:spcAft>
                <a:spcPts val="0"/>
              </a:spcAft>
              <a:buFont typeface="Arial"/>
              <a:buAutoNum type="alphaUcParenR"/>
            </a:pPr>
            <a:r>
              <a:rPr lang="en-US" dirty="0" smtClean="0">
                <a:solidFill>
                  <a:prstClr val="black"/>
                </a:solidFill>
                <a:latin typeface="Source Sans Pro" panose="020B0503030403020204"/>
              </a:rPr>
              <a:t>3</a:t>
            </a:r>
          </a:p>
          <a:p>
            <a:pPr marL="514350" indent="-514350" fontAlgn="auto">
              <a:spcAft>
                <a:spcPts val="0"/>
              </a:spcAft>
              <a:buFont typeface="Arial"/>
              <a:buAutoNum type="alphaUcParenR"/>
            </a:pPr>
            <a:r>
              <a:rPr lang="en-US" dirty="0">
                <a:solidFill>
                  <a:prstClr val="black"/>
                </a:solidFill>
                <a:latin typeface="Source Sans Pro" panose="020B0503030403020204"/>
              </a:rPr>
              <a:t>4</a:t>
            </a:r>
            <a:endParaRPr lang="en-US" dirty="0" smtClean="0">
              <a:solidFill>
                <a:prstClr val="black"/>
              </a:solidFill>
              <a:latin typeface="Source Sans Pro" panose="020B0503030403020204"/>
            </a:endParaRPr>
          </a:p>
          <a:p>
            <a:pPr marL="0" indent="0" fontAlgn="auto">
              <a:spcAft>
                <a:spcPts val="0"/>
              </a:spcAft>
              <a:buFont typeface="Arial"/>
              <a:buNone/>
            </a:pPr>
            <a:endParaRPr lang="en-US" dirty="0" smtClean="0">
              <a:solidFill>
                <a:prstClr val="black"/>
              </a:solidFill>
              <a:latin typeface="Source Sans Pro" panose="020B0503030403020204"/>
            </a:endParaRPr>
          </a:p>
        </p:txBody>
      </p:sp>
      <p:graphicFrame>
        <p:nvGraphicFramePr>
          <p:cNvPr id="19" name="Table 18"/>
          <p:cNvGraphicFramePr>
            <a:graphicFrameLocks noGrp="1"/>
          </p:cNvGraphicFramePr>
          <p:nvPr>
            <p:extLst>
              <p:ext uri="{D42A27DB-BD31-4B8C-83A1-F6EECF244321}">
                <p14:modId xmlns:p14="http://schemas.microsoft.com/office/powerpoint/2010/main" val="3791935357"/>
              </p:ext>
            </p:extLst>
          </p:nvPr>
        </p:nvGraphicFramePr>
        <p:xfrm>
          <a:off x="1064746" y="2446167"/>
          <a:ext cx="2408957" cy="182880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4"/>
                  </a:ext>
                </a:extLst>
              </a:tr>
            </a:tbl>
          </a:graphicData>
        </a:graphic>
      </p:graphicFrame>
      <p:graphicFrame>
        <p:nvGraphicFramePr>
          <p:cNvPr id="20" name="Table 19"/>
          <p:cNvGraphicFramePr>
            <a:graphicFrameLocks noGrp="1"/>
          </p:cNvGraphicFramePr>
          <p:nvPr>
            <p:extLst>
              <p:ext uri="{D42A27DB-BD31-4B8C-83A1-F6EECF244321}">
                <p14:modId xmlns:p14="http://schemas.microsoft.com/office/powerpoint/2010/main" val="2059318984"/>
              </p:ext>
            </p:extLst>
          </p:nvPr>
        </p:nvGraphicFramePr>
        <p:xfrm>
          <a:off x="3799662" y="2445700"/>
          <a:ext cx="2408957" cy="182880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4"/>
                  </a:ext>
                </a:extLst>
              </a:tr>
            </a:tbl>
          </a:graphicData>
        </a:graphic>
      </p:graphicFrame>
      <p:graphicFrame>
        <p:nvGraphicFramePr>
          <p:cNvPr id="21" name="Table 20"/>
          <p:cNvGraphicFramePr>
            <a:graphicFrameLocks noGrp="1"/>
          </p:cNvGraphicFramePr>
          <p:nvPr>
            <p:extLst>
              <p:ext uri="{D42A27DB-BD31-4B8C-83A1-F6EECF244321}">
                <p14:modId xmlns:p14="http://schemas.microsoft.com/office/powerpoint/2010/main" val="3351249575"/>
              </p:ext>
            </p:extLst>
          </p:nvPr>
        </p:nvGraphicFramePr>
        <p:xfrm>
          <a:off x="200599" y="2446167"/>
          <a:ext cx="785900" cy="1828800"/>
        </p:xfrm>
        <a:graphic>
          <a:graphicData uri="http://schemas.openxmlformats.org/drawingml/2006/table">
            <a:tbl>
              <a:tblPr firstRow="1" bandRow="1"/>
              <a:tblGrid>
                <a:gridCol w="785900">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rPr>
                        <a:t>index</a:t>
                      </a:r>
                      <a:endParaRPr lang="en-US" sz="2000" b="0" dirty="0">
                        <a:solidFill>
                          <a:schemeClr val="tx2"/>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00</a:t>
                      </a:r>
                      <a:endParaRPr lang="en-US" sz="2000" dirty="0">
                        <a:solidFill>
                          <a:schemeClr val="tx2"/>
                        </a:solidFill>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01</a:t>
                      </a:r>
                      <a:endParaRPr lang="en-US" sz="2000" dirty="0">
                        <a:solidFill>
                          <a:schemeClr val="tx2"/>
                        </a:solidFill>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10</a:t>
                      </a:r>
                      <a:endParaRPr lang="en-US" sz="2000" dirty="0">
                        <a:solidFill>
                          <a:schemeClr val="tx2"/>
                        </a:solidFill>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11</a:t>
                      </a:r>
                      <a:endParaRPr lang="en-US" sz="2000" dirty="0">
                        <a:solidFill>
                          <a:schemeClr val="tx2"/>
                        </a:solidFill>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bl>
          </a:graphicData>
        </a:graphic>
      </p:graphicFrame>
      <p:graphicFrame>
        <p:nvGraphicFramePr>
          <p:cNvPr id="22" name="Table 21"/>
          <p:cNvGraphicFramePr>
            <a:graphicFrameLocks noGrp="1"/>
          </p:cNvGraphicFramePr>
          <p:nvPr>
            <p:extLst>
              <p:ext uri="{D42A27DB-BD31-4B8C-83A1-F6EECF244321}">
                <p14:modId xmlns:p14="http://schemas.microsoft.com/office/powerpoint/2010/main" val="232788460"/>
              </p:ext>
            </p:extLst>
          </p:nvPr>
        </p:nvGraphicFramePr>
        <p:xfrm>
          <a:off x="6534578" y="2470903"/>
          <a:ext cx="2408957" cy="182880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2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Y’’</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BC95E"/>
                    </a:solidFill>
                  </a:tcPr>
                </a:tc>
                <a:extLst>
                  <a:ext uri="{0D108BD9-81ED-4DB2-BD59-A6C34878D82A}">
                    <a16:rowId xmlns:a16="http://schemas.microsoft.com/office/drawing/2014/main" val="10004"/>
                  </a:ext>
                </a:extLst>
              </a:tr>
            </a:tbl>
          </a:graphicData>
        </a:graphic>
      </p:graphicFrame>
      <p:sp>
        <p:nvSpPr>
          <p:cNvPr id="23" name="Rectangle 22"/>
          <p:cNvSpPr/>
          <p:nvPr/>
        </p:nvSpPr>
        <p:spPr>
          <a:xfrm>
            <a:off x="593549" y="5053241"/>
            <a:ext cx="3342582" cy="523220"/>
          </a:xfrm>
          <a:prstGeom prst="rect">
            <a:avLst/>
          </a:prstGeom>
        </p:spPr>
        <p:txBody>
          <a:bodyPr wrap="none">
            <a:spAutoFit/>
          </a:bodyPr>
          <a:lstStyle/>
          <a:p>
            <a:pPr fontAlgn="auto">
              <a:spcBef>
                <a:spcPts val="0"/>
              </a:spcBef>
              <a:spcAft>
                <a:spcPts val="0"/>
              </a:spcAft>
            </a:pPr>
            <a:r>
              <a:rPr lang="en-US" sz="2800" dirty="0">
                <a:solidFill>
                  <a:prstClr val="black"/>
                </a:solidFill>
                <a:latin typeface="Source Sans Pro" panose="020B0503030403020204"/>
                <a:ea typeface="+mn-ea"/>
                <a:cs typeface="+mn-cs"/>
              </a:rPr>
              <a:t>How many tag bits?</a:t>
            </a:r>
          </a:p>
        </p:txBody>
      </p:sp>
      <p:sp>
        <p:nvSpPr>
          <p:cNvPr id="24" name="Rectangle 23"/>
          <p:cNvSpPr/>
          <p:nvPr/>
        </p:nvSpPr>
        <p:spPr>
          <a:xfrm>
            <a:off x="0" y="0"/>
            <a:ext cx="9144000" cy="6858000"/>
          </a:xfrm>
          <a:prstGeom prst="rect">
            <a:avLst/>
          </a:prstGeom>
          <a:noFill/>
          <a:ln w="28575" cap="flat" cmpd="sng" algn="ctr">
            <a:solidFill>
              <a:schemeClr val="accent6"/>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 name="Rectangle 12"/>
          <p:cNvSpPr/>
          <p:nvPr/>
        </p:nvSpPr>
        <p:spPr>
          <a:xfrm>
            <a:off x="4179240" y="5295901"/>
            <a:ext cx="1018689" cy="511629"/>
          </a:xfrm>
          <a:prstGeom prst="rect">
            <a:avLst/>
          </a:prstGeom>
          <a:noFill/>
          <a:ln>
            <a:solidFill>
              <a:schemeClr val="accent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35806557"/>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68</a:t>
            </a:fld>
            <a:endParaRPr lang="en-US" dirty="0"/>
          </a:p>
        </p:txBody>
      </p:sp>
      <p:graphicFrame>
        <p:nvGraphicFramePr>
          <p:cNvPr id="35" name="Content Placeholder 23"/>
          <p:cNvGraphicFramePr>
            <a:graphicFrameLocks/>
          </p:cNvGraphicFramePr>
          <p:nvPr>
            <p:extLst>
              <p:ext uri="{D42A27DB-BD31-4B8C-83A1-F6EECF244321}">
                <p14:modId xmlns:p14="http://schemas.microsoft.com/office/powerpoint/2010/main" val="41632229"/>
              </p:ext>
            </p:extLst>
          </p:nvPr>
        </p:nvGraphicFramePr>
        <p:xfrm>
          <a:off x="6987179" y="537971"/>
          <a:ext cx="1741251" cy="621792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gridCol w="964066">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rPr>
                        <a:t>addr</a:t>
                      </a:r>
                      <a:endParaRPr lang="en-US" sz="2000" b="0" dirty="0">
                        <a:solidFill>
                          <a:srgbClr val="000000"/>
                        </a:solidFill>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rPr>
                        <a:t>0000</a:t>
                      </a:r>
                      <a:endParaRPr lang="en-US" sz="2000" b="0" dirty="0">
                        <a:solidFill>
                          <a:schemeClr val="tx2"/>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A</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B</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C</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D</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rPr>
                        <a:t>0100</a:t>
                      </a:r>
                      <a:endParaRPr lang="en-US" sz="2000" b="0" dirty="0">
                        <a:solidFill>
                          <a:schemeClr val="tx2"/>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E</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F</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G</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H</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rPr>
                        <a:t>1000</a:t>
                      </a:r>
                      <a:endParaRPr lang="en-US" sz="2000" b="0" dirty="0">
                        <a:solidFill>
                          <a:schemeClr val="tx2"/>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J</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K</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L</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M</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rPr>
                        <a:t>1100</a:t>
                      </a:r>
                      <a:endParaRPr lang="en-US" sz="2000" b="0" dirty="0">
                        <a:solidFill>
                          <a:schemeClr val="tx2"/>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N</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O</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P</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Q</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16"/>
                  </a:ext>
                </a:extLst>
              </a:tr>
            </a:tbl>
          </a:graphicData>
        </a:graphic>
      </p:graphicFrame>
      <p:sp>
        <p:nvSpPr>
          <p:cNvPr id="36" name="Title 1"/>
          <p:cNvSpPr txBox="1">
            <a:spLocks/>
          </p:cNvSpPr>
          <p:nvPr/>
        </p:nvSpPr>
        <p:spPr>
          <a:xfrm>
            <a:off x="457200" y="152528"/>
            <a:ext cx="5930370"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t>8 byte, 2-way </a:t>
            </a:r>
            <a:b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br>
            <a: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t>set associative Cache</a:t>
            </a:r>
            <a:endParaRPr kumimoji="0" lang="en-US" sz="44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37" name="Rectangle 36"/>
          <p:cNvSpPr/>
          <p:nvPr/>
        </p:nvSpPr>
        <p:spPr>
          <a:xfrm>
            <a:off x="3121577" y="2244104"/>
            <a:ext cx="1281120"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Source Sans Pro" panose="020B0503030403020204"/>
                <a:ea typeface="+mn-ea"/>
                <a:cs typeface="+mn-cs"/>
              </a:rPr>
              <a:t>CACHE</a:t>
            </a:r>
            <a:endParaRPr lang="en-US" b="1" dirty="0">
              <a:solidFill>
                <a:prstClr val="black"/>
              </a:solidFill>
              <a:latin typeface="Source Sans Pro" panose="020B0503030403020204"/>
              <a:ea typeface="+mn-ea"/>
              <a:cs typeface="+mn-cs"/>
            </a:endParaRPr>
          </a:p>
        </p:txBody>
      </p:sp>
      <p:graphicFrame>
        <p:nvGraphicFramePr>
          <p:cNvPr id="38" name="Table 37"/>
          <p:cNvGraphicFramePr>
            <a:graphicFrameLocks noGrp="1"/>
          </p:cNvGraphicFramePr>
          <p:nvPr>
            <p:extLst>
              <p:ext uri="{D42A27DB-BD31-4B8C-83A1-F6EECF244321}">
                <p14:modId xmlns:p14="http://schemas.microsoft.com/office/powerpoint/2010/main" val="3808195172"/>
              </p:ext>
            </p:extLst>
          </p:nvPr>
        </p:nvGraphicFramePr>
        <p:xfrm>
          <a:off x="837418" y="2838055"/>
          <a:ext cx="785900" cy="1097280"/>
        </p:xfrm>
        <a:graphic>
          <a:graphicData uri="http://schemas.openxmlformats.org/drawingml/2006/table">
            <a:tbl>
              <a:tblPr firstRow="1" bandRow="1"/>
              <a:tblGrid>
                <a:gridCol w="785900">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rPr>
                        <a:t>index</a:t>
                      </a:r>
                      <a:endParaRPr lang="en-US" sz="2000" b="0" dirty="0">
                        <a:solidFill>
                          <a:schemeClr val="tx2"/>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1</a:t>
                      </a:r>
                      <a:endParaRPr lang="en-US" sz="2000" dirty="0">
                        <a:solidFill>
                          <a:schemeClr val="tx2"/>
                        </a:solidFill>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39" name="Rectangle 38"/>
          <p:cNvSpPr/>
          <p:nvPr/>
        </p:nvSpPr>
        <p:spPr>
          <a:xfrm>
            <a:off x="708244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40" name="Rectangle 39"/>
          <p:cNvSpPr/>
          <p:nvPr/>
        </p:nvSpPr>
        <p:spPr>
          <a:xfrm>
            <a:off x="259848" y="1377199"/>
            <a:ext cx="3214094" cy="1200328"/>
          </a:xfrm>
          <a:prstGeom prst="rect">
            <a:avLst/>
          </a:prstGeom>
        </p:spPr>
        <p:txBody>
          <a:bodyPr wrap="square">
            <a:spAutoFit/>
          </a:bodyPr>
          <a:lstStyle/>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a:t>
            </a:r>
            <a:r>
              <a:rPr lang="en-US" sz="1200" b="1" dirty="0" smtClean="0">
                <a:solidFill>
                  <a:srgbClr val="008000"/>
                </a:solidFill>
                <a:latin typeface="Courier New" pitchFamily="49" charset="0"/>
                <a:ea typeface="+mn-ea"/>
                <a:cs typeface="+mn-cs"/>
              </a:rPr>
              <a:t>   </a:t>
            </a:r>
            <a:r>
              <a:rPr lang="en-US" b="1" dirty="0" smtClean="0">
                <a:solidFill>
                  <a:srgbClr val="008000"/>
                </a:solidFill>
                <a:latin typeface="Courier New" pitchFamily="49" charset="0"/>
                <a:ea typeface="+mn-ea"/>
                <a:cs typeface="+mn-cs"/>
              </a:rPr>
              <a:t>XX</a:t>
            </a:r>
            <a:r>
              <a:rPr lang="en-US" b="1" dirty="0" smtClean="0">
                <a:solidFill>
                  <a:srgbClr val="FF0000"/>
                </a:solidFill>
                <a:latin typeface="Courier New" pitchFamily="49" charset="0"/>
                <a:ea typeface="+mn-ea"/>
                <a:cs typeface="+mn-cs"/>
              </a:rPr>
              <a:t>X</a:t>
            </a:r>
            <a:r>
              <a:rPr lang="en-US" b="1" dirty="0" smtClean="0">
                <a:solidFill>
                  <a:prstClr val="black">
                    <a:lumMod val="50000"/>
                    <a:lumOff val="50000"/>
                  </a:prstClr>
                </a:solidFill>
                <a:latin typeface="Courier New" pitchFamily="49" charset="0"/>
                <a:ea typeface="+mn-ea"/>
                <a:cs typeface="+mn-cs"/>
              </a:rPr>
              <a:t>X</a:t>
            </a:r>
          </a:p>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tag</a:t>
            </a:r>
            <a:r>
              <a:rPr lang="en-US" b="1" dirty="0" smtClean="0">
                <a:solidFill>
                  <a:prstClr val="black"/>
                </a:solidFill>
                <a:latin typeface="Courier New" pitchFamily="49" charset="0"/>
                <a:ea typeface="+mn-ea"/>
                <a:cs typeface="+mn-cs"/>
              </a:rPr>
              <a:t>||</a:t>
            </a:r>
            <a:r>
              <a:rPr lang="en-US" b="1" dirty="0" smtClean="0">
                <a:solidFill>
                  <a:prstClr val="black">
                    <a:lumMod val="50000"/>
                    <a:lumOff val="50000"/>
                  </a:prstClr>
                </a:solidFill>
                <a:latin typeface="Courier New" pitchFamily="49" charset="0"/>
                <a:ea typeface="+mn-ea"/>
                <a:cs typeface="+mn-cs"/>
              </a:rPr>
              <a:t>offset</a:t>
            </a:r>
            <a:endParaRPr lang="en-US" b="1" dirty="0">
              <a:solidFill>
                <a:prstClr val="black">
                  <a:lumMod val="50000"/>
                  <a:lumOff val="50000"/>
                </a:prstClr>
              </a:solidFill>
              <a:latin typeface="Courier New" pitchFamily="49" charset="0"/>
              <a:ea typeface="+mn-ea"/>
              <a:cs typeface="+mn-cs"/>
            </a:endParaRPr>
          </a:p>
          <a:p>
            <a:pPr fontAlgn="auto">
              <a:spcBef>
                <a:spcPts val="0"/>
              </a:spcBef>
              <a:spcAft>
                <a:spcPts val="0"/>
              </a:spcAft>
              <a:tabLst>
                <a:tab pos="457200" algn="l"/>
                <a:tab pos="1485900" algn="l"/>
              </a:tabLst>
            </a:pPr>
            <a:endParaRPr lang="en-US" b="1" dirty="0" smtClean="0">
              <a:solidFill>
                <a:srgbClr val="FF0000"/>
              </a:solidFill>
              <a:latin typeface="Courier New" pitchFamily="49" charset="0"/>
              <a:ea typeface="+mn-ea"/>
              <a:cs typeface="+mn-cs"/>
            </a:endParaRPr>
          </a:p>
        </p:txBody>
      </p:sp>
      <p:sp>
        <p:nvSpPr>
          <p:cNvPr id="41" name="Rectangle 40"/>
          <p:cNvSpPr/>
          <p:nvPr/>
        </p:nvSpPr>
        <p:spPr>
          <a:xfrm rot="16200000">
            <a:off x="700547" y="2065813"/>
            <a:ext cx="1031189" cy="430887"/>
          </a:xfrm>
          <a:prstGeom prst="rect">
            <a:avLst/>
          </a:prstGeom>
        </p:spPr>
        <p:txBody>
          <a:bodyPr wrap="none">
            <a:spAutoFit/>
          </a:bodyPr>
          <a:lstStyle/>
          <a:p>
            <a:pPr fontAlgn="auto">
              <a:spcBef>
                <a:spcPts val="0"/>
              </a:spcBef>
              <a:spcAft>
                <a:spcPts val="0"/>
              </a:spcAft>
            </a:pPr>
            <a:r>
              <a:rPr lang="en-US" sz="2200" b="1" dirty="0">
                <a:solidFill>
                  <a:srgbClr val="FF0000"/>
                </a:solidFill>
                <a:latin typeface="Courier New" pitchFamily="49" charset="0"/>
                <a:ea typeface="+mn-ea"/>
                <a:cs typeface="+mn-cs"/>
              </a:rPr>
              <a:t>index</a:t>
            </a:r>
            <a:endParaRPr lang="en-US" sz="2200" dirty="0">
              <a:solidFill>
                <a:prstClr val="black"/>
              </a:solidFill>
              <a:latin typeface="Calibri"/>
              <a:ea typeface="+mn-ea"/>
              <a:cs typeface="+mn-cs"/>
            </a:endParaRPr>
          </a:p>
        </p:txBody>
      </p:sp>
      <p:graphicFrame>
        <p:nvGraphicFramePr>
          <p:cNvPr id="42" name="Table 41"/>
          <p:cNvGraphicFramePr>
            <a:graphicFrameLocks noGrp="1"/>
          </p:cNvGraphicFramePr>
          <p:nvPr>
            <p:extLst>
              <p:ext uri="{D42A27DB-BD31-4B8C-83A1-F6EECF244321}">
                <p14:modId xmlns:p14="http://schemas.microsoft.com/office/powerpoint/2010/main" val="2132316814"/>
              </p:ext>
            </p:extLst>
          </p:nvPr>
        </p:nvGraphicFramePr>
        <p:xfrm>
          <a:off x="1701565" y="2838055"/>
          <a:ext cx="2408957" cy="109728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xx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xx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2"/>
                  </a:ext>
                </a:extLst>
              </a:tr>
            </a:tbl>
          </a:graphicData>
        </a:graphic>
      </p:graphicFrame>
      <p:graphicFrame>
        <p:nvGraphicFramePr>
          <p:cNvPr id="43" name="Table 42"/>
          <p:cNvGraphicFramePr>
            <a:graphicFrameLocks noGrp="1"/>
          </p:cNvGraphicFramePr>
          <p:nvPr>
            <p:extLst>
              <p:ext uri="{D42A27DB-BD31-4B8C-83A1-F6EECF244321}">
                <p14:modId xmlns:p14="http://schemas.microsoft.com/office/powerpoint/2010/main" val="904971177"/>
              </p:ext>
            </p:extLst>
          </p:nvPr>
        </p:nvGraphicFramePr>
        <p:xfrm>
          <a:off x="4448932" y="2837588"/>
          <a:ext cx="2408957" cy="109728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xx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baseline="0" dirty="0" smtClean="0">
                          <a:solidFill>
                            <a:schemeClr val="tx2"/>
                          </a:solidFill>
                        </a:rPr>
                        <a:t>X </a:t>
                      </a:r>
                      <a:r>
                        <a:rPr lang="en-US" sz="2000" dirty="0" smtClean="0">
                          <a:solidFill>
                            <a:schemeClr val="tx2"/>
                          </a:solidFill>
                        </a:rPr>
                        <a:t>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xx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2"/>
                  </a:ext>
                </a:extLst>
              </a:tr>
            </a:tbl>
          </a:graphicData>
        </a:graphic>
      </p:graphicFrame>
      <p:sp>
        <p:nvSpPr>
          <p:cNvPr id="44" name="Up Arrow 43"/>
          <p:cNvSpPr/>
          <p:nvPr/>
        </p:nvSpPr>
        <p:spPr>
          <a:xfrm rot="16200000">
            <a:off x="4126705" y="3244535"/>
            <a:ext cx="325097" cy="269556"/>
          </a:xfrm>
          <a:prstGeom prst="upArrow">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45" name="Up Arrow 44"/>
          <p:cNvSpPr/>
          <p:nvPr/>
        </p:nvSpPr>
        <p:spPr>
          <a:xfrm rot="16200000">
            <a:off x="4117242" y="3621071"/>
            <a:ext cx="325097" cy="269556"/>
          </a:xfrm>
          <a:prstGeom prst="upArrow">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46" name="Rectangle 45"/>
          <p:cNvSpPr/>
          <p:nvPr/>
        </p:nvSpPr>
        <p:spPr>
          <a:xfrm>
            <a:off x="115658" y="4431788"/>
            <a:ext cx="2212755" cy="1569660"/>
          </a:xfrm>
          <a:prstGeom prst="rect">
            <a:avLst/>
          </a:prstGeom>
        </p:spPr>
        <p:txBody>
          <a:bodyPr wrap="square">
            <a:spAutoFit/>
          </a:bodyPr>
          <a:lstStyle/>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1101</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0100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p:txBody>
      </p:sp>
      <p:sp>
        <p:nvSpPr>
          <p:cNvPr id="47" name="Rectangle 46"/>
          <p:cNvSpPr/>
          <p:nvPr/>
        </p:nvSpPr>
        <p:spPr>
          <a:xfrm>
            <a:off x="2472603" y="4524298"/>
            <a:ext cx="751578" cy="369332"/>
          </a:xfrm>
          <a:prstGeom prst="rect">
            <a:avLst/>
          </a:prstGeom>
        </p:spPr>
        <p:txBody>
          <a:bodyPr wrap="none">
            <a:spAutoFit/>
          </a:bodyPr>
          <a:lstStyle/>
          <a:p>
            <a:pPr fontAlgn="auto">
              <a:spcBef>
                <a:spcPts val="0"/>
              </a:spcBef>
              <a:spcAft>
                <a:spcPts val="0"/>
              </a:spcAft>
            </a:pPr>
            <a:r>
              <a:rPr lang="en-US" sz="1800" b="1" dirty="0" smtClean="0">
                <a:solidFill>
                  <a:srgbClr val="660066"/>
                </a:solidFill>
                <a:latin typeface="Courier New" pitchFamily="49" charset="0"/>
                <a:ea typeface="+mn-ea"/>
                <a:cs typeface="+mn-cs"/>
              </a:rPr>
              <a:t>Miss</a:t>
            </a:r>
            <a:endParaRPr lang="en-US" sz="1800" dirty="0">
              <a:solidFill>
                <a:srgbClr val="660066"/>
              </a:solidFill>
              <a:latin typeface="Calibri"/>
              <a:ea typeface="+mn-ea"/>
              <a:cs typeface="+mn-cs"/>
            </a:endParaRPr>
          </a:p>
        </p:txBody>
      </p:sp>
      <p:sp>
        <p:nvSpPr>
          <p:cNvPr id="48" name="Rectangle 47"/>
          <p:cNvSpPr/>
          <p:nvPr/>
        </p:nvSpPr>
        <p:spPr>
          <a:xfrm>
            <a:off x="6965076" y="5276871"/>
            <a:ext cx="1763354" cy="756716"/>
          </a:xfrm>
          <a:prstGeom prst="rect">
            <a:avLst/>
          </a:prstGeom>
          <a:noFill/>
          <a:ln w="38100" cap="flat" cmpd="sng" algn="ctr">
            <a:solidFill>
              <a:srgbClr val="660066"/>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49" name="Content Placeholder 2"/>
          <p:cNvSpPr txBox="1">
            <a:spLocks/>
          </p:cNvSpPr>
          <p:nvPr/>
        </p:nvSpPr>
        <p:spPr>
          <a:xfrm>
            <a:off x="3956022" y="4457854"/>
            <a:ext cx="2764457" cy="1817733"/>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pPr>
            <a:r>
              <a:rPr lang="en-US" dirty="0" smtClean="0">
                <a:solidFill>
                  <a:prstClr val="black"/>
                </a:solidFill>
                <a:latin typeface="Source Sans Pro" panose="020B0503030403020204"/>
              </a:rPr>
              <a:t>Lookup:</a:t>
            </a:r>
            <a:endParaRPr lang="en-US" b="1" dirty="0">
              <a:solidFill>
                <a:prstClr val="black"/>
              </a:solidFill>
              <a:latin typeface="Source Sans Pro" panose="020B0503030403020204"/>
            </a:endParaRPr>
          </a:p>
          <a:p>
            <a:pPr fontAlgn="auto">
              <a:spcAft>
                <a:spcPts val="0"/>
              </a:spcAft>
            </a:pPr>
            <a:r>
              <a:rPr lang="en-US" dirty="0" smtClean="0">
                <a:solidFill>
                  <a:srgbClr val="FF0000"/>
                </a:solidFill>
                <a:latin typeface="Source Sans Pro" panose="020B0503030403020204"/>
              </a:rPr>
              <a:t>Index</a:t>
            </a:r>
            <a:r>
              <a:rPr lang="en-US" dirty="0" smtClean="0">
                <a:solidFill>
                  <a:prstClr val="black"/>
                </a:solidFill>
                <a:latin typeface="Source Sans Pro" panose="020B0503030403020204"/>
              </a:rPr>
              <a:t> into $</a:t>
            </a:r>
          </a:p>
          <a:p>
            <a:pPr fontAlgn="auto">
              <a:spcAft>
                <a:spcPts val="0"/>
              </a:spcAft>
            </a:pPr>
            <a:r>
              <a:rPr lang="en-US" dirty="0" smtClean="0">
                <a:solidFill>
                  <a:prstClr val="black"/>
                </a:solidFill>
                <a:latin typeface="Source Sans Pro" panose="020B0503030403020204"/>
              </a:rPr>
              <a:t>Check </a:t>
            </a:r>
            <a:r>
              <a:rPr lang="en-US" dirty="0" smtClean="0">
                <a:solidFill>
                  <a:srgbClr val="008000"/>
                </a:solidFill>
                <a:latin typeface="Source Sans Pro" panose="020B0503030403020204"/>
              </a:rPr>
              <a:t>tag</a:t>
            </a:r>
          </a:p>
          <a:p>
            <a:pPr fontAlgn="auto">
              <a:spcAft>
                <a:spcPts val="0"/>
              </a:spcAft>
            </a:pPr>
            <a:r>
              <a:rPr lang="en-US" dirty="0" smtClean="0">
                <a:solidFill>
                  <a:prstClr val="black"/>
                </a:solidFill>
                <a:latin typeface="Source Sans Pro" panose="020B0503030403020204"/>
              </a:rPr>
              <a:t>Check </a:t>
            </a:r>
            <a:r>
              <a:rPr lang="en-US" dirty="0" smtClean="0">
                <a:solidFill>
                  <a:srgbClr val="0000FF"/>
                </a:solidFill>
                <a:latin typeface="Source Sans Pro" panose="020B0503030403020204"/>
              </a:rPr>
              <a:t>valid</a:t>
            </a:r>
            <a:r>
              <a:rPr lang="en-US" dirty="0" smtClean="0">
                <a:solidFill>
                  <a:prstClr val="black"/>
                </a:solidFill>
                <a:latin typeface="Source Sans Pro" panose="020B0503030403020204"/>
              </a:rPr>
              <a:t> bit</a:t>
            </a:r>
          </a:p>
        </p:txBody>
      </p:sp>
      <p:grpSp>
        <p:nvGrpSpPr>
          <p:cNvPr id="50" name="Group 49"/>
          <p:cNvGrpSpPr/>
          <p:nvPr/>
        </p:nvGrpSpPr>
        <p:grpSpPr>
          <a:xfrm>
            <a:off x="1170432" y="3337166"/>
            <a:ext cx="858135" cy="1500530"/>
            <a:chOff x="1170432" y="3337166"/>
            <a:chExt cx="858135" cy="1500530"/>
          </a:xfrm>
        </p:grpSpPr>
        <p:sp>
          <p:nvSpPr>
            <p:cNvPr id="51" name="Rounded Rectangle 50"/>
            <p:cNvSpPr/>
            <p:nvPr/>
          </p:nvSpPr>
          <p:spPr>
            <a:xfrm>
              <a:off x="1853822" y="4517512"/>
              <a:ext cx="174745" cy="320184"/>
            </a:xfrm>
            <a:prstGeom prst="roundRect">
              <a:avLst/>
            </a:prstGeom>
            <a:noFill/>
            <a:ln w="19050" cap="flat" cmpd="sng" algn="ctr">
              <a:solidFill>
                <a:srgbClr val="FF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2" name="Freeform 51"/>
            <p:cNvSpPr/>
            <p:nvPr/>
          </p:nvSpPr>
          <p:spPr>
            <a:xfrm>
              <a:off x="1170432" y="3337166"/>
              <a:ext cx="771987" cy="1182950"/>
            </a:xfrm>
            <a:custGeom>
              <a:avLst/>
              <a:gdLst>
                <a:gd name="connsiteX0" fmla="*/ 771987 w 771987"/>
                <a:gd name="connsiteY0" fmla="*/ 1182950 h 1182950"/>
                <a:gd name="connsiteX1" fmla="*/ 771987 w 771987"/>
                <a:gd name="connsiteY1" fmla="*/ 1182950 h 1182950"/>
                <a:gd name="connsiteX2" fmla="*/ 771987 w 771987"/>
                <a:gd name="connsiteY2" fmla="*/ 747126 h 1182950"/>
                <a:gd name="connsiteX3" fmla="*/ 0 w 771987"/>
                <a:gd name="connsiteY3" fmla="*/ 747126 h 1182950"/>
                <a:gd name="connsiteX4" fmla="*/ 0 w 771987"/>
                <a:gd name="connsiteY4" fmla="*/ 0 h 1182950"/>
                <a:gd name="connsiteX5" fmla="*/ 161868 w 771987"/>
                <a:gd name="connsiteY5" fmla="*/ 0 h 118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987" h="1182950">
                  <a:moveTo>
                    <a:pt x="771987" y="1182950"/>
                  </a:moveTo>
                  <a:lnTo>
                    <a:pt x="771987" y="1182950"/>
                  </a:lnTo>
                  <a:lnTo>
                    <a:pt x="771987" y="747126"/>
                  </a:lnTo>
                  <a:lnTo>
                    <a:pt x="0" y="747126"/>
                  </a:lnTo>
                  <a:lnTo>
                    <a:pt x="0" y="0"/>
                  </a:lnTo>
                  <a:lnTo>
                    <a:pt x="161868" y="0"/>
                  </a:lnTo>
                </a:path>
              </a:pathLst>
            </a:custGeom>
            <a:noFill/>
            <a:ln w="25400" cap="flat" cmpd="sng" algn="ctr">
              <a:solidFill>
                <a:srgbClr val="FF0000"/>
              </a:solidFill>
              <a:prstDash val="solid"/>
              <a:headEnd type="none"/>
              <a:tailEnd type="triangle" w="lg" len="lg"/>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grpSp>
      <p:grpSp>
        <p:nvGrpSpPr>
          <p:cNvPr id="53" name="Group 52"/>
          <p:cNvGrpSpPr/>
          <p:nvPr/>
        </p:nvGrpSpPr>
        <p:grpSpPr>
          <a:xfrm>
            <a:off x="1718527" y="3214860"/>
            <a:ext cx="3025280" cy="323707"/>
            <a:chOff x="1718527" y="3214860"/>
            <a:chExt cx="3025280" cy="323707"/>
          </a:xfrm>
        </p:grpSpPr>
        <p:sp>
          <p:nvSpPr>
            <p:cNvPr id="54" name="Rounded Rectangle 53"/>
            <p:cNvSpPr/>
            <p:nvPr/>
          </p:nvSpPr>
          <p:spPr>
            <a:xfrm>
              <a:off x="1718527" y="3214860"/>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5" name="Rounded Rectangle 54"/>
            <p:cNvSpPr/>
            <p:nvPr/>
          </p:nvSpPr>
          <p:spPr>
            <a:xfrm>
              <a:off x="4448932" y="3218383"/>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56" name="Group 55"/>
          <p:cNvGrpSpPr/>
          <p:nvPr/>
        </p:nvGrpSpPr>
        <p:grpSpPr>
          <a:xfrm>
            <a:off x="1482974" y="3234130"/>
            <a:ext cx="3692433" cy="1603567"/>
            <a:chOff x="1482974" y="3234130"/>
            <a:chExt cx="3692433" cy="1603567"/>
          </a:xfrm>
        </p:grpSpPr>
        <p:sp>
          <p:nvSpPr>
            <p:cNvPr id="57" name="Rounded Rectangle 56"/>
            <p:cNvSpPr/>
            <p:nvPr/>
          </p:nvSpPr>
          <p:spPr>
            <a:xfrm>
              <a:off x="1482974" y="4517513"/>
              <a:ext cx="370848"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8" name="Rounded Rectangle 57"/>
            <p:cNvSpPr/>
            <p:nvPr/>
          </p:nvSpPr>
          <p:spPr>
            <a:xfrm>
              <a:off x="2050755" y="3234130"/>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9" name="Rounded Rectangle 58"/>
            <p:cNvSpPr/>
            <p:nvPr/>
          </p:nvSpPr>
          <p:spPr>
            <a:xfrm>
              <a:off x="4793611" y="3234130"/>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60" name="Right Arrow 59"/>
          <p:cNvSpPr/>
          <p:nvPr/>
        </p:nvSpPr>
        <p:spPr>
          <a:xfrm>
            <a:off x="3943571" y="4955890"/>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1" name="Right Arrow 60"/>
          <p:cNvSpPr/>
          <p:nvPr/>
        </p:nvSpPr>
        <p:spPr>
          <a:xfrm>
            <a:off x="3944511" y="5780650"/>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2" name="Right Arrow 61"/>
          <p:cNvSpPr/>
          <p:nvPr/>
        </p:nvSpPr>
        <p:spPr>
          <a:xfrm>
            <a:off x="3943571" y="5344880"/>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3" name="Up Arrow 62"/>
          <p:cNvSpPr/>
          <p:nvPr/>
        </p:nvSpPr>
        <p:spPr>
          <a:xfrm>
            <a:off x="179637" y="6370145"/>
            <a:ext cx="375446" cy="311303"/>
          </a:xfrm>
          <a:prstGeom prst="upArrow">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smtClean="0">
              <a:ln>
                <a:noFill/>
              </a:ln>
              <a:solidFill>
                <a:prstClr val="black"/>
              </a:solidFill>
              <a:effectLst/>
              <a:uLnTx/>
              <a:uFillTx/>
              <a:latin typeface="Arial Narrow" charset="0"/>
              <a:ea typeface="Arial Narrow" charset="0"/>
              <a:cs typeface="Arial Narrow" charset="0"/>
            </a:endParaRPr>
          </a:p>
        </p:txBody>
      </p:sp>
      <p:sp>
        <p:nvSpPr>
          <p:cNvPr id="64" name="Rectangle 63"/>
          <p:cNvSpPr/>
          <p:nvPr/>
        </p:nvSpPr>
        <p:spPr>
          <a:xfrm>
            <a:off x="570244" y="6367880"/>
            <a:ext cx="1800493" cy="430887"/>
          </a:xfrm>
          <a:prstGeom prst="rect">
            <a:avLst/>
          </a:prstGeom>
        </p:spPr>
        <p:txBody>
          <a:bodyPr wrap="none">
            <a:spAutoFit/>
          </a:bodyPr>
          <a:lstStyle/>
          <a:p>
            <a:pPr fontAlgn="auto">
              <a:spcBef>
                <a:spcPts val="0"/>
              </a:spcBef>
              <a:spcAft>
                <a:spcPts val="0"/>
              </a:spcAft>
            </a:pPr>
            <a:r>
              <a:rPr lang="en-US" sz="2200" dirty="0" smtClean="0">
                <a:solidFill>
                  <a:prstClr val="black"/>
                </a:solidFill>
                <a:latin typeface="Source Sans Pro" panose="020B0503030403020204"/>
                <a:ea typeface="+mn-ea"/>
                <a:cs typeface="+mn-cs"/>
              </a:rPr>
              <a:t>LRU Pointer </a:t>
            </a:r>
            <a:endParaRPr lang="en-US" sz="2200" dirty="0">
              <a:solidFill>
                <a:prstClr val="black"/>
              </a:solidFill>
              <a:latin typeface="Source Sans Pro" panose="020B0503030403020204"/>
              <a:ea typeface="+mn-ea"/>
              <a:cs typeface="+mn-cs"/>
            </a:endParaRPr>
          </a:p>
        </p:txBody>
      </p:sp>
    </p:spTree>
    <p:extLst>
      <p:ext uri="{BB962C8B-B14F-4D97-AF65-F5344CB8AC3E}">
        <p14:creationId xmlns:p14="http://schemas.microsoft.com/office/powerpoint/2010/main" val="3056276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2"/>
                                        </p:tgtEl>
                                        <p:attrNameLst>
                                          <p:attrName>style.visibility</p:attrName>
                                        </p:attrNameLst>
                                      </p:cBhvr>
                                      <p:to>
                                        <p:strVal val="visible"/>
                                      </p:to>
                                    </p:set>
                                  </p:childTnLst>
                                </p:cTn>
                              </p:par>
                              <p:par>
                                <p:cTn id="13" presetID="1" presetClass="exit" presetSubtype="0" fill="hold" grpId="1" nodeType="withEffect">
                                  <p:stCondLst>
                                    <p:cond delay="0"/>
                                  </p:stCondLst>
                                  <p:childTnLst>
                                    <p:set>
                                      <p:cBhvr>
                                        <p:cTn id="14" dur="1" fill="hold">
                                          <p:stCondLst>
                                            <p:cond delay="0"/>
                                          </p:stCondLst>
                                        </p:cTn>
                                        <p:tgtEl>
                                          <p:spTgt spid="60"/>
                                        </p:tgtEl>
                                        <p:attrNameLst>
                                          <p:attrName>style.visibility</p:attrName>
                                        </p:attrNameLst>
                                      </p:cBhvr>
                                      <p:to>
                                        <p:strVal val="hidden"/>
                                      </p:to>
                                    </p:set>
                                  </p:childTnLst>
                                </p:cTn>
                              </p:par>
                              <p:par>
                                <p:cTn id="15" presetID="1" presetClass="entr" presetSubtype="0" fill="hold" nodeType="withEffect">
                                  <p:stCondLst>
                                    <p:cond delay="0"/>
                                  </p:stCondLst>
                                  <p:childTnLst>
                                    <p:set>
                                      <p:cBhvr>
                                        <p:cTn id="16" dur="1" fill="hold">
                                          <p:stCondLst>
                                            <p:cond delay="0"/>
                                          </p:stCondLst>
                                        </p:cTn>
                                        <p:tgtEl>
                                          <p:spTgt spid="5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61"/>
                                        </p:tgtEl>
                                        <p:attrNameLst>
                                          <p:attrName>style.visibility</p:attrName>
                                        </p:attrNameLst>
                                      </p:cBhvr>
                                      <p:to>
                                        <p:strVal val="visible"/>
                                      </p:to>
                                    </p:set>
                                  </p:childTnLst>
                                </p:cTn>
                              </p:par>
                              <p:par>
                                <p:cTn id="21" presetID="1" presetClass="exit" presetSubtype="0" fill="hold" grpId="1" nodeType="withEffect">
                                  <p:stCondLst>
                                    <p:cond delay="0"/>
                                  </p:stCondLst>
                                  <p:childTnLst>
                                    <p:set>
                                      <p:cBhvr>
                                        <p:cTn id="22" dur="1" fill="hold">
                                          <p:stCondLst>
                                            <p:cond delay="0"/>
                                          </p:stCondLst>
                                        </p:cTn>
                                        <p:tgtEl>
                                          <p:spTgt spid="62"/>
                                        </p:tgtEl>
                                        <p:attrNameLst>
                                          <p:attrName>style.visibility</p:attrName>
                                        </p:attrNameLst>
                                      </p:cBhvr>
                                      <p:to>
                                        <p:strVal val="hidden"/>
                                      </p:to>
                                    </p:set>
                                  </p:childTnLst>
                                </p:cTn>
                              </p:par>
                              <p:par>
                                <p:cTn id="23" presetID="1" presetClass="entr" presetSubtype="0" fill="hold" nodeType="withEffect">
                                  <p:stCondLst>
                                    <p:cond delay="0"/>
                                  </p:stCondLst>
                                  <p:childTnLst>
                                    <p:set>
                                      <p:cBhvr>
                                        <p:cTn id="24" dur="1" fill="hold">
                                          <p:stCondLst>
                                            <p:cond delay="0"/>
                                          </p:stCondLst>
                                        </p:cTn>
                                        <p:tgtEl>
                                          <p:spTgt spid="53"/>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47"/>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8" grpId="0" animBg="1"/>
      <p:bldP spid="60" grpId="0" animBg="1"/>
      <p:bldP spid="60" grpId="1" animBg="1"/>
      <p:bldP spid="61" grpId="0" animBg="1"/>
      <p:bldP spid="62" grpId="0" animBg="1"/>
      <p:bldP spid="62" grpId="1"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69</a:t>
            </a:fld>
            <a:endParaRPr lang="en-US" dirty="0"/>
          </a:p>
        </p:txBody>
      </p:sp>
      <p:graphicFrame>
        <p:nvGraphicFramePr>
          <p:cNvPr id="35" name="Content Placeholder 23"/>
          <p:cNvGraphicFramePr>
            <a:graphicFrameLocks/>
          </p:cNvGraphicFramePr>
          <p:nvPr>
            <p:extLst>
              <p:ext uri="{D42A27DB-BD31-4B8C-83A1-F6EECF244321}">
                <p14:modId xmlns:p14="http://schemas.microsoft.com/office/powerpoint/2010/main" val="41632229"/>
              </p:ext>
            </p:extLst>
          </p:nvPr>
        </p:nvGraphicFramePr>
        <p:xfrm>
          <a:off x="6987179" y="537971"/>
          <a:ext cx="1741251" cy="621792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gridCol w="964066">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rPr>
                        <a:t>addr</a:t>
                      </a:r>
                      <a:endParaRPr lang="en-US" sz="2000" b="0" dirty="0">
                        <a:solidFill>
                          <a:srgbClr val="000000"/>
                        </a:solidFill>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rPr>
                        <a:t>0000</a:t>
                      </a:r>
                      <a:endParaRPr lang="en-US" sz="2000" b="0" dirty="0">
                        <a:solidFill>
                          <a:schemeClr val="tx2"/>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A</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B</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C</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D</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rPr>
                        <a:t>0100</a:t>
                      </a:r>
                      <a:endParaRPr lang="en-US" sz="2000" b="0" dirty="0">
                        <a:solidFill>
                          <a:schemeClr val="tx2"/>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E</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F</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G</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H</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rPr>
                        <a:t>1000</a:t>
                      </a:r>
                      <a:endParaRPr lang="en-US" sz="2000" b="0" dirty="0">
                        <a:solidFill>
                          <a:schemeClr val="tx2"/>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J</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K</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L</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M</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rPr>
                        <a:t>1100</a:t>
                      </a:r>
                      <a:endParaRPr lang="en-US" sz="2000" b="0" dirty="0">
                        <a:solidFill>
                          <a:schemeClr val="tx2"/>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N</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O</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P</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Q</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16"/>
                  </a:ext>
                </a:extLst>
              </a:tr>
            </a:tbl>
          </a:graphicData>
        </a:graphic>
      </p:graphicFrame>
      <p:sp>
        <p:nvSpPr>
          <p:cNvPr id="36" name="Title 1"/>
          <p:cNvSpPr txBox="1">
            <a:spLocks/>
          </p:cNvSpPr>
          <p:nvPr/>
        </p:nvSpPr>
        <p:spPr>
          <a:xfrm>
            <a:off x="457200" y="152528"/>
            <a:ext cx="5930370"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t>8 byte, 2-way </a:t>
            </a:r>
            <a:b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br>
            <a: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t>set associative Cache</a:t>
            </a:r>
            <a:endParaRPr kumimoji="0" lang="en-US" sz="44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37" name="Rectangle 36"/>
          <p:cNvSpPr/>
          <p:nvPr/>
        </p:nvSpPr>
        <p:spPr>
          <a:xfrm>
            <a:off x="3121577" y="2244104"/>
            <a:ext cx="1281120"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Source Sans Pro" panose="020B0503030403020204"/>
                <a:ea typeface="+mn-ea"/>
                <a:cs typeface="+mn-cs"/>
              </a:rPr>
              <a:t>CACHE</a:t>
            </a:r>
            <a:endParaRPr lang="en-US" b="1" dirty="0">
              <a:solidFill>
                <a:prstClr val="black"/>
              </a:solidFill>
              <a:latin typeface="Source Sans Pro" panose="020B0503030403020204"/>
              <a:ea typeface="+mn-ea"/>
              <a:cs typeface="+mn-cs"/>
            </a:endParaRPr>
          </a:p>
        </p:txBody>
      </p:sp>
      <p:graphicFrame>
        <p:nvGraphicFramePr>
          <p:cNvPr id="38" name="Table 37"/>
          <p:cNvGraphicFramePr>
            <a:graphicFrameLocks noGrp="1"/>
          </p:cNvGraphicFramePr>
          <p:nvPr>
            <p:extLst>
              <p:ext uri="{D42A27DB-BD31-4B8C-83A1-F6EECF244321}">
                <p14:modId xmlns:p14="http://schemas.microsoft.com/office/powerpoint/2010/main" val="4013451256"/>
              </p:ext>
            </p:extLst>
          </p:nvPr>
        </p:nvGraphicFramePr>
        <p:xfrm>
          <a:off x="837418" y="2838055"/>
          <a:ext cx="785900" cy="1097280"/>
        </p:xfrm>
        <a:graphic>
          <a:graphicData uri="http://schemas.openxmlformats.org/drawingml/2006/table">
            <a:tbl>
              <a:tblPr firstRow="1" bandRow="1"/>
              <a:tblGrid>
                <a:gridCol w="785900">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rPr>
                        <a:t>index</a:t>
                      </a:r>
                      <a:endParaRPr lang="en-US" sz="2000" b="0" dirty="0">
                        <a:solidFill>
                          <a:schemeClr val="tx2"/>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1</a:t>
                      </a:r>
                      <a:endParaRPr lang="en-US" sz="2000" dirty="0">
                        <a:solidFill>
                          <a:schemeClr val="tx2"/>
                        </a:solidFill>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39" name="Rectangle 38"/>
          <p:cNvSpPr/>
          <p:nvPr/>
        </p:nvSpPr>
        <p:spPr>
          <a:xfrm>
            <a:off x="708244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40" name="Rectangle 39"/>
          <p:cNvSpPr/>
          <p:nvPr/>
        </p:nvSpPr>
        <p:spPr>
          <a:xfrm>
            <a:off x="259848" y="1377199"/>
            <a:ext cx="3214094" cy="1200328"/>
          </a:xfrm>
          <a:prstGeom prst="rect">
            <a:avLst/>
          </a:prstGeom>
        </p:spPr>
        <p:txBody>
          <a:bodyPr wrap="square">
            <a:spAutoFit/>
          </a:bodyPr>
          <a:lstStyle/>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a:t>
            </a:r>
            <a:r>
              <a:rPr lang="en-US" sz="1200" b="1" dirty="0" smtClean="0">
                <a:solidFill>
                  <a:srgbClr val="008000"/>
                </a:solidFill>
                <a:latin typeface="Courier New" pitchFamily="49" charset="0"/>
                <a:ea typeface="+mn-ea"/>
                <a:cs typeface="+mn-cs"/>
              </a:rPr>
              <a:t>   </a:t>
            </a:r>
            <a:r>
              <a:rPr lang="en-US" b="1" dirty="0" smtClean="0">
                <a:solidFill>
                  <a:srgbClr val="008000"/>
                </a:solidFill>
                <a:latin typeface="Courier New" pitchFamily="49" charset="0"/>
                <a:ea typeface="+mn-ea"/>
                <a:cs typeface="+mn-cs"/>
              </a:rPr>
              <a:t>XX</a:t>
            </a:r>
            <a:r>
              <a:rPr lang="en-US" b="1" dirty="0" smtClean="0">
                <a:solidFill>
                  <a:srgbClr val="FF0000"/>
                </a:solidFill>
                <a:latin typeface="Courier New" pitchFamily="49" charset="0"/>
                <a:ea typeface="+mn-ea"/>
                <a:cs typeface="+mn-cs"/>
              </a:rPr>
              <a:t>X</a:t>
            </a:r>
            <a:r>
              <a:rPr lang="en-US" b="1" dirty="0" smtClean="0">
                <a:solidFill>
                  <a:prstClr val="black">
                    <a:lumMod val="50000"/>
                    <a:lumOff val="50000"/>
                  </a:prstClr>
                </a:solidFill>
                <a:latin typeface="Courier New" pitchFamily="49" charset="0"/>
                <a:ea typeface="+mn-ea"/>
                <a:cs typeface="+mn-cs"/>
              </a:rPr>
              <a:t>X</a:t>
            </a:r>
          </a:p>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tag</a:t>
            </a:r>
            <a:r>
              <a:rPr lang="en-US" b="1" dirty="0" smtClean="0">
                <a:solidFill>
                  <a:prstClr val="black"/>
                </a:solidFill>
                <a:latin typeface="Courier New" pitchFamily="49" charset="0"/>
                <a:ea typeface="+mn-ea"/>
                <a:cs typeface="+mn-cs"/>
              </a:rPr>
              <a:t>||</a:t>
            </a:r>
            <a:r>
              <a:rPr lang="en-US" b="1" dirty="0" smtClean="0">
                <a:solidFill>
                  <a:prstClr val="black">
                    <a:lumMod val="50000"/>
                    <a:lumOff val="50000"/>
                  </a:prstClr>
                </a:solidFill>
                <a:latin typeface="Courier New" pitchFamily="49" charset="0"/>
                <a:ea typeface="+mn-ea"/>
                <a:cs typeface="+mn-cs"/>
              </a:rPr>
              <a:t>offset</a:t>
            </a:r>
            <a:endParaRPr lang="en-US" b="1" dirty="0">
              <a:solidFill>
                <a:prstClr val="black">
                  <a:lumMod val="50000"/>
                  <a:lumOff val="50000"/>
                </a:prstClr>
              </a:solidFill>
              <a:latin typeface="Courier New" pitchFamily="49" charset="0"/>
              <a:ea typeface="+mn-ea"/>
              <a:cs typeface="+mn-cs"/>
            </a:endParaRPr>
          </a:p>
          <a:p>
            <a:pPr fontAlgn="auto">
              <a:spcBef>
                <a:spcPts val="0"/>
              </a:spcBef>
              <a:spcAft>
                <a:spcPts val="0"/>
              </a:spcAft>
              <a:tabLst>
                <a:tab pos="457200" algn="l"/>
                <a:tab pos="1485900" algn="l"/>
              </a:tabLst>
            </a:pPr>
            <a:endParaRPr lang="en-US" b="1" dirty="0" smtClean="0">
              <a:solidFill>
                <a:srgbClr val="FF0000"/>
              </a:solidFill>
              <a:latin typeface="Courier New" pitchFamily="49" charset="0"/>
              <a:ea typeface="+mn-ea"/>
              <a:cs typeface="+mn-cs"/>
            </a:endParaRPr>
          </a:p>
        </p:txBody>
      </p:sp>
      <p:sp>
        <p:nvSpPr>
          <p:cNvPr id="41" name="Rectangle 40"/>
          <p:cNvSpPr/>
          <p:nvPr/>
        </p:nvSpPr>
        <p:spPr>
          <a:xfrm rot="16200000">
            <a:off x="700547" y="2065813"/>
            <a:ext cx="1031189" cy="430887"/>
          </a:xfrm>
          <a:prstGeom prst="rect">
            <a:avLst/>
          </a:prstGeom>
        </p:spPr>
        <p:txBody>
          <a:bodyPr wrap="none">
            <a:spAutoFit/>
          </a:bodyPr>
          <a:lstStyle/>
          <a:p>
            <a:pPr fontAlgn="auto">
              <a:spcBef>
                <a:spcPts val="0"/>
              </a:spcBef>
              <a:spcAft>
                <a:spcPts val="0"/>
              </a:spcAft>
            </a:pPr>
            <a:r>
              <a:rPr lang="en-US" sz="2200" b="1" dirty="0">
                <a:solidFill>
                  <a:srgbClr val="FF0000"/>
                </a:solidFill>
                <a:latin typeface="Courier New" pitchFamily="49" charset="0"/>
                <a:ea typeface="+mn-ea"/>
                <a:cs typeface="+mn-cs"/>
              </a:rPr>
              <a:t>index</a:t>
            </a:r>
            <a:endParaRPr lang="en-US" sz="2200" dirty="0">
              <a:solidFill>
                <a:prstClr val="black"/>
              </a:solidFill>
              <a:latin typeface="Calibri"/>
              <a:ea typeface="+mn-ea"/>
              <a:cs typeface="+mn-cs"/>
            </a:endParaRPr>
          </a:p>
        </p:txBody>
      </p:sp>
      <p:graphicFrame>
        <p:nvGraphicFramePr>
          <p:cNvPr id="42" name="Table 41"/>
          <p:cNvGraphicFramePr>
            <a:graphicFrameLocks noGrp="1"/>
          </p:cNvGraphicFramePr>
          <p:nvPr>
            <p:extLst>
              <p:ext uri="{D42A27DB-BD31-4B8C-83A1-F6EECF244321}">
                <p14:modId xmlns:p14="http://schemas.microsoft.com/office/powerpoint/2010/main" val="4101520709"/>
              </p:ext>
            </p:extLst>
          </p:nvPr>
        </p:nvGraphicFramePr>
        <p:xfrm>
          <a:off x="1701565" y="2838055"/>
          <a:ext cx="2408957" cy="109728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1</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11</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N    |    O</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xx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2"/>
                  </a:ext>
                </a:extLst>
              </a:tr>
            </a:tbl>
          </a:graphicData>
        </a:graphic>
      </p:graphicFrame>
      <p:graphicFrame>
        <p:nvGraphicFramePr>
          <p:cNvPr id="43" name="Table 42"/>
          <p:cNvGraphicFramePr>
            <a:graphicFrameLocks noGrp="1"/>
          </p:cNvGraphicFramePr>
          <p:nvPr>
            <p:extLst>
              <p:ext uri="{D42A27DB-BD31-4B8C-83A1-F6EECF244321}">
                <p14:modId xmlns:p14="http://schemas.microsoft.com/office/powerpoint/2010/main" val="904971177"/>
              </p:ext>
            </p:extLst>
          </p:nvPr>
        </p:nvGraphicFramePr>
        <p:xfrm>
          <a:off x="4448932" y="2837588"/>
          <a:ext cx="2408957" cy="109728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xx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baseline="0" dirty="0" smtClean="0">
                          <a:solidFill>
                            <a:schemeClr val="tx2"/>
                          </a:solidFill>
                        </a:rPr>
                        <a:t>X </a:t>
                      </a:r>
                      <a:r>
                        <a:rPr lang="en-US" sz="2000" dirty="0" smtClean="0">
                          <a:solidFill>
                            <a:schemeClr val="tx2"/>
                          </a:solidFill>
                        </a:rPr>
                        <a:t>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xx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2"/>
                  </a:ext>
                </a:extLst>
              </a:tr>
            </a:tbl>
          </a:graphicData>
        </a:graphic>
      </p:graphicFrame>
      <p:sp>
        <p:nvSpPr>
          <p:cNvPr id="45" name="Up Arrow 44"/>
          <p:cNvSpPr/>
          <p:nvPr/>
        </p:nvSpPr>
        <p:spPr>
          <a:xfrm rot="16200000">
            <a:off x="4117242" y="3621071"/>
            <a:ext cx="325097" cy="269556"/>
          </a:xfrm>
          <a:prstGeom prst="upArrow">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46" name="Rectangle 45"/>
          <p:cNvSpPr/>
          <p:nvPr/>
        </p:nvSpPr>
        <p:spPr>
          <a:xfrm>
            <a:off x="115658" y="4431788"/>
            <a:ext cx="2212755" cy="1569660"/>
          </a:xfrm>
          <a:prstGeom prst="rect">
            <a:avLst/>
          </a:prstGeom>
        </p:spPr>
        <p:txBody>
          <a:bodyPr wrap="square">
            <a:spAutoFit/>
          </a:bodyPr>
          <a:lstStyle/>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1101</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0100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p:txBody>
      </p:sp>
      <p:sp>
        <p:nvSpPr>
          <p:cNvPr id="47" name="Rectangle 46"/>
          <p:cNvSpPr/>
          <p:nvPr/>
        </p:nvSpPr>
        <p:spPr>
          <a:xfrm>
            <a:off x="2472603" y="4524298"/>
            <a:ext cx="751578" cy="369332"/>
          </a:xfrm>
          <a:prstGeom prst="rect">
            <a:avLst/>
          </a:prstGeom>
        </p:spPr>
        <p:txBody>
          <a:bodyPr wrap="none">
            <a:spAutoFit/>
          </a:bodyPr>
          <a:lstStyle/>
          <a:p>
            <a:pPr fontAlgn="auto">
              <a:spcBef>
                <a:spcPts val="0"/>
              </a:spcBef>
              <a:spcAft>
                <a:spcPts val="0"/>
              </a:spcAft>
            </a:pPr>
            <a:r>
              <a:rPr lang="en-US" sz="1800" b="1" dirty="0" smtClean="0">
                <a:solidFill>
                  <a:srgbClr val="660066"/>
                </a:solidFill>
                <a:latin typeface="Courier New" pitchFamily="49" charset="0"/>
                <a:ea typeface="+mn-ea"/>
                <a:cs typeface="+mn-cs"/>
              </a:rPr>
              <a:t>Miss</a:t>
            </a:r>
            <a:endParaRPr lang="en-US" sz="1800" dirty="0">
              <a:solidFill>
                <a:srgbClr val="660066"/>
              </a:solidFill>
              <a:latin typeface="Calibri"/>
              <a:ea typeface="+mn-ea"/>
              <a:cs typeface="+mn-cs"/>
            </a:endParaRPr>
          </a:p>
        </p:txBody>
      </p:sp>
      <p:sp>
        <p:nvSpPr>
          <p:cNvPr id="49" name="Content Placeholder 2"/>
          <p:cNvSpPr txBox="1">
            <a:spLocks/>
          </p:cNvSpPr>
          <p:nvPr/>
        </p:nvSpPr>
        <p:spPr>
          <a:xfrm>
            <a:off x="3956022" y="4457854"/>
            <a:ext cx="2764457" cy="1817733"/>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pPr>
            <a:r>
              <a:rPr lang="en-US" dirty="0" smtClean="0">
                <a:solidFill>
                  <a:prstClr val="black"/>
                </a:solidFill>
                <a:latin typeface="Source Sans Pro" panose="020B0503030403020204"/>
              </a:rPr>
              <a:t>Lookup:</a:t>
            </a:r>
            <a:endParaRPr lang="en-US" b="1" dirty="0">
              <a:solidFill>
                <a:prstClr val="black"/>
              </a:solidFill>
              <a:latin typeface="Source Sans Pro" panose="020B0503030403020204"/>
            </a:endParaRPr>
          </a:p>
          <a:p>
            <a:pPr fontAlgn="auto">
              <a:spcAft>
                <a:spcPts val="0"/>
              </a:spcAft>
            </a:pPr>
            <a:r>
              <a:rPr lang="en-US" dirty="0" smtClean="0">
                <a:solidFill>
                  <a:srgbClr val="FF0000"/>
                </a:solidFill>
                <a:latin typeface="Source Sans Pro" panose="020B0503030403020204"/>
              </a:rPr>
              <a:t>Index</a:t>
            </a:r>
            <a:r>
              <a:rPr lang="en-US" dirty="0" smtClean="0">
                <a:solidFill>
                  <a:prstClr val="black"/>
                </a:solidFill>
                <a:latin typeface="Source Sans Pro" panose="020B0503030403020204"/>
              </a:rPr>
              <a:t> into $</a:t>
            </a:r>
          </a:p>
          <a:p>
            <a:pPr fontAlgn="auto">
              <a:spcAft>
                <a:spcPts val="0"/>
              </a:spcAft>
            </a:pPr>
            <a:r>
              <a:rPr lang="en-US" dirty="0" smtClean="0">
                <a:solidFill>
                  <a:prstClr val="black"/>
                </a:solidFill>
                <a:latin typeface="Source Sans Pro" panose="020B0503030403020204"/>
              </a:rPr>
              <a:t>Check </a:t>
            </a:r>
            <a:r>
              <a:rPr lang="en-US" dirty="0" smtClean="0">
                <a:solidFill>
                  <a:srgbClr val="008000"/>
                </a:solidFill>
                <a:latin typeface="Source Sans Pro" panose="020B0503030403020204"/>
              </a:rPr>
              <a:t>tag</a:t>
            </a:r>
          </a:p>
          <a:p>
            <a:pPr fontAlgn="auto">
              <a:spcAft>
                <a:spcPts val="0"/>
              </a:spcAft>
            </a:pPr>
            <a:r>
              <a:rPr lang="en-US" dirty="0" smtClean="0">
                <a:solidFill>
                  <a:prstClr val="black"/>
                </a:solidFill>
                <a:latin typeface="Source Sans Pro" panose="020B0503030403020204"/>
              </a:rPr>
              <a:t>Check </a:t>
            </a:r>
            <a:r>
              <a:rPr lang="en-US" dirty="0" smtClean="0">
                <a:solidFill>
                  <a:srgbClr val="0000FF"/>
                </a:solidFill>
                <a:latin typeface="Source Sans Pro" panose="020B0503030403020204"/>
              </a:rPr>
              <a:t>valid</a:t>
            </a:r>
            <a:r>
              <a:rPr lang="en-US" dirty="0" smtClean="0">
                <a:solidFill>
                  <a:prstClr val="black"/>
                </a:solidFill>
                <a:latin typeface="Source Sans Pro" panose="020B0503030403020204"/>
              </a:rPr>
              <a:t> bit</a:t>
            </a:r>
          </a:p>
        </p:txBody>
      </p:sp>
      <p:grpSp>
        <p:nvGrpSpPr>
          <p:cNvPr id="53" name="Group 52"/>
          <p:cNvGrpSpPr/>
          <p:nvPr/>
        </p:nvGrpSpPr>
        <p:grpSpPr>
          <a:xfrm>
            <a:off x="1718527" y="3214860"/>
            <a:ext cx="3025280" cy="323707"/>
            <a:chOff x="1718527" y="3214860"/>
            <a:chExt cx="3025280" cy="323707"/>
          </a:xfrm>
        </p:grpSpPr>
        <p:sp>
          <p:nvSpPr>
            <p:cNvPr id="54" name="Rounded Rectangle 53"/>
            <p:cNvSpPr/>
            <p:nvPr/>
          </p:nvSpPr>
          <p:spPr>
            <a:xfrm>
              <a:off x="1718527" y="3214860"/>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5" name="Rounded Rectangle 54"/>
            <p:cNvSpPr/>
            <p:nvPr/>
          </p:nvSpPr>
          <p:spPr>
            <a:xfrm>
              <a:off x="4448932" y="3218383"/>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56" name="Group 55"/>
          <p:cNvGrpSpPr/>
          <p:nvPr/>
        </p:nvGrpSpPr>
        <p:grpSpPr>
          <a:xfrm>
            <a:off x="2050755" y="3234130"/>
            <a:ext cx="3124652" cy="320184"/>
            <a:chOff x="2050755" y="3234130"/>
            <a:chExt cx="3124652" cy="320184"/>
          </a:xfrm>
        </p:grpSpPr>
        <p:sp>
          <p:nvSpPr>
            <p:cNvPr id="58" name="Rounded Rectangle 57"/>
            <p:cNvSpPr/>
            <p:nvPr/>
          </p:nvSpPr>
          <p:spPr>
            <a:xfrm>
              <a:off x="2050755" y="3234130"/>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9" name="Rounded Rectangle 58"/>
            <p:cNvSpPr/>
            <p:nvPr/>
          </p:nvSpPr>
          <p:spPr>
            <a:xfrm>
              <a:off x="4793611" y="3234130"/>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60" name="Right Arrow 59"/>
          <p:cNvSpPr/>
          <p:nvPr/>
        </p:nvSpPr>
        <p:spPr>
          <a:xfrm>
            <a:off x="3943571" y="4955890"/>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1" name="Right Arrow 60"/>
          <p:cNvSpPr/>
          <p:nvPr/>
        </p:nvSpPr>
        <p:spPr>
          <a:xfrm>
            <a:off x="3944511" y="5780650"/>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2" name="Right Arrow 61"/>
          <p:cNvSpPr/>
          <p:nvPr/>
        </p:nvSpPr>
        <p:spPr>
          <a:xfrm>
            <a:off x="3943571" y="5344880"/>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3" name="Up Arrow 62"/>
          <p:cNvSpPr/>
          <p:nvPr/>
        </p:nvSpPr>
        <p:spPr>
          <a:xfrm>
            <a:off x="179637" y="6370145"/>
            <a:ext cx="375446" cy="311303"/>
          </a:xfrm>
          <a:prstGeom prst="upArrow">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smtClean="0">
              <a:ln>
                <a:noFill/>
              </a:ln>
              <a:solidFill>
                <a:prstClr val="black"/>
              </a:solidFill>
              <a:effectLst/>
              <a:uLnTx/>
              <a:uFillTx/>
              <a:latin typeface="Arial Narrow" charset="0"/>
              <a:ea typeface="Arial Narrow" charset="0"/>
              <a:cs typeface="Arial Narrow" charset="0"/>
            </a:endParaRPr>
          </a:p>
        </p:txBody>
      </p:sp>
      <p:sp>
        <p:nvSpPr>
          <p:cNvPr id="64" name="Rectangle 63"/>
          <p:cNvSpPr/>
          <p:nvPr/>
        </p:nvSpPr>
        <p:spPr>
          <a:xfrm>
            <a:off x="570244" y="6367880"/>
            <a:ext cx="1800493" cy="430887"/>
          </a:xfrm>
          <a:prstGeom prst="rect">
            <a:avLst/>
          </a:prstGeom>
        </p:spPr>
        <p:txBody>
          <a:bodyPr wrap="none">
            <a:spAutoFit/>
          </a:bodyPr>
          <a:lstStyle/>
          <a:p>
            <a:pPr fontAlgn="auto">
              <a:spcBef>
                <a:spcPts val="0"/>
              </a:spcBef>
              <a:spcAft>
                <a:spcPts val="0"/>
              </a:spcAft>
            </a:pPr>
            <a:r>
              <a:rPr lang="en-US" sz="2200" dirty="0" smtClean="0">
                <a:solidFill>
                  <a:prstClr val="black"/>
                </a:solidFill>
                <a:latin typeface="Source Sans Pro" panose="020B0503030403020204"/>
                <a:ea typeface="+mn-ea"/>
                <a:cs typeface="+mn-cs"/>
              </a:rPr>
              <a:t>LRU Pointer </a:t>
            </a:r>
            <a:endParaRPr lang="en-US" sz="2200" dirty="0">
              <a:solidFill>
                <a:prstClr val="black"/>
              </a:solidFill>
              <a:latin typeface="Source Sans Pro" panose="020B0503030403020204"/>
              <a:ea typeface="+mn-ea"/>
              <a:cs typeface="+mn-cs"/>
            </a:endParaRPr>
          </a:p>
        </p:txBody>
      </p:sp>
      <p:sp>
        <p:nvSpPr>
          <p:cNvPr id="34" name="Up Arrow 33"/>
          <p:cNvSpPr/>
          <p:nvPr/>
        </p:nvSpPr>
        <p:spPr>
          <a:xfrm rot="5400000" flipH="1">
            <a:off x="4126705" y="3244535"/>
            <a:ext cx="325097" cy="269556"/>
          </a:xfrm>
          <a:prstGeom prst="upArrow">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prstClr val="black"/>
              </a:solidFill>
              <a:effectLst/>
              <a:uLnTx/>
              <a:uFillTx/>
              <a:latin typeface="Calibri"/>
              <a:ea typeface="+mn-ea"/>
              <a:cs typeface="+mn-cs"/>
            </a:endParaRPr>
          </a:p>
        </p:txBody>
      </p:sp>
      <p:grpSp>
        <p:nvGrpSpPr>
          <p:cNvPr id="65" name="Group 64"/>
          <p:cNvGrpSpPr/>
          <p:nvPr/>
        </p:nvGrpSpPr>
        <p:grpSpPr>
          <a:xfrm>
            <a:off x="1170432" y="3337166"/>
            <a:ext cx="858135" cy="1847858"/>
            <a:chOff x="1170432" y="3337166"/>
            <a:chExt cx="858135" cy="1847858"/>
          </a:xfrm>
        </p:grpSpPr>
        <p:sp>
          <p:nvSpPr>
            <p:cNvPr id="66" name="Rounded Rectangle 65"/>
            <p:cNvSpPr/>
            <p:nvPr/>
          </p:nvSpPr>
          <p:spPr>
            <a:xfrm>
              <a:off x="1853822" y="4864840"/>
              <a:ext cx="174745" cy="320184"/>
            </a:xfrm>
            <a:prstGeom prst="roundRect">
              <a:avLst/>
            </a:prstGeom>
            <a:noFill/>
            <a:ln w="190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7" name="Freeform 66"/>
            <p:cNvSpPr/>
            <p:nvPr/>
          </p:nvSpPr>
          <p:spPr>
            <a:xfrm>
              <a:off x="1170432" y="3337166"/>
              <a:ext cx="771987" cy="1519889"/>
            </a:xfrm>
            <a:custGeom>
              <a:avLst/>
              <a:gdLst>
                <a:gd name="connsiteX0" fmla="*/ 771987 w 771987"/>
                <a:gd name="connsiteY0" fmla="*/ 1182950 h 1182950"/>
                <a:gd name="connsiteX1" fmla="*/ 771987 w 771987"/>
                <a:gd name="connsiteY1" fmla="*/ 1182950 h 1182950"/>
                <a:gd name="connsiteX2" fmla="*/ 771987 w 771987"/>
                <a:gd name="connsiteY2" fmla="*/ 747126 h 1182950"/>
                <a:gd name="connsiteX3" fmla="*/ 0 w 771987"/>
                <a:gd name="connsiteY3" fmla="*/ 747126 h 1182950"/>
                <a:gd name="connsiteX4" fmla="*/ 0 w 771987"/>
                <a:gd name="connsiteY4" fmla="*/ 0 h 1182950"/>
                <a:gd name="connsiteX5" fmla="*/ 161868 w 771987"/>
                <a:gd name="connsiteY5" fmla="*/ 0 h 1182950"/>
                <a:gd name="connsiteX0" fmla="*/ 771987 w 771987"/>
                <a:gd name="connsiteY0" fmla="*/ 1182950 h 1519889"/>
                <a:gd name="connsiteX1" fmla="*/ 766803 w 771987"/>
                <a:gd name="connsiteY1" fmla="*/ 1519889 h 1519889"/>
                <a:gd name="connsiteX2" fmla="*/ 771987 w 771987"/>
                <a:gd name="connsiteY2" fmla="*/ 747126 h 1519889"/>
                <a:gd name="connsiteX3" fmla="*/ 0 w 771987"/>
                <a:gd name="connsiteY3" fmla="*/ 747126 h 1519889"/>
                <a:gd name="connsiteX4" fmla="*/ 0 w 771987"/>
                <a:gd name="connsiteY4" fmla="*/ 0 h 1519889"/>
                <a:gd name="connsiteX5" fmla="*/ 161868 w 771987"/>
                <a:gd name="connsiteY5" fmla="*/ 0 h 151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1987" h="1519889">
                  <a:moveTo>
                    <a:pt x="771987" y="1182950"/>
                  </a:moveTo>
                  <a:lnTo>
                    <a:pt x="766803" y="1519889"/>
                  </a:lnTo>
                  <a:lnTo>
                    <a:pt x="771987" y="747126"/>
                  </a:lnTo>
                  <a:lnTo>
                    <a:pt x="0" y="747126"/>
                  </a:lnTo>
                  <a:lnTo>
                    <a:pt x="0" y="0"/>
                  </a:lnTo>
                  <a:lnTo>
                    <a:pt x="161868" y="0"/>
                  </a:lnTo>
                </a:path>
              </a:pathLst>
            </a:custGeom>
            <a:ln>
              <a:solidFill>
                <a:srgbClr val="FF0000"/>
              </a:solidFill>
              <a:headEnd type="none"/>
              <a:tailEnd type="triangl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sp>
        <p:nvSpPr>
          <p:cNvPr id="68" name="Rectangle 67"/>
          <p:cNvSpPr/>
          <p:nvPr/>
        </p:nvSpPr>
        <p:spPr>
          <a:xfrm>
            <a:off x="2472603" y="4831245"/>
            <a:ext cx="738754" cy="369332"/>
          </a:xfrm>
          <a:prstGeom prst="rect">
            <a:avLst/>
          </a:prstGeom>
        </p:spPr>
        <p:txBody>
          <a:bodyPr wrap="none">
            <a:spAutoFit/>
          </a:bodyPr>
          <a:lstStyle/>
          <a:p>
            <a:r>
              <a:rPr lang="en-US" sz="1800" b="1" dirty="0" smtClean="0">
                <a:solidFill>
                  <a:srgbClr val="660066"/>
                </a:solidFill>
                <a:latin typeface="Courier New" pitchFamily="49" charset="0"/>
              </a:rPr>
              <a:t>Hit!</a:t>
            </a:r>
            <a:endParaRPr lang="en-US" sz="1800" dirty="0">
              <a:solidFill>
                <a:srgbClr val="660066"/>
              </a:solidFill>
            </a:endParaRPr>
          </a:p>
        </p:txBody>
      </p:sp>
      <p:sp>
        <p:nvSpPr>
          <p:cNvPr id="69" name="Rounded Rectangle 68"/>
          <p:cNvSpPr/>
          <p:nvPr/>
        </p:nvSpPr>
        <p:spPr>
          <a:xfrm>
            <a:off x="1482974" y="4864841"/>
            <a:ext cx="370848"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91506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9"/>
                                        </p:tgtEl>
                                        <p:attrNameLst>
                                          <p:attrName>style.visibility</p:attrName>
                                        </p:attrNameLst>
                                      </p:cBhvr>
                                      <p:to>
                                        <p:strVal val="visible"/>
                                      </p:to>
                                    </p:set>
                                  </p:childTnLst>
                                </p:cTn>
                              </p:par>
                              <p:par>
                                <p:cTn id="15" presetID="1" presetClass="exit" presetSubtype="0" fill="hold" grpId="1" nodeType="withEffect">
                                  <p:stCondLst>
                                    <p:cond delay="0"/>
                                  </p:stCondLst>
                                  <p:childTnLst>
                                    <p:set>
                                      <p:cBhvr>
                                        <p:cTn id="16" dur="1" fill="hold">
                                          <p:stCondLst>
                                            <p:cond delay="0"/>
                                          </p:stCondLst>
                                        </p:cTn>
                                        <p:tgtEl>
                                          <p:spTgt spid="60"/>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1"/>
                                        </p:tgtEl>
                                        <p:attrNameLst>
                                          <p:attrName>style.visibility</p:attrName>
                                        </p:attrNameLst>
                                      </p:cBhvr>
                                      <p:to>
                                        <p:strVal val="visible"/>
                                      </p:to>
                                    </p:set>
                                  </p:childTnLst>
                                </p:cTn>
                              </p:par>
                              <p:par>
                                <p:cTn id="23" presetID="1" presetClass="exit" presetSubtype="0" fill="hold" grpId="1" nodeType="withEffect">
                                  <p:stCondLst>
                                    <p:cond delay="0"/>
                                  </p:stCondLst>
                                  <p:childTnLst>
                                    <p:set>
                                      <p:cBhvr>
                                        <p:cTn id="24" dur="1" fill="hold">
                                          <p:stCondLst>
                                            <p:cond delay="0"/>
                                          </p:stCondLst>
                                        </p:cTn>
                                        <p:tgtEl>
                                          <p:spTgt spid="62"/>
                                        </p:tgtEl>
                                        <p:attrNameLst>
                                          <p:attrName>style.visibility</p:attrName>
                                        </p:attrNameLst>
                                      </p:cBhvr>
                                      <p:to>
                                        <p:strVal val="hidden"/>
                                      </p:to>
                                    </p:set>
                                  </p:childTnLst>
                                </p:cTn>
                              </p:par>
                              <p:par>
                                <p:cTn id="25" presetID="1" presetClass="entr" presetSubtype="0" fill="hold" nodeType="withEffect">
                                  <p:stCondLst>
                                    <p:cond delay="0"/>
                                  </p:stCondLst>
                                  <p:childTnLst>
                                    <p:set>
                                      <p:cBhvr>
                                        <p:cTn id="26" dur="1" fill="hold">
                                          <p:stCondLst>
                                            <p:cond delay="0"/>
                                          </p:stCondLst>
                                        </p:cTn>
                                        <p:tgtEl>
                                          <p:spTgt spid="5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0" grpId="1" animBg="1"/>
      <p:bldP spid="61" grpId="0" animBg="1"/>
      <p:bldP spid="62" grpId="0" animBg="1"/>
      <p:bldP spid="62" grpId="1" animBg="1"/>
      <p:bldP spid="68" grpId="0"/>
      <p:bldP spid="6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7</a:t>
            </a:fld>
            <a:endParaRPr lang="en-US" dirty="0"/>
          </a:p>
        </p:txBody>
      </p:sp>
      <p:sp>
        <p:nvSpPr>
          <p:cNvPr id="5" name="Content Placeholder 12"/>
          <p:cNvSpPr>
            <a:spLocks noGrp="1"/>
          </p:cNvSpPr>
          <p:nvPr>
            <p:ph idx="1"/>
          </p:nvPr>
        </p:nvSpPr>
        <p:spPr>
          <a:xfrm>
            <a:off x="457200" y="3609474"/>
            <a:ext cx="8477624" cy="2516689"/>
          </a:xfrm>
        </p:spPr>
        <p:txBody>
          <a:bodyPr>
            <a:normAutofit fontScale="92500" lnSpcReduction="10000"/>
          </a:bodyPr>
          <a:lstStyle/>
          <a:p>
            <a:pPr marL="0" indent="0">
              <a:buNone/>
            </a:pPr>
            <a:r>
              <a:rPr lang="en-US" dirty="0" smtClean="0"/>
              <a:t>Instruction speeds:</a:t>
            </a:r>
          </a:p>
          <a:p>
            <a:r>
              <a:rPr lang="en-US" sz="2600" b="1" dirty="0" err="1">
                <a:solidFill>
                  <a:schemeClr val="accent1"/>
                </a:solidFill>
                <a:latin typeface="Courier New"/>
                <a:cs typeface="Courier New"/>
              </a:rPr>
              <a:t>a</a:t>
            </a:r>
            <a:r>
              <a:rPr lang="en-US" sz="2600" b="1" dirty="0" err="1" smtClean="0">
                <a:solidFill>
                  <a:schemeClr val="accent1"/>
                </a:solidFill>
                <a:latin typeface="Courier New"/>
                <a:cs typeface="Courier New"/>
              </a:rPr>
              <a:t>dd,sub,shift</a:t>
            </a:r>
            <a:r>
              <a:rPr lang="en-US" sz="2600" dirty="0" smtClean="0">
                <a:solidFill>
                  <a:schemeClr val="tx2"/>
                </a:solidFill>
              </a:rPr>
              <a:t>:</a:t>
            </a:r>
            <a:r>
              <a:rPr lang="en-US" dirty="0" smtClean="0"/>
              <a:t>  1 cycle</a:t>
            </a:r>
          </a:p>
          <a:p>
            <a:r>
              <a:rPr lang="en-US" sz="2600" b="1" dirty="0" err="1" smtClean="0">
                <a:solidFill>
                  <a:schemeClr val="accent1"/>
                </a:solidFill>
                <a:latin typeface="Courier New"/>
                <a:cs typeface="Courier New"/>
              </a:rPr>
              <a:t>mult</a:t>
            </a:r>
            <a:r>
              <a:rPr lang="en-US" sz="2600" dirty="0" smtClean="0">
                <a:solidFill>
                  <a:schemeClr val="tx2"/>
                </a:solidFill>
              </a:rPr>
              <a:t>:</a:t>
            </a:r>
            <a:r>
              <a:rPr lang="en-US" dirty="0" smtClean="0"/>
              <a:t> 3 cycles </a:t>
            </a:r>
          </a:p>
          <a:p>
            <a:r>
              <a:rPr lang="en-US" sz="2600" b="1" dirty="0">
                <a:solidFill>
                  <a:schemeClr val="accent1"/>
                </a:solidFill>
                <a:latin typeface="Courier New"/>
                <a:cs typeface="Courier New"/>
              </a:rPr>
              <a:t>l</a:t>
            </a:r>
            <a:r>
              <a:rPr lang="en-US" sz="2600" b="1" dirty="0" smtClean="0">
                <a:solidFill>
                  <a:schemeClr val="accent1"/>
                </a:solidFill>
                <a:latin typeface="Courier New"/>
                <a:cs typeface="Courier New"/>
              </a:rPr>
              <a:t>oad/store</a:t>
            </a:r>
            <a:r>
              <a:rPr lang="en-US" dirty="0" smtClean="0">
                <a:solidFill>
                  <a:schemeClr val="tx2"/>
                </a:solidFill>
              </a:rPr>
              <a:t>: </a:t>
            </a:r>
            <a:r>
              <a:rPr lang="en-US" b="1" dirty="0" smtClean="0"/>
              <a:t>100</a:t>
            </a:r>
            <a:r>
              <a:rPr lang="en-US" dirty="0" smtClean="0"/>
              <a:t> </a:t>
            </a:r>
            <a:r>
              <a:rPr lang="en-US" b="1" dirty="0"/>
              <a:t>cycles</a:t>
            </a:r>
            <a:endParaRPr lang="en-US" b="1" dirty="0" smtClean="0"/>
          </a:p>
          <a:p>
            <a:pPr marL="457200" lvl="1" indent="0">
              <a:buNone/>
            </a:pPr>
            <a:r>
              <a:rPr lang="en-US" dirty="0"/>
              <a:t>off-chip 50(-70)ns</a:t>
            </a:r>
            <a:endParaRPr lang="en-US" dirty="0" smtClean="0">
              <a:sym typeface="Wingdings"/>
            </a:endParaRPr>
          </a:p>
          <a:p>
            <a:pPr marL="457200" lvl="1" indent="0">
              <a:buNone/>
            </a:pPr>
            <a:r>
              <a:rPr lang="en-US" dirty="0" smtClean="0">
                <a:sym typeface="Wingdings"/>
              </a:rPr>
              <a:t>2(-3) GHz processor  0.5 ns clock</a:t>
            </a:r>
            <a:endParaRPr lang="en-US" dirty="0" smtClean="0"/>
          </a:p>
        </p:txBody>
      </p:sp>
      <p:sp>
        <p:nvSpPr>
          <p:cNvPr id="6" name="Title 2"/>
          <p:cNvSpPr>
            <a:spLocks noGrp="1"/>
          </p:cNvSpPr>
          <p:nvPr>
            <p:ph type="title"/>
          </p:nvPr>
        </p:nvSpPr>
        <p:spPr>
          <a:xfrm>
            <a:off x="457200" y="13374"/>
            <a:ext cx="8229600" cy="1143000"/>
          </a:xfrm>
        </p:spPr>
        <p:txBody>
          <a:bodyPr/>
          <a:lstStyle/>
          <a:p>
            <a:r>
              <a:rPr lang="en-US" dirty="0" smtClean="0"/>
              <a:t>The Need for Speed</a:t>
            </a:r>
            <a:endParaRPr lang="en-US" dirty="0"/>
          </a:p>
        </p:txBody>
      </p:sp>
      <p:sp>
        <p:nvSpPr>
          <p:cNvPr id="7" name="Rectangle 1058"/>
          <p:cNvSpPr>
            <a:spLocks noChangeArrowheads="1"/>
          </p:cNvSpPr>
          <p:nvPr/>
        </p:nvSpPr>
        <p:spPr bwMode="auto">
          <a:xfrm>
            <a:off x="1228773" y="2338443"/>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8" name="Rectangle 1058"/>
          <p:cNvSpPr>
            <a:spLocks noChangeArrowheads="1"/>
          </p:cNvSpPr>
          <p:nvPr/>
        </p:nvSpPr>
        <p:spPr bwMode="auto">
          <a:xfrm>
            <a:off x="2274145" y="2338067"/>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9" name="Rectangle 1058"/>
          <p:cNvSpPr>
            <a:spLocks noChangeArrowheads="1"/>
          </p:cNvSpPr>
          <p:nvPr/>
        </p:nvSpPr>
        <p:spPr bwMode="auto">
          <a:xfrm>
            <a:off x="3327255" y="2339212"/>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dirty="0"/>
          </a:p>
        </p:txBody>
      </p:sp>
      <p:sp>
        <p:nvSpPr>
          <p:cNvPr id="10" name="Rectangle 1058"/>
          <p:cNvSpPr>
            <a:spLocks noChangeArrowheads="1"/>
          </p:cNvSpPr>
          <p:nvPr/>
        </p:nvSpPr>
        <p:spPr bwMode="auto">
          <a:xfrm>
            <a:off x="4380054" y="2339588"/>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11" name="Rectangle 1058"/>
          <p:cNvSpPr>
            <a:spLocks noChangeArrowheads="1"/>
          </p:cNvSpPr>
          <p:nvPr/>
        </p:nvSpPr>
        <p:spPr bwMode="auto">
          <a:xfrm>
            <a:off x="5425426" y="2339212"/>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12" name="Rectangle 1058"/>
          <p:cNvSpPr>
            <a:spLocks noChangeArrowheads="1"/>
          </p:cNvSpPr>
          <p:nvPr/>
        </p:nvSpPr>
        <p:spPr bwMode="auto">
          <a:xfrm>
            <a:off x="6478536" y="2340357"/>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dirty="0"/>
          </a:p>
        </p:txBody>
      </p:sp>
      <p:sp>
        <p:nvSpPr>
          <p:cNvPr id="13" name="Rectangle 12"/>
          <p:cNvSpPr/>
          <p:nvPr/>
        </p:nvSpPr>
        <p:spPr>
          <a:xfrm>
            <a:off x="3358917" y="1702828"/>
            <a:ext cx="2323072" cy="523220"/>
          </a:xfrm>
          <a:prstGeom prst="rect">
            <a:avLst/>
          </a:prstGeom>
        </p:spPr>
        <p:txBody>
          <a:bodyPr wrap="none">
            <a:spAutoFit/>
          </a:bodyPr>
          <a:lstStyle/>
          <a:p>
            <a:r>
              <a:rPr lang="en-US" sz="2800" dirty="0" smtClean="0">
                <a:solidFill>
                  <a:schemeClr val="tx2"/>
                </a:solidFill>
                <a:latin typeface="Source Sans Pro" panose="020B0503030403020204"/>
                <a:cs typeface="Calibri"/>
              </a:rPr>
              <a:t>CPU Pipeline</a:t>
            </a:r>
            <a:endParaRPr lang="en-US" sz="2800" dirty="0">
              <a:solidFill>
                <a:schemeClr val="tx2"/>
              </a:solidFill>
              <a:latin typeface="Source Sans Pro" panose="020B0503030403020204"/>
              <a:cs typeface="Calibri"/>
            </a:endParaRPr>
          </a:p>
        </p:txBody>
      </p:sp>
      <p:pic>
        <p:nvPicPr>
          <p:cNvPr id="14" name="Picture 13"/>
          <p:cNvPicPr>
            <a:picLocks noChangeAspect="1"/>
          </p:cNvPicPr>
          <p:nvPr/>
        </p:nvPicPr>
        <p:blipFill rotWithShape="1">
          <a:blip r:embed="rId3"/>
          <a:srcRect l="3886" t="16204" r="51974" b="15816"/>
          <a:stretch/>
        </p:blipFill>
        <p:spPr>
          <a:xfrm flipH="1">
            <a:off x="5586796" y="2399996"/>
            <a:ext cx="836219" cy="914400"/>
          </a:xfrm>
          <a:prstGeom prst="rect">
            <a:avLst/>
          </a:prstGeom>
          <a:ln>
            <a:noFill/>
          </a:ln>
        </p:spPr>
      </p:pic>
      <p:pic>
        <p:nvPicPr>
          <p:cNvPr id="15" name="Picture 14"/>
          <p:cNvPicPr>
            <a:picLocks noChangeAspect="1"/>
          </p:cNvPicPr>
          <p:nvPr/>
        </p:nvPicPr>
        <p:blipFill rotWithShape="1">
          <a:blip r:embed="rId3"/>
          <a:srcRect l="3886" t="16204" r="51974" b="15816"/>
          <a:stretch/>
        </p:blipFill>
        <p:spPr>
          <a:xfrm flipH="1">
            <a:off x="4529798" y="2401988"/>
            <a:ext cx="836219" cy="914400"/>
          </a:xfrm>
          <a:prstGeom prst="rect">
            <a:avLst/>
          </a:prstGeom>
          <a:ln>
            <a:noFill/>
          </a:ln>
        </p:spPr>
      </p:pic>
      <p:pic>
        <p:nvPicPr>
          <p:cNvPr id="16" name="Picture 15"/>
          <p:cNvPicPr>
            <a:picLocks noChangeAspect="1"/>
          </p:cNvPicPr>
          <p:nvPr/>
        </p:nvPicPr>
        <p:blipFill rotWithShape="1">
          <a:blip r:embed="rId3"/>
          <a:srcRect l="3886" t="16204" r="51974" b="15816"/>
          <a:stretch/>
        </p:blipFill>
        <p:spPr>
          <a:xfrm flipH="1">
            <a:off x="3472800" y="2403980"/>
            <a:ext cx="836219" cy="914400"/>
          </a:xfrm>
          <a:prstGeom prst="rect">
            <a:avLst/>
          </a:prstGeom>
          <a:ln>
            <a:noFill/>
          </a:ln>
        </p:spPr>
      </p:pic>
      <p:pic>
        <p:nvPicPr>
          <p:cNvPr id="17" name="Picture 16"/>
          <p:cNvPicPr>
            <a:picLocks noChangeAspect="1"/>
          </p:cNvPicPr>
          <p:nvPr/>
        </p:nvPicPr>
        <p:blipFill rotWithShape="1">
          <a:blip r:embed="rId3"/>
          <a:srcRect l="3886" t="16204" r="51974" b="15816"/>
          <a:stretch/>
        </p:blipFill>
        <p:spPr>
          <a:xfrm flipH="1">
            <a:off x="2415802" y="2405972"/>
            <a:ext cx="836219" cy="914400"/>
          </a:xfrm>
          <a:prstGeom prst="rect">
            <a:avLst/>
          </a:prstGeom>
          <a:ln>
            <a:noFill/>
          </a:ln>
        </p:spPr>
      </p:pic>
      <p:pic>
        <p:nvPicPr>
          <p:cNvPr id="18" name="Picture 17"/>
          <p:cNvPicPr>
            <a:picLocks noChangeAspect="1"/>
          </p:cNvPicPr>
          <p:nvPr/>
        </p:nvPicPr>
        <p:blipFill rotWithShape="1">
          <a:blip r:embed="rId3"/>
          <a:srcRect l="3886" t="16204" r="51974" b="15816"/>
          <a:stretch/>
        </p:blipFill>
        <p:spPr>
          <a:xfrm flipH="1">
            <a:off x="1375513" y="2407964"/>
            <a:ext cx="836219" cy="914400"/>
          </a:xfrm>
          <a:prstGeom prst="rect">
            <a:avLst/>
          </a:prstGeom>
          <a:ln>
            <a:noFill/>
          </a:ln>
        </p:spPr>
      </p:pic>
      <p:pic>
        <p:nvPicPr>
          <p:cNvPr id="19" name="Picture 18"/>
          <p:cNvPicPr>
            <a:picLocks noChangeAspect="1"/>
          </p:cNvPicPr>
          <p:nvPr/>
        </p:nvPicPr>
        <p:blipFill rotWithShape="1">
          <a:blip r:embed="rId3"/>
          <a:srcRect l="3886" t="16204" r="51974" b="15816"/>
          <a:stretch/>
        </p:blipFill>
        <p:spPr>
          <a:xfrm flipH="1">
            <a:off x="6582713" y="2407964"/>
            <a:ext cx="836219" cy="914400"/>
          </a:xfrm>
          <a:prstGeom prst="rect">
            <a:avLst/>
          </a:prstGeom>
          <a:ln>
            <a:noFill/>
          </a:ln>
        </p:spPr>
      </p:pic>
    </p:spTree>
    <p:extLst>
      <p:ext uri="{BB962C8B-B14F-4D97-AF65-F5344CB8AC3E}">
        <p14:creationId xmlns:p14="http://schemas.microsoft.com/office/powerpoint/2010/main" val="1532676627"/>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70</a:t>
            </a:fld>
            <a:endParaRPr lang="en-US" dirty="0"/>
          </a:p>
        </p:txBody>
      </p:sp>
      <p:graphicFrame>
        <p:nvGraphicFramePr>
          <p:cNvPr id="35" name="Content Placeholder 23"/>
          <p:cNvGraphicFramePr>
            <a:graphicFrameLocks/>
          </p:cNvGraphicFramePr>
          <p:nvPr>
            <p:extLst>
              <p:ext uri="{D42A27DB-BD31-4B8C-83A1-F6EECF244321}">
                <p14:modId xmlns:p14="http://schemas.microsoft.com/office/powerpoint/2010/main" val="41632229"/>
              </p:ext>
            </p:extLst>
          </p:nvPr>
        </p:nvGraphicFramePr>
        <p:xfrm>
          <a:off x="6987179" y="537971"/>
          <a:ext cx="1741251" cy="621792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gridCol w="964066">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rPr>
                        <a:t>addr</a:t>
                      </a:r>
                      <a:endParaRPr lang="en-US" sz="2000" b="0" dirty="0">
                        <a:solidFill>
                          <a:srgbClr val="000000"/>
                        </a:solidFill>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rPr>
                        <a:t>0000</a:t>
                      </a:r>
                      <a:endParaRPr lang="en-US" sz="2000" b="0" dirty="0">
                        <a:solidFill>
                          <a:schemeClr val="tx2"/>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A</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B</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C</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D</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rPr>
                        <a:t>0100</a:t>
                      </a:r>
                      <a:endParaRPr lang="en-US" sz="2000" b="0" dirty="0">
                        <a:solidFill>
                          <a:schemeClr val="tx2"/>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E</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F</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G</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H</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rPr>
                        <a:t>1000</a:t>
                      </a:r>
                      <a:endParaRPr lang="en-US" sz="2000" b="0" dirty="0">
                        <a:solidFill>
                          <a:schemeClr val="tx2"/>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J</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K</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L</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M</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rPr>
                        <a:t>1100</a:t>
                      </a:r>
                      <a:endParaRPr lang="en-US" sz="2000" b="0" dirty="0">
                        <a:solidFill>
                          <a:schemeClr val="tx2"/>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N</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O</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P</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Q</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16"/>
                  </a:ext>
                </a:extLst>
              </a:tr>
            </a:tbl>
          </a:graphicData>
        </a:graphic>
      </p:graphicFrame>
      <p:sp>
        <p:nvSpPr>
          <p:cNvPr id="36" name="Title 1"/>
          <p:cNvSpPr txBox="1">
            <a:spLocks/>
          </p:cNvSpPr>
          <p:nvPr/>
        </p:nvSpPr>
        <p:spPr>
          <a:xfrm>
            <a:off x="457200" y="152528"/>
            <a:ext cx="5930370"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t>8 byte, 2-way </a:t>
            </a:r>
            <a:b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br>
            <a: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t>set associative Cache</a:t>
            </a:r>
            <a:endParaRPr kumimoji="0" lang="en-US" sz="44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37" name="Rectangle 36"/>
          <p:cNvSpPr/>
          <p:nvPr/>
        </p:nvSpPr>
        <p:spPr>
          <a:xfrm>
            <a:off x="3121577" y="2244104"/>
            <a:ext cx="1281120"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Source Sans Pro" panose="020B0503030403020204"/>
                <a:ea typeface="+mn-ea"/>
                <a:cs typeface="+mn-cs"/>
              </a:rPr>
              <a:t>CACHE</a:t>
            </a:r>
            <a:endParaRPr lang="en-US" b="1" dirty="0">
              <a:solidFill>
                <a:prstClr val="black"/>
              </a:solidFill>
              <a:latin typeface="Source Sans Pro" panose="020B0503030403020204"/>
              <a:ea typeface="+mn-ea"/>
              <a:cs typeface="+mn-cs"/>
            </a:endParaRPr>
          </a:p>
        </p:txBody>
      </p:sp>
      <p:graphicFrame>
        <p:nvGraphicFramePr>
          <p:cNvPr id="38" name="Table 37"/>
          <p:cNvGraphicFramePr>
            <a:graphicFrameLocks noGrp="1"/>
          </p:cNvGraphicFramePr>
          <p:nvPr>
            <p:extLst>
              <p:ext uri="{D42A27DB-BD31-4B8C-83A1-F6EECF244321}">
                <p14:modId xmlns:p14="http://schemas.microsoft.com/office/powerpoint/2010/main" val="1305745935"/>
              </p:ext>
            </p:extLst>
          </p:nvPr>
        </p:nvGraphicFramePr>
        <p:xfrm>
          <a:off x="837418" y="2838055"/>
          <a:ext cx="785900" cy="1097280"/>
        </p:xfrm>
        <a:graphic>
          <a:graphicData uri="http://schemas.openxmlformats.org/drawingml/2006/table">
            <a:tbl>
              <a:tblPr firstRow="1" bandRow="1"/>
              <a:tblGrid>
                <a:gridCol w="785900">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rPr>
                        <a:t>index</a:t>
                      </a:r>
                      <a:endParaRPr lang="en-US" sz="2000" b="0" dirty="0">
                        <a:solidFill>
                          <a:schemeClr val="tx2"/>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1</a:t>
                      </a:r>
                      <a:endParaRPr lang="en-US" sz="2000" dirty="0">
                        <a:solidFill>
                          <a:schemeClr val="tx2"/>
                        </a:solidFill>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39" name="Rectangle 38"/>
          <p:cNvSpPr/>
          <p:nvPr/>
        </p:nvSpPr>
        <p:spPr>
          <a:xfrm>
            <a:off x="708244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40" name="Rectangle 39"/>
          <p:cNvSpPr/>
          <p:nvPr/>
        </p:nvSpPr>
        <p:spPr>
          <a:xfrm>
            <a:off x="259848" y="1377199"/>
            <a:ext cx="3214094" cy="1200328"/>
          </a:xfrm>
          <a:prstGeom prst="rect">
            <a:avLst/>
          </a:prstGeom>
        </p:spPr>
        <p:txBody>
          <a:bodyPr wrap="square">
            <a:spAutoFit/>
          </a:bodyPr>
          <a:lstStyle/>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a:t>
            </a:r>
            <a:r>
              <a:rPr lang="en-US" sz="1200" b="1" dirty="0" smtClean="0">
                <a:solidFill>
                  <a:srgbClr val="008000"/>
                </a:solidFill>
                <a:latin typeface="Courier New" pitchFamily="49" charset="0"/>
                <a:ea typeface="+mn-ea"/>
                <a:cs typeface="+mn-cs"/>
              </a:rPr>
              <a:t>   </a:t>
            </a:r>
            <a:r>
              <a:rPr lang="en-US" b="1" dirty="0" smtClean="0">
                <a:solidFill>
                  <a:srgbClr val="008000"/>
                </a:solidFill>
                <a:latin typeface="Courier New" pitchFamily="49" charset="0"/>
                <a:ea typeface="+mn-ea"/>
                <a:cs typeface="+mn-cs"/>
              </a:rPr>
              <a:t>XX</a:t>
            </a:r>
            <a:r>
              <a:rPr lang="en-US" b="1" dirty="0" smtClean="0">
                <a:solidFill>
                  <a:srgbClr val="FF0000"/>
                </a:solidFill>
                <a:latin typeface="Courier New" pitchFamily="49" charset="0"/>
                <a:ea typeface="+mn-ea"/>
                <a:cs typeface="+mn-cs"/>
              </a:rPr>
              <a:t>X</a:t>
            </a:r>
            <a:r>
              <a:rPr lang="en-US" b="1" dirty="0" smtClean="0">
                <a:solidFill>
                  <a:prstClr val="black">
                    <a:lumMod val="50000"/>
                    <a:lumOff val="50000"/>
                  </a:prstClr>
                </a:solidFill>
                <a:latin typeface="Courier New" pitchFamily="49" charset="0"/>
                <a:ea typeface="+mn-ea"/>
                <a:cs typeface="+mn-cs"/>
              </a:rPr>
              <a:t>X</a:t>
            </a:r>
          </a:p>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tag</a:t>
            </a:r>
            <a:r>
              <a:rPr lang="en-US" b="1" dirty="0" smtClean="0">
                <a:solidFill>
                  <a:prstClr val="black"/>
                </a:solidFill>
                <a:latin typeface="Courier New" pitchFamily="49" charset="0"/>
                <a:ea typeface="+mn-ea"/>
                <a:cs typeface="+mn-cs"/>
              </a:rPr>
              <a:t>||</a:t>
            </a:r>
            <a:r>
              <a:rPr lang="en-US" b="1" dirty="0" smtClean="0">
                <a:solidFill>
                  <a:prstClr val="black">
                    <a:lumMod val="50000"/>
                    <a:lumOff val="50000"/>
                  </a:prstClr>
                </a:solidFill>
                <a:latin typeface="Courier New" pitchFamily="49" charset="0"/>
                <a:ea typeface="+mn-ea"/>
                <a:cs typeface="+mn-cs"/>
              </a:rPr>
              <a:t>offset</a:t>
            </a:r>
            <a:endParaRPr lang="en-US" b="1" dirty="0">
              <a:solidFill>
                <a:prstClr val="black">
                  <a:lumMod val="50000"/>
                  <a:lumOff val="50000"/>
                </a:prstClr>
              </a:solidFill>
              <a:latin typeface="Courier New" pitchFamily="49" charset="0"/>
              <a:ea typeface="+mn-ea"/>
              <a:cs typeface="+mn-cs"/>
            </a:endParaRPr>
          </a:p>
          <a:p>
            <a:pPr fontAlgn="auto">
              <a:spcBef>
                <a:spcPts val="0"/>
              </a:spcBef>
              <a:spcAft>
                <a:spcPts val="0"/>
              </a:spcAft>
              <a:tabLst>
                <a:tab pos="457200" algn="l"/>
                <a:tab pos="1485900" algn="l"/>
              </a:tabLst>
            </a:pPr>
            <a:endParaRPr lang="en-US" b="1" dirty="0" smtClean="0">
              <a:solidFill>
                <a:srgbClr val="FF0000"/>
              </a:solidFill>
              <a:latin typeface="Courier New" pitchFamily="49" charset="0"/>
              <a:ea typeface="+mn-ea"/>
              <a:cs typeface="+mn-cs"/>
            </a:endParaRPr>
          </a:p>
        </p:txBody>
      </p:sp>
      <p:sp>
        <p:nvSpPr>
          <p:cNvPr id="41" name="Rectangle 40"/>
          <p:cNvSpPr/>
          <p:nvPr/>
        </p:nvSpPr>
        <p:spPr>
          <a:xfrm rot="16200000">
            <a:off x="700547" y="2065813"/>
            <a:ext cx="1031189" cy="430887"/>
          </a:xfrm>
          <a:prstGeom prst="rect">
            <a:avLst/>
          </a:prstGeom>
        </p:spPr>
        <p:txBody>
          <a:bodyPr wrap="none">
            <a:spAutoFit/>
          </a:bodyPr>
          <a:lstStyle/>
          <a:p>
            <a:pPr fontAlgn="auto">
              <a:spcBef>
                <a:spcPts val="0"/>
              </a:spcBef>
              <a:spcAft>
                <a:spcPts val="0"/>
              </a:spcAft>
            </a:pPr>
            <a:r>
              <a:rPr lang="en-US" sz="2200" b="1" dirty="0">
                <a:solidFill>
                  <a:srgbClr val="FF0000"/>
                </a:solidFill>
                <a:latin typeface="Courier New" pitchFamily="49" charset="0"/>
                <a:ea typeface="+mn-ea"/>
                <a:cs typeface="+mn-cs"/>
              </a:rPr>
              <a:t>index</a:t>
            </a:r>
            <a:endParaRPr lang="en-US" sz="2200" dirty="0">
              <a:solidFill>
                <a:prstClr val="black"/>
              </a:solidFill>
              <a:latin typeface="Calibri"/>
              <a:ea typeface="+mn-ea"/>
              <a:cs typeface="+mn-cs"/>
            </a:endParaRPr>
          </a:p>
        </p:txBody>
      </p:sp>
      <p:graphicFrame>
        <p:nvGraphicFramePr>
          <p:cNvPr id="42" name="Table 41"/>
          <p:cNvGraphicFramePr>
            <a:graphicFrameLocks noGrp="1"/>
          </p:cNvGraphicFramePr>
          <p:nvPr>
            <p:extLst>
              <p:ext uri="{D42A27DB-BD31-4B8C-83A1-F6EECF244321}">
                <p14:modId xmlns:p14="http://schemas.microsoft.com/office/powerpoint/2010/main" val="3613762276"/>
              </p:ext>
            </p:extLst>
          </p:nvPr>
        </p:nvGraphicFramePr>
        <p:xfrm>
          <a:off x="1701565" y="2838055"/>
          <a:ext cx="2408957" cy="109728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1</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11</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N    |    O</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xx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2"/>
                  </a:ext>
                </a:extLst>
              </a:tr>
            </a:tbl>
          </a:graphicData>
        </a:graphic>
      </p:graphicFrame>
      <p:graphicFrame>
        <p:nvGraphicFramePr>
          <p:cNvPr id="43" name="Table 42"/>
          <p:cNvGraphicFramePr>
            <a:graphicFrameLocks noGrp="1"/>
          </p:cNvGraphicFramePr>
          <p:nvPr>
            <p:extLst>
              <p:ext uri="{D42A27DB-BD31-4B8C-83A1-F6EECF244321}">
                <p14:modId xmlns:p14="http://schemas.microsoft.com/office/powerpoint/2010/main" val="904971177"/>
              </p:ext>
            </p:extLst>
          </p:nvPr>
        </p:nvGraphicFramePr>
        <p:xfrm>
          <a:off x="4448932" y="2837588"/>
          <a:ext cx="2408957" cy="109728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tint val="40000"/>
                      </a:srgb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xx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baseline="0" dirty="0" smtClean="0">
                          <a:solidFill>
                            <a:schemeClr val="tx2"/>
                          </a:solidFill>
                        </a:rPr>
                        <a:t>X </a:t>
                      </a:r>
                      <a:r>
                        <a:rPr lang="en-US" sz="2000" dirty="0" smtClean="0">
                          <a:solidFill>
                            <a:schemeClr val="tx2"/>
                          </a:solidFill>
                        </a:rPr>
                        <a:t>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xx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2"/>
                  </a:ext>
                </a:extLst>
              </a:tr>
            </a:tbl>
          </a:graphicData>
        </a:graphic>
      </p:graphicFrame>
      <p:sp>
        <p:nvSpPr>
          <p:cNvPr id="45" name="Up Arrow 44"/>
          <p:cNvSpPr/>
          <p:nvPr/>
        </p:nvSpPr>
        <p:spPr>
          <a:xfrm rot="16200000">
            <a:off x="4117242" y="3621071"/>
            <a:ext cx="325097" cy="269556"/>
          </a:xfrm>
          <a:prstGeom prst="upArrow">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46" name="Rectangle 45"/>
          <p:cNvSpPr/>
          <p:nvPr/>
        </p:nvSpPr>
        <p:spPr>
          <a:xfrm>
            <a:off x="115658" y="4431788"/>
            <a:ext cx="2212755" cy="1569660"/>
          </a:xfrm>
          <a:prstGeom prst="rect">
            <a:avLst/>
          </a:prstGeom>
        </p:spPr>
        <p:txBody>
          <a:bodyPr wrap="square">
            <a:spAutoFit/>
          </a:bodyPr>
          <a:lstStyle/>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1101</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0100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p:txBody>
      </p:sp>
      <p:sp>
        <p:nvSpPr>
          <p:cNvPr id="47" name="Rectangle 46"/>
          <p:cNvSpPr/>
          <p:nvPr/>
        </p:nvSpPr>
        <p:spPr>
          <a:xfrm>
            <a:off x="2472603" y="4524298"/>
            <a:ext cx="751578" cy="369332"/>
          </a:xfrm>
          <a:prstGeom prst="rect">
            <a:avLst/>
          </a:prstGeom>
        </p:spPr>
        <p:txBody>
          <a:bodyPr wrap="none">
            <a:spAutoFit/>
          </a:bodyPr>
          <a:lstStyle/>
          <a:p>
            <a:pPr fontAlgn="auto">
              <a:spcBef>
                <a:spcPts val="0"/>
              </a:spcBef>
              <a:spcAft>
                <a:spcPts val="0"/>
              </a:spcAft>
            </a:pPr>
            <a:r>
              <a:rPr lang="en-US" sz="1800" b="1" dirty="0" smtClean="0">
                <a:solidFill>
                  <a:srgbClr val="660066"/>
                </a:solidFill>
                <a:latin typeface="Courier New" pitchFamily="49" charset="0"/>
                <a:ea typeface="+mn-ea"/>
                <a:cs typeface="+mn-cs"/>
              </a:rPr>
              <a:t>Miss</a:t>
            </a:r>
            <a:endParaRPr lang="en-US" sz="1800" dirty="0">
              <a:solidFill>
                <a:srgbClr val="660066"/>
              </a:solidFill>
              <a:latin typeface="Calibri"/>
              <a:ea typeface="+mn-ea"/>
              <a:cs typeface="+mn-cs"/>
            </a:endParaRPr>
          </a:p>
        </p:txBody>
      </p:sp>
      <p:sp>
        <p:nvSpPr>
          <p:cNvPr id="49" name="Content Placeholder 2"/>
          <p:cNvSpPr txBox="1">
            <a:spLocks/>
          </p:cNvSpPr>
          <p:nvPr/>
        </p:nvSpPr>
        <p:spPr>
          <a:xfrm>
            <a:off x="3956022" y="4457854"/>
            <a:ext cx="2764457" cy="1817733"/>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pPr>
            <a:r>
              <a:rPr lang="en-US" dirty="0" smtClean="0">
                <a:solidFill>
                  <a:prstClr val="black"/>
                </a:solidFill>
                <a:latin typeface="Source Sans Pro" panose="020B0503030403020204"/>
              </a:rPr>
              <a:t>Lookup:</a:t>
            </a:r>
            <a:endParaRPr lang="en-US" b="1" dirty="0">
              <a:solidFill>
                <a:prstClr val="black"/>
              </a:solidFill>
              <a:latin typeface="Source Sans Pro" panose="020B0503030403020204"/>
            </a:endParaRPr>
          </a:p>
          <a:p>
            <a:pPr fontAlgn="auto">
              <a:spcAft>
                <a:spcPts val="0"/>
              </a:spcAft>
            </a:pPr>
            <a:r>
              <a:rPr lang="en-US" dirty="0" smtClean="0">
                <a:solidFill>
                  <a:srgbClr val="FF0000"/>
                </a:solidFill>
                <a:latin typeface="Source Sans Pro" panose="020B0503030403020204"/>
              </a:rPr>
              <a:t>Index</a:t>
            </a:r>
            <a:r>
              <a:rPr lang="en-US" dirty="0" smtClean="0">
                <a:solidFill>
                  <a:prstClr val="black"/>
                </a:solidFill>
                <a:latin typeface="Source Sans Pro" panose="020B0503030403020204"/>
              </a:rPr>
              <a:t> into $</a:t>
            </a:r>
          </a:p>
          <a:p>
            <a:pPr fontAlgn="auto">
              <a:spcAft>
                <a:spcPts val="0"/>
              </a:spcAft>
            </a:pPr>
            <a:r>
              <a:rPr lang="en-US" dirty="0" smtClean="0">
                <a:solidFill>
                  <a:prstClr val="black"/>
                </a:solidFill>
                <a:latin typeface="Source Sans Pro" panose="020B0503030403020204"/>
              </a:rPr>
              <a:t>Check </a:t>
            </a:r>
            <a:r>
              <a:rPr lang="en-US" dirty="0" smtClean="0">
                <a:solidFill>
                  <a:srgbClr val="008000"/>
                </a:solidFill>
                <a:latin typeface="Source Sans Pro" panose="020B0503030403020204"/>
              </a:rPr>
              <a:t>tag</a:t>
            </a:r>
          </a:p>
          <a:p>
            <a:pPr fontAlgn="auto">
              <a:spcAft>
                <a:spcPts val="0"/>
              </a:spcAft>
            </a:pPr>
            <a:r>
              <a:rPr lang="en-US" dirty="0" smtClean="0">
                <a:solidFill>
                  <a:prstClr val="black"/>
                </a:solidFill>
                <a:latin typeface="Source Sans Pro" panose="020B0503030403020204"/>
              </a:rPr>
              <a:t>Check </a:t>
            </a:r>
            <a:r>
              <a:rPr lang="en-US" dirty="0" smtClean="0">
                <a:solidFill>
                  <a:srgbClr val="0000FF"/>
                </a:solidFill>
                <a:latin typeface="Source Sans Pro" panose="020B0503030403020204"/>
              </a:rPr>
              <a:t>valid</a:t>
            </a:r>
            <a:r>
              <a:rPr lang="en-US" dirty="0" smtClean="0">
                <a:solidFill>
                  <a:prstClr val="black"/>
                </a:solidFill>
                <a:latin typeface="Source Sans Pro" panose="020B0503030403020204"/>
              </a:rPr>
              <a:t> bit</a:t>
            </a:r>
          </a:p>
        </p:txBody>
      </p:sp>
      <p:grpSp>
        <p:nvGrpSpPr>
          <p:cNvPr id="53" name="Group 52"/>
          <p:cNvGrpSpPr/>
          <p:nvPr/>
        </p:nvGrpSpPr>
        <p:grpSpPr>
          <a:xfrm>
            <a:off x="1718527" y="3214860"/>
            <a:ext cx="3025280" cy="323707"/>
            <a:chOff x="1718527" y="3214860"/>
            <a:chExt cx="3025280" cy="323707"/>
          </a:xfrm>
        </p:grpSpPr>
        <p:sp>
          <p:nvSpPr>
            <p:cNvPr id="54" name="Rounded Rectangle 53"/>
            <p:cNvSpPr/>
            <p:nvPr/>
          </p:nvSpPr>
          <p:spPr>
            <a:xfrm>
              <a:off x="1718527" y="3214860"/>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5" name="Rounded Rectangle 54"/>
            <p:cNvSpPr/>
            <p:nvPr/>
          </p:nvSpPr>
          <p:spPr>
            <a:xfrm>
              <a:off x="4448932" y="3218383"/>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56" name="Group 55"/>
          <p:cNvGrpSpPr/>
          <p:nvPr/>
        </p:nvGrpSpPr>
        <p:grpSpPr>
          <a:xfrm>
            <a:off x="2050755" y="3234130"/>
            <a:ext cx="3124652" cy="320184"/>
            <a:chOff x="2050755" y="3234130"/>
            <a:chExt cx="3124652" cy="320184"/>
          </a:xfrm>
        </p:grpSpPr>
        <p:sp>
          <p:nvSpPr>
            <p:cNvPr id="58" name="Rounded Rectangle 57"/>
            <p:cNvSpPr/>
            <p:nvPr/>
          </p:nvSpPr>
          <p:spPr>
            <a:xfrm>
              <a:off x="2050755" y="3234130"/>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9" name="Rounded Rectangle 58"/>
            <p:cNvSpPr/>
            <p:nvPr/>
          </p:nvSpPr>
          <p:spPr>
            <a:xfrm>
              <a:off x="4793611" y="3234130"/>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60" name="Right Arrow 59"/>
          <p:cNvSpPr/>
          <p:nvPr/>
        </p:nvSpPr>
        <p:spPr>
          <a:xfrm>
            <a:off x="3943571" y="4955890"/>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1" name="Right Arrow 60"/>
          <p:cNvSpPr/>
          <p:nvPr/>
        </p:nvSpPr>
        <p:spPr>
          <a:xfrm>
            <a:off x="3944511" y="5780650"/>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2" name="Right Arrow 61"/>
          <p:cNvSpPr/>
          <p:nvPr/>
        </p:nvSpPr>
        <p:spPr>
          <a:xfrm>
            <a:off x="3943571" y="5344880"/>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3" name="Up Arrow 62"/>
          <p:cNvSpPr/>
          <p:nvPr/>
        </p:nvSpPr>
        <p:spPr>
          <a:xfrm>
            <a:off x="179637" y="6370145"/>
            <a:ext cx="375446" cy="311303"/>
          </a:xfrm>
          <a:prstGeom prst="upArrow">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smtClean="0">
              <a:ln>
                <a:noFill/>
              </a:ln>
              <a:solidFill>
                <a:prstClr val="black"/>
              </a:solidFill>
              <a:effectLst/>
              <a:uLnTx/>
              <a:uFillTx/>
              <a:latin typeface="Arial Narrow" charset="0"/>
              <a:ea typeface="Arial Narrow" charset="0"/>
              <a:cs typeface="Arial Narrow" charset="0"/>
            </a:endParaRPr>
          </a:p>
        </p:txBody>
      </p:sp>
      <p:sp>
        <p:nvSpPr>
          <p:cNvPr id="64" name="Rectangle 63"/>
          <p:cNvSpPr/>
          <p:nvPr/>
        </p:nvSpPr>
        <p:spPr>
          <a:xfrm>
            <a:off x="570244" y="6367880"/>
            <a:ext cx="1800493" cy="430887"/>
          </a:xfrm>
          <a:prstGeom prst="rect">
            <a:avLst/>
          </a:prstGeom>
        </p:spPr>
        <p:txBody>
          <a:bodyPr wrap="none">
            <a:spAutoFit/>
          </a:bodyPr>
          <a:lstStyle/>
          <a:p>
            <a:pPr fontAlgn="auto">
              <a:spcBef>
                <a:spcPts val="0"/>
              </a:spcBef>
              <a:spcAft>
                <a:spcPts val="0"/>
              </a:spcAft>
            </a:pPr>
            <a:r>
              <a:rPr lang="en-US" sz="2200" dirty="0" smtClean="0">
                <a:solidFill>
                  <a:prstClr val="black"/>
                </a:solidFill>
                <a:latin typeface="Source Sans Pro" panose="020B0503030403020204"/>
                <a:ea typeface="+mn-ea"/>
                <a:cs typeface="+mn-cs"/>
              </a:rPr>
              <a:t>LRU Pointer </a:t>
            </a:r>
            <a:endParaRPr lang="en-US" sz="2200" dirty="0">
              <a:solidFill>
                <a:prstClr val="black"/>
              </a:solidFill>
              <a:latin typeface="Source Sans Pro" panose="020B0503030403020204"/>
              <a:ea typeface="+mn-ea"/>
              <a:cs typeface="+mn-cs"/>
            </a:endParaRPr>
          </a:p>
        </p:txBody>
      </p:sp>
      <p:sp>
        <p:nvSpPr>
          <p:cNvPr id="34" name="Up Arrow 33"/>
          <p:cNvSpPr/>
          <p:nvPr/>
        </p:nvSpPr>
        <p:spPr>
          <a:xfrm rot="5400000" flipH="1">
            <a:off x="4126705" y="3244535"/>
            <a:ext cx="325097" cy="269556"/>
          </a:xfrm>
          <a:prstGeom prst="upArrow">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68" name="Rectangle 67"/>
          <p:cNvSpPr/>
          <p:nvPr/>
        </p:nvSpPr>
        <p:spPr>
          <a:xfrm>
            <a:off x="2472603" y="4831245"/>
            <a:ext cx="738754" cy="369332"/>
          </a:xfrm>
          <a:prstGeom prst="rect">
            <a:avLst/>
          </a:prstGeom>
        </p:spPr>
        <p:txBody>
          <a:bodyPr wrap="none">
            <a:spAutoFit/>
          </a:bodyPr>
          <a:lstStyle/>
          <a:p>
            <a:r>
              <a:rPr lang="en-US" sz="1800" b="1" dirty="0" smtClean="0">
                <a:solidFill>
                  <a:srgbClr val="660066"/>
                </a:solidFill>
                <a:latin typeface="Courier New" pitchFamily="49" charset="0"/>
              </a:rPr>
              <a:t>Hit!</a:t>
            </a:r>
            <a:endParaRPr lang="en-US" sz="1800" dirty="0">
              <a:solidFill>
                <a:srgbClr val="660066"/>
              </a:solidFill>
            </a:endParaRPr>
          </a:p>
        </p:txBody>
      </p:sp>
      <p:grpSp>
        <p:nvGrpSpPr>
          <p:cNvPr id="44" name="Group 43"/>
          <p:cNvGrpSpPr/>
          <p:nvPr/>
        </p:nvGrpSpPr>
        <p:grpSpPr>
          <a:xfrm>
            <a:off x="1170432" y="3337167"/>
            <a:ext cx="862736" cy="2220619"/>
            <a:chOff x="1170432" y="3337167"/>
            <a:chExt cx="862736" cy="2220619"/>
          </a:xfrm>
        </p:grpSpPr>
        <p:sp>
          <p:nvSpPr>
            <p:cNvPr id="50" name="Rounded Rectangle 49"/>
            <p:cNvSpPr/>
            <p:nvPr/>
          </p:nvSpPr>
          <p:spPr>
            <a:xfrm>
              <a:off x="1858423" y="5237602"/>
              <a:ext cx="174745" cy="320184"/>
            </a:xfrm>
            <a:prstGeom prst="roundRect">
              <a:avLst/>
            </a:prstGeom>
            <a:noFill/>
            <a:ln w="190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1" name="Freeform 50"/>
            <p:cNvSpPr/>
            <p:nvPr/>
          </p:nvSpPr>
          <p:spPr>
            <a:xfrm>
              <a:off x="1170432" y="3337167"/>
              <a:ext cx="776115" cy="1890199"/>
            </a:xfrm>
            <a:custGeom>
              <a:avLst/>
              <a:gdLst>
                <a:gd name="connsiteX0" fmla="*/ 771987 w 771987"/>
                <a:gd name="connsiteY0" fmla="*/ 1182950 h 1182950"/>
                <a:gd name="connsiteX1" fmla="*/ 771987 w 771987"/>
                <a:gd name="connsiteY1" fmla="*/ 1182950 h 1182950"/>
                <a:gd name="connsiteX2" fmla="*/ 771987 w 771987"/>
                <a:gd name="connsiteY2" fmla="*/ 747126 h 1182950"/>
                <a:gd name="connsiteX3" fmla="*/ 0 w 771987"/>
                <a:gd name="connsiteY3" fmla="*/ 747126 h 1182950"/>
                <a:gd name="connsiteX4" fmla="*/ 0 w 771987"/>
                <a:gd name="connsiteY4" fmla="*/ 0 h 1182950"/>
                <a:gd name="connsiteX5" fmla="*/ 161868 w 771987"/>
                <a:gd name="connsiteY5" fmla="*/ 0 h 1182950"/>
                <a:gd name="connsiteX0" fmla="*/ 771987 w 771987"/>
                <a:gd name="connsiteY0" fmla="*/ 1182950 h 1519889"/>
                <a:gd name="connsiteX1" fmla="*/ 766803 w 771987"/>
                <a:gd name="connsiteY1" fmla="*/ 1519889 h 1519889"/>
                <a:gd name="connsiteX2" fmla="*/ 771987 w 771987"/>
                <a:gd name="connsiteY2" fmla="*/ 747126 h 1519889"/>
                <a:gd name="connsiteX3" fmla="*/ 0 w 771987"/>
                <a:gd name="connsiteY3" fmla="*/ 747126 h 1519889"/>
                <a:gd name="connsiteX4" fmla="*/ 0 w 771987"/>
                <a:gd name="connsiteY4" fmla="*/ 0 h 1519889"/>
                <a:gd name="connsiteX5" fmla="*/ 161868 w 771987"/>
                <a:gd name="connsiteY5" fmla="*/ 0 h 1519889"/>
                <a:gd name="connsiteX0" fmla="*/ 771987 w 776005"/>
                <a:gd name="connsiteY0" fmla="*/ 1182950 h 1888012"/>
                <a:gd name="connsiteX1" fmla="*/ 776005 w 776005"/>
                <a:gd name="connsiteY1" fmla="*/ 1888012 h 1888012"/>
                <a:gd name="connsiteX2" fmla="*/ 771987 w 776005"/>
                <a:gd name="connsiteY2" fmla="*/ 747126 h 1888012"/>
                <a:gd name="connsiteX3" fmla="*/ 0 w 776005"/>
                <a:gd name="connsiteY3" fmla="*/ 747126 h 1888012"/>
                <a:gd name="connsiteX4" fmla="*/ 0 w 776005"/>
                <a:gd name="connsiteY4" fmla="*/ 0 h 1888012"/>
                <a:gd name="connsiteX5" fmla="*/ 161868 w 776005"/>
                <a:gd name="connsiteY5" fmla="*/ 0 h 1888012"/>
                <a:gd name="connsiteX0" fmla="*/ 771987 w 776005"/>
                <a:gd name="connsiteY0" fmla="*/ 1182950 h 1888012"/>
                <a:gd name="connsiteX1" fmla="*/ 776005 w 776005"/>
                <a:gd name="connsiteY1" fmla="*/ 1888012 h 1888012"/>
                <a:gd name="connsiteX2" fmla="*/ 771987 w 776005"/>
                <a:gd name="connsiteY2" fmla="*/ 747126 h 1888012"/>
                <a:gd name="connsiteX3" fmla="*/ 4601 w 776005"/>
                <a:gd name="connsiteY3" fmla="*/ 944992 h 1888012"/>
                <a:gd name="connsiteX4" fmla="*/ 0 w 776005"/>
                <a:gd name="connsiteY4" fmla="*/ 0 h 1888012"/>
                <a:gd name="connsiteX5" fmla="*/ 161868 w 776005"/>
                <a:gd name="connsiteY5" fmla="*/ 0 h 1888012"/>
                <a:gd name="connsiteX0" fmla="*/ 771987 w 776115"/>
                <a:gd name="connsiteY0" fmla="*/ 1182950 h 1890199"/>
                <a:gd name="connsiteX1" fmla="*/ 776005 w 776115"/>
                <a:gd name="connsiteY1" fmla="*/ 1888012 h 1890199"/>
                <a:gd name="connsiteX2" fmla="*/ 767385 w 776115"/>
                <a:gd name="connsiteY2" fmla="*/ 944992 h 1890199"/>
                <a:gd name="connsiteX3" fmla="*/ 4601 w 776115"/>
                <a:gd name="connsiteY3" fmla="*/ 944992 h 1890199"/>
                <a:gd name="connsiteX4" fmla="*/ 0 w 776115"/>
                <a:gd name="connsiteY4" fmla="*/ 0 h 1890199"/>
                <a:gd name="connsiteX5" fmla="*/ 161868 w 776115"/>
                <a:gd name="connsiteY5" fmla="*/ 0 h 1890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5" h="1890199">
                  <a:moveTo>
                    <a:pt x="771987" y="1182950"/>
                  </a:moveTo>
                  <a:cubicBezTo>
                    <a:pt x="773326" y="1417971"/>
                    <a:pt x="776772" y="1927672"/>
                    <a:pt x="776005" y="1888012"/>
                  </a:cubicBezTo>
                  <a:cubicBezTo>
                    <a:pt x="775238" y="1848352"/>
                    <a:pt x="768724" y="1325287"/>
                    <a:pt x="767385" y="944992"/>
                  </a:cubicBezTo>
                  <a:lnTo>
                    <a:pt x="4601" y="944992"/>
                  </a:lnTo>
                  <a:cubicBezTo>
                    <a:pt x="3067" y="629995"/>
                    <a:pt x="1534" y="314997"/>
                    <a:pt x="0" y="0"/>
                  </a:cubicBezTo>
                  <a:lnTo>
                    <a:pt x="161868" y="0"/>
                  </a:lnTo>
                </a:path>
              </a:pathLst>
            </a:custGeom>
            <a:ln>
              <a:solidFill>
                <a:srgbClr val="FF0000"/>
              </a:solidFill>
              <a:headEnd type="none"/>
              <a:tailEnd type="triangle" w="lg" len="lg"/>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grpSp>
        <p:nvGrpSpPr>
          <p:cNvPr id="52" name="Group 51"/>
          <p:cNvGrpSpPr/>
          <p:nvPr/>
        </p:nvGrpSpPr>
        <p:grpSpPr>
          <a:xfrm>
            <a:off x="1478373" y="3234130"/>
            <a:ext cx="3697034" cy="2324455"/>
            <a:chOff x="1478373" y="3234130"/>
            <a:chExt cx="3697034" cy="2324455"/>
          </a:xfrm>
        </p:grpSpPr>
        <p:sp>
          <p:nvSpPr>
            <p:cNvPr id="57" name="Rounded Rectangle 56"/>
            <p:cNvSpPr/>
            <p:nvPr/>
          </p:nvSpPr>
          <p:spPr>
            <a:xfrm>
              <a:off x="1478373" y="5238401"/>
              <a:ext cx="370848"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0" name="Rounded Rectangle 69"/>
            <p:cNvSpPr/>
            <p:nvPr/>
          </p:nvSpPr>
          <p:spPr>
            <a:xfrm>
              <a:off x="2050755" y="3234130"/>
              <a:ext cx="381796"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1" name="Rounded Rectangle 70"/>
            <p:cNvSpPr/>
            <p:nvPr/>
          </p:nvSpPr>
          <p:spPr>
            <a:xfrm>
              <a:off x="4793611" y="3234130"/>
              <a:ext cx="381796"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72" name="Rectangle 71"/>
          <p:cNvSpPr/>
          <p:nvPr/>
        </p:nvSpPr>
        <p:spPr>
          <a:xfrm>
            <a:off x="2472603" y="5228282"/>
            <a:ext cx="751578" cy="369332"/>
          </a:xfrm>
          <a:prstGeom prst="rect">
            <a:avLst/>
          </a:prstGeom>
        </p:spPr>
        <p:txBody>
          <a:bodyPr wrap="none">
            <a:spAutoFit/>
          </a:bodyPr>
          <a:lstStyle/>
          <a:p>
            <a:r>
              <a:rPr lang="en-US" sz="1800" b="1" dirty="0">
                <a:solidFill>
                  <a:srgbClr val="660066"/>
                </a:solidFill>
                <a:latin typeface="Courier New" pitchFamily="49" charset="0"/>
              </a:rPr>
              <a:t>Miss</a:t>
            </a:r>
            <a:endParaRPr lang="en-US" sz="1800" dirty="0">
              <a:solidFill>
                <a:srgbClr val="660066"/>
              </a:solidFill>
            </a:endParaRPr>
          </a:p>
        </p:txBody>
      </p:sp>
      <p:sp>
        <p:nvSpPr>
          <p:cNvPr id="73" name="Rectangle 72"/>
          <p:cNvSpPr/>
          <p:nvPr/>
        </p:nvSpPr>
        <p:spPr>
          <a:xfrm>
            <a:off x="6987179" y="2352315"/>
            <a:ext cx="1763354" cy="756716"/>
          </a:xfrm>
          <a:prstGeom prst="rect">
            <a:avLst/>
          </a:prstGeom>
          <a:noFill/>
          <a:ln w="38100" cmpd="sng">
            <a:solidFill>
              <a:srgbClr val="66006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07879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2"/>
                                        </p:tgtEl>
                                        <p:attrNameLst>
                                          <p:attrName>style.visibility</p:attrName>
                                        </p:attrNameLst>
                                      </p:cBhvr>
                                      <p:to>
                                        <p:strVal val="visible"/>
                                      </p:to>
                                    </p:set>
                                  </p:childTnLst>
                                </p:cTn>
                              </p:par>
                              <p:par>
                                <p:cTn id="15" presetID="1" presetClass="exit" presetSubtype="0" fill="hold" grpId="1" nodeType="withEffect">
                                  <p:stCondLst>
                                    <p:cond delay="0"/>
                                  </p:stCondLst>
                                  <p:childTnLst>
                                    <p:set>
                                      <p:cBhvr>
                                        <p:cTn id="16" dur="1" fill="hold">
                                          <p:stCondLst>
                                            <p:cond delay="0"/>
                                          </p:stCondLst>
                                        </p:cTn>
                                        <p:tgtEl>
                                          <p:spTgt spid="60"/>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5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1"/>
                                        </p:tgtEl>
                                        <p:attrNameLst>
                                          <p:attrName>style.visibility</p:attrName>
                                        </p:attrNameLst>
                                      </p:cBhvr>
                                      <p:to>
                                        <p:strVal val="visible"/>
                                      </p:to>
                                    </p:set>
                                  </p:childTnLst>
                                </p:cTn>
                              </p:par>
                              <p:par>
                                <p:cTn id="23" presetID="1" presetClass="exit" presetSubtype="0" fill="hold" grpId="1" nodeType="withEffect">
                                  <p:stCondLst>
                                    <p:cond delay="0"/>
                                  </p:stCondLst>
                                  <p:childTnLst>
                                    <p:set>
                                      <p:cBhvr>
                                        <p:cTn id="24" dur="1" fill="hold">
                                          <p:stCondLst>
                                            <p:cond delay="0"/>
                                          </p:stCondLst>
                                        </p:cTn>
                                        <p:tgtEl>
                                          <p:spTgt spid="62"/>
                                        </p:tgtEl>
                                        <p:attrNameLst>
                                          <p:attrName>style.visibility</p:attrName>
                                        </p:attrNameLst>
                                      </p:cBhvr>
                                      <p:to>
                                        <p:strVal val="hidden"/>
                                      </p:to>
                                    </p:set>
                                  </p:childTnLst>
                                </p:cTn>
                              </p:par>
                              <p:par>
                                <p:cTn id="25" presetID="1" presetClass="entr" presetSubtype="0" fill="hold" nodeType="withEffect">
                                  <p:stCondLst>
                                    <p:cond delay="0"/>
                                  </p:stCondLst>
                                  <p:childTnLst>
                                    <p:set>
                                      <p:cBhvr>
                                        <p:cTn id="26" dur="1" fill="hold">
                                          <p:stCondLst>
                                            <p:cond delay="0"/>
                                          </p:stCondLst>
                                        </p:cTn>
                                        <p:tgtEl>
                                          <p:spTgt spid="5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0" grpId="1" animBg="1"/>
      <p:bldP spid="61" grpId="0" animBg="1"/>
      <p:bldP spid="62" grpId="0" animBg="1"/>
      <p:bldP spid="62" grpId="1" animBg="1"/>
      <p:bldP spid="72" grpId="0"/>
      <p:bldP spid="73"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71</a:t>
            </a:fld>
            <a:endParaRPr lang="en-US" dirty="0"/>
          </a:p>
        </p:txBody>
      </p:sp>
      <p:graphicFrame>
        <p:nvGraphicFramePr>
          <p:cNvPr id="35" name="Content Placeholder 23"/>
          <p:cNvGraphicFramePr>
            <a:graphicFrameLocks/>
          </p:cNvGraphicFramePr>
          <p:nvPr>
            <p:extLst>
              <p:ext uri="{D42A27DB-BD31-4B8C-83A1-F6EECF244321}">
                <p14:modId xmlns:p14="http://schemas.microsoft.com/office/powerpoint/2010/main" val="41632229"/>
              </p:ext>
            </p:extLst>
          </p:nvPr>
        </p:nvGraphicFramePr>
        <p:xfrm>
          <a:off x="6987179" y="537971"/>
          <a:ext cx="1741251" cy="6217920"/>
        </p:xfrm>
        <a:graphic>
          <a:graphicData uri="http://schemas.openxmlformats.org/drawingml/2006/table">
            <a:tbl>
              <a:tblPr firstRow="1" bandRow="1"/>
              <a:tblGrid>
                <a:gridCol w="777185">
                  <a:extLst>
                    <a:ext uri="{9D8B030D-6E8A-4147-A177-3AD203B41FA5}">
                      <a16:colId xmlns:a16="http://schemas.microsoft.com/office/drawing/2014/main" val="20000"/>
                    </a:ext>
                  </a:extLst>
                </a:gridCol>
                <a:gridCol w="964066">
                  <a:extLst>
                    <a:ext uri="{9D8B030D-6E8A-4147-A177-3AD203B41FA5}">
                      <a16:colId xmlns:a16="http://schemas.microsoft.com/office/drawing/2014/main" val="20001"/>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err="1" smtClean="0">
                          <a:solidFill>
                            <a:srgbClr val="000000"/>
                          </a:solidFill>
                        </a:rPr>
                        <a:t>addr</a:t>
                      </a:r>
                      <a:endParaRPr lang="en-US" sz="2000" b="0" dirty="0">
                        <a:solidFill>
                          <a:srgbClr val="000000"/>
                        </a:solidFill>
                      </a:endParaRPr>
                    </a:p>
                  </a:txBody>
                  <a:tcP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rPr>
                        <a:t>0000</a:t>
                      </a:r>
                      <a:endParaRPr lang="en-US" sz="2000" b="0" dirty="0">
                        <a:solidFill>
                          <a:schemeClr val="tx2"/>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A</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B</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C</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D</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rPr>
                        <a:t>0100</a:t>
                      </a:r>
                      <a:endParaRPr lang="en-US" sz="2000" b="0" dirty="0">
                        <a:solidFill>
                          <a:schemeClr val="tx2"/>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E</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F</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6"/>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G</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7"/>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0111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H</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8"/>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rPr>
                        <a:t>1000</a:t>
                      </a:r>
                      <a:endParaRPr lang="en-US" sz="2000" b="0" dirty="0">
                        <a:solidFill>
                          <a:schemeClr val="tx2"/>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J</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09"/>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1001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K</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1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1010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L</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1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1011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M</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12"/>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b="0" dirty="0" smtClean="0">
                          <a:solidFill>
                            <a:schemeClr val="tx2"/>
                          </a:solidFill>
                        </a:rPr>
                        <a:t>1100</a:t>
                      </a:r>
                      <a:endParaRPr lang="en-US" sz="2000" b="0" dirty="0">
                        <a:solidFill>
                          <a:schemeClr val="tx2"/>
                        </a:solidFill>
                      </a:endParaRP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N</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13"/>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1101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O</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CFD7E9"/>
                    </a:solidFill>
                  </a:tcPr>
                </a:tc>
                <a:extLst>
                  <a:ext uri="{0D108BD9-81ED-4DB2-BD59-A6C34878D82A}">
                    <a16:rowId xmlns:a16="http://schemas.microsoft.com/office/drawing/2014/main" val="10014"/>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1110</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P</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15"/>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marL="0" marR="0" indent="0" algn="r" defTabSz="457200" rtl="0" eaLnBrk="1" fontAlgn="auto" latinLnBrk="0" hangingPunct="1">
                        <a:lnSpc>
                          <a:spcPct val="90000"/>
                        </a:lnSpc>
                        <a:spcBef>
                          <a:spcPts val="0"/>
                        </a:spcBef>
                        <a:spcAft>
                          <a:spcPts val="0"/>
                        </a:spcAft>
                        <a:buClrTx/>
                        <a:buSzTx/>
                        <a:buFontTx/>
                        <a:buNone/>
                        <a:tabLst/>
                        <a:defRPr/>
                      </a:pPr>
                      <a:r>
                        <a:rPr lang="en-US" sz="2000" b="0" dirty="0" smtClean="0">
                          <a:solidFill>
                            <a:schemeClr val="tx2"/>
                          </a:solidFill>
                        </a:rPr>
                        <a:t>1111</a:t>
                      </a:r>
                    </a:p>
                  </a:txBody>
                  <a:tcPr>
                    <a:lnL w="12700" cmpd="sng">
                      <a:solidFill>
                        <a:sysClr val="window" lastClr="FFFFFF"/>
                      </a:solidFill>
                    </a:lnL>
                    <a:lnR w="12700" cap="flat" cmpd="sng" algn="ctr">
                      <a:solidFill>
                        <a:scrgbClr r="0" g="0" b="0"/>
                      </a:solidFill>
                      <a:prstDash val="solid"/>
                      <a:round/>
                      <a:headEnd type="none" w="med" len="med"/>
                      <a:tailEnd type="none" w="med" len="med"/>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FFFFFF"/>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Q</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16"/>
                  </a:ext>
                </a:extLst>
              </a:tr>
            </a:tbl>
          </a:graphicData>
        </a:graphic>
      </p:graphicFrame>
      <p:sp>
        <p:nvSpPr>
          <p:cNvPr id="36" name="Title 1"/>
          <p:cNvSpPr txBox="1">
            <a:spLocks/>
          </p:cNvSpPr>
          <p:nvPr/>
        </p:nvSpPr>
        <p:spPr>
          <a:xfrm>
            <a:off x="457200" y="152528"/>
            <a:ext cx="5930370" cy="1143000"/>
          </a:xfrm>
          <a:prstGeom prst="rect">
            <a:avLst/>
          </a:prstGeom>
        </p:spPr>
        <p:txBody>
          <a:bodyPr vert="horz" lIns="91440" tIns="45720" rIns="91440" bIns="45720" rtlCol="0" anchor="ctr">
            <a:normAutofit fontScale="9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t>8 byte, 2-way </a:t>
            </a:r>
            <a:b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br>
            <a: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t>set associative Cache</a:t>
            </a:r>
            <a:endParaRPr kumimoji="0" lang="en-US" sz="44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37" name="Rectangle 36"/>
          <p:cNvSpPr/>
          <p:nvPr/>
        </p:nvSpPr>
        <p:spPr>
          <a:xfrm>
            <a:off x="3121577" y="2244104"/>
            <a:ext cx="1281120"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Source Sans Pro" panose="020B0503030403020204"/>
                <a:ea typeface="+mn-ea"/>
                <a:cs typeface="+mn-cs"/>
              </a:rPr>
              <a:t>CACHE</a:t>
            </a:r>
            <a:endParaRPr lang="en-US" b="1" dirty="0">
              <a:solidFill>
                <a:prstClr val="black"/>
              </a:solidFill>
              <a:latin typeface="Source Sans Pro" panose="020B0503030403020204"/>
              <a:ea typeface="+mn-ea"/>
              <a:cs typeface="+mn-cs"/>
            </a:endParaRPr>
          </a:p>
        </p:txBody>
      </p:sp>
      <p:graphicFrame>
        <p:nvGraphicFramePr>
          <p:cNvPr id="38" name="Table 37"/>
          <p:cNvGraphicFramePr>
            <a:graphicFrameLocks noGrp="1"/>
          </p:cNvGraphicFramePr>
          <p:nvPr>
            <p:extLst>
              <p:ext uri="{D42A27DB-BD31-4B8C-83A1-F6EECF244321}">
                <p14:modId xmlns:p14="http://schemas.microsoft.com/office/powerpoint/2010/main" val="1305745935"/>
              </p:ext>
            </p:extLst>
          </p:nvPr>
        </p:nvGraphicFramePr>
        <p:xfrm>
          <a:off x="837418" y="2838055"/>
          <a:ext cx="785900" cy="1097280"/>
        </p:xfrm>
        <a:graphic>
          <a:graphicData uri="http://schemas.openxmlformats.org/drawingml/2006/table">
            <a:tbl>
              <a:tblPr firstRow="1" bandRow="1"/>
              <a:tblGrid>
                <a:gridCol w="785900">
                  <a:extLst>
                    <a:ext uri="{9D8B030D-6E8A-4147-A177-3AD203B41FA5}">
                      <a16:colId xmlns:a16="http://schemas.microsoft.com/office/drawing/2014/main" val="20000"/>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b="0" dirty="0" smtClean="0">
                          <a:solidFill>
                            <a:schemeClr val="tx2"/>
                          </a:solidFill>
                        </a:rPr>
                        <a:t>index</a:t>
                      </a:r>
                      <a:endParaRPr lang="en-US" sz="2000" b="0" dirty="0">
                        <a:solidFill>
                          <a:schemeClr val="tx2"/>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1</a:t>
                      </a:r>
                      <a:endParaRPr lang="en-US" sz="2000" dirty="0">
                        <a:solidFill>
                          <a:schemeClr val="tx2"/>
                        </a:solidFill>
                      </a:endParaRPr>
                    </a:p>
                  </a:txBody>
                  <a:tcP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bl>
          </a:graphicData>
        </a:graphic>
      </p:graphicFrame>
      <p:sp>
        <p:nvSpPr>
          <p:cNvPr id="39" name="Rectangle 38"/>
          <p:cNvSpPr/>
          <p:nvPr/>
        </p:nvSpPr>
        <p:spPr>
          <a:xfrm>
            <a:off x="7082446" y="27597"/>
            <a:ext cx="1415772" cy="461665"/>
          </a:xfrm>
          <a:prstGeom prst="rect">
            <a:avLst/>
          </a:prstGeom>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MEMORY</a:t>
            </a:r>
            <a:endParaRPr lang="en-US" b="1" dirty="0">
              <a:solidFill>
                <a:prstClr val="black"/>
              </a:solidFill>
              <a:latin typeface="Calibri"/>
              <a:ea typeface="+mn-ea"/>
              <a:cs typeface="+mn-cs"/>
            </a:endParaRPr>
          </a:p>
        </p:txBody>
      </p:sp>
      <p:sp>
        <p:nvSpPr>
          <p:cNvPr id="40" name="Rectangle 39"/>
          <p:cNvSpPr/>
          <p:nvPr/>
        </p:nvSpPr>
        <p:spPr>
          <a:xfrm>
            <a:off x="259848" y="1377199"/>
            <a:ext cx="3214094" cy="1200328"/>
          </a:xfrm>
          <a:prstGeom prst="rect">
            <a:avLst/>
          </a:prstGeom>
        </p:spPr>
        <p:txBody>
          <a:bodyPr wrap="square">
            <a:spAutoFit/>
          </a:bodyPr>
          <a:lstStyle/>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a:t>
            </a:r>
            <a:r>
              <a:rPr lang="en-US" sz="1200" b="1" dirty="0" smtClean="0">
                <a:solidFill>
                  <a:srgbClr val="008000"/>
                </a:solidFill>
                <a:latin typeface="Courier New" pitchFamily="49" charset="0"/>
                <a:ea typeface="+mn-ea"/>
                <a:cs typeface="+mn-cs"/>
              </a:rPr>
              <a:t>   </a:t>
            </a:r>
            <a:r>
              <a:rPr lang="en-US" b="1" dirty="0" smtClean="0">
                <a:solidFill>
                  <a:srgbClr val="008000"/>
                </a:solidFill>
                <a:latin typeface="Courier New" pitchFamily="49" charset="0"/>
                <a:ea typeface="+mn-ea"/>
                <a:cs typeface="+mn-cs"/>
              </a:rPr>
              <a:t>XX</a:t>
            </a:r>
            <a:r>
              <a:rPr lang="en-US" b="1" dirty="0" smtClean="0">
                <a:solidFill>
                  <a:srgbClr val="FF0000"/>
                </a:solidFill>
                <a:latin typeface="Courier New" pitchFamily="49" charset="0"/>
                <a:ea typeface="+mn-ea"/>
                <a:cs typeface="+mn-cs"/>
              </a:rPr>
              <a:t>X</a:t>
            </a:r>
            <a:r>
              <a:rPr lang="en-US" b="1" dirty="0" smtClean="0">
                <a:solidFill>
                  <a:prstClr val="black">
                    <a:lumMod val="50000"/>
                    <a:lumOff val="50000"/>
                  </a:prstClr>
                </a:solidFill>
                <a:latin typeface="Courier New" pitchFamily="49" charset="0"/>
                <a:ea typeface="+mn-ea"/>
                <a:cs typeface="+mn-cs"/>
              </a:rPr>
              <a:t>X</a:t>
            </a:r>
          </a:p>
          <a:p>
            <a:pPr fontAlgn="auto">
              <a:spcBef>
                <a:spcPts val="0"/>
              </a:spcBef>
              <a:spcAft>
                <a:spcPts val="0"/>
              </a:spcAft>
              <a:tabLst>
                <a:tab pos="457200" algn="l"/>
                <a:tab pos="1485900" algn="l"/>
              </a:tabLst>
            </a:pPr>
            <a:r>
              <a:rPr lang="en-US" b="1" dirty="0" smtClean="0">
                <a:solidFill>
                  <a:srgbClr val="008000"/>
                </a:solidFill>
                <a:latin typeface="Courier New" pitchFamily="49" charset="0"/>
                <a:ea typeface="+mn-ea"/>
                <a:cs typeface="+mn-cs"/>
              </a:rPr>
              <a:t> tag</a:t>
            </a:r>
            <a:r>
              <a:rPr lang="en-US" b="1" dirty="0" smtClean="0">
                <a:solidFill>
                  <a:prstClr val="black"/>
                </a:solidFill>
                <a:latin typeface="Courier New" pitchFamily="49" charset="0"/>
                <a:ea typeface="+mn-ea"/>
                <a:cs typeface="+mn-cs"/>
              </a:rPr>
              <a:t>||</a:t>
            </a:r>
            <a:r>
              <a:rPr lang="en-US" b="1" dirty="0" smtClean="0">
                <a:solidFill>
                  <a:prstClr val="black">
                    <a:lumMod val="50000"/>
                    <a:lumOff val="50000"/>
                  </a:prstClr>
                </a:solidFill>
                <a:latin typeface="Courier New" pitchFamily="49" charset="0"/>
                <a:ea typeface="+mn-ea"/>
                <a:cs typeface="+mn-cs"/>
              </a:rPr>
              <a:t>offset</a:t>
            </a:r>
            <a:endParaRPr lang="en-US" b="1" dirty="0">
              <a:solidFill>
                <a:prstClr val="black">
                  <a:lumMod val="50000"/>
                  <a:lumOff val="50000"/>
                </a:prstClr>
              </a:solidFill>
              <a:latin typeface="Courier New" pitchFamily="49" charset="0"/>
              <a:ea typeface="+mn-ea"/>
              <a:cs typeface="+mn-cs"/>
            </a:endParaRPr>
          </a:p>
          <a:p>
            <a:pPr fontAlgn="auto">
              <a:spcBef>
                <a:spcPts val="0"/>
              </a:spcBef>
              <a:spcAft>
                <a:spcPts val="0"/>
              </a:spcAft>
              <a:tabLst>
                <a:tab pos="457200" algn="l"/>
                <a:tab pos="1485900" algn="l"/>
              </a:tabLst>
            </a:pPr>
            <a:endParaRPr lang="en-US" b="1" dirty="0" smtClean="0">
              <a:solidFill>
                <a:srgbClr val="FF0000"/>
              </a:solidFill>
              <a:latin typeface="Courier New" pitchFamily="49" charset="0"/>
              <a:ea typeface="+mn-ea"/>
              <a:cs typeface="+mn-cs"/>
            </a:endParaRPr>
          </a:p>
        </p:txBody>
      </p:sp>
      <p:sp>
        <p:nvSpPr>
          <p:cNvPr id="41" name="Rectangle 40"/>
          <p:cNvSpPr/>
          <p:nvPr/>
        </p:nvSpPr>
        <p:spPr>
          <a:xfrm rot="16200000">
            <a:off x="700547" y="2065813"/>
            <a:ext cx="1031189" cy="430887"/>
          </a:xfrm>
          <a:prstGeom prst="rect">
            <a:avLst/>
          </a:prstGeom>
        </p:spPr>
        <p:txBody>
          <a:bodyPr wrap="none">
            <a:spAutoFit/>
          </a:bodyPr>
          <a:lstStyle/>
          <a:p>
            <a:pPr fontAlgn="auto">
              <a:spcBef>
                <a:spcPts val="0"/>
              </a:spcBef>
              <a:spcAft>
                <a:spcPts val="0"/>
              </a:spcAft>
            </a:pPr>
            <a:r>
              <a:rPr lang="en-US" sz="2200" b="1" dirty="0">
                <a:solidFill>
                  <a:srgbClr val="FF0000"/>
                </a:solidFill>
                <a:latin typeface="Courier New" pitchFamily="49" charset="0"/>
                <a:ea typeface="+mn-ea"/>
                <a:cs typeface="+mn-cs"/>
              </a:rPr>
              <a:t>index</a:t>
            </a:r>
            <a:endParaRPr lang="en-US" sz="2200" dirty="0">
              <a:solidFill>
                <a:prstClr val="black"/>
              </a:solidFill>
              <a:latin typeface="Calibri"/>
              <a:ea typeface="+mn-ea"/>
              <a:cs typeface="+mn-cs"/>
            </a:endParaRPr>
          </a:p>
        </p:txBody>
      </p:sp>
      <p:graphicFrame>
        <p:nvGraphicFramePr>
          <p:cNvPr id="42" name="Table 41"/>
          <p:cNvGraphicFramePr>
            <a:graphicFrameLocks noGrp="1"/>
          </p:cNvGraphicFramePr>
          <p:nvPr>
            <p:extLst>
              <p:ext uri="{D42A27DB-BD31-4B8C-83A1-F6EECF244321}">
                <p14:modId xmlns:p14="http://schemas.microsoft.com/office/powerpoint/2010/main" val="3613762276"/>
              </p:ext>
            </p:extLst>
          </p:nvPr>
        </p:nvGraphicFramePr>
        <p:xfrm>
          <a:off x="1701565" y="2838055"/>
          <a:ext cx="2408957" cy="109728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1</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11</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N    |    O</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D0D8E8"/>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xx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2"/>
                  </a:ext>
                </a:extLst>
              </a:tr>
            </a:tbl>
          </a:graphicData>
        </a:graphic>
      </p:graphicFrame>
      <p:graphicFrame>
        <p:nvGraphicFramePr>
          <p:cNvPr id="43" name="Table 42"/>
          <p:cNvGraphicFramePr>
            <a:graphicFrameLocks noGrp="1"/>
          </p:cNvGraphicFramePr>
          <p:nvPr>
            <p:extLst>
              <p:ext uri="{D42A27DB-BD31-4B8C-83A1-F6EECF244321}">
                <p14:modId xmlns:p14="http://schemas.microsoft.com/office/powerpoint/2010/main" val="3759675249"/>
              </p:ext>
            </p:extLst>
          </p:nvPr>
        </p:nvGraphicFramePr>
        <p:xfrm>
          <a:off x="4448932" y="2837588"/>
          <a:ext cx="2408957" cy="1097280"/>
        </p:xfrm>
        <a:graphic>
          <a:graphicData uri="http://schemas.openxmlformats.org/drawingml/2006/table">
            <a:tbl>
              <a:tblPr firstRow="1" bandRow="1"/>
              <a:tblGrid>
                <a:gridCol w="302337">
                  <a:extLst>
                    <a:ext uri="{9D8B030D-6E8A-4147-A177-3AD203B41FA5}">
                      <a16:colId xmlns:a16="http://schemas.microsoft.com/office/drawing/2014/main" val="20000"/>
                    </a:ext>
                  </a:extLst>
                </a:gridCol>
                <a:gridCol w="475486">
                  <a:extLst>
                    <a:ext uri="{9D8B030D-6E8A-4147-A177-3AD203B41FA5}">
                      <a16:colId xmlns:a16="http://schemas.microsoft.com/office/drawing/2014/main" val="20001"/>
                    </a:ext>
                  </a:extLst>
                </a:gridCol>
                <a:gridCol w="1631134">
                  <a:extLst>
                    <a:ext uri="{9D8B030D-6E8A-4147-A177-3AD203B41FA5}">
                      <a16:colId xmlns:a16="http://schemas.microsoft.com/office/drawing/2014/main" val="20002"/>
                    </a:ext>
                  </a:extLst>
                </a:gridCol>
              </a:tblGrid>
              <a:tr h="365732">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2000" dirty="0" smtClean="0"/>
                        <a:t>V</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r">
                        <a:lnSpc>
                          <a:spcPct val="90000"/>
                        </a:lnSpc>
                      </a:pPr>
                      <a:r>
                        <a:rPr lang="en-US" sz="1600" dirty="0" smtClean="0"/>
                        <a:t>tag</a:t>
                      </a:r>
                      <a:endParaRPr lang="en-US" sz="1600" b="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tc>
                  <a:txBody>
                    <a:bodyPr/>
                    <a:lstStyle>
                      <a:lvl1pPr marL="0" algn="l" defTabSz="609570" rtl="0" eaLnBrk="1" latinLnBrk="0" hangingPunct="1">
                        <a:defRPr sz="2400" b="1" kern="1200">
                          <a:solidFill>
                            <a:schemeClr val="lt1"/>
                          </a:solidFill>
                          <a:latin typeface="Calibri"/>
                        </a:defRPr>
                      </a:lvl1pPr>
                      <a:lvl2pPr marL="609570" algn="l" defTabSz="609570" rtl="0" eaLnBrk="1" latinLnBrk="0" hangingPunct="1">
                        <a:defRPr sz="2400" b="1" kern="1200">
                          <a:solidFill>
                            <a:schemeClr val="lt1"/>
                          </a:solidFill>
                          <a:latin typeface="Calibri"/>
                        </a:defRPr>
                      </a:lvl2pPr>
                      <a:lvl3pPr marL="1219140" algn="l" defTabSz="609570" rtl="0" eaLnBrk="1" latinLnBrk="0" hangingPunct="1">
                        <a:defRPr sz="2400" b="1" kern="1200">
                          <a:solidFill>
                            <a:schemeClr val="lt1"/>
                          </a:solidFill>
                          <a:latin typeface="Calibri"/>
                        </a:defRPr>
                      </a:lvl3pPr>
                      <a:lvl4pPr marL="1828709" algn="l" defTabSz="609570" rtl="0" eaLnBrk="1" latinLnBrk="0" hangingPunct="1">
                        <a:defRPr sz="2400" b="1" kern="1200">
                          <a:solidFill>
                            <a:schemeClr val="lt1"/>
                          </a:solidFill>
                          <a:latin typeface="Calibri"/>
                        </a:defRPr>
                      </a:lvl4pPr>
                      <a:lvl5pPr marL="2438278" algn="l" defTabSz="609570" rtl="0" eaLnBrk="1" latinLnBrk="0" hangingPunct="1">
                        <a:defRPr sz="2400" b="1" kern="1200">
                          <a:solidFill>
                            <a:schemeClr val="lt1"/>
                          </a:solidFill>
                          <a:latin typeface="Calibri"/>
                        </a:defRPr>
                      </a:lvl5pPr>
                      <a:lvl6pPr marL="3047848" algn="l" defTabSz="609570" rtl="0" eaLnBrk="1" latinLnBrk="0" hangingPunct="1">
                        <a:defRPr sz="2400" b="1" kern="1200">
                          <a:solidFill>
                            <a:schemeClr val="lt1"/>
                          </a:solidFill>
                          <a:latin typeface="Calibri"/>
                        </a:defRPr>
                      </a:lvl6pPr>
                      <a:lvl7pPr marL="3657418" algn="l" defTabSz="609570" rtl="0" eaLnBrk="1" latinLnBrk="0" hangingPunct="1">
                        <a:defRPr sz="2400" b="1" kern="1200">
                          <a:solidFill>
                            <a:schemeClr val="lt1"/>
                          </a:solidFill>
                          <a:latin typeface="Calibri"/>
                        </a:defRPr>
                      </a:lvl7pPr>
                      <a:lvl8pPr marL="4266987" algn="l" defTabSz="609570" rtl="0" eaLnBrk="1" latinLnBrk="0" hangingPunct="1">
                        <a:defRPr sz="2400" b="1" kern="1200">
                          <a:solidFill>
                            <a:schemeClr val="lt1"/>
                          </a:solidFill>
                          <a:latin typeface="Calibri"/>
                        </a:defRPr>
                      </a:lvl8pPr>
                      <a:lvl9pPr marL="4876557" algn="l" defTabSz="609570" rtl="0" eaLnBrk="1" latinLnBrk="0" hangingPunct="1">
                        <a:defRPr sz="2400" b="1" kern="1200">
                          <a:solidFill>
                            <a:schemeClr val="lt1"/>
                          </a:solidFill>
                          <a:latin typeface="Calibri"/>
                        </a:defRPr>
                      </a:lvl9pPr>
                    </a:lstStyle>
                    <a:p>
                      <a:pPr algn="ctr">
                        <a:lnSpc>
                          <a:spcPct val="90000"/>
                        </a:lnSpc>
                      </a:pPr>
                      <a:r>
                        <a:rPr lang="en-US" sz="2000" dirty="0" smtClean="0"/>
                        <a:t>data</a:t>
                      </a:r>
                      <a:endParaRPr lang="en-US" sz="20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4F81BD"/>
                    </a:solidFill>
                  </a:tcPr>
                </a:tc>
                <a:extLst>
                  <a:ext uri="{0D108BD9-81ED-4DB2-BD59-A6C34878D82A}">
                    <a16:rowId xmlns:a16="http://schemas.microsoft.com/office/drawing/2014/main" val="10000"/>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1</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01</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baseline="0" dirty="0" smtClean="0">
                          <a:solidFill>
                            <a:schemeClr val="tx2"/>
                          </a:solidFill>
                        </a:rPr>
                        <a:t>E </a:t>
                      </a:r>
                      <a:r>
                        <a:rPr lang="en-US" sz="2000" dirty="0" smtClean="0">
                          <a:solidFill>
                            <a:schemeClr val="tx2"/>
                          </a:solidFill>
                        </a:rPr>
                        <a:t>   |    F</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chemeClr val="accent2">
                        <a:lumMod val="40000"/>
                        <a:lumOff val="60000"/>
                      </a:schemeClr>
                    </a:solidFill>
                  </a:tcPr>
                </a:tc>
                <a:extLst>
                  <a:ext uri="{0D108BD9-81ED-4DB2-BD59-A6C34878D82A}">
                    <a16:rowId xmlns:a16="http://schemas.microsoft.com/office/drawing/2014/main" val="10001"/>
                  </a:ext>
                </a:extLst>
              </a:tr>
              <a:tr h="365732">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0</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r">
                        <a:lnSpc>
                          <a:spcPct val="90000"/>
                        </a:lnSpc>
                      </a:pPr>
                      <a:r>
                        <a:rPr lang="en-US" sz="2000" dirty="0" smtClean="0">
                          <a:solidFill>
                            <a:schemeClr val="tx2"/>
                          </a:solidFill>
                        </a:rPr>
                        <a:t>xx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tc>
                  <a:txBody>
                    <a:bodyPr/>
                    <a:lstStyle>
                      <a:lvl1pPr marL="0" algn="l" defTabSz="609570" rtl="0" eaLnBrk="1" latinLnBrk="0" hangingPunct="1">
                        <a:defRPr sz="2400" kern="1200">
                          <a:solidFill>
                            <a:schemeClr val="dk1"/>
                          </a:solidFill>
                          <a:latin typeface="Calibri"/>
                        </a:defRPr>
                      </a:lvl1pPr>
                      <a:lvl2pPr marL="609570" algn="l" defTabSz="609570" rtl="0" eaLnBrk="1" latinLnBrk="0" hangingPunct="1">
                        <a:defRPr sz="2400" kern="1200">
                          <a:solidFill>
                            <a:schemeClr val="dk1"/>
                          </a:solidFill>
                          <a:latin typeface="Calibri"/>
                        </a:defRPr>
                      </a:lvl2pPr>
                      <a:lvl3pPr marL="1219140" algn="l" defTabSz="609570" rtl="0" eaLnBrk="1" latinLnBrk="0" hangingPunct="1">
                        <a:defRPr sz="2400" kern="1200">
                          <a:solidFill>
                            <a:schemeClr val="dk1"/>
                          </a:solidFill>
                          <a:latin typeface="Calibri"/>
                        </a:defRPr>
                      </a:lvl3pPr>
                      <a:lvl4pPr marL="1828709" algn="l" defTabSz="609570" rtl="0" eaLnBrk="1" latinLnBrk="0" hangingPunct="1">
                        <a:defRPr sz="2400" kern="1200">
                          <a:solidFill>
                            <a:schemeClr val="dk1"/>
                          </a:solidFill>
                          <a:latin typeface="Calibri"/>
                        </a:defRPr>
                      </a:lvl4pPr>
                      <a:lvl5pPr marL="2438278" algn="l" defTabSz="609570" rtl="0" eaLnBrk="1" latinLnBrk="0" hangingPunct="1">
                        <a:defRPr sz="2400" kern="1200">
                          <a:solidFill>
                            <a:schemeClr val="dk1"/>
                          </a:solidFill>
                          <a:latin typeface="Calibri"/>
                        </a:defRPr>
                      </a:lvl5pPr>
                      <a:lvl6pPr marL="3047848" algn="l" defTabSz="609570" rtl="0" eaLnBrk="1" latinLnBrk="0" hangingPunct="1">
                        <a:defRPr sz="2400" kern="1200">
                          <a:solidFill>
                            <a:schemeClr val="dk1"/>
                          </a:solidFill>
                          <a:latin typeface="Calibri"/>
                        </a:defRPr>
                      </a:lvl6pPr>
                      <a:lvl7pPr marL="3657418" algn="l" defTabSz="609570" rtl="0" eaLnBrk="1" latinLnBrk="0" hangingPunct="1">
                        <a:defRPr sz="2400" kern="1200">
                          <a:solidFill>
                            <a:schemeClr val="dk1"/>
                          </a:solidFill>
                          <a:latin typeface="Calibri"/>
                        </a:defRPr>
                      </a:lvl7pPr>
                      <a:lvl8pPr marL="4266987" algn="l" defTabSz="609570" rtl="0" eaLnBrk="1" latinLnBrk="0" hangingPunct="1">
                        <a:defRPr sz="2400" kern="1200">
                          <a:solidFill>
                            <a:schemeClr val="dk1"/>
                          </a:solidFill>
                          <a:latin typeface="Calibri"/>
                        </a:defRPr>
                      </a:lvl8pPr>
                      <a:lvl9pPr marL="4876557" algn="l" defTabSz="609570" rtl="0" eaLnBrk="1" latinLnBrk="0" hangingPunct="1">
                        <a:defRPr sz="2400" kern="1200">
                          <a:solidFill>
                            <a:schemeClr val="dk1"/>
                          </a:solidFill>
                          <a:latin typeface="Calibri"/>
                        </a:defRPr>
                      </a:lvl9pPr>
                    </a:lstStyle>
                    <a:p>
                      <a:pPr algn="ctr">
                        <a:lnSpc>
                          <a:spcPct val="90000"/>
                        </a:lnSpc>
                      </a:pPr>
                      <a:r>
                        <a:rPr lang="en-US" sz="2000" dirty="0" smtClean="0">
                          <a:solidFill>
                            <a:schemeClr val="tx2"/>
                          </a:solidFill>
                        </a:rPr>
                        <a:t>X    |    X</a:t>
                      </a:r>
                      <a:endParaRPr lang="en-US" sz="2000" dirty="0">
                        <a:solidFill>
                          <a:schemeClr val="tx2"/>
                        </a:solidFill>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solidFill>
                      <a:srgbClr val="EAEEF5"/>
                    </a:solidFill>
                  </a:tcPr>
                </a:tc>
                <a:extLst>
                  <a:ext uri="{0D108BD9-81ED-4DB2-BD59-A6C34878D82A}">
                    <a16:rowId xmlns:a16="http://schemas.microsoft.com/office/drawing/2014/main" val="10002"/>
                  </a:ext>
                </a:extLst>
              </a:tr>
            </a:tbl>
          </a:graphicData>
        </a:graphic>
      </p:graphicFrame>
      <p:sp>
        <p:nvSpPr>
          <p:cNvPr id="45" name="Up Arrow 44"/>
          <p:cNvSpPr/>
          <p:nvPr/>
        </p:nvSpPr>
        <p:spPr>
          <a:xfrm rot="16200000">
            <a:off x="4117242" y="3621071"/>
            <a:ext cx="325097" cy="269556"/>
          </a:xfrm>
          <a:prstGeom prst="upArrow">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46" name="Rectangle 45"/>
          <p:cNvSpPr/>
          <p:nvPr/>
        </p:nvSpPr>
        <p:spPr>
          <a:xfrm>
            <a:off x="115658" y="4431788"/>
            <a:ext cx="2212755" cy="1569660"/>
          </a:xfrm>
          <a:prstGeom prst="rect">
            <a:avLst/>
          </a:prstGeom>
        </p:spPr>
        <p:txBody>
          <a:bodyPr wrap="square">
            <a:spAutoFit/>
          </a:bodyPr>
          <a:lstStyle/>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1101</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0100</a:t>
            </a:r>
            <a:endParaRPr lang="en-US" b="1" dirty="0">
              <a:solidFill>
                <a:prstClr val="black"/>
              </a:solidFill>
              <a:latin typeface="Courier New" pitchFamily="49" charset="0"/>
              <a:ea typeface="+mn-ea"/>
              <a:cs typeface="+mn-cs"/>
            </a:endParaRPr>
          </a:p>
          <a:p>
            <a:pPr fontAlgn="auto">
              <a:spcBef>
                <a:spcPts val="0"/>
              </a:spcBef>
              <a:spcAft>
                <a:spcPts val="0"/>
              </a:spcAft>
              <a:tabLst>
                <a:tab pos="457200" algn="l"/>
                <a:tab pos="1485900" algn="l"/>
              </a:tabLst>
            </a:pPr>
            <a:r>
              <a:rPr lang="en-US" b="1" dirty="0">
                <a:solidFill>
                  <a:prstClr val="black"/>
                </a:solidFill>
                <a:latin typeface="Courier New" pitchFamily="49" charset="0"/>
                <a:ea typeface="+mn-ea"/>
                <a:cs typeface="+mn-cs"/>
              </a:rPr>
              <a:t>load </a:t>
            </a:r>
            <a:r>
              <a:rPr lang="de-DE" b="1" dirty="0" smtClean="0">
                <a:solidFill>
                  <a:prstClr val="black"/>
                </a:solidFill>
                <a:latin typeface="Courier New" pitchFamily="49" charset="0"/>
                <a:ea typeface="+mn-ea"/>
                <a:cs typeface="+mn-cs"/>
              </a:rPr>
              <a:t>  </a:t>
            </a:r>
            <a:r>
              <a:rPr lang="en-US" b="1" dirty="0" smtClean="0">
                <a:solidFill>
                  <a:prstClr val="black"/>
                </a:solidFill>
                <a:latin typeface="Courier New" pitchFamily="49" charset="0"/>
                <a:ea typeface="+mn-ea"/>
                <a:cs typeface="+mn-cs"/>
              </a:rPr>
              <a:t>1100</a:t>
            </a:r>
            <a:endParaRPr lang="en-US" b="1" dirty="0">
              <a:solidFill>
                <a:prstClr val="black"/>
              </a:solidFill>
              <a:latin typeface="Courier New" pitchFamily="49" charset="0"/>
              <a:ea typeface="+mn-ea"/>
              <a:cs typeface="+mn-cs"/>
            </a:endParaRPr>
          </a:p>
        </p:txBody>
      </p:sp>
      <p:sp>
        <p:nvSpPr>
          <p:cNvPr id="47" name="Rectangle 46"/>
          <p:cNvSpPr/>
          <p:nvPr/>
        </p:nvSpPr>
        <p:spPr>
          <a:xfrm>
            <a:off x="2472603" y="4524298"/>
            <a:ext cx="751578" cy="369332"/>
          </a:xfrm>
          <a:prstGeom prst="rect">
            <a:avLst/>
          </a:prstGeom>
        </p:spPr>
        <p:txBody>
          <a:bodyPr wrap="none">
            <a:spAutoFit/>
          </a:bodyPr>
          <a:lstStyle/>
          <a:p>
            <a:pPr fontAlgn="auto">
              <a:spcBef>
                <a:spcPts val="0"/>
              </a:spcBef>
              <a:spcAft>
                <a:spcPts val="0"/>
              </a:spcAft>
            </a:pPr>
            <a:r>
              <a:rPr lang="en-US" sz="1800" b="1" dirty="0" smtClean="0">
                <a:solidFill>
                  <a:srgbClr val="660066"/>
                </a:solidFill>
                <a:latin typeface="Courier New" pitchFamily="49" charset="0"/>
                <a:ea typeface="+mn-ea"/>
                <a:cs typeface="+mn-cs"/>
              </a:rPr>
              <a:t>Miss</a:t>
            </a:r>
            <a:endParaRPr lang="en-US" sz="1800" dirty="0">
              <a:solidFill>
                <a:srgbClr val="660066"/>
              </a:solidFill>
              <a:latin typeface="Calibri"/>
              <a:ea typeface="+mn-ea"/>
              <a:cs typeface="+mn-cs"/>
            </a:endParaRPr>
          </a:p>
        </p:txBody>
      </p:sp>
      <p:sp>
        <p:nvSpPr>
          <p:cNvPr id="49" name="Content Placeholder 2"/>
          <p:cNvSpPr txBox="1">
            <a:spLocks/>
          </p:cNvSpPr>
          <p:nvPr/>
        </p:nvSpPr>
        <p:spPr>
          <a:xfrm>
            <a:off x="3956022" y="4457854"/>
            <a:ext cx="2764457" cy="1817733"/>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pPr>
            <a:r>
              <a:rPr lang="en-US" dirty="0" smtClean="0">
                <a:solidFill>
                  <a:prstClr val="black"/>
                </a:solidFill>
                <a:latin typeface="Source Sans Pro" panose="020B0503030403020204"/>
              </a:rPr>
              <a:t>Lookup:</a:t>
            </a:r>
            <a:endParaRPr lang="en-US" b="1" dirty="0">
              <a:solidFill>
                <a:prstClr val="black"/>
              </a:solidFill>
              <a:latin typeface="Source Sans Pro" panose="020B0503030403020204"/>
            </a:endParaRPr>
          </a:p>
          <a:p>
            <a:pPr fontAlgn="auto">
              <a:spcAft>
                <a:spcPts val="0"/>
              </a:spcAft>
            </a:pPr>
            <a:r>
              <a:rPr lang="en-US" dirty="0" smtClean="0">
                <a:solidFill>
                  <a:srgbClr val="FF0000"/>
                </a:solidFill>
                <a:latin typeface="Source Sans Pro" panose="020B0503030403020204"/>
              </a:rPr>
              <a:t>Index</a:t>
            </a:r>
            <a:r>
              <a:rPr lang="en-US" dirty="0" smtClean="0">
                <a:solidFill>
                  <a:prstClr val="black"/>
                </a:solidFill>
                <a:latin typeface="Source Sans Pro" panose="020B0503030403020204"/>
              </a:rPr>
              <a:t> into $</a:t>
            </a:r>
          </a:p>
          <a:p>
            <a:pPr fontAlgn="auto">
              <a:spcAft>
                <a:spcPts val="0"/>
              </a:spcAft>
            </a:pPr>
            <a:r>
              <a:rPr lang="en-US" dirty="0" smtClean="0">
                <a:solidFill>
                  <a:prstClr val="black"/>
                </a:solidFill>
                <a:latin typeface="Source Sans Pro" panose="020B0503030403020204"/>
              </a:rPr>
              <a:t>Check </a:t>
            </a:r>
            <a:r>
              <a:rPr lang="en-US" dirty="0" smtClean="0">
                <a:solidFill>
                  <a:srgbClr val="008000"/>
                </a:solidFill>
                <a:latin typeface="Source Sans Pro" panose="020B0503030403020204"/>
              </a:rPr>
              <a:t>tag</a:t>
            </a:r>
          </a:p>
          <a:p>
            <a:pPr fontAlgn="auto">
              <a:spcAft>
                <a:spcPts val="0"/>
              </a:spcAft>
            </a:pPr>
            <a:r>
              <a:rPr lang="en-US" dirty="0" smtClean="0">
                <a:solidFill>
                  <a:prstClr val="black"/>
                </a:solidFill>
                <a:latin typeface="Source Sans Pro" panose="020B0503030403020204"/>
              </a:rPr>
              <a:t>Check </a:t>
            </a:r>
            <a:r>
              <a:rPr lang="en-US" dirty="0" smtClean="0">
                <a:solidFill>
                  <a:srgbClr val="0000FF"/>
                </a:solidFill>
                <a:latin typeface="Source Sans Pro" panose="020B0503030403020204"/>
              </a:rPr>
              <a:t>valid</a:t>
            </a:r>
            <a:r>
              <a:rPr lang="en-US" dirty="0" smtClean="0">
                <a:solidFill>
                  <a:prstClr val="black"/>
                </a:solidFill>
                <a:latin typeface="Source Sans Pro" panose="020B0503030403020204"/>
              </a:rPr>
              <a:t> bit</a:t>
            </a:r>
          </a:p>
        </p:txBody>
      </p:sp>
      <p:grpSp>
        <p:nvGrpSpPr>
          <p:cNvPr id="53" name="Group 52"/>
          <p:cNvGrpSpPr/>
          <p:nvPr/>
        </p:nvGrpSpPr>
        <p:grpSpPr>
          <a:xfrm>
            <a:off x="1718527" y="3214860"/>
            <a:ext cx="3025280" cy="323707"/>
            <a:chOff x="1718527" y="3214860"/>
            <a:chExt cx="3025280" cy="323707"/>
          </a:xfrm>
        </p:grpSpPr>
        <p:sp>
          <p:nvSpPr>
            <p:cNvPr id="54" name="Rounded Rectangle 53"/>
            <p:cNvSpPr/>
            <p:nvPr/>
          </p:nvSpPr>
          <p:spPr>
            <a:xfrm>
              <a:off x="1718527" y="3214860"/>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5" name="Rounded Rectangle 54"/>
            <p:cNvSpPr/>
            <p:nvPr/>
          </p:nvSpPr>
          <p:spPr>
            <a:xfrm>
              <a:off x="4448932" y="3218383"/>
              <a:ext cx="294875" cy="320184"/>
            </a:xfrm>
            <a:prstGeom prst="roundRect">
              <a:avLst/>
            </a:prstGeom>
            <a:noFill/>
            <a:ln w="19050" cap="flat" cmpd="sng" algn="ctr">
              <a:solidFill>
                <a:srgbClr val="0000FF"/>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56" name="Group 55"/>
          <p:cNvGrpSpPr/>
          <p:nvPr/>
        </p:nvGrpSpPr>
        <p:grpSpPr>
          <a:xfrm>
            <a:off x="2050755" y="3234130"/>
            <a:ext cx="3124652" cy="320184"/>
            <a:chOff x="2050755" y="3234130"/>
            <a:chExt cx="3124652" cy="320184"/>
          </a:xfrm>
        </p:grpSpPr>
        <p:sp>
          <p:nvSpPr>
            <p:cNvPr id="58" name="Rounded Rectangle 57"/>
            <p:cNvSpPr/>
            <p:nvPr/>
          </p:nvSpPr>
          <p:spPr>
            <a:xfrm>
              <a:off x="2050755" y="3234130"/>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9" name="Rounded Rectangle 58"/>
            <p:cNvSpPr/>
            <p:nvPr/>
          </p:nvSpPr>
          <p:spPr>
            <a:xfrm>
              <a:off x="4793611" y="3234130"/>
              <a:ext cx="381796" cy="320184"/>
            </a:xfrm>
            <a:prstGeom prst="roundRect">
              <a:avLst/>
            </a:prstGeom>
            <a:noFill/>
            <a:ln w="19050" cap="flat" cmpd="sng" algn="ctr">
              <a:solidFill>
                <a:srgbClr val="008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60" name="Right Arrow 59"/>
          <p:cNvSpPr/>
          <p:nvPr/>
        </p:nvSpPr>
        <p:spPr>
          <a:xfrm>
            <a:off x="3943571" y="4955890"/>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1" name="Right Arrow 60"/>
          <p:cNvSpPr/>
          <p:nvPr/>
        </p:nvSpPr>
        <p:spPr>
          <a:xfrm>
            <a:off x="3944511" y="5780650"/>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2" name="Right Arrow 61"/>
          <p:cNvSpPr/>
          <p:nvPr/>
        </p:nvSpPr>
        <p:spPr>
          <a:xfrm>
            <a:off x="3943571" y="5344880"/>
            <a:ext cx="302919" cy="224138"/>
          </a:xfrm>
          <a:prstGeom prst="rightArrow">
            <a:avLst/>
          </a:prstGeom>
          <a:solidFill>
            <a:srgbClr val="FFFF00"/>
          </a:solidFill>
          <a:ln w="19050" cap="flat" cmpd="sng" algn="ctr">
            <a:solidFill>
              <a:sysClr val="windowText" lastClr="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3" name="Up Arrow 62"/>
          <p:cNvSpPr/>
          <p:nvPr/>
        </p:nvSpPr>
        <p:spPr>
          <a:xfrm>
            <a:off x="179637" y="6370145"/>
            <a:ext cx="375446" cy="311303"/>
          </a:xfrm>
          <a:prstGeom prst="upArrow">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dirty="0" smtClean="0">
              <a:ln>
                <a:noFill/>
              </a:ln>
              <a:solidFill>
                <a:prstClr val="black"/>
              </a:solidFill>
              <a:effectLst/>
              <a:uLnTx/>
              <a:uFillTx/>
              <a:latin typeface="Arial Narrow" charset="0"/>
              <a:ea typeface="Arial Narrow" charset="0"/>
              <a:cs typeface="Arial Narrow" charset="0"/>
            </a:endParaRPr>
          </a:p>
        </p:txBody>
      </p:sp>
      <p:sp>
        <p:nvSpPr>
          <p:cNvPr id="64" name="Rectangle 63"/>
          <p:cNvSpPr/>
          <p:nvPr/>
        </p:nvSpPr>
        <p:spPr>
          <a:xfrm>
            <a:off x="570244" y="6367880"/>
            <a:ext cx="1800493" cy="430887"/>
          </a:xfrm>
          <a:prstGeom prst="rect">
            <a:avLst/>
          </a:prstGeom>
        </p:spPr>
        <p:txBody>
          <a:bodyPr wrap="none">
            <a:spAutoFit/>
          </a:bodyPr>
          <a:lstStyle/>
          <a:p>
            <a:pPr fontAlgn="auto">
              <a:spcBef>
                <a:spcPts val="0"/>
              </a:spcBef>
              <a:spcAft>
                <a:spcPts val="0"/>
              </a:spcAft>
            </a:pPr>
            <a:r>
              <a:rPr lang="en-US" sz="2200" dirty="0" smtClean="0">
                <a:solidFill>
                  <a:prstClr val="black"/>
                </a:solidFill>
                <a:latin typeface="Source Sans Pro" panose="020B0503030403020204"/>
                <a:ea typeface="+mn-ea"/>
                <a:cs typeface="+mn-cs"/>
              </a:rPr>
              <a:t>LRU Pointer </a:t>
            </a:r>
            <a:endParaRPr lang="en-US" sz="2200" dirty="0">
              <a:solidFill>
                <a:prstClr val="black"/>
              </a:solidFill>
              <a:latin typeface="Source Sans Pro" panose="020B0503030403020204"/>
              <a:ea typeface="+mn-ea"/>
              <a:cs typeface="+mn-cs"/>
            </a:endParaRPr>
          </a:p>
        </p:txBody>
      </p:sp>
      <p:sp>
        <p:nvSpPr>
          <p:cNvPr id="68" name="Rectangle 67"/>
          <p:cNvSpPr/>
          <p:nvPr/>
        </p:nvSpPr>
        <p:spPr>
          <a:xfrm>
            <a:off x="2472603" y="4831245"/>
            <a:ext cx="738754" cy="369332"/>
          </a:xfrm>
          <a:prstGeom prst="rect">
            <a:avLst/>
          </a:prstGeom>
        </p:spPr>
        <p:txBody>
          <a:bodyPr wrap="none">
            <a:spAutoFit/>
          </a:bodyPr>
          <a:lstStyle/>
          <a:p>
            <a:r>
              <a:rPr lang="en-US" sz="1800" b="1" dirty="0" smtClean="0">
                <a:solidFill>
                  <a:srgbClr val="660066"/>
                </a:solidFill>
                <a:latin typeface="Courier New" pitchFamily="49" charset="0"/>
              </a:rPr>
              <a:t>Hit!</a:t>
            </a:r>
            <a:endParaRPr lang="en-US" sz="1800" dirty="0">
              <a:solidFill>
                <a:srgbClr val="660066"/>
              </a:solidFill>
            </a:endParaRPr>
          </a:p>
        </p:txBody>
      </p:sp>
      <p:grpSp>
        <p:nvGrpSpPr>
          <p:cNvPr id="52" name="Group 51"/>
          <p:cNvGrpSpPr/>
          <p:nvPr/>
        </p:nvGrpSpPr>
        <p:grpSpPr>
          <a:xfrm>
            <a:off x="2050755" y="3234130"/>
            <a:ext cx="3124652" cy="320184"/>
            <a:chOff x="2050755" y="3234130"/>
            <a:chExt cx="3124652" cy="320184"/>
          </a:xfrm>
        </p:grpSpPr>
        <p:sp>
          <p:nvSpPr>
            <p:cNvPr id="70" name="Rounded Rectangle 69"/>
            <p:cNvSpPr/>
            <p:nvPr/>
          </p:nvSpPr>
          <p:spPr>
            <a:xfrm>
              <a:off x="2050755" y="3234130"/>
              <a:ext cx="381796"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1" name="Rounded Rectangle 70"/>
            <p:cNvSpPr/>
            <p:nvPr/>
          </p:nvSpPr>
          <p:spPr>
            <a:xfrm>
              <a:off x="4793611" y="3234130"/>
              <a:ext cx="381796"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72" name="Rectangle 71"/>
          <p:cNvSpPr/>
          <p:nvPr/>
        </p:nvSpPr>
        <p:spPr>
          <a:xfrm>
            <a:off x="2472603" y="5228282"/>
            <a:ext cx="751578" cy="369332"/>
          </a:xfrm>
          <a:prstGeom prst="rect">
            <a:avLst/>
          </a:prstGeom>
        </p:spPr>
        <p:txBody>
          <a:bodyPr wrap="none">
            <a:spAutoFit/>
          </a:bodyPr>
          <a:lstStyle/>
          <a:p>
            <a:r>
              <a:rPr lang="en-US" sz="1800" b="1" dirty="0">
                <a:solidFill>
                  <a:srgbClr val="660066"/>
                </a:solidFill>
                <a:latin typeface="Courier New" pitchFamily="49" charset="0"/>
              </a:rPr>
              <a:t>Miss</a:t>
            </a:r>
            <a:endParaRPr lang="en-US" sz="1800" dirty="0">
              <a:solidFill>
                <a:srgbClr val="660066"/>
              </a:solidFill>
            </a:endParaRPr>
          </a:p>
        </p:txBody>
      </p:sp>
      <p:sp>
        <p:nvSpPr>
          <p:cNvPr id="69" name="Up Arrow 68"/>
          <p:cNvSpPr/>
          <p:nvPr/>
        </p:nvSpPr>
        <p:spPr>
          <a:xfrm rot="16200000">
            <a:off x="4126705" y="3244535"/>
            <a:ext cx="325097" cy="269556"/>
          </a:xfrm>
          <a:prstGeom prst="upArrow">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prstClr val="black"/>
              </a:solidFill>
              <a:effectLst/>
              <a:uLnTx/>
              <a:uFillTx/>
              <a:latin typeface="Calibri"/>
              <a:ea typeface="+mn-ea"/>
              <a:cs typeface="+mn-cs"/>
            </a:endParaRPr>
          </a:p>
        </p:txBody>
      </p:sp>
      <p:grpSp>
        <p:nvGrpSpPr>
          <p:cNvPr id="74" name="Group 73"/>
          <p:cNvGrpSpPr/>
          <p:nvPr/>
        </p:nvGrpSpPr>
        <p:grpSpPr>
          <a:xfrm>
            <a:off x="1170432" y="3337168"/>
            <a:ext cx="862736" cy="2595498"/>
            <a:chOff x="1170432" y="3337168"/>
            <a:chExt cx="862736" cy="2595498"/>
          </a:xfrm>
        </p:grpSpPr>
        <p:sp>
          <p:nvSpPr>
            <p:cNvPr id="75" name="Rounded Rectangle 74"/>
            <p:cNvSpPr/>
            <p:nvPr/>
          </p:nvSpPr>
          <p:spPr>
            <a:xfrm>
              <a:off x="1858423" y="5612482"/>
              <a:ext cx="174745" cy="320184"/>
            </a:xfrm>
            <a:prstGeom prst="roundRect">
              <a:avLst/>
            </a:prstGeom>
            <a:noFill/>
            <a:ln w="19050" cap="flat" cmpd="sng" algn="ctr">
              <a:solidFill>
                <a:srgbClr val="FF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6" name="Freeform 75"/>
            <p:cNvSpPr/>
            <p:nvPr/>
          </p:nvSpPr>
          <p:spPr>
            <a:xfrm>
              <a:off x="1170432" y="3337168"/>
              <a:ext cx="776115" cy="2259538"/>
            </a:xfrm>
            <a:custGeom>
              <a:avLst/>
              <a:gdLst>
                <a:gd name="connsiteX0" fmla="*/ 771987 w 771987"/>
                <a:gd name="connsiteY0" fmla="*/ 1182950 h 1182950"/>
                <a:gd name="connsiteX1" fmla="*/ 771987 w 771987"/>
                <a:gd name="connsiteY1" fmla="*/ 1182950 h 1182950"/>
                <a:gd name="connsiteX2" fmla="*/ 771987 w 771987"/>
                <a:gd name="connsiteY2" fmla="*/ 747126 h 1182950"/>
                <a:gd name="connsiteX3" fmla="*/ 0 w 771987"/>
                <a:gd name="connsiteY3" fmla="*/ 747126 h 1182950"/>
                <a:gd name="connsiteX4" fmla="*/ 0 w 771987"/>
                <a:gd name="connsiteY4" fmla="*/ 0 h 1182950"/>
                <a:gd name="connsiteX5" fmla="*/ 161868 w 771987"/>
                <a:gd name="connsiteY5" fmla="*/ 0 h 1182950"/>
                <a:gd name="connsiteX0" fmla="*/ 771987 w 771987"/>
                <a:gd name="connsiteY0" fmla="*/ 1182950 h 1519889"/>
                <a:gd name="connsiteX1" fmla="*/ 766803 w 771987"/>
                <a:gd name="connsiteY1" fmla="*/ 1519889 h 1519889"/>
                <a:gd name="connsiteX2" fmla="*/ 771987 w 771987"/>
                <a:gd name="connsiteY2" fmla="*/ 747126 h 1519889"/>
                <a:gd name="connsiteX3" fmla="*/ 0 w 771987"/>
                <a:gd name="connsiteY3" fmla="*/ 747126 h 1519889"/>
                <a:gd name="connsiteX4" fmla="*/ 0 w 771987"/>
                <a:gd name="connsiteY4" fmla="*/ 0 h 1519889"/>
                <a:gd name="connsiteX5" fmla="*/ 161868 w 771987"/>
                <a:gd name="connsiteY5" fmla="*/ 0 h 1519889"/>
                <a:gd name="connsiteX0" fmla="*/ 771987 w 776005"/>
                <a:gd name="connsiteY0" fmla="*/ 1182950 h 1888012"/>
                <a:gd name="connsiteX1" fmla="*/ 776005 w 776005"/>
                <a:gd name="connsiteY1" fmla="*/ 1888012 h 1888012"/>
                <a:gd name="connsiteX2" fmla="*/ 771987 w 776005"/>
                <a:gd name="connsiteY2" fmla="*/ 747126 h 1888012"/>
                <a:gd name="connsiteX3" fmla="*/ 0 w 776005"/>
                <a:gd name="connsiteY3" fmla="*/ 747126 h 1888012"/>
                <a:gd name="connsiteX4" fmla="*/ 0 w 776005"/>
                <a:gd name="connsiteY4" fmla="*/ 0 h 1888012"/>
                <a:gd name="connsiteX5" fmla="*/ 161868 w 776005"/>
                <a:gd name="connsiteY5" fmla="*/ 0 h 1888012"/>
                <a:gd name="connsiteX0" fmla="*/ 771987 w 776005"/>
                <a:gd name="connsiteY0" fmla="*/ 1182950 h 1888012"/>
                <a:gd name="connsiteX1" fmla="*/ 776005 w 776005"/>
                <a:gd name="connsiteY1" fmla="*/ 1888012 h 1888012"/>
                <a:gd name="connsiteX2" fmla="*/ 771987 w 776005"/>
                <a:gd name="connsiteY2" fmla="*/ 747126 h 1888012"/>
                <a:gd name="connsiteX3" fmla="*/ 4601 w 776005"/>
                <a:gd name="connsiteY3" fmla="*/ 944992 h 1888012"/>
                <a:gd name="connsiteX4" fmla="*/ 0 w 776005"/>
                <a:gd name="connsiteY4" fmla="*/ 0 h 1888012"/>
                <a:gd name="connsiteX5" fmla="*/ 161868 w 776005"/>
                <a:gd name="connsiteY5" fmla="*/ 0 h 1888012"/>
                <a:gd name="connsiteX0" fmla="*/ 771987 w 776115"/>
                <a:gd name="connsiteY0" fmla="*/ 1182950 h 1890199"/>
                <a:gd name="connsiteX1" fmla="*/ 776005 w 776115"/>
                <a:gd name="connsiteY1" fmla="*/ 1888012 h 1890199"/>
                <a:gd name="connsiteX2" fmla="*/ 767385 w 776115"/>
                <a:gd name="connsiteY2" fmla="*/ 944992 h 1890199"/>
                <a:gd name="connsiteX3" fmla="*/ 4601 w 776115"/>
                <a:gd name="connsiteY3" fmla="*/ 944992 h 1890199"/>
                <a:gd name="connsiteX4" fmla="*/ 0 w 776115"/>
                <a:gd name="connsiteY4" fmla="*/ 0 h 1890199"/>
                <a:gd name="connsiteX5" fmla="*/ 161868 w 776115"/>
                <a:gd name="connsiteY5" fmla="*/ 0 h 1890199"/>
                <a:gd name="connsiteX0" fmla="*/ 771987 w 776115"/>
                <a:gd name="connsiteY0" fmla="*/ 1182950 h 2259538"/>
                <a:gd name="connsiteX1" fmla="*/ 776005 w 776115"/>
                <a:gd name="connsiteY1" fmla="*/ 2258240 h 2259538"/>
                <a:gd name="connsiteX2" fmla="*/ 767385 w 776115"/>
                <a:gd name="connsiteY2" fmla="*/ 944992 h 2259538"/>
                <a:gd name="connsiteX3" fmla="*/ 4601 w 776115"/>
                <a:gd name="connsiteY3" fmla="*/ 944992 h 2259538"/>
                <a:gd name="connsiteX4" fmla="*/ 0 w 776115"/>
                <a:gd name="connsiteY4" fmla="*/ 0 h 2259538"/>
                <a:gd name="connsiteX5" fmla="*/ 161868 w 776115"/>
                <a:gd name="connsiteY5" fmla="*/ 0 h 225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5" h="2259538">
                  <a:moveTo>
                    <a:pt x="771987" y="1182950"/>
                  </a:moveTo>
                  <a:cubicBezTo>
                    <a:pt x="773326" y="1417971"/>
                    <a:pt x="776772" y="2297900"/>
                    <a:pt x="776005" y="2258240"/>
                  </a:cubicBezTo>
                  <a:cubicBezTo>
                    <a:pt x="775238" y="2218580"/>
                    <a:pt x="768724" y="1325287"/>
                    <a:pt x="767385" y="944992"/>
                  </a:cubicBezTo>
                  <a:lnTo>
                    <a:pt x="4601" y="944992"/>
                  </a:lnTo>
                  <a:cubicBezTo>
                    <a:pt x="3067" y="629995"/>
                    <a:pt x="1534" y="314997"/>
                    <a:pt x="0" y="0"/>
                  </a:cubicBezTo>
                  <a:lnTo>
                    <a:pt x="161868" y="0"/>
                  </a:lnTo>
                </a:path>
              </a:pathLst>
            </a:custGeom>
            <a:noFill/>
            <a:ln w="25400" cap="flat" cmpd="sng" algn="ctr">
              <a:solidFill>
                <a:srgbClr val="FF0000"/>
              </a:solidFill>
              <a:prstDash val="solid"/>
              <a:headEnd type="none"/>
              <a:tailEnd type="triangle" w="lg" len="lg"/>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grpSp>
      <p:sp>
        <p:nvSpPr>
          <p:cNvPr id="77" name="Rounded Rectangle 76"/>
          <p:cNvSpPr/>
          <p:nvPr/>
        </p:nvSpPr>
        <p:spPr>
          <a:xfrm>
            <a:off x="1478373" y="5608595"/>
            <a:ext cx="370848" cy="320184"/>
          </a:xfrm>
          <a:prstGeom prst="roundRect">
            <a:avLst/>
          </a:prstGeom>
          <a:noFill/>
          <a:ln w="19050" cmpd="sng">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8" name="Rectangle 77"/>
          <p:cNvSpPr/>
          <p:nvPr/>
        </p:nvSpPr>
        <p:spPr>
          <a:xfrm>
            <a:off x="2485427" y="5557786"/>
            <a:ext cx="738754" cy="369332"/>
          </a:xfrm>
          <a:prstGeom prst="rect">
            <a:avLst/>
          </a:prstGeom>
        </p:spPr>
        <p:txBody>
          <a:bodyPr wrap="none">
            <a:spAutoFit/>
          </a:bodyPr>
          <a:lstStyle/>
          <a:p>
            <a:r>
              <a:rPr lang="en-US" sz="1800" b="1" dirty="0" smtClean="0">
                <a:solidFill>
                  <a:srgbClr val="660066"/>
                </a:solidFill>
                <a:latin typeface="Courier New" pitchFamily="49" charset="0"/>
              </a:rPr>
              <a:t>Hit!</a:t>
            </a:r>
            <a:endParaRPr lang="en-US" sz="1800" dirty="0">
              <a:solidFill>
                <a:srgbClr val="660066"/>
              </a:solidFill>
            </a:endParaRPr>
          </a:p>
        </p:txBody>
      </p:sp>
    </p:spTree>
    <p:extLst>
      <p:ext uri="{BB962C8B-B14F-4D97-AF65-F5344CB8AC3E}">
        <p14:creationId xmlns:p14="http://schemas.microsoft.com/office/powerpoint/2010/main" val="29032950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7"/>
                                        </p:tgtEl>
                                        <p:attrNameLst>
                                          <p:attrName>style.visibility</p:attrName>
                                        </p:attrNameLst>
                                      </p:cBhvr>
                                      <p:to>
                                        <p:strVal val="visible"/>
                                      </p:to>
                                    </p:set>
                                  </p:childTnLst>
                                </p:cTn>
                              </p:par>
                              <p:par>
                                <p:cTn id="17" presetID="1" presetClass="exit" presetSubtype="0" fill="hold" grpId="1" nodeType="withEffect">
                                  <p:stCondLst>
                                    <p:cond delay="0"/>
                                  </p:stCondLst>
                                  <p:childTnLst>
                                    <p:set>
                                      <p:cBhvr>
                                        <p:cTn id="18" dur="1" fill="hold">
                                          <p:stCondLst>
                                            <p:cond delay="0"/>
                                          </p:stCondLst>
                                        </p:cTn>
                                        <p:tgtEl>
                                          <p:spTgt spid="60"/>
                                        </p:tgtEl>
                                        <p:attrNameLst>
                                          <p:attrName>style.visibility</p:attrName>
                                        </p:attrNameLst>
                                      </p:cBhvr>
                                      <p:to>
                                        <p:strVal val="hidden"/>
                                      </p:to>
                                    </p:set>
                                  </p:childTnLst>
                                </p:cTn>
                              </p:par>
                              <p:par>
                                <p:cTn id="19" presetID="1" presetClass="entr" presetSubtype="0" fill="hold" nodeType="withEffect">
                                  <p:stCondLst>
                                    <p:cond delay="0"/>
                                  </p:stCondLst>
                                  <p:childTnLst>
                                    <p:set>
                                      <p:cBhvr>
                                        <p:cTn id="20" dur="1" fill="hold">
                                          <p:stCondLst>
                                            <p:cond delay="0"/>
                                          </p:stCondLst>
                                        </p:cTn>
                                        <p:tgtEl>
                                          <p:spTgt spid="5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1"/>
                                        </p:tgtEl>
                                        <p:attrNameLst>
                                          <p:attrName>style.visibility</p:attrName>
                                        </p:attrNameLst>
                                      </p:cBhvr>
                                      <p:to>
                                        <p:strVal val="visible"/>
                                      </p:to>
                                    </p:set>
                                  </p:childTnLst>
                                </p:cTn>
                              </p:par>
                              <p:par>
                                <p:cTn id="25" presetID="1" presetClass="exit" presetSubtype="0" fill="hold" grpId="1" nodeType="withEffect">
                                  <p:stCondLst>
                                    <p:cond delay="0"/>
                                  </p:stCondLst>
                                  <p:childTnLst>
                                    <p:set>
                                      <p:cBhvr>
                                        <p:cTn id="26" dur="1" fill="hold">
                                          <p:stCondLst>
                                            <p:cond delay="0"/>
                                          </p:stCondLst>
                                        </p:cTn>
                                        <p:tgtEl>
                                          <p:spTgt spid="62"/>
                                        </p:tgtEl>
                                        <p:attrNameLst>
                                          <p:attrName>style.visibility</p:attrName>
                                        </p:attrNameLst>
                                      </p:cBhvr>
                                      <p:to>
                                        <p:strVal val="hidden"/>
                                      </p:to>
                                    </p:set>
                                  </p:childTnLst>
                                </p:cTn>
                              </p:par>
                              <p:par>
                                <p:cTn id="27" presetID="1" presetClass="entr" presetSubtype="0" fill="hold" nodeType="withEffect">
                                  <p:stCondLst>
                                    <p:cond delay="0"/>
                                  </p:stCondLst>
                                  <p:childTnLst>
                                    <p:set>
                                      <p:cBhvr>
                                        <p:cTn id="28" dur="1" fill="hold">
                                          <p:stCondLst>
                                            <p:cond delay="0"/>
                                          </p:stCondLst>
                                        </p:cTn>
                                        <p:tgtEl>
                                          <p:spTgt spid="53"/>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0" grpId="1" animBg="1"/>
      <p:bldP spid="61" grpId="0" animBg="1"/>
      <p:bldP spid="62" grpId="0" animBg="1"/>
      <p:bldP spid="62" grpId="1" animBg="1"/>
      <p:bldP spid="77" grpId="0" animBg="1"/>
      <p:bldP spid="78"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72</a:t>
            </a:fld>
            <a:endParaRPr lang="en-US" dirty="0"/>
          </a:p>
        </p:txBody>
      </p:sp>
      <p:sp>
        <p:nvSpPr>
          <p:cNvPr id="5" name="Title 1"/>
          <p:cNvSpPr>
            <a:spLocks noGrp="1"/>
          </p:cNvSpPr>
          <p:nvPr>
            <p:ph type="title"/>
          </p:nvPr>
        </p:nvSpPr>
        <p:spPr>
          <a:xfrm>
            <a:off x="228600" y="13374"/>
            <a:ext cx="8686800" cy="998997"/>
          </a:xfrm>
        </p:spPr>
        <p:txBody>
          <a:bodyPr/>
          <a:lstStyle/>
          <a:p>
            <a:r>
              <a:rPr lang="en-US" dirty="0" smtClean="0"/>
              <a:t>Eviction Policies</a:t>
            </a:r>
            <a:endParaRPr lang="en-US" dirty="0"/>
          </a:p>
        </p:txBody>
      </p:sp>
      <p:sp>
        <p:nvSpPr>
          <p:cNvPr id="6" name="Content Placeholder 2"/>
          <p:cNvSpPr>
            <a:spLocks noGrp="1"/>
          </p:cNvSpPr>
          <p:nvPr>
            <p:ph idx="1"/>
          </p:nvPr>
        </p:nvSpPr>
        <p:spPr>
          <a:xfrm>
            <a:off x="228600" y="1012371"/>
            <a:ext cx="8686800" cy="4931229"/>
          </a:xfrm>
        </p:spPr>
        <p:txBody>
          <a:bodyPr>
            <a:normAutofit/>
          </a:bodyPr>
          <a:lstStyle/>
          <a:p>
            <a:pPr marL="0" indent="0">
              <a:buNone/>
            </a:pPr>
            <a:r>
              <a:rPr lang="en-US" dirty="0" smtClean="0"/>
              <a:t>Which cache line should be evicted from the cache to make room for a new line?</a:t>
            </a:r>
          </a:p>
          <a:p>
            <a:pPr>
              <a:lnSpc>
                <a:spcPct val="94000"/>
              </a:lnSpc>
              <a:buFont typeface="Arial" charset="0"/>
              <a:buChar char="•"/>
            </a:pPr>
            <a:r>
              <a:rPr lang="en-US" dirty="0" smtClean="0"/>
              <a:t>Direct-mapped: </a:t>
            </a:r>
            <a:r>
              <a:rPr lang="en-US" sz="3200" dirty="0" smtClean="0"/>
              <a:t>no </a:t>
            </a:r>
            <a:r>
              <a:rPr lang="en-US" sz="3200" dirty="0"/>
              <a:t>choice, must evict line selected by index</a:t>
            </a:r>
          </a:p>
          <a:p>
            <a:pPr>
              <a:lnSpc>
                <a:spcPct val="94000"/>
              </a:lnSpc>
              <a:buFont typeface="Arial" charset="0"/>
              <a:buChar char="•"/>
            </a:pPr>
            <a:r>
              <a:rPr lang="en-US" dirty="0"/>
              <a:t>Associative caches</a:t>
            </a:r>
          </a:p>
          <a:p>
            <a:pPr lvl="1">
              <a:lnSpc>
                <a:spcPct val="94000"/>
              </a:lnSpc>
              <a:buFont typeface="Arial" charset="0"/>
              <a:buChar char="•"/>
            </a:pPr>
            <a:r>
              <a:rPr lang="en-US" sz="3000" dirty="0">
                <a:solidFill>
                  <a:schemeClr val="accent1"/>
                </a:solidFill>
              </a:rPr>
              <a:t>Random</a:t>
            </a:r>
            <a:r>
              <a:rPr lang="en-US" sz="3000" dirty="0">
                <a:solidFill>
                  <a:schemeClr val="tx2"/>
                </a:solidFill>
              </a:rPr>
              <a:t>: </a:t>
            </a:r>
            <a:r>
              <a:rPr lang="en-US" sz="3000" dirty="0"/>
              <a:t>select one of the lines at random</a:t>
            </a:r>
          </a:p>
          <a:p>
            <a:pPr lvl="1">
              <a:lnSpc>
                <a:spcPct val="94000"/>
              </a:lnSpc>
              <a:buFont typeface="Arial" charset="0"/>
              <a:buChar char="•"/>
            </a:pPr>
            <a:r>
              <a:rPr lang="en-US" sz="3000" dirty="0">
                <a:solidFill>
                  <a:schemeClr val="accent1"/>
                </a:solidFill>
              </a:rPr>
              <a:t>Round-Robin</a:t>
            </a:r>
            <a:r>
              <a:rPr lang="en-US" sz="3000" dirty="0">
                <a:solidFill>
                  <a:schemeClr val="tx2"/>
                </a:solidFill>
              </a:rPr>
              <a:t>: </a:t>
            </a:r>
            <a:r>
              <a:rPr lang="en-US" sz="3000" dirty="0"/>
              <a:t>similar to random</a:t>
            </a:r>
          </a:p>
          <a:p>
            <a:pPr lvl="1">
              <a:lnSpc>
                <a:spcPct val="94000"/>
              </a:lnSpc>
              <a:buFont typeface="Arial" charset="0"/>
              <a:buChar char="•"/>
            </a:pPr>
            <a:r>
              <a:rPr lang="en-US" sz="3000" dirty="0">
                <a:solidFill>
                  <a:schemeClr val="accent1"/>
                </a:solidFill>
              </a:rPr>
              <a:t>FIFO</a:t>
            </a:r>
            <a:r>
              <a:rPr lang="en-US" sz="3000" dirty="0">
                <a:solidFill>
                  <a:schemeClr val="tx2"/>
                </a:solidFill>
              </a:rPr>
              <a:t>: </a:t>
            </a:r>
            <a:r>
              <a:rPr lang="en-US" sz="3000" dirty="0"/>
              <a:t>replace oldest line</a:t>
            </a:r>
          </a:p>
          <a:p>
            <a:pPr lvl="1">
              <a:lnSpc>
                <a:spcPct val="94000"/>
              </a:lnSpc>
              <a:buFont typeface="Arial" charset="0"/>
              <a:buChar char="•"/>
            </a:pPr>
            <a:r>
              <a:rPr lang="en-US" sz="3000" dirty="0">
                <a:solidFill>
                  <a:schemeClr val="accent1"/>
                </a:solidFill>
              </a:rPr>
              <a:t>LRU</a:t>
            </a:r>
            <a:r>
              <a:rPr lang="en-US" sz="3000" dirty="0">
                <a:solidFill>
                  <a:schemeClr val="tx2"/>
                </a:solidFill>
              </a:rPr>
              <a:t>: </a:t>
            </a:r>
            <a:r>
              <a:rPr lang="en-US" sz="3000" dirty="0"/>
              <a:t>replace line that has not been used in the longest </a:t>
            </a:r>
            <a:r>
              <a:rPr lang="en-US" sz="3000" dirty="0" smtClean="0"/>
              <a:t>time</a:t>
            </a:r>
            <a:endParaRPr lang="en-US" sz="3000" dirty="0"/>
          </a:p>
        </p:txBody>
      </p:sp>
    </p:spTree>
    <p:extLst>
      <p:ext uri="{BB962C8B-B14F-4D97-AF65-F5344CB8AC3E}">
        <p14:creationId xmlns:p14="http://schemas.microsoft.com/office/powerpoint/2010/main" val="87887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6">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xEl>
                                              <p:pRg st="4" end="4"/>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xEl>
                                              <p:pRg st="5" end="5"/>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73</a:t>
            </a:fld>
            <a:endParaRPr lang="en-US" dirty="0"/>
          </a:p>
        </p:txBody>
      </p:sp>
      <p:sp>
        <p:nvSpPr>
          <p:cNvPr id="5" name="Title 1"/>
          <p:cNvSpPr>
            <a:spLocks noGrp="1"/>
          </p:cNvSpPr>
          <p:nvPr>
            <p:ph type="title"/>
          </p:nvPr>
        </p:nvSpPr>
        <p:spPr>
          <a:xfrm>
            <a:off x="457200" y="13374"/>
            <a:ext cx="8229600" cy="1143000"/>
          </a:xfrm>
        </p:spPr>
        <p:txBody>
          <a:bodyPr/>
          <a:lstStyle/>
          <a:p>
            <a:r>
              <a:rPr lang="en-US" dirty="0" smtClean="0"/>
              <a:t>Misses: the Three C’s</a:t>
            </a:r>
            <a:endParaRPr lang="en-US" dirty="0"/>
          </a:p>
        </p:txBody>
      </p:sp>
      <p:sp>
        <p:nvSpPr>
          <p:cNvPr id="6" name="Content Placeholder 2"/>
          <p:cNvSpPr>
            <a:spLocks noGrp="1"/>
          </p:cNvSpPr>
          <p:nvPr>
            <p:ph idx="1"/>
          </p:nvPr>
        </p:nvSpPr>
        <p:spPr>
          <a:xfrm>
            <a:off x="1247016" y="1600200"/>
            <a:ext cx="7439783" cy="4525963"/>
          </a:xfrm>
        </p:spPr>
        <p:txBody>
          <a:bodyPr>
            <a:normAutofit/>
          </a:bodyPr>
          <a:lstStyle/>
          <a:p>
            <a:r>
              <a:rPr lang="en-US" dirty="0" smtClean="0"/>
              <a:t>Cold (compulsory) Miss: </a:t>
            </a:r>
          </a:p>
          <a:p>
            <a:pPr marL="0" indent="0">
              <a:buNone/>
            </a:pPr>
            <a:r>
              <a:rPr lang="en-US" dirty="0"/>
              <a:t>	</a:t>
            </a:r>
            <a:r>
              <a:rPr lang="en-US" dirty="0" smtClean="0"/>
              <a:t>	never </a:t>
            </a:r>
            <a:r>
              <a:rPr lang="en-US" dirty="0"/>
              <a:t>seen this address before</a:t>
            </a:r>
          </a:p>
          <a:p>
            <a:r>
              <a:rPr lang="en-US" dirty="0" smtClean="0"/>
              <a:t>Conflict Miss: </a:t>
            </a:r>
            <a:endParaRPr lang="en-US" dirty="0"/>
          </a:p>
          <a:p>
            <a:pPr marL="0" indent="0">
              <a:buNone/>
            </a:pPr>
            <a:r>
              <a:rPr lang="en-US" dirty="0" smtClean="0"/>
              <a:t>		cache </a:t>
            </a:r>
            <a:r>
              <a:rPr lang="en-US" dirty="0"/>
              <a:t>associativity is too </a:t>
            </a:r>
            <a:r>
              <a:rPr lang="en-US" dirty="0" smtClean="0"/>
              <a:t>low</a:t>
            </a:r>
          </a:p>
          <a:p>
            <a:r>
              <a:rPr lang="en-US" dirty="0" smtClean="0"/>
              <a:t>Capacity Miss: </a:t>
            </a:r>
            <a:endParaRPr lang="en-US" dirty="0"/>
          </a:p>
          <a:p>
            <a:pPr marL="0" indent="0">
              <a:buNone/>
            </a:pPr>
            <a:r>
              <a:rPr lang="en-US" dirty="0" smtClean="0"/>
              <a:t>		cache </a:t>
            </a:r>
            <a:r>
              <a:rPr lang="en-US" dirty="0"/>
              <a:t>is too </a:t>
            </a:r>
            <a:r>
              <a:rPr lang="en-US" dirty="0" smtClean="0"/>
              <a:t>small</a:t>
            </a:r>
          </a:p>
        </p:txBody>
      </p:sp>
      <p:pic>
        <p:nvPicPr>
          <p:cNvPr id="7" name="Picture 6"/>
          <p:cNvPicPr>
            <a:picLocks noChangeAspect="1"/>
          </p:cNvPicPr>
          <p:nvPr/>
        </p:nvPicPr>
        <p:blipFill>
          <a:blip r:embed="rId2"/>
          <a:stretch>
            <a:fillRect/>
          </a:stretch>
        </p:blipFill>
        <p:spPr>
          <a:xfrm>
            <a:off x="850194" y="1582091"/>
            <a:ext cx="714933" cy="714933"/>
          </a:xfrm>
          <a:prstGeom prst="rect">
            <a:avLst/>
          </a:prstGeom>
          <a:solidFill>
            <a:srgbClr val="FFFFFF"/>
          </a:solidFill>
        </p:spPr>
      </p:pic>
      <p:pic>
        <p:nvPicPr>
          <p:cNvPr id="8" name="Picture 7"/>
          <p:cNvPicPr>
            <a:picLocks noChangeAspect="1"/>
          </p:cNvPicPr>
          <p:nvPr/>
        </p:nvPicPr>
        <p:blipFill rotWithShape="1">
          <a:blip r:embed="rId3"/>
          <a:srcRect l="10022" t="12347" r="12995" b="11031"/>
          <a:stretch/>
        </p:blipFill>
        <p:spPr>
          <a:xfrm>
            <a:off x="850194" y="2729299"/>
            <a:ext cx="660751" cy="657672"/>
          </a:xfrm>
          <a:prstGeom prst="rect">
            <a:avLst/>
          </a:prstGeom>
        </p:spPr>
      </p:pic>
      <p:pic>
        <p:nvPicPr>
          <p:cNvPr id="9" name="Picture 8"/>
          <p:cNvPicPr>
            <a:picLocks noChangeAspect="1"/>
          </p:cNvPicPr>
          <p:nvPr/>
        </p:nvPicPr>
        <p:blipFill rotWithShape="1">
          <a:blip r:embed="rId4"/>
          <a:srcRect t="10531" b="5401"/>
          <a:stretch/>
        </p:blipFill>
        <p:spPr>
          <a:xfrm>
            <a:off x="242182" y="3644403"/>
            <a:ext cx="1322945" cy="1112163"/>
          </a:xfrm>
          <a:prstGeom prst="rect">
            <a:avLst/>
          </a:prstGeom>
        </p:spPr>
      </p:pic>
    </p:spTree>
    <p:extLst>
      <p:ext uri="{BB962C8B-B14F-4D97-AF65-F5344CB8AC3E}">
        <p14:creationId xmlns:p14="http://schemas.microsoft.com/office/powerpoint/2010/main" val="2769948466"/>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74</a:t>
            </a:fld>
            <a:endParaRPr lang="en-US" dirty="0"/>
          </a:p>
        </p:txBody>
      </p:sp>
      <p:sp>
        <p:nvSpPr>
          <p:cNvPr id="5" name="Title 1"/>
          <p:cNvSpPr>
            <a:spLocks noGrp="1"/>
          </p:cNvSpPr>
          <p:nvPr>
            <p:ph type="title"/>
          </p:nvPr>
        </p:nvSpPr>
        <p:spPr>
          <a:xfrm>
            <a:off x="457200" y="13374"/>
            <a:ext cx="8229600" cy="1143000"/>
          </a:xfrm>
        </p:spPr>
        <p:txBody>
          <a:bodyPr/>
          <a:lstStyle/>
          <a:p>
            <a:r>
              <a:rPr lang="en-US" dirty="0" smtClean="0"/>
              <a:t>Miss Rate vs. Block Size</a:t>
            </a:r>
            <a:endParaRPr lang="en-US" dirty="0"/>
          </a:p>
        </p:txBody>
      </p:sp>
      <p:pic>
        <p:nvPicPr>
          <p:cNvPr id="6" name="Picture 5"/>
          <p:cNvPicPr>
            <a:picLocks noChangeAspect="1" noChangeArrowheads="1"/>
          </p:cNvPicPr>
          <p:nvPr>
            <p:custDataLst>
              <p:tags r:id="rId1"/>
            </p:custDataLst>
          </p:nvPr>
        </p:nvPicPr>
        <p:blipFill>
          <a:blip r:embed="rId3" cstate="print"/>
          <a:srcRect l="24883" t="24959" r="22852" b="27417"/>
          <a:stretch>
            <a:fillRect/>
          </a:stretch>
        </p:blipFill>
        <p:spPr bwMode="auto">
          <a:xfrm>
            <a:off x="0" y="1295400"/>
            <a:ext cx="9098184" cy="5181600"/>
          </a:xfrm>
          <a:prstGeom prst="rect">
            <a:avLst/>
          </a:prstGeom>
          <a:noFill/>
          <a:ln w="12700">
            <a:noFill/>
            <a:miter lim="800000"/>
            <a:headEnd type="none" w="sm" len="sm"/>
            <a:tailEnd type="none" w="lg" len="lg"/>
          </a:ln>
          <a:effectLst/>
        </p:spPr>
      </p:pic>
    </p:spTree>
    <p:extLst>
      <p:ext uri="{BB962C8B-B14F-4D97-AF65-F5344CB8AC3E}">
        <p14:creationId xmlns:p14="http://schemas.microsoft.com/office/powerpoint/2010/main" val="3372950399"/>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75</a:t>
            </a:fld>
            <a:endParaRPr lang="en-US" dirty="0"/>
          </a:p>
        </p:txBody>
      </p:sp>
      <p:sp>
        <p:nvSpPr>
          <p:cNvPr id="5" name="Rectangle 2"/>
          <p:cNvSpPr>
            <a:spLocks noGrp="1" noChangeArrowheads="1"/>
          </p:cNvSpPr>
          <p:nvPr>
            <p:ph type="title"/>
            <p:custDataLst>
              <p:tags r:id="rId1"/>
            </p:custDataLst>
          </p:nvPr>
        </p:nvSpPr>
        <p:spPr>
          <a:xfrm>
            <a:off x="457200" y="48720"/>
            <a:ext cx="8229600" cy="1143000"/>
          </a:xfrm>
        </p:spPr>
        <p:txBody>
          <a:bodyPr>
            <a:normAutofit/>
          </a:bodyPr>
          <a:lstStyle/>
          <a:p>
            <a:r>
              <a:rPr lang="en-US" dirty="0" smtClean="0"/>
              <a:t>Block Size Tradeoffs</a:t>
            </a:r>
            <a:endParaRPr lang="en-US" dirty="0"/>
          </a:p>
        </p:txBody>
      </p:sp>
      <p:sp>
        <p:nvSpPr>
          <p:cNvPr id="6" name="Rectangle 3"/>
          <p:cNvSpPr txBox="1">
            <a:spLocks noChangeArrowheads="1"/>
          </p:cNvSpPr>
          <p:nvPr>
            <p:custDataLst>
              <p:tags r:id="rId2"/>
            </p:custDataLst>
          </p:nvPr>
        </p:nvSpPr>
        <p:spPr>
          <a:xfrm>
            <a:off x="0" y="990600"/>
            <a:ext cx="9144000" cy="5638800"/>
          </a:xfrm>
          <a:prstGeom prst="rect">
            <a:avLst/>
          </a:prstGeom>
        </p:spPr>
        <p:txBody>
          <a:bodyPr vert="horz" lIns="91440" tIns="45720" rIns="91440" bIns="45720" rtlCol="0">
            <a:normAutofit/>
          </a:bodyPr>
          <a:lstStyle>
            <a:lvl1pPr marL="298450" indent="-298450" algn="l" defTabSz="609570" rtl="0" eaLnBrk="1" latinLnBrk="0" hangingPunct="1">
              <a:spcBef>
                <a:spcPts val="0"/>
              </a:spcBef>
              <a:spcAft>
                <a:spcPts val="0"/>
              </a:spcAft>
              <a:buFont typeface="Arial" charset="0"/>
              <a:buChar char="•"/>
              <a:tabLst/>
              <a:defRPr sz="3200" b="0" i="0" strike="noStrike" kern="1200" cap="none" normalizeH="0" baseline="0">
                <a:solidFill>
                  <a:srgbClr val="262626"/>
                </a:solidFill>
                <a:latin typeface="Source Sans Pro"/>
                <a:ea typeface="+mn-ea"/>
                <a:cs typeface="Source Sans Pro"/>
              </a:defRPr>
            </a:lvl1pPr>
            <a:lvl2pPr marL="584200" indent="-355600" algn="l" defTabSz="609570" rtl="0" eaLnBrk="1" latinLnBrk="0" hangingPunct="1">
              <a:spcBef>
                <a:spcPts val="0"/>
              </a:spcBef>
              <a:buFont typeface="Arial"/>
              <a:buChar char="•"/>
              <a:tabLst/>
              <a:defRPr lang="en-US" sz="2800" kern="1200" dirty="0" smtClean="0">
                <a:solidFill>
                  <a:srgbClr val="262626"/>
                </a:solidFill>
                <a:latin typeface="Source Sans Pro"/>
                <a:ea typeface="+mn-ea"/>
                <a:cs typeface="Source Sans Pro"/>
              </a:defRPr>
            </a:lvl2pPr>
            <a:lvl3pPr marL="755650" indent="-285750" algn="l" defTabSz="609570" rtl="0" eaLnBrk="1" latinLnBrk="0" hangingPunct="1">
              <a:spcBef>
                <a:spcPct val="20000"/>
              </a:spcBef>
              <a:buFont typeface="Lucida Grande"/>
              <a:buChar char="-"/>
              <a:tabLst/>
              <a:defRPr sz="2400" kern="1200">
                <a:solidFill>
                  <a:srgbClr val="262626"/>
                </a:solidFill>
                <a:latin typeface="Source Sans Pro"/>
                <a:ea typeface="+mn-ea"/>
                <a:cs typeface="Source Sans Pro"/>
              </a:defRPr>
            </a:lvl3pPr>
            <a:lvl4pPr marL="927100" indent="-228600" algn="l" defTabSz="609570" rtl="0" eaLnBrk="1" latinLnBrk="0" hangingPunct="1">
              <a:spcBef>
                <a:spcPct val="20000"/>
              </a:spcBef>
              <a:buFont typeface="Arial"/>
              <a:buChar char="•"/>
              <a:tabLst/>
              <a:defRPr sz="2000" kern="1200" baseline="0">
                <a:solidFill>
                  <a:srgbClr val="262626"/>
                </a:solidFill>
                <a:latin typeface="Source Sans Pro"/>
                <a:ea typeface="+mn-ea"/>
                <a:cs typeface="Source Sans Pro"/>
              </a:defRPr>
            </a:lvl4pPr>
            <a:lvl5pPr marL="1155700" indent="-228600" algn="l" defTabSz="609570" rtl="0" eaLnBrk="1" latinLnBrk="0" hangingPunct="1">
              <a:spcBef>
                <a:spcPct val="20000"/>
              </a:spcBef>
              <a:buFont typeface="Arial"/>
              <a:buChar char="»"/>
              <a:tabLst/>
              <a:defRPr sz="1600" kern="1200">
                <a:solidFill>
                  <a:srgbClr val="262626"/>
                </a:solidFill>
                <a:latin typeface="Source Sans Pro"/>
                <a:ea typeface="+mn-ea"/>
                <a:cs typeface="Source Sans Pro"/>
              </a:defRPr>
            </a:lvl5pPr>
            <a:lvl6pPr marL="3352632" indent="-304784" algn="l" defTabSz="609570" rtl="0" eaLnBrk="1" latinLnBrk="0" hangingPunct="1">
              <a:spcBef>
                <a:spcPct val="20000"/>
              </a:spcBef>
              <a:buFont typeface="Arial"/>
              <a:buChar char="•"/>
              <a:defRPr sz="2667" kern="1200">
                <a:solidFill>
                  <a:schemeClr val="tx1"/>
                </a:solidFill>
                <a:latin typeface="+mn-lt"/>
                <a:ea typeface="+mn-ea"/>
                <a:cs typeface="+mn-cs"/>
              </a:defRPr>
            </a:lvl6pPr>
            <a:lvl7pPr marL="3962202" indent="-304784" algn="l" defTabSz="609570" rtl="0" eaLnBrk="1" latinLnBrk="0" hangingPunct="1">
              <a:spcBef>
                <a:spcPct val="20000"/>
              </a:spcBef>
              <a:buFont typeface="Arial"/>
              <a:buChar char="•"/>
              <a:defRPr sz="2667" kern="1200">
                <a:solidFill>
                  <a:schemeClr val="tx1"/>
                </a:solidFill>
                <a:latin typeface="+mn-lt"/>
                <a:ea typeface="+mn-ea"/>
                <a:cs typeface="+mn-cs"/>
              </a:defRPr>
            </a:lvl7pPr>
            <a:lvl8pPr marL="4571772" indent="-304784" algn="l" defTabSz="609570" rtl="0" eaLnBrk="1" latinLnBrk="0" hangingPunct="1">
              <a:spcBef>
                <a:spcPct val="20000"/>
              </a:spcBef>
              <a:buFont typeface="Arial"/>
              <a:buChar char="•"/>
              <a:defRPr sz="2667" kern="1200">
                <a:solidFill>
                  <a:schemeClr val="tx1"/>
                </a:solidFill>
                <a:latin typeface="+mn-lt"/>
                <a:ea typeface="+mn-ea"/>
                <a:cs typeface="+mn-cs"/>
              </a:defRPr>
            </a:lvl8pPr>
            <a:lvl9pPr marL="5181341" indent="-304784" algn="l" defTabSz="609570" rtl="0" eaLnBrk="1" latinLnBrk="0" hangingPunct="1">
              <a:spcBef>
                <a:spcPct val="20000"/>
              </a:spcBef>
              <a:buFont typeface="Arial"/>
              <a:buChar char="•"/>
              <a:defRPr sz="2667" kern="1200">
                <a:solidFill>
                  <a:schemeClr val="tx1"/>
                </a:solidFill>
                <a:latin typeface="+mn-lt"/>
                <a:ea typeface="+mn-ea"/>
                <a:cs typeface="+mn-cs"/>
              </a:defRPr>
            </a:lvl9pPr>
          </a:lstStyle>
          <a:p>
            <a:pPr fontAlgn="auto"/>
            <a:r>
              <a:rPr lang="en-US" dirty="0" smtClean="0"/>
              <a:t>For a given total cache size,</a:t>
            </a:r>
          </a:p>
          <a:p>
            <a:pPr marL="0" indent="0" fontAlgn="auto">
              <a:buFont typeface="Arial" charset="0"/>
              <a:buNone/>
            </a:pPr>
            <a:r>
              <a:rPr lang="en-US" dirty="0" smtClean="0"/>
              <a:t>	Larger block sizes mean…. </a:t>
            </a:r>
          </a:p>
          <a:p>
            <a:pPr lvl="1" fontAlgn="auto">
              <a:spcAft>
                <a:spcPts val="0"/>
              </a:spcAft>
            </a:pPr>
            <a:r>
              <a:rPr lang="en-US" dirty="0" smtClean="0"/>
              <a:t>fewer lines</a:t>
            </a:r>
          </a:p>
          <a:p>
            <a:pPr lvl="1" fontAlgn="auto">
              <a:spcAft>
                <a:spcPts val="0"/>
              </a:spcAft>
            </a:pPr>
            <a:r>
              <a:rPr lang="en-US" dirty="0" smtClean="0"/>
              <a:t>so fewer tags, less overhead</a:t>
            </a:r>
          </a:p>
          <a:p>
            <a:pPr lvl="1" fontAlgn="auto">
              <a:spcAft>
                <a:spcPts val="0"/>
              </a:spcAft>
            </a:pPr>
            <a:r>
              <a:rPr lang="en-US" dirty="0" smtClean="0"/>
              <a:t>and fewer cold misses (within-block “prefetching”)</a:t>
            </a:r>
          </a:p>
          <a:p>
            <a:pPr fontAlgn="auto"/>
            <a:r>
              <a:rPr lang="en-US" dirty="0" smtClean="0"/>
              <a:t>But also…</a:t>
            </a:r>
          </a:p>
          <a:p>
            <a:pPr lvl="1" fontAlgn="auto">
              <a:spcAft>
                <a:spcPts val="0"/>
              </a:spcAft>
            </a:pPr>
            <a:r>
              <a:rPr lang="en-US" dirty="0" smtClean="0"/>
              <a:t>fewer blocks available (for scattered accesses!)</a:t>
            </a:r>
          </a:p>
          <a:p>
            <a:pPr lvl="1" fontAlgn="auto">
              <a:spcAft>
                <a:spcPts val="0"/>
              </a:spcAft>
            </a:pPr>
            <a:r>
              <a:rPr lang="en-US" dirty="0" smtClean="0"/>
              <a:t>so more conflicts</a:t>
            </a:r>
          </a:p>
          <a:p>
            <a:pPr lvl="1" fontAlgn="auto">
              <a:spcAft>
                <a:spcPts val="0"/>
              </a:spcAft>
            </a:pPr>
            <a:r>
              <a:rPr lang="en-US" dirty="0" smtClean="0"/>
              <a:t>can decrease performance if </a:t>
            </a:r>
            <a:r>
              <a:rPr lang="en-US" b="1" dirty="0" smtClean="0"/>
              <a:t>working set </a:t>
            </a:r>
            <a:r>
              <a:rPr lang="en-US" dirty="0" smtClean="0"/>
              <a:t>can’t fit in $</a:t>
            </a:r>
          </a:p>
          <a:p>
            <a:pPr lvl="1" fontAlgn="auto">
              <a:spcAft>
                <a:spcPts val="0"/>
              </a:spcAft>
            </a:pPr>
            <a:r>
              <a:rPr lang="en-US" dirty="0" smtClean="0"/>
              <a:t>and larger miss penalty (time to fetch block)</a:t>
            </a:r>
            <a:endParaRPr lang="en-US" dirty="0"/>
          </a:p>
        </p:txBody>
      </p:sp>
    </p:spTree>
    <p:extLst>
      <p:ext uri="{BB962C8B-B14F-4D97-AF65-F5344CB8AC3E}">
        <p14:creationId xmlns:p14="http://schemas.microsoft.com/office/powerpoint/2010/main" val="2499400116"/>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76</a:t>
            </a:fld>
            <a:endParaRPr lang="en-US" dirty="0"/>
          </a:p>
        </p:txBody>
      </p:sp>
      <p:sp>
        <p:nvSpPr>
          <p:cNvPr id="5" name="Title 1"/>
          <p:cNvSpPr>
            <a:spLocks noGrp="1"/>
          </p:cNvSpPr>
          <p:nvPr>
            <p:ph type="title"/>
          </p:nvPr>
        </p:nvSpPr>
        <p:spPr>
          <a:xfrm>
            <a:off x="457200" y="13374"/>
            <a:ext cx="8229600" cy="1143000"/>
          </a:xfrm>
        </p:spPr>
        <p:txBody>
          <a:bodyPr/>
          <a:lstStyle/>
          <a:p>
            <a:r>
              <a:rPr lang="en-US" dirty="0" smtClean="0"/>
              <a:t>Miss Rate vs. Associativity</a:t>
            </a:r>
            <a:endParaRPr lang="en-US" dirty="0"/>
          </a:p>
        </p:txBody>
      </p:sp>
      <p:pic>
        <p:nvPicPr>
          <p:cNvPr id="6" name="Content Placeholder 3" descr="Screen Shot 2014-03-27 at 9.56.43 AM.png"/>
          <p:cNvPicPr>
            <a:picLocks noGrp="1" noChangeAspect="1"/>
          </p:cNvPicPr>
          <p:nvPr>
            <p:ph idx="1"/>
          </p:nvPr>
        </p:nvPicPr>
        <p:blipFill>
          <a:blip r:embed="rId2">
            <a:extLst>
              <a:ext uri="{28A0092B-C50C-407E-A947-70E740481C1C}">
                <a14:useLocalDpi xmlns:a14="http://schemas.microsoft.com/office/drawing/2010/main" val="0"/>
              </a:ext>
            </a:extLst>
          </a:blip>
          <a:srcRect t="1208" b="1208"/>
          <a:stretch>
            <a:fillRect/>
          </a:stretch>
        </p:blipFill>
        <p:spPr>
          <a:xfrm>
            <a:off x="0" y="1032932"/>
            <a:ext cx="8200940" cy="5323418"/>
          </a:xfrm>
        </p:spPr>
      </p:pic>
    </p:spTree>
    <p:extLst>
      <p:ext uri="{BB962C8B-B14F-4D97-AF65-F5344CB8AC3E}">
        <p14:creationId xmlns:p14="http://schemas.microsoft.com/office/powerpoint/2010/main" val="1291019467"/>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77</a:t>
            </a:fld>
            <a:endParaRPr lang="en-US" dirty="0"/>
          </a:p>
        </p:txBody>
      </p:sp>
      <p:sp>
        <p:nvSpPr>
          <p:cNvPr id="5" name="Title 1"/>
          <p:cNvSpPr>
            <a:spLocks noGrp="1"/>
          </p:cNvSpPr>
          <p:nvPr>
            <p:ph type="title"/>
          </p:nvPr>
        </p:nvSpPr>
        <p:spPr>
          <a:xfrm>
            <a:off x="457199" y="152528"/>
            <a:ext cx="7090475" cy="1143000"/>
          </a:xfrm>
        </p:spPr>
        <p:txBody>
          <a:bodyPr>
            <a:normAutofit/>
          </a:bodyPr>
          <a:lstStyle/>
          <a:p>
            <a:r>
              <a:rPr lang="en-US" dirty="0" smtClean="0">
                <a:solidFill>
                  <a:schemeClr val="accent6"/>
                </a:solidFill>
              </a:rPr>
              <a:t>Clicker Question</a:t>
            </a:r>
            <a:endParaRPr lang="en-US" dirty="0">
              <a:solidFill>
                <a:schemeClr val="accent6"/>
              </a:solidFill>
            </a:endParaRPr>
          </a:p>
        </p:txBody>
      </p:sp>
      <p:sp>
        <p:nvSpPr>
          <p:cNvPr id="6" name="Content Placeholder 2"/>
          <p:cNvSpPr txBox="1">
            <a:spLocks/>
          </p:cNvSpPr>
          <p:nvPr/>
        </p:nvSpPr>
        <p:spPr>
          <a:xfrm>
            <a:off x="684925" y="3319811"/>
            <a:ext cx="6280151" cy="2597801"/>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514350" indent="-514350">
              <a:buAutoNum type="alphaUcParenR"/>
            </a:pPr>
            <a:r>
              <a:rPr lang="en-US" dirty="0" smtClean="0">
                <a:solidFill>
                  <a:schemeClr val="tx2"/>
                </a:solidFill>
                <a:latin typeface="Source Sans Pro" panose="020B0503030403020204"/>
              </a:rPr>
              <a:t>Conflict misses decrease</a:t>
            </a:r>
          </a:p>
          <a:p>
            <a:pPr marL="514350" indent="-514350">
              <a:buFont typeface="Arial"/>
              <a:buAutoNum type="alphaUcParenR"/>
            </a:pPr>
            <a:r>
              <a:rPr lang="en-US" dirty="0">
                <a:solidFill>
                  <a:schemeClr val="tx2"/>
                </a:solidFill>
                <a:latin typeface="Source Sans Pro" panose="020B0503030403020204"/>
              </a:rPr>
              <a:t>Tag overhead </a:t>
            </a:r>
            <a:r>
              <a:rPr lang="en-US" dirty="0" smtClean="0">
                <a:solidFill>
                  <a:schemeClr val="tx2"/>
                </a:solidFill>
                <a:latin typeface="Source Sans Pro" panose="020B0503030403020204"/>
              </a:rPr>
              <a:t>decreases</a:t>
            </a:r>
            <a:endParaRPr lang="en-US" dirty="0">
              <a:solidFill>
                <a:schemeClr val="tx2"/>
              </a:solidFill>
              <a:latin typeface="Source Sans Pro" panose="020B0503030403020204"/>
            </a:endParaRPr>
          </a:p>
          <a:p>
            <a:pPr marL="514350" indent="-514350">
              <a:buAutoNum type="alphaUcParenR"/>
            </a:pPr>
            <a:r>
              <a:rPr lang="en-US" dirty="0" smtClean="0">
                <a:solidFill>
                  <a:schemeClr val="tx2"/>
                </a:solidFill>
                <a:latin typeface="Source Sans Pro" panose="020B0503030403020204"/>
              </a:rPr>
              <a:t>Hit time increases</a:t>
            </a:r>
          </a:p>
          <a:p>
            <a:pPr marL="514350" indent="-514350">
              <a:buAutoNum type="alphaUcParenR"/>
            </a:pPr>
            <a:r>
              <a:rPr lang="en-US" dirty="0" smtClean="0">
                <a:solidFill>
                  <a:schemeClr val="tx2"/>
                </a:solidFill>
                <a:latin typeface="Source Sans Pro" panose="020B0503030403020204"/>
              </a:rPr>
              <a:t>Cache stays the same size</a:t>
            </a:r>
          </a:p>
          <a:p>
            <a:pPr marL="514350" indent="-514350">
              <a:buAutoNum type="alphaUcParenR"/>
            </a:pPr>
            <a:endParaRPr lang="en-US" dirty="0" smtClean="0">
              <a:solidFill>
                <a:schemeClr val="tx2"/>
              </a:solidFill>
              <a:latin typeface="Source Sans Pro" panose="020B0503030403020204"/>
            </a:endParaRPr>
          </a:p>
          <a:p>
            <a:pPr marL="0" indent="0">
              <a:buNone/>
            </a:pPr>
            <a:endParaRPr lang="en-US" dirty="0" smtClean="0">
              <a:solidFill>
                <a:schemeClr val="tx2"/>
              </a:solidFill>
              <a:latin typeface="Source Sans Pro" panose="020B0503030403020204"/>
            </a:endParaRPr>
          </a:p>
        </p:txBody>
      </p:sp>
      <p:sp>
        <p:nvSpPr>
          <p:cNvPr id="8" name="Rectangle 7"/>
          <p:cNvSpPr/>
          <p:nvPr/>
        </p:nvSpPr>
        <p:spPr>
          <a:xfrm>
            <a:off x="0" y="0"/>
            <a:ext cx="9144000" cy="6858000"/>
          </a:xfrm>
          <a:prstGeom prst="rect">
            <a:avLst/>
          </a:prstGeom>
          <a:noFill/>
          <a:ln w="28575">
            <a:solidFill>
              <a:schemeClr val="accent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2"/>
              </a:solidFill>
              <a:latin typeface="Source Sans Pro" panose="020B0503030403020204"/>
            </a:endParaRPr>
          </a:p>
        </p:txBody>
      </p:sp>
      <p:sp>
        <p:nvSpPr>
          <p:cNvPr id="9" name="Rectangle 8"/>
          <p:cNvSpPr/>
          <p:nvPr/>
        </p:nvSpPr>
        <p:spPr>
          <a:xfrm>
            <a:off x="181429" y="1153196"/>
            <a:ext cx="8781142" cy="2062103"/>
          </a:xfrm>
          <a:prstGeom prst="rect">
            <a:avLst/>
          </a:prstGeom>
        </p:spPr>
        <p:txBody>
          <a:bodyPr wrap="square">
            <a:spAutoFit/>
          </a:bodyPr>
          <a:lstStyle/>
          <a:p>
            <a:r>
              <a:rPr lang="en-US" sz="3200" dirty="0" smtClean="0">
                <a:solidFill>
                  <a:schemeClr val="tx2"/>
                </a:solidFill>
                <a:latin typeface="Source Sans Pro" panose="020B0503030403020204"/>
              </a:rPr>
              <a:t>What does</a:t>
            </a:r>
            <a:r>
              <a:rPr lang="en-US" sz="3200" b="1" dirty="0" smtClean="0">
                <a:solidFill>
                  <a:schemeClr val="tx2"/>
                </a:solidFill>
                <a:latin typeface="Source Sans Pro" panose="020B0503030403020204"/>
              </a:rPr>
              <a:t> NOT</a:t>
            </a:r>
            <a:r>
              <a:rPr lang="en-US" sz="3200" dirty="0" smtClean="0">
                <a:solidFill>
                  <a:schemeClr val="tx2"/>
                </a:solidFill>
                <a:latin typeface="Source Sans Pro" panose="020B0503030403020204"/>
              </a:rPr>
              <a:t> happen when you increase the associativity of the cache</a:t>
            </a:r>
            <a:r>
              <a:rPr lang="en-US" sz="3200" dirty="0" smtClean="0">
                <a:solidFill>
                  <a:schemeClr val="tx2"/>
                </a:solidFill>
                <a:latin typeface="Source Sans Pro" panose="020B0503030403020204"/>
              </a:rPr>
              <a:t>?</a:t>
            </a:r>
          </a:p>
          <a:p>
            <a:r>
              <a:rPr lang="en-US" sz="3200" dirty="0" smtClean="0">
                <a:solidFill>
                  <a:schemeClr val="tx2"/>
                </a:solidFill>
                <a:latin typeface="Source Sans Pro" panose="020B0503030403020204"/>
              </a:rPr>
              <a:t>(Assume that everything else stays the same such as the number of sets, </a:t>
            </a:r>
            <a:r>
              <a:rPr lang="en-US" sz="3200" dirty="0" err="1" smtClean="0">
                <a:solidFill>
                  <a:schemeClr val="tx2"/>
                </a:solidFill>
                <a:latin typeface="Source Sans Pro" panose="020B0503030403020204"/>
              </a:rPr>
              <a:t>etc</a:t>
            </a:r>
            <a:r>
              <a:rPr lang="en-US" sz="3200" dirty="0" smtClean="0">
                <a:solidFill>
                  <a:schemeClr val="tx2"/>
                </a:solidFill>
                <a:latin typeface="Source Sans Pro" panose="020B0503030403020204"/>
              </a:rPr>
              <a:t>)</a:t>
            </a:r>
            <a:endParaRPr lang="en-US" sz="3200" dirty="0">
              <a:solidFill>
                <a:schemeClr val="tx2"/>
              </a:solidFill>
              <a:latin typeface="Source Sans Pro" panose="020B0503030403020204"/>
            </a:endParaRPr>
          </a:p>
        </p:txBody>
      </p:sp>
    </p:spTree>
    <p:extLst>
      <p:ext uri="{BB962C8B-B14F-4D97-AF65-F5344CB8AC3E}">
        <p14:creationId xmlns:p14="http://schemas.microsoft.com/office/powerpoint/2010/main" val="796113036"/>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78</a:t>
            </a:fld>
            <a:endParaRPr lang="en-US" dirty="0"/>
          </a:p>
        </p:txBody>
      </p:sp>
      <p:sp>
        <p:nvSpPr>
          <p:cNvPr id="5" name="Title 1"/>
          <p:cNvSpPr>
            <a:spLocks noGrp="1"/>
          </p:cNvSpPr>
          <p:nvPr>
            <p:ph type="title"/>
          </p:nvPr>
        </p:nvSpPr>
        <p:spPr>
          <a:xfrm>
            <a:off x="457199" y="152528"/>
            <a:ext cx="7090475" cy="1143000"/>
          </a:xfrm>
        </p:spPr>
        <p:txBody>
          <a:bodyPr>
            <a:normAutofit/>
          </a:bodyPr>
          <a:lstStyle/>
          <a:p>
            <a:r>
              <a:rPr lang="en-US" dirty="0" smtClean="0">
                <a:solidFill>
                  <a:schemeClr val="accent6"/>
                </a:solidFill>
              </a:rPr>
              <a:t>Clicker Question</a:t>
            </a:r>
            <a:endParaRPr lang="en-US" dirty="0">
              <a:solidFill>
                <a:schemeClr val="accent6"/>
              </a:solidFill>
            </a:endParaRPr>
          </a:p>
        </p:txBody>
      </p:sp>
      <p:sp>
        <p:nvSpPr>
          <p:cNvPr id="6" name="Content Placeholder 2"/>
          <p:cNvSpPr txBox="1">
            <a:spLocks/>
          </p:cNvSpPr>
          <p:nvPr/>
        </p:nvSpPr>
        <p:spPr>
          <a:xfrm>
            <a:off x="684925" y="3319811"/>
            <a:ext cx="6280151" cy="2597801"/>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514350" indent="-514350">
              <a:buAutoNum type="alphaUcParenR"/>
            </a:pPr>
            <a:r>
              <a:rPr lang="en-US" dirty="0" smtClean="0">
                <a:solidFill>
                  <a:schemeClr val="tx2"/>
                </a:solidFill>
                <a:latin typeface="Source Sans Pro" panose="020B0503030403020204"/>
              </a:rPr>
              <a:t>Conflict misses decrease</a:t>
            </a:r>
          </a:p>
          <a:p>
            <a:pPr marL="514350" indent="-514350">
              <a:buFont typeface="Arial"/>
              <a:buAutoNum type="alphaUcParenR"/>
            </a:pPr>
            <a:r>
              <a:rPr lang="en-US" dirty="0">
                <a:solidFill>
                  <a:schemeClr val="tx2"/>
                </a:solidFill>
                <a:latin typeface="Source Sans Pro" panose="020B0503030403020204"/>
              </a:rPr>
              <a:t>Tag overhead </a:t>
            </a:r>
            <a:r>
              <a:rPr lang="en-US" dirty="0" smtClean="0">
                <a:solidFill>
                  <a:schemeClr val="tx2"/>
                </a:solidFill>
                <a:latin typeface="Source Sans Pro" panose="020B0503030403020204"/>
              </a:rPr>
              <a:t>decreases</a:t>
            </a:r>
            <a:endParaRPr lang="en-US" dirty="0">
              <a:solidFill>
                <a:schemeClr val="tx2"/>
              </a:solidFill>
              <a:latin typeface="Source Sans Pro" panose="020B0503030403020204"/>
            </a:endParaRPr>
          </a:p>
          <a:p>
            <a:pPr marL="514350" indent="-514350">
              <a:buAutoNum type="alphaUcParenR"/>
            </a:pPr>
            <a:r>
              <a:rPr lang="en-US" dirty="0" smtClean="0">
                <a:solidFill>
                  <a:schemeClr val="tx2"/>
                </a:solidFill>
                <a:latin typeface="Source Sans Pro" panose="020B0503030403020204"/>
              </a:rPr>
              <a:t>Hit time increases</a:t>
            </a:r>
          </a:p>
          <a:p>
            <a:pPr marL="514350" indent="-514350">
              <a:buAutoNum type="alphaUcParenR"/>
            </a:pPr>
            <a:r>
              <a:rPr lang="en-US" dirty="0" smtClean="0">
                <a:solidFill>
                  <a:schemeClr val="tx2"/>
                </a:solidFill>
                <a:latin typeface="Source Sans Pro" panose="020B0503030403020204"/>
              </a:rPr>
              <a:t>Cache stays the same size</a:t>
            </a:r>
          </a:p>
          <a:p>
            <a:pPr marL="514350" indent="-514350">
              <a:buAutoNum type="alphaUcParenR"/>
            </a:pPr>
            <a:endParaRPr lang="en-US" dirty="0" smtClean="0">
              <a:solidFill>
                <a:schemeClr val="tx2"/>
              </a:solidFill>
              <a:latin typeface="Source Sans Pro" panose="020B0503030403020204"/>
            </a:endParaRPr>
          </a:p>
          <a:p>
            <a:pPr marL="0" indent="0">
              <a:buNone/>
            </a:pPr>
            <a:endParaRPr lang="en-US" dirty="0" smtClean="0">
              <a:solidFill>
                <a:schemeClr val="tx2"/>
              </a:solidFill>
              <a:latin typeface="Source Sans Pro" panose="020B0503030403020204"/>
            </a:endParaRPr>
          </a:p>
        </p:txBody>
      </p:sp>
      <p:sp>
        <p:nvSpPr>
          <p:cNvPr id="7" name="Rectangle 6"/>
          <p:cNvSpPr/>
          <p:nvPr/>
        </p:nvSpPr>
        <p:spPr>
          <a:xfrm>
            <a:off x="181429" y="1153196"/>
            <a:ext cx="8781142" cy="2062103"/>
          </a:xfrm>
          <a:prstGeom prst="rect">
            <a:avLst/>
          </a:prstGeom>
        </p:spPr>
        <p:txBody>
          <a:bodyPr wrap="square">
            <a:spAutoFit/>
          </a:bodyPr>
          <a:lstStyle/>
          <a:p>
            <a:r>
              <a:rPr lang="en-US" sz="3200" dirty="0" smtClean="0">
                <a:solidFill>
                  <a:schemeClr val="tx2"/>
                </a:solidFill>
                <a:latin typeface="Source Sans Pro" panose="020B0503030403020204"/>
              </a:rPr>
              <a:t>What does</a:t>
            </a:r>
            <a:r>
              <a:rPr lang="en-US" sz="3200" b="1" dirty="0" smtClean="0">
                <a:solidFill>
                  <a:schemeClr val="tx2"/>
                </a:solidFill>
                <a:latin typeface="Source Sans Pro" panose="020B0503030403020204"/>
              </a:rPr>
              <a:t> NOT</a:t>
            </a:r>
            <a:r>
              <a:rPr lang="en-US" sz="3200" dirty="0" smtClean="0">
                <a:solidFill>
                  <a:schemeClr val="tx2"/>
                </a:solidFill>
                <a:latin typeface="Source Sans Pro" panose="020B0503030403020204"/>
              </a:rPr>
              <a:t> happen when you increase the associativity of the cache</a:t>
            </a:r>
            <a:r>
              <a:rPr lang="en-US" sz="3200" dirty="0" smtClean="0">
                <a:solidFill>
                  <a:schemeClr val="tx2"/>
                </a:solidFill>
                <a:latin typeface="Source Sans Pro" panose="020B0503030403020204"/>
              </a:rPr>
              <a:t>?</a:t>
            </a:r>
          </a:p>
          <a:p>
            <a:r>
              <a:rPr lang="en-US" sz="3200" dirty="0" smtClean="0">
                <a:solidFill>
                  <a:schemeClr val="tx2"/>
                </a:solidFill>
                <a:latin typeface="Source Sans Pro" panose="020B0503030403020204"/>
              </a:rPr>
              <a:t>(Assume that everything else stays the same such as the number of sets, </a:t>
            </a:r>
            <a:r>
              <a:rPr lang="en-US" sz="3200" dirty="0" err="1" smtClean="0">
                <a:solidFill>
                  <a:schemeClr val="tx2"/>
                </a:solidFill>
                <a:latin typeface="Source Sans Pro" panose="020B0503030403020204"/>
              </a:rPr>
              <a:t>etc</a:t>
            </a:r>
            <a:r>
              <a:rPr lang="en-US" sz="3200" dirty="0" smtClean="0">
                <a:solidFill>
                  <a:schemeClr val="tx2"/>
                </a:solidFill>
                <a:latin typeface="Source Sans Pro" panose="020B0503030403020204"/>
              </a:rPr>
              <a:t>)</a:t>
            </a:r>
            <a:endParaRPr lang="en-US" sz="3200" dirty="0">
              <a:solidFill>
                <a:schemeClr val="tx2"/>
              </a:solidFill>
              <a:latin typeface="Source Sans Pro" panose="020B0503030403020204"/>
            </a:endParaRPr>
          </a:p>
        </p:txBody>
      </p:sp>
      <p:sp>
        <p:nvSpPr>
          <p:cNvPr id="8" name="Rectangle 7"/>
          <p:cNvSpPr/>
          <p:nvPr/>
        </p:nvSpPr>
        <p:spPr>
          <a:xfrm>
            <a:off x="0" y="0"/>
            <a:ext cx="9144000" cy="6858000"/>
          </a:xfrm>
          <a:prstGeom prst="rect">
            <a:avLst/>
          </a:prstGeom>
          <a:noFill/>
          <a:ln w="28575">
            <a:solidFill>
              <a:schemeClr val="accent6"/>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tx2"/>
              </a:solidFill>
              <a:latin typeface="Source Sans Pro" panose="020B0503030403020204"/>
            </a:endParaRPr>
          </a:p>
        </p:txBody>
      </p:sp>
      <p:sp>
        <p:nvSpPr>
          <p:cNvPr id="9" name="Rectangle 8"/>
          <p:cNvSpPr/>
          <p:nvPr/>
        </p:nvSpPr>
        <p:spPr>
          <a:xfrm>
            <a:off x="549729" y="4974771"/>
            <a:ext cx="5606142" cy="827315"/>
          </a:xfrm>
          <a:prstGeom prst="rect">
            <a:avLst/>
          </a:prstGeom>
          <a:no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1771550"/>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79</a:t>
            </a:fld>
            <a:endParaRPr lang="en-US" dirty="0"/>
          </a:p>
        </p:txBody>
      </p:sp>
      <p:sp>
        <p:nvSpPr>
          <p:cNvPr id="5" name="Title 1"/>
          <p:cNvSpPr>
            <a:spLocks noGrp="1"/>
          </p:cNvSpPr>
          <p:nvPr>
            <p:ph type="title"/>
          </p:nvPr>
        </p:nvSpPr>
        <p:spPr>
          <a:xfrm>
            <a:off x="457200" y="13374"/>
            <a:ext cx="8229600" cy="1143000"/>
          </a:xfrm>
        </p:spPr>
        <p:txBody>
          <a:bodyPr/>
          <a:lstStyle/>
          <a:p>
            <a:r>
              <a:rPr lang="en-US" dirty="0" smtClean="0"/>
              <a:t>ABCs of Caches</a:t>
            </a:r>
            <a:endParaRPr lang="en-US" dirty="0"/>
          </a:p>
        </p:txBody>
      </p:sp>
      <p:sp>
        <p:nvSpPr>
          <p:cNvPr id="6" name="Content Placeholder 2"/>
          <p:cNvSpPr>
            <a:spLocks noGrp="1"/>
          </p:cNvSpPr>
          <p:nvPr>
            <p:ph idx="1"/>
          </p:nvPr>
        </p:nvSpPr>
        <p:spPr>
          <a:xfrm>
            <a:off x="2399633" y="1799432"/>
            <a:ext cx="6287166" cy="4525963"/>
          </a:xfrm>
        </p:spPr>
        <p:txBody>
          <a:bodyPr>
            <a:normAutofit/>
          </a:bodyPr>
          <a:lstStyle/>
          <a:p>
            <a:pPr marL="0" indent="0">
              <a:buNone/>
            </a:pPr>
            <a:r>
              <a:rPr lang="en-US" dirty="0" smtClean="0">
                <a:solidFill>
                  <a:srgbClr val="FF0000"/>
                </a:solidFill>
              </a:rPr>
              <a:t>+ Associativity:</a:t>
            </a:r>
          </a:p>
          <a:p>
            <a:pPr marL="460375" indent="0">
              <a:buNone/>
            </a:pPr>
            <a:r>
              <a:rPr lang="en-US" dirty="0" smtClean="0">
                <a:solidFill>
                  <a:srgbClr val="FF0000"/>
                </a:solidFill>
                <a:sym typeface="Wingdings"/>
              </a:rPr>
              <a:t>⬇conflict misses </a:t>
            </a:r>
            <a:r>
              <a:rPr lang="en-US" dirty="0">
                <a:solidFill>
                  <a:srgbClr val="FF0000"/>
                </a:solidFill>
                <a:sym typeface="Wingdings"/>
              </a:rPr>
              <a:t></a:t>
            </a:r>
            <a:endParaRPr lang="en-US" dirty="0" smtClean="0">
              <a:solidFill>
                <a:srgbClr val="FF0000"/>
              </a:solidFill>
              <a:sym typeface="Wingdings"/>
            </a:endParaRPr>
          </a:p>
          <a:p>
            <a:pPr marL="460375" indent="0">
              <a:buNone/>
            </a:pPr>
            <a:r>
              <a:rPr lang="en-US" dirty="0" smtClean="0">
                <a:solidFill>
                  <a:srgbClr val="FF0000"/>
                </a:solidFill>
                <a:sym typeface="Wingdings"/>
              </a:rPr>
              <a:t>⬆hit time </a:t>
            </a:r>
            <a:endParaRPr lang="en-US" dirty="0" smtClean="0"/>
          </a:p>
          <a:p>
            <a:pPr marL="0" indent="0">
              <a:buNone/>
            </a:pPr>
            <a:r>
              <a:rPr lang="en-US" dirty="0" smtClean="0">
                <a:solidFill>
                  <a:srgbClr val="008000"/>
                </a:solidFill>
              </a:rPr>
              <a:t>+ Block Size:</a:t>
            </a:r>
          </a:p>
          <a:p>
            <a:pPr marL="460375" indent="0">
              <a:buNone/>
            </a:pPr>
            <a:r>
              <a:rPr lang="en-US" dirty="0" smtClean="0">
                <a:solidFill>
                  <a:srgbClr val="008000"/>
                </a:solidFill>
                <a:sym typeface="Wingdings"/>
              </a:rPr>
              <a:t>⬇cold misses </a:t>
            </a:r>
          </a:p>
          <a:p>
            <a:pPr marL="460375" indent="0">
              <a:buNone/>
            </a:pPr>
            <a:r>
              <a:rPr lang="en-US" dirty="0" smtClean="0">
                <a:solidFill>
                  <a:srgbClr val="008000"/>
                </a:solidFill>
                <a:sym typeface="Wingdings"/>
              </a:rPr>
              <a:t>⬆conflict misses </a:t>
            </a:r>
            <a:endParaRPr lang="en-US" dirty="0" smtClean="0">
              <a:solidFill>
                <a:srgbClr val="008000"/>
              </a:solidFill>
            </a:endParaRPr>
          </a:p>
          <a:p>
            <a:pPr marL="0" indent="0">
              <a:buNone/>
            </a:pPr>
            <a:r>
              <a:rPr lang="en-US" dirty="0" smtClean="0">
                <a:solidFill>
                  <a:srgbClr val="000090"/>
                </a:solidFill>
              </a:rPr>
              <a:t>+ Capacity:</a:t>
            </a:r>
          </a:p>
          <a:p>
            <a:pPr marL="460375" indent="0">
              <a:buNone/>
            </a:pPr>
            <a:r>
              <a:rPr lang="en-US" dirty="0" smtClean="0">
                <a:solidFill>
                  <a:srgbClr val="000090"/>
                </a:solidFill>
                <a:sym typeface="Wingdings"/>
              </a:rPr>
              <a:t>⬇capacity misses  </a:t>
            </a:r>
          </a:p>
          <a:p>
            <a:pPr marL="460375" indent="0">
              <a:buNone/>
            </a:pPr>
            <a:r>
              <a:rPr lang="en-US" dirty="0" smtClean="0">
                <a:solidFill>
                  <a:srgbClr val="000090"/>
                </a:solidFill>
                <a:sym typeface="Wingdings"/>
              </a:rPr>
              <a:t>⬆hit </a:t>
            </a:r>
            <a:r>
              <a:rPr lang="en-US" dirty="0">
                <a:solidFill>
                  <a:srgbClr val="000090"/>
                </a:solidFill>
                <a:sym typeface="Wingdings"/>
              </a:rPr>
              <a:t>time </a:t>
            </a:r>
            <a:endParaRPr lang="en-US" dirty="0">
              <a:solidFill>
                <a:srgbClr val="000090"/>
              </a:solidFill>
            </a:endParaRPr>
          </a:p>
        </p:txBody>
      </p:sp>
      <p:pic>
        <p:nvPicPr>
          <p:cNvPr id="7" name="Picture 6"/>
          <p:cNvPicPr>
            <a:picLocks noChangeAspect="1"/>
          </p:cNvPicPr>
          <p:nvPr/>
        </p:nvPicPr>
        <p:blipFill rotWithShape="1">
          <a:blip r:embed="rId2"/>
          <a:srcRect l="20665" t="5515" r="13511" b="5918"/>
          <a:stretch/>
        </p:blipFill>
        <p:spPr>
          <a:xfrm>
            <a:off x="33866" y="1357003"/>
            <a:ext cx="2365767" cy="4769160"/>
          </a:xfrm>
          <a:prstGeom prst="rect">
            <a:avLst/>
          </a:prstGeom>
        </p:spPr>
      </p:pic>
      <p:sp>
        <p:nvSpPr>
          <p:cNvPr id="8" name="Rectangle 7"/>
          <p:cNvSpPr/>
          <p:nvPr/>
        </p:nvSpPr>
        <p:spPr>
          <a:xfrm>
            <a:off x="4718957" y="1159994"/>
            <a:ext cx="4425043" cy="584775"/>
          </a:xfrm>
          <a:prstGeom prst="rect">
            <a:avLst/>
          </a:prstGeom>
        </p:spPr>
        <p:txBody>
          <a:bodyPr wrap="square">
            <a:spAutoFit/>
          </a:bodyPr>
          <a:lstStyle/>
          <a:p>
            <a:pPr marL="0" lvl="1" indent="0">
              <a:buNone/>
            </a:pPr>
            <a:r>
              <a:rPr lang="en-US" sz="3200" b="1" dirty="0" smtClean="0">
                <a:solidFill>
                  <a:schemeClr val="tx2"/>
                </a:solidFill>
                <a:latin typeface="Source Sans Pro" panose="020B0503030403020204"/>
              </a:rPr>
              <a:t>t</a:t>
            </a:r>
            <a:r>
              <a:rPr lang="en-US" sz="3200" b="1" baseline="-25000" dirty="0" smtClean="0">
                <a:solidFill>
                  <a:schemeClr val="tx2"/>
                </a:solidFill>
                <a:latin typeface="Source Sans Pro" panose="020B0503030403020204"/>
              </a:rPr>
              <a:t>avg</a:t>
            </a:r>
            <a:r>
              <a:rPr lang="en-US" sz="3200" b="1" dirty="0" smtClean="0">
                <a:solidFill>
                  <a:schemeClr val="tx2"/>
                </a:solidFill>
                <a:latin typeface="Source Sans Pro" panose="020B0503030403020204"/>
              </a:rPr>
              <a:t> </a:t>
            </a:r>
            <a:r>
              <a:rPr lang="en-US" sz="3200" b="1" dirty="0">
                <a:solidFill>
                  <a:schemeClr val="tx2"/>
                </a:solidFill>
                <a:latin typeface="Source Sans Pro" panose="020B0503030403020204"/>
              </a:rPr>
              <a:t>= t</a:t>
            </a:r>
            <a:r>
              <a:rPr lang="en-US" sz="3200" b="1" baseline="-25000" dirty="0">
                <a:solidFill>
                  <a:schemeClr val="tx2"/>
                </a:solidFill>
                <a:latin typeface="Source Sans Pro" panose="020B0503030403020204"/>
              </a:rPr>
              <a:t>hit</a:t>
            </a:r>
            <a:r>
              <a:rPr lang="en-US" sz="3200" b="1" dirty="0">
                <a:solidFill>
                  <a:schemeClr val="tx2"/>
                </a:solidFill>
                <a:latin typeface="Source Sans Pro" panose="020B0503030403020204"/>
              </a:rPr>
              <a:t> +  %</a:t>
            </a:r>
            <a:r>
              <a:rPr lang="en-US" sz="3200" b="1" baseline="-25000" dirty="0">
                <a:solidFill>
                  <a:schemeClr val="tx2"/>
                </a:solidFill>
                <a:latin typeface="Source Sans Pro" panose="020B0503030403020204"/>
              </a:rPr>
              <a:t>miss</a:t>
            </a:r>
            <a:r>
              <a:rPr lang="en-US" sz="3200" b="1" dirty="0">
                <a:solidFill>
                  <a:schemeClr val="tx2"/>
                </a:solidFill>
                <a:latin typeface="Source Sans Pro" panose="020B0503030403020204"/>
              </a:rPr>
              <a:t>* t</a:t>
            </a:r>
            <a:r>
              <a:rPr lang="en-US" sz="3200" b="1" baseline="-25000" dirty="0">
                <a:solidFill>
                  <a:schemeClr val="tx2"/>
                </a:solidFill>
                <a:latin typeface="Source Sans Pro" panose="020B0503030403020204"/>
              </a:rPr>
              <a:t>miss</a:t>
            </a:r>
          </a:p>
        </p:txBody>
      </p:sp>
    </p:spTree>
    <p:extLst>
      <p:ext uri="{BB962C8B-B14F-4D97-AF65-F5344CB8AC3E}">
        <p14:creationId xmlns:p14="http://schemas.microsoft.com/office/powerpoint/2010/main" val="1765456764"/>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8</a:t>
            </a:fld>
            <a:endParaRPr lang="en-US" dirty="0"/>
          </a:p>
        </p:txBody>
      </p:sp>
      <p:sp>
        <p:nvSpPr>
          <p:cNvPr id="5" name="Rectangle 1058"/>
          <p:cNvSpPr>
            <a:spLocks noChangeArrowheads="1"/>
          </p:cNvSpPr>
          <p:nvPr/>
        </p:nvSpPr>
        <p:spPr bwMode="auto">
          <a:xfrm>
            <a:off x="1208055" y="2326466"/>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6" name="Rectangle 1058"/>
          <p:cNvSpPr>
            <a:spLocks noChangeArrowheads="1"/>
          </p:cNvSpPr>
          <p:nvPr/>
        </p:nvSpPr>
        <p:spPr bwMode="auto">
          <a:xfrm>
            <a:off x="2253427" y="2326090"/>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7" name="Rectangle 1058"/>
          <p:cNvSpPr>
            <a:spLocks noChangeArrowheads="1"/>
          </p:cNvSpPr>
          <p:nvPr/>
        </p:nvSpPr>
        <p:spPr bwMode="auto">
          <a:xfrm>
            <a:off x="3306537" y="2327235"/>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dirty="0"/>
          </a:p>
        </p:txBody>
      </p:sp>
      <p:sp>
        <p:nvSpPr>
          <p:cNvPr id="8" name="Rectangle 1058"/>
          <p:cNvSpPr>
            <a:spLocks noChangeArrowheads="1"/>
          </p:cNvSpPr>
          <p:nvPr/>
        </p:nvSpPr>
        <p:spPr bwMode="auto">
          <a:xfrm>
            <a:off x="4359336" y="2327611"/>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9" name="Rectangle 1058"/>
          <p:cNvSpPr>
            <a:spLocks noChangeArrowheads="1"/>
          </p:cNvSpPr>
          <p:nvPr/>
        </p:nvSpPr>
        <p:spPr bwMode="auto">
          <a:xfrm>
            <a:off x="5404708" y="2327235"/>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10" name="Rectangle 1058"/>
          <p:cNvSpPr>
            <a:spLocks noChangeArrowheads="1"/>
          </p:cNvSpPr>
          <p:nvPr/>
        </p:nvSpPr>
        <p:spPr bwMode="auto">
          <a:xfrm>
            <a:off x="6457818" y="2328380"/>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dirty="0"/>
          </a:p>
        </p:txBody>
      </p:sp>
      <p:pic>
        <p:nvPicPr>
          <p:cNvPr id="11" name="Picture 10"/>
          <p:cNvPicPr>
            <a:picLocks noChangeAspect="1"/>
          </p:cNvPicPr>
          <p:nvPr/>
        </p:nvPicPr>
        <p:blipFill rotWithShape="1">
          <a:blip r:embed="rId2"/>
          <a:srcRect l="3886" t="16204" r="51974" b="15816"/>
          <a:stretch/>
        </p:blipFill>
        <p:spPr>
          <a:xfrm flipH="1">
            <a:off x="-702429" y="2405972"/>
            <a:ext cx="836219" cy="914400"/>
          </a:xfrm>
          <a:prstGeom prst="rect">
            <a:avLst/>
          </a:prstGeom>
          <a:ln>
            <a:noFill/>
          </a:ln>
        </p:spPr>
      </p:pic>
      <p:pic>
        <p:nvPicPr>
          <p:cNvPr id="12" name="Picture 11"/>
          <p:cNvPicPr>
            <a:picLocks noChangeAspect="1"/>
          </p:cNvPicPr>
          <p:nvPr/>
        </p:nvPicPr>
        <p:blipFill rotWithShape="1">
          <a:blip r:embed="rId2"/>
          <a:srcRect l="3886" t="16204" r="51974" b="15816"/>
          <a:stretch/>
        </p:blipFill>
        <p:spPr>
          <a:xfrm flipH="1">
            <a:off x="349159" y="2405972"/>
            <a:ext cx="836219" cy="914400"/>
          </a:xfrm>
          <a:prstGeom prst="rect">
            <a:avLst/>
          </a:prstGeom>
          <a:ln>
            <a:solidFill>
              <a:schemeClr val="tx2"/>
            </a:solidFill>
          </a:ln>
        </p:spPr>
      </p:pic>
      <p:sp>
        <p:nvSpPr>
          <p:cNvPr id="13" name="Title 2"/>
          <p:cNvSpPr>
            <a:spLocks noGrp="1"/>
          </p:cNvSpPr>
          <p:nvPr>
            <p:ph type="title"/>
          </p:nvPr>
        </p:nvSpPr>
        <p:spPr>
          <a:xfrm>
            <a:off x="457200" y="274638"/>
            <a:ext cx="8229600" cy="1143000"/>
          </a:xfrm>
        </p:spPr>
        <p:txBody>
          <a:bodyPr/>
          <a:lstStyle/>
          <a:p>
            <a:r>
              <a:rPr lang="en-US" dirty="0" smtClean="0"/>
              <a:t>The Need for Speed</a:t>
            </a:r>
            <a:endParaRPr lang="en-US" dirty="0"/>
          </a:p>
        </p:txBody>
      </p:sp>
      <p:pic>
        <p:nvPicPr>
          <p:cNvPr id="14" name="Picture 13"/>
          <p:cNvPicPr>
            <a:picLocks noChangeAspect="1"/>
          </p:cNvPicPr>
          <p:nvPr/>
        </p:nvPicPr>
        <p:blipFill rotWithShape="1">
          <a:blip r:embed="rId2"/>
          <a:srcRect l="49525" t="16036" b="15984"/>
          <a:stretch/>
        </p:blipFill>
        <p:spPr>
          <a:xfrm>
            <a:off x="4448442" y="2405972"/>
            <a:ext cx="956266" cy="914400"/>
          </a:xfrm>
          <a:prstGeom prst="rect">
            <a:avLst/>
          </a:prstGeom>
          <a:ln>
            <a:noFill/>
          </a:ln>
        </p:spPr>
      </p:pic>
      <p:sp>
        <p:nvSpPr>
          <p:cNvPr id="15" name="Rectangle 1058"/>
          <p:cNvSpPr>
            <a:spLocks noChangeArrowheads="1"/>
          </p:cNvSpPr>
          <p:nvPr/>
        </p:nvSpPr>
        <p:spPr bwMode="auto">
          <a:xfrm>
            <a:off x="7510617" y="2326466"/>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16" name="Rectangle 1058"/>
          <p:cNvSpPr>
            <a:spLocks noChangeArrowheads="1"/>
          </p:cNvSpPr>
          <p:nvPr/>
        </p:nvSpPr>
        <p:spPr bwMode="auto">
          <a:xfrm>
            <a:off x="8555989" y="2326090"/>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17" name="Rectangle 1058"/>
          <p:cNvSpPr>
            <a:spLocks noChangeArrowheads="1"/>
          </p:cNvSpPr>
          <p:nvPr/>
        </p:nvSpPr>
        <p:spPr bwMode="auto">
          <a:xfrm>
            <a:off x="9609099" y="2327235"/>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dirty="0"/>
          </a:p>
        </p:txBody>
      </p:sp>
      <p:sp>
        <p:nvSpPr>
          <p:cNvPr id="18" name="Rectangle 1058"/>
          <p:cNvSpPr>
            <a:spLocks noChangeArrowheads="1"/>
          </p:cNvSpPr>
          <p:nvPr/>
        </p:nvSpPr>
        <p:spPr bwMode="auto">
          <a:xfrm>
            <a:off x="10661898" y="2327611"/>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19" name="Rectangle 1058"/>
          <p:cNvSpPr>
            <a:spLocks noChangeArrowheads="1"/>
          </p:cNvSpPr>
          <p:nvPr/>
        </p:nvSpPr>
        <p:spPr bwMode="auto">
          <a:xfrm>
            <a:off x="11707270" y="2327235"/>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20" name="Rectangle 1058"/>
          <p:cNvSpPr>
            <a:spLocks noChangeArrowheads="1"/>
          </p:cNvSpPr>
          <p:nvPr/>
        </p:nvSpPr>
        <p:spPr bwMode="auto">
          <a:xfrm>
            <a:off x="12760380" y="2328380"/>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dirty="0"/>
          </a:p>
        </p:txBody>
      </p:sp>
      <p:sp>
        <p:nvSpPr>
          <p:cNvPr id="21" name="Rectangle 1058"/>
          <p:cNvSpPr>
            <a:spLocks noChangeArrowheads="1"/>
          </p:cNvSpPr>
          <p:nvPr/>
        </p:nvSpPr>
        <p:spPr bwMode="auto">
          <a:xfrm>
            <a:off x="-5094507" y="2324176"/>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22" name="Rectangle 1058"/>
          <p:cNvSpPr>
            <a:spLocks noChangeArrowheads="1"/>
          </p:cNvSpPr>
          <p:nvPr/>
        </p:nvSpPr>
        <p:spPr bwMode="auto">
          <a:xfrm>
            <a:off x="-4049135" y="2323800"/>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23" name="Rectangle 1058"/>
          <p:cNvSpPr>
            <a:spLocks noChangeArrowheads="1"/>
          </p:cNvSpPr>
          <p:nvPr/>
        </p:nvSpPr>
        <p:spPr bwMode="auto">
          <a:xfrm>
            <a:off x="-2996025" y="2324945"/>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dirty="0"/>
          </a:p>
        </p:txBody>
      </p:sp>
      <p:sp>
        <p:nvSpPr>
          <p:cNvPr id="24" name="Rectangle 1058"/>
          <p:cNvSpPr>
            <a:spLocks noChangeArrowheads="1"/>
          </p:cNvSpPr>
          <p:nvPr/>
        </p:nvSpPr>
        <p:spPr bwMode="auto">
          <a:xfrm>
            <a:off x="-1943226" y="2325321"/>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25" name="Rectangle 1058"/>
          <p:cNvSpPr>
            <a:spLocks noChangeArrowheads="1"/>
          </p:cNvSpPr>
          <p:nvPr/>
        </p:nvSpPr>
        <p:spPr bwMode="auto">
          <a:xfrm>
            <a:off x="-897854" y="2324945"/>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a:p>
        </p:txBody>
      </p:sp>
      <p:sp>
        <p:nvSpPr>
          <p:cNvPr id="26" name="Rectangle 1058"/>
          <p:cNvSpPr>
            <a:spLocks noChangeArrowheads="1"/>
          </p:cNvSpPr>
          <p:nvPr/>
        </p:nvSpPr>
        <p:spPr bwMode="auto">
          <a:xfrm>
            <a:off x="155256" y="2326090"/>
            <a:ext cx="1052799" cy="1052799"/>
          </a:xfrm>
          <a:prstGeom prst="rect">
            <a:avLst/>
          </a:prstGeom>
          <a:noFill/>
          <a:ln w="28575">
            <a:solidFill>
              <a:schemeClr val="tx2"/>
            </a:solidFill>
            <a:miter lim="800000"/>
            <a:headEnd/>
            <a:tailEnd/>
          </a:ln>
          <a:effectLst/>
        </p:spPr>
        <p:txBody>
          <a:bodyPr wrap="none" anchor="ctr">
            <a:prstTxWarp prst="textNoShape">
              <a:avLst/>
            </a:prstTxWarp>
          </a:bodyPr>
          <a:lstStyle/>
          <a:p>
            <a:endParaRPr lang="en-US" dirty="0"/>
          </a:p>
        </p:txBody>
      </p:sp>
      <p:pic>
        <p:nvPicPr>
          <p:cNvPr id="27" name="Picture 26"/>
          <p:cNvPicPr>
            <a:picLocks noChangeAspect="1"/>
          </p:cNvPicPr>
          <p:nvPr/>
        </p:nvPicPr>
        <p:blipFill rotWithShape="1">
          <a:blip r:embed="rId2"/>
          <a:srcRect l="3886" t="16204" r="51974" b="15816"/>
          <a:stretch/>
        </p:blipFill>
        <p:spPr>
          <a:xfrm flipH="1">
            <a:off x="-1826263" y="2407964"/>
            <a:ext cx="836219" cy="914400"/>
          </a:xfrm>
          <a:prstGeom prst="rect">
            <a:avLst/>
          </a:prstGeom>
          <a:ln>
            <a:solidFill>
              <a:schemeClr val="tx2"/>
            </a:solidFill>
          </a:ln>
        </p:spPr>
      </p:pic>
      <p:pic>
        <p:nvPicPr>
          <p:cNvPr id="28" name="Picture 27"/>
          <p:cNvPicPr>
            <a:picLocks noChangeAspect="1"/>
          </p:cNvPicPr>
          <p:nvPr/>
        </p:nvPicPr>
        <p:blipFill rotWithShape="1">
          <a:blip r:embed="rId2"/>
          <a:srcRect l="3886" t="16204" r="51974" b="15816"/>
          <a:stretch/>
        </p:blipFill>
        <p:spPr>
          <a:xfrm flipH="1">
            <a:off x="-2862990" y="2426668"/>
            <a:ext cx="836219" cy="914400"/>
          </a:xfrm>
          <a:prstGeom prst="rect">
            <a:avLst/>
          </a:prstGeom>
          <a:ln>
            <a:solidFill>
              <a:schemeClr val="tx2"/>
            </a:solidFill>
          </a:ln>
        </p:spPr>
      </p:pic>
      <p:pic>
        <p:nvPicPr>
          <p:cNvPr id="29" name="Picture 28"/>
          <p:cNvPicPr>
            <a:picLocks noChangeAspect="1"/>
          </p:cNvPicPr>
          <p:nvPr/>
        </p:nvPicPr>
        <p:blipFill rotWithShape="1">
          <a:blip r:embed="rId2"/>
          <a:srcRect l="3886" t="16204" r="51974" b="15816"/>
          <a:stretch/>
        </p:blipFill>
        <p:spPr>
          <a:xfrm flipH="1">
            <a:off x="-3899717" y="2445372"/>
            <a:ext cx="836219" cy="914400"/>
          </a:xfrm>
          <a:prstGeom prst="rect">
            <a:avLst/>
          </a:prstGeom>
          <a:ln>
            <a:solidFill>
              <a:schemeClr val="tx2"/>
            </a:solidFill>
          </a:ln>
        </p:spPr>
      </p:pic>
      <p:pic>
        <p:nvPicPr>
          <p:cNvPr id="30" name="Picture 29"/>
          <p:cNvPicPr>
            <a:picLocks noChangeAspect="1"/>
          </p:cNvPicPr>
          <p:nvPr/>
        </p:nvPicPr>
        <p:blipFill rotWithShape="1">
          <a:blip r:embed="rId2"/>
          <a:srcRect l="3886" t="16204" r="51974" b="15816"/>
          <a:stretch/>
        </p:blipFill>
        <p:spPr>
          <a:xfrm flipH="1">
            <a:off x="-4986571" y="2464076"/>
            <a:ext cx="836219" cy="914400"/>
          </a:xfrm>
          <a:prstGeom prst="rect">
            <a:avLst/>
          </a:prstGeom>
          <a:ln>
            <a:solidFill>
              <a:schemeClr val="tx2"/>
            </a:solidFill>
          </a:ln>
        </p:spPr>
      </p:pic>
      <p:pic>
        <p:nvPicPr>
          <p:cNvPr id="31" name="Picture 30"/>
          <p:cNvPicPr>
            <a:picLocks noChangeAspect="1"/>
          </p:cNvPicPr>
          <p:nvPr/>
        </p:nvPicPr>
        <p:blipFill rotWithShape="1">
          <a:blip r:embed="rId2"/>
          <a:srcRect l="3886" t="16204" r="51974" b="15816"/>
          <a:stretch/>
        </p:blipFill>
        <p:spPr>
          <a:xfrm flipH="1">
            <a:off x="5428844" y="2372548"/>
            <a:ext cx="836219" cy="914400"/>
          </a:xfrm>
          <a:prstGeom prst="rect">
            <a:avLst/>
          </a:prstGeom>
          <a:ln>
            <a:noFill/>
          </a:ln>
        </p:spPr>
      </p:pic>
      <p:sp>
        <p:nvSpPr>
          <p:cNvPr id="32" name="Rectangle 31"/>
          <p:cNvSpPr/>
          <p:nvPr/>
        </p:nvSpPr>
        <p:spPr>
          <a:xfrm>
            <a:off x="7525734" y="2258296"/>
            <a:ext cx="1701833" cy="2124151"/>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3" name="Rectangle 32"/>
          <p:cNvSpPr/>
          <p:nvPr/>
        </p:nvSpPr>
        <p:spPr>
          <a:xfrm>
            <a:off x="-69390" y="1952461"/>
            <a:ext cx="1254768" cy="2124151"/>
          </a:xfrm>
          <a:prstGeom prst="rect">
            <a:avLst/>
          </a:prstGeom>
          <a:solidFill>
            <a:srgbClr val="FFFF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4" name="Picture 33"/>
          <p:cNvPicPr>
            <a:picLocks noChangeAspect="1"/>
          </p:cNvPicPr>
          <p:nvPr/>
        </p:nvPicPr>
        <p:blipFill rotWithShape="1">
          <a:blip r:embed="rId2"/>
          <a:srcRect l="49525" t="16036" b="15984"/>
          <a:stretch/>
        </p:blipFill>
        <p:spPr>
          <a:xfrm>
            <a:off x="2381933" y="2405972"/>
            <a:ext cx="956266" cy="914400"/>
          </a:xfrm>
          <a:prstGeom prst="rect">
            <a:avLst/>
          </a:prstGeom>
          <a:ln>
            <a:noFill/>
          </a:ln>
        </p:spPr>
      </p:pic>
      <p:pic>
        <p:nvPicPr>
          <p:cNvPr id="35" name="Picture 34"/>
          <p:cNvPicPr>
            <a:picLocks noChangeAspect="1"/>
          </p:cNvPicPr>
          <p:nvPr/>
        </p:nvPicPr>
        <p:blipFill rotWithShape="1">
          <a:blip r:embed="rId2"/>
          <a:srcRect l="49525" t="16036" b="15984"/>
          <a:stretch/>
        </p:blipFill>
        <p:spPr>
          <a:xfrm>
            <a:off x="1304588" y="2405972"/>
            <a:ext cx="956266" cy="914400"/>
          </a:xfrm>
          <a:prstGeom prst="rect">
            <a:avLst/>
          </a:prstGeom>
          <a:ln>
            <a:noFill/>
          </a:ln>
        </p:spPr>
      </p:pic>
      <p:sp>
        <p:nvSpPr>
          <p:cNvPr id="36" name="Rectangle 35"/>
          <p:cNvSpPr/>
          <p:nvPr/>
        </p:nvSpPr>
        <p:spPr>
          <a:xfrm>
            <a:off x="3358917" y="1702828"/>
            <a:ext cx="2323072" cy="523220"/>
          </a:xfrm>
          <a:prstGeom prst="rect">
            <a:avLst/>
          </a:prstGeom>
          <a:ln>
            <a:noFill/>
          </a:ln>
        </p:spPr>
        <p:txBody>
          <a:bodyPr wrap="none">
            <a:spAutoFit/>
          </a:bodyPr>
          <a:lstStyle/>
          <a:p>
            <a:r>
              <a:rPr lang="en-US" sz="2800" dirty="0" smtClean="0">
                <a:solidFill>
                  <a:schemeClr val="tx2"/>
                </a:solidFill>
                <a:latin typeface="Source Sans Pro" panose="020B0503030403020204"/>
                <a:cs typeface="Calibri"/>
              </a:rPr>
              <a:t>CPU Pipeline</a:t>
            </a:r>
            <a:endParaRPr lang="en-US" sz="2800" dirty="0">
              <a:solidFill>
                <a:schemeClr val="tx2"/>
              </a:solidFill>
              <a:latin typeface="Source Sans Pro" panose="020B0503030403020204"/>
              <a:cs typeface="Calibri"/>
            </a:endParaRPr>
          </a:p>
        </p:txBody>
      </p:sp>
    </p:spTree>
    <p:extLst>
      <p:ext uri="{BB962C8B-B14F-4D97-AF65-F5344CB8AC3E}">
        <p14:creationId xmlns:p14="http://schemas.microsoft.com/office/powerpoint/2010/main" val="3725544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fill="hold" nodeType="clickEffect">
                                  <p:stCondLst>
                                    <p:cond delay="0"/>
                                  </p:stCondLst>
                                  <p:childTnLst>
                                    <p:animMotion origin="layout" path="M 2.19559E-6 3.48471E-6 L 0.6783 -0.00464 " pathEditMode="relative" rAng="0" ptsTypes="AA">
                                      <p:cBhvr>
                                        <p:cTn id="6" dur="3000" fill="hold"/>
                                        <p:tgtEl>
                                          <p:spTgt spid="11"/>
                                        </p:tgtEl>
                                        <p:attrNameLst>
                                          <p:attrName>ppt_x</p:attrName>
                                          <p:attrName>ppt_y</p:attrName>
                                        </p:attrNameLst>
                                      </p:cBhvr>
                                      <p:rCtr x="33907" y="-232"/>
                                    </p:animMotion>
                                  </p:childTnLst>
                                </p:cTn>
                              </p:par>
                              <p:par>
                                <p:cTn id="7" presetID="0" presetClass="path" presetSubtype="0" fill="hold" nodeType="withEffect">
                                  <p:stCondLst>
                                    <p:cond delay="0"/>
                                  </p:stCondLst>
                                  <p:childTnLst>
                                    <p:animMotion origin="layout" path="M 2.91471E-6 1.78869E-6 L 0.69098 -0.00487 " pathEditMode="relative" rAng="0" ptsTypes="AA">
                                      <p:cBhvr>
                                        <p:cTn id="8" dur="3000" fill="hold"/>
                                        <p:tgtEl>
                                          <p:spTgt spid="27"/>
                                        </p:tgtEl>
                                        <p:attrNameLst>
                                          <p:attrName>ppt_x</p:attrName>
                                          <p:attrName>ppt_y</p:attrName>
                                        </p:attrNameLst>
                                      </p:cBhvr>
                                      <p:rCtr x="34549" y="-255"/>
                                    </p:animMotion>
                                  </p:childTnLst>
                                </p:cTn>
                              </p:par>
                              <p:par>
                                <p:cTn id="9" presetID="0" presetClass="path" presetSubtype="0" fill="hold" nodeType="withEffect">
                                  <p:stCondLst>
                                    <p:cond delay="0"/>
                                  </p:stCondLst>
                                  <p:childTnLst>
                                    <p:animMotion origin="layout" path="M 2.91471E-6 1.78869E-6 L 0.69098 -0.00487 " pathEditMode="relative" rAng="0" ptsTypes="AA">
                                      <p:cBhvr>
                                        <p:cTn id="10" dur="3000" fill="hold"/>
                                        <p:tgtEl>
                                          <p:spTgt spid="28"/>
                                        </p:tgtEl>
                                        <p:attrNameLst>
                                          <p:attrName>ppt_x</p:attrName>
                                          <p:attrName>ppt_y</p:attrName>
                                        </p:attrNameLst>
                                      </p:cBhvr>
                                      <p:rCtr x="34549" y="-255"/>
                                    </p:animMotion>
                                  </p:childTnLst>
                                </p:cTn>
                              </p:par>
                              <p:par>
                                <p:cTn id="11" presetID="0" presetClass="path" presetSubtype="0" fill="hold" nodeType="withEffect">
                                  <p:stCondLst>
                                    <p:cond delay="0"/>
                                  </p:stCondLst>
                                  <p:childTnLst>
                                    <p:animMotion origin="layout" path="M -2.82091E-6 0.00046 L 0.69099 -0.00487 " pathEditMode="relative" rAng="0" ptsTypes="AA">
                                      <p:cBhvr>
                                        <p:cTn id="12" dur="3000" fill="hold"/>
                                        <p:tgtEl>
                                          <p:spTgt spid="29"/>
                                        </p:tgtEl>
                                        <p:attrNameLst>
                                          <p:attrName>ppt_x</p:attrName>
                                          <p:attrName>ppt_y</p:attrName>
                                        </p:attrNameLst>
                                      </p:cBhvr>
                                      <p:rCtr x="34549" y="-278"/>
                                    </p:animMotion>
                                  </p:childTnLst>
                                </p:cTn>
                              </p:par>
                              <p:par>
                                <p:cTn id="13" presetID="0" presetClass="path" presetSubtype="0" fill="hold" nodeType="withEffect">
                                  <p:stCondLst>
                                    <p:cond delay="0"/>
                                  </p:stCondLst>
                                  <p:childTnLst>
                                    <p:animMotion origin="layout" path="M 2.91471E-6 1.78869E-6 L 0.69098 -0.00487 " pathEditMode="relative" rAng="0" ptsTypes="AA">
                                      <p:cBhvr>
                                        <p:cTn id="14" dur="3000" fill="hold"/>
                                        <p:tgtEl>
                                          <p:spTgt spid="30"/>
                                        </p:tgtEl>
                                        <p:attrNameLst>
                                          <p:attrName>ppt_x</p:attrName>
                                          <p:attrName>ppt_y</p:attrName>
                                        </p:attrNameLst>
                                      </p:cBhvr>
                                      <p:rCtr x="34549" y="-255"/>
                                    </p:animMotion>
                                  </p:childTnLst>
                                </p:cTn>
                              </p:par>
                            </p:childTnLst>
                          </p:cTn>
                        </p:par>
                        <p:par>
                          <p:cTn id="15" fill="hold">
                            <p:stCondLst>
                              <p:cond delay="3000"/>
                            </p:stCondLst>
                            <p:childTnLst>
                              <p:par>
                                <p:cTn id="16" presetID="1" presetClass="exit" presetSubtype="0" fill="hold" nodeType="afterEffect">
                                  <p:stCondLst>
                                    <p:cond delay="0"/>
                                  </p:stCondLst>
                                  <p:childTnLst>
                                    <p:set>
                                      <p:cBhvr>
                                        <p:cTn id="17" dur="1" fill="hold">
                                          <p:stCondLst>
                                            <p:cond delay="0"/>
                                          </p:stCondLst>
                                        </p:cTn>
                                        <p:tgtEl>
                                          <p:spTgt spid="27"/>
                                        </p:tgtEl>
                                        <p:attrNameLst>
                                          <p:attrName>style.visibility</p:attrName>
                                        </p:attrNameLst>
                                      </p:cBhvr>
                                      <p:to>
                                        <p:strVal val="hidden"/>
                                      </p:to>
                                    </p:set>
                                  </p:childTnLst>
                                </p:cTn>
                              </p:par>
                              <p:par>
                                <p:cTn id="18" presetID="1" presetClass="entr" presetSubtype="0" fill="hold" nodeType="withEffect">
                                  <p:stCondLst>
                                    <p:cond delay="0"/>
                                  </p:stCondLst>
                                  <p:childTnLst>
                                    <p:set>
                                      <p:cBhvr>
                                        <p:cTn id="19" dur="1" fill="hold">
                                          <p:stCondLst>
                                            <p:cond delay="0"/>
                                          </p:stCondLst>
                                        </p:cTn>
                                        <p:tgtEl>
                                          <p:spTgt spid="14"/>
                                        </p:tgtEl>
                                        <p:attrNameLst>
                                          <p:attrName>style.visibility</p:attrName>
                                        </p:attrNameLst>
                                      </p:cBhvr>
                                      <p:to>
                                        <p:strVal val="visible"/>
                                      </p:to>
                                    </p:set>
                                  </p:childTnLst>
                                </p:cTn>
                              </p:par>
                              <p:par>
                                <p:cTn id="20" presetID="1" presetClass="entr" presetSubtype="0" fill="hold" nodeType="withEffect">
                                  <p:stCondLst>
                                    <p:cond delay="0"/>
                                  </p:stCondLst>
                                  <p:childTnLst>
                                    <p:set>
                                      <p:cBhvr>
                                        <p:cTn id="21" dur="1" fill="hold">
                                          <p:stCondLst>
                                            <p:cond delay="0"/>
                                          </p:stCondLst>
                                        </p:cTn>
                                        <p:tgtEl>
                                          <p:spTgt spid="31"/>
                                        </p:tgtEl>
                                        <p:attrNameLst>
                                          <p:attrName>style.visibility</p:attrName>
                                        </p:attrNameLst>
                                      </p:cBhvr>
                                      <p:to>
                                        <p:strVal val="visible"/>
                                      </p:to>
                                    </p:set>
                                  </p:childTnLst>
                                </p:cTn>
                              </p:par>
                              <p:par>
                                <p:cTn id="22" presetID="1" presetClass="exit" presetSubtype="0" fill="hold" nodeType="withEffect">
                                  <p:stCondLst>
                                    <p:cond delay="0"/>
                                  </p:stCondLst>
                                  <p:childTnLst>
                                    <p:set>
                                      <p:cBhvr>
                                        <p:cTn id="23" dur="1" fill="hold">
                                          <p:stCondLst>
                                            <p:cond delay="0"/>
                                          </p:stCondLst>
                                        </p:cTn>
                                        <p:tgtEl>
                                          <p:spTgt spid="11"/>
                                        </p:tgtEl>
                                        <p:attrNameLst>
                                          <p:attrName>style.visibility</p:attrName>
                                        </p:attrNameLst>
                                      </p:cBhvr>
                                      <p:to>
                                        <p:strVal val="hidden"/>
                                      </p:to>
                                    </p:set>
                                  </p:childTnLst>
                                </p:cTn>
                              </p:par>
                              <p:par>
                                <p:cTn id="24" presetID="0" presetClass="path" presetSubtype="0" fill="hold" nodeType="withEffect">
                                  <p:stCondLst>
                                    <p:cond delay="0"/>
                                  </p:stCondLst>
                                  <p:childTnLst>
                                    <p:animMotion origin="layout" path="M 2.19559E-6 3.48471E-6 L 0.6783 -0.00464 " pathEditMode="relative" rAng="0" ptsTypes="AA">
                                      <p:cBhvr>
                                        <p:cTn id="25" dur="3000" fill="hold"/>
                                        <p:tgtEl>
                                          <p:spTgt spid="31"/>
                                        </p:tgtEl>
                                        <p:attrNameLst>
                                          <p:attrName>ppt_x</p:attrName>
                                          <p:attrName>ppt_y</p:attrName>
                                        </p:attrNameLst>
                                      </p:cBhvr>
                                      <p:rCtr x="33907" y="-232"/>
                                    </p:animMotion>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34"/>
                                        </p:tgtEl>
                                        <p:attrNameLst>
                                          <p:attrName>style.visibility</p:attrName>
                                        </p:attrNameLst>
                                      </p:cBhvr>
                                      <p:to>
                                        <p:strVal val="visible"/>
                                      </p:to>
                                    </p:set>
                                  </p:childTnLst>
                                </p:cTn>
                              </p:par>
                              <p:par>
                                <p:cTn id="30" presetID="1" presetClass="entr" presetSubtype="0" fill="hold" nodeType="withEffect">
                                  <p:stCondLst>
                                    <p:cond delay="0"/>
                                  </p:stCondLst>
                                  <p:childTnLst>
                                    <p:set>
                                      <p:cBhvr>
                                        <p:cTn id="31" dur="1" fill="hold">
                                          <p:stCondLst>
                                            <p:cond delay="0"/>
                                          </p:stCondLst>
                                        </p:cTn>
                                        <p:tgtEl>
                                          <p:spTgt spid="35"/>
                                        </p:tgtEl>
                                        <p:attrNameLst>
                                          <p:attrName>style.visibility</p:attrName>
                                        </p:attrNameLst>
                                      </p:cBhvr>
                                      <p:to>
                                        <p:strVal val="visible"/>
                                      </p:to>
                                    </p:set>
                                  </p:childTnLst>
                                </p:cTn>
                              </p:par>
                              <p:par>
                                <p:cTn id="32" presetID="1" presetClass="exit" presetSubtype="0" fill="hold" nodeType="withEffect">
                                  <p:stCondLst>
                                    <p:cond delay="0"/>
                                  </p:stCondLst>
                                  <p:childTnLst>
                                    <p:set>
                                      <p:cBhvr>
                                        <p:cTn id="33" dur="1" fill="hold">
                                          <p:stCondLst>
                                            <p:cond delay="0"/>
                                          </p:stCondLst>
                                        </p:cTn>
                                        <p:tgtEl>
                                          <p:spTgt spid="30"/>
                                        </p:tgtEl>
                                        <p:attrNameLst>
                                          <p:attrName>style.visibility</p:attrName>
                                        </p:attrNameLst>
                                      </p:cBhvr>
                                      <p:to>
                                        <p:strVal val="hidden"/>
                                      </p:to>
                                    </p:set>
                                  </p:childTnLst>
                                </p:cTn>
                              </p:par>
                              <p:par>
                                <p:cTn id="34" presetID="1" presetClass="exit" presetSubtype="0" fill="hold" nodeType="withEffect">
                                  <p:stCondLst>
                                    <p:cond delay="0"/>
                                  </p:stCondLst>
                                  <p:childTnLst>
                                    <p:set>
                                      <p:cBhvr>
                                        <p:cTn id="35" dur="1" fill="hold">
                                          <p:stCondLst>
                                            <p:cond delay="0"/>
                                          </p:stCondLst>
                                        </p:cTn>
                                        <p:tgtEl>
                                          <p:spTgt spid="2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80</a:t>
            </a:fld>
            <a:endParaRPr lang="en-US" dirty="0"/>
          </a:p>
        </p:txBody>
      </p:sp>
      <p:sp>
        <p:nvSpPr>
          <p:cNvPr id="25" name="Trapezoid 24"/>
          <p:cNvSpPr/>
          <p:nvPr/>
        </p:nvSpPr>
        <p:spPr>
          <a:xfrm>
            <a:off x="1154190" y="2940454"/>
            <a:ext cx="2328402" cy="744953"/>
          </a:xfrm>
          <a:prstGeom prst="trapezoid">
            <a:avLst>
              <a:gd name="adj" fmla="val 64561"/>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6" name="Trapezoid 25"/>
          <p:cNvSpPr/>
          <p:nvPr/>
        </p:nvSpPr>
        <p:spPr>
          <a:xfrm>
            <a:off x="675493" y="3688125"/>
            <a:ext cx="3285797" cy="744953"/>
          </a:xfrm>
          <a:prstGeom prst="trapezoid">
            <a:avLst>
              <a:gd name="adj" fmla="val 64561"/>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7" name="Trapezoid 26"/>
          <p:cNvSpPr/>
          <p:nvPr/>
        </p:nvSpPr>
        <p:spPr>
          <a:xfrm>
            <a:off x="195729" y="4436757"/>
            <a:ext cx="4245324" cy="744953"/>
          </a:xfrm>
          <a:prstGeom prst="trapezoid">
            <a:avLst>
              <a:gd name="adj" fmla="val 64561"/>
            </a:avLst>
          </a:prstGeom>
          <a:gradFill rotWithShape="1">
            <a:gsLst>
              <a:gs pos="0">
                <a:srgbClr val="4BACC6">
                  <a:tint val="100000"/>
                  <a:shade val="100000"/>
                  <a:satMod val="130000"/>
                </a:srgbClr>
              </a:gs>
              <a:gs pos="100000">
                <a:srgbClr val="4BACC6">
                  <a:tint val="50000"/>
                  <a:shade val="100000"/>
                  <a:satMod val="350000"/>
                </a:srgbClr>
              </a:gs>
            </a:gsLst>
            <a:lin ang="16200000" scaled="0"/>
          </a:gradFill>
          <a:ln w="9525" cap="flat" cmpd="sng" algn="ctr">
            <a:solidFill>
              <a:srgbClr val="4BACC6">
                <a:shade val="95000"/>
                <a:satMod val="105000"/>
              </a:srgbClr>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8" name="Title 1"/>
          <p:cNvSpPr>
            <a:spLocks noGrp="1"/>
          </p:cNvSpPr>
          <p:nvPr>
            <p:ph type="title"/>
          </p:nvPr>
        </p:nvSpPr>
        <p:spPr>
          <a:xfrm>
            <a:off x="457200" y="13374"/>
            <a:ext cx="8229600" cy="1143000"/>
          </a:xfrm>
        </p:spPr>
        <p:txBody>
          <a:bodyPr>
            <a:normAutofit fontScale="90000"/>
          </a:bodyPr>
          <a:lstStyle/>
          <a:p>
            <a:r>
              <a:rPr lang="en-US" dirty="0" smtClean="0">
                <a:solidFill>
                  <a:schemeClr val="tx2"/>
                </a:solidFill>
              </a:rPr>
              <a:t>Which caches get what properties?</a:t>
            </a:r>
            <a:endParaRPr lang="en-US" dirty="0">
              <a:solidFill>
                <a:schemeClr val="tx2"/>
              </a:solidFill>
            </a:endParaRPr>
          </a:p>
        </p:txBody>
      </p:sp>
      <p:sp>
        <p:nvSpPr>
          <p:cNvPr id="29" name="Text Box 33"/>
          <p:cNvSpPr txBox="1">
            <a:spLocks noChangeArrowheads="1"/>
          </p:cNvSpPr>
          <p:nvPr/>
        </p:nvSpPr>
        <p:spPr bwMode="auto">
          <a:xfrm>
            <a:off x="1610129" y="3135500"/>
            <a:ext cx="1657826" cy="461665"/>
          </a:xfrm>
          <a:prstGeom prst="rect">
            <a:avLst/>
          </a:prstGeom>
          <a:noFill/>
          <a:ln w="12700">
            <a:noFill/>
            <a:miter lim="800000"/>
            <a:headEnd/>
            <a:tailEnd/>
          </a:ln>
        </p:spPr>
        <p:txBody>
          <a:bodyPr wrap="none">
            <a:prstTxWarp prst="textNoShape">
              <a:avLst/>
            </a:prstTxWarp>
            <a:spAutoFit/>
          </a:bodyPr>
          <a:lstStyle/>
          <a:p>
            <a:r>
              <a:rPr lang="en-US" sz="2400" dirty="0" smtClean="0">
                <a:solidFill>
                  <a:schemeClr val="tx2"/>
                </a:solidFill>
                <a:latin typeface="Source Sans Pro" panose="020B0503030403020204"/>
              </a:rPr>
              <a:t>L1 Caches</a:t>
            </a:r>
            <a:endParaRPr lang="en-US" sz="2400" dirty="0">
              <a:solidFill>
                <a:schemeClr val="tx2"/>
              </a:solidFill>
              <a:latin typeface="Source Sans Pro" panose="020B0503030403020204"/>
            </a:endParaRPr>
          </a:p>
        </p:txBody>
      </p:sp>
      <p:sp>
        <p:nvSpPr>
          <p:cNvPr id="30" name="Text Box 33"/>
          <p:cNvSpPr txBox="1">
            <a:spLocks noChangeArrowheads="1"/>
          </p:cNvSpPr>
          <p:nvPr/>
        </p:nvSpPr>
        <p:spPr bwMode="auto">
          <a:xfrm>
            <a:off x="1624005" y="3857511"/>
            <a:ext cx="1614545" cy="492443"/>
          </a:xfrm>
          <a:prstGeom prst="rect">
            <a:avLst/>
          </a:prstGeom>
          <a:noFill/>
          <a:ln w="12700">
            <a:noFill/>
            <a:miter lim="800000"/>
            <a:headEnd/>
            <a:tailEnd/>
          </a:ln>
        </p:spPr>
        <p:txBody>
          <a:bodyPr wrap="none">
            <a:prstTxWarp prst="textNoShape">
              <a:avLst/>
            </a:prstTxWarp>
            <a:spAutoFit/>
          </a:bodyPr>
          <a:lstStyle/>
          <a:p>
            <a:r>
              <a:rPr lang="en-US" sz="2600" dirty="0" smtClean="0">
                <a:solidFill>
                  <a:schemeClr val="tx2"/>
                </a:solidFill>
                <a:latin typeface="Source Sans Pro" panose="020B0503030403020204"/>
              </a:rPr>
              <a:t>L2 Cache</a:t>
            </a:r>
            <a:endParaRPr lang="en-US" sz="2600" dirty="0">
              <a:solidFill>
                <a:schemeClr val="tx2"/>
              </a:solidFill>
              <a:latin typeface="Source Sans Pro" panose="020B0503030403020204"/>
            </a:endParaRPr>
          </a:p>
        </p:txBody>
      </p:sp>
      <p:sp>
        <p:nvSpPr>
          <p:cNvPr id="31" name="Text Box 33"/>
          <p:cNvSpPr txBox="1">
            <a:spLocks noChangeArrowheads="1"/>
          </p:cNvSpPr>
          <p:nvPr/>
        </p:nvSpPr>
        <p:spPr bwMode="auto">
          <a:xfrm>
            <a:off x="1577694" y="4523536"/>
            <a:ext cx="1725152" cy="523220"/>
          </a:xfrm>
          <a:prstGeom prst="rect">
            <a:avLst/>
          </a:prstGeom>
          <a:noFill/>
          <a:ln w="12700">
            <a:noFill/>
            <a:miter lim="800000"/>
            <a:headEnd/>
            <a:tailEnd/>
          </a:ln>
        </p:spPr>
        <p:txBody>
          <a:bodyPr wrap="none">
            <a:prstTxWarp prst="textNoShape">
              <a:avLst/>
            </a:prstTxWarp>
            <a:spAutoFit/>
          </a:bodyPr>
          <a:lstStyle/>
          <a:p>
            <a:r>
              <a:rPr lang="en-US" sz="2800" dirty="0" smtClean="0">
                <a:solidFill>
                  <a:schemeClr val="tx2"/>
                </a:solidFill>
                <a:latin typeface="Source Sans Pro" panose="020B0503030403020204"/>
              </a:rPr>
              <a:t>L3 Cache</a:t>
            </a:r>
            <a:endParaRPr lang="en-US" sz="2800" dirty="0">
              <a:solidFill>
                <a:schemeClr val="tx2"/>
              </a:solidFill>
              <a:latin typeface="Source Sans Pro" panose="020B0503030403020204"/>
            </a:endParaRPr>
          </a:p>
        </p:txBody>
      </p:sp>
      <p:cxnSp>
        <p:nvCxnSpPr>
          <p:cNvPr id="32" name="Straight Arrow Connector 31"/>
          <p:cNvCxnSpPr/>
          <p:nvPr/>
        </p:nvCxnSpPr>
        <p:spPr>
          <a:xfrm>
            <a:off x="4760456" y="2937736"/>
            <a:ext cx="0" cy="2484444"/>
          </a:xfrm>
          <a:prstGeom prst="straightConnector1">
            <a:avLst/>
          </a:prstGeom>
          <a:ln w="76200" cmpd="sng">
            <a:solidFill>
              <a:schemeClr val="tx2"/>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4242165" y="2417680"/>
            <a:ext cx="1074594" cy="523220"/>
          </a:xfrm>
          <a:prstGeom prst="rect">
            <a:avLst/>
          </a:prstGeom>
        </p:spPr>
        <p:txBody>
          <a:bodyPr wrap="square">
            <a:spAutoFit/>
          </a:bodyPr>
          <a:lstStyle/>
          <a:p>
            <a:pPr algn="ctr"/>
            <a:r>
              <a:rPr lang="en-US" sz="2800" dirty="0" smtClean="0">
                <a:solidFill>
                  <a:schemeClr val="tx2"/>
                </a:solidFill>
                <a:latin typeface="Source Sans Pro" panose="020B0503030403020204"/>
              </a:rPr>
              <a:t>Fast</a:t>
            </a:r>
          </a:p>
        </p:txBody>
      </p:sp>
      <p:sp>
        <p:nvSpPr>
          <p:cNvPr id="34" name="Rectangle 33"/>
          <p:cNvSpPr/>
          <p:nvPr/>
        </p:nvSpPr>
        <p:spPr>
          <a:xfrm>
            <a:off x="4383538" y="5348181"/>
            <a:ext cx="704039" cy="523220"/>
          </a:xfrm>
          <a:prstGeom prst="rect">
            <a:avLst/>
          </a:prstGeom>
        </p:spPr>
        <p:txBody>
          <a:bodyPr wrap="none">
            <a:spAutoFit/>
          </a:bodyPr>
          <a:lstStyle/>
          <a:p>
            <a:pPr algn="ctr"/>
            <a:r>
              <a:rPr lang="en-US" sz="2800" dirty="0" smtClean="0">
                <a:solidFill>
                  <a:schemeClr val="tx2"/>
                </a:solidFill>
                <a:latin typeface="Source Sans Pro" panose="020B0503030403020204"/>
              </a:rPr>
              <a:t>Big</a:t>
            </a:r>
          </a:p>
        </p:txBody>
      </p:sp>
      <p:grpSp>
        <p:nvGrpSpPr>
          <p:cNvPr id="35" name="Group 34"/>
          <p:cNvGrpSpPr/>
          <p:nvPr/>
        </p:nvGrpSpPr>
        <p:grpSpPr>
          <a:xfrm>
            <a:off x="6279564" y="3514122"/>
            <a:ext cx="2536272" cy="1107996"/>
            <a:chOff x="5673390" y="4593748"/>
            <a:chExt cx="2536272" cy="1107996"/>
          </a:xfrm>
        </p:grpSpPr>
        <p:sp>
          <p:nvSpPr>
            <p:cNvPr id="36" name="Rectangle 35"/>
            <p:cNvSpPr/>
            <p:nvPr/>
          </p:nvSpPr>
          <p:spPr>
            <a:xfrm>
              <a:off x="5673390" y="4593748"/>
              <a:ext cx="2536272" cy="1107996"/>
            </a:xfrm>
            <a:prstGeom prst="rect">
              <a:avLst/>
            </a:prstGeom>
          </p:spPr>
          <p:txBody>
            <a:bodyPr wrap="none">
              <a:spAutoFit/>
            </a:bodyPr>
            <a:lstStyle/>
            <a:p>
              <a:pPr algn="ctr"/>
              <a:r>
                <a:rPr lang="en-US" sz="2200" i="1" dirty="0" smtClean="0">
                  <a:solidFill>
                    <a:schemeClr val="accent1"/>
                  </a:solidFill>
                  <a:latin typeface="Source Sans Pro" panose="020B0503030403020204"/>
                </a:rPr>
                <a:t>More Associative  </a:t>
              </a:r>
            </a:p>
            <a:p>
              <a:pPr algn="ctr"/>
              <a:r>
                <a:rPr lang="en-US" sz="2200" i="1" dirty="0" smtClean="0">
                  <a:solidFill>
                    <a:schemeClr val="accent1"/>
                  </a:solidFill>
                  <a:latin typeface="Source Sans Pro" panose="020B0503030403020204"/>
                </a:rPr>
                <a:t>Bigger Block Sizes</a:t>
              </a:r>
            </a:p>
            <a:p>
              <a:pPr algn="ctr"/>
              <a:r>
                <a:rPr lang="en-US" sz="2200" i="1" dirty="0" smtClean="0">
                  <a:solidFill>
                    <a:schemeClr val="accent1"/>
                  </a:solidFill>
                  <a:latin typeface="Source Sans Pro" panose="020B0503030403020204"/>
                </a:rPr>
                <a:t>Larger Capacity</a:t>
              </a:r>
            </a:p>
          </p:txBody>
        </p:sp>
        <p:cxnSp>
          <p:nvCxnSpPr>
            <p:cNvPr id="37" name="Straight Arrow Connector 36"/>
            <p:cNvCxnSpPr/>
            <p:nvPr/>
          </p:nvCxnSpPr>
          <p:spPr>
            <a:xfrm>
              <a:off x="5676602" y="4700590"/>
              <a:ext cx="0" cy="958537"/>
            </a:xfrm>
            <a:prstGeom prst="straightConnector1">
              <a:avLst/>
            </a:prstGeom>
            <a:ln w="76200" cmpd="sng">
              <a:solidFill>
                <a:srgbClr val="0000FF"/>
              </a:solidFill>
              <a:headEnd type="none"/>
              <a:tailEnd type="triangle" w="med" len="lg"/>
            </a:ln>
            <a:effectLst/>
          </p:spPr>
          <p:style>
            <a:lnRef idx="2">
              <a:schemeClr val="accent1"/>
            </a:lnRef>
            <a:fillRef idx="0">
              <a:schemeClr val="accent1"/>
            </a:fillRef>
            <a:effectRef idx="1">
              <a:schemeClr val="accent1"/>
            </a:effectRef>
            <a:fontRef idx="minor">
              <a:schemeClr val="tx1"/>
            </a:fontRef>
          </p:style>
        </p:cxnSp>
      </p:grpSp>
      <p:sp>
        <p:nvSpPr>
          <p:cNvPr id="38" name="Rectangle 37"/>
          <p:cNvSpPr/>
          <p:nvPr/>
        </p:nvSpPr>
        <p:spPr>
          <a:xfrm>
            <a:off x="4242165" y="1232483"/>
            <a:ext cx="4819610" cy="630942"/>
          </a:xfrm>
          <a:prstGeom prst="rect">
            <a:avLst/>
          </a:prstGeom>
        </p:spPr>
        <p:txBody>
          <a:bodyPr wrap="square">
            <a:spAutoFit/>
          </a:bodyPr>
          <a:lstStyle/>
          <a:p>
            <a:pPr marL="0" lvl="1" indent="0">
              <a:buNone/>
            </a:pPr>
            <a:r>
              <a:rPr lang="en-US" sz="3500" b="1" dirty="0" smtClean="0">
                <a:solidFill>
                  <a:schemeClr val="tx2"/>
                </a:solidFill>
                <a:latin typeface="Source Sans Pro" panose="020B0503030403020204"/>
              </a:rPr>
              <a:t>t</a:t>
            </a:r>
            <a:r>
              <a:rPr lang="en-US" sz="3500" b="1" baseline="-25000" dirty="0" smtClean="0">
                <a:solidFill>
                  <a:schemeClr val="tx2"/>
                </a:solidFill>
                <a:latin typeface="Source Sans Pro" panose="020B0503030403020204"/>
              </a:rPr>
              <a:t>avg</a:t>
            </a:r>
            <a:r>
              <a:rPr lang="en-US" sz="3500" b="1" dirty="0" smtClean="0">
                <a:solidFill>
                  <a:schemeClr val="tx2"/>
                </a:solidFill>
                <a:latin typeface="Source Sans Pro" panose="020B0503030403020204"/>
              </a:rPr>
              <a:t> </a:t>
            </a:r>
            <a:r>
              <a:rPr lang="en-US" sz="3500" b="1" dirty="0">
                <a:solidFill>
                  <a:schemeClr val="tx2"/>
                </a:solidFill>
                <a:latin typeface="Source Sans Pro" panose="020B0503030403020204"/>
              </a:rPr>
              <a:t>= t</a:t>
            </a:r>
            <a:r>
              <a:rPr lang="en-US" sz="3500" b="1" baseline="-25000" dirty="0">
                <a:solidFill>
                  <a:schemeClr val="tx2"/>
                </a:solidFill>
                <a:latin typeface="Source Sans Pro" panose="020B0503030403020204"/>
              </a:rPr>
              <a:t>hit</a:t>
            </a:r>
            <a:r>
              <a:rPr lang="en-US" sz="3500" b="1" dirty="0">
                <a:solidFill>
                  <a:schemeClr val="tx2"/>
                </a:solidFill>
                <a:latin typeface="Source Sans Pro" panose="020B0503030403020204"/>
              </a:rPr>
              <a:t> +  %</a:t>
            </a:r>
            <a:r>
              <a:rPr lang="en-US" sz="3500" b="1" baseline="-25000" dirty="0">
                <a:solidFill>
                  <a:schemeClr val="tx2"/>
                </a:solidFill>
                <a:latin typeface="Source Sans Pro" panose="020B0503030403020204"/>
              </a:rPr>
              <a:t>miss</a:t>
            </a:r>
            <a:r>
              <a:rPr lang="en-US" sz="3500" b="1" dirty="0">
                <a:solidFill>
                  <a:schemeClr val="tx2"/>
                </a:solidFill>
                <a:latin typeface="Source Sans Pro" panose="020B0503030403020204"/>
              </a:rPr>
              <a:t>* t</a:t>
            </a:r>
            <a:r>
              <a:rPr lang="en-US" sz="3500" b="1" baseline="-25000" dirty="0">
                <a:solidFill>
                  <a:schemeClr val="tx2"/>
                </a:solidFill>
                <a:latin typeface="Source Sans Pro" panose="020B0503030403020204"/>
              </a:rPr>
              <a:t>miss</a:t>
            </a:r>
          </a:p>
        </p:txBody>
      </p:sp>
      <p:sp>
        <p:nvSpPr>
          <p:cNvPr id="39" name="Rectangle 38"/>
          <p:cNvSpPr/>
          <p:nvPr/>
        </p:nvSpPr>
        <p:spPr>
          <a:xfrm>
            <a:off x="5750444" y="4983195"/>
            <a:ext cx="3065392" cy="954107"/>
          </a:xfrm>
          <a:prstGeom prst="rect">
            <a:avLst/>
          </a:prstGeom>
        </p:spPr>
        <p:txBody>
          <a:bodyPr wrap="square">
            <a:spAutoFit/>
          </a:bodyPr>
          <a:lstStyle/>
          <a:p>
            <a:pPr algn="ctr"/>
            <a:r>
              <a:rPr lang="en-US" sz="2800" i="1" dirty="0" smtClean="0">
                <a:solidFill>
                  <a:schemeClr val="tx2"/>
                </a:solidFill>
                <a:latin typeface="Source Sans Pro" panose="020B0503030403020204"/>
              </a:rPr>
              <a:t>Design with miss rate in mind</a:t>
            </a:r>
          </a:p>
        </p:txBody>
      </p:sp>
      <p:sp>
        <p:nvSpPr>
          <p:cNvPr id="40" name="Rectangle 39"/>
          <p:cNvSpPr/>
          <p:nvPr/>
        </p:nvSpPr>
        <p:spPr>
          <a:xfrm>
            <a:off x="5750444" y="2195739"/>
            <a:ext cx="2429263" cy="954107"/>
          </a:xfrm>
          <a:prstGeom prst="rect">
            <a:avLst/>
          </a:prstGeom>
        </p:spPr>
        <p:txBody>
          <a:bodyPr wrap="square">
            <a:spAutoFit/>
          </a:bodyPr>
          <a:lstStyle/>
          <a:p>
            <a:pPr algn="ctr"/>
            <a:r>
              <a:rPr lang="en-US" sz="2800" i="1" dirty="0" smtClean="0">
                <a:solidFill>
                  <a:schemeClr val="tx2"/>
                </a:solidFill>
                <a:latin typeface="Source Sans Pro" panose="020B0503030403020204"/>
              </a:rPr>
              <a:t>Design with speed in mind</a:t>
            </a:r>
          </a:p>
        </p:txBody>
      </p:sp>
    </p:spTree>
    <p:extLst>
      <p:ext uri="{BB962C8B-B14F-4D97-AF65-F5344CB8AC3E}">
        <p14:creationId xmlns:p14="http://schemas.microsoft.com/office/powerpoint/2010/main" val="3557449650"/>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81</a:t>
            </a:fld>
            <a:endParaRPr lang="en-US" dirty="0"/>
          </a:p>
        </p:txBody>
      </p:sp>
      <p:sp>
        <p:nvSpPr>
          <p:cNvPr id="5" name="Title 1"/>
          <p:cNvSpPr>
            <a:spLocks noGrp="1"/>
          </p:cNvSpPr>
          <p:nvPr>
            <p:ph type="title"/>
          </p:nvPr>
        </p:nvSpPr>
        <p:spPr>
          <a:xfrm>
            <a:off x="457200" y="13374"/>
            <a:ext cx="8229600" cy="1143000"/>
          </a:xfrm>
        </p:spPr>
        <p:txBody>
          <a:bodyPr/>
          <a:lstStyle/>
          <a:p>
            <a:r>
              <a:rPr lang="en-US" dirty="0" smtClean="0"/>
              <a:t>Roadmap</a:t>
            </a:r>
            <a:endParaRPr lang="en-US" dirty="0"/>
          </a:p>
        </p:txBody>
      </p:sp>
      <p:sp>
        <p:nvSpPr>
          <p:cNvPr id="6" name="Content Placeholder 2"/>
          <p:cNvSpPr>
            <a:spLocks noGrp="1"/>
          </p:cNvSpPr>
          <p:nvPr>
            <p:ph idx="1"/>
          </p:nvPr>
        </p:nvSpPr>
        <p:spPr>
          <a:xfrm>
            <a:off x="457200" y="1417638"/>
            <a:ext cx="8229600" cy="4708525"/>
          </a:xfrm>
        </p:spPr>
        <p:txBody>
          <a:bodyPr>
            <a:normAutofit lnSpcReduction="10000"/>
          </a:bodyPr>
          <a:lstStyle/>
          <a:p>
            <a:r>
              <a:rPr lang="en-US" dirty="0" smtClean="0">
                <a:solidFill>
                  <a:srgbClr val="000090"/>
                </a:solidFill>
              </a:rPr>
              <a:t>Things we have covered:</a:t>
            </a:r>
          </a:p>
          <a:p>
            <a:pPr lvl="1"/>
            <a:r>
              <a:rPr lang="en-US" dirty="0" smtClean="0"/>
              <a:t>The Need for Speed</a:t>
            </a:r>
          </a:p>
          <a:p>
            <a:pPr lvl="1"/>
            <a:r>
              <a:rPr lang="en-US" dirty="0" smtClean="0"/>
              <a:t>Locality to the Rescue!</a:t>
            </a:r>
          </a:p>
          <a:p>
            <a:pPr lvl="1"/>
            <a:r>
              <a:rPr lang="en-US" dirty="0" smtClean="0"/>
              <a:t>Calculating average memory access time</a:t>
            </a:r>
          </a:p>
          <a:p>
            <a:pPr lvl="1"/>
            <a:r>
              <a:rPr lang="en-US" dirty="0" smtClean="0"/>
              <a:t>$ Misses: Cold, Conflict, Capacity</a:t>
            </a:r>
          </a:p>
          <a:p>
            <a:pPr lvl="1"/>
            <a:r>
              <a:rPr lang="en-US" dirty="0" smtClean="0"/>
              <a:t>$ Characteristics: Associativity, Block Size, Capacity</a:t>
            </a:r>
          </a:p>
          <a:p>
            <a:r>
              <a:rPr lang="en-US" dirty="0" smtClean="0">
                <a:solidFill>
                  <a:srgbClr val="000090"/>
                </a:solidFill>
              </a:rPr>
              <a:t>Things we will now cover:</a:t>
            </a:r>
            <a:endParaRPr lang="en-US" dirty="0" smtClean="0"/>
          </a:p>
          <a:p>
            <a:pPr lvl="1"/>
            <a:r>
              <a:rPr lang="en-US" dirty="0" smtClean="0"/>
              <a:t>Cache Figures</a:t>
            </a:r>
          </a:p>
          <a:p>
            <a:pPr lvl="1"/>
            <a:r>
              <a:rPr lang="en-US" dirty="0" smtClean="0"/>
              <a:t>Cache Performance Examples</a:t>
            </a:r>
          </a:p>
          <a:p>
            <a:pPr lvl="1"/>
            <a:r>
              <a:rPr lang="en-US" dirty="0" smtClean="0">
                <a:solidFill>
                  <a:srgbClr val="FF0000"/>
                </a:solidFill>
              </a:rPr>
              <a:t>Writes</a:t>
            </a:r>
          </a:p>
        </p:txBody>
      </p:sp>
    </p:spTree>
    <p:extLst>
      <p:ext uri="{BB962C8B-B14F-4D97-AF65-F5344CB8AC3E}">
        <p14:creationId xmlns:p14="http://schemas.microsoft.com/office/powerpoint/2010/main" val="2819953679"/>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82</a:t>
            </a:fld>
            <a:endParaRPr lang="en-US" dirty="0"/>
          </a:p>
        </p:txBody>
      </p:sp>
      <p:sp>
        <p:nvSpPr>
          <p:cNvPr id="112" name="Title 1"/>
          <p:cNvSpPr txBox="1">
            <a:spLocks/>
          </p:cNvSpPr>
          <p:nvPr/>
        </p:nvSpPr>
        <p:spPr>
          <a:xfrm>
            <a:off x="457200" y="46038"/>
            <a:ext cx="8229600" cy="360129"/>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smtClean="0">
                <a:ln>
                  <a:noFill/>
                </a:ln>
                <a:solidFill>
                  <a:sysClr val="windowText" lastClr="000000"/>
                </a:solidFill>
                <a:effectLst/>
                <a:uLnTx/>
                <a:uFillTx/>
                <a:latin typeface="Calibri"/>
                <a:ea typeface="+mj-ea"/>
                <a:cs typeface="+mj-cs"/>
              </a:rPr>
              <a:t>2-Way Set Associative Cache (Reading)</a:t>
            </a:r>
            <a:endParaRPr kumimoji="0" lang="en-US" sz="4000" b="0" i="0" u="none" strike="noStrike" kern="1200" cap="none" spc="0" normalizeH="0" baseline="0" noProof="0" dirty="0">
              <a:ln>
                <a:noFill/>
              </a:ln>
              <a:solidFill>
                <a:sysClr val="windowText" lastClr="000000"/>
              </a:solidFill>
              <a:effectLst/>
              <a:uLnTx/>
              <a:uFillTx/>
              <a:latin typeface="Calibri"/>
              <a:ea typeface="+mj-ea"/>
              <a:cs typeface="+mj-cs"/>
            </a:endParaRPr>
          </a:p>
        </p:txBody>
      </p:sp>
      <p:sp>
        <p:nvSpPr>
          <p:cNvPr id="113" name="Rectangle 5"/>
          <p:cNvSpPr>
            <a:spLocks noChangeArrowheads="1"/>
          </p:cNvSpPr>
          <p:nvPr>
            <p:custDataLst>
              <p:tags r:id="rId1"/>
            </p:custDataLst>
          </p:nvPr>
        </p:nvSpPr>
        <p:spPr bwMode="auto">
          <a:xfrm>
            <a:off x="1600200" y="21336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4" name="Rectangle 16"/>
          <p:cNvSpPr>
            <a:spLocks noChangeArrowheads="1"/>
          </p:cNvSpPr>
          <p:nvPr>
            <p:custDataLst>
              <p:tags r:id="rId2"/>
            </p:custDataLst>
          </p:nvPr>
        </p:nvSpPr>
        <p:spPr bwMode="auto">
          <a:xfrm>
            <a:off x="2514600" y="21336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5" name="Line 19"/>
          <p:cNvSpPr>
            <a:spLocks noChangeShapeType="1"/>
          </p:cNvSpPr>
          <p:nvPr>
            <p:custDataLst>
              <p:tags r:id="rId3"/>
            </p:custDataLst>
          </p:nvPr>
        </p:nvSpPr>
        <p:spPr bwMode="auto">
          <a:xfrm>
            <a:off x="1905000" y="21336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6" name="Rectangle 5"/>
          <p:cNvSpPr>
            <a:spLocks noChangeArrowheads="1"/>
          </p:cNvSpPr>
          <p:nvPr>
            <p:custDataLst>
              <p:tags r:id="rId4"/>
            </p:custDataLst>
          </p:nvPr>
        </p:nvSpPr>
        <p:spPr bwMode="auto">
          <a:xfrm>
            <a:off x="4038600" y="21336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7" name="Rectangle 16"/>
          <p:cNvSpPr>
            <a:spLocks noChangeArrowheads="1"/>
          </p:cNvSpPr>
          <p:nvPr>
            <p:custDataLst>
              <p:tags r:id="rId5"/>
            </p:custDataLst>
          </p:nvPr>
        </p:nvSpPr>
        <p:spPr bwMode="auto">
          <a:xfrm>
            <a:off x="4953000" y="21336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8" name="Line 19"/>
          <p:cNvSpPr>
            <a:spLocks noChangeShapeType="1"/>
          </p:cNvSpPr>
          <p:nvPr>
            <p:custDataLst>
              <p:tags r:id="rId6"/>
            </p:custDataLst>
          </p:nvPr>
        </p:nvSpPr>
        <p:spPr bwMode="auto">
          <a:xfrm>
            <a:off x="4343400" y="21336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9" name="Rectangle 5"/>
          <p:cNvSpPr>
            <a:spLocks noChangeArrowheads="1"/>
          </p:cNvSpPr>
          <p:nvPr>
            <p:custDataLst>
              <p:tags r:id="rId7"/>
            </p:custDataLst>
          </p:nvPr>
        </p:nvSpPr>
        <p:spPr bwMode="auto">
          <a:xfrm>
            <a:off x="1600200" y="16764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20" name="Rectangle 16"/>
          <p:cNvSpPr>
            <a:spLocks noChangeArrowheads="1"/>
          </p:cNvSpPr>
          <p:nvPr>
            <p:custDataLst>
              <p:tags r:id="rId8"/>
            </p:custDataLst>
          </p:nvPr>
        </p:nvSpPr>
        <p:spPr bwMode="auto">
          <a:xfrm>
            <a:off x="2514600" y="16764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21" name="Line 19"/>
          <p:cNvSpPr>
            <a:spLocks noChangeShapeType="1"/>
          </p:cNvSpPr>
          <p:nvPr>
            <p:custDataLst>
              <p:tags r:id="rId9"/>
            </p:custDataLst>
          </p:nvPr>
        </p:nvSpPr>
        <p:spPr bwMode="auto">
          <a:xfrm>
            <a:off x="1905000" y="16764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22" name="Rectangle 5"/>
          <p:cNvSpPr>
            <a:spLocks noChangeArrowheads="1"/>
          </p:cNvSpPr>
          <p:nvPr>
            <p:custDataLst>
              <p:tags r:id="rId10"/>
            </p:custDataLst>
          </p:nvPr>
        </p:nvSpPr>
        <p:spPr bwMode="auto">
          <a:xfrm>
            <a:off x="4038600" y="16764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23" name="Rectangle 16"/>
          <p:cNvSpPr>
            <a:spLocks noChangeArrowheads="1"/>
          </p:cNvSpPr>
          <p:nvPr>
            <p:custDataLst>
              <p:tags r:id="rId11"/>
            </p:custDataLst>
          </p:nvPr>
        </p:nvSpPr>
        <p:spPr bwMode="auto">
          <a:xfrm>
            <a:off x="4953000" y="16764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24" name="Line 19"/>
          <p:cNvSpPr>
            <a:spLocks noChangeShapeType="1"/>
          </p:cNvSpPr>
          <p:nvPr>
            <p:custDataLst>
              <p:tags r:id="rId12"/>
            </p:custDataLst>
          </p:nvPr>
        </p:nvSpPr>
        <p:spPr bwMode="auto">
          <a:xfrm>
            <a:off x="4343400" y="16764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25" name="Rectangle 5"/>
          <p:cNvSpPr>
            <a:spLocks noChangeArrowheads="1"/>
          </p:cNvSpPr>
          <p:nvPr>
            <p:custDataLst>
              <p:tags r:id="rId13"/>
            </p:custDataLst>
          </p:nvPr>
        </p:nvSpPr>
        <p:spPr bwMode="auto">
          <a:xfrm>
            <a:off x="1600200" y="12192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26" name="Rectangle 16"/>
          <p:cNvSpPr>
            <a:spLocks noChangeArrowheads="1"/>
          </p:cNvSpPr>
          <p:nvPr>
            <p:custDataLst>
              <p:tags r:id="rId14"/>
            </p:custDataLst>
          </p:nvPr>
        </p:nvSpPr>
        <p:spPr bwMode="auto">
          <a:xfrm>
            <a:off x="2514600" y="12192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27" name="Line 19"/>
          <p:cNvSpPr>
            <a:spLocks noChangeShapeType="1"/>
          </p:cNvSpPr>
          <p:nvPr>
            <p:custDataLst>
              <p:tags r:id="rId15"/>
            </p:custDataLst>
          </p:nvPr>
        </p:nvSpPr>
        <p:spPr bwMode="auto">
          <a:xfrm>
            <a:off x="1905000" y="12192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28" name="Rectangle 5"/>
          <p:cNvSpPr>
            <a:spLocks noChangeArrowheads="1"/>
          </p:cNvSpPr>
          <p:nvPr>
            <p:custDataLst>
              <p:tags r:id="rId16"/>
            </p:custDataLst>
          </p:nvPr>
        </p:nvSpPr>
        <p:spPr bwMode="auto">
          <a:xfrm>
            <a:off x="4038600" y="12192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29" name="Rectangle 16"/>
          <p:cNvSpPr>
            <a:spLocks noChangeArrowheads="1"/>
          </p:cNvSpPr>
          <p:nvPr>
            <p:custDataLst>
              <p:tags r:id="rId17"/>
            </p:custDataLst>
          </p:nvPr>
        </p:nvSpPr>
        <p:spPr bwMode="auto">
          <a:xfrm>
            <a:off x="4953000" y="12192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0" name="Line 19"/>
          <p:cNvSpPr>
            <a:spLocks noChangeShapeType="1"/>
          </p:cNvSpPr>
          <p:nvPr>
            <p:custDataLst>
              <p:tags r:id="rId18"/>
            </p:custDataLst>
          </p:nvPr>
        </p:nvSpPr>
        <p:spPr bwMode="auto">
          <a:xfrm>
            <a:off x="4343400" y="12192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1" name="Rectangle 5"/>
          <p:cNvSpPr>
            <a:spLocks noChangeArrowheads="1"/>
          </p:cNvSpPr>
          <p:nvPr>
            <p:custDataLst>
              <p:tags r:id="rId19"/>
            </p:custDataLst>
          </p:nvPr>
        </p:nvSpPr>
        <p:spPr bwMode="auto">
          <a:xfrm>
            <a:off x="1600200" y="25908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2" name="Rectangle 16"/>
          <p:cNvSpPr>
            <a:spLocks noChangeArrowheads="1"/>
          </p:cNvSpPr>
          <p:nvPr>
            <p:custDataLst>
              <p:tags r:id="rId20"/>
            </p:custDataLst>
          </p:nvPr>
        </p:nvSpPr>
        <p:spPr bwMode="auto">
          <a:xfrm>
            <a:off x="2514600" y="25908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3" name="Line 19"/>
          <p:cNvSpPr>
            <a:spLocks noChangeShapeType="1"/>
          </p:cNvSpPr>
          <p:nvPr>
            <p:custDataLst>
              <p:tags r:id="rId21"/>
            </p:custDataLst>
          </p:nvPr>
        </p:nvSpPr>
        <p:spPr bwMode="auto">
          <a:xfrm>
            <a:off x="1905000" y="25908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4" name="Rectangle 5"/>
          <p:cNvSpPr>
            <a:spLocks noChangeArrowheads="1"/>
          </p:cNvSpPr>
          <p:nvPr>
            <p:custDataLst>
              <p:tags r:id="rId22"/>
            </p:custDataLst>
          </p:nvPr>
        </p:nvSpPr>
        <p:spPr bwMode="auto">
          <a:xfrm>
            <a:off x="4038600" y="25908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5" name="Rectangle 16"/>
          <p:cNvSpPr>
            <a:spLocks noChangeArrowheads="1"/>
          </p:cNvSpPr>
          <p:nvPr>
            <p:custDataLst>
              <p:tags r:id="rId23"/>
            </p:custDataLst>
          </p:nvPr>
        </p:nvSpPr>
        <p:spPr bwMode="auto">
          <a:xfrm>
            <a:off x="4953000" y="25908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6" name="Line 19"/>
          <p:cNvSpPr>
            <a:spLocks noChangeShapeType="1"/>
          </p:cNvSpPr>
          <p:nvPr>
            <p:custDataLst>
              <p:tags r:id="rId24"/>
            </p:custDataLst>
          </p:nvPr>
        </p:nvSpPr>
        <p:spPr bwMode="auto">
          <a:xfrm>
            <a:off x="4343400" y="25908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nvGrpSpPr>
          <p:cNvPr id="137" name="Group 136"/>
          <p:cNvGrpSpPr/>
          <p:nvPr/>
        </p:nvGrpSpPr>
        <p:grpSpPr>
          <a:xfrm>
            <a:off x="1600200" y="3934690"/>
            <a:ext cx="3200400" cy="2999510"/>
            <a:chOff x="1600200" y="3934690"/>
            <a:chExt cx="3200400" cy="2999510"/>
          </a:xfrm>
        </p:grpSpPr>
        <p:sp>
          <p:nvSpPr>
            <p:cNvPr id="138" name="TextBox 137"/>
            <p:cNvSpPr txBox="1"/>
            <p:nvPr>
              <p:custDataLst>
                <p:tags r:id="rId82"/>
              </p:custDataLst>
            </p:nvPr>
          </p:nvSpPr>
          <p:spPr>
            <a:xfrm>
              <a:off x="1600200" y="6410980"/>
              <a:ext cx="1143000"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009051"/>
                  </a:solidFill>
                  <a:effectLst/>
                  <a:uLnTx/>
                  <a:uFillTx/>
                  <a:latin typeface="Calibri"/>
                  <a:ea typeface="+mn-ea"/>
                  <a:cs typeface="+mn-cs"/>
                </a:rPr>
                <a:t>hit?</a:t>
              </a:r>
            </a:p>
          </p:txBody>
        </p:sp>
        <p:sp>
          <p:nvSpPr>
            <p:cNvPr id="139" name="Line 49"/>
            <p:cNvSpPr>
              <a:spLocks noChangeShapeType="1"/>
            </p:cNvSpPr>
            <p:nvPr>
              <p:custDataLst>
                <p:tags r:id="rId83"/>
              </p:custDataLst>
            </p:nvPr>
          </p:nvSpPr>
          <p:spPr bwMode="auto">
            <a:xfrm flipH="1">
              <a:off x="2133600" y="4267200"/>
              <a:ext cx="0" cy="167640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0" name="Line 49"/>
            <p:cNvSpPr>
              <a:spLocks noChangeShapeType="1"/>
            </p:cNvSpPr>
            <p:nvPr>
              <p:custDataLst>
                <p:tags r:id="rId84"/>
              </p:custDataLst>
            </p:nvPr>
          </p:nvSpPr>
          <p:spPr bwMode="auto">
            <a:xfrm flipH="1">
              <a:off x="2406579" y="4419600"/>
              <a:ext cx="0" cy="167640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1" name="Line 53"/>
            <p:cNvSpPr>
              <a:spLocks noChangeShapeType="1"/>
            </p:cNvSpPr>
            <p:nvPr>
              <p:custDataLst>
                <p:tags r:id="rId85"/>
              </p:custDataLst>
            </p:nvPr>
          </p:nvSpPr>
          <p:spPr bwMode="auto">
            <a:xfrm flipH="1" flipV="1">
              <a:off x="2286000" y="6324600"/>
              <a:ext cx="0" cy="38100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2" name="AutoShape 77"/>
            <p:cNvSpPr>
              <a:spLocks noChangeArrowheads="1"/>
            </p:cNvSpPr>
            <p:nvPr>
              <p:custDataLst>
                <p:tags r:id="rId86"/>
              </p:custDataLst>
            </p:nvPr>
          </p:nvSpPr>
          <p:spPr bwMode="auto">
            <a:xfrm rot="5400000" flipH="1">
              <a:off x="1975366" y="5720834"/>
              <a:ext cx="609600" cy="597932"/>
            </a:xfrm>
            <a:prstGeom prst="moon">
              <a:avLst>
                <a:gd name="adj" fmla="val 71690"/>
              </a:avLst>
            </a:prstGeom>
            <a:solidFill>
              <a:sysClr val="windowText" lastClr="000000">
                <a:lumMod val="50000"/>
                <a:lumOff val="50000"/>
              </a:sysClr>
            </a:solidFill>
            <a:ln w="28575" algn="ctr">
              <a:solidFill>
                <a:sysClr val="windowText" lastClr="000000"/>
              </a:solidFill>
              <a:miter lim="800000"/>
              <a:headEnd/>
              <a:tailEnd/>
            </a:ln>
            <a:effectLst/>
          </p:spPr>
          <p:txBody>
            <a:bodyPr wrap="square"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3" name="AutoShape 46"/>
            <p:cNvSpPr>
              <a:spLocks noChangeArrowheads="1"/>
            </p:cNvSpPr>
            <p:nvPr>
              <p:custDataLst>
                <p:tags r:id="rId87"/>
              </p:custDataLst>
            </p:nvPr>
          </p:nvSpPr>
          <p:spPr bwMode="auto">
            <a:xfrm rot="5400000">
              <a:off x="2005445" y="3910445"/>
              <a:ext cx="332509" cy="381000"/>
            </a:xfrm>
            <a:prstGeom prst="flowChartDelay">
              <a:avLst/>
            </a:prstGeom>
            <a:solidFill>
              <a:sysClr val="windowText" lastClr="000000">
                <a:lumMod val="50000"/>
                <a:lumOff val="50000"/>
              </a:sysClr>
            </a:solidFill>
            <a:ln w="28575" algn="ctr">
              <a:solidFill>
                <a:sysClr val="windowText" lastClr="000000"/>
              </a:solidFill>
              <a:miter lim="800000"/>
              <a:headEnd/>
              <a:tailEnd/>
            </a:ln>
            <a:effectLst/>
          </p:spPr>
          <p:txBody>
            <a:bodyPr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4" name="Line 49"/>
            <p:cNvSpPr>
              <a:spLocks noChangeShapeType="1"/>
            </p:cNvSpPr>
            <p:nvPr>
              <p:custDataLst>
                <p:tags r:id="rId88"/>
              </p:custDataLst>
            </p:nvPr>
          </p:nvSpPr>
          <p:spPr bwMode="auto">
            <a:xfrm flipH="1" flipV="1">
              <a:off x="4572000" y="4267200"/>
              <a:ext cx="0" cy="15240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5" name="AutoShape 46"/>
            <p:cNvSpPr>
              <a:spLocks noChangeArrowheads="1"/>
            </p:cNvSpPr>
            <p:nvPr>
              <p:custDataLst>
                <p:tags r:id="rId89"/>
              </p:custDataLst>
            </p:nvPr>
          </p:nvSpPr>
          <p:spPr bwMode="auto">
            <a:xfrm rot="5400000">
              <a:off x="4443845" y="3910445"/>
              <a:ext cx="332509" cy="381000"/>
            </a:xfrm>
            <a:prstGeom prst="flowChartDelay">
              <a:avLst/>
            </a:prstGeom>
            <a:solidFill>
              <a:sysClr val="windowText" lastClr="000000">
                <a:lumMod val="50000"/>
                <a:lumOff val="50000"/>
              </a:sysClr>
            </a:solidFill>
            <a:ln w="28575" algn="ctr">
              <a:solidFill>
                <a:sysClr val="windowText" lastClr="000000"/>
              </a:solidFill>
              <a:miter lim="800000"/>
              <a:headEnd/>
              <a:tailEnd/>
            </a:ln>
            <a:effectLst/>
          </p:spPr>
          <p:txBody>
            <a:bodyPr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6" name="Line 48"/>
            <p:cNvSpPr>
              <a:spLocks noChangeShapeType="1"/>
            </p:cNvSpPr>
            <p:nvPr>
              <p:custDataLst>
                <p:tags r:id="rId90"/>
              </p:custDataLst>
            </p:nvPr>
          </p:nvSpPr>
          <p:spPr bwMode="auto">
            <a:xfrm flipH="1">
              <a:off x="2391504" y="4419600"/>
              <a:ext cx="2194560" cy="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147" name="Group 146"/>
          <p:cNvGrpSpPr/>
          <p:nvPr/>
        </p:nvGrpSpPr>
        <p:grpSpPr>
          <a:xfrm>
            <a:off x="1752600" y="1905000"/>
            <a:ext cx="3809999" cy="3048000"/>
            <a:chOff x="1752600" y="1905000"/>
            <a:chExt cx="3809999" cy="3048000"/>
          </a:xfrm>
        </p:grpSpPr>
        <p:sp>
          <p:nvSpPr>
            <p:cNvPr id="148" name="Line 43"/>
            <p:cNvSpPr>
              <a:spLocks noChangeShapeType="1"/>
            </p:cNvSpPr>
            <p:nvPr>
              <p:custDataLst>
                <p:tags r:id="rId70"/>
              </p:custDataLst>
            </p:nvPr>
          </p:nvSpPr>
          <p:spPr bwMode="auto">
            <a:xfrm flipH="1">
              <a:off x="2286000" y="1905000"/>
              <a:ext cx="0" cy="1371600"/>
            </a:xfrm>
            <a:prstGeom prst="line">
              <a:avLst/>
            </a:prstGeom>
            <a:noFill/>
            <a:ln w="28575">
              <a:solidFill>
                <a:srgbClr val="009051"/>
              </a:solidFill>
              <a:round/>
              <a:headEnd type="oval" w="lg" len="lg"/>
              <a:tailEnd type="arrow"/>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149" name="Line 48"/>
            <p:cNvSpPr>
              <a:spLocks noChangeShapeType="1"/>
            </p:cNvSpPr>
            <p:nvPr>
              <p:custDataLst>
                <p:tags r:id="rId71"/>
              </p:custDataLst>
            </p:nvPr>
          </p:nvSpPr>
          <p:spPr bwMode="auto">
            <a:xfrm flipH="1">
              <a:off x="1752600" y="3810000"/>
              <a:ext cx="304800" cy="0"/>
            </a:xfrm>
            <a:prstGeom prst="line">
              <a:avLst/>
            </a:prstGeom>
            <a:noFill/>
            <a:ln w="28575">
              <a:solidFill>
                <a:srgbClr val="009051"/>
              </a:solidFill>
              <a:round/>
              <a:headEnd/>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150" name="Line 51"/>
            <p:cNvSpPr>
              <a:spLocks noChangeShapeType="1"/>
            </p:cNvSpPr>
            <p:nvPr>
              <p:custDataLst>
                <p:tags r:id="rId72"/>
              </p:custDataLst>
            </p:nvPr>
          </p:nvSpPr>
          <p:spPr bwMode="auto">
            <a:xfrm flipH="1">
              <a:off x="1752600" y="1905000"/>
              <a:ext cx="0" cy="1905000"/>
            </a:xfrm>
            <a:prstGeom prst="line">
              <a:avLst/>
            </a:prstGeom>
            <a:noFill/>
            <a:ln w="28575">
              <a:solidFill>
                <a:srgbClr val="009051"/>
              </a:solidFill>
              <a:round/>
              <a:headEnd type="oval" w="lg" len="lg"/>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151" name="Line 21"/>
            <p:cNvSpPr>
              <a:spLocks noChangeShapeType="1"/>
            </p:cNvSpPr>
            <p:nvPr>
              <p:custDataLst>
                <p:tags r:id="rId73"/>
              </p:custDataLst>
            </p:nvPr>
          </p:nvSpPr>
          <p:spPr bwMode="auto">
            <a:xfrm>
              <a:off x="3276600" y="1905000"/>
              <a:ext cx="0" cy="2819400"/>
            </a:xfrm>
            <a:prstGeom prst="line">
              <a:avLst/>
            </a:prstGeom>
            <a:noFill/>
            <a:ln w="38100">
              <a:solidFill>
                <a:srgbClr val="0070C0"/>
              </a:solidFill>
              <a:round/>
              <a:headEnd type="oval" w="lg" len="lg"/>
              <a:tailEnd w="sm" len="me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152" name="Line 48"/>
            <p:cNvSpPr>
              <a:spLocks noChangeShapeType="1"/>
            </p:cNvSpPr>
            <p:nvPr>
              <p:custDataLst>
                <p:tags r:id="rId74"/>
              </p:custDataLst>
            </p:nvPr>
          </p:nvSpPr>
          <p:spPr bwMode="auto">
            <a:xfrm flipH="1" flipV="1">
              <a:off x="2057400" y="3810000"/>
              <a:ext cx="0" cy="152400"/>
            </a:xfrm>
            <a:prstGeom prst="line">
              <a:avLst/>
            </a:prstGeom>
            <a:noFill/>
            <a:ln w="28575">
              <a:solidFill>
                <a:srgbClr val="009051"/>
              </a:solidFill>
              <a:round/>
              <a:headEnd/>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153" name="Line 43"/>
            <p:cNvSpPr>
              <a:spLocks noChangeShapeType="1"/>
            </p:cNvSpPr>
            <p:nvPr>
              <p:custDataLst>
                <p:tags r:id="rId75"/>
              </p:custDataLst>
            </p:nvPr>
          </p:nvSpPr>
          <p:spPr bwMode="auto">
            <a:xfrm flipH="1">
              <a:off x="4724400" y="1905000"/>
              <a:ext cx="0" cy="1371600"/>
            </a:xfrm>
            <a:prstGeom prst="line">
              <a:avLst/>
            </a:prstGeom>
            <a:noFill/>
            <a:ln w="28575">
              <a:solidFill>
                <a:srgbClr val="009051"/>
              </a:solidFill>
              <a:round/>
              <a:headEnd type="oval" w="lg" len="lg"/>
              <a:tailEnd type="arrow"/>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154" name="Line 48"/>
            <p:cNvSpPr>
              <a:spLocks noChangeShapeType="1"/>
            </p:cNvSpPr>
            <p:nvPr>
              <p:custDataLst>
                <p:tags r:id="rId76"/>
              </p:custDataLst>
            </p:nvPr>
          </p:nvSpPr>
          <p:spPr bwMode="auto">
            <a:xfrm flipH="1">
              <a:off x="4191000" y="3810000"/>
              <a:ext cx="304800" cy="0"/>
            </a:xfrm>
            <a:prstGeom prst="line">
              <a:avLst/>
            </a:prstGeom>
            <a:noFill/>
            <a:ln w="28575">
              <a:solidFill>
                <a:srgbClr val="009051"/>
              </a:solidFill>
              <a:round/>
              <a:headEnd/>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155" name="Line 51"/>
            <p:cNvSpPr>
              <a:spLocks noChangeShapeType="1"/>
            </p:cNvSpPr>
            <p:nvPr>
              <p:custDataLst>
                <p:tags r:id="rId77"/>
              </p:custDataLst>
            </p:nvPr>
          </p:nvSpPr>
          <p:spPr bwMode="auto">
            <a:xfrm flipH="1">
              <a:off x="4191000" y="1905000"/>
              <a:ext cx="0" cy="1905000"/>
            </a:xfrm>
            <a:prstGeom prst="line">
              <a:avLst/>
            </a:prstGeom>
            <a:noFill/>
            <a:ln w="28575">
              <a:solidFill>
                <a:srgbClr val="009051"/>
              </a:solidFill>
              <a:round/>
              <a:headEnd type="oval" w="lg" len="lg"/>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156" name="Line 48"/>
            <p:cNvSpPr>
              <a:spLocks noChangeShapeType="1"/>
            </p:cNvSpPr>
            <p:nvPr>
              <p:custDataLst>
                <p:tags r:id="rId78"/>
              </p:custDataLst>
            </p:nvPr>
          </p:nvSpPr>
          <p:spPr bwMode="auto">
            <a:xfrm flipH="1" flipV="1">
              <a:off x="4495800" y="3810000"/>
              <a:ext cx="0" cy="152400"/>
            </a:xfrm>
            <a:prstGeom prst="line">
              <a:avLst/>
            </a:prstGeom>
            <a:noFill/>
            <a:ln w="28575">
              <a:solidFill>
                <a:srgbClr val="009051"/>
              </a:solidFill>
              <a:round/>
              <a:headEnd/>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157" name="Line 21"/>
            <p:cNvSpPr>
              <a:spLocks noChangeShapeType="1"/>
            </p:cNvSpPr>
            <p:nvPr>
              <p:custDataLst>
                <p:tags r:id="rId79"/>
              </p:custDataLst>
            </p:nvPr>
          </p:nvSpPr>
          <p:spPr bwMode="auto">
            <a:xfrm flipH="1">
              <a:off x="5561720" y="1905000"/>
              <a:ext cx="879" cy="3027642"/>
            </a:xfrm>
            <a:prstGeom prst="line">
              <a:avLst/>
            </a:prstGeom>
            <a:noFill/>
            <a:ln w="38100">
              <a:solidFill>
                <a:srgbClr val="0070C0"/>
              </a:solidFill>
              <a:round/>
              <a:headEnd type="oval" w="lg" len="lg"/>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158" name="Line 48"/>
            <p:cNvSpPr>
              <a:spLocks noChangeShapeType="1"/>
            </p:cNvSpPr>
            <p:nvPr>
              <p:custDataLst>
                <p:tags r:id="rId80"/>
              </p:custDataLst>
            </p:nvPr>
          </p:nvSpPr>
          <p:spPr bwMode="auto">
            <a:xfrm flipH="1">
              <a:off x="3276600" y="4724400"/>
              <a:ext cx="1447800" cy="0"/>
            </a:xfrm>
            <a:prstGeom prst="line">
              <a:avLst/>
            </a:prstGeom>
            <a:noFill/>
            <a:ln w="38100">
              <a:solidFill>
                <a:srgbClr val="0070C0"/>
              </a:solidFill>
              <a:round/>
              <a:headEnd/>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159" name="Line 48"/>
            <p:cNvSpPr>
              <a:spLocks noChangeShapeType="1"/>
            </p:cNvSpPr>
            <p:nvPr>
              <p:custDataLst>
                <p:tags r:id="rId81"/>
              </p:custDataLst>
            </p:nvPr>
          </p:nvSpPr>
          <p:spPr bwMode="auto">
            <a:xfrm flipH="1" flipV="1">
              <a:off x="4724400" y="4724400"/>
              <a:ext cx="0" cy="228600"/>
            </a:xfrm>
            <a:prstGeom prst="line">
              <a:avLst/>
            </a:prstGeom>
            <a:noFill/>
            <a:ln w="38100">
              <a:solidFill>
                <a:srgbClr val="0070C0"/>
              </a:solidFill>
              <a:round/>
              <a:headEnd/>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grpSp>
      <p:grpSp>
        <p:nvGrpSpPr>
          <p:cNvPr id="160" name="Group 159"/>
          <p:cNvGrpSpPr/>
          <p:nvPr/>
        </p:nvGrpSpPr>
        <p:grpSpPr>
          <a:xfrm>
            <a:off x="2133600" y="4900550"/>
            <a:ext cx="5410200" cy="966850"/>
            <a:chOff x="2133600" y="4900550"/>
            <a:chExt cx="5410200" cy="966850"/>
          </a:xfrm>
        </p:grpSpPr>
        <p:sp>
          <p:nvSpPr>
            <p:cNvPr id="161" name="Line 53"/>
            <p:cNvSpPr>
              <a:spLocks noChangeShapeType="1"/>
            </p:cNvSpPr>
            <p:nvPr>
              <p:custDataLst>
                <p:tags r:id="rId57"/>
              </p:custDataLst>
            </p:nvPr>
          </p:nvSpPr>
          <p:spPr bwMode="auto">
            <a:xfrm flipH="1" flipV="1">
              <a:off x="6019800" y="5334000"/>
              <a:ext cx="0" cy="533400"/>
            </a:xfrm>
            <a:prstGeom prst="line">
              <a:avLst/>
            </a:prstGeom>
            <a:noFill/>
            <a:ln w="38100">
              <a:solidFill>
                <a:srgbClr val="0070C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nvGrpSpPr>
            <p:cNvPr id="162" name="Group 161"/>
            <p:cNvGrpSpPr/>
            <p:nvPr/>
          </p:nvGrpSpPr>
          <p:grpSpPr>
            <a:xfrm>
              <a:off x="2133600" y="4900550"/>
              <a:ext cx="5007986" cy="509650"/>
              <a:chOff x="2133600" y="4900550"/>
              <a:chExt cx="5007986" cy="509650"/>
            </a:xfrm>
          </p:grpSpPr>
          <p:grpSp>
            <p:nvGrpSpPr>
              <p:cNvPr id="165" name="Group 164"/>
              <p:cNvGrpSpPr/>
              <p:nvPr/>
            </p:nvGrpSpPr>
            <p:grpSpPr>
              <a:xfrm>
                <a:off x="2133600" y="4942823"/>
                <a:ext cx="5007986" cy="467377"/>
                <a:chOff x="2133600" y="4942823"/>
                <a:chExt cx="5007986" cy="467377"/>
              </a:xfrm>
            </p:grpSpPr>
            <p:grpSp>
              <p:nvGrpSpPr>
                <p:cNvPr id="167" name="Group 31"/>
                <p:cNvGrpSpPr>
                  <a:grpSpLocks/>
                </p:cNvGrpSpPr>
                <p:nvPr>
                  <p:custDataLst>
                    <p:tags r:id="rId61"/>
                  </p:custDataLst>
                </p:nvPr>
              </p:nvGrpSpPr>
              <p:grpSpPr bwMode="auto">
                <a:xfrm rot="5400000">
                  <a:off x="5475794" y="3658030"/>
                  <a:ext cx="381000" cy="2950585"/>
                  <a:chOff x="4848" y="2298"/>
                  <a:chExt cx="240" cy="870"/>
                </a:xfrm>
              </p:grpSpPr>
              <p:sp>
                <p:nvSpPr>
                  <p:cNvPr id="172" name="Line 32"/>
                  <p:cNvSpPr>
                    <a:spLocks noChangeShapeType="1"/>
                  </p:cNvSpPr>
                  <p:nvPr>
                    <p:custDataLst>
                      <p:tags r:id="rId66"/>
                    </p:custDataLst>
                  </p:nvPr>
                </p:nvSpPr>
                <p:spPr bwMode="auto">
                  <a:xfrm>
                    <a:off x="4848" y="2298"/>
                    <a:ext cx="0" cy="87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73" name="Line 33"/>
                  <p:cNvSpPr>
                    <a:spLocks noChangeShapeType="1"/>
                  </p:cNvSpPr>
                  <p:nvPr>
                    <p:custDataLst>
                      <p:tags r:id="rId67"/>
                    </p:custDataLst>
                  </p:nvPr>
                </p:nvSpPr>
                <p:spPr bwMode="auto">
                  <a:xfrm>
                    <a:off x="5088" y="2388"/>
                    <a:ext cx="0" cy="69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74" name="Line 34"/>
                  <p:cNvSpPr>
                    <a:spLocks noChangeShapeType="1"/>
                  </p:cNvSpPr>
                  <p:nvPr>
                    <p:custDataLst>
                      <p:tags r:id="rId68"/>
                    </p:custDataLst>
                  </p:nvPr>
                </p:nvSpPr>
                <p:spPr bwMode="auto">
                  <a:xfrm>
                    <a:off x="4848" y="2298"/>
                    <a:ext cx="240" cy="9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75" name="Line 35"/>
                  <p:cNvSpPr>
                    <a:spLocks noChangeShapeType="1"/>
                  </p:cNvSpPr>
                  <p:nvPr>
                    <p:custDataLst>
                      <p:tags r:id="rId69"/>
                    </p:custDataLst>
                  </p:nvPr>
                </p:nvSpPr>
                <p:spPr bwMode="auto">
                  <a:xfrm flipV="1">
                    <a:off x="4848" y="3078"/>
                    <a:ext cx="240" cy="9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168" name="Line 49"/>
                <p:cNvSpPr>
                  <a:spLocks noChangeShapeType="1"/>
                </p:cNvSpPr>
                <p:nvPr>
                  <p:custDataLst>
                    <p:tags r:id="rId62"/>
                  </p:custDataLst>
                </p:nvPr>
              </p:nvSpPr>
              <p:spPr bwMode="auto">
                <a:xfrm>
                  <a:off x="2133600" y="5334000"/>
                  <a:ext cx="685800" cy="0"/>
                </a:xfrm>
                <a:prstGeom prst="line">
                  <a:avLst/>
                </a:prstGeom>
                <a:noFill/>
                <a:ln w="28575">
                  <a:solidFill>
                    <a:sysClr val="windowText" lastClr="000000"/>
                  </a:solidFill>
                  <a:round/>
                  <a:headEnd type="oval"/>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9" name="Line 49"/>
                <p:cNvSpPr>
                  <a:spLocks noChangeShapeType="1"/>
                </p:cNvSpPr>
                <p:nvPr>
                  <p:custDataLst>
                    <p:tags r:id="rId63"/>
                  </p:custDataLst>
                </p:nvPr>
              </p:nvSpPr>
              <p:spPr bwMode="auto">
                <a:xfrm>
                  <a:off x="2406576" y="5181600"/>
                  <a:ext cx="402336" cy="0"/>
                </a:xfrm>
                <a:prstGeom prst="line">
                  <a:avLst/>
                </a:prstGeom>
                <a:noFill/>
                <a:ln w="28575">
                  <a:solidFill>
                    <a:sysClr val="windowText" lastClr="000000"/>
                  </a:solidFill>
                  <a:round/>
                  <a:headEnd type="oval"/>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70" name="Rectangle 169"/>
                <p:cNvSpPr/>
                <p:nvPr>
                  <p:custDataLst>
                    <p:tags r:id="rId64"/>
                  </p:custDataLst>
                </p:nvPr>
              </p:nvSpPr>
              <p:spPr>
                <a:xfrm>
                  <a:off x="2819400" y="4953000"/>
                  <a:ext cx="228600" cy="457200"/>
                </a:xfrm>
                <a:prstGeom prst="rect">
                  <a:avLst/>
                </a:prstGeom>
                <a:noFill/>
                <a:ln w="285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
                    <a:cs typeface=""/>
                  </a:endParaRPr>
                </a:p>
              </p:txBody>
            </p:sp>
            <p:cxnSp>
              <p:nvCxnSpPr>
                <p:cNvPr id="171" name="Straight Arrow Connector 170"/>
                <p:cNvCxnSpPr/>
                <p:nvPr>
                  <p:custDataLst>
                    <p:tags r:id="rId65"/>
                  </p:custDataLst>
                </p:nvPr>
              </p:nvCxnSpPr>
              <p:spPr>
                <a:xfrm>
                  <a:off x="3046831" y="5181600"/>
                  <a:ext cx="1240465" cy="1588"/>
                </a:xfrm>
                <a:prstGeom prst="straightConnector1">
                  <a:avLst/>
                </a:prstGeom>
                <a:noFill/>
                <a:ln w="28575" cap="flat" cmpd="sng" algn="ctr">
                  <a:solidFill>
                    <a:sysClr val="windowText" lastClr="000000"/>
                  </a:solidFill>
                  <a:prstDash val="solid"/>
                  <a:tailEnd type="arrow"/>
                </a:ln>
                <a:effectLst/>
              </p:spPr>
            </p:cxnSp>
          </p:grpSp>
          <p:sp>
            <p:nvSpPr>
              <p:cNvPr id="166" name="TextBox 165"/>
              <p:cNvSpPr txBox="1"/>
              <p:nvPr>
                <p:custDataLst>
                  <p:tags r:id="rId60"/>
                </p:custDataLst>
              </p:nvPr>
            </p:nvSpPr>
            <p:spPr>
              <a:xfrm>
                <a:off x="5086595" y="4900550"/>
                <a:ext cx="1542806" cy="461665"/>
              </a:xfrm>
              <a:prstGeom prst="rect">
                <a:avLst/>
              </a:prstGeom>
              <a:noFill/>
              <a:ln>
                <a:noFill/>
              </a:ln>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Calibri"/>
                    <a:ea typeface="+mn-ea"/>
                    <a:cs typeface="+mn-cs"/>
                  </a:rPr>
                  <a:t>line select</a:t>
                </a:r>
              </a:p>
            </p:txBody>
          </p:sp>
        </p:grpSp>
        <p:sp>
          <p:nvSpPr>
            <p:cNvPr id="163" name="Line 48"/>
            <p:cNvSpPr>
              <a:spLocks noChangeShapeType="1"/>
            </p:cNvSpPr>
            <p:nvPr>
              <p:custDataLst>
                <p:tags r:id="rId58"/>
              </p:custDataLst>
            </p:nvPr>
          </p:nvSpPr>
          <p:spPr bwMode="auto">
            <a:xfrm flipV="1">
              <a:off x="5910044" y="5562600"/>
              <a:ext cx="228600" cy="76200"/>
            </a:xfrm>
            <a:prstGeom prst="line">
              <a:avLst/>
            </a:prstGeom>
            <a:noFill/>
            <a:ln w="28575">
              <a:solidFill>
                <a:srgbClr val="0070C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4" name="TextBox 163"/>
            <p:cNvSpPr txBox="1"/>
            <p:nvPr>
              <p:custDataLst>
                <p:tags r:id="rId59"/>
              </p:custDataLst>
            </p:nvPr>
          </p:nvSpPr>
          <p:spPr>
            <a:xfrm>
              <a:off x="6172200" y="5391090"/>
              <a:ext cx="1371600" cy="400110"/>
            </a:xfrm>
            <a:prstGeom prst="rect">
              <a:avLst/>
            </a:prstGeom>
            <a:noFill/>
            <a:ln>
              <a:noFill/>
            </a:ln>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smtClean="0">
                  <a:ln>
                    <a:noFill/>
                  </a:ln>
                  <a:solidFill>
                    <a:srgbClr val="0070C0"/>
                  </a:solidFill>
                  <a:effectLst/>
                  <a:uLnTx/>
                  <a:uFillTx/>
                  <a:latin typeface="Calibri"/>
                  <a:ea typeface="+mn-ea"/>
                  <a:cs typeface="+mn-cs"/>
                </a:rPr>
                <a:t>64bytes</a:t>
              </a:r>
            </a:p>
          </p:txBody>
        </p:sp>
      </p:grpSp>
      <p:sp>
        <p:nvSpPr>
          <p:cNvPr id="176" name="Rectangle 175"/>
          <p:cNvSpPr/>
          <p:nvPr>
            <p:custDataLst>
              <p:tags r:id="rId25"/>
            </p:custDataLst>
          </p:nvPr>
        </p:nvSpPr>
        <p:spPr>
          <a:xfrm>
            <a:off x="86434" y="530856"/>
            <a:ext cx="3292931" cy="459744"/>
          </a:xfrm>
          <a:prstGeom prst="rect">
            <a:avLst/>
          </a:prstGeom>
          <a:noFill/>
          <a:ln w="285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tab pos="1031875" algn="l"/>
                <a:tab pos="2571750" algn="l"/>
                <a:tab pos="3709988" algn="l"/>
              </a:tabLst>
              <a:defRPr/>
            </a:pPr>
            <a:r>
              <a:rPr kumimoji="0" lang="en-US" sz="1800" b="0" i="0" u="none" strike="noStrike" kern="0" cap="none" spc="0" normalizeH="0" baseline="0" noProof="0" dirty="0" smtClean="0">
                <a:ln>
                  <a:noFill/>
                </a:ln>
                <a:solidFill>
                  <a:prstClr val="black"/>
                </a:solidFill>
                <a:effectLst/>
                <a:uLnTx/>
                <a:uFillTx/>
                <a:latin typeface="Calibri"/>
                <a:ea typeface=""/>
                <a:cs typeface=""/>
              </a:rPr>
              <a:t>  Tag         Index     Offset</a:t>
            </a:r>
          </a:p>
        </p:txBody>
      </p:sp>
      <p:cxnSp>
        <p:nvCxnSpPr>
          <p:cNvPr id="177" name="Straight Connector 176"/>
          <p:cNvCxnSpPr/>
          <p:nvPr>
            <p:custDataLst>
              <p:tags r:id="rId26"/>
            </p:custDataLst>
          </p:nvPr>
        </p:nvCxnSpPr>
        <p:spPr>
          <a:xfrm>
            <a:off x="2287545" y="530856"/>
            <a:ext cx="0" cy="447044"/>
          </a:xfrm>
          <a:prstGeom prst="line">
            <a:avLst/>
          </a:prstGeom>
          <a:noFill/>
          <a:ln w="28575" cap="flat" cmpd="sng" algn="ctr">
            <a:solidFill>
              <a:sysClr val="windowText" lastClr="000000"/>
            </a:solidFill>
            <a:prstDash val="solid"/>
          </a:ln>
          <a:effectLst/>
        </p:spPr>
      </p:cxnSp>
      <p:grpSp>
        <p:nvGrpSpPr>
          <p:cNvPr id="178" name="Group 177"/>
          <p:cNvGrpSpPr/>
          <p:nvPr/>
        </p:nvGrpSpPr>
        <p:grpSpPr>
          <a:xfrm>
            <a:off x="1349128" y="981118"/>
            <a:ext cx="251988" cy="960120"/>
            <a:chOff x="1349128" y="981118"/>
            <a:chExt cx="251988" cy="960120"/>
          </a:xfrm>
        </p:grpSpPr>
        <p:sp>
          <p:nvSpPr>
            <p:cNvPr id="179" name="Line 41"/>
            <p:cNvSpPr>
              <a:spLocks noChangeShapeType="1"/>
            </p:cNvSpPr>
            <p:nvPr>
              <p:custDataLst>
                <p:tags r:id="rId55"/>
              </p:custDataLst>
            </p:nvPr>
          </p:nvSpPr>
          <p:spPr bwMode="auto">
            <a:xfrm>
              <a:off x="1349128" y="981118"/>
              <a:ext cx="0" cy="96012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80" name="Line 42"/>
            <p:cNvSpPr>
              <a:spLocks noChangeShapeType="1"/>
            </p:cNvSpPr>
            <p:nvPr>
              <p:custDataLst>
                <p:tags r:id="rId56"/>
              </p:custDataLst>
            </p:nvPr>
          </p:nvSpPr>
          <p:spPr bwMode="auto">
            <a:xfrm>
              <a:off x="1349128" y="1928750"/>
              <a:ext cx="251988" cy="0"/>
            </a:xfrm>
            <a:prstGeom prst="line">
              <a:avLst/>
            </a:prstGeom>
            <a:noFill/>
            <a:ln w="28575">
              <a:solidFill>
                <a:sysClr val="windowText" lastClr="000000"/>
              </a:solidFill>
              <a:round/>
              <a:headEnd type="none" w="med" len="med"/>
              <a:tailEnd type="arrow" w="med" len="me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cxnSp>
        <p:nvCxnSpPr>
          <p:cNvPr id="181" name="Straight Connector 180"/>
          <p:cNvCxnSpPr/>
          <p:nvPr>
            <p:custDataLst>
              <p:tags r:id="rId27"/>
            </p:custDataLst>
          </p:nvPr>
        </p:nvCxnSpPr>
        <p:spPr>
          <a:xfrm>
            <a:off x="1129349" y="543556"/>
            <a:ext cx="0" cy="447044"/>
          </a:xfrm>
          <a:prstGeom prst="line">
            <a:avLst/>
          </a:prstGeom>
          <a:noFill/>
          <a:ln w="28575" cap="flat" cmpd="sng" algn="ctr">
            <a:solidFill>
              <a:sysClr val="windowText" lastClr="000000"/>
            </a:solidFill>
            <a:prstDash val="solid"/>
          </a:ln>
          <a:effectLst/>
        </p:spPr>
      </p:cxnSp>
      <p:grpSp>
        <p:nvGrpSpPr>
          <p:cNvPr id="182" name="Group 181"/>
          <p:cNvGrpSpPr/>
          <p:nvPr/>
        </p:nvGrpSpPr>
        <p:grpSpPr>
          <a:xfrm>
            <a:off x="2976752" y="994854"/>
            <a:ext cx="4526437" cy="5939346"/>
            <a:chOff x="2976752" y="994854"/>
            <a:chExt cx="4526437" cy="5939346"/>
          </a:xfrm>
        </p:grpSpPr>
        <p:grpSp>
          <p:nvGrpSpPr>
            <p:cNvPr id="183" name="Group 182"/>
            <p:cNvGrpSpPr/>
            <p:nvPr/>
          </p:nvGrpSpPr>
          <p:grpSpPr>
            <a:xfrm>
              <a:off x="4267201" y="5847185"/>
              <a:ext cx="3235988" cy="1087015"/>
              <a:chOff x="4267201" y="5847185"/>
              <a:chExt cx="3235988" cy="1087015"/>
            </a:xfrm>
          </p:grpSpPr>
          <p:sp>
            <p:nvSpPr>
              <p:cNvPr id="187" name="TextBox 186"/>
              <p:cNvSpPr txBox="1"/>
              <p:nvPr>
                <p:custDataLst>
                  <p:tags r:id="rId44"/>
                </p:custDataLst>
              </p:nvPr>
            </p:nvSpPr>
            <p:spPr>
              <a:xfrm>
                <a:off x="5181600" y="6410980"/>
                <a:ext cx="1066800"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0070C0"/>
                    </a:solidFill>
                    <a:effectLst/>
                    <a:uLnTx/>
                    <a:uFillTx/>
                    <a:latin typeface="Calibri"/>
                    <a:ea typeface="+mn-ea"/>
                    <a:cs typeface="+mn-cs"/>
                  </a:rPr>
                  <a:t>data</a:t>
                </a:r>
              </a:p>
            </p:txBody>
          </p:sp>
          <p:sp>
            <p:nvSpPr>
              <p:cNvPr id="188" name="Line 11"/>
              <p:cNvSpPr>
                <a:spLocks noChangeShapeType="1"/>
              </p:cNvSpPr>
              <p:nvPr>
                <p:custDataLst>
                  <p:tags r:id="rId45"/>
                </p:custDataLst>
              </p:nvPr>
            </p:nvSpPr>
            <p:spPr bwMode="auto">
              <a:xfrm flipV="1">
                <a:off x="7137429" y="6108468"/>
                <a:ext cx="365760" cy="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nvGrpSpPr>
              <p:cNvPr id="189" name="Group 31"/>
              <p:cNvGrpSpPr>
                <a:grpSpLocks/>
              </p:cNvGrpSpPr>
              <p:nvPr>
                <p:custDataLst>
                  <p:tags r:id="rId46"/>
                </p:custDataLst>
              </p:nvPr>
            </p:nvGrpSpPr>
            <p:grpSpPr bwMode="auto">
              <a:xfrm rot="5400000">
                <a:off x="5601170" y="4543611"/>
                <a:ext cx="381000" cy="3048938"/>
                <a:chOff x="4848" y="2269"/>
                <a:chExt cx="240" cy="899"/>
              </a:xfrm>
            </p:grpSpPr>
            <p:sp>
              <p:nvSpPr>
                <p:cNvPr id="194" name="Line 32"/>
                <p:cNvSpPr>
                  <a:spLocks noChangeShapeType="1"/>
                </p:cNvSpPr>
                <p:nvPr>
                  <p:custDataLst>
                    <p:tags r:id="rId51"/>
                  </p:custDataLst>
                </p:nvPr>
              </p:nvSpPr>
              <p:spPr bwMode="auto">
                <a:xfrm flipH="1">
                  <a:off x="4848" y="2269"/>
                  <a:ext cx="6" cy="899"/>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95" name="Line 33"/>
                <p:cNvSpPr>
                  <a:spLocks noChangeShapeType="1"/>
                </p:cNvSpPr>
                <p:nvPr>
                  <p:custDataLst>
                    <p:tags r:id="rId52"/>
                  </p:custDataLst>
                </p:nvPr>
              </p:nvSpPr>
              <p:spPr bwMode="auto">
                <a:xfrm flipH="1">
                  <a:off x="5088" y="2359"/>
                  <a:ext cx="0" cy="719"/>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96" name="Line 34"/>
                <p:cNvSpPr>
                  <a:spLocks noChangeShapeType="1"/>
                </p:cNvSpPr>
                <p:nvPr>
                  <p:custDataLst>
                    <p:tags r:id="rId53"/>
                  </p:custDataLst>
                </p:nvPr>
              </p:nvSpPr>
              <p:spPr bwMode="auto">
                <a:xfrm>
                  <a:off x="4848" y="2269"/>
                  <a:ext cx="240" cy="9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97" name="Line 35"/>
                <p:cNvSpPr>
                  <a:spLocks noChangeShapeType="1"/>
                </p:cNvSpPr>
                <p:nvPr>
                  <p:custDataLst>
                    <p:tags r:id="rId54"/>
                  </p:custDataLst>
                </p:nvPr>
              </p:nvSpPr>
              <p:spPr bwMode="auto">
                <a:xfrm flipV="1">
                  <a:off x="4848" y="3078"/>
                  <a:ext cx="240" cy="9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190" name="Line 53"/>
              <p:cNvSpPr>
                <a:spLocks noChangeShapeType="1"/>
              </p:cNvSpPr>
              <p:nvPr>
                <p:custDataLst>
                  <p:tags r:id="rId47"/>
                </p:custDataLst>
              </p:nvPr>
            </p:nvSpPr>
            <p:spPr bwMode="auto">
              <a:xfrm flipH="1" flipV="1">
                <a:off x="6019800" y="6258580"/>
                <a:ext cx="0" cy="599420"/>
              </a:xfrm>
              <a:prstGeom prst="line">
                <a:avLst/>
              </a:prstGeom>
              <a:noFill/>
              <a:ln w="38100">
                <a:solidFill>
                  <a:srgbClr val="0070C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91" name="TextBox 190"/>
              <p:cNvSpPr txBox="1"/>
              <p:nvPr>
                <p:custDataLst>
                  <p:tags r:id="rId48"/>
                </p:custDataLst>
              </p:nvPr>
            </p:nvSpPr>
            <p:spPr>
              <a:xfrm>
                <a:off x="5027219" y="5847185"/>
                <a:ext cx="2057400" cy="461665"/>
              </a:xfrm>
              <a:prstGeom prst="rect">
                <a:avLst/>
              </a:prstGeom>
              <a:noFill/>
              <a:ln>
                <a:noFill/>
              </a:ln>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Calibri"/>
                    <a:ea typeface="+mn-ea"/>
                    <a:cs typeface="+mn-cs"/>
                  </a:rPr>
                  <a:t>word select</a:t>
                </a:r>
              </a:p>
            </p:txBody>
          </p:sp>
          <p:sp>
            <p:nvSpPr>
              <p:cNvPr id="192" name="Line 48"/>
              <p:cNvSpPr>
                <a:spLocks noChangeShapeType="1"/>
              </p:cNvSpPr>
              <p:nvPr>
                <p:custDataLst>
                  <p:tags r:id="rId49"/>
                </p:custDataLst>
              </p:nvPr>
            </p:nvSpPr>
            <p:spPr bwMode="auto">
              <a:xfrm flipV="1">
                <a:off x="5910044" y="6477000"/>
                <a:ext cx="228600" cy="76200"/>
              </a:xfrm>
              <a:prstGeom prst="line">
                <a:avLst/>
              </a:prstGeom>
              <a:noFill/>
              <a:ln w="28575">
                <a:solidFill>
                  <a:srgbClr val="0070C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93" name="TextBox 192"/>
              <p:cNvSpPr txBox="1"/>
              <p:nvPr>
                <p:custDataLst>
                  <p:tags r:id="rId50"/>
                </p:custDataLst>
              </p:nvPr>
            </p:nvSpPr>
            <p:spPr>
              <a:xfrm>
                <a:off x="6096000" y="6324600"/>
                <a:ext cx="1371600" cy="400110"/>
              </a:xfrm>
              <a:prstGeom prst="rect">
                <a:avLst/>
              </a:prstGeom>
              <a:noFill/>
              <a:ln>
                <a:noFill/>
              </a:ln>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smtClean="0">
                    <a:ln>
                      <a:noFill/>
                    </a:ln>
                    <a:solidFill>
                      <a:srgbClr val="0070C0"/>
                    </a:solidFill>
                    <a:effectLst/>
                    <a:uLnTx/>
                    <a:uFillTx/>
                    <a:latin typeface="Calibri"/>
                    <a:ea typeface="+mn-ea"/>
                    <a:cs typeface="+mn-cs"/>
                  </a:rPr>
                  <a:t>32bits</a:t>
                </a:r>
              </a:p>
            </p:txBody>
          </p:sp>
        </p:grpSp>
        <p:sp>
          <p:nvSpPr>
            <p:cNvPr id="184" name="Line 41"/>
            <p:cNvSpPr>
              <a:spLocks noChangeShapeType="1"/>
            </p:cNvSpPr>
            <p:nvPr>
              <p:custDataLst>
                <p:tags r:id="rId41"/>
              </p:custDataLst>
            </p:nvPr>
          </p:nvSpPr>
          <p:spPr bwMode="auto">
            <a:xfrm>
              <a:off x="2989136" y="994854"/>
              <a:ext cx="0" cy="9144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85" name="Line 41"/>
            <p:cNvSpPr>
              <a:spLocks noChangeShapeType="1"/>
            </p:cNvSpPr>
            <p:nvPr>
              <p:custDataLst>
                <p:tags r:id="rId42"/>
              </p:custDataLst>
            </p:nvPr>
          </p:nvSpPr>
          <p:spPr bwMode="auto">
            <a:xfrm flipH="1">
              <a:off x="2976752" y="1095500"/>
              <a:ext cx="4526280" cy="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86" name="Line 41"/>
            <p:cNvSpPr>
              <a:spLocks noChangeShapeType="1"/>
            </p:cNvSpPr>
            <p:nvPr>
              <p:custDataLst>
                <p:tags r:id="rId43"/>
              </p:custDataLst>
            </p:nvPr>
          </p:nvSpPr>
          <p:spPr bwMode="auto">
            <a:xfrm>
              <a:off x="7494417" y="1088390"/>
              <a:ext cx="0" cy="502920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grpSp>
        <p:nvGrpSpPr>
          <p:cNvPr id="198" name="Group 197"/>
          <p:cNvGrpSpPr/>
          <p:nvPr/>
        </p:nvGrpSpPr>
        <p:grpSpPr>
          <a:xfrm>
            <a:off x="723605" y="990600"/>
            <a:ext cx="4229395" cy="2971800"/>
            <a:chOff x="723605" y="990600"/>
            <a:chExt cx="4229395" cy="2971800"/>
          </a:xfrm>
        </p:grpSpPr>
        <p:grpSp>
          <p:nvGrpSpPr>
            <p:cNvPr id="199" name="Group 198"/>
            <p:cNvGrpSpPr/>
            <p:nvPr/>
          </p:nvGrpSpPr>
          <p:grpSpPr>
            <a:xfrm>
              <a:off x="723605" y="990600"/>
              <a:ext cx="4229395" cy="2844567"/>
              <a:chOff x="723605" y="990600"/>
              <a:chExt cx="4229395" cy="2844567"/>
            </a:xfrm>
          </p:grpSpPr>
          <p:sp>
            <p:nvSpPr>
              <p:cNvPr id="202" name="Line 48"/>
              <p:cNvSpPr>
                <a:spLocks noChangeShapeType="1"/>
              </p:cNvSpPr>
              <p:nvPr>
                <p:custDataLst>
                  <p:tags r:id="rId30"/>
                </p:custDataLst>
              </p:nvPr>
            </p:nvSpPr>
            <p:spPr bwMode="auto">
              <a:xfrm flipH="1">
                <a:off x="724227" y="3352800"/>
                <a:ext cx="3566160" cy="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03" name="Line 42"/>
              <p:cNvSpPr>
                <a:spLocks noChangeShapeType="1"/>
              </p:cNvSpPr>
              <p:nvPr>
                <p:custDataLst>
                  <p:tags r:id="rId31"/>
                </p:custDataLst>
              </p:nvPr>
            </p:nvSpPr>
            <p:spPr bwMode="auto">
              <a:xfrm>
                <a:off x="1905000" y="3505200"/>
                <a:ext cx="152400" cy="0"/>
              </a:xfrm>
              <a:prstGeom prst="line">
                <a:avLst/>
              </a:prstGeom>
              <a:noFill/>
              <a:ln w="28575">
                <a:solidFill>
                  <a:sysClr val="windowText" lastClr="000000"/>
                </a:solidFill>
                <a:round/>
                <a:headEnd type="none" w="med" len="med"/>
                <a:tailEnd type="arrow" w="med" len="me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04" name="Oval 44"/>
              <p:cNvSpPr>
                <a:spLocks noChangeArrowheads="1"/>
              </p:cNvSpPr>
              <p:nvPr>
                <p:custDataLst>
                  <p:tags r:id="rId32"/>
                </p:custDataLst>
              </p:nvPr>
            </p:nvSpPr>
            <p:spPr bwMode="auto">
              <a:xfrm>
                <a:off x="2057400" y="3276600"/>
                <a:ext cx="457200" cy="457200"/>
              </a:xfrm>
              <a:prstGeom prst="ellipse">
                <a:avLst/>
              </a:prstGeom>
              <a:solidFill>
                <a:srgbClr val="000000"/>
              </a:solidFill>
              <a:ln w="28575" algn="ctr">
                <a:solidFill>
                  <a:sysClr val="windowText" lastClr="000000"/>
                </a:solidFill>
                <a:round/>
                <a:headEnd/>
                <a:tailEnd/>
              </a:ln>
              <a:effectLst/>
            </p:spPr>
            <p:txBody>
              <a:bodyPr anchor="ctr">
                <a:noAutofit/>
              </a:bodyPr>
              <a:lstStyle/>
              <a:p>
                <a:pPr marL="0" marR="0" lvl="0" indent="0" algn="ctr" defTabSz="914400" eaLnBrk="1" fontAlgn="auto" latinLnBrk="0" hangingPunct="1">
                  <a:lnSpc>
                    <a:spcPct val="134000"/>
                  </a:lnSpc>
                  <a:spcBef>
                    <a:spcPts val="0"/>
                  </a:spcBef>
                  <a:spcAft>
                    <a:spcPts val="0"/>
                  </a:spcAft>
                  <a:buClr>
                    <a:srgbClr val="40458C"/>
                  </a:buClr>
                  <a:buSzPct val="100000"/>
                  <a:buFont typeface="Times New Roman" pitchFamily="18" charset="0"/>
                  <a:buNone/>
                  <a:tabLst/>
                  <a:defRPr/>
                </a:pPr>
                <a:endParaRPr kumimoji="0" lang="en-US" sz="3600" b="0" i="0" u="none" strike="noStrike" kern="0" cap="none" spc="0" normalizeH="0" baseline="0" noProof="0" dirty="0" smtClean="0">
                  <a:ln>
                    <a:noFill/>
                  </a:ln>
                  <a:solidFill>
                    <a:srgbClr val="FFFFFF"/>
                  </a:solidFill>
                  <a:effectLst/>
                  <a:uLnTx/>
                  <a:uFillTx/>
                  <a:latin typeface="Calibri"/>
                  <a:ea typeface="+mn-ea"/>
                  <a:cs typeface="+mn-cs"/>
                </a:endParaRPr>
              </a:p>
            </p:txBody>
          </p:sp>
          <p:sp>
            <p:nvSpPr>
              <p:cNvPr id="205" name="Line 20"/>
              <p:cNvSpPr>
                <a:spLocks noChangeShapeType="1"/>
              </p:cNvSpPr>
              <p:nvPr>
                <p:custDataLst>
                  <p:tags r:id="rId33"/>
                </p:custDataLst>
              </p:nvPr>
            </p:nvSpPr>
            <p:spPr bwMode="auto">
              <a:xfrm flipH="1">
                <a:off x="1905000" y="3352800"/>
                <a:ext cx="0" cy="152400"/>
              </a:xfrm>
              <a:prstGeom prst="line">
                <a:avLst/>
              </a:prstGeom>
              <a:noFill/>
              <a:ln w="28575">
                <a:solidFill>
                  <a:sysClr val="windowText" lastClr="000000"/>
                </a:solidFill>
                <a:round/>
                <a:headEnd type="oval" w="med" len="me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06" name="Rectangle 205"/>
              <p:cNvSpPr/>
              <p:nvPr>
                <p:custDataLst>
                  <p:tags r:id="rId34"/>
                </p:custDataLst>
              </p:nvPr>
            </p:nvSpPr>
            <p:spPr>
              <a:xfrm>
                <a:off x="2074178" y="2988781"/>
                <a:ext cx="439544" cy="846386"/>
              </a:xfrm>
              <a:prstGeom prst="rect">
                <a:avLst/>
              </a:prstGeom>
              <a:ln>
                <a:noFill/>
              </a:ln>
            </p:spPr>
            <p:txBody>
              <a:bodyPr wrap="none">
                <a:spAutoFit/>
              </a:bodyPr>
              <a:lstStyle/>
              <a:p>
                <a:pPr marL="0" marR="0" lvl="0" indent="0" algn="ctr" defTabSz="914400" eaLnBrk="1" fontAlgn="auto" latinLnBrk="0" hangingPunct="1">
                  <a:lnSpc>
                    <a:spcPct val="134000"/>
                  </a:lnSpc>
                  <a:spcBef>
                    <a:spcPts val="0"/>
                  </a:spcBef>
                  <a:spcAft>
                    <a:spcPts val="0"/>
                  </a:spcAft>
                  <a:buClr>
                    <a:srgbClr val="40458C"/>
                  </a:buClr>
                  <a:buSzPct val="100000"/>
                  <a:buFontTx/>
                  <a:buNone/>
                  <a:tabLst/>
                  <a:defRPr/>
                </a:pPr>
                <a:r>
                  <a:rPr kumimoji="0" lang="en-US" sz="4000" b="0" i="0" u="none" strike="noStrike" kern="0" cap="none" spc="0" normalizeH="0" baseline="0" noProof="0" dirty="0" smtClean="0">
                    <a:ln>
                      <a:noFill/>
                    </a:ln>
                    <a:solidFill>
                      <a:srgbClr val="FFFFFF"/>
                    </a:solidFill>
                    <a:effectLst/>
                    <a:uLnTx/>
                    <a:uFillTx/>
                    <a:latin typeface="Calibri"/>
                    <a:ea typeface="+mn-ea"/>
                    <a:cs typeface="+mn-cs"/>
                  </a:rPr>
                  <a:t>=</a:t>
                </a:r>
              </a:p>
            </p:txBody>
          </p:sp>
          <p:sp>
            <p:nvSpPr>
              <p:cNvPr id="207" name="Line 48"/>
              <p:cNvSpPr>
                <a:spLocks noChangeShapeType="1"/>
              </p:cNvSpPr>
              <p:nvPr>
                <p:custDataLst>
                  <p:tags r:id="rId35"/>
                </p:custDataLst>
              </p:nvPr>
            </p:nvSpPr>
            <p:spPr bwMode="auto">
              <a:xfrm flipH="1">
                <a:off x="3810000" y="3352800"/>
                <a:ext cx="548640" cy="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08" name="Line 42"/>
              <p:cNvSpPr>
                <a:spLocks noChangeShapeType="1"/>
              </p:cNvSpPr>
              <p:nvPr>
                <p:custDataLst>
                  <p:tags r:id="rId36"/>
                </p:custDataLst>
              </p:nvPr>
            </p:nvSpPr>
            <p:spPr bwMode="auto">
              <a:xfrm>
                <a:off x="4343400" y="3505200"/>
                <a:ext cx="152400" cy="0"/>
              </a:xfrm>
              <a:prstGeom prst="line">
                <a:avLst/>
              </a:prstGeom>
              <a:noFill/>
              <a:ln w="28575">
                <a:solidFill>
                  <a:sysClr val="windowText" lastClr="000000"/>
                </a:solidFill>
                <a:round/>
                <a:headEnd type="none" w="med" len="med"/>
                <a:tailEnd type="arrow" w="med" len="me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09" name="Oval 44"/>
              <p:cNvSpPr>
                <a:spLocks noChangeArrowheads="1"/>
              </p:cNvSpPr>
              <p:nvPr>
                <p:custDataLst>
                  <p:tags r:id="rId37"/>
                </p:custDataLst>
              </p:nvPr>
            </p:nvSpPr>
            <p:spPr bwMode="auto">
              <a:xfrm>
                <a:off x="4495800" y="3276600"/>
                <a:ext cx="457200" cy="457200"/>
              </a:xfrm>
              <a:prstGeom prst="ellipse">
                <a:avLst/>
              </a:prstGeom>
              <a:solidFill>
                <a:srgbClr val="000000"/>
              </a:solidFill>
              <a:ln w="28575" algn="ctr">
                <a:solidFill>
                  <a:sysClr val="windowText" lastClr="000000"/>
                </a:solidFill>
                <a:round/>
                <a:headEnd/>
                <a:tailEnd/>
              </a:ln>
              <a:effectLst/>
            </p:spPr>
            <p:txBody>
              <a:bodyPr anchor="ctr">
                <a:noAutofit/>
              </a:bodyPr>
              <a:lstStyle/>
              <a:p>
                <a:pPr marL="0" marR="0" lvl="0" indent="0" algn="ctr" defTabSz="914400" eaLnBrk="1" fontAlgn="auto" latinLnBrk="0" hangingPunct="1">
                  <a:lnSpc>
                    <a:spcPct val="134000"/>
                  </a:lnSpc>
                  <a:spcBef>
                    <a:spcPts val="0"/>
                  </a:spcBef>
                  <a:spcAft>
                    <a:spcPts val="0"/>
                  </a:spcAft>
                  <a:buClr>
                    <a:srgbClr val="40458C"/>
                  </a:buClr>
                  <a:buSzPct val="100000"/>
                  <a:buFont typeface="Times New Roman" pitchFamily="18" charset="0"/>
                  <a:buNone/>
                  <a:tabLst/>
                  <a:defRPr/>
                </a:pPr>
                <a:endParaRPr kumimoji="0" lang="en-US" sz="3600" b="0" i="0" u="none" strike="noStrike" kern="0" cap="none" spc="0" normalizeH="0" baseline="0" noProof="0" dirty="0" smtClean="0">
                  <a:ln>
                    <a:noFill/>
                  </a:ln>
                  <a:solidFill>
                    <a:srgbClr val="FFFFFF"/>
                  </a:solidFill>
                  <a:effectLst/>
                  <a:uLnTx/>
                  <a:uFillTx/>
                  <a:latin typeface="Calibri"/>
                  <a:ea typeface="+mn-ea"/>
                  <a:cs typeface="+mn-cs"/>
                </a:endParaRPr>
              </a:p>
            </p:txBody>
          </p:sp>
          <p:sp>
            <p:nvSpPr>
              <p:cNvPr id="210" name="Line 20"/>
              <p:cNvSpPr>
                <a:spLocks noChangeShapeType="1"/>
              </p:cNvSpPr>
              <p:nvPr>
                <p:custDataLst>
                  <p:tags r:id="rId38"/>
                </p:custDataLst>
              </p:nvPr>
            </p:nvSpPr>
            <p:spPr bwMode="auto">
              <a:xfrm flipH="1">
                <a:off x="4343400" y="3352800"/>
                <a:ext cx="0" cy="152400"/>
              </a:xfrm>
              <a:prstGeom prst="line">
                <a:avLst/>
              </a:prstGeom>
              <a:noFill/>
              <a:ln w="28575">
                <a:solidFill>
                  <a:sysClr val="windowText" lastClr="000000"/>
                </a:solidFill>
                <a:round/>
                <a:headEnd type="none" w="med" len="med"/>
                <a:tailEnd type="none" w="med" len="me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11" name="Rectangle 210"/>
              <p:cNvSpPr/>
              <p:nvPr>
                <p:custDataLst>
                  <p:tags r:id="rId39"/>
                </p:custDataLst>
              </p:nvPr>
            </p:nvSpPr>
            <p:spPr>
              <a:xfrm>
                <a:off x="4512578" y="2988781"/>
                <a:ext cx="439544" cy="846386"/>
              </a:xfrm>
              <a:prstGeom prst="rect">
                <a:avLst/>
              </a:prstGeom>
              <a:ln>
                <a:noFill/>
              </a:ln>
            </p:spPr>
            <p:txBody>
              <a:bodyPr wrap="none">
                <a:spAutoFit/>
              </a:bodyPr>
              <a:lstStyle/>
              <a:p>
                <a:pPr marL="0" marR="0" lvl="0" indent="0" algn="ctr" defTabSz="914400" eaLnBrk="1" fontAlgn="auto" latinLnBrk="0" hangingPunct="1">
                  <a:lnSpc>
                    <a:spcPct val="134000"/>
                  </a:lnSpc>
                  <a:spcBef>
                    <a:spcPts val="0"/>
                  </a:spcBef>
                  <a:spcAft>
                    <a:spcPts val="0"/>
                  </a:spcAft>
                  <a:buClr>
                    <a:srgbClr val="40458C"/>
                  </a:buClr>
                  <a:buSzPct val="100000"/>
                  <a:buFontTx/>
                  <a:buNone/>
                  <a:tabLst/>
                  <a:defRPr/>
                </a:pPr>
                <a:r>
                  <a:rPr kumimoji="0" lang="en-US" sz="4000" b="0" i="0" u="none" strike="noStrike" kern="0" cap="none" spc="0" normalizeH="0" baseline="0" noProof="0" dirty="0" smtClean="0">
                    <a:ln>
                      <a:noFill/>
                    </a:ln>
                    <a:solidFill>
                      <a:srgbClr val="FFFFFF"/>
                    </a:solidFill>
                    <a:effectLst/>
                    <a:uLnTx/>
                    <a:uFillTx/>
                    <a:latin typeface="Calibri"/>
                    <a:ea typeface="+mn-ea"/>
                    <a:cs typeface="+mn-cs"/>
                  </a:rPr>
                  <a:t>=</a:t>
                </a:r>
              </a:p>
            </p:txBody>
          </p:sp>
          <p:sp>
            <p:nvSpPr>
              <p:cNvPr id="212" name="Line 41"/>
              <p:cNvSpPr>
                <a:spLocks noChangeShapeType="1"/>
              </p:cNvSpPr>
              <p:nvPr>
                <p:custDataLst>
                  <p:tags r:id="rId40"/>
                </p:custDataLst>
              </p:nvPr>
            </p:nvSpPr>
            <p:spPr bwMode="auto">
              <a:xfrm>
                <a:off x="723605" y="990600"/>
                <a:ext cx="0" cy="237744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200" name="Line 41"/>
            <p:cNvSpPr>
              <a:spLocks noChangeShapeType="1"/>
            </p:cNvSpPr>
            <p:nvPr>
              <p:custDataLst>
                <p:tags r:id="rId28"/>
              </p:custDataLst>
            </p:nvPr>
          </p:nvSpPr>
          <p:spPr bwMode="auto">
            <a:xfrm>
              <a:off x="2286000" y="3733800"/>
              <a:ext cx="0" cy="22860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01" name="Line 41"/>
            <p:cNvSpPr>
              <a:spLocks noChangeShapeType="1"/>
            </p:cNvSpPr>
            <p:nvPr>
              <p:custDataLst>
                <p:tags r:id="rId29"/>
              </p:custDataLst>
            </p:nvPr>
          </p:nvSpPr>
          <p:spPr bwMode="auto">
            <a:xfrm>
              <a:off x="4724400" y="3733800"/>
              <a:ext cx="0" cy="22860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213" name="Rectangle 212"/>
          <p:cNvSpPr/>
          <p:nvPr/>
        </p:nvSpPr>
        <p:spPr>
          <a:xfrm>
            <a:off x="1946503" y="919493"/>
            <a:ext cx="569387" cy="369332"/>
          </a:xfrm>
          <a:prstGeom prst="rect">
            <a:avLst/>
          </a:prstGeom>
        </p:spPr>
        <p:txBody>
          <a:bodyPr wrap="none">
            <a:spAutoFit/>
          </a:bodyPr>
          <a:lstStyle/>
          <a:p>
            <a:pPr fontAlgn="auto">
              <a:spcBef>
                <a:spcPts val="0"/>
              </a:spcBef>
              <a:spcAft>
                <a:spcPts val="0"/>
              </a:spcAft>
            </a:pPr>
            <a:r>
              <a:rPr lang="en-US" sz="1800" kern="0">
                <a:solidFill>
                  <a:prstClr val="black"/>
                </a:solidFill>
                <a:latin typeface="Calibri"/>
                <a:ea typeface="+mn-ea"/>
                <a:cs typeface="+mn-cs"/>
              </a:rPr>
              <a:t>Tag </a:t>
            </a:r>
            <a:endParaRPr lang="en-US" sz="1800">
              <a:solidFill>
                <a:prstClr val="black"/>
              </a:solidFill>
              <a:latin typeface="Calibri"/>
              <a:ea typeface="+mn-ea"/>
              <a:cs typeface="+mn-cs"/>
            </a:endParaRPr>
          </a:p>
        </p:txBody>
      </p:sp>
      <p:sp>
        <p:nvSpPr>
          <p:cNvPr id="214" name="Rectangle 213"/>
          <p:cNvSpPr/>
          <p:nvPr/>
        </p:nvSpPr>
        <p:spPr>
          <a:xfrm>
            <a:off x="4332259" y="903724"/>
            <a:ext cx="569387" cy="369332"/>
          </a:xfrm>
          <a:prstGeom prst="rect">
            <a:avLst/>
          </a:prstGeom>
        </p:spPr>
        <p:txBody>
          <a:bodyPr wrap="none">
            <a:spAutoFit/>
          </a:bodyPr>
          <a:lstStyle/>
          <a:p>
            <a:pPr fontAlgn="auto">
              <a:spcBef>
                <a:spcPts val="0"/>
              </a:spcBef>
              <a:spcAft>
                <a:spcPts val="0"/>
              </a:spcAft>
            </a:pPr>
            <a:r>
              <a:rPr lang="en-US" sz="1800" kern="0">
                <a:solidFill>
                  <a:prstClr val="black"/>
                </a:solidFill>
                <a:latin typeface="Calibri"/>
                <a:ea typeface="+mn-ea"/>
                <a:cs typeface="+mn-cs"/>
              </a:rPr>
              <a:t>Tag </a:t>
            </a:r>
            <a:endParaRPr lang="en-US" sz="1800">
              <a:solidFill>
                <a:prstClr val="black"/>
              </a:solidFill>
              <a:latin typeface="Calibri"/>
              <a:ea typeface="+mn-ea"/>
              <a:cs typeface="+mn-cs"/>
            </a:endParaRPr>
          </a:p>
        </p:txBody>
      </p:sp>
      <p:sp>
        <p:nvSpPr>
          <p:cNvPr id="215" name="Rectangle 214"/>
          <p:cNvSpPr/>
          <p:nvPr/>
        </p:nvSpPr>
        <p:spPr>
          <a:xfrm>
            <a:off x="4004887" y="901628"/>
            <a:ext cx="316112" cy="369332"/>
          </a:xfrm>
          <a:prstGeom prst="rect">
            <a:avLst/>
          </a:prstGeom>
        </p:spPr>
        <p:txBody>
          <a:bodyPr wrap="none">
            <a:spAutoFit/>
          </a:bodyPr>
          <a:lstStyle/>
          <a:p>
            <a:pPr fontAlgn="auto">
              <a:spcBef>
                <a:spcPts val="0"/>
              </a:spcBef>
              <a:spcAft>
                <a:spcPts val="0"/>
              </a:spcAft>
            </a:pPr>
            <a:r>
              <a:rPr lang="en-US" sz="1800" kern="0" smtClean="0">
                <a:solidFill>
                  <a:prstClr val="black"/>
                </a:solidFill>
                <a:latin typeface="Calibri"/>
                <a:ea typeface="+mn-ea"/>
                <a:cs typeface="+mn-cs"/>
              </a:rPr>
              <a:t>V</a:t>
            </a:r>
            <a:endParaRPr lang="en-US" sz="1800">
              <a:solidFill>
                <a:prstClr val="black"/>
              </a:solidFill>
              <a:latin typeface="Calibri"/>
              <a:ea typeface="+mn-ea"/>
              <a:cs typeface="+mn-cs"/>
            </a:endParaRPr>
          </a:p>
        </p:txBody>
      </p:sp>
      <p:sp>
        <p:nvSpPr>
          <p:cNvPr id="216" name="Rectangle 215"/>
          <p:cNvSpPr/>
          <p:nvPr/>
        </p:nvSpPr>
        <p:spPr>
          <a:xfrm>
            <a:off x="1572274" y="917126"/>
            <a:ext cx="316112" cy="369332"/>
          </a:xfrm>
          <a:prstGeom prst="rect">
            <a:avLst/>
          </a:prstGeom>
        </p:spPr>
        <p:txBody>
          <a:bodyPr wrap="none">
            <a:spAutoFit/>
          </a:bodyPr>
          <a:lstStyle/>
          <a:p>
            <a:pPr fontAlgn="auto">
              <a:spcBef>
                <a:spcPts val="0"/>
              </a:spcBef>
              <a:spcAft>
                <a:spcPts val="0"/>
              </a:spcAft>
            </a:pPr>
            <a:r>
              <a:rPr lang="en-US" sz="1800" kern="0" dirty="0" smtClean="0">
                <a:solidFill>
                  <a:prstClr val="black"/>
                </a:solidFill>
                <a:latin typeface="Calibri"/>
                <a:ea typeface="+mn-ea"/>
                <a:cs typeface="+mn-cs"/>
              </a:rPr>
              <a:t>V</a:t>
            </a:r>
            <a:endParaRPr lang="en-US" sz="1800" dirty="0">
              <a:solidFill>
                <a:prstClr val="black"/>
              </a:solidFill>
              <a:latin typeface="Calibri"/>
              <a:ea typeface="+mn-ea"/>
              <a:cs typeface="+mn-cs"/>
            </a:endParaRPr>
          </a:p>
        </p:txBody>
      </p:sp>
      <p:sp>
        <p:nvSpPr>
          <p:cNvPr id="217" name="Rectangle 216"/>
          <p:cNvSpPr/>
          <p:nvPr/>
        </p:nvSpPr>
        <p:spPr>
          <a:xfrm>
            <a:off x="2933457" y="930616"/>
            <a:ext cx="625492" cy="369332"/>
          </a:xfrm>
          <a:prstGeom prst="rect">
            <a:avLst/>
          </a:prstGeom>
        </p:spPr>
        <p:txBody>
          <a:bodyPr wrap="none">
            <a:spAutoFit/>
          </a:bodyPr>
          <a:lstStyle/>
          <a:p>
            <a:pPr fontAlgn="auto">
              <a:spcBef>
                <a:spcPts val="0"/>
              </a:spcBef>
              <a:spcAft>
                <a:spcPts val="0"/>
              </a:spcAft>
            </a:pPr>
            <a:r>
              <a:rPr lang="en-US" sz="1800" kern="0" dirty="0" smtClean="0">
                <a:solidFill>
                  <a:prstClr val="black"/>
                </a:solidFill>
                <a:latin typeface="Calibri"/>
                <a:ea typeface="+mn-ea"/>
                <a:cs typeface="+mn-cs"/>
              </a:rPr>
              <a:t>Data</a:t>
            </a:r>
            <a:endParaRPr lang="en-US" sz="1800" dirty="0">
              <a:solidFill>
                <a:prstClr val="black"/>
              </a:solidFill>
              <a:latin typeface="Calibri"/>
              <a:ea typeface="+mn-ea"/>
              <a:cs typeface="+mn-cs"/>
            </a:endParaRPr>
          </a:p>
        </p:txBody>
      </p:sp>
      <p:sp>
        <p:nvSpPr>
          <p:cNvPr id="218" name="Rectangle 217"/>
          <p:cNvSpPr/>
          <p:nvPr/>
        </p:nvSpPr>
        <p:spPr>
          <a:xfrm>
            <a:off x="5316663" y="912984"/>
            <a:ext cx="625492" cy="369332"/>
          </a:xfrm>
          <a:prstGeom prst="rect">
            <a:avLst/>
          </a:prstGeom>
        </p:spPr>
        <p:txBody>
          <a:bodyPr wrap="none">
            <a:spAutoFit/>
          </a:bodyPr>
          <a:lstStyle/>
          <a:p>
            <a:pPr fontAlgn="auto">
              <a:spcBef>
                <a:spcPts val="0"/>
              </a:spcBef>
              <a:spcAft>
                <a:spcPts val="0"/>
              </a:spcAft>
            </a:pPr>
            <a:r>
              <a:rPr lang="en-US" sz="1800" kern="0" dirty="0" smtClean="0">
                <a:solidFill>
                  <a:prstClr val="black"/>
                </a:solidFill>
                <a:latin typeface="Calibri"/>
                <a:ea typeface="+mn-ea"/>
                <a:cs typeface="+mn-cs"/>
              </a:rPr>
              <a:t>Data</a:t>
            </a:r>
            <a:endParaRPr lang="en-US" sz="1800" dirty="0">
              <a:solidFill>
                <a:prstClr val="black"/>
              </a:solidFill>
              <a:latin typeface="Calibri"/>
              <a:ea typeface="+mn-ea"/>
              <a:cs typeface="+mn-cs"/>
            </a:endParaRPr>
          </a:p>
        </p:txBody>
      </p:sp>
    </p:spTree>
    <p:extLst>
      <p:ext uri="{BB962C8B-B14F-4D97-AF65-F5344CB8AC3E}">
        <p14:creationId xmlns:p14="http://schemas.microsoft.com/office/powerpoint/2010/main" val="1771219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4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9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6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83</a:t>
            </a:fld>
            <a:endParaRPr lang="en-US" dirty="0"/>
          </a:p>
        </p:txBody>
      </p:sp>
      <p:sp>
        <p:nvSpPr>
          <p:cNvPr id="129" name="TextBox 128"/>
          <p:cNvSpPr txBox="1"/>
          <p:nvPr>
            <p:custDataLst>
              <p:tags r:id="rId1"/>
            </p:custDataLst>
          </p:nvPr>
        </p:nvSpPr>
        <p:spPr>
          <a:xfrm>
            <a:off x="5181600" y="6410980"/>
            <a:ext cx="1066800" cy="523220"/>
          </a:xfrm>
          <a:prstGeom prst="rect">
            <a:avLst/>
          </a:prstGeom>
          <a:noFill/>
        </p:spPr>
        <p:txBody>
          <a:bodyPr wrap="square" rtlCol="0">
            <a:spAutoFit/>
          </a:bodyPr>
          <a:lstStyle/>
          <a:p>
            <a:pPr defTabSz="914400" fontAlgn="auto">
              <a:spcBef>
                <a:spcPts val="0"/>
              </a:spcBef>
              <a:spcAft>
                <a:spcPts val="0"/>
              </a:spcAft>
              <a:defRPr/>
            </a:pPr>
            <a:r>
              <a:rPr lang="en-US" sz="2800" kern="0" dirty="0" smtClean="0">
                <a:solidFill>
                  <a:srgbClr val="0070C0"/>
                </a:solidFill>
                <a:latin typeface="Calibri"/>
                <a:ea typeface="+mn-ea"/>
                <a:cs typeface="+mn-cs"/>
              </a:rPr>
              <a:t>data</a:t>
            </a:r>
          </a:p>
        </p:txBody>
      </p:sp>
      <p:sp>
        <p:nvSpPr>
          <p:cNvPr id="130" name="Title 1"/>
          <p:cNvSpPr txBox="1">
            <a:spLocks/>
          </p:cNvSpPr>
          <p:nvPr/>
        </p:nvSpPr>
        <p:spPr>
          <a:xfrm>
            <a:off x="457200" y="46038"/>
            <a:ext cx="8229600" cy="360129"/>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3200" b="0" i="0" u="none" strike="noStrike" kern="1200" cap="none" spc="0" normalizeH="0" baseline="0" noProof="0" dirty="0" smtClean="0">
                <a:ln>
                  <a:noFill/>
                </a:ln>
                <a:solidFill>
                  <a:sysClr val="windowText" lastClr="000000"/>
                </a:solidFill>
                <a:effectLst/>
                <a:uLnTx/>
                <a:uFillTx/>
                <a:latin typeface="Source Sans Pro" panose="020B0503030403020204"/>
              </a:rPr>
              <a:t>3-Way Set Associative Cache (Reading)</a:t>
            </a:r>
            <a:endParaRPr kumimoji="0" lang="en-US" sz="32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131" name="Rectangle 5"/>
          <p:cNvSpPr>
            <a:spLocks noChangeArrowheads="1"/>
          </p:cNvSpPr>
          <p:nvPr>
            <p:custDataLst>
              <p:tags r:id="rId2"/>
            </p:custDataLst>
          </p:nvPr>
        </p:nvSpPr>
        <p:spPr bwMode="auto">
          <a:xfrm>
            <a:off x="1600200" y="21336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2" name="Rectangle 16"/>
          <p:cNvSpPr>
            <a:spLocks noChangeArrowheads="1"/>
          </p:cNvSpPr>
          <p:nvPr>
            <p:custDataLst>
              <p:tags r:id="rId3"/>
            </p:custDataLst>
          </p:nvPr>
        </p:nvSpPr>
        <p:spPr bwMode="auto">
          <a:xfrm>
            <a:off x="2514600" y="21336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3" name="Line 19"/>
          <p:cNvSpPr>
            <a:spLocks noChangeShapeType="1"/>
          </p:cNvSpPr>
          <p:nvPr>
            <p:custDataLst>
              <p:tags r:id="rId4"/>
            </p:custDataLst>
          </p:nvPr>
        </p:nvSpPr>
        <p:spPr bwMode="auto">
          <a:xfrm>
            <a:off x="1905000" y="21336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4" name="Rectangle 5"/>
          <p:cNvSpPr>
            <a:spLocks noChangeArrowheads="1"/>
          </p:cNvSpPr>
          <p:nvPr>
            <p:custDataLst>
              <p:tags r:id="rId5"/>
            </p:custDataLst>
          </p:nvPr>
        </p:nvSpPr>
        <p:spPr bwMode="auto">
          <a:xfrm>
            <a:off x="4038600" y="21336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5" name="Rectangle 16"/>
          <p:cNvSpPr>
            <a:spLocks noChangeArrowheads="1"/>
          </p:cNvSpPr>
          <p:nvPr>
            <p:custDataLst>
              <p:tags r:id="rId6"/>
            </p:custDataLst>
          </p:nvPr>
        </p:nvSpPr>
        <p:spPr bwMode="auto">
          <a:xfrm>
            <a:off x="4953000" y="21336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6" name="Line 19"/>
          <p:cNvSpPr>
            <a:spLocks noChangeShapeType="1"/>
          </p:cNvSpPr>
          <p:nvPr>
            <p:custDataLst>
              <p:tags r:id="rId7"/>
            </p:custDataLst>
          </p:nvPr>
        </p:nvSpPr>
        <p:spPr bwMode="auto">
          <a:xfrm>
            <a:off x="4343400" y="21336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7" name="Rectangle 5"/>
          <p:cNvSpPr>
            <a:spLocks noChangeArrowheads="1"/>
          </p:cNvSpPr>
          <p:nvPr>
            <p:custDataLst>
              <p:tags r:id="rId8"/>
            </p:custDataLst>
          </p:nvPr>
        </p:nvSpPr>
        <p:spPr bwMode="auto">
          <a:xfrm>
            <a:off x="6477000" y="21336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8" name="Rectangle 16"/>
          <p:cNvSpPr>
            <a:spLocks noChangeArrowheads="1"/>
          </p:cNvSpPr>
          <p:nvPr>
            <p:custDataLst>
              <p:tags r:id="rId9"/>
            </p:custDataLst>
          </p:nvPr>
        </p:nvSpPr>
        <p:spPr bwMode="auto">
          <a:xfrm>
            <a:off x="7391400" y="21336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39" name="Line 19"/>
          <p:cNvSpPr>
            <a:spLocks noChangeShapeType="1"/>
          </p:cNvSpPr>
          <p:nvPr>
            <p:custDataLst>
              <p:tags r:id="rId10"/>
            </p:custDataLst>
          </p:nvPr>
        </p:nvSpPr>
        <p:spPr bwMode="auto">
          <a:xfrm>
            <a:off x="6781800" y="21336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0" name="Rectangle 5"/>
          <p:cNvSpPr>
            <a:spLocks noChangeArrowheads="1"/>
          </p:cNvSpPr>
          <p:nvPr>
            <p:custDataLst>
              <p:tags r:id="rId11"/>
            </p:custDataLst>
          </p:nvPr>
        </p:nvSpPr>
        <p:spPr bwMode="auto">
          <a:xfrm>
            <a:off x="1600200" y="16764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1" name="Rectangle 16"/>
          <p:cNvSpPr>
            <a:spLocks noChangeArrowheads="1"/>
          </p:cNvSpPr>
          <p:nvPr>
            <p:custDataLst>
              <p:tags r:id="rId12"/>
            </p:custDataLst>
          </p:nvPr>
        </p:nvSpPr>
        <p:spPr bwMode="auto">
          <a:xfrm>
            <a:off x="2514600" y="16764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2" name="Line 19"/>
          <p:cNvSpPr>
            <a:spLocks noChangeShapeType="1"/>
          </p:cNvSpPr>
          <p:nvPr>
            <p:custDataLst>
              <p:tags r:id="rId13"/>
            </p:custDataLst>
          </p:nvPr>
        </p:nvSpPr>
        <p:spPr bwMode="auto">
          <a:xfrm>
            <a:off x="1905000" y="16764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3" name="Rectangle 5"/>
          <p:cNvSpPr>
            <a:spLocks noChangeArrowheads="1"/>
          </p:cNvSpPr>
          <p:nvPr>
            <p:custDataLst>
              <p:tags r:id="rId14"/>
            </p:custDataLst>
          </p:nvPr>
        </p:nvSpPr>
        <p:spPr bwMode="auto">
          <a:xfrm>
            <a:off x="4038600" y="16764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4" name="Rectangle 16"/>
          <p:cNvSpPr>
            <a:spLocks noChangeArrowheads="1"/>
          </p:cNvSpPr>
          <p:nvPr>
            <p:custDataLst>
              <p:tags r:id="rId15"/>
            </p:custDataLst>
          </p:nvPr>
        </p:nvSpPr>
        <p:spPr bwMode="auto">
          <a:xfrm>
            <a:off x="4953000" y="16764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5" name="Line 19"/>
          <p:cNvSpPr>
            <a:spLocks noChangeShapeType="1"/>
          </p:cNvSpPr>
          <p:nvPr>
            <p:custDataLst>
              <p:tags r:id="rId16"/>
            </p:custDataLst>
          </p:nvPr>
        </p:nvSpPr>
        <p:spPr bwMode="auto">
          <a:xfrm>
            <a:off x="4343400" y="16764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6" name="Rectangle 5"/>
          <p:cNvSpPr>
            <a:spLocks noChangeArrowheads="1"/>
          </p:cNvSpPr>
          <p:nvPr>
            <p:custDataLst>
              <p:tags r:id="rId17"/>
            </p:custDataLst>
          </p:nvPr>
        </p:nvSpPr>
        <p:spPr bwMode="auto">
          <a:xfrm>
            <a:off x="6477000" y="16764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7" name="Rectangle 16"/>
          <p:cNvSpPr>
            <a:spLocks noChangeArrowheads="1"/>
          </p:cNvSpPr>
          <p:nvPr>
            <p:custDataLst>
              <p:tags r:id="rId18"/>
            </p:custDataLst>
          </p:nvPr>
        </p:nvSpPr>
        <p:spPr bwMode="auto">
          <a:xfrm>
            <a:off x="7391400" y="16764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8" name="Line 19"/>
          <p:cNvSpPr>
            <a:spLocks noChangeShapeType="1"/>
          </p:cNvSpPr>
          <p:nvPr>
            <p:custDataLst>
              <p:tags r:id="rId19"/>
            </p:custDataLst>
          </p:nvPr>
        </p:nvSpPr>
        <p:spPr bwMode="auto">
          <a:xfrm>
            <a:off x="6781800" y="16764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49" name="Rectangle 5"/>
          <p:cNvSpPr>
            <a:spLocks noChangeArrowheads="1"/>
          </p:cNvSpPr>
          <p:nvPr>
            <p:custDataLst>
              <p:tags r:id="rId20"/>
            </p:custDataLst>
          </p:nvPr>
        </p:nvSpPr>
        <p:spPr bwMode="auto">
          <a:xfrm>
            <a:off x="1600200" y="12192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0" name="Rectangle 16"/>
          <p:cNvSpPr>
            <a:spLocks noChangeArrowheads="1"/>
          </p:cNvSpPr>
          <p:nvPr>
            <p:custDataLst>
              <p:tags r:id="rId21"/>
            </p:custDataLst>
          </p:nvPr>
        </p:nvSpPr>
        <p:spPr bwMode="auto">
          <a:xfrm>
            <a:off x="2514600" y="12192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1" name="Line 19"/>
          <p:cNvSpPr>
            <a:spLocks noChangeShapeType="1"/>
          </p:cNvSpPr>
          <p:nvPr>
            <p:custDataLst>
              <p:tags r:id="rId22"/>
            </p:custDataLst>
          </p:nvPr>
        </p:nvSpPr>
        <p:spPr bwMode="auto">
          <a:xfrm>
            <a:off x="1905000" y="12192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2" name="Rectangle 5"/>
          <p:cNvSpPr>
            <a:spLocks noChangeArrowheads="1"/>
          </p:cNvSpPr>
          <p:nvPr>
            <p:custDataLst>
              <p:tags r:id="rId23"/>
            </p:custDataLst>
          </p:nvPr>
        </p:nvSpPr>
        <p:spPr bwMode="auto">
          <a:xfrm>
            <a:off x="4038600" y="12192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3" name="Rectangle 16"/>
          <p:cNvSpPr>
            <a:spLocks noChangeArrowheads="1"/>
          </p:cNvSpPr>
          <p:nvPr>
            <p:custDataLst>
              <p:tags r:id="rId24"/>
            </p:custDataLst>
          </p:nvPr>
        </p:nvSpPr>
        <p:spPr bwMode="auto">
          <a:xfrm>
            <a:off x="4953000" y="12192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4" name="Line 19"/>
          <p:cNvSpPr>
            <a:spLocks noChangeShapeType="1"/>
          </p:cNvSpPr>
          <p:nvPr>
            <p:custDataLst>
              <p:tags r:id="rId25"/>
            </p:custDataLst>
          </p:nvPr>
        </p:nvSpPr>
        <p:spPr bwMode="auto">
          <a:xfrm>
            <a:off x="4343400" y="12192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5" name="Rectangle 5"/>
          <p:cNvSpPr>
            <a:spLocks noChangeArrowheads="1"/>
          </p:cNvSpPr>
          <p:nvPr>
            <p:custDataLst>
              <p:tags r:id="rId26"/>
            </p:custDataLst>
          </p:nvPr>
        </p:nvSpPr>
        <p:spPr bwMode="auto">
          <a:xfrm>
            <a:off x="6477000" y="12192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6" name="Rectangle 16"/>
          <p:cNvSpPr>
            <a:spLocks noChangeArrowheads="1"/>
          </p:cNvSpPr>
          <p:nvPr>
            <p:custDataLst>
              <p:tags r:id="rId27"/>
            </p:custDataLst>
          </p:nvPr>
        </p:nvSpPr>
        <p:spPr bwMode="auto">
          <a:xfrm>
            <a:off x="7391400" y="12192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7" name="Line 19"/>
          <p:cNvSpPr>
            <a:spLocks noChangeShapeType="1"/>
          </p:cNvSpPr>
          <p:nvPr>
            <p:custDataLst>
              <p:tags r:id="rId28"/>
            </p:custDataLst>
          </p:nvPr>
        </p:nvSpPr>
        <p:spPr bwMode="auto">
          <a:xfrm>
            <a:off x="6781800" y="12192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8" name="Line 48"/>
          <p:cNvSpPr>
            <a:spLocks noChangeShapeType="1"/>
          </p:cNvSpPr>
          <p:nvPr>
            <p:custDataLst>
              <p:tags r:id="rId29"/>
            </p:custDataLst>
          </p:nvPr>
        </p:nvSpPr>
        <p:spPr bwMode="auto">
          <a:xfrm flipH="1">
            <a:off x="713102" y="3352800"/>
            <a:ext cx="3200400" cy="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59" name="Rectangle 5"/>
          <p:cNvSpPr>
            <a:spLocks noChangeArrowheads="1"/>
          </p:cNvSpPr>
          <p:nvPr>
            <p:custDataLst>
              <p:tags r:id="rId30"/>
            </p:custDataLst>
          </p:nvPr>
        </p:nvSpPr>
        <p:spPr bwMode="auto">
          <a:xfrm>
            <a:off x="1600200" y="25908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0" name="Line 11"/>
          <p:cNvSpPr>
            <a:spLocks noChangeShapeType="1"/>
          </p:cNvSpPr>
          <p:nvPr>
            <p:custDataLst>
              <p:tags r:id="rId31"/>
            </p:custDataLst>
          </p:nvPr>
        </p:nvSpPr>
        <p:spPr bwMode="auto">
          <a:xfrm>
            <a:off x="7667106" y="6106180"/>
            <a:ext cx="1307592" cy="1016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1" name="Rectangle 16"/>
          <p:cNvSpPr>
            <a:spLocks noChangeArrowheads="1"/>
          </p:cNvSpPr>
          <p:nvPr>
            <p:custDataLst>
              <p:tags r:id="rId32"/>
            </p:custDataLst>
          </p:nvPr>
        </p:nvSpPr>
        <p:spPr bwMode="auto">
          <a:xfrm>
            <a:off x="2514600" y="25908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2" name="Line 19"/>
          <p:cNvSpPr>
            <a:spLocks noChangeShapeType="1"/>
          </p:cNvSpPr>
          <p:nvPr>
            <p:custDataLst>
              <p:tags r:id="rId33"/>
            </p:custDataLst>
          </p:nvPr>
        </p:nvSpPr>
        <p:spPr bwMode="auto">
          <a:xfrm>
            <a:off x="1905000" y="25908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nvGrpSpPr>
          <p:cNvPr id="163" name="Group 31"/>
          <p:cNvGrpSpPr>
            <a:grpSpLocks/>
          </p:cNvGrpSpPr>
          <p:nvPr>
            <p:custDataLst>
              <p:tags r:id="rId34"/>
            </p:custDataLst>
          </p:nvPr>
        </p:nvGrpSpPr>
        <p:grpSpPr bwMode="auto">
          <a:xfrm rot="5400000">
            <a:off x="5867400" y="4277379"/>
            <a:ext cx="381000" cy="3581400"/>
            <a:chOff x="4848" y="2112"/>
            <a:chExt cx="240" cy="1056"/>
          </a:xfrm>
        </p:grpSpPr>
        <p:sp>
          <p:nvSpPr>
            <p:cNvPr id="164" name="Line 32"/>
            <p:cNvSpPr>
              <a:spLocks noChangeShapeType="1"/>
            </p:cNvSpPr>
            <p:nvPr>
              <p:custDataLst>
                <p:tags r:id="rId120"/>
              </p:custDataLst>
            </p:nvPr>
          </p:nvSpPr>
          <p:spPr bwMode="auto">
            <a:xfrm>
              <a:off x="4848" y="2112"/>
              <a:ext cx="0" cy="1056"/>
            </a:xfrm>
            <a:prstGeom prst="line">
              <a:avLst/>
            </a:prstGeom>
            <a:noFill/>
            <a:ln w="28575">
              <a:solidFill>
                <a:sysClr val="windowText" lastClr="000000"/>
              </a:solidFill>
              <a:round/>
              <a:headEnd/>
              <a:tailEnd/>
            </a:ln>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5" name="Line 33"/>
            <p:cNvSpPr>
              <a:spLocks noChangeShapeType="1"/>
            </p:cNvSpPr>
            <p:nvPr>
              <p:custDataLst>
                <p:tags r:id="rId121"/>
              </p:custDataLst>
            </p:nvPr>
          </p:nvSpPr>
          <p:spPr bwMode="auto">
            <a:xfrm>
              <a:off x="5088" y="2202"/>
              <a:ext cx="0" cy="876"/>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6" name="Line 34"/>
            <p:cNvSpPr>
              <a:spLocks noChangeShapeType="1"/>
            </p:cNvSpPr>
            <p:nvPr>
              <p:custDataLst>
                <p:tags r:id="rId122"/>
              </p:custDataLst>
            </p:nvPr>
          </p:nvSpPr>
          <p:spPr bwMode="auto">
            <a:xfrm>
              <a:off x="4848" y="2112"/>
              <a:ext cx="240" cy="9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7" name="Line 35"/>
            <p:cNvSpPr>
              <a:spLocks noChangeShapeType="1"/>
            </p:cNvSpPr>
            <p:nvPr>
              <p:custDataLst>
                <p:tags r:id="rId123"/>
              </p:custDataLst>
            </p:nvPr>
          </p:nvSpPr>
          <p:spPr bwMode="auto">
            <a:xfrm flipV="1">
              <a:off x="4848" y="3078"/>
              <a:ext cx="240" cy="9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168" name="Line 42"/>
          <p:cNvSpPr>
            <a:spLocks noChangeShapeType="1"/>
          </p:cNvSpPr>
          <p:nvPr>
            <p:custDataLst>
              <p:tags r:id="rId35"/>
            </p:custDataLst>
          </p:nvPr>
        </p:nvSpPr>
        <p:spPr bwMode="auto">
          <a:xfrm>
            <a:off x="1905000" y="3505200"/>
            <a:ext cx="152400" cy="0"/>
          </a:xfrm>
          <a:prstGeom prst="line">
            <a:avLst/>
          </a:prstGeom>
          <a:noFill/>
          <a:ln w="28575">
            <a:solidFill>
              <a:sysClr val="windowText" lastClr="000000"/>
            </a:solidFill>
            <a:round/>
            <a:headEnd type="none" w="med" len="med"/>
            <a:tailEnd type="arrow" w="med" len="me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69" name="Line 43"/>
          <p:cNvSpPr>
            <a:spLocks noChangeShapeType="1"/>
          </p:cNvSpPr>
          <p:nvPr>
            <p:custDataLst>
              <p:tags r:id="rId36"/>
            </p:custDataLst>
          </p:nvPr>
        </p:nvSpPr>
        <p:spPr bwMode="auto">
          <a:xfrm flipH="1">
            <a:off x="2286000" y="1905000"/>
            <a:ext cx="0" cy="1371600"/>
          </a:xfrm>
          <a:prstGeom prst="line">
            <a:avLst/>
          </a:prstGeom>
          <a:noFill/>
          <a:ln w="28575">
            <a:solidFill>
              <a:srgbClr val="009051"/>
            </a:solidFill>
            <a:round/>
            <a:headEnd type="oval" w="lg" len="lg"/>
            <a:tailEnd type="arrow"/>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170" name="Oval 44"/>
          <p:cNvSpPr>
            <a:spLocks noChangeArrowheads="1"/>
          </p:cNvSpPr>
          <p:nvPr>
            <p:custDataLst>
              <p:tags r:id="rId37"/>
            </p:custDataLst>
          </p:nvPr>
        </p:nvSpPr>
        <p:spPr bwMode="auto">
          <a:xfrm>
            <a:off x="2057400" y="3276600"/>
            <a:ext cx="457200" cy="457200"/>
          </a:xfrm>
          <a:prstGeom prst="ellipse">
            <a:avLst/>
          </a:prstGeom>
          <a:solidFill>
            <a:srgbClr val="000000"/>
          </a:solidFill>
          <a:ln w="28575" algn="ctr">
            <a:solidFill>
              <a:sysClr val="windowText" lastClr="000000"/>
            </a:solidFill>
            <a:round/>
            <a:headEnd/>
            <a:tailEnd/>
          </a:ln>
          <a:effectLst/>
        </p:spPr>
        <p:txBody>
          <a:bodyPr anchor="ctr">
            <a:noAutofit/>
          </a:bodyPr>
          <a:lstStyle/>
          <a:p>
            <a:pPr marL="0" marR="0" lvl="0" indent="0" algn="ctr" defTabSz="914400" eaLnBrk="1" fontAlgn="auto" latinLnBrk="0" hangingPunct="1">
              <a:lnSpc>
                <a:spcPct val="134000"/>
              </a:lnSpc>
              <a:spcBef>
                <a:spcPts val="0"/>
              </a:spcBef>
              <a:spcAft>
                <a:spcPts val="0"/>
              </a:spcAft>
              <a:buClr>
                <a:srgbClr val="40458C"/>
              </a:buClr>
              <a:buSzPct val="100000"/>
              <a:buFont typeface="Times New Roman" pitchFamily="18" charset="0"/>
              <a:buNone/>
              <a:tabLst/>
              <a:defRPr/>
            </a:pPr>
            <a:endParaRPr kumimoji="0" lang="en-US" sz="3600" b="0" i="0" u="none" strike="noStrike" kern="0" cap="none" spc="0" normalizeH="0" baseline="0" noProof="0" dirty="0" smtClean="0">
              <a:ln>
                <a:noFill/>
              </a:ln>
              <a:solidFill>
                <a:srgbClr val="FFFFFF"/>
              </a:solidFill>
              <a:effectLst/>
              <a:uLnTx/>
              <a:uFillTx/>
              <a:latin typeface="Calibri"/>
              <a:ea typeface="+mn-ea"/>
              <a:cs typeface="+mn-cs"/>
            </a:endParaRPr>
          </a:p>
        </p:txBody>
      </p:sp>
      <p:sp>
        <p:nvSpPr>
          <p:cNvPr id="171" name="Line 48"/>
          <p:cNvSpPr>
            <a:spLocks noChangeShapeType="1"/>
          </p:cNvSpPr>
          <p:nvPr>
            <p:custDataLst>
              <p:tags r:id="rId38"/>
            </p:custDataLst>
          </p:nvPr>
        </p:nvSpPr>
        <p:spPr bwMode="auto">
          <a:xfrm flipH="1">
            <a:off x="1752600" y="3810000"/>
            <a:ext cx="304800" cy="0"/>
          </a:xfrm>
          <a:prstGeom prst="line">
            <a:avLst/>
          </a:prstGeom>
          <a:noFill/>
          <a:ln w="28575">
            <a:solidFill>
              <a:srgbClr val="009051"/>
            </a:solidFill>
            <a:round/>
            <a:headEnd/>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172" name="Line 49"/>
          <p:cNvSpPr>
            <a:spLocks noChangeShapeType="1"/>
          </p:cNvSpPr>
          <p:nvPr>
            <p:custDataLst>
              <p:tags r:id="rId39"/>
            </p:custDataLst>
          </p:nvPr>
        </p:nvSpPr>
        <p:spPr bwMode="auto">
          <a:xfrm flipH="1" flipV="1">
            <a:off x="2133600" y="4267200"/>
            <a:ext cx="0" cy="45720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73" name="Line 51"/>
          <p:cNvSpPr>
            <a:spLocks noChangeShapeType="1"/>
          </p:cNvSpPr>
          <p:nvPr>
            <p:custDataLst>
              <p:tags r:id="rId40"/>
            </p:custDataLst>
          </p:nvPr>
        </p:nvSpPr>
        <p:spPr bwMode="auto">
          <a:xfrm flipH="1">
            <a:off x="1752600" y="1905000"/>
            <a:ext cx="0" cy="1905000"/>
          </a:xfrm>
          <a:prstGeom prst="line">
            <a:avLst/>
          </a:prstGeom>
          <a:noFill/>
          <a:ln w="28575">
            <a:solidFill>
              <a:srgbClr val="009051"/>
            </a:solidFill>
            <a:round/>
            <a:headEnd type="oval" w="lg" len="lg"/>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174" name="Line 53"/>
          <p:cNvSpPr>
            <a:spLocks noChangeShapeType="1"/>
          </p:cNvSpPr>
          <p:nvPr>
            <p:custDataLst>
              <p:tags r:id="rId41"/>
            </p:custDataLst>
          </p:nvPr>
        </p:nvSpPr>
        <p:spPr bwMode="auto">
          <a:xfrm flipH="1" flipV="1">
            <a:off x="6019800" y="6258580"/>
            <a:ext cx="0" cy="599420"/>
          </a:xfrm>
          <a:prstGeom prst="line">
            <a:avLst/>
          </a:prstGeom>
          <a:noFill/>
          <a:ln w="38100">
            <a:solidFill>
              <a:srgbClr val="0070C0"/>
            </a:solidFill>
            <a:round/>
            <a:headEnd/>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175" name="Line 41"/>
          <p:cNvSpPr>
            <a:spLocks noChangeShapeType="1"/>
          </p:cNvSpPr>
          <p:nvPr>
            <p:custDataLst>
              <p:tags r:id="rId42"/>
            </p:custDataLst>
          </p:nvPr>
        </p:nvSpPr>
        <p:spPr bwMode="auto">
          <a:xfrm>
            <a:off x="2286000" y="3733800"/>
            <a:ext cx="0" cy="22860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76" name="Line 20"/>
          <p:cNvSpPr>
            <a:spLocks noChangeShapeType="1"/>
          </p:cNvSpPr>
          <p:nvPr>
            <p:custDataLst>
              <p:tags r:id="rId43"/>
            </p:custDataLst>
          </p:nvPr>
        </p:nvSpPr>
        <p:spPr bwMode="auto">
          <a:xfrm flipH="1">
            <a:off x="1905000" y="3352800"/>
            <a:ext cx="0" cy="152400"/>
          </a:xfrm>
          <a:prstGeom prst="line">
            <a:avLst/>
          </a:prstGeom>
          <a:noFill/>
          <a:ln w="28575">
            <a:solidFill>
              <a:sysClr val="windowText" lastClr="000000"/>
            </a:solidFill>
            <a:round/>
            <a:headEnd type="oval" w="med" len="me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77" name="Line 21"/>
          <p:cNvSpPr>
            <a:spLocks noChangeShapeType="1"/>
          </p:cNvSpPr>
          <p:nvPr>
            <p:custDataLst>
              <p:tags r:id="rId44"/>
            </p:custDataLst>
          </p:nvPr>
        </p:nvSpPr>
        <p:spPr bwMode="auto">
          <a:xfrm>
            <a:off x="3276600" y="1905000"/>
            <a:ext cx="0" cy="2819400"/>
          </a:xfrm>
          <a:prstGeom prst="line">
            <a:avLst/>
          </a:prstGeom>
          <a:noFill/>
          <a:ln w="38100">
            <a:solidFill>
              <a:srgbClr val="0070C0"/>
            </a:solidFill>
            <a:round/>
            <a:headEnd type="oval" w="lg" len="lg"/>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178" name="Line 53"/>
          <p:cNvSpPr>
            <a:spLocks noChangeShapeType="1"/>
          </p:cNvSpPr>
          <p:nvPr>
            <p:custDataLst>
              <p:tags r:id="rId45"/>
            </p:custDataLst>
          </p:nvPr>
        </p:nvSpPr>
        <p:spPr bwMode="auto">
          <a:xfrm flipH="1" flipV="1">
            <a:off x="6019800" y="5334000"/>
            <a:ext cx="0" cy="533400"/>
          </a:xfrm>
          <a:prstGeom prst="line">
            <a:avLst/>
          </a:prstGeom>
          <a:noFill/>
          <a:ln w="38100">
            <a:solidFill>
              <a:srgbClr val="0070C0"/>
            </a:solidFill>
            <a:round/>
            <a:headEnd/>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179" name="Line 49"/>
          <p:cNvSpPr>
            <a:spLocks noChangeShapeType="1"/>
          </p:cNvSpPr>
          <p:nvPr>
            <p:custDataLst>
              <p:tags r:id="rId46"/>
            </p:custDataLst>
          </p:nvPr>
        </p:nvSpPr>
        <p:spPr bwMode="auto">
          <a:xfrm flipH="1">
            <a:off x="2133600" y="4724400"/>
            <a:ext cx="0" cy="121920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80" name="Line 49"/>
          <p:cNvSpPr>
            <a:spLocks noChangeShapeType="1"/>
          </p:cNvSpPr>
          <p:nvPr>
            <p:custDataLst>
              <p:tags r:id="rId47"/>
            </p:custDataLst>
          </p:nvPr>
        </p:nvSpPr>
        <p:spPr bwMode="auto">
          <a:xfrm flipH="1">
            <a:off x="2286000" y="4419600"/>
            <a:ext cx="0" cy="167640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81" name="Line 49"/>
          <p:cNvSpPr>
            <a:spLocks noChangeShapeType="1"/>
          </p:cNvSpPr>
          <p:nvPr>
            <p:custDataLst>
              <p:tags r:id="rId48"/>
            </p:custDataLst>
          </p:nvPr>
        </p:nvSpPr>
        <p:spPr bwMode="auto">
          <a:xfrm flipH="1">
            <a:off x="2438400" y="4495800"/>
            <a:ext cx="0" cy="152400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82" name="Line 53"/>
          <p:cNvSpPr>
            <a:spLocks noChangeShapeType="1"/>
          </p:cNvSpPr>
          <p:nvPr>
            <p:custDataLst>
              <p:tags r:id="rId49"/>
            </p:custDataLst>
          </p:nvPr>
        </p:nvSpPr>
        <p:spPr bwMode="auto">
          <a:xfrm flipH="1" flipV="1">
            <a:off x="2286000" y="6324600"/>
            <a:ext cx="0" cy="38100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83" name="AutoShape 77"/>
          <p:cNvSpPr>
            <a:spLocks noChangeArrowheads="1"/>
          </p:cNvSpPr>
          <p:nvPr>
            <p:custDataLst>
              <p:tags r:id="rId50"/>
            </p:custDataLst>
          </p:nvPr>
        </p:nvSpPr>
        <p:spPr bwMode="auto">
          <a:xfrm rot="5400000" flipH="1">
            <a:off x="1975366" y="5720834"/>
            <a:ext cx="609600" cy="597932"/>
          </a:xfrm>
          <a:prstGeom prst="moon">
            <a:avLst>
              <a:gd name="adj" fmla="val 71690"/>
            </a:avLst>
          </a:prstGeom>
          <a:solidFill>
            <a:sysClr val="windowText" lastClr="000000">
              <a:lumMod val="50000"/>
              <a:lumOff val="50000"/>
            </a:sysClr>
          </a:solidFill>
          <a:ln w="28575" algn="ctr">
            <a:solidFill>
              <a:sysClr val="windowText" lastClr="000000"/>
            </a:solidFill>
            <a:miter lim="800000"/>
            <a:headEnd/>
            <a:tailEnd/>
          </a:ln>
          <a:effectLst/>
        </p:spPr>
        <p:txBody>
          <a:bodyPr wrap="square"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84" name="Line 49"/>
          <p:cNvSpPr>
            <a:spLocks noChangeShapeType="1"/>
          </p:cNvSpPr>
          <p:nvPr>
            <p:custDataLst>
              <p:tags r:id="rId51"/>
            </p:custDataLst>
          </p:nvPr>
        </p:nvSpPr>
        <p:spPr bwMode="auto">
          <a:xfrm>
            <a:off x="2133600" y="5334000"/>
            <a:ext cx="685800" cy="0"/>
          </a:xfrm>
          <a:prstGeom prst="line">
            <a:avLst/>
          </a:prstGeom>
          <a:noFill/>
          <a:ln w="28575">
            <a:solidFill>
              <a:sysClr val="windowText" lastClr="000000"/>
            </a:solidFill>
            <a:round/>
            <a:headEnd type="oval"/>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85" name="Line 49"/>
          <p:cNvSpPr>
            <a:spLocks noChangeShapeType="1"/>
          </p:cNvSpPr>
          <p:nvPr>
            <p:custDataLst>
              <p:tags r:id="rId52"/>
            </p:custDataLst>
          </p:nvPr>
        </p:nvSpPr>
        <p:spPr bwMode="auto">
          <a:xfrm>
            <a:off x="2286000" y="5181600"/>
            <a:ext cx="533400" cy="0"/>
          </a:xfrm>
          <a:prstGeom prst="line">
            <a:avLst/>
          </a:prstGeom>
          <a:noFill/>
          <a:ln w="28575">
            <a:solidFill>
              <a:sysClr val="windowText" lastClr="000000"/>
            </a:solidFill>
            <a:round/>
            <a:headEnd type="oval"/>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86" name="Line 49"/>
          <p:cNvSpPr>
            <a:spLocks noChangeShapeType="1"/>
          </p:cNvSpPr>
          <p:nvPr>
            <p:custDataLst>
              <p:tags r:id="rId53"/>
            </p:custDataLst>
          </p:nvPr>
        </p:nvSpPr>
        <p:spPr bwMode="auto">
          <a:xfrm>
            <a:off x="2438400" y="5029200"/>
            <a:ext cx="381000" cy="0"/>
          </a:xfrm>
          <a:prstGeom prst="line">
            <a:avLst/>
          </a:prstGeom>
          <a:noFill/>
          <a:ln w="28575">
            <a:solidFill>
              <a:sysClr val="windowText" lastClr="000000"/>
            </a:solidFill>
            <a:round/>
            <a:headEnd type="oval"/>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87" name="Rectangle 186"/>
          <p:cNvSpPr/>
          <p:nvPr>
            <p:custDataLst>
              <p:tags r:id="rId54"/>
            </p:custDataLst>
          </p:nvPr>
        </p:nvSpPr>
        <p:spPr>
          <a:xfrm>
            <a:off x="2819400" y="4953000"/>
            <a:ext cx="228600" cy="457200"/>
          </a:xfrm>
          <a:prstGeom prst="rect">
            <a:avLst/>
          </a:prstGeom>
          <a:noFill/>
          <a:ln w="285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
              <a:cs typeface=""/>
            </a:endParaRPr>
          </a:p>
        </p:txBody>
      </p:sp>
      <p:cxnSp>
        <p:nvCxnSpPr>
          <p:cNvPr id="188" name="Straight Arrow Connector 187"/>
          <p:cNvCxnSpPr/>
          <p:nvPr>
            <p:custDataLst>
              <p:tags r:id="rId55"/>
            </p:custDataLst>
          </p:nvPr>
        </p:nvCxnSpPr>
        <p:spPr>
          <a:xfrm>
            <a:off x="3026735" y="5181600"/>
            <a:ext cx="1240465" cy="1588"/>
          </a:xfrm>
          <a:prstGeom prst="straightConnector1">
            <a:avLst/>
          </a:prstGeom>
          <a:noFill/>
          <a:ln w="28575" cap="flat" cmpd="sng" algn="ctr">
            <a:solidFill>
              <a:sysClr val="windowText" lastClr="000000"/>
            </a:solidFill>
            <a:prstDash val="solid"/>
            <a:tailEnd type="arrow"/>
          </a:ln>
          <a:effectLst/>
        </p:spPr>
      </p:cxnSp>
      <p:sp>
        <p:nvSpPr>
          <p:cNvPr id="189" name="TextBox 188"/>
          <p:cNvSpPr txBox="1"/>
          <p:nvPr>
            <p:custDataLst>
              <p:tags r:id="rId56"/>
            </p:custDataLst>
          </p:nvPr>
        </p:nvSpPr>
        <p:spPr>
          <a:xfrm>
            <a:off x="5181600" y="5811560"/>
            <a:ext cx="2057400" cy="523220"/>
          </a:xfrm>
          <a:prstGeom prst="rect">
            <a:avLst/>
          </a:prstGeom>
          <a:noFill/>
          <a:ln>
            <a:noFill/>
          </a:ln>
        </p:spPr>
        <p:txBody>
          <a:bodyPr wrap="square" rtlCol="0">
            <a:spAutoFit/>
          </a:bodyPr>
          <a:lstStyle/>
          <a:p>
            <a:pPr defTabSz="914400" fontAlgn="auto">
              <a:spcBef>
                <a:spcPts val="0"/>
              </a:spcBef>
              <a:spcAft>
                <a:spcPts val="0"/>
              </a:spcAft>
              <a:defRPr/>
            </a:pPr>
            <a:r>
              <a:rPr lang="en-US" sz="2800" kern="0" dirty="0" smtClean="0">
                <a:solidFill>
                  <a:prstClr val="black"/>
                </a:solidFill>
                <a:latin typeface="Calibri"/>
                <a:ea typeface="+mn-ea"/>
                <a:cs typeface="+mn-cs"/>
              </a:rPr>
              <a:t>word select</a:t>
            </a:r>
          </a:p>
        </p:txBody>
      </p:sp>
      <p:sp>
        <p:nvSpPr>
          <p:cNvPr id="190" name="TextBox 189"/>
          <p:cNvSpPr txBox="1"/>
          <p:nvPr>
            <p:custDataLst>
              <p:tags r:id="rId57"/>
            </p:custDataLst>
          </p:nvPr>
        </p:nvSpPr>
        <p:spPr>
          <a:xfrm>
            <a:off x="1600200" y="6410980"/>
            <a:ext cx="1143000" cy="523220"/>
          </a:xfrm>
          <a:prstGeom prst="rect">
            <a:avLst/>
          </a:prstGeom>
          <a:noFill/>
        </p:spPr>
        <p:txBody>
          <a:bodyPr wrap="square" rtlCol="0">
            <a:spAutoFit/>
          </a:bodyPr>
          <a:lstStyle/>
          <a:p>
            <a:pPr defTabSz="914400" fontAlgn="auto">
              <a:spcBef>
                <a:spcPts val="0"/>
              </a:spcBef>
              <a:spcAft>
                <a:spcPts val="0"/>
              </a:spcAft>
              <a:defRPr/>
            </a:pPr>
            <a:r>
              <a:rPr lang="en-US" sz="2800" kern="0" dirty="0" smtClean="0">
                <a:solidFill>
                  <a:srgbClr val="009051"/>
                </a:solidFill>
                <a:latin typeface="Calibri"/>
                <a:ea typeface="+mn-ea"/>
                <a:cs typeface="+mn-cs"/>
              </a:rPr>
              <a:t>hit?</a:t>
            </a:r>
          </a:p>
        </p:txBody>
      </p:sp>
      <p:sp>
        <p:nvSpPr>
          <p:cNvPr id="191" name="TextBox 190"/>
          <p:cNvSpPr txBox="1"/>
          <p:nvPr>
            <p:custDataLst>
              <p:tags r:id="rId58"/>
            </p:custDataLst>
          </p:nvPr>
        </p:nvSpPr>
        <p:spPr>
          <a:xfrm>
            <a:off x="5181600" y="4876800"/>
            <a:ext cx="2057400" cy="523220"/>
          </a:xfrm>
          <a:prstGeom prst="rect">
            <a:avLst/>
          </a:prstGeom>
          <a:noFill/>
          <a:ln>
            <a:noFill/>
          </a:ln>
        </p:spPr>
        <p:txBody>
          <a:bodyPr wrap="square" rtlCol="0">
            <a:spAutoFit/>
          </a:bodyPr>
          <a:lstStyle/>
          <a:p>
            <a:pPr defTabSz="914400" fontAlgn="auto">
              <a:spcBef>
                <a:spcPts val="0"/>
              </a:spcBef>
              <a:spcAft>
                <a:spcPts val="0"/>
              </a:spcAft>
              <a:defRPr/>
            </a:pPr>
            <a:r>
              <a:rPr lang="en-US" sz="2800" kern="0" dirty="0" smtClean="0">
                <a:solidFill>
                  <a:prstClr val="black"/>
                </a:solidFill>
                <a:latin typeface="Calibri"/>
                <a:ea typeface="+mn-ea"/>
                <a:cs typeface="+mn-cs"/>
              </a:rPr>
              <a:t>line select</a:t>
            </a:r>
          </a:p>
        </p:txBody>
      </p:sp>
      <p:grpSp>
        <p:nvGrpSpPr>
          <p:cNvPr id="192" name="Group 31"/>
          <p:cNvGrpSpPr>
            <a:grpSpLocks/>
          </p:cNvGrpSpPr>
          <p:nvPr>
            <p:custDataLst>
              <p:tags r:id="rId59"/>
            </p:custDataLst>
          </p:nvPr>
        </p:nvGrpSpPr>
        <p:grpSpPr bwMode="auto">
          <a:xfrm rot="5400000">
            <a:off x="5791200" y="3342622"/>
            <a:ext cx="381000" cy="3581400"/>
            <a:chOff x="4848" y="2112"/>
            <a:chExt cx="240" cy="1056"/>
          </a:xfrm>
        </p:grpSpPr>
        <p:sp>
          <p:nvSpPr>
            <p:cNvPr id="193" name="Line 32"/>
            <p:cNvSpPr>
              <a:spLocks noChangeShapeType="1"/>
            </p:cNvSpPr>
            <p:nvPr>
              <p:custDataLst>
                <p:tags r:id="rId116"/>
              </p:custDataLst>
            </p:nvPr>
          </p:nvSpPr>
          <p:spPr bwMode="auto">
            <a:xfrm>
              <a:off x="4848" y="2112"/>
              <a:ext cx="0" cy="1056"/>
            </a:xfrm>
            <a:prstGeom prst="line">
              <a:avLst/>
            </a:prstGeom>
            <a:noFill/>
            <a:ln w="28575">
              <a:solidFill>
                <a:sysClr val="windowText" lastClr="000000"/>
              </a:solidFill>
              <a:round/>
              <a:headEnd/>
              <a:tailEnd/>
            </a:ln>
            <a:effectLst/>
          </p:spPr>
          <p:txBody>
            <a:bodyPr wrap="non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94" name="Line 33"/>
            <p:cNvSpPr>
              <a:spLocks noChangeShapeType="1"/>
            </p:cNvSpPr>
            <p:nvPr>
              <p:custDataLst>
                <p:tags r:id="rId117"/>
              </p:custDataLst>
            </p:nvPr>
          </p:nvSpPr>
          <p:spPr bwMode="auto">
            <a:xfrm>
              <a:off x="5088" y="2202"/>
              <a:ext cx="0" cy="876"/>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95" name="Line 34"/>
            <p:cNvSpPr>
              <a:spLocks noChangeShapeType="1"/>
            </p:cNvSpPr>
            <p:nvPr>
              <p:custDataLst>
                <p:tags r:id="rId118"/>
              </p:custDataLst>
            </p:nvPr>
          </p:nvSpPr>
          <p:spPr bwMode="auto">
            <a:xfrm>
              <a:off x="4848" y="2112"/>
              <a:ext cx="240" cy="9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96" name="Line 35"/>
            <p:cNvSpPr>
              <a:spLocks noChangeShapeType="1"/>
            </p:cNvSpPr>
            <p:nvPr>
              <p:custDataLst>
                <p:tags r:id="rId119"/>
              </p:custDataLst>
            </p:nvPr>
          </p:nvSpPr>
          <p:spPr bwMode="auto">
            <a:xfrm flipV="1">
              <a:off x="4848" y="3078"/>
              <a:ext cx="240" cy="9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grpSp>
      <p:sp>
        <p:nvSpPr>
          <p:cNvPr id="197" name="Rectangle 196"/>
          <p:cNvSpPr/>
          <p:nvPr>
            <p:custDataLst>
              <p:tags r:id="rId60"/>
            </p:custDataLst>
          </p:nvPr>
        </p:nvSpPr>
        <p:spPr>
          <a:xfrm>
            <a:off x="2074178" y="2988781"/>
            <a:ext cx="439544" cy="846386"/>
          </a:xfrm>
          <a:prstGeom prst="rect">
            <a:avLst/>
          </a:prstGeom>
          <a:ln>
            <a:noFill/>
          </a:ln>
        </p:spPr>
        <p:txBody>
          <a:bodyPr wrap="none">
            <a:spAutoFit/>
          </a:bodyPr>
          <a:lstStyle/>
          <a:p>
            <a:pPr algn="ctr" defTabSz="914400" fontAlgn="auto">
              <a:lnSpc>
                <a:spcPct val="134000"/>
              </a:lnSpc>
              <a:spcBef>
                <a:spcPts val="0"/>
              </a:spcBef>
              <a:spcAft>
                <a:spcPts val="0"/>
              </a:spcAft>
              <a:buClr>
                <a:srgbClr val="40458C"/>
              </a:buClr>
              <a:buSzPct val="100000"/>
              <a:defRPr/>
            </a:pPr>
            <a:r>
              <a:rPr lang="en-US" sz="4000" kern="0" dirty="0" smtClean="0">
                <a:solidFill>
                  <a:srgbClr val="FFFFFF"/>
                </a:solidFill>
                <a:latin typeface="Calibri"/>
                <a:ea typeface="+mn-ea"/>
                <a:cs typeface="+mn-cs"/>
              </a:rPr>
              <a:t>=</a:t>
            </a:r>
          </a:p>
        </p:txBody>
      </p:sp>
      <p:sp>
        <p:nvSpPr>
          <p:cNvPr id="198" name="Line 48"/>
          <p:cNvSpPr>
            <a:spLocks noChangeShapeType="1"/>
          </p:cNvSpPr>
          <p:nvPr>
            <p:custDataLst>
              <p:tags r:id="rId61"/>
            </p:custDataLst>
          </p:nvPr>
        </p:nvSpPr>
        <p:spPr bwMode="auto">
          <a:xfrm flipH="1" flipV="1">
            <a:off x="2057400" y="3810000"/>
            <a:ext cx="0" cy="152400"/>
          </a:xfrm>
          <a:prstGeom prst="line">
            <a:avLst/>
          </a:prstGeom>
          <a:noFill/>
          <a:ln w="28575">
            <a:solidFill>
              <a:srgbClr val="009051"/>
            </a:solidFill>
            <a:round/>
            <a:headEnd/>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199" name="AutoShape 46"/>
          <p:cNvSpPr>
            <a:spLocks noChangeArrowheads="1"/>
          </p:cNvSpPr>
          <p:nvPr>
            <p:custDataLst>
              <p:tags r:id="rId62"/>
            </p:custDataLst>
          </p:nvPr>
        </p:nvSpPr>
        <p:spPr bwMode="auto">
          <a:xfrm rot="5400000">
            <a:off x="2005445" y="3910445"/>
            <a:ext cx="332509" cy="381000"/>
          </a:xfrm>
          <a:prstGeom prst="flowChartDelay">
            <a:avLst/>
          </a:prstGeom>
          <a:solidFill>
            <a:sysClr val="windowText" lastClr="000000">
              <a:lumMod val="50000"/>
              <a:lumOff val="50000"/>
            </a:sysClr>
          </a:solidFill>
          <a:ln w="28575" algn="ctr">
            <a:solidFill>
              <a:sysClr val="windowText" lastClr="000000"/>
            </a:solidFill>
            <a:miter lim="800000"/>
            <a:headEnd/>
            <a:tailEnd/>
          </a:ln>
          <a:effectLst/>
        </p:spPr>
        <p:txBody>
          <a:bodyPr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00" name="Line 48"/>
          <p:cNvSpPr>
            <a:spLocks noChangeShapeType="1"/>
          </p:cNvSpPr>
          <p:nvPr>
            <p:custDataLst>
              <p:tags r:id="rId63"/>
            </p:custDataLst>
          </p:nvPr>
        </p:nvSpPr>
        <p:spPr bwMode="auto">
          <a:xfrm flipH="1">
            <a:off x="3810000" y="3352800"/>
            <a:ext cx="2514600" cy="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01" name="Rectangle 5"/>
          <p:cNvSpPr>
            <a:spLocks noChangeArrowheads="1"/>
          </p:cNvSpPr>
          <p:nvPr>
            <p:custDataLst>
              <p:tags r:id="rId64"/>
            </p:custDataLst>
          </p:nvPr>
        </p:nvSpPr>
        <p:spPr bwMode="auto">
          <a:xfrm>
            <a:off x="4038600" y="25908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02" name="Rectangle 16"/>
          <p:cNvSpPr>
            <a:spLocks noChangeArrowheads="1"/>
          </p:cNvSpPr>
          <p:nvPr>
            <p:custDataLst>
              <p:tags r:id="rId65"/>
            </p:custDataLst>
          </p:nvPr>
        </p:nvSpPr>
        <p:spPr bwMode="auto">
          <a:xfrm>
            <a:off x="4953000" y="25908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03" name="Line 19"/>
          <p:cNvSpPr>
            <a:spLocks noChangeShapeType="1"/>
          </p:cNvSpPr>
          <p:nvPr>
            <p:custDataLst>
              <p:tags r:id="rId66"/>
            </p:custDataLst>
          </p:nvPr>
        </p:nvSpPr>
        <p:spPr bwMode="auto">
          <a:xfrm>
            <a:off x="4343400" y="25908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04" name="Line 42"/>
          <p:cNvSpPr>
            <a:spLocks noChangeShapeType="1"/>
          </p:cNvSpPr>
          <p:nvPr>
            <p:custDataLst>
              <p:tags r:id="rId67"/>
            </p:custDataLst>
          </p:nvPr>
        </p:nvSpPr>
        <p:spPr bwMode="auto">
          <a:xfrm>
            <a:off x="4343400" y="3505200"/>
            <a:ext cx="152400" cy="0"/>
          </a:xfrm>
          <a:prstGeom prst="line">
            <a:avLst/>
          </a:prstGeom>
          <a:noFill/>
          <a:ln w="28575">
            <a:solidFill>
              <a:sysClr val="windowText" lastClr="000000"/>
            </a:solidFill>
            <a:round/>
            <a:headEnd type="none" w="med" len="med"/>
            <a:tailEnd type="arrow" w="med" len="me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05" name="Line 43"/>
          <p:cNvSpPr>
            <a:spLocks noChangeShapeType="1"/>
          </p:cNvSpPr>
          <p:nvPr>
            <p:custDataLst>
              <p:tags r:id="rId68"/>
            </p:custDataLst>
          </p:nvPr>
        </p:nvSpPr>
        <p:spPr bwMode="auto">
          <a:xfrm flipH="1">
            <a:off x="4724400" y="1905000"/>
            <a:ext cx="0" cy="1371600"/>
          </a:xfrm>
          <a:prstGeom prst="line">
            <a:avLst/>
          </a:prstGeom>
          <a:noFill/>
          <a:ln w="28575">
            <a:solidFill>
              <a:srgbClr val="009051"/>
            </a:solidFill>
            <a:round/>
            <a:headEnd type="oval" w="lg" len="lg"/>
            <a:tailEnd type="arrow"/>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206" name="Oval 44"/>
          <p:cNvSpPr>
            <a:spLocks noChangeArrowheads="1"/>
          </p:cNvSpPr>
          <p:nvPr>
            <p:custDataLst>
              <p:tags r:id="rId69"/>
            </p:custDataLst>
          </p:nvPr>
        </p:nvSpPr>
        <p:spPr bwMode="auto">
          <a:xfrm>
            <a:off x="4495800" y="3276600"/>
            <a:ext cx="457200" cy="457200"/>
          </a:xfrm>
          <a:prstGeom prst="ellipse">
            <a:avLst/>
          </a:prstGeom>
          <a:solidFill>
            <a:srgbClr val="000000"/>
          </a:solidFill>
          <a:ln w="28575" algn="ctr">
            <a:solidFill>
              <a:sysClr val="windowText" lastClr="000000"/>
            </a:solidFill>
            <a:round/>
            <a:headEnd/>
            <a:tailEnd/>
          </a:ln>
          <a:effectLst/>
        </p:spPr>
        <p:txBody>
          <a:bodyPr anchor="ctr">
            <a:noAutofit/>
          </a:bodyPr>
          <a:lstStyle/>
          <a:p>
            <a:pPr marL="0" marR="0" lvl="0" indent="0" algn="ctr" defTabSz="914400" eaLnBrk="1" fontAlgn="auto" latinLnBrk="0" hangingPunct="1">
              <a:lnSpc>
                <a:spcPct val="134000"/>
              </a:lnSpc>
              <a:spcBef>
                <a:spcPts val="0"/>
              </a:spcBef>
              <a:spcAft>
                <a:spcPts val="0"/>
              </a:spcAft>
              <a:buClr>
                <a:srgbClr val="40458C"/>
              </a:buClr>
              <a:buSzPct val="100000"/>
              <a:buFont typeface="Times New Roman" pitchFamily="18" charset="0"/>
              <a:buNone/>
              <a:tabLst/>
              <a:defRPr/>
            </a:pPr>
            <a:endParaRPr kumimoji="0" lang="en-US" sz="3600" b="0" i="0" u="none" strike="noStrike" kern="0" cap="none" spc="0" normalizeH="0" baseline="0" noProof="0" dirty="0" smtClean="0">
              <a:ln>
                <a:noFill/>
              </a:ln>
              <a:solidFill>
                <a:srgbClr val="FFFFFF"/>
              </a:solidFill>
              <a:effectLst/>
              <a:uLnTx/>
              <a:uFillTx/>
              <a:latin typeface="Calibri"/>
              <a:ea typeface="+mn-ea"/>
              <a:cs typeface="+mn-cs"/>
            </a:endParaRPr>
          </a:p>
        </p:txBody>
      </p:sp>
      <p:sp>
        <p:nvSpPr>
          <p:cNvPr id="207" name="Line 48"/>
          <p:cNvSpPr>
            <a:spLocks noChangeShapeType="1"/>
          </p:cNvSpPr>
          <p:nvPr>
            <p:custDataLst>
              <p:tags r:id="rId70"/>
            </p:custDataLst>
          </p:nvPr>
        </p:nvSpPr>
        <p:spPr bwMode="auto">
          <a:xfrm flipH="1">
            <a:off x="4191000" y="3810000"/>
            <a:ext cx="304800" cy="0"/>
          </a:xfrm>
          <a:prstGeom prst="line">
            <a:avLst/>
          </a:prstGeom>
          <a:noFill/>
          <a:ln w="28575">
            <a:solidFill>
              <a:srgbClr val="009051"/>
            </a:solidFill>
            <a:round/>
            <a:headEnd/>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208" name="Line 49"/>
          <p:cNvSpPr>
            <a:spLocks noChangeShapeType="1"/>
          </p:cNvSpPr>
          <p:nvPr>
            <p:custDataLst>
              <p:tags r:id="rId71"/>
            </p:custDataLst>
          </p:nvPr>
        </p:nvSpPr>
        <p:spPr bwMode="auto">
          <a:xfrm flipH="1" flipV="1">
            <a:off x="4572000" y="4267200"/>
            <a:ext cx="0" cy="15240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09" name="Line 51"/>
          <p:cNvSpPr>
            <a:spLocks noChangeShapeType="1"/>
          </p:cNvSpPr>
          <p:nvPr>
            <p:custDataLst>
              <p:tags r:id="rId72"/>
            </p:custDataLst>
          </p:nvPr>
        </p:nvSpPr>
        <p:spPr bwMode="auto">
          <a:xfrm flipH="1">
            <a:off x="4191000" y="1905000"/>
            <a:ext cx="0" cy="1905000"/>
          </a:xfrm>
          <a:prstGeom prst="line">
            <a:avLst/>
          </a:prstGeom>
          <a:noFill/>
          <a:ln w="28575">
            <a:solidFill>
              <a:srgbClr val="009051"/>
            </a:solidFill>
            <a:round/>
            <a:headEnd type="oval" w="lg" len="lg"/>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210" name="Line 41"/>
          <p:cNvSpPr>
            <a:spLocks noChangeShapeType="1"/>
          </p:cNvSpPr>
          <p:nvPr>
            <p:custDataLst>
              <p:tags r:id="rId73"/>
            </p:custDataLst>
          </p:nvPr>
        </p:nvSpPr>
        <p:spPr bwMode="auto">
          <a:xfrm>
            <a:off x="4724400" y="3733800"/>
            <a:ext cx="0" cy="22860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11" name="Line 20"/>
          <p:cNvSpPr>
            <a:spLocks noChangeShapeType="1"/>
          </p:cNvSpPr>
          <p:nvPr>
            <p:custDataLst>
              <p:tags r:id="rId74"/>
            </p:custDataLst>
          </p:nvPr>
        </p:nvSpPr>
        <p:spPr bwMode="auto">
          <a:xfrm flipH="1">
            <a:off x="4343400" y="3352800"/>
            <a:ext cx="0" cy="152400"/>
          </a:xfrm>
          <a:prstGeom prst="line">
            <a:avLst/>
          </a:prstGeom>
          <a:noFill/>
          <a:ln w="28575">
            <a:solidFill>
              <a:sysClr val="windowText" lastClr="000000"/>
            </a:solidFill>
            <a:round/>
            <a:headEnd type="oval" w="med" len="me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12" name="Rectangle 211"/>
          <p:cNvSpPr/>
          <p:nvPr>
            <p:custDataLst>
              <p:tags r:id="rId75"/>
            </p:custDataLst>
          </p:nvPr>
        </p:nvSpPr>
        <p:spPr>
          <a:xfrm>
            <a:off x="4512578" y="2988781"/>
            <a:ext cx="439544" cy="846386"/>
          </a:xfrm>
          <a:prstGeom prst="rect">
            <a:avLst/>
          </a:prstGeom>
          <a:ln>
            <a:noFill/>
          </a:ln>
        </p:spPr>
        <p:txBody>
          <a:bodyPr wrap="none">
            <a:spAutoFit/>
          </a:bodyPr>
          <a:lstStyle/>
          <a:p>
            <a:pPr algn="ctr" defTabSz="914400" fontAlgn="auto">
              <a:lnSpc>
                <a:spcPct val="134000"/>
              </a:lnSpc>
              <a:spcBef>
                <a:spcPts val="0"/>
              </a:spcBef>
              <a:spcAft>
                <a:spcPts val="0"/>
              </a:spcAft>
              <a:buClr>
                <a:srgbClr val="40458C"/>
              </a:buClr>
              <a:buSzPct val="100000"/>
              <a:defRPr/>
            </a:pPr>
            <a:r>
              <a:rPr lang="en-US" sz="4000" kern="0" dirty="0" smtClean="0">
                <a:solidFill>
                  <a:srgbClr val="FFFFFF"/>
                </a:solidFill>
                <a:latin typeface="Calibri"/>
                <a:ea typeface="+mn-ea"/>
                <a:cs typeface="+mn-cs"/>
              </a:rPr>
              <a:t>=</a:t>
            </a:r>
          </a:p>
        </p:txBody>
      </p:sp>
      <p:sp>
        <p:nvSpPr>
          <p:cNvPr id="213" name="Line 48"/>
          <p:cNvSpPr>
            <a:spLocks noChangeShapeType="1"/>
          </p:cNvSpPr>
          <p:nvPr>
            <p:custDataLst>
              <p:tags r:id="rId76"/>
            </p:custDataLst>
          </p:nvPr>
        </p:nvSpPr>
        <p:spPr bwMode="auto">
          <a:xfrm flipH="1" flipV="1">
            <a:off x="4495800" y="3810000"/>
            <a:ext cx="0" cy="152400"/>
          </a:xfrm>
          <a:prstGeom prst="line">
            <a:avLst/>
          </a:prstGeom>
          <a:noFill/>
          <a:ln w="28575">
            <a:solidFill>
              <a:srgbClr val="009051"/>
            </a:solidFill>
            <a:round/>
            <a:headEnd/>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214" name="AutoShape 46"/>
          <p:cNvSpPr>
            <a:spLocks noChangeArrowheads="1"/>
          </p:cNvSpPr>
          <p:nvPr>
            <p:custDataLst>
              <p:tags r:id="rId77"/>
            </p:custDataLst>
          </p:nvPr>
        </p:nvSpPr>
        <p:spPr bwMode="auto">
          <a:xfrm rot="5400000">
            <a:off x="4443845" y="3910445"/>
            <a:ext cx="332509" cy="381000"/>
          </a:xfrm>
          <a:prstGeom prst="flowChartDelay">
            <a:avLst/>
          </a:prstGeom>
          <a:solidFill>
            <a:sysClr val="windowText" lastClr="000000">
              <a:lumMod val="50000"/>
              <a:lumOff val="50000"/>
            </a:sysClr>
          </a:solidFill>
          <a:ln w="28575" algn="ctr">
            <a:solidFill>
              <a:sysClr val="windowText" lastClr="000000"/>
            </a:solidFill>
            <a:miter lim="800000"/>
            <a:headEnd/>
            <a:tailEnd/>
          </a:ln>
          <a:effectLst/>
        </p:spPr>
        <p:txBody>
          <a:bodyPr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15" name="Line 48"/>
          <p:cNvSpPr>
            <a:spLocks noChangeShapeType="1"/>
          </p:cNvSpPr>
          <p:nvPr>
            <p:custDataLst>
              <p:tags r:id="rId78"/>
            </p:custDataLst>
          </p:nvPr>
        </p:nvSpPr>
        <p:spPr bwMode="auto">
          <a:xfrm flipH="1">
            <a:off x="6248400" y="3352800"/>
            <a:ext cx="533400" cy="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16" name="Rectangle 5"/>
          <p:cNvSpPr>
            <a:spLocks noChangeArrowheads="1"/>
          </p:cNvSpPr>
          <p:nvPr>
            <p:custDataLst>
              <p:tags r:id="rId79"/>
            </p:custDataLst>
          </p:nvPr>
        </p:nvSpPr>
        <p:spPr bwMode="auto">
          <a:xfrm>
            <a:off x="6477000" y="25908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17" name="Rectangle 16"/>
          <p:cNvSpPr>
            <a:spLocks noChangeArrowheads="1"/>
          </p:cNvSpPr>
          <p:nvPr>
            <p:custDataLst>
              <p:tags r:id="rId80"/>
            </p:custDataLst>
          </p:nvPr>
        </p:nvSpPr>
        <p:spPr bwMode="auto">
          <a:xfrm>
            <a:off x="7391400" y="25908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18" name="Line 19"/>
          <p:cNvSpPr>
            <a:spLocks noChangeShapeType="1"/>
          </p:cNvSpPr>
          <p:nvPr>
            <p:custDataLst>
              <p:tags r:id="rId81"/>
            </p:custDataLst>
          </p:nvPr>
        </p:nvSpPr>
        <p:spPr bwMode="auto">
          <a:xfrm>
            <a:off x="6781800" y="25908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19" name="Line 42"/>
          <p:cNvSpPr>
            <a:spLocks noChangeShapeType="1"/>
          </p:cNvSpPr>
          <p:nvPr>
            <p:custDataLst>
              <p:tags r:id="rId82"/>
            </p:custDataLst>
          </p:nvPr>
        </p:nvSpPr>
        <p:spPr bwMode="auto">
          <a:xfrm>
            <a:off x="6781800" y="3505200"/>
            <a:ext cx="152400" cy="0"/>
          </a:xfrm>
          <a:prstGeom prst="line">
            <a:avLst/>
          </a:prstGeom>
          <a:noFill/>
          <a:ln w="28575">
            <a:solidFill>
              <a:sysClr val="windowText" lastClr="000000"/>
            </a:solidFill>
            <a:round/>
            <a:headEnd type="none" w="med" len="med"/>
            <a:tailEnd type="arrow" w="med" len="me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20" name="Line 43"/>
          <p:cNvSpPr>
            <a:spLocks noChangeShapeType="1"/>
          </p:cNvSpPr>
          <p:nvPr>
            <p:custDataLst>
              <p:tags r:id="rId83"/>
            </p:custDataLst>
          </p:nvPr>
        </p:nvSpPr>
        <p:spPr bwMode="auto">
          <a:xfrm flipH="1">
            <a:off x="7162800" y="1905000"/>
            <a:ext cx="0" cy="1371600"/>
          </a:xfrm>
          <a:prstGeom prst="line">
            <a:avLst/>
          </a:prstGeom>
          <a:noFill/>
          <a:ln w="28575">
            <a:solidFill>
              <a:srgbClr val="009051"/>
            </a:solidFill>
            <a:round/>
            <a:headEnd type="oval" w="lg" len="lg"/>
            <a:tailEnd type="arrow"/>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221" name="Oval 44"/>
          <p:cNvSpPr>
            <a:spLocks noChangeArrowheads="1"/>
          </p:cNvSpPr>
          <p:nvPr>
            <p:custDataLst>
              <p:tags r:id="rId84"/>
            </p:custDataLst>
          </p:nvPr>
        </p:nvSpPr>
        <p:spPr bwMode="auto">
          <a:xfrm>
            <a:off x="6934200" y="3276600"/>
            <a:ext cx="457200" cy="457200"/>
          </a:xfrm>
          <a:prstGeom prst="ellipse">
            <a:avLst/>
          </a:prstGeom>
          <a:solidFill>
            <a:srgbClr val="000000"/>
          </a:solidFill>
          <a:ln w="28575" algn="ctr">
            <a:solidFill>
              <a:sysClr val="windowText" lastClr="000000"/>
            </a:solidFill>
            <a:round/>
            <a:headEnd/>
            <a:tailEnd/>
          </a:ln>
          <a:effectLst/>
        </p:spPr>
        <p:txBody>
          <a:bodyPr anchor="ctr">
            <a:noAutofit/>
          </a:bodyPr>
          <a:lstStyle/>
          <a:p>
            <a:pPr marL="0" marR="0" lvl="0" indent="0" algn="ctr" defTabSz="914400" eaLnBrk="1" fontAlgn="auto" latinLnBrk="0" hangingPunct="1">
              <a:lnSpc>
                <a:spcPct val="134000"/>
              </a:lnSpc>
              <a:spcBef>
                <a:spcPts val="0"/>
              </a:spcBef>
              <a:spcAft>
                <a:spcPts val="0"/>
              </a:spcAft>
              <a:buClr>
                <a:srgbClr val="40458C"/>
              </a:buClr>
              <a:buSzPct val="100000"/>
              <a:buFont typeface="Times New Roman" pitchFamily="18" charset="0"/>
              <a:buNone/>
              <a:tabLst/>
              <a:defRPr/>
            </a:pPr>
            <a:endParaRPr kumimoji="0" lang="en-US" sz="3600" b="0" i="0" u="none" strike="noStrike" kern="0" cap="none" spc="0" normalizeH="0" baseline="0" noProof="0" dirty="0" smtClean="0">
              <a:ln>
                <a:noFill/>
              </a:ln>
              <a:solidFill>
                <a:srgbClr val="FFFFFF"/>
              </a:solidFill>
              <a:effectLst/>
              <a:uLnTx/>
              <a:uFillTx/>
              <a:latin typeface="Calibri"/>
              <a:ea typeface="+mn-ea"/>
              <a:cs typeface="+mn-cs"/>
            </a:endParaRPr>
          </a:p>
        </p:txBody>
      </p:sp>
      <p:sp>
        <p:nvSpPr>
          <p:cNvPr id="222" name="Line 48"/>
          <p:cNvSpPr>
            <a:spLocks noChangeShapeType="1"/>
          </p:cNvSpPr>
          <p:nvPr>
            <p:custDataLst>
              <p:tags r:id="rId85"/>
            </p:custDataLst>
          </p:nvPr>
        </p:nvSpPr>
        <p:spPr bwMode="auto">
          <a:xfrm flipH="1">
            <a:off x="6629400" y="3810000"/>
            <a:ext cx="304800" cy="0"/>
          </a:xfrm>
          <a:prstGeom prst="line">
            <a:avLst/>
          </a:prstGeom>
          <a:noFill/>
          <a:ln w="28575">
            <a:solidFill>
              <a:srgbClr val="009051"/>
            </a:solidFill>
            <a:round/>
            <a:headEnd/>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223" name="Line 49"/>
          <p:cNvSpPr>
            <a:spLocks noChangeShapeType="1"/>
          </p:cNvSpPr>
          <p:nvPr>
            <p:custDataLst>
              <p:tags r:id="rId86"/>
            </p:custDataLst>
          </p:nvPr>
        </p:nvSpPr>
        <p:spPr bwMode="auto">
          <a:xfrm flipH="1" flipV="1">
            <a:off x="7010400" y="4267200"/>
            <a:ext cx="0" cy="22860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24" name="Line 51"/>
          <p:cNvSpPr>
            <a:spLocks noChangeShapeType="1"/>
          </p:cNvSpPr>
          <p:nvPr>
            <p:custDataLst>
              <p:tags r:id="rId87"/>
            </p:custDataLst>
          </p:nvPr>
        </p:nvSpPr>
        <p:spPr bwMode="auto">
          <a:xfrm flipH="1">
            <a:off x="6629400" y="1905000"/>
            <a:ext cx="0" cy="1905000"/>
          </a:xfrm>
          <a:prstGeom prst="line">
            <a:avLst/>
          </a:prstGeom>
          <a:noFill/>
          <a:ln w="28575">
            <a:solidFill>
              <a:srgbClr val="009051"/>
            </a:solidFill>
            <a:round/>
            <a:headEnd type="oval" w="lg" len="lg"/>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225" name="Line 41"/>
          <p:cNvSpPr>
            <a:spLocks noChangeShapeType="1"/>
          </p:cNvSpPr>
          <p:nvPr>
            <p:custDataLst>
              <p:tags r:id="rId88"/>
            </p:custDataLst>
          </p:nvPr>
        </p:nvSpPr>
        <p:spPr bwMode="auto">
          <a:xfrm>
            <a:off x="7162800" y="3733800"/>
            <a:ext cx="0" cy="22860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26" name="Line 20"/>
          <p:cNvSpPr>
            <a:spLocks noChangeShapeType="1"/>
          </p:cNvSpPr>
          <p:nvPr>
            <p:custDataLst>
              <p:tags r:id="rId89"/>
            </p:custDataLst>
          </p:nvPr>
        </p:nvSpPr>
        <p:spPr bwMode="auto">
          <a:xfrm flipH="1">
            <a:off x="6781800" y="3338284"/>
            <a:ext cx="0" cy="182880"/>
          </a:xfrm>
          <a:prstGeom prst="line">
            <a:avLst/>
          </a:prstGeom>
          <a:noFill/>
          <a:ln w="28575">
            <a:solidFill>
              <a:sysClr val="windowText" lastClr="000000"/>
            </a:solidFill>
            <a:round/>
            <a:headEnd type="none" w="med" len="med"/>
            <a:tailEnd type="none" w="med" len="me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27" name="Rectangle 226"/>
          <p:cNvSpPr/>
          <p:nvPr>
            <p:custDataLst>
              <p:tags r:id="rId90"/>
            </p:custDataLst>
          </p:nvPr>
        </p:nvSpPr>
        <p:spPr>
          <a:xfrm>
            <a:off x="6950978" y="2988781"/>
            <a:ext cx="439544" cy="846386"/>
          </a:xfrm>
          <a:prstGeom prst="rect">
            <a:avLst/>
          </a:prstGeom>
          <a:ln>
            <a:noFill/>
          </a:ln>
        </p:spPr>
        <p:txBody>
          <a:bodyPr wrap="none">
            <a:spAutoFit/>
          </a:bodyPr>
          <a:lstStyle/>
          <a:p>
            <a:pPr algn="ctr" defTabSz="914400" fontAlgn="auto">
              <a:lnSpc>
                <a:spcPct val="134000"/>
              </a:lnSpc>
              <a:spcBef>
                <a:spcPts val="0"/>
              </a:spcBef>
              <a:spcAft>
                <a:spcPts val="0"/>
              </a:spcAft>
              <a:buClr>
                <a:srgbClr val="40458C"/>
              </a:buClr>
              <a:buSzPct val="100000"/>
              <a:defRPr/>
            </a:pPr>
            <a:r>
              <a:rPr lang="en-US" sz="4000" kern="0" dirty="0" smtClean="0">
                <a:solidFill>
                  <a:srgbClr val="FFFFFF"/>
                </a:solidFill>
                <a:latin typeface="Calibri"/>
                <a:ea typeface="+mn-ea"/>
                <a:cs typeface="+mn-cs"/>
              </a:rPr>
              <a:t>=</a:t>
            </a:r>
          </a:p>
        </p:txBody>
      </p:sp>
      <p:sp>
        <p:nvSpPr>
          <p:cNvPr id="228" name="Line 48"/>
          <p:cNvSpPr>
            <a:spLocks noChangeShapeType="1"/>
          </p:cNvSpPr>
          <p:nvPr>
            <p:custDataLst>
              <p:tags r:id="rId91"/>
            </p:custDataLst>
          </p:nvPr>
        </p:nvSpPr>
        <p:spPr bwMode="auto">
          <a:xfrm flipH="1" flipV="1">
            <a:off x="6934200" y="3810000"/>
            <a:ext cx="0" cy="152400"/>
          </a:xfrm>
          <a:prstGeom prst="line">
            <a:avLst/>
          </a:prstGeom>
          <a:noFill/>
          <a:ln w="28575">
            <a:solidFill>
              <a:srgbClr val="009051"/>
            </a:solidFill>
            <a:round/>
            <a:headEnd/>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229" name="AutoShape 46"/>
          <p:cNvSpPr>
            <a:spLocks noChangeArrowheads="1"/>
          </p:cNvSpPr>
          <p:nvPr>
            <p:custDataLst>
              <p:tags r:id="rId92"/>
            </p:custDataLst>
          </p:nvPr>
        </p:nvSpPr>
        <p:spPr bwMode="auto">
          <a:xfrm rot="5400000">
            <a:off x="6882245" y="3910445"/>
            <a:ext cx="332509" cy="381000"/>
          </a:xfrm>
          <a:prstGeom prst="flowChartDelay">
            <a:avLst/>
          </a:prstGeom>
          <a:solidFill>
            <a:sysClr val="windowText" lastClr="000000">
              <a:lumMod val="50000"/>
              <a:lumOff val="50000"/>
            </a:sysClr>
          </a:solidFill>
          <a:ln w="28575" algn="ctr">
            <a:solidFill>
              <a:sysClr val="windowText" lastClr="000000"/>
            </a:solidFill>
            <a:miter lim="800000"/>
            <a:headEnd/>
            <a:tailEnd/>
          </a:ln>
          <a:effectLst/>
        </p:spPr>
        <p:txBody>
          <a:bodyPr anchor="ctr">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30" name="Line 48"/>
          <p:cNvSpPr>
            <a:spLocks noChangeShapeType="1"/>
          </p:cNvSpPr>
          <p:nvPr>
            <p:custDataLst>
              <p:tags r:id="rId93"/>
            </p:custDataLst>
          </p:nvPr>
        </p:nvSpPr>
        <p:spPr bwMode="auto">
          <a:xfrm flipH="1">
            <a:off x="2286000" y="4419600"/>
            <a:ext cx="2286000" cy="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31" name="Line 48"/>
          <p:cNvSpPr>
            <a:spLocks noChangeShapeType="1"/>
          </p:cNvSpPr>
          <p:nvPr>
            <p:custDataLst>
              <p:tags r:id="rId94"/>
            </p:custDataLst>
          </p:nvPr>
        </p:nvSpPr>
        <p:spPr bwMode="auto">
          <a:xfrm flipH="1">
            <a:off x="2438400" y="4495800"/>
            <a:ext cx="4572000" cy="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32" name="Line 21"/>
          <p:cNvSpPr>
            <a:spLocks noChangeShapeType="1"/>
          </p:cNvSpPr>
          <p:nvPr>
            <p:custDataLst>
              <p:tags r:id="rId95"/>
            </p:custDataLst>
          </p:nvPr>
        </p:nvSpPr>
        <p:spPr bwMode="auto">
          <a:xfrm>
            <a:off x="5562600" y="1905000"/>
            <a:ext cx="0" cy="2819400"/>
          </a:xfrm>
          <a:prstGeom prst="line">
            <a:avLst/>
          </a:prstGeom>
          <a:noFill/>
          <a:ln w="38100">
            <a:solidFill>
              <a:srgbClr val="0070C0"/>
            </a:solidFill>
            <a:round/>
            <a:headEnd type="oval" w="lg" len="lg"/>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233" name="Line 21"/>
          <p:cNvSpPr>
            <a:spLocks noChangeShapeType="1"/>
          </p:cNvSpPr>
          <p:nvPr>
            <p:custDataLst>
              <p:tags r:id="rId96"/>
            </p:custDataLst>
          </p:nvPr>
        </p:nvSpPr>
        <p:spPr bwMode="auto">
          <a:xfrm>
            <a:off x="8001000" y="1905000"/>
            <a:ext cx="0" cy="2743200"/>
          </a:xfrm>
          <a:prstGeom prst="line">
            <a:avLst/>
          </a:prstGeom>
          <a:noFill/>
          <a:ln w="38100">
            <a:solidFill>
              <a:srgbClr val="0070C0"/>
            </a:solidFill>
            <a:round/>
            <a:headEnd type="oval" w="lg" len="lg"/>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234" name="Line 48"/>
          <p:cNvSpPr>
            <a:spLocks noChangeShapeType="1"/>
          </p:cNvSpPr>
          <p:nvPr>
            <p:custDataLst>
              <p:tags r:id="rId97"/>
            </p:custDataLst>
          </p:nvPr>
        </p:nvSpPr>
        <p:spPr bwMode="auto">
          <a:xfrm flipH="1">
            <a:off x="3276600" y="4724400"/>
            <a:ext cx="1447800" cy="0"/>
          </a:xfrm>
          <a:prstGeom prst="line">
            <a:avLst/>
          </a:prstGeom>
          <a:noFill/>
          <a:ln w="38100">
            <a:solidFill>
              <a:srgbClr val="0070C0"/>
            </a:solidFill>
            <a:round/>
            <a:headEnd/>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235" name="Line 48"/>
          <p:cNvSpPr>
            <a:spLocks noChangeShapeType="1"/>
          </p:cNvSpPr>
          <p:nvPr>
            <p:custDataLst>
              <p:tags r:id="rId98"/>
            </p:custDataLst>
          </p:nvPr>
        </p:nvSpPr>
        <p:spPr bwMode="auto">
          <a:xfrm flipH="1">
            <a:off x="6553200" y="4648200"/>
            <a:ext cx="1447800" cy="0"/>
          </a:xfrm>
          <a:prstGeom prst="line">
            <a:avLst/>
          </a:prstGeom>
          <a:noFill/>
          <a:ln w="38100">
            <a:solidFill>
              <a:srgbClr val="0070C0"/>
            </a:solidFill>
            <a:round/>
            <a:headEnd/>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236" name="Line 48"/>
          <p:cNvSpPr>
            <a:spLocks noChangeShapeType="1"/>
          </p:cNvSpPr>
          <p:nvPr>
            <p:custDataLst>
              <p:tags r:id="rId99"/>
            </p:custDataLst>
          </p:nvPr>
        </p:nvSpPr>
        <p:spPr bwMode="auto">
          <a:xfrm flipH="1" flipV="1">
            <a:off x="4724400" y="4724400"/>
            <a:ext cx="0" cy="228600"/>
          </a:xfrm>
          <a:prstGeom prst="line">
            <a:avLst/>
          </a:prstGeom>
          <a:noFill/>
          <a:ln w="38100">
            <a:solidFill>
              <a:srgbClr val="0070C0"/>
            </a:solidFill>
            <a:round/>
            <a:headEnd/>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237" name="Line 48"/>
          <p:cNvSpPr>
            <a:spLocks noChangeShapeType="1"/>
          </p:cNvSpPr>
          <p:nvPr>
            <p:custDataLst>
              <p:tags r:id="rId100"/>
            </p:custDataLst>
          </p:nvPr>
        </p:nvSpPr>
        <p:spPr bwMode="auto">
          <a:xfrm flipH="1" flipV="1">
            <a:off x="6553200" y="4648200"/>
            <a:ext cx="0" cy="304800"/>
          </a:xfrm>
          <a:prstGeom prst="line">
            <a:avLst/>
          </a:prstGeom>
          <a:noFill/>
          <a:ln w="38100">
            <a:solidFill>
              <a:srgbClr val="0070C0"/>
            </a:solidFill>
            <a:round/>
            <a:headEnd/>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238" name="Line 48"/>
          <p:cNvSpPr>
            <a:spLocks noChangeShapeType="1"/>
          </p:cNvSpPr>
          <p:nvPr>
            <p:custDataLst>
              <p:tags r:id="rId101"/>
            </p:custDataLst>
          </p:nvPr>
        </p:nvSpPr>
        <p:spPr bwMode="auto">
          <a:xfrm flipH="1" flipV="1">
            <a:off x="5791200" y="4724400"/>
            <a:ext cx="0" cy="228600"/>
          </a:xfrm>
          <a:prstGeom prst="line">
            <a:avLst/>
          </a:prstGeom>
          <a:noFill/>
          <a:ln w="38100">
            <a:solidFill>
              <a:srgbClr val="0070C0"/>
            </a:solidFill>
            <a:round/>
            <a:headEnd/>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239" name="Line 48"/>
          <p:cNvSpPr>
            <a:spLocks noChangeShapeType="1"/>
          </p:cNvSpPr>
          <p:nvPr>
            <p:custDataLst>
              <p:tags r:id="rId102"/>
            </p:custDataLst>
          </p:nvPr>
        </p:nvSpPr>
        <p:spPr bwMode="auto">
          <a:xfrm flipH="1" flipV="1">
            <a:off x="5562600" y="4724400"/>
            <a:ext cx="228600" cy="0"/>
          </a:xfrm>
          <a:prstGeom prst="line">
            <a:avLst/>
          </a:prstGeom>
          <a:noFill/>
          <a:ln w="38100">
            <a:solidFill>
              <a:srgbClr val="0070C0"/>
            </a:solidFill>
            <a:round/>
            <a:headEnd/>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240" name="Line 48"/>
          <p:cNvSpPr>
            <a:spLocks noChangeShapeType="1"/>
          </p:cNvSpPr>
          <p:nvPr>
            <p:custDataLst>
              <p:tags r:id="rId103"/>
            </p:custDataLst>
          </p:nvPr>
        </p:nvSpPr>
        <p:spPr bwMode="auto">
          <a:xfrm flipV="1">
            <a:off x="5910044" y="5562600"/>
            <a:ext cx="228600" cy="76200"/>
          </a:xfrm>
          <a:prstGeom prst="line">
            <a:avLst/>
          </a:prstGeom>
          <a:noFill/>
          <a:ln w="28575">
            <a:solidFill>
              <a:srgbClr val="0070C0"/>
            </a:solidFill>
            <a:round/>
            <a:headEnd/>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241" name="Line 48"/>
          <p:cNvSpPr>
            <a:spLocks noChangeShapeType="1"/>
          </p:cNvSpPr>
          <p:nvPr>
            <p:custDataLst>
              <p:tags r:id="rId104"/>
            </p:custDataLst>
          </p:nvPr>
        </p:nvSpPr>
        <p:spPr bwMode="auto">
          <a:xfrm flipV="1">
            <a:off x="5910044" y="6477000"/>
            <a:ext cx="228600" cy="76200"/>
          </a:xfrm>
          <a:prstGeom prst="line">
            <a:avLst/>
          </a:prstGeom>
          <a:noFill/>
          <a:ln w="28575">
            <a:solidFill>
              <a:srgbClr val="0070C0"/>
            </a:solidFill>
            <a:round/>
            <a:headEnd/>
            <a:tailEnd/>
          </a:ln>
          <a:effectLst/>
        </p:spPr>
        <p:txBody>
          <a:bodyPr wrap="square">
            <a:spAutoFit/>
          </a:bodyPr>
          <a:lstStyle/>
          <a:p>
            <a:pPr defTabSz="914400" fontAlgn="auto">
              <a:spcBef>
                <a:spcPts val="0"/>
              </a:spcBef>
              <a:spcAft>
                <a:spcPts val="0"/>
              </a:spcAft>
              <a:defRPr/>
            </a:pPr>
            <a:endParaRPr lang="en-US" sz="1800" kern="0" smtClean="0">
              <a:solidFill>
                <a:prstClr val="white"/>
              </a:solidFill>
              <a:latin typeface="Calibri"/>
              <a:ea typeface="+mn-ea"/>
              <a:cs typeface="+mn-cs"/>
            </a:endParaRPr>
          </a:p>
        </p:txBody>
      </p:sp>
      <p:sp>
        <p:nvSpPr>
          <p:cNvPr id="242" name="TextBox 241"/>
          <p:cNvSpPr txBox="1"/>
          <p:nvPr>
            <p:custDataLst>
              <p:tags r:id="rId105"/>
            </p:custDataLst>
          </p:nvPr>
        </p:nvSpPr>
        <p:spPr>
          <a:xfrm>
            <a:off x="6096000" y="6324600"/>
            <a:ext cx="1371600" cy="400110"/>
          </a:xfrm>
          <a:prstGeom prst="rect">
            <a:avLst/>
          </a:prstGeom>
          <a:noFill/>
          <a:ln>
            <a:noFill/>
          </a:ln>
        </p:spPr>
        <p:txBody>
          <a:bodyPr wrap="square" rtlCol="0">
            <a:spAutoFit/>
          </a:bodyPr>
          <a:lstStyle/>
          <a:p>
            <a:pPr defTabSz="914400" fontAlgn="auto">
              <a:spcBef>
                <a:spcPts val="0"/>
              </a:spcBef>
              <a:spcAft>
                <a:spcPts val="0"/>
              </a:spcAft>
              <a:defRPr/>
            </a:pPr>
            <a:r>
              <a:rPr lang="en-US" sz="2000" kern="0" dirty="0" smtClean="0">
                <a:solidFill>
                  <a:srgbClr val="0070C0"/>
                </a:solidFill>
                <a:latin typeface="Calibri"/>
                <a:ea typeface="+mn-ea"/>
                <a:cs typeface="+mn-cs"/>
              </a:rPr>
              <a:t>32bits</a:t>
            </a:r>
          </a:p>
        </p:txBody>
      </p:sp>
      <p:sp>
        <p:nvSpPr>
          <p:cNvPr id="243" name="TextBox 242"/>
          <p:cNvSpPr txBox="1"/>
          <p:nvPr>
            <p:custDataLst>
              <p:tags r:id="rId106"/>
            </p:custDataLst>
          </p:nvPr>
        </p:nvSpPr>
        <p:spPr>
          <a:xfrm>
            <a:off x="6172200" y="5391090"/>
            <a:ext cx="1371600" cy="400110"/>
          </a:xfrm>
          <a:prstGeom prst="rect">
            <a:avLst/>
          </a:prstGeom>
          <a:noFill/>
          <a:ln>
            <a:noFill/>
          </a:ln>
        </p:spPr>
        <p:txBody>
          <a:bodyPr wrap="square" rtlCol="0">
            <a:spAutoFit/>
          </a:bodyPr>
          <a:lstStyle/>
          <a:p>
            <a:pPr defTabSz="914400" fontAlgn="auto">
              <a:spcBef>
                <a:spcPts val="0"/>
              </a:spcBef>
              <a:spcAft>
                <a:spcPts val="0"/>
              </a:spcAft>
              <a:defRPr/>
            </a:pPr>
            <a:r>
              <a:rPr lang="en-US" sz="2000" kern="0" dirty="0" smtClean="0">
                <a:solidFill>
                  <a:srgbClr val="0070C0"/>
                </a:solidFill>
                <a:latin typeface="Calibri"/>
                <a:ea typeface="+mn-ea"/>
                <a:cs typeface="+mn-cs"/>
              </a:rPr>
              <a:t>64bytes</a:t>
            </a:r>
          </a:p>
        </p:txBody>
      </p:sp>
      <p:sp>
        <p:nvSpPr>
          <p:cNvPr id="244" name="Rectangle 243"/>
          <p:cNvSpPr/>
          <p:nvPr>
            <p:custDataLst>
              <p:tags r:id="rId107"/>
            </p:custDataLst>
          </p:nvPr>
        </p:nvSpPr>
        <p:spPr>
          <a:xfrm>
            <a:off x="86434" y="530856"/>
            <a:ext cx="3292931" cy="459744"/>
          </a:xfrm>
          <a:prstGeom prst="rect">
            <a:avLst/>
          </a:prstGeom>
          <a:noFill/>
          <a:ln w="285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tab pos="1031875" algn="l"/>
                <a:tab pos="2571750" algn="l"/>
                <a:tab pos="3709988" algn="l"/>
              </a:tabLst>
              <a:defRPr/>
            </a:pPr>
            <a:r>
              <a:rPr kumimoji="0" lang="en-US" sz="1800" b="0" i="0" u="none" strike="noStrike" kern="0" cap="none" spc="0" normalizeH="0" baseline="0" noProof="0" dirty="0" smtClean="0">
                <a:ln>
                  <a:noFill/>
                </a:ln>
                <a:solidFill>
                  <a:prstClr val="black"/>
                </a:solidFill>
                <a:effectLst/>
                <a:uLnTx/>
                <a:uFillTx/>
                <a:latin typeface="Calibri"/>
                <a:ea typeface=""/>
                <a:cs typeface=""/>
              </a:rPr>
              <a:t>  Tag         Index     Offset</a:t>
            </a:r>
          </a:p>
        </p:txBody>
      </p:sp>
      <p:cxnSp>
        <p:nvCxnSpPr>
          <p:cNvPr id="245" name="Straight Connector 244"/>
          <p:cNvCxnSpPr/>
          <p:nvPr>
            <p:custDataLst>
              <p:tags r:id="rId108"/>
            </p:custDataLst>
          </p:nvPr>
        </p:nvCxnSpPr>
        <p:spPr>
          <a:xfrm>
            <a:off x="2287545" y="530856"/>
            <a:ext cx="0" cy="447044"/>
          </a:xfrm>
          <a:prstGeom prst="line">
            <a:avLst/>
          </a:prstGeom>
          <a:noFill/>
          <a:ln w="28575" cap="flat" cmpd="sng" algn="ctr">
            <a:solidFill>
              <a:sysClr val="windowText" lastClr="000000"/>
            </a:solidFill>
            <a:prstDash val="solid"/>
          </a:ln>
          <a:effectLst/>
        </p:spPr>
      </p:cxnSp>
      <p:sp>
        <p:nvSpPr>
          <p:cNvPr id="246" name="Line 41"/>
          <p:cNvSpPr>
            <a:spLocks noChangeShapeType="1"/>
          </p:cNvSpPr>
          <p:nvPr>
            <p:custDataLst>
              <p:tags r:id="rId109"/>
            </p:custDataLst>
          </p:nvPr>
        </p:nvSpPr>
        <p:spPr bwMode="auto">
          <a:xfrm>
            <a:off x="1349128" y="981118"/>
            <a:ext cx="0" cy="96012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47" name="Line 42"/>
          <p:cNvSpPr>
            <a:spLocks noChangeShapeType="1"/>
          </p:cNvSpPr>
          <p:nvPr>
            <p:custDataLst>
              <p:tags r:id="rId110"/>
            </p:custDataLst>
          </p:nvPr>
        </p:nvSpPr>
        <p:spPr bwMode="auto">
          <a:xfrm>
            <a:off x="1349128" y="1928750"/>
            <a:ext cx="251988" cy="0"/>
          </a:xfrm>
          <a:prstGeom prst="line">
            <a:avLst/>
          </a:prstGeom>
          <a:noFill/>
          <a:ln w="28575">
            <a:solidFill>
              <a:sysClr val="windowText" lastClr="000000"/>
            </a:solidFill>
            <a:round/>
            <a:headEnd type="none" w="med" len="med"/>
            <a:tailEnd type="arrow" w="med" len="me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cxnSp>
        <p:nvCxnSpPr>
          <p:cNvPr id="248" name="Straight Connector 247"/>
          <p:cNvCxnSpPr/>
          <p:nvPr>
            <p:custDataLst>
              <p:tags r:id="rId111"/>
            </p:custDataLst>
          </p:nvPr>
        </p:nvCxnSpPr>
        <p:spPr>
          <a:xfrm>
            <a:off x="1129349" y="543556"/>
            <a:ext cx="0" cy="447044"/>
          </a:xfrm>
          <a:prstGeom prst="line">
            <a:avLst/>
          </a:prstGeom>
          <a:noFill/>
          <a:ln w="28575" cap="flat" cmpd="sng" algn="ctr">
            <a:solidFill>
              <a:sysClr val="windowText" lastClr="000000"/>
            </a:solidFill>
            <a:prstDash val="solid"/>
          </a:ln>
          <a:effectLst/>
        </p:spPr>
      </p:cxnSp>
      <p:sp>
        <p:nvSpPr>
          <p:cNvPr id="249" name="Line 41"/>
          <p:cNvSpPr>
            <a:spLocks noChangeShapeType="1"/>
          </p:cNvSpPr>
          <p:nvPr>
            <p:custDataLst>
              <p:tags r:id="rId112"/>
            </p:custDataLst>
          </p:nvPr>
        </p:nvSpPr>
        <p:spPr bwMode="auto">
          <a:xfrm>
            <a:off x="723605" y="990600"/>
            <a:ext cx="0" cy="237744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50" name="Line 41"/>
          <p:cNvSpPr>
            <a:spLocks noChangeShapeType="1"/>
          </p:cNvSpPr>
          <p:nvPr>
            <p:custDataLst>
              <p:tags r:id="rId113"/>
            </p:custDataLst>
          </p:nvPr>
        </p:nvSpPr>
        <p:spPr bwMode="auto">
          <a:xfrm>
            <a:off x="2989136" y="994854"/>
            <a:ext cx="0" cy="9144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51" name="Line 41"/>
          <p:cNvSpPr>
            <a:spLocks noChangeShapeType="1"/>
          </p:cNvSpPr>
          <p:nvPr>
            <p:custDataLst>
              <p:tags r:id="rId114"/>
            </p:custDataLst>
          </p:nvPr>
        </p:nvSpPr>
        <p:spPr bwMode="auto">
          <a:xfrm flipH="1">
            <a:off x="2976752" y="1095500"/>
            <a:ext cx="5989320" cy="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252" name="Line 41"/>
          <p:cNvSpPr>
            <a:spLocks noChangeShapeType="1"/>
          </p:cNvSpPr>
          <p:nvPr>
            <p:custDataLst>
              <p:tags r:id="rId115"/>
            </p:custDataLst>
          </p:nvPr>
        </p:nvSpPr>
        <p:spPr bwMode="auto">
          <a:xfrm>
            <a:off x="8963991" y="1088390"/>
            <a:ext cx="0" cy="5029200"/>
          </a:xfrm>
          <a:prstGeom prst="line">
            <a:avLst/>
          </a:prstGeom>
          <a:noFill/>
          <a:ln w="28575">
            <a:solidFill>
              <a:sysClr val="windowText" lastClr="000000"/>
            </a:solidFill>
            <a:round/>
            <a:headEnd/>
            <a:tailEn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51550755"/>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84</a:t>
            </a:fld>
            <a:endParaRPr lang="en-US" dirty="0"/>
          </a:p>
        </p:txBody>
      </p:sp>
      <p:sp>
        <p:nvSpPr>
          <p:cNvPr id="48" name="Title 1"/>
          <p:cNvSpPr txBox="1">
            <a:spLocks/>
          </p:cNvSpPr>
          <p:nvPr/>
        </p:nvSpPr>
        <p:spPr>
          <a:xfrm>
            <a:off x="457200" y="274638"/>
            <a:ext cx="8229600" cy="807026"/>
          </a:xfrm>
          <a:prstGeom prst="rect">
            <a:avLst/>
          </a:prstGeom>
        </p:spPr>
        <p:txBody>
          <a:bodyPr vert="horz" lIns="91440" tIns="45720" rIns="91440" bIns="45720" rtlCol="0" anchor="ctr">
            <a:norm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t>How Big is the Cache?</a:t>
            </a:r>
            <a:endParaRPr kumimoji="0" lang="en-US" sz="44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49" name="Content Placeholder 2"/>
          <p:cNvSpPr txBox="1">
            <a:spLocks/>
          </p:cNvSpPr>
          <p:nvPr/>
        </p:nvSpPr>
        <p:spPr>
          <a:xfrm>
            <a:off x="457200" y="3733799"/>
            <a:ext cx="8229600" cy="3533776"/>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l" defTabSz="457200" rtl="0" eaLnBrk="1" fontAlgn="auto" latinLnBrk="0" hangingPunct="1">
              <a:lnSpc>
                <a:spcPct val="80000"/>
              </a:lnSpc>
              <a:spcBef>
                <a:spcPts val="720"/>
              </a:spcBef>
              <a:spcAft>
                <a:spcPts val="0"/>
              </a:spcAft>
              <a:buClrTx/>
              <a:buSzTx/>
              <a:buFont typeface="Arial"/>
              <a:buNone/>
              <a:tabLst/>
              <a:defRPr/>
            </a:pPr>
            <a:r>
              <a:rPr kumimoji="0" lang="en-US" sz="3000" b="0" i="1" u="none" strike="noStrike" kern="1200" cap="none" spc="0" normalizeH="0" baseline="0" noProof="0" smtClean="0">
                <a:ln>
                  <a:noFill/>
                </a:ln>
                <a:solidFill>
                  <a:sysClr val="windowText" lastClr="000000"/>
                </a:solidFill>
                <a:effectLst/>
                <a:uLnTx/>
                <a:uFillTx/>
                <a:latin typeface="Source Sans Pro" panose="020B0503030403020204"/>
              </a:rPr>
              <a:t>n</a:t>
            </a:r>
            <a:r>
              <a:rPr kumimoji="0" lang="en-US" sz="3000" b="0" i="0" u="none" strike="noStrike" kern="1200" cap="none" spc="0" normalizeH="0" baseline="0" noProof="0" smtClean="0">
                <a:ln>
                  <a:noFill/>
                </a:ln>
                <a:solidFill>
                  <a:sysClr val="windowText" lastClr="000000"/>
                </a:solidFill>
                <a:effectLst/>
                <a:uLnTx/>
                <a:uFillTx/>
                <a:latin typeface="Source Sans Pro" panose="020B0503030403020204"/>
              </a:rPr>
              <a:t> bit index, </a:t>
            </a:r>
            <a:r>
              <a:rPr kumimoji="0" lang="en-US" sz="3000" b="0" i="1" u="none" strike="noStrike" kern="1200" cap="none" spc="0" normalizeH="0" baseline="0" noProof="0" smtClean="0">
                <a:ln>
                  <a:noFill/>
                </a:ln>
                <a:solidFill>
                  <a:sysClr val="windowText" lastClr="000000"/>
                </a:solidFill>
                <a:effectLst/>
                <a:uLnTx/>
                <a:uFillTx/>
                <a:latin typeface="Source Sans Pro" panose="020B0503030403020204"/>
              </a:rPr>
              <a:t>m</a:t>
            </a:r>
            <a:r>
              <a:rPr kumimoji="0" lang="en-US" sz="3000" b="0" i="0" u="none" strike="noStrike" kern="1200" cap="none" spc="0" normalizeH="0" baseline="0" noProof="0" smtClean="0">
                <a:ln>
                  <a:noFill/>
                </a:ln>
                <a:solidFill>
                  <a:sysClr val="windowText" lastClr="000000"/>
                </a:solidFill>
                <a:effectLst/>
                <a:uLnTx/>
                <a:uFillTx/>
                <a:latin typeface="Source Sans Pro" panose="020B0503030403020204"/>
              </a:rPr>
              <a:t> bit offset, </a:t>
            </a:r>
            <a:r>
              <a:rPr kumimoji="0" lang="en-US" sz="3000" b="1" i="0" u="none" strike="noStrike" kern="1200" cap="none" spc="0" normalizeH="0" baseline="0" noProof="0" smtClean="0">
                <a:ln>
                  <a:noFill/>
                </a:ln>
                <a:solidFill>
                  <a:sysClr val="windowText" lastClr="000000"/>
                </a:solidFill>
                <a:effectLst/>
                <a:uLnTx/>
                <a:uFillTx/>
                <a:latin typeface="Source Sans Pro" panose="020B0503030403020204"/>
              </a:rPr>
              <a:t>N-way Set Associative</a:t>
            </a:r>
          </a:p>
          <a:p>
            <a:pPr marL="0" marR="0" lvl="0" indent="0" algn="l" defTabSz="457200" rtl="0" eaLnBrk="1" fontAlgn="auto" latinLnBrk="0" hangingPunct="1">
              <a:lnSpc>
                <a:spcPct val="80000"/>
              </a:lnSpc>
              <a:spcBef>
                <a:spcPts val="720"/>
              </a:spcBef>
              <a:spcAft>
                <a:spcPts val="0"/>
              </a:spcAft>
              <a:buClrTx/>
              <a:buSzTx/>
              <a:buFont typeface="Arial"/>
              <a:buNone/>
              <a:tabLst/>
              <a:defRPr/>
            </a:pPr>
            <a:r>
              <a:rPr kumimoji="0" lang="en-US" sz="3000" b="0" i="0" u="none" strike="noStrike" kern="1200" cap="none" spc="0" normalizeH="0" baseline="0" noProof="0" smtClean="0">
                <a:ln>
                  <a:noFill/>
                </a:ln>
                <a:solidFill>
                  <a:sysClr val="windowText" lastClr="000000"/>
                </a:solidFill>
                <a:effectLst/>
                <a:uLnTx/>
                <a:uFillTx/>
                <a:latin typeface="Source Sans Pro" panose="020B0503030403020204"/>
              </a:rPr>
              <a:t>Question: How big is cache? </a:t>
            </a:r>
          </a:p>
          <a:p>
            <a:pPr marL="342900" marR="0" lvl="0" indent="-342900" algn="l" defTabSz="457200" rtl="0" eaLnBrk="1" fontAlgn="auto" latinLnBrk="0" hangingPunct="1">
              <a:lnSpc>
                <a:spcPct val="80000"/>
              </a:lnSpc>
              <a:spcBef>
                <a:spcPts val="720"/>
              </a:spcBef>
              <a:spcAft>
                <a:spcPts val="0"/>
              </a:spcAft>
              <a:buClrTx/>
              <a:buSzTx/>
              <a:buFont typeface="Arial"/>
              <a:buChar char="•"/>
              <a:tabLst/>
              <a:defRPr/>
            </a:pPr>
            <a:r>
              <a:rPr kumimoji="0" lang="en-US" sz="3000" b="1" i="1" u="none" strike="noStrike" kern="1200" cap="none" spc="0" normalizeH="0" baseline="0" noProof="0" smtClean="0">
                <a:ln>
                  <a:noFill/>
                </a:ln>
                <a:solidFill>
                  <a:sysClr val="windowText" lastClr="000000"/>
                </a:solidFill>
                <a:effectLst/>
                <a:uLnTx/>
                <a:uFillTx/>
                <a:latin typeface="Source Sans Pro" panose="020B0503030403020204"/>
              </a:rPr>
              <a:t>Data only</a:t>
            </a:r>
            <a:r>
              <a:rPr kumimoji="0" lang="en-US" sz="3000" b="0" i="0" u="none" strike="noStrike" kern="1200" cap="none" spc="0" normalizeH="0" baseline="0" noProof="0" smtClean="0">
                <a:ln>
                  <a:noFill/>
                </a:ln>
                <a:solidFill>
                  <a:sysClr val="windowText" lastClr="000000"/>
                </a:solidFill>
                <a:effectLst/>
                <a:uLnTx/>
                <a:uFillTx/>
                <a:latin typeface="Source Sans Pro" panose="020B0503030403020204"/>
              </a:rPr>
              <a:t>? </a:t>
            </a:r>
          </a:p>
          <a:p>
            <a:pPr marL="0" marR="0" lvl="0" indent="0" algn="l" defTabSz="457200" rtl="0" eaLnBrk="1" fontAlgn="auto" latinLnBrk="0" hangingPunct="1">
              <a:lnSpc>
                <a:spcPct val="80000"/>
              </a:lnSpc>
              <a:spcBef>
                <a:spcPts val="720"/>
              </a:spcBef>
              <a:spcAft>
                <a:spcPts val="0"/>
              </a:spcAft>
              <a:buClrTx/>
              <a:buSzTx/>
              <a:buFont typeface="Arial"/>
              <a:buNone/>
              <a:tabLst/>
              <a:defRPr/>
            </a:pPr>
            <a:r>
              <a:rPr kumimoji="0" lang="en-US" sz="3600" b="0" i="0" u="none" strike="noStrike" kern="1200" cap="none" spc="0" normalizeH="0" baseline="0" noProof="0" smtClean="0">
                <a:ln>
                  <a:noFill/>
                </a:ln>
                <a:solidFill>
                  <a:sysClr val="windowText" lastClr="000000"/>
                </a:solidFill>
                <a:effectLst/>
                <a:uLnTx/>
                <a:uFillTx/>
                <a:latin typeface="Source Sans Pro" panose="020B0503030403020204"/>
              </a:rPr>
              <a:t>	</a:t>
            </a:r>
            <a:r>
              <a:rPr kumimoji="0" lang="en-US" sz="2200" b="0" i="0" u="none" strike="noStrike" kern="1200" cap="none" spc="0" normalizeH="0" baseline="0" noProof="0" smtClean="0">
                <a:ln>
                  <a:noFill/>
                </a:ln>
                <a:solidFill>
                  <a:sysClr val="windowText" lastClr="000000"/>
                </a:solidFill>
                <a:effectLst/>
                <a:uLnTx/>
                <a:uFillTx/>
                <a:latin typeface="Source Sans Pro" panose="020B0503030403020204"/>
              </a:rPr>
              <a:t>(what we usually mean when we ask “how big” is the cache)</a:t>
            </a:r>
          </a:p>
          <a:p>
            <a:pPr marL="342900" marR="0" lvl="0" indent="-342900" algn="l" defTabSz="457200" rtl="0" eaLnBrk="1" fontAlgn="auto" latinLnBrk="0" hangingPunct="1">
              <a:lnSpc>
                <a:spcPct val="80000"/>
              </a:lnSpc>
              <a:spcBef>
                <a:spcPts val="720"/>
              </a:spcBef>
              <a:spcAft>
                <a:spcPts val="0"/>
              </a:spcAft>
              <a:buClrTx/>
              <a:buSzTx/>
              <a:buFont typeface="Arial"/>
              <a:buChar char="•"/>
              <a:tabLst/>
              <a:defRPr/>
            </a:pPr>
            <a:r>
              <a:rPr kumimoji="0" lang="en-US" sz="3000" b="1" i="1" u="none" strike="noStrike" kern="1200" cap="none" spc="0" normalizeH="0" baseline="0" noProof="0" smtClean="0">
                <a:ln>
                  <a:noFill/>
                </a:ln>
                <a:solidFill>
                  <a:sysClr val="windowText" lastClr="000000"/>
                </a:solidFill>
                <a:effectLst/>
                <a:uLnTx/>
                <a:uFillTx/>
                <a:latin typeface="Source Sans Pro" panose="020B0503030403020204"/>
              </a:rPr>
              <a:t>Data + overhead?</a:t>
            </a:r>
          </a:p>
          <a:p>
            <a:pPr marL="342900" marR="0" lvl="0" indent="-342900" algn="l" defTabSz="457200" rtl="0" eaLnBrk="1" fontAlgn="auto" latinLnBrk="0" hangingPunct="1">
              <a:lnSpc>
                <a:spcPct val="80000"/>
              </a:lnSpc>
              <a:spcBef>
                <a:spcPts val="720"/>
              </a:spcBef>
              <a:spcAft>
                <a:spcPts val="0"/>
              </a:spcAft>
              <a:buClrTx/>
              <a:buSzTx/>
              <a:buFont typeface="Arial"/>
              <a:buChar char="•"/>
              <a:tabLst/>
              <a:defRPr/>
            </a:pPr>
            <a:endParaRPr kumimoji="0" lang="en-US" sz="3600" b="0" i="0" u="none" strike="noStrike" kern="1200" cap="none" spc="0" normalizeH="0" baseline="0" noProof="0" dirty="0">
              <a:ln>
                <a:noFill/>
              </a:ln>
              <a:solidFill>
                <a:sysClr val="windowText" lastClr="000000"/>
              </a:solidFill>
              <a:effectLst/>
              <a:uLnTx/>
              <a:uFillTx/>
              <a:latin typeface="Source Sans Pro" panose="020B0503030403020204"/>
            </a:endParaRPr>
          </a:p>
        </p:txBody>
      </p:sp>
      <p:cxnSp>
        <p:nvCxnSpPr>
          <p:cNvPr id="50" name="Straight Connector 49"/>
          <p:cNvCxnSpPr/>
          <p:nvPr>
            <p:custDataLst>
              <p:tags r:id="rId1"/>
            </p:custDataLst>
          </p:nvPr>
        </p:nvCxnSpPr>
        <p:spPr>
          <a:xfrm rot="5400000">
            <a:off x="3848099" y="1335664"/>
            <a:ext cx="533400" cy="0"/>
          </a:xfrm>
          <a:prstGeom prst="line">
            <a:avLst/>
          </a:prstGeom>
          <a:noFill/>
          <a:ln w="28575" cap="flat" cmpd="sng" algn="ctr">
            <a:solidFill>
              <a:sysClr val="windowText" lastClr="000000"/>
            </a:solidFill>
            <a:prstDash val="solid"/>
          </a:ln>
          <a:effectLst/>
        </p:spPr>
      </p:cxnSp>
      <p:sp>
        <p:nvSpPr>
          <p:cNvPr id="51" name="Rectangle 50"/>
          <p:cNvSpPr/>
          <p:nvPr>
            <p:custDataLst>
              <p:tags r:id="rId2"/>
            </p:custDataLst>
          </p:nvPr>
        </p:nvSpPr>
        <p:spPr>
          <a:xfrm>
            <a:off x="304800" y="1081664"/>
            <a:ext cx="4953000" cy="533400"/>
          </a:xfrm>
          <a:prstGeom prst="rect">
            <a:avLst/>
          </a:prstGeom>
          <a:noFill/>
          <a:ln w="285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tab pos="1031875" algn="l"/>
                <a:tab pos="2571750" algn="l"/>
                <a:tab pos="3709988" algn="l"/>
              </a:tabLst>
              <a:defRPr/>
            </a:pPr>
            <a:r>
              <a:rPr kumimoji="0" lang="en-US" sz="2800" b="0" i="0" u="none" strike="noStrike" kern="0" cap="none" spc="0" normalizeH="0" baseline="0" noProof="0" dirty="0" smtClean="0">
                <a:ln>
                  <a:noFill/>
                </a:ln>
                <a:solidFill>
                  <a:prstClr val="black"/>
                </a:solidFill>
                <a:effectLst/>
                <a:uLnTx/>
                <a:uFillTx/>
                <a:latin typeface="Calibri"/>
                <a:ea typeface="+mn-ea"/>
                <a:cs typeface="+mn-cs"/>
              </a:rPr>
              <a:t>	Tag	Index 	Offset</a:t>
            </a:r>
          </a:p>
        </p:txBody>
      </p:sp>
      <p:cxnSp>
        <p:nvCxnSpPr>
          <p:cNvPr id="52" name="Straight Connector 51"/>
          <p:cNvCxnSpPr/>
          <p:nvPr>
            <p:custDataLst>
              <p:tags r:id="rId3"/>
            </p:custDataLst>
          </p:nvPr>
        </p:nvCxnSpPr>
        <p:spPr>
          <a:xfrm rot="5400000">
            <a:off x="2628900" y="1335664"/>
            <a:ext cx="533400" cy="0"/>
          </a:xfrm>
          <a:prstGeom prst="line">
            <a:avLst/>
          </a:prstGeom>
          <a:noFill/>
          <a:ln w="28575" cap="flat" cmpd="sng" algn="ctr">
            <a:solidFill>
              <a:sysClr val="windowText" lastClr="000000"/>
            </a:solidFill>
            <a:prstDash val="solid"/>
          </a:ln>
          <a:effectLst/>
        </p:spPr>
      </p:cxnSp>
      <p:sp>
        <p:nvSpPr>
          <p:cNvPr id="53" name="Rectangle 5"/>
          <p:cNvSpPr>
            <a:spLocks noChangeArrowheads="1"/>
          </p:cNvSpPr>
          <p:nvPr>
            <p:custDataLst>
              <p:tags r:id="rId4"/>
            </p:custDataLst>
          </p:nvPr>
        </p:nvSpPr>
        <p:spPr bwMode="auto">
          <a:xfrm>
            <a:off x="1600200" y="26670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4" name="Rectangle 16"/>
          <p:cNvSpPr>
            <a:spLocks noChangeArrowheads="1"/>
          </p:cNvSpPr>
          <p:nvPr>
            <p:custDataLst>
              <p:tags r:id="rId5"/>
            </p:custDataLst>
          </p:nvPr>
        </p:nvSpPr>
        <p:spPr bwMode="auto">
          <a:xfrm>
            <a:off x="2514600" y="26670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5" name="Line 19"/>
          <p:cNvSpPr>
            <a:spLocks noChangeShapeType="1"/>
          </p:cNvSpPr>
          <p:nvPr>
            <p:custDataLst>
              <p:tags r:id="rId6"/>
            </p:custDataLst>
          </p:nvPr>
        </p:nvSpPr>
        <p:spPr bwMode="auto">
          <a:xfrm>
            <a:off x="1905000" y="26670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6" name="Rectangle 5"/>
          <p:cNvSpPr>
            <a:spLocks noChangeArrowheads="1"/>
          </p:cNvSpPr>
          <p:nvPr>
            <p:custDataLst>
              <p:tags r:id="rId7"/>
            </p:custDataLst>
          </p:nvPr>
        </p:nvSpPr>
        <p:spPr bwMode="auto">
          <a:xfrm>
            <a:off x="4038600" y="26670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7" name="Rectangle 16"/>
          <p:cNvSpPr>
            <a:spLocks noChangeArrowheads="1"/>
          </p:cNvSpPr>
          <p:nvPr>
            <p:custDataLst>
              <p:tags r:id="rId8"/>
            </p:custDataLst>
          </p:nvPr>
        </p:nvSpPr>
        <p:spPr bwMode="auto">
          <a:xfrm>
            <a:off x="4953000" y="26670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8" name="Line 19"/>
          <p:cNvSpPr>
            <a:spLocks noChangeShapeType="1"/>
          </p:cNvSpPr>
          <p:nvPr>
            <p:custDataLst>
              <p:tags r:id="rId9"/>
            </p:custDataLst>
          </p:nvPr>
        </p:nvSpPr>
        <p:spPr bwMode="auto">
          <a:xfrm>
            <a:off x="4343400" y="26670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9" name="Rectangle 5"/>
          <p:cNvSpPr>
            <a:spLocks noChangeArrowheads="1"/>
          </p:cNvSpPr>
          <p:nvPr>
            <p:custDataLst>
              <p:tags r:id="rId10"/>
            </p:custDataLst>
          </p:nvPr>
        </p:nvSpPr>
        <p:spPr bwMode="auto">
          <a:xfrm>
            <a:off x="6477000" y="26670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0" name="Rectangle 16"/>
          <p:cNvSpPr>
            <a:spLocks noChangeArrowheads="1"/>
          </p:cNvSpPr>
          <p:nvPr>
            <p:custDataLst>
              <p:tags r:id="rId11"/>
            </p:custDataLst>
          </p:nvPr>
        </p:nvSpPr>
        <p:spPr bwMode="auto">
          <a:xfrm>
            <a:off x="7391400" y="26670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1" name="Line 19"/>
          <p:cNvSpPr>
            <a:spLocks noChangeShapeType="1"/>
          </p:cNvSpPr>
          <p:nvPr>
            <p:custDataLst>
              <p:tags r:id="rId12"/>
            </p:custDataLst>
          </p:nvPr>
        </p:nvSpPr>
        <p:spPr bwMode="auto">
          <a:xfrm>
            <a:off x="6781800" y="26670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2" name="Rectangle 5"/>
          <p:cNvSpPr>
            <a:spLocks noChangeArrowheads="1"/>
          </p:cNvSpPr>
          <p:nvPr>
            <p:custDataLst>
              <p:tags r:id="rId13"/>
            </p:custDataLst>
          </p:nvPr>
        </p:nvSpPr>
        <p:spPr bwMode="auto">
          <a:xfrm>
            <a:off x="1600200" y="22098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3" name="Rectangle 16"/>
          <p:cNvSpPr>
            <a:spLocks noChangeArrowheads="1"/>
          </p:cNvSpPr>
          <p:nvPr>
            <p:custDataLst>
              <p:tags r:id="rId14"/>
            </p:custDataLst>
          </p:nvPr>
        </p:nvSpPr>
        <p:spPr bwMode="auto">
          <a:xfrm>
            <a:off x="2514600" y="22098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4" name="Line 19"/>
          <p:cNvSpPr>
            <a:spLocks noChangeShapeType="1"/>
          </p:cNvSpPr>
          <p:nvPr>
            <p:custDataLst>
              <p:tags r:id="rId15"/>
            </p:custDataLst>
          </p:nvPr>
        </p:nvSpPr>
        <p:spPr bwMode="auto">
          <a:xfrm>
            <a:off x="1905000" y="22098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5" name="Rectangle 5"/>
          <p:cNvSpPr>
            <a:spLocks noChangeArrowheads="1"/>
          </p:cNvSpPr>
          <p:nvPr>
            <p:custDataLst>
              <p:tags r:id="rId16"/>
            </p:custDataLst>
          </p:nvPr>
        </p:nvSpPr>
        <p:spPr bwMode="auto">
          <a:xfrm>
            <a:off x="4038600" y="22098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6" name="Rectangle 16"/>
          <p:cNvSpPr>
            <a:spLocks noChangeArrowheads="1"/>
          </p:cNvSpPr>
          <p:nvPr>
            <p:custDataLst>
              <p:tags r:id="rId17"/>
            </p:custDataLst>
          </p:nvPr>
        </p:nvSpPr>
        <p:spPr bwMode="auto">
          <a:xfrm>
            <a:off x="4953000" y="22098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7" name="Line 19"/>
          <p:cNvSpPr>
            <a:spLocks noChangeShapeType="1"/>
          </p:cNvSpPr>
          <p:nvPr>
            <p:custDataLst>
              <p:tags r:id="rId18"/>
            </p:custDataLst>
          </p:nvPr>
        </p:nvSpPr>
        <p:spPr bwMode="auto">
          <a:xfrm>
            <a:off x="4343400" y="22098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8" name="Rectangle 5"/>
          <p:cNvSpPr>
            <a:spLocks noChangeArrowheads="1"/>
          </p:cNvSpPr>
          <p:nvPr>
            <p:custDataLst>
              <p:tags r:id="rId19"/>
            </p:custDataLst>
          </p:nvPr>
        </p:nvSpPr>
        <p:spPr bwMode="auto">
          <a:xfrm>
            <a:off x="6477000" y="22098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9" name="Rectangle 16"/>
          <p:cNvSpPr>
            <a:spLocks noChangeArrowheads="1"/>
          </p:cNvSpPr>
          <p:nvPr>
            <p:custDataLst>
              <p:tags r:id="rId20"/>
            </p:custDataLst>
          </p:nvPr>
        </p:nvSpPr>
        <p:spPr bwMode="auto">
          <a:xfrm>
            <a:off x="7391400" y="22098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0" name="Line 19"/>
          <p:cNvSpPr>
            <a:spLocks noChangeShapeType="1"/>
          </p:cNvSpPr>
          <p:nvPr>
            <p:custDataLst>
              <p:tags r:id="rId21"/>
            </p:custDataLst>
          </p:nvPr>
        </p:nvSpPr>
        <p:spPr bwMode="auto">
          <a:xfrm>
            <a:off x="6781800" y="22098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1" name="Rectangle 5"/>
          <p:cNvSpPr>
            <a:spLocks noChangeArrowheads="1"/>
          </p:cNvSpPr>
          <p:nvPr>
            <p:custDataLst>
              <p:tags r:id="rId22"/>
            </p:custDataLst>
          </p:nvPr>
        </p:nvSpPr>
        <p:spPr bwMode="auto">
          <a:xfrm>
            <a:off x="1600200" y="17526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2" name="Rectangle 16"/>
          <p:cNvSpPr>
            <a:spLocks noChangeArrowheads="1"/>
          </p:cNvSpPr>
          <p:nvPr>
            <p:custDataLst>
              <p:tags r:id="rId23"/>
            </p:custDataLst>
          </p:nvPr>
        </p:nvSpPr>
        <p:spPr bwMode="auto">
          <a:xfrm>
            <a:off x="2514600" y="17526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3" name="Line 19"/>
          <p:cNvSpPr>
            <a:spLocks noChangeShapeType="1"/>
          </p:cNvSpPr>
          <p:nvPr>
            <p:custDataLst>
              <p:tags r:id="rId24"/>
            </p:custDataLst>
          </p:nvPr>
        </p:nvSpPr>
        <p:spPr bwMode="auto">
          <a:xfrm>
            <a:off x="1905000" y="17526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4" name="Rectangle 5"/>
          <p:cNvSpPr>
            <a:spLocks noChangeArrowheads="1"/>
          </p:cNvSpPr>
          <p:nvPr>
            <p:custDataLst>
              <p:tags r:id="rId25"/>
            </p:custDataLst>
          </p:nvPr>
        </p:nvSpPr>
        <p:spPr bwMode="auto">
          <a:xfrm>
            <a:off x="4038600" y="17526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5" name="Rectangle 16"/>
          <p:cNvSpPr>
            <a:spLocks noChangeArrowheads="1"/>
          </p:cNvSpPr>
          <p:nvPr>
            <p:custDataLst>
              <p:tags r:id="rId26"/>
            </p:custDataLst>
          </p:nvPr>
        </p:nvSpPr>
        <p:spPr bwMode="auto">
          <a:xfrm>
            <a:off x="4953000" y="17526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6" name="Line 19"/>
          <p:cNvSpPr>
            <a:spLocks noChangeShapeType="1"/>
          </p:cNvSpPr>
          <p:nvPr>
            <p:custDataLst>
              <p:tags r:id="rId27"/>
            </p:custDataLst>
          </p:nvPr>
        </p:nvSpPr>
        <p:spPr bwMode="auto">
          <a:xfrm>
            <a:off x="4343400" y="17526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7" name="Rectangle 5"/>
          <p:cNvSpPr>
            <a:spLocks noChangeArrowheads="1"/>
          </p:cNvSpPr>
          <p:nvPr>
            <p:custDataLst>
              <p:tags r:id="rId28"/>
            </p:custDataLst>
          </p:nvPr>
        </p:nvSpPr>
        <p:spPr bwMode="auto">
          <a:xfrm>
            <a:off x="6477000" y="17526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8" name="Rectangle 16"/>
          <p:cNvSpPr>
            <a:spLocks noChangeArrowheads="1"/>
          </p:cNvSpPr>
          <p:nvPr>
            <p:custDataLst>
              <p:tags r:id="rId29"/>
            </p:custDataLst>
          </p:nvPr>
        </p:nvSpPr>
        <p:spPr bwMode="auto">
          <a:xfrm>
            <a:off x="7391400" y="17526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9" name="Line 19"/>
          <p:cNvSpPr>
            <a:spLocks noChangeShapeType="1"/>
          </p:cNvSpPr>
          <p:nvPr>
            <p:custDataLst>
              <p:tags r:id="rId30"/>
            </p:custDataLst>
          </p:nvPr>
        </p:nvSpPr>
        <p:spPr bwMode="auto">
          <a:xfrm>
            <a:off x="6781800" y="17526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0" name="Rectangle 5"/>
          <p:cNvSpPr>
            <a:spLocks noChangeArrowheads="1"/>
          </p:cNvSpPr>
          <p:nvPr>
            <p:custDataLst>
              <p:tags r:id="rId31"/>
            </p:custDataLst>
          </p:nvPr>
        </p:nvSpPr>
        <p:spPr bwMode="auto">
          <a:xfrm>
            <a:off x="1600200" y="31242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1" name="Rectangle 16"/>
          <p:cNvSpPr>
            <a:spLocks noChangeArrowheads="1"/>
          </p:cNvSpPr>
          <p:nvPr>
            <p:custDataLst>
              <p:tags r:id="rId32"/>
            </p:custDataLst>
          </p:nvPr>
        </p:nvSpPr>
        <p:spPr bwMode="auto">
          <a:xfrm>
            <a:off x="2514600" y="31242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2" name="Line 19"/>
          <p:cNvSpPr>
            <a:spLocks noChangeShapeType="1"/>
          </p:cNvSpPr>
          <p:nvPr>
            <p:custDataLst>
              <p:tags r:id="rId33"/>
            </p:custDataLst>
          </p:nvPr>
        </p:nvSpPr>
        <p:spPr bwMode="auto">
          <a:xfrm>
            <a:off x="1905000" y="31242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3" name="Rectangle 5"/>
          <p:cNvSpPr>
            <a:spLocks noChangeArrowheads="1"/>
          </p:cNvSpPr>
          <p:nvPr>
            <p:custDataLst>
              <p:tags r:id="rId34"/>
            </p:custDataLst>
          </p:nvPr>
        </p:nvSpPr>
        <p:spPr bwMode="auto">
          <a:xfrm>
            <a:off x="4038600" y="31242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4" name="Rectangle 16"/>
          <p:cNvSpPr>
            <a:spLocks noChangeArrowheads="1"/>
          </p:cNvSpPr>
          <p:nvPr>
            <p:custDataLst>
              <p:tags r:id="rId35"/>
            </p:custDataLst>
          </p:nvPr>
        </p:nvSpPr>
        <p:spPr bwMode="auto">
          <a:xfrm>
            <a:off x="4953000" y="31242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5" name="Line 19"/>
          <p:cNvSpPr>
            <a:spLocks noChangeShapeType="1"/>
          </p:cNvSpPr>
          <p:nvPr>
            <p:custDataLst>
              <p:tags r:id="rId36"/>
            </p:custDataLst>
          </p:nvPr>
        </p:nvSpPr>
        <p:spPr bwMode="auto">
          <a:xfrm>
            <a:off x="4343400" y="31242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6" name="Rectangle 5"/>
          <p:cNvSpPr>
            <a:spLocks noChangeArrowheads="1"/>
          </p:cNvSpPr>
          <p:nvPr>
            <p:custDataLst>
              <p:tags r:id="rId37"/>
            </p:custDataLst>
          </p:nvPr>
        </p:nvSpPr>
        <p:spPr bwMode="auto">
          <a:xfrm>
            <a:off x="6477000" y="31242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7" name="Rectangle 16"/>
          <p:cNvSpPr>
            <a:spLocks noChangeArrowheads="1"/>
          </p:cNvSpPr>
          <p:nvPr>
            <p:custDataLst>
              <p:tags r:id="rId38"/>
            </p:custDataLst>
          </p:nvPr>
        </p:nvSpPr>
        <p:spPr bwMode="auto">
          <a:xfrm>
            <a:off x="7391400" y="31242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8" name="Line 19"/>
          <p:cNvSpPr>
            <a:spLocks noChangeShapeType="1"/>
          </p:cNvSpPr>
          <p:nvPr>
            <p:custDataLst>
              <p:tags r:id="rId39"/>
            </p:custDataLst>
          </p:nvPr>
        </p:nvSpPr>
        <p:spPr bwMode="auto">
          <a:xfrm>
            <a:off x="6781800" y="31242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9" name="Line 42"/>
          <p:cNvSpPr>
            <a:spLocks noChangeShapeType="1"/>
          </p:cNvSpPr>
          <p:nvPr>
            <p:custDataLst>
              <p:tags r:id="rId40"/>
            </p:custDataLst>
          </p:nvPr>
        </p:nvSpPr>
        <p:spPr bwMode="auto">
          <a:xfrm>
            <a:off x="1333500" y="2438400"/>
            <a:ext cx="266700" cy="0"/>
          </a:xfrm>
          <a:prstGeom prst="line">
            <a:avLst/>
          </a:prstGeom>
          <a:noFill/>
          <a:ln w="28575">
            <a:solidFill>
              <a:sysClr val="windowText" lastClr="000000"/>
            </a:solidFill>
            <a:round/>
            <a:headEnd type="none" w="med" len="med"/>
            <a:tailEnd type="arrow" w="med" len="me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pic>
        <p:nvPicPr>
          <p:cNvPr id="90" name="Picture 89"/>
          <p:cNvPicPr>
            <a:picLocks noChangeAspect="1"/>
          </p:cNvPicPr>
          <p:nvPr/>
        </p:nvPicPr>
        <p:blipFill>
          <a:blip r:embed="rId42">
            <a:extLst>
              <a:ext uri="{28A0092B-C50C-407E-A947-70E740481C1C}">
                <a14:useLocalDpi xmlns:a14="http://schemas.microsoft.com/office/drawing/2010/main" val="0"/>
              </a:ext>
            </a:extLst>
          </a:blip>
          <a:stretch>
            <a:fillRect/>
          </a:stretch>
        </p:blipFill>
        <p:spPr>
          <a:xfrm>
            <a:off x="74011" y="6021876"/>
            <a:ext cx="766378" cy="766378"/>
          </a:xfrm>
          <a:prstGeom prst="rect">
            <a:avLst/>
          </a:prstGeom>
        </p:spPr>
      </p:pic>
    </p:spTree>
    <p:extLst>
      <p:ext uri="{BB962C8B-B14F-4D97-AF65-F5344CB8AC3E}">
        <p14:creationId xmlns:p14="http://schemas.microsoft.com/office/powerpoint/2010/main" val="3860612067"/>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85</a:t>
            </a:fld>
            <a:endParaRPr lang="en-US" dirty="0"/>
          </a:p>
        </p:txBody>
      </p:sp>
      <p:sp>
        <p:nvSpPr>
          <p:cNvPr id="47" name="Title 1"/>
          <p:cNvSpPr txBox="1">
            <a:spLocks/>
          </p:cNvSpPr>
          <p:nvPr/>
        </p:nvSpPr>
        <p:spPr>
          <a:xfrm>
            <a:off x="457200" y="274638"/>
            <a:ext cx="8229600" cy="807026"/>
          </a:xfrm>
          <a:prstGeom prst="rect">
            <a:avLst/>
          </a:prstGeom>
        </p:spPr>
        <p:txBody>
          <a:bodyPr vert="horz" lIns="91440" tIns="45720" rIns="91440" bIns="45720" rtlCol="0" anchor="ctr">
            <a:norm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dirty="0" smtClean="0">
                <a:ln>
                  <a:noFill/>
                </a:ln>
                <a:solidFill>
                  <a:sysClr val="windowText" lastClr="000000"/>
                </a:solidFill>
                <a:effectLst/>
                <a:uLnTx/>
                <a:uFillTx/>
                <a:latin typeface="Source Sans Pro" panose="020B0503030403020204"/>
              </a:rPr>
              <a:t>How Big is the Cache?</a:t>
            </a:r>
            <a:endParaRPr kumimoji="0" lang="en-US" sz="44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48" name="Content Placeholder 2"/>
          <p:cNvSpPr txBox="1">
            <a:spLocks/>
          </p:cNvSpPr>
          <p:nvPr/>
        </p:nvSpPr>
        <p:spPr>
          <a:xfrm>
            <a:off x="457200" y="3733799"/>
            <a:ext cx="8229600" cy="3533776"/>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l" defTabSz="457200" rtl="0" eaLnBrk="1" fontAlgn="auto" latinLnBrk="0" hangingPunct="1">
              <a:lnSpc>
                <a:spcPct val="80000"/>
              </a:lnSpc>
              <a:spcBef>
                <a:spcPts val="720"/>
              </a:spcBef>
              <a:spcAft>
                <a:spcPts val="0"/>
              </a:spcAft>
              <a:buClrTx/>
              <a:buSzTx/>
              <a:buFont typeface="Arial"/>
              <a:buNone/>
              <a:tabLst/>
              <a:defRPr/>
            </a:pPr>
            <a:r>
              <a:rPr kumimoji="0" lang="en-US" sz="3000" b="0" i="1" u="none" strike="noStrike" kern="1200" cap="none" spc="0" normalizeH="0" baseline="0" noProof="0" smtClean="0">
                <a:ln>
                  <a:noFill/>
                </a:ln>
                <a:solidFill>
                  <a:sysClr val="windowText" lastClr="000000"/>
                </a:solidFill>
                <a:effectLst/>
                <a:uLnTx/>
                <a:uFillTx/>
                <a:latin typeface="Source Sans Pro" panose="020B0503030403020204"/>
              </a:rPr>
              <a:t>n</a:t>
            </a:r>
            <a:r>
              <a:rPr kumimoji="0" lang="en-US" sz="3000" b="0" i="0" u="none" strike="noStrike" kern="1200" cap="none" spc="0" normalizeH="0" baseline="0" noProof="0" smtClean="0">
                <a:ln>
                  <a:noFill/>
                </a:ln>
                <a:solidFill>
                  <a:sysClr val="windowText" lastClr="000000"/>
                </a:solidFill>
                <a:effectLst/>
                <a:uLnTx/>
                <a:uFillTx/>
                <a:latin typeface="Source Sans Pro" panose="020B0503030403020204"/>
              </a:rPr>
              <a:t> bit index, </a:t>
            </a:r>
            <a:r>
              <a:rPr kumimoji="0" lang="en-US" sz="3000" b="0" i="1" u="none" strike="noStrike" kern="1200" cap="none" spc="0" normalizeH="0" baseline="0" noProof="0" smtClean="0">
                <a:ln>
                  <a:noFill/>
                </a:ln>
                <a:solidFill>
                  <a:sysClr val="windowText" lastClr="000000"/>
                </a:solidFill>
                <a:effectLst/>
                <a:uLnTx/>
                <a:uFillTx/>
                <a:latin typeface="Source Sans Pro" panose="020B0503030403020204"/>
              </a:rPr>
              <a:t>m</a:t>
            </a:r>
            <a:r>
              <a:rPr kumimoji="0" lang="en-US" sz="3000" b="0" i="0" u="none" strike="noStrike" kern="1200" cap="none" spc="0" normalizeH="0" baseline="0" noProof="0" smtClean="0">
                <a:ln>
                  <a:noFill/>
                </a:ln>
                <a:solidFill>
                  <a:sysClr val="windowText" lastClr="000000"/>
                </a:solidFill>
                <a:effectLst/>
                <a:uLnTx/>
                <a:uFillTx/>
                <a:latin typeface="Source Sans Pro" panose="020B0503030403020204"/>
              </a:rPr>
              <a:t> bit offset, </a:t>
            </a:r>
            <a:r>
              <a:rPr kumimoji="0" lang="en-US" sz="3000" b="1" i="0" u="none" strike="noStrike" kern="1200" cap="none" spc="0" normalizeH="0" baseline="0" noProof="0" smtClean="0">
                <a:ln>
                  <a:noFill/>
                </a:ln>
                <a:solidFill>
                  <a:sysClr val="windowText" lastClr="000000"/>
                </a:solidFill>
                <a:effectLst/>
                <a:uLnTx/>
                <a:uFillTx/>
                <a:latin typeface="Source Sans Pro" panose="020B0503030403020204"/>
              </a:rPr>
              <a:t>N-way Set Associative</a:t>
            </a:r>
          </a:p>
          <a:p>
            <a:pPr marL="0" marR="0" lvl="0" indent="0" algn="l" defTabSz="457200" rtl="0" eaLnBrk="1" fontAlgn="auto" latinLnBrk="0" hangingPunct="1">
              <a:lnSpc>
                <a:spcPct val="80000"/>
              </a:lnSpc>
              <a:spcBef>
                <a:spcPts val="720"/>
              </a:spcBef>
              <a:spcAft>
                <a:spcPts val="0"/>
              </a:spcAft>
              <a:buClrTx/>
              <a:buSzTx/>
              <a:buFont typeface="Arial"/>
              <a:buNone/>
              <a:tabLst/>
              <a:defRPr/>
            </a:pPr>
            <a:r>
              <a:rPr kumimoji="0" lang="en-US" sz="3000" b="0" i="0" u="none" strike="noStrike" kern="1200" cap="none" spc="0" normalizeH="0" baseline="0" noProof="0" smtClean="0">
                <a:ln>
                  <a:noFill/>
                </a:ln>
                <a:solidFill>
                  <a:sysClr val="windowText" lastClr="000000"/>
                </a:solidFill>
                <a:effectLst/>
                <a:uLnTx/>
                <a:uFillTx/>
                <a:latin typeface="Source Sans Pro" panose="020B0503030403020204"/>
              </a:rPr>
              <a:t>Question: How big is cache? </a:t>
            </a:r>
          </a:p>
          <a:p>
            <a:pPr marL="342900" marR="0" lvl="0" indent="-342900" algn="l" defTabSz="457200" rtl="0" eaLnBrk="1" fontAlgn="auto" latinLnBrk="0" hangingPunct="1">
              <a:lnSpc>
                <a:spcPct val="80000"/>
              </a:lnSpc>
              <a:spcBef>
                <a:spcPts val="720"/>
              </a:spcBef>
              <a:spcAft>
                <a:spcPts val="0"/>
              </a:spcAft>
              <a:buClrTx/>
              <a:buSzTx/>
              <a:buFont typeface="Arial"/>
              <a:buChar char="•"/>
              <a:tabLst/>
              <a:defRPr/>
            </a:pPr>
            <a:r>
              <a:rPr kumimoji="0" lang="en-US" sz="3000" b="1" i="1" u="none" strike="noStrike" kern="1200" cap="none" spc="0" normalizeH="0" baseline="0" noProof="0" smtClean="0">
                <a:ln>
                  <a:noFill/>
                </a:ln>
                <a:solidFill>
                  <a:sysClr val="windowText" lastClr="000000"/>
                </a:solidFill>
                <a:effectLst/>
                <a:uLnTx/>
                <a:uFillTx/>
                <a:latin typeface="Source Sans Pro" panose="020B0503030403020204"/>
              </a:rPr>
              <a:t>How big is the cache (Data only)</a:t>
            </a:r>
            <a:r>
              <a:rPr kumimoji="0" lang="en-US" sz="3000" b="0" i="0" u="none" strike="noStrike" kern="1200" cap="none" spc="0" normalizeH="0" baseline="0" noProof="0" smtClean="0">
                <a:ln>
                  <a:noFill/>
                </a:ln>
                <a:solidFill>
                  <a:sysClr val="windowText" lastClr="000000"/>
                </a:solidFill>
                <a:effectLst/>
                <a:uLnTx/>
                <a:uFillTx/>
                <a:latin typeface="Source Sans Pro" panose="020B0503030403020204"/>
              </a:rPr>
              <a:t>? </a:t>
            </a:r>
          </a:p>
          <a:p>
            <a:pPr marL="0" marR="0" lvl="0" indent="0" algn="l" defTabSz="457200" rtl="0" eaLnBrk="1" fontAlgn="auto" latinLnBrk="0" hangingPunct="1">
              <a:lnSpc>
                <a:spcPct val="80000"/>
              </a:lnSpc>
              <a:spcBef>
                <a:spcPts val="720"/>
              </a:spcBef>
              <a:spcAft>
                <a:spcPts val="0"/>
              </a:spcAft>
              <a:buClrTx/>
              <a:buSzTx/>
              <a:buFont typeface="Arial"/>
              <a:buNone/>
              <a:tabLst/>
              <a:defRPr/>
            </a:pPr>
            <a:r>
              <a:rPr kumimoji="0" lang="en-US" sz="2200" b="0" i="0" u="none" strike="noStrike" kern="1200" cap="none" spc="0" normalizeH="0" baseline="0" noProof="0" smtClean="0">
                <a:ln>
                  <a:noFill/>
                </a:ln>
                <a:solidFill>
                  <a:sysClr val="windowText" lastClr="000000"/>
                </a:solidFill>
                <a:effectLst/>
                <a:uLnTx/>
                <a:uFillTx/>
                <a:latin typeface="Source Sans Pro" panose="020B0503030403020204"/>
              </a:rPr>
              <a:t>Cache of size 2</a:t>
            </a:r>
            <a:r>
              <a:rPr kumimoji="0" lang="en-US" sz="2200" b="0" i="0" u="none" strike="noStrike" kern="1200" cap="none" spc="0" normalizeH="0" baseline="30000" noProof="0" smtClean="0">
                <a:ln>
                  <a:noFill/>
                </a:ln>
                <a:solidFill>
                  <a:sysClr val="windowText" lastClr="000000"/>
                </a:solidFill>
                <a:effectLst/>
                <a:uLnTx/>
                <a:uFillTx/>
                <a:latin typeface="Source Sans Pro" panose="020B0503030403020204"/>
              </a:rPr>
              <a:t>n</a:t>
            </a:r>
            <a:r>
              <a:rPr kumimoji="0" lang="en-US" sz="2200" b="0" i="0" u="none" strike="noStrike" kern="1200" cap="none" spc="0" normalizeH="0" baseline="0" noProof="0" smtClean="0">
                <a:ln>
                  <a:noFill/>
                </a:ln>
                <a:solidFill>
                  <a:sysClr val="windowText" lastClr="000000"/>
                </a:solidFill>
                <a:effectLst/>
                <a:uLnTx/>
                <a:uFillTx/>
                <a:latin typeface="Source Sans Pro" panose="020B0503030403020204"/>
              </a:rPr>
              <a:t> sets</a:t>
            </a:r>
          </a:p>
          <a:p>
            <a:pPr marL="0" marR="0" lvl="0" indent="0" algn="l" defTabSz="457200" rtl="0" eaLnBrk="1" fontAlgn="auto" latinLnBrk="0" hangingPunct="1">
              <a:lnSpc>
                <a:spcPct val="80000"/>
              </a:lnSpc>
              <a:spcBef>
                <a:spcPts val="720"/>
              </a:spcBef>
              <a:spcAft>
                <a:spcPts val="0"/>
              </a:spcAft>
              <a:buClrTx/>
              <a:buSzTx/>
              <a:buFont typeface="Arial"/>
              <a:buNone/>
              <a:tabLst/>
              <a:defRPr/>
            </a:pPr>
            <a:r>
              <a:rPr kumimoji="0" lang="en-US" sz="2200" b="0" i="0" u="none" strike="noStrike" kern="1200" cap="none" spc="0" normalizeH="0" baseline="0" noProof="0" smtClean="0">
                <a:ln>
                  <a:noFill/>
                </a:ln>
                <a:solidFill>
                  <a:sysClr val="windowText" lastClr="000000"/>
                </a:solidFill>
                <a:effectLst/>
                <a:uLnTx/>
                <a:uFillTx/>
                <a:latin typeface="Source Sans Pro" panose="020B0503030403020204"/>
              </a:rPr>
              <a:t>Block size of 2</a:t>
            </a:r>
            <a:r>
              <a:rPr kumimoji="0" lang="en-US" sz="2200" b="0" i="0" u="none" strike="noStrike" kern="1200" cap="none" spc="0" normalizeH="0" baseline="30000" noProof="0" smtClean="0">
                <a:ln>
                  <a:noFill/>
                </a:ln>
                <a:solidFill>
                  <a:sysClr val="windowText" lastClr="000000"/>
                </a:solidFill>
                <a:effectLst/>
                <a:uLnTx/>
                <a:uFillTx/>
                <a:latin typeface="Source Sans Pro" panose="020B0503030403020204"/>
              </a:rPr>
              <a:t>m</a:t>
            </a:r>
            <a:r>
              <a:rPr kumimoji="0" lang="en-US" sz="2200" b="0" i="0" u="none" strike="noStrike" kern="1200" cap="none" spc="0" normalizeH="0" baseline="0" noProof="0" smtClean="0">
                <a:ln>
                  <a:noFill/>
                </a:ln>
                <a:solidFill>
                  <a:sysClr val="windowText" lastClr="000000"/>
                </a:solidFill>
                <a:effectLst/>
                <a:uLnTx/>
                <a:uFillTx/>
                <a:latin typeface="Source Sans Pro" panose="020B0503030403020204"/>
              </a:rPr>
              <a:t> bytes, </a:t>
            </a:r>
            <a:r>
              <a:rPr kumimoji="0" lang="en-US" sz="2200" b="0" i="1" u="none" strike="noStrike" kern="1200" cap="none" spc="0" normalizeH="0" baseline="0" noProof="0" smtClean="0">
                <a:ln>
                  <a:noFill/>
                </a:ln>
                <a:solidFill>
                  <a:sysClr val="windowText" lastClr="000000"/>
                </a:solidFill>
                <a:effectLst/>
                <a:uLnTx/>
                <a:uFillTx/>
                <a:latin typeface="Source Sans Pro" panose="020B0503030403020204"/>
              </a:rPr>
              <a:t>N</a:t>
            </a:r>
            <a:r>
              <a:rPr kumimoji="0" lang="en-US" sz="2200" b="0" i="0" u="none" strike="noStrike" kern="1200" cap="none" spc="0" normalizeH="0" baseline="0" noProof="0" smtClean="0">
                <a:ln>
                  <a:noFill/>
                </a:ln>
                <a:solidFill>
                  <a:sysClr val="windowText" lastClr="000000"/>
                </a:solidFill>
                <a:effectLst/>
                <a:uLnTx/>
                <a:uFillTx/>
                <a:latin typeface="Source Sans Pro" panose="020B0503030403020204"/>
              </a:rPr>
              <a:t>-way set associative</a:t>
            </a:r>
          </a:p>
          <a:p>
            <a:pPr marL="0" marR="0" lvl="0" indent="0" algn="l" defTabSz="457200" rtl="0" eaLnBrk="1" fontAlgn="auto" latinLnBrk="0" hangingPunct="1">
              <a:lnSpc>
                <a:spcPct val="80000"/>
              </a:lnSpc>
              <a:spcBef>
                <a:spcPts val="720"/>
              </a:spcBef>
              <a:spcAft>
                <a:spcPts val="0"/>
              </a:spcAft>
              <a:buClrTx/>
              <a:buSzTx/>
              <a:buFont typeface="Arial"/>
              <a:buNone/>
              <a:tabLst/>
              <a:defRPr/>
            </a:pPr>
            <a:r>
              <a:rPr kumimoji="0" lang="en-US" sz="2200" b="0" i="0" u="none" strike="noStrike" kern="1200" cap="none" spc="0" normalizeH="0" baseline="0" noProof="0" smtClean="0">
                <a:ln>
                  <a:noFill/>
                </a:ln>
                <a:solidFill>
                  <a:sysClr val="windowText" lastClr="000000"/>
                </a:solidFill>
                <a:effectLst/>
                <a:uLnTx/>
                <a:uFillTx/>
                <a:latin typeface="Source Sans Pro" panose="020B0503030403020204"/>
              </a:rPr>
              <a:t>Cache Size: 2</a:t>
            </a:r>
            <a:r>
              <a:rPr kumimoji="0" lang="en-US" sz="2200" b="0" i="0" u="none" strike="noStrike" kern="1200" cap="none" spc="0" normalizeH="0" baseline="30000" noProof="0" smtClean="0">
                <a:ln>
                  <a:noFill/>
                </a:ln>
                <a:solidFill>
                  <a:sysClr val="windowText" lastClr="000000"/>
                </a:solidFill>
                <a:effectLst/>
                <a:uLnTx/>
                <a:uFillTx/>
                <a:latin typeface="Source Sans Pro" panose="020B0503030403020204"/>
              </a:rPr>
              <a:t>m</a:t>
            </a:r>
            <a:r>
              <a:rPr kumimoji="0" lang="en-US" sz="2200" b="0" i="0" u="none" strike="noStrike" kern="1200" cap="none" spc="0" normalizeH="0" baseline="0" noProof="0" smtClean="0">
                <a:ln>
                  <a:noFill/>
                </a:ln>
                <a:solidFill>
                  <a:sysClr val="windowText" lastClr="000000"/>
                </a:solidFill>
                <a:effectLst/>
                <a:uLnTx/>
                <a:uFillTx/>
                <a:latin typeface="Source Sans Pro" panose="020B0503030403020204"/>
              </a:rPr>
              <a:t> bytes-per-block x (2</a:t>
            </a:r>
            <a:r>
              <a:rPr kumimoji="0" lang="en-US" sz="2200" b="0" i="0" u="none" strike="noStrike" kern="1200" cap="none" spc="0" normalizeH="0" baseline="30000" noProof="0" smtClean="0">
                <a:ln>
                  <a:noFill/>
                </a:ln>
                <a:solidFill>
                  <a:sysClr val="windowText" lastClr="000000"/>
                </a:solidFill>
                <a:effectLst/>
                <a:uLnTx/>
                <a:uFillTx/>
                <a:latin typeface="Source Sans Pro" panose="020B0503030403020204"/>
              </a:rPr>
              <a:t>n</a:t>
            </a:r>
            <a:r>
              <a:rPr kumimoji="0" lang="en-US" sz="2200" b="0" i="0" u="none" strike="noStrike" kern="1200" cap="none" spc="0" normalizeH="0" baseline="0" noProof="0" smtClean="0">
                <a:ln>
                  <a:noFill/>
                </a:ln>
                <a:solidFill>
                  <a:sysClr val="windowText" lastClr="000000"/>
                </a:solidFill>
                <a:effectLst/>
                <a:uLnTx/>
                <a:uFillTx/>
                <a:latin typeface="Source Sans Pro" panose="020B0503030403020204"/>
              </a:rPr>
              <a:t> sets x </a:t>
            </a:r>
            <a:r>
              <a:rPr kumimoji="0" lang="en-US" sz="2200" b="0" i="1" u="none" strike="noStrike" kern="1200" cap="none" spc="0" normalizeH="0" baseline="0" noProof="0" smtClean="0">
                <a:ln>
                  <a:noFill/>
                </a:ln>
                <a:solidFill>
                  <a:sysClr val="windowText" lastClr="000000"/>
                </a:solidFill>
                <a:effectLst/>
                <a:uLnTx/>
                <a:uFillTx/>
                <a:latin typeface="Source Sans Pro" panose="020B0503030403020204"/>
              </a:rPr>
              <a:t>N</a:t>
            </a:r>
            <a:r>
              <a:rPr kumimoji="0" lang="en-US" sz="2200" b="0" i="0" u="none" strike="noStrike" kern="1200" cap="none" spc="0" normalizeH="0" baseline="0" noProof="0" smtClean="0">
                <a:ln>
                  <a:noFill/>
                </a:ln>
                <a:solidFill>
                  <a:sysClr val="windowText" lastClr="000000"/>
                </a:solidFill>
                <a:effectLst/>
                <a:uLnTx/>
                <a:uFillTx/>
                <a:latin typeface="Source Sans Pro" panose="020B0503030403020204"/>
              </a:rPr>
              <a:t>-way-per-set) </a:t>
            </a:r>
          </a:p>
          <a:p>
            <a:pPr marL="0" marR="0" lvl="0" indent="0" algn="l" defTabSz="457200" rtl="0" eaLnBrk="1" fontAlgn="auto" latinLnBrk="0" hangingPunct="1">
              <a:lnSpc>
                <a:spcPct val="80000"/>
              </a:lnSpc>
              <a:spcBef>
                <a:spcPts val="720"/>
              </a:spcBef>
              <a:spcAft>
                <a:spcPts val="0"/>
              </a:spcAft>
              <a:buClrTx/>
              <a:buSzTx/>
              <a:buFont typeface="Arial"/>
              <a:buNone/>
              <a:tabLst/>
              <a:defRPr/>
            </a:pPr>
            <a:r>
              <a:rPr kumimoji="0" lang="en-US" sz="2200" b="0" i="0" u="none" strike="noStrike" kern="1200" cap="none" spc="0" normalizeH="0" baseline="0" noProof="0" smtClean="0">
                <a:ln>
                  <a:noFill/>
                </a:ln>
                <a:solidFill>
                  <a:sysClr val="windowText" lastClr="000000"/>
                </a:solidFill>
                <a:effectLst/>
                <a:uLnTx/>
                <a:uFillTx/>
                <a:latin typeface="Source Sans Pro" panose="020B0503030403020204"/>
              </a:rPr>
              <a:t>                    = </a:t>
            </a:r>
            <a:r>
              <a:rPr kumimoji="0" lang="en-US" sz="2200" b="1" i="0" u="none" strike="noStrike" kern="1200" cap="none" spc="0" normalizeH="0" baseline="0" noProof="0" smtClean="0">
                <a:ln>
                  <a:noFill/>
                </a:ln>
                <a:solidFill>
                  <a:sysClr val="windowText" lastClr="000000"/>
                </a:solidFill>
                <a:effectLst/>
                <a:uLnTx/>
                <a:uFillTx/>
                <a:latin typeface="Source Sans Pro" panose="020B0503030403020204"/>
              </a:rPr>
              <a:t>N x 2</a:t>
            </a:r>
            <a:r>
              <a:rPr kumimoji="0" lang="en-US" sz="2200" b="1" i="0" u="none" strike="noStrike" kern="1200" cap="none" spc="0" normalizeH="0" baseline="30000" noProof="0" smtClean="0">
                <a:ln>
                  <a:noFill/>
                </a:ln>
                <a:solidFill>
                  <a:sysClr val="windowText" lastClr="000000"/>
                </a:solidFill>
                <a:effectLst/>
                <a:uLnTx/>
                <a:uFillTx/>
                <a:latin typeface="Source Sans Pro" panose="020B0503030403020204"/>
              </a:rPr>
              <a:t>n+m</a:t>
            </a:r>
            <a:r>
              <a:rPr kumimoji="0" lang="en-US" sz="2200" b="1" i="0" u="none" strike="noStrike" kern="1200" cap="none" spc="0" normalizeH="0" baseline="0" noProof="0" smtClean="0">
                <a:ln>
                  <a:noFill/>
                </a:ln>
                <a:solidFill>
                  <a:sysClr val="windowText" lastClr="000000"/>
                </a:solidFill>
                <a:effectLst/>
                <a:uLnTx/>
                <a:uFillTx/>
                <a:latin typeface="Source Sans Pro" panose="020B0503030403020204"/>
              </a:rPr>
              <a:t> bytes</a:t>
            </a:r>
          </a:p>
          <a:p>
            <a:pPr marL="0" marR="0" lvl="0" indent="0" algn="l" defTabSz="457200" rtl="0" eaLnBrk="1" fontAlgn="auto" latinLnBrk="0" hangingPunct="1">
              <a:lnSpc>
                <a:spcPct val="80000"/>
              </a:lnSpc>
              <a:spcBef>
                <a:spcPts val="720"/>
              </a:spcBef>
              <a:spcAft>
                <a:spcPts val="0"/>
              </a:spcAft>
              <a:buClrTx/>
              <a:buSzTx/>
              <a:buFont typeface="Arial"/>
              <a:buNone/>
              <a:tabLst/>
              <a:defRPr/>
            </a:pPr>
            <a:endParaRPr kumimoji="0" lang="en-US" sz="3600" b="0" i="0" u="none" strike="noStrike" kern="1200" cap="none" spc="0" normalizeH="0" baseline="0" noProof="0" dirty="0">
              <a:ln>
                <a:noFill/>
              </a:ln>
              <a:solidFill>
                <a:sysClr val="windowText" lastClr="000000"/>
              </a:solidFill>
              <a:effectLst/>
              <a:uLnTx/>
              <a:uFillTx/>
              <a:latin typeface="Source Sans Pro" panose="020B0503030403020204"/>
            </a:endParaRPr>
          </a:p>
        </p:txBody>
      </p:sp>
      <p:cxnSp>
        <p:nvCxnSpPr>
          <p:cNvPr id="49" name="Straight Connector 48"/>
          <p:cNvCxnSpPr/>
          <p:nvPr>
            <p:custDataLst>
              <p:tags r:id="rId1"/>
            </p:custDataLst>
          </p:nvPr>
        </p:nvCxnSpPr>
        <p:spPr>
          <a:xfrm rot="5400000">
            <a:off x="3848099" y="1335664"/>
            <a:ext cx="533400" cy="0"/>
          </a:xfrm>
          <a:prstGeom prst="line">
            <a:avLst/>
          </a:prstGeom>
          <a:noFill/>
          <a:ln w="28575" cap="flat" cmpd="sng" algn="ctr">
            <a:solidFill>
              <a:sysClr val="windowText" lastClr="000000"/>
            </a:solidFill>
            <a:prstDash val="solid"/>
          </a:ln>
          <a:effectLst/>
        </p:spPr>
      </p:cxnSp>
      <p:sp>
        <p:nvSpPr>
          <p:cNvPr id="50" name="Rectangle 49"/>
          <p:cNvSpPr/>
          <p:nvPr>
            <p:custDataLst>
              <p:tags r:id="rId2"/>
            </p:custDataLst>
          </p:nvPr>
        </p:nvSpPr>
        <p:spPr>
          <a:xfrm>
            <a:off x="304800" y="1081664"/>
            <a:ext cx="4953000" cy="533400"/>
          </a:xfrm>
          <a:prstGeom prst="rect">
            <a:avLst/>
          </a:prstGeom>
          <a:noFill/>
          <a:ln w="285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tab pos="1031875" algn="l"/>
                <a:tab pos="2571750" algn="l"/>
                <a:tab pos="3709988" algn="l"/>
              </a:tabLst>
              <a:defRPr/>
            </a:pPr>
            <a:r>
              <a:rPr kumimoji="0" lang="en-US" sz="2800" b="0" i="0" u="none" strike="noStrike" kern="0" cap="none" spc="0" normalizeH="0" baseline="0" noProof="0" dirty="0" smtClean="0">
                <a:ln>
                  <a:noFill/>
                </a:ln>
                <a:solidFill>
                  <a:prstClr val="black"/>
                </a:solidFill>
                <a:effectLst/>
                <a:uLnTx/>
                <a:uFillTx/>
                <a:latin typeface="Calibri"/>
                <a:ea typeface="+mn-ea"/>
                <a:cs typeface="+mn-cs"/>
              </a:rPr>
              <a:t>	Tag	Index 	Offset</a:t>
            </a:r>
          </a:p>
        </p:txBody>
      </p:sp>
      <p:cxnSp>
        <p:nvCxnSpPr>
          <p:cNvPr id="51" name="Straight Connector 50"/>
          <p:cNvCxnSpPr/>
          <p:nvPr>
            <p:custDataLst>
              <p:tags r:id="rId3"/>
            </p:custDataLst>
          </p:nvPr>
        </p:nvCxnSpPr>
        <p:spPr>
          <a:xfrm rot="5400000">
            <a:off x="2628900" y="1335664"/>
            <a:ext cx="533400" cy="0"/>
          </a:xfrm>
          <a:prstGeom prst="line">
            <a:avLst/>
          </a:prstGeom>
          <a:noFill/>
          <a:ln w="28575" cap="flat" cmpd="sng" algn="ctr">
            <a:solidFill>
              <a:sysClr val="windowText" lastClr="000000"/>
            </a:solidFill>
            <a:prstDash val="solid"/>
          </a:ln>
          <a:effectLst/>
        </p:spPr>
      </p:cxnSp>
      <p:sp>
        <p:nvSpPr>
          <p:cNvPr id="52" name="Rectangle 5"/>
          <p:cNvSpPr>
            <a:spLocks noChangeArrowheads="1"/>
          </p:cNvSpPr>
          <p:nvPr>
            <p:custDataLst>
              <p:tags r:id="rId4"/>
            </p:custDataLst>
          </p:nvPr>
        </p:nvSpPr>
        <p:spPr bwMode="auto">
          <a:xfrm>
            <a:off x="1600200" y="26670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3" name="Rectangle 16"/>
          <p:cNvSpPr>
            <a:spLocks noChangeArrowheads="1"/>
          </p:cNvSpPr>
          <p:nvPr>
            <p:custDataLst>
              <p:tags r:id="rId5"/>
            </p:custDataLst>
          </p:nvPr>
        </p:nvSpPr>
        <p:spPr bwMode="auto">
          <a:xfrm>
            <a:off x="2514600" y="26670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4" name="Line 19"/>
          <p:cNvSpPr>
            <a:spLocks noChangeShapeType="1"/>
          </p:cNvSpPr>
          <p:nvPr>
            <p:custDataLst>
              <p:tags r:id="rId6"/>
            </p:custDataLst>
          </p:nvPr>
        </p:nvSpPr>
        <p:spPr bwMode="auto">
          <a:xfrm>
            <a:off x="1905000" y="26670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5" name="Rectangle 5"/>
          <p:cNvSpPr>
            <a:spLocks noChangeArrowheads="1"/>
          </p:cNvSpPr>
          <p:nvPr>
            <p:custDataLst>
              <p:tags r:id="rId7"/>
            </p:custDataLst>
          </p:nvPr>
        </p:nvSpPr>
        <p:spPr bwMode="auto">
          <a:xfrm>
            <a:off x="4038600" y="26670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6" name="Rectangle 16"/>
          <p:cNvSpPr>
            <a:spLocks noChangeArrowheads="1"/>
          </p:cNvSpPr>
          <p:nvPr>
            <p:custDataLst>
              <p:tags r:id="rId8"/>
            </p:custDataLst>
          </p:nvPr>
        </p:nvSpPr>
        <p:spPr bwMode="auto">
          <a:xfrm>
            <a:off x="4953000" y="26670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7" name="Line 19"/>
          <p:cNvSpPr>
            <a:spLocks noChangeShapeType="1"/>
          </p:cNvSpPr>
          <p:nvPr>
            <p:custDataLst>
              <p:tags r:id="rId9"/>
            </p:custDataLst>
          </p:nvPr>
        </p:nvSpPr>
        <p:spPr bwMode="auto">
          <a:xfrm>
            <a:off x="4343400" y="26670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8" name="Rectangle 5"/>
          <p:cNvSpPr>
            <a:spLocks noChangeArrowheads="1"/>
          </p:cNvSpPr>
          <p:nvPr>
            <p:custDataLst>
              <p:tags r:id="rId10"/>
            </p:custDataLst>
          </p:nvPr>
        </p:nvSpPr>
        <p:spPr bwMode="auto">
          <a:xfrm>
            <a:off x="6477000" y="26670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9" name="Rectangle 16"/>
          <p:cNvSpPr>
            <a:spLocks noChangeArrowheads="1"/>
          </p:cNvSpPr>
          <p:nvPr>
            <p:custDataLst>
              <p:tags r:id="rId11"/>
            </p:custDataLst>
          </p:nvPr>
        </p:nvSpPr>
        <p:spPr bwMode="auto">
          <a:xfrm>
            <a:off x="7391400" y="26670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0" name="Line 19"/>
          <p:cNvSpPr>
            <a:spLocks noChangeShapeType="1"/>
          </p:cNvSpPr>
          <p:nvPr>
            <p:custDataLst>
              <p:tags r:id="rId12"/>
            </p:custDataLst>
          </p:nvPr>
        </p:nvSpPr>
        <p:spPr bwMode="auto">
          <a:xfrm>
            <a:off x="6781800" y="26670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1" name="Rectangle 5"/>
          <p:cNvSpPr>
            <a:spLocks noChangeArrowheads="1"/>
          </p:cNvSpPr>
          <p:nvPr>
            <p:custDataLst>
              <p:tags r:id="rId13"/>
            </p:custDataLst>
          </p:nvPr>
        </p:nvSpPr>
        <p:spPr bwMode="auto">
          <a:xfrm>
            <a:off x="1600200" y="22098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2" name="Rectangle 16"/>
          <p:cNvSpPr>
            <a:spLocks noChangeArrowheads="1"/>
          </p:cNvSpPr>
          <p:nvPr>
            <p:custDataLst>
              <p:tags r:id="rId14"/>
            </p:custDataLst>
          </p:nvPr>
        </p:nvSpPr>
        <p:spPr bwMode="auto">
          <a:xfrm>
            <a:off x="2514600" y="22098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3" name="Line 19"/>
          <p:cNvSpPr>
            <a:spLocks noChangeShapeType="1"/>
          </p:cNvSpPr>
          <p:nvPr>
            <p:custDataLst>
              <p:tags r:id="rId15"/>
            </p:custDataLst>
          </p:nvPr>
        </p:nvSpPr>
        <p:spPr bwMode="auto">
          <a:xfrm>
            <a:off x="1905000" y="22098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4" name="Rectangle 5"/>
          <p:cNvSpPr>
            <a:spLocks noChangeArrowheads="1"/>
          </p:cNvSpPr>
          <p:nvPr>
            <p:custDataLst>
              <p:tags r:id="rId16"/>
            </p:custDataLst>
          </p:nvPr>
        </p:nvSpPr>
        <p:spPr bwMode="auto">
          <a:xfrm>
            <a:off x="4038600" y="22098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5" name="Rectangle 16"/>
          <p:cNvSpPr>
            <a:spLocks noChangeArrowheads="1"/>
          </p:cNvSpPr>
          <p:nvPr>
            <p:custDataLst>
              <p:tags r:id="rId17"/>
            </p:custDataLst>
          </p:nvPr>
        </p:nvSpPr>
        <p:spPr bwMode="auto">
          <a:xfrm>
            <a:off x="4953000" y="22098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6" name="Line 19"/>
          <p:cNvSpPr>
            <a:spLocks noChangeShapeType="1"/>
          </p:cNvSpPr>
          <p:nvPr>
            <p:custDataLst>
              <p:tags r:id="rId18"/>
            </p:custDataLst>
          </p:nvPr>
        </p:nvSpPr>
        <p:spPr bwMode="auto">
          <a:xfrm>
            <a:off x="4343400" y="22098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7" name="Rectangle 5"/>
          <p:cNvSpPr>
            <a:spLocks noChangeArrowheads="1"/>
          </p:cNvSpPr>
          <p:nvPr>
            <p:custDataLst>
              <p:tags r:id="rId19"/>
            </p:custDataLst>
          </p:nvPr>
        </p:nvSpPr>
        <p:spPr bwMode="auto">
          <a:xfrm>
            <a:off x="6477000" y="22098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8" name="Rectangle 16"/>
          <p:cNvSpPr>
            <a:spLocks noChangeArrowheads="1"/>
          </p:cNvSpPr>
          <p:nvPr>
            <p:custDataLst>
              <p:tags r:id="rId20"/>
            </p:custDataLst>
          </p:nvPr>
        </p:nvSpPr>
        <p:spPr bwMode="auto">
          <a:xfrm>
            <a:off x="7391400" y="22098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9" name="Line 19"/>
          <p:cNvSpPr>
            <a:spLocks noChangeShapeType="1"/>
          </p:cNvSpPr>
          <p:nvPr>
            <p:custDataLst>
              <p:tags r:id="rId21"/>
            </p:custDataLst>
          </p:nvPr>
        </p:nvSpPr>
        <p:spPr bwMode="auto">
          <a:xfrm>
            <a:off x="6781800" y="22098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0" name="Rectangle 5"/>
          <p:cNvSpPr>
            <a:spLocks noChangeArrowheads="1"/>
          </p:cNvSpPr>
          <p:nvPr>
            <p:custDataLst>
              <p:tags r:id="rId22"/>
            </p:custDataLst>
          </p:nvPr>
        </p:nvSpPr>
        <p:spPr bwMode="auto">
          <a:xfrm>
            <a:off x="1600200" y="17526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1" name="Rectangle 16"/>
          <p:cNvSpPr>
            <a:spLocks noChangeArrowheads="1"/>
          </p:cNvSpPr>
          <p:nvPr>
            <p:custDataLst>
              <p:tags r:id="rId23"/>
            </p:custDataLst>
          </p:nvPr>
        </p:nvSpPr>
        <p:spPr bwMode="auto">
          <a:xfrm>
            <a:off x="2514600" y="17526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2" name="Line 19"/>
          <p:cNvSpPr>
            <a:spLocks noChangeShapeType="1"/>
          </p:cNvSpPr>
          <p:nvPr>
            <p:custDataLst>
              <p:tags r:id="rId24"/>
            </p:custDataLst>
          </p:nvPr>
        </p:nvSpPr>
        <p:spPr bwMode="auto">
          <a:xfrm>
            <a:off x="1905000" y="17526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3" name="Rectangle 5"/>
          <p:cNvSpPr>
            <a:spLocks noChangeArrowheads="1"/>
          </p:cNvSpPr>
          <p:nvPr>
            <p:custDataLst>
              <p:tags r:id="rId25"/>
            </p:custDataLst>
          </p:nvPr>
        </p:nvSpPr>
        <p:spPr bwMode="auto">
          <a:xfrm>
            <a:off x="4038600" y="17526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4" name="Rectangle 16"/>
          <p:cNvSpPr>
            <a:spLocks noChangeArrowheads="1"/>
          </p:cNvSpPr>
          <p:nvPr>
            <p:custDataLst>
              <p:tags r:id="rId26"/>
            </p:custDataLst>
          </p:nvPr>
        </p:nvSpPr>
        <p:spPr bwMode="auto">
          <a:xfrm>
            <a:off x="4953000" y="17526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5" name="Line 19"/>
          <p:cNvSpPr>
            <a:spLocks noChangeShapeType="1"/>
          </p:cNvSpPr>
          <p:nvPr>
            <p:custDataLst>
              <p:tags r:id="rId27"/>
            </p:custDataLst>
          </p:nvPr>
        </p:nvSpPr>
        <p:spPr bwMode="auto">
          <a:xfrm>
            <a:off x="4343400" y="17526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6" name="Rectangle 5"/>
          <p:cNvSpPr>
            <a:spLocks noChangeArrowheads="1"/>
          </p:cNvSpPr>
          <p:nvPr>
            <p:custDataLst>
              <p:tags r:id="rId28"/>
            </p:custDataLst>
          </p:nvPr>
        </p:nvSpPr>
        <p:spPr bwMode="auto">
          <a:xfrm>
            <a:off x="6477000" y="17526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7" name="Rectangle 16"/>
          <p:cNvSpPr>
            <a:spLocks noChangeArrowheads="1"/>
          </p:cNvSpPr>
          <p:nvPr>
            <p:custDataLst>
              <p:tags r:id="rId29"/>
            </p:custDataLst>
          </p:nvPr>
        </p:nvSpPr>
        <p:spPr bwMode="auto">
          <a:xfrm>
            <a:off x="7391400" y="17526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8" name="Line 19"/>
          <p:cNvSpPr>
            <a:spLocks noChangeShapeType="1"/>
          </p:cNvSpPr>
          <p:nvPr>
            <p:custDataLst>
              <p:tags r:id="rId30"/>
            </p:custDataLst>
          </p:nvPr>
        </p:nvSpPr>
        <p:spPr bwMode="auto">
          <a:xfrm>
            <a:off x="6781800" y="17526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9" name="Rectangle 5"/>
          <p:cNvSpPr>
            <a:spLocks noChangeArrowheads="1"/>
          </p:cNvSpPr>
          <p:nvPr>
            <p:custDataLst>
              <p:tags r:id="rId31"/>
            </p:custDataLst>
          </p:nvPr>
        </p:nvSpPr>
        <p:spPr bwMode="auto">
          <a:xfrm>
            <a:off x="1600200" y="31242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0" name="Rectangle 16"/>
          <p:cNvSpPr>
            <a:spLocks noChangeArrowheads="1"/>
          </p:cNvSpPr>
          <p:nvPr>
            <p:custDataLst>
              <p:tags r:id="rId32"/>
            </p:custDataLst>
          </p:nvPr>
        </p:nvSpPr>
        <p:spPr bwMode="auto">
          <a:xfrm>
            <a:off x="2514600" y="31242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1" name="Line 19"/>
          <p:cNvSpPr>
            <a:spLocks noChangeShapeType="1"/>
          </p:cNvSpPr>
          <p:nvPr>
            <p:custDataLst>
              <p:tags r:id="rId33"/>
            </p:custDataLst>
          </p:nvPr>
        </p:nvSpPr>
        <p:spPr bwMode="auto">
          <a:xfrm>
            <a:off x="1905000" y="31242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2" name="Rectangle 5"/>
          <p:cNvSpPr>
            <a:spLocks noChangeArrowheads="1"/>
          </p:cNvSpPr>
          <p:nvPr>
            <p:custDataLst>
              <p:tags r:id="rId34"/>
            </p:custDataLst>
          </p:nvPr>
        </p:nvSpPr>
        <p:spPr bwMode="auto">
          <a:xfrm>
            <a:off x="4038600" y="31242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3" name="Rectangle 16"/>
          <p:cNvSpPr>
            <a:spLocks noChangeArrowheads="1"/>
          </p:cNvSpPr>
          <p:nvPr>
            <p:custDataLst>
              <p:tags r:id="rId35"/>
            </p:custDataLst>
          </p:nvPr>
        </p:nvSpPr>
        <p:spPr bwMode="auto">
          <a:xfrm>
            <a:off x="4953000" y="31242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4" name="Line 19"/>
          <p:cNvSpPr>
            <a:spLocks noChangeShapeType="1"/>
          </p:cNvSpPr>
          <p:nvPr>
            <p:custDataLst>
              <p:tags r:id="rId36"/>
            </p:custDataLst>
          </p:nvPr>
        </p:nvSpPr>
        <p:spPr bwMode="auto">
          <a:xfrm>
            <a:off x="4343400" y="31242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5" name="Rectangle 5"/>
          <p:cNvSpPr>
            <a:spLocks noChangeArrowheads="1"/>
          </p:cNvSpPr>
          <p:nvPr>
            <p:custDataLst>
              <p:tags r:id="rId37"/>
            </p:custDataLst>
          </p:nvPr>
        </p:nvSpPr>
        <p:spPr bwMode="auto">
          <a:xfrm>
            <a:off x="6477000" y="31242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6" name="Rectangle 16"/>
          <p:cNvSpPr>
            <a:spLocks noChangeArrowheads="1"/>
          </p:cNvSpPr>
          <p:nvPr>
            <p:custDataLst>
              <p:tags r:id="rId38"/>
            </p:custDataLst>
          </p:nvPr>
        </p:nvSpPr>
        <p:spPr bwMode="auto">
          <a:xfrm>
            <a:off x="7391400" y="31242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7" name="Line 19"/>
          <p:cNvSpPr>
            <a:spLocks noChangeShapeType="1"/>
          </p:cNvSpPr>
          <p:nvPr>
            <p:custDataLst>
              <p:tags r:id="rId39"/>
            </p:custDataLst>
          </p:nvPr>
        </p:nvSpPr>
        <p:spPr bwMode="auto">
          <a:xfrm>
            <a:off x="6781800" y="31242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8" name="Line 42"/>
          <p:cNvSpPr>
            <a:spLocks noChangeShapeType="1"/>
          </p:cNvSpPr>
          <p:nvPr>
            <p:custDataLst>
              <p:tags r:id="rId40"/>
            </p:custDataLst>
          </p:nvPr>
        </p:nvSpPr>
        <p:spPr bwMode="auto">
          <a:xfrm>
            <a:off x="1333500" y="2438400"/>
            <a:ext cx="266700" cy="0"/>
          </a:xfrm>
          <a:prstGeom prst="line">
            <a:avLst/>
          </a:prstGeom>
          <a:noFill/>
          <a:ln w="28575">
            <a:solidFill>
              <a:sysClr val="windowText" lastClr="000000"/>
            </a:solidFill>
            <a:round/>
            <a:headEnd type="none" w="med" len="med"/>
            <a:tailEnd type="arrow" w="med" len="me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550267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8">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8">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8">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86</a:t>
            </a:fld>
            <a:endParaRPr lang="en-US" dirty="0"/>
          </a:p>
        </p:txBody>
      </p:sp>
      <p:sp>
        <p:nvSpPr>
          <p:cNvPr id="47" name="Title 1"/>
          <p:cNvSpPr txBox="1">
            <a:spLocks/>
          </p:cNvSpPr>
          <p:nvPr/>
        </p:nvSpPr>
        <p:spPr>
          <a:xfrm>
            <a:off x="457200" y="274638"/>
            <a:ext cx="8229600" cy="807026"/>
          </a:xfrm>
          <a:prstGeom prst="rect">
            <a:avLst/>
          </a:prstGeom>
        </p:spPr>
        <p:txBody>
          <a:bodyPr vert="horz" lIns="91440" tIns="45720" rIns="91440" bIns="45720" rtlCol="0" anchor="ctr">
            <a:norm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ctr" defTabSz="457200" rtl="0" eaLnBrk="1" fontAlgn="auto" latinLnBrk="0" hangingPunct="1">
              <a:lnSpc>
                <a:spcPct val="100000"/>
              </a:lnSpc>
              <a:spcBef>
                <a:spcPct val="0"/>
              </a:spcBef>
              <a:spcAft>
                <a:spcPts val="0"/>
              </a:spcAft>
              <a:buClrTx/>
              <a:buSzTx/>
              <a:buFontTx/>
              <a:buNone/>
              <a:tabLst/>
              <a:defRPr/>
            </a:pPr>
            <a:r>
              <a:rPr kumimoji="0" lang="en-US" sz="4400" b="0" i="0" u="none" strike="noStrike" kern="1200" cap="none" spc="0" normalizeH="0" baseline="0" noProof="0" smtClean="0">
                <a:ln>
                  <a:noFill/>
                </a:ln>
                <a:solidFill>
                  <a:sysClr val="windowText" lastClr="000000"/>
                </a:solidFill>
                <a:effectLst/>
                <a:uLnTx/>
                <a:uFillTx/>
                <a:latin typeface="Calibri"/>
                <a:ea typeface="+mj-ea"/>
                <a:cs typeface="+mj-cs"/>
              </a:rPr>
              <a:t>How Big is the Cache?</a:t>
            </a:r>
            <a:endParaRPr kumimoji="0" lang="en-US" sz="4400" b="0" i="0" u="none" strike="noStrike" kern="1200" cap="none" spc="0" normalizeH="0" baseline="0" noProof="0" dirty="0">
              <a:ln>
                <a:noFill/>
              </a:ln>
              <a:solidFill>
                <a:sysClr val="windowText" lastClr="000000"/>
              </a:solidFill>
              <a:effectLst/>
              <a:uLnTx/>
              <a:uFillTx/>
              <a:latin typeface="Calibri"/>
              <a:ea typeface="+mj-ea"/>
              <a:cs typeface="+mj-cs"/>
            </a:endParaRPr>
          </a:p>
        </p:txBody>
      </p:sp>
      <p:sp>
        <p:nvSpPr>
          <p:cNvPr id="48" name="Content Placeholder 2"/>
          <p:cNvSpPr txBox="1">
            <a:spLocks/>
          </p:cNvSpPr>
          <p:nvPr/>
        </p:nvSpPr>
        <p:spPr>
          <a:xfrm>
            <a:off x="457199" y="3733799"/>
            <a:ext cx="8829675" cy="3533776"/>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l" defTabSz="457200" rtl="0" eaLnBrk="1" fontAlgn="auto" latinLnBrk="0" hangingPunct="1">
              <a:lnSpc>
                <a:spcPct val="80000"/>
              </a:lnSpc>
              <a:spcBef>
                <a:spcPts val="720"/>
              </a:spcBef>
              <a:spcAft>
                <a:spcPts val="0"/>
              </a:spcAft>
              <a:buClrTx/>
              <a:buSzTx/>
              <a:buFont typeface="Arial"/>
              <a:buNone/>
              <a:tabLst/>
              <a:defRPr/>
            </a:pPr>
            <a:r>
              <a:rPr kumimoji="0" lang="en-US" sz="3000" b="0" i="1" u="none" strike="noStrike" kern="1200" cap="none" spc="0" normalizeH="0" baseline="0" noProof="0" smtClean="0">
                <a:ln>
                  <a:noFill/>
                </a:ln>
                <a:solidFill>
                  <a:sysClr val="windowText" lastClr="000000"/>
                </a:solidFill>
                <a:effectLst/>
                <a:uLnTx/>
                <a:uFillTx/>
                <a:latin typeface="Calibri"/>
                <a:ea typeface="+mn-ea"/>
                <a:cs typeface="+mn-cs"/>
              </a:rPr>
              <a:t>n</a:t>
            </a:r>
            <a:r>
              <a:rPr kumimoji="0" lang="en-US" sz="3000" b="0" i="0" u="none" strike="noStrike" kern="1200" cap="none" spc="0" normalizeH="0" baseline="0" noProof="0" smtClean="0">
                <a:ln>
                  <a:noFill/>
                </a:ln>
                <a:solidFill>
                  <a:sysClr val="windowText" lastClr="000000"/>
                </a:solidFill>
                <a:effectLst/>
                <a:uLnTx/>
                <a:uFillTx/>
                <a:latin typeface="Calibri"/>
                <a:ea typeface="+mn-ea"/>
                <a:cs typeface="+mn-cs"/>
              </a:rPr>
              <a:t> bit index, </a:t>
            </a:r>
            <a:r>
              <a:rPr kumimoji="0" lang="en-US" sz="3000" b="0" i="1" u="none" strike="noStrike" kern="1200" cap="none" spc="0" normalizeH="0" baseline="0" noProof="0" smtClean="0">
                <a:ln>
                  <a:noFill/>
                </a:ln>
                <a:solidFill>
                  <a:sysClr val="windowText" lastClr="000000"/>
                </a:solidFill>
                <a:effectLst/>
                <a:uLnTx/>
                <a:uFillTx/>
                <a:latin typeface="Calibri"/>
                <a:ea typeface="+mn-ea"/>
                <a:cs typeface="+mn-cs"/>
              </a:rPr>
              <a:t>m</a:t>
            </a:r>
            <a:r>
              <a:rPr kumimoji="0" lang="en-US" sz="3000" b="0" i="0" u="none" strike="noStrike" kern="1200" cap="none" spc="0" normalizeH="0" baseline="0" noProof="0" smtClean="0">
                <a:ln>
                  <a:noFill/>
                </a:ln>
                <a:solidFill>
                  <a:sysClr val="windowText" lastClr="000000"/>
                </a:solidFill>
                <a:effectLst/>
                <a:uLnTx/>
                <a:uFillTx/>
                <a:latin typeface="Calibri"/>
                <a:ea typeface="+mn-ea"/>
                <a:cs typeface="+mn-cs"/>
              </a:rPr>
              <a:t> bit offset, </a:t>
            </a:r>
            <a:r>
              <a:rPr kumimoji="0" lang="en-US" sz="3000" b="1" i="0" u="none" strike="noStrike" kern="1200" cap="none" spc="0" normalizeH="0" baseline="0" noProof="0" smtClean="0">
                <a:ln>
                  <a:noFill/>
                </a:ln>
                <a:solidFill>
                  <a:sysClr val="windowText" lastClr="000000"/>
                </a:solidFill>
                <a:effectLst/>
                <a:uLnTx/>
                <a:uFillTx/>
                <a:latin typeface="Calibri"/>
                <a:ea typeface="+mn-ea"/>
                <a:cs typeface="+mn-cs"/>
              </a:rPr>
              <a:t>N-way Set Associative</a:t>
            </a:r>
          </a:p>
          <a:p>
            <a:pPr marL="0" marR="0" lvl="0" indent="0" algn="l" defTabSz="457200" rtl="0" eaLnBrk="1" fontAlgn="auto" latinLnBrk="0" hangingPunct="1">
              <a:lnSpc>
                <a:spcPct val="80000"/>
              </a:lnSpc>
              <a:spcBef>
                <a:spcPts val="720"/>
              </a:spcBef>
              <a:spcAft>
                <a:spcPts val="0"/>
              </a:spcAft>
              <a:buClrTx/>
              <a:buSzTx/>
              <a:buFont typeface="Arial"/>
              <a:buNone/>
              <a:tabLst/>
              <a:defRPr/>
            </a:pPr>
            <a:r>
              <a:rPr kumimoji="0" lang="en-US" sz="3000" b="0" i="0" u="none" strike="noStrike" kern="1200" cap="none" spc="0" normalizeH="0" baseline="0" noProof="0" smtClean="0">
                <a:ln>
                  <a:noFill/>
                </a:ln>
                <a:solidFill>
                  <a:sysClr val="windowText" lastClr="000000"/>
                </a:solidFill>
                <a:effectLst/>
                <a:uLnTx/>
                <a:uFillTx/>
                <a:latin typeface="Calibri"/>
                <a:ea typeface="+mn-ea"/>
                <a:cs typeface="+mn-cs"/>
              </a:rPr>
              <a:t>Question: How big is cache? </a:t>
            </a:r>
          </a:p>
          <a:p>
            <a:pPr marL="342900" marR="0" lvl="0" indent="-342900" algn="l" defTabSz="457200" rtl="0" eaLnBrk="1" fontAlgn="auto" latinLnBrk="0" hangingPunct="1">
              <a:lnSpc>
                <a:spcPct val="80000"/>
              </a:lnSpc>
              <a:spcBef>
                <a:spcPts val="720"/>
              </a:spcBef>
              <a:spcAft>
                <a:spcPts val="0"/>
              </a:spcAft>
              <a:buClrTx/>
              <a:buSzTx/>
              <a:buFont typeface="Arial"/>
              <a:buChar char="•"/>
              <a:tabLst/>
              <a:defRPr/>
            </a:pPr>
            <a:r>
              <a:rPr kumimoji="0" lang="en-US" sz="3000" b="1" i="1" u="none" strike="noStrike" kern="1200" cap="none" spc="0" normalizeH="0" baseline="0" noProof="0" smtClean="0">
                <a:ln>
                  <a:noFill/>
                </a:ln>
                <a:solidFill>
                  <a:sysClr val="windowText" lastClr="000000"/>
                </a:solidFill>
                <a:effectLst/>
                <a:uLnTx/>
                <a:uFillTx/>
                <a:latin typeface="Calibri"/>
                <a:ea typeface="+mn-ea"/>
                <a:cs typeface="+mn-cs"/>
              </a:rPr>
              <a:t>How big is the cache (Data + overhead)</a:t>
            </a:r>
            <a:r>
              <a:rPr kumimoji="0" lang="en-US" sz="3000" b="0" i="0" u="none" strike="noStrike" kern="1200" cap="none" spc="0" normalizeH="0" baseline="0" noProof="0" smtClean="0">
                <a:ln>
                  <a:noFill/>
                </a:ln>
                <a:solidFill>
                  <a:sysClr val="windowText" lastClr="000000"/>
                </a:solidFill>
                <a:effectLst/>
                <a:uLnTx/>
                <a:uFillTx/>
                <a:latin typeface="Calibri"/>
                <a:ea typeface="+mn-ea"/>
                <a:cs typeface="+mn-cs"/>
              </a:rPr>
              <a:t>? </a:t>
            </a:r>
          </a:p>
          <a:p>
            <a:pPr marL="0" marR="0" lvl="0" indent="0" algn="l" defTabSz="457200" rtl="0" eaLnBrk="1" fontAlgn="auto" latinLnBrk="0" hangingPunct="1">
              <a:lnSpc>
                <a:spcPct val="80000"/>
              </a:lnSpc>
              <a:spcBef>
                <a:spcPts val="720"/>
              </a:spcBef>
              <a:spcAft>
                <a:spcPts val="0"/>
              </a:spcAft>
              <a:buClrTx/>
              <a:buSzTx/>
              <a:buFont typeface="Arial"/>
              <a:buNone/>
              <a:tabLst/>
              <a:defRPr/>
            </a:pPr>
            <a:r>
              <a:rPr kumimoji="0" lang="en-US" sz="2200" b="0" i="0" u="none" strike="noStrike" kern="1200" cap="none" spc="0" normalizeH="0" baseline="0" noProof="0" smtClean="0">
                <a:ln>
                  <a:noFill/>
                </a:ln>
                <a:solidFill>
                  <a:sysClr val="windowText" lastClr="000000"/>
                </a:solidFill>
                <a:effectLst/>
                <a:uLnTx/>
                <a:uFillTx/>
                <a:latin typeface="Calibri"/>
                <a:ea typeface="+mn-ea"/>
                <a:cs typeface="+mn-cs"/>
              </a:rPr>
              <a:t>Cache of size 2</a:t>
            </a:r>
            <a:r>
              <a:rPr kumimoji="0" lang="en-US" sz="2200" b="0" i="0" u="none" strike="noStrike" kern="1200" cap="none" spc="0" normalizeH="0" baseline="30000" noProof="0" smtClean="0">
                <a:ln>
                  <a:noFill/>
                </a:ln>
                <a:solidFill>
                  <a:sysClr val="windowText" lastClr="000000"/>
                </a:solidFill>
                <a:effectLst/>
                <a:uLnTx/>
                <a:uFillTx/>
                <a:latin typeface="Calibri"/>
                <a:ea typeface="+mn-ea"/>
                <a:cs typeface="+mn-cs"/>
              </a:rPr>
              <a:t>n</a:t>
            </a:r>
            <a:r>
              <a:rPr kumimoji="0" lang="en-US" sz="2200" b="0" i="0" u="none" strike="noStrike" kern="1200" cap="none" spc="0" normalizeH="0" baseline="0" noProof="0" smtClean="0">
                <a:ln>
                  <a:noFill/>
                </a:ln>
                <a:solidFill>
                  <a:sysClr val="windowText" lastClr="000000"/>
                </a:solidFill>
                <a:effectLst/>
                <a:uLnTx/>
                <a:uFillTx/>
                <a:latin typeface="Calibri"/>
                <a:ea typeface="+mn-ea"/>
                <a:cs typeface="+mn-cs"/>
              </a:rPr>
              <a:t> sets</a:t>
            </a:r>
          </a:p>
          <a:p>
            <a:pPr marL="0" marR="0" lvl="0" indent="0" algn="l" defTabSz="457200" rtl="0" eaLnBrk="1" fontAlgn="auto" latinLnBrk="0" hangingPunct="1">
              <a:lnSpc>
                <a:spcPct val="80000"/>
              </a:lnSpc>
              <a:spcBef>
                <a:spcPts val="720"/>
              </a:spcBef>
              <a:spcAft>
                <a:spcPts val="0"/>
              </a:spcAft>
              <a:buClrTx/>
              <a:buSzTx/>
              <a:buFont typeface="Arial"/>
              <a:buNone/>
              <a:tabLst/>
              <a:defRPr/>
            </a:pPr>
            <a:r>
              <a:rPr kumimoji="0" lang="en-US" sz="2200" b="0" i="0" u="none" strike="noStrike" kern="1200" cap="none" spc="0" normalizeH="0" baseline="0" noProof="0" smtClean="0">
                <a:ln>
                  <a:noFill/>
                </a:ln>
                <a:solidFill>
                  <a:sysClr val="windowText" lastClr="000000"/>
                </a:solidFill>
                <a:effectLst/>
                <a:uLnTx/>
                <a:uFillTx/>
                <a:latin typeface="Calibri"/>
                <a:ea typeface="+mn-ea"/>
                <a:cs typeface="+mn-cs"/>
              </a:rPr>
              <a:t>Block size of 2</a:t>
            </a:r>
            <a:r>
              <a:rPr kumimoji="0" lang="en-US" sz="2200" b="0" i="0" u="none" strike="noStrike" kern="1200" cap="none" spc="0" normalizeH="0" baseline="30000" noProof="0" smtClean="0">
                <a:ln>
                  <a:noFill/>
                </a:ln>
                <a:solidFill>
                  <a:sysClr val="windowText" lastClr="000000"/>
                </a:solidFill>
                <a:effectLst/>
                <a:uLnTx/>
                <a:uFillTx/>
                <a:latin typeface="Calibri"/>
                <a:ea typeface="+mn-ea"/>
                <a:cs typeface="+mn-cs"/>
              </a:rPr>
              <a:t>m</a:t>
            </a:r>
            <a:r>
              <a:rPr kumimoji="0" lang="en-US" sz="2200" b="0" i="0" u="none" strike="noStrike" kern="1200" cap="none" spc="0" normalizeH="0" baseline="0" noProof="0" smtClean="0">
                <a:ln>
                  <a:noFill/>
                </a:ln>
                <a:solidFill>
                  <a:sysClr val="windowText" lastClr="000000"/>
                </a:solidFill>
                <a:effectLst/>
                <a:uLnTx/>
                <a:uFillTx/>
                <a:latin typeface="Calibri"/>
                <a:ea typeface="+mn-ea"/>
                <a:cs typeface="+mn-cs"/>
              </a:rPr>
              <a:t> bytes, </a:t>
            </a:r>
            <a:r>
              <a:rPr kumimoji="0" lang="en-US" sz="2200" b="0" i="1" u="none" strike="noStrike" kern="1200" cap="none" spc="0" normalizeH="0" baseline="0" noProof="0" smtClean="0">
                <a:ln>
                  <a:noFill/>
                </a:ln>
                <a:solidFill>
                  <a:sysClr val="windowText" lastClr="000000"/>
                </a:solidFill>
                <a:effectLst/>
                <a:uLnTx/>
                <a:uFillTx/>
                <a:latin typeface="Calibri"/>
                <a:ea typeface="+mn-ea"/>
                <a:cs typeface="+mn-cs"/>
              </a:rPr>
              <a:t>N</a:t>
            </a:r>
            <a:r>
              <a:rPr kumimoji="0" lang="en-US" sz="2200" b="0" i="0" u="none" strike="noStrike" kern="1200" cap="none" spc="0" normalizeH="0" baseline="0" noProof="0" smtClean="0">
                <a:ln>
                  <a:noFill/>
                </a:ln>
                <a:solidFill>
                  <a:sysClr val="windowText" lastClr="000000"/>
                </a:solidFill>
                <a:effectLst/>
                <a:uLnTx/>
                <a:uFillTx/>
                <a:latin typeface="Calibri"/>
                <a:ea typeface="+mn-ea"/>
                <a:cs typeface="+mn-cs"/>
              </a:rPr>
              <a:t>-way set associative</a:t>
            </a:r>
          </a:p>
          <a:p>
            <a:pPr marL="0" marR="0" lvl="0" indent="0" algn="l" defTabSz="457200" rtl="0" eaLnBrk="1" fontAlgn="auto" latinLnBrk="0" hangingPunct="1">
              <a:lnSpc>
                <a:spcPct val="80000"/>
              </a:lnSpc>
              <a:spcBef>
                <a:spcPts val="720"/>
              </a:spcBef>
              <a:spcAft>
                <a:spcPts val="0"/>
              </a:spcAft>
              <a:buClrTx/>
              <a:buSzTx/>
              <a:buFont typeface="Arial"/>
              <a:buNone/>
              <a:tabLst/>
              <a:defRPr/>
            </a:pPr>
            <a:r>
              <a:rPr kumimoji="0" lang="en-US" sz="2200" b="0" i="0" u="none" strike="noStrike" kern="1200" cap="none" spc="0" normalizeH="0" baseline="0" noProof="0" smtClean="0">
                <a:ln>
                  <a:noFill/>
                </a:ln>
                <a:solidFill>
                  <a:sysClr val="windowText" lastClr="000000"/>
                </a:solidFill>
                <a:effectLst/>
                <a:uLnTx/>
                <a:uFillTx/>
                <a:latin typeface="Calibri"/>
                <a:ea typeface="+mn-ea"/>
                <a:cs typeface="+mn-cs"/>
              </a:rPr>
              <a:t>Tag field: 32 – (n + m),     Valid bit: 1</a:t>
            </a:r>
          </a:p>
          <a:p>
            <a:pPr marL="0" marR="0" lvl="0" indent="0" algn="l" defTabSz="457200" rtl="0" eaLnBrk="1" fontAlgn="auto" latinLnBrk="0" hangingPunct="1">
              <a:lnSpc>
                <a:spcPct val="80000"/>
              </a:lnSpc>
              <a:spcBef>
                <a:spcPts val="720"/>
              </a:spcBef>
              <a:spcAft>
                <a:spcPts val="0"/>
              </a:spcAft>
              <a:buClrTx/>
              <a:buSzTx/>
              <a:buFont typeface="Arial"/>
              <a:buNone/>
              <a:tabLst/>
              <a:defRPr/>
            </a:pPr>
            <a:r>
              <a:rPr kumimoji="0" lang="en-US" sz="2200" b="0" i="0" u="none" strike="noStrike" kern="1200" cap="none" spc="0" normalizeH="0" baseline="0" noProof="0" smtClean="0">
                <a:ln>
                  <a:noFill/>
                </a:ln>
                <a:solidFill>
                  <a:sysClr val="windowText" lastClr="000000"/>
                </a:solidFill>
                <a:effectLst/>
                <a:uLnTx/>
                <a:uFillTx/>
                <a:latin typeface="Calibri"/>
                <a:ea typeface="+mn-ea"/>
                <a:cs typeface="+mn-cs"/>
              </a:rPr>
              <a:t>SRAM Size: 2</a:t>
            </a:r>
            <a:r>
              <a:rPr kumimoji="0" lang="en-US" sz="2200" b="0" i="0" u="none" strike="noStrike" kern="1200" cap="none" spc="0" normalizeH="0" baseline="30000" noProof="0" smtClean="0">
                <a:ln>
                  <a:noFill/>
                </a:ln>
                <a:solidFill>
                  <a:sysClr val="windowText" lastClr="000000"/>
                </a:solidFill>
                <a:effectLst/>
                <a:uLnTx/>
                <a:uFillTx/>
                <a:latin typeface="Calibri"/>
                <a:ea typeface="+mn-ea"/>
                <a:cs typeface="+mn-cs"/>
              </a:rPr>
              <a:t>n</a:t>
            </a:r>
            <a:r>
              <a:rPr kumimoji="0" lang="en-US" sz="2200" b="0" i="0" u="none" strike="noStrike" kern="1200" cap="none" spc="0" normalizeH="0" baseline="0" noProof="0" smtClean="0">
                <a:ln>
                  <a:noFill/>
                </a:ln>
                <a:solidFill>
                  <a:sysClr val="windowText" lastClr="000000"/>
                </a:solidFill>
                <a:effectLst/>
                <a:uLnTx/>
                <a:uFillTx/>
                <a:latin typeface="Calibri"/>
                <a:ea typeface="+mn-ea"/>
                <a:cs typeface="+mn-cs"/>
              </a:rPr>
              <a:t> sets x </a:t>
            </a:r>
            <a:r>
              <a:rPr kumimoji="0" lang="en-US" sz="2200" b="0" i="1" u="none" strike="noStrike" kern="1200" cap="none" spc="0" normalizeH="0" baseline="0" noProof="0" smtClean="0">
                <a:ln>
                  <a:noFill/>
                </a:ln>
                <a:solidFill>
                  <a:sysClr val="windowText" lastClr="000000"/>
                </a:solidFill>
                <a:effectLst/>
                <a:uLnTx/>
                <a:uFillTx/>
                <a:latin typeface="Calibri"/>
                <a:ea typeface="+mn-ea"/>
                <a:cs typeface="+mn-cs"/>
              </a:rPr>
              <a:t>N</a:t>
            </a:r>
            <a:r>
              <a:rPr kumimoji="0" lang="en-US" sz="2200" b="0" i="0" u="none" strike="noStrike" kern="1200" cap="none" spc="0" normalizeH="0" baseline="0" noProof="0" smtClean="0">
                <a:ln>
                  <a:noFill/>
                </a:ln>
                <a:solidFill>
                  <a:sysClr val="windowText" lastClr="000000"/>
                </a:solidFill>
                <a:effectLst/>
                <a:uLnTx/>
                <a:uFillTx/>
                <a:latin typeface="Calibri"/>
                <a:ea typeface="+mn-ea"/>
                <a:cs typeface="+mn-cs"/>
              </a:rPr>
              <a:t>-way-per-set x (block size + tag size + valid bit size)</a:t>
            </a:r>
          </a:p>
          <a:p>
            <a:pPr marL="0" marR="0" lvl="0" indent="0" algn="l" defTabSz="457200" rtl="0" eaLnBrk="1" fontAlgn="auto" latinLnBrk="0" hangingPunct="1">
              <a:lnSpc>
                <a:spcPct val="80000"/>
              </a:lnSpc>
              <a:spcBef>
                <a:spcPts val="720"/>
              </a:spcBef>
              <a:spcAft>
                <a:spcPts val="0"/>
              </a:spcAft>
              <a:buClrTx/>
              <a:buSzTx/>
              <a:buFont typeface="Arial"/>
              <a:buNone/>
              <a:tabLst/>
              <a:defRPr/>
            </a:pPr>
            <a:r>
              <a:rPr kumimoji="0" lang="en-US" sz="2200" b="0" i="0" u="none" strike="noStrike" kern="1200" cap="none" spc="0" normalizeH="0" baseline="0" noProof="0" smtClean="0">
                <a:ln>
                  <a:noFill/>
                </a:ln>
                <a:solidFill>
                  <a:sysClr val="windowText" lastClr="000000"/>
                </a:solidFill>
                <a:effectLst/>
                <a:uLnTx/>
                <a:uFillTx/>
                <a:latin typeface="Calibri"/>
                <a:ea typeface="+mn-ea"/>
                <a:cs typeface="+mn-cs"/>
              </a:rPr>
              <a:t>                  = </a:t>
            </a:r>
            <a:r>
              <a:rPr kumimoji="0" lang="en-US" sz="2200" b="1" i="0" u="none" strike="noStrike" kern="1200" cap="none" spc="0" normalizeH="0" baseline="0" noProof="0" smtClean="0">
                <a:ln>
                  <a:noFill/>
                </a:ln>
                <a:solidFill>
                  <a:sysClr val="windowText" lastClr="000000"/>
                </a:solidFill>
                <a:effectLst/>
                <a:uLnTx/>
                <a:uFillTx/>
                <a:latin typeface="Calibri"/>
                <a:ea typeface="+mn-ea"/>
                <a:cs typeface="+mn-cs"/>
              </a:rPr>
              <a:t>2</a:t>
            </a:r>
            <a:r>
              <a:rPr kumimoji="0" lang="en-US" sz="2200" b="1" i="0" u="none" strike="noStrike" kern="1200" cap="none" spc="0" normalizeH="0" baseline="30000" noProof="0" smtClean="0">
                <a:ln>
                  <a:noFill/>
                </a:ln>
                <a:solidFill>
                  <a:sysClr val="windowText" lastClr="000000"/>
                </a:solidFill>
                <a:effectLst/>
                <a:uLnTx/>
                <a:uFillTx/>
                <a:latin typeface="Calibri"/>
                <a:ea typeface="+mn-ea"/>
                <a:cs typeface="+mn-cs"/>
              </a:rPr>
              <a:t>n</a:t>
            </a:r>
            <a:r>
              <a:rPr kumimoji="0" lang="en-US" sz="2200" b="1" i="0" u="none" strike="noStrike" kern="1200" cap="none" spc="0" normalizeH="0" baseline="0" noProof="0" smtClean="0">
                <a:ln>
                  <a:noFill/>
                </a:ln>
                <a:solidFill>
                  <a:sysClr val="windowText" lastClr="000000"/>
                </a:solidFill>
                <a:effectLst/>
                <a:uLnTx/>
                <a:uFillTx/>
                <a:latin typeface="Calibri"/>
                <a:ea typeface="+mn-ea"/>
                <a:cs typeface="+mn-cs"/>
              </a:rPr>
              <a:t> x </a:t>
            </a:r>
            <a:r>
              <a:rPr kumimoji="0" lang="en-US" sz="2200" b="1" i="1" u="none" strike="noStrike" kern="1200" cap="none" spc="0" normalizeH="0" baseline="0" noProof="0" smtClean="0">
                <a:ln>
                  <a:noFill/>
                </a:ln>
                <a:solidFill>
                  <a:sysClr val="windowText" lastClr="000000"/>
                </a:solidFill>
                <a:effectLst/>
                <a:uLnTx/>
                <a:uFillTx/>
                <a:latin typeface="Calibri"/>
                <a:ea typeface="+mn-ea"/>
                <a:cs typeface="+mn-cs"/>
              </a:rPr>
              <a:t>N</a:t>
            </a:r>
            <a:r>
              <a:rPr kumimoji="0" lang="en-US" sz="2200" b="1" i="0" u="none" strike="noStrike" kern="1200" cap="none" spc="0" normalizeH="0" baseline="0" noProof="0" smtClean="0">
                <a:ln>
                  <a:noFill/>
                </a:ln>
                <a:solidFill>
                  <a:sysClr val="windowText" lastClr="000000"/>
                </a:solidFill>
                <a:effectLst/>
                <a:uLnTx/>
                <a:uFillTx/>
                <a:latin typeface="Calibri"/>
                <a:ea typeface="+mn-ea"/>
                <a:cs typeface="+mn-cs"/>
              </a:rPr>
              <a:t>-way x (2</a:t>
            </a:r>
            <a:r>
              <a:rPr kumimoji="0" lang="en-US" sz="2200" b="1" i="0" u="none" strike="noStrike" kern="1200" cap="none" spc="0" normalizeH="0" baseline="30000" noProof="0" smtClean="0">
                <a:ln>
                  <a:noFill/>
                </a:ln>
                <a:solidFill>
                  <a:sysClr val="windowText" lastClr="000000"/>
                </a:solidFill>
                <a:effectLst/>
                <a:uLnTx/>
                <a:uFillTx/>
                <a:latin typeface="Calibri"/>
                <a:ea typeface="+mn-ea"/>
                <a:cs typeface="+mn-cs"/>
              </a:rPr>
              <a:t>m</a:t>
            </a:r>
            <a:r>
              <a:rPr kumimoji="0" lang="en-US" sz="2200" b="1" i="0" u="none" strike="noStrike" kern="1200" cap="none" spc="0" normalizeH="0" baseline="0" noProof="0" smtClean="0">
                <a:ln>
                  <a:noFill/>
                </a:ln>
                <a:solidFill>
                  <a:sysClr val="windowText" lastClr="000000"/>
                </a:solidFill>
                <a:effectLst/>
                <a:uLnTx/>
                <a:uFillTx/>
                <a:latin typeface="Calibri"/>
                <a:ea typeface="+mn-ea"/>
                <a:cs typeface="+mn-cs"/>
              </a:rPr>
              <a:t> bytes x 8 bits-per-byte + (32–n–m) + 1)</a:t>
            </a:r>
          </a:p>
          <a:p>
            <a:pPr marL="0" marR="0" lvl="0" indent="0" algn="l" defTabSz="457200" rtl="0" eaLnBrk="1" fontAlgn="auto" latinLnBrk="0" hangingPunct="1">
              <a:lnSpc>
                <a:spcPct val="80000"/>
              </a:lnSpc>
              <a:spcBef>
                <a:spcPts val="720"/>
              </a:spcBef>
              <a:spcAft>
                <a:spcPts val="0"/>
              </a:spcAft>
              <a:buClrTx/>
              <a:buSzTx/>
              <a:buFont typeface="Arial"/>
              <a:buNone/>
              <a:tabLst/>
              <a:defRPr/>
            </a:pPr>
            <a:endParaRPr kumimoji="0" lang="en-US" sz="3600" b="0" i="0" u="none" strike="noStrike" kern="1200" cap="none" spc="0" normalizeH="0" baseline="0" noProof="0" dirty="0">
              <a:ln>
                <a:noFill/>
              </a:ln>
              <a:solidFill>
                <a:sysClr val="windowText" lastClr="000000"/>
              </a:solidFill>
              <a:effectLst/>
              <a:uLnTx/>
              <a:uFillTx/>
              <a:latin typeface="Calibri"/>
              <a:ea typeface="+mn-ea"/>
              <a:cs typeface="+mn-cs"/>
            </a:endParaRPr>
          </a:p>
        </p:txBody>
      </p:sp>
      <p:cxnSp>
        <p:nvCxnSpPr>
          <p:cNvPr id="49" name="Straight Connector 48"/>
          <p:cNvCxnSpPr/>
          <p:nvPr>
            <p:custDataLst>
              <p:tags r:id="rId1"/>
            </p:custDataLst>
          </p:nvPr>
        </p:nvCxnSpPr>
        <p:spPr>
          <a:xfrm rot="5400000">
            <a:off x="3848099" y="1335664"/>
            <a:ext cx="533400" cy="0"/>
          </a:xfrm>
          <a:prstGeom prst="line">
            <a:avLst/>
          </a:prstGeom>
          <a:noFill/>
          <a:ln w="28575" cap="flat" cmpd="sng" algn="ctr">
            <a:solidFill>
              <a:sysClr val="windowText" lastClr="000000"/>
            </a:solidFill>
            <a:prstDash val="solid"/>
          </a:ln>
          <a:effectLst/>
        </p:spPr>
      </p:cxnSp>
      <p:sp>
        <p:nvSpPr>
          <p:cNvPr id="50" name="Rectangle 49"/>
          <p:cNvSpPr/>
          <p:nvPr>
            <p:custDataLst>
              <p:tags r:id="rId2"/>
            </p:custDataLst>
          </p:nvPr>
        </p:nvSpPr>
        <p:spPr>
          <a:xfrm>
            <a:off x="304800" y="1081664"/>
            <a:ext cx="4953000" cy="533400"/>
          </a:xfrm>
          <a:prstGeom prst="rect">
            <a:avLst/>
          </a:prstGeom>
          <a:noFill/>
          <a:ln w="28575"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tab pos="1031875" algn="l"/>
                <a:tab pos="2571750" algn="l"/>
                <a:tab pos="3709988" algn="l"/>
              </a:tabLst>
              <a:defRPr/>
            </a:pPr>
            <a:r>
              <a:rPr kumimoji="0" lang="en-US" sz="2800" b="0" i="0" u="none" strike="noStrike" kern="0" cap="none" spc="0" normalizeH="0" baseline="0" noProof="0" dirty="0" smtClean="0">
                <a:ln>
                  <a:noFill/>
                </a:ln>
                <a:solidFill>
                  <a:prstClr val="black"/>
                </a:solidFill>
                <a:effectLst/>
                <a:uLnTx/>
                <a:uFillTx/>
                <a:latin typeface="Calibri"/>
                <a:ea typeface="+mn-ea"/>
                <a:cs typeface="+mn-cs"/>
              </a:rPr>
              <a:t>	Tag	Index 	Offset</a:t>
            </a:r>
          </a:p>
        </p:txBody>
      </p:sp>
      <p:cxnSp>
        <p:nvCxnSpPr>
          <p:cNvPr id="51" name="Straight Connector 50"/>
          <p:cNvCxnSpPr/>
          <p:nvPr>
            <p:custDataLst>
              <p:tags r:id="rId3"/>
            </p:custDataLst>
          </p:nvPr>
        </p:nvCxnSpPr>
        <p:spPr>
          <a:xfrm rot="5400000">
            <a:off x="2628900" y="1335664"/>
            <a:ext cx="533400" cy="0"/>
          </a:xfrm>
          <a:prstGeom prst="line">
            <a:avLst/>
          </a:prstGeom>
          <a:noFill/>
          <a:ln w="28575" cap="flat" cmpd="sng" algn="ctr">
            <a:solidFill>
              <a:sysClr val="windowText" lastClr="000000"/>
            </a:solidFill>
            <a:prstDash val="solid"/>
          </a:ln>
          <a:effectLst/>
        </p:spPr>
      </p:cxnSp>
      <p:sp>
        <p:nvSpPr>
          <p:cNvPr id="52" name="Rectangle 5"/>
          <p:cNvSpPr>
            <a:spLocks noChangeArrowheads="1"/>
          </p:cNvSpPr>
          <p:nvPr>
            <p:custDataLst>
              <p:tags r:id="rId4"/>
            </p:custDataLst>
          </p:nvPr>
        </p:nvSpPr>
        <p:spPr bwMode="auto">
          <a:xfrm>
            <a:off x="1600200" y="26670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3" name="Rectangle 16"/>
          <p:cNvSpPr>
            <a:spLocks noChangeArrowheads="1"/>
          </p:cNvSpPr>
          <p:nvPr>
            <p:custDataLst>
              <p:tags r:id="rId5"/>
            </p:custDataLst>
          </p:nvPr>
        </p:nvSpPr>
        <p:spPr bwMode="auto">
          <a:xfrm>
            <a:off x="2514600" y="26670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4" name="Line 19"/>
          <p:cNvSpPr>
            <a:spLocks noChangeShapeType="1"/>
          </p:cNvSpPr>
          <p:nvPr>
            <p:custDataLst>
              <p:tags r:id="rId6"/>
            </p:custDataLst>
          </p:nvPr>
        </p:nvSpPr>
        <p:spPr bwMode="auto">
          <a:xfrm>
            <a:off x="1905000" y="26670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5" name="Rectangle 5"/>
          <p:cNvSpPr>
            <a:spLocks noChangeArrowheads="1"/>
          </p:cNvSpPr>
          <p:nvPr>
            <p:custDataLst>
              <p:tags r:id="rId7"/>
            </p:custDataLst>
          </p:nvPr>
        </p:nvSpPr>
        <p:spPr bwMode="auto">
          <a:xfrm>
            <a:off x="4038600" y="26670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6" name="Rectangle 16"/>
          <p:cNvSpPr>
            <a:spLocks noChangeArrowheads="1"/>
          </p:cNvSpPr>
          <p:nvPr>
            <p:custDataLst>
              <p:tags r:id="rId8"/>
            </p:custDataLst>
          </p:nvPr>
        </p:nvSpPr>
        <p:spPr bwMode="auto">
          <a:xfrm>
            <a:off x="4953000" y="26670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7" name="Line 19"/>
          <p:cNvSpPr>
            <a:spLocks noChangeShapeType="1"/>
          </p:cNvSpPr>
          <p:nvPr>
            <p:custDataLst>
              <p:tags r:id="rId9"/>
            </p:custDataLst>
          </p:nvPr>
        </p:nvSpPr>
        <p:spPr bwMode="auto">
          <a:xfrm>
            <a:off x="4343400" y="26670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8" name="Rectangle 5"/>
          <p:cNvSpPr>
            <a:spLocks noChangeArrowheads="1"/>
          </p:cNvSpPr>
          <p:nvPr>
            <p:custDataLst>
              <p:tags r:id="rId10"/>
            </p:custDataLst>
          </p:nvPr>
        </p:nvSpPr>
        <p:spPr bwMode="auto">
          <a:xfrm>
            <a:off x="6477000" y="26670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59" name="Rectangle 16"/>
          <p:cNvSpPr>
            <a:spLocks noChangeArrowheads="1"/>
          </p:cNvSpPr>
          <p:nvPr>
            <p:custDataLst>
              <p:tags r:id="rId11"/>
            </p:custDataLst>
          </p:nvPr>
        </p:nvSpPr>
        <p:spPr bwMode="auto">
          <a:xfrm>
            <a:off x="7391400" y="26670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0" name="Line 19"/>
          <p:cNvSpPr>
            <a:spLocks noChangeShapeType="1"/>
          </p:cNvSpPr>
          <p:nvPr>
            <p:custDataLst>
              <p:tags r:id="rId12"/>
            </p:custDataLst>
          </p:nvPr>
        </p:nvSpPr>
        <p:spPr bwMode="auto">
          <a:xfrm>
            <a:off x="6781800" y="26670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1" name="Rectangle 5"/>
          <p:cNvSpPr>
            <a:spLocks noChangeArrowheads="1"/>
          </p:cNvSpPr>
          <p:nvPr>
            <p:custDataLst>
              <p:tags r:id="rId13"/>
            </p:custDataLst>
          </p:nvPr>
        </p:nvSpPr>
        <p:spPr bwMode="auto">
          <a:xfrm>
            <a:off x="1600200" y="22098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2" name="Rectangle 16"/>
          <p:cNvSpPr>
            <a:spLocks noChangeArrowheads="1"/>
          </p:cNvSpPr>
          <p:nvPr>
            <p:custDataLst>
              <p:tags r:id="rId14"/>
            </p:custDataLst>
          </p:nvPr>
        </p:nvSpPr>
        <p:spPr bwMode="auto">
          <a:xfrm>
            <a:off x="2514600" y="22098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3" name="Line 19"/>
          <p:cNvSpPr>
            <a:spLocks noChangeShapeType="1"/>
          </p:cNvSpPr>
          <p:nvPr>
            <p:custDataLst>
              <p:tags r:id="rId15"/>
            </p:custDataLst>
          </p:nvPr>
        </p:nvSpPr>
        <p:spPr bwMode="auto">
          <a:xfrm>
            <a:off x="1905000" y="22098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4" name="Rectangle 5"/>
          <p:cNvSpPr>
            <a:spLocks noChangeArrowheads="1"/>
          </p:cNvSpPr>
          <p:nvPr>
            <p:custDataLst>
              <p:tags r:id="rId16"/>
            </p:custDataLst>
          </p:nvPr>
        </p:nvSpPr>
        <p:spPr bwMode="auto">
          <a:xfrm>
            <a:off x="4038600" y="22098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5" name="Rectangle 16"/>
          <p:cNvSpPr>
            <a:spLocks noChangeArrowheads="1"/>
          </p:cNvSpPr>
          <p:nvPr>
            <p:custDataLst>
              <p:tags r:id="rId17"/>
            </p:custDataLst>
          </p:nvPr>
        </p:nvSpPr>
        <p:spPr bwMode="auto">
          <a:xfrm>
            <a:off x="4953000" y="22098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6" name="Line 19"/>
          <p:cNvSpPr>
            <a:spLocks noChangeShapeType="1"/>
          </p:cNvSpPr>
          <p:nvPr>
            <p:custDataLst>
              <p:tags r:id="rId18"/>
            </p:custDataLst>
          </p:nvPr>
        </p:nvSpPr>
        <p:spPr bwMode="auto">
          <a:xfrm>
            <a:off x="4343400" y="22098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7" name="Rectangle 5"/>
          <p:cNvSpPr>
            <a:spLocks noChangeArrowheads="1"/>
          </p:cNvSpPr>
          <p:nvPr>
            <p:custDataLst>
              <p:tags r:id="rId19"/>
            </p:custDataLst>
          </p:nvPr>
        </p:nvSpPr>
        <p:spPr bwMode="auto">
          <a:xfrm>
            <a:off x="6477000" y="22098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8" name="Rectangle 16"/>
          <p:cNvSpPr>
            <a:spLocks noChangeArrowheads="1"/>
          </p:cNvSpPr>
          <p:nvPr>
            <p:custDataLst>
              <p:tags r:id="rId20"/>
            </p:custDataLst>
          </p:nvPr>
        </p:nvSpPr>
        <p:spPr bwMode="auto">
          <a:xfrm>
            <a:off x="7391400" y="22098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69" name="Line 19"/>
          <p:cNvSpPr>
            <a:spLocks noChangeShapeType="1"/>
          </p:cNvSpPr>
          <p:nvPr>
            <p:custDataLst>
              <p:tags r:id="rId21"/>
            </p:custDataLst>
          </p:nvPr>
        </p:nvSpPr>
        <p:spPr bwMode="auto">
          <a:xfrm>
            <a:off x="6781800" y="22098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0" name="Rectangle 5"/>
          <p:cNvSpPr>
            <a:spLocks noChangeArrowheads="1"/>
          </p:cNvSpPr>
          <p:nvPr>
            <p:custDataLst>
              <p:tags r:id="rId22"/>
            </p:custDataLst>
          </p:nvPr>
        </p:nvSpPr>
        <p:spPr bwMode="auto">
          <a:xfrm>
            <a:off x="1600200" y="17526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1" name="Rectangle 16"/>
          <p:cNvSpPr>
            <a:spLocks noChangeArrowheads="1"/>
          </p:cNvSpPr>
          <p:nvPr>
            <p:custDataLst>
              <p:tags r:id="rId23"/>
            </p:custDataLst>
          </p:nvPr>
        </p:nvSpPr>
        <p:spPr bwMode="auto">
          <a:xfrm>
            <a:off x="2514600" y="17526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2" name="Line 19"/>
          <p:cNvSpPr>
            <a:spLocks noChangeShapeType="1"/>
          </p:cNvSpPr>
          <p:nvPr>
            <p:custDataLst>
              <p:tags r:id="rId24"/>
            </p:custDataLst>
          </p:nvPr>
        </p:nvSpPr>
        <p:spPr bwMode="auto">
          <a:xfrm>
            <a:off x="1905000" y="17526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3" name="Rectangle 5"/>
          <p:cNvSpPr>
            <a:spLocks noChangeArrowheads="1"/>
          </p:cNvSpPr>
          <p:nvPr>
            <p:custDataLst>
              <p:tags r:id="rId25"/>
            </p:custDataLst>
          </p:nvPr>
        </p:nvSpPr>
        <p:spPr bwMode="auto">
          <a:xfrm>
            <a:off x="4038600" y="17526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4" name="Rectangle 16"/>
          <p:cNvSpPr>
            <a:spLocks noChangeArrowheads="1"/>
          </p:cNvSpPr>
          <p:nvPr>
            <p:custDataLst>
              <p:tags r:id="rId26"/>
            </p:custDataLst>
          </p:nvPr>
        </p:nvSpPr>
        <p:spPr bwMode="auto">
          <a:xfrm>
            <a:off x="4953000" y="17526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5" name="Line 19"/>
          <p:cNvSpPr>
            <a:spLocks noChangeShapeType="1"/>
          </p:cNvSpPr>
          <p:nvPr>
            <p:custDataLst>
              <p:tags r:id="rId27"/>
            </p:custDataLst>
          </p:nvPr>
        </p:nvSpPr>
        <p:spPr bwMode="auto">
          <a:xfrm>
            <a:off x="4343400" y="17526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6" name="Rectangle 5"/>
          <p:cNvSpPr>
            <a:spLocks noChangeArrowheads="1"/>
          </p:cNvSpPr>
          <p:nvPr>
            <p:custDataLst>
              <p:tags r:id="rId28"/>
            </p:custDataLst>
          </p:nvPr>
        </p:nvSpPr>
        <p:spPr bwMode="auto">
          <a:xfrm>
            <a:off x="6477000" y="17526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7" name="Rectangle 16"/>
          <p:cNvSpPr>
            <a:spLocks noChangeArrowheads="1"/>
          </p:cNvSpPr>
          <p:nvPr>
            <p:custDataLst>
              <p:tags r:id="rId29"/>
            </p:custDataLst>
          </p:nvPr>
        </p:nvSpPr>
        <p:spPr bwMode="auto">
          <a:xfrm>
            <a:off x="7391400" y="17526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8" name="Line 19"/>
          <p:cNvSpPr>
            <a:spLocks noChangeShapeType="1"/>
          </p:cNvSpPr>
          <p:nvPr>
            <p:custDataLst>
              <p:tags r:id="rId30"/>
            </p:custDataLst>
          </p:nvPr>
        </p:nvSpPr>
        <p:spPr bwMode="auto">
          <a:xfrm>
            <a:off x="6781800" y="17526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79" name="Rectangle 5"/>
          <p:cNvSpPr>
            <a:spLocks noChangeArrowheads="1"/>
          </p:cNvSpPr>
          <p:nvPr>
            <p:custDataLst>
              <p:tags r:id="rId31"/>
            </p:custDataLst>
          </p:nvPr>
        </p:nvSpPr>
        <p:spPr bwMode="auto">
          <a:xfrm>
            <a:off x="1600200" y="31242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0" name="Rectangle 16"/>
          <p:cNvSpPr>
            <a:spLocks noChangeArrowheads="1"/>
          </p:cNvSpPr>
          <p:nvPr>
            <p:custDataLst>
              <p:tags r:id="rId32"/>
            </p:custDataLst>
          </p:nvPr>
        </p:nvSpPr>
        <p:spPr bwMode="auto">
          <a:xfrm>
            <a:off x="2514600" y="31242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1" name="Line 19"/>
          <p:cNvSpPr>
            <a:spLocks noChangeShapeType="1"/>
          </p:cNvSpPr>
          <p:nvPr>
            <p:custDataLst>
              <p:tags r:id="rId33"/>
            </p:custDataLst>
          </p:nvPr>
        </p:nvSpPr>
        <p:spPr bwMode="auto">
          <a:xfrm>
            <a:off x="1905000" y="31242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2" name="Rectangle 5"/>
          <p:cNvSpPr>
            <a:spLocks noChangeArrowheads="1"/>
          </p:cNvSpPr>
          <p:nvPr>
            <p:custDataLst>
              <p:tags r:id="rId34"/>
            </p:custDataLst>
          </p:nvPr>
        </p:nvSpPr>
        <p:spPr bwMode="auto">
          <a:xfrm>
            <a:off x="4038600" y="31242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3" name="Rectangle 16"/>
          <p:cNvSpPr>
            <a:spLocks noChangeArrowheads="1"/>
          </p:cNvSpPr>
          <p:nvPr>
            <p:custDataLst>
              <p:tags r:id="rId35"/>
            </p:custDataLst>
          </p:nvPr>
        </p:nvSpPr>
        <p:spPr bwMode="auto">
          <a:xfrm>
            <a:off x="4953000" y="31242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4" name="Line 19"/>
          <p:cNvSpPr>
            <a:spLocks noChangeShapeType="1"/>
          </p:cNvSpPr>
          <p:nvPr>
            <p:custDataLst>
              <p:tags r:id="rId36"/>
            </p:custDataLst>
          </p:nvPr>
        </p:nvSpPr>
        <p:spPr bwMode="auto">
          <a:xfrm>
            <a:off x="4343400" y="31242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5" name="Rectangle 5"/>
          <p:cNvSpPr>
            <a:spLocks noChangeArrowheads="1"/>
          </p:cNvSpPr>
          <p:nvPr>
            <p:custDataLst>
              <p:tags r:id="rId37"/>
            </p:custDataLst>
          </p:nvPr>
        </p:nvSpPr>
        <p:spPr bwMode="auto">
          <a:xfrm>
            <a:off x="6477000" y="3124200"/>
            <a:ext cx="914400" cy="457200"/>
          </a:xfrm>
          <a:prstGeom prst="rect">
            <a:avLst/>
          </a:prstGeom>
          <a:solidFill>
            <a:srgbClr val="9BBB59">
              <a:lumMod val="40000"/>
              <a:lumOff val="6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6" name="Rectangle 16"/>
          <p:cNvSpPr>
            <a:spLocks noChangeArrowheads="1"/>
          </p:cNvSpPr>
          <p:nvPr>
            <p:custDataLst>
              <p:tags r:id="rId38"/>
            </p:custDataLst>
          </p:nvPr>
        </p:nvSpPr>
        <p:spPr bwMode="auto">
          <a:xfrm>
            <a:off x="7391400" y="3124200"/>
            <a:ext cx="1447800" cy="457200"/>
          </a:xfrm>
          <a:prstGeom prst="rect">
            <a:avLst/>
          </a:prstGeom>
          <a:solidFill>
            <a:srgbClr val="4F81BD">
              <a:lumMod val="60000"/>
              <a:lumOff val="40000"/>
            </a:srgbClr>
          </a:solidFill>
          <a:ln w="28575" algn="ctr">
            <a:solidFill>
              <a:sysClr val="windowText" lastClr="000000"/>
            </a:solidFill>
            <a:miter lim="800000"/>
            <a:headEnd/>
            <a:tailEnd/>
          </a:ln>
          <a:effectLst/>
        </p:spPr>
        <p:txBody>
          <a:bodyPr anchor="ct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7" name="Line 19"/>
          <p:cNvSpPr>
            <a:spLocks noChangeShapeType="1"/>
          </p:cNvSpPr>
          <p:nvPr>
            <p:custDataLst>
              <p:tags r:id="rId39"/>
            </p:custDataLst>
          </p:nvPr>
        </p:nvSpPr>
        <p:spPr bwMode="auto">
          <a:xfrm>
            <a:off x="6781800" y="3124200"/>
            <a:ext cx="0" cy="457200"/>
          </a:xfrm>
          <a:prstGeom prst="line">
            <a:avLst/>
          </a:prstGeom>
          <a:noFill/>
          <a:ln w="28575">
            <a:solidFill>
              <a:sysClr val="windowText" lastClr="000000"/>
            </a:solidFill>
            <a:round/>
            <a:headEnd/>
            <a:tailEnd/>
          </a:ln>
          <a:effectLst/>
        </p:spPr>
        <p:txBody>
          <a:bodyPr>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88" name="Line 42"/>
          <p:cNvSpPr>
            <a:spLocks noChangeShapeType="1"/>
          </p:cNvSpPr>
          <p:nvPr>
            <p:custDataLst>
              <p:tags r:id="rId40"/>
            </p:custDataLst>
          </p:nvPr>
        </p:nvSpPr>
        <p:spPr bwMode="auto">
          <a:xfrm>
            <a:off x="1333500" y="2438400"/>
            <a:ext cx="266700" cy="0"/>
          </a:xfrm>
          <a:prstGeom prst="line">
            <a:avLst/>
          </a:prstGeom>
          <a:noFill/>
          <a:ln w="28575">
            <a:solidFill>
              <a:sysClr val="windowText" lastClr="000000"/>
            </a:solidFill>
            <a:round/>
            <a:headEnd type="none" w="med" len="med"/>
            <a:tailEnd type="arrow" w="med" len="med"/>
          </a:ln>
          <a:effec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248039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8">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8">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8">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8">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8">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87</a:t>
            </a:fld>
            <a:endParaRPr lang="en-US" dirty="0"/>
          </a:p>
        </p:txBody>
      </p:sp>
      <p:sp>
        <p:nvSpPr>
          <p:cNvPr id="5" name="Rectangle 2"/>
          <p:cNvSpPr>
            <a:spLocks noGrp="1" noChangeArrowheads="1"/>
          </p:cNvSpPr>
          <p:nvPr>
            <p:ph type="title"/>
          </p:nvPr>
        </p:nvSpPr>
        <p:spPr>
          <a:xfrm>
            <a:off x="457200" y="155885"/>
            <a:ext cx="8229600" cy="1143000"/>
          </a:xfrm>
        </p:spPr>
        <p:txBody>
          <a:bodyPr>
            <a:normAutofit fontScale="90000"/>
          </a:bodyPr>
          <a:lstStyle/>
          <a:p>
            <a:pPr eaLnBrk="1" hangingPunct="1"/>
            <a:r>
              <a:rPr lang="en-US" sz="3600" dirty="0">
                <a:solidFill>
                  <a:schemeClr val="tx2"/>
                </a:solidFill>
              </a:rPr>
              <a:t>Performance Calculation</a:t>
            </a:r>
            <a:r>
              <a:rPr lang="en-US" sz="3600" dirty="0" smtClean="0">
                <a:solidFill>
                  <a:schemeClr val="tx2"/>
                </a:solidFill>
              </a:rPr>
              <a:t> with $ Hierarchy</a:t>
            </a:r>
            <a:endParaRPr lang="en-US" sz="3600" dirty="0">
              <a:solidFill>
                <a:schemeClr val="tx2"/>
              </a:solidFill>
            </a:endParaRPr>
          </a:p>
        </p:txBody>
      </p:sp>
      <p:sp>
        <p:nvSpPr>
          <p:cNvPr id="6" name="Rectangle 3" descr="Rectangle: Click to edit Master text styles&#10;Second level&#10;Third level&#10;Fourth level&#10;Fifth level"/>
          <p:cNvSpPr>
            <a:spLocks noGrp="1" noChangeArrowheads="1"/>
          </p:cNvSpPr>
          <p:nvPr>
            <p:ph idx="1"/>
          </p:nvPr>
        </p:nvSpPr>
        <p:spPr>
          <a:xfrm>
            <a:off x="304800" y="1214250"/>
            <a:ext cx="8686800" cy="5105400"/>
          </a:xfrm>
        </p:spPr>
        <p:txBody>
          <a:bodyPr>
            <a:normAutofit lnSpcReduction="10000"/>
          </a:bodyPr>
          <a:lstStyle/>
          <a:p>
            <a:pPr eaLnBrk="1" hangingPunct="1"/>
            <a:r>
              <a:rPr lang="en-US" b="1" dirty="0"/>
              <a:t>Parameters</a:t>
            </a:r>
          </a:p>
          <a:p>
            <a:pPr lvl="1" eaLnBrk="1" hangingPunct="1"/>
            <a:r>
              <a:rPr lang="en-US" dirty="0"/>
              <a:t>Reference stream: all loads</a:t>
            </a:r>
          </a:p>
          <a:p>
            <a:pPr lvl="1" eaLnBrk="1" hangingPunct="1"/>
            <a:r>
              <a:rPr lang="en-US" dirty="0"/>
              <a:t>D$: </a:t>
            </a:r>
            <a:r>
              <a:rPr lang="en-US" dirty="0" err="1"/>
              <a:t>t</a:t>
            </a:r>
            <a:r>
              <a:rPr lang="en-US" baseline="-25000" dirty="0" err="1"/>
              <a:t>hit</a:t>
            </a:r>
            <a:r>
              <a:rPr lang="en-US" dirty="0"/>
              <a:t> = 1ns, %</a:t>
            </a:r>
            <a:r>
              <a:rPr lang="en-US" baseline="-25000" dirty="0"/>
              <a:t>miss</a:t>
            </a:r>
            <a:r>
              <a:rPr lang="en-US" dirty="0"/>
              <a:t> = 5%</a:t>
            </a:r>
          </a:p>
          <a:p>
            <a:pPr lvl="1" eaLnBrk="1" hangingPunct="1"/>
            <a:r>
              <a:rPr lang="en-US" dirty="0"/>
              <a:t>L2: </a:t>
            </a:r>
            <a:r>
              <a:rPr lang="en-US" dirty="0" err="1"/>
              <a:t>t</a:t>
            </a:r>
            <a:r>
              <a:rPr lang="en-US" baseline="-25000" dirty="0" err="1"/>
              <a:t>hit</a:t>
            </a:r>
            <a:r>
              <a:rPr lang="en-US" dirty="0"/>
              <a:t> = 10ns, %</a:t>
            </a:r>
            <a:r>
              <a:rPr lang="en-US" baseline="-25000" dirty="0"/>
              <a:t>miss</a:t>
            </a:r>
            <a:r>
              <a:rPr lang="en-US" dirty="0"/>
              <a:t> = 20%   (local miss rate)</a:t>
            </a:r>
          </a:p>
          <a:p>
            <a:pPr lvl="1" eaLnBrk="1" hangingPunct="1"/>
            <a:r>
              <a:rPr lang="en-US" dirty="0"/>
              <a:t>Main memory: </a:t>
            </a:r>
            <a:r>
              <a:rPr lang="en-US" dirty="0" err="1"/>
              <a:t>t</a:t>
            </a:r>
            <a:r>
              <a:rPr lang="en-US" baseline="-25000" dirty="0" err="1"/>
              <a:t>hit</a:t>
            </a:r>
            <a:r>
              <a:rPr lang="en-US" dirty="0"/>
              <a:t> = 50ns</a:t>
            </a:r>
          </a:p>
          <a:p>
            <a:pPr eaLnBrk="1" hangingPunct="1"/>
            <a:r>
              <a:rPr lang="en-US" b="1" dirty="0"/>
              <a:t>What is </a:t>
            </a:r>
            <a:r>
              <a:rPr lang="en-US" b="1" dirty="0" err="1"/>
              <a:t>t</a:t>
            </a:r>
            <a:r>
              <a:rPr lang="en-US" b="1" baseline="-25000" dirty="0" err="1"/>
              <a:t>avgD</a:t>
            </a:r>
            <a:r>
              <a:rPr lang="en-US" b="1" baseline="-25000" dirty="0"/>
              <a:t>$</a:t>
            </a:r>
            <a:r>
              <a:rPr lang="en-US" b="1" dirty="0"/>
              <a:t> without an L2?</a:t>
            </a:r>
          </a:p>
          <a:p>
            <a:pPr lvl="1" eaLnBrk="1" hangingPunct="1"/>
            <a:r>
              <a:rPr lang="en-US" dirty="0" err="1"/>
              <a:t>t</a:t>
            </a:r>
            <a:r>
              <a:rPr lang="en-US" baseline="-25000" dirty="0" err="1"/>
              <a:t>missD</a:t>
            </a:r>
            <a:r>
              <a:rPr lang="en-US" baseline="-25000" dirty="0"/>
              <a:t>$</a:t>
            </a:r>
            <a:r>
              <a:rPr lang="en-US" dirty="0"/>
              <a:t> </a:t>
            </a:r>
            <a:r>
              <a:rPr lang="en-US" dirty="0" smtClean="0"/>
              <a:t>=</a:t>
            </a:r>
            <a:endParaRPr lang="en-US" baseline="-25000" dirty="0" smtClean="0"/>
          </a:p>
          <a:p>
            <a:pPr lvl="1" eaLnBrk="1" hangingPunct="1"/>
            <a:r>
              <a:rPr lang="en-US" dirty="0" err="1"/>
              <a:t>t</a:t>
            </a:r>
            <a:r>
              <a:rPr lang="en-US" baseline="-25000" dirty="0" err="1"/>
              <a:t>avgD</a:t>
            </a:r>
            <a:r>
              <a:rPr lang="en-US" baseline="-25000" dirty="0"/>
              <a:t>$ </a:t>
            </a:r>
            <a:r>
              <a:rPr lang="en-US" dirty="0" smtClean="0"/>
              <a:t>=</a:t>
            </a:r>
          </a:p>
          <a:p>
            <a:pPr eaLnBrk="1" hangingPunct="1"/>
            <a:r>
              <a:rPr lang="en-US" b="1" dirty="0"/>
              <a:t>What is </a:t>
            </a:r>
            <a:r>
              <a:rPr lang="en-US" b="1" dirty="0" err="1"/>
              <a:t>t</a:t>
            </a:r>
            <a:r>
              <a:rPr lang="en-US" b="1" baseline="-25000" dirty="0" err="1"/>
              <a:t>avgD</a:t>
            </a:r>
            <a:r>
              <a:rPr lang="en-US" b="1" baseline="-25000" dirty="0"/>
              <a:t>$</a:t>
            </a:r>
            <a:r>
              <a:rPr lang="en-US" b="1" dirty="0"/>
              <a:t> with an L2?</a:t>
            </a:r>
          </a:p>
          <a:p>
            <a:pPr lvl="1" eaLnBrk="1" hangingPunct="1"/>
            <a:r>
              <a:rPr lang="en-US" dirty="0" err="1"/>
              <a:t>t</a:t>
            </a:r>
            <a:r>
              <a:rPr lang="en-US" baseline="-25000" dirty="0" err="1"/>
              <a:t>missD</a:t>
            </a:r>
            <a:r>
              <a:rPr lang="en-US" baseline="-25000" dirty="0"/>
              <a:t>$</a:t>
            </a:r>
            <a:r>
              <a:rPr lang="en-US" dirty="0"/>
              <a:t> </a:t>
            </a:r>
            <a:r>
              <a:rPr lang="en-US" dirty="0" smtClean="0"/>
              <a:t>=</a:t>
            </a:r>
          </a:p>
          <a:p>
            <a:pPr lvl="1" eaLnBrk="1" hangingPunct="1"/>
            <a:r>
              <a:rPr lang="en-US" dirty="0"/>
              <a:t>t</a:t>
            </a:r>
            <a:r>
              <a:rPr lang="en-US" baseline="-25000" dirty="0"/>
              <a:t>avgL2 </a:t>
            </a:r>
            <a:r>
              <a:rPr lang="en-US" dirty="0"/>
              <a:t>=</a:t>
            </a:r>
            <a:r>
              <a:rPr lang="en-US" dirty="0" smtClean="0"/>
              <a:t> </a:t>
            </a:r>
          </a:p>
          <a:p>
            <a:pPr lvl="1" eaLnBrk="1" hangingPunct="1"/>
            <a:r>
              <a:rPr lang="en-US" dirty="0" err="1" smtClean="0"/>
              <a:t>t</a:t>
            </a:r>
            <a:r>
              <a:rPr lang="en-US" baseline="-25000" dirty="0" err="1" smtClean="0"/>
              <a:t>avgD</a:t>
            </a:r>
            <a:r>
              <a:rPr lang="en-US" baseline="-25000" dirty="0"/>
              <a:t>$ </a:t>
            </a:r>
            <a:r>
              <a:rPr lang="en-US" dirty="0" smtClean="0"/>
              <a:t>=</a:t>
            </a:r>
            <a:endParaRPr lang="en-US" dirty="0"/>
          </a:p>
        </p:txBody>
      </p:sp>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4011" y="6021876"/>
            <a:ext cx="766378" cy="766378"/>
          </a:xfrm>
          <a:prstGeom prst="rect">
            <a:avLst/>
          </a:prstGeom>
        </p:spPr>
      </p:pic>
      <p:sp>
        <p:nvSpPr>
          <p:cNvPr id="10" name="Rectangle 9"/>
          <p:cNvSpPr/>
          <p:nvPr/>
        </p:nvSpPr>
        <p:spPr>
          <a:xfrm>
            <a:off x="3881834" y="1018550"/>
            <a:ext cx="4957366" cy="630942"/>
          </a:xfrm>
          <a:prstGeom prst="rect">
            <a:avLst/>
          </a:prstGeom>
        </p:spPr>
        <p:txBody>
          <a:bodyPr wrap="square">
            <a:spAutoFit/>
          </a:bodyPr>
          <a:lstStyle/>
          <a:p>
            <a:pPr marL="0" lvl="1" indent="0">
              <a:buNone/>
            </a:pPr>
            <a:r>
              <a:rPr lang="en-US" sz="3500" b="1" dirty="0" smtClean="0">
                <a:solidFill>
                  <a:schemeClr val="tx2"/>
                </a:solidFill>
                <a:latin typeface="Source Sans Pro" panose="020B0503030403020204"/>
              </a:rPr>
              <a:t>t</a:t>
            </a:r>
            <a:r>
              <a:rPr lang="en-US" sz="3500" b="1" baseline="-25000" dirty="0" smtClean="0">
                <a:solidFill>
                  <a:schemeClr val="tx2"/>
                </a:solidFill>
                <a:latin typeface="Source Sans Pro" panose="020B0503030403020204"/>
              </a:rPr>
              <a:t>avg</a:t>
            </a:r>
            <a:r>
              <a:rPr lang="en-US" sz="3500" b="1" dirty="0" smtClean="0">
                <a:solidFill>
                  <a:schemeClr val="tx2"/>
                </a:solidFill>
                <a:latin typeface="Source Sans Pro" panose="020B0503030403020204"/>
              </a:rPr>
              <a:t> </a:t>
            </a:r>
            <a:r>
              <a:rPr lang="en-US" sz="3500" b="1" dirty="0">
                <a:solidFill>
                  <a:schemeClr val="tx2"/>
                </a:solidFill>
                <a:latin typeface="Source Sans Pro" panose="020B0503030403020204"/>
              </a:rPr>
              <a:t>= </a:t>
            </a:r>
            <a:r>
              <a:rPr lang="en-US" sz="3500" b="1" dirty="0" err="1" smtClean="0">
                <a:solidFill>
                  <a:schemeClr val="tx2"/>
                </a:solidFill>
                <a:latin typeface="Source Sans Pro" panose="020B0503030403020204"/>
              </a:rPr>
              <a:t>t</a:t>
            </a:r>
            <a:r>
              <a:rPr lang="en-US" sz="3500" b="1" baseline="-25000" dirty="0" err="1" smtClean="0">
                <a:solidFill>
                  <a:schemeClr val="tx2"/>
                </a:solidFill>
                <a:latin typeface="Source Sans Pro" panose="020B0503030403020204"/>
              </a:rPr>
              <a:t>hit</a:t>
            </a:r>
            <a:r>
              <a:rPr lang="en-US" sz="3500" b="1" dirty="0" smtClean="0">
                <a:solidFill>
                  <a:schemeClr val="tx2"/>
                </a:solidFill>
                <a:latin typeface="Source Sans Pro" panose="020B0503030403020204"/>
              </a:rPr>
              <a:t> </a:t>
            </a:r>
            <a:r>
              <a:rPr lang="en-US" sz="3500" b="1" dirty="0">
                <a:solidFill>
                  <a:schemeClr val="tx2"/>
                </a:solidFill>
                <a:latin typeface="Source Sans Pro" panose="020B0503030403020204"/>
              </a:rPr>
              <a:t>+  %</a:t>
            </a:r>
            <a:r>
              <a:rPr lang="en-US" sz="3500" b="1" baseline="-25000" dirty="0">
                <a:solidFill>
                  <a:schemeClr val="tx2"/>
                </a:solidFill>
                <a:latin typeface="Source Sans Pro" panose="020B0503030403020204"/>
              </a:rPr>
              <a:t>miss</a:t>
            </a:r>
            <a:r>
              <a:rPr lang="en-US" sz="3500" b="1" dirty="0">
                <a:solidFill>
                  <a:schemeClr val="tx2"/>
                </a:solidFill>
                <a:latin typeface="Source Sans Pro" panose="020B0503030403020204"/>
              </a:rPr>
              <a:t>* t</a:t>
            </a:r>
            <a:r>
              <a:rPr lang="en-US" sz="3500" b="1" baseline="-25000" dirty="0">
                <a:solidFill>
                  <a:schemeClr val="tx2"/>
                </a:solidFill>
                <a:latin typeface="Source Sans Pro" panose="020B0503030403020204"/>
              </a:rPr>
              <a:t>miss</a:t>
            </a:r>
          </a:p>
        </p:txBody>
      </p:sp>
    </p:spTree>
    <p:extLst>
      <p:ext uri="{BB962C8B-B14F-4D97-AF65-F5344CB8AC3E}">
        <p14:creationId xmlns:p14="http://schemas.microsoft.com/office/powerpoint/2010/main" val="1250836367"/>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88</a:t>
            </a:fld>
            <a:endParaRPr lang="en-US" dirty="0"/>
          </a:p>
        </p:txBody>
      </p:sp>
      <p:sp>
        <p:nvSpPr>
          <p:cNvPr id="5" name="Rectangle 3" descr="Rectangle: Click to edit Master text styles&#10;Second level&#10;Third level&#10;Fourth level&#10;Fifth level"/>
          <p:cNvSpPr>
            <a:spLocks noGrp="1" noChangeArrowheads="1"/>
          </p:cNvSpPr>
          <p:nvPr>
            <p:ph idx="1"/>
          </p:nvPr>
        </p:nvSpPr>
        <p:spPr>
          <a:xfrm>
            <a:off x="304800" y="1143000"/>
            <a:ext cx="8686800" cy="5105400"/>
          </a:xfrm>
        </p:spPr>
        <p:txBody>
          <a:bodyPr>
            <a:normAutofit lnSpcReduction="10000"/>
          </a:bodyPr>
          <a:lstStyle/>
          <a:p>
            <a:pPr eaLnBrk="1" hangingPunct="1"/>
            <a:r>
              <a:rPr lang="en-US" b="1" dirty="0"/>
              <a:t>Parameters</a:t>
            </a:r>
          </a:p>
          <a:p>
            <a:pPr lvl="1" eaLnBrk="1" hangingPunct="1"/>
            <a:r>
              <a:rPr lang="en-US" dirty="0"/>
              <a:t>Reference stream: all loads</a:t>
            </a:r>
          </a:p>
          <a:p>
            <a:pPr lvl="1" eaLnBrk="1" hangingPunct="1"/>
            <a:r>
              <a:rPr lang="en-US" dirty="0"/>
              <a:t>D$: </a:t>
            </a:r>
            <a:r>
              <a:rPr lang="en-US" dirty="0" err="1"/>
              <a:t>t</a:t>
            </a:r>
            <a:r>
              <a:rPr lang="en-US" baseline="-25000" dirty="0" err="1"/>
              <a:t>hit</a:t>
            </a:r>
            <a:r>
              <a:rPr lang="en-US" dirty="0"/>
              <a:t> = 1ns, %</a:t>
            </a:r>
            <a:r>
              <a:rPr lang="en-US" baseline="-25000" dirty="0"/>
              <a:t>miss</a:t>
            </a:r>
            <a:r>
              <a:rPr lang="en-US" dirty="0"/>
              <a:t> = 5%</a:t>
            </a:r>
          </a:p>
          <a:p>
            <a:pPr lvl="1" eaLnBrk="1" hangingPunct="1"/>
            <a:r>
              <a:rPr lang="en-US" dirty="0"/>
              <a:t>L2: </a:t>
            </a:r>
            <a:r>
              <a:rPr lang="en-US" dirty="0" err="1"/>
              <a:t>t</a:t>
            </a:r>
            <a:r>
              <a:rPr lang="en-US" baseline="-25000" dirty="0" err="1"/>
              <a:t>hit</a:t>
            </a:r>
            <a:r>
              <a:rPr lang="en-US" dirty="0"/>
              <a:t> = 10ns, %</a:t>
            </a:r>
            <a:r>
              <a:rPr lang="en-US" baseline="-25000" dirty="0"/>
              <a:t>miss</a:t>
            </a:r>
            <a:r>
              <a:rPr lang="en-US" dirty="0"/>
              <a:t> = 20%   (local miss rate)</a:t>
            </a:r>
          </a:p>
          <a:p>
            <a:pPr lvl="1" eaLnBrk="1" hangingPunct="1"/>
            <a:r>
              <a:rPr lang="en-US" dirty="0"/>
              <a:t>Main memory: </a:t>
            </a:r>
            <a:r>
              <a:rPr lang="en-US" dirty="0" err="1"/>
              <a:t>t</a:t>
            </a:r>
            <a:r>
              <a:rPr lang="en-US" baseline="-25000" dirty="0" err="1"/>
              <a:t>hit</a:t>
            </a:r>
            <a:r>
              <a:rPr lang="en-US" dirty="0"/>
              <a:t> = 50ns</a:t>
            </a:r>
          </a:p>
          <a:p>
            <a:pPr eaLnBrk="1" hangingPunct="1"/>
            <a:r>
              <a:rPr lang="en-US" b="1" dirty="0"/>
              <a:t>What is </a:t>
            </a:r>
            <a:r>
              <a:rPr lang="en-US" b="1" dirty="0" err="1"/>
              <a:t>t</a:t>
            </a:r>
            <a:r>
              <a:rPr lang="en-US" b="1" baseline="-25000" dirty="0" err="1"/>
              <a:t>avgD</a:t>
            </a:r>
            <a:r>
              <a:rPr lang="en-US" b="1" baseline="-25000" dirty="0"/>
              <a:t>$</a:t>
            </a:r>
            <a:r>
              <a:rPr lang="en-US" b="1" dirty="0"/>
              <a:t> without an L2?</a:t>
            </a:r>
          </a:p>
          <a:p>
            <a:pPr lvl="1" eaLnBrk="1" hangingPunct="1"/>
            <a:r>
              <a:rPr lang="en-US" dirty="0" err="1"/>
              <a:t>t</a:t>
            </a:r>
            <a:r>
              <a:rPr lang="en-US" baseline="-25000" dirty="0" err="1"/>
              <a:t>missD</a:t>
            </a:r>
            <a:r>
              <a:rPr lang="en-US" baseline="-25000" dirty="0"/>
              <a:t>$</a:t>
            </a:r>
            <a:r>
              <a:rPr lang="en-US" dirty="0"/>
              <a:t> = </a:t>
            </a:r>
            <a:endParaRPr lang="en-US" baseline="-25000" dirty="0"/>
          </a:p>
          <a:p>
            <a:pPr lvl="1" eaLnBrk="1" hangingPunct="1"/>
            <a:r>
              <a:rPr lang="en-US" dirty="0" err="1"/>
              <a:t>t</a:t>
            </a:r>
            <a:r>
              <a:rPr lang="en-US" baseline="-25000" dirty="0" err="1"/>
              <a:t>avgD</a:t>
            </a:r>
            <a:r>
              <a:rPr lang="en-US" baseline="-25000" dirty="0"/>
              <a:t>$ </a:t>
            </a:r>
            <a:r>
              <a:rPr lang="en-US" dirty="0" smtClean="0"/>
              <a:t>=</a:t>
            </a:r>
            <a:endParaRPr lang="en-US" dirty="0"/>
          </a:p>
          <a:p>
            <a:pPr eaLnBrk="1" hangingPunct="1"/>
            <a:r>
              <a:rPr lang="en-US" b="1" dirty="0"/>
              <a:t>What is </a:t>
            </a:r>
            <a:r>
              <a:rPr lang="en-US" b="1" dirty="0" err="1"/>
              <a:t>t</a:t>
            </a:r>
            <a:r>
              <a:rPr lang="en-US" b="1" baseline="-25000" dirty="0" err="1"/>
              <a:t>avgD</a:t>
            </a:r>
            <a:r>
              <a:rPr lang="en-US" b="1" baseline="-25000" dirty="0"/>
              <a:t>$</a:t>
            </a:r>
            <a:r>
              <a:rPr lang="en-US" b="1" dirty="0"/>
              <a:t> with an L2?</a:t>
            </a:r>
          </a:p>
          <a:p>
            <a:pPr lvl="1" eaLnBrk="1" hangingPunct="1"/>
            <a:r>
              <a:rPr lang="en-US" dirty="0" err="1"/>
              <a:t>t</a:t>
            </a:r>
            <a:r>
              <a:rPr lang="en-US" baseline="-25000" dirty="0" err="1"/>
              <a:t>missD</a:t>
            </a:r>
            <a:r>
              <a:rPr lang="en-US" baseline="-25000" dirty="0"/>
              <a:t>$</a:t>
            </a:r>
            <a:r>
              <a:rPr lang="en-US" dirty="0"/>
              <a:t> </a:t>
            </a:r>
            <a:r>
              <a:rPr lang="en-US" dirty="0" smtClean="0"/>
              <a:t>=</a:t>
            </a:r>
            <a:endParaRPr lang="en-US" dirty="0"/>
          </a:p>
          <a:p>
            <a:pPr lvl="1" eaLnBrk="1" hangingPunct="1"/>
            <a:r>
              <a:rPr lang="en-US" dirty="0"/>
              <a:t>t</a:t>
            </a:r>
            <a:r>
              <a:rPr lang="en-US" baseline="-25000" dirty="0"/>
              <a:t>avgL2 </a:t>
            </a:r>
            <a:r>
              <a:rPr lang="en-US" dirty="0" smtClean="0"/>
              <a:t>=</a:t>
            </a:r>
            <a:endParaRPr lang="en-US" dirty="0"/>
          </a:p>
          <a:p>
            <a:pPr lvl="1" eaLnBrk="1" hangingPunct="1"/>
            <a:r>
              <a:rPr lang="en-US" dirty="0" err="1"/>
              <a:t>t</a:t>
            </a:r>
            <a:r>
              <a:rPr lang="en-US" baseline="-25000" dirty="0" err="1"/>
              <a:t>avgD</a:t>
            </a:r>
            <a:r>
              <a:rPr lang="en-US" baseline="-25000" dirty="0"/>
              <a:t>$ </a:t>
            </a:r>
            <a:r>
              <a:rPr lang="en-US" dirty="0" smtClean="0"/>
              <a:t>=</a:t>
            </a:r>
            <a:endParaRPr lang="en-US" dirty="0"/>
          </a:p>
        </p:txBody>
      </p:sp>
      <p:sp>
        <p:nvSpPr>
          <p:cNvPr id="6" name="Rectangle 5"/>
          <p:cNvSpPr/>
          <p:nvPr/>
        </p:nvSpPr>
        <p:spPr>
          <a:xfrm>
            <a:off x="499533" y="3505200"/>
            <a:ext cx="8686800" cy="2677656"/>
          </a:xfrm>
          <a:prstGeom prst="rect">
            <a:avLst/>
          </a:prstGeom>
        </p:spPr>
        <p:txBody>
          <a:bodyPr wrap="square">
            <a:spAutoFit/>
          </a:bodyPr>
          <a:lstStyle/>
          <a:p>
            <a:pPr lvl="1" defTabSz="457200" eaLnBrk="1" fontAlgn="auto" hangingPunct="1">
              <a:spcBef>
                <a:spcPct val="20000"/>
              </a:spcBef>
              <a:spcAft>
                <a:spcPts val="0"/>
              </a:spcAft>
            </a:pPr>
            <a:r>
              <a:rPr lang="en-US" sz="2400" dirty="0">
                <a:solidFill>
                  <a:prstClr val="black"/>
                </a:solidFill>
                <a:latin typeface="Source Sans Pro" panose="020B0503030403020204"/>
              </a:rPr>
              <a:t> </a:t>
            </a:r>
            <a:r>
              <a:rPr lang="en-US" sz="2400" dirty="0" smtClean="0">
                <a:solidFill>
                  <a:prstClr val="black"/>
                </a:solidFill>
                <a:latin typeface="Source Sans Pro" panose="020B0503030403020204"/>
              </a:rPr>
              <a:t>             </a:t>
            </a:r>
            <a:r>
              <a:rPr lang="en-US" sz="2400" dirty="0" err="1">
                <a:solidFill>
                  <a:prstClr val="black"/>
                </a:solidFill>
                <a:latin typeface="Source Sans Pro" panose="020B0503030403020204"/>
              </a:rPr>
              <a:t>t</a:t>
            </a:r>
            <a:r>
              <a:rPr lang="en-US" sz="2400" baseline="-25000" dirty="0" err="1">
                <a:solidFill>
                  <a:prstClr val="black"/>
                </a:solidFill>
                <a:latin typeface="Source Sans Pro" panose="020B0503030403020204"/>
              </a:rPr>
              <a:t>hitM</a:t>
            </a:r>
            <a:endParaRPr lang="en-US" sz="2400" baseline="-25000" dirty="0">
              <a:solidFill>
                <a:prstClr val="black"/>
              </a:solidFill>
              <a:latin typeface="Source Sans Pro" panose="020B0503030403020204"/>
            </a:endParaRPr>
          </a:p>
          <a:p>
            <a:pPr lvl="1" defTabSz="457200" eaLnBrk="1" fontAlgn="auto" hangingPunct="1">
              <a:spcBef>
                <a:spcPct val="20000"/>
              </a:spcBef>
              <a:spcAft>
                <a:spcPts val="0"/>
              </a:spcAft>
            </a:pPr>
            <a:r>
              <a:rPr lang="en-US" sz="2400" dirty="0">
                <a:solidFill>
                  <a:prstClr val="black"/>
                </a:solidFill>
                <a:latin typeface="Source Sans Pro" panose="020B0503030403020204"/>
              </a:rPr>
              <a:t> </a:t>
            </a:r>
            <a:r>
              <a:rPr lang="en-US" sz="2400" dirty="0" smtClean="0">
                <a:solidFill>
                  <a:prstClr val="black"/>
                </a:solidFill>
                <a:latin typeface="Source Sans Pro" panose="020B0503030403020204"/>
              </a:rPr>
              <a:t>             </a:t>
            </a:r>
            <a:r>
              <a:rPr lang="en-US" sz="2400" dirty="0" err="1" smtClean="0">
                <a:solidFill>
                  <a:prstClr val="black"/>
                </a:solidFill>
                <a:latin typeface="Source Sans Pro" panose="020B0503030403020204"/>
              </a:rPr>
              <a:t>t</a:t>
            </a:r>
            <a:r>
              <a:rPr lang="en-US" sz="2400" baseline="-25000" dirty="0" err="1" smtClean="0">
                <a:solidFill>
                  <a:prstClr val="black"/>
                </a:solidFill>
                <a:latin typeface="Source Sans Pro" panose="020B0503030403020204"/>
              </a:rPr>
              <a:t>hitD</a:t>
            </a:r>
            <a:r>
              <a:rPr lang="en-US" sz="2400" baseline="-25000" dirty="0">
                <a:solidFill>
                  <a:prstClr val="black"/>
                </a:solidFill>
                <a:latin typeface="Source Sans Pro" panose="020B0503030403020204"/>
              </a:rPr>
              <a:t>$ </a:t>
            </a:r>
            <a:r>
              <a:rPr lang="en-US" sz="2400" dirty="0">
                <a:solidFill>
                  <a:prstClr val="black"/>
                </a:solidFill>
                <a:latin typeface="Source Sans Pro" panose="020B0503030403020204"/>
              </a:rPr>
              <a:t>+</a:t>
            </a:r>
            <a:r>
              <a:rPr lang="en-US" sz="2400" baseline="-25000" dirty="0">
                <a:solidFill>
                  <a:prstClr val="black"/>
                </a:solidFill>
                <a:latin typeface="Source Sans Pro" panose="020B0503030403020204"/>
              </a:rPr>
              <a:t> </a:t>
            </a:r>
            <a:r>
              <a:rPr lang="en-US" sz="2400" dirty="0">
                <a:solidFill>
                  <a:prstClr val="black"/>
                </a:solidFill>
                <a:latin typeface="Source Sans Pro" panose="020B0503030403020204"/>
              </a:rPr>
              <a:t>%</a:t>
            </a:r>
            <a:r>
              <a:rPr lang="en-US" sz="2400" baseline="-25000" dirty="0" err="1">
                <a:solidFill>
                  <a:prstClr val="black"/>
                </a:solidFill>
                <a:latin typeface="Source Sans Pro" panose="020B0503030403020204"/>
              </a:rPr>
              <a:t>missD</a:t>
            </a:r>
            <a:r>
              <a:rPr lang="en-US" sz="2400" baseline="-25000" dirty="0">
                <a:solidFill>
                  <a:prstClr val="black"/>
                </a:solidFill>
                <a:latin typeface="Source Sans Pro" panose="020B0503030403020204"/>
              </a:rPr>
              <a:t>$</a:t>
            </a:r>
            <a:r>
              <a:rPr lang="en-US" sz="2400" dirty="0">
                <a:solidFill>
                  <a:prstClr val="black"/>
                </a:solidFill>
                <a:latin typeface="Source Sans Pro" panose="020B0503030403020204"/>
              </a:rPr>
              <a:t>*</a:t>
            </a:r>
            <a:r>
              <a:rPr lang="en-US" sz="2400" dirty="0" err="1">
                <a:solidFill>
                  <a:prstClr val="black"/>
                </a:solidFill>
                <a:latin typeface="Source Sans Pro" panose="020B0503030403020204"/>
              </a:rPr>
              <a:t>t</a:t>
            </a:r>
            <a:r>
              <a:rPr lang="en-US" sz="2400" baseline="-25000" dirty="0" err="1">
                <a:solidFill>
                  <a:prstClr val="black"/>
                </a:solidFill>
                <a:latin typeface="Source Sans Pro" panose="020B0503030403020204"/>
              </a:rPr>
              <a:t>hitM</a:t>
            </a:r>
            <a:r>
              <a:rPr lang="en-US" sz="2400" baseline="-25000" dirty="0">
                <a:solidFill>
                  <a:prstClr val="black"/>
                </a:solidFill>
                <a:latin typeface="Source Sans Pro" panose="020B0503030403020204"/>
              </a:rPr>
              <a:t> </a:t>
            </a:r>
            <a:r>
              <a:rPr lang="en-US" sz="2400" dirty="0">
                <a:solidFill>
                  <a:prstClr val="black"/>
                </a:solidFill>
                <a:latin typeface="Source Sans Pro" panose="020B0503030403020204"/>
              </a:rPr>
              <a:t>= 1ns+(0.05*50ns) = </a:t>
            </a:r>
            <a:r>
              <a:rPr lang="en-US" sz="2400" dirty="0" smtClean="0">
                <a:solidFill>
                  <a:prstClr val="black"/>
                </a:solidFill>
                <a:latin typeface="Source Sans Pro" panose="020B0503030403020204"/>
              </a:rPr>
              <a:t>3.5ns</a:t>
            </a:r>
          </a:p>
          <a:p>
            <a:pPr lvl="1" defTabSz="457200" eaLnBrk="1" fontAlgn="auto" hangingPunct="1">
              <a:spcBef>
                <a:spcPct val="20000"/>
              </a:spcBef>
              <a:spcAft>
                <a:spcPts val="0"/>
              </a:spcAft>
            </a:pPr>
            <a:endParaRPr lang="en-US" sz="2000" dirty="0">
              <a:solidFill>
                <a:prstClr val="black"/>
              </a:solidFill>
              <a:latin typeface="Source Sans Pro" panose="020B0503030403020204"/>
            </a:endParaRPr>
          </a:p>
          <a:p>
            <a:pPr lvl="1" defTabSz="457200" eaLnBrk="1" fontAlgn="auto" hangingPunct="1">
              <a:spcBef>
                <a:spcPct val="20000"/>
              </a:spcBef>
              <a:spcAft>
                <a:spcPts val="0"/>
              </a:spcAft>
            </a:pPr>
            <a:r>
              <a:rPr lang="en-US" sz="2400" dirty="0" smtClean="0">
                <a:solidFill>
                  <a:prstClr val="black"/>
                </a:solidFill>
                <a:latin typeface="Source Sans Pro" panose="020B0503030403020204"/>
              </a:rPr>
              <a:t>             t</a:t>
            </a:r>
            <a:r>
              <a:rPr lang="en-US" sz="2400" baseline="-25000" dirty="0" smtClean="0">
                <a:solidFill>
                  <a:prstClr val="black"/>
                </a:solidFill>
                <a:latin typeface="Source Sans Pro" panose="020B0503030403020204"/>
              </a:rPr>
              <a:t>avgL2</a:t>
            </a:r>
            <a:endParaRPr lang="en-US" sz="2400" dirty="0">
              <a:solidFill>
                <a:prstClr val="black"/>
              </a:solidFill>
              <a:latin typeface="Source Sans Pro" panose="020B0503030403020204"/>
            </a:endParaRPr>
          </a:p>
          <a:p>
            <a:pPr lvl="1" defTabSz="457200" eaLnBrk="1" fontAlgn="auto" hangingPunct="1">
              <a:spcBef>
                <a:spcPct val="20000"/>
              </a:spcBef>
              <a:spcAft>
                <a:spcPts val="0"/>
              </a:spcAft>
            </a:pPr>
            <a:r>
              <a:rPr lang="en-US" sz="2400" dirty="0" smtClean="0">
                <a:solidFill>
                  <a:prstClr val="black"/>
                </a:solidFill>
                <a:latin typeface="Source Sans Pro" panose="020B0503030403020204"/>
              </a:rPr>
              <a:t>             t</a:t>
            </a:r>
            <a:r>
              <a:rPr lang="en-US" sz="2400" baseline="-25000" dirty="0" smtClean="0">
                <a:solidFill>
                  <a:prstClr val="black"/>
                </a:solidFill>
                <a:latin typeface="Source Sans Pro" panose="020B0503030403020204"/>
              </a:rPr>
              <a:t>hitL2</a:t>
            </a:r>
            <a:r>
              <a:rPr lang="en-US" sz="2400" dirty="0">
                <a:solidFill>
                  <a:prstClr val="black"/>
                </a:solidFill>
                <a:latin typeface="Source Sans Pro" panose="020B0503030403020204"/>
              </a:rPr>
              <a:t>+%</a:t>
            </a:r>
            <a:r>
              <a:rPr lang="en-US" sz="2400" baseline="-25000" dirty="0">
                <a:solidFill>
                  <a:prstClr val="black"/>
                </a:solidFill>
                <a:latin typeface="Source Sans Pro" panose="020B0503030403020204"/>
              </a:rPr>
              <a:t>missL2</a:t>
            </a:r>
            <a:r>
              <a:rPr lang="en-US" sz="2400" dirty="0">
                <a:solidFill>
                  <a:prstClr val="black"/>
                </a:solidFill>
                <a:latin typeface="Source Sans Pro" panose="020B0503030403020204"/>
              </a:rPr>
              <a:t>*</a:t>
            </a:r>
            <a:r>
              <a:rPr lang="en-US" sz="2400" dirty="0" err="1">
                <a:solidFill>
                  <a:prstClr val="black"/>
                </a:solidFill>
                <a:latin typeface="Source Sans Pro" panose="020B0503030403020204"/>
              </a:rPr>
              <a:t>t</a:t>
            </a:r>
            <a:r>
              <a:rPr lang="en-US" sz="2400" baseline="-25000" dirty="0" err="1">
                <a:solidFill>
                  <a:prstClr val="black"/>
                </a:solidFill>
                <a:latin typeface="Source Sans Pro" panose="020B0503030403020204"/>
              </a:rPr>
              <a:t>hitM</a:t>
            </a:r>
            <a:r>
              <a:rPr lang="en-US" sz="2400" baseline="-25000" dirty="0">
                <a:solidFill>
                  <a:prstClr val="black"/>
                </a:solidFill>
                <a:latin typeface="Source Sans Pro" panose="020B0503030403020204"/>
              </a:rPr>
              <a:t> </a:t>
            </a:r>
            <a:r>
              <a:rPr lang="en-US" sz="2400" dirty="0">
                <a:solidFill>
                  <a:prstClr val="black"/>
                </a:solidFill>
                <a:latin typeface="Source Sans Pro" panose="020B0503030403020204"/>
              </a:rPr>
              <a:t>= 10ns+(0.2*50ns) = 20ns</a:t>
            </a:r>
          </a:p>
          <a:p>
            <a:pPr lvl="1" defTabSz="457200" eaLnBrk="1" fontAlgn="auto" hangingPunct="1">
              <a:spcBef>
                <a:spcPct val="20000"/>
              </a:spcBef>
              <a:spcAft>
                <a:spcPts val="0"/>
              </a:spcAft>
            </a:pPr>
            <a:r>
              <a:rPr lang="en-US" sz="2400" dirty="0" smtClean="0">
                <a:solidFill>
                  <a:prstClr val="black"/>
                </a:solidFill>
                <a:latin typeface="Source Sans Pro" panose="020B0503030403020204"/>
              </a:rPr>
              <a:t>             </a:t>
            </a:r>
            <a:r>
              <a:rPr lang="en-US" sz="2400" dirty="0" err="1" smtClean="0">
                <a:solidFill>
                  <a:prstClr val="black"/>
                </a:solidFill>
                <a:latin typeface="Source Sans Pro" panose="020B0503030403020204"/>
              </a:rPr>
              <a:t>t</a:t>
            </a:r>
            <a:r>
              <a:rPr lang="en-US" sz="2400" baseline="-25000" dirty="0" err="1" smtClean="0">
                <a:solidFill>
                  <a:prstClr val="black"/>
                </a:solidFill>
                <a:latin typeface="Source Sans Pro" panose="020B0503030403020204"/>
              </a:rPr>
              <a:t>hitD</a:t>
            </a:r>
            <a:r>
              <a:rPr lang="en-US" sz="2400" baseline="-25000" dirty="0">
                <a:solidFill>
                  <a:prstClr val="black"/>
                </a:solidFill>
                <a:latin typeface="Source Sans Pro" panose="020B0503030403020204"/>
              </a:rPr>
              <a:t>$ </a:t>
            </a:r>
            <a:r>
              <a:rPr lang="en-US" sz="2400" dirty="0">
                <a:solidFill>
                  <a:prstClr val="black"/>
                </a:solidFill>
                <a:latin typeface="Source Sans Pro" panose="020B0503030403020204"/>
              </a:rPr>
              <a:t>+</a:t>
            </a:r>
            <a:r>
              <a:rPr lang="en-US" sz="2400" baseline="-25000" dirty="0">
                <a:solidFill>
                  <a:prstClr val="black"/>
                </a:solidFill>
                <a:latin typeface="Source Sans Pro" panose="020B0503030403020204"/>
              </a:rPr>
              <a:t> </a:t>
            </a:r>
            <a:r>
              <a:rPr lang="en-US" sz="2400" dirty="0">
                <a:solidFill>
                  <a:prstClr val="black"/>
                </a:solidFill>
                <a:latin typeface="Source Sans Pro" panose="020B0503030403020204"/>
              </a:rPr>
              <a:t>%</a:t>
            </a:r>
            <a:r>
              <a:rPr lang="en-US" sz="2400" baseline="-25000" dirty="0" err="1">
                <a:solidFill>
                  <a:prstClr val="black"/>
                </a:solidFill>
                <a:latin typeface="Source Sans Pro" panose="020B0503030403020204"/>
              </a:rPr>
              <a:t>missD</a:t>
            </a:r>
            <a:r>
              <a:rPr lang="en-US" sz="2400" baseline="-25000" dirty="0">
                <a:solidFill>
                  <a:prstClr val="black"/>
                </a:solidFill>
                <a:latin typeface="Source Sans Pro" panose="020B0503030403020204"/>
              </a:rPr>
              <a:t>$</a:t>
            </a:r>
            <a:r>
              <a:rPr lang="en-US" sz="2400" dirty="0">
                <a:solidFill>
                  <a:prstClr val="black"/>
                </a:solidFill>
                <a:latin typeface="Source Sans Pro" panose="020B0503030403020204"/>
              </a:rPr>
              <a:t>*t</a:t>
            </a:r>
            <a:r>
              <a:rPr lang="en-US" sz="2400" baseline="-25000" dirty="0">
                <a:solidFill>
                  <a:prstClr val="black"/>
                </a:solidFill>
                <a:latin typeface="Source Sans Pro" panose="020B0503030403020204"/>
              </a:rPr>
              <a:t>avgL2 </a:t>
            </a:r>
            <a:r>
              <a:rPr lang="en-US" sz="2400" dirty="0">
                <a:solidFill>
                  <a:prstClr val="black"/>
                </a:solidFill>
                <a:latin typeface="Source Sans Pro" panose="020B0503030403020204"/>
              </a:rPr>
              <a:t>= 1ns+(0.05*20ns) = 2ns</a:t>
            </a:r>
          </a:p>
        </p:txBody>
      </p:sp>
      <p:sp>
        <p:nvSpPr>
          <p:cNvPr id="7" name="Rectangle 2"/>
          <p:cNvSpPr>
            <a:spLocks noGrp="1" noChangeArrowheads="1"/>
          </p:cNvSpPr>
          <p:nvPr>
            <p:ph type="title"/>
          </p:nvPr>
        </p:nvSpPr>
        <p:spPr>
          <a:xfrm>
            <a:off x="457200" y="155885"/>
            <a:ext cx="8229600" cy="1143000"/>
          </a:xfrm>
        </p:spPr>
        <p:txBody>
          <a:bodyPr>
            <a:normAutofit fontScale="90000"/>
          </a:bodyPr>
          <a:lstStyle/>
          <a:p>
            <a:pPr eaLnBrk="1" hangingPunct="1"/>
            <a:r>
              <a:rPr lang="en-US" sz="3600" dirty="0">
                <a:solidFill>
                  <a:schemeClr val="tx2"/>
                </a:solidFill>
              </a:rPr>
              <a:t>Performance Calculation</a:t>
            </a:r>
            <a:r>
              <a:rPr lang="en-US" sz="3600" dirty="0" smtClean="0">
                <a:solidFill>
                  <a:schemeClr val="tx2"/>
                </a:solidFill>
              </a:rPr>
              <a:t> with $ Hierarchy</a:t>
            </a:r>
            <a:endParaRPr lang="en-US" sz="3600" dirty="0">
              <a:solidFill>
                <a:schemeClr val="tx2"/>
              </a:solidFill>
            </a:endParaRPr>
          </a:p>
        </p:txBody>
      </p:sp>
      <p:sp>
        <p:nvSpPr>
          <p:cNvPr id="8" name="Rectangle 7"/>
          <p:cNvSpPr/>
          <p:nvPr/>
        </p:nvSpPr>
        <p:spPr>
          <a:xfrm>
            <a:off x="3881834" y="1018550"/>
            <a:ext cx="4957366" cy="630942"/>
          </a:xfrm>
          <a:prstGeom prst="rect">
            <a:avLst/>
          </a:prstGeom>
        </p:spPr>
        <p:txBody>
          <a:bodyPr wrap="square">
            <a:spAutoFit/>
          </a:bodyPr>
          <a:lstStyle/>
          <a:p>
            <a:pPr marL="0" lvl="1" indent="0">
              <a:buNone/>
            </a:pPr>
            <a:r>
              <a:rPr lang="en-US" sz="3500" b="1" dirty="0" smtClean="0">
                <a:solidFill>
                  <a:schemeClr val="tx2"/>
                </a:solidFill>
                <a:latin typeface="Source Sans Pro" panose="020B0503030403020204"/>
              </a:rPr>
              <a:t>t</a:t>
            </a:r>
            <a:r>
              <a:rPr lang="en-US" sz="3500" b="1" baseline="-25000" dirty="0" smtClean="0">
                <a:solidFill>
                  <a:schemeClr val="tx2"/>
                </a:solidFill>
                <a:latin typeface="Source Sans Pro" panose="020B0503030403020204"/>
              </a:rPr>
              <a:t>avg</a:t>
            </a:r>
            <a:r>
              <a:rPr lang="en-US" sz="3500" b="1" dirty="0" smtClean="0">
                <a:solidFill>
                  <a:schemeClr val="tx2"/>
                </a:solidFill>
                <a:latin typeface="Source Sans Pro" panose="020B0503030403020204"/>
              </a:rPr>
              <a:t> </a:t>
            </a:r>
            <a:r>
              <a:rPr lang="en-US" sz="3500" b="1" dirty="0">
                <a:solidFill>
                  <a:schemeClr val="tx2"/>
                </a:solidFill>
                <a:latin typeface="Source Sans Pro" panose="020B0503030403020204"/>
              </a:rPr>
              <a:t>= </a:t>
            </a:r>
            <a:r>
              <a:rPr lang="en-US" sz="3500" b="1" dirty="0" err="1" smtClean="0">
                <a:solidFill>
                  <a:schemeClr val="tx2"/>
                </a:solidFill>
                <a:latin typeface="Source Sans Pro" panose="020B0503030403020204"/>
              </a:rPr>
              <a:t>t</a:t>
            </a:r>
            <a:r>
              <a:rPr lang="en-US" sz="3500" b="1" baseline="-25000" dirty="0" err="1" smtClean="0">
                <a:solidFill>
                  <a:schemeClr val="tx2"/>
                </a:solidFill>
                <a:latin typeface="Source Sans Pro" panose="020B0503030403020204"/>
              </a:rPr>
              <a:t>hit</a:t>
            </a:r>
            <a:r>
              <a:rPr lang="en-US" sz="3500" b="1" dirty="0" smtClean="0">
                <a:solidFill>
                  <a:schemeClr val="tx2"/>
                </a:solidFill>
                <a:latin typeface="Source Sans Pro" panose="020B0503030403020204"/>
              </a:rPr>
              <a:t> </a:t>
            </a:r>
            <a:r>
              <a:rPr lang="en-US" sz="3500" b="1" dirty="0">
                <a:solidFill>
                  <a:schemeClr val="tx2"/>
                </a:solidFill>
                <a:latin typeface="Source Sans Pro" panose="020B0503030403020204"/>
              </a:rPr>
              <a:t>+  %</a:t>
            </a:r>
            <a:r>
              <a:rPr lang="en-US" sz="3500" b="1" baseline="-25000" dirty="0">
                <a:solidFill>
                  <a:schemeClr val="tx2"/>
                </a:solidFill>
                <a:latin typeface="Source Sans Pro" panose="020B0503030403020204"/>
              </a:rPr>
              <a:t>miss</a:t>
            </a:r>
            <a:r>
              <a:rPr lang="en-US" sz="3500" b="1" dirty="0">
                <a:solidFill>
                  <a:schemeClr val="tx2"/>
                </a:solidFill>
                <a:latin typeface="Source Sans Pro" panose="020B0503030403020204"/>
              </a:rPr>
              <a:t>* t</a:t>
            </a:r>
            <a:r>
              <a:rPr lang="en-US" sz="3500" b="1" baseline="-25000" dirty="0">
                <a:solidFill>
                  <a:schemeClr val="tx2"/>
                </a:solidFill>
                <a:latin typeface="Source Sans Pro" panose="020B0503030403020204"/>
              </a:rPr>
              <a:t>miss</a:t>
            </a:r>
          </a:p>
        </p:txBody>
      </p:sp>
    </p:spTree>
    <p:extLst>
      <p:ext uri="{BB962C8B-B14F-4D97-AF65-F5344CB8AC3E}">
        <p14:creationId xmlns:p14="http://schemas.microsoft.com/office/powerpoint/2010/main" val="4059497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allAtOnce"/>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89</a:t>
            </a:fld>
            <a:endParaRPr lang="en-US" dirty="0"/>
          </a:p>
        </p:txBody>
      </p:sp>
      <p:sp>
        <p:nvSpPr>
          <p:cNvPr id="5" name="Title 1"/>
          <p:cNvSpPr>
            <a:spLocks noGrp="1"/>
          </p:cNvSpPr>
          <p:nvPr>
            <p:ph type="title"/>
          </p:nvPr>
        </p:nvSpPr>
        <p:spPr>
          <a:xfrm>
            <a:off x="457200" y="13374"/>
            <a:ext cx="8229600" cy="1143000"/>
          </a:xfrm>
        </p:spPr>
        <p:txBody>
          <a:bodyPr/>
          <a:lstStyle/>
          <a:p>
            <a:r>
              <a:rPr lang="en-US" dirty="0" smtClean="0"/>
              <a:t>Performance Summary</a:t>
            </a:r>
            <a:endParaRPr lang="en-US" dirty="0"/>
          </a:p>
        </p:txBody>
      </p:sp>
      <p:sp>
        <p:nvSpPr>
          <p:cNvPr id="6" name="Content Placeholder 2"/>
          <p:cNvSpPr>
            <a:spLocks noGrp="1"/>
          </p:cNvSpPr>
          <p:nvPr>
            <p:ph idx="1"/>
          </p:nvPr>
        </p:nvSpPr>
        <p:spPr>
          <a:xfrm>
            <a:off x="457200" y="1282536"/>
            <a:ext cx="8572500" cy="5073814"/>
          </a:xfrm>
        </p:spPr>
        <p:txBody>
          <a:bodyPr>
            <a:normAutofit fontScale="85000" lnSpcReduction="10000"/>
          </a:bodyPr>
          <a:lstStyle/>
          <a:p>
            <a:pPr marL="0" indent="0">
              <a:buNone/>
            </a:pPr>
            <a:r>
              <a:rPr lang="en-US" sz="3400" dirty="0" smtClean="0"/>
              <a:t>Average memory access time (AMAT) depends on: </a:t>
            </a:r>
          </a:p>
          <a:p>
            <a:r>
              <a:rPr lang="en-US" sz="3100" dirty="0" smtClean="0"/>
              <a:t>cache architecture and size</a:t>
            </a:r>
          </a:p>
          <a:p>
            <a:r>
              <a:rPr lang="en-US" sz="3100" dirty="0" smtClean="0"/>
              <a:t>Hit and miss rates</a:t>
            </a:r>
          </a:p>
          <a:p>
            <a:r>
              <a:rPr lang="en-US" sz="3100" dirty="0" smtClean="0"/>
              <a:t>Access times and miss penalty </a:t>
            </a:r>
          </a:p>
          <a:p>
            <a:endParaRPr lang="en-US" sz="1500" dirty="0" smtClean="0"/>
          </a:p>
          <a:p>
            <a:pPr marL="0" indent="0">
              <a:buNone/>
            </a:pPr>
            <a:r>
              <a:rPr lang="en-US" sz="3400" dirty="0"/>
              <a:t>Cache design a very complex problem:</a:t>
            </a:r>
          </a:p>
          <a:p>
            <a:pPr marL="514350" indent="-457200">
              <a:buClr>
                <a:schemeClr val="tx2"/>
              </a:buClr>
            </a:pPr>
            <a:r>
              <a:rPr lang="en-US" dirty="0"/>
              <a:t>Cache size, block size (aka line size)</a:t>
            </a:r>
          </a:p>
          <a:p>
            <a:pPr marL="514350" indent="-457200">
              <a:buClr>
                <a:schemeClr val="tx2"/>
              </a:buClr>
            </a:pPr>
            <a:r>
              <a:rPr lang="en-US" dirty="0"/>
              <a:t>Number of ways of set-associativity (1, N, </a:t>
            </a:r>
            <a:r>
              <a:rPr lang="en-US" dirty="0">
                <a:sym typeface="Symbol"/>
              </a:rPr>
              <a:t>)</a:t>
            </a:r>
            <a:endParaRPr lang="en-US" dirty="0"/>
          </a:p>
          <a:p>
            <a:pPr marL="514350" indent="-457200">
              <a:buClr>
                <a:schemeClr val="tx2"/>
              </a:buClr>
            </a:pPr>
            <a:r>
              <a:rPr lang="en-US" dirty="0"/>
              <a:t>Eviction policy </a:t>
            </a:r>
          </a:p>
          <a:p>
            <a:pPr marL="514350" indent="-457200">
              <a:buClr>
                <a:schemeClr val="tx2"/>
              </a:buClr>
            </a:pPr>
            <a:r>
              <a:rPr lang="en-US" dirty="0"/>
              <a:t>Number of levels of caching, parameters for each</a:t>
            </a:r>
          </a:p>
          <a:p>
            <a:pPr marL="514350" indent="-457200">
              <a:buClr>
                <a:schemeClr val="tx2"/>
              </a:buClr>
            </a:pPr>
            <a:r>
              <a:rPr lang="en-US" dirty="0"/>
              <a:t>Separate I-cache from D-cache, or Unified cache</a:t>
            </a:r>
          </a:p>
          <a:p>
            <a:pPr marL="514350" indent="-457200">
              <a:buClr>
                <a:schemeClr val="tx2"/>
              </a:buClr>
            </a:pPr>
            <a:r>
              <a:rPr lang="en-US" dirty="0"/>
              <a:t>Prefetching policies / instructions</a:t>
            </a:r>
          </a:p>
          <a:p>
            <a:pPr marL="514350" indent="-457200">
              <a:buClr>
                <a:schemeClr val="tx2"/>
              </a:buClr>
            </a:pPr>
            <a:r>
              <a:rPr lang="en-US" dirty="0"/>
              <a:t>Write </a:t>
            </a:r>
            <a:r>
              <a:rPr lang="en-US" dirty="0" smtClean="0"/>
              <a:t>policy</a:t>
            </a:r>
            <a:endParaRPr lang="en-US" dirty="0"/>
          </a:p>
        </p:txBody>
      </p:sp>
    </p:spTree>
    <p:extLst>
      <p:ext uri="{BB962C8B-B14F-4D97-AF65-F5344CB8AC3E}">
        <p14:creationId xmlns:p14="http://schemas.microsoft.com/office/powerpoint/2010/main" val="242357588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9</a:t>
            </a:fld>
            <a:endParaRPr lang="en-US" dirty="0"/>
          </a:p>
        </p:txBody>
      </p:sp>
      <p:sp>
        <p:nvSpPr>
          <p:cNvPr id="5" name="Title 36"/>
          <p:cNvSpPr>
            <a:spLocks noGrp="1"/>
          </p:cNvSpPr>
          <p:nvPr>
            <p:ph type="title"/>
          </p:nvPr>
        </p:nvSpPr>
        <p:spPr>
          <a:xfrm>
            <a:off x="328706" y="152528"/>
            <a:ext cx="4859649" cy="1143000"/>
          </a:xfrm>
        </p:spPr>
        <p:txBody>
          <a:bodyPr>
            <a:normAutofit fontScale="90000"/>
          </a:bodyPr>
          <a:lstStyle/>
          <a:p>
            <a:r>
              <a:rPr lang="en-US" dirty="0"/>
              <a:t>What’s the </a:t>
            </a:r>
            <a:r>
              <a:rPr lang="en-US" dirty="0" smtClean="0"/>
              <a:t>solution?</a:t>
            </a:r>
            <a:endParaRPr lang="en-US" dirty="0"/>
          </a:p>
        </p:txBody>
      </p:sp>
      <p:pic>
        <p:nvPicPr>
          <p:cNvPr id="6" name="Picture 5"/>
          <p:cNvPicPr>
            <a:picLocks noChangeAspect="1"/>
          </p:cNvPicPr>
          <p:nvPr/>
        </p:nvPicPr>
        <p:blipFill rotWithShape="1">
          <a:blip r:embed="rId2"/>
          <a:srcRect t="7449" b="7143"/>
          <a:stretch/>
        </p:blipFill>
        <p:spPr>
          <a:xfrm>
            <a:off x="189514" y="1516238"/>
            <a:ext cx="5655907" cy="4830635"/>
          </a:xfrm>
          <a:prstGeom prst="rect">
            <a:avLst/>
          </a:prstGeom>
        </p:spPr>
      </p:pic>
      <p:pic>
        <p:nvPicPr>
          <p:cNvPr id="7" name="Picture 4"/>
          <p:cNvPicPr>
            <a:picLocks noChangeAspect="1" noChangeArrowheads="1"/>
          </p:cNvPicPr>
          <p:nvPr/>
        </p:nvPicPr>
        <p:blipFill>
          <a:blip r:embed="rId3"/>
          <a:srcRect/>
          <a:stretch>
            <a:fillRect/>
          </a:stretch>
        </p:blipFill>
        <p:spPr bwMode="auto">
          <a:xfrm>
            <a:off x="3340837" y="4728291"/>
            <a:ext cx="315507" cy="263768"/>
          </a:xfrm>
          <a:prstGeom prst="rect">
            <a:avLst/>
          </a:prstGeom>
          <a:noFill/>
          <a:ln w="9525">
            <a:noFill/>
            <a:miter lim="800000"/>
            <a:headEnd/>
            <a:tailEnd/>
          </a:ln>
          <a:effectLst/>
        </p:spPr>
      </p:pic>
      <p:grpSp>
        <p:nvGrpSpPr>
          <p:cNvPr id="8" name="Group 7"/>
          <p:cNvGrpSpPr/>
          <p:nvPr/>
        </p:nvGrpSpPr>
        <p:grpSpPr>
          <a:xfrm>
            <a:off x="3340837" y="971177"/>
            <a:ext cx="5703057" cy="4020882"/>
            <a:chOff x="3340837" y="971177"/>
            <a:chExt cx="5703057" cy="4020882"/>
          </a:xfrm>
        </p:grpSpPr>
        <p:pic>
          <p:nvPicPr>
            <p:cNvPr id="9" name="Picture 4"/>
            <p:cNvPicPr>
              <a:picLocks noChangeAspect="1" noChangeArrowheads="1"/>
            </p:cNvPicPr>
            <p:nvPr/>
          </p:nvPicPr>
          <p:blipFill>
            <a:blip r:embed="rId3"/>
            <a:srcRect/>
            <a:stretch>
              <a:fillRect/>
            </a:stretch>
          </p:blipFill>
          <p:spPr bwMode="auto">
            <a:xfrm>
              <a:off x="5114326" y="974361"/>
              <a:ext cx="3929568" cy="3285203"/>
            </a:xfrm>
            <a:prstGeom prst="rect">
              <a:avLst/>
            </a:prstGeom>
            <a:noFill/>
            <a:ln w="9525">
              <a:noFill/>
              <a:miter lim="800000"/>
              <a:headEnd/>
              <a:tailEnd/>
            </a:ln>
            <a:effectLst/>
          </p:spPr>
        </p:pic>
        <p:cxnSp>
          <p:nvCxnSpPr>
            <p:cNvPr id="10" name="Straight Arrow Connector 9"/>
            <p:cNvCxnSpPr/>
            <p:nvPr/>
          </p:nvCxnSpPr>
          <p:spPr>
            <a:xfrm flipH="1">
              <a:off x="3340837" y="971177"/>
              <a:ext cx="1847518" cy="3757114"/>
            </a:xfrm>
            <a:prstGeom prst="straightConnector1">
              <a:avLst/>
            </a:prstGeom>
            <a:ln w="38100">
              <a:solidFill>
                <a:srgbClr val="FF0000"/>
              </a:solidFill>
              <a:headEnd type="none"/>
              <a:tailEnd type="none" w="lg" len="lg"/>
            </a:ln>
          </p:spPr>
          <p:style>
            <a:lnRef idx="2">
              <a:schemeClr val="accent1"/>
            </a:lnRef>
            <a:fillRef idx="0">
              <a:schemeClr val="accent1"/>
            </a:fillRef>
            <a:effectRef idx="1">
              <a:schemeClr val="accent1"/>
            </a:effectRef>
            <a:fontRef idx="minor">
              <a:schemeClr val="tx1"/>
            </a:fontRef>
          </p:style>
        </p:cxnSp>
        <p:cxnSp>
          <p:nvCxnSpPr>
            <p:cNvPr id="11" name="Straight Arrow Connector 10"/>
            <p:cNvCxnSpPr/>
            <p:nvPr/>
          </p:nvCxnSpPr>
          <p:spPr>
            <a:xfrm flipH="1">
              <a:off x="3656344" y="4259564"/>
              <a:ext cx="5291926" cy="732495"/>
            </a:xfrm>
            <a:prstGeom prst="straightConnector1">
              <a:avLst/>
            </a:prstGeom>
            <a:ln w="38100">
              <a:solidFill>
                <a:srgbClr val="FF0000"/>
              </a:solidFill>
              <a:headEnd type="none"/>
              <a:tailEnd type="none" w="lg" len="lg"/>
            </a:ln>
          </p:spPr>
          <p:style>
            <a:lnRef idx="2">
              <a:schemeClr val="accent1"/>
            </a:lnRef>
            <a:fillRef idx="0">
              <a:schemeClr val="accent1"/>
            </a:fillRef>
            <a:effectRef idx="1">
              <a:schemeClr val="accent1"/>
            </a:effectRef>
            <a:fontRef idx="minor">
              <a:schemeClr val="tx1"/>
            </a:fontRef>
          </p:style>
        </p:cxnSp>
      </p:grpSp>
      <p:grpSp>
        <p:nvGrpSpPr>
          <p:cNvPr id="12" name="Group 11"/>
          <p:cNvGrpSpPr/>
          <p:nvPr/>
        </p:nvGrpSpPr>
        <p:grpSpPr>
          <a:xfrm>
            <a:off x="5190526" y="1310911"/>
            <a:ext cx="2583688" cy="2863850"/>
            <a:chOff x="5181600" y="2546350"/>
            <a:chExt cx="2583688" cy="2863850"/>
          </a:xfrm>
        </p:grpSpPr>
        <p:sp>
          <p:nvSpPr>
            <p:cNvPr id="13" name="Rectangle 8"/>
            <p:cNvSpPr>
              <a:spLocks noChangeArrowheads="1"/>
            </p:cNvSpPr>
            <p:nvPr/>
          </p:nvSpPr>
          <p:spPr bwMode="auto">
            <a:xfrm>
              <a:off x="5181600" y="2851150"/>
              <a:ext cx="1435826" cy="2559050"/>
            </a:xfrm>
            <a:prstGeom prst="rect">
              <a:avLst/>
            </a:prstGeom>
            <a:solidFill>
              <a:srgbClr val="FFFF00">
                <a:alpha val="60000"/>
              </a:srgbClr>
            </a:solidFill>
            <a:ln w="57150">
              <a:solidFill>
                <a:schemeClr val="tx2"/>
              </a:solidFill>
              <a:miter lim="800000"/>
              <a:headEnd/>
              <a:tailEnd/>
            </a:ln>
          </p:spPr>
          <p:txBody>
            <a:bodyPr wrap="none" anchor="ctr">
              <a:prstTxWarp prst="textNoShape">
                <a:avLst/>
              </a:prstTxWarp>
            </a:bodyPr>
            <a:lstStyle/>
            <a:p>
              <a:r>
                <a:rPr lang="en-US" sz="2200" b="1" dirty="0" smtClean="0">
                  <a:solidFill>
                    <a:schemeClr val="tx2"/>
                  </a:solidFill>
                  <a:latin typeface="Source Sans Pro" panose="020B0503030403020204"/>
                </a:rPr>
                <a:t>  Level 2 $</a:t>
              </a:r>
            </a:p>
            <a:p>
              <a:endParaRPr lang="en-US" b="1" dirty="0">
                <a:solidFill>
                  <a:schemeClr val="tx2"/>
                </a:solidFill>
                <a:latin typeface="Source Sans Pro" panose="020B0503030403020204"/>
              </a:endParaRPr>
            </a:p>
            <a:p>
              <a:endParaRPr lang="en-US" b="1" dirty="0" smtClean="0">
                <a:solidFill>
                  <a:schemeClr val="tx2"/>
                </a:solidFill>
                <a:latin typeface="Source Sans Pro" panose="020B0503030403020204"/>
              </a:endParaRPr>
            </a:p>
            <a:p>
              <a:endParaRPr lang="en-US" b="1" dirty="0">
                <a:solidFill>
                  <a:schemeClr val="tx2"/>
                </a:solidFill>
                <a:latin typeface="Source Sans Pro" panose="020B0503030403020204"/>
              </a:endParaRPr>
            </a:p>
            <a:p>
              <a:endParaRPr lang="en-US" b="1" dirty="0">
                <a:solidFill>
                  <a:schemeClr val="tx2"/>
                </a:solidFill>
                <a:latin typeface="Source Sans Pro" panose="020B0503030403020204"/>
              </a:endParaRPr>
            </a:p>
          </p:txBody>
        </p:sp>
        <p:sp>
          <p:nvSpPr>
            <p:cNvPr id="14" name="Rectangle 13"/>
            <p:cNvSpPr>
              <a:spLocks noChangeArrowheads="1"/>
            </p:cNvSpPr>
            <p:nvPr/>
          </p:nvSpPr>
          <p:spPr bwMode="auto">
            <a:xfrm>
              <a:off x="6705600" y="2546350"/>
              <a:ext cx="865632" cy="1214882"/>
            </a:xfrm>
            <a:prstGeom prst="rect">
              <a:avLst/>
            </a:prstGeom>
            <a:solidFill>
              <a:srgbClr val="FFFF00">
                <a:alpha val="60000"/>
              </a:srgbClr>
            </a:solidFill>
            <a:ln w="57150">
              <a:solidFill>
                <a:schemeClr val="tx2"/>
              </a:solidFill>
              <a:miter lim="800000"/>
              <a:headEnd/>
              <a:tailEnd/>
            </a:ln>
          </p:spPr>
          <p:txBody>
            <a:bodyPr wrap="none" anchor="ctr">
              <a:prstTxWarp prst="textNoShape">
                <a:avLst/>
              </a:prstTxWarp>
            </a:bodyPr>
            <a:lstStyle/>
            <a:p>
              <a:r>
                <a:rPr lang="en-US" sz="1800" b="1" dirty="0" smtClean="0">
                  <a:solidFill>
                    <a:schemeClr val="tx2"/>
                  </a:solidFill>
                  <a:latin typeface="Source Sans Pro" panose="020B0503030403020204"/>
                </a:rPr>
                <a:t>Level 1</a:t>
              </a:r>
            </a:p>
            <a:p>
              <a:r>
                <a:rPr lang="en-US" sz="1800" b="1" dirty="0" smtClean="0">
                  <a:solidFill>
                    <a:schemeClr val="tx2"/>
                  </a:solidFill>
                  <a:latin typeface="Source Sans Pro" panose="020B0503030403020204"/>
                </a:rPr>
                <a:t>Data $</a:t>
              </a:r>
              <a:r>
                <a:rPr lang="en-US" sz="1800" dirty="0" smtClean="0">
                  <a:solidFill>
                    <a:schemeClr val="tx2"/>
                  </a:solidFill>
                  <a:latin typeface="Source Sans Pro" panose="020B0503030403020204"/>
                </a:rPr>
                <a:t> </a:t>
              </a:r>
              <a:endParaRPr lang="en-US" sz="1800" dirty="0">
                <a:solidFill>
                  <a:schemeClr val="tx2"/>
                </a:solidFill>
                <a:latin typeface="Source Sans Pro" panose="020B0503030403020204"/>
              </a:endParaRPr>
            </a:p>
          </p:txBody>
        </p:sp>
        <p:sp>
          <p:nvSpPr>
            <p:cNvPr id="15" name="Rectangle 8"/>
            <p:cNvSpPr>
              <a:spLocks noChangeArrowheads="1"/>
            </p:cNvSpPr>
            <p:nvPr/>
          </p:nvSpPr>
          <p:spPr bwMode="auto">
            <a:xfrm>
              <a:off x="6692900" y="4322318"/>
              <a:ext cx="1072388" cy="1048258"/>
            </a:xfrm>
            <a:prstGeom prst="rect">
              <a:avLst/>
            </a:prstGeom>
            <a:solidFill>
              <a:srgbClr val="FFFF00">
                <a:alpha val="60000"/>
              </a:srgbClr>
            </a:solidFill>
            <a:ln w="57150">
              <a:solidFill>
                <a:schemeClr val="tx2"/>
              </a:solidFill>
              <a:miter lim="800000"/>
              <a:headEnd/>
              <a:tailEnd/>
            </a:ln>
          </p:spPr>
          <p:txBody>
            <a:bodyPr wrap="none" anchor="ctr">
              <a:prstTxWarp prst="textNoShape">
                <a:avLst/>
              </a:prstTxWarp>
            </a:bodyPr>
            <a:lstStyle/>
            <a:p>
              <a:r>
                <a:rPr lang="en-US" sz="2000" b="1" dirty="0" smtClean="0">
                  <a:solidFill>
                    <a:schemeClr val="tx2"/>
                  </a:solidFill>
                  <a:latin typeface="Source Sans Pro" panose="020B0503030403020204"/>
                </a:rPr>
                <a:t>Level 1 </a:t>
              </a:r>
            </a:p>
            <a:p>
              <a:r>
                <a:rPr lang="en-US" sz="2000" b="1" dirty="0" smtClean="0">
                  <a:solidFill>
                    <a:schemeClr val="tx2"/>
                  </a:solidFill>
                  <a:latin typeface="Source Sans Pro" panose="020B0503030403020204"/>
                </a:rPr>
                <a:t>Insn $</a:t>
              </a:r>
              <a:endParaRPr lang="en-US" sz="2000" b="1" dirty="0">
                <a:solidFill>
                  <a:schemeClr val="tx2"/>
                </a:solidFill>
                <a:latin typeface="Source Sans Pro" panose="020B0503030403020204"/>
              </a:endParaRPr>
            </a:p>
          </p:txBody>
        </p:sp>
      </p:grpSp>
      <p:sp>
        <p:nvSpPr>
          <p:cNvPr id="16" name="Rectangle 15"/>
          <p:cNvSpPr/>
          <p:nvPr/>
        </p:nvSpPr>
        <p:spPr>
          <a:xfrm>
            <a:off x="29882" y="6454865"/>
            <a:ext cx="3340837" cy="461665"/>
          </a:xfrm>
          <a:prstGeom prst="rect">
            <a:avLst/>
          </a:prstGeom>
        </p:spPr>
        <p:txBody>
          <a:bodyPr wrap="square">
            <a:spAutoFit/>
          </a:bodyPr>
          <a:lstStyle/>
          <a:p>
            <a:r>
              <a:rPr lang="en-US" dirty="0" smtClean="0">
                <a:solidFill>
                  <a:schemeClr val="tx2"/>
                </a:solidFill>
                <a:latin typeface="Source Sans Pro" panose="020B0503030403020204"/>
              </a:rPr>
              <a:t>Intel </a:t>
            </a:r>
            <a:r>
              <a:rPr lang="en-US" dirty="0">
                <a:solidFill>
                  <a:schemeClr val="tx2"/>
                </a:solidFill>
                <a:latin typeface="Source Sans Pro" panose="020B0503030403020204"/>
              </a:rPr>
              <a:t>Pentium </a:t>
            </a:r>
            <a:r>
              <a:rPr lang="en-US" dirty="0" smtClean="0">
                <a:solidFill>
                  <a:schemeClr val="tx2"/>
                </a:solidFill>
                <a:latin typeface="Source Sans Pro" panose="020B0503030403020204"/>
              </a:rPr>
              <a:t>3, 1999</a:t>
            </a:r>
            <a:endParaRPr lang="en-US" dirty="0">
              <a:solidFill>
                <a:schemeClr val="tx2"/>
              </a:solidFill>
              <a:latin typeface="Source Sans Pro" panose="020B0503030403020204"/>
            </a:endParaRPr>
          </a:p>
        </p:txBody>
      </p:sp>
      <p:sp>
        <p:nvSpPr>
          <p:cNvPr id="17" name="Rectangle 16"/>
          <p:cNvSpPr/>
          <p:nvPr/>
        </p:nvSpPr>
        <p:spPr>
          <a:xfrm>
            <a:off x="2909817" y="1033912"/>
            <a:ext cx="1701107" cy="553998"/>
          </a:xfrm>
          <a:prstGeom prst="rect">
            <a:avLst/>
          </a:prstGeom>
        </p:spPr>
        <p:txBody>
          <a:bodyPr wrap="none">
            <a:spAutoFit/>
          </a:bodyPr>
          <a:lstStyle/>
          <a:p>
            <a:r>
              <a:rPr lang="en-US" sz="3000" dirty="0">
                <a:solidFill>
                  <a:srgbClr val="FF0000"/>
                </a:solidFill>
                <a:latin typeface="Source Sans Pro" panose="020B0503030403020204"/>
              </a:rPr>
              <a:t>Caches </a:t>
            </a:r>
            <a:r>
              <a:rPr lang="en-US" sz="3000" dirty="0" smtClean="0">
                <a:solidFill>
                  <a:srgbClr val="FF0000"/>
                </a:solidFill>
                <a:latin typeface="Source Sans Pro" panose="020B0503030403020204"/>
              </a:rPr>
              <a:t>!</a:t>
            </a:r>
            <a:endParaRPr lang="en-US" sz="3000" dirty="0">
              <a:solidFill>
                <a:srgbClr val="FF0000"/>
              </a:solidFill>
              <a:latin typeface="Source Sans Pro" panose="020B0503030403020204"/>
            </a:endParaRPr>
          </a:p>
        </p:txBody>
      </p:sp>
    </p:spTree>
    <p:extLst>
      <p:ext uri="{BB962C8B-B14F-4D97-AF65-F5344CB8AC3E}">
        <p14:creationId xmlns:p14="http://schemas.microsoft.com/office/powerpoint/2010/main" val="2198080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p:cNvSpPr>
            <a:spLocks noGrp="1"/>
          </p:cNvSpPr>
          <p:nvPr>
            <p:ph type="sldNum" sz="quarter" idx="10"/>
          </p:nvPr>
        </p:nvSpPr>
        <p:spPr/>
        <p:txBody>
          <a:bodyPr/>
          <a:lstStyle/>
          <a:p>
            <a:pPr>
              <a:defRPr/>
            </a:pPr>
            <a:fld id="{EFE0FDE5-1195-4879-940F-31B1BE8EAA1F}" type="slidenum">
              <a:rPr lang="en-US" smtClean="0"/>
              <a:pPr>
                <a:defRPr/>
              </a:pPr>
              <a:t>90</a:t>
            </a:fld>
            <a:endParaRPr lang="en-US"/>
          </a:p>
        </p:txBody>
      </p:sp>
      <p:sp>
        <p:nvSpPr>
          <p:cNvPr id="5" name="Title 1"/>
          <p:cNvSpPr>
            <a:spLocks noGrp="1"/>
          </p:cNvSpPr>
          <p:nvPr>
            <p:ph type="title"/>
          </p:nvPr>
        </p:nvSpPr>
        <p:spPr>
          <a:xfrm>
            <a:off x="114300" y="13373"/>
            <a:ext cx="8686800" cy="1143000"/>
          </a:xfrm>
        </p:spPr>
        <p:txBody>
          <a:bodyPr/>
          <a:lstStyle/>
          <a:p>
            <a:r>
              <a:rPr lang="en-US" dirty="0" smtClean="0"/>
              <a:t>Takeaway</a:t>
            </a:r>
            <a:endParaRPr lang="en-US" dirty="0"/>
          </a:p>
        </p:txBody>
      </p:sp>
      <p:sp>
        <p:nvSpPr>
          <p:cNvPr id="6" name="Content Placeholder 2"/>
          <p:cNvSpPr>
            <a:spLocks noGrp="1"/>
          </p:cNvSpPr>
          <p:nvPr>
            <p:ph idx="1"/>
          </p:nvPr>
        </p:nvSpPr>
        <p:spPr>
          <a:xfrm>
            <a:off x="114300" y="1167958"/>
            <a:ext cx="8686800" cy="5073814"/>
          </a:xfrm>
        </p:spPr>
        <p:txBody>
          <a:bodyPr>
            <a:normAutofit lnSpcReduction="10000"/>
          </a:bodyPr>
          <a:lstStyle/>
          <a:p>
            <a:pPr marL="0" indent="0">
              <a:buNone/>
            </a:pPr>
            <a:r>
              <a:rPr lang="en-US" sz="2800" dirty="0" smtClean="0"/>
              <a:t>Direct Mapped </a:t>
            </a:r>
            <a:r>
              <a:rPr lang="en-US" sz="2800" dirty="0" smtClean="0">
                <a:sym typeface="Wingdings"/>
              </a:rPr>
              <a:t> fast, but low hit rate</a:t>
            </a:r>
          </a:p>
          <a:p>
            <a:pPr marL="0" indent="0">
              <a:buNone/>
            </a:pPr>
            <a:r>
              <a:rPr lang="en-US" sz="2800" dirty="0" smtClean="0">
                <a:sym typeface="Wingdings"/>
              </a:rPr>
              <a:t>Fully Associative  higher hit cost, higher hit rate</a:t>
            </a:r>
          </a:p>
          <a:p>
            <a:pPr marL="0" indent="0">
              <a:buNone/>
            </a:pPr>
            <a:r>
              <a:rPr lang="en-US" sz="2800" dirty="0" smtClean="0">
                <a:sym typeface="Wingdings"/>
              </a:rPr>
              <a:t>Set Associative  </a:t>
            </a:r>
            <a:r>
              <a:rPr lang="en-US" sz="2800" dirty="0" err="1" smtClean="0">
                <a:sym typeface="Wingdings"/>
              </a:rPr>
              <a:t>middleground</a:t>
            </a:r>
            <a:endParaRPr lang="en-US" sz="2800" dirty="0" smtClean="0">
              <a:sym typeface="Wingdings"/>
            </a:endParaRPr>
          </a:p>
          <a:p>
            <a:pPr marL="0" indent="0">
              <a:buNone/>
            </a:pPr>
            <a:endParaRPr lang="en-US" sz="2800" dirty="0">
              <a:sym typeface="Wingdings"/>
            </a:endParaRPr>
          </a:p>
          <a:p>
            <a:pPr marL="0" indent="0">
              <a:buNone/>
            </a:pPr>
            <a:r>
              <a:rPr lang="en-US" sz="2800" dirty="0" smtClean="0"/>
              <a:t>Line </a:t>
            </a:r>
            <a:r>
              <a:rPr lang="en-US" sz="2800" dirty="0"/>
              <a:t>size matters.  Larger cache lines can increase performance due to prefetching.  BUT, can also decrease performance is </a:t>
            </a:r>
            <a:r>
              <a:rPr lang="en-US" sz="2800" b="1" dirty="0"/>
              <a:t>working set</a:t>
            </a:r>
            <a:r>
              <a:rPr lang="en-US" sz="2800" dirty="0"/>
              <a:t> size cannot fit in cache.</a:t>
            </a:r>
          </a:p>
          <a:p>
            <a:endParaRPr lang="en-US" sz="2800" dirty="0"/>
          </a:p>
          <a:p>
            <a:pPr marL="0" indent="0">
              <a:lnSpc>
                <a:spcPct val="90000"/>
              </a:lnSpc>
              <a:buNone/>
            </a:pPr>
            <a:r>
              <a:rPr lang="en-US" sz="2800" dirty="0" smtClean="0"/>
              <a:t>Cache </a:t>
            </a:r>
            <a:r>
              <a:rPr lang="en-US" sz="2800" dirty="0"/>
              <a:t>performance is measured by the average memory access time (AMAT), which depends cache architecture and size, but also the </a:t>
            </a:r>
            <a:r>
              <a:rPr lang="en-US" sz="2800" dirty="0" smtClean="0"/>
              <a:t>access </a:t>
            </a:r>
            <a:r>
              <a:rPr lang="en-US" sz="2800" dirty="0"/>
              <a:t>time for hit, miss penalty, hit </a:t>
            </a:r>
            <a:r>
              <a:rPr lang="en-US" sz="2800" dirty="0" smtClean="0"/>
              <a:t>rate.</a:t>
            </a:r>
            <a:endParaRPr lang="en-US" sz="2800" dirty="0"/>
          </a:p>
          <a:p>
            <a:pPr marL="0" indent="0">
              <a:buNone/>
            </a:pPr>
            <a:endParaRPr lang="en-US" sz="2800" dirty="0"/>
          </a:p>
        </p:txBody>
      </p:sp>
    </p:spTree>
    <p:extLst>
      <p:ext uri="{BB962C8B-B14F-4D97-AF65-F5344CB8AC3E}">
        <p14:creationId xmlns:p14="http://schemas.microsoft.com/office/powerpoint/2010/main" val="3636941116"/>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91</a:t>
            </a:fld>
            <a:endParaRPr lang="en-US" dirty="0"/>
          </a:p>
        </p:txBody>
      </p:sp>
      <p:sp>
        <p:nvSpPr>
          <p:cNvPr id="5" name="Rectangle 2"/>
          <p:cNvSpPr>
            <a:spLocks noGrp="1" noChangeArrowheads="1"/>
          </p:cNvSpPr>
          <p:nvPr>
            <p:ph type="title"/>
          </p:nvPr>
        </p:nvSpPr>
        <p:spPr>
          <a:xfrm>
            <a:off x="457200" y="13374"/>
            <a:ext cx="8229600" cy="1143000"/>
          </a:xfrm>
        </p:spPr>
        <p:txBody>
          <a:bodyPr>
            <a:normAutofit/>
          </a:bodyPr>
          <a:lstStyle/>
          <a:p>
            <a:r>
              <a:rPr lang="en-US"/>
              <a:t>What about Stores?</a:t>
            </a:r>
          </a:p>
        </p:txBody>
      </p:sp>
      <p:sp>
        <p:nvSpPr>
          <p:cNvPr id="6" name="Rectangle 3"/>
          <p:cNvSpPr txBox="1">
            <a:spLocks noChangeArrowheads="1"/>
          </p:cNvSpPr>
          <p:nvPr/>
        </p:nvSpPr>
        <p:spPr>
          <a:xfrm>
            <a:off x="457200" y="1156374"/>
            <a:ext cx="8229600" cy="4969789"/>
          </a:xfrm>
          <a:prstGeom prst="rect">
            <a:avLst/>
          </a:prstGeom>
        </p:spPr>
        <p:txBody>
          <a:bodyPr vert="horz" lIns="91440" tIns="45720" rIns="91440" bIns="45720" rtlCol="0">
            <a:normAutofit/>
          </a:bodyPr>
          <a:lstStyle>
            <a:lvl1pPr marL="298450" indent="-298450" algn="l" defTabSz="609570" rtl="0" eaLnBrk="1" latinLnBrk="0" hangingPunct="1">
              <a:spcBef>
                <a:spcPts val="0"/>
              </a:spcBef>
              <a:spcAft>
                <a:spcPts val="0"/>
              </a:spcAft>
              <a:buFont typeface="Arial" charset="0"/>
              <a:buChar char="•"/>
              <a:tabLst/>
              <a:defRPr sz="3200" b="0" i="0" strike="noStrike" kern="1200" cap="none" normalizeH="0" baseline="0">
                <a:solidFill>
                  <a:srgbClr val="262626"/>
                </a:solidFill>
                <a:latin typeface="Source Sans Pro"/>
                <a:ea typeface="+mn-ea"/>
                <a:cs typeface="Source Sans Pro"/>
              </a:defRPr>
            </a:lvl1pPr>
            <a:lvl2pPr marL="584200" indent="-355600" algn="l" defTabSz="609570" rtl="0" eaLnBrk="1" latinLnBrk="0" hangingPunct="1">
              <a:spcBef>
                <a:spcPts val="0"/>
              </a:spcBef>
              <a:buFont typeface="Arial"/>
              <a:buChar char="•"/>
              <a:tabLst/>
              <a:defRPr lang="en-US" sz="2800" kern="1200" dirty="0" smtClean="0">
                <a:solidFill>
                  <a:srgbClr val="262626"/>
                </a:solidFill>
                <a:latin typeface="Source Sans Pro"/>
                <a:ea typeface="+mn-ea"/>
                <a:cs typeface="Source Sans Pro"/>
              </a:defRPr>
            </a:lvl2pPr>
            <a:lvl3pPr marL="755650" indent="-285750" algn="l" defTabSz="609570" rtl="0" eaLnBrk="1" latinLnBrk="0" hangingPunct="1">
              <a:spcBef>
                <a:spcPct val="20000"/>
              </a:spcBef>
              <a:buFont typeface="Lucida Grande"/>
              <a:buChar char="-"/>
              <a:tabLst/>
              <a:defRPr sz="2400" kern="1200">
                <a:solidFill>
                  <a:srgbClr val="262626"/>
                </a:solidFill>
                <a:latin typeface="Source Sans Pro"/>
                <a:ea typeface="+mn-ea"/>
                <a:cs typeface="Source Sans Pro"/>
              </a:defRPr>
            </a:lvl3pPr>
            <a:lvl4pPr marL="927100" indent="-228600" algn="l" defTabSz="609570" rtl="0" eaLnBrk="1" latinLnBrk="0" hangingPunct="1">
              <a:spcBef>
                <a:spcPct val="20000"/>
              </a:spcBef>
              <a:buFont typeface="Arial"/>
              <a:buChar char="•"/>
              <a:tabLst/>
              <a:defRPr sz="2000" kern="1200" baseline="0">
                <a:solidFill>
                  <a:srgbClr val="262626"/>
                </a:solidFill>
                <a:latin typeface="Source Sans Pro"/>
                <a:ea typeface="+mn-ea"/>
                <a:cs typeface="Source Sans Pro"/>
              </a:defRPr>
            </a:lvl4pPr>
            <a:lvl5pPr marL="1155700" indent="-228600" algn="l" defTabSz="609570" rtl="0" eaLnBrk="1" latinLnBrk="0" hangingPunct="1">
              <a:spcBef>
                <a:spcPct val="20000"/>
              </a:spcBef>
              <a:buFont typeface="Arial"/>
              <a:buChar char="»"/>
              <a:tabLst/>
              <a:defRPr sz="1600" kern="1200">
                <a:solidFill>
                  <a:srgbClr val="262626"/>
                </a:solidFill>
                <a:latin typeface="Source Sans Pro"/>
                <a:ea typeface="+mn-ea"/>
                <a:cs typeface="Source Sans Pro"/>
              </a:defRPr>
            </a:lvl5pPr>
            <a:lvl6pPr marL="3352632" indent="-304784" algn="l" defTabSz="609570" rtl="0" eaLnBrk="1" latinLnBrk="0" hangingPunct="1">
              <a:spcBef>
                <a:spcPct val="20000"/>
              </a:spcBef>
              <a:buFont typeface="Arial"/>
              <a:buChar char="•"/>
              <a:defRPr sz="2667" kern="1200">
                <a:solidFill>
                  <a:schemeClr val="tx1"/>
                </a:solidFill>
                <a:latin typeface="+mn-lt"/>
                <a:ea typeface="+mn-ea"/>
                <a:cs typeface="+mn-cs"/>
              </a:defRPr>
            </a:lvl6pPr>
            <a:lvl7pPr marL="3962202" indent="-304784" algn="l" defTabSz="609570" rtl="0" eaLnBrk="1" latinLnBrk="0" hangingPunct="1">
              <a:spcBef>
                <a:spcPct val="20000"/>
              </a:spcBef>
              <a:buFont typeface="Arial"/>
              <a:buChar char="•"/>
              <a:defRPr sz="2667" kern="1200">
                <a:solidFill>
                  <a:schemeClr val="tx1"/>
                </a:solidFill>
                <a:latin typeface="+mn-lt"/>
                <a:ea typeface="+mn-ea"/>
                <a:cs typeface="+mn-cs"/>
              </a:defRPr>
            </a:lvl7pPr>
            <a:lvl8pPr marL="4571772" indent="-304784" algn="l" defTabSz="609570" rtl="0" eaLnBrk="1" latinLnBrk="0" hangingPunct="1">
              <a:spcBef>
                <a:spcPct val="20000"/>
              </a:spcBef>
              <a:buFont typeface="Arial"/>
              <a:buChar char="•"/>
              <a:defRPr sz="2667" kern="1200">
                <a:solidFill>
                  <a:schemeClr val="tx1"/>
                </a:solidFill>
                <a:latin typeface="+mn-lt"/>
                <a:ea typeface="+mn-ea"/>
                <a:cs typeface="+mn-cs"/>
              </a:defRPr>
            </a:lvl8pPr>
            <a:lvl9pPr marL="5181341" indent="-304784" algn="l" defTabSz="609570" rtl="0" eaLnBrk="1" latinLnBrk="0" hangingPunct="1">
              <a:spcBef>
                <a:spcPct val="20000"/>
              </a:spcBef>
              <a:buFont typeface="Arial"/>
              <a:buChar char="•"/>
              <a:defRPr sz="2667" kern="1200">
                <a:solidFill>
                  <a:schemeClr val="tx1"/>
                </a:solidFill>
                <a:latin typeface="+mn-lt"/>
                <a:ea typeface="+mn-ea"/>
                <a:cs typeface="+mn-cs"/>
              </a:defRPr>
            </a:lvl9pPr>
          </a:lstStyle>
          <a:p>
            <a:pPr marL="0" indent="0" fontAlgn="auto">
              <a:lnSpc>
                <a:spcPct val="90000"/>
              </a:lnSpc>
              <a:buClr>
                <a:schemeClr val="tx1"/>
              </a:buClr>
              <a:buFont typeface="Arial" charset="0"/>
              <a:buNone/>
            </a:pPr>
            <a:r>
              <a:rPr lang="en-US" dirty="0" smtClean="0"/>
              <a:t>We want to write to the cache.</a:t>
            </a:r>
          </a:p>
          <a:p>
            <a:pPr marL="0" indent="0" fontAlgn="auto">
              <a:lnSpc>
                <a:spcPct val="90000"/>
              </a:lnSpc>
              <a:buClr>
                <a:schemeClr val="tx1"/>
              </a:buClr>
              <a:buFont typeface="Arial" charset="0"/>
              <a:buNone/>
            </a:pPr>
            <a:endParaRPr lang="en-US" dirty="0" smtClean="0"/>
          </a:p>
          <a:p>
            <a:pPr marL="0" indent="0" fontAlgn="auto">
              <a:lnSpc>
                <a:spcPct val="90000"/>
              </a:lnSpc>
              <a:buClr>
                <a:schemeClr val="tx1"/>
              </a:buClr>
              <a:buFont typeface="Arial" charset="0"/>
              <a:buNone/>
            </a:pPr>
            <a:r>
              <a:rPr lang="en-US" dirty="0" smtClean="0"/>
              <a:t>If the data is not in the cache?</a:t>
            </a:r>
          </a:p>
          <a:p>
            <a:pPr marL="0" lvl="1" indent="0" fontAlgn="auto">
              <a:lnSpc>
                <a:spcPct val="90000"/>
              </a:lnSpc>
              <a:spcAft>
                <a:spcPts val="0"/>
              </a:spcAft>
              <a:buClr>
                <a:schemeClr val="tx1"/>
              </a:buClr>
              <a:buFont typeface="Arial"/>
              <a:buNone/>
            </a:pPr>
            <a:r>
              <a:rPr lang="en-US" sz="3200" dirty="0" smtClean="0"/>
              <a:t>	Bring it in. 	(</a:t>
            </a:r>
            <a:r>
              <a:rPr lang="en-US" sz="3200" dirty="0" smtClean="0">
                <a:solidFill>
                  <a:srgbClr val="7030A0"/>
                </a:solidFill>
              </a:rPr>
              <a:t>Write allocate policy</a:t>
            </a:r>
            <a:r>
              <a:rPr lang="en-US" sz="3200" dirty="0" smtClean="0"/>
              <a:t>)</a:t>
            </a:r>
          </a:p>
          <a:p>
            <a:pPr marL="0" lvl="1" indent="0" fontAlgn="auto">
              <a:lnSpc>
                <a:spcPct val="90000"/>
              </a:lnSpc>
              <a:spcAft>
                <a:spcPts val="0"/>
              </a:spcAft>
              <a:buClr>
                <a:schemeClr val="tx1"/>
              </a:buClr>
              <a:buFont typeface="Arial"/>
              <a:buNone/>
            </a:pPr>
            <a:endParaRPr lang="en-US" dirty="0" smtClean="0"/>
          </a:p>
          <a:p>
            <a:pPr marL="0" indent="0" fontAlgn="auto">
              <a:lnSpc>
                <a:spcPct val="90000"/>
              </a:lnSpc>
              <a:buClr>
                <a:schemeClr val="tx1"/>
              </a:buClr>
              <a:buFont typeface="Arial" charset="0"/>
              <a:buNone/>
            </a:pPr>
            <a:r>
              <a:rPr lang="en-US" dirty="0" smtClean="0"/>
              <a:t>Should we also update memory?	</a:t>
            </a:r>
          </a:p>
          <a:p>
            <a:pPr fontAlgn="auto">
              <a:defRPr/>
            </a:pPr>
            <a:r>
              <a:rPr lang="en-US" dirty="0" smtClean="0"/>
              <a:t>Yes: </a:t>
            </a:r>
            <a:r>
              <a:rPr lang="en-US" dirty="0" smtClean="0">
                <a:solidFill>
                  <a:srgbClr val="7030A0"/>
                </a:solidFill>
              </a:rPr>
              <a:t>write-through policy</a:t>
            </a:r>
          </a:p>
          <a:p>
            <a:pPr fontAlgn="auto">
              <a:defRPr/>
            </a:pPr>
            <a:r>
              <a:rPr lang="en-US" dirty="0" smtClean="0"/>
              <a:t>No: </a:t>
            </a:r>
            <a:r>
              <a:rPr lang="en-US" dirty="0" smtClean="0">
                <a:solidFill>
                  <a:srgbClr val="7030A0"/>
                </a:solidFill>
              </a:rPr>
              <a:t>write-back policy</a:t>
            </a:r>
            <a:endParaRPr lang="en-US" dirty="0" smtClean="0"/>
          </a:p>
        </p:txBody>
      </p:sp>
    </p:spTree>
    <p:extLst>
      <p:ext uri="{BB962C8B-B14F-4D97-AF65-F5344CB8AC3E}">
        <p14:creationId xmlns:p14="http://schemas.microsoft.com/office/powerpoint/2010/main" val="2400757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92</a:t>
            </a:fld>
            <a:endParaRPr lang="en-US" dirty="0"/>
          </a:p>
        </p:txBody>
      </p:sp>
      <p:sp>
        <p:nvSpPr>
          <p:cNvPr id="48" name="Rectangle 2"/>
          <p:cNvSpPr>
            <a:spLocks noChangeArrowheads="1"/>
          </p:cNvSpPr>
          <p:nvPr/>
        </p:nvSpPr>
        <p:spPr bwMode="ltGray">
          <a:xfrm>
            <a:off x="3581400" y="2641600"/>
            <a:ext cx="2514600"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49"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1" name="Rectangle 5"/>
          <p:cNvSpPr txBox="1">
            <a:spLocks noChangeArrowheads="1"/>
          </p:cNvSpPr>
          <p:nvPr/>
        </p:nvSpPr>
        <p:spPr>
          <a:xfrm>
            <a:off x="661988" y="0"/>
            <a:ext cx="7772400" cy="465138"/>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l" defTabSz="4572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smtClean="0">
                <a:ln>
                  <a:noFill/>
                </a:ln>
                <a:solidFill>
                  <a:sysClr val="windowText" lastClr="000000"/>
                </a:solidFill>
                <a:effectLst/>
                <a:uLnTx/>
                <a:uFillTx/>
                <a:latin typeface="Source Sans Pro" panose="020B0503030403020204"/>
              </a:rPr>
              <a:t>Write-Through Cache</a:t>
            </a:r>
            <a:endParaRPr kumimoji="0" lang="en-US" sz="40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52"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3"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4"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5"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6"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57"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58"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59"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0"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1" name="Text Box 15"/>
          <p:cNvSpPr txBox="1">
            <a:spLocks noChangeArrowheads="1"/>
          </p:cNvSpPr>
          <p:nvPr/>
        </p:nvSpPr>
        <p:spPr bwMode="auto">
          <a:xfrm>
            <a:off x="348812" y="1271338"/>
            <a:ext cx="1949664"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62"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63"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64" name="Rectangle 18"/>
          <p:cNvSpPr>
            <a:spLocks noChangeArrowheads="1"/>
          </p:cNvSpPr>
          <p:nvPr/>
        </p:nvSpPr>
        <p:spPr bwMode="blackWhite">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65" name="Rectangle 19"/>
          <p:cNvSpPr>
            <a:spLocks noChangeArrowheads="1"/>
          </p:cNvSpPr>
          <p:nvPr/>
        </p:nvSpPr>
        <p:spPr bwMode="ltGray">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6" name="Rectangle 20"/>
          <p:cNvSpPr>
            <a:spLocks noChangeArrowheads="1"/>
          </p:cNvSpPr>
          <p:nvPr/>
        </p:nvSpPr>
        <p:spPr bwMode="ltGray">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73" name="Rectangle 28"/>
          <p:cNvSpPr>
            <a:spLocks noChangeArrowheads="1"/>
          </p:cNvSpPr>
          <p:nvPr/>
        </p:nvSpPr>
        <p:spPr bwMode="blackWhite">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4" name="Rectangle 29"/>
          <p:cNvSpPr>
            <a:spLocks noChangeArrowheads="1"/>
          </p:cNvSpPr>
          <p:nvPr/>
        </p:nvSpPr>
        <p:spPr bwMode="ltGray">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5" name="Rectangle 30"/>
          <p:cNvSpPr>
            <a:spLocks noChangeArrowheads="1"/>
          </p:cNvSpPr>
          <p:nvPr/>
        </p:nvSpPr>
        <p:spPr bwMode="ltGray">
          <a:xfrm>
            <a:off x="4927600" y="40132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6"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7"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8"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9"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80"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1"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2"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3"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4" name="Text Box 39"/>
          <p:cNvSpPr txBox="1">
            <a:spLocks noChangeArrowheads="1"/>
          </p:cNvSpPr>
          <p:nvPr/>
        </p:nvSpPr>
        <p:spPr bwMode="auto">
          <a:xfrm>
            <a:off x="4038600" y="5334000"/>
            <a:ext cx="1745158"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Misses:	0</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0</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	0</a:t>
            </a:r>
            <a:endParaRPr lang="en-US" b="1" dirty="0">
              <a:solidFill>
                <a:prstClr val="black"/>
              </a:solidFill>
              <a:latin typeface="Calibri"/>
              <a:ea typeface="+mn-ea"/>
              <a:cs typeface="+mn-cs"/>
            </a:endParaRPr>
          </a:p>
          <a:p>
            <a:pPr fontAlgn="auto">
              <a:spcBef>
                <a:spcPts val="0"/>
              </a:spcBef>
              <a:spcAft>
                <a:spcPts val="0"/>
              </a:spcAft>
            </a:pPr>
            <a:r>
              <a:rPr lang="en-US" b="1" dirty="0" smtClean="0">
                <a:solidFill>
                  <a:prstClr val="black"/>
                </a:solidFill>
                <a:latin typeface="Calibri"/>
                <a:ea typeface="+mn-ea"/>
                <a:cs typeface="+mn-cs"/>
              </a:rPr>
              <a:t>Writes:      	0</a:t>
            </a:r>
            <a:endParaRPr lang="en-US" b="1" dirty="0">
              <a:solidFill>
                <a:prstClr val="black"/>
              </a:solidFill>
              <a:latin typeface="Calibri"/>
              <a:ea typeface="+mn-ea"/>
              <a:cs typeface="+mn-cs"/>
            </a:endParaRPr>
          </a:p>
        </p:txBody>
      </p:sp>
      <p:sp>
        <p:nvSpPr>
          <p:cNvPr id="85" name="Rectangle 40"/>
          <p:cNvSpPr>
            <a:spLocks noChangeArrowheads="1"/>
          </p:cNvSpPr>
          <p:nvPr/>
        </p:nvSpPr>
        <p:spPr bwMode="blackWhite">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86" name="Rectangle 41"/>
          <p:cNvSpPr>
            <a:spLocks noChangeArrowheads="1"/>
          </p:cNvSpPr>
          <p:nvPr/>
        </p:nvSpPr>
        <p:spPr bwMode="blackWhite">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87" name="Text Box 60"/>
          <p:cNvSpPr txBox="1">
            <a:spLocks noChangeArrowheads="1"/>
          </p:cNvSpPr>
          <p:nvPr/>
        </p:nvSpPr>
        <p:spPr bwMode="auto">
          <a:xfrm>
            <a:off x="2201292" y="622696"/>
            <a:ext cx="4685898" cy="19389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dirty="0">
                <a:solidFill>
                  <a:prstClr val="black"/>
                </a:solidFill>
                <a:latin typeface="Source Sans Pro" panose="020B0503030403020204"/>
                <a:ea typeface="+mn-ea"/>
                <a:cs typeface="+mn-cs"/>
              </a:rPr>
              <a:t>16 </a:t>
            </a:r>
            <a:r>
              <a:rPr lang="en-US" dirty="0" smtClean="0">
                <a:solidFill>
                  <a:prstClr val="black"/>
                </a:solidFill>
                <a:latin typeface="Source Sans Pro" panose="020B0503030403020204"/>
                <a:ea typeface="+mn-ea"/>
                <a:cs typeface="+mn-cs"/>
              </a:rPr>
              <a:t>byte, byte-addressed memory</a:t>
            </a:r>
          </a:p>
          <a:p>
            <a:pPr fontAlgn="auto">
              <a:spcBef>
                <a:spcPts val="0"/>
              </a:spcBef>
              <a:spcAft>
                <a:spcPts val="0"/>
              </a:spcAft>
            </a:pPr>
            <a:r>
              <a:rPr lang="en-US" dirty="0" smtClean="0">
                <a:solidFill>
                  <a:prstClr val="black"/>
                </a:solidFill>
                <a:latin typeface="Source Sans Pro" panose="020B0503030403020204"/>
                <a:ea typeface="+mn-ea"/>
                <a:cs typeface="+mn-cs"/>
              </a:rPr>
              <a:t>4 </a:t>
            </a:r>
            <a:r>
              <a:rPr lang="en-US" dirty="0" err="1" smtClean="0">
                <a:solidFill>
                  <a:prstClr val="black"/>
                </a:solidFill>
                <a:latin typeface="Source Sans Pro" panose="020B0503030403020204"/>
                <a:ea typeface="+mn-ea"/>
                <a:cs typeface="+mn-cs"/>
              </a:rPr>
              <a:t>btye</a:t>
            </a:r>
            <a:r>
              <a:rPr lang="en-US" dirty="0" smtClean="0">
                <a:solidFill>
                  <a:prstClr val="black"/>
                </a:solidFill>
                <a:latin typeface="Source Sans Pro" panose="020B0503030403020204"/>
                <a:ea typeface="+mn-ea"/>
                <a:cs typeface="+mn-cs"/>
              </a:rPr>
              <a:t>, fully-associative cache:</a:t>
            </a:r>
            <a:endParaRPr lang="en-US" dirty="0">
              <a:solidFill>
                <a:prstClr val="black"/>
              </a:solidFill>
              <a:latin typeface="Source Sans Pro" panose="020B0503030403020204"/>
              <a:ea typeface="+mn-ea"/>
              <a:cs typeface="+mn-cs"/>
            </a:endParaRPr>
          </a:p>
          <a:p>
            <a:pPr fontAlgn="auto">
              <a:spcBef>
                <a:spcPts val="0"/>
              </a:spcBef>
              <a:spcAft>
                <a:spcPts val="0"/>
              </a:spcAft>
            </a:pPr>
            <a:r>
              <a:rPr lang="en-US" dirty="0" smtClean="0">
                <a:solidFill>
                  <a:prstClr val="black"/>
                </a:solidFill>
                <a:latin typeface="Source Sans Pro" panose="020B0503030403020204"/>
                <a:ea typeface="+mn-ea"/>
                <a:cs typeface="+mn-cs"/>
              </a:rPr>
              <a:t>   2-byte blocks, write-allocate</a:t>
            </a:r>
          </a:p>
          <a:p>
            <a:pPr fontAlgn="auto">
              <a:spcBef>
                <a:spcPts val="0"/>
              </a:spcBef>
              <a:spcAft>
                <a:spcPts val="0"/>
              </a:spcAft>
            </a:pPr>
            <a:r>
              <a:rPr lang="en-US" dirty="0" smtClean="0">
                <a:solidFill>
                  <a:prstClr val="black"/>
                </a:solidFill>
                <a:latin typeface="Source Sans Pro" panose="020B0503030403020204"/>
                <a:ea typeface="+mn-ea"/>
                <a:cs typeface="+mn-cs"/>
              </a:rPr>
              <a:t>4 bit addresses: </a:t>
            </a:r>
          </a:p>
          <a:p>
            <a:pPr fontAlgn="auto">
              <a:spcBef>
                <a:spcPts val="0"/>
              </a:spcBef>
              <a:spcAft>
                <a:spcPts val="0"/>
              </a:spcAft>
            </a:pPr>
            <a:r>
              <a:rPr lang="en-US" dirty="0">
                <a:solidFill>
                  <a:prstClr val="black"/>
                </a:solidFill>
                <a:latin typeface="Source Sans Pro" panose="020B0503030403020204"/>
                <a:ea typeface="+mn-ea"/>
                <a:cs typeface="+mn-cs"/>
              </a:rPr>
              <a:t>	3</a:t>
            </a:r>
            <a:r>
              <a:rPr lang="en-US" dirty="0" smtClean="0">
                <a:solidFill>
                  <a:prstClr val="black"/>
                </a:solidFill>
                <a:latin typeface="Source Sans Pro" panose="020B0503030403020204"/>
                <a:ea typeface="+mn-ea"/>
                <a:cs typeface="+mn-cs"/>
              </a:rPr>
              <a:t> bit tag, 1 bit offset</a:t>
            </a:r>
          </a:p>
        </p:txBody>
      </p:sp>
      <p:sp>
        <p:nvSpPr>
          <p:cNvPr id="88" name="Text Box 21"/>
          <p:cNvSpPr txBox="1">
            <a:spLocks noChangeArrowheads="1"/>
          </p:cNvSpPr>
          <p:nvPr/>
        </p:nvSpPr>
        <p:spPr bwMode="auto">
          <a:xfrm>
            <a:off x="3581400" y="2641600"/>
            <a:ext cx="2208213"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a:t>
            </a:r>
            <a:r>
              <a:rPr lang="en-US" dirty="0">
                <a:solidFill>
                  <a:prstClr val="black"/>
                </a:solidFill>
                <a:latin typeface="Calibri"/>
                <a:ea typeface="+mn-ea"/>
                <a:cs typeface="+mn-cs"/>
              </a:rPr>
              <a:t>tag   data</a:t>
            </a:r>
          </a:p>
        </p:txBody>
      </p:sp>
      <p:sp>
        <p:nvSpPr>
          <p:cNvPr id="89" name="Rectangle 40"/>
          <p:cNvSpPr>
            <a:spLocks noChangeArrowheads="1"/>
          </p:cNvSpPr>
          <p:nvPr/>
        </p:nvSpPr>
        <p:spPr bwMode="blackWhite">
          <a:xfrm>
            <a:off x="3841526"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90" name="Rectangle 41"/>
          <p:cNvSpPr>
            <a:spLocks noChangeArrowheads="1"/>
          </p:cNvSpPr>
          <p:nvPr/>
        </p:nvSpPr>
        <p:spPr bwMode="blackWhite">
          <a:xfrm>
            <a:off x="3844701"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Tree>
    <p:extLst>
      <p:ext uri="{BB962C8B-B14F-4D97-AF65-F5344CB8AC3E}">
        <p14:creationId xmlns:p14="http://schemas.microsoft.com/office/powerpoint/2010/main" val="639921618"/>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93</a:t>
            </a:fld>
            <a:endParaRPr lang="en-US" dirty="0"/>
          </a:p>
        </p:txBody>
      </p:sp>
      <p:sp>
        <p:nvSpPr>
          <p:cNvPr id="49" name="Rectangle 2"/>
          <p:cNvSpPr>
            <a:spLocks noChangeArrowheads="1"/>
          </p:cNvSpPr>
          <p:nvPr/>
        </p:nvSpPr>
        <p:spPr bwMode="ltGray">
          <a:xfrm>
            <a:off x="3581400" y="2641600"/>
            <a:ext cx="2514600"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51"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53"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4" name="Rectangle 5"/>
          <p:cNvSpPr txBox="1">
            <a:spLocks noChangeArrowheads="1"/>
          </p:cNvSpPr>
          <p:nvPr/>
        </p:nvSpPr>
        <p:spPr>
          <a:xfrm>
            <a:off x="661988" y="0"/>
            <a:ext cx="7772400" cy="465138"/>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r" defTabSz="4572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smtClean="0">
                <a:ln>
                  <a:noFill/>
                </a:ln>
                <a:solidFill>
                  <a:sysClr val="windowText" lastClr="000000"/>
                </a:solidFill>
                <a:effectLst/>
                <a:uLnTx/>
                <a:uFillTx/>
                <a:latin typeface="Source Sans Pro" panose="020B0503030403020204"/>
              </a:rPr>
              <a:t>Write-Through (REF 1)</a:t>
            </a:r>
            <a:endParaRPr kumimoji="0" lang="en-US" sz="40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55"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6"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7"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8"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9"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60"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61"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62"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3"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4" name="Rectangle 18"/>
          <p:cNvSpPr>
            <a:spLocks noChangeArrowheads="1"/>
          </p:cNvSpPr>
          <p:nvPr/>
        </p:nvSpPr>
        <p:spPr bwMode="blackWhite">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65" name="Rectangle 19"/>
          <p:cNvSpPr>
            <a:spLocks noChangeArrowheads="1"/>
          </p:cNvSpPr>
          <p:nvPr/>
        </p:nvSpPr>
        <p:spPr bwMode="ltGray">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6" name="Rectangle 20"/>
          <p:cNvSpPr>
            <a:spLocks noChangeArrowheads="1"/>
          </p:cNvSpPr>
          <p:nvPr/>
        </p:nvSpPr>
        <p:spPr bwMode="ltGray">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smtClean="0">
                <a:solidFill>
                  <a:prstClr val="black"/>
                </a:solidFill>
                <a:latin typeface="Calibri"/>
                <a:ea typeface="+mn-ea"/>
                <a:cs typeface="+mn-cs"/>
              </a:rPr>
              <a:t>x0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Rectangle 28"/>
          <p:cNvSpPr>
            <a:spLocks noChangeArrowheads="1"/>
          </p:cNvSpPr>
          <p:nvPr/>
        </p:nvSpPr>
        <p:spPr bwMode="blackWhite">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3" name="Rectangle 29"/>
          <p:cNvSpPr>
            <a:spLocks noChangeArrowheads="1"/>
          </p:cNvSpPr>
          <p:nvPr/>
        </p:nvSpPr>
        <p:spPr bwMode="ltGray">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4" name="Rectangle 30"/>
          <p:cNvSpPr>
            <a:spLocks noChangeArrowheads="1"/>
          </p:cNvSpPr>
          <p:nvPr/>
        </p:nvSpPr>
        <p:spPr bwMode="ltGray">
          <a:xfrm>
            <a:off x="4927600" y="40132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5"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6"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7"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8"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79"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0"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1"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2"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3" name="Text Box 40"/>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Misses:  </a:t>
            </a:r>
            <a:r>
              <a:rPr lang="en-US" b="1" dirty="0" smtClean="0">
                <a:solidFill>
                  <a:prstClr val="black"/>
                </a:solidFill>
                <a:latin typeface="Calibri"/>
                <a:ea typeface="+mn-ea"/>
                <a:cs typeface="+mn-cs"/>
              </a:rPr>
              <a:t>	0</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0</a:t>
            </a:r>
          </a:p>
          <a:p>
            <a:pPr fontAlgn="auto">
              <a:spcBef>
                <a:spcPts val="0"/>
              </a:spcBef>
              <a:spcAft>
                <a:spcPts val="0"/>
              </a:spcAft>
            </a:pPr>
            <a:r>
              <a:rPr lang="en-US" b="1" dirty="0">
                <a:solidFill>
                  <a:prstClr val="black"/>
                </a:solidFill>
                <a:latin typeface="Calibri"/>
                <a:ea typeface="+mn-ea"/>
                <a:cs typeface="+mn-cs"/>
              </a:rPr>
              <a:t>Reads:		0</a:t>
            </a:r>
          </a:p>
          <a:p>
            <a:pPr fontAlgn="auto">
              <a:spcBef>
                <a:spcPts val="0"/>
              </a:spcBef>
              <a:spcAft>
                <a:spcPts val="0"/>
              </a:spcAft>
            </a:pPr>
            <a:r>
              <a:rPr lang="en-US" b="1" dirty="0">
                <a:solidFill>
                  <a:prstClr val="black"/>
                </a:solidFill>
                <a:latin typeface="Calibri"/>
                <a:ea typeface="+mn-ea"/>
                <a:cs typeface="+mn-cs"/>
              </a:rPr>
              <a:t>Writes:      	</a:t>
            </a:r>
            <a:r>
              <a:rPr lang="en-US" b="1" dirty="0" smtClean="0">
                <a:solidFill>
                  <a:prstClr val="black"/>
                </a:solidFill>
                <a:latin typeface="Calibri"/>
                <a:ea typeface="+mn-ea"/>
                <a:cs typeface="+mn-cs"/>
              </a:rPr>
              <a:t>0</a:t>
            </a:r>
            <a:endParaRPr lang="en-US" b="1" dirty="0">
              <a:solidFill>
                <a:prstClr val="black"/>
              </a:solidFill>
              <a:latin typeface="Calibri"/>
              <a:ea typeface="+mn-ea"/>
              <a:cs typeface="+mn-cs"/>
            </a:endParaRPr>
          </a:p>
        </p:txBody>
      </p:sp>
      <p:sp>
        <p:nvSpPr>
          <p:cNvPr id="84" name="Rectangle 41"/>
          <p:cNvSpPr>
            <a:spLocks noChangeArrowheads="1"/>
          </p:cNvSpPr>
          <p:nvPr/>
        </p:nvSpPr>
        <p:spPr bwMode="blackWhite">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85" name="Rectangle 42"/>
          <p:cNvSpPr>
            <a:spLocks noChangeArrowheads="1"/>
          </p:cNvSpPr>
          <p:nvPr/>
        </p:nvSpPr>
        <p:spPr bwMode="blackWhite">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0</a:t>
            </a:r>
          </a:p>
        </p:txBody>
      </p:sp>
      <p:sp>
        <p:nvSpPr>
          <p:cNvPr id="86"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87" name="Text Box 15"/>
          <p:cNvSpPr txBox="1">
            <a:spLocks noChangeArrowheads="1"/>
          </p:cNvSpPr>
          <p:nvPr/>
        </p:nvSpPr>
        <p:spPr bwMode="auto">
          <a:xfrm>
            <a:off x="348812" y="1271338"/>
            <a:ext cx="247002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88" name="AutoShape 39"/>
          <p:cNvSpPr>
            <a:spLocks noChangeArrowheads="1"/>
          </p:cNvSpPr>
          <p:nvPr/>
        </p:nvSpPr>
        <p:spPr bwMode="auto">
          <a:xfrm>
            <a:off x="49916" y="1731569"/>
            <a:ext cx="381000" cy="286415"/>
          </a:xfrm>
          <a:prstGeom prst="rightArrow">
            <a:avLst>
              <a:gd name="adj1" fmla="val 50000"/>
              <a:gd name="adj2" fmla="val 41667"/>
            </a:avLst>
          </a:prstGeom>
          <a:solidFill>
            <a:sysClr val="windowText" lastClr="000000"/>
          </a:solidFill>
          <a:ln w="2857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89" name="Text Box 21"/>
          <p:cNvSpPr txBox="1">
            <a:spLocks noChangeArrowheads="1"/>
          </p:cNvSpPr>
          <p:nvPr/>
        </p:nvSpPr>
        <p:spPr bwMode="auto">
          <a:xfrm>
            <a:off x="3581400" y="2641600"/>
            <a:ext cx="2208213"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a:t>
            </a:r>
            <a:r>
              <a:rPr lang="en-US" dirty="0">
                <a:solidFill>
                  <a:prstClr val="black"/>
                </a:solidFill>
                <a:latin typeface="Calibri"/>
                <a:ea typeface="+mn-ea"/>
                <a:cs typeface="+mn-cs"/>
              </a:rPr>
              <a:t>tag   data</a:t>
            </a:r>
          </a:p>
        </p:txBody>
      </p:sp>
      <p:sp>
        <p:nvSpPr>
          <p:cNvPr id="90" name="Rectangle 40"/>
          <p:cNvSpPr>
            <a:spLocks noChangeArrowheads="1"/>
          </p:cNvSpPr>
          <p:nvPr/>
        </p:nvSpPr>
        <p:spPr bwMode="blackWhite">
          <a:xfrm>
            <a:off x="3841526"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91" name="Rectangle 41"/>
          <p:cNvSpPr>
            <a:spLocks noChangeArrowheads="1"/>
          </p:cNvSpPr>
          <p:nvPr/>
        </p:nvSpPr>
        <p:spPr bwMode="blackWhite">
          <a:xfrm>
            <a:off x="3844701"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92" name="Line 50"/>
          <p:cNvSpPr>
            <a:spLocks noChangeShapeType="1"/>
          </p:cNvSpPr>
          <p:nvPr/>
        </p:nvSpPr>
        <p:spPr bwMode="auto">
          <a:xfrm>
            <a:off x="3352234" y="3163095"/>
            <a:ext cx="427260" cy="125434"/>
          </a:xfrm>
          <a:prstGeom prst="line">
            <a:avLst/>
          </a:prstGeom>
          <a:noFill/>
          <a:ln w="57150">
            <a:solidFill>
              <a:srgbClr val="F79646"/>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582587128"/>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94</a:t>
            </a:fld>
            <a:endParaRPr lang="en-US" dirty="0"/>
          </a:p>
        </p:txBody>
      </p:sp>
      <p:sp>
        <p:nvSpPr>
          <p:cNvPr id="49" name="Rectangle 2"/>
          <p:cNvSpPr>
            <a:spLocks noChangeArrowheads="1"/>
          </p:cNvSpPr>
          <p:nvPr/>
        </p:nvSpPr>
        <p:spPr bwMode="ltGray">
          <a:xfrm>
            <a:off x="3581400" y="2641600"/>
            <a:ext cx="2514600"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51"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53"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4" name="Rectangle 5"/>
          <p:cNvSpPr txBox="1">
            <a:spLocks noChangeArrowheads="1"/>
          </p:cNvSpPr>
          <p:nvPr/>
        </p:nvSpPr>
        <p:spPr>
          <a:xfrm>
            <a:off x="661988" y="0"/>
            <a:ext cx="7772400" cy="465138"/>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r" defTabSz="4572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smtClean="0">
                <a:ln>
                  <a:noFill/>
                </a:ln>
                <a:solidFill>
                  <a:sysClr val="windowText" lastClr="000000"/>
                </a:solidFill>
                <a:effectLst/>
                <a:uLnTx/>
                <a:uFillTx/>
                <a:latin typeface="Source Sans Pro" panose="020B0503030403020204"/>
              </a:rPr>
              <a:t>Write-Through (REF 1)</a:t>
            </a:r>
            <a:endParaRPr kumimoji="0" lang="en-US" sz="40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55"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6"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7"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8"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9"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60"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61"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62"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3"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4" name="Rectangle 18"/>
          <p:cNvSpPr>
            <a:spLocks noChangeArrowheads="1"/>
          </p:cNvSpPr>
          <p:nvPr/>
        </p:nvSpPr>
        <p:spPr bwMode="blackWhite">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65" name="Rectangle 19"/>
          <p:cNvSpPr>
            <a:spLocks noChangeArrowheads="1"/>
          </p:cNvSpPr>
          <p:nvPr/>
        </p:nvSpPr>
        <p:spPr bwMode="ltGray">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6" name="Rectangle 20"/>
          <p:cNvSpPr>
            <a:spLocks noChangeArrowheads="1"/>
          </p:cNvSpPr>
          <p:nvPr/>
        </p:nvSpPr>
        <p:spPr bwMode="ltGray">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smtClean="0">
                <a:solidFill>
                  <a:prstClr val="black"/>
                </a:solidFill>
                <a:latin typeface="Calibri"/>
                <a:ea typeface="+mn-ea"/>
                <a:cs typeface="+mn-cs"/>
              </a:rPr>
              <a:t>x0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Rectangle 28"/>
          <p:cNvSpPr>
            <a:spLocks noChangeArrowheads="1"/>
          </p:cNvSpPr>
          <p:nvPr/>
        </p:nvSpPr>
        <p:spPr bwMode="blackWhite">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3" name="Rectangle 29"/>
          <p:cNvSpPr>
            <a:spLocks noChangeArrowheads="1"/>
          </p:cNvSpPr>
          <p:nvPr/>
        </p:nvSpPr>
        <p:spPr bwMode="ltGray">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4" name="Rectangle 30"/>
          <p:cNvSpPr>
            <a:spLocks noChangeArrowheads="1"/>
          </p:cNvSpPr>
          <p:nvPr/>
        </p:nvSpPr>
        <p:spPr bwMode="ltGray">
          <a:xfrm>
            <a:off x="4927600" y="40132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5"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6"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7"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8"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79"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0"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1"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2"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3" name="Text Box 40"/>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Misses:  </a:t>
            </a:r>
            <a:r>
              <a:rPr lang="en-US" b="1" dirty="0" smtClean="0">
                <a:solidFill>
                  <a:prstClr val="black"/>
                </a:solidFill>
                <a:latin typeface="Calibri"/>
                <a:ea typeface="+mn-ea"/>
                <a:cs typeface="+mn-cs"/>
              </a:rPr>
              <a:t>	1</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0</a:t>
            </a:r>
          </a:p>
          <a:p>
            <a:pPr fontAlgn="auto">
              <a:spcBef>
                <a:spcPts val="0"/>
              </a:spcBef>
              <a:spcAft>
                <a:spcPts val="0"/>
              </a:spcAft>
            </a:pPr>
            <a:r>
              <a:rPr lang="en-US" b="1" dirty="0">
                <a:solidFill>
                  <a:prstClr val="black"/>
                </a:solidFill>
                <a:latin typeface="Calibri"/>
                <a:ea typeface="+mn-ea"/>
                <a:cs typeface="+mn-cs"/>
              </a:rPr>
              <a:t>Reads:		</a:t>
            </a:r>
            <a:r>
              <a:rPr lang="en-US" b="1" dirty="0" smtClean="0">
                <a:solidFill>
                  <a:prstClr val="black"/>
                </a:solidFill>
                <a:latin typeface="Calibri"/>
                <a:ea typeface="+mn-ea"/>
                <a:cs typeface="+mn-cs"/>
              </a:rPr>
              <a:t>2</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Writes:      	</a:t>
            </a:r>
            <a:r>
              <a:rPr lang="en-US" b="1" dirty="0" smtClean="0">
                <a:solidFill>
                  <a:prstClr val="black"/>
                </a:solidFill>
                <a:latin typeface="Calibri"/>
                <a:ea typeface="+mn-ea"/>
                <a:cs typeface="+mn-cs"/>
              </a:rPr>
              <a:t>0</a:t>
            </a:r>
            <a:endParaRPr lang="en-US" b="1" dirty="0">
              <a:solidFill>
                <a:prstClr val="black"/>
              </a:solidFill>
              <a:latin typeface="Calibri"/>
              <a:ea typeface="+mn-ea"/>
              <a:cs typeface="+mn-cs"/>
            </a:endParaRPr>
          </a:p>
        </p:txBody>
      </p:sp>
      <p:sp>
        <p:nvSpPr>
          <p:cNvPr id="84" name="Rectangle 41"/>
          <p:cNvSpPr>
            <a:spLocks noChangeArrowheads="1"/>
          </p:cNvSpPr>
          <p:nvPr/>
        </p:nvSpPr>
        <p:spPr bwMode="blackWhite">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85" name="Rectangle 42"/>
          <p:cNvSpPr>
            <a:spLocks noChangeArrowheads="1"/>
          </p:cNvSpPr>
          <p:nvPr/>
        </p:nvSpPr>
        <p:spPr bwMode="blackWhite">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0</a:t>
            </a:r>
          </a:p>
        </p:txBody>
      </p:sp>
      <p:sp>
        <p:nvSpPr>
          <p:cNvPr id="86"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87" name="Text Box 15"/>
          <p:cNvSpPr txBox="1">
            <a:spLocks noChangeArrowheads="1"/>
          </p:cNvSpPr>
          <p:nvPr/>
        </p:nvSpPr>
        <p:spPr bwMode="auto">
          <a:xfrm>
            <a:off x="348812" y="1271338"/>
            <a:ext cx="247002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88" name="AutoShape 39"/>
          <p:cNvSpPr>
            <a:spLocks noChangeArrowheads="1"/>
          </p:cNvSpPr>
          <p:nvPr/>
        </p:nvSpPr>
        <p:spPr bwMode="auto">
          <a:xfrm>
            <a:off x="49916" y="1731569"/>
            <a:ext cx="381000" cy="286415"/>
          </a:xfrm>
          <a:prstGeom prst="rightArrow">
            <a:avLst>
              <a:gd name="adj1" fmla="val 50000"/>
              <a:gd name="adj2" fmla="val 41667"/>
            </a:avLst>
          </a:prstGeom>
          <a:solidFill>
            <a:sysClr val="windowText" lastClr="000000"/>
          </a:solidFill>
          <a:ln w="2857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89" name="Text Box 21"/>
          <p:cNvSpPr txBox="1">
            <a:spLocks noChangeArrowheads="1"/>
          </p:cNvSpPr>
          <p:nvPr/>
        </p:nvSpPr>
        <p:spPr bwMode="auto">
          <a:xfrm>
            <a:off x="3581400" y="2641600"/>
            <a:ext cx="2208213"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a:t>
            </a:r>
            <a:r>
              <a:rPr lang="en-US" dirty="0">
                <a:solidFill>
                  <a:prstClr val="black"/>
                </a:solidFill>
                <a:latin typeface="Calibri"/>
                <a:ea typeface="+mn-ea"/>
                <a:cs typeface="+mn-cs"/>
              </a:rPr>
              <a:t>tag   data</a:t>
            </a:r>
          </a:p>
        </p:txBody>
      </p:sp>
      <p:sp>
        <p:nvSpPr>
          <p:cNvPr id="90" name="Rectangle 40"/>
          <p:cNvSpPr>
            <a:spLocks noChangeArrowheads="1"/>
          </p:cNvSpPr>
          <p:nvPr/>
        </p:nvSpPr>
        <p:spPr bwMode="blackWhite">
          <a:xfrm>
            <a:off x="3841526"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91" name="Rectangle 41"/>
          <p:cNvSpPr>
            <a:spLocks noChangeArrowheads="1"/>
          </p:cNvSpPr>
          <p:nvPr/>
        </p:nvSpPr>
        <p:spPr bwMode="blackWhite">
          <a:xfrm>
            <a:off x="3844701"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92" name="Line 50"/>
          <p:cNvSpPr>
            <a:spLocks noChangeShapeType="1"/>
          </p:cNvSpPr>
          <p:nvPr/>
        </p:nvSpPr>
        <p:spPr bwMode="auto">
          <a:xfrm>
            <a:off x="3323892" y="3760766"/>
            <a:ext cx="427260" cy="125434"/>
          </a:xfrm>
          <a:prstGeom prst="line">
            <a:avLst/>
          </a:prstGeom>
          <a:noFill/>
          <a:ln w="57150">
            <a:solidFill>
              <a:srgbClr val="F79646"/>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47" name="Text Box 15"/>
          <p:cNvSpPr txBox="1">
            <a:spLocks noChangeArrowheads="1"/>
          </p:cNvSpPr>
          <p:nvPr/>
        </p:nvSpPr>
        <p:spPr bwMode="auto">
          <a:xfrm>
            <a:off x="2364799" y="1537779"/>
            <a:ext cx="454035" cy="12003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eaLnBrk="1" hangingPunct="1"/>
            <a:r>
              <a:rPr lang="en-US" sz="2400" b="1" dirty="0" smtClean="0">
                <a:solidFill>
                  <a:srgbClr val="FF0000"/>
                </a:solidFill>
                <a:latin typeface="Source Sans Pro" panose="020B0503030403020204"/>
              </a:rPr>
              <a:t>M</a:t>
            </a:r>
            <a:endParaRPr lang="en-US" sz="2400" b="1" dirty="0">
              <a:solidFill>
                <a:srgbClr val="FF0000"/>
              </a:solidFill>
              <a:latin typeface="Source Sans Pro" panose="020B0503030403020204"/>
            </a:endParaRPr>
          </a:p>
          <a:p>
            <a:pPr algn="r" eaLnBrk="1" hangingPunct="1"/>
            <a:endParaRPr lang="en-US" sz="2400" b="1" dirty="0" smtClean="0">
              <a:solidFill>
                <a:srgbClr val="FF0000"/>
              </a:solidFill>
              <a:latin typeface="Source Sans Pro" panose="020B0503030403020204"/>
            </a:endParaRPr>
          </a:p>
          <a:p>
            <a:pPr algn="r" eaLnBrk="1" hangingPunct="1"/>
            <a:endParaRPr lang="en-US" sz="2400" b="1" dirty="0" smtClean="0">
              <a:solidFill>
                <a:srgbClr val="FF0000"/>
              </a:solidFill>
              <a:latin typeface="Source Sans Pro" panose="020B0503030403020204"/>
            </a:endParaRPr>
          </a:p>
        </p:txBody>
      </p:sp>
      <p:sp>
        <p:nvSpPr>
          <p:cNvPr id="98" name="Rectangle 18"/>
          <p:cNvSpPr>
            <a:spLocks noChangeArrowheads="1"/>
          </p:cNvSpPr>
          <p:nvPr/>
        </p:nvSpPr>
        <p:spPr bwMode="blackWhite">
          <a:xfrm>
            <a:off x="4391492" y="3104506"/>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000</a:t>
            </a:r>
          </a:p>
        </p:txBody>
      </p:sp>
      <p:sp>
        <p:nvSpPr>
          <p:cNvPr id="99" name="Rectangle 42"/>
          <p:cNvSpPr>
            <a:spLocks noChangeArrowheads="1"/>
          </p:cNvSpPr>
          <p:nvPr/>
        </p:nvSpPr>
        <p:spPr bwMode="blackWhite">
          <a:xfrm>
            <a:off x="4112092" y="3104506"/>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100" name="Rectangle 44"/>
          <p:cNvSpPr>
            <a:spLocks noChangeArrowheads="1"/>
          </p:cNvSpPr>
          <p:nvPr/>
        </p:nvSpPr>
        <p:spPr bwMode="auto">
          <a:xfrm>
            <a:off x="4924892" y="34061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101" name="Rectangle 45"/>
          <p:cNvSpPr>
            <a:spLocks noChangeArrowheads="1"/>
          </p:cNvSpPr>
          <p:nvPr/>
        </p:nvSpPr>
        <p:spPr bwMode="auto">
          <a:xfrm>
            <a:off x="4924892" y="31013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102" name="Rectangle 46"/>
          <p:cNvSpPr>
            <a:spLocks noChangeArrowheads="1"/>
          </p:cNvSpPr>
          <p:nvPr/>
        </p:nvSpPr>
        <p:spPr bwMode="auto">
          <a:xfrm>
            <a:off x="2359492" y="5263506"/>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29</a:t>
            </a:r>
          </a:p>
        </p:txBody>
      </p:sp>
      <p:sp>
        <p:nvSpPr>
          <p:cNvPr id="103" name="Rectangle 40"/>
          <p:cNvSpPr>
            <a:spLocks noChangeArrowheads="1"/>
          </p:cNvSpPr>
          <p:nvPr/>
        </p:nvSpPr>
        <p:spPr bwMode="blackWhite">
          <a:xfrm>
            <a:off x="3838818" y="3104680"/>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noProof="0" dirty="0" smtClean="0">
                <a:solidFill>
                  <a:prstClr val="black"/>
                </a:solidFill>
                <a:latin typeface="Calibri"/>
                <a:ea typeface="+mn-ea"/>
                <a:cs typeface="+mn-cs"/>
              </a:rPr>
              <a:t>0</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216347358"/>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95</a:t>
            </a:fld>
            <a:endParaRPr lang="en-US" dirty="0"/>
          </a:p>
        </p:txBody>
      </p:sp>
      <p:sp>
        <p:nvSpPr>
          <p:cNvPr id="49" name="Rectangle 2"/>
          <p:cNvSpPr>
            <a:spLocks noChangeArrowheads="1"/>
          </p:cNvSpPr>
          <p:nvPr/>
        </p:nvSpPr>
        <p:spPr bwMode="ltGray">
          <a:xfrm>
            <a:off x="3581400" y="2641600"/>
            <a:ext cx="2514600"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51"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53"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4" name="Rectangle 5"/>
          <p:cNvSpPr txBox="1">
            <a:spLocks noChangeArrowheads="1"/>
          </p:cNvSpPr>
          <p:nvPr/>
        </p:nvSpPr>
        <p:spPr>
          <a:xfrm>
            <a:off x="661988" y="0"/>
            <a:ext cx="7772400" cy="465138"/>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r" defTabSz="4572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smtClean="0">
                <a:ln>
                  <a:noFill/>
                </a:ln>
                <a:solidFill>
                  <a:sysClr val="windowText" lastClr="000000"/>
                </a:solidFill>
                <a:effectLst/>
                <a:uLnTx/>
                <a:uFillTx/>
                <a:latin typeface="Source Sans Pro" panose="020B0503030403020204"/>
              </a:rPr>
              <a:t>Write-Through (REF 2)</a:t>
            </a:r>
            <a:endParaRPr kumimoji="0" lang="en-US" sz="40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55"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6"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7"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8"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9"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60"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61"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62"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3"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4" name="Rectangle 18"/>
          <p:cNvSpPr>
            <a:spLocks noChangeArrowheads="1"/>
          </p:cNvSpPr>
          <p:nvPr/>
        </p:nvSpPr>
        <p:spPr bwMode="blackWhite">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65" name="Rectangle 19"/>
          <p:cNvSpPr>
            <a:spLocks noChangeArrowheads="1"/>
          </p:cNvSpPr>
          <p:nvPr/>
        </p:nvSpPr>
        <p:spPr bwMode="ltGray">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6" name="Rectangle 20"/>
          <p:cNvSpPr>
            <a:spLocks noChangeArrowheads="1"/>
          </p:cNvSpPr>
          <p:nvPr/>
        </p:nvSpPr>
        <p:spPr bwMode="ltGray">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smtClean="0">
                <a:solidFill>
                  <a:prstClr val="black"/>
                </a:solidFill>
                <a:latin typeface="Calibri"/>
                <a:ea typeface="+mn-ea"/>
                <a:cs typeface="+mn-cs"/>
              </a:rPr>
              <a:t>x0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Rectangle 28"/>
          <p:cNvSpPr>
            <a:spLocks noChangeArrowheads="1"/>
          </p:cNvSpPr>
          <p:nvPr/>
        </p:nvSpPr>
        <p:spPr bwMode="blackWhite">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3" name="Rectangle 29"/>
          <p:cNvSpPr>
            <a:spLocks noChangeArrowheads="1"/>
          </p:cNvSpPr>
          <p:nvPr/>
        </p:nvSpPr>
        <p:spPr bwMode="ltGray">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4" name="Rectangle 30"/>
          <p:cNvSpPr>
            <a:spLocks noChangeArrowheads="1"/>
          </p:cNvSpPr>
          <p:nvPr/>
        </p:nvSpPr>
        <p:spPr bwMode="ltGray">
          <a:xfrm>
            <a:off x="4927600" y="40132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5"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6"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7"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8"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79"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0"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1"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2"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3" name="Text Box 40"/>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Misses:  </a:t>
            </a:r>
            <a:r>
              <a:rPr lang="en-US" b="1" dirty="0" smtClean="0">
                <a:solidFill>
                  <a:prstClr val="black"/>
                </a:solidFill>
                <a:latin typeface="Calibri"/>
                <a:ea typeface="+mn-ea"/>
                <a:cs typeface="+mn-cs"/>
              </a:rPr>
              <a:t>	1</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0</a:t>
            </a:r>
          </a:p>
          <a:p>
            <a:pPr fontAlgn="auto">
              <a:spcBef>
                <a:spcPts val="0"/>
              </a:spcBef>
              <a:spcAft>
                <a:spcPts val="0"/>
              </a:spcAft>
            </a:pPr>
            <a:r>
              <a:rPr lang="en-US" b="1" dirty="0">
                <a:solidFill>
                  <a:prstClr val="black"/>
                </a:solidFill>
                <a:latin typeface="Calibri"/>
                <a:ea typeface="+mn-ea"/>
                <a:cs typeface="+mn-cs"/>
              </a:rPr>
              <a:t>Reads:		2</a:t>
            </a:r>
          </a:p>
          <a:p>
            <a:pPr fontAlgn="auto">
              <a:spcBef>
                <a:spcPts val="0"/>
              </a:spcBef>
              <a:spcAft>
                <a:spcPts val="0"/>
              </a:spcAft>
            </a:pPr>
            <a:r>
              <a:rPr lang="en-US" b="1" dirty="0">
                <a:solidFill>
                  <a:prstClr val="black"/>
                </a:solidFill>
                <a:latin typeface="Calibri"/>
                <a:ea typeface="+mn-ea"/>
                <a:cs typeface="+mn-cs"/>
              </a:rPr>
              <a:t>Writes:      	</a:t>
            </a:r>
            <a:r>
              <a:rPr lang="en-US" b="1" dirty="0" smtClean="0">
                <a:solidFill>
                  <a:prstClr val="black"/>
                </a:solidFill>
                <a:latin typeface="Calibri"/>
                <a:ea typeface="+mn-ea"/>
                <a:cs typeface="+mn-cs"/>
              </a:rPr>
              <a:t>0</a:t>
            </a:r>
            <a:endParaRPr lang="en-US" b="1" dirty="0">
              <a:solidFill>
                <a:prstClr val="black"/>
              </a:solidFill>
              <a:latin typeface="Calibri"/>
              <a:ea typeface="+mn-ea"/>
              <a:cs typeface="+mn-cs"/>
            </a:endParaRPr>
          </a:p>
        </p:txBody>
      </p:sp>
      <p:sp>
        <p:nvSpPr>
          <p:cNvPr id="84" name="Rectangle 41"/>
          <p:cNvSpPr>
            <a:spLocks noChangeArrowheads="1"/>
          </p:cNvSpPr>
          <p:nvPr/>
        </p:nvSpPr>
        <p:spPr bwMode="blackWhite">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85" name="Rectangle 42"/>
          <p:cNvSpPr>
            <a:spLocks noChangeArrowheads="1"/>
          </p:cNvSpPr>
          <p:nvPr/>
        </p:nvSpPr>
        <p:spPr bwMode="blackWhite">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0</a:t>
            </a:r>
          </a:p>
        </p:txBody>
      </p:sp>
      <p:sp>
        <p:nvSpPr>
          <p:cNvPr id="86"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87" name="Text Box 15"/>
          <p:cNvSpPr txBox="1">
            <a:spLocks noChangeArrowheads="1"/>
          </p:cNvSpPr>
          <p:nvPr/>
        </p:nvSpPr>
        <p:spPr bwMode="auto">
          <a:xfrm>
            <a:off x="348812" y="1271338"/>
            <a:ext cx="247002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88" name="AutoShape 39"/>
          <p:cNvSpPr>
            <a:spLocks noChangeArrowheads="1"/>
          </p:cNvSpPr>
          <p:nvPr/>
        </p:nvSpPr>
        <p:spPr bwMode="auto">
          <a:xfrm>
            <a:off x="5119" y="1851528"/>
            <a:ext cx="381000" cy="286415"/>
          </a:xfrm>
          <a:prstGeom prst="rightArrow">
            <a:avLst>
              <a:gd name="adj1" fmla="val 50000"/>
              <a:gd name="adj2" fmla="val 41667"/>
            </a:avLst>
          </a:prstGeom>
          <a:solidFill>
            <a:sysClr val="windowText" lastClr="000000"/>
          </a:solidFill>
          <a:ln w="2857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89" name="Text Box 21"/>
          <p:cNvSpPr txBox="1">
            <a:spLocks noChangeArrowheads="1"/>
          </p:cNvSpPr>
          <p:nvPr/>
        </p:nvSpPr>
        <p:spPr bwMode="auto">
          <a:xfrm>
            <a:off x="3581400" y="2641600"/>
            <a:ext cx="2208213"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a:t>
            </a:r>
            <a:r>
              <a:rPr lang="en-US" dirty="0">
                <a:solidFill>
                  <a:prstClr val="black"/>
                </a:solidFill>
                <a:latin typeface="Calibri"/>
                <a:ea typeface="+mn-ea"/>
                <a:cs typeface="+mn-cs"/>
              </a:rPr>
              <a:t>tag   data</a:t>
            </a:r>
          </a:p>
        </p:txBody>
      </p:sp>
      <p:sp>
        <p:nvSpPr>
          <p:cNvPr id="90" name="Rectangle 40"/>
          <p:cNvSpPr>
            <a:spLocks noChangeArrowheads="1"/>
          </p:cNvSpPr>
          <p:nvPr/>
        </p:nvSpPr>
        <p:spPr bwMode="blackWhite">
          <a:xfrm>
            <a:off x="3841526"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91" name="Rectangle 41"/>
          <p:cNvSpPr>
            <a:spLocks noChangeArrowheads="1"/>
          </p:cNvSpPr>
          <p:nvPr/>
        </p:nvSpPr>
        <p:spPr bwMode="blackWhite">
          <a:xfrm>
            <a:off x="3844701"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92" name="Line 50"/>
          <p:cNvSpPr>
            <a:spLocks noChangeShapeType="1"/>
          </p:cNvSpPr>
          <p:nvPr/>
        </p:nvSpPr>
        <p:spPr bwMode="auto">
          <a:xfrm>
            <a:off x="3365287" y="3750461"/>
            <a:ext cx="427260" cy="125434"/>
          </a:xfrm>
          <a:prstGeom prst="line">
            <a:avLst/>
          </a:prstGeom>
          <a:noFill/>
          <a:ln w="57150">
            <a:solidFill>
              <a:srgbClr val="F79646"/>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47" name="Text Box 15"/>
          <p:cNvSpPr txBox="1">
            <a:spLocks noChangeArrowheads="1"/>
          </p:cNvSpPr>
          <p:nvPr/>
        </p:nvSpPr>
        <p:spPr bwMode="auto">
          <a:xfrm>
            <a:off x="2364799" y="1537779"/>
            <a:ext cx="454035" cy="12003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eaLnBrk="1" hangingPunct="1"/>
            <a:r>
              <a:rPr lang="en-US" sz="2400" b="1" dirty="0" smtClean="0">
                <a:solidFill>
                  <a:srgbClr val="FF0000"/>
                </a:solidFill>
                <a:latin typeface="Source Sans Pro" panose="020B0503030403020204"/>
              </a:rPr>
              <a:t>M</a:t>
            </a:r>
            <a:endParaRPr lang="en-US" sz="2400" b="1" dirty="0">
              <a:solidFill>
                <a:srgbClr val="FF0000"/>
              </a:solidFill>
              <a:latin typeface="Source Sans Pro" panose="020B0503030403020204"/>
            </a:endParaRPr>
          </a:p>
          <a:p>
            <a:pPr algn="r" eaLnBrk="1" hangingPunct="1"/>
            <a:endParaRPr lang="en-US" sz="2400" b="1" dirty="0" smtClean="0">
              <a:solidFill>
                <a:srgbClr val="FF0000"/>
              </a:solidFill>
              <a:latin typeface="Source Sans Pro" panose="020B0503030403020204"/>
            </a:endParaRPr>
          </a:p>
          <a:p>
            <a:pPr algn="r" eaLnBrk="1" hangingPunct="1"/>
            <a:endParaRPr lang="en-US" sz="2400" b="1" dirty="0" smtClean="0">
              <a:solidFill>
                <a:srgbClr val="FF0000"/>
              </a:solidFill>
              <a:latin typeface="Source Sans Pro" panose="020B0503030403020204"/>
            </a:endParaRPr>
          </a:p>
        </p:txBody>
      </p:sp>
      <p:sp>
        <p:nvSpPr>
          <p:cNvPr id="98" name="Rectangle 18"/>
          <p:cNvSpPr>
            <a:spLocks noChangeArrowheads="1"/>
          </p:cNvSpPr>
          <p:nvPr/>
        </p:nvSpPr>
        <p:spPr bwMode="blackWhite">
          <a:xfrm>
            <a:off x="4391492" y="3104506"/>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000</a:t>
            </a:r>
          </a:p>
        </p:txBody>
      </p:sp>
      <p:sp>
        <p:nvSpPr>
          <p:cNvPr id="99" name="Rectangle 42"/>
          <p:cNvSpPr>
            <a:spLocks noChangeArrowheads="1"/>
          </p:cNvSpPr>
          <p:nvPr/>
        </p:nvSpPr>
        <p:spPr bwMode="blackWhite">
          <a:xfrm>
            <a:off x="4112092" y="3104506"/>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100" name="Rectangle 44"/>
          <p:cNvSpPr>
            <a:spLocks noChangeArrowheads="1"/>
          </p:cNvSpPr>
          <p:nvPr/>
        </p:nvSpPr>
        <p:spPr bwMode="auto">
          <a:xfrm>
            <a:off x="4924892" y="34061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101" name="Rectangle 45"/>
          <p:cNvSpPr>
            <a:spLocks noChangeArrowheads="1"/>
          </p:cNvSpPr>
          <p:nvPr/>
        </p:nvSpPr>
        <p:spPr bwMode="auto">
          <a:xfrm>
            <a:off x="4924892" y="31013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102" name="Rectangle 46"/>
          <p:cNvSpPr>
            <a:spLocks noChangeArrowheads="1"/>
          </p:cNvSpPr>
          <p:nvPr/>
        </p:nvSpPr>
        <p:spPr bwMode="auto">
          <a:xfrm>
            <a:off x="2359492" y="5263506"/>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29</a:t>
            </a:r>
          </a:p>
        </p:txBody>
      </p:sp>
      <p:sp>
        <p:nvSpPr>
          <p:cNvPr id="103" name="Rectangle 40"/>
          <p:cNvSpPr>
            <a:spLocks noChangeArrowheads="1"/>
          </p:cNvSpPr>
          <p:nvPr/>
        </p:nvSpPr>
        <p:spPr bwMode="blackWhite">
          <a:xfrm>
            <a:off x="3838818" y="3104680"/>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Tree>
    <p:extLst>
      <p:ext uri="{BB962C8B-B14F-4D97-AF65-F5344CB8AC3E}">
        <p14:creationId xmlns:p14="http://schemas.microsoft.com/office/powerpoint/2010/main" val="2484859128"/>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96</a:t>
            </a:fld>
            <a:endParaRPr lang="en-US" dirty="0"/>
          </a:p>
        </p:txBody>
      </p:sp>
      <p:sp>
        <p:nvSpPr>
          <p:cNvPr id="49" name="Rectangle 2"/>
          <p:cNvSpPr>
            <a:spLocks noChangeArrowheads="1"/>
          </p:cNvSpPr>
          <p:nvPr/>
        </p:nvSpPr>
        <p:spPr bwMode="ltGray">
          <a:xfrm>
            <a:off x="3581400" y="2641600"/>
            <a:ext cx="2514600"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51"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53"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4" name="Rectangle 5"/>
          <p:cNvSpPr txBox="1">
            <a:spLocks noChangeArrowheads="1"/>
          </p:cNvSpPr>
          <p:nvPr/>
        </p:nvSpPr>
        <p:spPr>
          <a:xfrm>
            <a:off x="661988" y="0"/>
            <a:ext cx="7772400" cy="465138"/>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r" defTabSz="4572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smtClean="0">
                <a:ln>
                  <a:noFill/>
                </a:ln>
                <a:solidFill>
                  <a:sysClr val="windowText" lastClr="000000"/>
                </a:solidFill>
                <a:effectLst/>
                <a:uLnTx/>
                <a:uFillTx/>
                <a:latin typeface="Source Sans Pro" panose="020B0503030403020204"/>
              </a:rPr>
              <a:t>Write-Through (REF 2)</a:t>
            </a:r>
            <a:endParaRPr kumimoji="0" lang="en-US" sz="40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55"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6"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7"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8"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9"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60"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61"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62"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3"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4" name="Rectangle 18"/>
          <p:cNvSpPr>
            <a:spLocks noChangeArrowheads="1"/>
          </p:cNvSpPr>
          <p:nvPr/>
        </p:nvSpPr>
        <p:spPr bwMode="blackWhite">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65" name="Rectangle 19"/>
          <p:cNvSpPr>
            <a:spLocks noChangeArrowheads="1"/>
          </p:cNvSpPr>
          <p:nvPr/>
        </p:nvSpPr>
        <p:spPr bwMode="ltGray">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6" name="Rectangle 20"/>
          <p:cNvSpPr>
            <a:spLocks noChangeArrowheads="1"/>
          </p:cNvSpPr>
          <p:nvPr/>
        </p:nvSpPr>
        <p:spPr bwMode="ltGray">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smtClean="0">
                <a:solidFill>
                  <a:prstClr val="black"/>
                </a:solidFill>
                <a:latin typeface="Calibri"/>
                <a:ea typeface="+mn-ea"/>
                <a:cs typeface="+mn-cs"/>
              </a:rPr>
              <a:t>x0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Rectangle 28"/>
          <p:cNvSpPr>
            <a:spLocks noChangeArrowheads="1"/>
          </p:cNvSpPr>
          <p:nvPr/>
        </p:nvSpPr>
        <p:spPr bwMode="blackWhite">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3" name="Rectangle 29"/>
          <p:cNvSpPr>
            <a:spLocks noChangeArrowheads="1"/>
          </p:cNvSpPr>
          <p:nvPr/>
        </p:nvSpPr>
        <p:spPr bwMode="ltGray">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4" name="Rectangle 30"/>
          <p:cNvSpPr>
            <a:spLocks noChangeArrowheads="1"/>
          </p:cNvSpPr>
          <p:nvPr/>
        </p:nvSpPr>
        <p:spPr bwMode="ltGray">
          <a:xfrm>
            <a:off x="4927600" y="40132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5"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6"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7"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8"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79"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0"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1"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2"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3" name="Text Box 40"/>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Misses:  </a:t>
            </a:r>
            <a:r>
              <a:rPr lang="en-US" b="1" dirty="0" smtClean="0">
                <a:solidFill>
                  <a:prstClr val="black"/>
                </a:solidFill>
                <a:latin typeface="Calibri"/>
                <a:ea typeface="+mn-ea"/>
                <a:cs typeface="+mn-cs"/>
              </a:rPr>
              <a:t>	2</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0</a:t>
            </a:r>
          </a:p>
          <a:p>
            <a:pPr fontAlgn="auto">
              <a:spcBef>
                <a:spcPts val="0"/>
              </a:spcBef>
              <a:spcAft>
                <a:spcPts val="0"/>
              </a:spcAft>
            </a:pPr>
            <a:r>
              <a:rPr lang="en-US" b="1" dirty="0">
                <a:solidFill>
                  <a:prstClr val="black"/>
                </a:solidFill>
                <a:latin typeface="Calibri"/>
                <a:ea typeface="+mn-ea"/>
                <a:cs typeface="+mn-cs"/>
              </a:rPr>
              <a:t>Reads:		</a:t>
            </a:r>
            <a:r>
              <a:rPr lang="en-US" b="1" dirty="0" smtClean="0">
                <a:solidFill>
                  <a:prstClr val="black"/>
                </a:solidFill>
                <a:latin typeface="Calibri"/>
                <a:ea typeface="+mn-ea"/>
                <a:cs typeface="+mn-cs"/>
              </a:rPr>
              <a:t>4</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Writes:      	</a:t>
            </a:r>
            <a:r>
              <a:rPr lang="en-US" b="1" dirty="0" smtClean="0">
                <a:solidFill>
                  <a:prstClr val="black"/>
                </a:solidFill>
                <a:latin typeface="Calibri"/>
                <a:ea typeface="+mn-ea"/>
                <a:cs typeface="+mn-cs"/>
              </a:rPr>
              <a:t>0</a:t>
            </a:r>
            <a:endParaRPr lang="en-US" b="1" dirty="0">
              <a:solidFill>
                <a:prstClr val="black"/>
              </a:solidFill>
              <a:latin typeface="Calibri"/>
              <a:ea typeface="+mn-ea"/>
              <a:cs typeface="+mn-cs"/>
            </a:endParaRPr>
          </a:p>
        </p:txBody>
      </p:sp>
      <p:sp>
        <p:nvSpPr>
          <p:cNvPr id="84" name="Rectangle 41"/>
          <p:cNvSpPr>
            <a:spLocks noChangeArrowheads="1"/>
          </p:cNvSpPr>
          <p:nvPr/>
        </p:nvSpPr>
        <p:spPr bwMode="blackWhite">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85" name="Rectangle 42"/>
          <p:cNvSpPr>
            <a:spLocks noChangeArrowheads="1"/>
          </p:cNvSpPr>
          <p:nvPr/>
        </p:nvSpPr>
        <p:spPr bwMode="blackWhite">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0</a:t>
            </a:r>
          </a:p>
        </p:txBody>
      </p:sp>
      <p:sp>
        <p:nvSpPr>
          <p:cNvPr id="86"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87" name="Text Box 15"/>
          <p:cNvSpPr txBox="1">
            <a:spLocks noChangeArrowheads="1"/>
          </p:cNvSpPr>
          <p:nvPr/>
        </p:nvSpPr>
        <p:spPr bwMode="auto">
          <a:xfrm>
            <a:off x="348812" y="1271338"/>
            <a:ext cx="247002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88" name="AutoShape 39"/>
          <p:cNvSpPr>
            <a:spLocks noChangeArrowheads="1"/>
          </p:cNvSpPr>
          <p:nvPr/>
        </p:nvSpPr>
        <p:spPr bwMode="auto">
          <a:xfrm>
            <a:off x="5119" y="1851528"/>
            <a:ext cx="381000" cy="286415"/>
          </a:xfrm>
          <a:prstGeom prst="rightArrow">
            <a:avLst>
              <a:gd name="adj1" fmla="val 50000"/>
              <a:gd name="adj2" fmla="val 41667"/>
            </a:avLst>
          </a:prstGeom>
          <a:solidFill>
            <a:sysClr val="windowText" lastClr="000000"/>
          </a:solidFill>
          <a:ln w="2857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89" name="Text Box 21"/>
          <p:cNvSpPr txBox="1">
            <a:spLocks noChangeArrowheads="1"/>
          </p:cNvSpPr>
          <p:nvPr/>
        </p:nvSpPr>
        <p:spPr bwMode="auto">
          <a:xfrm>
            <a:off x="3581400" y="2641600"/>
            <a:ext cx="2208213"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a:t>
            </a:r>
            <a:r>
              <a:rPr lang="en-US" dirty="0">
                <a:solidFill>
                  <a:prstClr val="black"/>
                </a:solidFill>
                <a:latin typeface="Calibri"/>
                <a:ea typeface="+mn-ea"/>
                <a:cs typeface="+mn-cs"/>
              </a:rPr>
              <a:t>tag   data</a:t>
            </a:r>
          </a:p>
        </p:txBody>
      </p:sp>
      <p:sp>
        <p:nvSpPr>
          <p:cNvPr id="90" name="Rectangle 40"/>
          <p:cNvSpPr>
            <a:spLocks noChangeArrowheads="1"/>
          </p:cNvSpPr>
          <p:nvPr/>
        </p:nvSpPr>
        <p:spPr bwMode="blackWhite">
          <a:xfrm>
            <a:off x="3841526"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91" name="Rectangle 41"/>
          <p:cNvSpPr>
            <a:spLocks noChangeArrowheads="1"/>
          </p:cNvSpPr>
          <p:nvPr/>
        </p:nvSpPr>
        <p:spPr bwMode="blackWhite">
          <a:xfrm>
            <a:off x="3844701"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92" name="Line 50"/>
          <p:cNvSpPr>
            <a:spLocks noChangeShapeType="1"/>
          </p:cNvSpPr>
          <p:nvPr/>
        </p:nvSpPr>
        <p:spPr bwMode="auto">
          <a:xfrm>
            <a:off x="3384550" y="3087868"/>
            <a:ext cx="427260" cy="125434"/>
          </a:xfrm>
          <a:prstGeom prst="line">
            <a:avLst/>
          </a:prstGeom>
          <a:noFill/>
          <a:ln w="57150">
            <a:solidFill>
              <a:srgbClr val="F79646"/>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98" name="Rectangle 18"/>
          <p:cNvSpPr>
            <a:spLocks noChangeArrowheads="1"/>
          </p:cNvSpPr>
          <p:nvPr/>
        </p:nvSpPr>
        <p:spPr bwMode="blackWhite">
          <a:xfrm>
            <a:off x="4391492" y="3104506"/>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000</a:t>
            </a:r>
          </a:p>
        </p:txBody>
      </p:sp>
      <p:sp>
        <p:nvSpPr>
          <p:cNvPr id="99" name="Rectangle 42"/>
          <p:cNvSpPr>
            <a:spLocks noChangeArrowheads="1"/>
          </p:cNvSpPr>
          <p:nvPr/>
        </p:nvSpPr>
        <p:spPr bwMode="blackWhite">
          <a:xfrm>
            <a:off x="4112092" y="3104506"/>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100" name="Rectangle 44"/>
          <p:cNvSpPr>
            <a:spLocks noChangeArrowheads="1"/>
          </p:cNvSpPr>
          <p:nvPr/>
        </p:nvSpPr>
        <p:spPr bwMode="auto">
          <a:xfrm>
            <a:off x="4924892" y="34061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101" name="Rectangle 45"/>
          <p:cNvSpPr>
            <a:spLocks noChangeArrowheads="1"/>
          </p:cNvSpPr>
          <p:nvPr/>
        </p:nvSpPr>
        <p:spPr bwMode="auto">
          <a:xfrm>
            <a:off x="4924892" y="31013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102" name="Rectangle 46"/>
          <p:cNvSpPr>
            <a:spLocks noChangeArrowheads="1"/>
          </p:cNvSpPr>
          <p:nvPr/>
        </p:nvSpPr>
        <p:spPr bwMode="auto">
          <a:xfrm>
            <a:off x="2359492" y="5263506"/>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29</a:t>
            </a:r>
          </a:p>
        </p:txBody>
      </p:sp>
      <p:sp>
        <p:nvSpPr>
          <p:cNvPr id="103" name="Rectangle 40"/>
          <p:cNvSpPr>
            <a:spLocks noChangeArrowheads="1"/>
          </p:cNvSpPr>
          <p:nvPr/>
        </p:nvSpPr>
        <p:spPr bwMode="blackWhite">
          <a:xfrm>
            <a:off x="3838818" y="3104680"/>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1</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
        <p:nvSpPr>
          <p:cNvPr id="93" name="Text Box 15"/>
          <p:cNvSpPr txBox="1">
            <a:spLocks noChangeArrowheads="1"/>
          </p:cNvSpPr>
          <p:nvPr/>
        </p:nvSpPr>
        <p:spPr bwMode="auto">
          <a:xfrm>
            <a:off x="2295484" y="1524000"/>
            <a:ext cx="397929"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eaLnBrk="1" hangingPunct="1"/>
            <a:r>
              <a:rPr lang="en-US" sz="2000" b="1" dirty="0" smtClean="0">
                <a:solidFill>
                  <a:srgbClr val="FF0000"/>
                </a:solidFill>
                <a:latin typeface="Source Sans Pro" panose="020B0503030403020204"/>
              </a:rPr>
              <a:t>M</a:t>
            </a:r>
          </a:p>
          <a:p>
            <a:pPr algn="r" eaLnBrk="1" hangingPunct="1"/>
            <a:r>
              <a:rPr lang="en-US" sz="2000" b="1" dirty="0">
                <a:solidFill>
                  <a:srgbClr val="FF0000"/>
                </a:solidFill>
                <a:latin typeface="Source Sans Pro" panose="020B0503030403020204"/>
              </a:rPr>
              <a:t>M</a:t>
            </a:r>
          </a:p>
          <a:p>
            <a:pPr algn="r" eaLnBrk="1" hangingPunct="1"/>
            <a:endParaRPr lang="en-US" sz="2000" b="1" dirty="0" smtClean="0">
              <a:solidFill>
                <a:srgbClr val="FF0000"/>
              </a:solidFill>
              <a:latin typeface="Source Sans Pro" panose="020B0503030403020204"/>
            </a:endParaRPr>
          </a:p>
          <a:p>
            <a:pPr algn="r" eaLnBrk="1" hangingPunct="1"/>
            <a:endParaRPr lang="en-US" sz="2000" b="1" dirty="0" smtClean="0">
              <a:solidFill>
                <a:srgbClr val="FF0000"/>
              </a:solidFill>
              <a:latin typeface="Source Sans Pro" panose="020B0503030403020204"/>
            </a:endParaRPr>
          </a:p>
        </p:txBody>
      </p:sp>
      <p:sp>
        <p:nvSpPr>
          <p:cNvPr id="106" name="Rectangle 28"/>
          <p:cNvSpPr>
            <a:spLocks noChangeArrowheads="1"/>
          </p:cNvSpPr>
          <p:nvPr/>
        </p:nvSpPr>
        <p:spPr bwMode="blackWhite">
          <a:xfrm>
            <a:off x="4400017" y="3713843"/>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011</a:t>
            </a:r>
          </a:p>
        </p:txBody>
      </p:sp>
      <p:sp>
        <p:nvSpPr>
          <p:cNvPr id="107" name="Rectangle 43"/>
          <p:cNvSpPr>
            <a:spLocks noChangeArrowheads="1"/>
          </p:cNvSpPr>
          <p:nvPr/>
        </p:nvSpPr>
        <p:spPr bwMode="blackWhite">
          <a:xfrm>
            <a:off x="4123792" y="3713843"/>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a:t>
            </a:r>
          </a:p>
        </p:txBody>
      </p:sp>
      <p:sp>
        <p:nvSpPr>
          <p:cNvPr id="108" name="Rectangle 47"/>
          <p:cNvSpPr>
            <a:spLocks noChangeArrowheads="1"/>
          </p:cNvSpPr>
          <p:nvPr/>
        </p:nvSpPr>
        <p:spPr bwMode="auto">
          <a:xfrm>
            <a:off x="4930242" y="371701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162</a:t>
            </a:r>
          </a:p>
        </p:txBody>
      </p:sp>
      <p:sp>
        <p:nvSpPr>
          <p:cNvPr id="109" name="Rectangle 48"/>
          <p:cNvSpPr>
            <a:spLocks noChangeArrowheads="1"/>
          </p:cNvSpPr>
          <p:nvPr/>
        </p:nvSpPr>
        <p:spPr bwMode="auto">
          <a:xfrm>
            <a:off x="4930242" y="402181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173</a:t>
            </a:r>
          </a:p>
        </p:txBody>
      </p:sp>
      <p:sp>
        <p:nvSpPr>
          <p:cNvPr id="110" name="Rectangle 49"/>
          <p:cNvSpPr>
            <a:spLocks noChangeArrowheads="1"/>
          </p:cNvSpPr>
          <p:nvPr/>
        </p:nvSpPr>
        <p:spPr bwMode="auto">
          <a:xfrm>
            <a:off x="2368017" y="5568043"/>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173</a:t>
            </a:r>
          </a:p>
        </p:txBody>
      </p:sp>
      <p:sp>
        <p:nvSpPr>
          <p:cNvPr id="111" name="Rectangle 41"/>
          <p:cNvSpPr>
            <a:spLocks noChangeArrowheads="1"/>
          </p:cNvSpPr>
          <p:nvPr/>
        </p:nvSpPr>
        <p:spPr bwMode="blackWhite">
          <a:xfrm>
            <a:off x="3850518" y="3714017"/>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800" b="1" kern="0" dirty="0">
                <a:solidFill>
                  <a:prstClr val="black"/>
                </a:solidFill>
                <a:latin typeface="Calibri"/>
                <a:ea typeface="+mn-ea"/>
                <a:cs typeface="+mn-cs"/>
              </a:rPr>
              <a:t>0</a:t>
            </a:r>
            <a:endParaRPr kumimoji="0" lang="en-US" sz="1800" b="1" i="0" u="none" strike="noStrike" kern="0" cap="none" spc="0" normalizeH="0" baseline="0" noProof="0" dirty="0" smtClean="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84769245"/>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97</a:t>
            </a:fld>
            <a:endParaRPr lang="en-US" dirty="0"/>
          </a:p>
        </p:txBody>
      </p:sp>
      <p:sp>
        <p:nvSpPr>
          <p:cNvPr id="49" name="Rectangle 2"/>
          <p:cNvSpPr>
            <a:spLocks noChangeArrowheads="1"/>
          </p:cNvSpPr>
          <p:nvPr/>
        </p:nvSpPr>
        <p:spPr bwMode="ltGray">
          <a:xfrm>
            <a:off x="3581400" y="2641600"/>
            <a:ext cx="2514600"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51"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53"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4" name="Rectangle 5"/>
          <p:cNvSpPr txBox="1">
            <a:spLocks noChangeArrowheads="1"/>
          </p:cNvSpPr>
          <p:nvPr/>
        </p:nvSpPr>
        <p:spPr>
          <a:xfrm>
            <a:off x="661988" y="0"/>
            <a:ext cx="7772400" cy="465138"/>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r" defTabSz="4572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smtClean="0">
                <a:ln>
                  <a:noFill/>
                </a:ln>
                <a:solidFill>
                  <a:sysClr val="windowText" lastClr="000000"/>
                </a:solidFill>
                <a:effectLst/>
                <a:uLnTx/>
                <a:uFillTx/>
                <a:latin typeface="Source Sans Pro" panose="020B0503030403020204"/>
              </a:rPr>
              <a:t>Write-Through (REF 3)</a:t>
            </a:r>
            <a:endParaRPr kumimoji="0" lang="en-US" sz="40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55"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6"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7"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8"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9"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60"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61"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62"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3"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4" name="Rectangle 18"/>
          <p:cNvSpPr>
            <a:spLocks noChangeArrowheads="1"/>
          </p:cNvSpPr>
          <p:nvPr/>
        </p:nvSpPr>
        <p:spPr bwMode="blackWhite">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65" name="Rectangle 19"/>
          <p:cNvSpPr>
            <a:spLocks noChangeArrowheads="1"/>
          </p:cNvSpPr>
          <p:nvPr/>
        </p:nvSpPr>
        <p:spPr bwMode="ltGray">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6" name="Rectangle 20"/>
          <p:cNvSpPr>
            <a:spLocks noChangeArrowheads="1"/>
          </p:cNvSpPr>
          <p:nvPr/>
        </p:nvSpPr>
        <p:spPr bwMode="ltGray">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smtClean="0">
                <a:solidFill>
                  <a:prstClr val="black"/>
                </a:solidFill>
                <a:latin typeface="Calibri"/>
                <a:ea typeface="+mn-ea"/>
                <a:cs typeface="+mn-cs"/>
              </a:rPr>
              <a:t>x0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Rectangle 28"/>
          <p:cNvSpPr>
            <a:spLocks noChangeArrowheads="1"/>
          </p:cNvSpPr>
          <p:nvPr/>
        </p:nvSpPr>
        <p:spPr bwMode="blackWhite">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3" name="Rectangle 29"/>
          <p:cNvSpPr>
            <a:spLocks noChangeArrowheads="1"/>
          </p:cNvSpPr>
          <p:nvPr/>
        </p:nvSpPr>
        <p:spPr bwMode="ltGray">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4" name="Rectangle 30"/>
          <p:cNvSpPr>
            <a:spLocks noChangeArrowheads="1"/>
          </p:cNvSpPr>
          <p:nvPr/>
        </p:nvSpPr>
        <p:spPr bwMode="ltGray">
          <a:xfrm>
            <a:off x="4927600" y="40132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5"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6"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7"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8"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79"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0"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1"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2"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3" name="Text Box 40"/>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Misses:  </a:t>
            </a:r>
            <a:r>
              <a:rPr lang="en-US" b="1" dirty="0" smtClean="0">
                <a:solidFill>
                  <a:prstClr val="black"/>
                </a:solidFill>
                <a:latin typeface="Calibri"/>
                <a:ea typeface="+mn-ea"/>
                <a:cs typeface="+mn-cs"/>
              </a:rPr>
              <a:t>	2</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0</a:t>
            </a:r>
          </a:p>
          <a:p>
            <a:pPr fontAlgn="auto">
              <a:spcBef>
                <a:spcPts val="0"/>
              </a:spcBef>
              <a:spcAft>
                <a:spcPts val="0"/>
              </a:spcAft>
            </a:pPr>
            <a:r>
              <a:rPr lang="en-US" b="1" dirty="0">
                <a:solidFill>
                  <a:prstClr val="black"/>
                </a:solidFill>
                <a:latin typeface="Calibri"/>
                <a:ea typeface="+mn-ea"/>
                <a:cs typeface="+mn-cs"/>
              </a:rPr>
              <a:t>Reads:		</a:t>
            </a:r>
            <a:r>
              <a:rPr lang="en-US" b="1" dirty="0" smtClean="0">
                <a:solidFill>
                  <a:prstClr val="black"/>
                </a:solidFill>
                <a:latin typeface="Calibri"/>
                <a:ea typeface="+mn-ea"/>
                <a:cs typeface="+mn-cs"/>
              </a:rPr>
              <a:t>4</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Writes:      	</a:t>
            </a:r>
            <a:r>
              <a:rPr lang="en-US" b="1" dirty="0" smtClean="0">
                <a:solidFill>
                  <a:prstClr val="black"/>
                </a:solidFill>
                <a:latin typeface="Calibri"/>
                <a:ea typeface="+mn-ea"/>
                <a:cs typeface="+mn-cs"/>
              </a:rPr>
              <a:t>0</a:t>
            </a:r>
            <a:endParaRPr lang="en-US" b="1" dirty="0">
              <a:solidFill>
                <a:prstClr val="black"/>
              </a:solidFill>
              <a:latin typeface="Calibri"/>
              <a:ea typeface="+mn-ea"/>
              <a:cs typeface="+mn-cs"/>
            </a:endParaRPr>
          </a:p>
        </p:txBody>
      </p:sp>
      <p:sp>
        <p:nvSpPr>
          <p:cNvPr id="84" name="Rectangle 41"/>
          <p:cNvSpPr>
            <a:spLocks noChangeArrowheads="1"/>
          </p:cNvSpPr>
          <p:nvPr/>
        </p:nvSpPr>
        <p:spPr bwMode="blackWhite">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85" name="Rectangle 42"/>
          <p:cNvSpPr>
            <a:spLocks noChangeArrowheads="1"/>
          </p:cNvSpPr>
          <p:nvPr/>
        </p:nvSpPr>
        <p:spPr bwMode="blackWhite">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0</a:t>
            </a:r>
          </a:p>
        </p:txBody>
      </p:sp>
      <p:sp>
        <p:nvSpPr>
          <p:cNvPr id="86"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87" name="Text Box 15"/>
          <p:cNvSpPr txBox="1">
            <a:spLocks noChangeArrowheads="1"/>
          </p:cNvSpPr>
          <p:nvPr/>
        </p:nvSpPr>
        <p:spPr bwMode="auto">
          <a:xfrm>
            <a:off x="348812" y="1271338"/>
            <a:ext cx="247002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88" name="AutoShape 39"/>
          <p:cNvSpPr>
            <a:spLocks noChangeArrowheads="1"/>
          </p:cNvSpPr>
          <p:nvPr/>
        </p:nvSpPr>
        <p:spPr bwMode="auto">
          <a:xfrm>
            <a:off x="-7812" y="2139085"/>
            <a:ext cx="381000" cy="286415"/>
          </a:xfrm>
          <a:prstGeom prst="rightArrow">
            <a:avLst>
              <a:gd name="adj1" fmla="val 50000"/>
              <a:gd name="adj2" fmla="val 41667"/>
            </a:avLst>
          </a:prstGeom>
          <a:solidFill>
            <a:sysClr val="windowText" lastClr="000000"/>
          </a:solidFill>
          <a:ln w="2857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89" name="Text Box 21"/>
          <p:cNvSpPr txBox="1">
            <a:spLocks noChangeArrowheads="1"/>
          </p:cNvSpPr>
          <p:nvPr/>
        </p:nvSpPr>
        <p:spPr bwMode="auto">
          <a:xfrm>
            <a:off x="3581400" y="2641600"/>
            <a:ext cx="2208213"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a:t>
            </a:r>
            <a:r>
              <a:rPr lang="en-US" dirty="0">
                <a:solidFill>
                  <a:prstClr val="black"/>
                </a:solidFill>
                <a:latin typeface="Calibri"/>
                <a:ea typeface="+mn-ea"/>
                <a:cs typeface="+mn-cs"/>
              </a:rPr>
              <a:t>tag   data</a:t>
            </a:r>
          </a:p>
        </p:txBody>
      </p:sp>
      <p:sp>
        <p:nvSpPr>
          <p:cNvPr id="90" name="Rectangle 40"/>
          <p:cNvSpPr>
            <a:spLocks noChangeArrowheads="1"/>
          </p:cNvSpPr>
          <p:nvPr/>
        </p:nvSpPr>
        <p:spPr bwMode="blackWhite">
          <a:xfrm>
            <a:off x="3841526"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91" name="Rectangle 41"/>
          <p:cNvSpPr>
            <a:spLocks noChangeArrowheads="1"/>
          </p:cNvSpPr>
          <p:nvPr/>
        </p:nvSpPr>
        <p:spPr bwMode="blackWhite">
          <a:xfrm>
            <a:off x="3844701"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98" name="Rectangle 18"/>
          <p:cNvSpPr>
            <a:spLocks noChangeArrowheads="1"/>
          </p:cNvSpPr>
          <p:nvPr/>
        </p:nvSpPr>
        <p:spPr bwMode="blackWhite">
          <a:xfrm>
            <a:off x="4391492" y="3104506"/>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000</a:t>
            </a:r>
          </a:p>
        </p:txBody>
      </p:sp>
      <p:sp>
        <p:nvSpPr>
          <p:cNvPr id="99" name="Rectangle 42"/>
          <p:cNvSpPr>
            <a:spLocks noChangeArrowheads="1"/>
          </p:cNvSpPr>
          <p:nvPr/>
        </p:nvSpPr>
        <p:spPr bwMode="blackWhite">
          <a:xfrm>
            <a:off x="4112092" y="3104506"/>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100" name="Rectangle 44"/>
          <p:cNvSpPr>
            <a:spLocks noChangeArrowheads="1"/>
          </p:cNvSpPr>
          <p:nvPr/>
        </p:nvSpPr>
        <p:spPr bwMode="auto">
          <a:xfrm>
            <a:off x="4924892" y="34061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101" name="Rectangle 45"/>
          <p:cNvSpPr>
            <a:spLocks noChangeArrowheads="1"/>
          </p:cNvSpPr>
          <p:nvPr/>
        </p:nvSpPr>
        <p:spPr bwMode="auto">
          <a:xfrm>
            <a:off x="4924892" y="31013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102" name="Rectangle 46"/>
          <p:cNvSpPr>
            <a:spLocks noChangeArrowheads="1"/>
          </p:cNvSpPr>
          <p:nvPr/>
        </p:nvSpPr>
        <p:spPr bwMode="auto">
          <a:xfrm>
            <a:off x="2359492" y="5263506"/>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29</a:t>
            </a:r>
          </a:p>
        </p:txBody>
      </p:sp>
      <p:sp>
        <p:nvSpPr>
          <p:cNvPr id="103" name="Rectangle 40"/>
          <p:cNvSpPr>
            <a:spLocks noChangeArrowheads="1"/>
          </p:cNvSpPr>
          <p:nvPr/>
        </p:nvSpPr>
        <p:spPr bwMode="blackWhite">
          <a:xfrm>
            <a:off x="3838818" y="3104680"/>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93" name="Text Box 15"/>
          <p:cNvSpPr txBox="1">
            <a:spLocks noChangeArrowheads="1"/>
          </p:cNvSpPr>
          <p:nvPr/>
        </p:nvSpPr>
        <p:spPr bwMode="auto">
          <a:xfrm>
            <a:off x="2295484" y="1524000"/>
            <a:ext cx="397929"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eaLnBrk="1" hangingPunct="1"/>
            <a:r>
              <a:rPr lang="en-US" sz="2000" b="1" dirty="0" smtClean="0">
                <a:solidFill>
                  <a:srgbClr val="FF0000"/>
                </a:solidFill>
                <a:latin typeface="Source Sans Pro" panose="020B0503030403020204"/>
              </a:rPr>
              <a:t>M</a:t>
            </a:r>
          </a:p>
          <a:p>
            <a:pPr algn="r" eaLnBrk="1" hangingPunct="1"/>
            <a:r>
              <a:rPr lang="en-US" sz="2000" b="1" dirty="0">
                <a:solidFill>
                  <a:srgbClr val="FF0000"/>
                </a:solidFill>
                <a:latin typeface="Source Sans Pro" panose="020B0503030403020204"/>
              </a:rPr>
              <a:t>M</a:t>
            </a:r>
          </a:p>
          <a:p>
            <a:pPr algn="r" eaLnBrk="1" hangingPunct="1"/>
            <a:endParaRPr lang="en-US" sz="2000" b="1" dirty="0" smtClean="0">
              <a:solidFill>
                <a:srgbClr val="FF0000"/>
              </a:solidFill>
              <a:latin typeface="Source Sans Pro" panose="020B0503030403020204"/>
            </a:endParaRPr>
          </a:p>
          <a:p>
            <a:pPr algn="r" eaLnBrk="1" hangingPunct="1"/>
            <a:endParaRPr lang="en-US" sz="2000" b="1" dirty="0" smtClean="0">
              <a:solidFill>
                <a:srgbClr val="FF0000"/>
              </a:solidFill>
              <a:latin typeface="Source Sans Pro" panose="020B0503030403020204"/>
            </a:endParaRPr>
          </a:p>
        </p:txBody>
      </p:sp>
      <p:sp>
        <p:nvSpPr>
          <p:cNvPr id="106" name="Rectangle 28"/>
          <p:cNvSpPr>
            <a:spLocks noChangeArrowheads="1"/>
          </p:cNvSpPr>
          <p:nvPr/>
        </p:nvSpPr>
        <p:spPr bwMode="blackWhite">
          <a:xfrm>
            <a:off x="4400017" y="3713843"/>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011</a:t>
            </a:r>
          </a:p>
        </p:txBody>
      </p:sp>
      <p:sp>
        <p:nvSpPr>
          <p:cNvPr id="107" name="Rectangle 43"/>
          <p:cNvSpPr>
            <a:spLocks noChangeArrowheads="1"/>
          </p:cNvSpPr>
          <p:nvPr/>
        </p:nvSpPr>
        <p:spPr bwMode="blackWhite">
          <a:xfrm>
            <a:off x="4123792" y="3713843"/>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a:t>
            </a:r>
          </a:p>
        </p:txBody>
      </p:sp>
      <p:sp>
        <p:nvSpPr>
          <p:cNvPr id="108" name="Rectangle 47"/>
          <p:cNvSpPr>
            <a:spLocks noChangeArrowheads="1"/>
          </p:cNvSpPr>
          <p:nvPr/>
        </p:nvSpPr>
        <p:spPr bwMode="auto">
          <a:xfrm>
            <a:off x="4930242" y="371701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162</a:t>
            </a:r>
          </a:p>
        </p:txBody>
      </p:sp>
      <p:sp>
        <p:nvSpPr>
          <p:cNvPr id="109" name="Rectangle 48"/>
          <p:cNvSpPr>
            <a:spLocks noChangeArrowheads="1"/>
          </p:cNvSpPr>
          <p:nvPr/>
        </p:nvSpPr>
        <p:spPr bwMode="auto">
          <a:xfrm>
            <a:off x="4930242" y="402181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173</a:t>
            </a:r>
          </a:p>
        </p:txBody>
      </p:sp>
      <p:sp>
        <p:nvSpPr>
          <p:cNvPr id="110" name="Rectangle 49"/>
          <p:cNvSpPr>
            <a:spLocks noChangeArrowheads="1"/>
          </p:cNvSpPr>
          <p:nvPr/>
        </p:nvSpPr>
        <p:spPr bwMode="auto">
          <a:xfrm>
            <a:off x="2368017" y="5568043"/>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173</a:t>
            </a:r>
          </a:p>
        </p:txBody>
      </p:sp>
      <p:sp>
        <p:nvSpPr>
          <p:cNvPr id="111" name="Rectangle 41"/>
          <p:cNvSpPr>
            <a:spLocks noChangeArrowheads="1"/>
          </p:cNvSpPr>
          <p:nvPr/>
        </p:nvSpPr>
        <p:spPr bwMode="blackWhite">
          <a:xfrm>
            <a:off x="3850518" y="3714017"/>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94" name="Text Box 15"/>
          <p:cNvSpPr txBox="1">
            <a:spLocks noChangeArrowheads="1"/>
          </p:cNvSpPr>
          <p:nvPr/>
        </p:nvSpPr>
        <p:spPr bwMode="auto">
          <a:xfrm>
            <a:off x="3634620" y="771891"/>
            <a:ext cx="2603938" cy="1200329"/>
          </a:xfrm>
          <a:prstGeom prst="rect">
            <a:avLst/>
          </a:prstGeom>
          <a:noFill/>
          <a:ln w="63500">
            <a:solidFill>
              <a:schemeClr val="accent6"/>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eaLnBrk="1" hangingPunct="1"/>
            <a:r>
              <a:rPr lang="en-US" sz="2400" dirty="0" smtClean="0">
                <a:solidFill>
                  <a:schemeClr val="tx2"/>
                </a:solidFill>
                <a:latin typeface="Source Sans Pro" panose="020B0503030403020204"/>
              </a:rPr>
              <a:t>CLICKER:</a:t>
            </a:r>
          </a:p>
          <a:p>
            <a:pPr marL="457200" indent="-457200" eaLnBrk="1" hangingPunct="1">
              <a:buAutoNum type="alphaUcParenBoth"/>
            </a:pPr>
            <a:r>
              <a:rPr lang="en-US" sz="2400" dirty="0" smtClean="0">
                <a:solidFill>
                  <a:schemeClr val="tx2"/>
                </a:solidFill>
                <a:latin typeface="Source Sans Pro" panose="020B0503030403020204"/>
                <a:sym typeface="Symbol" pitchFamily="18" charset="2"/>
              </a:rPr>
              <a:t>HIT</a:t>
            </a:r>
          </a:p>
          <a:p>
            <a:pPr marL="457200" indent="-457200" eaLnBrk="1" hangingPunct="1">
              <a:buAutoNum type="alphaUcParenBoth"/>
            </a:pPr>
            <a:r>
              <a:rPr lang="en-US" sz="2400" dirty="0" smtClean="0">
                <a:solidFill>
                  <a:schemeClr val="tx2"/>
                </a:solidFill>
                <a:latin typeface="Source Sans Pro" panose="020B0503030403020204"/>
                <a:sym typeface="Symbol" pitchFamily="18" charset="2"/>
              </a:rPr>
              <a:t>MISS</a:t>
            </a:r>
            <a:endParaRPr lang="en-US" sz="2400" dirty="0">
              <a:solidFill>
                <a:schemeClr val="tx2"/>
              </a:solidFill>
              <a:latin typeface="Source Sans Pro" panose="020B0503030403020204"/>
              <a:sym typeface="Symbol" pitchFamily="18" charset="2"/>
            </a:endParaRPr>
          </a:p>
        </p:txBody>
      </p:sp>
    </p:spTree>
    <p:extLst>
      <p:ext uri="{BB962C8B-B14F-4D97-AF65-F5344CB8AC3E}">
        <p14:creationId xmlns:p14="http://schemas.microsoft.com/office/powerpoint/2010/main" val="1731873514"/>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98</a:t>
            </a:fld>
            <a:endParaRPr lang="en-US" dirty="0"/>
          </a:p>
        </p:txBody>
      </p:sp>
      <p:sp>
        <p:nvSpPr>
          <p:cNvPr id="49" name="Rectangle 2"/>
          <p:cNvSpPr>
            <a:spLocks noChangeArrowheads="1"/>
          </p:cNvSpPr>
          <p:nvPr/>
        </p:nvSpPr>
        <p:spPr bwMode="ltGray">
          <a:xfrm>
            <a:off x="3581400" y="2641600"/>
            <a:ext cx="2514600"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51"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53"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4" name="Rectangle 5"/>
          <p:cNvSpPr txBox="1">
            <a:spLocks noChangeArrowheads="1"/>
          </p:cNvSpPr>
          <p:nvPr/>
        </p:nvSpPr>
        <p:spPr>
          <a:xfrm>
            <a:off x="661988" y="0"/>
            <a:ext cx="7772400" cy="465138"/>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r" defTabSz="4572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smtClean="0">
                <a:ln>
                  <a:noFill/>
                </a:ln>
                <a:solidFill>
                  <a:sysClr val="windowText" lastClr="000000"/>
                </a:solidFill>
                <a:effectLst/>
                <a:uLnTx/>
                <a:uFillTx/>
                <a:latin typeface="Source Sans Pro" panose="020B0503030403020204"/>
              </a:rPr>
              <a:t>Write-Through (REF 3)</a:t>
            </a:r>
            <a:endParaRPr kumimoji="0" lang="en-US" sz="40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55"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6"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7"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8"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9"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60"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61"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62"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3"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4" name="Rectangle 18"/>
          <p:cNvSpPr>
            <a:spLocks noChangeArrowheads="1"/>
          </p:cNvSpPr>
          <p:nvPr/>
        </p:nvSpPr>
        <p:spPr bwMode="blackWhite">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65" name="Rectangle 19"/>
          <p:cNvSpPr>
            <a:spLocks noChangeArrowheads="1"/>
          </p:cNvSpPr>
          <p:nvPr/>
        </p:nvSpPr>
        <p:spPr bwMode="ltGray">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6" name="Rectangle 20"/>
          <p:cNvSpPr>
            <a:spLocks noChangeArrowheads="1"/>
          </p:cNvSpPr>
          <p:nvPr/>
        </p:nvSpPr>
        <p:spPr bwMode="ltGray">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smtClean="0">
                <a:solidFill>
                  <a:prstClr val="black"/>
                </a:solidFill>
                <a:latin typeface="Calibri"/>
                <a:ea typeface="+mn-ea"/>
                <a:cs typeface="+mn-cs"/>
              </a:rPr>
              <a:t>x0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Rectangle 28"/>
          <p:cNvSpPr>
            <a:spLocks noChangeArrowheads="1"/>
          </p:cNvSpPr>
          <p:nvPr/>
        </p:nvSpPr>
        <p:spPr bwMode="blackWhite">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3" name="Rectangle 29"/>
          <p:cNvSpPr>
            <a:spLocks noChangeArrowheads="1"/>
          </p:cNvSpPr>
          <p:nvPr/>
        </p:nvSpPr>
        <p:spPr bwMode="ltGray">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4" name="Rectangle 30"/>
          <p:cNvSpPr>
            <a:spLocks noChangeArrowheads="1"/>
          </p:cNvSpPr>
          <p:nvPr/>
        </p:nvSpPr>
        <p:spPr bwMode="ltGray">
          <a:xfrm>
            <a:off x="4927600" y="40132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5"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6"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7"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8"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79"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0"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1"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2"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3" name="Text Box 40"/>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Misses:  </a:t>
            </a:r>
            <a:r>
              <a:rPr lang="en-US" b="1" dirty="0" smtClean="0">
                <a:solidFill>
                  <a:prstClr val="black"/>
                </a:solidFill>
                <a:latin typeface="Calibri"/>
                <a:ea typeface="+mn-ea"/>
                <a:cs typeface="+mn-cs"/>
              </a:rPr>
              <a:t>	2</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1</a:t>
            </a:r>
          </a:p>
          <a:p>
            <a:pPr fontAlgn="auto">
              <a:spcBef>
                <a:spcPts val="0"/>
              </a:spcBef>
              <a:spcAft>
                <a:spcPts val="0"/>
              </a:spcAft>
            </a:pPr>
            <a:r>
              <a:rPr lang="en-US" b="1" dirty="0">
                <a:solidFill>
                  <a:prstClr val="black"/>
                </a:solidFill>
                <a:latin typeface="Calibri"/>
                <a:ea typeface="+mn-ea"/>
                <a:cs typeface="+mn-cs"/>
              </a:rPr>
              <a:t>Reads:		</a:t>
            </a:r>
            <a:r>
              <a:rPr lang="en-US" b="1" dirty="0" smtClean="0">
                <a:solidFill>
                  <a:prstClr val="black"/>
                </a:solidFill>
                <a:latin typeface="Calibri"/>
                <a:ea typeface="+mn-ea"/>
                <a:cs typeface="+mn-cs"/>
              </a:rPr>
              <a:t>4</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Writes:      	1</a:t>
            </a:r>
          </a:p>
        </p:txBody>
      </p:sp>
      <p:sp>
        <p:nvSpPr>
          <p:cNvPr id="84" name="Rectangle 41"/>
          <p:cNvSpPr>
            <a:spLocks noChangeArrowheads="1"/>
          </p:cNvSpPr>
          <p:nvPr/>
        </p:nvSpPr>
        <p:spPr bwMode="blackWhite">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85" name="Rectangle 42"/>
          <p:cNvSpPr>
            <a:spLocks noChangeArrowheads="1"/>
          </p:cNvSpPr>
          <p:nvPr/>
        </p:nvSpPr>
        <p:spPr bwMode="blackWhite">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0</a:t>
            </a:r>
          </a:p>
        </p:txBody>
      </p:sp>
      <p:sp>
        <p:nvSpPr>
          <p:cNvPr id="86"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87" name="Text Box 15"/>
          <p:cNvSpPr txBox="1">
            <a:spLocks noChangeArrowheads="1"/>
          </p:cNvSpPr>
          <p:nvPr/>
        </p:nvSpPr>
        <p:spPr bwMode="auto">
          <a:xfrm>
            <a:off x="348812" y="1271338"/>
            <a:ext cx="247002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88" name="AutoShape 39"/>
          <p:cNvSpPr>
            <a:spLocks noChangeArrowheads="1"/>
          </p:cNvSpPr>
          <p:nvPr/>
        </p:nvSpPr>
        <p:spPr bwMode="auto">
          <a:xfrm>
            <a:off x="-7812" y="2139085"/>
            <a:ext cx="381000" cy="286415"/>
          </a:xfrm>
          <a:prstGeom prst="rightArrow">
            <a:avLst>
              <a:gd name="adj1" fmla="val 50000"/>
              <a:gd name="adj2" fmla="val 41667"/>
            </a:avLst>
          </a:prstGeom>
          <a:solidFill>
            <a:sysClr val="windowText" lastClr="000000"/>
          </a:solidFill>
          <a:ln w="2857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89" name="Text Box 21"/>
          <p:cNvSpPr txBox="1">
            <a:spLocks noChangeArrowheads="1"/>
          </p:cNvSpPr>
          <p:nvPr/>
        </p:nvSpPr>
        <p:spPr bwMode="auto">
          <a:xfrm>
            <a:off x="3581400" y="2641600"/>
            <a:ext cx="2208213"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a:t>
            </a:r>
            <a:r>
              <a:rPr lang="en-US" dirty="0">
                <a:solidFill>
                  <a:prstClr val="black"/>
                </a:solidFill>
                <a:latin typeface="Calibri"/>
                <a:ea typeface="+mn-ea"/>
                <a:cs typeface="+mn-cs"/>
              </a:rPr>
              <a:t>tag   data</a:t>
            </a:r>
          </a:p>
        </p:txBody>
      </p:sp>
      <p:sp>
        <p:nvSpPr>
          <p:cNvPr id="90" name="Rectangle 40"/>
          <p:cNvSpPr>
            <a:spLocks noChangeArrowheads="1"/>
          </p:cNvSpPr>
          <p:nvPr/>
        </p:nvSpPr>
        <p:spPr bwMode="blackWhite">
          <a:xfrm>
            <a:off x="3841526"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91" name="Rectangle 41"/>
          <p:cNvSpPr>
            <a:spLocks noChangeArrowheads="1"/>
          </p:cNvSpPr>
          <p:nvPr/>
        </p:nvSpPr>
        <p:spPr bwMode="blackWhite">
          <a:xfrm>
            <a:off x="3844701"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98" name="Rectangle 18"/>
          <p:cNvSpPr>
            <a:spLocks noChangeArrowheads="1"/>
          </p:cNvSpPr>
          <p:nvPr/>
        </p:nvSpPr>
        <p:spPr bwMode="blackWhite">
          <a:xfrm>
            <a:off x="4391492" y="3104506"/>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000</a:t>
            </a:r>
          </a:p>
        </p:txBody>
      </p:sp>
      <p:sp>
        <p:nvSpPr>
          <p:cNvPr id="99" name="Rectangle 42"/>
          <p:cNvSpPr>
            <a:spLocks noChangeArrowheads="1"/>
          </p:cNvSpPr>
          <p:nvPr/>
        </p:nvSpPr>
        <p:spPr bwMode="blackWhite">
          <a:xfrm>
            <a:off x="4112092" y="3104506"/>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100" name="Rectangle 44"/>
          <p:cNvSpPr>
            <a:spLocks noChangeArrowheads="1"/>
          </p:cNvSpPr>
          <p:nvPr/>
        </p:nvSpPr>
        <p:spPr bwMode="auto">
          <a:xfrm>
            <a:off x="4924892" y="34061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101" name="Rectangle 45"/>
          <p:cNvSpPr>
            <a:spLocks noChangeArrowheads="1"/>
          </p:cNvSpPr>
          <p:nvPr/>
        </p:nvSpPr>
        <p:spPr bwMode="auto">
          <a:xfrm>
            <a:off x="4924892" y="31013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102" name="Rectangle 46"/>
          <p:cNvSpPr>
            <a:spLocks noChangeArrowheads="1"/>
          </p:cNvSpPr>
          <p:nvPr/>
        </p:nvSpPr>
        <p:spPr bwMode="auto">
          <a:xfrm>
            <a:off x="2359492" y="5263506"/>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29</a:t>
            </a:r>
          </a:p>
        </p:txBody>
      </p:sp>
      <p:sp>
        <p:nvSpPr>
          <p:cNvPr id="103" name="Rectangle 40"/>
          <p:cNvSpPr>
            <a:spLocks noChangeArrowheads="1"/>
          </p:cNvSpPr>
          <p:nvPr/>
        </p:nvSpPr>
        <p:spPr bwMode="blackWhite">
          <a:xfrm>
            <a:off x="3838818" y="3104680"/>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93" name="Text Box 15"/>
          <p:cNvSpPr txBox="1">
            <a:spLocks noChangeArrowheads="1"/>
          </p:cNvSpPr>
          <p:nvPr/>
        </p:nvSpPr>
        <p:spPr bwMode="auto">
          <a:xfrm>
            <a:off x="2154419" y="1524000"/>
            <a:ext cx="538994" cy="163121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eaLnBrk="1" hangingPunct="1"/>
            <a:r>
              <a:rPr lang="en-US" sz="2000" b="1" dirty="0" smtClean="0">
                <a:solidFill>
                  <a:srgbClr val="FF0000"/>
                </a:solidFill>
                <a:latin typeface="Source Sans Pro" panose="020B0503030403020204"/>
              </a:rPr>
              <a:t>M</a:t>
            </a:r>
          </a:p>
          <a:p>
            <a:pPr algn="r" eaLnBrk="1" hangingPunct="1"/>
            <a:r>
              <a:rPr lang="en-US" sz="2000" b="1" dirty="0" smtClean="0">
                <a:solidFill>
                  <a:srgbClr val="FF0000"/>
                </a:solidFill>
                <a:latin typeface="Source Sans Pro" panose="020B0503030403020204"/>
              </a:rPr>
              <a:t>M</a:t>
            </a:r>
          </a:p>
          <a:p>
            <a:pPr algn="r" eaLnBrk="1" hangingPunct="1"/>
            <a:r>
              <a:rPr lang="en-US" sz="2000" b="1" dirty="0">
                <a:solidFill>
                  <a:srgbClr val="00B050"/>
                </a:solidFill>
                <a:latin typeface="Source Sans Pro" panose="020B0503030403020204"/>
              </a:rPr>
              <a:t>Hit</a:t>
            </a:r>
            <a:endParaRPr lang="en-US" sz="2000" b="1" dirty="0">
              <a:solidFill>
                <a:srgbClr val="FF0000"/>
              </a:solidFill>
              <a:latin typeface="Source Sans Pro" panose="020B0503030403020204"/>
            </a:endParaRPr>
          </a:p>
          <a:p>
            <a:pPr algn="r" eaLnBrk="1" hangingPunct="1"/>
            <a:endParaRPr lang="en-US" sz="2000" b="1" dirty="0" smtClean="0">
              <a:solidFill>
                <a:srgbClr val="FF0000"/>
              </a:solidFill>
              <a:latin typeface="Source Sans Pro" panose="020B0503030403020204"/>
            </a:endParaRPr>
          </a:p>
          <a:p>
            <a:pPr algn="r" eaLnBrk="1" hangingPunct="1"/>
            <a:endParaRPr lang="en-US" sz="2000" b="1" dirty="0" smtClean="0">
              <a:solidFill>
                <a:srgbClr val="FF0000"/>
              </a:solidFill>
              <a:latin typeface="Source Sans Pro" panose="020B0503030403020204"/>
            </a:endParaRPr>
          </a:p>
        </p:txBody>
      </p:sp>
      <p:sp>
        <p:nvSpPr>
          <p:cNvPr id="106" name="Rectangle 28"/>
          <p:cNvSpPr>
            <a:spLocks noChangeArrowheads="1"/>
          </p:cNvSpPr>
          <p:nvPr/>
        </p:nvSpPr>
        <p:spPr bwMode="blackWhite">
          <a:xfrm>
            <a:off x="4400017" y="3713843"/>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011</a:t>
            </a:r>
          </a:p>
        </p:txBody>
      </p:sp>
      <p:sp>
        <p:nvSpPr>
          <p:cNvPr id="107" name="Rectangle 43"/>
          <p:cNvSpPr>
            <a:spLocks noChangeArrowheads="1"/>
          </p:cNvSpPr>
          <p:nvPr/>
        </p:nvSpPr>
        <p:spPr bwMode="blackWhite">
          <a:xfrm>
            <a:off x="4123792" y="3713843"/>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a:t>
            </a:r>
          </a:p>
        </p:txBody>
      </p:sp>
      <p:sp>
        <p:nvSpPr>
          <p:cNvPr id="108" name="Rectangle 47"/>
          <p:cNvSpPr>
            <a:spLocks noChangeArrowheads="1"/>
          </p:cNvSpPr>
          <p:nvPr/>
        </p:nvSpPr>
        <p:spPr bwMode="auto">
          <a:xfrm>
            <a:off x="4930242" y="371701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162</a:t>
            </a:r>
          </a:p>
        </p:txBody>
      </p:sp>
      <p:sp>
        <p:nvSpPr>
          <p:cNvPr id="109" name="Rectangle 48"/>
          <p:cNvSpPr>
            <a:spLocks noChangeArrowheads="1"/>
          </p:cNvSpPr>
          <p:nvPr/>
        </p:nvSpPr>
        <p:spPr bwMode="auto">
          <a:xfrm>
            <a:off x="4930242" y="402181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173</a:t>
            </a:r>
          </a:p>
        </p:txBody>
      </p:sp>
      <p:sp>
        <p:nvSpPr>
          <p:cNvPr id="110" name="Rectangle 49"/>
          <p:cNvSpPr>
            <a:spLocks noChangeArrowheads="1"/>
          </p:cNvSpPr>
          <p:nvPr/>
        </p:nvSpPr>
        <p:spPr bwMode="auto">
          <a:xfrm>
            <a:off x="2368017" y="5568043"/>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173</a:t>
            </a:r>
          </a:p>
        </p:txBody>
      </p:sp>
      <p:sp>
        <p:nvSpPr>
          <p:cNvPr id="111" name="Rectangle 41"/>
          <p:cNvSpPr>
            <a:spLocks noChangeArrowheads="1"/>
          </p:cNvSpPr>
          <p:nvPr/>
        </p:nvSpPr>
        <p:spPr bwMode="blackWhite">
          <a:xfrm>
            <a:off x="3850518" y="3714017"/>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114" name="Rectangle 49"/>
          <p:cNvSpPr>
            <a:spLocks noChangeArrowheads="1"/>
          </p:cNvSpPr>
          <p:nvPr/>
        </p:nvSpPr>
        <p:spPr bwMode="auto">
          <a:xfrm>
            <a:off x="4931242" y="31013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FFFF00"/>
                </a:solidFill>
                <a:effectLst/>
                <a:uLnTx/>
                <a:uFillTx/>
                <a:latin typeface="Calibri"/>
                <a:ea typeface="+mn-ea"/>
                <a:cs typeface="+mn-cs"/>
              </a:rPr>
              <a:t>173</a:t>
            </a:r>
          </a:p>
        </p:txBody>
      </p:sp>
      <p:sp>
        <p:nvSpPr>
          <p:cNvPr id="115" name="Rectangle 52"/>
          <p:cNvSpPr>
            <a:spLocks noChangeArrowheads="1"/>
          </p:cNvSpPr>
          <p:nvPr/>
        </p:nvSpPr>
        <p:spPr bwMode="auto">
          <a:xfrm>
            <a:off x="7014042" y="1605906"/>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FFFF00"/>
                </a:solidFill>
                <a:effectLst/>
                <a:uLnTx/>
                <a:uFillTx/>
                <a:latin typeface="Calibri"/>
                <a:ea typeface="+mn-ea"/>
                <a:cs typeface="+mn-cs"/>
              </a:rPr>
              <a:t>173</a:t>
            </a:r>
          </a:p>
        </p:txBody>
      </p:sp>
      <p:sp>
        <p:nvSpPr>
          <p:cNvPr id="116" name="Line 53"/>
          <p:cNvSpPr>
            <a:spLocks noChangeShapeType="1"/>
          </p:cNvSpPr>
          <p:nvPr/>
        </p:nvSpPr>
        <p:spPr bwMode="auto">
          <a:xfrm flipV="1">
            <a:off x="5867400" y="1676400"/>
            <a:ext cx="1295400" cy="1524000"/>
          </a:xfrm>
          <a:prstGeom prst="line">
            <a:avLst/>
          </a:prstGeom>
          <a:noFill/>
          <a:ln w="57150">
            <a:solidFill>
              <a:schemeClr val="tx2"/>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117" name="Line 50"/>
          <p:cNvSpPr>
            <a:spLocks noChangeShapeType="1"/>
          </p:cNvSpPr>
          <p:nvPr/>
        </p:nvSpPr>
        <p:spPr bwMode="auto">
          <a:xfrm flipV="1">
            <a:off x="3276600" y="3276600"/>
            <a:ext cx="1828800" cy="2438400"/>
          </a:xfrm>
          <a:prstGeom prst="line">
            <a:avLst/>
          </a:prstGeom>
          <a:noFill/>
          <a:ln w="57150">
            <a:solidFill>
              <a:schemeClr val="tx2"/>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endParaRPr lang="en-US"/>
          </a:p>
        </p:txBody>
      </p:sp>
    </p:spTree>
    <p:extLst>
      <p:ext uri="{BB962C8B-B14F-4D97-AF65-F5344CB8AC3E}">
        <p14:creationId xmlns:p14="http://schemas.microsoft.com/office/powerpoint/2010/main" val="4278185585"/>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EFE0FDE5-1195-4879-940F-31B1BE8EAA1F}" type="slidenum">
              <a:rPr lang="en-US" smtClean="0"/>
              <a:pPr>
                <a:defRPr/>
              </a:pPr>
              <a:t>99</a:t>
            </a:fld>
            <a:endParaRPr lang="en-US" dirty="0"/>
          </a:p>
        </p:txBody>
      </p:sp>
      <p:sp>
        <p:nvSpPr>
          <p:cNvPr id="49" name="Rectangle 2"/>
          <p:cNvSpPr>
            <a:spLocks noChangeArrowheads="1"/>
          </p:cNvSpPr>
          <p:nvPr/>
        </p:nvSpPr>
        <p:spPr bwMode="ltGray">
          <a:xfrm>
            <a:off x="3581400" y="2641600"/>
            <a:ext cx="2514600" cy="1811408"/>
          </a:xfrm>
          <a:prstGeom prst="rect">
            <a:avLst/>
          </a:prstGeom>
          <a:solidFill>
            <a:srgbClr val="9BBB59">
              <a:lumMod val="60000"/>
              <a:lumOff val="4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0" name="Text Box 16"/>
          <p:cNvSpPr txBox="1">
            <a:spLocks noChangeArrowheads="1"/>
          </p:cNvSpPr>
          <p:nvPr/>
        </p:nvSpPr>
        <p:spPr bwMode="auto">
          <a:xfrm>
            <a:off x="4452950" y="4422618"/>
            <a:ext cx="949299"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Cache</a:t>
            </a:r>
          </a:p>
        </p:txBody>
      </p:sp>
      <p:sp>
        <p:nvSpPr>
          <p:cNvPr id="51" name="Rectangle 4"/>
          <p:cNvSpPr>
            <a:spLocks noChangeArrowheads="1"/>
          </p:cNvSpPr>
          <p:nvPr/>
        </p:nvSpPr>
        <p:spPr bwMode="auto">
          <a:xfrm>
            <a:off x="1066800" y="4830453"/>
            <a:ext cx="2514600" cy="1478070"/>
          </a:xfrm>
          <a:prstGeom prst="rect">
            <a:avLst/>
          </a:prstGeom>
          <a:solidFill>
            <a:srgbClr val="C0504D">
              <a:lumMod val="40000"/>
              <a:lumOff val="60000"/>
            </a:srgb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2" name="Text Box 17"/>
          <p:cNvSpPr txBox="1">
            <a:spLocks noChangeArrowheads="1"/>
          </p:cNvSpPr>
          <p:nvPr/>
        </p:nvSpPr>
        <p:spPr bwMode="auto">
          <a:xfrm>
            <a:off x="1484127" y="4453008"/>
            <a:ext cx="1734577"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smtClean="0">
                <a:solidFill>
                  <a:prstClr val="black"/>
                </a:solidFill>
                <a:latin typeface="Calibri"/>
                <a:ea typeface="+mn-ea"/>
                <a:cs typeface="+mn-cs"/>
              </a:rPr>
              <a:t>Register File</a:t>
            </a:r>
            <a:endParaRPr lang="en-US" b="1" dirty="0">
              <a:solidFill>
                <a:prstClr val="black"/>
              </a:solidFill>
              <a:latin typeface="Calibri"/>
              <a:ea typeface="+mn-ea"/>
              <a:cs typeface="+mn-cs"/>
            </a:endParaRPr>
          </a:p>
        </p:txBody>
      </p:sp>
      <p:sp>
        <p:nvSpPr>
          <p:cNvPr id="53" name="Rectangle 3"/>
          <p:cNvSpPr>
            <a:spLocks noChangeArrowheads="1"/>
          </p:cNvSpPr>
          <p:nvPr/>
        </p:nvSpPr>
        <p:spPr bwMode="auto">
          <a:xfrm>
            <a:off x="6096000" y="1143000"/>
            <a:ext cx="2514600" cy="5410200"/>
          </a:xfrm>
          <a:prstGeom prst="rect">
            <a:avLst/>
          </a:prstGeom>
          <a:no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54" name="Rectangle 5"/>
          <p:cNvSpPr txBox="1">
            <a:spLocks noChangeArrowheads="1"/>
          </p:cNvSpPr>
          <p:nvPr/>
        </p:nvSpPr>
        <p:spPr>
          <a:xfrm>
            <a:off x="661988" y="0"/>
            <a:ext cx="7772400" cy="465138"/>
          </a:xfrm>
          <a:prstGeom prst="rect">
            <a:avLst/>
          </a:prstGeom>
        </p:spPr>
        <p:txBody>
          <a:bodyPr vert="horz" lIns="91440" tIns="45720" rIns="91440" bIns="45720" rtlCol="0" anchor="ctr">
            <a:noAutofit/>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marL="0" marR="0" lvl="0" indent="0" algn="r" defTabSz="457200" rtl="0" eaLnBrk="1" fontAlgn="auto" latinLnBrk="0" hangingPunct="1">
              <a:lnSpc>
                <a:spcPct val="100000"/>
              </a:lnSpc>
              <a:spcBef>
                <a:spcPct val="0"/>
              </a:spcBef>
              <a:spcAft>
                <a:spcPts val="0"/>
              </a:spcAft>
              <a:buClrTx/>
              <a:buSzTx/>
              <a:buFontTx/>
              <a:buNone/>
              <a:tabLst/>
              <a:defRPr/>
            </a:pPr>
            <a:r>
              <a:rPr kumimoji="0" lang="en-US" sz="4000" b="0" i="0" u="none" strike="noStrike" kern="1200" cap="none" spc="0" normalizeH="0" baseline="0" noProof="0" dirty="0" smtClean="0">
                <a:ln>
                  <a:noFill/>
                </a:ln>
                <a:solidFill>
                  <a:sysClr val="windowText" lastClr="000000"/>
                </a:solidFill>
                <a:effectLst/>
                <a:uLnTx/>
                <a:uFillTx/>
                <a:latin typeface="Source Sans Pro" panose="020B0503030403020204"/>
              </a:rPr>
              <a:t>Write-Through (REF 4)</a:t>
            </a:r>
            <a:endParaRPr kumimoji="0" lang="en-US" sz="4000" b="0" i="0" u="none" strike="noStrike" kern="1200" cap="none" spc="0" normalizeH="0" baseline="0" noProof="0" dirty="0">
              <a:ln>
                <a:noFill/>
              </a:ln>
              <a:solidFill>
                <a:sysClr val="windowText" lastClr="000000"/>
              </a:solidFill>
              <a:effectLst/>
              <a:uLnTx/>
              <a:uFillTx/>
              <a:latin typeface="Source Sans Pro" panose="020B0503030403020204"/>
            </a:endParaRPr>
          </a:p>
        </p:txBody>
      </p:sp>
      <p:sp>
        <p:nvSpPr>
          <p:cNvPr id="55" name="Rectangle 6"/>
          <p:cNvSpPr>
            <a:spLocks noChangeArrowheads="1"/>
          </p:cNvSpPr>
          <p:nvPr/>
        </p:nvSpPr>
        <p:spPr bwMode="auto">
          <a:xfrm>
            <a:off x="7010400" y="19050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29</a:t>
            </a:r>
          </a:p>
        </p:txBody>
      </p:sp>
      <p:sp>
        <p:nvSpPr>
          <p:cNvPr id="56" name="Rectangle 7"/>
          <p:cNvSpPr>
            <a:spLocks noChangeArrowheads="1"/>
          </p:cNvSpPr>
          <p:nvPr/>
        </p:nvSpPr>
        <p:spPr bwMode="auto">
          <a:xfrm>
            <a:off x="7010400" y="25146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123</a:t>
            </a:r>
          </a:p>
        </p:txBody>
      </p:sp>
      <p:sp>
        <p:nvSpPr>
          <p:cNvPr id="57" name="Rectangle 8"/>
          <p:cNvSpPr>
            <a:spLocks noChangeArrowheads="1"/>
          </p:cNvSpPr>
          <p:nvPr/>
        </p:nvSpPr>
        <p:spPr bwMode="auto">
          <a:xfrm>
            <a:off x="7010400" y="31242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150</a:t>
            </a:r>
          </a:p>
        </p:txBody>
      </p:sp>
      <p:sp>
        <p:nvSpPr>
          <p:cNvPr id="58" name="Rectangle 9"/>
          <p:cNvSpPr>
            <a:spLocks noChangeArrowheads="1"/>
          </p:cNvSpPr>
          <p:nvPr/>
        </p:nvSpPr>
        <p:spPr bwMode="auto">
          <a:xfrm>
            <a:off x="7010400" y="34290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162</a:t>
            </a:r>
          </a:p>
        </p:txBody>
      </p:sp>
      <p:sp>
        <p:nvSpPr>
          <p:cNvPr id="59" name="Rectangle 10"/>
          <p:cNvSpPr>
            <a:spLocks noChangeArrowheads="1"/>
          </p:cNvSpPr>
          <p:nvPr/>
        </p:nvSpPr>
        <p:spPr bwMode="auto">
          <a:xfrm>
            <a:off x="7010400" y="40386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18</a:t>
            </a:r>
          </a:p>
        </p:txBody>
      </p:sp>
      <p:sp>
        <p:nvSpPr>
          <p:cNvPr id="60" name="Rectangle 11"/>
          <p:cNvSpPr>
            <a:spLocks noChangeArrowheads="1"/>
          </p:cNvSpPr>
          <p:nvPr/>
        </p:nvSpPr>
        <p:spPr bwMode="auto">
          <a:xfrm>
            <a:off x="7010400" y="46482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33</a:t>
            </a:r>
          </a:p>
        </p:txBody>
      </p:sp>
      <p:sp>
        <p:nvSpPr>
          <p:cNvPr id="61" name="Rectangle 12"/>
          <p:cNvSpPr>
            <a:spLocks noChangeArrowheads="1"/>
          </p:cNvSpPr>
          <p:nvPr/>
        </p:nvSpPr>
        <p:spPr bwMode="auto">
          <a:xfrm>
            <a:off x="7010400" y="52578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19</a:t>
            </a:r>
          </a:p>
        </p:txBody>
      </p:sp>
      <p:sp>
        <p:nvSpPr>
          <p:cNvPr id="62" name="Rectangle 13"/>
          <p:cNvSpPr>
            <a:spLocks noChangeArrowheads="1"/>
          </p:cNvSpPr>
          <p:nvPr/>
        </p:nvSpPr>
        <p:spPr bwMode="auto">
          <a:xfrm>
            <a:off x="7010400" y="58674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210</a:t>
            </a:r>
          </a:p>
        </p:txBody>
      </p:sp>
      <p:sp>
        <p:nvSpPr>
          <p:cNvPr id="63" name="Text Box 14"/>
          <p:cNvSpPr txBox="1">
            <a:spLocks noChangeArrowheads="1"/>
          </p:cNvSpPr>
          <p:nvPr/>
        </p:nvSpPr>
        <p:spPr bwMode="auto">
          <a:xfrm>
            <a:off x="6623198" y="1524000"/>
            <a:ext cx="444352" cy="501675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fontAlgn="auto">
              <a:spcBef>
                <a:spcPts val="0"/>
              </a:spcBef>
              <a:spcAft>
                <a:spcPts val="0"/>
              </a:spcAft>
            </a:pPr>
            <a:r>
              <a:rPr lang="en-US" sz="2000" b="1" dirty="0">
                <a:solidFill>
                  <a:prstClr val="black"/>
                </a:solidFill>
                <a:latin typeface="Calibri"/>
                <a:ea typeface="+mn-ea"/>
                <a:cs typeface="+mn-cs"/>
              </a:rPr>
              <a:t>0</a:t>
            </a:r>
          </a:p>
          <a:p>
            <a:pPr algn="r" fontAlgn="auto">
              <a:spcBef>
                <a:spcPts val="0"/>
              </a:spcBef>
              <a:spcAft>
                <a:spcPts val="0"/>
              </a:spcAft>
            </a:pPr>
            <a:r>
              <a:rPr lang="en-US" sz="2000" b="1" dirty="0">
                <a:solidFill>
                  <a:prstClr val="black"/>
                </a:solidFill>
                <a:latin typeface="Calibri"/>
                <a:ea typeface="+mn-ea"/>
                <a:cs typeface="+mn-cs"/>
              </a:rPr>
              <a:t>1</a:t>
            </a:r>
          </a:p>
          <a:p>
            <a:pPr algn="r" fontAlgn="auto">
              <a:spcBef>
                <a:spcPts val="0"/>
              </a:spcBef>
              <a:spcAft>
                <a:spcPts val="0"/>
              </a:spcAft>
            </a:pPr>
            <a:r>
              <a:rPr lang="en-US" sz="2000" b="1" dirty="0">
                <a:solidFill>
                  <a:prstClr val="black"/>
                </a:solidFill>
                <a:latin typeface="Calibri"/>
                <a:ea typeface="+mn-ea"/>
                <a:cs typeface="+mn-cs"/>
              </a:rPr>
              <a:t>2</a:t>
            </a:r>
          </a:p>
          <a:p>
            <a:pPr algn="r" fontAlgn="auto">
              <a:spcBef>
                <a:spcPts val="0"/>
              </a:spcBef>
              <a:spcAft>
                <a:spcPts val="0"/>
              </a:spcAft>
            </a:pPr>
            <a:r>
              <a:rPr lang="en-US" sz="2000" b="1" dirty="0">
                <a:solidFill>
                  <a:prstClr val="black"/>
                </a:solidFill>
                <a:latin typeface="Calibri"/>
                <a:ea typeface="+mn-ea"/>
                <a:cs typeface="+mn-cs"/>
              </a:rPr>
              <a:t>3</a:t>
            </a:r>
          </a:p>
          <a:p>
            <a:pPr algn="r" fontAlgn="auto">
              <a:spcBef>
                <a:spcPts val="0"/>
              </a:spcBef>
              <a:spcAft>
                <a:spcPts val="0"/>
              </a:spcAft>
            </a:pPr>
            <a:r>
              <a:rPr lang="en-US" sz="2000" b="1" dirty="0">
                <a:solidFill>
                  <a:prstClr val="black"/>
                </a:solidFill>
                <a:latin typeface="Calibri"/>
                <a:ea typeface="+mn-ea"/>
                <a:cs typeface="+mn-cs"/>
              </a:rPr>
              <a:t>4</a:t>
            </a:r>
          </a:p>
          <a:p>
            <a:pPr algn="r" fontAlgn="auto">
              <a:spcBef>
                <a:spcPts val="0"/>
              </a:spcBef>
              <a:spcAft>
                <a:spcPts val="0"/>
              </a:spcAft>
            </a:pPr>
            <a:r>
              <a:rPr lang="en-US" sz="2000" b="1" dirty="0">
                <a:solidFill>
                  <a:prstClr val="black"/>
                </a:solidFill>
                <a:latin typeface="Calibri"/>
                <a:ea typeface="+mn-ea"/>
                <a:cs typeface="+mn-cs"/>
              </a:rPr>
              <a:t>5</a:t>
            </a:r>
          </a:p>
          <a:p>
            <a:pPr algn="r" fontAlgn="auto">
              <a:spcBef>
                <a:spcPts val="0"/>
              </a:spcBef>
              <a:spcAft>
                <a:spcPts val="0"/>
              </a:spcAft>
            </a:pPr>
            <a:r>
              <a:rPr lang="en-US" sz="2000" b="1" dirty="0">
                <a:solidFill>
                  <a:prstClr val="black"/>
                </a:solidFill>
                <a:latin typeface="Calibri"/>
                <a:ea typeface="+mn-ea"/>
                <a:cs typeface="+mn-cs"/>
              </a:rPr>
              <a:t>6</a:t>
            </a:r>
          </a:p>
          <a:p>
            <a:pPr algn="r" fontAlgn="auto">
              <a:spcBef>
                <a:spcPts val="0"/>
              </a:spcBef>
              <a:spcAft>
                <a:spcPts val="0"/>
              </a:spcAft>
            </a:pPr>
            <a:r>
              <a:rPr lang="en-US" sz="2000" b="1" dirty="0">
                <a:solidFill>
                  <a:prstClr val="black"/>
                </a:solidFill>
                <a:latin typeface="Calibri"/>
                <a:ea typeface="+mn-ea"/>
                <a:cs typeface="+mn-cs"/>
              </a:rPr>
              <a:t>7</a:t>
            </a:r>
          </a:p>
          <a:p>
            <a:pPr algn="r" fontAlgn="auto">
              <a:spcBef>
                <a:spcPts val="0"/>
              </a:spcBef>
              <a:spcAft>
                <a:spcPts val="0"/>
              </a:spcAft>
            </a:pPr>
            <a:r>
              <a:rPr lang="en-US" sz="2000" b="1" dirty="0">
                <a:solidFill>
                  <a:prstClr val="black"/>
                </a:solidFill>
                <a:latin typeface="Calibri"/>
                <a:ea typeface="+mn-ea"/>
                <a:cs typeface="+mn-cs"/>
              </a:rPr>
              <a:t>8</a:t>
            </a:r>
          </a:p>
          <a:p>
            <a:pPr algn="r" fontAlgn="auto">
              <a:spcBef>
                <a:spcPts val="0"/>
              </a:spcBef>
              <a:spcAft>
                <a:spcPts val="0"/>
              </a:spcAft>
            </a:pPr>
            <a:r>
              <a:rPr lang="en-US" sz="2000" b="1" dirty="0">
                <a:solidFill>
                  <a:prstClr val="black"/>
                </a:solidFill>
                <a:latin typeface="Calibri"/>
                <a:ea typeface="+mn-ea"/>
                <a:cs typeface="+mn-cs"/>
              </a:rPr>
              <a:t>9</a:t>
            </a:r>
          </a:p>
          <a:p>
            <a:pPr algn="r" fontAlgn="auto">
              <a:spcBef>
                <a:spcPts val="0"/>
              </a:spcBef>
              <a:spcAft>
                <a:spcPts val="0"/>
              </a:spcAft>
            </a:pPr>
            <a:r>
              <a:rPr lang="en-US" sz="2000" b="1" dirty="0">
                <a:solidFill>
                  <a:prstClr val="black"/>
                </a:solidFill>
                <a:latin typeface="Calibri"/>
                <a:ea typeface="+mn-ea"/>
                <a:cs typeface="+mn-cs"/>
              </a:rPr>
              <a:t>10</a:t>
            </a:r>
          </a:p>
          <a:p>
            <a:pPr algn="r" fontAlgn="auto">
              <a:spcBef>
                <a:spcPts val="0"/>
              </a:spcBef>
              <a:spcAft>
                <a:spcPts val="0"/>
              </a:spcAft>
            </a:pPr>
            <a:r>
              <a:rPr lang="en-US" sz="2000" b="1" dirty="0">
                <a:solidFill>
                  <a:prstClr val="black"/>
                </a:solidFill>
                <a:latin typeface="Calibri"/>
                <a:ea typeface="+mn-ea"/>
                <a:cs typeface="+mn-cs"/>
              </a:rPr>
              <a:t>11</a:t>
            </a:r>
          </a:p>
          <a:p>
            <a:pPr algn="r" fontAlgn="auto">
              <a:spcBef>
                <a:spcPts val="0"/>
              </a:spcBef>
              <a:spcAft>
                <a:spcPts val="0"/>
              </a:spcAft>
            </a:pPr>
            <a:r>
              <a:rPr lang="en-US" sz="2000" b="1" dirty="0">
                <a:solidFill>
                  <a:prstClr val="black"/>
                </a:solidFill>
                <a:latin typeface="Calibri"/>
                <a:ea typeface="+mn-ea"/>
                <a:cs typeface="+mn-cs"/>
              </a:rPr>
              <a:t>12</a:t>
            </a:r>
          </a:p>
          <a:p>
            <a:pPr algn="r" fontAlgn="auto">
              <a:spcBef>
                <a:spcPts val="0"/>
              </a:spcBef>
              <a:spcAft>
                <a:spcPts val="0"/>
              </a:spcAft>
            </a:pPr>
            <a:r>
              <a:rPr lang="en-US" sz="2000" b="1" dirty="0">
                <a:solidFill>
                  <a:prstClr val="black"/>
                </a:solidFill>
                <a:latin typeface="Calibri"/>
                <a:ea typeface="+mn-ea"/>
                <a:cs typeface="+mn-cs"/>
              </a:rPr>
              <a:t>13</a:t>
            </a:r>
          </a:p>
          <a:p>
            <a:pPr algn="r" fontAlgn="auto">
              <a:spcBef>
                <a:spcPts val="0"/>
              </a:spcBef>
              <a:spcAft>
                <a:spcPts val="0"/>
              </a:spcAft>
            </a:pPr>
            <a:r>
              <a:rPr lang="en-US" sz="2000" b="1" dirty="0">
                <a:solidFill>
                  <a:prstClr val="black"/>
                </a:solidFill>
                <a:latin typeface="Calibri"/>
                <a:ea typeface="+mn-ea"/>
                <a:cs typeface="+mn-cs"/>
              </a:rPr>
              <a:t>14</a:t>
            </a:r>
          </a:p>
          <a:p>
            <a:pPr algn="r" fontAlgn="auto">
              <a:spcBef>
                <a:spcPts val="0"/>
              </a:spcBef>
              <a:spcAft>
                <a:spcPts val="0"/>
              </a:spcAft>
            </a:pPr>
            <a:r>
              <a:rPr lang="en-US" sz="2000" b="1" dirty="0">
                <a:solidFill>
                  <a:prstClr val="black"/>
                </a:solidFill>
                <a:latin typeface="Calibri"/>
                <a:ea typeface="+mn-ea"/>
                <a:cs typeface="+mn-cs"/>
              </a:rPr>
              <a:t>15</a:t>
            </a:r>
          </a:p>
        </p:txBody>
      </p:sp>
      <p:sp>
        <p:nvSpPr>
          <p:cNvPr id="64" name="Rectangle 18"/>
          <p:cNvSpPr>
            <a:spLocks noChangeArrowheads="1"/>
          </p:cNvSpPr>
          <p:nvPr/>
        </p:nvSpPr>
        <p:spPr bwMode="blackWhite">
          <a:xfrm>
            <a:off x="4394200" y="30988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smtClean="0">
              <a:ln>
                <a:noFill/>
              </a:ln>
              <a:solidFill>
                <a:prstClr val="black"/>
              </a:solidFill>
              <a:effectLst/>
              <a:uLnTx/>
              <a:uFillTx/>
              <a:latin typeface="Calibri"/>
              <a:ea typeface="+mn-ea"/>
              <a:cs typeface="+mn-cs"/>
            </a:endParaRPr>
          </a:p>
        </p:txBody>
      </p:sp>
      <p:sp>
        <p:nvSpPr>
          <p:cNvPr id="65" name="Rectangle 19"/>
          <p:cNvSpPr>
            <a:spLocks noChangeArrowheads="1"/>
          </p:cNvSpPr>
          <p:nvPr/>
        </p:nvSpPr>
        <p:spPr bwMode="ltGray">
          <a:xfrm>
            <a:off x="4927600" y="3098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6" name="Rectangle 20"/>
          <p:cNvSpPr>
            <a:spLocks noChangeArrowheads="1"/>
          </p:cNvSpPr>
          <p:nvPr/>
        </p:nvSpPr>
        <p:spPr bwMode="ltGray">
          <a:xfrm>
            <a:off x="4927600" y="3403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7" name="Rectangle 22"/>
          <p:cNvSpPr>
            <a:spLocks noChangeArrowheads="1"/>
          </p:cNvSpPr>
          <p:nvPr/>
        </p:nvSpPr>
        <p:spPr bwMode="ltGray">
          <a:xfrm>
            <a:off x="2362200" y="49530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8" name="Rectangle 23"/>
          <p:cNvSpPr>
            <a:spLocks noChangeArrowheads="1"/>
          </p:cNvSpPr>
          <p:nvPr/>
        </p:nvSpPr>
        <p:spPr bwMode="ltGray">
          <a:xfrm>
            <a:off x="2362200" y="52578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69" name="Rectangle 24"/>
          <p:cNvSpPr>
            <a:spLocks noChangeArrowheads="1"/>
          </p:cNvSpPr>
          <p:nvPr/>
        </p:nvSpPr>
        <p:spPr bwMode="ltGray">
          <a:xfrm>
            <a:off x="2362200" y="55626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0" name="Rectangle 25"/>
          <p:cNvSpPr>
            <a:spLocks noChangeArrowheads="1"/>
          </p:cNvSpPr>
          <p:nvPr/>
        </p:nvSpPr>
        <p:spPr bwMode="ltGray">
          <a:xfrm>
            <a:off x="2362200" y="5867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1" name="Text Box 26"/>
          <p:cNvSpPr txBox="1">
            <a:spLocks noChangeArrowheads="1"/>
          </p:cNvSpPr>
          <p:nvPr/>
        </p:nvSpPr>
        <p:spPr bwMode="auto">
          <a:xfrm>
            <a:off x="1905000" y="4953000"/>
            <a:ext cx="425116" cy="132343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sz="2000" dirty="0" smtClean="0">
                <a:solidFill>
                  <a:prstClr val="black"/>
                </a:solidFill>
                <a:latin typeface="Calibri"/>
                <a:ea typeface="+mn-ea"/>
                <a:cs typeface="+mn-cs"/>
              </a:rPr>
              <a:t>x0</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1</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2</a:t>
            </a:r>
            <a:endParaRPr lang="en-US" sz="2000" dirty="0">
              <a:solidFill>
                <a:prstClr val="black"/>
              </a:solidFill>
              <a:latin typeface="Calibri"/>
              <a:ea typeface="+mn-ea"/>
              <a:cs typeface="+mn-cs"/>
            </a:endParaRPr>
          </a:p>
          <a:p>
            <a:pPr fontAlgn="auto">
              <a:spcBef>
                <a:spcPts val="0"/>
              </a:spcBef>
              <a:spcAft>
                <a:spcPts val="0"/>
              </a:spcAft>
            </a:pPr>
            <a:r>
              <a:rPr lang="en-US" sz="2000" dirty="0">
                <a:solidFill>
                  <a:prstClr val="black"/>
                </a:solidFill>
                <a:latin typeface="Calibri"/>
                <a:ea typeface="+mn-ea"/>
                <a:cs typeface="+mn-cs"/>
              </a:rPr>
              <a:t>x</a:t>
            </a:r>
            <a:r>
              <a:rPr lang="en-US" sz="2000" dirty="0" smtClean="0">
                <a:solidFill>
                  <a:prstClr val="black"/>
                </a:solidFill>
                <a:latin typeface="Calibri"/>
                <a:ea typeface="+mn-ea"/>
                <a:cs typeface="+mn-cs"/>
              </a:rPr>
              <a:t>3</a:t>
            </a:r>
            <a:endParaRPr lang="en-US" sz="2000" dirty="0">
              <a:solidFill>
                <a:prstClr val="black"/>
              </a:solidFill>
              <a:latin typeface="Calibri"/>
              <a:ea typeface="+mn-ea"/>
              <a:cs typeface="+mn-cs"/>
            </a:endParaRPr>
          </a:p>
        </p:txBody>
      </p:sp>
      <p:sp>
        <p:nvSpPr>
          <p:cNvPr id="72" name="Rectangle 28"/>
          <p:cNvSpPr>
            <a:spLocks noChangeArrowheads="1"/>
          </p:cNvSpPr>
          <p:nvPr/>
        </p:nvSpPr>
        <p:spPr bwMode="blackWhite">
          <a:xfrm>
            <a:off x="4394200" y="3708400"/>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3" name="Rectangle 29"/>
          <p:cNvSpPr>
            <a:spLocks noChangeArrowheads="1"/>
          </p:cNvSpPr>
          <p:nvPr/>
        </p:nvSpPr>
        <p:spPr bwMode="ltGray">
          <a:xfrm>
            <a:off x="4927600" y="37084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4" name="Rectangle 30"/>
          <p:cNvSpPr>
            <a:spLocks noChangeArrowheads="1"/>
          </p:cNvSpPr>
          <p:nvPr/>
        </p:nvSpPr>
        <p:spPr bwMode="ltGray">
          <a:xfrm>
            <a:off x="4927600" y="4013200"/>
            <a:ext cx="10668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75" name="Rectangle 31"/>
          <p:cNvSpPr>
            <a:spLocks noChangeArrowheads="1"/>
          </p:cNvSpPr>
          <p:nvPr/>
        </p:nvSpPr>
        <p:spPr bwMode="auto">
          <a:xfrm>
            <a:off x="7010400" y="1600200"/>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78</a:t>
            </a:r>
          </a:p>
        </p:txBody>
      </p:sp>
      <p:sp>
        <p:nvSpPr>
          <p:cNvPr id="76" name="Rectangle 32"/>
          <p:cNvSpPr>
            <a:spLocks noChangeArrowheads="1"/>
          </p:cNvSpPr>
          <p:nvPr/>
        </p:nvSpPr>
        <p:spPr bwMode="auto">
          <a:xfrm>
            <a:off x="7010400" y="2209800"/>
            <a:ext cx="1066800" cy="304800"/>
          </a:xfrm>
          <a:prstGeom prst="rect">
            <a:avLst/>
          </a:prstGeom>
          <a:solidFill>
            <a:srgbClr val="00FFFF"/>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120</a:t>
            </a:r>
          </a:p>
        </p:txBody>
      </p:sp>
      <p:sp>
        <p:nvSpPr>
          <p:cNvPr id="77" name="Rectangle 33"/>
          <p:cNvSpPr>
            <a:spLocks noChangeArrowheads="1"/>
          </p:cNvSpPr>
          <p:nvPr/>
        </p:nvSpPr>
        <p:spPr bwMode="auto">
          <a:xfrm>
            <a:off x="7010400" y="2819400"/>
            <a:ext cx="1066800" cy="304800"/>
          </a:xfrm>
          <a:prstGeom prst="rect">
            <a:avLst/>
          </a:prstGeom>
          <a:solidFill>
            <a:srgbClr val="66FF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71</a:t>
            </a:r>
          </a:p>
        </p:txBody>
      </p:sp>
      <p:sp>
        <p:nvSpPr>
          <p:cNvPr id="78" name="Rectangle 34"/>
          <p:cNvSpPr>
            <a:spLocks noChangeArrowheads="1"/>
          </p:cNvSpPr>
          <p:nvPr/>
        </p:nvSpPr>
        <p:spPr bwMode="auto">
          <a:xfrm>
            <a:off x="7010400" y="3733800"/>
            <a:ext cx="1066800" cy="304800"/>
          </a:xfrm>
          <a:prstGeom prst="rect">
            <a:avLst/>
          </a:prstGeom>
          <a:solidFill>
            <a:srgbClr val="00FF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173</a:t>
            </a:r>
          </a:p>
        </p:txBody>
      </p:sp>
      <p:sp>
        <p:nvSpPr>
          <p:cNvPr id="79" name="Rectangle 35"/>
          <p:cNvSpPr>
            <a:spLocks noChangeArrowheads="1"/>
          </p:cNvSpPr>
          <p:nvPr/>
        </p:nvSpPr>
        <p:spPr bwMode="auto">
          <a:xfrm>
            <a:off x="7010400" y="4343400"/>
            <a:ext cx="1066800" cy="304800"/>
          </a:xfrm>
          <a:prstGeom prst="rect">
            <a:avLst/>
          </a:prstGeom>
          <a:solidFill>
            <a:srgbClr val="00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21</a:t>
            </a:r>
          </a:p>
        </p:txBody>
      </p:sp>
      <p:sp>
        <p:nvSpPr>
          <p:cNvPr id="80" name="Rectangle 36"/>
          <p:cNvSpPr>
            <a:spLocks noChangeArrowheads="1"/>
          </p:cNvSpPr>
          <p:nvPr/>
        </p:nvSpPr>
        <p:spPr bwMode="auto">
          <a:xfrm>
            <a:off x="7010400" y="4953000"/>
            <a:ext cx="1066800" cy="304800"/>
          </a:xfrm>
          <a:prstGeom prst="rect">
            <a:avLst/>
          </a:prstGeom>
          <a:solidFill>
            <a:srgbClr val="CC99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28</a:t>
            </a:r>
          </a:p>
        </p:txBody>
      </p:sp>
      <p:sp>
        <p:nvSpPr>
          <p:cNvPr id="81" name="Rectangle 37"/>
          <p:cNvSpPr>
            <a:spLocks noChangeArrowheads="1"/>
          </p:cNvSpPr>
          <p:nvPr/>
        </p:nvSpPr>
        <p:spPr bwMode="auto">
          <a:xfrm>
            <a:off x="7010400" y="5562600"/>
            <a:ext cx="1066800" cy="304800"/>
          </a:xfrm>
          <a:prstGeom prst="rect">
            <a:avLst/>
          </a:prstGeom>
          <a:solidFill>
            <a:srgbClr val="FF3300"/>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200</a:t>
            </a:r>
          </a:p>
        </p:txBody>
      </p:sp>
      <p:sp>
        <p:nvSpPr>
          <p:cNvPr id="82" name="Rectangle 38"/>
          <p:cNvSpPr>
            <a:spLocks noChangeArrowheads="1"/>
          </p:cNvSpPr>
          <p:nvPr/>
        </p:nvSpPr>
        <p:spPr bwMode="auto">
          <a:xfrm>
            <a:off x="7010400" y="6172200"/>
            <a:ext cx="1066800" cy="304800"/>
          </a:xfrm>
          <a:prstGeom prst="rect">
            <a:avLst/>
          </a:prstGeom>
          <a:solidFill>
            <a:srgbClr val="FF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225</a:t>
            </a:r>
          </a:p>
        </p:txBody>
      </p:sp>
      <p:sp>
        <p:nvSpPr>
          <p:cNvPr id="83" name="Text Box 40"/>
          <p:cNvSpPr txBox="1">
            <a:spLocks noChangeArrowheads="1"/>
          </p:cNvSpPr>
          <p:nvPr/>
        </p:nvSpPr>
        <p:spPr bwMode="auto">
          <a:xfrm>
            <a:off x="4038600" y="5334000"/>
            <a:ext cx="1725152" cy="156966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Misses:  </a:t>
            </a:r>
            <a:r>
              <a:rPr lang="en-US" b="1" dirty="0" smtClean="0">
                <a:solidFill>
                  <a:prstClr val="black"/>
                </a:solidFill>
                <a:latin typeface="Calibri"/>
                <a:ea typeface="+mn-ea"/>
                <a:cs typeface="+mn-cs"/>
              </a:rPr>
              <a:t>	2</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Hits:       </a:t>
            </a:r>
            <a:r>
              <a:rPr lang="en-US" b="1" dirty="0" smtClean="0">
                <a:solidFill>
                  <a:prstClr val="black"/>
                </a:solidFill>
                <a:latin typeface="Calibri"/>
                <a:ea typeface="+mn-ea"/>
                <a:cs typeface="+mn-cs"/>
              </a:rPr>
              <a:t>	1</a:t>
            </a:r>
          </a:p>
          <a:p>
            <a:pPr fontAlgn="auto">
              <a:spcBef>
                <a:spcPts val="0"/>
              </a:spcBef>
              <a:spcAft>
                <a:spcPts val="0"/>
              </a:spcAft>
            </a:pPr>
            <a:r>
              <a:rPr lang="en-US" b="1" dirty="0" smtClean="0">
                <a:solidFill>
                  <a:prstClr val="black"/>
                </a:solidFill>
                <a:latin typeface="Calibri"/>
                <a:ea typeface="+mn-ea"/>
                <a:cs typeface="+mn-cs"/>
              </a:rPr>
              <a:t>Reads</a:t>
            </a:r>
            <a:r>
              <a:rPr lang="en-US" b="1" dirty="0">
                <a:solidFill>
                  <a:prstClr val="black"/>
                </a:solidFill>
                <a:latin typeface="Calibri"/>
                <a:ea typeface="+mn-ea"/>
                <a:cs typeface="+mn-cs"/>
              </a:rPr>
              <a:t>:		</a:t>
            </a:r>
            <a:r>
              <a:rPr lang="en-US" b="1" dirty="0" smtClean="0">
                <a:solidFill>
                  <a:prstClr val="black"/>
                </a:solidFill>
                <a:latin typeface="Calibri"/>
                <a:ea typeface="+mn-ea"/>
                <a:cs typeface="+mn-cs"/>
              </a:rPr>
              <a:t>4</a:t>
            </a:r>
            <a:endParaRPr lang="en-US" b="1" dirty="0">
              <a:solidFill>
                <a:prstClr val="black"/>
              </a:solidFill>
              <a:latin typeface="Calibri"/>
              <a:ea typeface="+mn-ea"/>
              <a:cs typeface="+mn-cs"/>
            </a:endParaRPr>
          </a:p>
          <a:p>
            <a:pPr fontAlgn="auto">
              <a:spcBef>
                <a:spcPts val="0"/>
              </a:spcBef>
              <a:spcAft>
                <a:spcPts val="0"/>
              </a:spcAft>
            </a:pPr>
            <a:r>
              <a:rPr lang="en-US" b="1" dirty="0">
                <a:solidFill>
                  <a:prstClr val="black"/>
                </a:solidFill>
                <a:latin typeface="Calibri"/>
                <a:ea typeface="+mn-ea"/>
                <a:cs typeface="+mn-cs"/>
              </a:rPr>
              <a:t>Writes:      	1</a:t>
            </a:r>
          </a:p>
        </p:txBody>
      </p:sp>
      <p:sp>
        <p:nvSpPr>
          <p:cNvPr id="84" name="Rectangle 41"/>
          <p:cNvSpPr>
            <a:spLocks noChangeArrowheads="1"/>
          </p:cNvSpPr>
          <p:nvPr/>
        </p:nvSpPr>
        <p:spPr bwMode="blackWhite">
          <a:xfrm>
            <a:off x="4114800" y="30988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85" name="Rectangle 42"/>
          <p:cNvSpPr>
            <a:spLocks noChangeArrowheads="1"/>
          </p:cNvSpPr>
          <p:nvPr/>
        </p:nvSpPr>
        <p:spPr bwMode="blackWhite">
          <a:xfrm>
            <a:off x="4117975" y="3708400"/>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0</a:t>
            </a:r>
          </a:p>
        </p:txBody>
      </p:sp>
      <p:sp>
        <p:nvSpPr>
          <p:cNvPr id="86" name="Text Box 27"/>
          <p:cNvSpPr txBox="1">
            <a:spLocks noChangeArrowheads="1"/>
          </p:cNvSpPr>
          <p:nvPr/>
        </p:nvSpPr>
        <p:spPr bwMode="auto">
          <a:xfrm>
            <a:off x="6873766" y="1114098"/>
            <a:ext cx="128073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fontAlgn="auto">
              <a:spcBef>
                <a:spcPts val="0"/>
              </a:spcBef>
              <a:spcAft>
                <a:spcPts val="0"/>
              </a:spcAft>
            </a:pPr>
            <a:r>
              <a:rPr lang="en-US" b="1" dirty="0">
                <a:solidFill>
                  <a:prstClr val="black"/>
                </a:solidFill>
                <a:latin typeface="Calibri"/>
                <a:ea typeface="+mn-ea"/>
                <a:cs typeface="+mn-cs"/>
              </a:rPr>
              <a:t>Memory</a:t>
            </a:r>
          </a:p>
        </p:txBody>
      </p:sp>
      <p:sp>
        <p:nvSpPr>
          <p:cNvPr id="87" name="Text Box 15"/>
          <p:cNvSpPr txBox="1">
            <a:spLocks noChangeArrowheads="1"/>
          </p:cNvSpPr>
          <p:nvPr/>
        </p:nvSpPr>
        <p:spPr bwMode="auto">
          <a:xfrm>
            <a:off x="348812" y="1271338"/>
            <a:ext cx="2470022" cy="2308324"/>
          </a:xfrm>
          <a:prstGeom prst="rect">
            <a:avLst/>
          </a:prstGeom>
          <a:noFill/>
          <a:ln>
            <a:solidFill>
              <a:sysClr val="windowText" lastClr="000000"/>
            </a:solid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Instructions:</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M[ 7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endPar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LB  x2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M[ 5   ]</a:t>
            </a:r>
          </a:p>
          <a:p>
            <a:pPr marL="0" marR="0" lvl="0" indent="0"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SB  x1 </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Wingdings"/>
              </a:rPr>
              <a:t></a:t>
            </a:r>
            <a:r>
              <a:rPr kumimoji="0" lang="en-US" sz="1800" b="0" i="0" u="none" strike="noStrike" kern="0" cap="none" spc="0" normalizeH="0" baseline="0" noProof="0" dirty="0" smtClean="0">
                <a:ln>
                  <a:noFill/>
                </a:ln>
                <a:solidFill>
                  <a:prstClr val="black"/>
                </a:solidFill>
                <a:effectLst/>
                <a:uLnTx/>
                <a:uFillTx/>
                <a:latin typeface="Source Sans Pro" panose="020B0503030403020204"/>
                <a:ea typeface="+mn-ea"/>
                <a:cs typeface="+mn-cs"/>
                <a:sym typeface="Symbol" pitchFamily="18" charset="2"/>
              </a:rPr>
              <a:t> M[ 10 ]</a:t>
            </a:r>
          </a:p>
        </p:txBody>
      </p:sp>
      <p:sp>
        <p:nvSpPr>
          <p:cNvPr id="88" name="AutoShape 39"/>
          <p:cNvSpPr>
            <a:spLocks noChangeArrowheads="1"/>
          </p:cNvSpPr>
          <p:nvPr/>
        </p:nvSpPr>
        <p:spPr bwMode="auto">
          <a:xfrm>
            <a:off x="-22420" y="2394857"/>
            <a:ext cx="381000" cy="286415"/>
          </a:xfrm>
          <a:prstGeom prst="rightArrow">
            <a:avLst>
              <a:gd name="adj1" fmla="val 50000"/>
              <a:gd name="adj2" fmla="val 41667"/>
            </a:avLst>
          </a:prstGeom>
          <a:solidFill>
            <a:sysClr val="windowText" lastClr="000000"/>
          </a:solidFill>
          <a:ln w="28575">
            <a:no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89" name="Text Box 21"/>
          <p:cNvSpPr txBox="1">
            <a:spLocks noChangeArrowheads="1"/>
          </p:cNvSpPr>
          <p:nvPr/>
        </p:nvSpPr>
        <p:spPr bwMode="auto">
          <a:xfrm>
            <a:off x="3581400" y="2641600"/>
            <a:ext cx="2208213"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square">
            <a:spAutoFit/>
          </a:bodyPr>
          <a:lstStyle/>
          <a:p>
            <a:pPr algn="ctr" fontAlgn="auto">
              <a:spcBef>
                <a:spcPts val="0"/>
              </a:spcBef>
              <a:spcAft>
                <a:spcPts val="0"/>
              </a:spcAft>
            </a:pPr>
            <a:r>
              <a:rPr lang="en-US" dirty="0" err="1" smtClean="0">
                <a:solidFill>
                  <a:prstClr val="black"/>
                </a:solidFill>
                <a:latin typeface="Calibri"/>
                <a:ea typeface="+mn-ea"/>
                <a:cs typeface="+mn-cs"/>
              </a:rPr>
              <a:t>lru</a:t>
            </a:r>
            <a:r>
              <a:rPr lang="en-US" dirty="0" smtClean="0">
                <a:solidFill>
                  <a:prstClr val="black"/>
                </a:solidFill>
                <a:latin typeface="Calibri"/>
                <a:ea typeface="+mn-ea"/>
                <a:cs typeface="+mn-cs"/>
              </a:rPr>
              <a:t> V  </a:t>
            </a:r>
            <a:r>
              <a:rPr lang="en-US" dirty="0">
                <a:solidFill>
                  <a:prstClr val="black"/>
                </a:solidFill>
                <a:latin typeface="Calibri"/>
                <a:ea typeface="+mn-ea"/>
                <a:cs typeface="+mn-cs"/>
              </a:rPr>
              <a:t>tag   data</a:t>
            </a:r>
          </a:p>
        </p:txBody>
      </p:sp>
      <p:sp>
        <p:nvSpPr>
          <p:cNvPr id="90" name="Rectangle 40"/>
          <p:cNvSpPr>
            <a:spLocks noChangeArrowheads="1"/>
          </p:cNvSpPr>
          <p:nvPr/>
        </p:nvSpPr>
        <p:spPr bwMode="blackWhite">
          <a:xfrm>
            <a:off x="3841526" y="30989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91" name="Rectangle 41"/>
          <p:cNvSpPr>
            <a:spLocks noChangeArrowheads="1"/>
          </p:cNvSpPr>
          <p:nvPr/>
        </p:nvSpPr>
        <p:spPr bwMode="blackWhite">
          <a:xfrm>
            <a:off x="3844701" y="3708574"/>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98" name="Rectangle 18"/>
          <p:cNvSpPr>
            <a:spLocks noChangeArrowheads="1"/>
          </p:cNvSpPr>
          <p:nvPr/>
        </p:nvSpPr>
        <p:spPr bwMode="blackWhite">
          <a:xfrm>
            <a:off x="4391492" y="3104506"/>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000</a:t>
            </a:r>
          </a:p>
        </p:txBody>
      </p:sp>
      <p:sp>
        <p:nvSpPr>
          <p:cNvPr id="99" name="Rectangle 42"/>
          <p:cNvSpPr>
            <a:spLocks noChangeArrowheads="1"/>
          </p:cNvSpPr>
          <p:nvPr/>
        </p:nvSpPr>
        <p:spPr bwMode="blackWhite">
          <a:xfrm>
            <a:off x="4112092" y="3104506"/>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100" name="Rectangle 44"/>
          <p:cNvSpPr>
            <a:spLocks noChangeArrowheads="1"/>
          </p:cNvSpPr>
          <p:nvPr/>
        </p:nvSpPr>
        <p:spPr bwMode="auto">
          <a:xfrm>
            <a:off x="4924892" y="34061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29</a:t>
            </a:r>
          </a:p>
        </p:txBody>
      </p:sp>
      <p:sp>
        <p:nvSpPr>
          <p:cNvPr id="101" name="Rectangle 45"/>
          <p:cNvSpPr>
            <a:spLocks noChangeArrowheads="1"/>
          </p:cNvSpPr>
          <p:nvPr/>
        </p:nvSpPr>
        <p:spPr bwMode="auto">
          <a:xfrm>
            <a:off x="4924892" y="31013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78</a:t>
            </a:r>
          </a:p>
        </p:txBody>
      </p:sp>
      <p:sp>
        <p:nvSpPr>
          <p:cNvPr id="102" name="Rectangle 46"/>
          <p:cNvSpPr>
            <a:spLocks noChangeArrowheads="1"/>
          </p:cNvSpPr>
          <p:nvPr/>
        </p:nvSpPr>
        <p:spPr bwMode="auto">
          <a:xfrm>
            <a:off x="2359492" y="5263506"/>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29</a:t>
            </a:r>
          </a:p>
        </p:txBody>
      </p:sp>
      <p:sp>
        <p:nvSpPr>
          <p:cNvPr id="103" name="Rectangle 40"/>
          <p:cNvSpPr>
            <a:spLocks noChangeArrowheads="1"/>
          </p:cNvSpPr>
          <p:nvPr/>
        </p:nvSpPr>
        <p:spPr bwMode="blackWhite">
          <a:xfrm>
            <a:off x="3838818" y="3104680"/>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0</a:t>
            </a:r>
          </a:p>
        </p:txBody>
      </p:sp>
      <p:sp>
        <p:nvSpPr>
          <p:cNvPr id="93" name="Text Box 15"/>
          <p:cNvSpPr txBox="1">
            <a:spLocks noChangeArrowheads="1"/>
          </p:cNvSpPr>
          <p:nvPr/>
        </p:nvSpPr>
        <p:spPr bwMode="auto">
          <a:xfrm>
            <a:off x="2167243" y="1524000"/>
            <a:ext cx="526170" cy="19389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algn="r" eaLnBrk="1" hangingPunct="1"/>
            <a:r>
              <a:rPr lang="en-US" sz="2000" b="1" dirty="0" smtClean="0">
                <a:solidFill>
                  <a:srgbClr val="FF0000"/>
                </a:solidFill>
                <a:latin typeface="Source Sans Pro" panose="020B0503030403020204"/>
              </a:rPr>
              <a:t>M</a:t>
            </a:r>
          </a:p>
          <a:p>
            <a:pPr algn="r" eaLnBrk="1" hangingPunct="1"/>
            <a:r>
              <a:rPr lang="en-US" sz="2000" b="1" dirty="0" smtClean="0">
                <a:solidFill>
                  <a:srgbClr val="FF0000"/>
                </a:solidFill>
                <a:latin typeface="Source Sans Pro" panose="020B0503030403020204"/>
              </a:rPr>
              <a:t>M</a:t>
            </a:r>
          </a:p>
          <a:p>
            <a:pPr algn="r" eaLnBrk="1" hangingPunct="1"/>
            <a:r>
              <a:rPr lang="en-US" sz="2000" b="1" dirty="0" smtClean="0">
                <a:solidFill>
                  <a:srgbClr val="00B050"/>
                </a:solidFill>
                <a:latin typeface="Source Sans Pro" panose="020B0503030403020204"/>
              </a:rPr>
              <a:t>Hit</a:t>
            </a:r>
          </a:p>
          <a:p>
            <a:pPr algn="r" eaLnBrk="1" hangingPunct="1"/>
            <a:r>
              <a:rPr lang="en-US" sz="2000" b="1" dirty="0">
                <a:solidFill>
                  <a:schemeClr val="accent2"/>
                </a:solidFill>
                <a:latin typeface="Source Sans Pro" panose="020B0503030403020204"/>
              </a:rPr>
              <a:t>M</a:t>
            </a:r>
          </a:p>
          <a:p>
            <a:pPr algn="r" eaLnBrk="1" hangingPunct="1"/>
            <a:endParaRPr lang="en-US" sz="2000" b="1" dirty="0" smtClean="0">
              <a:solidFill>
                <a:srgbClr val="FF0000"/>
              </a:solidFill>
              <a:latin typeface="Source Sans Pro" panose="020B0503030403020204"/>
            </a:endParaRPr>
          </a:p>
          <a:p>
            <a:pPr algn="r" eaLnBrk="1" hangingPunct="1"/>
            <a:endParaRPr lang="en-US" sz="2000" b="1" dirty="0" smtClean="0">
              <a:solidFill>
                <a:srgbClr val="FF0000"/>
              </a:solidFill>
              <a:latin typeface="Source Sans Pro" panose="020B0503030403020204"/>
            </a:endParaRPr>
          </a:p>
        </p:txBody>
      </p:sp>
      <p:sp>
        <p:nvSpPr>
          <p:cNvPr id="106" name="Rectangle 28"/>
          <p:cNvSpPr>
            <a:spLocks noChangeArrowheads="1"/>
          </p:cNvSpPr>
          <p:nvPr/>
        </p:nvSpPr>
        <p:spPr bwMode="blackWhite">
          <a:xfrm>
            <a:off x="4400017" y="3713843"/>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011</a:t>
            </a:r>
          </a:p>
        </p:txBody>
      </p:sp>
      <p:sp>
        <p:nvSpPr>
          <p:cNvPr id="107" name="Rectangle 43"/>
          <p:cNvSpPr>
            <a:spLocks noChangeArrowheads="1"/>
          </p:cNvSpPr>
          <p:nvPr/>
        </p:nvSpPr>
        <p:spPr bwMode="blackWhite">
          <a:xfrm>
            <a:off x="4123792" y="3713843"/>
            <a:ext cx="27305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black"/>
                </a:solidFill>
                <a:effectLst/>
                <a:uLnTx/>
                <a:uFillTx/>
                <a:latin typeface="Calibri"/>
                <a:ea typeface="+mn-ea"/>
                <a:cs typeface="+mn-cs"/>
              </a:rPr>
              <a:t>1</a:t>
            </a:r>
          </a:p>
        </p:txBody>
      </p:sp>
      <p:sp>
        <p:nvSpPr>
          <p:cNvPr id="108" name="Rectangle 47"/>
          <p:cNvSpPr>
            <a:spLocks noChangeArrowheads="1"/>
          </p:cNvSpPr>
          <p:nvPr/>
        </p:nvSpPr>
        <p:spPr bwMode="auto">
          <a:xfrm>
            <a:off x="4930242" y="371701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162</a:t>
            </a:r>
          </a:p>
        </p:txBody>
      </p:sp>
      <p:sp>
        <p:nvSpPr>
          <p:cNvPr id="109" name="Rectangle 48"/>
          <p:cNvSpPr>
            <a:spLocks noChangeArrowheads="1"/>
          </p:cNvSpPr>
          <p:nvPr/>
        </p:nvSpPr>
        <p:spPr bwMode="auto">
          <a:xfrm>
            <a:off x="4930242" y="4021818"/>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173</a:t>
            </a:r>
          </a:p>
        </p:txBody>
      </p:sp>
      <p:sp>
        <p:nvSpPr>
          <p:cNvPr id="110" name="Rectangle 49"/>
          <p:cNvSpPr>
            <a:spLocks noChangeArrowheads="1"/>
          </p:cNvSpPr>
          <p:nvPr/>
        </p:nvSpPr>
        <p:spPr bwMode="auto">
          <a:xfrm>
            <a:off x="2368017" y="5568043"/>
            <a:ext cx="1066800" cy="304800"/>
          </a:xfrm>
          <a:prstGeom prst="rect">
            <a:avLst/>
          </a:prstGeom>
          <a:solidFill>
            <a:srgbClr val="00FF00"/>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smtClean="0">
                <a:ln>
                  <a:noFill/>
                </a:ln>
                <a:solidFill>
                  <a:prstClr val="white"/>
                </a:solidFill>
                <a:effectLst/>
                <a:uLnTx/>
                <a:uFillTx/>
                <a:latin typeface="Calibri"/>
                <a:ea typeface="+mn-ea"/>
                <a:cs typeface="+mn-cs"/>
              </a:rPr>
              <a:t>173</a:t>
            </a:r>
          </a:p>
        </p:txBody>
      </p:sp>
      <p:sp>
        <p:nvSpPr>
          <p:cNvPr id="111" name="Rectangle 41"/>
          <p:cNvSpPr>
            <a:spLocks noChangeArrowheads="1"/>
          </p:cNvSpPr>
          <p:nvPr/>
        </p:nvSpPr>
        <p:spPr bwMode="blackWhite">
          <a:xfrm>
            <a:off x="3850518" y="3714017"/>
            <a:ext cx="273050" cy="304800"/>
          </a:xfrm>
          <a:prstGeom prst="rect">
            <a:avLst/>
          </a:prstGeom>
          <a:solidFill>
            <a:sysClr val="window" lastClr="FFFFFF">
              <a:lumMod val="85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black"/>
                </a:solidFill>
                <a:effectLst/>
                <a:uLnTx/>
                <a:uFillTx/>
                <a:latin typeface="Calibri"/>
                <a:ea typeface="+mn-ea"/>
                <a:cs typeface="+mn-cs"/>
              </a:rPr>
              <a:t>1</a:t>
            </a:r>
          </a:p>
        </p:txBody>
      </p:sp>
      <p:sp>
        <p:nvSpPr>
          <p:cNvPr id="114" name="Rectangle 49"/>
          <p:cNvSpPr>
            <a:spLocks noChangeArrowheads="1"/>
          </p:cNvSpPr>
          <p:nvPr/>
        </p:nvSpPr>
        <p:spPr bwMode="auto">
          <a:xfrm>
            <a:off x="4931242" y="3101331"/>
            <a:ext cx="1066800" cy="304800"/>
          </a:xfrm>
          <a:prstGeom prst="rect">
            <a:avLst/>
          </a:prstGeom>
          <a:solidFill>
            <a:srgbClr val="0066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rgbClr val="FFFF00"/>
                </a:solidFill>
                <a:effectLst/>
                <a:uLnTx/>
                <a:uFillTx/>
                <a:latin typeface="Calibri"/>
                <a:ea typeface="+mn-ea"/>
                <a:cs typeface="+mn-cs"/>
              </a:rPr>
              <a:t>173</a:t>
            </a:r>
          </a:p>
        </p:txBody>
      </p:sp>
      <p:sp>
        <p:nvSpPr>
          <p:cNvPr id="115" name="Rectangle 52"/>
          <p:cNvSpPr>
            <a:spLocks noChangeArrowheads="1"/>
          </p:cNvSpPr>
          <p:nvPr/>
        </p:nvSpPr>
        <p:spPr bwMode="auto">
          <a:xfrm>
            <a:off x="7014042" y="1605906"/>
            <a:ext cx="1066800" cy="304800"/>
          </a:xfrm>
          <a:prstGeom prst="rect">
            <a:avLst/>
          </a:prstGeom>
          <a:solidFill>
            <a:srgbClr val="006699"/>
          </a:solidFill>
          <a:ln w="28575">
            <a:solidFill>
              <a:sysClr val="windowText" lastClr="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schemeClr val="tx2"/>
                </a:solidFill>
                <a:effectLst/>
                <a:uLnTx/>
                <a:uFillTx/>
                <a:latin typeface="Calibri"/>
                <a:ea typeface="+mn-ea"/>
                <a:cs typeface="+mn-cs"/>
              </a:rPr>
              <a:t>173</a:t>
            </a:r>
          </a:p>
        </p:txBody>
      </p:sp>
      <p:sp>
        <p:nvSpPr>
          <p:cNvPr id="105" name="Oval 104"/>
          <p:cNvSpPr/>
          <p:nvPr/>
        </p:nvSpPr>
        <p:spPr>
          <a:xfrm>
            <a:off x="6848474" y="2771775"/>
            <a:ext cx="1309689" cy="781050"/>
          </a:xfrm>
          <a:prstGeom prst="ellipse">
            <a:avLst/>
          </a:prstGeom>
          <a:noFill/>
          <a:ln w="25400" cap="flat" cmpd="sng" algn="ctr">
            <a:solidFill>
              <a:sysClr val="windowText" lastClr="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white"/>
              </a:solidFill>
              <a:effectLst/>
              <a:uLnTx/>
              <a:uFillTx/>
              <a:latin typeface="Calibri"/>
              <a:ea typeface="+mn-ea"/>
              <a:cs typeface="+mn-cs"/>
            </a:endParaRPr>
          </a:p>
        </p:txBody>
      </p:sp>
      <p:sp>
        <p:nvSpPr>
          <p:cNvPr id="112" name="Rectangle 51"/>
          <p:cNvSpPr>
            <a:spLocks noChangeArrowheads="1"/>
          </p:cNvSpPr>
          <p:nvPr/>
        </p:nvSpPr>
        <p:spPr bwMode="auto">
          <a:xfrm>
            <a:off x="4924425" y="4016375"/>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150</a:t>
            </a:r>
          </a:p>
        </p:txBody>
      </p:sp>
      <p:sp>
        <p:nvSpPr>
          <p:cNvPr id="113" name="Rectangle 49"/>
          <p:cNvSpPr>
            <a:spLocks noChangeArrowheads="1"/>
          </p:cNvSpPr>
          <p:nvPr/>
        </p:nvSpPr>
        <p:spPr bwMode="auto">
          <a:xfrm>
            <a:off x="4953000" y="3733800"/>
            <a:ext cx="1066800" cy="304800"/>
          </a:xfrm>
          <a:prstGeom prst="rect">
            <a:avLst/>
          </a:prstGeom>
          <a:solidFill>
            <a:srgbClr val="66FF99"/>
          </a:solidFill>
          <a:ln w="28575">
            <a:solidFill>
              <a:sysClr val="window" lastClr="FFFFFF"/>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smtClean="0">
                <a:ln>
                  <a:noFill/>
                </a:ln>
                <a:solidFill>
                  <a:prstClr val="white"/>
                </a:solidFill>
                <a:effectLst/>
                <a:uLnTx/>
                <a:uFillTx/>
                <a:latin typeface="Calibri"/>
                <a:ea typeface="+mn-ea"/>
                <a:cs typeface="+mn-cs"/>
              </a:rPr>
              <a:t>71</a:t>
            </a:r>
          </a:p>
        </p:txBody>
      </p:sp>
      <p:sp>
        <p:nvSpPr>
          <p:cNvPr id="118" name="Line 58"/>
          <p:cNvSpPr>
            <a:spLocks noChangeShapeType="1"/>
          </p:cNvSpPr>
          <p:nvPr/>
        </p:nvSpPr>
        <p:spPr bwMode="auto">
          <a:xfrm flipH="1">
            <a:off x="5867400" y="3276600"/>
            <a:ext cx="1143000" cy="838200"/>
          </a:xfrm>
          <a:prstGeom prst="line">
            <a:avLst/>
          </a:prstGeom>
          <a:noFill/>
          <a:ln w="57150">
            <a:solidFill>
              <a:sysClr val="windowText" lastClr="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119" name="Line 57"/>
          <p:cNvSpPr>
            <a:spLocks noChangeShapeType="1"/>
          </p:cNvSpPr>
          <p:nvPr/>
        </p:nvSpPr>
        <p:spPr bwMode="auto">
          <a:xfrm flipH="1">
            <a:off x="5867400" y="2971800"/>
            <a:ext cx="1143000" cy="838200"/>
          </a:xfrm>
          <a:prstGeom prst="line">
            <a:avLst/>
          </a:prstGeom>
          <a:noFill/>
          <a:ln w="57150">
            <a:solidFill>
              <a:sysClr val="windowText" lastClr="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prstClr val="black"/>
              </a:solidFill>
              <a:effectLst/>
              <a:uLnTx/>
              <a:uFillTx/>
              <a:latin typeface="Calibri"/>
              <a:ea typeface="+mn-ea"/>
              <a:cs typeface="+mn-cs"/>
            </a:endParaRPr>
          </a:p>
        </p:txBody>
      </p:sp>
      <p:sp>
        <p:nvSpPr>
          <p:cNvPr id="120" name="Rectangle 28"/>
          <p:cNvSpPr>
            <a:spLocks noChangeArrowheads="1"/>
          </p:cNvSpPr>
          <p:nvPr/>
        </p:nvSpPr>
        <p:spPr bwMode="auto">
          <a:xfrm>
            <a:off x="4413250" y="3723249"/>
            <a:ext cx="533400" cy="304800"/>
          </a:xfrm>
          <a:prstGeom prst="rect">
            <a:avLst/>
          </a:prstGeom>
          <a:solidFill>
            <a:sysClr val="windowText" lastClr="000000">
              <a:lumMod val="50000"/>
              <a:lumOff val="50000"/>
            </a:sysClr>
          </a:solidFill>
          <a:ln w="28575">
            <a:solidFill>
              <a:sysClr val="window" lastClr="FFFFFF"/>
            </a:solidFill>
            <a:miter lim="800000"/>
            <a:headEnd/>
            <a:tailEnd/>
          </a:ln>
          <a:effectLst/>
        </p:spPr>
        <p:txBody>
          <a:bodyPr wrap="none"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is-IS" sz="1800" b="1" i="0" u="none" strike="noStrike" kern="0" cap="none" spc="0" normalizeH="0" baseline="0" noProof="0" dirty="0" smtClean="0">
                <a:ln>
                  <a:noFill/>
                </a:ln>
                <a:solidFill>
                  <a:srgbClr val="F79646"/>
                </a:solidFill>
                <a:effectLst/>
                <a:uLnTx/>
                <a:uFillTx/>
                <a:latin typeface="Calibri"/>
                <a:ea typeface="+mn-ea"/>
                <a:cs typeface="+mn-cs"/>
              </a:rPr>
              <a:t>010</a:t>
            </a:r>
            <a:endParaRPr kumimoji="0" lang="en-US" sz="1800" b="1" i="0" u="none" strike="noStrike" kern="0" cap="none" spc="0" normalizeH="0" baseline="0" noProof="0" dirty="0" smtClean="0">
              <a:ln>
                <a:noFill/>
              </a:ln>
              <a:solidFill>
                <a:srgbClr val="F79646"/>
              </a:solidFill>
              <a:effectLst/>
              <a:uLnTx/>
              <a:uFillTx/>
              <a:latin typeface="Calibri"/>
              <a:ea typeface="+mn-ea"/>
              <a:cs typeface="+mn-cs"/>
            </a:endParaRPr>
          </a:p>
        </p:txBody>
      </p:sp>
    </p:spTree>
    <p:extLst>
      <p:ext uri="{BB962C8B-B14F-4D97-AF65-F5344CB8AC3E}">
        <p14:creationId xmlns:p14="http://schemas.microsoft.com/office/powerpoint/2010/main" val="2223351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5"/>
                                        </p:tgtEl>
                                        <p:attrNameLst>
                                          <p:attrName>style.visibility</p:attrName>
                                        </p:attrNameLst>
                                      </p:cBhvr>
                                      <p:to>
                                        <p:strVal val="visible"/>
                                      </p:to>
                                    </p:set>
                                  </p:childTnLst>
                                </p:cTn>
                              </p:par>
                            </p:childTnLst>
                          </p:cTn>
                        </p:par>
                        <p:par>
                          <p:cTn id="7" fill="hold">
                            <p:stCondLst>
                              <p:cond delay="0"/>
                            </p:stCondLst>
                            <p:childTnLst>
                              <p:par>
                                <p:cTn id="8" presetID="22" presetClass="entr" presetSubtype="2" fill="hold" grpId="0" nodeType="afterEffect">
                                  <p:stCondLst>
                                    <p:cond delay="0"/>
                                  </p:stCondLst>
                                  <p:childTnLst>
                                    <p:set>
                                      <p:cBhvr>
                                        <p:cTn id="9" dur="1" fill="hold">
                                          <p:stCondLst>
                                            <p:cond delay="0"/>
                                          </p:stCondLst>
                                        </p:cTn>
                                        <p:tgtEl>
                                          <p:spTgt spid="119"/>
                                        </p:tgtEl>
                                        <p:attrNameLst>
                                          <p:attrName>style.visibility</p:attrName>
                                        </p:attrNameLst>
                                      </p:cBhvr>
                                      <p:to>
                                        <p:strVal val="visible"/>
                                      </p:to>
                                    </p:set>
                                    <p:animEffect transition="in" filter="wipe(right)">
                                      <p:cBhvr>
                                        <p:cTn id="10" dur="500"/>
                                        <p:tgtEl>
                                          <p:spTgt spid="119"/>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118"/>
                                        </p:tgtEl>
                                        <p:attrNameLst>
                                          <p:attrName>style.visibility</p:attrName>
                                        </p:attrNameLst>
                                      </p:cBhvr>
                                      <p:to>
                                        <p:strVal val="visible"/>
                                      </p:to>
                                    </p:set>
                                    <p:animEffect transition="in" filter="wipe(right)">
                                      <p:cBhvr>
                                        <p:cTn id="13" dur="500"/>
                                        <p:tgtEl>
                                          <p:spTgt spid="118"/>
                                        </p:tgtEl>
                                      </p:cBhvr>
                                    </p:animEffect>
                                  </p:childTnLst>
                                </p:cTn>
                              </p:par>
                            </p:childTnLst>
                          </p:cTn>
                        </p:par>
                        <p:par>
                          <p:cTn id="14" fill="hold">
                            <p:stCondLst>
                              <p:cond delay="500"/>
                            </p:stCondLst>
                            <p:childTnLst>
                              <p:par>
                                <p:cTn id="15" presetID="1" presetClass="entr" presetSubtype="0" fill="hold" grpId="0" nodeType="afterEffect">
                                  <p:stCondLst>
                                    <p:cond delay="0"/>
                                  </p:stCondLst>
                                  <p:childTnLst>
                                    <p:set>
                                      <p:cBhvr>
                                        <p:cTn id="16" dur="1" fill="hold">
                                          <p:stCondLst>
                                            <p:cond delay="0"/>
                                          </p:stCondLst>
                                        </p:cTn>
                                        <p:tgtEl>
                                          <p:spTgt spid="11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animBg="1"/>
      <p:bldP spid="112" grpId="0" animBg="1"/>
      <p:bldP spid="113" grpId="0" animBg="1"/>
      <p:bldP spid="118" grpId="0" animBg="1"/>
      <p:bldP spid="119" grpId="0" animBg="1"/>
      <p:bldP spid="120"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1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2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3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4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5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0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1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2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3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4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5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6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7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8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0.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1.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2.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3.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4.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5.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6.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7.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8.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ags/tag99.xml><?xml version="1.0" encoding="utf-8"?>
<p:tagLst xmlns:a="http://schemas.openxmlformats.org/drawingml/2006/main" xmlns:r="http://schemas.openxmlformats.org/officeDocument/2006/relationships" xmlns:p="http://schemas.openxmlformats.org/presentationml/2006/main">
  <p:tag name="_INSTRUCTOR VIEW19C14C36-AC8E-43BC-9DB6-C2AAF774C7DC|PANE__TAG" val="_"/>
</p:tagLst>
</file>

<file path=ppt/theme/theme1.xml><?xml version="1.0" encoding="utf-8"?>
<a:theme xmlns:a="http://schemas.openxmlformats.org/drawingml/2006/main" name="Bracy_theme">
  <a:themeElements>
    <a:clrScheme name="Custom 6">
      <a:dk1>
        <a:srgbClr val="FFFFFF"/>
      </a:dk1>
      <a:lt1>
        <a:srgbClr val="FFFFFF"/>
      </a:lt1>
      <a:dk2>
        <a:srgbClr val="424242"/>
      </a:dk2>
      <a:lt2>
        <a:srgbClr val="D8D8D8"/>
      </a:lt2>
      <a:accent1>
        <a:srgbClr val="0070C0"/>
      </a:accent1>
      <a:accent2>
        <a:srgbClr val="FF0000"/>
      </a:accent2>
      <a:accent3>
        <a:srgbClr val="7030A0"/>
      </a:accent3>
      <a:accent4>
        <a:srgbClr val="53A016"/>
      </a:accent4>
      <a:accent5>
        <a:srgbClr val="00B0F0"/>
      </a:accent5>
      <a:accent6>
        <a:srgbClr val="FFC000"/>
      </a:accent6>
      <a:hlink>
        <a:srgbClr val="6565FF"/>
      </a:hlink>
      <a:folHlink>
        <a:srgbClr val="A2A2A2"/>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Bracy_theme" id="{87D39A7C-5058-483C-A408-E26106E53CCF}" vid="{8AF49146-2743-4A8D-8229-299168E9D846}"/>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Bracy_theme</Template>
  <TotalTime>9145</TotalTime>
  <Words>12366</Words>
  <Application>Microsoft Office PowerPoint</Application>
  <PresentationFormat>On-screen Show (4:3)</PresentationFormat>
  <Paragraphs>6223</Paragraphs>
  <Slides>149</Slides>
  <Notes>13</Notes>
  <HiddenSlides>4</HiddenSlides>
  <MMClips>0</MMClips>
  <ScaleCrop>false</ScaleCrop>
  <HeadingPairs>
    <vt:vector size="6" baseType="variant">
      <vt:variant>
        <vt:lpstr>Fonts Used</vt:lpstr>
      </vt:variant>
      <vt:variant>
        <vt:i4>16</vt:i4>
      </vt:variant>
      <vt:variant>
        <vt:lpstr>Theme</vt:lpstr>
      </vt:variant>
      <vt:variant>
        <vt:i4>1</vt:i4>
      </vt:variant>
      <vt:variant>
        <vt:lpstr>Slide Titles</vt:lpstr>
      </vt:variant>
      <vt:variant>
        <vt:i4>149</vt:i4>
      </vt:variant>
    </vt:vector>
  </HeadingPairs>
  <TitlesOfParts>
    <vt:vector size="166" baseType="lpstr">
      <vt:lpstr>Arial</vt:lpstr>
      <vt:lpstr>Arial Narrow</vt:lpstr>
      <vt:lpstr>Calibri</vt:lpstr>
      <vt:lpstr>Calibri (Body)</vt:lpstr>
      <vt:lpstr>Consolas</vt:lpstr>
      <vt:lpstr>Courier New</vt:lpstr>
      <vt:lpstr>Helvetica</vt:lpstr>
      <vt:lpstr>Lucida Grande</vt:lpstr>
      <vt:lpstr>Osaka</vt:lpstr>
      <vt:lpstr>Source Sans Pro</vt:lpstr>
      <vt:lpstr>Source Sans Pro Light</vt:lpstr>
      <vt:lpstr>Symbol</vt:lpstr>
      <vt:lpstr>Tahoma</vt:lpstr>
      <vt:lpstr>Times New Roman</vt:lpstr>
      <vt:lpstr>Wingdings</vt:lpstr>
      <vt:lpstr>Wingdings 2</vt:lpstr>
      <vt:lpstr>Bracy_theme</vt:lpstr>
      <vt:lpstr>Caches &amp; Memory</vt:lpstr>
      <vt:lpstr>Programs 101</vt:lpstr>
      <vt:lpstr>Programs 101</vt:lpstr>
      <vt:lpstr>1 Cycle Per Stage: the Biggest Lie (So Far)</vt:lpstr>
      <vt:lpstr>What’s the problem?</vt:lpstr>
      <vt:lpstr>The Need for Speed</vt:lpstr>
      <vt:lpstr>The Need for Speed</vt:lpstr>
      <vt:lpstr>The Need for Speed</vt:lpstr>
      <vt:lpstr>What’s the solution?</vt:lpstr>
      <vt:lpstr>Aside</vt:lpstr>
      <vt:lpstr>What’s the solution?</vt:lpstr>
      <vt:lpstr>Locality Locality Locality</vt:lpstr>
      <vt:lpstr>Clicker Questions</vt:lpstr>
      <vt:lpstr>Clicker Questions</vt:lpstr>
      <vt:lpstr>Clicker Questions</vt:lpstr>
      <vt:lpstr>Clicker Questions</vt:lpstr>
      <vt:lpstr>Your life is full of Locality</vt:lpstr>
      <vt:lpstr>Your life is full of Locality</vt:lpstr>
      <vt:lpstr>The Memory Hierarchy</vt:lpstr>
      <vt:lpstr>Some Terminology</vt:lpstr>
      <vt:lpstr>The Memory Hierarchy</vt:lpstr>
      <vt:lpstr>Single Core Memory Hierarchy</vt:lpstr>
      <vt:lpstr>PowerPoint Presentation</vt:lpstr>
      <vt:lpstr>PowerPoint Presentation</vt:lpstr>
      <vt:lpstr>PowerPoint Presentation</vt:lpstr>
      <vt:lpstr>PowerPoint Presentation</vt:lpstr>
      <vt:lpstr>PowerPoint Presentation</vt:lpstr>
      <vt:lpstr>Analogy to a Spice Rack</vt:lpstr>
      <vt:lpstr>Analogy to a Spice Rack</vt:lpstr>
      <vt:lpstr>PowerPoint Presentation</vt:lpstr>
      <vt:lpstr>PowerPoint Presentation</vt:lpstr>
      <vt:lpstr>Simulation #1  of a 4-byte, DM Cache</vt:lpstr>
      <vt:lpstr>Simulation #1  of a 4-byte, DM Cache</vt:lpstr>
      <vt:lpstr>Simulation #1  of a 4-byte, DM Cache</vt:lpstr>
      <vt:lpstr>Clicker Questions</vt:lpstr>
      <vt:lpstr>Clicker Answers</vt:lpstr>
      <vt:lpstr>PowerPoint Presentation</vt:lpstr>
      <vt:lpstr>Clicker: A) Hit B) Miss</vt:lpstr>
      <vt:lpstr>Simulation #2: 4-byte, DM Cache</vt:lpstr>
      <vt:lpstr>Clicker: A) Hit B) Miss</vt:lpstr>
      <vt:lpstr>Simulation #2: 4-byte, DM Cache</vt:lpstr>
      <vt:lpstr>Clicker: A) Hit B) Miss</vt:lpstr>
      <vt:lpstr>Simulation #2: 4-byte, DM Cache</vt:lpstr>
      <vt:lpstr>Clicker: A) Hit B) Miss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1 Cycle Per Stage: the Biggest Lie (So Far)</vt:lpstr>
      <vt:lpstr>PowerPoint Presentation</vt:lpstr>
      <vt:lpstr>PowerPoint Presentation</vt:lpstr>
      <vt:lpstr>PowerPoint Presentation</vt:lpstr>
      <vt:lpstr>PowerPoint Presentation</vt:lpstr>
      <vt:lpstr>PowerPoint Presentation</vt:lpstr>
      <vt:lpstr>PowerPoint Presentation</vt:lpstr>
      <vt:lpstr>Pros and Cons of Full Associativity</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Eviction Policies</vt:lpstr>
      <vt:lpstr>Misses: the Three C’s</vt:lpstr>
      <vt:lpstr>Miss Rate vs. Block Size</vt:lpstr>
      <vt:lpstr>Block Size Tradeoffs</vt:lpstr>
      <vt:lpstr>Miss Rate vs. Associativity</vt:lpstr>
      <vt:lpstr>Clicker Question</vt:lpstr>
      <vt:lpstr>Clicker Question</vt:lpstr>
      <vt:lpstr>ABCs of Caches</vt:lpstr>
      <vt:lpstr>Which caches get what properties?</vt:lpstr>
      <vt:lpstr>Roadmap</vt:lpstr>
      <vt:lpstr>PowerPoint Presentation</vt:lpstr>
      <vt:lpstr>PowerPoint Presentation</vt:lpstr>
      <vt:lpstr>PowerPoint Presentation</vt:lpstr>
      <vt:lpstr>PowerPoint Presentation</vt:lpstr>
      <vt:lpstr>PowerPoint Presentation</vt:lpstr>
      <vt:lpstr>Performance Calculation with $ Hierarchy</vt:lpstr>
      <vt:lpstr>Performance Calculation with $ Hierarchy</vt:lpstr>
      <vt:lpstr>Performance Summary</vt:lpstr>
      <vt:lpstr>Takeaway</vt:lpstr>
      <vt:lpstr>What about Stores?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Summary: Write Through</vt:lpstr>
      <vt:lpstr>Next Goal: Write-Through vs. Write-Back</vt:lpstr>
      <vt:lpstr>Write-Back Meta-Data (Valid, Dirty Bits)</vt:lpstr>
      <vt:lpstr>Write-back Example</vt:lpstr>
      <vt:lpstr>Handling Stores (Write-Back)</vt:lpstr>
      <vt:lpstr>Write-Back (REF 1)</vt:lpstr>
      <vt:lpstr>Write-Back (REF 1)</vt:lpstr>
      <vt:lpstr>Write-Back (REF 2)</vt:lpstr>
      <vt:lpstr>Write-Back (REF 2)</vt:lpstr>
      <vt:lpstr>Write-Back (REF 3)</vt:lpstr>
      <vt:lpstr>Write-Back (REF 3)</vt:lpstr>
      <vt:lpstr>Write-Back (REF 4)</vt:lpstr>
      <vt:lpstr>Write-Back (REF 4)</vt:lpstr>
      <vt:lpstr>Write-Back (REF 4)</vt:lpstr>
      <vt:lpstr>Write-Back (REF 5)</vt:lpstr>
      <vt:lpstr>Write-Back (REF 5)</vt:lpstr>
      <vt:lpstr>Write-Back (REF 5)</vt:lpstr>
      <vt:lpstr>Write-Back (REF 6)</vt:lpstr>
      <vt:lpstr>Write-Back (REF 6)</vt:lpstr>
      <vt:lpstr>Write-Back (REF 7)</vt:lpstr>
      <vt:lpstr>Write-Back (REF 7)</vt:lpstr>
      <vt:lpstr>Write-Back (REF 8,9)</vt:lpstr>
      <vt:lpstr>Write-Back (REF 8,9)</vt:lpstr>
      <vt:lpstr>How Many Memory References?</vt:lpstr>
      <vt:lpstr>Write-back vs. Write-through Example</vt:lpstr>
      <vt:lpstr>So is write back just better?</vt:lpstr>
      <vt:lpstr>Optimization: Write Buffering</vt:lpstr>
      <vt:lpstr>Write-through vs. Write-back</vt:lpstr>
      <vt:lpstr>PowerPoint Presentation</vt:lpstr>
      <vt:lpstr>PowerPoint Presentation</vt:lpstr>
      <vt:lpstr>PowerPoint Presentation</vt:lpstr>
      <vt:lpstr>PowerPoint Presentation</vt:lpstr>
      <vt:lpstr>PowerPoint Presentation</vt:lpstr>
      <vt:lpstr>Clicker Question</vt:lpstr>
      <vt:lpstr>Clicker Question</vt:lpstr>
      <vt:lpstr>Clicker Question</vt:lpstr>
      <vt:lpstr>Clicker Question</vt:lpstr>
      <vt:lpstr>By the end of the cache lectures…</vt:lpstr>
      <vt:lpstr>A Real Example</vt:lpstr>
      <vt:lpstr>A Real Example</vt:lpstr>
      <vt:lpstr>A Real Example</vt:lpstr>
      <vt:lpstr>PowerPoint Presentation</vt:lpstr>
      <vt:lpstr>Summary</vt:lpstr>
    </vt:vector>
  </TitlesOfParts>
  <Company>Cornell University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Caches &amp; Memory</dc:title>
  <dc:creator>loaner</dc:creator>
  <cp:lastModifiedBy>Hakim Weatherspoon</cp:lastModifiedBy>
  <cp:revision>44</cp:revision>
  <cp:lastPrinted>2019-03-26T11:11:01Z</cp:lastPrinted>
  <dcterms:created xsi:type="dcterms:W3CDTF">2019-01-04T20:19:39Z</dcterms:created>
  <dcterms:modified xsi:type="dcterms:W3CDTF">2019-04-21T23:49:45Z</dcterms:modified>
</cp:coreProperties>
</file>