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3.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4.xml" ContentType="application/vnd.openxmlformats-officedocument.presentationml.notesSlide+xml"/>
  <Override PartName="/ppt/tags/tag53.xml" ContentType="application/vnd.openxmlformats-officedocument.presentationml.tags+xml"/>
  <Override PartName="/ppt/notesSlides/notesSlide5.xml" ContentType="application/vnd.openxmlformats-officedocument.presentationml.notesSlide+xml"/>
  <Override PartName="/ppt/tags/tag54.xml" ContentType="application/vnd.openxmlformats-officedocument.presentationml.tags+xml"/>
  <Override PartName="/ppt/notesSlides/notesSlide6.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7.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notesSlides/notesSlide8.xml" ContentType="application/vnd.openxmlformats-officedocument.presentationml.notesSlide+xml"/>
  <Override PartName="/ppt/tags/tag69.xml" ContentType="application/vnd.openxmlformats-officedocument.presentationml.tags+xml"/>
  <Override PartName="/ppt/tags/tag70.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notesSlides/notesSlide12.xml" ContentType="application/vnd.openxmlformats-officedocument.presentationml.notesSlide+xml"/>
  <Override PartName="/ppt/tags/tag87.xml" ContentType="application/vnd.openxmlformats-officedocument.presentationml.tags+xml"/>
  <Override PartName="/ppt/tags/tag88.xml" ContentType="application/vnd.openxmlformats-officedocument.presentationml.tags+xml"/>
  <Override PartName="/ppt/notesSlides/notesSlide13.xml" ContentType="application/vnd.openxmlformats-officedocument.presentationml.notesSlide+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notesSlides/notesSlide14.xml" ContentType="application/vnd.openxmlformats-officedocument.presentationml.notesSlide+xml"/>
  <Override PartName="/ppt/tags/tag93.xml" ContentType="application/vnd.openxmlformats-officedocument.presentationml.tags+xml"/>
  <Override PartName="/ppt/notesSlides/notesSlide15.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16.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notesSlides/notesSlide17.xml" ContentType="application/vnd.openxmlformats-officedocument.presentationml.notesSlide+xml"/>
  <Override PartName="/ppt/tags/tag103.xml" ContentType="application/vnd.openxmlformats-officedocument.presentationml.tags+xml"/>
  <Override PartName="/ppt/tags/tag104.xml" ContentType="application/vnd.openxmlformats-officedocument.presentationml.tags+xml"/>
  <Override PartName="/ppt/notesSlides/notesSlide18.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notesSlides/notesSlide19.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notesSlides/notesSlide20.xml" ContentType="application/vnd.openxmlformats-officedocument.presentationml.notesSlide+xml"/>
  <Override PartName="/ppt/tags/tag123.xml" ContentType="application/vnd.openxmlformats-officedocument.presentationml.tags+xml"/>
  <Override PartName="/ppt/tags/tag124.xml" ContentType="application/vnd.openxmlformats-officedocument.presentationml.tags+xml"/>
  <Override PartName="/ppt/notesSlides/notesSlide21.xml" ContentType="application/vnd.openxmlformats-officedocument.presentationml.notesSlide+xml"/>
  <Override PartName="/ppt/tags/tag125.xml" ContentType="application/vnd.openxmlformats-officedocument.presentationml.tags+xml"/>
  <Override PartName="/ppt/tags/tag126.xml" ContentType="application/vnd.openxmlformats-officedocument.presentationml.tags+xml"/>
  <Override PartName="/ppt/notesSlides/notesSlide22.xml" ContentType="application/vnd.openxmlformats-officedocument.presentationml.notesSlide+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notesSlides/notesSlide23.xml" ContentType="application/vnd.openxmlformats-officedocument.presentationml.notesSlide+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notesSlides/notesSlide24.xml" ContentType="application/vnd.openxmlformats-officedocument.presentationml.notesSlide+xml"/>
  <Override PartName="/ppt/tags/tag171.xml" ContentType="application/vnd.openxmlformats-officedocument.presentationml.tags+xml"/>
  <Override PartName="/ppt/tags/tag172.xml" ContentType="application/vnd.openxmlformats-officedocument.presentationml.tags+xml"/>
  <Override PartName="/ppt/notesSlides/notesSlide25.xml" ContentType="application/vnd.openxmlformats-officedocument.presentationml.notesSlide+xml"/>
  <Override PartName="/ppt/tags/tag173.xml" ContentType="application/vnd.openxmlformats-officedocument.presentationml.tags+xml"/>
  <Override PartName="/ppt/tags/tag174.xml" ContentType="application/vnd.openxmlformats-officedocument.presentationml.tags+xml"/>
  <Override PartName="/ppt/notesSlides/notesSlide26.xml" ContentType="application/vnd.openxmlformats-officedocument.presentationml.notesSlide+xml"/>
  <Override PartName="/ppt/tags/tag175.xml" ContentType="application/vnd.openxmlformats-officedocument.presentationml.tags+xml"/>
  <Override PartName="/ppt/tags/tag176.xml" ContentType="application/vnd.openxmlformats-officedocument.presentationml.tags+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8" r:id="rId1"/>
  </p:sldMasterIdLst>
  <p:notesMasterIdLst>
    <p:notesMasterId r:id="rId32"/>
  </p:notesMasterIdLst>
  <p:sldIdLst>
    <p:sldId id="379" r:id="rId2"/>
    <p:sldId id="405" r:id="rId3"/>
    <p:sldId id="406" r:id="rId4"/>
    <p:sldId id="305" r:id="rId5"/>
    <p:sldId id="388" r:id="rId6"/>
    <p:sldId id="269" r:id="rId7"/>
    <p:sldId id="383" r:id="rId8"/>
    <p:sldId id="393" r:id="rId9"/>
    <p:sldId id="291" r:id="rId10"/>
    <p:sldId id="292" r:id="rId11"/>
    <p:sldId id="293" r:id="rId12"/>
    <p:sldId id="389" r:id="rId13"/>
    <p:sldId id="390" r:id="rId14"/>
    <p:sldId id="391" r:id="rId15"/>
    <p:sldId id="392" r:id="rId16"/>
    <p:sldId id="327" r:id="rId17"/>
    <p:sldId id="322" r:id="rId18"/>
    <p:sldId id="328" r:id="rId19"/>
    <p:sldId id="343" r:id="rId20"/>
    <p:sldId id="395" r:id="rId21"/>
    <p:sldId id="396" r:id="rId22"/>
    <p:sldId id="368" r:id="rId23"/>
    <p:sldId id="339" r:id="rId24"/>
    <p:sldId id="397" r:id="rId25"/>
    <p:sldId id="401" r:id="rId26"/>
    <p:sldId id="362" r:id="rId27"/>
    <p:sldId id="346" r:id="rId28"/>
    <p:sldId id="404" r:id="rId29"/>
    <p:sldId id="370" r:id="rId30"/>
    <p:sldId id="367"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A016"/>
    <a:srgbClr val="424242"/>
    <a:srgbClr val="80B8E0"/>
    <a:srgbClr val="FF2F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8" autoAdjust="0"/>
    <p:restoredTop sz="70481" autoAdjust="0"/>
  </p:normalViewPr>
  <p:slideViewPr>
    <p:cSldViewPr>
      <p:cViewPr>
        <p:scale>
          <a:sx n="59" d="100"/>
          <a:sy n="59" d="100"/>
        </p:scale>
        <p:origin x="90" y="279"/>
      </p:cViewPr>
      <p:guideLst>
        <p:guide orient="horz" pos="2160"/>
        <p:guide pos="2880"/>
      </p:guideLst>
    </p:cSldViewPr>
  </p:slideViewPr>
  <p:outlineViewPr>
    <p:cViewPr>
      <p:scale>
        <a:sx n="33" d="100"/>
        <a:sy n="33" d="100"/>
      </p:scale>
      <p:origin x="0" y="9632"/>
    </p:cViewPr>
  </p:outlineViewPr>
  <p:notesTextViewPr>
    <p:cViewPr>
      <p:scale>
        <a:sx n="1" d="1"/>
        <a:sy n="1" d="1"/>
      </p:scale>
      <p:origin x="0" y="0"/>
    </p:cViewPr>
  </p:notesTextViewPr>
  <p:sorterViewPr>
    <p:cViewPr>
      <p:scale>
        <a:sx n="140" d="100"/>
        <a:sy n="14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670E512-9F9E-4156-953E-8350C511CBA9}" type="datetimeFigureOut">
              <a:rPr lang="en-US" smtClean="0"/>
              <a:t>3/15/2019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35C3C1-9691-443C-BBCF-BED84F38E74F}" type="slidenum">
              <a:rPr lang="en-US" smtClean="0"/>
              <a:t>‹#›</a:t>
            </a:fld>
            <a:endParaRPr lang="en-US"/>
          </a:p>
        </p:txBody>
      </p:sp>
    </p:spTree>
    <p:extLst>
      <p:ext uri="{BB962C8B-B14F-4D97-AF65-F5344CB8AC3E}">
        <p14:creationId xmlns:p14="http://schemas.microsoft.com/office/powerpoint/2010/main" val="3786404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35C3C1-9691-443C-BBCF-BED84F38E74F}" type="slidenum">
              <a:rPr lang="en-US" smtClean="0"/>
              <a:t>1</a:t>
            </a:fld>
            <a:endParaRPr lang="en-US"/>
          </a:p>
        </p:txBody>
      </p:sp>
    </p:spTree>
    <p:extLst>
      <p:ext uri="{BB962C8B-B14F-4D97-AF65-F5344CB8AC3E}">
        <p14:creationId xmlns:p14="http://schemas.microsoft.com/office/powerpoint/2010/main" val="29103643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84578" name="Rectangle 2"/>
          <p:cNvSpPr txBox="1">
            <a:spLocks noGrp="1" noRot="1" noChangeAspect="1" noChangeArrowheads="1" noTextEdit="1"/>
          </p:cNvSpPr>
          <p:nvPr>
            <p:ph type="sldImg"/>
          </p:nvPr>
        </p:nvSpPr>
        <p:spPr bwMode="auto">
          <a:xfrm>
            <a:off x="1255713" y="720725"/>
            <a:ext cx="4803775" cy="36020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84579" name="Rectangle 3"/>
          <p:cNvSpPr txBox="1">
            <a:spLocks noGrp="1" noChangeArrowheads="1"/>
          </p:cNvSpPr>
          <p:nvPr>
            <p:ph type="body" idx="1"/>
          </p:nvPr>
        </p:nvSpPr>
        <p:spPr bwMode="auto">
          <a:xfrm>
            <a:off x="976313" y="4560889"/>
            <a:ext cx="5359400" cy="4318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5564" tIns="47781" rIns="95564" bIns="47781" anchor="ctr"/>
          <a:lstStyle/>
          <a:p>
            <a:endParaRPr lang="en-US"/>
          </a:p>
        </p:txBody>
      </p:sp>
    </p:spTree>
    <p:extLst>
      <p:ext uri="{BB962C8B-B14F-4D97-AF65-F5344CB8AC3E}">
        <p14:creationId xmlns:p14="http://schemas.microsoft.com/office/powerpoint/2010/main" val="2256306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BB364444-1082-4B2F-9F05-A23F125A1D7B}" type="slidenum">
              <a:rPr lang="en-GB"/>
              <a:pPr/>
              <a:t>13</a:t>
            </a:fld>
            <a:endParaRPr lang="en-GB"/>
          </a:p>
        </p:txBody>
      </p:sp>
      <p:sp>
        <p:nvSpPr>
          <p:cNvPr id="23553" name="Rectangle 1"/>
          <p:cNvSpPr txBox="1">
            <a:spLocks noGrp="1" noRot="1" noChangeAspect="1" noChangeArrowheads="1"/>
          </p:cNvSpPr>
          <p:nvPr>
            <p:ph type="sldImg"/>
          </p:nvPr>
        </p:nvSpPr>
        <p:spPr bwMode="auto">
          <a:xfrm>
            <a:off x="1255713" y="722313"/>
            <a:ext cx="4802187" cy="3600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4" name="Rectangle 2"/>
          <p:cNvSpPr txBox="1">
            <a:spLocks noGrp="1" noChangeArrowheads="1"/>
          </p:cNvSpPr>
          <p:nvPr>
            <p:ph type="body" idx="1"/>
          </p:nvPr>
        </p:nvSpPr>
        <p:spPr bwMode="auto">
          <a:xfrm>
            <a:off x="976031" y="4560446"/>
            <a:ext cx="5359800" cy="431781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dirty="0" smtClean="0"/>
              <a:t>A program is made up by code and data from several object files</a:t>
            </a:r>
          </a:p>
          <a:p>
            <a:r>
              <a:rPr lang="en-US" dirty="0" smtClean="0"/>
              <a:t>Each object file is generated independently</a:t>
            </a:r>
          </a:p>
          <a:p>
            <a:r>
              <a:rPr lang="en-US" dirty="0" smtClean="0"/>
              <a:t>Assembler starts at some PC address, e.g. 0, in each object file, generates code as if the program were laid out starting out at location 0x0</a:t>
            </a:r>
          </a:p>
          <a:p>
            <a:r>
              <a:rPr lang="en-US" dirty="0" smtClean="0"/>
              <a:t>It also generates a symbol table, and a relocation table</a:t>
            </a:r>
          </a:p>
          <a:p>
            <a:r>
              <a:rPr lang="en-US" dirty="0" smtClean="0"/>
              <a:t>In case the segments need to be moved</a:t>
            </a:r>
          </a:p>
          <a:p>
            <a:endParaRPr lang="en-US" dirty="0"/>
          </a:p>
        </p:txBody>
      </p:sp>
    </p:spTree>
    <p:extLst>
      <p:ext uri="{BB962C8B-B14F-4D97-AF65-F5344CB8AC3E}">
        <p14:creationId xmlns:p14="http://schemas.microsoft.com/office/powerpoint/2010/main" val="3628560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3666" name="Rectangle 2"/>
          <p:cNvSpPr>
            <a:spLocks noGrp="1" noRot="1" noChangeAspect="1" noChangeArrowheads="1" noTextEdit="1"/>
          </p:cNvSpPr>
          <p:nvPr>
            <p:ph type="sldImg"/>
          </p:nvPr>
        </p:nvSpPr>
        <p:spPr bwMode="auto">
          <a:xfrm>
            <a:off x="1257300" y="720725"/>
            <a:ext cx="4802188" cy="3600450"/>
          </a:xfrm>
          <a:prstGeom prst="rect">
            <a:avLst/>
          </a:prstGeom>
          <a:noFill/>
          <a:ln>
            <a:solidFill>
              <a:srgbClr val="000000"/>
            </a:solidFill>
            <a:miter lim="800000"/>
            <a:headEnd/>
            <a:tailEnd/>
          </a:ln>
        </p:spPr>
      </p:sp>
      <p:sp>
        <p:nvSpPr>
          <p:cNvPr id="2033667" name="Rectangle 3"/>
          <p:cNvSpPr>
            <a:spLocks noGrp="1" noChangeArrowheads="1"/>
          </p:cNvSpPr>
          <p:nvPr>
            <p:ph type="body" idx="1"/>
          </p:nvPr>
        </p:nvSpPr>
        <p:spPr bwMode="auto">
          <a:xfrm>
            <a:off x="731839" y="4560890"/>
            <a:ext cx="5851525" cy="4319586"/>
          </a:xfrm>
          <a:prstGeom prst="rect">
            <a:avLst/>
          </a:prstGeom>
          <a:noFill/>
          <a:ln>
            <a:miter lim="800000"/>
            <a:headEnd/>
            <a:tailEnd/>
          </a:ln>
        </p:spPr>
        <p:txBody>
          <a:bodyPr lIns="96646" tIns="48323" rIns="96646" bIns="48323"/>
          <a:lstStyle/>
          <a:p>
            <a:r>
              <a:rPr lang="en-US" dirty="0" smtClean="0"/>
              <a:t>The Harvard architecture is a computer architecture with physically separate storage and signal pathways for instructions and data. --- http://</a:t>
            </a:r>
            <a:r>
              <a:rPr lang="en-US" dirty="0" err="1" smtClean="0"/>
              <a:t>en.wikipedia.org</a:t>
            </a:r>
            <a:r>
              <a:rPr lang="en-US" dirty="0" smtClean="0"/>
              <a:t>/wiki/</a:t>
            </a:r>
            <a:r>
              <a:rPr lang="en-US" dirty="0" err="1" smtClean="0"/>
              <a:t>Harvard_architecture</a:t>
            </a:r>
            <a:endParaRPr lang="en-US" dirty="0" smtClean="0"/>
          </a:p>
          <a:p>
            <a:endParaRPr lang="en-US" dirty="0" smtClean="0"/>
          </a:p>
          <a:p>
            <a:r>
              <a:rPr lang="en-US" dirty="0" smtClean="0"/>
              <a:t>Under pure von Neumann architecture the CPU can be either reading an instruction or reading/writing data from/to the memory. Both cannot occur at the same time since the instructions and data use the same bus system. In a computer using the Harvard architecture, the CPU can both read an instruction and perform a data memory access at the same time, even without a cache. A Harvard architecture computer can thus be faster for a given circuit complexity because instruction fetches and data access do not contend for a single memory pathway .</a:t>
            </a:r>
          </a:p>
          <a:p>
            <a:endParaRPr lang="en-US" dirty="0" smtClean="0"/>
          </a:p>
          <a:p>
            <a:r>
              <a:rPr lang="en-US" dirty="0" smtClean="0"/>
              <a:t>Also, a Harvard architecture machine has distinct code and data address spaces: instruction address zero is not the same as data address zero. Instruction address zero might identify a twenty-four bit value, while data address zero might indicate an eight bit byte that isn't part of that twenty-four bit value.</a:t>
            </a:r>
          </a:p>
          <a:p>
            <a:endParaRPr lang="en-US" dirty="0" smtClean="0"/>
          </a:p>
          <a:p>
            <a:r>
              <a:rPr lang="en-US" dirty="0" smtClean="0"/>
              <a:t>A modified Harvard architecture machine is very much like a Harvard architecture machine, but it relaxes the strict separation between instruction and data while still letting the CPU concurrently access two (or more) memory buses. The most common modification includes separate instruction and data caches backed by a common address space. While the CPU executes from cache, it acts as a pure Harvard machine. When accessing backing memory, it acts like a von Neumann machine (where code can be moved around like data, a powerful technique). This modification is widespread in modern processors such as the ARM architecture and X86 processors. It is sometimes loosely called a Harvard architecture, overlooking the fact that it is actually "modified".</a:t>
            </a:r>
            <a:endParaRPr lang="en-US" dirty="0"/>
          </a:p>
        </p:txBody>
      </p:sp>
    </p:spTree>
    <p:extLst>
      <p:ext uri="{BB962C8B-B14F-4D97-AF65-F5344CB8AC3E}">
        <p14:creationId xmlns:p14="http://schemas.microsoft.com/office/powerpoint/2010/main" val="35925714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AB66FAF-A707-43A3-A455-F65A3AD02816}" type="slidenum">
              <a:rPr lang="en-US" smtClean="0"/>
              <a:pPr/>
              <a:t>15</a:t>
            </a:fld>
            <a:endParaRPr lang="en-US"/>
          </a:p>
        </p:txBody>
      </p:sp>
    </p:spTree>
    <p:extLst>
      <p:ext uri="{BB962C8B-B14F-4D97-AF65-F5344CB8AC3E}">
        <p14:creationId xmlns:p14="http://schemas.microsoft.com/office/powerpoint/2010/main" val="15053234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3010" name="Rectangle 2"/>
          <p:cNvSpPr>
            <a:spLocks noGrp="1" noRot="1" noChangeAspect="1" noChangeArrowheads="1" noTextEdit="1"/>
          </p:cNvSpPr>
          <p:nvPr>
            <p:ph type="sldImg"/>
          </p:nvPr>
        </p:nvSpPr>
        <p:spPr bwMode="auto">
          <a:xfrm>
            <a:off x="1257300" y="720725"/>
            <a:ext cx="4802188" cy="3600450"/>
          </a:xfrm>
          <a:prstGeom prst="rect">
            <a:avLst/>
          </a:prstGeom>
          <a:noFill/>
          <a:ln>
            <a:solidFill>
              <a:srgbClr val="000000"/>
            </a:solidFill>
            <a:miter lim="800000"/>
            <a:headEnd/>
            <a:tailEnd/>
          </a:ln>
        </p:spPr>
      </p:sp>
      <p:sp>
        <p:nvSpPr>
          <p:cNvPr id="2603011" name="Rectangle 3"/>
          <p:cNvSpPr>
            <a:spLocks noGrp="1" noChangeArrowheads="1"/>
          </p:cNvSpPr>
          <p:nvPr>
            <p:ph type="body" idx="1"/>
          </p:nvPr>
        </p:nvSpPr>
        <p:spPr bwMode="auto">
          <a:xfrm>
            <a:off x="731854" y="4560901"/>
            <a:ext cx="5851497" cy="4319555"/>
          </a:xfrm>
          <a:prstGeom prst="rect">
            <a:avLst/>
          </a:prstGeom>
          <a:noFill/>
          <a:ln>
            <a:miter lim="800000"/>
            <a:headEnd/>
            <a:tailEnd/>
          </a:ln>
        </p:spPr>
        <p:txBody>
          <a:bodyPr lIns="94964" tIns="47481" rIns="94964" bIns="47481"/>
          <a:lstStyle/>
          <a:p>
            <a:endParaRPr lang="en-US"/>
          </a:p>
        </p:txBody>
      </p:sp>
    </p:spTree>
    <p:extLst>
      <p:ext uri="{BB962C8B-B14F-4D97-AF65-F5344CB8AC3E}">
        <p14:creationId xmlns:p14="http://schemas.microsoft.com/office/powerpoint/2010/main" val="5845406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97EC23A5-1AD1-446B-AB35-7766527E988B}" type="slidenum">
              <a:rPr lang="en-GB"/>
              <a:pPr/>
              <a:t>17</a:t>
            </a:fld>
            <a:endParaRPr lang="en-GB"/>
          </a:p>
        </p:txBody>
      </p:sp>
      <p:sp>
        <p:nvSpPr>
          <p:cNvPr id="25601" name="Rectangle 1"/>
          <p:cNvSpPr txBox="1">
            <a:spLocks noGrp="1" noRot="1" noChangeAspect="1" noChangeArrowheads="1"/>
          </p:cNvSpPr>
          <p:nvPr>
            <p:ph type="sldImg"/>
          </p:nvPr>
        </p:nvSpPr>
        <p:spPr bwMode="auto">
          <a:xfrm>
            <a:off x="1255713" y="722313"/>
            <a:ext cx="4802187" cy="36004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5602" name="Rectangle 2"/>
          <p:cNvSpPr txBox="1">
            <a:spLocks noGrp="1" noChangeArrowheads="1"/>
          </p:cNvSpPr>
          <p:nvPr>
            <p:ph type="body" idx="1"/>
          </p:nvPr>
        </p:nvSpPr>
        <p:spPr bwMode="auto">
          <a:xfrm>
            <a:off x="976031" y="4560446"/>
            <a:ext cx="5359801" cy="4317816"/>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dirty="0" smtClean="0"/>
              <a:t>0X14220001 = 000101 00001 00010 0000 0000 0000 0001  #</a:t>
            </a:r>
            <a:r>
              <a:rPr lang="en-US" baseline="0" dirty="0" smtClean="0"/>
              <a:t> </a:t>
            </a:r>
            <a:r>
              <a:rPr lang="en-US" baseline="0" dirty="0" err="1" smtClean="0"/>
              <a:t>bne</a:t>
            </a:r>
            <a:r>
              <a:rPr lang="en-US" baseline="0" dirty="0" smtClean="0"/>
              <a:t> $1, $2, 0x1</a:t>
            </a:r>
            <a:r>
              <a:rPr lang="en-US" dirty="0" smtClean="0"/>
              <a:t/>
            </a:r>
            <a:br>
              <a:rPr lang="en-US" dirty="0" smtClean="0"/>
            </a:br>
            <a:r>
              <a:rPr lang="en-US" dirty="0" smtClean="0"/>
              <a:t>0x00000000 </a:t>
            </a:r>
            <a:r>
              <a:rPr lang="en-US" baseline="0" dirty="0" smtClean="0"/>
              <a:t>= 000000 00000 00000 00000 00000 000000   </a:t>
            </a:r>
            <a:r>
              <a:rPr lang="en-US" dirty="0" smtClean="0"/>
              <a:t># </a:t>
            </a:r>
            <a:r>
              <a:rPr lang="en-US" dirty="0" err="1" smtClean="0"/>
              <a:t>sll</a:t>
            </a:r>
            <a:r>
              <a:rPr lang="en-US" dirty="0" smtClean="0"/>
              <a:t> $0, $0, $0</a:t>
            </a:r>
            <a:br>
              <a:rPr lang="en-US" dirty="0" smtClean="0"/>
            </a:br>
            <a:r>
              <a:rPr lang="en-US" dirty="0" smtClean="0"/>
              <a:t>0x24620002 =</a:t>
            </a:r>
            <a:r>
              <a:rPr lang="en-US" baseline="0" dirty="0" smtClean="0"/>
              <a:t> 001001 00011 00010 0000 0000 0000 0010  </a:t>
            </a:r>
            <a:r>
              <a:rPr lang="en-US" dirty="0" smtClean="0"/>
              <a:t># </a:t>
            </a:r>
            <a:r>
              <a:rPr lang="en-US" dirty="0" err="1" smtClean="0"/>
              <a:t>addiu</a:t>
            </a:r>
            <a:r>
              <a:rPr lang="en-US" dirty="0" smtClean="0"/>
              <a:t> $2, $3, 0x2</a:t>
            </a:r>
          </a:p>
          <a:p>
            <a:endParaRPr lang="en-US" dirty="0"/>
          </a:p>
        </p:txBody>
      </p:sp>
    </p:spTree>
    <p:extLst>
      <p:ext uri="{BB962C8B-B14F-4D97-AF65-F5344CB8AC3E}">
        <p14:creationId xmlns:p14="http://schemas.microsoft.com/office/powerpoint/2010/main" val="5585592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07106" name="Rectangle 2"/>
          <p:cNvSpPr txBox="1">
            <a:spLocks noGrp="1" noRot="1" noChangeAspect="1" noChangeArrowheads="1" noTextEdit="1"/>
          </p:cNvSpPr>
          <p:nvPr>
            <p:ph type="sldImg"/>
          </p:nvPr>
        </p:nvSpPr>
        <p:spPr bwMode="auto">
          <a:xfrm>
            <a:off x="1255713" y="720725"/>
            <a:ext cx="4803775" cy="3602038"/>
          </a:xfrm>
          <a:prstGeom prst="rect">
            <a:avLst/>
          </a:prstGeom>
          <a:solidFill>
            <a:srgbClr val="FFFFFF"/>
          </a:solidFill>
          <a:ln>
            <a:solidFill>
              <a:srgbClr val="000000"/>
            </a:solidFill>
            <a:miter lim="800000"/>
            <a:headEnd/>
            <a:tailEnd/>
          </a:ln>
        </p:spPr>
      </p:sp>
      <p:sp>
        <p:nvSpPr>
          <p:cNvPr id="2607107" name="Rectangle 3"/>
          <p:cNvSpPr txBox="1">
            <a:spLocks noGrp="1" noChangeArrowheads="1"/>
          </p:cNvSpPr>
          <p:nvPr>
            <p:ph type="body" idx="1"/>
          </p:nvPr>
        </p:nvSpPr>
        <p:spPr bwMode="auto">
          <a:xfrm>
            <a:off x="975804" y="4560902"/>
            <a:ext cx="5360276" cy="4317913"/>
          </a:xfrm>
          <a:prstGeom prst="rect">
            <a:avLst/>
          </a:prstGeom>
          <a:noFill/>
          <a:ln>
            <a:round/>
            <a:headEnd/>
            <a:tailEnd/>
          </a:ln>
        </p:spPr>
        <p:txBody>
          <a:bodyPr wrap="none" lIns="95534" tIns="47766" rIns="95534" bIns="47766" anchor="ctr"/>
          <a:lstStyle/>
          <a:p>
            <a:endParaRPr lang="en-US" dirty="0"/>
          </a:p>
        </p:txBody>
      </p:sp>
    </p:spTree>
    <p:extLst>
      <p:ext uri="{BB962C8B-B14F-4D97-AF65-F5344CB8AC3E}">
        <p14:creationId xmlns:p14="http://schemas.microsoft.com/office/powerpoint/2010/main" val="14057804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8258" name="Rectangle 2"/>
          <p:cNvSpPr>
            <a:spLocks noGrp="1" noRot="1" noChangeAspect="1" noChangeArrowheads="1" noTextEdit="1"/>
          </p:cNvSpPr>
          <p:nvPr>
            <p:ph type="sldImg"/>
          </p:nvPr>
        </p:nvSpPr>
        <p:spPr bwMode="auto">
          <a:xfrm>
            <a:off x="1257300" y="720725"/>
            <a:ext cx="4802188" cy="3600450"/>
          </a:xfrm>
          <a:prstGeom prst="rect">
            <a:avLst/>
          </a:prstGeom>
          <a:noFill/>
          <a:ln>
            <a:solidFill>
              <a:srgbClr val="000000"/>
            </a:solidFill>
            <a:miter lim="800000"/>
            <a:headEnd/>
            <a:tailEnd/>
          </a:ln>
        </p:spPr>
      </p:sp>
      <p:sp>
        <p:nvSpPr>
          <p:cNvPr id="3168259" name="Rectangle 3"/>
          <p:cNvSpPr>
            <a:spLocks noGrp="1" noChangeArrowheads="1"/>
          </p:cNvSpPr>
          <p:nvPr>
            <p:ph type="body" idx="1"/>
          </p:nvPr>
        </p:nvSpPr>
        <p:spPr bwMode="auto">
          <a:xfrm>
            <a:off x="731854" y="4560901"/>
            <a:ext cx="5851497" cy="4319555"/>
          </a:xfrm>
          <a:prstGeom prst="rect">
            <a:avLst/>
          </a:prstGeom>
          <a:noFill/>
          <a:ln>
            <a:miter lim="800000"/>
            <a:headEnd/>
            <a:tailEnd/>
          </a:ln>
        </p:spPr>
        <p:txBody>
          <a:bodyPr lIns="94964" tIns="47481" rIns="94964" bIns="47481"/>
          <a:lstStyle/>
          <a:p>
            <a:endParaRPr lang="en-US"/>
          </a:p>
        </p:txBody>
      </p:sp>
    </p:spTree>
    <p:extLst>
      <p:ext uri="{BB962C8B-B14F-4D97-AF65-F5344CB8AC3E}">
        <p14:creationId xmlns:p14="http://schemas.microsoft.com/office/powerpoint/2010/main" val="16949169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something suspicious: a lot of zero constants in this code</a:t>
            </a:r>
            <a:endParaRPr lang="en-US" dirty="0"/>
          </a:p>
        </p:txBody>
      </p:sp>
      <p:sp>
        <p:nvSpPr>
          <p:cNvPr id="4" name="Slide Number Placeholder 3"/>
          <p:cNvSpPr>
            <a:spLocks noGrp="1"/>
          </p:cNvSpPr>
          <p:nvPr>
            <p:ph type="sldNum" sz="quarter" idx="10"/>
          </p:nvPr>
        </p:nvSpPr>
        <p:spPr/>
        <p:txBody>
          <a:bodyPr/>
          <a:lstStyle/>
          <a:p>
            <a:fld id="{50A0D4BA-5386-4A83-A3F2-BB59DFCC68C1}" type="slidenum">
              <a:rPr lang="en-US" smtClean="0"/>
              <a:pPr/>
              <a:t>20</a:t>
            </a:fld>
            <a:endParaRPr lang="en-US"/>
          </a:p>
        </p:txBody>
      </p:sp>
    </p:spTree>
    <p:extLst>
      <p:ext uri="{BB962C8B-B14F-4D97-AF65-F5344CB8AC3E}">
        <p14:creationId xmlns:p14="http://schemas.microsoft.com/office/powerpoint/2010/main" val="35411190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notice: pick_random, square, other functions; pi, e, randomval; some</a:t>
            </a:r>
            <a:r>
              <a:rPr lang="en-US" baseline="0" dirty="0" smtClean="0"/>
              <a:t> undefined symbols</a:t>
            </a:r>
            <a:endParaRPr lang="en-US" dirty="0"/>
          </a:p>
        </p:txBody>
      </p:sp>
      <p:sp>
        <p:nvSpPr>
          <p:cNvPr id="4" name="Slide Number Placeholder 3"/>
          <p:cNvSpPr>
            <a:spLocks noGrp="1"/>
          </p:cNvSpPr>
          <p:nvPr>
            <p:ph type="sldNum" sz="quarter" idx="10"/>
          </p:nvPr>
        </p:nvSpPr>
        <p:spPr/>
        <p:txBody>
          <a:bodyPr/>
          <a:lstStyle/>
          <a:p>
            <a:fld id="{50A0D4BA-5386-4A83-A3F2-BB59DFCC68C1}" type="slidenum">
              <a:rPr lang="en-US" smtClean="0"/>
              <a:pPr/>
              <a:t>21</a:t>
            </a:fld>
            <a:endParaRPr lang="en-US"/>
          </a:p>
        </p:txBody>
      </p:sp>
    </p:spTree>
    <p:extLst>
      <p:ext uri="{BB962C8B-B14F-4D97-AF65-F5344CB8AC3E}">
        <p14:creationId xmlns:p14="http://schemas.microsoft.com/office/powerpoint/2010/main" val="2913239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32 bits, 4 bytes</a:t>
            </a:r>
          </a:p>
          <a:p>
            <a:endParaRPr lang="en-US" dirty="0" smtClean="0"/>
          </a:p>
          <a:p>
            <a:r>
              <a:rPr lang="en-US" dirty="0" smtClean="0"/>
              <a:t>Add a line to represent the instruction</a:t>
            </a:r>
            <a:r>
              <a:rPr lang="en-US" baseline="0" dirty="0" smtClean="0"/>
              <a:t> set architecture</a:t>
            </a:r>
          </a:p>
          <a:p>
            <a:endParaRPr lang="en-US" baseline="0" dirty="0" smtClean="0"/>
          </a:p>
          <a:p>
            <a:r>
              <a:rPr lang="en-US" baseline="0" dirty="0" smtClean="0"/>
              <a:t>Another line for assembly</a:t>
            </a:r>
          </a:p>
          <a:p>
            <a:endParaRPr lang="en-US" baseline="0" dirty="0" smtClean="0"/>
          </a:p>
          <a:p>
            <a:r>
              <a:rPr lang="en-US" baseline="0" dirty="0" smtClean="0"/>
              <a:t>Another line, high level language</a:t>
            </a:r>
            <a:endParaRPr lang="en-US" dirty="0"/>
          </a:p>
        </p:txBody>
      </p:sp>
      <p:sp>
        <p:nvSpPr>
          <p:cNvPr id="4" name="Slide Number Placeholder 3"/>
          <p:cNvSpPr>
            <a:spLocks noGrp="1"/>
          </p:cNvSpPr>
          <p:nvPr>
            <p:ph type="sldNum"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1FEE03-8B24-4057-90F5-A280633F14D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356849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compiler produces</a:t>
            </a:r>
            <a:r>
              <a:rPr lang="en-US" baseline="0" dirty="0" smtClean="0"/>
              <a:t> assembly files (contain MIPS assembly, pseudo-instructions, directives, etc.)</a:t>
            </a:r>
            <a:endParaRPr lang="en-US" dirty="0" smtClean="0"/>
          </a:p>
          <a:p>
            <a:r>
              <a:rPr lang="en-US" dirty="0" smtClean="0"/>
              <a:t>MIPS assembler produces object files (contain MIPS</a:t>
            </a:r>
            <a:r>
              <a:rPr lang="en-US" baseline="0" dirty="0" smtClean="0"/>
              <a:t> machine code, missing symbols, some layout information, etc.)</a:t>
            </a:r>
            <a:endParaRPr lang="en-US" dirty="0" smtClean="0"/>
          </a:p>
          <a:p>
            <a:r>
              <a:rPr lang="en-US" dirty="0" smtClean="0"/>
              <a:t>MIPS linker produces executable file (contains MIPS machine code, no missing symbols, some layout information)</a:t>
            </a:r>
          </a:p>
          <a:p>
            <a:r>
              <a:rPr lang="en-US" dirty="0" smtClean="0"/>
              <a:t>OS</a:t>
            </a:r>
            <a:r>
              <a:rPr lang="en-US" baseline="0" dirty="0" smtClean="0"/>
              <a:t> loader gets it into memory and jumps to first instruction (machine code)</a:t>
            </a:r>
            <a:endParaRPr lang="en-US" dirty="0"/>
          </a:p>
        </p:txBody>
      </p:sp>
      <p:sp>
        <p:nvSpPr>
          <p:cNvPr id="4" name="Slide Number Placeholder 3"/>
          <p:cNvSpPr>
            <a:spLocks noGrp="1"/>
          </p:cNvSpPr>
          <p:nvPr>
            <p:ph type="sldNum" sz="quarter" idx="10"/>
          </p:nvPr>
        </p:nvSpPr>
        <p:spPr/>
        <p:txBody>
          <a:bodyPr/>
          <a:lstStyle/>
          <a:p>
            <a:fld id="{6AB66FAF-A707-43A3-A455-F65A3AD02816}" type="slidenum">
              <a:rPr lang="en-US" smtClean="0"/>
              <a:pPr/>
              <a:t>22</a:t>
            </a:fld>
            <a:endParaRPr lang="en-US"/>
          </a:p>
        </p:txBody>
      </p:sp>
    </p:spTree>
    <p:extLst>
      <p:ext uri="{BB962C8B-B14F-4D97-AF65-F5344CB8AC3E}">
        <p14:creationId xmlns:p14="http://schemas.microsoft.com/office/powerpoint/2010/main" val="6757887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23490" name="Rectangle 2"/>
          <p:cNvSpPr txBox="1">
            <a:spLocks noGrp="1" noRot="1" noChangeAspect="1" noChangeArrowheads="1" noTextEdit="1"/>
          </p:cNvSpPr>
          <p:nvPr>
            <p:ph type="sldImg"/>
          </p:nvPr>
        </p:nvSpPr>
        <p:spPr bwMode="auto">
          <a:xfrm>
            <a:off x="1255713" y="720725"/>
            <a:ext cx="4803775" cy="3602038"/>
          </a:xfrm>
          <a:prstGeom prst="rect">
            <a:avLst/>
          </a:prstGeom>
          <a:solidFill>
            <a:srgbClr val="FFFFFF"/>
          </a:solidFill>
          <a:ln>
            <a:solidFill>
              <a:srgbClr val="000000"/>
            </a:solidFill>
            <a:miter lim="800000"/>
            <a:headEnd/>
            <a:tailEnd/>
          </a:ln>
        </p:spPr>
      </p:sp>
      <p:sp>
        <p:nvSpPr>
          <p:cNvPr id="2623491" name="Rectangle 3"/>
          <p:cNvSpPr txBox="1">
            <a:spLocks noGrp="1" noChangeArrowheads="1"/>
          </p:cNvSpPr>
          <p:nvPr>
            <p:ph type="body" idx="1"/>
          </p:nvPr>
        </p:nvSpPr>
        <p:spPr bwMode="auto">
          <a:xfrm>
            <a:off x="975804" y="4560902"/>
            <a:ext cx="5360276" cy="4317913"/>
          </a:xfrm>
          <a:prstGeom prst="rect">
            <a:avLst/>
          </a:prstGeom>
          <a:noFill/>
          <a:ln>
            <a:round/>
            <a:headEnd/>
            <a:tailEnd/>
          </a:ln>
        </p:spPr>
        <p:txBody>
          <a:bodyPr wrap="none" lIns="95534" tIns="47766" rIns="95534" bIns="47766" anchor="ctr"/>
          <a:lstStyle/>
          <a:p>
            <a:endParaRPr lang="en-US"/>
          </a:p>
        </p:txBody>
      </p:sp>
    </p:spTree>
    <p:extLst>
      <p:ext uri="{BB962C8B-B14F-4D97-AF65-F5344CB8AC3E}">
        <p14:creationId xmlns:p14="http://schemas.microsoft.com/office/powerpoint/2010/main" val="4413206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0306" name="Rectangle 2"/>
          <p:cNvSpPr>
            <a:spLocks noGrp="1" noRot="1" noChangeAspect="1" noChangeArrowheads="1" noTextEdit="1"/>
          </p:cNvSpPr>
          <p:nvPr>
            <p:ph type="sldImg"/>
          </p:nvPr>
        </p:nvSpPr>
        <p:spPr bwMode="auto">
          <a:xfrm>
            <a:off x="1257300" y="720725"/>
            <a:ext cx="4802188" cy="3600450"/>
          </a:xfrm>
          <a:prstGeom prst="rect">
            <a:avLst/>
          </a:prstGeom>
          <a:noFill/>
          <a:ln>
            <a:solidFill>
              <a:srgbClr val="000000"/>
            </a:solidFill>
            <a:miter lim="800000"/>
            <a:headEnd/>
            <a:tailEnd/>
          </a:ln>
        </p:spPr>
      </p:sp>
      <p:sp>
        <p:nvSpPr>
          <p:cNvPr id="3170307" name="Rectangle 3"/>
          <p:cNvSpPr>
            <a:spLocks noGrp="1" noChangeArrowheads="1"/>
          </p:cNvSpPr>
          <p:nvPr>
            <p:ph type="body" idx="1"/>
          </p:nvPr>
        </p:nvSpPr>
        <p:spPr bwMode="auto">
          <a:xfrm>
            <a:off x="731854" y="4560901"/>
            <a:ext cx="5851497" cy="4319555"/>
          </a:xfrm>
          <a:prstGeom prst="rect">
            <a:avLst/>
          </a:prstGeom>
          <a:noFill/>
          <a:ln>
            <a:miter lim="800000"/>
            <a:headEnd/>
            <a:tailEnd/>
          </a:ln>
        </p:spPr>
        <p:txBody>
          <a:bodyPr lIns="94964" tIns="47481" rIns="94964" bIns="47481"/>
          <a:lstStyle/>
          <a:p>
            <a:endParaRPr lang="en-US"/>
          </a:p>
        </p:txBody>
      </p:sp>
    </p:spTree>
    <p:extLst>
      <p:ext uri="{BB962C8B-B14F-4D97-AF65-F5344CB8AC3E}">
        <p14:creationId xmlns:p14="http://schemas.microsoft.com/office/powerpoint/2010/main" val="32629333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406">
              <a:defRPr/>
            </a:pPr>
            <a:r>
              <a:rPr lang="en-US" baseline="0" dirty="0" smtClean="0"/>
              <a:t> </a:t>
            </a:r>
            <a:r>
              <a:rPr lang="en-US" baseline="0" dirty="0" err="1" smtClean="0"/>
              <a:t>main.o</a:t>
            </a:r>
            <a:endParaRPr lang="en-US" baseline="0" dirty="0" smtClean="0"/>
          </a:p>
          <a:p>
            <a:pPr defTabSz="966406">
              <a:defRPr/>
            </a:pPr>
            <a:r>
              <a:rPr lang="en-US" baseline="0" dirty="0" smtClean="0"/>
              <a:t>0C000000 = 0000 1100 (JAL)</a:t>
            </a:r>
            <a:endParaRPr lang="en-US" dirty="0" smtClean="0"/>
          </a:p>
          <a:p>
            <a:pPr defTabSz="966406">
              <a:defRPr/>
            </a:pPr>
            <a:r>
              <a:rPr lang="en-US" dirty="0" smtClean="0"/>
              <a:t>21035000</a:t>
            </a:r>
            <a:r>
              <a:rPr lang="en-US" baseline="0" dirty="0" smtClean="0"/>
              <a:t> = 001000 01000 00011 0101 0000 0000 0000 (ADDI $3,$8, 0x5000)</a:t>
            </a:r>
          </a:p>
          <a:p>
            <a:pPr defTabSz="966406">
              <a:defRPr/>
            </a:pPr>
            <a:r>
              <a:rPr lang="en-US" baseline="0" dirty="0" smtClean="0"/>
              <a:t>1B80050C = 000110 11100 00000 0000 0101 0000 1100 (BLEZ $28, 0x050C)</a:t>
            </a:r>
          </a:p>
          <a:p>
            <a:pPr defTabSz="966406">
              <a:defRPr/>
            </a:pPr>
            <a:r>
              <a:rPr lang="en-US" baseline="0" dirty="0" smtClean="0"/>
              <a:t>3C040000 = 001111 00000 00100 0000 0000 0000 0000 (LUI, $4, 0)</a:t>
            </a:r>
          </a:p>
          <a:p>
            <a:pPr defTabSz="966406">
              <a:defRPr/>
            </a:pPr>
            <a:r>
              <a:rPr lang="en-US" baseline="0" dirty="0" smtClean="0"/>
              <a:t>21047002 = 001000 01000 00100 0111 0000 0000 0010 (ADDI $4, $8, 0x7002) </a:t>
            </a:r>
          </a:p>
          <a:p>
            <a:endParaRPr lang="en-US" b="1" dirty="0" smtClean="0"/>
          </a:p>
          <a:p>
            <a:r>
              <a:rPr lang="en-US" dirty="0" err="1" smtClean="0"/>
              <a:t>math.o</a:t>
            </a:r>
            <a:endParaRPr lang="en-US" dirty="0" smtClean="0"/>
          </a:p>
          <a:p>
            <a:r>
              <a:rPr lang="en-US" dirty="0" smtClean="0"/>
              <a:t>21032040</a:t>
            </a:r>
            <a:r>
              <a:rPr lang="en-US" baseline="0" dirty="0" smtClean="0"/>
              <a:t> = 001000 01000 00011 0010 0000 0100 0000 (ADDI $3,$8, 0x2040)</a:t>
            </a:r>
          </a:p>
          <a:p>
            <a:r>
              <a:rPr lang="en-US" baseline="0" dirty="0" smtClean="0"/>
              <a:t>0C000000 = 0000 1100 (JAL)</a:t>
            </a:r>
          </a:p>
          <a:p>
            <a:r>
              <a:rPr lang="en-US" baseline="0" dirty="0" smtClean="0"/>
              <a:t>1B301402 = 000110 11001 10000 0001 0100 0000 0010 (BLEZ $23, 0x1402)</a:t>
            </a:r>
          </a:p>
          <a:p>
            <a:r>
              <a:rPr lang="en-US" baseline="0" dirty="0" smtClean="0"/>
              <a:t>3C040000 = 001111 000000 0100 0000 0000 0000 0000 (LUI, $4, 0)</a:t>
            </a:r>
          </a:p>
          <a:p>
            <a:r>
              <a:rPr lang="en-US" baseline="0" dirty="0" smtClean="0"/>
              <a:t>34040000 = 001101 000000 0100 0000 0000 0000 0000 (ORI, $4, 0)</a:t>
            </a:r>
          </a:p>
          <a:p>
            <a:endParaRPr lang="en-US" baseline="0" dirty="0" smtClean="0"/>
          </a:p>
          <a:p>
            <a:r>
              <a:rPr lang="en-US" baseline="0" dirty="0" smtClean="0"/>
              <a:t>1111 f</a:t>
            </a:r>
          </a:p>
          <a:p>
            <a:r>
              <a:rPr lang="en-US" baseline="0" dirty="0" smtClean="0"/>
              <a:t>1110 e</a:t>
            </a:r>
          </a:p>
          <a:p>
            <a:r>
              <a:rPr lang="en-US" baseline="0" dirty="0" smtClean="0"/>
              <a:t>1101 d</a:t>
            </a:r>
          </a:p>
          <a:p>
            <a:r>
              <a:rPr lang="en-US" baseline="0" dirty="0" smtClean="0"/>
              <a:t>1100 c</a:t>
            </a:r>
          </a:p>
          <a:p>
            <a:r>
              <a:rPr lang="en-US" baseline="0" dirty="0" smtClean="0"/>
              <a:t>1011 b</a:t>
            </a:r>
          </a:p>
          <a:p>
            <a:r>
              <a:rPr lang="en-US" baseline="0" dirty="0" smtClean="0"/>
              <a:t>1010 a</a:t>
            </a:r>
            <a:endParaRPr lang="en-US" dirty="0" smtClean="0"/>
          </a:p>
          <a:p>
            <a:endParaRPr lang="en-US" dirty="0"/>
          </a:p>
        </p:txBody>
      </p:sp>
      <p:sp>
        <p:nvSpPr>
          <p:cNvPr id="4" name="Slide Number Placeholder 3"/>
          <p:cNvSpPr>
            <a:spLocks noGrp="1"/>
          </p:cNvSpPr>
          <p:nvPr>
            <p:ph type="sldNum" sz="quarter" idx="10"/>
          </p:nvPr>
        </p:nvSpPr>
        <p:spPr/>
        <p:txBody>
          <a:bodyPr/>
          <a:lstStyle/>
          <a:p>
            <a:fld id="{4E8D8FF6-D16C-4014-BD4B-7B0A2954A873}" type="slidenum">
              <a:rPr lang="en-US" smtClean="0"/>
              <a:t>25</a:t>
            </a:fld>
            <a:endParaRPr lang="en-US"/>
          </a:p>
        </p:txBody>
      </p:sp>
    </p:spTree>
    <p:extLst>
      <p:ext uri="{BB962C8B-B14F-4D97-AF65-F5344CB8AC3E}">
        <p14:creationId xmlns:p14="http://schemas.microsoft.com/office/powerpoint/2010/main" val="3445482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compiler produces</a:t>
            </a:r>
            <a:r>
              <a:rPr lang="en-US" baseline="0" dirty="0" smtClean="0"/>
              <a:t> assembly files (contain MIPS assembly, pseudo-instructions, directives, etc.)</a:t>
            </a:r>
            <a:endParaRPr lang="en-US" dirty="0" smtClean="0"/>
          </a:p>
          <a:p>
            <a:r>
              <a:rPr lang="en-US" dirty="0" smtClean="0"/>
              <a:t>MIPS assembler produces object files (contain MIPS</a:t>
            </a:r>
            <a:r>
              <a:rPr lang="en-US" baseline="0" dirty="0" smtClean="0"/>
              <a:t> machine code, missing symbols, some layout information, etc.)</a:t>
            </a:r>
            <a:endParaRPr lang="en-US" dirty="0" smtClean="0"/>
          </a:p>
          <a:p>
            <a:r>
              <a:rPr lang="en-US" dirty="0" smtClean="0"/>
              <a:t>MIPS linker produces executable file (contains MIPS machine code, no missing symbols, some layout information)</a:t>
            </a:r>
          </a:p>
          <a:p>
            <a:r>
              <a:rPr lang="en-US" dirty="0" smtClean="0"/>
              <a:t>OS</a:t>
            </a:r>
            <a:r>
              <a:rPr lang="en-US" baseline="0" dirty="0" smtClean="0"/>
              <a:t> loader gets it into memory and jumps to first instruction (machine code)</a:t>
            </a:r>
            <a:endParaRPr lang="en-US" dirty="0"/>
          </a:p>
        </p:txBody>
      </p:sp>
      <p:sp>
        <p:nvSpPr>
          <p:cNvPr id="4" name="Slide Number Placeholder 3"/>
          <p:cNvSpPr>
            <a:spLocks noGrp="1"/>
          </p:cNvSpPr>
          <p:nvPr>
            <p:ph type="sldNum" sz="quarter" idx="10"/>
          </p:nvPr>
        </p:nvSpPr>
        <p:spPr/>
        <p:txBody>
          <a:bodyPr/>
          <a:lstStyle/>
          <a:p>
            <a:fld id="{6AB66FAF-A707-43A3-A455-F65A3AD02816}" type="slidenum">
              <a:rPr lang="en-US" smtClean="0"/>
              <a:pPr/>
              <a:t>26</a:t>
            </a:fld>
            <a:endParaRPr lang="en-US"/>
          </a:p>
        </p:txBody>
      </p:sp>
    </p:spTree>
    <p:extLst>
      <p:ext uri="{BB962C8B-B14F-4D97-AF65-F5344CB8AC3E}">
        <p14:creationId xmlns:p14="http://schemas.microsoft.com/office/powerpoint/2010/main" val="13762462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35778" name="Rectangle 2"/>
          <p:cNvSpPr txBox="1">
            <a:spLocks noGrp="1" noRot="1" noChangeAspect="1" noChangeArrowheads="1" noTextEdit="1"/>
          </p:cNvSpPr>
          <p:nvPr>
            <p:ph type="sldImg"/>
          </p:nvPr>
        </p:nvSpPr>
        <p:spPr bwMode="auto">
          <a:xfrm>
            <a:off x="1255713" y="720725"/>
            <a:ext cx="4803775" cy="3602038"/>
          </a:xfrm>
          <a:prstGeom prst="rect">
            <a:avLst/>
          </a:prstGeom>
          <a:solidFill>
            <a:srgbClr val="FFFFFF"/>
          </a:solidFill>
          <a:ln>
            <a:solidFill>
              <a:srgbClr val="000000"/>
            </a:solidFill>
            <a:miter lim="800000"/>
            <a:headEnd/>
            <a:tailEnd/>
          </a:ln>
        </p:spPr>
      </p:sp>
      <p:sp>
        <p:nvSpPr>
          <p:cNvPr id="2635779" name="Rectangle 3"/>
          <p:cNvSpPr txBox="1">
            <a:spLocks noGrp="1" noChangeArrowheads="1"/>
          </p:cNvSpPr>
          <p:nvPr>
            <p:ph type="body" idx="1"/>
          </p:nvPr>
        </p:nvSpPr>
        <p:spPr bwMode="auto">
          <a:xfrm>
            <a:off x="975804" y="4560902"/>
            <a:ext cx="5360276" cy="4317913"/>
          </a:xfrm>
          <a:prstGeom prst="rect">
            <a:avLst/>
          </a:prstGeom>
          <a:noFill/>
          <a:ln>
            <a:round/>
            <a:headEnd/>
            <a:tailEnd/>
          </a:ln>
        </p:spPr>
        <p:txBody>
          <a:bodyPr wrap="none" lIns="95534" tIns="47766" rIns="95534" bIns="47766" anchor="ctr"/>
          <a:lstStyle/>
          <a:p>
            <a:endParaRPr lang="en-US"/>
          </a:p>
        </p:txBody>
      </p:sp>
    </p:spTree>
    <p:extLst>
      <p:ext uri="{BB962C8B-B14F-4D97-AF65-F5344CB8AC3E}">
        <p14:creationId xmlns:p14="http://schemas.microsoft.com/office/powerpoint/2010/main" val="10839412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2354" name="Rectangle 2"/>
          <p:cNvSpPr>
            <a:spLocks noGrp="1" noRot="1" noChangeAspect="1" noChangeArrowheads="1" noTextEdit="1"/>
          </p:cNvSpPr>
          <p:nvPr>
            <p:ph type="sldImg"/>
          </p:nvPr>
        </p:nvSpPr>
        <p:spPr bwMode="auto">
          <a:xfrm>
            <a:off x="1257300" y="720725"/>
            <a:ext cx="4802188" cy="3600450"/>
          </a:xfrm>
          <a:prstGeom prst="rect">
            <a:avLst/>
          </a:prstGeom>
          <a:noFill/>
          <a:ln>
            <a:solidFill>
              <a:srgbClr val="000000"/>
            </a:solidFill>
            <a:miter lim="800000"/>
            <a:headEnd/>
            <a:tailEnd/>
          </a:ln>
        </p:spPr>
      </p:sp>
      <p:sp>
        <p:nvSpPr>
          <p:cNvPr id="3172355" name="Rectangle 3"/>
          <p:cNvSpPr>
            <a:spLocks noGrp="1" noChangeArrowheads="1"/>
          </p:cNvSpPr>
          <p:nvPr>
            <p:ph type="body" idx="1"/>
          </p:nvPr>
        </p:nvSpPr>
        <p:spPr bwMode="auto">
          <a:xfrm>
            <a:off x="731854" y="4560901"/>
            <a:ext cx="5851497" cy="4319555"/>
          </a:xfrm>
          <a:prstGeom prst="rect">
            <a:avLst/>
          </a:prstGeom>
          <a:noFill/>
          <a:ln>
            <a:miter lim="800000"/>
            <a:headEnd/>
            <a:tailEnd/>
          </a:ln>
        </p:spPr>
        <p:txBody>
          <a:bodyPr lIns="94964" tIns="47481" rIns="94964" bIns="47481"/>
          <a:lstStyle/>
          <a:p>
            <a:r>
              <a:rPr lang="en-US" dirty="0" smtClean="0"/>
              <a:t>fixed address:</a:t>
            </a:r>
            <a:r>
              <a:rPr lang="en-US" baseline="0" dirty="0" smtClean="0"/>
              <a:t> drawbacks? advantages?</a:t>
            </a:r>
          </a:p>
          <a:p>
            <a:r>
              <a:rPr lang="en-US" dirty="0" smtClean="0"/>
              <a:t>(makes linking trivial: few relocations needed)</a:t>
            </a:r>
            <a:endParaRPr lang="en-US" dirty="0"/>
          </a:p>
        </p:txBody>
      </p:sp>
    </p:spTree>
    <p:extLst>
      <p:ext uri="{BB962C8B-B14F-4D97-AF65-F5344CB8AC3E}">
        <p14:creationId xmlns:p14="http://schemas.microsoft.com/office/powerpoint/2010/main" val="3973013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31682" name="Rectangle 2"/>
          <p:cNvSpPr txBox="1">
            <a:spLocks noGrp="1" noRot="1" noChangeAspect="1" noChangeArrowheads="1" noTextEdit="1"/>
          </p:cNvSpPr>
          <p:nvPr>
            <p:ph type="sldImg"/>
          </p:nvPr>
        </p:nvSpPr>
        <p:spPr bwMode="auto">
          <a:xfrm>
            <a:off x="1255713" y="720725"/>
            <a:ext cx="4803775" cy="3602038"/>
          </a:xfrm>
          <a:prstGeom prst="rect">
            <a:avLst/>
          </a:prstGeom>
          <a:solidFill>
            <a:srgbClr val="FFFFFF"/>
          </a:solidFill>
          <a:ln>
            <a:solidFill>
              <a:srgbClr val="000000"/>
            </a:solidFill>
            <a:miter lim="800000"/>
            <a:headEnd/>
            <a:tailEnd/>
          </a:ln>
        </p:spPr>
      </p:sp>
      <p:sp>
        <p:nvSpPr>
          <p:cNvPr id="2631683" name="Rectangle 3"/>
          <p:cNvSpPr txBox="1">
            <a:spLocks noGrp="1" noChangeArrowheads="1"/>
          </p:cNvSpPr>
          <p:nvPr>
            <p:ph type="body" idx="1"/>
          </p:nvPr>
        </p:nvSpPr>
        <p:spPr bwMode="auto">
          <a:xfrm>
            <a:off x="975804" y="4560902"/>
            <a:ext cx="5360276" cy="4317913"/>
          </a:xfrm>
          <a:prstGeom prst="rect">
            <a:avLst/>
          </a:prstGeom>
          <a:noFill/>
          <a:ln>
            <a:round/>
            <a:headEnd/>
            <a:tailEnd/>
          </a:ln>
        </p:spPr>
        <p:txBody>
          <a:bodyPr wrap="none" lIns="95534" tIns="47766" rIns="95534" bIns="47766" anchor="ctr"/>
          <a:lstStyle/>
          <a:p>
            <a:r>
              <a:rPr lang="en-US" dirty="0" smtClean="0"/>
              <a:t>cost of loading big executables</a:t>
            </a:r>
          </a:p>
          <a:p>
            <a:r>
              <a:rPr lang="en-US" dirty="0" err="1" smtClean="0"/>
              <a:t>dll</a:t>
            </a:r>
            <a:r>
              <a:rPr lang="en-US" dirty="0" smtClean="0"/>
              <a:t> hell, versioning problems</a:t>
            </a:r>
          </a:p>
          <a:p>
            <a:endParaRPr lang="en-US" dirty="0"/>
          </a:p>
        </p:txBody>
      </p:sp>
    </p:spTree>
    <p:extLst>
      <p:ext uri="{BB962C8B-B14F-4D97-AF65-F5344CB8AC3E}">
        <p14:creationId xmlns:p14="http://schemas.microsoft.com/office/powerpoint/2010/main" val="16452744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35C3C1-9691-443C-BBCF-BED84F38E74F}" type="slidenum">
              <a:rPr lang="en-US" smtClean="0"/>
              <a:t>30</a:t>
            </a:fld>
            <a:endParaRPr lang="en-US"/>
          </a:p>
        </p:txBody>
      </p:sp>
    </p:spTree>
    <p:extLst>
      <p:ext uri="{BB962C8B-B14F-4D97-AF65-F5344CB8AC3E}">
        <p14:creationId xmlns:p14="http://schemas.microsoft.com/office/powerpoint/2010/main" val="1641825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32 bits, 4 bytes</a:t>
            </a:r>
          </a:p>
          <a:p>
            <a:endParaRPr lang="en-US" dirty="0" smtClean="0"/>
          </a:p>
          <a:p>
            <a:r>
              <a:rPr lang="en-US" dirty="0" smtClean="0"/>
              <a:t>Add a line to represent the instruction</a:t>
            </a:r>
            <a:r>
              <a:rPr lang="en-US" baseline="0" dirty="0" smtClean="0"/>
              <a:t> set architecture</a:t>
            </a:r>
          </a:p>
          <a:p>
            <a:endParaRPr lang="en-US" baseline="0" dirty="0" smtClean="0"/>
          </a:p>
          <a:p>
            <a:r>
              <a:rPr lang="en-US" baseline="0" dirty="0" smtClean="0"/>
              <a:t>Another line for assembly</a:t>
            </a:r>
          </a:p>
          <a:p>
            <a:endParaRPr lang="en-US" baseline="0" dirty="0" smtClean="0"/>
          </a:p>
          <a:p>
            <a:r>
              <a:rPr lang="en-US" baseline="0" dirty="0" smtClean="0"/>
              <a:t>Another line, high level language</a:t>
            </a:r>
            <a:endParaRPr lang="en-US" dirty="0"/>
          </a:p>
        </p:txBody>
      </p:sp>
      <p:sp>
        <p:nvSpPr>
          <p:cNvPr id="4" name="Slide Number Placeholder 3"/>
          <p:cNvSpPr>
            <a:spLocks noGrp="1"/>
          </p:cNvSpPr>
          <p:nvPr>
            <p:ph type="sldNum"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1FEE03-8B24-4057-90F5-A280633F14D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615588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 compiler produces</a:t>
            </a:r>
            <a:r>
              <a:rPr lang="en-US" baseline="0" dirty="0" smtClean="0"/>
              <a:t> assembly files (contain MIPS assembly, pseudo-instructions, directives, etc.)</a:t>
            </a:r>
            <a:endParaRPr lang="en-US" dirty="0" smtClean="0"/>
          </a:p>
          <a:p>
            <a:r>
              <a:rPr lang="en-US" dirty="0" smtClean="0"/>
              <a:t>MIPS assembler produces object files (contain MIPS</a:t>
            </a:r>
            <a:r>
              <a:rPr lang="en-US" baseline="0" dirty="0" smtClean="0"/>
              <a:t> machine code, missing symbols, some layout information, etc.)</a:t>
            </a:r>
            <a:endParaRPr lang="en-US" dirty="0" smtClean="0"/>
          </a:p>
          <a:p>
            <a:r>
              <a:rPr lang="en-US" dirty="0" smtClean="0"/>
              <a:t>MIPS linker produces executable file (contains MIPS machine code, no missing symbols, some layout information)</a:t>
            </a:r>
          </a:p>
          <a:p>
            <a:r>
              <a:rPr lang="en-US" dirty="0" smtClean="0"/>
              <a:t>OS</a:t>
            </a:r>
            <a:r>
              <a:rPr lang="en-US" baseline="0" dirty="0" smtClean="0"/>
              <a:t> loader gets it into memory and jumps to first instruction (machine code)</a:t>
            </a:r>
            <a:endParaRPr lang="en-US" dirty="0"/>
          </a:p>
        </p:txBody>
      </p:sp>
      <p:sp>
        <p:nvSpPr>
          <p:cNvPr id="4" name="Slide Number Placeholder 3"/>
          <p:cNvSpPr>
            <a:spLocks noGrp="1"/>
          </p:cNvSpPr>
          <p:nvPr>
            <p:ph type="sldNum" sz="quarter" idx="10"/>
          </p:nvPr>
        </p:nvSpPr>
        <p:spPr/>
        <p:txBody>
          <a:bodyPr/>
          <a:lstStyle/>
          <a:p>
            <a:fld id="{6AB66FAF-A707-43A3-A455-F65A3AD02816}" type="slidenum">
              <a:rPr lang="en-US" smtClean="0"/>
              <a:pPr/>
              <a:t>4</a:t>
            </a:fld>
            <a:endParaRPr lang="en-US"/>
          </a:p>
        </p:txBody>
      </p:sp>
    </p:spTree>
    <p:extLst>
      <p:ext uri="{BB962C8B-B14F-4D97-AF65-F5344CB8AC3E}">
        <p14:creationId xmlns:p14="http://schemas.microsoft.com/office/powerpoint/2010/main" val="244501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2114"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162115" name="Rectangle 3"/>
          <p:cNvSpPr>
            <a:spLocks noGrp="1" noChangeArrowheads="1"/>
          </p:cNvSpPr>
          <p:nvPr>
            <p:ph type="body" idx="1"/>
          </p:nvPr>
        </p:nvSpPr>
        <p:spPr bwMode="auto">
          <a:xfrm>
            <a:off x="686112" y="4343714"/>
            <a:ext cx="5485779" cy="4113862"/>
          </a:xfrm>
          <a:prstGeom prst="rect">
            <a:avLst/>
          </a:prstGeom>
          <a:noFill/>
          <a:ln>
            <a:miter lim="800000"/>
            <a:headEnd/>
            <a:tailEnd/>
          </a:ln>
        </p:spPr>
        <p:txBody>
          <a:bodyPr lIns="89853" tIns="44926" rIns="89853" bIns="44926"/>
          <a:lstStyle/>
          <a:p>
            <a:endParaRPr lang="en-US"/>
          </a:p>
        </p:txBody>
      </p:sp>
    </p:spTree>
    <p:extLst>
      <p:ext uri="{BB962C8B-B14F-4D97-AF65-F5344CB8AC3E}">
        <p14:creationId xmlns:p14="http://schemas.microsoft.com/office/powerpoint/2010/main" val="6950203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6866" name="Rectangle 2"/>
          <p:cNvSpPr>
            <a:spLocks noGrp="1" noRot="1" noChangeAspect="1" noChangeArrowheads="1" noTextEdit="1"/>
          </p:cNvSpPr>
          <p:nvPr>
            <p:ph type="sldImg"/>
          </p:nvPr>
        </p:nvSpPr>
        <p:spPr bwMode="auto">
          <a:xfrm>
            <a:off x="1144588" y="685800"/>
            <a:ext cx="4570412" cy="3429000"/>
          </a:xfrm>
          <a:prstGeom prst="rect">
            <a:avLst/>
          </a:prstGeom>
          <a:noFill/>
          <a:ln>
            <a:solidFill>
              <a:srgbClr val="000000"/>
            </a:solidFill>
            <a:miter lim="800000"/>
            <a:headEnd/>
            <a:tailEnd/>
          </a:ln>
        </p:spPr>
      </p:sp>
      <p:sp>
        <p:nvSpPr>
          <p:cNvPr id="2596867" name="Rectangle 3"/>
          <p:cNvSpPr>
            <a:spLocks noGrp="1" noChangeArrowheads="1"/>
          </p:cNvSpPr>
          <p:nvPr>
            <p:ph type="body" idx="1"/>
          </p:nvPr>
        </p:nvSpPr>
        <p:spPr bwMode="auto">
          <a:xfrm>
            <a:off x="686099" y="4343704"/>
            <a:ext cx="5485805" cy="4113893"/>
          </a:xfrm>
          <a:prstGeom prst="rect">
            <a:avLst/>
          </a:prstGeom>
          <a:noFill/>
          <a:ln>
            <a:miter lim="800000"/>
            <a:headEnd/>
            <a:tailEnd/>
          </a:ln>
        </p:spPr>
        <p:txBody>
          <a:bodyPr lIns="89861" tIns="44931" rIns="89861" bIns="44931"/>
          <a:lstStyle/>
          <a:p>
            <a:endParaRPr lang="en-US" dirty="0"/>
          </a:p>
        </p:txBody>
      </p:sp>
    </p:spTree>
    <p:extLst>
      <p:ext uri="{BB962C8B-B14F-4D97-AF65-F5344CB8AC3E}">
        <p14:creationId xmlns:p14="http://schemas.microsoft.com/office/powerpoint/2010/main" val="3748358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62" name="Rectangle 2"/>
          <p:cNvSpPr>
            <a:spLocks noGrp="1" noRot="1" noChangeAspect="1" noChangeArrowheads="1" noTextEdit="1"/>
          </p:cNvSpPr>
          <p:nvPr>
            <p:ph type="sldImg"/>
          </p:nvPr>
        </p:nvSpPr>
        <p:spPr bwMode="auto">
          <a:xfrm>
            <a:off x="1144588" y="685800"/>
            <a:ext cx="4570412" cy="3429000"/>
          </a:xfrm>
          <a:prstGeom prst="rect">
            <a:avLst/>
          </a:prstGeom>
          <a:noFill/>
          <a:ln>
            <a:solidFill>
              <a:srgbClr val="000000"/>
            </a:solidFill>
            <a:miter lim="800000"/>
            <a:headEnd/>
            <a:tailEnd/>
          </a:ln>
        </p:spPr>
      </p:sp>
      <p:sp>
        <p:nvSpPr>
          <p:cNvPr id="2600963" name="Rectangle 3"/>
          <p:cNvSpPr>
            <a:spLocks noGrp="1" noChangeArrowheads="1"/>
          </p:cNvSpPr>
          <p:nvPr>
            <p:ph type="body" idx="1"/>
          </p:nvPr>
        </p:nvSpPr>
        <p:spPr bwMode="auto">
          <a:xfrm>
            <a:off x="686099" y="4343704"/>
            <a:ext cx="5485805" cy="4113893"/>
          </a:xfrm>
          <a:prstGeom prst="rect">
            <a:avLst/>
          </a:prstGeom>
          <a:noFill/>
          <a:ln>
            <a:miter lim="800000"/>
            <a:headEnd/>
            <a:tailEnd/>
          </a:ln>
        </p:spPr>
        <p:txBody>
          <a:bodyPr lIns="89861" tIns="44931" rIns="89861" bIns="44931"/>
          <a:lstStyle/>
          <a:p>
            <a:r>
              <a:rPr lang="en-US" baseline="0" dirty="0" smtClean="0"/>
              <a:t>note:</a:t>
            </a:r>
          </a:p>
          <a:p>
            <a:r>
              <a:rPr lang="en-US" baseline="0" dirty="0" smtClean="0"/>
              <a:t>funny label names</a:t>
            </a:r>
          </a:p>
          <a:p>
            <a:r>
              <a:rPr lang="en-US" baseline="0" dirty="0" smtClean="0"/>
              <a:t>alignment directives</a:t>
            </a:r>
          </a:p>
          <a:p>
            <a:r>
              <a:rPr lang="en-US" baseline="0" dirty="0" smtClean="0"/>
              <a:t>.data versus .</a:t>
            </a:r>
            <a:r>
              <a:rPr lang="en-US" baseline="0" dirty="0" err="1" smtClean="0"/>
              <a:t>rdata</a:t>
            </a:r>
            <a:endParaRPr lang="en-US" baseline="0" dirty="0" smtClean="0"/>
          </a:p>
          <a:p>
            <a:r>
              <a:rPr lang="en-US" baseline="0" dirty="0" smtClean="0"/>
              <a:t>frame pointer equals stack pointer</a:t>
            </a:r>
          </a:p>
          <a:p>
            <a:r>
              <a:rPr lang="en-US" baseline="0" dirty="0" smtClean="0"/>
              <a:t>totally </a:t>
            </a:r>
            <a:r>
              <a:rPr lang="en-US" baseline="0" dirty="0" err="1" smtClean="0"/>
              <a:t>unoptimized</a:t>
            </a:r>
            <a:endParaRPr lang="en-US" baseline="0" dirty="0" smtClean="0"/>
          </a:p>
          <a:p>
            <a:r>
              <a:rPr lang="en-US" dirty="0" smtClean="0"/>
              <a:t>use</a:t>
            </a:r>
            <a:r>
              <a:rPr lang="en-US" baseline="0" dirty="0" smtClean="0"/>
              <a:t> of LA</a:t>
            </a:r>
          </a:p>
          <a:p>
            <a:endParaRPr lang="en-US" baseline="0" dirty="0" smtClean="0"/>
          </a:p>
          <a:p>
            <a:r>
              <a:rPr lang="en-US" dirty="0" smtClean="0"/>
              <a:t>Actual compiled code</a:t>
            </a:r>
            <a:r>
              <a:rPr lang="en-US" baseline="0" dirty="0" smtClean="0"/>
              <a:t> below</a:t>
            </a:r>
          </a:p>
          <a:p>
            <a:r>
              <a:rPr lang="en-US" dirty="0" smtClean="0"/>
              <a:t>	.file	"</a:t>
            </a:r>
            <a:r>
              <a:rPr lang="en-US" dirty="0" err="1" smtClean="0"/>
              <a:t>sum.c</a:t>
            </a:r>
            <a:r>
              <a:rPr lang="en-US" dirty="0" smtClean="0"/>
              <a:t>"</a:t>
            </a:r>
          </a:p>
          <a:p>
            <a:r>
              <a:rPr lang="en-US" dirty="0" smtClean="0"/>
              <a:t>	.option </a:t>
            </a:r>
            <a:r>
              <a:rPr lang="en-US" dirty="0" err="1" smtClean="0"/>
              <a:t>nopic</a:t>
            </a:r>
            <a:endParaRPr lang="en-US" dirty="0" smtClean="0"/>
          </a:p>
          <a:p>
            <a:r>
              <a:rPr lang="en-US" dirty="0" smtClean="0"/>
              <a:t>	.text</a:t>
            </a:r>
          </a:p>
          <a:p>
            <a:r>
              <a:rPr lang="en-US" dirty="0" smtClean="0"/>
              <a:t>	.</a:t>
            </a:r>
            <a:r>
              <a:rPr lang="en-US" dirty="0" err="1" smtClean="0"/>
              <a:t>globl</a:t>
            </a:r>
            <a:r>
              <a:rPr lang="en-US" dirty="0" smtClean="0"/>
              <a:t>	n</a:t>
            </a:r>
          </a:p>
          <a:p>
            <a:r>
              <a:rPr lang="en-US" dirty="0" smtClean="0"/>
              <a:t>	.section	.</a:t>
            </a:r>
            <a:r>
              <a:rPr lang="en-US" dirty="0" err="1" smtClean="0"/>
              <a:t>sdata</a:t>
            </a:r>
            <a:r>
              <a:rPr lang="en-US" dirty="0" smtClean="0"/>
              <a:t>,"aw"</a:t>
            </a:r>
          </a:p>
          <a:p>
            <a:r>
              <a:rPr lang="en-US" dirty="0" smtClean="0"/>
              <a:t>	.align	2</a:t>
            </a:r>
          </a:p>
          <a:p>
            <a:r>
              <a:rPr lang="en-US" dirty="0" smtClean="0"/>
              <a:t>	.type	n, @object</a:t>
            </a:r>
          </a:p>
          <a:p>
            <a:r>
              <a:rPr lang="en-US" dirty="0" smtClean="0"/>
              <a:t>	.size	n, 4</a:t>
            </a:r>
          </a:p>
          <a:p>
            <a:r>
              <a:rPr lang="en-US" dirty="0" smtClean="0"/>
              <a:t>n:</a:t>
            </a:r>
          </a:p>
          <a:p>
            <a:r>
              <a:rPr lang="en-US" dirty="0" smtClean="0"/>
              <a:t>	.word	100</a:t>
            </a:r>
          </a:p>
          <a:p>
            <a:r>
              <a:rPr lang="en-US" dirty="0" smtClean="0"/>
              <a:t>	.section	.</a:t>
            </a:r>
            <a:r>
              <a:rPr lang="en-US" dirty="0" err="1" smtClean="0"/>
              <a:t>rodata</a:t>
            </a:r>
            <a:endParaRPr lang="en-US" dirty="0" smtClean="0"/>
          </a:p>
          <a:p>
            <a:r>
              <a:rPr lang="en-US" dirty="0" smtClean="0"/>
              <a:t>	.align	2</a:t>
            </a:r>
          </a:p>
          <a:p>
            <a:r>
              <a:rPr lang="en-US" dirty="0" smtClean="0"/>
              <a:t>.LC0:</a:t>
            </a:r>
          </a:p>
          <a:p>
            <a:r>
              <a:rPr lang="en-US" dirty="0" smtClean="0"/>
              <a:t>	.string	"Sum 1 to %d is %d\n"</a:t>
            </a:r>
          </a:p>
          <a:p>
            <a:r>
              <a:rPr lang="en-US" dirty="0" smtClean="0"/>
              <a:t>	.text</a:t>
            </a:r>
          </a:p>
          <a:p>
            <a:r>
              <a:rPr lang="en-US" dirty="0" smtClean="0"/>
              <a:t>	.align	1</a:t>
            </a:r>
          </a:p>
          <a:p>
            <a:r>
              <a:rPr lang="en-US" dirty="0" smtClean="0"/>
              <a:t>	.</a:t>
            </a:r>
            <a:r>
              <a:rPr lang="en-US" dirty="0" err="1" smtClean="0"/>
              <a:t>globl</a:t>
            </a:r>
            <a:r>
              <a:rPr lang="en-US" dirty="0" smtClean="0"/>
              <a:t>	main</a:t>
            </a:r>
          </a:p>
          <a:p>
            <a:r>
              <a:rPr lang="en-US" dirty="0" smtClean="0"/>
              <a:t>	.type	main, @function</a:t>
            </a:r>
          </a:p>
          <a:p>
            <a:r>
              <a:rPr lang="en-US" dirty="0" smtClean="0"/>
              <a:t>main:</a:t>
            </a:r>
          </a:p>
          <a:p>
            <a:r>
              <a:rPr lang="en-US" dirty="0" smtClean="0"/>
              <a:t>	</a:t>
            </a:r>
            <a:r>
              <a:rPr lang="en-US" dirty="0" err="1" smtClean="0"/>
              <a:t>addi</a:t>
            </a:r>
            <a:r>
              <a:rPr lang="en-US" dirty="0" smtClean="0"/>
              <a:t>	sp,sp,-48</a:t>
            </a:r>
          </a:p>
          <a:p>
            <a:r>
              <a:rPr lang="en-US" dirty="0" smtClean="0"/>
              <a:t>	</a:t>
            </a:r>
            <a:r>
              <a:rPr lang="en-US" dirty="0" err="1" smtClean="0"/>
              <a:t>sw</a:t>
            </a:r>
            <a:r>
              <a:rPr lang="en-US" dirty="0" smtClean="0"/>
              <a:t>	ra,44(</a:t>
            </a:r>
            <a:r>
              <a:rPr lang="en-US" dirty="0" err="1" smtClean="0"/>
              <a:t>sp</a:t>
            </a:r>
            <a:r>
              <a:rPr lang="en-US" dirty="0" smtClean="0"/>
              <a:t>)</a:t>
            </a:r>
          </a:p>
          <a:p>
            <a:r>
              <a:rPr lang="en-US" dirty="0" smtClean="0"/>
              <a:t>	</a:t>
            </a:r>
            <a:r>
              <a:rPr lang="en-US" dirty="0" err="1" smtClean="0"/>
              <a:t>sw</a:t>
            </a:r>
            <a:r>
              <a:rPr lang="en-US" dirty="0" smtClean="0"/>
              <a:t>	s0,40(</a:t>
            </a:r>
            <a:r>
              <a:rPr lang="en-US" dirty="0" err="1" smtClean="0"/>
              <a:t>sp</a:t>
            </a:r>
            <a:r>
              <a:rPr lang="en-US" dirty="0" smtClean="0"/>
              <a:t>)</a:t>
            </a:r>
          </a:p>
          <a:p>
            <a:r>
              <a:rPr lang="en-US" dirty="0" smtClean="0"/>
              <a:t>	</a:t>
            </a:r>
            <a:r>
              <a:rPr lang="en-US" dirty="0" err="1" smtClean="0"/>
              <a:t>addi</a:t>
            </a:r>
            <a:r>
              <a:rPr lang="en-US" dirty="0" smtClean="0"/>
              <a:t>	s0,sp,48</a:t>
            </a:r>
          </a:p>
          <a:p>
            <a:r>
              <a:rPr lang="en-US" dirty="0" smtClean="0"/>
              <a:t>	</a:t>
            </a:r>
            <a:r>
              <a:rPr lang="en-US" dirty="0" err="1" smtClean="0"/>
              <a:t>sw</a:t>
            </a:r>
            <a:r>
              <a:rPr lang="en-US" dirty="0" smtClean="0"/>
              <a:t>	a0,-36(s0)</a:t>
            </a:r>
          </a:p>
          <a:p>
            <a:r>
              <a:rPr lang="en-US" dirty="0" smtClean="0"/>
              <a:t>	</a:t>
            </a:r>
            <a:r>
              <a:rPr lang="en-US" dirty="0" err="1" smtClean="0"/>
              <a:t>sw</a:t>
            </a:r>
            <a:r>
              <a:rPr lang="en-US" dirty="0" smtClean="0"/>
              <a:t>	a1,-40(s0)</a:t>
            </a:r>
          </a:p>
          <a:p>
            <a:r>
              <a:rPr lang="en-US" dirty="0" smtClean="0"/>
              <a:t>	</a:t>
            </a:r>
            <a:r>
              <a:rPr lang="en-US" dirty="0" err="1" smtClean="0"/>
              <a:t>lui</a:t>
            </a:r>
            <a:r>
              <a:rPr lang="en-US" dirty="0" smtClean="0"/>
              <a:t>	a5,%hi(n)</a:t>
            </a:r>
          </a:p>
          <a:p>
            <a:r>
              <a:rPr lang="en-US" dirty="0" smtClean="0"/>
              <a:t>	</a:t>
            </a:r>
            <a:r>
              <a:rPr lang="en-US" dirty="0" err="1" smtClean="0"/>
              <a:t>lw</a:t>
            </a:r>
            <a:r>
              <a:rPr lang="en-US" dirty="0" smtClean="0"/>
              <a:t>	a5,%lo(n)(a5)</a:t>
            </a:r>
          </a:p>
          <a:p>
            <a:r>
              <a:rPr lang="en-US" dirty="0" smtClean="0"/>
              <a:t>	</a:t>
            </a:r>
            <a:r>
              <a:rPr lang="en-US" dirty="0" err="1" smtClean="0"/>
              <a:t>sw</a:t>
            </a:r>
            <a:r>
              <a:rPr lang="en-US" dirty="0" smtClean="0"/>
              <a:t>	a5,-28(s0)     # m</a:t>
            </a:r>
          </a:p>
          <a:p>
            <a:r>
              <a:rPr lang="en-US" dirty="0" smtClean="0"/>
              <a:t>	</a:t>
            </a:r>
            <a:r>
              <a:rPr lang="en-US" dirty="0" err="1" smtClean="0"/>
              <a:t>sw</a:t>
            </a:r>
            <a:r>
              <a:rPr lang="en-US" dirty="0" smtClean="0"/>
              <a:t>	zero,-24(s0)   # sum</a:t>
            </a:r>
          </a:p>
          <a:p>
            <a:r>
              <a:rPr lang="en-US" dirty="0" smtClean="0"/>
              <a:t>	li	a5,1</a:t>
            </a:r>
          </a:p>
          <a:p>
            <a:r>
              <a:rPr lang="en-US" dirty="0" smtClean="0"/>
              <a:t>	</a:t>
            </a:r>
            <a:r>
              <a:rPr lang="en-US" dirty="0" err="1" smtClean="0"/>
              <a:t>sw</a:t>
            </a:r>
            <a:r>
              <a:rPr lang="en-US" dirty="0" smtClean="0"/>
              <a:t>	a5,-20(s0)     # i</a:t>
            </a:r>
          </a:p>
          <a:p>
            <a:r>
              <a:rPr lang="en-US" dirty="0" smtClean="0"/>
              <a:t>	j	.L2</a:t>
            </a:r>
          </a:p>
          <a:p>
            <a:r>
              <a:rPr lang="en-US" dirty="0" smtClean="0"/>
              <a:t>.L3:</a:t>
            </a:r>
          </a:p>
          <a:p>
            <a:r>
              <a:rPr lang="en-US" dirty="0" smtClean="0"/>
              <a:t>	</a:t>
            </a:r>
            <a:r>
              <a:rPr lang="en-US" dirty="0" err="1" smtClean="0"/>
              <a:t>lw</a:t>
            </a:r>
            <a:r>
              <a:rPr lang="en-US" dirty="0" smtClean="0"/>
              <a:t>	a4,-24(s0)     # sum</a:t>
            </a:r>
          </a:p>
          <a:p>
            <a:r>
              <a:rPr lang="en-US" dirty="0" smtClean="0"/>
              <a:t>	</a:t>
            </a:r>
            <a:r>
              <a:rPr lang="en-US" dirty="0" err="1" smtClean="0"/>
              <a:t>lw</a:t>
            </a:r>
            <a:r>
              <a:rPr lang="en-US" dirty="0" smtClean="0"/>
              <a:t>	a5,-20(s0)     # i</a:t>
            </a:r>
          </a:p>
          <a:p>
            <a:r>
              <a:rPr lang="en-US" dirty="0" smtClean="0"/>
              <a:t>	add	a5,a4,a5       # add sum + i</a:t>
            </a:r>
          </a:p>
          <a:p>
            <a:r>
              <a:rPr lang="en-US" dirty="0" smtClean="0"/>
              <a:t>	</a:t>
            </a:r>
            <a:r>
              <a:rPr lang="en-US" dirty="0" err="1" smtClean="0"/>
              <a:t>sw</a:t>
            </a:r>
            <a:r>
              <a:rPr lang="en-US" dirty="0" smtClean="0"/>
              <a:t>	a5,-24(s0)     # sum store</a:t>
            </a:r>
          </a:p>
          <a:p>
            <a:r>
              <a:rPr lang="en-US" dirty="0" smtClean="0"/>
              <a:t>	</a:t>
            </a:r>
            <a:r>
              <a:rPr lang="en-US" dirty="0" err="1" smtClean="0"/>
              <a:t>lw</a:t>
            </a:r>
            <a:r>
              <a:rPr lang="en-US" dirty="0" smtClean="0"/>
              <a:t>	a5,-20(s0)     # i </a:t>
            </a:r>
          </a:p>
          <a:p>
            <a:r>
              <a:rPr lang="en-US" dirty="0" smtClean="0"/>
              <a:t>	</a:t>
            </a:r>
            <a:r>
              <a:rPr lang="en-US" dirty="0" err="1" smtClean="0"/>
              <a:t>addi</a:t>
            </a:r>
            <a:r>
              <a:rPr lang="en-US" dirty="0" smtClean="0"/>
              <a:t>	a5,a5,1        # i++</a:t>
            </a:r>
          </a:p>
          <a:p>
            <a:r>
              <a:rPr lang="en-US" dirty="0" smtClean="0"/>
              <a:t>	</a:t>
            </a:r>
            <a:r>
              <a:rPr lang="en-US" dirty="0" err="1" smtClean="0"/>
              <a:t>sw</a:t>
            </a:r>
            <a:r>
              <a:rPr lang="en-US" dirty="0" smtClean="0"/>
              <a:t>	a5,-20(s0)     # store i</a:t>
            </a:r>
          </a:p>
          <a:p>
            <a:r>
              <a:rPr lang="en-US" dirty="0" smtClean="0"/>
              <a:t>.L2:</a:t>
            </a:r>
          </a:p>
          <a:p>
            <a:r>
              <a:rPr lang="en-US" dirty="0" smtClean="0"/>
              <a:t>	</a:t>
            </a:r>
            <a:r>
              <a:rPr lang="en-US" dirty="0" err="1" smtClean="0"/>
              <a:t>lw</a:t>
            </a:r>
            <a:r>
              <a:rPr lang="en-US" dirty="0" smtClean="0"/>
              <a:t>	a4,-20(s0)     # i</a:t>
            </a:r>
          </a:p>
          <a:p>
            <a:r>
              <a:rPr lang="en-US" dirty="0" smtClean="0"/>
              <a:t>	</a:t>
            </a:r>
            <a:r>
              <a:rPr lang="en-US" dirty="0" err="1" smtClean="0"/>
              <a:t>lw</a:t>
            </a:r>
            <a:r>
              <a:rPr lang="en-US" dirty="0" smtClean="0"/>
              <a:t>	a5,-28(s0)     # m</a:t>
            </a:r>
          </a:p>
          <a:p>
            <a:r>
              <a:rPr lang="en-US" dirty="0" smtClean="0"/>
              <a:t>	</a:t>
            </a:r>
            <a:r>
              <a:rPr lang="en-US" dirty="0" err="1" smtClean="0"/>
              <a:t>ble</a:t>
            </a:r>
            <a:r>
              <a:rPr lang="en-US" dirty="0" smtClean="0"/>
              <a:t>	a4,a5,.L3      # if (i &lt; m) </a:t>
            </a:r>
            <a:r>
              <a:rPr lang="en-US" dirty="0" err="1" smtClean="0"/>
              <a:t>brant</a:t>
            </a:r>
            <a:r>
              <a:rPr lang="en-US" dirty="0" smtClean="0"/>
              <a:t> to L3</a:t>
            </a:r>
          </a:p>
          <a:p>
            <a:r>
              <a:rPr lang="en-US" dirty="0" smtClean="0"/>
              <a:t>	</a:t>
            </a:r>
            <a:r>
              <a:rPr lang="en-US" dirty="0" err="1" smtClean="0"/>
              <a:t>lui</a:t>
            </a:r>
            <a:r>
              <a:rPr lang="en-US" dirty="0" smtClean="0"/>
              <a:t>	a5,%hi(n)</a:t>
            </a:r>
          </a:p>
          <a:p>
            <a:r>
              <a:rPr lang="en-US" dirty="0" smtClean="0"/>
              <a:t>	</a:t>
            </a:r>
            <a:r>
              <a:rPr lang="en-US" dirty="0" err="1" smtClean="0"/>
              <a:t>lw</a:t>
            </a:r>
            <a:r>
              <a:rPr lang="en-US" dirty="0" smtClean="0"/>
              <a:t>	a5,%lo(n)(a5)</a:t>
            </a:r>
          </a:p>
          <a:p>
            <a:r>
              <a:rPr lang="en-US" dirty="0" smtClean="0"/>
              <a:t>	</a:t>
            </a:r>
            <a:r>
              <a:rPr lang="en-US" dirty="0" err="1" smtClean="0"/>
              <a:t>lw</a:t>
            </a:r>
            <a:r>
              <a:rPr lang="en-US" dirty="0" smtClean="0"/>
              <a:t>	a2,-24(s0)     # sum</a:t>
            </a:r>
          </a:p>
          <a:p>
            <a:r>
              <a:rPr lang="en-US" dirty="0" smtClean="0"/>
              <a:t>	mv	a1,a5          # n</a:t>
            </a:r>
          </a:p>
          <a:p>
            <a:r>
              <a:rPr lang="en-US" dirty="0" smtClean="0"/>
              <a:t>	</a:t>
            </a:r>
            <a:r>
              <a:rPr lang="en-US" dirty="0" err="1" smtClean="0"/>
              <a:t>lui</a:t>
            </a:r>
            <a:r>
              <a:rPr lang="en-US" dirty="0" smtClean="0"/>
              <a:t>	a5,%hi(.LC0)</a:t>
            </a:r>
          </a:p>
          <a:p>
            <a:r>
              <a:rPr lang="en-US" dirty="0" smtClean="0"/>
              <a:t>	</a:t>
            </a:r>
            <a:r>
              <a:rPr lang="en-US" dirty="0" err="1" smtClean="0"/>
              <a:t>addi</a:t>
            </a:r>
            <a:r>
              <a:rPr lang="en-US" dirty="0" smtClean="0"/>
              <a:t>	a0,a5,%lo(.LC0) # string </a:t>
            </a:r>
          </a:p>
          <a:p>
            <a:r>
              <a:rPr lang="en-US" dirty="0" smtClean="0"/>
              <a:t>	call	</a:t>
            </a:r>
            <a:r>
              <a:rPr lang="en-US" dirty="0" err="1" smtClean="0"/>
              <a:t>printf</a:t>
            </a:r>
            <a:endParaRPr lang="en-US" dirty="0" smtClean="0"/>
          </a:p>
          <a:p>
            <a:r>
              <a:rPr lang="en-US" dirty="0" smtClean="0"/>
              <a:t>	li	a5,0</a:t>
            </a:r>
          </a:p>
          <a:p>
            <a:r>
              <a:rPr lang="en-US" dirty="0" smtClean="0"/>
              <a:t>	mv	a0,a5</a:t>
            </a:r>
          </a:p>
          <a:p>
            <a:r>
              <a:rPr lang="en-US" dirty="0" smtClean="0"/>
              <a:t>	</a:t>
            </a:r>
            <a:r>
              <a:rPr lang="en-US" dirty="0" err="1" smtClean="0"/>
              <a:t>lw</a:t>
            </a:r>
            <a:r>
              <a:rPr lang="en-US" dirty="0" smtClean="0"/>
              <a:t>	ra,44(</a:t>
            </a:r>
            <a:r>
              <a:rPr lang="en-US" dirty="0" err="1" smtClean="0"/>
              <a:t>sp</a:t>
            </a:r>
            <a:r>
              <a:rPr lang="en-US" dirty="0" smtClean="0"/>
              <a:t>)</a:t>
            </a:r>
          </a:p>
          <a:p>
            <a:r>
              <a:rPr lang="en-US" dirty="0" smtClean="0"/>
              <a:t>	</a:t>
            </a:r>
            <a:r>
              <a:rPr lang="en-US" dirty="0" err="1" smtClean="0"/>
              <a:t>lw</a:t>
            </a:r>
            <a:r>
              <a:rPr lang="en-US" dirty="0" smtClean="0"/>
              <a:t>	s0,40(</a:t>
            </a:r>
            <a:r>
              <a:rPr lang="en-US" dirty="0" err="1" smtClean="0"/>
              <a:t>sp</a:t>
            </a:r>
            <a:r>
              <a:rPr lang="en-US" dirty="0" smtClean="0"/>
              <a:t>)</a:t>
            </a:r>
          </a:p>
          <a:p>
            <a:r>
              <a:rPr lang="en-US" dirty="0" smtClean="0"/>
              <a:t>	</a:t>
            </a:r>
            <a:r>
              <a:rPr lang="en-US" dirty="0" err="1" smtClean="0"/>
              <a:t>addi</a:t>
            </a:r>
            <a:r>
              <a:rPr lang="en-US" dirty="0" smtClean="0"/>
              <a:t>	sp,sp,48</a:t>
            </a:r>
          </a:p>
          <a:p>
            <a:r>
              <a:rPr lang="en-US" dirty="0" smtClean="0"/>
              <a:t>	</a:t>
            </a:r>
            <a:r>
              <a:rPr lang="en-US" dirty="0" err="1" smtClean="0"/>
              <a:t>jr</a:t>
            </a:r>
            <a:r>
              <a:rPr lang="en-US" dirty="0" smtClean="0"/>
              <a:t>	</a:t>
            </a:r>
            <a:r>
              <a:rPr lang="en-US" dirty="0" err="1" smtClean="0"/>
              <a:t>ra</a:t>
            </a:r>
            <a:endParaRPr lang="en-US" dirty="0" smtClean="0"/>
          </a:p>
          <a:p>
            <a:r>
              <a:rPr lang="en-US" dirty="0" smtClean="0"/>
              <a:t>	.size	main, .-main</a:t>
            </a:r>
          </a:p>
          <a:p>
            <a:r>
              <a:rPr lang="en-US" dirty="0" smtClean="0"/>
              <a:t>	.ident	"GCC: (GNU) 8.2.0"</a:t>
            </a:r>
          </a:p>
          <a:p>
            <a:endParaRPr lang="en-US" dirty="0"/>
          </a:p>
        </p:txBody>
      </p:sp>
    </p:spTree>
    <p:extLst>
      <p:ext uri="{BB962C8B-B14F-4D97-AF65-F5344CB8AC3E}">
        <p14:creationId xmlns:p14="http://schemas.microsoft.com/office/powerpoint/2010/main" val="345944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63042" name="Rectangle 2"/>
          <p:cNvSpPr txBox="1">
            <a:spLocks noGrp="1" noRot="1" noChangeAspect="1" noChangeArrowheads="1" noTextEdit="1"/>
          </p:cNvSpPr>
          <p:nvPr>
            <p:ph type="sldImg"/>
          </p:nvPr>
        </p:nvSpPr>
        <p:spPr bwMode="auto">
          <a:xfrm>
            <a:off x="1257300" y="722313"/>
            <a:ext cx="4802188" cy="3600450"/>
          </a:xfrm>
          <a:prstGeom prst="rect">
            <a:avLst/>
          </a:prstGeom>
          <a:solidFill>
            <a:srgbClr val="FFFFFF"/>
          </a:solidFill>
          <a:ln>
            <a:solidFill>
              <a:srgbClr val="000000"/>
            </a:solidFill>
            <a:miter lim="800000"/>
            <a:headEnd/>
            <a:tailEnd/>
          </a:ln>
        </p:spPr>
      </p:sp>
      <p:sp>
        <p:nvSpPr>
          <p:cNvPr id="2263043" name="Rectangle 3"/>
          <p:cNvSpPr txBox="1">
            <a:spLocks noGrp="1" noChangeArrowheads="1"/>
          </p:cNvSpPr>
          <p:nvPr>
            <p:ph type="body" idx="1"/>
          </p:nvPr>
        </p:nvSpPr>
        <p:spPr bwMode="auto">
          <a:xfrm>
            <a:off x="976313" y="4560890"/>
            <a:ext cx="5359400" cy="4316413"/>
          </a:xfrm>
          <a:prstGeom prst="rect">
            <a:avLst/>
          </a:prstGeom>
          <a:noFill/>
          <a:ln>
            <a:round/>
            <a:headEnd/>
            <a:tailEnd/>
          </a:ln>
        </p:spPr>
        <p:txBody>
          <a:bodyPr wrap="none" lIns="95544" tIns="47772" rIns="95544" bIns="47772" anchor="ctr"/>
          <a:lstStyle/>
          <a:p>
            <a:endParaRPr lang="en-US" dirty="0"/>
          </a:p>
        </p:txBody>
      </p:sp>
    </p:spTree>
    <p:extLst>
      <p:ext uri="{BB962C8B-B14F-4D97-AF65-F5344CB8AC3E}">
        <p14:creationId xmlns:p14="http://schemas.microsoft.com/office/powerpoint/2010/main" val="37910718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BLT </a:t>
            </a:r>
            <a:r>
              <a:rPr lang="en-US" dirty="0" err="1" smtClean="0"/>
              <a:t>rA</a:t>
            </a:r>
            <a:r>
              <a:rPr lang="en-US" dirty="0" smtClean="0"/>
              <a:t>, </a:t>
            </a:r>
            <a:r>
              <a:rPr lang="en-US" dirty="0" err="1" smtClean="0"/>
              <a:t>rB</a:t>
            </a:r>
            <a:r>
              <a:rPr lang="en-US" dirty="0" smtClean="0"/>
              <a:t>, label</a:t>
            </a:r>
          </a:p>
          <a:p>
            <a:r>
              <a:rPr lang="en-US" dirty="0" smtClean="0"/>
              <a:t>becomes</a:t>
            </a:r>
          </a:p>
          <a:p>
            <a:r>
              <a:rPr lang="en-US" dirty="0" smtClean="0"/>
              <a:t>SLT</a:t>
            </a:r>
            <a:r>
              <a:rPr lang="en-US" baseline="0" dirty="0" smtClean="0"/>
              <a:t> r1, </a:t>
            </a:r>
            <a:r>
              <a:rPr lang="en-US" baseline="0" dirty="0" err="1" smtClean="0"/>
              <a:t>rA</a:t>
            </a:r>
            <a:r>
              <a:rPr lang="en-US" baseline="0" dirty="0" smtClean="0"/>
              <a:t>, </a:t>
            </a:r>
            <a:r>
              <a:rPr lang="en-US" baseline="0" dirty="0" err="1" smtClean="0"/>
              <a:t>rB</a:t>
            </a:r>
            <a:endParaRPr lang="en-US" baseline="0" dirty="0" smtClean="0"/>
          </a:p>
          <a:p>
            <a:r>
              <a:rPr lang="en-US" baseline="0" dirty="0" smtClean="0"/>
              <a:t>BNE r1, r0, label</a:t>
            </a:r>
          </a:p>
          <a:p>
            <a:endParaRPr lang="en-US" baseline="0" dirty="0" smtClean="0"/>
          </a:p>
          <a:p>
            <a:r>
              <a:rPr lang="en-US" baseline="0" dirty="0" smtClean="0"/>
              <a:t>--------------------</a:t>
            </a:r>
          </a:p>
          <a:p>
            <a:pPr rtl="0"/>
            <a:r>
              <a:rPr lang="en-US" sz="1200" b="0" i="0" u="none" strike="noStrike" kern="1200" baseline="0" dirty="0" smtClean="0">
                <a:solidFill>
                  <a:srgbClr val="5DD4FF"/>
                </a:solidFill>
                <a:latin typeface="Calibri" panose="020F0502020204030204" pitchFamily="34" charset="0"/>
              </a:rPr>
              <a:t>Pseudo-Instructions</a:t>
            </a:r>
          </a:p>
          <a:p>
            <a:pPr rtl="0"/>
            <a:r>
              <a:rPr lang="en-US" sz="1200" b="0" i="0" u="none" strike="noStrike" kern="1200" baseline="0" dirty="0" smtClean="0">
                <a:solidFill>
                  <a:srgbClr val="FFFFFF"/>
                </a:solidFill>
                <a:latin typeface="Calibri" panose="020F0502020204030204" pitchFamily="34" charset="0"/>
              </a:rPr>
              <a:t>NOP </a:t>
            </a:r>
            <a:r>
              <a:rPr lang="en-US" sz="1200" b="0" i="0" u="none" strike="noStrike" kern="1200" baseline="0" dirty="0" smtClean="0">
                <a:solidFill>
                  <a:srgbClr val="5DD4FF"/>
                </a:solidFill>
                <a:latin typeface="Calibri" panose="020F0502020204030204" pitchFamily="34" charset="0"/>
              </a:rPr>
              <a:t># do nothing</a:t>
            </a:r>
          </a:p>
          <a:p>
            <a:pPr rtl="0"/>
            <a:r>
              <a:rPr lang="en-US" sz="1200" b="0" i="0" u="none" strike="noStrike" kern="1200" baseline="0" dirty="0" smtClean="0">
                <a:solidFill>
                  <a:srgbClr val="5DD4FF"/>
                </a:solidFill>
                <a:latin typeface="Calibri" panose="020F0502020204030204" pitchFamily="34" charset="0"/>
              </a:rPr>
              <a:t>    </a:t>
            </a:r>
            <a:r>
              <a:rPr lang="en-US" sz="1100" b="0" i="0" u="none" strike="noStrike" kern="1200" baseline="0" dirty="0" smtClean="0">
                <a:solidFill>
                  <a:srgbClr val="FFFFFF"/>
                </a:solidFill>
                <a:latin typeface="Calibri" panose="020F0502020204030204" pitchFamily="34" charset="0"/>
              </a:rPr>
              <a:t>SLL r0, r0, 0</a:t>
            </a:r>
          </a:p>
          <a:p>
            <a:pPr rtl="0"/>
            <a:r>
              <a:rPr lang="en-US" sz="1200" b="0" i="0" u="none" strike="noStrike" kern="1200" baseline="0" dirty="0" smtClean="0">
                <a:solidFill>
                  <a:srgbClr val="FFFFFF"/>
                </a:solidFill>
                <a:latin typeface="Calibri" panose="020F0502020204030204" pitchFamily="34" charset="0"/>
              </a:rPr>
              <a:t>MOVE </a:t>
            </a:r>
            <a:r>
              <a:rPr lang="en-US" sz="1200" b="0" i="0" u="none" strike="noStrike" kern="1200" baseline="0" dirty="0" err="1" smtClean="0">
                <a:solidFill>
                  <a:srgbClr val="FFFFFF"/>
                </a:solidFill>
                <a:latin typeface="Calibri" panose="020F0502020204030204" pitchFamily="34" charset="0"/>
              </a:rPr>
              <a:t>reg</a:t>
            </a:r>
            <a:r>
              <a:rPr lang="en-US" sz="1200" b="0" i="0" u="none" strike="noStrike" kern="1200" baseline="0" dirty="0" smtClean="0">
                <a:solidFill>
                  <a:srgbClr val="FFFFFF"/>
                </a:solidFill>
                <a:latin typeface="Calibri" panose="020F0502020204030204" pitchFamily="34" charset="0"/>
              </a:rPr>
              <a:t>, </a:t>
            </a:r>
            <a:r>
              <a:rPr lang="en-US" sz="1200" b="0" i="0" u="none" strike="noStrike" kern="1200" baseline="0" dirty="0" err="1" smtClean="0">
                <a:solidFill>
                  <a:srgbClr val="FFFFFF"/>
                </a:solidFill>
                <a:latin typeface="Calibri" panose="020F0502020204030204" pitchFamily="34" charset="0"/>
              </a:rPr>
              <a:t>reg</a:t>
            </a:r>
            <a:r>
              <a:rPr lang="en-US" sz="1200" b="0" i="0" u="none" strike="noStrike" kern="1200" baseline="0" dirty="0" smtClean="0">
                <a:solidFill>
                  <a:srgbClr val="FFFF00"/>
                </a:solidFill>
                <a:latin typeface="Calibri" panose="020F0502020204030204" pitchFamily="34" charset="0"/>
              </a:rPr>
              <a:t> </a:t>
            </a:r>
            <a:r>
              <a:rPr lang="en-US" sz="1200" b="0" i="0" u="none" strike="noStrike" kern="1200" baseline="0" dirty="0" smtClean="0">
                <a:solidFill>
                  <a:srgbClr val="5DD4FF"/>
                </a:solidFill>
                <a:latin typeface="Calibri" panose="020F0502020204030204" pitchFamily="34" charset="0"/>
              </a:rPr>
              <a:t># copy between </a:t>
            </a:r>
            <a:r>
              <a:rPr lang="en-US" sz="1200" b="0" i="0" u="none" strike="noStrike" kern="1200" baseline="0" dirty="0" err="1" smtClean="0">
                <a:solidFill>
                  <a:srgbClr val="5DD4FF"/>
                </a:solidFill>
                <a:latin typeface="Calibri" panose="020F0502020204030204" pitchFamily="34" charset="0"/>
              </a:rPr>
              <a:t>regs</a:t>
            </a:r>
            <a:endParaRPr lang="en-US" sz="1200" b="0" i="0" u="none" strike="noStrike" kern="1200" baseline="0" dirty="0" smtClean="0">
              <a:solidFill>
                <a:srgbClr val="5DD4FF"/>
              </a:solidFill>
              <a:latin typeface="Calibri" panose="020F0502020204030204" pitchFamily="34" charset="0"/>
            </a:endParaRPr>
          </a:p>
          <a:p>
            <a:pPr rtl="0">
              <a:buSzPts val="2800"/>
              <a:buFont typeface="Arial" panose="020B0604020202020204" pitchFamily="34" charset="0"/>
              <a:buNone/>
            </a:pPr>
            <a:r>
              <a:rPr lang="pt-BR" sz="1100" b="0" i="0" u="none" strike="noStrike" kern="1200" baseline="0" dirty="0" smtClean="0">
                <a:solidFill>
                  <a:srgbClr val="FFFFFF"/>
                </a:solidFill>
                <a:latin typeface="Calibri" panose="020F0502020204030204" pitchFamily="34" charset="0"/>
              </a:rPr>
              <a:t>    ADD r2, r0, r1  </a:t>
            </a:r>
            <a:r>
              <a:rPr lang="pt-BR" sz="1100" b="0" i="0" u="none" strike="noStrike" kern="1200" baseline="0" dirty="0" smtClean="0">
                <a:solidFill>
                  <a:srgbClr val="5DD4FF"/>
                </a:solidFill>
                <a:latin typeface="Calibri" panose="020F0502020204030204" pitchFamily="34" charset="0"/>
              </a:rPr>
              <a:t># copies contents of r1 to r2</a:t>
            </a:r>
          </a:p>
          <a:p>
            <a:pPr rtl="0"/>
            <a:r>
              <a:rPr lang="en-US" sz="1200" b="0" i="0" u="none" strike="noStrike" kern="1200" baseline="0" dirty="0" smtClean="0">
                <a:solidFill>
                  <a:srgbClr val="FFFFFF"/>
                </a:solidFill>
                <a:latin typeface="Calibri" panose="020F0502020204030204" pitchFamily="34" charset="0"/>
              </a:rPr>
              <a:t>LI </a:t>
            </a:r>
            <a:r>
              <a:rPr lang="en-US" sz="1200" b="0" i="0" u="none" strike="noStrike" kern="1200" baseline="0" dirty="0" err="1" smtClean="0">
                <a:solidFill>
                  <a:srgbClr val="FFFFFF"/>
                </a:solidFill>
                <a:latin typeface="Calibri" panose="020F0502020204030204" pitchFamily="34" charset="0"/>
              </a:rPr>
              <a:t>reg</a:t>
            </a:r>
            <a:r>
              <a:rPr lang="en-US" sz="1200" b="0" i="0" u="none" strike="noStrike" kern="1200" baseline="0" dirty="0" smtClean="0">
                <a:solidFill>
                  <a:srgbClr val="FFFFFF"/>
                </a:solidFill>
                <a:latin typeface="Calibri" panose="020F0502020204030204" pitchFamily="34" charset="0"/>
              </a:rPr>
              <a:t>, </a:t>
            </a:r>
            <a:r>
              <a:rPr lang="en-US" sz="1200" b="0" i="0" u="none" strike="noStrike" kern="1200" baseline="0" dirty="0" err="1" smtClean="0">
                <a:solidFill>
                  <a:srgbClr val="FFFFFF"/>
                </a:solidFill>
                <a:latin typeface="Calibri" panose="020F0502020204030204" pitchFamily="34" charset="0"/>
              </a:rPr>
              <a:t>imm</a:t>
            </a:r>
            <a:r>
              <a:rPr lang="en-US" sz="1200" b="0" i="0" u="none" strike="noStrike" kern="1200" baseline="0" dirty="0" smtClean="0">
                <a:solidFill>
                  <a:srgbClr val="FFFFFF"/>
                </a:solidFill>
                <a:latin typeface="Calibri" panose="020F0502020204030204" pitchFamily="34" charset="0"/>
              </a:rPr>
              <a:t> </a:t>
            </a:r>
            <a:r>
              <a:rPr lang="en-US" sz="1200" b="0" i="0" u="none" strike="noStrike" kern="1200" baseline="0" dirty="0" smtClean="0">
                <a:solidFill>
                  <a:srgbClr val="5DD4FF"/>
                </a:solidFill>
                <a:latin typeface="Calibri" panose="020F0502020204030204" pitchFamily="34" charset="0"/>
              </a:rPr>
              <a:t># load immediate (up to 32 bits)</a:t>
            </a:r>
          </a:p>
          <a:p>
            <a:pPr rtl="0"/>
            <a:r>
              <a:rPr lang="en-US" sz="1200" b="0" i="0" u="none" strike="noStrike" kern="1200" baseline="0" dirty="0" smtClean="0">
                <a:solidFill>
                  <a:srgbClr val="FFFFFF"/>
                </a:solidFill>
                <a:latin typeface="Calibri" panose="020F0502020204030204" pitchFamily="34" charset="0"/>
              </a:rPr>
              <a:t>LA </a:t>
            </a:r>
            <a:r>
              <a:rPr lang="en-US" sz="1200" b="0" i="0" u="none" strike="noStrike" kern="1200" baseline="0" dirty="0" err="1" smtClean="0">
                <a:solidFill>
                  <a:srgbClr val="FFFFFF"/>
                </a:solidFill>
                <a:latin typeface="Calibri" panose="020F0502020204030204" pitchFamily="34" charset="0"/>
              </a:rPr>
              <a:t>reg</a:t>
            </a:r>
            <a:r>
              <a:rPr lang="en-US" sz="1200" b="0" i="0" u="none" strike="noStrike" kern="1200" baseline="0" dirty="0" smtClean="0">
                <a:solidFill>
                  <a:srgbClr val="FFFFFF"/>
                </a:solidFill>
                <a:latin typeface="Calibri" panose="020F0502020204030204" pitchFamily="34" charset="0"/>
              </a:rPr>
              <a:t>, label </a:t>
            </a:r>
            <a:r>
              <a:rPr lang="en-US" sz="1200" b="0" i="0" u="none" strike="noStrike" kern="1200" baseline="0" dirty="0" smtClean="0">
                <a:solidFill>
                  <a:srgbClr val="5DD4FF"/>
                </a:solidFill>
                <a:latin typeface="Calibri" panose="020F0502020204030204" pitchFamily="34" charset="0"/>
              </a:rPr>
              <a:t># load address (32 bits)</a:t>
            </a:r>
          </a:p>
          <a:p>
            <a:pPr rtl="0"/>
            <a:r>
              <a:rPr lang="en-US" sz="1200" b="0" i="0" u="none" strike="noStrike" kern="1200" baseline="0" dirty="0" smtClean="0">
                <a:solidFill>
                  <a:srgbClr val="FFFFFF"/>
                </a:solidFill>
                <a:latin typeface="Calibri" panose="020F0502020204030204" pitchFamily="34" charset="0"/>
              </a:rPr>
              <a:t>B label </a:t>
            </a:r>
            <a:r>
              <a:rPr lang="en-US" sz="1200" b="0" i="0" u="none" strike="noStrike" kern="1200" baseline="0" dirty="0" smtClean="0">
                <a:solidFill>
                  <a:srgbClr val="5DD4FF"/>
                </a:solidFill>
                <a:latin typeface="Calibri" panose="020F0502020204030204" pitchFamily="34" charset="0"/>
              </a:rPr>
              <a:t># unconditional branch</a:t>
            </a:r>
          </a:p>
          <a:p>
            <a:pPr rtl="0"/>
            <a:r>
              <a:rPr lang="en-US" sz="1200" b="0" i="0" u="none" strike="noStrike" kern="1200" baseline="0" dirty="0" smtClean="0">
                <a:solidFill>
                  <a:srgbClr val="FFFFFF"/>
                </a:solidFill>
                <a:latin typeface="Calibri" panose="020F0502020204030204" pitchFamily="34" charset="0"/>
              </a:rPr>
              <a:t>BLT </a:t>
            </a:r>
            <a:r>
              <a:rPr lang="en-US" sz="1200" b="0" i="0" u="none" strike="noStrike" kern="1200" baseline="0" dirty="0" err="1" smtClean="0">
                <a:solidFill>
                  <a:srgbClr val="FFFFFF"/>
                </a:solidFill>
                <a:latin typeface="Calibri" panose="020F0502020204030204" pitchFamily="34" charset="0"/>
              </a:rPr>
              <a:t>reg</a:t>
            </a:r>
            <a:r>
              <a:rPr lang="en-US" sz="1200" b="0" i="0" u="none" strike="noStrike" kern="1200" baseline="0" dirty="0" smtClean="0">
                <a:solidFill>
                  <a:srgbClr val="FFFFFF"/>
                </a:solidFill>
                <a:latin typeface="Calibri" panose="020F0502020204030204" pitchFamily="34" charset="0"/>
              </a:rPr>
              <a:t>, </a:t>
            </a:r>
            <a:r>
              <a:rPr lang="en-US" sz="1200" b="0" i="0" u="none" strike="noStrike" kern="1200" baseline="0" dirty="0" err="1" smtClean="0">
                <a:solidFill>
                  <a:srgbClr val="FFFFFF"/>
                </a:solidFill>
                <a:latin typeface="Calibri" panose="020F0502020204030204" pitchFamily="34" charset="0"/>
              </a:rPr>
              <a:t>reg</a:t>
            </a:r>
            <a:r>
              <a:rPr lang="en-US" sz="1200" b="0" i="0" u="none" strike="noStrike" kern="1200" baseline="0" dirty="0" smtClean="0">
                <a:solidFill>
                  <a:srgbClr val="FFFFFF"/>
                </a:solidFill>
                <a:latin typeface="Calibri" panose="020F0502020204030204" pitchFamily="34" charset="0"/>
              </a:rPr>
              <a:t>, label </a:t>
            </a:r>
            <a:r>
              <a:rPr lang="en-US" sz="1200" b="0" i="0" u="none" strike="noStrike" kern="1200" baseline="0" dirty="0" smtClean="0">
                <a:solidFill>
                  <a:srgbClr val="5DD4FF"/>
                </a:solidFill>
                <a:latin typeface="Calibri" panose="020F0502020204030204" pitchFamily="34" charset="0"/>
              </a:rPr>
              <a:t># branch less than</a:t>
            </a:r>
          </a:p>
          <a:p>
            <a:pPr rtl="0">
              <a:buSzPts val="2800"/>
              <a:buFont typeface="Arial" panose="020B0604020202020204" pitchFamily="34" charset="0"/>
              <a:buNone/>
            </a:pPr>
            <a:r>
              <a:rPr lang="pt-BR" sz="1100" b="0" i="0" u="none" strike="noStrike" kern="1200" baseline="0" dirty="0" smtClean="0">
                <a:solidFill>
                  <a:srgbClr val="FFFFFF"/>
                </a:solidFill>
                <a:latin typeface="Calibri" panose="020F0502020204030204" pitchFamily="34" charset="0"/>
              </a:rPr>
              <a:t>    SLT r1, rA, rB </a:t>
            </a:r>
            <a:r>
              <a:rPr lang="pt-BR" sz="1100" b="0" i="0" u="none" strike="noStrike" kern="1200" baseline="0" dirty="0" smtClean="0">
                <a:solidFill>
                  <a:srgbClr val="5DD4FF"/>
                </a:solidFill>
                <a:latin typeface="Calibri" panose="020F0502020204030204" pitchFamily="34" charset="0"/>
              </a:rPr>
              <a:t># r1 = 1 if R[rA] &lt; R[rB]; o.w. r1 = 0</a:t>
            </a:r>
          </a:p>
          <a:p>
            <a:pPr rtl="0">
              <a:buSzPts val="2800"/>
              <a:buFont typeface="Arial" panose="020B0604020202020204" pitchFamily="34" charset="0"/>
              <a:buNone/>
            </a:pPr>
            <a:r>
              <a:rPr lang="en-US" sz="1100" b="0" i="0" u="none" strike="noStrike" kern="1200" baseline="0" dirty="0" smtClean="0">
                <a:solidFill>
                  <a:srgbClr val="FFFFFF"/>
                </a:solidFill>
                <a:latin typeface="Calibri" panose="020F0502020204030204" pitchFamily="34" charset="0"/>
              </a:rPr>
              <a:t>    BNE r1, r0, label </a:t>
            </a:r>
            <a:r>
              <a:rPr lang="en-US" sz="1100" b="0" i="0" u="none" strike="noStrike" kern="1200" baseline="0" dirty="0" smtClean="0">
                <a:solidFill>
                  <a:srgbClr val="5DD4FF"/>
                </a:solidFill>
                <a:latin typeface="Calibri" panose="020F0502020204030204" pitchFamily="34" charset="0"/>
              </a:rPr>
              <a:t># go to address label if r1!=r0; i.t. </a:t>
            </a:r>
            <a:r>
              <a:rPr lang="en-US" sz="1100" b="0" i="0" u="none" strike="noStrike" kern="1200" baseline="0" dirty="0" err="1" smtClean="0">
                <a:solidFill>
                  <a:srgbClr val="5DD4FF"/>
                </a:solidFill>
                <a:latin typeface="Calibri" panose="020F0502020204030204" pitchFamily="34" charset="0"/>
              </a:rPr>
              <a:t>rA</a:t>
            </a:r>
            <a:r>
              <a:rPr lang="en-US" sz="1100" b="0" i="0" u="none" strike="noStrike" kern="1200" baseline="0" dirty="0" smtClean="0">
                <a:solidFill>
                  <a:srgbClr val="5DD4FF"/>
                </a:solidFill>
                <a:latin typeface="Calibri" panose="020F0502020204030204" pitchFamily="34" charset="0"/>
              </a:rPr>
              <a:t> &lt; </a:t>
            </a:r>
            <a:r>
              <a:rPr lang="en-US" sz="1100" b="0" i="0" u="none" strike="noStrike" kern="1200" baseline="0" dirty="0" err="1" smtClean="0">
                <a:solidFill>
                  <a:srgbClr val="5DD4FF"/>
                </a:solidFill>
                <a:latin typeface="Calibri" panose="020F0502020204030204" pitchFamily="34" charset="0"/>
              </a:rPr>
              <a:t>rB</a:t>
            </a:r>
            <a:endParaRPr lang="en-US" sz="1100" b="0" i="0" u="none" strike="noStrike" kern="1200" baseline="0" dirty="0" smtClean="0">
              <a:solidFill>
                <a:srgbClr val="5DD4FF"/>
              </a:solidFill>
              <a:latin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6AB66FAF-A707-43A3-A455-F65A3AD02816}" type="slidenum">
              <a:rPr lang="en-US" smtClean="0"/>
              <a:pPr/>
              <a:t>11</a:t>
            </a:fld>
            <a:endParaRPr lang="en-US"/>
          </a:p>
        </p:txBody>
      </p:sp>
    </p:spTree>
    <p:extLst>
      <p:ext uri="{BB962C8B-B14F-4D97-AF65-F5344CB8AC3E}">
        <p14:creationId xmlns:p14="http://schemas.microsoft.com/office/powerpoint/2010/main" val="21709640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1">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772400" cy="1082675"/>
          </a:xfrm>
        </p:spPr>
        <p:txBody>
          <a:bodyPr anchor="ctr">
            <a:noAutofit/>
          </a:bodyPr>
          <a:lstStyle>
            <a:lvl1pPr algn="ctr">
              <a:defRPr sz="4800" b="0" i="0">
                <a:solidFill>
                  <a:srgbClr val="262626"/>
                </a:solidFill>
                <a:latin typeface="Source Sans Pro Light"/>
                <a:cs typeface="Source Sans Pro Light"/>
              </a:defRPr>
            </a:lvl1pPr>
          </a:lstStyle>
          <a:p>
            <a:r>
              <a:rPr lang="en-US" smtClean="0"/>
              <a:t>Click to edit Master title style</a:t>
            </a:r>
            <a:endParaRPr lang="en-US" dirty="0"/>
          </a:p>
        </p:txBody>
      </p:sp>
      <p:pic>
        <p:nvPicPr>
          <p:cNvPr id="5" name="Picture 4" descr="graphic-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
            <a:ext cx="9144000" cy="1155700"/>
          </a:xfrm>
          <a:prstGeom prst="rect">
            <a:avLst/>
          </a:prstGeom>
        </p:spPr>
      </p:pic>
      <p:pic>
        <p:nvPicPr>
          <p:cNvPr id="8" name="Picture 7" descr="cis-standard-lockup-with-seal.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5069" y="5022672"/>
            <a:ext cx="3653862" cy="1042528"/>
          </a:xfrm>
          <a:prstGeom prst="rect">
            <a:avLst/>
          </a:prstGeom>
        </p:spPr>
      </p:pic>
    </p:spTree>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1">
    <p:spTree>
      <p:nvGrpSpPr>
        <p:cNvPr id="1" name=""/>
        <p:cNvGrpSpPr/>
        <p:nvPr/>
      </p:nvGrpSpPr>
      <p:grpSpPr>
        <a:xfrm>
          <a:off x="0" y="0"/>
          <a:ext cx="0" cy="0"/>
          <a:chOff x="0" y="0"/>
          <a:chExt cx="0" cy="0"/>
        </a:xfrm>
      </p:grpSpPr>
      <p:sp>
        <p:nvSpPr>
          <p:cNvPr id="16" name="Rectangle 15"/>
          <p:cNvSpPr/>
          <p:nvPr/>
        </p:nvSpPr>
        <p:spPr>
          <a:xfrm>
            <a:off x="8686800" y="6253357"/>
            <a:ext cx="457200" cy="604647"/>
          </a:xfrm>
          <a:prstGeom prst="rect">
            <a:avLst/>
          </a:prstGeom>
          <a:solidFill>
            <a:srgbClr val="3ABC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latin typeface="Source Sans Pro"/>
            </a:endParaRPr>
          </a:p>
        </p:txBody>
      </p:sp>
      <p:sp>
        <p:nvSpPr>
          <p:cNvPr id="3" name="Content Placeholder 2"/>
          <p:cNvSpPr>
            <a:spLocks noGrp="1"/>
          </p:cNvSpPr>
          <p:nvPr>
            <p:ph idx="1"/>
          </p:nvPr>
        </p:nvSpPr>
        <p:spPr>
          <a:xfrm>
            <a:off x="228600" y="990600"/>
            <a:ext cx="8686800" cy="5741984"/>
          </a:xfrm>
        </p:spPr>
        <p:txBody>
          <a:bodyPr/>
          <a:lstStyle>
            <a:lvl1pPr>
              <a:defRPr sz="3733" b="0" i="0" cap="none">
                <a:solidFill>
                  <a:srgbClr val="262626"/>
                </a:solidFill>
              </a:defRPr>
            </a:lvl1pPr>
            <a:lvl2pPr marL="584200" indent="-355600">
              <a:tabLst/>
              <a:defRPr lang="en-US" dirty="0" smtClean="0"/>
            </a:lvl2pPr>
            <a:lvl3pPr marL="755650" indent="-285750">
              <a:tabLst/>
              <a:defRPr>
                <a:solidFill>
                  <a:srgbClr val="262626"/>
                </a:solidFill>
              </a:defRPr>
            </a:lvl3pPr>
            <a:lvl4pPr marL="927100" indent="-228600">
              <a:tabLst/>
              <a:defRPr>
                <a:solidFill>
                  <a:srgbClr val="262626"/>
                </a:solidFill>
              </a:defRPr>
            </a:lvl4pPr>
            <a:lvl5pPr marL="1155700" indent="-228600">
              <a:tabLst/>
              <a:defRPr>
                <a:solidFill>
                  <a:srgbClr val="262626"/>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itle 13"/>
          <p:cNvSpPr>
            <a:spLocks noGrp="1"/>
          </p:cNvSpPr>
          <p:nvPr>
            <p:ph type="title"/>
          </p:nvPr>
        </p:nvSpPr>
        <p:spPr/>
        <p:txBody>
          <a:bodyPr/>
          <a:lstStyle/>
          <a:p>
            <a:r>
              <a:rPr lang="en-US" smtClean="0"/>
              <a:t>Click to edit Master title style</a:t>
            </a:r>
            <a:endParaRPr lang="en-US" dirty="0"/>
          </a:p>
        </p:txBody>
      </p:sp>
      <p:sp>
        <p:nvSpPr>
          <p:cNvPr id="15" name="Slide Number Placeholder 14"/>
          <p:cNvSpPr>
            <a:spLocks noGrp="1"/>
          </p:cNvSpPr>
          <p:nvPr>
            <p:ph type="sldNum" sz="quarter" idx="10"/>
          </p:nvPr>
        </p:nvSpPr>
        <p:spPr/>
        <p:txBody>
          <a:bodyPr/>
          <a:lstStyle/>
          <a:p>
            <a:fld id="{DAD0A56F-BD0F-4BDF-9912-D1E89E9626C0}" type="slidenum">
              <a:rPr lang="en-US" smtClean="0"/>
              <a:t>‹#›</a:t>
            </a:fld>
            <a:endParaRPr lang="en-US"/>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1">
    <p:spTree>
      <p:nvGrpSpPr>
        <p:cNvPr id="1" name=""/>
        <p:cNvGrpSpPr/>
        <p:nvPr/>
      </p:nvGrpSpPr>
      <p:grpSpPr>
        <a:xfrm>
          <a:off x="0" y="0"/>
          <a:ext cx="0" cy="0"/>
          <a:chOff x="0" y="0"/>
          <a:chExt cx="0" cy="0"/>
        </a:xfrm>
      </p:grpSpPr>
      <p:sp>
        <p:nvSpPr>
          <p:cNvPr id="16" name="Rectangle 15"/>
          <p:cNvSpPr/>
          <p:nvPr/>
        </p:nvSpPr>
        <p:spPr>
          <a:xfrm>
            <a:off x="8686800" y="6253357"/>
            <a:ext cx="457200" cy="604647"/>
          </a:xfrm>
          <a:prstGeom prst="rect">
            <a:avLst/>
          </a:prstGeom>
          <a:solidFill>
            <a:srgbClr val="3ABC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latin typeface="Source Sans Pro"/>
            </a:endParaRPr>
          </a:p>
        </p:txBody>
      </p:sp>
      <p:sp>
        <p:nvSpPr>
          <p:cNvPr id="3" name="Content Placeholder 2"/>
          <p:cNvSpPr>
            <a:spLocks noGrp="1"/>
          </p:cNvSpPr>
          <p:nvPr>
            <p:ph idx="1"/>
          </p:nvPr>
        </p:nvSpPr>
        <p:spPr>
          <a:xfrm>
            <a:off x="228600" y="990600"/>
            <a:ext cx="8686800" cy="5741984"/>
          </a:xfrm>
        </p:spPr>
        <p:txBody>
          <a:bodyPr/>
          <a:lstStyle>
            <a:lvl1pPr>
              <a:defRPr sz="3733" b="0" i="0" cap="none">
                <a:solidFill>
                  <a:srgbClr val="262626"/>
                </a:solidFill>
              </a:defRPr>
            </a:lvl1pPr>
            <a:lvl2pPr marL="584200" indent="-355600">
              <a:tabLst/>
              <a:defRPr lang="en-US" dirty="0" smtClean="0"/>
            </a:lvl2pPr>
            <a:lvl3pPr marL="755650" indent="-285750">
              <a:tabLst/>
              <a:defRPr>
                <a:solidFill>
                  <a:srgbClr val="262626"/>
                </a:solidFill>
              </a:defRPr>
            </a:lvl3pPr>
            <a:lvl4pPr marL="927100" indent="-228600">
              <a:tabLst/>
              <a:defRPr>
                <a:solidFill>
                  <a:srgbClr val="262626"/>
                </a:solidFill>
              </a:defRPr>
            </a:lvl4pPr>
            <a:lvl5pPr marL="1155700" indent="-228600">
              <a:tabLst/>
              <a:defRPr>
                <a:solidFill>
                  <a:srgbClr val="262626"/>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graphic-3.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81206" y="4"/>
            <a:ext cx="462799" cy="6253353"/>
          </a:xfrm>
          <a:prstGeom prst="rect">
            <a:avLst/>
          </a:prstGeom>
        </p:spPr>
      </p:pic>
      <p:sp>
        <p:nvSpPr>
          <p:cNvPr id="14" name="Title 13"/>
          <p:cNvSpPr>
            <a:spLocks noGrp="1"/>
          </p:cNvSpPr>
          <p:nvPr>
            <p:ph type="title"/>
          </p:nvPr>
        </p:nvSpPr>
        <p:spPr/>
        <p:txBody>
          <a:bodyPr/>
          <a:lstStyle/>
          <a:p>
            <a:r>
              <a:rPr lang="en-US" smtClean="0"/>
              <a:t>Click to edit Master title style</a:t>
            </a:r>
            <a:endParaRPr lang="en-US" dirty="0"/>
          </a:p>
        </p:txBody>
      </p:sp>
      <p:sp>
        <p:nvSpPr>
          <p:cNvPr id="15" name="Slide Number Placeholder 14"/>
          <p:cNvSpPr>
            <a:spLocks noGrp="1"/>
          </p:cNvSpPr>
          <p:nvPr>
            <p:ph type="sldNum" sz="quarter" idx="10"/>
          </p:nvPr>
        </p:nvSpPr>
        <p:spPr/>
        <p:txBody>
          <a:bodyPr/>
          <a:lstStyle/>
          <a:p>
            <a:fld id="{DAD0A56F-BD0F-4BDF-9912-D1E89E9626C0}" type="slidenum">
              <a:rPr lang="en-US" smtClean="0"/>
              <a:t>‹#›</a:t>
            </a:fld>
            <a:endParaRPr lang="en-US"/>
          </a:p>
        </p:txBody>
      </p:sp>
      <p:pic>
        <p:nvPicPr>
          <p:cNvPr id="8" name="Picture 7" descr="logo.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84788" y="6404515"/>
            <a:ext cx="1310066" cy="453485"/>
          </a:xfrm>
          <a:prstGeom prst="rect">
            <a:avLst/>
          </a:prstGeom>
        </p:spPr>
      </p:pic>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End Slide 1">
    <p:spTree>
      <p:nvGrpSpPr>
        <p:cNvPr id="1" name=""/>
        <p:cNvGrpSpPr/>
        <p:nvPr/>
      </p:nvGrpSpPr>
      <p:grpSpPr>
        <a:xfrm>
          <a:off x="0" y="0"/>
          <a:ext cx="0" cy="0"/>
          <a:chOff x="0" y="0"/>
          <a:chExt cx="0" cy="0"/>
        </a:xfrm>
      </p:grpSpPr>
      <p:pic>
        <p:nvPicPr>
          <p:cNvPr id="5" name="Picture 4" descr="graphic-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02303"/>
            <a:ext cx="9144000" cy="1155700"/>
          </a:xfrm>
          <a:prstGeom prst="rect">
            <a:avLst/>
          </a:prstGeom>
        </p:spPr>
      </p:pic>
      <p:pic>
        <p:nvPicPr>
          <p:cNvPr id="6" name="Picture 5" descr="cis-standard-lockup-with-seal.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62376" y="2554093"/>
            <a:ext cx="4019248" cy="1146781"/>
          </a:xfrm>
          <a:prstGeom prst="rect">
            <a:avLst/>
          </a:prstGeom>
        </p:spPr>
      </p:pic>
    </p:spTree>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Slide 2">
    <p:spTree>
      <p:nvGrpSpPr>
        <p:cNvPr id="1" name=""/>
        <p:cNvGrpSpPr/>
        <p:nvPr/>
      </p:nvGrpSpPr>
      <p:grpSpPr>
        <a:xfrm>
          <a:off x="0" y="0"/>
          <a:ext cx="0" cy="0"/>
          <a:chOff x="0" y="0"/>
          <a:chExt cx="0" cy="0"/>
        </a:xfrm>
      </p:grpSpPr>
      <p:sp>
        <p:nvSpPr>
          <p:cNvPr id="3" name="Title 1"/>
          <p:cNvSpPr>
            <a:spLocks noGrp="1"/>
          </p:cNvSpPr>
          <p:nvPr>
            <p:ph type="ctrTitle"/>
          </p:nvPr>
        </p:nvSpPr>
        <p:spPr>
          <a:xfrm>
            <a:off x="4201935" y="1179484"/>
            <a:ext cx="3985931" cy="3422669"/>
          </a:xfrm>
        </p:spPr>
        <p:txBody>
          <a:bodyPr anchor="ctr">
            <a:noAutofit/>
          </a:bodyPr>
          <a:lstStyle>
            <a:lvl1pPr algn="ctr">
              <a:defRPr sz="4800" cap="none">
                <a:solidFill>
                  <a:srgbClr val="262626"/>
                </a:solidFill>
                <a:latin typeface="Source Sans Pro Light"/>
                <a:cs typeface="Source Sans Pro Light"/>
              </a:defRPr>
            </a:lvl1pPr>
          </a:lstStyle>
          <a:p>
            <a:r>
              <a:rPr lang="en-US" smtClean="0"/>
              <a:t>Click to edit Master title style</a:t>
            </a:r>
            <a:endParaRPr lang="en-US" dirty="0"/>
          </a:p>
        </p:txBody>
      </p:sp>
      <p:pic>
        <p:nvPicPr>
          <p:cNvPr id="6" name="Picture 5" descr="graphic-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143250" cy="6858000"/>
          </a:xfrm>
          <a:prstGeom prst="rect">
            <a:avLst/>
          </a:prstGeom>
        </p:spPr>
      </p:pic>
      <p:pic>
        <p:nvPicPr>
          <p:cNvPr id="5" name="Picture 4" descr="cis-standard-lockup-with-seal.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01935" y="5160816"/>
            <a:ext cx="4019248" cy="1146781"/>
          </a:xfrm>
          <a:prstGeom prst="rect">
            <a:avLst/>
          </a:prstGeom>
        </p:spPr>
      </p:pic>
    </p:spTree>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2">
    <p:spTree>
      <p:nvGrpSpPr>
        <p:cNvPr id="1" name=""/>
        <p:cNvGrpSpPr/>
        <p:nvPr/>
      </p:nvGrpSpPr>
      <p:grpSpPr>
        <a:xfrm>
          <a:off x="0" y="0"/>
          <a:ext cx="0" cy="0"/>
          <a:chOff x="0" y="0"/>
          <a:chExt cx="0" cy="0"/>
        </a:xfrm>
      </p:grpSpPr>
      <p:sp>
        <p:nvSpPr>
          <p:cNvPr id="7" name="Rectangle 6"/>
          <p:cNvSpPr/>
          <p:nvPr/>
        </p:nvSpPr>
        <p:spPr>
          <a:xfrm>
            <a:off x="8686800" y="6253357"/>
            <a:ext cx="457200" cy="604647"/>
          </a:xfrm>
          <a:prstGeom prst="rect">
            <a:avLst/>
          </a:prstGeom>
          <a:solidFill>
            <a:srgbClr val="3ABC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dirty="0">
              <a:latin typeface="Source Sans Pro"/>
            </a:endParaRPr>
          </a:p>
        </p:txBody>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Slide Number Placeholder 2"/>
          <p:cNvSpPr>
            <a:spLocks noGrp="1"/>
          </p:cNvSpPr>
          <p:nvPr>
            <p:ph type="sldNum" sz="quarter" idx="10"/>
          </p:nvPr>
        </p:nvSpPr>
        <p:spPr/>
        <p:txBody>
          <a:bodyPr/>
          <a:lstStyle/>
          <a:p>
            <a:fld id="{DAD0A56F-BD0F-4BDF-9912-D1E89E9626C0}" type="slidenum">
              <a:rPr lang="en-US" smtClean="0"/>
              <a:t>‹#›</a:t>
            </a:fld>
            <a:endParaRPr lang="en-US"/>
          </a:p>
        </p:txBody>
      </p:sp>
      <p:sp>
        <p:nvSpPr>
          <p:cNvPr id="9" name="Content Placeholder 2"/>
          <p:cNvSpPr>
            <a:spLocks noGrp="1"/>
          </p:cNvSpPr>
          <p:nvPr>
            <p:ph idx="1"/>
          </p:nvPr>
        </p:nvSpPr>
        <p:spPr>
          <a:xfrm>
            <a:off x="228600" y="990600"/>
            <a:ext cx="8686800" cy="5742048"/>
          </a:xfrm>
        </p:spPr>
        <p:txBody>
          <a:bodyPr/>
          <a:lstStyle>
            <a:lvl1pPr>
              <a:defRPr sz="3733" b="0" i="0" cap="none">
                <a:solidFill>
                  <a:srgbClr val="262626"/>
                </a:solidFill>
              </a:defRPr>
            </a:lvl1pPr>
            <a:lvl2pPr marL="527050" indent="-298450">
              <a:tabLst/>
              <a:defRPr lang="en-US" dirty="0" smtClean="0"/>
            </a:lvl2pPr>
            <a:lvl3pPr>
              <a:defRPr>
                <a:solidFill>
                  <a:srgbClr val="262626"/>
                </a:solidFill>
              </a:defRPr>
            </a:lvl3pPr>
            <a:lvl4pPr>
              <a:defRPr>
                <a:solidFill>
                  <a:srgbClr val="262626"/>
                </a:solidFill>
              </a:defRPr>
            </a:lvl4pPr>
            <a:lvl5pPr>
              <a:defRPr>
                <a:solidFill>
                  <a:srgbClr val="262626"/>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 name="Picture 9" descr="graphic-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 y="6253357"/>
            <a:ext cx="7256583" cy="606991"/>
          </a:xfrm>
          <a:prstGeom prst="rect">
            <a:avLst/>
          </a:prstGeom>
        </p:spPr>
      </p:pic>
      <p:pic>
        <p:nvPicPr>
          <p:cNvPr id="11" name="Picture 10" descr="logo.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6661" y="6328937"/>
            <a:ext cx="1310066" cy="453485"/>
          </a:xfrm>
          <a:prstGeom prst="rect">
            <a:avLst/>
          </a:prstGeom>
        </p:spPr>
      </p:pic>
    </p:spTree>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End Slide 2">
    <p:spTree>
      <p:nvGrpSpPr>
        <p:cNvPr id="1" name=""/>
        <p:cNvGrpSpPr/>
        <p:nvPr/>
      </p:nvGrpSpPr>
      <p:grpSpPr>
        <a:xfrm>
          <a:off x="0" y="0"/>
          <a:ext cx="0" cy="0"/>
          <a:chOff x="0" y="0"/>
          <a:chExt cx="0" cy="0"/>
        </a:xfrm>
      </p:grpSpPr>
      <p:pic>
        <p:nvPicPr>
          <p:cNvPr id="4" name="Picture 3" descr="graphic-6.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0750" y="0"/>
            <a:ext cx="3143250" cy="6858000"/>
          </a:xfrm>
          <a:prstGeom prst="rect">
            <a:avLst/>
          </a:prstGeom>
        </p:spPr>
      </p:pic>
      <p:pic>
        <p:nvPicPr>
          <p:cNvPr id="6" name="Picture 5" descr="cis-standard-lockup-with-seal.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3594" y="2855609"/>
            <a:ext cx="4019248" cy="1146781"/>
          </a:xfrm>
          <a:prstGeom prst="rect">
            <a:avLst/>
          </a:prstGeom>
        </p:spPr>
      </p:pic>
    </p:spTree>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949E8BC-502F-FD47-B1B9-B09306BC3401}" type="datetime1">
              <a:rPr lang="en-US" smtClean="0"/>
              <a:t>3/15/2019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DAD0A56F-BD0F-4BDF-9912-D1E89E9626C0}" type="slidenum">
              <a:rPr lang="en-US" smtClean="0"/>
              <a:t>‹#›</a:t>
            </a:fld>
            <a:endParaRPr lang="en-US"/>
          </a:p>
        </p:txBody>
      </p: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36ECFFFB-B656-C04F-9ECB-EEE0180E1615}" type="datetime1">
              <a:rPr lang="en-US" smtClean="0"/>
              <a:t>3/15/2019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934200" y="6356350"/>
            <a:ext cx="2133600" cy="365125"/>
          </a:xfrm>
        </p:spPr>
        <p:txBody>
          <a:bodyPr/>
          <a:lstStyle/>
          <a:p>
            <a:fld id="{DAD0A56F-BD0F-4BDF-9912-D1E89E9626C0}" type="slidenum">
              <a:rPr lang="en-US" smtClean="0"/>
              <a:t>‹#›</a:t>
            </a:fld>
            <a:endParaRPr lang="en-US"/>
          </a:p>
        </p:txBody>
      </p:sp>
    </p:spTree>
    <p:extLst>
      <p:ext uri="{BB962C8B-B14F-4D97-AF65-F5344CB8AC3E}">
        <p14:creationId xmlns:p14="http://schemas.microsoft.com/office/powerpoint/2010/main" val="2916101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 y="103183"/>
            <a:ext cx="8961120" cy="88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8600" y="990600"/>
            <a:ext cx="8686800" cy="574198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5" name="Slide Number Placeholder 10"/>
          <p:cNvSpPr>
            <a:spLocks noGrp="1"/>
          </p:cNvSpPr>
          <p:nvPr>
            <p:ph type="sldNum" sz="quarter" idx="4"/>
          </p:nvPr>
        </p:nvSpPr>
        <p:spPr>
          <a:xfrm>
            <a:off x="8686800" y="6253357"/>
            <a:ext cx="457200" cy="604647"/>
          </a:xfrm>
          <a:prstGeom prst="rect">
            <a:avLst/>
          </a:prstGeom>
        </p:spPr>
        <p:txBody>
          <a:bodyPr vert="horz" wrap="none" lIns="91440" tIns="45720" rIns="91440" bIns="45720" rtlCol="0" anchor="ctr"/>
          <a:lstStyle>
            <a:lvl1pPr algn="ctr">
              <a:defRPr sz="1600" b="0" i="0" cap="small">
                <a:solidFill>
                  <a:schemeClr val="tx2">
                    <a:lumMod val="75000"/>
                  </a:schemeClr>
                </a:solidFill>
                <a:latin typeface="Source Sans Pro"/>
                <a:cs typeface="Source Sans Pro"/>
              </a:defRPr>
            </a:lvl1pPr>
          </a:lstStyle>
          <a:p>
            <a:fld id="{DAD0A56F-BD0F-4BDF-9912-D1E89E9626C0}" type="slidenum">
              <a:rPr lang="en-US" smtClean="0"/>
              <a:t>‹#›</a:t>
            </a:fld>
            <a:endParaRPr lang="en-US"/>
          </a:p>
        </p:txBody>
      </p:sp>
    </p:spTree>
    <p:extLst>
      <p:ext uri="{BB962C8B-B14F-4D97-AF65-F5344CB8AC3E}">
        <p14:creationId xmlns:p14="http://schemas.microsoft.com/office/powerpoint/2010/main" val="43179508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Lst>
  <p:hf hdr="0" ftr="0" dt="0"/>
  <p:txStyles>
    <p:titleStyle>
      <a:lvl1pPr algn="l" defTabSz="609570" rtl="0" eaLnBrk="1" latinLnBrk="0" hangingPunct="1">
        <a:spcBef>
          <a:spcPct val="0"/>
        </a:spcBef>
        <a:buNone/>
        <a:defRPr sz="4800" b="0" i="0" kern="1200" cap="none">
          <a:solidFill>
            <a:srgbClr val="262626"/>
          </a:solidFill>
          <a:latin typeface="Source Sans Pro"/>
          <a:ea typeface="+mj-ea"/>
          <a:cs typeface="Source Sans Pro"/>
        </a:defRPr>
      </a:lvl1pPr>
    </p:titleStyle>
    <p:bodyStyle>
      <a:lvl1pPr marL="298450" indent="-298450" algn="l" defTabSz="609570" rtl="0" eaLnBrk="1" latinLnBrk="0" hangingPunct="1">
        <a:spcBef>
          <a:spcPts val="0"/>
        </a:spcBef>
        <a:spcAft>
          <a:spcPts val="0"/>
        </a:spcAft>
        <a:buFont typeface="Arial" charset="0"/>
        <a:buChar char="•"/>
        <a:tabLst/>
        <a:defRPr sz="3800" b="0" i="0" strike="noStrike" kern="1200" cap="none" normalizeH="0" baseline="0">
          <a:solidFill>
            <a:srgbClr val="262626"/>
          </a:solidFill>
          <a:latin typeface="Source Sans Pro"/>
          <a:ea typeface="+mn-ea"/>
          <a:cs typeface="Source Sans Pro"/>
        </a:defRPr>
      </a:lvl1pPr>
      <a:lvl2pPr marL="469900" indent="-241300" algn="l" defTabSz="609570" rtl="0" eaLnBrk="1" latinLnBrk="0" hangingPunct="1">
        <a:spcBef>
          <a:spcPts val="0"/>
        </a:spcBef>
        <a:buFont typeface="Arial"/>
        <a:buChar char="•"/>
        <a:tabLst/>
        <a:defRPr sz="3400" kern="1200">
          <a:solidFill>
            <a:srgbClr val="262626"/>
          </a:solidFill>
          <a:latin typeface="Source Sans Pro"/>
          <a:ea typeface="+mn-ea"/>
          <a:cs typeface="Source Sans Pro"/>
        </a:defRPr>
      </a:lvl2pPr>
      <a:lvl3pPr marL="641350" indent="-171450" algn="l" defTabSz="609570" rtl="0" eaLnBrk="1" latinLnBrk="0" hangingPunct="1">
        <a:spcBef>
          <a:spcPct val="20000"/>
        </a:spcBef>
        <a:buFont typeface="Lucida Grande"/>
        <a:buChar char="-"/>
        <a:tabLst/>
        <a:defRPr sz="3000" kern="1200">
          <a:solidFill>
            <a:srgbClr val="262626"/>
          </a:solidFill>
          <a:latin typeface="Source Sans Pro"/>
          <a:ea typeface="+mn-ea"/>
          <a:cs typeface="Source Sans Pro"/>
        </a:defRPr>
      </a:lvl3pPr>
      <a:lvl4pPr marL="1041400" indent="-228600" algn="l" defTabSz="609570" rtl="0" eaLnBrk="1" latinLnBrk="0" hangingPunct="1">
        <a:spcBef>
          <a:spcPct val="20000"/>
        </a:spcBef>
        <a:buFont typeface="Arial"/>
        <a:buChar char="•"/>
        <a:tabLst/>
        <a:defRPr sz="2800" kern="1200" baseline="0">
          <a:solidFill>
            <a:srgbClr val="262626"/>
          </a:solidFill>
          <a:latin typeface="Source Sans Pro"/>
          <a:ea typeface="+mn-ea"/>
          <a:cs typeface="Source Sans Pro"/>
        </a:defRPr>
      </a:lvl4pPr>
      <a:lvl5pPr marL="1439863" indent="-284163" algn="l" defTabSz="609570" rtl="0" eaLnBrk="1" latinLnBrk="0" hangingPunct="1">
        <a:spcBef>
          <a:spcPct val="20000"/>
        </a:spcBef>
        <a:buFont typeface="Arial"/>
        <a:buChar char="»"/>
        <a:tabLst/>
        <a:defRPr sz="2600" kern="1200">
          <a:solidFill>
            <a:srgbClr val="262626"/>
          </a:solidFill>
          <a:latin typeface="Source Sans Pro"/>
          <a:ea typeface="+mn-ea"/>
          <a:cs typeface="Source Sans Pro"/>
        </a:defRPr>
      </a:lvl5pPr>
      <a:lvl6pPr marL="3352632" indent="-304784" algn="l" defTabSz="609570" rtl="0" eaLnBrk="1" latinLnBrk="0" hangingPunct="1">
        <a:spcBef>
          <a:spcPct val="20000"/>
        </a:spcBef>
        <a:buFont typeface="Arial"/>
        <a:buChar char="•"/>
        <a:defRPr sz="2667" kern="1200">
          <a:solidFill>
            <a:schemeClr val="tx1"/>
          </a:solidFill>
          <a:latin typeface="+mn-lt"/>
          <a:ea typeface="+mn-ea"/>
          <a:cs typeface="+mn-cs"/>
        </a:defRPr>
      </a:lvl6pPr>
      <a:lvl7pPr marL="3962202" indent="-304784" algn="l" defTabSz="609570" rtl="0" eaLnBrk="1" latinLnBrk="0" hangingPunct="1">
        <a:spcBef>
          <a:spcPct val="20000"/>
        </a:spcBef>
        <a:buFont typeface="Arial"/>
        <a:buChar char="•"/>
        <a:defRPr sz="2667" kern="1200">
          <a:solidFill>
            <a:schemeClr val="tx1"/>
          </a:solidFill>
          <a:latin typeface="+mn-lt"/>
          <a:ea typeface="+mn-ea"/>
          <a:cs typeface="+mn-cs"/>
        </a:defRPr>
      </a:lvl7pPr>
      <a:lvl8pPr marL="4571772" indent="-304784" algn="l" defTabSz="609570" rtl="0" eaLnBrk="1" latinLnBrk="0" hangingPunct="1">
        <a:spcBef>
          <a:spcPct val="20000"/>
        </a:spcBef>
        <a:buFont typeface="Arial"/>
        <a:buChar char="•"/>
        <a:defRPr sz="2667" kern="1200">
          <a:solidFill>
            <a:schemeClr val="tx1"/>
          </a:solidFill>
          <a:latin typeface="+mn-lt"/>
          <a:ea typeface="+mn-ea"/>
          <a:cs typeface="+mn-cs"/>
        </a:defRPr>
      </a:lvl8pPr>
      <a:lvl9pPr marL="5181341" indent="-304784" algn="l" defTabSz="609570"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70" rtl="0" eaLnBrk="1" latinLnBrk="0" hangingPunct="1">
        <a:defRPr sz="2400" kern="1200">
          <a:solidFill>
            <a:schemeClr val="tx1"/>
          </a:solidFill>
          <a:latin typeface="+mn-lt"/>
          <a:ea typeface="+mn-ea"/>
          <a:cs typeface="+mn-cs"/>
        </a:defRPr>
      </a:lvl1pPr>
      <a:lvl2pPr marL="609570" algn="l" defTabSz="609570" rtl="0" eaLnBrk="1" latinLnBrk="0" hangingPunct="1">
        <a:defRPr sz="2400" kern="1200">
          <a:solidFill>
            <a:schemeClr val="tx1"/>
          </a:solidFill>
          <a:latin typeface="+mn-lt"/>
          <a:ea typeface="+mn-ea"/>
          <a:cs typeface="+mn-cs"/>
        </a:defRPr>
      </a:lvl2pPr>
      <a:lvl3pPr marL="1219140" algn="l" defTabSz="609570" rtl="0" eaLnBrk="1" latinLnBrk="0" hangingPunct="1">
        <a:defRPr sz="2400" kern="1200">
          <a:solidFill>
            <a:schemeClr val="tx1"/>
          </a:solidFill>
          <a:latin typeface="+mn-lt"/>
          <a:ea typeface="+mn-ea"/>
          <a:cs typeface="+mn-cs"/>
        </a:defRPr>
      </a:lvl3pPr>
      <a:lvl4pPr marL="1828709" algn="l" defTabSz="609570" rtl="0" eaLnBrk="1" latinLnBrk="0" hangingPunct="1">
        <a:defRPr sz="2400" kern="1200">
          <a:solidFill>
            <a:schemeClr val="tx1"/>
          </a:solidFill>
          <a:latin typeface="+mn-lt"/>
          <a:ea typeface="+mn-ea"/>
          <a:cs typeface="+mn-cs"/>
        </a:defRPr>
      </a:lvl4pPr>
      <a:lvl5pPr marL="2438278" algn="l" defTabSz="609570" rtl="0" eaLnBrk="1" latinLnBrk="0" hangingPunct="1">
        <a:defRPr sz="2400" kern="1200">
          <a:solidFill>
            <a:schemeClr val="tx1"/>
          </a:solidFill>
          <a:latin typeface="+mn-lt"/>
          <a:ea typeface="+mn-ea"/>
          <a:cs typeface="+mn-cs"/>
        </a:defRPr>
      </a:lvl5pPr>
      <a:lvl6pPr marL="3047848" algn="l" defTabSz="609570" rtl="0" eaLnBrk="1" latinLnBrk="0" hangingPunct="1">
        <a:defRPr sz="2400" kern="1200">
          <a:solidFill>
            <a:schemeClr val="tx1"/>
          </a:solidFill>
          <a:latin typeface="+mn-lt"/>
          <a:ea typeface="+mn-ea"/>
          <a:cs typeface="+mn-cs"/>
        </a:defRPr>
      </a:lvl6pPr>
      <a:lvl7pPr marL="3657418" algn="l" defTabSz="609570" rtl="0" eaLnBrk="1" latinLnBrk="0" hangingPunct="1">
        <a:defRPr sz="2400" kern="1200">
          <a:solidFill>
            <a:schemeClr val="tx1"/>
          </a:solidFill>
          <a:latin typeface="+mn-lt"/>
          <a:ea typeface="+mn-ea"/>
          <a:cs typeface="+mn-cs"/>
        </a:defRPr>
      </a:lvl7pPr>
      <a:lvl8pPr marL="4266987" algn="l" defTabSz="609570" rtl="0" eaLnBrk="1" latinLnBrk="0" hangingPunct="1">
        <a:defRPr sz="2400" kern="1200">
          <a:solidFill>
            <a:schemeClr val="tx1"/>
          </a:solidFill>
          <a:latin typeface="+mn-lt"/>
          <a:ea typeface="+mn-ea"/>
          <a:cs typeface="+mn-cs"/>
        </a:defRPr>
      </a:lvl8pPr>
      <a:lvl9pPr marL="4876557" algn="l" defTabSz="6095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4"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4"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8" Type="http://schemas.openxmlformats.org/officeDocument/2006/relationships/tags" Target="../tags/tag78.xml"/><Relationship Id="rId13" Type="http://schemas.openxmlformats.org/officeDocument/2006/relationships/tags" Target="../tags/tag83.xml"/><Relationship Id="rId18" Type="http://schemas.openxmlformats.org/officeDocument/2006/relationships/notesSlide" Target="../notesSlides/notesSlide12.xml"/><Relationship Id="rId3" Type="http://schemas.openxmlformats.org/officeDocument/2006/relationships/tags" Target="../tags/tag73.xml"/><Relationship Id="rId7" Type="http://schemas.openxmlformats.org/officeDocument/2006/relationships/tags" Target="../tags/tag77.xml"/><Relationship Id="rId12" Type="http://schemas.openxmlformats.org/officeDocument/2006/relationships/tags" Target="../tags/tag82.xml"/><Relationship Id="rId17" Type="http://schemas.openxmlformats.org/officeDocument/2006/relationships/slideLayout" Target="../slideLayouts/slideLayout8.xml"/><Relationship Id="rId2" Type="http://schemas.openxmlformats.org/officeDocument/2006/relationships/tags" Target="../tags/tag72.xml"/><Relationship Id="rId16" Type="http://schemas.openxmlformats.org/officeDocument/2006/relationships/tags" Target="../tags/tag86.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tags" Target="../tags/tag81.xml"/><Relationship Id="rId5" Type="http://schemas.openxmlformats.org/officeDocument/2006/relationships/tags" Target="../tags/tag75.xml"/><Relationship Id="rId15" Type="http://schemas.openxmlformats.org/officeDocument/2006/relationships/tags" Target="../tags/tag85.xml"/><Relationship Id="rId10" Type="http://schemas.openxmlformats.org/officeDocument/2006/relationships/tags" Target="../tags/tag80.xml"/><Relationship Id="rId4" Type="http://schemas.openxmlformats.org/officeDocument/2006/relationships/tags" Target="../tags/tag74.xml"/><Relationship Id="rId9" Type="http://schemas.openxmlformats.org/officeDocument/2006/relationships/tags" Target="../tags/tag79.xml"/><Relationship Id="rId14" Type="http://schemas.openxmlformats.org/officeDocument/2006/relationships/tags" Target="../tags/tag8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88.xml"/><Relationship Id="rId1" Type="http://schemas.openxmlformats.org/officeDocument/2006/relationships/tags" Target="../tags/tag87.xml"/><Relationship Id="rId4"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3" Type="http://schemas.openxmlformats.org/officeDocument/2006/relationships/tags" Target="../tags/tag91.xm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notesSlide" Target="../notesSlides/notesSlide14.xml"/><Relationship Id="rId5" Type="http://schemas.openxmlformats.org/officeDocument/2006/relationships/slideLayout" Target="../slideLayouts/slideLayout2.xml"/><Relationship Id="rId4" Type="http://schemas.openxmlformats.org/officeDocument/2006/relationships/tags" Target="../tags/tag9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93.xml"/></Relationships>
</file>

<file path=ppt/slides/_rels/slide1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96.xml"/><Relationship Id="rId7" Type="http://schemas.openxmlformats.org/officeDocument/2006/relationships/tags" Target="../tags/tag100.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9"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 Id="rId4"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18" Type="http://schemas.openxmlformats.org/officeDocument/2006/relationships/tags" Target="../tags/tag18.xml"/><Relationship Id="rId26" Type="http://schemas.openxmlformats.org/officeDocument/2006/relationships/tags" Target="../tags/tag26.xml"/><Relationship Id="rId3" Type="http://schemas.openxmlformats.org/officeDocument/2006/relationships/tags" Target="../tags/tag3.xml"/><Relationship Id="rId21" Type="http://schemas.openxmlformats.org/officeDocument/2006/relationships/tags" Target="../tags/tag21.xml"/><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tags" Target="../tags/tag17.xml"/><Relationship Id="rId25" Type="http://schemas.openxmlformats.org/officeDocument/2006/relationships/tags" Target="../tags/tag25.xml"/><Relationship Id="rId2" Type="http://schemas.openxmlformats.org/officeDocument/2006/relationships/tags" Target="../tags/tag2.xml"/><Relationship Id="rId16" Type="http://schemas.openxmlformats.org/officeDocument/2006/relationships/tags" Target="../tags/tag16.xml"/><Relationship Id="rId20" Type="http://schemas.openxmlformats.org/officeDocument/2006/relationships/tags" Target="../tags/tag20.xml"/><Relationship Id="rId29" Type="http://schemas.openxmlformats.org/officeDocument/2006/relationships/image" Target="../media/image8.pn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24" Type="http://schemas.openxmlformats.org/officeDocument/2006/relationships/tags" Target="../tags/tag24.xml"/><Relationship Id="rId5" Type="http://schemas.openxmlformats.org/officeDocument/2006/relationships/tags" Target="../tags/tag5.xml"/><Relationship Id="rId15" Type="http://schemas.openxmlformats.org/officeDocument/2006/relationships/tags" Target="../tags/tag15.xml"/><Relationship Id="rId23" Type="http://schemas.openxmlformats.org/officeDocument/2006/relationships/tags" Target="../tags/tag23.xml"/><Relationship Id="rId28" Type="http://schemas.openxmlformats.org/officeDocument/2006/relationships/notesSlide" Target="../notesSlides/notesSlide2.xml"/><Relationship Id="rId10" Type="http://schemas.openxmlformats.org/officeDocument/2006/relationships/tags" Target="../tags/tag10.xml"/><Relationship Id="rId19" Type="http://schemas.openxmlformats.org/officeDocument/2006/relationships/tags" Target="../tags/tag19.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 Id="rId22" Type="http://schemas.openxmlformats.org/officeDocument/2006/relationships/tags" Target="../tags/tag22.xml"/><Relationship Id="rId27"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 Id="rId4"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6.xml"/><Relationship Id="rId1" Type="http://schemas.openxmlformats.org/officeDocument/2006/relationships/tags" Target="../tags/tag105.xml"/><Relationship Id="rId4"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8" Type="http://schemas.openxmlformats.org/officeDocument/2006/relationships/tags" Target="../tags/tag114.xml"/><Relationship Id="rId13" Type="http://schemas.openxmlformats.org/officeDocument/2006/relationships/tags" Target="../tags/tag119.xml"/><Relationship Id="rId18" Type="http://schemas.openxmlformats.org/officeDocument/2006/relationships/notesSlide" Target="../notesSlides/notesSlide20.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tags" Target="../tags/tag118.xml"/><Relationship Id="rId17" Type="http://schemas.openxmlformats.org/officeDocument/2006/relationships/slideLayout" Target="../slideLayouts/slideLayout8.xml"/><Relationship Id="rId2" Type="http://schemas.openxmlformats.org/officeDocument/2006/relationships/tags" Target="../tags/tag108.xml"/><Relationship Id="rId16" Type="http://schemas.openxmlformats.org/officeDocument/2006/relationships/tags" Target="../tags/tag122.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tags" Target="../tags/tag117.xml"/><Relationship Id="rId5" Type="http://schemas.openxmlformats.org/officeDocument/2006/relationships/tags" Target="../tags/tag111.xml"/><Relationship Id="rId15" Type="http://schemas.openxmlformats.org/officeDocument/2006/relationships/tags" Target="../tags/tag121.xml"/><Relationship Id="rId10" Type="http://schemas.openxmlformats.org/officeDocument/2006/relationships/tags" Target="../tags/tag116.xml"/><Relationship Id="rId4" Type="http://schemas.openxmlformats.org/officeDocument/2006/relationships/tags" Target="../tags/tag110.xml"/><Relationship Id="rId9" Type="http://schemas.openxmlformats.org/officeDocument/2006/relationships/tags" Target="../tags/tag115.xml"/><Relationship Id="rId14" Type="http://schemas.openxmlformats.org/officeDocument/2006/relationships/tags" Target="../tags/tag120.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24.xml"/><Relationship Id="rId1" Type="http://schemas.openxmlformats.org/officeDocument/2006/relationships/tags" Target="../tags/tag123.xml"/><Relationship Id="rId4"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8" Type="http://schemas.openxmlformats.org/officeDocument/2006/relationships/tags" Target="../tags/tag134.xml"/><Relationship Id="rId13" Type="http://schemas.openxmlformats.org/officeDocument/2006/relationships/tags" Target="../tags/tag139.xml"/><Relationship Id="rId18" Type="http://schemas.openxmlformats.org/officeDocument/2006/relationships/tags" Target="../tags/tag144.xml"/><Relationship Id="rId3" Type="http://schemas.openxmlformats.org/officeDocument/2006/relationships/tags" Target="../tags/tag129.xml"/><Relationship Id="rId21" Type="http://schemas.openxmlformats.org/officeDocument/2006/relationships/tags" Target="../tags/tag147.xml"/><Relationship Id="rId7" Type="http://schemas.openxmlformats.org/officeDocument/2006/relationships/tags" Target="../tags/tag133.xml"/><Relationship Id="rId12" Type="http://schemas.openxmlformats.org/officeDocument/2006/relationships/tags" Target="../tags/tag138.xml"/><Relationship Id="rId17" Type="http://schemas.openxmlformats.org/officeDocument/2006/relationships/tags" Target="../tags/tag143.xml"/><Relationship Id="rId2" Type="http://schemas.openxmlformats.org/officeDocument/2006/relationships/tags" Target="../tags/tag128.xml"/><Relationship Id="rId16" Type="http://schemas.openxmlformats.org/officeDocument/2006/relationships/tags" Target="../tags/tag142.xml"/><Relationship Id="rId20" Type="http://schemas.openxmlformats.org/officeDocument/2006/relationships/tags" Target="../tags/tag146.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tags" Target="../tags/tag137.xml"/><Relationship Id="rId5" Type="http://schemas.openxmlformats.org/officeDocument/2006/relationships/tags" Target="../tags/tag131.xml"/><Relationship Id="rId15" Type="http://schemas.openxmlformats.org/officeDocument/2006/relationships/tags" Target="../tags/tag141.xml"/><Relationship Id="rId23" Type="http://schemas.openxmlformats.org/officeDocument/2006/relationships/notesSlide" Target="../notesSlides/notesSlide23.xml"/><Relationship Id="rId10" Type="http://schemas.openxmlformats.org/officeDocument/2006/relationships/tags" Target="../tags/tag136.xml"/><Relationship Id="rId19" Type="http://schemas.openxmlformats.org/officeDocument/2006/relationships/tags" Target="../tags/tag145.xml"/><Relationship Id="rId4" Type="http://schemas.openxmlformats.org/officeDocument/2006/relationships/tags" Target="../tags/tag130.xml"/><Relationship Id="rId9" Type="http://schemas.openxmlformats.org/officeDocument/2006/relationships/tags" Target="../tags/tag135.xml"/><Relationship Id="rId14" Type="http://schemas.openxmlformats.org/officeDocument/2006/relationships/tags" Target="../tags/tag140.xml"/><Relationship Id="rId22"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8" Type="http://schemas.openxmlformats.org/officeDocument/2006/relationships/tags" Target="../tags/tag155.xml"/><Relationship Id="rId13" Type="http://schemas.openxmlformats.org/officeDocument/2006/relationships/tags" Target="../tags/tag160.xml"/><Relationship Id="rId18" Type="http://schemas.openxmlformats.org/officeDocument/2006/relationships/tags" Target="../tags/tag165.xml"/><Relationship Id="rId3" Type="http://schemas.openxmlformats.org/officeDocument/2006/relationships/tags" Target="../tags/tag150.xml"/><Relationship Id="rId21" Type="http://schemas.openxmlformats.org/officeDocument/2006/relationships/tags" Target="../tags/tag168.xml"/><Relationship Id="rId7" Type="http://schemas.openxmlformats.org/officeDocument/2006/relationships/tags" Target="../tags/tag154.xml"/><Relationship Id="rId12" Type="http://schemas.openxmlformats.org/officeDocument/2006/relationships/tags" Target="../tags/tag159.xml"/><Relationship Id="rId17" Type="http://schemas.openxmlformats.org/officeDocument/2006/relationships/tags" Target="../tags/tag164.xml"/><Relationship Id="rId25" Type="http://schemas.openxmlformats.org/officeDocument/2006/relationships/notesSlide" Target="../notesSlides/notesSlide24.xml"/><Relationship Id="rId2" Type="http://schemas.openxmlformats.org/officeDocument/2006/relationships/tags" Target="../tags/tag149.xml"/><Relationship Id="rId16" Type="http://schemas.openxmlformats.org/officeDocument/2006/relationships/tags" Target="../tags/tag163.xml"/><Relationship Id="rId20" Type="http://schemas.openxmlformats.org/officeDocument/2006/relationships/tags" Target="../tags/tag167.xml"/><Relationship Id="rId1" Type="http://schemas.openxmlformats.org/officeDocument/2006/relationships/tags" Target="../tags/tag148.xml"/><Relationship Id="rId6" Type="http://schemas.openxmlformats.org/officeDocument/2006/relationships/tags" Target="../tags/tag153.xml"/><Relationship Id="rId11" Type="http://schemas.openxmlformats.org/officeDocument/2006/relationships/tags" Target="../tags/tag158.xml"/><Relationship Id="rId24" Type="http://schemas.openxmlformats.org/officeDocument/2006/relationships/slideLayout" Target="../slideLayouts/slideLayout2.xml"/><Relationship Id="rId5" Type="http://schemas.openxmlformats.org/officeDocument/2006/relationships/tags" Target="../tags/tag152.xml"/><Relationship Id="rId15" Type="http://schemas.openxmlformats.org/officeDocument/2006/relationships/tags" Target="../tags/tag162.xml"/><Relationship Id="rId23" Type="http://schemas.openxmlformats.org/officeDocument/2006/relationships/tags" Target="../tags/tag170.xml"/><Relationship Id="rId10" Type="http://schemas.openxmlformats.org/officeDocument/2006/relationships/tags" Target="../tags/tag157.xml"/><Relationship Id="rId19" Type="http://schemas.openxmlformats.org/officeDocument/2006/relationships/tags" Target="../tags/tag166.xml"/><Relationship Id="rId4" Type="http://schemas.openxmlformats.org/officeDocument/2006/relationships/tags" Target="../tags/tag151.xml"/><Relationship Id="rId9" Type="http://schemas.openxmlformats.org/officeDocument/2006/relationships/tags" Target="../tags/tag156.xml"/><Relationship Id="rId14" Type="http://schemas.openxmlformats.org/officeDocument/2006/relationships/tags" Target="../tags/tag161.xml"/><Relationship Id="rId22" Type="http://schemas.openxmlformats.org/officeDocument/2006/relationships/tags" Target="../tags/tag169.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72.xml"/><Relationship Id="rId1" Type="http://schemas.openxmlformats.org/officeDocument/2006/relationships/tags" Target="../tags/tag171.xml"/><Relationship Id="rId4" Type="http://schemas.openxmlformats.org/officeDocument/2006/relationships/notesSlide" Target="../notesSlides/notesSlide25.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74.xml"/><Relationship Id="rId1" Type="http://schemas.openxmlformats.org/officeDocument/2006/relationships/tags" Target="../tags/tag173.xml"/><Relationship Id="rId4" Type="http://schemas.openxmlformats.org/officeDocument/2006/relationships/notesSlide" Target="../notesSlides/notesSlide26.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76.xml"/><Relationship Id="rId1" Type="http://schemas.openxmlformats.org/officeDocument/2006/relationships/tags" Target="../tags/tag175.xml"/><Relationship Id="rId4"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8" Type="http://schemas.openxmlformats.org/officeDocument/2006/relationships/tags" Target="../tags/tag34.xml"/><Relationship Id="rId13" Type="http://schemas.openxmlformats.org/officeDocument/2006/relationships/tags" Target="../tags/tag39.xml"/><Relationship Id="rId18" Type="http://schemas.openxmlformats.org/officeDocument/2006/relationships/notesSlide" Target="../notesSlides/notesSlide3.xml"/><Relationship Id="rId3" Type="http://schemas.openxmlformats.org/officeDocument/2006/relationships/tags" Target="../tags/tag29.xml"/><Relationship Id="rId7" Type="http://schemas.openxmlformats.org/officeDocument/2006/relationships/tags" Target="../tags/tag33.xml"/><Relationship Id="rId12" Type="http://schemas.openxmlformats.org/officeDocument/2006/relationships/tags" Target="../tags/tag38.xml"/><Relationship Id="rId17" Type="http://schemas.openxmlformats.org/officeDocument/2006/relationships/slideLayout" Target="../slideLayouts/slideLayout2.xml"/><Relationship Id="rId2" Type="http://schemas.openxmlformats.org/officeDocument/2006/relationships/tags" Target="../tags/tag28.xml"/><Relationship Id="rId16" Type="http://schemas.openxmlformats.org/officeDocument/2006/relationships/tags" Target="../tags/tag42.xml"/><Relationship Id="rId1" Type="http://schemas.openxmlformats.org/officeDocument/2006/relationships/tags" Target="../tags/tag27.xml"/><Relationship Id="rId6" Type="http://schemas.openxmlformats.org/officeDocument/2006/relationships/tags" Target="../tags/tag32.xml"/><Relationship Id="rId11" Type="http://schemas.openxmlformats.org/officeDocument/2006/relationships/tags" Target="../tags/tag37.xml"/><Relationship Id="rId5" Type="http://schemas.openxmlformats.org/officeDocument/2006/relationships/tags" Target="../tags/tag31.xml"/><Relationship Id="rId15" Type="http://schemas.openxmlformats.org/officeDocument/2006/relationships/tags" Target="../tags/tag41.xml"/><Relationship Id="rId10" Type="http://schemas.openxmlformats.org/officeDocument/2006/relationships/tags" Target="../tags/tag36.xml"/><Relationship Id="rId19" Type="http://schemas.openxmlformats.org/officeDocument/2006/relationships/image" Target="../media/image8.png"/><Relationship Id="rId4" Type="http://schemas.openxmlformats.org/officeDocument/2006/relationships/tags" Target="../tags/tag30.xml"/><Relationship Id="rId9" Type="http://schemas.openxmlformats.org/officeDocument/2006/relationships/tags" Target="../tags/tag35.xml"/><Relationship Id="rId14" Type="http://schemas.openxmlformats.org/officeDocument/2006/relationships/tags" Target="../tags/tag4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8" Type="http://schemas.openxmlformats.org/officeDocument/2006/relationships/tags" Target="../tags/tag50.xml"/><Relationship Id="rId3" Type="http://schemas.openxmlformats.org/officeDocument/2006/relationships/tags" Target="../tags/tag45.xml"/><Relationship Id="rId7" Type="http://schemas.openxmlformats.org/officeDocument/2006/relationships/tags" Target="../tags/tag49.xml"/><Relationship Id="rId12" Type="http://schemas.openxmlformats.org/officeDocument/2006/relationships/notesSlide" Target="../notesSlides/notesSlide4.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11" Type="http://schemas.openxmlformats.org/officeDocument/2006/relationships/slideLayout" Target="../slideLayouts/slideLayout2.xml"/><Relationship Id="rId5" Type="http://schemas.openxmlformats.org/officeDocument/2006/relationships/tags" Target="../tags/tag47.xml"/><Relationship Id="rId10" Type="http://schemas.openxmlformats.org/officeDocument/2006/relationships/tags" Target="../tags/tag52.xml"/><Relationship Id="rId4" Type="http://schemas.openxmlformats.org/officeDocument/2006/relationships/tags" Target="../tags/tag46.xml"/><Relationship Id="rId9" Type="http://schemas.openxmlformats.org/officeDocument/2006/relationships/tags" Target="../tags/tag5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8.xml"/><Relationship Id="rId1" Type="http://schemas.openxmlformats.org/officeDocument/2006/relationships/tags" Target="../tags/tag5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4.xml"/></Relationships>
</file>

<file path=ppt/slides/_rels/slide7.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slideLayout" Target="../slideLayouts/slideLayout2.xml"/><Relationship Id="rId5" Type="http://schemas.openxmlformats.org/officeDocument/2006/relationships/tags" Target="../tags/tag59.xml"/><Relationship Id="rId4" Type="http://schemas.openxmlformats.org/officeDocument/2006/relationships/tags" Target="../tags/tag58.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slideLayout" Target="../slideLayouts/slideLayout2.xml"/><Relationship Id="rId5" Type="http://schemas.openxmlformats.org/officeDocument/2006/relationships/tags" Target="../tags/tag66.xml"/><Relationship Id="rId4" Type="http://schemas.openxmlformats.org/officeDocument/2006/relationships/tags" Target="../tags/tag6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 y="1295400"/>
            <a:ext cx="8610600" cy="1600200"/>
          </a:xfrm>
        </p:spPr>
        <p:txBody>
          <a:bodyPr/>
          <a:lstStyle/>
          <a:p>
            <a:r>
              <a:rPr lang="en-US" smtClean="0"/>
              <a:t>Assemblers, Linkers, and Loaders</a:t>
            </a:r>
            <a:endParaRPr lang="en-US" dirty="0"/>
          </a:p>
        </p:txBody>
      </p:sp>
      <p:sp>
        <p:nvSpPr>
          <p:cNvPr id="7" name="Rectangle 6"/>
          <p:cNvSpPr/>
          <p:nvPr/>
        </p:nvSpPr>
        <p:spPr>
          <a:xfrm>
            <a:off x="266700" y="6324600"/>
            <a:ext cx="8610600" cy="461665"/>
          </a:xfrm>
          <a:prstGeom prst="rect">
            <a:avLst/>
          </a:prstGeom>
        </p:spPr>
        <p:txBody>
          <a:bodyPr wrap="square">
            <a:spAutoFit/>
          </a:bodyPr>
          <a:lstStyle/>
          <a:p>
            <a:pPr algn="ctr">
              <a:spcBef>
                <a:spcPts val="700"/>
              </a:spcBef>
              <a:buClr>
                <a:srgbClr val="6F89F7"/>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400" dirty="0" smtClean="0">
                <a:solidFill>
                  <a:schemeClr val="accent1"/>
                </a:solidFill>
                <a:latin typeface="Source Sans Pro"/>
                <a:ea typeface="Calibri" charset="0"/>
                <a:cs typeface="Calibri" charset="0"/>
              </a:rPr>
              <a:t>[Weatherspoon, </a:t>
            </a:r>
            <a:r>
              <a:rPr lang="en-US" sz="2400" dirty="0" err="1" smtClean="0">
                <a:solidFill>
                  <a:schemeClr val="accent1"/>
                </a:solidFill>
                <a:latin typeface="Source Sans Pro"/>
                <a:ea typeface="Calibri" charset="0"/>
                <a:cs typeface="Calibri" charset="0"/>
              </a:rPr>
              <a:t>Bala</a:t>
            </a:r>
            <a:r>
              <a:rPr lang="en-US" sz="2400" dirty="0" smtClean="0">
                <a:solidFill>
                  <a:schemeClr val="accent1"/>
                </a:solidFill>
                <a:latin typeface="Source Sans Pro"/>
                <a:ea typeface="Calibri" charset="0"/>
                <a:cs typeface="Calibri" charset="0"/>
              </a:rPr>
              <a:t>, Bracy</a:t>
            </a:r>
            <a:r>
              <a:rPr lang="en-US" sz="2400" dirty="0">
                <a:solidFill>
                  <a:schemeClr val="accent1"/>
                </a:solidFill>
                <a:latin typeface="Source Sans Pro"/>
                <a:ea typeface="Calibri" charset="0"/>
                <a:cs typeface="Calibri" charset="0"/>
              </a:rPr>
              <a:t>, </a:t>
            </a:r>
            <a:r>
              <a:rPr lang="en-US" sz="2400" dirty="0" smtClean="0">
                <a:solidFill>
                  <a:schemeClr val="accent1"/>
                </a:solidFill>
                <a:latin typeface="Source Sans Pro"/>
                <a:ea typeface="Calibri" charset="0"/>
                <a:cs typeface="Calibri" charset="0"/>
              </a:rPr>
              <a:t>and </a:t>
            </a:r>
            <a:r>
              <a:rPr lang="en-US" sz="2400" dirty="0" err="1" smtClean="0">
                <a:solidFill>
                  <a:schemeClr val="accent1"/>
                </a:solidFill>
                <a:latin typeface="Source Sans Pro"/>
                <a:ea typeface="Calibri" charset="0"/>
                <a:cs typeface="Calibri" charset="0"/>
              </a:rPr>
              <a:t>Sirer</a:t>
            </a:r>
            <a:r>
              <a:rPr lang="en-US" sz="2400" dirty="0">
                <a:solidFill>
                  <a:schemeClr val="accent1"/>
                </a:solidFill>
                <a:latin typeface="Source Sans Pro"/>
                <a:ea typeface="Calibri" charset="0"/>
                <a:cs typeface="Calibri" charset="0"/>
              </a:rPr>
              <a:t>]</a:t>
            </a:r>
          </a:p>
        </p:txBody>
      </p:sp>
      <p:sp>
        <p:nvSpPr>
          <p:cNvPr id="5" name="Subtitle 2"/>
          <p:cNvSpPr txBox="1">
            <a:spLocks/>
          </p:cNvSpPr>
          <p:nvPr/>
        </p:nvSpPr>
        <p:spPr>
          <a:xfrm>
            <a:off x="800100" y="2882660"/>
            <a:ext cx="7543800" cy="2057400"/>
          </a:xfrm>
          <a:prstGeom prst="rect">
            <a:avLst/>
          </a:prstGeom>
        </p:spPr>
        <p:txBody>
          <a:bodyPr/>
          <a:lstStyle>
            <a:lvl1pPr marL="298450" indent="-298450" algn="l" defTabSz="609570" rtl="0" eaLnBrk="1" latinLnBrk="0" hangingPunct="1">
              <a:spcBef>
                <a:spcPts val="0"/>
              </a:spcBef>
              <a:spcAft>
                <a:spcPts val="0"/>
              </a:spcAft>
              <a:buFont typeface="Arial" charset="0"/>
              <a:buChar char="•"/>
              <a:tabLst/>
              <a:defRPr sz="3200" b="0" i="0" strike="noStrike" kern="1200" cap="none" normalizeH="0" baseline="0">
                <a:solidFill>
                  <a:srgbClr val="262626"/>
                </a:solidFill>
                <a:latin typeface="Source Sans Pro"/>
                <a:ea typeface="+mn-ea"/>
                <a:cs typeface="Source Sans Pro"/>
              </a:defRPr>
            </a:lvl1pPr>
            <a:lvl2pPr marL="469900" indent="-241300" algn="l" defTabSz="609570" rtl="0" eaLnBrk="1" latinLnBrk="0" hangingPunct="1">
              <a:spcBef>
                <a:spcPts val="0"/>
              </a:spcBef>
              <a:buFont typeface="Arial"/>
              <a:buChar char="•"/>
              <a:tabLst/>
              <a:defRPr sz="2800" kern="1200">
                <a:solidFill>
                  <a:srgbClr val="262626"/>
                </a:solidFill>
                <a:latin typeface="Source Sans Pro"/>
                <a:ea typeface="+mn-ea"/>
                <a:cs typeface="Source Sans Pro"/>
              </a:defRPr>
            </a:lvl2pPr>
            <a:lvl3pPr marL="641350" indent="-171450" algn="l" defTabSz="609570" rtl="0" eaLnBrk="1" latinLnBrk="0" hangingPunct="1">
              <a:spcBef>
                <a:spcPct val="20000"/>
              </a:spcBef>
              <a:buFont typeface="Lucida Grande"/>
              <a:buChar char="-"/>
              <a:tabLst/>
              <a:defRPr sz="2400" kern="1200">
                <a:solidFill>
                  <a:srgbClr val="262626"/>
                </a:solidFill>
                <a:latin typeface="Source Sans Pro"/>
                <a:ea typeface="+mn-ea"/>
                <a:cs typeface="Source Sans Pro"/>
              </a:defRPr>
            </a:lvl3pPr>
            <a:lvl4pPr marL="1041400" indent="-228600" algn="l" defTabSz="609570" rtl="0" eaLnBrk="1" latinLnBrk="0" hangingPunct="1">
              <a:spcBef>
                <a:spcPct val="20000"/>
              </a:spcBef>
              <a:buFont typeface="Arial"/>
              <a:buChar char="•"/>
              <a:tabLst/>
              <a:defRPr sz="2000" kern="1200" baseline="0">
                <a:solidFill>
                  <a:srgbClr val="262626"/>
                </a:solidFill>
                <a:latin typeface="Source Sans Pro"/>
                <a:ea typeface="+mn-ea"/>
                <a:cs typeface="Source Sans Pro"/>
              </a:defRPr>
            </a:lvl4pPr>
            <a:lvl5pPr marL="1439863" indent="-284163" algn="l" defTabSz="609570" rtl="0" eaLnBrk="1" latinLnBrk="0" hangingPunct="1">
              <a:spcBef>
                <a:spcPct val="20000"/>
              </a:spcBef>
              <a:buFont typeface="Arial"/>
              <a:buChar char="»"/>
              <a:tabLst/>
              <a:defRPr sz="1600" kern="1200">
                <a:solidFill>
                  <a:srgbClr val="262626"/>
                </a:solidFill>
                <a:latin typeface="Source Sans Pro"/>
                <a:ea typeface="+mn-ea"/>
                <a:cs typeface="Source Sans Pro"/>
              </a:defRPr>
            </a:lvl5pPr>
            <a:lvl6pPr marL="3352632" indent="-304784" algn="l" defTabSz="609570" rtl="0" eaLnBrk="1" latinLnBrk="0" hangingPunct="1">
              <a:spcBef>
                <a:spcPct val="20000"/>
              </a:spcBef>
              <a:buFont typeface="Arial"/>
              <a:buChar char="•"/>
              <a:defRPr sz="2667" kern="1200">
                <a:solidFill>
                  <a:schemeClr val="tx1"/>
                </a:solidFill>
                <a:latin typeface="+mn-lt"/>
                <a:ea typeface="+mn-ea"/>
                <a:cs typeface="+mn-cs"/>
              </a:defRPr>
            </a:lvl6pPr>
            <a:lvl7pPr marL="3962202" indent="-304784" algn="l" defTabSz="609570" rtl="0" eaLnBrk="1" latinLnBrk="0" hangingPunct="1">
              <a:spcBef>
                <a:spcPct val="20000"/>
              </a:spcBef>
              <a:buFont typeface="Arial"/>
              <a:buChar char="•"/>
              <a:defRPr sz="2667" kern="1200">
                <a:solidFill>
                  <a:schemeClr val="tx1"/>
                </a:solidFill>
                <a:latin typeface="+mn-lt"/>
                <a:ea typeface="+mn-ea"/>
                <a:cs typeface="+mn-cs"/>
              </a:defRPr>
            </a:lvl7pPr>
            <a:lvl8pPr marL="4571772" indent="-304784" algn="l" defTabSz="609570" rtl="0" eaLnBrk="1" latinLnBrk="0" hangingPunct="1">
              <a:spcBef>
                <a:spcPct val="20000"/>
              </a:spcBef>
              <a:buFont typeface="Arial"/>
              <a:buChar char="•"/>
              <a:defRPr sz="2667" kern="1200">
                <a:solidFill>
                  <a:schemeClr val="tx1"/>
                </a:solidFill>
                <a:latin typeface="+mn-lt"/>
                <a:ea typeface="+mn-ea"/>
                <a:cs typeface="+mn-cs"/>
              </a:defRPr>
            </a:lvl8pPr>
            <a:lvl9pPr marL="5181341" indent="-304784" algn="l" defTabSz="609570"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ctr" fontAlgn="auto">
              <a:buNone/>
            </a:pPr>
            <a:r>
              <a:rPr lang="en-US" sz="2800" b="1" dirty="0" smtClean="0"/>
              <a:t>Hakim Weatherspoon</a:t>
            </a:r>
          </a:p>
          <a:p>
            <a:pPr marL="0" indent="0" algn="ctr" fontAlgn="auto">
              <a:buNone/>
            </a:pPr>
            <a:r>
              <a:rPr lang="en-US" sz="2800" b="1" dirty="0" smtClean="0"/>
              <a:t>CS 3410</a:t>
            </a:r>
          </a:p>
          <a:p>
            <a:pPr marL="0" indent="0" algn="ctr" fontAlgn="auto">
              <a:buNone/>
            </a:pPr>
            <a:r>
              <a:rPr lang="en-US" sz="2800" dirty="0" smtClean="0"/>
              <a:t>Computer Science</a:t>
            </a:r>
          </a:p>
          <a:p>
            <a:pPr marL="0" indent="0" algn="ctr" fontAlgn="auto">
              <a:buNone/>
            </a:pPr>
            <a:r>
              <a:rPr lang="en-US" sz="2800" dirty="0" smtClean="0"/>
              <a:t>Cornell University</a:t>
            </a:r>
            <a:endParaRPr lang="en-US" sz="2800" dirty="0"/>
          </a:p>
        </p:txBody>
      </p:sp>
    </p:spTree>
    <p:extLst>
      <p:ext uri="{BB962C8B-B14F-4D97-AF65-F5344CB8AC3E}">
        <p14:creationId xmlns:p14="http://schemas.microsoft.com/office/powerpoint/2010/main" val="16790030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2019" name="Rectangle 3"/>
          <p:cNvSpPr>
            <a:spLocks noGrp="1" noChangeArrowheads="1"/>
          </p:cNvSpPr>
          <p:nvPr>
            <p:ph idx="1"/>
            <p:custDataLst>
              <p:tags r:id="rId1"/>
            </p:custDataLst>
          </p:nvPr>
        </p:nvSpPr>
        <p:spPr>
          <a:ln/>
        </p:spPr>
        <p:txBody>
          <a:bodyPr lIns="0" tIns="0" rIns="0" bIns="0">
            <a:noAutofit/>
          </a:bodyPr>
          <a:lstStyle/>
          <a:p>
            <a:pPr marL="0" indent="0" defTabSz="457200">
              <a:lnSpc>
                <a:spcPct val="92000"/>
              </a:lnSpc>
              <a:buSzPct val="14700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a:solidFill>
                  <a:schemeClr val="accent1"/>
                </a:solidFill>
              </a:rPr>
              <a:t>Arithmetic/Logical</a:t>
            </a:r>
          </a:p>
          <a:p>
            <a:pPr marL="739775" lvl="1" indent="-282575" defTabSz="457200">
              <a:lnSpc>
                <a:spcPct val="9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t>ADD, </a:t>
            </a:r>
            <a:r>
              <a:rPr lang="en-GB" sz="2800" dirty="0"/>
              <a:t>SUB</a:t>
            </a:r>
            <a:r>
              <a:rPr lang="en-GB" sz="2800" dirty="0" smtClean="0"/>
              <a:t>, </a:t>
            </a:r>
            <a:r>
              <a:rPr lang="en-GB" sz="2800" dirty="0"/>
              <a:t>AND, OR, </a:t>
            </a:r>
            <a:r>
              <a:rPr lang="en-GB" sz="2800" dirty="0" smtClean="0"/>
              <a:t>XOR, SLT</a:t>
            </a:r>
            <a:r>
              <a:rPr lang="en-GB" sz="2800" dirty="0"/>
              <a:t>, SLTU</a:t>
            </a:r>
          </a:p>
          <a:p>
            <a:pPr marL="739775" lvl="1" indent="-282575" defTabSz="457200">
              <a:lnSpc>
                <a:spcPct val="9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a:t>ADDI, </a:t>
            </a:r>
            <a:r>
              <a:rPr lang="en-GB" sz="2800" dirty="0" smtClean="0"/>
              <a:t>ANDI</a:t>
            </a:r>
            <a:r>
              <a:rPr lang="en-GB" sz="2800" dirty="0"/>
              <a:t>, ORI, XORI, LUI, SLL, </a:t>
            </a:r>
            <a:r>
              <a:rPr lang="en-GB" sz="2800" dirty="0" smtClean="0"/>
              <a:t>SRL, SLTI</a:t>
            </a:r>
            <a:r>
              <a:rPr lang="en-GB" sz="2800" dirty="0"/>
              <a:t>, SLTIU</a:t>
            </a:r>
          </a:p>
          <a:p>
            <a:pPr marL="739775" lvl="1" indent="-282575" defTabSz="457200">
              <a:lnSpc>
                <a:spcPct val="9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solidFill>
                  <a:srgbClr val="7030A0"/>
                </a:solidFill>
              </a:rPr>
              <a:t>MUL, DIV</a:t>
            </a:r>
          </a:p>
          <a:p>
            <a:pPr marL="0" indent="0" defTabSz="457200">
              <a:lnSpc>
                <a:spcPct val="92000"/>
              </a:lnSpc>
              <a:buSzPct val="14700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solidFill>
                  <a:schemeClr val="accent1"/>
                </a:solidFill>
              </a:rPr>
              <a:t>Memory Access</a:t>
            </a:r>
          </a:p>
          <a:p>
            <a:pPr marL="739775" lvl="1" indent="-282575" defTabSz="457200">
              <a:lnSpc>
                <a:spcPct val="9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t>LW</a:t>
            </a:r>
            <a:r>
              <a:rPr lang="en-GB" sz="2800" dirty="0"/>
              <a:t>, LH, LB, LHU, LBU</a:t>
            </a:r>
            <a:r>
              <a:rPr lang="en-GB" sz="2800" dirty="0" smtClean="0"/>
              <a:t>,</a:t>
            </a:r>
            <a:endParaRPr lang="en-GB" sz="2800" dirty="0"/>
          </a:p>
          <a:p>
            <a:pPr marL="739775" lvl="1" indent="-282575" defTabSz="457200">
              <a:lnSpc>
                <a:spcPct val="9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a:t>SW, SH, </a:t>
            </a:r>
            <a:r>
              <a:rPr lang="en-GB" sz="2800" dirty="0" smtClean="0"/>
              <a:t>SB</a:t>
            </a:r>
          </a:p>
          <a:p>
            <a:pPr marL="0" indent="0" defTabSz="457200">
              <a:lnSpc>
                <a:spcPct val="92000"/>
              </a:lnSpc>
              <a:buSzPct val="14700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solidFill>
                  <a:schemeClr val="accent1"/>
                </a:solidFill>
              </a:rPr>
              <a:t>Control flow</a:t>
            </a:r>
          </a:p>
          <a:p>
            <a:pPr marL="739775" lvl="1" indent="-282575" defTabSz="457200">
              <a:lnSpc>
                <a:spcPct val="9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t>BEQ</a:t>
            </a:r>
            <a:r>
              <a:rPr lang="en-GB" sz="2800" dirty="0"/>
              <a:t>, BNE, </a:t>
            </a:r>
            <a:r>
              <a:rPr lang="en-GB" sz="2800" dirty="0" smtClean="0"/>
              <a:t>BLE, BLT, BGE</a:t>
            </a:r>
            <a:endParaRPr lang="en-GB" sz="2800" dirty="0"/>
          </a:p>
          <a:p>
            <a:pPr marL="739775" lvl="1" indent="-282575" defTabSz="457200">
              <a:lnSpc>
                <a:spcPct val="9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t>JAL</a:t>
            </a:r>
            <a:r>
              <a:rPr lang="en-GB" sz="2800" dirty="0"/>
              <a:t>, </a:t>
            </a:r>
            <a:r>
              <a:rPr lang="en-GB" sz="2800" dirty="0" smtClean="0"/>
              <a:t>JALR</a:t>
            </a:r>
            <a:endParaRPr lang="en-GB" sz="2800" dirty="0" smtClean="0">
              <a:solidFill>
                <a:srgbClr val="7030A0"/>
              </a:solidFill>
            </a:endParaRPr>
          </a:p>
          <a:p>
            <a:pPr marL="12700" indent="0" defTabSz="457200">
              <a:lnSpc>
                <a:spcPct val="92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solidFill>
                  <a:schemeClr val="accent1"/>
                </a:solidFill>
              </a:rPr>
              <a:t>Special</a:t>
            </a:r>
          </a:p>
          <a:p>
            <a:pPr marL="739775" lvl="1" indent="-282575" defTabSz="457200">
              <a:lnSpc>
                <a:spcPct val="9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800" dirty="0" smtClean="0">
                <a:solidFill>
                  <a:srgbClr val="7030A0"/>
                </a:solidFill>
              </a:rPr>
              <a:t>LR, </a:t>
            </a:r>
            <a:r>
              <a:rPr lang="en-US" sz="2800" dirty="0">
                <a:solidFill>
                  <a:srgbClr val="7030A0"/>
                </a:solidFill>
              </a:rPr>
              <a:t>SC, </a:t>
            </a:r>
            <a:r>
              <a:rPr lang="en-US" sz="2800" dirty="0" smtClean="0">
                <a:solidFill>
                  <a:srgbClr val="7030A0"/>
                </a:solidFill>
              </a:rPr>
              <a:t>SCALL</a:t>
            </a:r>
            <a:r>
              <a:rPr lang="en-US" sz="2800" dirty="0">
                <a:solidFill>
                  <a:srgbClr val="7030A0"/>
                </a:solidFill>
              </a:rPr>
              <a:t>, </a:t>
            </a:r>
            <a:r>
              <a:rPr lang="en-US" sz="2800" dirty="0" smtClean="0">
                <a:solidFill>
                  <a:srgbClr val="7030A0"/>
                </a:solidFill>
              </a:rPr>
              <a:t>SBREAK</a:t>
            </a:r>
            <a:endParaRPr lang="en-US" sz="2800" dirty="0">
              <a:solidFill>
                <a:srgbClr val="7030A0"/>
              </a:solidFill>
            </a:endParaRPr>
          </a:p>
        </p:txBody>
      </p:sp>
      <p:sp>
        <p:nvSpPr>
          <p:cNvPr id="4" name="Title 3"/>
          <p:cNvSpPr>
            <a:spLocks noGrp="1"/>
          </p:cNvSpPr>
          <p:nvPr>
            <p:ph type="title"/>
            <p:custDataLst>
              <p:tags r:id="rId2"/>
            </p:custDataLst>
          </p:nvPr>
        </p:nvSpPr>
        <p:spPr/>
        <p:txBody>
          <a:bodyPr>
            <a:normAutofit/>
          </a:bodyPr>
          <a:lstStyle/>
          <a:p>
            <a:r>
              <a:rPr lang="en-GB" dirty="0" smtClean="0"/>
              <a:t>RISC-V Assembly Instructions</a:t>
            </a:r>
            <a:endParaRPr lang="en-US" dirty="0"/>
          </a:p>
        </p:txBody>
      </p:sp>
      <p:sp>
        <p:nvSpPr>
          <p:cNvPr id="2" name="Slide Number Placeholder 1"/>
          <p:cNvSpPr>
            <a:spLocks noGrp="1"/>
          </p:cNvSpPr>
          <p:nvPr>
            <p:ph type="sldNum" sz="quarter" idx="10"/>
          </p:nvPr>
        </p:nvSpPr>
        <p:spPr/>
        <p:txBody>
          <a:bodyPr/>
          <a:lstStyle/>
          <a:p>
            <a:fld id="{DAD0A56F-BD0F-4BDF-9912-D1E89E9626C0}" type="slidenum">
              <a:rPr lang="en-US" smtClean="0"/>
              <a:t>10</a:t>
            </a:fld>
            <a:endParaRPr lang="en-US"/>
          </a:p>
        </p:txBody>
      </p:sp>
    </p:spTree>
    <p:extLst>
      <p:ext uri="{BB962C8B-B14F-4D97-AF65-F5344CB8AC3E}">
        <p14:creationId xmlns:p14="http://schemas.microsoft.com/office/powerpoint/2010/main" val="57270768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62019">
                                            <p:txEl>
                                              <p:pRg st="10" end="1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6201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228600" y="838200"/>
            <a:ext cx="9067800" cy="6400800"/>
          </a:xfrm>
        </p:spPr>
        <p:txBody>
          <a:bodyPr>
            <a:normAutofit fontScale="77500" lnSpcReduction="20000"/>
          </a:bodyPr>
          <a:lstStyle/>
          <a:p>
            <a:pPr marL="0" indent="0">
              <a:buNone/>
            </a:pPr>
            <a:r>
              <a:rPr lang="en-US" dirty="0" smtClean="0">
                <a:solidFill>
                  <a:schemeClr val="tx2">
                    <a:lumMod val="50000"/>
                  </a:schemeClr>
                </a:solidFill>
              </a:rPr>
              <a:t>Assembly shorthand, technically not machine instructions, but easily converted into 1+ instructions that are</a:t>
            </a:r>
          </a:p>
          <a:p>
            <a:pPr marL="0" indent="0">
              <a:buNone/>
            </a:pPr>
            <a:endParaRPr lang="en-US" dirty="0" smtClean="0">
              <a:solidFill>
                <a:schemeClr val="tx2">
                  <a:lumMod val="50000"/>
                </a:schemeClr>
              </a:solidFill>
            </a:endParaRPr>
          </a:p>
          <a:p>
            <a:pPr marL="0" indent="0">
              <a:buNone/>
            </a:pPr>
            <a:r>
              <a:rPr lang="en-US" u="sng" dirty="0" smtClean="0">
                <a:solidFill>
                  <a:schemeClr val="tx2">
                    <a:lumMod val="50000"/>
                  </a:schemeClr>
                </a:solidFill>
              </a:rPr>
              <a:t>Pseudo-Insns</a:t>
            </a:r>
            <a:r>
              <a:rPr lang="en-US" u="sng" dirty="0">
                <a:solidFill>
                  <a:schemeClr val="tx2">
                    <a:lumMod val="50000"/>
                  </a:schemeClr>
                </a:solidFill>
              </a:rPr>
              <a:t>	</a:t>
            </a:r>
            <a:r>
              <a:rPr lang="en-US" u="sng" dirty="0" smtClean="0">
                <a:solidFill>
                  <a:schemeClr val="tx2">
                    <a:lumMod val="50000"/>
                  </a:schemeClr>
                </a:solidFill>
              </a:rPr>
              <a:t>Actual Insns	</a:t>
            </a:r>
            <a:r>
              <a:rPr lang="en-US" u="sng" dirty="0" smtClean="0">
                <a:solidFill>
                  <a:schemeClr val="accent1"/>
                </a:solidFill>
              </a:rPr>
              <a:t>	Functionality	</a:t>
            </a:r>
          </a:p>
          <a:p>
            <a:pPr marL="0" indent="0">
              <a:buNone/>
            </a:pPr>
            <a:r>
              <a:rPr lang="en-US" sz="3100" dirty="0" smtClean="0">
                <a:solidFill>
                  <a:schemeClr val="tx2">
                    <a:lumMod val="50000"/>
                  </a:schemeClr>
                </a:solidFill>
              </a:rPr>
              <a:t>NOP 				SLL x0, x0, 0</a:t>
            </a:r>
            <a:r>
              <a:rPr lang="en-US" sz="3100" dirty="0">
                <a:solidFill>
                  <a:schemeClr val="tx2">
                    <a:lumMod val="50000"/>
                  </a:schemeClr>
                </a:solidFill>
              </a:rPr>
              <a:t>	</a:t>
            </a:r>
            <a:r>
              <a:rPr lang="en-US" sz="3100" dirty="0" smtClean="0">
                <a:solidFill>
                  <a:schemeClr val="tx2">
                    <a:lumMod val="50000"/>
                  </a:schemeClr>
                </a:solidFill>
              </a:rPr>
              <a:t>	</a:t>
            </a:r>
            <a:r>
              <a:rPr lang="en-US" sz="3100" dirty="0" smtClean="0">
                <a:solidFill>
                  <a:schemeClr val="accent1"/>
                </a:solidFill>
              </a:rPr>
              <a:t># </a:t>
            </a:r>
            <a:r>
              <a:rPr lang="en-US" sz="3100" dirty="0">
                <a:solidFill>
                  <a:schemeClr val="accent1"/>
                </a:solidFill>
              </a:rPr>
              <a:t>do nothing</a:t>
            </a:r>
            <a:endParaRPr lang="en-US" sz="3100" dirty="0" smtClean="0">
              <a:solidFill>
                <a:schemeClr val="accent1"/>
              </a:solidFill>
            </a:endParaRPr>
          </a:p>
          <a:p>
            <a:pPr marL="0" indent="0">
              <a:buNone/>
            </a:pPr>
            <a:endParaRPr lang="en-US" sz="3100" dirty="0" smtClean="0">
              <a:solidFill>
                <a:schemeClr val="tx2">
                  <a:lumMod val="50000"/>
                </a:schemeClr>
              </a:solidFill>
            </a:endParaRPr>
          </a:p>
          <a:p>
            <a:pPr marL="0" indent="0">
              <a:buNone/>
            </a:pPr>
            <a:r>
              <a:rPr lang="en-US" sz="3100" dirty="0" smtClean="0">
                <a:solidFill>
                  <a:schemeClr val="tx2">
                    <a:lumMod val="50000"/>
                  </a:schemeClr>
                </a:solidFill>
              </a:rPr>
              <a:t>MOVE </a:t>
            </a:r>
            <a:r>
              <a:rPr lang="en-US" sz="3100" dirty="0" err="1" smtClean="0">
                <a:solidFill>
                  <a:schemeClr val="tx2">
                    <a:lumMod val="50000"/>
                  </a:schemeClr>
                </a:solidFill>
              </a:rPr>
              <a:t>reg</a:t>
            </a:r>
            <a:r>
              <a:rPr lang="en-US" sz="3100" dirty="0" smtClean="0">
                <a:solidFill>
                  <a:schemeClr val="tx2">
                    <a:lumMod val="50000"/>
                  </a:schemeClr>
                </a:solidFill>
              </a:rPr>
              <a:t>, </a:t>
            </a:r>
            <a:r>
              <a:rPr lang="en-US" sz="3100" dirty="0" err="1" smtClean="0">
                <a:solidFill>
                  <a:schemeClr val="tx2">
                    <a:lumMod val="50000"/>
                  </a:schemeClr>
                </a:solidFill>
              </a:rPr>
              <a:t>reg</a:t>
            </a:r>
            <a:r>
              <a:rPr lang="en-US" sz="3100" dirty="0" smtClean="0">
                <a:solidFill>
                  <a:schemeClr val="tx2">
                    <a:lumMod val="50000"/>
                  </a:schemeClr>
                </a:solidFill>
              </a:rPr>
              <a:t> 		ADD </a:t>
            </a:r>
            <a:r>
              <a:rPr lang="en-US" sz="3100" dirty="0">
                <a:solidFill>
                  <a:schemeClr val="tx2">
                    <a:lumMod val="50000"/>
                  </a:schemeClr>
                </a:solidFill>
              </a:rPr>
              <a:t>r2, r0, r1 </a:t>
            </a:r>
            <a:r>
              <a:rPr lang="en-US" sz="3100" dirty="0" smtClean="0">
                <a:solidFill>
                  <a:schemeClr val="tx2">
                    <a:lumMod val="50000"/>
                  </a:schemeClr>
                </a:solidFill>
              </a:rPr>
              <a:t>	</a:t>
            </a:r>
            <a:r>
              <a:rPr lang="en-US" sz="3100" dirty="0" smtClean="0">
                <a:solidFill>
                  <a:schemeClr val="accent1"/>
                </a:solidFill>
              </a:rPr>
              <a:t># copy between </a:t>
            </a:r>
            <a:r>
              <a:rPr lang="en-US" sz="3100" dirty="0" err="1" smtClean="0">
                <a:solidFill>
                  <a:schemeClr val="accent1"/>
                </a:solidFill>
              </a:rPr>
              <a:t>regs</a:t>
            </a:r>
            <a:endParaRPr lang="en-US" sz="3100" dirty="0" smtClean="0">
              <a:solidFill>
                <a:schemeClr val="accent1"/>
              </a:solidFill>
            </a:endParaRPr>
          </a:p>
          <a:p>
            <a:pPr marL="228600" lvl="1" indent="0">
              <a:buNone/>
            </a:pPr>
            <a:endParaRPr lang="en-US" sz="3100" dirty="0" smtClean="0">
              <a:solidFill>
                <a:schemeClr val="tx2">
                  <a:lumMod val="50000"/>
                </a:schemeClr>
              </a:solidFill>
            </a:endParaRPr>
          </a:p>
          <a:p>
            <a:pPr marL="0" indent="0">
              <a:buNone/>
            </a:pPr>
            <a:r>
              <a:rPr lang="en-US" sz="3100" dirty="0" smtClean="0">
                <a:solidFill>
                  <a:schemeClr val="tx2">
                    <a:lumMod val="50000"/>
                  </a:schemeClr>
                </a:solidFill>
              </a:rPr>
              <a:t>LI </a:t>
            </a:r>
            <a:r>
              <a:rPr lang="en-US" sz="3100" dirty="0" err="1" smtClean="0">
                <a:solidFill>
                  <a:schemeClr val="tx2">
                    <a:lumMod val="50000"/>
                  </a:schemeClr>
                </a:solidFill>
              </a:rPr>
              <a:t>reg</a:t>
            </a:r>
            <a:r>
              <a:rPr lang="en-US" sz="3100" dirty="0" smtClean="0">
                <a:solidFill>
                  <a:schemeClr val="tx2">
                    <a:lumMod val="50000"/>
                  </a:schemeClr>
                </a:solidFill>
              </a:rPr>
              <a:t>, 0x45678 		LUI </a:t>
            </a:r>
            <a:r>
              <a:rPr lang="en-US" sz="3100" dirty="0" err="1" smtClean="0">
                <a:solidFill>
                  <a:schemeClr val="tx2">
                    <a:lumMod val="50000"/>
                  </a:schemeClr>
                </a:solidFill>
              </a:rPr>
              <a:t>reg</a:t>
            </a:r>
            <a:r>
              <a:rPr lang="en-US" sz="3100" dirty="0" smtClean="0">
                <a:solidFill>
                  <a:schemeClr val="tx2">
                    <a:lumMod val="50000"/>
                  </a:schemeClr>
                </a:solidFill>
              </a:rPr>
              <a:t>, 0x4 		</a:t>
            </a:r>
            <a:r>
              <a:rPr lang="en-US" sz="3100" dirty="0" smtClean="0">
                <a:solidFill>
                  <a:schemeClr val="accent1"/>
                </a:solidFill>
              </a:rPr>
              <a:t>#load immediate</a:t>
            </a:r>
            <a:endParaRPr lang="en-US" sz="3100" dirty="0">
              <a:solidFill>
                <a:schemeClr val="accent1"/>
              </a:solidFill>
            </a:endParaRPr>
          </a:p>
          <a:p>
            <a:pPr marL="0" indent="0">
              <a:buNone/>
            </a:pPr>
            <a:r>
              <a:rPr lang="en-US" sz="3100" dirty="0" smtClean="0">
                <a:solidFill>
                  <a:schemeClr val="tx2">
                    <a:lumMod val="50000"/>
                  </a:schemeClr>
                </a:solidFill>
              </a:rPr>
              <a:t>					ORI </a:t>
            </a:r>
            <a:r>
              <a:rPr lang="en-US" sz="3100" dirty="0" err="1" smtClean="0">
                <a:solidFill>
                  <a:schemeClr val="tx2">
                    <a:lumMod val="50000"/>
                  </a:schemeClr>
                </a:solidFill>
              </a:rPr>
              <a:t>reg</a:t>
            </a:r>
            <a:r>
              <a:rPr lang="en-US" sz="3100" dirty="0" smtClean="0">
                <a:solidFill>
                  <a:schemeClr val="tx2">
                    <a:lumMod val="50000"/>
                  </a:schemeClr>
                </a:solidFill>
              </a:rPr>
              <a:t>, </a:t>
            </a:r>
            <a:r>
              <a:rPr lang="en-US" sz="3100" dirty="0" err="1" smtClean="0">
                <a:solidFill>
                  <a:schemeClr val="tx2">
                    <a:lumMod val="50000"/>
                  </a:schemeClr>
                </a:solidFill>
              </a:rPr>
              <a:t>reg</a:t>
            </a:r>
            <a:r>
              <a:rPr lang="en-US" sz="3100" dirty="0" smtClean="0">
                <a:solidFill>
                  <a:schemeClr val="tx2">
                    <a:lumMod val="50000"/>
                  </a:schemeClr>
                </a:solidFill>
              </a:rPr>
              <a:t>, 0x5678 </a:t>
            </a:r>
          </a:p>
          <a:p>
            <a:pPr marL="0" indent="0">
              <a:buNone/>
            </a:pPr>
            <a:endParaRPr lang="en-US" sz="3100" dirty="0" smtClean="0">
              <a:solidFill>
                <a:schemeClr val="tx2">
                  <a:lumMod val="50000"/>
                </a:schemeClr>
              </a:solidFill>
            </a:endParaRPr>
          </a:p>
          <a:p>
            <a:pPr marL="0" indent="0">
              <a:buNone/>
            </a:pPr>
            <a:r>
              <a:rPr lang="en-US" sz="3100" dirty="0" smtClean="0">
                <a:solidFill>
                  <a:schemeClr val="tx2">
                    <a:lumMod val="50000"/>
                  </a:schemeClr>
                </a:solidFill>
              </a:rPr>
              <a:t>LA </a:t>
            </a:r>
            <a:r>
              <a:rPr lang="en-US" sz="3100" dirty="0" err="1" smtClean="0">
                <a:solidFill>
                  <a:schemeClr val="tx2">
                    <a:lumMod val="50000"/>
                  </a:schemeClr>
                </a:solidFill>
              </a:rPr>
              <a:t>reg</a:t>
            </a:r>
            <a:r>
              <a:rPr lang="en-US" sz="3100" dirty="0" smtClean="0">
                <a:solidFill>
                  <a:schemeClr val="tx2">
                    <a:lumMod val="50000"/>
                  </a:schemeClr>
                </a:solidFill>
              </a:rPr>
              <a:t>, label							</a:t>
            </a:r>
            <a:r>
              <a:rPr lang="en-US" sz="3100" dirty="0" smtClean="0">
                <a:solidFill>
                  <a:srgbClr val="0070C0"/>
                </a:solidFill>
              </a:rPr>
              <a:t># load address (32 bits)</a:t>
            </a:r>
            <a:endParaRPr lang="en-US" sz="3100" dirty="0" smtClean="0">
              <a:solidFill>
                <a:schemeClr val="tx2"/>
              </a:solidFill>
            </a:endParaRPr>
          </a:p>
          <a:p>
            <a:pPr marL="0" indent="0">
              <a:buNone/>
            </a:pPr>
            <a:endParaRPr lang="en-US" sz="3100" dirty="0">
              <a:solidFill>
                <a:schemeClr val="tx2"/>
              </a:solidFill>
            </a:endParaRPr>
          </a:p>
          <a:p>
            <a:pPr marL="0" indent="0">
              <a:buNone/>
            </a:pPr>
            <a:r>
              <a:rPr lang="en-US" sz="3100" dirty="0" smtClean="0">
                <a:solidFill>
                  <a:schemeClr val="tx2"/>
                </a:solidFill>
              </a:rPr>
              <a:t>B									</a:t>
            </a:r>
            <a:r>
              <a:rPr lang="en-US" sz="3100" dirty="0" smtClean="0">
                <a:solidFill>
                  <a:srgbClr val="0070C0"/>
                </a:solidFill>
              </a:rPr>
              <a:t># unconditional branch</a:t>
            </a:r>
          </a:p>
          <a:p>
            <a:pPr marL="0" indent="0">
              <a:buNone/>
            </a:pPr>
            <a:endParaRPr lang="en-US" sz="3100" dirty="0" smtClean="0">
              <a:solidFill>
                <a:schemeClr val="tx2">
                  <a:lumMod val="50000"/>
                </a:schemeClr>
              </a:solidFill>
            </a:endParaRPr>
          </a:p>
          <a:p>
            <a:pPr marL="0" indent="0">
              <a:buNone/>
            </a:pPr>
            <a:r>
              <a:rPr lang="en-US" sz="3100" dirty="0" smtClean="0">
                <a:solidFill>
                  <a:schemeClr val="tx2">
                    <a:lumMod val="50000"/>
                  </a:schemeClr>
                </a:solidFill>
              </a:rPr>
              <a:t>BLT </a:t>
            </a:r>
            <a:r>
              <a:rPr lang="en-US" sz="3100" dirty="0" err="1" smtClean="0">
                <a:solidFill>
                  <a:schemeClr val="tx2">
                    <a:lumMod val="50000"/>
                  </a:schemeClr>
                </a:solidFill>
              </a:rPr>
              <a:t>reg</a:t>
            </a:r>
            <a:r>
              <a:rPr lang="en-US" sz="3100" dirty="0" smtClean="0">
                <a:solidFill>
                  <a:schemeClr val="tx2">
                    <a:lumMod val="50000"/>
                  </a:schemeClr>
                </a:solidFill>
              </a:rPr>
              <a:t>, </a:t>
            </a:r>
            <a:r>
              <a:rPr lang="en-US" sz="3100" dirty="0" err="1" smtClean="0">
                <a:solidFill>
                  <a:schemeClr val="tx2">
                    <a:lumMod val="50000"/>
                  </a:schemeClr>
                </a:solidFill>
              </a:rPr>
              <a:t>reg</a:t>
            </a:r>
            <a:r>
              <a:rPr lang="en-US" sz="3100" dirty="0" smtClean="0">
                <a:solidFill>
                  <a:schemeClr val="tx2">
                    <a:lumMod val="50000"/>
                  </a:schemeClr>
                </a:solidFill>
              </a:rPr>
              <a:t>, label 	SLT </a:t>
            </a:r>
            <a:r>
              <a:rPr lang="en-US" sz="3100" dirty="0">
                <a:solidFill>
                  <a:schemeClr val="tx2">
                    <a:lumMod val="50000"/>
                  </a:schemeClr>
                </a:solidFill>
              </a:rPr>
              <a:t>r1, </a:t>
            </a:r>
            <a:r>
              <a:rPr lang="en-US" sz="3100" dirty="0" err="1">
                <a:solidFill>
                  <a:schemeClr val="tx2">
                    <a:lumMod val="50000"/>
                  </a:schemeClr>
                </a:solidFill>
              </a:rPr>
              <a:t>rA</a:t>
            </a:r>
            <a:r>
              <a:rPr lang="en-US" sz="3100" dirty="0">
                <a:solidFill>
                  <a:schemeClr val="tx2">
                    <a:lumMod val="50000"/>
                  </a:schemeClr>
                </a:solidFill>
              </a:rPr>
              <a:t>, </a:t>
            </a:r>
            <a:r>
              <a:rPr lang="en-US" sz="3100" dirty="0" err="1">
                <a:solidFill>
                  <a:schemeClr val="tx2">
                    <a:lumMod val="50000"/>
                  </a:schemeClr>
                </a:solidFill>
              </a:rPr>
              <a:t>rB</a:t>
            </a:r>
            <a:r>
              <a:rPr lang="en-US" sz="3100" dirty="0">
                <a:solidFill>
                  <a:schemeClr val="tx2">
                    <a:lumMod val="50000"/>
                  </a:schemeClr>
                </a:solidFill>
              </a:rPr>
              <a:t> </a:t>
            </a:r>
            <a:r>
              <a:rPr lang="en-US" sz="3100" dirty="0" smtClean="0">
                <a:solidFill>
                  <a:schemeClr val="tx2">
                    <a:lumMod val="50000"/>
                  </a:schemeClr>
                </a:solidFill>
              </a:rPr>
              <a:t>		</a:t>
            </a:r>
            <a:r>
              <a:rPr lang="en-US" sz="3100" dirty="0" smtClean="0">
                <a:solidFill>
                  <a:schemeClr val="accent1"/>
                </a:solidFill>
              </a:rPr>
              <a:t># branch less than</a:t>
            </a:r>
          </a:p>
          <a:p>
            <a:pPr marL="0" indent="0">
              <a:buNone/>
            </a:pPr>
            <a:r>
              <a:rPr lang="en-US" sz="3100" dirty="0">
                <a:solidFill>
                  <a:schemeClr val="tx2">
                    <a:lumMod val="50000"/>
                  </a:schemeClr>
                </a:solidFill>
              </a:rPr>
              <a:t>	</a:t>
            </a:r>
            <a:r>
              <a:rPr lang="en-US" sz="3100" dirty="0" smtClean="0">
                <a:solidFill>
                  <a:schemeClr val="tx2">
                    <a:lumMod val="50000"/>
                  </a:schemeClr>
                </a:solidFill>
              </a:rPr>
              <a:t>				BNE </a:t>
            </a:r>
            <a:r>
              <a:rPr lang="en-US" sz="3100" dirty="0">
                <a:solidFill>
                  <a:schemeClr val="tx2">
                    <a:lumMod val="50000"/>
                  </a:schemeClr>
                </a:solidFill>
              </a:rPr>
              <a:t>r1, r0, </a:t>
            </a:r>
            <a:r>
              <a:rPr lang="en-US" sz="3100" dirty="0" smtClean="0">
                <a:solidFill>
                  <a:schemeClr val="tx2">
                    <a:lumMod val="50000"/>
                  </a:schemeClr>
                </a:solidFill>
              </a:rPr>
              <a:t>label</a:t>
            </a:r>
            <a:endParaRPr lang="en-US" i="1" dirty="0" smtClean="0">
              <a:solidFill>
                <a:schemeClr val="tx2">
                  <a:lumMod val="50000"/>
                </a:schemeClr>
              </a:solidFill>
            </a:endParaRPr>
          </a:p>
          <a:p>
            <a:pPr marL="0" indent="0">
              <a:buNone/>
            </a:pPr>
            <a:r>
              <a:rPr lang="en-US" i="1" dirty="0" smtClean="0">
                <a:solidFill>
                  <a:schemeClr val="tx2">
                    <a:lumMod val="50000"/>
                  </a:schemeClr>
                </a:solidFill>
              </a:rPr>
              <a:t>+ a few more</a:t>
            </a:r>
            <a:r>
              <a:rPr lang="is-IS" i="1" dirty="0" smtClean="0">
                <a:solidFill>
                  <a:schemeClr val="tx2">
                    <a:lumMod val="50000"/>
                  </a:schemeClr>
                </a:solidFill>
              </a:rPr>
              <a:t>…</a:t>
            </a:r>
            <a:endParaRPr lang="en-US" i="1" dirty="0" smtClean="0">
              <a:solidFill>
                <a:schemeClr val="tx2">
                  <a:lumMod val="50000"/>
                </a:schemeClr>
              </a:solidFill>
            </a:endParaRPr>
          </a:p>
        </p:txBody>
      </p:sp>
      <p:sp>
        <p:nvSpPr>
          <p:cNvPr id="2" name="Title 1"/>
          <p:cNvSpPr>
            <a:spLocks noGrp="1"/>
          </p:cNvSpPr>
          <p:nvPr>
            <p:ph type="title"/>
            <p:custDataLst>
              <p:tags r:id="rId2"/>
            </p:custDataLst>
          </p:nvPr>
        </p:nvSpPr>
        <p:spPr>
          <a:xfrm>
            <a:off x="91440" y="0"/>
            <a:ext cx="8961120" cy="887417"/>
          </a:xfrm>
        </p:spPr>
        <p:txBody>
          <a:bodyPr>
            <a:normAutofit/>
          </a:bodyPr>
          <a:lstStyle/>
          <a:p>
            <a:r>
              <a:rPr lang="en-US" dirty="0" smtClean="0"/>
              <a:t>Pseudo-Instructions</a:t>
            </a:r>
            <a:endParaRPr lang="en-US" dirty="0"/>
          </a:p>
        </p:txBody>
      </p:sp>
      <p:sp>
        <p:nvSpPr>
          <p:cNvPr id="4" name="Slide Number Placeholder 3"/>
          <p:cNvSpPr>
            <a:spLocks noGrp="1"/>
          </p:cNvSpPr>
          <p:nvPr>
            <p:ph type="sldNum" sz="quarter" idx="10"/>
          </p:nvPr>
        </p:nvSpPr>
        <p:spPr/>
        <p:txBody>
          <a:bodyPr/>
          <a:lstStyle/>
          <a:p>
            <a:fld id="{DAD0A56F-BD0F-4BDF-9912-D1E89E9626C0}" type="slidenum">
              <a:rPr lang="en-US" smtClean="0"/>
              <a:t>11</a:t>
            </a:fld>
            <a:endParaRPr lang="en-US"/>
          </a:p>
        </p:txBody>
      </p:sp>
    </p:spTree>
    <p:extLst>
      <p:ext uri="{BB962C8B-B14F-4D97-AF65-F5344CB8AC3E}">
        <p14:creationId xmlns:p14="http://schemas.microsoft.com/office/powerpoint/2010/main" val="31860813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3554" name="Rectangle 2"/>
          <p:cNvSpPr>
            <a:spLocks noGrp="1" noChangeArrowheads="1"/>
          </p:cNvSpPr>
          <p:nvPr>
            <p:ph type="title"/>
          </p:nvPr>
        </p:nvSpPr>
        <p:spPr>
          <a:xfrm>
            <a:off x="661988" y="0"/>
            <a:ext cx="7773987" cy="700088"/>
          </a:xfrm>
          <a:ln/>
          <a:extLst>
            <a:ext uri="{91240B29-F687-4F45-9708-019B960494DF}">
              <a14:hiddenLine xmlns:a14="http://schemas.microsoft.com/office/drawing/2010/main" w="9525">
                <a:solidFill>
                  <a:srgbClr val="000000"/>
                </a:solidFill>
                <a:round/>
                <a:headEnd/>
                <a:tailEnd/>
              </a14:hiddenLine>
            </a:ext>
          </a:extLst>
        </p:spPr>
        <p:txBody>
          <a:bodyPr lIns="0" tIns="0" rIns="0" bIns="0" anchor="ctr">
            <a:spAutoFit/>
          </a:bodyPr>
          <a:lstStyle/>
          <a:p>
            <a:pPr defTabSz="457200">
              <a:lnSpc>
                <a:spcPct val="102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Program Layout</a:t>
            </a:r>
          </a:p>
        </p:txBody>
      </p:sp>
      <p:sp>
        <p:nvSpPr>
          <p:cNvPr id="2583555" name="Rectangle 3"/>
          <p:cNvSpPr>
            <a:spLocks noGrp="1" noChangeArrowheads="1"/>
          </p:cNvSpPr>
          <p:nvPr>
            <p:ph type="body" idx="1"/>
          </p:nvPr>
        </p:nvSpPr>
        <p:spPr>
          <a:xfrm>
            <a:off x="215900" y="1131889"/>
            <a:ext cx="5499100" cy="4457695"/>
          </a:xfrm>
          <a:ln/>
          <a:extLst>
            <a:ext uri="{91240B29-F687-4F45-9708-019B960494DF}">
              <a14:hiddenLine xmlns:a14="http://schemas.microsoft.com/office/drawing/2010/main" w="9525">
                <a:solidFill>
                  <a:srgbClr val="000000"/>
                </a:solidFill>
                <a:round/>
                <a:headEnd/>
                <a:tailEnd/>
              </a14:hiddenLine>
            </a:ext>
          </a:extLst>
        </p:spPr>
        <p:txBody>
          <a:bodyPr wrap="square" lIns="0" tIns="0" rIns="0" bIns="0">
            <a:spAutoFit/>
          </a:bodyPr>
          <a:lstStyle/>
          <a:p>
            <a:pPr marL="339725" indent="-339725" defTabSz="457200">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dirty="0"/>
              <a:t>Programs consist of </a:t>
            </a:r>
            <a:r>
              <a:rPr lang="en-GB" dirty="0">
                <a:solidFill>
                  <a:schemeClr val="accent1"/>
                </a:solidFill>
              </a:rPr>
              <a:t>segments </a:t>
            </a:r>
            <a:r>
              <a:rPr lang="en-GB" dirty="0"/>
              <a:t>used for different purposes</a:t>
            </a:r>
          </a:p>
          <a:p>
            <a:pPr marL="739775" lvl="1" indent="-282575" defTabSz="457200">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dirty="0">
                <a:solidFill>
                  <a:schemeClr val="accent1"/>
                </a:solidFill>
              </a:rPr>
              <a:t>Text: </a:t>
            </a:r>
            <a:r>
              <a:rPr lang="en-GB" dirty="0"/>
              <a:t>holds instructions</a:t>
            </a:r>
          </a:p>
          <a:p>
            <a:pPr marL="739775" lvl="1" indent="-282575" defTabSz="457200">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dirty="0">
                <a:solidFill>
                  <a:schemeClr val="accent1"/>
                </a:solidFill>
              </a:rPr>
              <a:t>Data: </a:t>
            </a:r>
            <a:r>
              <a:rPr lang="en-GB" dirty="0"/>
              <a:t>holds statically </a:t>
            </a:r>
            <a:r>
              <a:rPr lang="en-GB" dirty="0" smtClean="0"/>
              <a:t>allocated program </a:t>
            </a:r>
            <a:r>
              <a:rPr lang="en-GB" dirty="0"/>
              <a:t>data such </a:t>
            </a:r>
            <a:r>
              <a:rPr lang="en-GB" dirty="0" smtClean="0"/>
              <a:t>as variables</a:t>
            </a:r>
            <a:r>
              <a:rPr lang="en-GB" dirty="0"/>
              <a:t>, strings, etc.</a:t>
            </a:r>
          </a:p>
        </p:txBody>
      </p:sp>
      <p:sp>
        <p:nvSpPr>
          <p:cNvPr id="2583556" name="AutoShape 4"/>
          <p:cNvSpPr>
            <a:spLocks noChangeArrowheads="1"/>
          </p:cNvSpPr>
          <p:nvPr/>
        </p:nvSpPr>
        <p:spPr bwMode="auto">
          <a:xfrm>
            <a:off x="7215187" y="1828800"/>
            <a:ext cx="1828800" cy="4343400"/>
          </a:xfrm>
          <a:prstGeom prst="roundRect">
            <a:avLst>
              <a:gd name="adj" fmla="val 97"/>
            </a:avLst>
          </a:prstGeom>
          <a:solidFill>
            <a:schemeClr val="hlink"/>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583557" name="AutoShape 5"/>
          <p:cNvSpPr>
            <a:spLocks noChangeArrowheads="1"/>
          </p:cNvSpPr>
          <p:nvPr/>
        </p:nvSpPr>
        <p:spPr bwMode="auto">
          <a:xfrm>
            <a:off x="7215187" y="3886200"/>
            <a:ext cx="1828800" cy="1600200"/>
          </a:xfrm>
          <a:prstGeom prst="roundRect">
            <a:avLst>
              <a:gd name="adj" fmla="val 97"/>
            </a:avLst>
          </a:prstGeom>
          <a:solidFill>
            <a:schemeClr val="hlink"/>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nchorCtr="1"/>
          <a:lstStyle/>
          <a:p>
            <a:pPr defTabSz="457200" eaLnBrk="1" hangingPunct="1">
              <a:lnSpc>
                <a:spcPct val="134000"/>
              </a:lnSpc>
              <a:buClr>
                <a:srgbClr val="40458C"/>
              </a:buClr>
              <a:buSzPct val="100000"/>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add </a:t>
            </a:r>
            <a:r>
              <a:rPr lang="en-GB" dirty="0" smtClean="0"/>
              <a:t>x1,x2,x3</a:t>
            </a:r>
            <a:endParaRPr lang="en-GB" dirty="0"/>
          </a:p>
          <a:p>
            <a:pPr defTabSz="457200" eaLnBrk="1" hangingPunct="1">
              <a:lnSpc>
                <a:spcPct val="134000"/>
              </a:lnSpc>
              <a:buClr>
                <a:srgbClr val="40458C"/>
              </a:buClr>
              <a:buSzPct val="100000"/>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err="1"/>
              <a:t>ori</a:t>
            </a:r>
            <a:r>
              <a:rPr lang="en-GB" dirty="0"/>
              <a:t> </a:t>
            </a:r>
            <a:r>
              <a:rPr lang="en-GB" dirty="0" smtClean="0"/>
              <a:t>x2</a:t>
            </a:r>
            <a:r>
              <a:rPr lang="en-GB" dirty="0"/>
              <a:t>, </a:t>
            </a:r>
            <a:r>
              <a:rPr lang="en-GB" dirty="0" smtClean="0"/>
              <a:t>x4</a:t>
            </a:r>
            <a:r>
              <a:rPr lang="en-GB" dirty="0"/>
              <a:t>, 3</a:t>
            </a:r>
          </a:p>
          <a:p>
            <a:pPr defTabSz="457200" eaLnBrk="1" hangingPunct="1">
              <a:lnSpc>
                <a:spcPct val="134000"/>
              </a:lnSpc>
              <a:buClr>
                <a:srgbClr val="40458C"/>
              </a:buClr>
              <a:buSzPct val="100000"/>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a:t>
            </a:r>
          </a:p>
        </p:txBody>
      </p:sp>
      <p:sp>
        <p:nvSpPr>
          <p:cNvPr id="2583558" name="AutoShape 6"/>
          <p:cNvSpPr>
            <a:spLocks noChangeArrowheads="1"/>
          </p:cNvSpPr>
          <p:nvPr/>
        </p:nvSpPr>
        <p:spPr bwMode="auto">
          <a:xfrm>
            <a:off x="7215187" y="2111375"/>
            <a:ext cx="1828800" cy="1371600"/>
          </a:xfrm>
          <a:prstGeom prst="roundRect">
            <a:avLst>
              <a:gd name="adj" fmla="val 116"/>
            </a:avLst>
          </a:prstGeom>
          <a:solidFill>
            <a:schemeClr val="hlink"/>
          </a:solidFill>
          <a:ln w="9525">
            <a:solidFill>
              <a:schemeClr val="bg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nchor="ctr" anchorCtr="1"/>
          <a:lstStyle/>
          <a:p>
            <a:pPr defTabSz="457200" eaLnBrk="1" hangingPunct="1">
              <a:lnSpc>
                <a:spcPct val="134000"/>
              </a:lnSpc>
              <a:buClr>
                <a:srgbClr val="40458C"/>
              </a:buClr>
              <a:buSzPct val="100000"/>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“cornell cs”</a:t>
            </a:r>
          </a:p>
          <a:p>
            <a:pPr defTabSz="457200" eaLnBrk="1" hangingPunct="1">
              <a:lnSpc>
                <a:spcPct val="134000"/>
              </a:lnSpc>
              <a:buClr>
                <a:srgbClr val="40458C"/>
              </a:buClr>
              <a:buSzPct val="100000"/>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13</a:t>
            </a:r>
          </a:p>
          <a:p>
            <a:pPr defTabSz="457200" eaLnBrk="1" hangingPunct="1">
              <a:lnSpc>
                <a:spcPct val="134000"/>
              </a:lnSpc>
              <a:buClr>
                <a:srgbClr val="40458C"/>
              </a:buClr>
              <a:buSzPct val="100000"/>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t>25</a:t>
            </a:r>
          </a:p>
        </p:txBody>
      </p:sp>
      <p:sp>
        <p:nvSpPr>
          <p:cNvPr id="2583559" name="Text Box 7"/>
          <p:cNvSpPr txBox="1">
            <a:spLocks noChangeArrowheads="1"/>
          </p:cNvSpPr>
          <p:nvPr/>
        </p:nvSpPr>
        <p:spPr bwMode="auto">
          <a:xfrm>
            <a:off x="6400800" y="2630488"/>
            <a:ext cx="687387" cy="57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spAutoFit/>
          </a:bodyPr>
          <a:lstStyle>
            <a:lvl1pPr defTabSz="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1pPr>
            <a:lvl2pPr defTabSz="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2pPr>
            <a:lvl3pPr defTabSz="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3pPr>
            <a:lvl4pPr defTabSz="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4pPr>
            <a:lvl5pPr defTabSz="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5pPr>
            <a:lvl6pPr defTabSz="4572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6pPr>
            <a:lvl7pPr defTabSz="4572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7pPr>
            <a:lvl8pPr defTabSz="4572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8pPr>
            <a:lvl9pPr defTabSz="4572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9pPr>
          </a:lstStyle>
          <a:p>
            <a:pPr eaLnBrk="1" hangingPunct="1">
              <a:lnSpc>
                <a:spcPct val="134000"/>
              </a:lnSpc>
              <a:buClr>
                <a:srgbClr val="40458C"/>
              </a:buClr>
              <a:buSzPct val="100000"/>
              <a:buFont typeface="Times New Roman" pitchFamily="18" charset="0"/>
              <a:buNone/>
            </a:pPr>
            <a:r>
              <a:rPr lang="en-GB" dirty="0"/>
              <a:t>data</a:t>
            </a:r>
          </a:p>
        </p:txBody>
      </p:sp>
      <p:sp>
        <p:nvSpPr>
          <p:cNvPr id="2583560" name="Text Box 8"/>
          <p:cNvSpPr txBox="1">
            <a:spLocks noChangeArrowheads="1"/>
          </p:cNvSpPr>
          <p:nvPr/>
        </p:nvSpPr>
        <p:spPr bwMode="auto">
          <a:xfrm>
            <a:off x="6438900" y="4170363"/>
            <a:ext cx="636587" cy="577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spAutoFit/>
          </a:bodyPr>
          <a:lstStyle>
            <a:lvl1pPr defTabSz="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1pPr>
            <a:lvl2pPr defTabSz="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2pPr>
            <a:lvl3pPr defTabSz="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3pPr>
            <a:lvl4pPr defTabSz="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4pPr>
            <a:lvl5pPr defTabSz="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5pPr>
            <a:lvl6pPr defTabSz="4572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6pPr>
            <a:lvl7pPr defTabSz="4572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7pPr>
            <a:lvl8pPr defTabSz="4572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8pPr>
            <a:lvl9pPr defTabSz="4572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chemeClr val="tx1"/>
                </a:solidFill>
                <a:latin typeface="Times New Roman" pitchFamily="18" charset="0"/>
              </a:defRPr>
            </a:lvl9pPr>
          </a:lstStyle>
          <a:p>
            <a:pPr eaLnBrk="1" hangingPunct="1">
              <a:lnSpc>
                <a:spcPct val="134000"/>
              </a:lnSpc>
              <a:buClr>
                <a:srgbClr val="40458C"/>
              </a:buClr>
              <a:buSzPct val="100000"/>
              <a:buFont typeface="Times New Roman" pitchFamily="18" charset="0"/>
              <a:buNone/>
            </a:pPr>
            <a:r>
              <a:rPr lang="en-GB"/>
              <a:t>text</a:t>
            </a:r>
          </a:p>
        </p:txBody>
      </p:sp>
    </p:spTree>
    <p:extLst>
      <p:ext uri="{BB962C8B-B14F-4D97-AF65-F5344CB8AC3E}">
        <p14:creationId xmlns:p14="http://schemas.microsoft.com/office/powerpoint/2010/main" val="90025731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idx="4294967295"/>
          </p:nvPr>
        </p:nvSpPr>
        <p:spPr>
          <a:xfrm>
            <a:off x="609600" y="-152400"/>
            <a:ext cx="7770813" cy="989013"/>
          </a:xfrm>
          <a:ln/>
        </p:spPr>
        <p:txBody>
          <a:bodyPr>
            <a:spAutoFit/>
          </a:bodyPr>
          <a:lstStyle/>
          <a:p>
            <a:pPr>
              <a:lnSpc>
                <a:spcPct val="102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Assembling Programs</a:t>
            </a:r>
          </a:p>
        </p:txBody>
      </p:sp>
      <p:sp>
        <p:nvSpPr>
          <p:cNvPr id="9218" name="Rectangle 2"/>
          <p:cNvSpPr>
            <a:spLocks noGrp="1" noChangeArrowheads="1"/>
          </p:cNvSpPr>
          <p:nvPr>
            <p:ph type="body" idx="4294967295"/>
          </p:nvPr>
        </p:nvSpPr>
        <p:spPr>
          <a:xfrm>
            <a:off x="2590800" y="609600"/>
            <a:ext cx="6781800" cy="5052281"/>
          </a:xfrm>
          <a:ln/>
        </p:spPr>
        <p:txBody>
          <a:bodyPr wrap="square">
            <a:spAutoFit/>
          </a:bodyPr>
          <a:lstStyle/>
          <a:p>
            <a:pPr>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t>Assembly files </a:t>
            </a:r>
            <a:r>
              <a:rPr lang="en-GB" sz="2800" dirty="0"/>
              <a:t>consist of a mix of </a:t>
            </a:r>
            <a:endParaRPr lang="en-GB" sz="2800" dirty="0" smtClean="0"/>
          </a:p>
          <a:p>
            <a:pPr>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a:t> </a:t>
            </a:r>
            <a:r>
              <a:rPr lang="en-GB" sz="2800" dirty="0" smtClean="0"/>
              <a:t>   + instructions</a:t>
            </a:r>
          </a:p>
          <a:p>
            <a:pPr>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a:t> </a:t>
            </a:r>
            <a:r>
              <a:rPr lang="en-GB" sz="2800" dirty="0" smtClean="0"/>
              <a:t>   + pseudo-instructions  </a:t>
            </a:r>
          </a:p>
          <a:p>
            <a:pPr>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a:t> </a:t>
            </a:r>
            <a:r>
              <a:rPr lang="en-GB" sz="2800" dirty="0" smtClean="0"/>
              <a:t>   + assembler (data/layout) directives</a:t>
            </a:r>
            <a:endParaRPr lang="en-GB" dirty="0"/>
          </a:p>
          <a:p>
            <a:pPr>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t>        (Assembler </a:t>
            </a:r>
            <a:r>
              <a:rPr lang="en-GB" sz="2800" dirty="0"/>
              <a:t>lays out binary values </a:t>
            </a:r>
            <a:endParaRPr lang="en-GB" sz="2800" dirty="0" smtClean="0"/>
          </a:p>
          <a:p>
            <a:pPr>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a:t> </a:t>
            </a:r>
            <a:r>
              <a:rPr lang="en-GB" sz="2800" dirty="0" smtClean="0"/>
              <a:t>        in </a:t>
            </a:r>
            <a:r>
              <a:rPr lang="en-GB" sz="2800" dirty="0"/>
              <a:t>memory based on </a:t>
            </a:r>
            <a:r>
              <a:rPr lang="en-GB" sz="2800" dirty="0" smtClean="0"/>
              <a:t>directives)</a:t>
            </a:r>
          </a:p>
          <a:p>
            <a:pPr>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800" dirty="0" smtClean="0"/>
              <a:t>Assembled to an Object File</a:t>
            </a:r>
          </a:p>
          <a:p>
            <a:pPr lvl="1">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dirty="0"/>
              <a:t>Header</a:t>
            </a:r>
          </a:p>
          <a:p>
            <a:pPr lvl="1">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dirty="0"/>
              <a:t>Text </a:t>
            </a:r>
            <a:r>
              <a:rPr lang="en-US" sz="2000" dirty="0" smtClean="0"/>
              <a:t>Segment </a:t>
            </a:r>
            <a:endParaRPr lang="en-US" sz="2000" dirty="0"/>
          </a:p>
          <a:p>
            <a:pPr lvl="1">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dirty="0"/>
              <a:t>Data Segment</a:t>
            </a:r>
          </a:p>
          <a:p>
            <a:pPr lvl="1">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dirty="0"/>
              <a:t>Relocation Information</a:t>
            </a:r>
          </a:p>
          <a:p>
            <a:pPr lvl="1">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dirty="0"/>
              <a:t>Symbol Table</a:t>
            </a:r>
          </a:p>
          <a:p>
            <a:pPr lvl="1">
              <a:lnSpc>
                <a:spcPct val="102000"/>
              </a:lnSpc>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US" sz="2000" dirty="0"/>
              <a:t>Debugging </a:t>
            </a:r>
            <a:r>
              <a:rPr lang="en-US" sz="2000" dirty="0" smtClean="0"/>
              <a:t>Information</a:t>
            </a:r>
            <a:endParaRPr lang="en-US" sz="2000" dirty="0"/>
          </a:p>
        </p:txBody>
      </p:sp>
      <p:sp>
        <p:nvSpPr>
          <p:cNvPr id="9219" name="Text Box 3"/>
          <p:cNvSpPr txBox="1">
            <a:spLocks noChangeArrowheads="1"/>
          </p:cNvSpPr>
          <p:nvPr/>
        </p:nvSpPr>
        <p:spPr bwMode="auto">
          <a:xfrm>
            <a:off x="457200" y="990600"/>
            <a:ext cx="2588507" cy="44109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0458C"/>
                </a:solidFill>
                <a:latin typeface="Times New Roman" pitchFamily="18"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0458C"/>
                </a:solidFill>
                <a:latin typeface="Times New Roman" pitchFamily="18"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0458C"/>
                </a:solidFill>
                <a:latin typeface="Times New Roman" pitchFamily="18"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0458C"/>
                </a:solidFill>
                <a:latin typeface="Times New Roman" pitchFamily="18"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0458C"/>
                </a:solidFill>
                <a:latin typeface="Times New Roman" pitchFamily="18" charset="0"/>
              </a:defRPr>
            </a:lvl5pPr>
            <a:lvl6pPr defTabSz="457200" fontAlgn="base">
              <a:lnSpc>
                <a:spcPct val="134000"/>
              </a:lnSpc>
              <a:spcBef>
                <a:spcPct val="0"/>
              </a:spcBef>
              <a:spcAft>
                <a:spcPct val="0"/>
              </a:spcAft>
              <a:buClr>
                <a:srgbClr val="40458C"/>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0458C"/>
                </a:solidFill>
                <a:latin typeface="Times New Roman" pitchFamily="18" charset="0"/>
              </a:defRPr>
            </a:lvl6pPr>
            <a:lvl7pPr defTabSz="457200" fontAlgn="base">
              <a:lnSpc>
                <a:spcPct val="134000"/>
              </a:lnSpc>
              <a:spcBef>
                <a:spcPct val="0"/>
              </a:spcBef>
              <a:spcAft>
                <a:spcPct val="0"/>
              </a:spcAft>
              <a:buClr>
                <a:srgbClr val="40458C"/>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0458C"/>
                </a:solidFill>
                <a:latin typeface="Times New Roman" pitchFamily="18" charset="0"/>
              </a:defRPr>
            </a:lvl7pPr>
            <a:lvl8pPr defTabSz="457200" fontAlgn="base">
              <a:lnSpc>
                <a:spcPct val="134000"/>
              </a:lnSpc>
              <a:spcBef>
                <a:spcPct val="0"/>
              </a:spcBef>
              <a:spcAft>
                <a:spcPct val="0"/>
              </a:spcAft>
              <a:buClr>
                <a:srgbClr val="40458C"/>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0458C"/>
                </a:solidFill>
                <a:latin typeface="Times New Roman" pitchFamily="18" charset="0"/>
              </a:defRPr>
            </a:lvl8pPr>
            <a:lvl9pPr defTabSz="457200" fontAlgn="base">
              <a:lnSpc>
                <a:spcPct val="134000"/>
              </a:lnSpc>
              <a:spcBef>
                <a:spcPct val="0"/>
              </a:spcBef>
              <a:spcAft>
                <a:spcPct val="0"/>
              </a:spcAft>
              <a:buClr>
                <a:srgbClr val="40458C"/>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40458C"/>
                </a:solidFill>
                <a:latin typeface="Times New Roman" pitchFamily="18" charset="0"/>
              </a:defRPr>
            </a:lvl9pPr>
          </a:lstStyle>
          <a:p>
            <a:pPr>
              <a:lnSpc>
                <a:spcPct val="116000"/>
              </a:lnSpc>
            </a:pPr>
            <a:r>
              <a:rPr lang="en-GB" sz="2200" dirty="0">
                <a:solidFill>
                  <a:srgbClr val="424242"/>
                </a:solidFill>
              </a:rPr>
              <a:t>	   .text</a:t>
            </a:r>
          </a:p>
          <a:p>
            <a:pPr>
              <a:lnSpc>
                <a:spcPct val="116000"/>
              </a:lnSpc>
            </a:pPr>
            <a:r>
              <a:rPr lang="en-GB" sz="2200" dirty="0">
                <a:solidFill>
                  <a:srgbClr val="424242"/>
                </a:solidFill>
              </a:rPr>
              <a:t>	   .</a:t>
            </a:r>
            <a:r>
              <a:rPr lang="en-GB" sz="2200" dirty="0" err="1">
                <a:solidFill>
                  <a:srgbClr val="424242"/>
                </a:solidFill>
              </a:rPr>
              <a:t>ent</a:t>
            </a:r>
            <a:r>
              <a:rPr lang="en-GB" sz="2200" dirty="0">
                <a:solidFill>
                  <a:srgbClr val="424242"/>
                </a:solidFill>
              </a:rPr>
              <a:t> main</a:t>
            </a:r>
          </a:p>
          <a:p>
            <a:pPr>
              <a:lnSpc>
                <a:spcPct val="116000"/>
              </a:lnSpc>
            </a:pPr>
            <a:r>
              <a:rPr lang="en-GB" sz="2200" dirty="0">
                <a:solidFill>
                  <a:srgbClr val="424242"/>
                </a:solidFill>
              </a:rPr>
              <a:t>main: la $4, </a:t>
            </a:r>
            <a:r>
              <a:rPr lang="en-GB" sz="2200" dirty="0" err="1">
                <a:solidFill>
                  <a:srgbClr val="424242"/>
                </a:solidFill>
              </a:rPr>
              <a:t>Larray</a:t>
            </a:r>
            <a:endParaRPr lang="en-GB" sz="2200" dirty="0">
              <a:solidFill>
                <a:srgbClr val="424242"/>
              </a:solidFill>
            </a:endParaRPr>
          </a:p>
          <a:p>
            <a:pPr>
              <a:lnSpc>
                <a:spcPct val="116000"/>
              </a:lnSpc>
            </a:pPr>
            <a:r>
              <a:rPr lang="en-GB" sz="2200" dirty="0">
                <a:solidFill>
                  <a:srgbClr val="424242"/>
                </a:solidFill>
              </a:rPr>
              <a:t>	   li $5, 15</a:t>
            </a:r>
          </a:p>
          <a:p>
            <a:pPr>
              <a:lnSpc>
                <a:spcPct val="116000"/>
              </a:lnSpc>
            </a:pPr>
            <a:r>
              <a:rPr lang="en-GB" sz="2200" dirty="0">
                <a:solidFill>
                  <a:srgbClr val="424242"/>
                </a:solidFill>
              </a:rPr>
              <a:t>	   ...</a:t>
            </a:r>
          </a:p>
          <a:p>
            <a:pPr>
              <a:lnSpc>
                <a:spcPct val="116000"/>
              </a:lnSpc>
            </a:pPr>
            <a:r>
              <a:rPr lang="en-GB" sz="2200" dirty="0">
                <a:solidFill>
                  <a:srgbClr val="424242"/>
                </a:solidFill>
              </a:rPr>
              <a:t>	   li $4, 0</a:t>
            </a:r>
          </a:p>
          <a:p>
            <a:pPr>
              <a:lnSpc>
                <a:spcPct val="116000"/>
              </a:lnSpc>
            </a:pPr>
            <a:r>
              <a:rPr lang="en-GB" sz="2200" dirty="0">
                <a:solidFill>
                  <a:srgbClr val="424242"/>
                </a:solidFill>
              </a:rPr>
              <a:t>	   </a:t>
            </a:r>
            <a:r>
              <a:rPr lang="en-GB" sz="2200" dirty="0" err="1">
                <a:solidFill>
                  <a:srgbClr val="424242"/>
                </a:solidFill>
              </a:rPr>
              <a:t>jal</a:t>
            </a:r>
            <a:r>
              <a:rPr lang="en-GB" sz="2200" dirty="0">
                <a:solidFill>
                  <a:srgbClr val="424242"/>
                </a:solidFill>
              </a:rPr>
              <a:t> exit</a:t>
            </a:r>
          </a:p>
          <a:p>
            <a:pPr>
              <a:lnSpc>
                <a:spcPct val="116000"/>
              </a:lnSpc>
            </a:pPr>
            <a:r>
              <a:rPr lang="en-GB" sz="2200" dirty="0">
                <a:solidFill>
                  <a:srgbClr val="424242"/>
                </a:solidFill>
              </a:rPr>
              <a:t>	   .end main</a:t>
            </a:r>
          </a:p>
          <a:p>
            <a:pPr>
              <a:lnSpc>
                <a:spcPct val="116000"/>
              </a:lnSpc>
            </a:pPr>
            <a:r>
              <a:rPr lang="en-GB" sz="2200" dirty="0">
                <a:solidFill>
                  <a:srgbClr val="424242"/>
                </a:solidFill>
              </a:rPr>
              <a:t>	   .data</a:t>
            </a:r>
          </a:p>
          <a:p>
            <a:pPr>
              <a:lnSpc>
                <a:spcPct val="116000"/>
              </a:lnSpc>
            </a:pPr>
            <a:r>
              <a:rPr lang="en-GB" sz="2200" dirty="0" err="1">
                <a:solidFill>
                  <a:srgbClr val="424242"/>
                </a:solidFill>
              </a:rPr>
              <a:t>Larray</a:t>
            </a:r>
            <a:r>
              <a:rPr lang="en-GB" sz="2200" dirty="0">
                <a:solidFill>
                  <a:srgbClr val="424242"/>
                </a:solidFill>
              </a:rPr>
              <a:t>: </a:t>
            </a:r>
          </a:p>
          <a:p>
            <a:pPr>
              <a:lnSpc>
                <a:spcPct val="116000"/>
              </a:lnSpc>
            </a:pPr>
            <a:r>
              <a:rPr lang="en-GB" sz="2200" dirty="0">
                <a:solidFill>
                  <a:srgbClr val="424242"/>
                </a:solidFill>
              </a:rPr>
              <a:t>	   .long 51, 491, 3991</a:t>
            </a:r>
          </a:p>
        </p:txBody>
      </p:sp>
      <p:sp>
        <p:nvSpPr>
          <p:cNvPr id="4" name="Rounded Rectangle 3"/>
          <p:cNvSpPr/>
          <p:nvPr/>
        </p:nvSpPr>
        <p:spPr>
          <a:xfrm>
            <a:off x="3252286" y="1936974"/>
            <a:ext cx="5891714" cy="1410662"/>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545840" y="1556158"/>
            <a:ext cx="4267200" cy="38100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flipH="1">
            <a:off x="1751454" y="1823636"/>
            <a:ext cx="1794386" cy="538564"/>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457200" y="2133600"/>
            <a:ext cx="1294253" cy="45720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574040" y="990600"/>
            <a:ext cx="1294253" cy="45720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40813" y="4038600"/>
            <a:ext cx="1294253" cy="45720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p:cNvCxnSpPr>
            <a:endCxn id="12" idx="6"/>
          </p:cNvCxnSpPr>
          <p:nvPr/>
        </p:nvCxnSpPr>
        <p:spPr>
          <a:xfrm flipH="1" flipV="1">
            <a:off x="1868293" y="1219200"/>
            <a:ext cx="1353246" cy="1371600"/>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endCxn id="13" idx="6"/>
          </p:cNvCxnSpPr>
          <p:nvPr/>
        </p:nvCxnSpPr>
        <p:spPr>
          <a:xfrm flipH="1">
            <a:off x="1735066" y="2642305"/>
            <a:ext cx="1517220" cy="1624895"/>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637324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8">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18">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218">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21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218">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218">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218">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1" nodeType="clickEffect">
                                  <p:stCondLst>
                                    <p:cond delay="0"/>
                                  </p:stCondLst>
                                  <p:childTnLst>
                                    <p:set>
                                      <p:cBhvr>
                                        <p:cTn id="30" dur="1" fill="hold">
                                          <p:stCondLst>
                                            <p:cond delay="0"/>
                                          </p:stCondLst>
                                        </p:cTn>
                                        <p:tgtEl>
                                          <p:spTgt spid="11"/>
                                        </p:tgtEl>
                                        <p:attrNameLst>
                                          <p:attrName>style.visibility</p:attrName>
                                        </p:attrNameLst>
                                      </p:cBhvr>
                                      <p:to>
                                        <p:strVal val="hidden"/>
                                      </p:to>
                                    </p:set>
                                  </p:childTnLst>
                                </p:cTn>
                              </p:par>
                              <p:par>
                                <p:cTn id="31" presetID="1" presetClass="exit" presetSubtype="0" fill="hold" nodeType="withEffect">
                                  <p:stCondLst>
                                    <p:cond delay="0"/>
                                  </p:stCondLst>
                                  <p:childTnLst>
                                    <p:set>
                                      <p:cBhvr>
                                        <p:cTn id="32" dur="1" fill="hold">
                                          <p:stCondLst>
                                            <p:cond delay="0"/>
                                          </p:stCondLst>
                                        </p:cTn>
                                        <p:tgtEl>
                                          <p:spTgt spid="7"/>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5"/>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9218">
                                            <p:txEl>
                                              <p:pRg st="6" end="6"/>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9218">
                                            <p:txEl>
                                              <p:pRg st="7" end="7"/>
                                            </p:tx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9218">
                                            <p:txEl>
                                              <p:pRg st="8" end="8"/>
                                            </p:tx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9218">
                                            <p:txEl>
                                              <p:pRg st="9" end="9"/>
                                            </p:tx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9218">
                                            <p:txEl>
                                              <p:pRg st="10" end="10"/>
                                            </p:txEl>
                                          </p:spTgt>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9218">
                                            <p:txEl>
                                              <p:pRg st="11" end="11"/>
                                            </p:txEl>
                                          </p:spTgt>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9218">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animBg="1"/>
      <p:bldP spid="4" grpId="0" animBg="1"/>
      <p:bldP spid="5" grpId="0" animBg="1"/>
      <p:bldP spid="5" grpId="1" animBg="1"/>
      <p:bldP spid="11" grpId="0" animBg="1"/>
      <p:bldP spid="11" grpId="1"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2642" name="Rectangle 2"/>
          <p:cNvSpPr>
            <a:spLocks noGrp="1" noChangeArrowheads="1"/>
          </p:cNvSpPr>
          <p:nvPr>
            <p:ph type="title"/>
            <p:custDataLst>
              <p:tags r:id="rId1"/>
            </p:custDataLst>
          </p:nvPr>
        </p:nvSpPr>
        <p:spPr>
          <a:xfrm>
            <a:off x="-76200" y="0"/>
            <a:ext cx="9753600" cy="533400"/>
          </a:xfrm>
        </p:spPr>
        <p:txBody>
          <a:bodyPr>
            <a:noAutofit/>
          </a:bodyPr>
          <a:lstStyle/>
          <a:p>
            <a:r>
              <a:rPr lang="en-US" dirty="0" smtClean="0"/>
              <a:t>Assembling Programs</a:t>
            </a:r>
            <a:endParaRPr lang="en-US" dirty="0"/>
          </a:p>
        </p:txBody>
      </p:sp>
      <p:sp>
        <p:nvSpPr>
          <p:cNvPr id="2032643" name="Rectangle 3"/>
          <p:cNvSpPr>
            <a:spLocks noGrp="1" noChangeArrowheads="1"/>
          </p:cNvSpPr>
          <p:nvPr>
            <p:ph idx="1"/>
            <p:custDataLst>
              <p:tags r:id="rId2"/>
            </p:custDataLst>
          </p:nvPr>
        </p:nvSpPr>
        <p:spPr>
          <a:xfrm>
            <a:off x="228600" y="533400"/>
            <a:ext cx="8686800" cy="1524000"/>
          </a:xfrm>
        </p:spPr>
        <p:txBody>
          <a:bodyPr>
            <a:noAutofit/>
          </a:bodyPr>
          <a:lstStyle/>
          <a:p>
            <a:pPr>
              <a:lnSpc>
                <a:spcPct val="92000"/>
              </a:lnSpc>
            </a:pPr>
            <a:r>
              <a:rPr lang="en-US" sz="3200" dirty="0" smtClean="0"/>
              <a:t>Assembly using a (modified) Harvard architecture</a:t>
            </a:r>
          </a:p>
          <a:p>
            <a:pPr lvl="1">
              <a:lnSpc>
                <a:spcPct val="92000"/>
              </a:lnSpc>
            </a:pPr>
            <a:r>
              <a:rPr lang="en-US" sz="2800" dirty="0" smtClean="0"/>
              <a:t>Need segments since data and program stored together in memory</a:t>
            </a:r>
            <a:endParaRPr lang="en-US" sz="2800" dirty="0"/>
          </a:p>
        </p:txBody>
      </p:sp>
      <p:sp>
        <p:nvSpPr>
          <p:cNvPr id="13" name="Rectangle 12"/>
          <p:cNvSpPr/>
          <p:nvPr>
            <p:custDataLst>
              <p:tags r:id="rId3"/>
            </p:custDataLst>
          </p:nvPr>
        </p:nvSpPr>
        <p:spPr>
          <a:xfrm>
            <a:off x="685799" y="2438400"/>
            <a:ext cx="2667000" cy="2362200"/>
          </a:xfrm>
          <a:prstGeom prst="rect">
            <a:avLst/>
          </a:prstGeom>
          <a:noFill/>
          <a:ln w="28575">
            <a:solidFill>
              <a:schemeClr val="accent1"/>
            </a:solidFill>
            <a:prstDash val="solid"/>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endParaRPr lang="en-US" sz="1800" b="0" i="0" u="none" strike="noStrike" kern="1200" dirty="0">
              <a:ln>
                <a:noFill/>
              </a:ln>
              <a:solidFill>
                <a:srgbClr val="424242"/>
              </a:solidFill>
              <a:latin typeface="Calibri" pitchFamily="34" charset="0"/>
              <a:ea typeface="DejaVu Sans" pitchFamily="2"/>
              <a:cs typeface="DejaVu Sans" pitchFamily="2"/>
            </a:endParaRPr>
          </a:p>
          <a:p>
            <a:pPr marL="0" marR="0" lvl="0" indent="0" algn="ctr" rtl="0" hangingPunct="0">
              <a:lnSpc>
                <a:spcPct val="100000"/>
              </a:lnSpc>
              <a:spcBef>
                <a:spcPts val="0"/>
              </a:spcBef>
              <a:spcAft>
                <a:spcPts val="0"/>
              </a:spcAft>
              <a:buNone/>
              <a:tabLst/>
            </a:pPr>
            <a:endParaRPr lang="en-US" sz="1800" b="0" i="0" u="none" strike="noStrike" kern="1200" dirty="0">
              <a:ln>
                <a:noFill/>
              </a:ln>
              <a:solidFill>
                <a:srgbClr val="424242"/>
              </a:solidFill>
              <a:latin typeface="Calibri" pitchFamily="34" charset="0"/>
              <a:ea typeface="DejaVu Sans" pitchFamily="2"/>
              <a:cs typeface="DejaVu Sans" pitchFamily="2"/>
            </a:endParaRPr>
          </a:p>
          <a:p>
            <a:pPr marL="0" marR="0" lvl="0" indent="0" algn="ctr" rtl="0" hangingPunct="0">
              <a:lnSpc>
                <a:spcPct val="100000"/>
              </a:lnSpc>
              <a:spcBef>
                <a:spcPts val="0"/>
              </a:spcBef>
              <a:spcAft>
                <a:spcPts val="0"/>
              </a:spcAft>
              <a:buNone/>
              <a:tabLst/>
            </a:pPr>
            <a:endParaRPr lang="en-US" sz="1800" b="0" i="0" u="none" strike="noStrike" kern="1200" dirty="0">
              <a:ln>
                <a:noFill/>
              </a:ln>
              <a:solidFill>
                <a:srgbClr val="424242"/>
              </a:solidFill>
              <a:latin typeface="Calibri" pitchFamily="34" charset="0"/>
              <a:ea typeface="DejaVu Sans" pitchFamily="2"/>
              <a:cs typeface="DejaVu Sans" pitchFamily="2"/>
            </a:endParaRPr>
          </a:p>
          <a:p>
            <a:pPr marL="0" marR="0" lvl="0" indent="0" algn="ctr" rtl="0" hangingPunct="0">
              <a:lnSpc>
                <a:spcPct val="100000"/>
              </a:lnSpc>
              <a:spcBef>
                <a:spcPts val="0"/>
              </a:spcBef>
              <a:spcAft>
                <a:spcPts val="0"/>
              </a:spcAft>
              <a:buNone/>
              <a:tabLst/>
            </a:pPr>
            <a:endParaRPr lang="en-US" sz="2800" b="0" i="0" u="none" strike="noStrike" kern="1200" dirty="0" smtClean="0">
              <a:ln>
                <a:noFill/>
              </a:ln>
              <a:solidFill>
                <a:srgbClr val="424242"/>
              </a:solidFill>
              <a:latin typeface="Calibri" pitchFamily="34" charset="0"/>
              <a:ea typeface="DejaVu Sans" pitchFamily="2"/>
              <a:cs typeface="DejaVu Sans" pitchFamily="2"/>
            </a:endParaRPr>
          </a:p>
          <a:p>
            <a:pPr marL="0" marR="0" lvl="0" indent="0" algn="ctr" rtl="0" hangingPunct="0">
              <a:lnSpc>
                <a:spcPct val="100000"/>
              </a:lnSpc>
              <a:spcBef>
                <a:spcPts val="0"/>
              </a:spcBef>
              <a:spcAft>
                <a:spcPts val="0"/>
              </a:spcAft>
              <a:buNone/>
              <a:tabLst/>
            </a:pPr>
            <a:endParaRPr lang="en-US" sz="2800" dirty="0" smtClean="0">
              <a:solidFill>
                <a:srgbClr val="424242"/>
              </a:solidFill>
              <a:latin typeface="Calibri" pitchFamily="34" charset="0"/>
              <a:ea typeface="DejaVu Sans" pitchFamily="2"/>
              <a:cs typeface="DejaVu Sans" pitchFamily="2"/>
            </a:endParaRPr>
          </a:p>
          <a:p>
            <a:pPr marL="0" marR="0" lvl="0" indent="0" algn="ctr" rtl="0" hangingPunct="0">
              <a:lnSpc>
                <a:spcPct val="100000"/>
              </a:lnSpc>
              <a:spcBef>
                <a:spcPts val="0"/>
              </a:spcBef>
              <a:spcAft>
                <a:spcPts val="0"/>
              </a:spcAft>
              <a:buNone/>
              <a:tabLst/>
            </a:pPr>
            <a:r>
              <a:rPr lang="en-US" sz="2800" b="0" i="0" u="none" strike="noStrike" kern="1200" dirty="0" smtClean="0">
                <a:ln>
                  <a:noFill/>
                </a:ln>
                <a:solidFill>
                  <a:srgbClr val="424242"/>
                </a:solidFill>
                <a:latin typeface="Calibri" pitchFamily="34" charset="0"/>
                <a:ea typeface="DejaVu Sans" pitchFamily="2"/>
                <a:cs typeface="DejaVu Sans" pitchFamily="2"/>
              </a:rPr>
              <a:t>CPU</a:t>
            </a:r>
            <a:endParaRPr lang="en-US" sz="2800" b="0" i="0" u="none" strike="noStrike" kern="1200" dirty="0">
              <a:ln>
                <a:noFill/>
              </a:ln>
              <a:solidFill>
                <a:srgbClr val="424242"/>
              </a:solidFill>
              <a:latin typeface="Calibri" pitchFamily="34" charset="0"/>
              <a:ea typeface="DejaVu Sans" pitchFamily="2"/>
              <a:cs typeface="DejaVu Sans" pitchFamily="2"/>
            </a:endParaRPr>
          </a:p>
        </p:txBody>
      </p:sp>
      <p:sp>
        <p:nvSpPr>
          <p:cNvPr id="14" name="Rectangle 13"/>
          <p:cNvSpPr/>
          <p:nvPr>
            <p:custDataLst>
              <p:tags r:id="rId4"/>
            </p:custDataLst>
          </p:nvPr>
        </p:nvSpPr>
        <p:spPr>
          <a:xfrm>
            <a:off x="838199" y="2590800"/>
            <a:ext cx="1371599" cy="457200"/>
          </a:xfrm>
          <a:prstGeom prst="rect">
            <a:avLst/>
          </a:prstGeom>
          <a:noFill/>
          <a:ln w="28575">
            <a:solidFill>
              <a:schemeClr val="accent1"/>
            </a:solidFill>
            <a:prstDash val="solid"/>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2000" b="0" i="0" u="none" strike="noStrike" kern="1200" dirty="0">
                <a:ln>
                  <a:noFill/>
                </a:ln>
                <a:solidFill>
                  <a:srgbClr val="424242"/>
                </a:solidFill>
                <a:latin typeface="Calibri" pitchFamily="34" charset="0"/>
                <a:ea typeface="DejaVu Sans" pitchFamily="2"/>
                <a:cs typeface="DejaVu Sans" pitchFamily="2"/>
              </a:rPr>
              <a:t>Registers</a:t>
            </a:r>
          </a:p>
        </p:txBody>
      </p:sp>
      <p:sp>
        <p:nvSpPr>
          <p:cNvPr id="15" name="Straight Connector 14"/>
          <p:cNvSpPr/>
          <p:nvPr>
            <p:custDataLst>
              <p:tags r:id="rId5"/>
            </p:custDataLst>
          </p:nvPr>
        </p:nvSpPr>
        <p:spPr>
          <a:xfrm>
            <a:off x="3352800" y="3886200"/>
            <a:ext cx="2514600" cy="0"/>
          </a:xfrm>
          <a:prstGeom prst="line">
            <a:avLst/>
          </a:prstGeom>
          <a:noFill/>
          <a:ln w="28575">
            <a:solidFill>
              <a:schemeClr val="accent1"/>
            </a:solidFill>
            <a:prstDash val="solid"/>
            <a:headEnd type="arrow" w="med" len="med"/>
            <a:tailEnd type="arrow" w="med" len="med"/>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dirty="0">
              <a:ln>
                <a:noFill/>
              </a:ln>
              <a:latin typeface="Calibri" pitchFamily="34" charset="0"/>
              <a:ea typeface="DejaVu Sans" pitchFamily="2"/>
              <a:cs typeface="DejaVu Sans" pitchFamily="2"/>
            </a:endParaRPr>
          </a:p>
        </p:txBody>
      </p:sp>
      <p:sp>
        <p:nvSpPr>
          <p:cNvPr id="16" name="Rectangle 15"/>
          <p:cNvSpPr/>
          <p:nvPr>
            <p:custDataLst>
              <p:tags r:id="rId6"/>
            </p:custDataLst>
          </p:nvPr>
        </p:nvSpPr>
        <p:spPr>
          <a:xfrm>
            <a:off x="5867400" y="2438400"/>
            <a:ext cx="2057400" cy="2362200"/>
          </a:xfrm>
          <a:prstGeom prst="rect">
            <a:avLst/>
          </a:prstGeom>
          <a:noFill/>
          <a:ln w="28575">
            <a:solidFill>
              <a:schemeClr val="accent1"/>
            </a:solidFill>
            <a:prstDash val="solid"/>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endParaRPr lang="en-US" sz="2800" b="0" i="0" u="none" strike="noStrike" kern="1200" dirty="0" smtClean="0">
              <a:ln>
                <a:noFill/>
              </a:ln>
              <a:solidFill>
                <a:srgbClr val="424242"/>
              </a:solidFill>
              <a:latin typeface="Calibri" pitchFamily="34" charset="0"/>
              <a:ea typeface="DejaVu Sans" pitchFamily="2"/>
              <a:cs typeface="DejaVu Sans" pitchFamily="2"/>
            </a:endParaRPr>
          </a:p>
          <a:p>
            <a:pPr marL="0" marR="0" lvl="0" indent="0" algn="ctr" rtl="0" hangingPunct="0">
              <a:lnSpc>
                <a:spcPct val="100000"/>
              </a:lnSpc>
              <a:spcBef>
                <a:spcPts val="0"/>
              </a:spcBef>
              <a:spcAft>
                <a:spcPts val="0"/>
              </a:spcAft>
              <a:buNone/>
              <a:tabLst/>
            </a:pPr>
            <a:endParaRPr lang="en-US" sz="2800" dirty="0" smtClean="0">
              <a:solidFill>
                <a:srgbClr val="424242"/>
              </a:solidFill>
              <a:latin typeface="Calibri" pitchFamily="34" charset="0"/>
              <a:ea typeface="DejaVu Sans" pitchFamily="2"/>
              <a:cs typeface="DejaVu Sans" pitchFamily="2"/>
            </a:endParaRPr>
          </a:p>
          <a:p>
            <a:pPr marL="0" marR="0" lvl="0" indent="0" algn="ctr" rtl="0" hangingPunct="0">
              <a:lnSpc>
                <a:spcPct val="100000"/>
              </a:lnSpc>
              <a:spcBef>
                <a:spcPts val="0"/>
              </a:spcBef>
              <a:spcAft>
                <a:spcPts val="0"/>
              </a:spcAft>
              <a:buNone/>
              <a:tabLst/>
            </a:pPr>
            <a:endParaRPr lang="en-US" sz="2800" b="0" i="0" u="none" strike="noStrike" kern="1200" dirty="0" smtClean="0">
              <a:ln>
                <a:noFill/>
              </a:ln>
              <a:solidFill>
                <a:srgbClr val="424242"/>
              </a:solidFill>
              <a:latin typeface="Calibri" pitchFamily="34" charset="0"/>
              <a:ea typeface="DejaVu Sans" pitchFamily="2"/>
              <a:cs typeface="DejaVu Sans" pitchFamily="2"/>
            </a:endParaRPr>
          </a:p>
          <a:p>
            <a:pPr marL="0" marR="0" lvl="0" indent="0" algn="ctr" rtl="0" hangingPunct="0">
              <a:lnSpc>
                <a:spcPct val="100000"/>
              </a:lnSpc>
              <a:spcBef>
                <a:spcPts val="0"/>
              </a:spcBef>
              <a:spcAft>
                <a:spcPts val="0"/>
              </a:spcAft>
              <a:buNone/>
              <a:tabLst/>
            </a:pPr>
            <a:r>
              <a:rPr lang="en-US" sz="2800" b="0" i="0" u="none" strike="noStrike" kern="1200" dirty="0" smtClean="0">
                <a:ln>
                  <a:noFill/>
                </a:ln>
                <a:solidFill>
                  <a:srgbClr val="424242"/>
                </a:solidFill>
                <a:latin typeface="Calibri" pitchFamily="34" charset="0"/>
                <a:ea typeface="DejaVu Sans" pitchFamily="2"/>
                <a:cs typeface="DejaVu Sans" pitchFamily="2"/>
              </a:rPr>
              <a:t>Data</a:t>
            </a:r>
            <a:br>
              <a:rPr lang="en-US" sz="2800" b="0" i="0" u="none" strike="noStrike" kern="1200" dirty="0" smtClean="0">
                <a:ln>
                  <a:noFill/>
                </a:ln>
                <a:solidFill>
                  <a:srgbClr val="424242"/>
                </a:solidFill>
                <a:latin typeface="Calibri" pitchFamily="34" charset="0"/>
                <a:ea typeface="DejaVu Sans" pitchFamily="2"/>
                <a:cs typeface="DejaVu Sans" pitchFamily="2"/>
              </a:rPr>
            </a:br>
            <a:r>
              <a:rPr lang="en-US" sz="2800" b="0" i="0" u="none" strike="noStrike" kern="1200" dirty="0" smtClean="0">
                <a:ln>
                  <a:noFill/>
                </a:ln>
                <a:solidFill>
                  <a:srgbClr val="424242"/>
                </a:solidFill>
                <a:latin typeface="Calibri" pitchFamily="34" charset="0"/>
                <a:ea typeface="DejaVu Sans" pitchFamily="2"/>
                <a:cs typeface="DejaVu Sans" pitchFamily="2"/>
              </a:rPr>
              <a:t>Memory</a:t>
            </a:r>
            <a:endParaRPr lang="en-US" sz="2800" b="0" i="0" u="none" strike="noStrike" kern="1200" dirty="0">
              <a:ln>
                <a:noFill/>
              </a:ln>
              <a:solidFill>
                <a:srgbClr val="424242"/>
              </a:solidFill>
              <a:latin typeface="Calibri" pitchFamily="34" charset="0"/>
              <a:ea typeface="DejaVu Sans" pitchFamily="2"/>
              <a:cs typeface="DejaVu Sans" pitchFamily="2"/>
            </a:endParaRPr>
          </a:p>
        </p:txBody>
      </p:sp>
      <p:sp>
        <p:nvSpPr>
          <p:cNvPr id="18" name="TextBox 17"/>
          <p:cNvSpPr txBox="1"/>
          <p:nvPr>
            <p:custDataLst>
              <p:tags r:id="rId7"/>
            </p:custDataLst>
          </p:nvPr>
        </p:nvSpPr>
        <p:spPr>
          <a:xfrm>
            <a:off x="3657599" y="3048000"/>
            <a:ext cx="1981200" cy="842238"/>
          </a:xfrm>
          <a:prstGeom prst="rect">
            <a:avLst/>
          </a:prstGeom>
          <a:noFill/>
          <a:ln w="28575">
            <a:noFill/>
          </a:ln>
        </p:spPr>
        <p:txBody>
          <a:bodyPr vert="horz" wrap="square" lIns="90000" tIns="45000" rIns="90000" bIns="45000" compatLnSpc="0">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r>
              <a:rPr lang="en-US" sz="2400" b="0" i="0" u="none" strike="noStrike" kern="1200" dirty="0" smtClean="0">
                <a:ln>
                  <a:noFill/>
                </a:ln>
                <a:solidFill>
                  <a:schemeClr val="bg1"/>
                </a:solidFill>
                <a:latin typeface="Calibri" pitchFamily="34" charset="0"/>
                <a:ea typeface="DejaVu Sans" pitchFamily="2"/>
                <a:cs typeface="DejaVu Sans" pitchFamily="2"/>
              </a:rPr>
              <a:t>data, address, </a:t>
            </a:r>
          </a:p>
          <a:p>
            <a:pPr marL="0" marR="0" lvl="0" indent="0" algn="ctr" rtl="0" hangingPunct="0">
              <a:lnSpc>
                <a:spcPct val="100000"/>
              </a:lnSpc>
              <a:spcBef>
                <a:spcPts val="0"/>
              </a:spcBef>
              <a:spcAft>
                <a:spcPts val="0"/>
              </a:spcAft>
              <a:buNone/>
              <a:tabLst/>
            </a:pPr>
            <a:r>
              <a:rPr lang="en-US" sz="2400" b="0" i="0" u="none" strike="noStrike" kern="1200" dirty="0" smtClean="0">
                <a:ln>
                  <a:noFill/>
                </a:ln>
                <a:solidFill>
                  <a:schemeClr val="bg1"/>
                </a:solidFill>
                <a:latin typeface="Calibri" pitchFamily="34" charset="0"/>
                <a:ea typeface="DejaVu Sans" pitchFamily="2"/>
                <a:cs typeface="DejaVu Sans" pitchFamily="2"/>
              </a:rPr>
              <a:t>control</a:t>
            </a:r>
            <a:endParaRPr lang="en-US" sz="2400" b="0" i="0" u="none" strike="noStrike" kern="1200" dirty="0">
              <a:ln>
                <a:noFill/>
              </a:ln>
              <a:solidFill>
                <a:schemeClr val="bg1"/>
              </a:solidFill>
              <a:latin typeface="Calibri" pitchFamily="34" charset="0"/>
              <a:ea typeface="DejaVu Sans" pitchFamily="2"/>
              <a:cs typeface="DejaVu Sans" pitchFamily="2"/>
            </a:endParaRPr>
          </a:p>
        </p:txBody>
      </p:sp>
      <p:sp>
        <p:nvSpPr>
          <p:cNvPr id="26" name="Freeform 9"/>
          <p:cNvSpPr>
            <a:spLocks noChangeArrowheads="1"/>
          </p:cNvSpPr>
          <p:nvPr>
            <p:custDataLst>
              <p:tags r:id="rId8"/>
            </p:custDataLst>
          </p:nvPr>
        </p:nvSpPr>
        <p:spPr bwMode="auto">
          <a:xfrm>
            <a:off x="838199" y="3200400"/>
            <a:ext cx="1361397" cy="457211"/>
          </a:xfrm>
          <a:custGeom>
            <a:avLst/>
            <a:gdLst>
              <a:gd name="connsiteX0" fmla="*/ 0 w 9998"/>
              <a:gd name="connsiteY0" fmla="*/ 0 h 10688"/>
              <a:gd name="connsiteX1" fmla="*/ 4247 w 9998"/>
              <a:gd name="connsiteY1" fmla="*/ 0 h 10688"/>
              <a:gd name="connsiteX2" fmla="*/ 4983 w 9998"/>
              <a:gd name="connsiteY2" fmla="*/ 2082 h 10688"/>
              <a:gd name="connsiteX3" fmla="*/ 5615 w 9998"/>
              <a:gd name="connsiteY3" fmla="*/ 0 h 10688"/>
              <a:gd name="connsiteX4" fmla="*/ 9998 w 9998"/>
              <a:gd name="connsiteY4" fmla="*/ 0 h 10688"/>
              <a:gd name="connsiteX5" fmla="*/ 8394 w 9998"/>
              <a:gd name="connsiteY5" fmla="*/ 10688 h 10688"/>
              <a:gd name="connsiteX6" fmla="*/ 2500 w 9998"/>
              <a:gd name="connsiteY6" fmla="*/ 9996 h 10688"/>
              <a:gd name="connsiteX7" fmla="*/ 0 w 9998"/>
              <a:gd name="connsiteY7" fmla="*/ 0 h 10688"/>
              <a:gd name="connsiteX0" fmla="*/ 0 w 10000"/>
              <a:gd name="connsiteY0" fmla="*/ 0 h 10000"/>
              <a:gd name="connsiteX1" fmla="*/ 4248 w 10000"/>
              <a:gd name="connsiteY1" fmla="*/ 0 h 10000"/>
              <a:gd name="connsiteX2" fmla="*/ 4984 w 10000"/>
              <a:gd name="connsiteY2" fmla="*/ 1948 h 10000"/>
              <a:gd name="connsiteX3" fmla="*/ 5616 w 10000"/>
              <a:gd name="connsiteY3" fmla="*/ 0 h 10000"/>
              <a:gd name="connsiteX4" fmla="*/ 10000 w 10000"/>
              <a:gd name="connsiteY4" fmla="*/ 0 h 10000"/>
              <a:gd name="connsiteX5" fmla="*/ 8396 w 10000"/>
              <a:gd name="connsiteY5" fmla="*/ 10000 h 10000"/>
              <a:gd name="connsiteX6" fmla="*/ 1679 w 10000"/>
              <a:gd name="connsiteY6" fmla="*/ 10000 h 10000"/>
              <a:gd name="connsiteX7" fmla="*/ 0 w 10000"/>
              <a:gd name="connsiteY7"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000" h="10000">
                <a:moveTo>
                  <a:pt x="0" y="0"/>
                </a:moveTo>
                <a:lnTo>
                  <a:pt x="4248" y="0"/>
                </a:lnTo>
                <a:lnTo>
                  <a:pt x="4984" y="1948"/>
                </a:lnTo>
                <a:lnTo>
                  <a:pt x="5616" y="0"/>
                </a:lnTo>
                <a:lnTo>
                  <a:pt x="10000" y="0"/>
                </a:lnTo>
                <a:lnTo>
                  <a:pt x="8396" y="10000"/>
                </a:lnTo>
                <a:lnTo>
                  <a:pt x="1679" y="10000"/>
                </a:lnTo>
                <a:lnTo>
                  <a:pt x="0" y="0"/>
                </a:lnTo>
              </a:path>
            </a:pathLst>
          </a:custGeom>
          <a:noFill/>
          <a:ln w="28575">
            <a:solidFill>
              <a:schemeClr val="accent1"/>
            </a:solidFill>
            <a:round/>
            <a:headEnd/>
            <a:tailEnd/>
          </a:ln>
          <a:effectLst/>
        </p:spPr>
        <p:txBody>
          <a:bodyPr wrap="none" anchor="ctr"/>
          <a:lstStyle/>
          <a:p>
            <a:endParaRPr lang="en-US" dirty="0">
              <a:latin typeface="Calibri" pitchFamily="34" charset="0"/>
            </a:endParaRPr>
          </a:p>
        </p:txBody>
      </p:sp>
      <p:sp>
        <p:nvSpPr>
          <p:cNvPr id="27" name="Text Box 10"/>
          <p:cNvSpPr txBox="1">
            <a:spLocks noChangeArrowheads="1"/>
          </p:cNvSpPr>
          <p:nvPr>
            <p:custDataLst>
              <p:tags r:id="rId9"/>
            </p:custDataLst>
          </p:nvPr>
        </p:nvSpPr>
        <p:spPr bwMode="auto">
          <a:xfrm>
            <a:off x="838199" y="3200400"/>
            <a:ext cx="1361669" cy="427780"/>
          </a:xfrm>
          <a:prstGeom prst="rect">
            <a:avLst/>
          </a:prstGeom>
          <a:noFill/>
          <a:ln w="28575">
            <a:noFill/>
            <a:miter lim="800000"/>
            <a:headEnd/>
            <a:tailEnd/>
          </a:ln>
        </p:spPr>
        <p:txBody>
          <a:bodyPr lIns="99000" tIns="69876" rIns="99000" bIns="54000" anchor="ctr" anchorCtr="1"/>
          <a:lstStyle/>
          <a:p>
            <a:pPr algn="ctr">
              <a:tabLst>
                <a:tab pos="723900" algn="l"/>
                <a:tab pos="1447800" algn="l"/>
              </a:tabLst>
            </a:pPr>
            <a:r>
              <a:rPr lang="en-US" sz="2000" dirty="0" smtClean="0">
                <a:solidFill>
                  <a:srgbClr val="424242"/>
                </a:solidFill>
                <a:latin typeface="Calibri" pitchFamily="34" charset="0"/>
              </a:rPr>
              <a:t>ALU</a:t>
            </a:r>
            <a:endParaRPr lang="en-US" sz="2000" dirty="0">
              <a:solidFill>
                <a:srgbClr val="424242"/>
              </a:solidFill>
              <a:latin typeface="Calibri" pitchFamily="34" charset="0"/>
            </a:endParaRPr>
          </a:p>
        </p:txBody>
      </p:sp>
      <p:sp>
        <p:nvSpPr>
          <p:cNvPr id="28" name="Oval 27"/>
          <p:cNvSpPr/>
          <p:nvPr>
            <p:custDataLst>
              <p:tags r:id="rId10"/>
            </p:custDataLst>
          </p:nvPr>
        </p:nvSpPr>
        <p:spPr>
          <a:xfrm>
            <a:off x="2285999" y="2819400"/>
            <a:ext cx="990600" cy="609600"/>
          </a:xfrm>
          <a:prstGeom prst="ellipse">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custDataLst>
              <p:tags r:id="rId11"/>
            </p:custDataLst>
          </p:nvPr>
        </p:nvSpPr>
        <p:spPr>
          <a:xfrm>
            <a:off x="2285998" y="2895600"/>
            <a:ext cx="1142999" cy="400110"/>
          </a:xfrm>
          <a:prstGeom prst="rect">
            <a:avLst/>
          </a:prstGeom>
          <a:noFill/>
        </p:spPr>
        <p:txBody>
          <a:bodyPr wrap="square" rtlCol="0">
            <a:spAutoFit/>
          </a:bodyPr>
          <a:lstStyle/>
          <a:p>
            <a:r>
              <a:rPr lang="en-US" sz="2000" dirty="0" smtClean="0">
                <a:solidFill>
                  <a:srgbClr val="424242"/>
                </a:solidFill>
              </a:rPr>
              <a:t>Control</a:t>
            </a:r>
          </a:p>
        </p:txBody>
      </p:sp>
      <p:sp>
        <p:nvSpPr>
          <p:cNvPr id="31" name="Rectangle 30"/>
          <p:cNvSpPr/>
          <p:nvPr>
            <p:custDataLst>
              <p:tags r:id="rId12"/>
            </p:custDataLst>
          </p:nvPr>
        </p:nvSpPr>
        <p:spPr>
          <a:xfrm>
            <a:off x="6019799" y="2590800"/>
            <a:ext cx="1600200" cy="1078500"/>
          </a:xfrm>
          <a:prstGeom prst="rect">
            <a:avLst/>
          </a:prstGeom>
        </p:spPr>
        <p:txBody>
          <a:bodyPr wrap="square">
            <a:spAutoFit/>
          </a:bodyPr>
          <a:lstStyle/>
          <a:p>
            <a:pPr>
              <a:lnSpc>
                <a:spcPct val="89000"/>
              </a:lnSpc>
              <a:tabLst>
                <a:tab pos="723900" algn="l"/>
                <a:tab pos="1447800" algn="l"/>
                <a:tab pos="2171700" algn="l"/>
                <a:tab pos="2895600" algn="l"/>
                <a:tab pos="3619500" algn="l"/>
                <a:tab pos="4343400" algn="l"/>
                <a:tab pos="5067300" algn="l"/>
              </a:tabLst>
            </a:pPr>
            <a:r>
              <a:rPr lang="en-US" dirty="0" smtClean="0">
                <a:solidFill>
                  <a:srgbClr val="424242"/>
                </a:solidFill>
                <a:latin typeface="Consolas" pitchFamily="49" charset="0"/>
              </a:rPr>
              <a:t>00100000001</a:t>
            </a:r>
          </a:p>
          <a:p>
            <a:pPr>
              <a:lnSpc>
                <a:spcPct val="89000"/>
              </a:lnSpc>
              <a:tabLst>
                <a:tab pos="723900" algn="l"/>
                <a:tab pos="1447800" algn="l"/>
                <a:tab pos="2171700" algn="l"/>
                <a:tab pos="2895600" algn="l"/>
                <a:tab pos="3619500" algn="l"/>
                <a:tab pos="4343400" algn="l"/>
                <a:tab pos="5067300" algn="l"/>
              </a:tabLst>
            </a:pPr>
            <a:r>
              <a:rPr lang="en-US" dirty="0" smtClean="0">
                <a:solidFill>
                  <a:srgbClr val="424242"/>
                </a:solidFill>
                <a:latin typeface="Consolas" pitchFamily="49" charset="0"/>
              </a:rPr>
              <a:t>00100000010</a:t>
            </a:r>
          </a:p>
          <a:p>
            <a:pPr>
              <a:lnSpc>
                <a:spcPct val="89000"/>
              </a:lnSpc>
              <a:tabLst>
                <a:tab pos="723900" algn="l"/>
                <a:tab pos="1447800" algn="l"/>
                <a:tab pos="2171700" algn="l"/>
                <a:tab pos="2895600" algn="l"/>
                <a:tab pos="3619500" algn="l"/>
                <a:tab pos="4343400" algn="l"/>
                <a:tab pos="5067300" algn="l"/>
              </a:tabLst>
            </a:pPr>
            <a:r>
              <a:rPr lang="en-US" dirty="0" smtClean="0">
                <a:solidFill>
                  <a:srgbClr val="424242"/>
                </a:solidFill>
                <a:latin typeface="Consolas" pitchFamily="49" charset="0"/>
              </a:rPr>
              <a:t>00010000100</a:t>
            </a:r>
          </a:p>
          <a:p>
            <a:pPr>
              <a:lnSpc>
                <a:spcPct val="89000"/>
              </a:lnSpc>
              <a:tabLst>
                <a:tab pos="723900" algn="l"/>
                <a:tab pos="1447800" algn="l"/>
                <a:tab pos="2171700" algn="l"/>
                <a:tab pos="2895600" algn="l"/>
                <a:tab pos="3619500" algn="l"/>
                <a:tab pos="4343400" algn="l"/>
                <a:tab pos="5067300" algn="l"/>
              </a:tabLst>
            </a:pPr>
            <a:r>
              <a:rPr lang="en-US" dirty="0" smtClean="0">
                <a:solidFill>
                  <a:srgbClr val="424242"/>
                </a:solidFill>
                <a:latin typeface="Consolas" pitchFamily="49" charset="0"/>
              </a:rPr>
              <a:t>...</a:t>
            </a:r>
            <a:endParaRPr lang="en-US" dirty="0">
              <a:solidFill>
                <a:srgbClr val="424242"/>
              </a:solidFill>
            </a:endParaRPr>
          </a:p>
        </p:txBody>
      </p:sp>
      <p:sp>
        <p:nvSpPr>
          <p:cNvPr id="17" name="Rectangle 16"/>
          <p:cNvSpPr/>
          <p:nvPr>
            <p:custDataLst>
              <p:tags r:id="rId13"/>
            </p:custDataLst>
          </p:nvPr>
        </p:nvSpPr>
        <p:spPr>
          <a:xfrm>
            <a:off x="3581400" y="4419600"/>
            <a:ext cx="2057400" cy="2362200"/>
          </a:xfrm>
          <a:prstGeom prst="rect">
            <a:avLst/>
          </a:prstGeom>
          <a:noFill/>
          <a:ln w="28575">
            <a:solidFill>
              <a:schemeClr val="accent1"/>
            </a:solidFill>
            <a:prstDash val="solid"/>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ctr" rtl="0" hangingPunct="0">
              <a:lnSpc>
                <a:spcPct val="100000"/>
              </a:lnSpc>
              <a:spcBef>
                <a:spcPts val="0"/>
              </a:spcBef>
              <a:spcAft>
                <a:spcPts val="0"/>
              </a:spcAft>
              <a:buNone/>
              <a:tabLst/>
            </a:pPr>
            <a:endParaRPr lang="en-US" sz="2800" b="0" i="0" u="none" strike="noStrike" kern="1200" dirty="0" smtClean="0">
              <a:ln>
                <a:noFill/>
              </a:ln>
              <a:solidFill>
                <a:srgbClr val="424242"/>
              </a:solidFill>
              <a:latin typeface="Calibri" pitchFamily="34" charset="0"/>
              <a:ea typeface="DejaVu Sans" pitchFamily="2"/>
              <a:cs typeface="DejaVu Sans" pitchFamily="2"/>
            </a:endParaRPr>
          </a:p>
          <a:p>
            <a:pPr marL="0" marR="0" lvl="0" indent="0" algn="ctr" rtl="0" hangingPunct="0">
              <a:lnSpc>
                <a:spcPct val="100000"/>
              </a:lnSpc>
              <a:spcBef>
                <a:spcPts val="0"/>
              </a:spcBef>
              <a:spcAft>
                <a:spcPts val="0"/>
              </a:spcAft>
              <a:buNone/>
              <a:tabLst/>
            </a:pPr>
            <a:endParaRPr lang="en-US" sz="2800" dirty="0" smtClean="0">
              <a:solidFill>
                <a:srgbClr val="424242"/>
              </a:solidFill>
              <a:latin typeface="Calibri" pitchFamily="34" charset="0"/>
              <a:ea typeface="DejaVu Sans" pitchFamily="2"/>
              <a:cs typeface="DejaVu Sans" pitchFamily="2"/>
            </a:endParaRPr>
          </a:p>
          <a:p>
            <a:pPr marL="0" marR="0" lvl="0" indent="0" algn="ctr" rtl="0" hangingPunct="0">
              <a:lnSpc>
                <a:spcPct val="100000"/>
              </a:lnSpc>
              <a:spcBef>
                <a:spcPts val="0"/>
              </a:spcBef>
              <a:spcAft>
                <a:spcPts val="0"/>
              </a:spcAft>
              <a:buNone/>
              <a:tabLst/>
            </a:pPr>
            <a:endParaRPr lang="en-US" sz="2800" b="0" i="0" u="none" strike="noStrike" kern="1200" dirty="0" smtClean="0">
              <a:ln>
                <a:noFill/>
              </a:ln>
              <a:solidFill>
                <a:srgbClr val="424242"/>
              </a:solidFill>
              <a:latin typeface="Calibri" pitchFamily="34" charset="0"/>
              <a:ea typeface="DejaVu Sans" pitchFamily="2"/>
              <a:cs typeface="DejaVu Sans" pitchFamily="2"/>
            </a:endParaRPr>
          </a:p>
          <a:p>
            <a:pPr marL="0" marR="0" lvl="0" indent="0" algn="ctr" rtl="0" hangingPunct="0">
              <a:lnSpc>
                <a:spcPct val="100000"/>
              </a:lnSpc>
              <a:spcBef>
                <a:spcPts val="0"/>
              </a:spcBef>
              <a:spcAft>
                <a:spcPts val="0"/>
              </a:spcAft>
              <a:buNone/>
              <a:tabLst/>
            </a:pPr>
            <a:r>
              <a:rPr lang="en-US" sz="2800" b="0" i="0" u="none" strike="noStrike" kern="1200" dirty="0" smtClean="0">
                <a:ln>
                  <a:noFill/>
                </a:ln>
                <a:solidFill>
                  <a:srgbClr val="424242"/>
                </a:solidFill>
                <a:latin typeface="Calibri" pitchFamily="34" charset="0"/>
                <a:ea typeface="DejaVu Sans" pitchFamily="2"/>
                <a:cs typeface="DejaVu Sans" pitchFamily="2"/>
              </a:rPr>
              <a:t>Program</a:t>
            </a:r>
            <a:br>
              <a:rPr lang="en-US" sz="2800" b="0" i="0" u="none" strike="noStrike" kern="1200" dirty="0" smtClean="0">
                <a:ln>
                  <a:noFill/>
                </a:ln>
                <a:solidFill>
                  <a:srgbClr val="424242"/>
                </a:solidFill>
                <a:latin typeface="Calibri" pitchFamily="34" charset="0"/>
                <a:ea typeface="DejaVu Sans" pitchFamily="2"/>
                <a:cs typeface="DejaVu Sans" pitchFamily="2"/>
              </a:rPr>
            </a:br>
            <a:r>
              <a:rPr lang="en-US" sz="2800" b="0" i="0" u="none" strike="noStrike" kern="1200" dirty="0" smtClean="0">
                <a:ln>
                  <a:noFill/>
                </a:ln>
                <a:solidFill>
                  <a:srgbClr val="424242"/>
                </a:solidFill>
                <a:latin typeface="Calibri" pitchFamily="34" charset="0"/>
                <a:ea typeface="DejaVu Sans" pitchFamily="2"/>
                <a:cs typeface="DejaVu Sans" pitchFamily="2"/>
              </a:rPr>
              <a:t>Memory</a:t>
            </a:r>
            <a:endParaRPr lang="en-US" sz="2800" b="0" i="0" u="none" strike="noStrike" kern="1200" dirty="0">
              <a:ln>
                <a:noFill/>
              </a:ln>
              <a:solidFill>
                <a:srgbClr val="424242"/>
              </a:solidFill>
              <a:latin typeface="Calibri" pitchFamily="34" charset="0"/>
              <a:ea typeface="DejaVu Sans" pitchFamily="2"/>
              <a:cs typeface="DejaVu Sans" pitchFamily="2"/>
            </a:endParaRPr>
          </a:p>
        </p:txBody>
      </p:sp>
      <p:sp>
        <p:nvSpPr>
          <p:cNvPr id="19" name="Rectangle 18"/>
          <p:cNvSpPr/>
          <p:nvPr>
            <p:custDataLst>
              <p:tags r:id="rId14"/>
            </p:custDataLst>
          </p:nvPr>
        </p:nvSpPr>
        <p:spPr>
          <a:xfrm>
            <a:off x="3733800" y="4495800"/>
            <a:ext cx="1600200" cy="1078500"/>
          </a:xfrm>
          <a:prstGeom prst="rect">
            <a:avLst/>
          </a:prstGeom>
        </p:spPr>
        <p:txBody>
          <a:bodyPr wrap="square">
            <a:spAutoFit/>
          </a:bodyPr>
          <a:lstStyle/>
          <a:p>
            <a:pPr>
              <a:lnSpc>
                <a:spcPct val="89000"/>
              </a:lnSpc>
              <a:tabLst>
                <a:tab pos="723900" algn="l"/>
                <a:tab pos="1447800" algn="l"/>
                <a:tab pos="2171700" algn="l"/>
                <a:tab pos="2895600" algn="l"/>
                <a:tab pos="3619500" algn="l"/>
                <a:tab pos="4343400" algn="l"/>
                <a:tab pos="5067300" algn="l"/>
              </a:tabLst>
            </a:pPr>
            <a:r>
              <a:rPr lang="en-US" dirty="0" smtClean="0">
                <a:solidFill>
                  <a:srgbClr val="424242"/>
                </a:solidFill>
                <a:latin typeface="Consolas" pitchFamily="49" charset="0"/>
              </a:rPr>
              <a:t>10100010000</a:t>
            </a:r>
          </a:p>
          <a:p>
            <a:pPr>
              <a:lnSpc>
                <a:spcPct val="89000"/>
              </a:lnSpc>
              <a:tabLst>
                <a:tab pos="723900" algn="l"/>
                <a:tab pos="1447800" algn="l"/>
                <a:tab pos="2171700" algn="l"/>
                <a:tab pos="2895600" algn="l"/>
                <a:tab pos="3619500" algn="l"/>
                <a:tab pos="4343400" algn="l"/>
                <a:tab pos="5067300" algn="l"/>
              </a:tabLst>
            </a:pPr>
            <a:r>
              <a:rPr lang="en-US" dirty="0" smtClean="0">
                <a:solidFill>
                  <a:srgbClr val="424242"/>
                </a:solidFill>
                <a:latin typeface="Consolas" pitchFamily="49" charset="0"/>
              </a:rPr>
              <a:t>10110000011</a:t>
            </a:r>
          </a:p>
          <a:p>
            <a:pPr>
              <a:lnSpc>
                <a:spcPct val="89000"/>
              </a:lnSpc>
              <a:tabLst>
                <a:tab pos="723900" algn="l"/>
                <a:tab pos="1447800" algn="l"/>
                <a:tab pos="2171700" algn="l"/>
                <a:tab pos="2895600" algn="l"/>
                <a:tab pos="3619500" algn="l"/>
                <a:tab pos="4343400" algn="l"/>
                <a:tab pos="5067300" algn="l"/>
              </a:tabLst>
            </a:pPr>
            <a:r>
              <a:rPr lang="en-US" dirty="0" smtClean="0">
                <a:solidFill>
                  <a:srgbClr val="424242"/>
                </a:solidFill>
                <a:latin typeface="Consolas" pitchFamily="49" charset="0"/>
              </a:rPr>
              <a:t>00100010101</a:t>
            </a:r>
          </a:p>
          <a:p>
            <a:pPr>
              <a:lnSpc>
                <a:spcPct val="89000"/>
              </a:lnSpc>
              <a:tabLst>
                <a:tab pos="723900" algn="l"/>
                <a:tab pos="1447800" algn="l"/>
                <a:tab pos="2171700" algn="l"/>
                <a:tab pos="2895600" algn="l"/>
                <a:tab pos="3619500" algn="l"/>
                <a:tab pos="4343400" algn="l"/>
                <a:tab pos="5067300" algn="l"/>
              </a:tabLst>
            </a:pPr>
            <a:r>
              <a:rPr lang="en-US" dirty="0" smtClean="0">
                <a:solidFill>
                  <a:srgbClr val="424242"/>
                </a:solidFill>
                <a:latin typeface="Consolas" pitchFamily="49" charset="0"/>
              </a:rPr>
              <a:t>...</a:t>
            </a:r>
            <a:endParaRPr lang="en-US" dirty="0">
              <a:solidFill>
                <a:srgbClr val="424242"/>
              </a:solidFill>
            </a:endParaRPr>
          </a:p>
        </p:txBody>
      </p:sp>
      <p:sp>
        <p:nvSpPr>
          <p:cNvPr id="20" name="Straight Connector 19"/>
          <p:cNvSpPr/>
          <p:nvPr>
            <p:custDataLst>
              <p:tags r:id="rId15"/>
            </p:custDataLst>
          </p:nvPr>
        </p:nvSpPr>
        <p:spPr>
          <a:xfrm flipH="1">
            <a:off x="2590800" y="5410200"/>
            <a:ext cx="990600" cy="0"/>
          </a:xfrm>
          <a:prstGeom prst="line">
            <a:avLst/>
          </a:prstGeom>
          <a:noFill/>
          <a:ln w="28575">
            <a:solidFill>
              <a:schemeClr val="accent1"/>
            </a:solidFill>
            <a:prstDash val="solid"/>
            <a:headEnd type="arrow" w="med" len="med"/>
            <a:tailEnd type="none" w="med" len="med"/>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dirty="0">
              <a:ln>
                <a:noFill/>
              </a:ln>
              <a:latin typeface="Calibri" pitchFamily="34" charset="0"/>
              <a:ea typeface="DejaVu Sans" pitchFamily="2"/>
              <a:cs typeface="DejaVu Sans" pitchFamily="2"/>
            </a:endParaRPr>
          </a:p>
        </p:txBody>
      </p:sp>
      <p:sp>
        <p:nvSpPr>
          <p:cNvPr id="21" name="Straight Connector 20"/>
          <p:cNvSpPr/>
          <p:nvPr>
            <p:custDataLst>
              <p:tags r:id="rId16"/>
            </p:custDataLst>
          </p:nvPr>
        </p:nvSpPr>
        <p:spPr>
          <a:xfrm>
            <a:off x="2590800" y="4800600"/>
            <a:ext cx="0" cy="609600"/>
          </a:xfrm>
          <a:prstGeom prst="line">
            <a:avLst/>
          </a:prstGeom>
          <a:noFill/>
          <a:ln w="28575">
            <a:solidFill>
              <a:schemeClr val="accent1"/>
            </a:solidFill>
            <a:prstDash val="solid"/>
            <a:headEnd type="arrow" w="med" len="med"/>
            <a:tailEnd type="none" w="med" len="med"/>
          </a:ln>
        </p:spPr>
        <p:txBody>
          <a:bodyPr vert="horz" lIns="99000" tIns="54000" rIns="99000" bIns="54000" anchor="ctr" anchorCtr="1"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pPr>
            <a:endParaRPr lang="en-US" sz="1800" b="0" i="0" u="none" strike="noStrike" kern="1200" dirty="0">
              <a:ln>
                <a:noFill/>
              </a:ln>
              <a:latin typeface="Calibri" pitchFamily="34" charset="0"/>
              <a:ea typeface="DejaVu Sans" pitchFamily="2"/>
              <a:cs typeface="DejaVu Sans" pitchFamily="2"/>
            </a:endParaRPr>
          </a:p>
        </p:txBody>
      </p:sp>
    </p:spTree>
    <p:extLst>
      <p:ext uri="{BB962C8B-B14F-4D97-AF65-F5344CB8AC3E}">
        <p14:creationId xmlns:p14="http://schemas.microsoft.com/office/powerpoint/2010/main" val="3159704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p:bldP spid="20" grpId="0" animBg="1"/>
      <p:bldP spid="2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91440" y="76200"/>
            <a:ext cx="8961120" cy="887417"/>
          </a:xfrm>
        </p:spPr>
        <p:txBody>
          <a:bodyPr>
            <a:normAutofit/>
          </a:bodyPr>
          <a:lstStyle/>
          <a:p>
            <a:r>
              <a:rPr lang="en-US" dirty="0" smtClean="0"/>
              <a:t>Takeaway</a:t>
            </a:r>
            <a:endParaRPr lang="en-US" dirty="0"/>
          </a:p>
        </p:txBody>
      </p:sp>
      <p:sp>
        <p:nvSpPr>
          <p:cNvPr id="3" name="Content Placeholder 2"/>
          <p:cNvSpPr>
            <a:spLocks noGrp="1"/>
          </p:cNvSpPr>
          <p:nvPr>
            <p:ph idx="1"/>
            <p:custDataLst>
              <p:tags r:id="rId2"/>
            </p:custDataLst>
          </p:nvPr>
        </p:nvSpPr>
        <p:spPr>
          <a:xfrm>
            <a:off x="0" y="685800"/>
            <a:ext cx="8915400" cy="6019800"/>
          </a:xfrm>
        </p:spPr>
        <p:txBody>
          <a:bodyPr>
            <a:normAutofit/>
          </a:bodyPr>
          <a:lstStyle/>
          <a:p>
            <a:r>
              <a:rPr lang="en-US" sz="3200" dirty="0" smtClean="0"/>
              <a:t>Assembly is a low-level task</a:t>
            </a:r>
          </a:p>
          <a:p>
            <a:pPr lvl="1"/>
            <a:r>
              <a:rPr lang="en-US" sz="2800" dirty="0" smtClean="0"/>
              <a:t>Need to assemble assembly language into machine code binary.  Requires</a:t>
            </a:r>
          </a:p>
          <a:p>
            <a:pPr lvl="2"/>
            <a:r>
              <a:rPr lang="en-US" sz="2400" dirty="0" smtClean="0"/>
              <a:t>Assembly language instructions</a:t>
            </a:r>
          </a:p>
          <a:p>
            <a:pPr lvl="2"/>
            <a:r>
              <a:rPr lang="en-US" sz="2400" i="1" dirty="0" smtClean="0">
                <a:solidFill>
                  <a:srgbClr val="0070C0"/>
                </a:solidFill>
              </a:rPr>
              <a:t>pseudo-instructions</a:t>
            </a:r>
            <a:endParaRPr lang="en-US" sz="2400" dirty="0" smtClean="0">
              <a:solidFill>
                <a:srgbClr val="0070C0"/>
              </a:solidFill>
            </a:endParaRPr>
          </a:p>
          <a:p>
            <a:pPr lvl="2"/>
            <a:r>
              <a:rPr lang="en-US" sz="2400" dirty="0" smtClean="0"/>
              <a:t>And </a:t>
            </a:r>
            <a:r>
              <a:rPr lang="en-US" sz="2400" dirty="0"/>
              <a:t>Specify layout and data using </a:t>
            </a:r>
            <a:r>
              <a:rPr lang="en-US" sz="2400" i="1" dirty="0">
                <a:solidFill>
                  <a:srgbClr val="0070C0"/>
                </a:solidFill>
              </a:rPr>
              <a:t>assembler directives</a:t>
            </a:r>
            <a:r>
              <a:rPr lang="en-US" sz="2400" dirty="0">
                <a:solidFill>
                  <a:srgbClr val="0070C0"/>
                </a:solidFill>
              </a:rPr>
              <a:t> </a:t>
            </a:r>
          </a:p>
          <a:p>
            <a:pPr lvl="1"/>
            <a:endParaRPr lang="en-US" sz="2800" dirty="0" smtClean="0"/>
          </a:p>
          <a:p>
            <a:pPr lvl="1"/>
            <a:r>
              <a:rPr lang="en-US" sz="2800" dirty="0" smtClean="0"/>
              <a:t>Today, we use a modified Harvard Architecture (Von Neumann architecture) that mixes data and instructions in memory</a:t>
            </a:r>
          </a:p>
          <a:p>
            <a:pPr marL="457200" lvl="1" indent="0">
              <a:buNone/>
            </a:pPr>
            <a:r>
              <a:rPr lang="en-US" sz="2800" dirty="0"/>
              <a:t> </a:t>
            </a:r>
            <a:r>
              <a:rPr lang="en-US" sz="2800" dirty="0" smtClean="0"/>
              <a:t>      … but kept in separate </a:t>
            </a:r>
            <a:r>
              <a:rPr lang="en-US" sz="2800" i="1" dirty="0" smtClean="0">
                <a:solidFill>
                  <a:srgbClr val="0070C0"/>
                </a:solidFill>
              </a:rPr>
              <a:t>segments</a:t>
            </a:r>
            <a:endParaRPr lang="en-US" sz="2800" dirty="0" smtClean="0">
              <a:solidFill>
                <a:srgbClr val="0070C0"/>
              </a:solidFill>
            </a:endParaRPr>
          </a:p>
          <a:p>
            <a:pPr marL="457200" lvl="1" indent="0">
              <a:buNone/>
            </a:pPr>
            <a:r>
              <a:rPr lang="en-US" sz="2800" i="1" dirty="0">
                <a:solidFill>
                  <a:schemeClr val="accent5">
                    <a:lumMod val="60000"/>
                    <a:lumOff val="40000"/>
                  </a:schemeClr>
                </a:solidFill>
              </a:rPr>
              <a:t> </a:t>
            </a:r>
            <a:r>
              <a:rPr lang="en-US" sz="2800" i="1" dirty="0" smtClean="0">
                <a:solidFill>
                  <a:schemeClr val="accent5">
                    <a:lumMod val="60000"/>
                    <a:lumOff val="40000"/>
                  </a:schemeClr>
                </a:solidFill>
              </a:rPr>
              <a:t>      </a:t>
            </a:r>
            <a:r>
              <a:rPr lang="en-US" sz="2800" dirty="0" smtClean="0"/>
              <a:t>… </a:t>
            </a:r>
            <a:r>
              <a:rPr lang="en-US" sz="2800" dirty="0"/>
              <a:t>and has separate caches</a:t>
            </a:r>
            <a:endParaRPr lang="en-US" sz="2800" i="1" dirty="0" smtClean="0">
              <a:solidFill>
                <a:schemeClr val="accent5">
                  <a:lumMod val="60000"/>
                  <a:lumOff val="40000"/>
                </a:schemeClr>
              </a:solidFill>
            </a:endParaRPr>
          </a:p>
        </p:txBody>
      </p:sp>
    </p:spTree>
    <p:extLst>
      <p:ext uri="{BB962C8B-B14F-4D97-AF65-F5344CB8AC3E}">
        <p14:creationId xmlns:p14="http://schemas.microsoft.com/office/powerpoint/2010/main" val="15975386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1987" name="Rectangle 3"/>
          <p:cNvSpPr>
            <a:spLocks noGrp="1" noChangeArrowheads="1"/>
          </p:cNvSpPr>
          <p:nvPr>
            <p:ph idx="1"/>
            <p:custDataLst>
              <p:tags r:id="rId1"/>
            </p:custDataLst>
          </p:nvPr>
        </p:nvSpPr>
        <p:spPr>
          <a:xfrm>
            <a:off x="4114800" y="990600"/>
            <a:ext cx="5181600" cy="5741984"/>
          </a:xfrm>
        </p:spPr>
        <p:txBody>
          <a:bodyPr>
            <a:noAutofit/>
          </a:bodyPr>
          <a:lstStyle/>
          <a:p>
            <a:pPr marL="0" indent="0">
              <a:buNone/>
            </a:pPr>
            <a:r>
              <a:rPr lang="en-US" sz="2800" dirty="0" smtClean="0">
                <a:solidFill>
                  <a:schemeClr val="accent1"/>
                </a:solidFill>
              </a:rPr>
              <a:t>Global labels: </a:t>
            </a:r>
            <a:r>
              <a:rPr lang="en-US" sz="2800" dirty="0" smtClean="0"/>
              <a:t>Externally visible “exported” symbols</a:t>
            </a:r>
          </a:p>
          <a:p>
            <a:pPr marL="457200" indent="-457200">
              <a:buFont typeface="Arial" charset="0"/>
              <a:buChar char="•"/>
            </a:pPr>
            <a:r>
              <a:rPr lang="en-US" sz="2400" dirty="0" smtClean="0"/>
              <a:t>Can be referenced from other object files</a:t>
            </a:r>
          </a:p>
          <a:p>
            <a:pPr marL="457200" indent="-457200">
              <a:buFont typeface="Arial" charset="0"/>
              <a:buChar char="•"/>
            </a:pPr>
            <a:r>
              <a:rPr lang="en-US" sz="2400" dirty="0" smtClean="0"/>
              <a:t>Exported functions, global variables</a:t>
            </a:r>
          </a:p>
          <a:p>
            <a:pPr marL="457200" indent="-457200">
              <a:buFont typeface="Arial" charset="0"/>
              <a:buChar char="•"/>
            </a:pPr>
            <a:r>
              <a:rPr lang="en-US" sz="2400" dirty="0" smtClean="0">
                <a:solidFill>
                  <a:schemeClr val="accent1"/>
                </a:solidFill>
              </a:rPr>
              <a:t>Examples: pi, e, </a:t>
            </a:r>
            <a:r>
              <a:rPr lang="en-US" sz="2400" dirty="0" err="1" smtClean="0">
                <a:solidFill>
                  <a:schemeClr val="accent1"/>
                </a:solidFill>
              </a:rPr>
              <a:t>userid</a:t>
            </a:r>
            <a:r>
              <a:rPr lang="en-US" sz="2400" dirty="0" smtClean="0">
                <a:solidFill>
                  <a:schemeClr val="accent1"/>
                </a:solidFill>
              </a:rPr>
              <a:t>, printf, pick_prime, </a:t>
            </a:r>
            <a:r>
              <a:rPr lang="en-US" sz="2400" dirty="0" err="1" smtClean="0">
                <a:solidFill>
                  <a:schemeClr val="accent1"/>
                </a:solidFill>
              </a:rPr>
              <a:t>pick_random</a:t>
            </a:r>
            <a:endParaRPr lang="en-US" sz="2400" dirty="0" smtClean="0">
              <a:solidFill>
                <a:schemeClr val="accent1"/>
              </a:solidFill>
            </a:endParaRPr>
          </a:p>
          <a:p>
            <a:pPr marL="0" indent="0">
              <a:buNone/>
            </a:pPr>
            <a:r>
              <a:rPr lang="en-US" sz="2800" dirty="0" smtClean="0">
                <a:solidFill>
                  <a:schemeClr val="accent4"/>
                </a:solidFill>
              </a:rPr>
              <a:t>Local labels:  </a:t>
            </a:r>
            <a:r>
              <a:rPr lang="en-US" sz="2800" dirty="0" smtClean="0"/>
              <a:t>Internally visible only symbols</a:t>
            </a:r>
          </a:p>
          <a:p>
            <a:pPr marL="457200" indent="-457200">
              <a:buFont typeface="Arial" charset="0"/>
              <a:buChar char="•"/>
            </a:pPr>
            <a:r>
              <a:rPr lang="en-US" sz="2400" dirty="0" smtClean="0"/>
              <a:t>Only used within this object file</a:t>
            </a:r>
          </a:p>
          <a:p>
            <a:pPr marL="457200" indent="-457200">
              <a:buFont typeface="Arial" charset="0"/>
              <a:buChar char="•"/>
            </a:pPr>
            <a:r>
              <a:rPr lang="en-US" sz="2400" dirty="0" smtClean="0"/>
              <a:t>static functions, static variables, loop labels, …</a:t>
            </a:r>
          </a:p>
          <a:p>
            <a:pPr marL="457200" indent="-457200">
              <a:buFont typeface="Arial" charset="0"/>
              <a:buChar char="•"/>
            </a:pPr>
            <a:r>
              <a:rPr lang="en-US" sz="2400" dirty="0" smtClean="0">
                <a:solidFill>
                  <a:schemeClr val="accent4"/>
                </a:solidFill>
              </a:rPr>
              <a:t>Examples: randomval, is_prime</a:t>
            </a:r>
          </a:p>
        </p:txBody>
      </p:sp>
      <p:sp>
        <p:nvSpPr>
          <p:cNvPr id="2601986" name="Rectangle 2"/>
          <p:cNvSpPr>
            <a:spLocks noGrp="1" noChangeArrowheads="1"/>
          </p:cNvSpPr>
          <p:nvPr>
            <p:ph type="title"/>
            <p:custDataLst>
              <p:tags r:id="rId2"/>
            </p:custDataLst>
          </p:nvPr>
        </p:nvSpPr>
        <p:spPr/>
        <p:txBody>
          <a:bodyPr>
            <a:normAutofit/>
          </a:bodyPr>
          <a:lstStyle/>
          <a:p>
            <a:pPr algn="ctr"/>
            <a:r>
              <a:rPr lang="en-US" dirty="0" smtClean="0"/>
              <a:t>Symbols and References</a:t>
            </a:r>
            <a:endParaRPr lang="en-US" dirty="0"/>
          </a:p>
        </p:txBody>
      </p:sp>
      <p:sp>
        <p:nvSpPr>
          <p:cNvPr id="2" name="Slide Number Placeholder 1"/>
          <p:cNvSpPr>
            <a:spLocks noGrp="1"/>
          </p:cNvSpPr>
          <p:nvPr>
            <p:ph type="sldNum" sz="quarter" idx="10"/>
          </p:nvPr>
        </p:nvSpPr>
        <p:spPr/>
        <p:txBody>
          <a:bodyPr/>
          <a:lstStyle/>
          <a:p>
            <a:fld id="{DAD0A56F-BD0F-4BDF-9912-D1E89E9626C0}" type="slidenum">
              <a:rPr lang="en-US" smtClean="0"/>
              <a:t>16</a:t>
            </a:fld>
            <a:endParaRPr lang="en-US"/>
          </a:p>
        </p:txBody>
      </p:sp>
      <p:sp>
        <p:nvSpPr>
          <p:cNvPr id="8" name="Content Placeholder 2"/>
          <p:cNvSpPr txBox="1">
            <a:spLocks/>
          </p:cNvSpPr>
          <p:nvPr>
            <p:custDataLst>
              <p:tags r:id="rId3"/>
            </p:custDataLst>
          </p:nvPr>
        </p:nvSpPr>
        <p:spPr>
          <a:xfrm>
            <a:off x="76200" y="914400"/>
            <a:ext cx="3886200" cy="5791200"/>
          </a:xfrm>
          <a:prstGeom prst="rect">
            <a:avLst/>
          </a:prstGeom>
          <a:ln w="19050">
            <a:solidFill>
              <a:schemeClr val="tx2">
                <a:lumMod val="50000"/>
              </a:schemeClr>
            </a:solidFill>
          </a:ln>
        </p:spPr>
        <p:txBody>
          <a:bodyPr vert="horz" lIns="91440" tIns="45720" rIns="91440" bIns="45720" rtlCol="0">
            <a:normAutofit fontScale="92500"/>
          </a:bodyPr>
          <a:lstStyle>
            <a:lvl1pPr marL="0" indent="0" algn="l" defTabSz="914400" rtl="0" eaLnBrk="1" latinLnBrk="0" hangingPunct="1">
              <a:spcBef>
                <a:spcPct val="20000"/>
              </a:spcBef>
              <a:buFontTx/>
              <a:buNone/>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5">
                  <a:lumMod val="60000"/>
                  <a:lumOff val="40000"/>
                </a:schemeClr>
              </a:buClr>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accent5">
                  <a:lumMod val="60000"/>
                  <a:lumOff val="40000"/>
                </a:schemeClr>
              </a:buClr>
              <a:buFont typeface="Calibri"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accent5">
                  <a:lumMod val="60000"/>
                  <a:lumOff val="40000"/>
                </a:schemeClr>
              </a:buClr>
              <a:buFont typeface="Wingdings" pitchFamily="2"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accent5">
                  <a:lumMod val="60000"/>
                  <a:lumOff val="40000"/>
                </a:schemeClr>
              </a:buClr>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dirty="0" smtClean="0">
                <a:solidFill>
                  <a:schemeClr val="tx2">
                    <a:lumMod val="50000"/>
                  </a:schemeClr>
                </a:solidFill>
              </a:rPr>
              <a:t>int </a:t>
            </a:r>
            <a:r>
              <a:rPr lang="en-US" sz="2400" dirty="0" smtClean="0">
                <a:solidFill>
                  <a:schemeClr val="accent1"/>
                </a:solidFill>
              </a:rPr>
              <a:t>pi</a:t>
            </a:r>
            <a:r>
              <a:rPr lang="en-US" sz="2400" dirty="0" smtClean="0">
                <a:solidFill>
                  <a:schemeClr val="tx2">
                    <a:lumMod val="50000"/>
                  </a:schemeClr>
                </a:solidFill>
              </a:rPr>
              <a:t> = 3;</a:t>
            </a:r>
          </a:p>
          <a:p>
            <a:r>
              <a:rPr lang="en-US" sz="2400" dirty="0" smtClean="0">
                <a:solidFill>
                  <a:schemeClr val="tx2">
                    <a:lumMod val="50000"/>
                  </a:schemeClr>
                </a:solidFill>
              </a:rPr>
              <a:t>int </a:t>
            </a:r>
            <a:r>
              <a:rPr lang="en-US" sz="2400" dirty="0" smtClean="0">
                <a:solidFill>
                  <a:schemeClr val="accent1"/>
                </a:solidFill>
              </a:rPr>
              <a:t>e</a:t>
            </a:r>
            <a:r>
              <a:rPr lang="en-US" sz="2400" dirty="0" smtClean="0">
                <a:solidFill>
                  <a:schemeClr val="accent2"/>
                </a:solidFill>
              </a:rPr>
              <a:t> </a:t>
            </a:r>
            <a:r>
              <a:rPr lang="en-US" sz="2400" dirty="0" smtClean="0">
                <a:solidFill>
                  <a:schemeClr val="tx2">
                    <a:lumMod val="50000"/>
                  </a:schemeClr>
                </a:solidFill>
              </a:rPr>
              <a:t>= 2;</a:t>
            </a:r>
          </a:p>
          <a:p>
            <a:r>
              <a:rPr lang="en-US" sz="2400" dirty="0" smtClean="0">
                <a:solidFill>
                  <a:schemeClr val="tx2">
                    <a:lumMod val="50000"/>
                  </a:schemeClr>
                </a:solidFill>
              </a:rPr>
              <a:t>static int randomval = 7;</a:t>
            </a:r>
          </a:p>
          <a:p>
            <a:endParaRPr lang="en-US" sz="2400" dirty="0" smtClean="0">
              <a:solidFill>
                <a:schemeClr val="tx2">
                  <a:lumMod val="50000"/>
                </a:schemeClr>
              </a:solidFill>
            </a:endParaRPr>
          </a:p>
          <a:p>
            <a:r>
              <a:rPr lang="en-US" sz="2400" dirty="0" smtClean="0">
                <a:solidFill>
                  <a:schemeClr val="tx2">
                    <a:lumMod val="50000"/>
                  </a:schemeClr>
                </a:solidFill>
              </a:rPr>
              <a:t>extern int </a:t>
            </a:r>
            <a:r>
              <a:rPr lang="en-US" sz="2400" dirty="0" err="1" smtClean="0">
                <a:solidFill>
                  <a:schemeClr val="accent1"/>
                </a:solidFill>
              </a:rPr>
              <a:t>usrid</a:t>
            </a:r>
            <a:r>
              <a:rPr lang="en-US" sz="2400" dirty="0" smtClean="0">
                <a:solidFill>
                  <a:schemeClr val="tx2">
                    <a:lumMod val="50000"/>
                  </a:schemeClr>
                </a:solidFill>
              </a:rPr>
              <a:t>;</a:t>
            </a:r>
          </a:p>
          <a:p>
            <a:r>
              <a:rPr lang="en-US" sz="2400" dirty="0" smtClean="0">
                <a:solidFill>
                  <a:schemeClr val="tx2">
                    <a:lumMod val="50000"/>
                  </a:schemeClr>
                </a:solidFill>
              </a:rPr>
              <a:t>extern int </a:t>
            </a:r>
            <a:r>
              <a:rPr lang="en-US" sz="2400" dirty="0" smtClean="0">
                <a:solidFill>
                  <a:schemeClr val="accent1"/>
                </a:solidFill>
              </a:rPr>
              <a:t>printf</a:t>
            </a:r>
            <a:r>
              <a:rPr lang="en-US" sz="2400" dirty="0" smtClean="0">
                <a:solidFill>
                  <a:schemeClr val="tx2">
                    <a:lumMod val="50000"/>
                  </a:schemeClr>
                </a:solidFill>
              </a:rPr>
              <a:t>(char *</a:t>
            </a:r>
            <a:r>
              <a:rPr lang="en-US" sz="2400" dirty="0" err="1" smtClean="0">
                <a:solidFill>
                  <a:schemeClr val="tx2">
                    <a:lumMod val="50000"/>
                  </a:schemeClr>
                </a:solidFill>
              </a:rPr>
              <a:t>str</a:t>
            </a:r>
            <a:r>
              <a:rPr lang="en-US" sz="2400" dirty="0" smtClean="0">
                <a:solidFill>
                  <a:schemeClr val="tx2">
                    <a:lumMod val="50000"/>
                  </a:schemeClr>
                </a:solidFill>
              </a:rPr>
              <a:t>, …);</a:t>
            </a:r>
          </a:p>
          <a:p>
            <a:endParaRPr lang="en-US" sz="2400" dirty="0" smtClean="0">
              <a:solidFill>
                <a:schemeClr val="tx2">
                  <a:lumMod val="50000"/>
                </a:schemeClr>
              </a:solidFill>
            </a:endParaRPr>
          </a:p>
          <a:p>
            <a:r>
              <a:rPr lang="en-US" sz="2400" dirty="0" smtClean="0">
                <a:solidFill>
                  <a:schemeClr val="tx2">
                    <a:lumMod val="50000"/>
                  </a:schemeClr>
                </a:solidFill>
              </a:rPr>
              <a:t>int square(int x) { … }</a:t>
            </a:r>
          </a:p>
          <a:p>
            <a:r>
              <a:rPr lang="en-US" sz="2400" dirty="0" smtClean="0">
                <a:solidFill>
                  <a:schemeClr val="tx2">
                    <a:lumMod val="50000"/>
                  </a:schemeClr>
                </a:solidFill>
              </a:rPr>
              <a:t>static int </a:t>
            </a:r>
            <a:r>
              <a:rPr lang="en-US" sz="2400" dirty="0" smtClean="0">
                <a:solidFill>
                  <a:schemeClr val="accent4"/>
                </a:solidFill>
              </a:rPr>
              <a:t>is_prime</a:t>
            </a:r>
            <a:r>
              <a:rPr lang="en-US" sz="2400" dirty="0" smtClean="0">
                <a:solidFill>
                  <a:schemeClr val="tx2">
                    <a:lumMod val="50000"/>
                  </a:schemeClr>
                </a:solidFill>
              </a:rPr>
              <a:t>(int x) { … }</a:t>
            </a:r>
          </a:p>
          <a:p>
            <a:r>
              <a:rPr lang="en-US" sz="2400" dirty="0" smtClean="0">
                <a:solidFill>
                  <a:schemeClr val="tx2">
                    <a:lumMod val="50000"/>
                  </a:schemeClr>
                </a:solidFill>
              </a:rPr>
              <a:t>int </a:t>
            </a:r>
            <a:r>
              <a:rPr lang="en-US" sz="2400" dirty="0" smtClean="0">
                <a:solidFill>
                  <a:schemeClr val="accent1"/>
                </a:solidFill>
              </a:rPr>
              <a:t>pick_prime</a:t>
            </a:r>
            <a:r>
              <a:rPr lang="en-US" sz="2400" dirty="0" smtClean="0">
                <a:solidFill>
                  <a:schemeClr val="tx2">
                    <a:lumMod val="50000"/>
                  </a:schemeClr>
                </a:solidFill>
              </a:rPr>
              <a:t>() { … }</a:t>
            </a:r>
          </a:p>
          <a:p>
            <a:r>
              <a:rPr lang="en-US" sz="2400" dirty="0" smtClean="0">
                <a:solidFill>
                  <a:schemeClr val="tx2">
                    <a:lumMod val="50000"/>
                  </a:schemeClr>
                </a:solidFill>
              </a:rPr>
              <a:t>int </a:t>
            </a:r>
            <a:r>
              <a:rPr lang="en-US" sz="2400" dirty="0" err="1" smtClean="0">
                <a:solidFill>
                  <a:schemeClr val="accent1"/>
                </a:solidFill>
              </a:rPr>
              <a:t>get_n</a:t>
            </a:r>
            <a:r>
              <a:rPr lang="en-US" sz="2400" dirty="0" smtClean="0">
                <a:solidFill>
                  <a:schemeClr val="tx2">
                    <a:lumMod val="50000"/>
                  </a:schemeClr>
                </a:solidFill>
              </a:rPr>
              <a:t>() { </a:t>
            </a:r>
          </a:p>
          <a:p>
            <a:r>
              <a:rPr lang="en-US" sz="2400" dirty="0" smtClean="0">
                <a:solidFill>
                  <a:schemeClr val="tx2">
                    <a:lumMod val="50000"/>
                  </a:schemeClr>
                </a:solidFill>
              </a:rPr>
              <a:t>	return </a:t>
            </a:r>
            <a:r>
              <a:rPr lang="en-US" sz="2400" dirty="0" err="1" smtClean="0">
                <a:solidFill>
                  <a:schemeClr val="accent1"/>
                </a:solidFill>
              </a:rPr>
              <a:t>usrid</a:t>
            </a:r>
            <a:r>
              <a:rPr lang="en-US" sz="2400" dirty="0" smtClean="0">
                <a:solidFill>
                  <a:schemeClr val="tx2">
                    <a:lumMod val="50000"/>
                  </a:schemeClr>
                </a:solidFill>
              </a:rPr>
              <a:t>;  </a:t>
            </a:r>
          </a:p>
          <a:p>
            <a:r>
              <a:rPr lang="en-US" sz="2400" dirty="0" smtClean="0">
                <a:solidFill>
                  <a:schemeClr val="tx2">
                    <a:lumMod val="50000"/>
                  </a:schemeClr>
                </a:solidFill>
              </a:rPr>
              <a:t>}</a:t>
            </a:r>
          </a:p>
        </p:txBody>
      </p:sp>
      <p:sp>
        <p:nvSpPr>
          <p:cNvPr id="9" name="TextBox 8"/>
          <p:cNvSpPr txBox="1"/>
          <p:nvPr>
            <p:custDataLst>
              <p:tags r:id="rId4"/>
            </p:custDataLst>
          </p:nvPr>
        </p:nvSpPr>
        <p:spPr>
          <a:xfrm>
            <a:off x="152400" y="314980"/>
            <a:ext cx="1295400" cy="523220"/>
          </a:xfrm>
          <a:prstGeom prst="rect">
            <a:avLst/>
          </a:prstGeom>
          <a:solidFill>
            <a:schemeClr val="bg2"/>
          </a:solidFill>
          <a:ln>
            <a:solidFill>
              <a:schemeClr val="tx2">
                <a:lumMod val="50000"/>
              </a:schemeClr>
            </a:solidFill>
          </a:ln>
        </p:spPr>
        <p:txBody>
          <a:bodyPr wrap="square" rtlCol="0">
            <a:spAutoFit/>
          </a:bodyPr>
          <a:lstStyle/>
          <a:p>
            <a:r>
              <a:rPr lang="en-US" sz="2800" dirty="0" smtClean="0">
                <a:solidFill>
                  <a:schemeClr val="tx2">
                    <a:lumMod val="50000"/>
                  </a:schemeClr>
                </a:solidFill>
              </a:rPr>
              <a:t>math.c</a:t>
            </a:r>
          </a:p>
        </p:txBody>
      </p:sp>
      <p:sp>
        <p:nvSpPr>
          <p:cNvPr id="15" name="TextBox 14"/>
          <p:cNvSpPr txBox="1"/>
          <p:nvPr/>
        </p:nvSpPr>
        <p:spPr>
          <a:xfrm>
            <a:off x="123632" y="6315486"/>
            <a:ext cx="3583032" cy="369332"/>
          </a:xfrm>
          <a:prstGeom prst="rect">
            <a:avLst/>
          </a:prstGeom>
          <a:noFill/>
        </p:spPr>
        <p:txBody>
          <a:bodyPr wrap="none" rtlCol="0">
            <a:spAutoFit/>
          </a:bodyPr>
          <a:lstStyle/>
          <a:p>
            <a:r>
              <a:rPr lang="en-US" i="1" dirty="0" smtClean="0">
                <a:solidFill>
                  <a:srgbClr val="002060"/>
                </a:solidFill>
              </a:rPr>
              <a:t>(extern == defined in another file)</a:t>
            </a:r>
            <a:endParaRPr lang="en-US" i="1" dirty="0">
              <a:solidFill>
                <a:srgbClr val="002060"/>
              </a:solidFill>
            </a:endParaRPr>
          </a:p>
        </p:txBody>
      </p:sp>
    </p:spTree>
    <p:extLst>
      <p:ext uri="{BB962C8B-B14F-4D97-AF65-F5344CB8AC3E}">
        <p14:creationId xmlns:p14="http://schemas.microsoft.com/office/powerpoint/2010/main" val="8984079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idx="1"/>
          </p:nvPr>
        </p:nvSpPr>
        <p:spPr>
          <a:xfrm>
            <a:off x="228600" y="963616"/>
            <a:ext cx="8686800" cy="5462073"/>
          </a:xfrm>
          <a:ln/>
        </p:spPr>
        <p:txBody>
          <a:bodyPr wrap="square">
            <a:spAutoFit/>
          </a:bodyPr>
          <a:lstStyle/>
          <a:p>
            <a:pPr marL="0" indent="0">
              <a:lnSpc>
                <a:spcPct val="102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dirty="0"/>
              <a:t>Example:</a:t>
            </a:r>
          </a:p>
          <a:p>
            <a:pPr marL="480060" lvl="2" indent="0">
              <a:lnSpc>
                <a:spcPct val="102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smtClean="0">
                <a:latin typeface="Consolas" charset="0"/>
                <a:ea typeface="Consolas" charset="0"/>
                <a:cs typeface="Consolas" charset="0"/>
              </a:rPr>
              <a:t>     </a:t>
            </a:r>
            <a:r>
              <a:rPr lang="en-GB" sz="2400" dirty="0" err="1" smtClean="0">
                <a:latin typeface="Consolas" charset="0"/>
                <a:ea typeface="Consolas" charset="0"/>
                <a:cs typeface="Consolas" charset="0"/>
              </a:rPr>
              <a:t>bne</a:t>
            </a:r>
            <a:r>
              <a:rPr lang="en-GB" sz="2400" dirty="0" smtClean="0">
                <a:latin typeface="Consolas" charset="0"/>
                <a:ea typeface="Consolas" charset="0"/>
                <a:cs typeface="Consolas" charset="0"/>
              </a:rPr>
              <a:t> </a:t>
            </a:r>
            <a:r>
              <a:rPr lang="en-GB" sz="2400" dirty="0">
                <a:latin typeface="Consolas" charset="0"/>
                <a:ea typeface="Consolas" charset="0"/>
                <a:cs typeface="Consolas" charset="0"/>
              </a:rPr>
              <a:t>x</a:t>
            </a:r>
            <a:r>
              <a:rPr lang="en-GB" sz="2400" dirty="0" smtClean="0">
                <a:latin typeface="Consolas" charset="0"/>
                <a:ea typeface="Consolas" charset="0"/>
                <a:cs typeface="Consolas" charset="0"/>
              </a:rPr>
              <a:t>1</a:t>
            </a:r>
            <a:r>
              <a:rPr lang="en-GB" sz="2400" dirty="0">
                <a:latin typeface="Consolas" charset="0"/>
                <a:ea typeface="Consolas" charset="0"/>
                <a:cs typeface="Consolas" charset="0"/>
              </a:rPr>
              <a:t>, </a:t>
            </a:r>
            <a:r>
              <a:rPr lang="en-GB" sz="2400" dirty="0" smtClean="0">
                <a:latin typeface="Consolas" charset="0"/>
                <a:ea typeface="Consolas" charset="0"/>
                <a:cs typeface="Consolas" charset="0"/>
              </a:rPr>
              <a:t>x2</a:t>
            </a:r>
            <a:r>
              <a:rPr lang="en-GB" sz="2400" dirty="0">
                <a:latin typeface="Consolas" charset="0"/>
                <a:ea typeface="Consolas" charset="0"/>
                <a:cs typeface="Consolas" charset="0"/>
              </a:rPr>
              <a:t>, </a:t>
            </a:r>
            <a:r>
              <a:rPr lang="en-GB" sz="2400" dirty="0">
                <a:solidFill>
                  <a:schemeClr val="accent2"/>
                </a:solidFill>
                <a:latin typeface="Consolas" charset="0"/>
                <a:ea typeface="Consolas" charset="0"/>
                <a:cs typeface="Consolas" charset="0"/>
              </a:rPr>
              <a:t>L</a:t>
            </a:r>
            <a:r>
              <a:rPr lang="en-GB" sz="2400" dirty="0">
                <a:latin typeface="Consolas" charset="0"/>
                <a:ea typeface="Consolas" charset="0"/>
                <a:cs typeface="Consolas" charset="0"/>
              </a:rPr>
              <a:t/>
            </a:r>
            <a:br>
              <a:rPr lang="en-GB" sz="2400" dirty="0">
                <a:latin typeface="Consolas" charset="0"/>
                <a:ea typeface="Consolas" charset="0"/>
                <a:cs typeface="Consolas" charset="0"/>
              </a:rPr>
            </a:br>
            <a:r>
              <a:rPr lang="en-GB" sz="2400" dirty="0" smtClean="0">
                <a:latin typeface="Consolas" charset="0"/>
                <a:ea typeface="Consolas" charset="0"/>
                <a:cs typeface="Consolas" charset="0"/>
              </a:rPr>
              <a:t>     </a:t>
            </a:r>
            <a:r>
              <a:rPr lang="en-GB" sz="2400" dirty="0" err="1" smtClean="0">
                <a:latin typeface="Consolas" charset="0"/>
                <a:ea typeface="Consolas" charset="0"/>
                <a:cs typeface="Consolas" charset="0"/>
              </a:rPr>
              <a:t>sll</a:t>
            </a:r>
            <a:r>
              <a:rPr lang="en-GB" sz="2400" dirty="0" smtClean="0">
                <a:latin typeface="Consolas" charset="0"/>
                <a:ea typeface="Consolas" charset="0"/>
                <a:cs typeface="Consolas" charset="0"/>
              </a:rPr>
              <a:t> </a:t>
            </a:r>
            <a:r>
              <a:rPr lang="en-GB" sz="2400" dirty="0">
                <a:latin typeface="Consolas" charset="0"/>
                <a:ea typeface="Consolas" charset="0"/>
                <a:cs typeface="Consolas" charset="0"/>
              </a:rPr>
              <a:t>x</a:t>
            </a:r>
            <a:r>
              <a:rPr lang="en-GB" sz="2400" dirty="0" smtClean="0">
                <a:latin typeface="Consolas" charset="0"/>
                <a:ea typeface="Consolas" charset="0"/>
                <a:cs typeface="Consolas" charset="0"/>
              </a:rPr>
              <a:t>0</a:t>
            </a:r>
            <a:r>
              <a:rPr lang="en-GB" sz="2400" dirty="0">
                <a:latin typeface="Consolas" charset="0"/>
                <a:ea typeface="Consolas" charset="0"/>
                <a:cs typeface="Consolas" charset="0"/>
              </a:rPr>
              <a:t>, </a:t>
            </a:r>
            <a:r>
              <a:rPr lang="en-GB" sz="2400" dirty="0" smtClean="0">
                <a:latin typeface="Consolas" charset="0"/>
                <a:ea typeface="Consolas" charset="0"/>
                <a:cs typeface="Consolas" charset="0"/>
              </a:rPr>
              <a:t>x0</a:t>
            </a:r>
            <a:r>
              <a:rPr lang="en-GB" sz="2400" dirty="0">
                <a:latin typeface="Consolas" charset="0"/>
                <a:ea typeface="Consolas" charset="0"/>
                <a:cs typeface="Consolas" charset="0"/>
              </a:rPr>
              <a:t>, </a:t>
            </a:r>
            <a:r>
              <a:rPr lang="en-GB" sz="2400" dirty="0" smtClean="0">
                <a:latin typeface="Consolas" charset="0"/>
                <a:ea typeface="Consolas" charset="0"/>
                <a:cs typeface="Consolas" charset="0"/>
              </a:rPr>
              <a:t>0</a:t>
            </a:r>
          </a:p>
          <a:p>
            <a:pPr marL="537210" lvl="2" indent="0">
              <a:lnSpc>
                <a:spcPct val="102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smtClean="0">
                <a:solidFill>
                  <a:schemeClr val="accent2"/>
                </a:solidFill>
                <a:latin typeface="Consolas" charset="0"/>
                <a:ea typeface="Consolas" charset="0"/>
                <a:cs typeface="Consolas" charset="0"/>
              </a:rPr>
              <a:t>L</a:t>
            </a:r>
            <a:r>
              <a:rPr lang="en-GB" sz="2400" dirty="0">
                <a:solidFill>
                  <a:schemeClr val="accent2"/>
                </a:solidFill>
                <a:latin typeface="Consolas" charset="0"/>
                <a:ea typeface="Consolas" charset="0"/>
                <a:cs typeface="Consolas" charset="0"/>
              </a:rPr>
              <a:t>: </a:t>
            </a:r>
            <a:r>
              <a:rPr lang="en-GB" sz="2400" dirty="0" smtClean="0">
                <a:solidFill>
                  <a:schemeClr val="accent2"/>
                </a:solidFill>
                <a:latin typeface="Consolas" charset="0"/>
                <a:ea typeface="Consolas" charset="0"/>
                <a:cs typeface="Consolas" charset="0"/>
              </a:rPr>
              <a:t> </a:t>
            </a:r>
            <a:r>
              <a:rPr lang="en-GB" sz="2400" dirty="0" err="1" smtClean="0">
                <a:latin typeface="Consolas" charset="0"/>
                <a:ea typeface="Consolas" charset="0"/>
                <a:cs typeface="Consolas" charset="0"/>
              </a:rPr>
              <a:t>addi</a:t>
            </a:r>
            <a:r>
              <a:rPr lang="en-GB" sz="2400" dirty="0" smtClean="0">
                <a:latin typeface="Consolas" charset="0"/>
                <a:ea typeface="Consolas" charset="0"/>
                <a:cs typeface="Consolas" charset="0"/>
              </a:rPr>
              <a:t> x2</a:t>
            </a:r>
            <a:r>
              <a:rPr lang="en-GB" sz="2400" dirty="0">
                <a:latin typeface="Consolas" charset="0"/>
                <a:ea typeface="Consolas" charset="0"/>
                <a:cs typeface="Consolas" charset="0"/>
              </a:rPr>
              <a:t>, </a:t>
            </a:r>
            <a:r>
              <a:rPr lang="en-GB" sz="2400" dirty="0" smtClean="0">
                <a:latin typeface="Consolas" charset="0"/>
                <a:ea typeface="Consolas" charset="0"/>
                <a:cs typeface="Consolas" charset="0"/>
              </a:rPr>
              <a:t>x3</a:t>
            </a:r>
            <a:r>
              <a:rPr lang="en-GB" sz="2400" dirty="0">
                <a:latin typeface="Consolas" charset="0"/>
                <a:ea typeface="Consolas" charset="0"/>
                <a:cs typeface="Consolas" charset="0"/>
              </a:rPr>
              <a:t>, 0x2</a:t>
            </a:r>
          </a:p>
          <a:p>
            <a:pPr marL="0" indent="0">
              <a:lnSpc>
                <a:spcPct val="102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dirty="0"/>
              <a:t>The assembler will change this to</a:t>
            </a:r>
          </a:p>
          <a:p>
            <a:pPr marL="480060" lvl="2" indent="0">
              <a:lnSpc>
                <a:spcPct val="102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smtClean="0">
                <a:latin typeface="Consolas" charset="0"/>
                <a:ea typeface="Consolas" charset="0"/>
                <a:cs typeface="Consolas" charset="0"/>
              </a:rPr>
              <a:t>	</a:t>
            </a:r>
            <a:r>
              <a:rPr lang="en-GB" sz="2400" dirty="0" err="1" smtClean="0">
                <a:latin typeface="Consolas" charset="0"/>
                <a:ea typeface="Consolas" charset="0"/>
                <a:cs typeface="Consolas" charset="0"/>
              </a:rPr>
              <a:t>bne</a:t>
            </a:r>
            <a:r>
              <a:rPr lang="en-GB" sz="2400" dirty="0" smtClean="0">
                <a:latin typeface="Consolas" charset="0"/>
                <a:ea typeface="Consolas" charset="0"/>
                <a:cs typeface="Consolas" charset="0"/>
              </a:rPr>
              <a:t> </a:t>
            </a:r>
            <a:r>
              <a:rPr lang="en-GB" sz="2400" dirty="0">
                <a:latin typeface="Consolas" charset="0"/>
                <a:ea typeface="Consolas" charset="0"/>
                <a:cs typeface="Consolas" charset="0"/>
              </a:rPr>
              <a:t>x</a:t>
            </a:r>
            <a:r>
              <a:rPr lang="en-GB" sz="2400" dirty="0" smtClean="0">
                <a:latin typeface="Consolas" charset="0"/>
                <a:ea typeface="Consolas" charset="0"/>
                <a:cs typeface="Consolas" charset="0"/>
              </a:rPr>
              <a:t>1</a:t>
            </a:r>
            <a:r>
              <a:rPr lang="en-GB" sz="2400" dirty="0">
                <a:latin typeface="Consolas" charset="0"/>
                <a:ea typeface="Consolas" charset="0"/>
                <a:cs typeface="Consolas" charset="0"/>
              </a:rPr>
              <a:t>, </a:t>
            </a:r>
            <a:r>
              <a:rPr lang="en-GB" sz="2400" dirty="0" smtClean="0">
                <a:latin typeface="Consolas" charset="0"/>
                <a:ea typeface="Consolas" charset="0"/>
                <a:cs typeface="Consolas" charset="0"/>
              </a:rPr>
              <a:t>x2</a:t>
            </a:r>
            <a:r>
              <a:rPr lang="en-GB" sz="2400" dirty="0">
                <a:latin typeface="Consolas" charset="0"/>
                <a:ea typeface="Consolas" charset="0"/>
                <a:cs typeface="Consolas" charset="0"/>
              </a:rPr>
              <a:t>, </a:t>
            </a:r>
            <a:r>
              <a:rPr lang="en-GB" sz="2400" dirty="0">
                <a:solidFill>
                  <a:schemeClr val="accent2"/>
                </a:solidFill>
                <a:latin typeface="Consolas" charset="0"/>
                <a:ea typeface="Consolas" charset="0"/>
                <a:cs typeface="Consolas" charset="0"/>
              </a:rPr>
              <a:t>+1</a:t>
            </a:r>
            <a:r>
              <a:rPr lang="en-GB" sz="2400" dirty="0">
                <a:latin typeface="Consolas" charset="0"/>
                <a:ea typeface="Consolas" charset="0"/>
                <a:cs typeface="Consolas" charset="0"/>
              </a:rPr>
              <a:t/>
            </a:r>
            <a:br>
              <a:rPr lang="en-GB" sz="2400" dirty="0">
                <a:latin typeface="Consolas" charset="0"/>
                <a:ea typeface="Consolas" charset="0"/>
                <a:cs typeface="Consolas" charset="0"/>
              </a:rPr>
            </a:br>
            <a:r>
              <a:rPr lang="en-GB" sz="2400" dirty="0" smtClean="0">
                <a:latin typeface="Consolas" charset="0"/>
                <a:ea typeface="Consolas" charset="0"/>
                <a:cs typeface="Consolas" charset="0"/>
              </a:rPr>
              <a:t>	</a:t>
            </a:r>
            <a:r>
              <a:rPr lang="en-GB" sz="2400" dirty="0" err="1" smtClean="0">
                <a:latin typeface="Consolas" charset="0"/>
                <a:ea typeface="Consolas" charset="0"/>
                <a:cs typeface="Consolas" charset="0"/>
              </a:rPr>
              <a:t>sll</a:t>
            </a:r>
            <a:r>
              <a:rPr lang="en-GB" sz="2400" dirty="0" smtClean="0">
                <a:latin typeface="Consolas" charset="0"/>
                <a:ea typeface="Consolas" charset="0"/>
                <a:cs typeface="Consolas" charset="0"/>
              </a:rPr>
              <a:t> </a:t>
            </a:r>
            <a:r>
              <a:rPr lang="en-GB" sz="2400" dirty="0">
                <a:latin typeface="Consolas" charset="0"/>
                <a:ea typeface="Consolas" charset="0"/>
                <a:cs typeface="Consolas" charset="0"/>
              </a:rPr>
              <a:t>x</a:t>
            </a:r>
            <a:r>
              <a:rPr lang="en-GB" sz="2400" dirty="0" smtClean="0">
                <a:latin typeface="Consolas" charset="0"/>
                <a:ea typeface="Consolas" charset="0"/>
                <a:cs typeface="Consolas" charset="0"/>
              </a:rPr>
              <a:t>0</a:t>
            </a:r>
            <a:r>
              <a:rPr lang="en-GB" sz="2400" dirty="0">
                <a:latin typeface="Consolas" charset="0"/>
                <a:ea typeface="Consolas" charset="0"/>
                <a:cs typeface="Consolas" charset="0"/>
              </a:rPr>
              <a:t>, </a:t>
            </a:r>
            <a:r>
              <a:rPr lang="en-GB" sz="2400" dirty="0" smtClean="0">
                <a:latin typeface="Consolas" charset="0"/>
                <a:ea typeface="Consolas" charset="0"/>
                <a:cs typeface="Consolas" charset="0"/>
              </a:rPr>
              <a:t>x0</a:t>
            </a:r>
            <a:r>
              <a:rPr lang="en-GB" sz="2400" dirty="0">
                <a:latin typeface="Consolas" charset="0"/>
                <a:ea typeface="Consolas" charset="0"/>
                <a:cs typeface="Consolas" charset="0"/>
              </a:rPr>
              <a:t>, 0</a:t>
            </a:r>
            <a:br>
              <a:rPr lang="en-GB" sz="2400" dirty="0">
                <a:latin typeface="Consolas" charset="0"/>
                <a:ea typeface="Consolas" charset="0"/>
                <a:cs typeface="Consolas" charset="0"/>
              </a:rPr>
            </a:br>
            <a:r>
              <a:rPr lang="en-GB" sz="2400" dirty="0" smtClean="0">
                <a:latin typeface="Consolas" charset="0"/>
                <a:ea typeface="Consolas" charset="0"/>
                <a:cs typeface="Consolas" charset="0"/>
              </a:rPr>
              <a:t>	</a:t>
            </a:r>
            <a:r>
              <a:rPr lang="en-GB" sz="2400" dirty="0" err="1" smtClean="0">
                <a:latin typeface="Consolas" charset="0"/>
                <a:ea typeface="Consolas" charset="0"/>
                <a:cs typeface="Consolas" charset="0"/>
              </a:rPr>
              <a:t>addi</a:t>
            </a:r>
            <a:r>
              <a:rPr lang="en-GB" sz="2400" dirty="0" smtClean="0">
                <a:latin typeface="Consolas" charset="0"/>
                <a:ea typeface="Consolas" charset="0"/>
                <a:cs typeface="Consolas" charset="0"/>
              </a:rPr>
              <a:t> x2, x3, 0x2</a:t>
            </a:r>
            <a:endParaRPr lang="en-GB" sz="2400" dirty="0">
              <a:latin typeface="Consolas" charset="0"/>
              <a:ea typeface="Consolas" charset="0"/>
              <a:cs typeface="Consolas" charset="0"/>
            </a:endParaRPr>
          </a:p>
          <a:p>
            <a:pPr marL="0" indent="0">
              <a:lnSpc>
                <a:spcPct val="102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dirty="0"/>
              <a:t>Final machine </a:t>
            </a:r>
            <a:r>
              <a:rPr lang="en-GB" dirty="0" smtClean="0"/>
              <a:t>code</a:t>
            </a:r>
          </a:p>
          <a:p>
            <a:pPr marL="308610" lvl="1" indent="0">
              <a:lnSpc>
                <a:spcPct val="102000"/>
              </a:lnSpc>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smtClean="0">
                <a:latin typeface="Consolas" charset="0"/>
                <a:ea typeface="Consolas" charset="0"/>
                <a:cs typeface="Consolas" charset="0"/>
              </a:rPr>
              <a:t>0X1422000</a:t>
            </a:r>
            <a:r>
              <a:rPr lang="en-GB" sz="2400" dirty="0" smtClean="0">
                <a:solidFill>
                  <a:schemeClr val="accent2"/>
                </a:solidFill>
                <a:latin typeface="Consolas" charset="0"/>
                <a:ea typeface="Consolas" charset="0"/>
                <a:cs typeface="Consolas" charset="0"/>
              </a:rPr>
              <a:t>1</a:t>
            </a:r>
            <a:r>
              <a:rPr lang="en-GB" sz="2400" dirty="0" smtClean="0">
                <a:latin typeface="Consolas" charset="0"/>
                <a:ea typeface="Consolas" charset="0"/>
                <a:cs typeface="Consolas" charset="0"/>
              </a:rPr>
              <a:t> # </a:t>
            </a:r>
            <a:r>
              <a:rPr lang="en-GB" sz="2400" dirty="0" err="1" smtClean="0">
                <a:latin typeface="Consolas" charset="0"/>
                <a:ea typeface="Consolas" charset="0"/>
                <a:cs typeface="Consolas" charset="0"/>
              </a:rPr>
              <a:t>bne</a:t>
            </a:r>
            <a:r>
              <a:rPr lang="en-GB" sz="2400" dirty="0" smtClean="0">
                <a:latin typeface="Consolas" charset="0"/>
                <a:ea typeface="Consolas" charset="0"/>
                <a:cs typeface="Consolas" charset="0"/>
              </a:rPr>
              <a:t/>
            </a:r>
            <a:br>
              <a:rPr lang="en-GB" sz="2400" dirty="0" smtClean="0">
                <a:latin typeface="Consolas" charset="0"/>
                <a:ea typeface="Consolas" charset="0"/>
                <a:cs typeface="Consolas" charset="0"/>
              </a:rPr>
            </a:br>
            <a:r>
              <a:rPr lang="en-GB" sz="2400" dirty="0" smtClean="0">
                <a:latin typeface="Consolas" charset="0"/>
                <a:ea typeface="Consolas" charset="0"/>
                <a:cs typeface="Consolas" charset="0"/>
              </a:rPr>
              <a:t>0x00000000 # </a:t>
            </a:r>
            <a:r>
              <a:rPr lang="en-GB" sz="2400" dirty="0" err="1" smtClean="0">
                <a:latin typeface="Consolas" charset="0"/>
                <a:ea typeface="Consolas" charset="0"/>
                <a:cs typeface="Consolas" charset="0"/>
              </a:rPr>
              <a:t>sll</a:t>
            </a:r>
            <a:r>
              <a:rPr lang="en-GB" sz="2400" dirty="0" smtClean="0">
                <a:latin typeface="Consolas" charset="0"/>
                <a:ea typeface="Consolas" charset="0"/>
                <a:cs typeface="Consolas" charset="0"/>
              </a:rPr>
              <a:t/>
            </a:r>
            <a:br>
              <a:rPr lang="en-GB" sz="2400" dirty="0" smtClean="0">
                <a:latin typeface="Consolas" charset="0"/>
                <a:ea typeface="Consolas" charset="0"/>
                <a:cs typeface="Consolas" charset="0"/>
              </a:rPr>
            </a:br>
            <a:r>
              <a:rPr lang="en-GB" sz="2400" dirty="0" smtClean="0">
                <a:latin typeface="Consolas" charset="0"/>
                <a:ea typeface="Consolas" charset="0"/>
                <a:cs typeface="Consolas" charset="0"/>
              </a:rPr>
              <a:t>0x24620002 # addiu</a:t>
            </a:r>
            <a:endParaRPr lang="en-GB" sz="2400" dirty="0">
              <a:latin typeface="Consolas" charset="0"/>
              <a:ea typeface="Consolas" charset="0"/>
              <a:cs typeface="Consolas" charset="0"/>
            </a:endParaRPr>
          </a:p>
        </p:txBody>
      </p:sp>
      <p:sp>
        <p:nvSpPr>
          <p:cNvPr id="11265" name="Rectangle 1"/>
          <p:cNvSpPr>
            <a:spLocks noGrp="1" noChangeArrowheads="1"/>
          </p:cNvSpPr>
          <p:nvPr>
            <p:ph type="title"/>
          </p:nvPr>
        </p:nvSpPr>
        <p:spPr>
          <a:xfrm>
            <a:off x="91440" y="228631"/>
            <a:ext cx="8961120" cy="636521"/>
          </a:xfrm>
          <a:ln/>
        </p:spPr>
        <p:txBody>
          <a:bodyPr wrap="square">
            <a:spAutoFit/>
          </a:bodyPr>
          <a:lstStyle/>
          <a:p>
            <a:pPr>
              <a:lnSpc>
                <a:spcPct val="102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dirty="0" smtClean="0">
                <a:solidFill>
                  <a:schemeClr val="accent1"/>
                </a:solidFill>
              </a:rPr>
              <a:t>Handling forward references</a:t>
            </a:r>
            <a:endParaRPr lang="en-GB" sz="3600" dirty="0">
              <a:solidFill>
                <a:schemeClr val="accent1"/>
              </a:solidFill>
            </a:endParaRPr>
          </a:p>
        </p:txBody>
      </p:sp>
      <p:sp>
        <p:nvSpPr>
          <p:cNvPr id="2" name="Slide Number Placeholder 1"/>
          <p:cNvSpPr>
            <a:spLocks noGrp="1"/>
          </p:cNvSpPr>
          <p:nvPr>
            <p:ph type="sldNum" sz="quarter" idx="10"/>
          </p:nvPr>
        </p:nvSpPr>
        <p:spPr/>
        <p:txBody>
          <a:bodyPr/>
          <a:lstStyle/>
          <a:p>
            <a:fld id="{DAD0A56F-BD0F-4BDF-9912-D1E89E9626C0}" type="slidenum">
              <a:rPr lang="en-US" smtClean="0"/>
              <a:t>17</a:t>
            </a:fld>
            <a:endParaRPr lang="en-US"/>
          </a:p>
        </p:txBody>
      </p:sp>
      <p:sp>
        <p:nvSpPr>
          <p:cNvPr id="21" name="Text Box 7"/>
          <p:cNvSpPr txBox="1">
            <a:spLocks noChangeArrowheads="1"/>
          </p:cNvSpPr>
          <p:nvPr>
            <p:custDataLst>
              <p:tags r:id="rId1"/>
            </p:custDataLst>
          </p:nvPr>
        </p:nvSpPr>
        <p:spPr bwMode="auto">
          <a:xfrm>
            <a:off x="4191000" y="5167543"/>
            <a:ext cx="3962400" cy="1244291"/>
          </a:xfrm>
          <a:prstGeom prst="rect">
            <a:avLst/>
          </a:prstGeom>
          <a:noFill/>
          <a:ln w="9525">
            <a:noFill/>
            <a:round/>
            <a:headEnd/>
            <a:tailEnd/>
          </a:ln>
          <a:effectLst/>
        </p:spPr>
        <p:txBody>
          <a:bodyPr lIns="90000" tIns="83808" rIns="90000" bIns="45000"/>
          <a:lstStyle/>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smtClean="0">
                <a:solidFill>
                  <a:schemeClr val="accent4"/>
                </a:solidFill>
                <a:latin typeface="Consolas" pitchFamily="49" charset="0"/>
              </a:rPr>
              <a:t>actually:	000101...</a:t>
            </a:r>
            <a:endParaRPr lang="en-US" sz="2500" dirty="0">
              <a:solidFill>
                <a:schemeClr val="accent4"/>
              </a:solidFill>
              <a:latin typeface="Consolas" pitchFamily="49" charset="0"/>
            </a:endParaRPr>
          </a:p>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smtClean="0">
                <a:solidFill>
                  <a:schemeClr val="accent4"/>
                </a:solidFill>
                <a:latin typeface="Consolas" pitchFamily="49" charset="0"/>
              </a:rPr>
              <a:t>			000000...</a:t>
            </a:r>
            <a:endParaRPr lang="en-US" sz="2500" dirty="0">
              <a:solidFill>
                <a:schemeClr val="accent4"/>
              </a:solidFill>
              <a:latin typeface="Consolas" pitchFamily="49" charset="0"/>
            </a:endParaRPr>
          </a:p>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smtClean="0">
                <a:solidFill>
                  <a:schemeClr val="accent4"/>
                </a:solidFill>
                <a:latin typeface="Consolas" pitchFamily="49" charset="0"/>
              </a:rPr>
              <a:t>			001001...</a:t>
            </a:r>
            <a:endParaRPr lang="en-US" sz="2500" dirty="0">
              <a:solidFill>
                <a:schemeClr val="accent4"/>
              </a:solidFill>
              <a:latin typeface="Consolas" pitchFamily="49" charset="0"/>
            </a:endParaRPr>
          </a:p>
        </p:txBody>
      </p:sp>
      <p:sp>
        <p:nvSpPr>
          <p:cNvPr id="5" name="TextBox 4"/>
          <p:cNvSpPr txBox="1"/>
          <p:nvPr/>
        </p:nvSpPr>
        <p:spPr>
          <a:xfrm>
            <a:off x="4419600" y="1620200"/>
            <a:ext cx="1965603" cy="461665"/>
          </a:xfrm>
          <a:prstGeom prst="rect">
            <a:avLst/>
          </a:prstGeom>
          <a:noFill/>
        </p:spPr>
        <p:txBody>
          <a:bodyPr wrap="none" rtlCol="0">
            <a:spAutoFit/>
          </a:bodyPr>
          <a:lstStyle/>
          <a:p>
            <a:r>
              <a:rPr lang="en-US" sz="2400" i="1" dirty="0" smtClean="0">
                <a:solidFill>
                  <a:schemeClr val="accent3"/>
                </a:solidFill>
              </a:rPr>
              <a:t>Looking for L</a:t>
            </a:r>
            <a:endParaRPr lang="en-US" sz="2400" i="1" dirty="0">
              <a:solidFill>
                <a:schemeClr val="accent3"/>
              </a:solidFill>
            </a:endParaRPr>
          </a:p>
        </p:txBody>
      </p:sp>
      <p:sp>
        <p:nvSpPr>
          <p:cNvPr id="6" name="TextBox 5"/>
          <p:cNvSpPr txBox="1"/>
          <p:nvPr/>
        </p:nvSpPr>
        <p:spPr>
          <a:xfrm>
            <a:off x="4419600" y="2382200"/>
            <a:ext cx="1314784" cy="461665"/>
          </a:xfrm>
          <a:prstGeom prst="rect">
            <a:avLst/>
          </a:prstGeom>
          <a:noFill/>
        </p:spPr>
        <p:txBody>
          <a:bodyPr wrap="none" rtlCol="0">
            <a:spAutoFit/>
          </a:bodyPr>
          <a:lstStyle/>
          <a:p>
            <a:r>
              <a:rPr lang="en-US" sz="2400" i="1" dirty="0" smtClean="0">
                <a:solidFill>
                  <a:schemeClr val="accent3"/>
                </a:solidFill>
              </a:rPr>
              <a:t>Found L</a:t>
            </a:r>
            <a:endParaRPr lang="en-US" sz="2400" i="1" dirty="0">
              <a:solidFill>
                <a:schemeClr val="accent3"/>
              </a:solidFill>
            </a:endParaRPr>
          </a:p>
        </p:txBody>
      </p:sp>
    </p:spTree>
    <p:extLst>
      <p:ext uri="{BB962C8B-B14F-4D97-AF65-F5344CB8AC3E}">
        <p14:creationId xmlns:p14="http://schemas.microsoft.com/office/powerpoint/2010/main" val="118832370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6">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66">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26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6083" name="Rectangle 3"/>
          <p:cNvSpPr>
            <a:spLocks noGrp="1" noChangeArrowheads="1"/>
          </p:cNvSpPr>
          <p:nvPr>
            <p:ph idx="1"/>
            <p:custDataLst>
              <p:tags r:id="rId1"/>
            </p:custDataLst>
          </p:nvPr>
        </p:nvSpPr>
        <p:spPr>
          <a:xfrm>
            <a:off x="904220" y="990600"/>
            <a:ext cx="7772399" cy="5741984"/>
          </a:xfrm>
        </p:spPr>
        <p:txBody>
          <a:bodyPr>
            <a:normAutofit fontScale="92500" lnSpcReduction="10000"/>
          </a:bodyPr>
          <a:lstStyle/>
          <a:p>
            <a:pPr marL="0" indent="0">
              <a:buNone/>
            </a:pPr>
            <a:r>
              <a:rPr lang="en-GB" dirty="0" smtClean="0">
                <a:solidFill>
                  <a:schemeClr val="accent1"/>
                </a:solidFill>
              </a:rPr>
              <a:t>Header</a:t>
            </a:r>
          </a:p>
          <a:p>
            <a:pPr lvl="1"/>
            <a:r>
              <a:rPr lang="en-GB" dirty="0" smtClean="0"/>
              <a:t>Size and position of pieces of file</a:t>
            </a:r>
          </a:p>
          <a:p>
            <a:pPr marL="0" indent="0">
              <a:buNone/>
            </a:pPr>
            <a:r>
              <a:rPr lang="en-GB" dirty="0" smtClean="0">
                <a:solidFill>
                  <a:schemeClr val="accent1"/>
                </a:solidFill>
              </a:rPr>
              <a:t>Text Segment</a:t>
            </a:r>
          </a:p>
          <a:p>
            <a:pPr lvl="1"/>
            <a:r>
              <a:rPr lang="en-GB" dirty="0" smtClean="0"/>
              <a:t>instructions</a:t>
            </a:r>
          </a:p>
          <a:p>
            <a:pPr marL="0" indent="0">
              <a:buNone/>
            </a:pPr>
            <a:r>
              <a:rPr lang="en-GB" dirty="0" smtClean="0">
                <a:solidFill>
                  <a:schemeClr val="accent1"/>
                </a:solidFill>
              </a:rPr>
              <a:t>Data Segment</a:t>
            </a:r>
          </a:p>
          <a:p>
            <a:pPr lvl="1"/>
            <a:r>
              <a:rPr lang="en-GB" dirty="0" smtClean="0"/>
              <a:t>static data (local/global </a:t>
            </a:r>
            <a:r>
              <a:rPr lang="en-GB" dirty="0" err="1" smtClean="0"/>
              <a:t>vars</a:t>
            </a:r>
            <a:r>
              <a:rPr lang="en-GB" dirty="0" smtClean="0"/>
              <a:t>, strings, constants)</a:t>
            </a:r>
          </a:p>
          <a:p>
            <a:pPr marL="0" indent="0">
              <a:buNone/>
            </a:pPr>
            <a:r>
              <a:rPr lang="en-GB" dirty="0" smtClean="0">
                <a:solidFill>
                  <a:schemeClr val="accent1"/>
                </a:solidFill>
              </a:rPr>
              <a:t>Debugging Information</a:t>
            </a:r>
          </a:p>
          <a:p>
            <a:pPr lvl="1"/>
            <a:r>
              <a:rPr lang="en-GB" dirty="0" smtClean="0"/>
              <a:t>line number </a:t>
            </a:r>
            <a:r>
              <a:rPr lang="en-GB" dirty="0" smtClean="0">
                <a:sym typeface="Wingdings" pitchFamily="2" charset="2"/>
              </a:rPr>
              <a:t> code address map, </a:t>
            </a:r>
            <a:r>
              <a:rPr lang="en-GB" i="1" dirty="0" smtClean="0">
                <a:sym typeface="Wingdings" pitchFamily="2" charset="2"/>
              </a:rPr>
              <a:t>etc.</a:t>
            </a:r>
            <a:endParaRPr lang="en-GB" i="1" dirty="0" smtClean="0"/>
          </a:p>
          <a:p>
            <a:pPr marL="0" indent="0">
              <a:buNone/>
            </a:pPr>
            <a:r>
              <a:rPr lang="en-GB" dirty="0" smtClean="0">
                <a:solidFill>
                  <a:schemeClr val="accent1"/>
                </a:solidFill>
              </a:rPr>
              <a:t>Symbol Table</a:t>
            </a:r>
          </a:p>
          <a:p>
            <a:pPr lvl="1"/>
            <a:r>
              <a:rPr lang="en-GB" dirty="0" smtClean="0"/>
              <a:t>External (exported) references</a:t>
            </a:r>
          </a:p>
          <a:p>
            <a:pPr lvl="1"/>
            <a:r>
              <a:rPr lang="en-GB" dirty="0" smtClean="0"/>
              <a:t>Unresolved (imported) references</a:t>
            </a:r>
          </a:p>
        </p:txBody>
      </p:sp>
      <p:sp>
        <p:nvSpPr>
          <p:cNvPr id="2606082" name="Rectangle 2"/>
          <p:cNvSpPr>
            <a:spLocks noGrp="1" noChangeArrowheads="1"/>
          </p:cNvSpPr>
          <p:nvPr>
            <p:ph type="title"/>
            <p:custDataLst>
              <p:tags r:id="rId2"/>
            </p:custDataLst>
          </p:nvPr>
        </p:nvSpPr>
        <p:spPr/>
        <p:txBody>
          <a:bodyPr>
            <a:normAutofit/>
          </a:bodyPr>
          <a:lstStyle/>
          <a:p>
            <a:r>
              <a:rPr lang="en-GB" dirty="0" smtClean="0"/>
              <a:t>Object file</a:t>
            </a:r>
            <a:endParaRPr lang="en-GB" dirty="0"/>
          </a:p>
        </p:txBody>
      </p:sp>
      <p:sp>
        <p:nvSpPr>
          <p:cNvPr id="2" name="Slide Number Placeholder 1"/>
          <p:cNvSpPr>
            <a:spLocks noGrp="1"/>
          </p:cNvSpPr>
          <p:nvPr>
            <p:ph type="sldNum" sz="quarter" idx="10"/>
          </p:nvPr>
        </p:nvSpPr>
        <p:spPr/>
        <p:txBody>
          <a:bodyPr/>
          <a:lstStyle/>
          <a:p>
            <a:fld id="{DAD0A56F-BD0F-4BDF-9912-D1E89E9626C0}" type="slidenum">
              <a:rPr lang="en-US" smtClean="0"/>
              <a:t>18</a:t>
            </a:fld>
            <a:endParaRPr lang="en-US"/>
          </a:p>
        </p:txBody>
      </p:sp>
      <p:sp>
        <p:nvSpPr>
          <p:cNvPr id="4" name="TextBox 3"/>
          <p:cNvSpPr txBox="1"/>
          <p:nvPr>
            <p:custDataLst>
              <p:tags r:id="rId3"/>
            </p:custDataLst>
          </p:nvPr>
        </p:nvSpPr>
        <p:spPr>
          <a:xfrm rot="16200000">
            <a:off x="-462291" y="3586490"/>
            <a:ext cx="1905000" cy="523220"/>
          </a:xfrm>
          <a:prstGeom prst="rect">
            <a:avLst/>
          </a:prstGeom>
          <a:noFill/>
        </p:spPr>
        <p:txBody>
          <a:bodyPr wrap="square" rtlCol="0">
            <a:spAutoFit/>
          </a:bodyPr>
          <a:lstStyle/>
          <a:p>
            <a:r>
              <a:rPr lang="en-US" sz="2800" dirty="0" smtClean="0">
                <a:solidFill>
                  <a:schemeClr val="accent1"/>
                </a:solidFill>
              </a:rPr>
              <a:t>Object File</a:t>
            </a:r>
          </a:p>
        </p:txBody>
      </p:sp>
      <p:cxnSp>
        <p:nvCxnSpPr>
          <p:cNvPr id="6" name="Straight Connector 5"/>
          <p:cNvCxnSpPr/>
          <p:nvPr>
            <p:custDataLst>
              <p:tags r:id="rId4"/>
            </p:custDataLst>
          </p:nvPr>
        </p:nvCxnSpPr>
        <p:spPr>
          <a:xfrm rot="5400000" flipH="1" flipV="1">
            <a:off x="-495301" y="2019300"/>
            <a:ext cx="20574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custDataLst>
              <p:tags r:id="rId5"/>
            </p:custDataLst>
          </p:nvPr>
        </p:nvCxnSpPr>
        <p:spPr>
          <a:xfrm flipV="1">
            <a:off x="533399" y="4800600"/>
            <a:ext cx="0" cy="167640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custDataLst>
              <p:tags r:id="rId6"/>
            </p:custDataLst>
          </p:nvPr>
        </p:nvCxnSpPr>
        <p:spPr>
          <a:xfrm rot="10800000">
            <a:off x="533399" y="990600"/>
            <a:ext cx="228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custDataLst>
              <p:tags r:id="rId7"/>
            </p:custDataLst>
          </p:nvPr>
        </p:nvCxnSpPr>
        <p:spPr>
          <a:xfrm rot="10800000">
            <a:off x="533399" y="6477000"/>
            <a:ext cx="228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4435944"/>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7235" name="Rectangle 3"/>
          <p:cNvSpPr>
            <a:spLocks noGrp="1" noChangeArrowheads="1"/>
          </p:cNvSpPr>
          <p:nvPr>
            <p:ph idx="1"/>
            <p:custDataLst>
              <p:tags r:id="rId1"/>
            </p:custDataLst>
          </p:nvPr>
        </p:nvSpPr>
        <p:spPr/>
        <p:txBody>
          <a:bodyPr/>
          <a:lstStyle/>
          <a:p>
            <a:pPr marL="0" indent="0">
              <a:buNone/>
            </a:pPr>
            <a:r>
              <a:rPr lang="en-US" dirty="0" smtClean="0"/>
              <a:t>Unix</a:t>
            </a:r>
          </a:p>
          <a:p>
            <a:pPr lvl="1"/>
            <a:r>
              <a:rPr lang="en-US" dirty="0" err="1" smtClean="0"/>
              <a:t>a.out</a:t>
            </a:r>
            <a:endParaRPr lang="en-US" dirty="0" smtClean="0"/>
          </a:p>
          <a:p>
            <a:pPr lvl="1"/>
            <a:r>
              <a:rPr lang="en-US" dirty="0" smtClean="0"/>
              <a:t>COFF: Common Object File Format</a:t>
            </a:r>
          </a:p>
          <a:p>
            <a:pPr lvl="1"/>
            <a:r>
              <a:rPr lang="en-US" dirty="0" smtClean="0"/>
              <a:t>ELF: Executable and Linking Format</a:t>
            </a:r>
          </a:p>
          <a:p>
            <a:pPr lvl="1"/>
            <a:endParaRPr lang="en-US" dirty="0" smtClean="0"/>
          </a:p>
          <a:p>
            <a:pPr marL="0" indent="0">
              <a:buNone/>
            </a:pPr>
            <a:r>
              <a:rPr lang="en-US" dirty="0" smtClean="0"/>
              <a:t>Windows</a:t>
            </a:r>
          </a:p>
          <a:p>
            <a:pPr lvl="1"/>
            <a:r>
              <a:rPr lang="en-US" dirty="0" smtClean="0"/>
              <a:t>PE: Portable Executable</a:t>
            </a:r>
          </a:p>
          <a:p>
            <a:endParaRPr lang="en-US" dirty="0" smtClean="0"/>
          </a:p>
          <a:p>
            <a:pPr marL="0" indent="0">
              <a:buNone/>
            </a:pPr>
            <a:r>
              <a:rPr lang="en-US" dirty="0" smtClean="0"/>
              <a:t>All support both executable and object files</a:t>
            </a:r>
            <a:endParaRPr lang="en-US" dirty="0"/>
          </a:p>
        </p:txBody>
      </p:sp>
      <p:sp>
        <p:nvSpPr>
          <p:cNvPr id="3167234" name="Rectangle 2"/>
          <p:cNvSpPr>
            <a:spLocks noGrp="1" noChangeArrowheads="1"/>
          </p:cNvSpPr>
          <p:nvPr>
            <p:ph type="title"/>
            <p:custDataLst>
              <p:tags r:id="rId2"/>
            </p:custDataLst>
          </p:nvPr>
        </p:nvSpPr>
        <p:spPr/>
        <p:txBody>
          <a:bodyPr>
            <a:normAutofit/>
          </a:bodyPr>
          <a:lstStyle/>
          <a:p>
            <a:r>
              <a:rPr lang="en-US" dirty="0" smtClean="0"/>
              <a:t>Object File Formats</a:t>
            </a:r>
            <a:endParaRPr lang="en-US" dirty="0"/>
          </a:p>
        </p:txBody>
      </p:sp>
      <p:sp>
        <p:nvSpPr>
          <p:cNvPr id="2" name="Slide Number Placeholder 1"/>
          <p:cNvSpPr>
            <a:spLocks noGrp="1"/>
          </p:cNvSpPr>
          <p:nvPr>
            <p:ph type="sldNum" sz="quarter" idx="10"/>
          </p:nvPr>
        </p:nvSpPr>
        <p:spPr/>
        <p:txBody>
          <a:bodyPr/>
          <a:lstStyle/>
          <a:p>
            <a:fld id="{DAD0A56F-BD0F-4BDF-9912-D1E89E9626C0}" type="slidenum">
              <a:rPr lang="en-US" smtClean="0"/>
              <a:t>19</a:t>
            </a:fld>
            <a:endParaRPr lang="en-US"/>
          </a:p>
        </p:txBody>
      </p:sp>
    </p:spTree>
    <p:extLst>
      <p:ext uri="{BB962C8B-B14F-4D97-AF65-F5344CB8AC3E}">
        <p14:creationId xmlns:p14="http://schemas.microsoft.com/office/powerpoint/2010/main" val="1404072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Text Box 5"/>
          <p:cNvSpPr txBox="1">
            <a:spLocks noChangeArrowheads="1"/>
          </p:cNvSpPr>
          <p:nvPr>
            <p:custDataLst>
              <p:tags r:id="rId1"/>
            </p:custDataLst>
          </p:nvPr>
        </p:nvSpPr>
        <p:spPr bwMode="auto">
          <a:xfrm>
            <a:off x="2420520" y="1676400"/>
            <a:ext cx="2982240" cy="1244291"/>
          </a:xfrm>
          <a:prstGeom prst="rect">
            <a:avLst/>
          </a:prstGeom>
          <a:noFill/>
          <a:ln w="9525">
            <a:noFill/>
            <a:round/>
            <a:headEnd/>
            <a:tailEnd/>
          </a:ln>
          <a:effectLst/>
        </p:spPr>
        <p:txBody>
          <a:bodyPr lIns="90000" tIns="83808" rIns="90000" bIns="45000"/>
          <a:lstStyle/>
          <a:p>
            <a:pPr marL="0" marR="0" lvl="0" indent="0" algn="l" defTabSz="914400" rtl="0" eaLnBrk="1" fontAlgn="auto" latinLnBrk="0" hangingPunct="1">
              <a:lnSpc>
                <a:spcPct val="89000"/>
              </a:lnSpc>
              <a:spcBef>
                <a:spcPts val="0"/>
              </a:spcBef>
              <a:spcAft>
                <a:spcPts val="0"/>
              </a:spcAft>
              <a:buClrTx/>
              <a:buSzTx/>
              <a:buFontTx/>
              <a:buNone/>
              <a:tabLst>
                <a:tab pos="829366" algn="l"/>
                <a:tab pos="1313162" algn="l"/>
                <a:tab pos="1969745" algn="l"/>
                <a:tab pos="2626327" algn="l"/>
                <a:tab pos="3282907" algn="l"/>
                <a:tab pos="3939490" algn="l"/>
                <a:tab pos="4596072" algn="l"/>
                <a:tab pos="5252653" algn="l"/>
              </a:tabLst>
              <a:defRPr/>
            </a:pPr>
            <a:r>
              <a:rPr kumimoji="0" lang="en-US" sz="2500" b="0" i="0" u="none" strike="noStrike" kern="1200" cap="none" spc="0" normalizeH="0" baseline="0" noProof="0" dirty="0" err="1">
                <a:ln>
                  <a:noFill/>
                </a:ln>
                <a:solidFill>
                  <a:srgbClr val="0070C0"/>
                </a:solidFill>
                <a:effectLst/>
                <a:uLnTx/>
                <a:uFillTx/>
                <a:latin typeface="Consolas" pitchFamily="49" charset="0"/>
                <a:ea typeface="+mn-ea"/>
                <a:cs typeface="+mn-cs"/>
              </a:rPr>
              <a:t>addi</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x5</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x0</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10</a:t>
            </a:r>
            <a:endPar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endParaRPr>
          </a:p>
          <a:p>
            <a:pPr marL="0" marR="0" lvl="0" indent="0" algn="l" defTabSz="914400" rtl="0" eaLnBrk="1" fontAlgn="auto" latinLnBrk="0" hangingPunct="1">
              <a:lnSpc>
                <a:spcPct val="89000"/>
              </a:lnSpc>
              <a:spcBef>
                <a:spcPts val="0"/>
              </a:spcBef>
              <a:spcAft>
                <a:spcPts val="0"/>
              </a:spcAft>
              <a:buClrTx/>
              <a:buSzTx/>
              <a:buFontTx/>
              <a:buNone/>
              <a:tabLst>
                <a:tab pos="829366" algn="l"/>
                <a:tab pos="1313162" algn="l"/>
                <a:tab pos="1969745" algn="l"/>
                <a:tab pos="2626327" algn="l"/>
                <a:tab pos="3282907" algn="l"/>
                <a:tab pos="3939490" algn="l"/>
                <a:tab pos="4596072" algn="l"/>
                <a:tab pos="5252653" algn="l"/>
              </a:tabLst>
              <a:defRPr/>
            </a:pPr>
            <a:r>
              <a:rPr kumimoji="0" lang="en-US" sz="2500" b="0" i="0" u="none" strike="noStrike" kern="1200" cap="none" spc="0" normalizeH="0" baseline="0" noProof="0" dirty="0" err="1">
                <a:ln>
                  <a:noFill/>
                </a:ln>
                <a:solidFill>
                  <a:srgbClr val="0070C0"/>
                </a:solidFill>
                <a:effectLst/>
                <a:uLnTx/>
                <a:uFillTx/>
                <a:latin typeface="Consolas" pitchFamily="49" charset="0"/>
                <a:ea typeface="+mn-ea"/>
                <a:cs typeface="+mn-cs"/>
              </a:rPr>
              <a:t>muli</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x5</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x5</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2</a:t>
            </a:r>
            <a:endPar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endParaRPr>
          </a:p>
          <a:p>
            <a:pPr marL="0" marR="0" lvl="0" indent="0" algn="l" defTabSz="914400" rtl="0" eaLnBrk="1" fontAlgn="auto" latinLnBrk="0" hangingPunct="1">
              <a:lnSpc>
                <a:spcPct val="89000"/>
              </a:lnSpc>
              <a:spcBef>
                <a:spcPts val="0"/>
              </a:spcBef>
              <a:spcAft>
                <a:spcPts val="0"/>
              </a:spcAft>
              <a:buClrTx/>
              <a:buSzTx/>
              <a:buFontTx/>
              <a:buNone/>
              <a:tabLst>
                <a:tab pos="829366" algn="l"/>
                <a:tab pos="1313162" algn="l"/>
                <a:tab pos="1969745" algn="l"/>
                <a:tab pos="2626327" algn="l"/>
                <a:tab pos="3282907" algn="l"/>
                <a:tab pos="3939490" algn="l"/>
                <a:tab pos="4596072" algn="l"/>
                <a:tab pos="5252653" algn="l"/>
              </a:tabLst>
              <a:defRPr/>
            </a:pPr>
            <a:r>
              <a:rPr kumimoji="0" lang="en-US" sz="2500" b="0" i="0" u="none" strike="noStrike" kern="1200" cap="none" spc="0" normalizeH="0" baseline="0" noProof="0" dirty="0" err="1">
                <a:ln>
                  <a:noFill/>
                </a:ln>
                <a:solidFill>
                  <a:srgbClr val="0070C0"/>
                </a:solidFill>
                <a:effectLst/>
                <a:uLnTx/>
                <a:uFillTx/>
                <a:latin typeface="Consolas" pitchFamily="49" charset="0"/>
                <a:ea typeface="+mn-ea"/>
                <a:cs typeface="+mn-cs"/>
              </a:rPr>
              <a:t>addi</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x5</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x5</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15</a:t>
            </a:r>
            <a:endPar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endParaRPr>
          </a:p>
        </p:txBody>
      </p:sp>
      <p:pic>
        <p:nvPicPr>
          <p:cNvPr id="1027" name="Picture 3"/>
          <p:cNvPicPr>
            <a:picLocks noChangeAspect="1" noChangeArrowheads="1"/>
          </p:cNvPicPr>
          <p:nvPr/>
        </p:nvPicPr>
        <p:blipFill>
          <a:blip r:embed="rId29" cstate="print">
            <a:extLst>
              <a:ext uri="{28A0092B-C50C-407E-A947-70E740481C1C}">
                <a14:useLocalDpi xmlns:a14="http://schemas.microsoft.com/office/drawing/2010/main" val="0"/>
              </a:ext>
            </a:extLst>
          </a:blip>
          <a:srcRect/>
          <a:stretch>
            <a:fillRect/>
          </a:stretch>
        </p:blipFill>
        <p:spPr bwMode="auto">
          <a:xfrm>
            <a:off x="4827116" y="4887192"/>
            <a:ext cx="2238052" cy="150703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custDataLst>
              <p:tags r:id="rId2"/>
            </p:custDataLst>
          </p:nvPr>
        </p:nvSpPr>
        <p:spPr>
          <a:xfrm>
            <a:off x="91440" y="-76200"/>
            <a:ext cx="8961120" cy="887417"/>
          </a:xfrm>
        </p:spPr>
        <p:txBody>
          <a:bodyPr>
            <a:normAutofit fontScale="90000"/>
          </a:bodyPr>
          <a:lstStyle/>
          <a:p>
            <a:r>
              <a:rPr lang="en-US" dirty="0" smtClean="0">
                <a:solidFill>
                  <a:schemeClr val="tx2"/>
                </a:solidFill>
              </a:rPr>
              <a:t>Big Picture: Where are we going?</a:t>
            </a:r>
            <a:endParaRPr lang="en-US" dirty="0">
              <a:solidFill>
                <a:schemeClr val="tx2"/>
              </a:solidFill>
            </a:endParaRPr>
          </a:p>
        </p:txBody>
      </p:sp>
      <p:sp>
        <p:nvSpPr>
          <p:cNvPr id="4" name="Slide Number Placeholder 3"/>
          <p:cNvSpPr>
            <a:spLocks noGrp="1"/>
          </p:cNvSpPr>
          <p:nvPr>
            <p:ph type="sldNum" sz="quarter" idx="10"/>
            <p:custDataLst>
              <p:tags r:id="rId3"/>
            </p:custDataLst>
          </p:nvPr>
        </p:nvSpPr>
        <p:spPr>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9EB2656-1F71-48FF-8CBF-4CFD95C1BAB2}" type="slidenum">
              <a:rPr kumimoji="0" lang="en-US" sz="1600" b="0" i="0" u="none" strike="noStrike" kern="1200" cap="small" spc="0" normalizeH="0" baseline="0" noProof="0" smtClean="0">
                <a:ln>
                  <a:noFill/>
                </a:ln>
                <a:solidFill>
                  <a:srgbClr val="424242">
                    <a:lumMod val="75000"/>
                  </a:srgbClr>
                </a:solidFill>
                <a:effectLst/>
                <a:uLnTx/>
                <a:uFillTx/>
                <a:latin typeface="Source Sans Pro"/>
                <a:ea typeface="+mn-ea"/>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US" sz="1600" b="0" i="0" u="none" strike="noStrike" kern="1200" cap="small" spc="0" normalizeH="0" baseline="0" noProof="0" dirty="0">
              <a:ln>
                <a:noFill/>
              </a:ln>
              <a:solidFill>
                <a:srgbClr val="424242">
                  <a:lumMod val="75000"/>
                </a:srgbClr>
              </a:solidFill>
              <a:effectLst/>
              <a:uLnTx/>
              <a:uFillTx/>
              <a:latin typeface="Source Sans Pro"/>
              <a:ea typeface="+mn-ea"/>
            </a:endParaRPr>
          </a:p>
        </p:txBody>
      </p:sp>
      <p:sp>
        <p:nvSpPr>
          <p:cNvPr id="7" name="Text Box 2"/>
          <p:cNvSpPr txBox="1">
            <a:spLocks noChangeArrowheads="1"/>
          </p:cNvSpPr>
          <p:nvPr>
            <p:custDataLst>
              <p:tags r:id="rId4"/>
            </p:custDataLst>
          </p:nvPr>
        </p:nvSpPr>
        <p:spPr bwMode="auto">
          <a:xfrm>
            <a:off x="2420520" y="770673"/>
            <a:ext cx="3110400" cy="829527"/>
          </a:xfrm>
          <a:prstGeom prst="rect">
            <a:avLst/>
          </a:prstGeom>
          <a:noFill/>
          <a:ln w="9525">
            <a:noFill/>
            <a:round/>
            <a:headEnd/>
            <a:tailEnd/>
          </a:ln>
          <a:effectLst/>
        </p:spPr>
        <p:txBody>
          <a:bodyPr lIns="90000" tIns="83808" rIns="90000" bIns="45000"/>
          <a:lstStyle/>
          <a:p>
            <a:pPr marL="0" marR="0" lvl="0" indent="0" algn="l" defTabSz="914400" rtl="0" eaLnBrk="1" fontAlgn="auto" latinLnBrk="0" hangingPunct="1">
              <a:lnSpc>
                <a:spcPct val="89000"/>
              </a:lnSpc>
              <a:spcBef>
                <a:spcPts val="0"/>
              </a:spcBef>
              <a:spcAft>
                <a:spcPts val="0"/>
              </a:spcAft>
              <a:buClrTx/>
              <a:buSzTx/>
              <a:buFontTx/>
              <a:buNone/>
              <a:tabLst>
                <a:tab pos="656582" algn="l"/>
                <a:tab pos="1313162" algn="l"/>
                <a:tab pos="1969745" algn="l"/>
                <a:tab pos="2626327" algn="l"/>
              </a:tabLst>
              <a:defRPr/>
            </a:pPr>
            <a:r>
              <a:rPr kumimoji="0" lang="en-US" sz="2500" b="0" i="0" u="none" strike="noStrike" kern="1200" cap="none" spc="0" normalizeH="0" baseline="0" noProof="0" dirty="0" err="1">
                <a:ln>
                  <a:noFill/>
                </a:ln>
                <a:solidFill>
                  <a:srgbClr val="0070C0"/>
                </a:solidFill>
                <a:effectLst/>
                <a:uLnTx/>
                <a:uFillTx/>
                <a:latin typeface="Consolas" pitchFamily="49" charset="0"/>
                <a:ea typeface="+mn-ea"/>
                <a:cs typeface="+mn-cs"/>
              </a:rPr>
              <a:t>int</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x = 10;</a:t>
            </a:r>
          </a:p>
          <a:p>
            <a:pPr marL="0" marR="0" lvl="0" indent="0" algn="l" defTabSz="914400" rtl="0" eaLnBrk="1" fontAlgn="auto" latinLnBrk="0" hangingPunct="1">
              <a:lnSpc>
                <a:spcPct val="89000"/>
              </a:lnSpc>
              <a:spcBef>
                <a:spcPts val="0"/>
              </a:spcBef>
              <a:spcAft>
                <a:spcPts val="0"/>
              </a:spcAft>
              <a:buClrTx/>
              <a:buSzTx/>
              <a:buFontTx/>
              <a:buNone/>
              <a:tabLst>
                <a:tab pos="656582" algn="l"/>
                <a:tab pos="1313162" algn="l"/>
                <a:tab pos="1969745" algn="l"/>
                <a:tab pos="2626327" algn="l"/>
              </a:tabLst>
              <a:defRPr/>
            </a:pP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x =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2 * x </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15;</a:t>
            </a:r>
            <a:endPar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endParaRPr>
          </a:p>
        </p:txBody>
      </p:sp>
      <p:sp>
        <p:nvSpPr>
          <p:cNvPr id="8" name="Text Box 3"/>
          <p:cNvSpPr txBox="1">
            <a:spLocks noChangeArrowheads="1"/>
          </p:cNvSpPr>
          <p:nvPr>
            <p:custDataLst>
              <p:tags r:id="rId5"/>
            </p:custDataLst>
          </p:nvPr>
        </p:nvSpPr>
        <p:spPr bwMode="auto">
          <a:xfrm>
            <a:off x="963300" y="762000"/>
            <a:ext cx="430560" cy="495412"/>
          </a:xfrm>
          <a:prstGeom prst="rect">
            <a:avLst/>
          </a:prstGeom>
          <a:noFill/>
          <a:ln w="9525">
            <a:noFill/>
            <a:round/>
            <a:headEnd/>
            <a:tailEnd/>
          </a:ln>
          <a:effectLst/>
        </p:spPr>
        <p:txBody>
          <a:bodyPr wrap="none" lIns="90000" tIns="73224" rIns="90000" bIns="4500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900" b="0" i="0" u="none" strike="noStrike" kern="1200" cap="none" spc="0" normalizeH="0" baseline="0" noProof="0" dirty="0">
                <a:ln>
                  <a:noFill/>
                </a:ln>
                <a:solidFill>
                  <a:srgbClr val="424242"/>
                </a:solidFill>
                <a:effectLst/>
                <a:uLnTx/>
                <a:uFillTx/>
                <a:latin typeface="Calibri" pitchFamily="34" charset="0"/>
                <a:ea typeface="+mn-ea"/>
                <a:cs typeface="+mn-cs"/>
              </a:rPr>
              <a:t>C</a:t>
            </a:r>
          </a:p>
        </p:txBody>
      </p:sp>
      <p:sp>
        <p:nvSpPr>
          <p:cNvPr id="10" name="AutoShape 4"/>
          <p:cNvSpPr>
            <a:spLocks noChangeArrowheads="1"/>
          </p:cNvSpPr>
          <p:nvPr>
            <p:custDataLst>
              <p:tags r:id="rId6"/>
            </p:custDataLst>
          </p:nvPr>
        </p:nvSpPr>
        <p:spPr bwMode="auto">
          <a:xfrm>
            <a:off x="38100" y="1244867"/>
            <a:ext cx="2280960" cy="622145"/>
          </a:xfrm>
          <a:prstGeom prst="downArrow">
            <a:avLst>
              <a:gd name="adj1" fmla="val 70028"/>
              <a:gd name="adj2" fmla="val 51169"/>
            </a:avLst>
          </a:prstGeom>
          <a:solidFill>
            <a:schemeClr val="accent5"/>
          </a:solidFill>
          <a:ln w="9525">
            <a:solidFill>
              <a:srgbClr val="000000"/>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r>
              <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rPr>
              <a:t>compiler</a:t>
            </a:r>
          </a:p>
        </p:txBody>
      </p:sp>
      <p:sp>
        <p:nvSpPr>
          <p:cNvPr id="12" name="Text Box 6"/>
          <p:cNvSpPr txBox="1">
            <a:spLocks noChangeArrowheads="1"/>
          </p:cNvSpPr>
          <p:nvPr>
            <p:custDataLst>
              <p:tags r:id="rId7"/>
            </p:custDataLst>
          </p:nvPr>
        </p:nvSpPr>
        <p:spPr bwMode="auto">
          <a:xfrm>
            <a:off x="317460" y="1790812"/>
            <a:ext cx="1722240" cy="1322059"/>
          </a:xfrm>
          <a:prstGeom prst="rect">
            <a:avLst/>
          </a:prstGeom>
          <a:noFill/>
          <a:ln w="9525">
            <a:noFill/>
            <a:round/>
            <a:headEnd/>
            <a:tailEnd/>
          </a:ln>
          <a:effectLst/>
        </p:spPr>
        <p:txBody>
          <a:bodyPr wrap="none" lIns="90000" tIns="73224" rIns="90000" bIns="45000"/>
          <a:lstStyle/>
          <a:p>
            <a:pPr marL="0" marR="0" lvl="0" indent="0" algn="ctr" defTabSz="914400" rtl="0" eaLnBrk="1" fontAlgn="auto" latinLnBrk="0" hangingPunct="1">
              <a:lnSpc>
                <a:spcPct val="90000"/>
              </a:lnSpc>
              <a:spcBef>
                <a:spcPts val="0"/>
              </a:spcBef>
              <a:spcAft>
                <a:spcPts val="0"/>
              </a:spcAft>
              <a:buClrTx/>
              <a:buSzTx/>
              <a:buFontTx/>
              <a:buNone/>
              <a:tabLst>
                <a:tab pos="656582" algn="l"/>
                <a:tab pos="1313162" algn="l"/>
              </a:tabLst>
              <a:defRPr/>
            </a:pPr>
            <a:r>
              <a:rPr kumimoji="0" lang="en-US" sz="2900" b="0" i="0" u="none" strike="noStrike" kern="1200" cap="none" spc="0" normalizeH="0" baseline="0" noProof="0" dirty="0" smtClean="0">
                <a:ln>
                  <a:noFill/>
                </a:ln>
                <a:solidFill>
                  <a:srgbClr val="424242"/>
                </a:solidFill>
                <a:effectLst/>
                <a:uLnTx/>
                <a:uFillTx/>
                <a:latin typeface="Calibri" pitchFamily="34" charset="0"/>
                <a:ea typeface="+mn-ea"/>
                <a:cs typeface="+mn-cs"/>
              </a:rPr>
              <a:t>RISC-V</a:t>
            </a:r>
            <a:endParaRPr kumimoji="0" lang="en-US" sz="2900" b="0" i="0" u="none" strike="noStrike" kern="1200" cap="none" spc="0" normalizeH="0" baseline="0" noProof="0" dirty="0">
              <a:ln>
                <a:noFill/>
              </a:ln>
              <a:solidFill>
                <a:srgbClr val="424242"/>
              </a:solidFill>
              <a:effectLst/>
              <a:uLnTx/>
              <a:uFillTx/>
              <a:latin typeface="Calibri" pitchFamily="34" charset="0"/>
              <a:ea typeface="+mn-ea"/>
              <a:cs typeface="+mn-cs"/>
            </a:endParaRPr>
          </a:p>
          <a:p>
            <a:pPr marL="0" marR="0" lvl="0" indent="0" algn="ctr" defTabSz="914400" rtl="0" eaLnBrk="1" fontAlgn="auto" latinLnBrk="0" hangingPunct="1">
              <a:lnSpc>
                <a:spcPct val="90000"/>
              </a:lnSpc>
              <a:spcBef>
                <a:spcPts val="0"/>
              </a:spcBef>
              <a:spcAft>
                <a:spcPts val="0"/>
              </a:spcAft>
              <a:buClrTx/>
              <a:buSzTx/>
              <a:buFontTx/>
              <a:buNone/>
              <a:tabLst>
                <a:tab pos="656582" algn="l"/>
                <a:tab pos="1313162" algn="l"/>
              </a:tabLst>
              <a:defRPr/>
            </a:pPr>
            <a:r>
              <a:rPr kumimoji="0" lang="en-US" sz="2900" b="0" i="0" u="none" strike="noStrike" kern="1200" cap="none" spc="0" normalizeH="0" baseline="0" noProof="0" dirty="0" smtClean="0">
                <a:ln>
                  <a:noFill/>
                </a:ln>
                <a:solidFill>
                  <a:srgbClr val="424242"/>
                </a:solidFill>
                <a:effectLst/>
                <a:uLnTx/>
                <a:uFillTx/>
                <a:latin typeface="Calibri" pitchFamily="34" charset="0"/>
                <a:ea typeface="+mn-ea"/>
                <a:cs typeface="+mn-cs"/>
              </a:rPr>
              <a:t>assembly</a:t>
            </a:r>
            <a:endParaRPr kumimoji="0" lang="en-US" sz="29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15" name="Text Box 8"/>
          <p:cNvSpPr txBox="1">
            <a:spLocks noChangeArrowheads="1"/>
          </p:cNvSpPr>
          <p:nvPr>
            <p:custDataLst>
              <p:tags r:id="rId8"/>
            </p:custDataLst>
          </p:nvPr>
        </p:nvSpPr>
        <p:spPr bwMode="auto">
          <a:xfrm>
            <a:off x="434700" y="3130912"/>
            <a:ext cx="1487760" cy="1322059"/>
          </a:xfrm>
          <a:prstGeom prst="rect">
            <a:avLst/>
          </a:prstGeom>
          <a:noFill/>
          <a:ln w="9525">
            <a:noFill/>
            <a:round/>
            <a:headEnd/>
            <a:tailEnd/>
          </a:ln>
          <a:effectLst/>
        </p:spPr>
        <p:txBody>
          <a:bodyPr wrap="square" lIns="90000" tIns="73224" rIns="90000" bIns="45000"/>
          <a:lstStyle/>
          <a:p>
            <a:pPr marL="0" marR="0" lvl="0" indent="0" algn="ctr" defTabSz="914400" rtl="0" eaLnBrk="1" fontAlgn="auto" latinLnBrk="0" hangingPunct="1">
              <a:lnSpc>
                <a:spcPct val="90000"/>
              </a:lnSpc>
              <a:spcBef>
                <a:spcPts val="0"/>
              </a:spcBef>
              <a:spcAft>
                <a:spcPts val="0"/>
              </a:spcAft>
              <a:buClrTx/>
              <a:buSzTx/>
              <a:buFontTx/>
              <a:buNone/>
              <a:tabLst>
                <a:tab pos="656582" algn="l"/>
                <a:tab pos="1313162" algn="l"/>
              </a:tabLst>
              <a:defRPr/>
            </a:pPr>
            <a:r>
              <a:rPr kumimoji="0" lang="en-US" sz="2900" b="0" i="0" u="none" strike="noStrike" kern="1200" cap="none" spc="0" normalizeH="0" baseline="0" noProof="0" dirty="0">
                <a:ln>
                  <a:noFill/>
                </a:ln>
                <a:solidFill>
                  <a:srgbClr val="424242"/>
                </a:solidFill>
                <a:effectLst/>
                <a:uLnTx/>
                <a:uFillTx/>
                <a:latin typeface="Calibri" pitchFamily="34" charset="0"/>
                <a:ea typeface="+mn-ea"/>
                <a:cs typeface="+mn-cs"/>
              </a:rPr>
              <a:t>m</a:t>
            </a:r>
            <a:r>
              <a:rPr kumimoji="0" lang="en-US" sz="2900" b="0" i="0" u="none" strike="noStrike" kern="1200" cap="none" spc="0" normalizeH="0" baseline="0" noProof="0" dirty="0" smtClean="0">
                <a:ln>
                  <a:noFill/>
                </a:ln>
                <a:solidFill>
                  <a:srgbClr val="424242"/>
                </a:solidFill>
                <a:effectLst/>
                <a:uLnTx/>
                <a:uFillTx/>
                <a:latin typeface="Calibri" pitchFamily="34" charset="0"/>
                <a:ea typeface="+mn-ea"/>
                <a:cs typeface="+mn-cs"/>
              </a:rPr>
              <a:t>achine </a:t>
            </a:r>
          </a:p>
          <a:p>
            <a:pPr marL="0" marR="0" lvl="0" indent="0" algn="ctr" defTabSz="914400" rtl="0" eaLnBrk="1" fontAlgn="auto" latinLnBrk="0" hangingPunct="1">
              <a:lnSpc>
                <a:spcPct val="90000"/>
              </a:lnSpc>
              <a:spcBef>
                <a:spcPts val="0"/>
              </a:spcBef>
              <a:spcAft>
                <a:spcPts val="0"/>
              </a:spcAft>
              <a:buClrTx/>
              <a:buSzTx/>
              <a:buFontTx/>
              <a:buNone/>
              <a:tabLst>
                <a:tab pos="656582" algn="l"/>
                <a:tab pos="1313162" algn="l"/>
              </a:tabLst>
              <a:defRPr/>
            </a:pPr>
            <a:r>
              <a:rPr kumimoji="0" lang="en-US" sz="2900" b="0" i="0" u="none" strike="noStrike" kern="1200" cap="none" spc="0" normalizeH="0" baseline="0" noProof="0" dirty="0" smtClean="0">
                <a:ln>
                  <a:noFill/>
                </a:ln>
                <a:solidFill>
                  <a:srgbClr val="424242"/>
                </a:solidFill>
                <a:effectLst/>
                <a:uLnTx/>
                <a:uFillTx/>
                <a:latin typeface="Calibri" pitchFamily="34" charset="0"/>
                <a:ea typeface="+mn-ea"/>
                <a:cs typeface="+mn-cs"/>
              </a:rPr>
              <a:t>code</a:t>
            </a:r>
            <a:endParaRPr kumimoji="0" lang="en-US" sz="29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16" name="AutoShape 9"/>
          <p:cNvSpPr>
            <a:spLocks noChangeArrowheads="1"/>
          </p:cNvSpPr>
          <p:nvPr>
            <p:custDataLst>
              <p:tags r:id="rId9"/>
            </p:custDataLst>
          </p:nvPr>
        </p:nvSpPr>
        <p:spPr bwMode="auto">
          <a:xfrm>
            <a:off x="38100" y="2616467"/>
            <a:ext cx="2280960" cy="622145"/>
          </a:xfrm>
          <a:prstGeom prst="downArrow">
            <a:avLst>
              <a:gd name="adj1" fmla="val 70028"/>
              <a:gd name="adj2" fmla="val 53794"/>
            </a:avLst>
          </a:prstGeom>
          <a:solidFill>
            <a:schemeClr val="accent5"/>
          </a:solidFill>
          <a:ln w="9525">
            <a:solidFill>
              <a:srgbClr val="000000"/>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r>
              <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rPr>
              <a:t>assembler</a:t>
            </a:r>
          </a:p>
        </p:txBody>
      </p:sp>
      <p:sp>
        <p:nvSpPr>
          <p:cNvPr id="17" name="Rectangle 16"/>
          <p:cNvSpPr/>
          <p:nvPr>
            <p:custDataLst>
              <p:tags r:id="rId10"/>
            </p:custDataLst>
          </p:nvPr>
        </p:nvSpPr>
        <p:spPr>
          <a:xfrm>
            <a:off x="226080" y="4265467"/>
            <a:ext cx="1905000" cy="255454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srgbClr val="424242"/>
                </a:solidFill>
                <a:effectLst/>
                <a:uLnTx/>
                <a:uFillTx/>
                <a:latin typeface="Arial"/>
                <a:ea typeface="+mn-ea"/>
                <a:cs typeface="+mn-cs"/>
              </a:rPr>
              <a:t>CPU</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smtClean="0">
              <a:ln>
                <a:noFill/>
              </a:ln>
              <a:solidFill>
                <a:srgbClr val="424242"/>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srgbClr val="424242"/>
                </a:solidFill>
                <a:effectLst/>
                <a:uLnTx/>
                <a:uFillTx/>
                <a:latin typeface="Arial"/>
                <a:ea typeface="+mn-ea"/>
                <a:cs typeface="+mn-cs"/>
              </a:rPr>
              <a:t>Circuits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smtClean="0">
              <a:ln>
                <a:noFill/>
              </a:ln>
              <a:solidFill>
                <a:srgbClr val="424242"/>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424242"/>
                </a:solidFill>
                <a:effectLst/>
                <a:uLnTx/>
                <a:uFillTx/>
                <a:latin typeface="Arial"/>
                <a:ea typeface="+mn-ea"/>
                <a:cs typeface="+mn-cs"/>
              </a:rPr>
              <a:t>Gates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srgbClr val="424242"/>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424242"/>
                </a:solidFill>
                <a:effectLst/>
                <a:uLnTx/>
                <a:uFillTx/>
                <a:latin typeface="Arial"/>
                <a:ea typeface="+mn-ea"/>
                <a:cs typeface="+mn-cs"/>
              </a:rPr>
              <a:t>Transistors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smtClean="0">
              <a:ln>
                <a:noFill/>
              </a:ln>
              <a:solidFill>
                <a:srgbClr val="424242"/>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srgbClr val="424242"/>
                </a:solidFill>
                <a:effectLst/>
                <a:uLnTx/>
                <a:uFillTx/>
                <a:latin typeface="Arial"/>
                <a:ea typeface="+mn-ea"/>
                <a:cs typeface="+mn-cs"/>
              </a:rPr>
              <a:t>Silicon</a:t>
            </a:r>
          </a:p>
        </p:txBody>
      </p:sp>
      <p:sp>
        <p:nvSpPr>
          <p:cNvPr id="18" name="AutoShape 9"/>
          <p:cNvSpPr>
            <a:spLocks noChangeArrowheads="1"/>
          </p:cNvSpPr>
          <p:nvPr>
            <p:custDataLst>
              <p:tags r:id="rId11"/>
            </p:custDataLst>
          </p:nvPr>
        </p:nvSpPr>
        <p:spPr bwMode="auto">
          <a:xfrm>
            <a:off x="378480" y="3960667"/>
            <a:ext cx="1600200" cy="414392"/>
          </a:xfrm>
          <a:prstGeom prst="downArrow">
            <a:avLst>
              <a:gd name="adj1" fmla="val 70028"/>
              <a:gd name="adj2" fmla="val 55072"/>
            </a:avLst>
          </a:prstGeom>
          <a:solidFill>
            <a:schemeClr val="accent5"/>
          </a:solidFill>
          <a:ln w="9525">
            <a:solidFill>
              <a:srgbClr val="000000"/>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endPar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19" name="AutoShape 9"/>
          <p:cNvSpPr>
            <a:spLocks noChangeArrowheads="1"/>
          </p:cNvSpPr>
          <p:nvPr>
            <p:custDataLst>
              <p:tags r:id="rId12"/>
            </p:custDataLst>
          </p:nvPr>
        </p:nvSpPr>
        <p:spPr bwMode="auto">
          <a:xfrm>
            <a:off x="655484" y="4681571"/>
            <a:ext cx="1046189" cy="304800"/>
          </a:xfrm>
          <a:prstGeom prst="downArrow">
            <a:avLst>
              <a:gd name="adj1" fmla="val 40711"/>
              <a:gd name="adj2" fmla="val 68465"/>
            </a:avLst>
          </a:prstGeom>
          <a:solidFill>
            <a:schemeClr val="accent5"/>
          </a:solidFill>
          <a:ln w="9525">
            <a:solidFill>
              <a:schemeClr val="accent1"/>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endPar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22" name="AutoShape 9"/>
          <p:cNvSpPr>
            <a:spLocks noChangeArrowheads="1"/>
          </p:cNvSpPr>
          <p:nvPr>
            <p:custDataLst>
              <p:tags r:id="rId13"/>
            </p:custDataLst>
          </p:nvPr>
        </p:nvSpPr>
        <p:spPr bwMode="auto">
          <a:xfrm>
            <a:off x="880483" y="6331195"/>
            <a:ext cx="598661" cy="228600"/>
          </a:xfrm>
          <a:prstGeom prst="downArrow">
            <a:avLst>
              <a:gd name="adj1" fmla="val 43062"/>
              <a:gd name="adj2" fmla="val 55072"/>
            </a:avLst>
          </a:prstGeom>
          <a:solidFill>
            <a:schemeClr val="accent5"/>
          </a:solidFill>
          <a:ln w="9525">
            <a:solidFill>
              <a:schemeClr val="accent1"/>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endPar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23" name="AutoShape 9"/>
          <p:cNvSpPr>
            <a:spLocks noChangeArrowheads="1"/>
          </p:cNvSpPr>
          <p:nvPr>
            <p:custDataLst>
              <p:tags r:id="rId14"/>
            </p:custDataLst>
          </p:nvPr>
        </p:nvSpPr>
        <p:spPr bwMode="auto">
          <a:xfrm>
            <a:off x="731685" y="5277316"/>
            <a:ext cx="893789" cy="267984"/>
          </a:xfrm>
          <a:prstGeom prst="downArrow">
            <a:avLst>
              <a:gd name="adj1" fmla="val 51299"/>
              <a:gd name="adj2" fmla="val 61165"/>
            </a:avLst>
          </a:prstGeom>
          <a:solidFill>
            <a:schemeClr val="accent5"/>
          </a:solidFill>
          <a:ln w="9525">
            <a:solidFill>
              <a:schemeClr val="accent1"/>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endPar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24" name="AutoShape 9"/>
          <p:cNvSpPr>
            <a:spLocks noChangeArrowheads="1"/>
          </p:cNvSpPr>
          <p:nvPr>
            <p:custDataLst>
              <p:tags r:id="rId15"/>
            </p:custDataLst>
          </p:nvPr>
        </p:nvSpPr>
        <p:spPr bwMode="auto">
          <a:xfrm>
            <a:off x="781205" y="5836245"/>
            <a:ext cx="795864" cy="267984"/>
          </a:xfrm>
          <a:prstGeom prst="downArrow">
            <a:avLst>
              <a:gd name="adj1" fmla="val 62219"/>
              <a:gd name="adj2" fmla="val 55072"/>
            </a:avLst>
          </a:prstGeom>
          <a:solidFill>
            <a:schemeClr val="accent5"/>
          </a:solidFill>
          <a:ln w="9525">
            <a:solidFill>
              <a:schemeClr val="accent1"/>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endPar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50" name="TextBox 49"/>
          <p:cNvSpPr txBox="1"/>
          <p:nvPr/>
        </p:nvSpPr>
        <p:spPr>
          <a:xfrm>
            <a:off x="5504220" y="1103284"/>
            <a:ext cx="3575018" cy="1631216"/>
          </a:xfrm>
          <a:prstGeom prst="rect">
            <a:avLst/>
          </a:prstGeom>
          <a:noFill/>
          <a:ln>
            <a:noFill/>
          </a:ln>
        </p:spPr>
        <p:txBody>
          <a:bodyPr wrap="none" rtlCol="0">
            <a:spAutoFit/>
          </a:bodyPr>
          <a:lstStyle/>
          <a:p>
            <a:r>
              <a:rPr lang="en-US" sz="2500" dirty="0" smtClean="0">
                <a:solidFill>
                  <a:srgbClr val="53A016"/>
                </a:solidFill>
                <a:latin typeface="Source Sans Pro" panose="020B0503030403020204"/>
              </a:rPr>
              <a:t>x0 = 0</a:t>
            </a:r>
          </a:p>
          <a:p>
            <a:r>
              <a:rPr lang="en-US" sz="2500" dirty="0">
                <a:solidFill>
                  <a:srgbClr val="53A016"/>
                </a:solidFill>
                <a:latin typeface="Source Sans Pro" panose="020B0503030403020204"/>
              </a:rPr>
              <a:t>x</a:t>
            </a:r>
            <a:r>
              <a:rPr lang="en-US" sz="2500" dirty="0" smtClean="0">
                <a:solidFill>
                  <a:srgbClr val="53A016"/>
                </a:solidFill>
                <a:latin typeface="Source Sans Pro" panose="020B0503030403020204"/>
              </a:rPr>
              <a:t>5 = x0 + 10</a:t>
            </a:r>
          </a:p>
          <a:p>
            <a:r>
              <a:rPr lang="en-US" sz="2500" dirty="0">
                <a:solidFill>
                  <a:srgbClr val="53A016"/>
                </a:solidFill>
                <a:latin typeface="Source Sans Pro" panose="020B0503030403020204"/>
              </a:rPr>
              <a:t>x</a:t>
            </a:r>
            <a:r>
              <a:rPr lang="en-US" sz="2500" dirty="0" smtClean="0">
                <a:solidFill>
                  <a:srgbClr val="53A016"/>
                </a:solidFill>
                <a:latin typeface="Source Sans Pro" panose="020B0503030403020204"/>
              </a:rPr>
              <a:t>5 = x5&lt;&lt;1 #x5 = x5 * 2</a:t>
            </a:r>
          </a:p>
          <a:p>
            <a:r>
              <a:rPr lang="en-US" sz="2500" dirty="0">
                <a:solidFill>
                  <a:srgbClr val="53A016"/>
                </a:solidFill>
                <a:latin typeface="Source Sans Pro" panose="020B0503030403020204"/>
              </a:rPr>
              <a:t>x</a:t>
            </a:r>
            <a:r>
              <a:rPr lang="en-US" sz="2500" dirty="0" smtClean="0">
                <a:solidFill>
                  <a:srgbClr val="53A016"/>
                </a:solidFill>
                <a:latin typeface="Source Sans Pro" panose="020B0503030403020204"/>
              </a:rPr>
              <a:t>5 = x15 + 15</a:t>
            </a:r>
            <a:endParaRPr lang="en-US" sz="2500" dirty="0">
              <a:solidFill>
                <a:srgbClr val="53A016"/>
              </a:solidFill>
              <a:latin typeface="Source Sans Pro" panose="020B0503030403020204"/>
            </a:endParaRPr>
          </a:p>
        </p:txBody>
      </p:sp>
      <p:cxnSp>
        <p:nvCxnSpPr>
          <p:cNvPr id="51" name="Straight Arrow Connector 50"/>
          <p:cNvCxnSpPr/>
          <p:nvPr/>
        </p:nvCxnSpPr>
        <p:spPr>
          <a:xfrm flipH="1">
            <a:off x="4673943" y="1827166"/>
            <a:ext cx="733218" cy="38473"/>
          </a:xfrm>
          <a:prstGeom prst="straightConnector1">
            <a:avLst/>
          </a:prstGeom>
          <a:ln>
            <a:no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H="1">
            <a:off x="4445343" y="2121509"/>
            <a:ext cx="1066800" cy="0"/>
          </a:xfrm>
          <a:prstGeom prst="straightConnector1">
            <a:avLst/>
          </a:prstGeom>
          <a:ln>
            <a:no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flipH="1">
            <a:off x="5164311" y="2457449"/>
            <a:ext cx="347832" cy="98938"/>
          </a:xfrm>
          <a:prstGeom prst="straightConnector1">
            <a:avLst/>
          </a:prstGeom>
          <a:ln>
            <a:solidFill>
              <a:srgbClr val="53A016"/>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flipH="1">
            <a:off x="5164311" y="1961807"/>
            <a:ext cx="347832" cy="26011"/>
          </a:xfrm>
          <a:prstGeom prst="straightConnector1">
            <a:avLst/>
          </a:prstGeom>
          <a:ln>
            <a:solidFill>
              <a:srgbClr val="53A016"/>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flipH="1">
            <a:off x="4935711" y="2237583"/>
            <a:ext cx="576432" cy="6105"/>
          </a:xfrm>
          <a:prstGeom prst="straightConnector1">
            <a:avLst/>
          </a:prstGeom>
          <a:ln>
            <a:solidFill>
              <a:srgbClr val="53A016"/>
            </a:solidFill>
            <a:tailEnd type="arrow"/>
          </a:ln>
        </p:spPr>
        <p:style>
          <a:lnRef idx="1">
            <a:schemeClr val="accent1"/>
          </a:lnRef>
          <a:fillRef idx="0">
            <a:schemeClr val="accent1"/>
          </a:fillRef>
          <a:effectRef idx="0">
            <a:schemeClr val="accent1"/>
          </a:effectRef>
          <a:fontRef idx="minor">
            <a:schemeClr val="tx1"/>
          </a:fontRef>
        </p:style>
      </p:cxnSp>
      <p:grpSp>
        <p:nvGrpSpPr>
          <p:cNvPr id="58" name="Group 57"/>
          <p:cNvGrpSpPr/>
          <p:nvPr/>
        </p:nvGrpSpPr>
        <p:grpSpPr>
          <a:xfrm>
            <a:off x="2009714" y="3415965"/>
            <a:ext cx="6402766" cy="1269417"/>
            <a:chOff x="2013609" y="3733800"/>
            <a:chExt cx="6368391" cy="1557808"/>
          </a:xfrm>
        </p:grpSpPr>
        <p:sp>
          <p:nvSpPr>
            <p:cNvPr id="59" name="TextBox 58"/>
            <p:cNvSpPr txBox="1"/>
            <p:nvPr/>
          </p:nvSpPr>
          <p:spPr>
            <a:xfrm>
              <a:off x="2190399" y="4800600"/>
              <a:ext cx="6191601" cy="491008"/>
            </a:xfrm>
            <a:prstGeom prst="rect">
              <a:avLst/>
            </a:prstGeom>
            <a:noFill/>
            <a:ln>
              <a:noFill/>
            </a:ln>
          </p:spPr>
          <p:txBody>
            <a:bodyPr wrap="square" rtlCol="0">
              <a:spAutoFit/>
            </a:bodyPr>
            <a:lstStyle/>
            <a:p>
              <a:r>
                <a:rPr lang="en-US" sz="2000" dirty="0" smtClean="0">
                  <a:solidFill>
                    <a:schemeClr val="accent1"/>
                  </a:solidFill>
                  <a:latin typeface="Source Sans Pro" panose="020B0503030403020204"/>
                </a:rPr>
                <a:t>op = r-type               x5    </a:t>
              </a:r>
              <a:r>
                <a:rPr lang="en-US" sz="2000" dirty="0" err="1" smtClean="0">
                  <a:solidFill>
                    <a:schemeClr val="accent1"/>
                  </a:solidFill>
                  <a:latin typeface="Source Sans Pro" panose="020B0503030403020204"/>
                </a:rPr>
                <a:t>shamt</a:t>
              </a:r>
              <a:r>
                <a:rPr lang="en-US" sz="2000" dirty="0" smtClean="0">
                  <a:solidFill>
                    <a:schemeClr val="accent1"/>
                  </a:solidFill>
                  <a:latin typeface="Source Sans Pro" panose="020B0503030403020204"/>
                </a:rPr>
                <a:t>=1     x5      </a:t>
              </a:r>
              <a:r>
                <a:rPr lang="en-US" sz="2000" dirty="0" err="1" smtClean="0">
                  <a:solidFill>
                    <a:schemeClr val="accent1"/>
                  </a:solidFill>
                  <a:latin typeface="Source Sans Pro" panose="020B0503030403020204"/>
                </a:rPr>
                <a:t>func</a:t>
              </a:r>
              <a:r>
                <a:rPr lang="en-US" sz="2000" dirty="0" smtClean="0">
                  <a:solidFill>
                    <a:schemeClr val="accent1"/>
                  </a:solidFill>
                  <a:latin typeface="Source Sans Pro" panose="020B0503030403020204"/>
                </a:rPr>
                <a:t>=</a:t>
              </a:r>
              <a:r>
                <a:rPr lang="en-US" sz="2000" dirty="0" err="1" smtClean="0">
                  <a:solidFill>
                    <a:schemeClr val="accent1"/>
                  </a:solidFill>
                  <a:latin typeface="Source Sans Pro" panose="020B0503030403020204"/>
                </a:rPr>
                <a:t>sll</a:t>
              </a:r>
              <a:endParaRPr lang="en-US" sz="2000" dirty="0">
                <a:solidFill>
                  <a:schemeClr val="accent1"/>
                </a:solidFill>
                <a:latin typeface="Source Sans Pro" panose="020B0503030403020204"/>
              </a:endParaRPr>
            </a:p>
          </p:txBody>
        </p:sp>
        <p:cxnSp>
          <p:nvCxnSpPr>
            <p:cNvPr id="60" name="Straight Arrow Connector 59"/>
            <p:cNvCxnSpPr/>
            <p:nvPr/>
          </p:nvCxnSpPr>
          <p:spPr>
            <a:xfrm flipV="1">
              <a:off x="6477000" y="3962400"/>
              <a:ext cx="0" cy="983006"/>
            </a:xfrm>
            <a:prstGeom prst="straightConnector1">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flipV="1">
              <a:off x="5562600" y="3962400"/>
              <a:ext cx="0" cy="983006"/>
            </a:xfrm>
            <a:prstGeom prst="straightConnector1">
              <a:avLst/>
            </a:prstGeom>
            <a:ln w="2540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62" name="Freeform 61"/>
            <p:cNvSpPr/>
            <p:nvPr/>
          </p:nvSpPr>
          <p:spPr>
            <a:xfrm>
              <a:off x="7741920" y="3820160"/>
              <a:ext cx="577182" cy="1127999"/>
            </a:xfrm>
            <a:custGeom>
              <a:avLst/>
              <a:gdLst>
                <a:gd name="connsiteX0" fmla="*/ 0 w 577182"/>
                <a:gd name="connsiteY0" fmla="*/ 1280160 h 1280160"/>
                <a:gd name="connsiteX1" fmla="*/ 568960 w 577182"/>
                <a:gd name="connsiteY1" fmla="*/ 609600 h 1280160"/>
                <a:gd name="connsiteX2" fmla="*/ 284480 w 577182"/>
                <a:gd name="connsiteY2" fmla="*/ 0 h 1280160"/>
              </a:gdLst>
              <a:ahLst/>
              <a:cxnLst>
                <a:cxn ang="0">
                  <a:pos x="connsiteX0" y="connsiteY0"/>
                </a:cxn>
                <a:cxn ang="0">
                  <a:pos x="connsiteX1" y="connsiteY1"/>
                </a:cxn>
                <a:cxn ang="0">
                  <a:pos x="connsiteX2" y="connsiteY2"/>
                </a:cxn>
              </a:cxnLst>
              <a:rect l="l" t="t" r="r" b="b"/>
              <a:pathLst>
                <a:path w="577182" h="1280160">
                  <a:moveTo>
                    <a:pt x="0" y="1280160"/>
                  </a:moveTo>
                  <a:cubicBezTo>
                    <a:pt x="260773" y="1051560"/>
                    <a:pt x="521547" y="822960"/>
                    <a:pt x="568960" y="609600"/>
                  </a:cubicBezTo>
                  <a:cubicBezTo>
                    <a:pt x="616373" y="396240"/>
                    <a:pt x="450426" y="198120"/>
                    <a:pt x="284480" y="0"/>
                  </a:cubicBezTo>
                </a:path>
              </a:pathLst>
            </a:custGeom>
            <a:noFill/>
            <a:ln>
              <a:solidFill>
                <a:schemeClr val="accent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latin typeface="Source Sans Pro" panose="020B0503030403020204"/>
              </a:endParaRPr>
            </a:p>
          </p:txBody>
        </p:sp>
        <p:sp>
          <p:nvSpPr>
            <p:cNvPr id="63" name="Freeform 62"/>
            <p:cNvSpPr/>
            <p:nvPr/>
          </p:nvSpPr>
          <p:spPr>
            <a:xfrm flipH="1">
              <a:off x="2013609" y="3733800"/>
              <a:ext cx="577182" cy="1280160"/>
            </a:xfrm>
            <a:custGeom>
              <a:avLst/>
              <a:gdLst>
                <a:gd name="connsiteX0" fmla="*/ 0 w 577182"/>
                <a:gd name="connsiteY0" fmla="*/ 1280160 h 1280160"/>
                <a:gd name="connsiteX1" fmla="*/ 568960 w 577182"/>
                <a:gd name="connsiteY1" fmla="*/ 609600 h 1280160"/>
                <a:gd name="connsiteX2" fmla="*/ 284480 w 577182"/>
                <a:gd name="connsiteY2" fmla="*/ 0 h 1280160"/>
              </a:gdLst>
              <a:ahLst/>
              <a:cxnLst>
                <a:cxn ang="0">
                  <a:pos x="connsiteX0" y="connsiteY0"/>
                </a:cxn>
                <a:cxn ang="0">
                  <a:pos x="connsiteX1" y="connsiteY1"/>
                </a:cxn>
                <a:cxn ang="0">
                  <a:pos x="connsiteX2" y="connsiteY2"/>
                </a:cxn>
              </a:cxnLst>
              <a:rect l="l" t="t" r="r" b="b"/>
              <a:pathLst>
                <a:path w="577182" h="1280160">
                  <a:moveTo>
                    <a:pt x="0" y="1280160"/>
                  </a:moveTo>
                  <a:cubicBezTo>
                    <a:pt x="260773" y="1051560"/>
                    <a:pt x="521547" y="822960"/>
                    <a:pt x="568960" y="609600"/>
                  </a:cubicBezTo>
                  <a:cubicBezTo>
                    <a:pt x="616373" y="396240"/>
                    <a:pt x="450426" y="198120"/>
                    <a:pt x="284480" y="0"/>
                  </a:cubicBezTo>
                </a:path>
              </a:pathLst>
            </a:custGeom>
            <a:noFill/>
            <a:ln>
              <a:solidFill>
                <a:schemeClr val="accent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latin typeface="Source Sans Pro" panose="020B0503030403020204"/>
              </a:endParaRPr>
            </a:p>
          </p:txBody>
        </p:sp>
        <p:sp>
          <p:nvSpPr>
            <p:cNvPr id="64" name="Freeform 63"/>
            <p:cNvSpPr/>
            <p:nvPr/>
          </p:nvSpPr>
          <p:spPr>
            <a:xfrm>
              <a:off x="4876800" y="3886200"/>
              <a:ext cx="577182" cy="1145232"/>
            </a:xfrm>
            <a:custGeom>
              <a:avLst/>
              <a:gdLst>
                <a:gd name="connsiteX0" fmla="*/ 0 w 577182"/>
                <a:gd name="connsiteY0" fmla="*/ 1280160 h 1280160"/>
                <a:gd name="connsiteX1" fmla="*/ 568960 w 577182"/>
                <a:gd name="connsiteY1" fmla="*/ 609600 h 1280160"/>
                <a:gd name="connsiteX2" fmla="*/ 284480 w 577182"/>
                <a:gd name="connsiteY2" fmla="*/ 0 h 1280160"/>
              </a:gdLst>
              <a:ahLst/>
              <a:cxnLst>
                <a:cxn ang="0">
                  <a:pos x="connsiteX0" y="connsiteY0"/>
                </a:cxn>
                <a:cxn ang="0">
                  <a:pos x="connsiteX1" y="connsiteY1"/>
                </a:cxn>
                <a:cxn ang="0">
                  <a:pos x="connsiteX2" y="connsiteY2"/>
                </a:cxn>
              </a:cxnLst>
              <a:rect l="l" t="t" r="r" b="b"/>
              <a:pathLst>
                <a:path w="577182" h="1280160">
                  <a:moveTo>
                    <a:pt x="0" y="1280160"/>
                  </a:moveTo>
                  <a:cubicBezTo>
                    <a:pt x="260773" y="1051560"/>
                    <a:pt x="521547" y="822960"/>
                    <a:pt x="568960" y="609600"/>
                  </a:cubicBezTo>
                  <a:cubicBezTo>
                    <a:pt x="616373" y="396240"/>
                    <a:pt x="450426" y="198120"/>
                    <a:pt x="284480" y="0"/>
                  </a:cubicBezTo>
                </a:path>
              </a:pathLst>
            </a:custGeom>
            <a:noFill/>
            <a:ln>
              <a:solidFill>
                <a:schemeClr val="accent1"/>
              </a:solidFill>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latin typeface="Source Sans Pro" panose="020B0503030403020204"/>
              </a:endParaRPr>
            </a:p>
          </p:txBody>
        </p:sp>
      </p:grpSp>
      <p:sp>
        <p:nvSpPr>
          <p:cNvPr id="84" name="Text Box 7">
            <a:extLst>
              <a:ext uri="{FF2B5EF4-FFF2-40B4-BE49-F238E27FC236}">
                <a16:creationId xmlns:a16="http://schemas.microsoft.com/office/drawing/2014/main" id="{0F0D8A03-4AEF-C54A-90BB-20C15D4DFF30}"/>
              </a:ext>
            </a:extLst>
          </p:cNvPr>
          <p:cNvSpPr txBox="1">
            <a:spLocks noChangeArrowheads="1"/>
          </p:cNvSpPr>
          <p:nvPr>
            <p:custDataLst>
              <p:tags r:id="rId16"/>
            </p:custDataLst>
          </p:nvPr>
        </p:nvSpPr>
        <p:spPr bwMode="auto">
          <a:xfrm>
            <a:off x="2303625" y="2917049"/>
            <a:ext cx="6417035" cy="1130761"/>
          </a:xfrm>
          <a:prstGeom prst="rect">
            <a:avLst/>
          </a:prstGeom>
          <a:noFill/>
          <a:ln w="9525">
            <a:noFill/>
            <a:round/>
            <a:headEnd/>
            <a:tailEnd/>
          </a:ln>
          <a:effectLst/>
        </p:spPr>
        <p:txBody>
          <a:bodyPr lIns="90000" tIns="83808" rIns="90000" bIns="45000"/>
          <a:lstStyle/>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a:solidFill>
                  <a:schemeClr val="accent1"/>
                </a:solidFill>
                <a:latin typeface="Consolas" pitchFamily="49" charset="0"/>
              </a:rPr>
              <a:t>00000000101000000000001010010011</a:t>
            </a:r>
          </a:p>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smtClean="0">
                <a:solidFill>
                  <a:schemeClr val="accent1"/>
                </a:solidFill>
                <a:latin typeface="Consolas" pitchFamily="49" charset="0"/>
              </a:rPr>
              <a:t>00000000001000101000001010000000</a:t>
            </a:r>
            <a:endParaRPr lang="en-US" sz="2500" dirty="0">
              <a:solidFill>
                <a:schemeClr val="accent1"/>
              </a:solidFill>
              <a:latin typeface="Consolas" pitchFamily="49" charset="0"/>
            </a:endParaRPr>
          </a:p>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a:solidFill>
                  <a:schemeClr val="accent1"/>
                </a:solidFill>
                <a:latin typeface="Consolas" pitchFamily="49" charset="0"/>
              </a:rPr>
              <a:t>00000000111100101000001010010011</a:t>
            </a:r>
          </a:p>
        </p:txBody>
      </p:sp>
      <p:sp>
        <p:nvSpPr>
          <p:cNvPr id="99" name="TextBox 98">
            <a:extLst>
              <a:ext uri="{FF2B5EF4-FFF2-40B4-BE49-F238E27FC236}">
                <a16:creationId xmlns:a16="http://schemas.microsoft.com/office/drawing/2014/main" id="{A8125717-41D8-534C-816A-996A6A7F4FAF}"/>
              </a:ext>
            </a:extLst>
          </p:cNvPr>
          <p:cNvSpPr txBox="1"/>
          <p:nvPr/>
        </p:nvSpPr>
        <p:spPr>
          <a:xfrm>
            <a:off x="2481363" y="2682362"/>
            <a:ext cx="6321125" cy="369332"/>
          </a:xfrm>
          <a:prstGeom prst="rect">
            <a:avLst/>
          </a:prstGeom>
          <a:noFill/>
        </p:spPr>
        <p:txBody>
          <a:bodyPr wrap="square" rtlCol="0">
            <a:spAutoFit/>
          </a:bodyPr>
          <a:lstStyle/>
          <a:p>
            <a:r>
              <a:rPr lang="en-US" sz="1800" dirty="0" smtClean="0">
                <a:solidFill>
                  <a:srgbClr val="000000"/>
                </a:solidFill>
                <a:latin typeface="+mj-lt"/>
              </a:rPr>
              <a:t>10                              r0                  </a:t>
            </a:r>
            <a:r>
              <a:rPr lang="en-US" sz="1800" dirty="0">
                <a:solidFill>
                  <a:srgbClr val="000000"/>
                </a:solidFill>
                <a:latin typeface="+mj-lt"/>
              </a:rPr>
              <a:t>r5 </a:t>
            </a:r>
            <a:r>
              <a:rPr lang="en-US" sz="1800" dirty="0" smtClean="0">
                <a:solidFill>
                  <a:srgbClr val="000000"/>
                </a:solidFill>
                <a:latin typeface="+mj-lt"/>
              </a:rPr>
              <a:t>       </a:t>
            </a:r>
            <a:r>
              <a:rPr lang="en-US" sz="1800" dirty="0" smtClean="0">
                <a:solidFill>
                  <a:srgbClr val="000000"/>
                </a:solidFill>
              </a:rPr>
              <a:t>op </a:t>
            </a:r>
            <a:r>
              <a:rPr lang="en-US" sz="1800" dirty="0">
                <a:solidFill>
                  <a:srgbClr val="000000"/>
                </a:solidFill>
              </a:rPr>
              <a:t>= </a:t>
            </a:r>
            <a:r>
              <a:rPr lang="en-US" sz="1800" dirty="0" err="1">
                <a:solidFill>
                  <a:srgbClr val="000000"/>
                </a:solidFill>
              </a:rPr>
              <a:t>addi</a:t>
            </a:r>
            <a:endParaRPr lang="en-US" sz="1800" dirty="0">
              <a:solidFill>
                <a:srgbClr val="000000"/>
              </a:solidFill>
              <a:latin typeface="+mj-lt"/>
            </a:endParaRPr>
          </a:p>
        </p:txBody>
      </p:sp>
      <p:sp>
        <p:nvSpPr>
          <p:cNvPr id="100" name="TextBox 99">
            <a:extLst>
              <a:ext uri="{FF2B5EF4-FFF2-40B4-BE49-F238E27FC236}">
                <a16:creationId xmlns:a16="http://schemas.microsoft.com/office/drawing/2014/main" id="{770732CF-C6F4-CA4E-B89D-73EC42C9A0A4}"/>
              </a:ext>
            </a:extLst>
          </p:cNvPr>
          <p:cNvSpPr txBox="1"/>
          <p:nvPr/>
        </p:nvSpPr>
        <p:spPr>
          <a:xfrm>
            <a:off x="2456313" y="3964030"/>
            <a:ext cx="5997081" cy="369332"/>
          </a:xfrm>
          <a:prstGeom prst="rect">
            <a:avLst/>
          </a:prstGeom>
          <a:noFill/>
        </p:spPr>
        <p:txBody>
          <a:bodyPr wrap="square" rtlCol="0">
            <a:spAutoFit/>
          </a:bodyPr>
          <a:lstStyle/>
          <a:p>
            <a:r>
              <a:rPr lang="en-US" sz="1800" dirty="0" smtClean="0">
                <a:solidFill>
                  <a:srgbClr val="000000"/>
                </a:solidFill>
                <a:latin typeface="+mj-lt"/>
              </a:rPr>
              <a:t>15                               r5                 </a:t>
            </a:r>
            <a:r>
              <a:rPr lang="en-US" sz="1800" dirty="0" err="1" smtClean="0">
                <a:solidFill>
                  <a:srgbClr val="000000"/>
                </a:solidFill>
                <a:latin typeface="+mj-lt"/>
              </a:rPr>
              <a:t>r5</a:t>
            </a:r>
            <a:r>
              <a:rPr lang="en-US" sz="1800" dirty="0" smtClean="0">
                <a:solidFill>
                  <a:srgbClr val="000000"/>
                </a:solidFill>
                <a:latin typeface="+mj-lt"/>
              </a:rPr>
              <a:t>           </a:t>
            </a:r>
            <a:r>
              <a:rPr lang="en-US" sz="1800" dirty="0" smtClean="0">
                <a:solidFill>
                  <a:srgbClr val="000000"/>
                </a:solidFill>
              </a:rPr>
              <a:t>op </a:t>
            </a:r>
            <a:r>
              <a:rPr lang="en-US" sz="1800" dirty="0">
                <a:solidFill>
                  <a:srgbClr val="000000"/>
                </a:solidFill>
              </a:rPr>
              <a:t>= </a:t>
            </a:r>
            <a:r>
              <a:rPr lang="en-US" sz="1800" dirty="0" err="1">
                <a:solidFill>
                  <a:srgbClr val="000000"/>
                </a:solidFill>
              </a:rPr>
              <a:t>addi</a:t>
            </a:r>
            <a:endParaRPr lang="en-US" sz="1800" dirty="0">
              <a:solidFill>
                <a:srgbClr val="000000"/>
              </a:solidFill>
              <a:latin typeface="+mj-lt"/>
            </a:endParaRPr>
          </a:p>
        </p:txBody>
      </p:sp>
      <p:sp>
        <p:nvSpPr>
          <p:cNvPr id="101" name="Rectangle 100"/>
          <p:cNvSpPr/>
          <p:nvPr/>
        </p:nvSpPr>
        <p:spPr>
          <a:xfrm>
            <a:off x="2303626" y="3027463"/>
            <a:ext cx="2212924" cy="2589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2303626" y="3690513"/>
            <a:ext cx="2212924" cy="2679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nvSpPr>
        <p:spPr>
          <a:xfrm>
            <a:off x="4516550" y="3022935"/>
            <a:ext cx="839449" cy="2584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p:cNvSpPr/>
          <p:nvPr/>
        </p:nvSpPr>
        <p:spPr>
          <a:xfrm>
            <a:off x="5890025" y="3027679"/>
            <a:ext cx="839449" cy="2584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6719302" y="3027678"/>
            <a:ext cx="1267471" cy="2632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5358849" y="3032423"/>
            <a:ext cx="531175" cy="2584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p:cNvSpPr/>
          <p:nvPr/>
        </p:nvSpPr>
        <p:spPr>
          <a:xfrm>
            <a:off x="4534040" y="3699985"/>
            <a:ext cx="839449" cy="2584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5907515" y="3704729"/>
            <a:ext cx="839449" cy="2584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6736792" y="3704728"/>
            <a:ext cx="1267471" cy="2632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ectangle 109"/>
          <p:cNvSpPr/>
          <p:nvPr/>
        </p:nvSpPr>
        <p:spPr>
          <a:xfrm>
            <a:off x="5376339" y="3709473"/>
            <a:ext cx="531175" cy="25848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p:cNvGrpSpPr/>
          <p:nvPr/>
        </p:nvGrpSpPr>
        <p:grpSpPr>
          <a:xfrm>
            <a:off x="1752600" y="6225350"/>
            <a:ext cx="508809" cy="538050"/>
            <a:chOff x="6301155" y="5514358"/>
            <a:chExt cx="936315" cy="990127"/>
          </a:xfrm>
        </p:grpSpPr>
        <p:sp>
          <p:nvSpPr>
            <p:cNvPr id="48" name="Line 13"/>
            <p:cNvSpPr>
              <a:spLocks noChangeShapeType="1"/>
            </p:cNvSpPr>
            <p:nvPr/>
          </p:nvSpPr>
          <p:spPr bwMode="auto">
            <a:xfrm>
              <a:off x="6301155" y="5876540"/>
              <a:ext cx="318520" cy="0"/>
            </a:xfrm>
            <a:prstGeom prst="line">
              <a:avLst/>
            </a:prstGeom>
            <a:noFill/>
            <a:ln w="254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solidFill>
                  <a:schemeClr val="tx2"/>
                </a:solidFill>
              </a:endParaRPr>
            </a:p>
          </p:txBody>
        </p:sp>
        <p:sp>
          <p:nvSpPr>
            <p:cNvPr id="49" name="Line 14"/>
            <p:cNvSpPr>
              <a:spLocks noChangeShapeType="1"/>
            </p:cNvSpPr>
            <p:nvPr/>
          </p:nvSpPr>
          <p:spPr bwMode="auto">
            <a:xfrm>
              <a:off x="6982147" y="5514358"/>
              <a:ext cx="0" cy="204076"/>
            </a:xfrm>
            <a:prstGeom prst="line">
              <a:avLst/>
            </a:prstGeom>
            <a:noFill/>
            <a:ln w="254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solidFill>
                  <a:schemeClr val="tx2"/>
                </a:solidFill>
              </a:endParaRPr>
            </a:p>
          </p:txBody>
        </p:sp>
        <p:sp>
          <p:nvSpPr>
            <p:cNvPr id="54" name="Line 15"/>
            <p:cNvSpPr>
              <a:spLocks noChangeShapeType="1"/>
            </p:cNvSpPr>
            <p:nvPr/>
          </p:nvSpPr>
          <p:spPr bwMode="auto">
            <a:xfrm>
              <a:off x="6982148" y="6068599"/>
              <a:ext cx="0" cy="210732"/>
            </a:xfrm>
            <a:prstGeom prst="line">
              <a:avLst/>
            </a:prstGeom>
            <a:noFill/>
            <a:ln w="254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solidFill>
                  <a:schemeClr val="tx2"/>
                </a:solidFill>
              </a:endParaRPr>
            </a:p>
          </p:txBody>
        </p:sp>
        <p:sp>
          <p:nvSpPr>
            <p:cNvPr id="57" name="Line 16"/>
            <p:cNvSpPr>
              <a:spLocks noChangeShapeType="1"/>
            </p:cNvSpPr>
            <p:nvPr/>
          </p:nvSpPr>
          <p:spPr bwMode="auto">
            <a:xfrm>
              <a:off x="6759899" y="5709135"/>
              <a:ext cx="0" cy="384119"/>
            </a:xfrm>
            <a:prstGeom prst="line">
              <a:avLst/>
            </a:prstGeom>
            <a:noFill/>
            <a:ln w="254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solidFill>
                  <a:schemeClr val="tx2"/>
                </a:solidFill>
              </a:endParaRPr>
            </a:p>
          </p:txBody>
        </p:sp>
        <p:sp>
          <p:nvSpPr>
            <p:cNvPr id="65" name="Line 17"/>
            <p:cNvSpPr>
              <a:spLocks noChangeShapeType="1"/>
            </p:cNvSpPr>
            <p:nvPr/>
          </p:nvSpPr>
          <p:spPr bwMode="auto">
            <a:xfrm>
              <a:off x="6759899" y="6068599"/>
              <a:ext cx="222247" cy="0"/>
            </a:xfrm>
            <a:prstGeom prst="line">
              <a:avLst/>
            </a:prstGeom>
            <a:noFill/>
            <a:ln w="254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solidFill>
                  <a:schemeClr val="tx2"/>
                </a:solidFill>
              </a:endParaRPr>
            </a:p>
          </p:txBody>
        </p:sp>
        <p:sp>
          <p:nvSpPr>
            <p:cNvPr id="66" name="Line 18"/>
            <p:cNvSpPr>
              <a:spLocks noChangeShapeType="1"/>
            </p:cNvSpPr>
            <p:nvPr/>
          </p:nvSpPr>
          <p:spPr bwMode="auto">
            <a:xfrm>
              <a:off x="6732824" y="5709135"/>
              <a:ext cx="276394" cy="0"/>
            </a:xfrm>
            <a:prstGeom prst="line">
              <a:avLst/>
            </a:prstGeom>
            <a:noFill/>
            <a:ln w="254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solidFill>
                  <a:schemeClr val="tx2"/>
                </a:solidFill>
              </a:endParaRPr>
            </a:p>
          </p:txBody>
        </p:sp>
        <p:sp>
          <p:nvSpPr>
            <p:cNvPr id="67" name="Line 19"/>
            <p:cNvSpPr>
              <a:spLocks noChangeShapeType="1"/>
            </p:cNvSpPr>
            <p:nvPr/>
          </p:nvSpPr>
          <p:spPr bwMode="auto">
            <a:xfrm>
              <a:off x="6619675" y="5684480"/>
              <a:ext cx="0" cy="384119"/>
            </a:xfrm>
            <a:prstGeom prst="line">
              <a:avLst/>
            </a:prstGeom>
            <a:noFill/>
            <a:ln w="2540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solidFill>
                  <a:schemeClr val="tx2"/>
                </a:solidFill>
              </a:endParaRPr>
            </a:p>
          </p:txBody>
        </p:sp>
        <p:grpSp>
          <p:nvGrpSpPr>
            <p:cNvPr id="68" name="Group 67"/>
            <p:cNvGrpSpPr/>
            <p:nvPr/>
          </p:nvGrpSpPr>
          <p:grpSpPr>
            <a:xfrm>
              <a:off x="6726823" y="6309222"/>
              <a:ext cx="510647" cy="195263"/>
              <a:chOff x="7045588" y="3321961"/>
              <a:chExt cx="510647" cy="195263"/>
            </a:xfrm>
          </p:grpSpPr>
          <p:cxnSp>
            <p:nvCxnSpPr>
              <p:cNvPr id="71" name="Straight Connector 70"/>
              <p:cNvCxnSpPr/>
              <p:nvPr/>
            </p:nvCxnSpPr>
            <p:spPr>
              <a:xfrm>
                <a:off x="7045588" y="3321961"/>
                <a:ext cx="510647" cy="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7239000" y="3517224"/>
                <a:ext cx="1524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7148513" y="3441021"/>
                <a:ext cx="304799"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grpSp>
      <p:grpSp>
        <p:nvGrpSpPr>
          <p:cNvPr id="74" name="Group 73"/>
          <p:cNvGrpSpPr/>
          <p:nvPr/>
        </p:nvGrpSpPr>
        <p:grpSpPr>
          <a:xfrm>
            <a:off x="2044547" y="5584878"/>
            <a:ext cx="948594" cy="519351"/>
            <a:chOff x="7010400" y="1482155"/>
            <a:chExt cx="1515867" cy="1226690"/>
          </a:xfrm>
        </p:grpSpPr>
        <p:sp>
          <p:nvSpPr>
            <p:cNvPr id="75" name="AutoShape 5"/>
            <p:cNvSpPr>
              <a:spLocks noChangeArrowheads="1"/>
            </p:cNvSpPr>
            <p:nvPr/>
          </p:nvSpPr>
          <p:spPr bwMode="auto">
            <a:xfrm>
              <a:off x="7620001" y="1482155"/>
              <a:ext cx="610378" cy="1226690"/>
            </a:xfrm>
            <a:prstGeom prst="flowChartDelay">
              <a:avLst/>
            </a:prstGeom>
            <a:noFill/>
            <a:ln w="25400">
              <a:solidFill>
                <a:schemeClr val="accent1"/>
              </a:solidFill>
              <a:miter lim="800000"/>
              <a:headEnd/>
              <a:tailEnd/>
            </a:ln>
            <a:effectLst/>
            <a:extLst>
              <a:ext uri="{909E8E84-426E-40DD-AFC4-6F175D3DCCD1}">
                <a14:hiddenFill xmlns:a14="http://schemas.microsoft.com/office/drawing/2010/main">
                  <a:solidFill>
                    <a:srgbClr val="00B8FF"/>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nchor="ctr">
              <a:spAutoFit/>
            </a:bodyPr>
            <a:lstStyle/>
            <a:p>
              <a:endParaRPr lang="en-US">
                <a:solidFill>
                  <a:schemeClr val="tx2"/>
                </a:solidFill>
              </a:endParaRPr>
            </a:p>
          </p:txBody>
        </p:sp>
        <p:sp>
          <p:nvSpPr>
            <p:cNvPr id="76" name="Line 6"/>
            <p:cNvSpPr>
              <a:spLocks noChangeShapeType="1"/>
            </p:cNvSpPr>
            <p:nvPr/>
          </p:nvSpPr>
          <p:spPr bwMode="auto">
            <a:xfrm flipH="1">
              <a:off x="7318218" y="1905000"/>
              <a:ext cx="304801"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a:solidFill>
                  <a:schemeClr val="tx2"/>
                </a:solidFill>
              </a:endParaRPr>
            </a:p>
          </p:txBody>
        </p:sp>
        <p:sp>
          <p:nvSpPr>
            <p:cNvPr id="77" name="Line 7"/>
            <p:cNvSpPr>
              <a:spLocks noChangeShapeType="1"/>
            </p:cNvSpPr>
            <p:nvPr/>
          </p:nvSpPr>
          <p:spPr bwMode="auto">
            <a:xfrm flipH="1">
              <a:off x="7318218" y="2286000"/>
              <a:ext cx="304801"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a:solidFill>
                  <a:schemeClr val="tx2"/>
                </a:solidFill>
              </a:endParaRPr>
            </a:p>
          </p:txBody>
        </p:sp>
        <p:sp>
          <p:nvSpPr>
            <p:cNvPr id="78" name="Line 8"/>
            <p:cNvSpPr>
              <a:spLocks noChangeShapeType="1"/>
            </p:cNvSpPr>
            <p:nvPr/>
          </p:nvSpPr>
          <p:spPr bwMode="auto">
            <a:xfrm flipH="1">
              <a:off x="8221467" y="2089150"/>
              <a:ext cx="304800"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a:solidFill>
                  <a:schemeClr val="tx2"/>
                </a:solidFill>
              </a:endParaRPr>
            </a:p>
          </p:txBody>
        </p:sp>
        <p:sp>
          <p:nvSpPr>
            <p:cNvPr id="79" name="TextBox 78"/>
            <p:cNvSpPr txBox="1"/>
            <p:nvPr/>
          </p:nvSpPr>
          <p:spPr>
            <a:xfrm>
              <a:off x="7010400" y="1605178"/>
              <a:ext cx="283970" cy="508872"/>
            </a:xfrm>
            <a:prstGeom prst="rect">
              <a:avLst/>
            </a:prstGeom>
            <a:noFill/>
            <a:ln>
              <a:noFill/>
            </a:ln>
          </p:spPr>
          <p:txBody>
            <a:bodyPr wrap="none" lIns="0" tIns="0" rIns="0" bIns="0" rtlCol="0">
              <a:spAutoFit/>
            </a:bodyPr>
            <a:lstStyle/>
            <a:p>
              <a:r>
                <a:rPr lang="en-US" sz="1400" dirty="0" smtClean="0">
                  <a:solidFill>
                    <a:schemeClr val="tx2"/>
                  </a:solidFill>
                </a:rPr>
                <a:t>A</a:t>
              </a:r>
              <a:endParaRPr lang="en-US" sz="1400" dirty="0">
                <a:solidFill>
                  <a:schemeClr val="tx2"/>
                </a:solidFill>
              </a:endParaRPr>
            </a:p>
          </p:txBody>
        </p:sp>
        <p:sp>
          <p:nvSpPr>
            <p:cNvPr id="80" name="TextBox 79"/>
            <p:cNvSpPr txBox="1"/>
            <p:nvPr/>
          </p:nvSpPr>
          <p:spPr>
            <a:xfrm>
              <a:off x="7010400" y="1986180"/>
              <a:ext cx="104196" cy="508872"/>
            </a:xfrm>
            <a:prstGeom prst="rect">
              <a:avLst/>
            </a:prstGeom>
            <a:noFill/>
            <a:ln>
              <a:noFill/>
            </a:ln>
          </p:spPr>
          <p:txBody>
            <a:bodyPr wrap="square" lIns="0" tIns="0" rIns="0" bIns="0" rtlCol="0">
              <a:spAutoFit/>
            </a:bodyPr>
            <a:lstStyle/>
            <a:p>
              <a:r>
                <a:rPr lang="en-US" sz="1400" dirty="0">
                  <a:solidFill>
                    <a:schemeClr val="tx2"/>
                  </a:solidFill>
                </a:rPr>
                <a:t>B</a:t>
              </a:r>
            </a:p>
          </p:txBody>
        </p:sp>
      </p:grpSp>
      <p:sp>
        <p:nvSpPr>
          <p:cNvPr id="81" name="Rectangle 102"/>
          <p:cNvSpPr>
            <a:spLocks noChangeArrowheads="1"/>
          </p:cNvSpPr>
          <p:nvPr>
            <p:custDataLst>
              <p:tags r:id="rId17"/>
            </p:custDataLst>
          </p:nvPr>
        </p:nvSpPr>
        <p:spPr bwMode="auto">
          <a:xfrm>
            <a:off x="3437790" y="4754016"/>
            <a:ext cx="506225" cy="867814"/>
          </a:xfrm>
          <a:prstGeom prst="rect">
            <a:avLst/>
          </a:prstGeom>
          <a:noFill/>
          <a:ln w="38100" algn="ctr">
            <a:solidFill>
              <a:schemeClr val="accent1"/>
            </a:solidFill>
            <a:miter lim="800000"/>
            <a:headEnd/>
            <a:tailEnd/>
          </a:ln>
          <a:effectLst/>
        </p:spPr>
        <p:txBody>
          <a:bodyPr anchor="ctr">
            <a:noAutofit/>
          </a:bodyPr>
          <a:lstStyle/>
          <a:p>
            <a:endParaRPr lang="en-US">
              <a:solidFill>
                <a:schemeClr val="tx2"/>
              </a:solidFill>
            </a:endParaRPr>
          </a:p>
        </p:txBody>
      </p:sp>
      <p:sp>
        <p:nvSpPr>
          <p:cNvPr id="82" name="Line 103"/>
          <p:cNvSpPr>
            <a:spLocks noChangeShapeType="1"/>
          </p:cNvSpPr>
          <p:nvPr>
            <p:custDataLst>
              <p:tags r:id="rId18"/>
            </p:custDataLst>
          </p:nvPr>
        </p:nvSpPr>
        <p:spPr bwMode="auto">
          <a:xfrm>
            <a:off x="2895600" y="5130787"/>
            <a:ext cx="542189" cy="0"/>
          </a:xfrm>
          <a:prstGeom prst="line">
            <a:avLst/>
          </a:prstGeom>
          <a:noFill/>
          <a:ln w="28575">
            <a:solidFill>
              <a:schemeClr val="accent1"/>
            </a:solidFill>
            <a:round/>
            <a:headEnd type="none" w="med" len="med"/>
            <a:tailEnd type="arrow" w="med" len="med"/>
          </a:ln>
          <a:effectLst/>
        </p:spPr>
        <p:txBody>
          <a:bodyPr wrap="none" anchor="ctr">
            <a:noAutofit/>
          </a:bodyPr>
          <a:lstStyle/>
          <a:p>
            <a:endParaRPr lang="en-US">
              <a:solidFill>
                <a:schemeClr val="tx2"/>
              </a:solidFill>
            </a:endParaRPr>
          </a:p>
        </p:txBody>
      </p:sp>
      <p:sp>
        <p:nvSpPr>
          <p:cNvPr id="83" name="Line 104"/>
          <p:cNvSpPr>
            <a:spLocks noChangeShapeType="1"/>
          </p:cNvSpPr>
          <p:nvPr>
            <p:custDataLst>
              <p:tags r:id="rId19"/>
            </p:custDataLst>
          </p:nvPr>
        </p:nvSpPr>
        <p:spPr bwMode="auto">
          <a:xfrm>
            <a:off x="3944014" y="5152987"/>
            <a:ext cx="585289" cy="0"/>
          </a:xfrm>
          <a:prstGeom prst="line">
            <a:avLst/>
          </a:prstGeom>
          <a:noFill/>
          <a:ln w="28575">
            <a:solidFill>
              <a:schemeClr val="accent1"/>
            </a:solidFill>
            <a:round/>
            <a:headEnd type="none" w="med" len="med"/>
            <a:tailEnd type="arrow" w="med" len="med"/>
          </a:ln>
          <a:effectLst/>
        </p:spPr>
        <p:txBody>
          <a:bodyPr wrap="none" anchor="ctr">
            <a:noAutofit/>
          </a:bodyPr>
          <a:lstStyle/>
          <a:p>
            <a:endParaRPr lang="en-US">
              <a:solidFill>
                <a:schemeClr val="tx2"/>
              </a:solidFill>
            </a:endParaRPr>
          </a:p>
        </p:txBody>
      </p:sp>
      <p:sp>
        <p:nvSpPr>
          <p:cNvPr id="86" name="Line 105"/>
          <p:cNvSpPr>
            <a:spLocks noChangeShapeType="1"/>
          </p:cNvSpPr>
          <p:nvPr>
            <p:custDataLst>
              <p:tags r:id="rId20"/>
            </p:custDataLst>
          </p:nvPr>
        </p:nvSpPr>
        <p:spPr bwMode="auto">
          <a:xfrm flipH="1">
            <a:off x="3140952" y="5054587"/>
            <a:ext cx="76200" cy="152400"/>
          </a:xfrm>
          <a:prstGeom prst="line">
            <a:avLst/>
          </a:prstGeom>
          <a:noFill/>
          <a:ln w="28575">
            <a:solidFill>
              <a:schemeClr val="accent1"/>
            </a:solidFill>
            <a:round/>
            <a:headEnd/>
            <a:tailEnd/>
          </a:ln>
          <a:effectLst/>
        </p:spPr>
        <p:txBody>
          <a:bodyPr wrap="none" anchor="ctr">
            <a:noAutofit/>
          </a:bodyPr>
          <a:lstStyle/>
          <a:p>
            <a:endParaRPr lang="en-US">
              <a:solidFill>
                <a:schemeClr val="tx2"/>
              </a:solidFill>
            </a:endParaRPr>
          </a:p>
        </p:txBody>
      </p:sp>
      <p:sp>
        <p:nvSpPr>
          <p:cNvPr id="87" name="Line 106"/>
          <p:cNvSpPr>
            <a:spLocks noChangeShapeType="1"/>
          </p:cNvSpPr>
          <p:nvPr>
            <p:custDataLst>
              <p:tags r:id="rId21"/>
            </p:custDataLst>
          </p:nvPr>
        </p:nvSpPr>
        <p:spPr bwMode="auto">
          <a:xfrm flipH="1">
            <a:off x="4207752" y="5076787"/>
            <a:ext cx="76200" cy="152400"/>
          </a:xfrm>
          <a:prstGeom prst="line">
            <a:avLst/>
          </a:prstGeom>
          <a:noFill/>
          <a:ln w="28575">
            <a:solidFill>
              <a:schemeClr val="accent1"/>
            </a:solidFill>
            <a:round/>
            <a:headEnd/>
            <a:tailEnd/>
          </a:ln>
          <a:effectLst/>
        </p:spPr>
        <p:txBody>
          <a:bodyPr wrap="none" anchor="ctr">
            <a:noAutofit/>
          </a:bodyPr>
          <a:lstStyle/>
          <a:p>
            <a:endParaRPr lang="en-US">
              <a:solidFill>
                <a:schemeClr val="tx2"/>
              </a:solidFill>
            </a:endParaRPr>
          </a:p>
        </p:txBody>
      </p:sp>
      <p:sp>
        <p:nvSpPr>
          <p:cNvPr id="88" name="Text Box 107"/>
          <p:cNvSpPr txBox="1">
            <a:spLocks noChangeArrowheads="1"/>
          </p:cNvSpPr>
          <p:nvPr>
            <p:custDataLst>
              <p:tags r:id="rId22"/>
            </p:custDataLst>
          </p:nvPr>
        </p:nvSpPr>
        <p:spPr bwMode="auto">
          <a:xfrm>
            <a:off x="2895601" y="5046650"/>
            <a:ext cx="550151" cy="562013"/>
          </a:xfrm>
          <a:prstGeom prst="rect">
            <a:avLst/>
          </a:prstGeom>
          <a:noFill/>
          <a:ln w="25400" algn="ctr">
            <a:noFill/>
            <a:miter lim="800000"/>
            <a:headEnd/>
            <a:tailEnd/>
          </a:ln>
          <a:effectLst/>
        </p:spPr>
        <p:txBody>
          <a:bodyPr wrap="none">
            <a:spAutoFit/>
          </a:bodyPr>
          <a:lstStyle/>
          <a:p>
            <a:pPr algn="ctr" eaLnBrk="1" hangingPunct="1">
              <a:lnSpc>
                <a:spcPct val="116000"/>
              </a:lnSpc>
              <a:buClr>
                <a:srgbClr val="40458C"/>
              </a:buClr>
              <a:buSzPct val="100000"/>
              <a:buFont typeface="Times New Roman" pitchFamily="18" charset="0"/>
              <a:buNone/>
            </a:pPr>
            <a:r>
              <a:rPr lang="en-US" sz="2800" smtClean="0">
                <a:solidFill>
                  <a:schemeClr val="tx2"/>
                </a:solidFill>
                <a:latin typeface="Calibri"/>
              </a:rPr>
              <a:t>32</a:t>
            </a:r>
            <a:endParaRPr lang="en-US" sz="2800" dirty="0">
              <a:solidFill>
                <a:schemeClr val="tx2"/>
              </a:solidFill>
              <a:latin typeface="Calibri"/>
            </a:endParaRPr>
          </a:p>
        </p:txBody>
      </p:sp>
      <p:sp>
        <p:nvSpPr>
          <p:cNvPr id="89" name="Text Box 108"/>
          <p:cNvSpPr txBox="1">
            <a:spLocks noChangeArrowheads="1"/>
          </p:cNvSpPr>
          <p:nvPr>
            <p:custDataLst>
              <p:tags r:id="rId23"/>
            </p:custDataLst>
          </p:nvPr>
        </p:nvSpPr>
        <p:spPr bwMode="auto">
          <a:xfrm>
            <a:off x="3962401" y="5076787"/>
            <a:ext cx="550151" cy="562013"/>
          </a:xfrm>
          <a:prstGeom prst="rect">
            <a:avLst/>
          </a:prstGeom>
          <a:noFill/>
          <a:ln w="25400" algn="ctr">
            <a:noFill/>
            <a:miter lim="800000"/>
            <a:headEnd/>
            <a:tailEnd/>
          </a:ln>
          <a:effectLst/>
        </p:spPr>
        <p:txBody>
          <a:bodyPr wrap="none">
            <a:spAutoFit/>
          </a:bodyPr>
          <a:lstStyle/>
          <a:p>
            <a:pPr algn="ctr" eaLnBrk="1" hangingPunct="1">
              <a:lnSpc>
                <a:spcPct val="116000"/>
              </a:lnSpc>
              <a:buClr>
                <a:srgbClr val="40458C"/>
              </a:buClr>
              <a:buSzPct val="100000"/>
              <a:buFont typeface="Times New Roman" pitchFamily="18" charset="0"/>
              <a:buNone/>
            </a:pPr>
            <a:r>
              <a:rPr lang="en-US" sz="2800" dirty="0" smtClean="0">
                <a:solidFill>
                  <a:schemeClr val="tx2"/>
                </a:solidFill>
                <a:latin typeface="Calibri"/>
              </a:rPr>
              <a:t>32</a:t>
            </a:r>
            <a:endParaRPr lang="en-US" sz="2800" dirty="0">
              <a:solidFill>
                <a:schemeClr val="tx2"/>
              </a:solidFill>
              <a:latin typeface="Calibri"/>
            </a:endParaRPr>
          </a:p>
        </p:txBody>
      </p:sp>
      <p:sp>
        <p:nvSpPr>
          <p:cNvPr id="90" name="Line 109"/>
          <p:cNvSpPr>
            <a:spLocks noChangeShapeType="1"/>
          </p:cNvSpPr>
          <p:nvPr>
            <p:custDataLst>
              <p:tags r:id="rId24"/>
            </p:custDataLst>
          </p:nvPr>
        </p:nvSpPr>
        <p:spPr bwMode="auto">
          <a:xfrm flipV="1">
            <a:off x="3622801" y="5401715"/>
            <a:ext cx="76200" cy="228600"/>
          </a:xfrm>
          <a:prstGeom prst="line">
            <a:avLst/>
          </a:prstGeom>
          <a:noFill/>
          <a:ln w="38100">
            <a:solidFill>
              <a:schemeClr val="accent1"/>
            </a:solidFill>
            <a:round/>
            <a:headEnd/>
            <a:tailEnd/>
          </a:ln>
          <a:effectLst/>
        </p:spPr>
        <p:txBody>
          <a:bodyPr wrap="none" anchor="ctr">
            <a:noAutofit/>
          </a:bodyPr>
          <a:lstStyle/>
          <a:p>
            <a:endParaRPr lang="en-US" dirty="0">
              <a:solidFill>
                <a:schemeClr val="tx2"/>
              </a:solidFill>
            </a:endParaRPr>
          </a:p>
        </p:txBody>
      </p:sp>
      <p:sp>
        <p:nvSpPr>
          <p:cNvPr id="91" name="Line 110"/>
          <p:cNvSpPr>
            <a:spLocks noChangeShapeType="1"/>
          </p:cNvSpPr>
          <p:nvPr>
            <p:custDataLst>
              <p:tags r:id="rId25"/>
            </p:custDataLst>
          </p:nvPr>
        </p:nvSpPr>
        <p:spPr bwMode="auto">
          <a:xfrm flipH="1" flipV="1">
            <a:off x="3699001" y="5401715"/>
            <a:ext cx="76200" cy="228600"/>
          </a:xfrm>
          <a:prstGeom prst="line">
            <a:avLst/>
          </a:prstGeom>
          <a:noFill/>
          <a:ln w="38100">
            <a:solidFill>
              <a:schemeClr val="accent1"/>
            </a:solidFill>
            <a:round/>
            <a:headEnd/>
            <a:tailEnd/>
          </a:ln>
          <a:effectLst/>
        </p:spPr>
        <p:txBody>
          <a:bodyPr anchor="ctr">
            <a:noAutofit/>
          </a:bodyPr>
          <a:lstStyle/>
          <a:p>
            <a:endParaRPr lang="en-US">
              <a:solidFill>
                <a:schemeClr val="tx2"/>
              </a:solidFill>
            </a:endParaRPr>
          </a:p>
        </p:txBody>
      </p:sp>
      <p:sp>
        <p:nvSpPr>
          <p:cNvPr id="92" name="Text Box 113"/>
          <p:cNvSpPr txBox="1">
            <a:spLocks noChangeArrowheads="1"/>
          </p:cNvSpPr>
          <p:nvPr>
            <p:custDataLst>
              <p:tags r:id="rId26"/>
            </p:custDataLst>
          </p:nvPr>
        </p:nvSpPr>
        <p:spPr bwMode="auto">
          <a:xfrm>
            <a:off x="3400433" y="4844969"/>
            <a:ext cx="596637" cy="629147"/>
          </a:xfrm>
          <a:prstGeom prst="rect">
            <a:avLst/>
          </a:prstGeom>
          <a:noFill/>
          <a:ln w="25400" algn="ctr">
            <a:noFill/>
            <a:miter lim="800000"/>
            <a:headEnd/>
            <a:tailEnd/>
          </a:ln>
          <a:effectLst/>
        </p:spPr>
        <p:txBody>
          <a:bodyPr wrap="none">
            <a:spAutoFit/>
          </a:bodyPr>
          <a:lstStyle/>
          <a:p>
            <a:pPr algn="ctr" eaLnBrk="1" hangingPunct="1">
              <a:lnSpc>
                <a:spcPct val="116000"/>
              </a:lnSpc>
              <a:buClr>
                <a:srgbClr val="40458C"/>
              </a:buClr>
              <a:buSzPct val="100000"/>
              <a:buFont typeface="Times New Roman" pitchFamily="18" charset="0"/>
              <a:buNone/>
            </a:pPr>
            <a:r>
              <a:rPr lang="en-US" sz="3200" smtClean="0">
                <a:solidFill>
                  <a:schemeClr val="tx2"/>
                </a:solidFill>
                <a:latin typeface="Calibri"/>
              </a:rPr>
              <a:t>RF</a:t>
            </a:r>
            <a:endParaRPr lang="en-US" sz="3200" dirty="0">
              <a:solidFill>
                <a:schemeClr val="tx2"/>
              </a:solidFill>
              <a:latin typeface="Calibri"/>
            </a:endParaRPr>
          </a:p>
        </p:txBody>
      </p:sp>
    </p:spTree>
    <p:extLst>
      <p:ext uri="{BB962C8B-B14F-4D97-AF65-F5344CB8AC3E}">
        <p14:creationId xmlns:p14="http://schemas.microsoft.com/office/powerpoint/2010/main" val="29043423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p:txBody>
          <a:bodyPr>
            <a:normAutofit fontScale="62500" lnSpcReduction="20000"/>
          </a:bodyPr>
          <a:lstStyle/>
          <a:p>
            <a:pPr marL="0" indent="0">
              <a:buNone/>
            </a:pPr>
            <a:r>
              <a:rPr lang="en-US" dirty="0" smtClean="0">
                <a:solidFill>
                  <a:schemeClr val="accent1"/>
                </a:solidFill>
                <a:latin typeface="Consolas" pitchFamily="49" charset="0"/>
              </a:rPr>
              <a:t>&gt; </a:t>
            </a:r>
            <a:r>
              <a:rPr lang="en-US" dirty="0" err="1" smtClean="0">
                <a:solidFill>
                  <a:schemeClr val="accent1"/>
                </a:solidFill>
                <a:latin typeface="Consolas" pitchFamily="49" charset="0"/>
              </a:rPr>
              <a:t>mipsel-linux-objdump</a:t>
            </a:r>
            <a:r>
              <a:rPr lang="en-US" dirty="0" smtClean="0">
                <a:solidFill>
                  <a:schemeClr val="accent1"/>
                </a:solidFill>
                <a:latin typeface="Consolas" pitchFamily="49" charset="0"/>
              </a:rPr>
              <a:t> --disassemble </a:t>
            </a:r>
            <a:r>
              <a:rPr lang="en-US" dirty="0" err="1" smtClean="0">
                <a:solidFill>
                  <a:schemeClr val="accent1"/>
                </a:solidFill>
                <a:latin typeface="Consolas" pitchFamily="49" charset="0"/>
              </a:rPr>
              <a:t>math.o</a:t>
            </a:r>
            <a:r>
              <a:rPr lang="en-US" sz="1300" dirty="0" smtClean="0">
                <a:solidFill>
                  <a:schemeClr val="accent1"/>
                </a:solidFill>
                <a:latin typeface="Consolas" pitchFamily="49" charset="0"/>
              </a:rPr>
              <a:t>  </a:t>
            </a:r>
          </a:p>
          <a:p>
            <a:pPr marL="0" indent="0">
              <a:buNone/>
            </a:pPr>
            <a:endParaRPr lang="en-US" dirty="0" smtClean="0">
              <a:latin typeface="Consolas" pitchFamily="49" charset="0"/>
            </a:endParaRPr>
          </a:p>
          <a:p>
            <a:pPr marL="0" indent="0">
              <a:buNone/>
            </a:pPr>
            <a:r>
              <a:rPr lang="en-US" u="sng" dirty="0" smtClean="0">
                <a:latin typeface="Consolas" pitchFamily="49" charset="0"/>
              </a:rPr>
              <a:t>Disassembly of section .text:</a:t>
            </a:r>
          </a:p>
          <a:p>
            <a:pPr marL="0" indent="0">
              <a:buNone/>
            </a:pPr>
            <a:endParaRPr lang="en-US" sz="1900" dirty="0" smtClean="0">
              <a:latin typeface="Consolas" pitchFamily="49" charset="0"/>
            </a:endParaRPr>
          </a:p>
          <a:p>
            <a:pPr marL="0" indent="0">
              <a:buNone/>
            </a:pPr>
            <a:endParaRPr lang="en-US" sz="1900" dirty="0" smtClean="0">
              <a:latin typeface="Consolas" pitchFamily="49" charset="0"/>
            </a:endParaRPr>
          </a:p>
          <a:p>
            <a:pPr marL="0" indent="0">
              <a:buNone/>
            </a:pPr>
            <a:r>
              <a:rPr lang="en-US" dirty="0" smtClean="0">
                <a:latin typeface="Consolas" charset="0"/>
                <a:ea typeface="Consolas" charset="0"/>
                <a:cs typeface="Consolas" charset="0"/>
              </a:rPr>
              <a:t>00000000 &lt;</a:t>
            </a:r>
            <a:r>
              <a:rPr lang="en-US" dirty="0" err="1" smtClean="0">
                <a:solidFill>
                  <a:schemeClr val="accent1"/>
                </a:solidFill>
                <a:latin typeface="Consolas" charset="0"/>
                <a:ea typeface="Consolas" charset="0"/>
                <a:cs typeface="Consolas" charset="0"/>
              </a:rPr>
              <a:t>get_n</a:t>
            </a:r>
            <a:r>
              <a:rPr lang="en-US" dirty="0" smtClean="0">
                <a:latin typeface="Consolas" charset="0"/>
                <a:ea typeface="Consolas" charset="0"/>
                <a:cs typeface="Consolas" charset="0"/>
              </a:rPr>
              <a:t>&gt;:</a:t>
            </a:r>
          </a:p>
          <a:p>
            <a:pPr marL="0" indent="0">
              <a:buNone/>
            </a:pPr>
            <a:r>
              <a:rPr lang="en-US" dirty="0" smtClean="0">
                <a:latin typeface="Consolas" charset="0"/>
                <a:ea typeface="Consolas" charset="0"/>
                <a:cs typeface="Consolas" charset="0"/>
              </a:rPr>
              <a:t>   0:	27bdfff8  addiu sp,sp,-8</a:t>
            </a:r>
          </a:p>
          <a:p>
            <a:pPr marL="0" indent="0">
              <a:buNone/>
            </a:pPr>
            <a:r>
              <a:rPr lang="en-US" dirty="0" smtClean="0">
                <a:latin typeface="Consolas" charset="0"/>
                <a:ea typeface="Consolas" charset="0"/>
                <a:cs typeface="Consolas" charset="0"/>
              </a:rPr>
              <a:t>   4:	afbe0000  sw	s8,0(sp)</a:t>
            </a:r>
          </a:p>
          <a:p>
            <a:pPr marL="0" indent="0">
              <a:buNone/>
            </a:pPr>
            <a:r>
              <a:rPr lang="en-US" dirty="0" smtClean="0">
                <a:solidFill>
                  <a:schemeClr val="tx2">
                    <a:lumMod val="50000"/>
                  </a:schemeClr>
                </a:solidFill>
                <a:latin typeface="Consolas" charset="0"/>
                <a:ea typeface="Consolas" charset="0"/>
                <a:cs typeface="Consolas" charset="0"/>
              </a:rPr>
              <a:t>   8:	03a0f021  move	s8,sp</a:t>
            </a:r>
          </a:p>
          <a:p>
            <a:pPr marL="0" indent="0">
              <a:buNone/>
            </a:pPr>
            <a:r>
              <a:rPr lang="en-US" dirty="0" smtClean="0">
                <a:latin typeface="Consolas" charset="0"/>
                <a:ea typeface="Consolas" charset="0"/>
                <a:cs typeface="Consolas" charset="0"/>
              </a:rPr>
              <a:t>   c:	3c020000  </a:t>
            </a:r>
            <a:r>
              <a:rPr lang="en-US" dirty="0" err="1" smtClean="0">
                <a:latin typeface="Consolas" charset="0"/>
                <a:ea typeface="Consolas" charset="0"/>
                <a:cs typeface="Consolas" charset="0"/>
              </a:rPr>
              <a:t>lui</a:t>
            </a:r>
            <a:r>
              <a:rPr lang="en-US" dirty="0" smtClean="0">
                <a:latin typeface="Consolas" charset="0"/>
                <a:ea typeface="Consolas" charset="0"/>
                <a:cs typeface="Consolas" charset="0"/>
              </a:rPr>
              <a:t>	v0,</a:t>
            </a:r>
            <a:r>
              <a:rPr lang="en-US" dirty="0" smtClean="0">
                <a:solidFill>
                  <a:schemeClr val="accent3"/>
                </a:solidFill>
                <a:latin typeface="Consolas" charset="0"/>
                <a:ea typeface="Consolas" charset="0"/>
                <a:cs typeface="Consolas" charset="0"/>
              </a:rPr>
              <a:t>0x0</a:t>
            </a:r>
          </a:p>
          <a:p>
            <a:pPr marL="0" indent="0">
              <a:buNone/>
            </a:pPr>
            <a:r>
              <a:rPr lang="en-US" dirty="0" smtClean="0">
                <a:latin typeface="Consolas" charset="0"/>
                <a:ea typeface="Consolas" charset="0"/>
                <a:cs typeface="Consolas" charset="0"/>
              </a:rPr>
              <a:t>  10:	8c420008  lw	v0,</a:t>
            </a:r>
            <a:r>
              <a:rPr lang="en-US" dirty="0" smtClean="0">
                <a:solidFill>
                  <a:schemeClr val="tx2">
                    <a:lumMod val="50000"/>
                  </a:schemeClr>
                </a:solidFill>
                <a:latin typeface="Consolas" charset="0"/>
                <a:ea typeface="Consolas" charset="0"/>
                <a:cs typeface="Consolas" charset="0"/>
              </a:rPr>
              <a:t>8(v0)</a:t>
            </a:r>
          </a:p>
          <a:p>
            <a:pPr marL="0" indent="0">
              <a:buNone/>
            </a:pPr>
            <a:r>
              <a:rPr lang="en-US" dirty="0" smtClean="0">
                <a:latin typeface="Consolas" charset="0"/>
                <a:ea typeface="Consolas" charset="0"/>
                <a:cs typeface="Consolas" charset="0"/>
              </a:rPr>
              <a:t>  14:	03c0e821  move sp,s8</a:t>
            </a:r>
          </a:p>
          <a:p>
            <a:pPr marL="0" indent="0">
              <a:buNone/>
            </a:pPr>
            <a:r>
              <a:rPr lang="en-US" dirty="0" smtClean="0">
                <a:latin typeface="Consolas" charset="0"/>
                <a:ea typeface="Consolas" charset="0"/>
                <a:cs typeface="Consolas" charset="0"/>
              </a:rPr>
              <a:t>  18:	8fbe0000  lw	s8,0(sp)</a:t>
            </a:r>
          </a:p>
          <a:p>
            <a:pPr marL="0" indent="0">
              <a:buNone/>
            </a:pPr>
            <a:r>
              <a:rPr lang="en-US" dirty="0" smtClean="0">
                <a:latin typeface="Consolas" charset="0"/>
                <a:ea typeface="Consolas" charset="0"/>
                <a:cs typeface="Consolas" charset="0"/>
              </a:rPr>
              <a:t>  1c:	27bd0008  addiu sp,sp,8</a:t>
            </a:r>
          </a:p>
          <a:p>
            <a:pPr marL="0" indent="0">
              <a:buNone/>
            </a:pPr>
            <a:r>
              <a:rPr lang="en-US" dirty="0" smtClean="0">
                <a:latin typeface="Consolas" charset="0"/>
                <a:ea typeface="Consolas" charset="0"/>
                <a:cs typeface="Consolas" charset="0"/>
              </a:rPr>
              <a:t>  20:	03e00008  </a:t>
            </a:r>
            <a:r>
              <a:rPr lang="en-US" dirty="0" err="1" smtClean="0">
                <a:latin typeface="Consolas" charset="0"/>
                <a:ea typeface="Consolas" charset="0"/>
                <a:cs typeface="Consolas" charset="0"/>
              </a:rPr>
              <a:t>jr</a:t>
            </a:r>
            <a:r>
              <a:rPr lang="en-US" dirty="0" smtClean="0">
                <a:latin typeface="Consolas" charset="0"/>
                <a:ea typeface="Consolas" charset="0"/>
                <a:cs typeface="Consolas" charset="0"/>
              </a:rPr>
              <a:t>	</a:t>
            </a:r>
            <a:r>
              <a:rPr lang="en-US" dirty="0" err="1" smtClean="0">
                <a:latin typeface="Consolas" charset="0"/>
                <a:ea typeface="Consolas" charset="0"/>
                <a:cs typeface="Consolas" charset="0"/>
              </a:rPr>
              <a:t>ra</a:t>
            </a:r>
            <a:endParaRPr lang="en-US" dirty="0" smtClean="0">
              <a:latin typeface="Consolas" charset="0"/>
              <a:ea typeface="Consolas" charset="0"/>
              <a:cs typeface="Consolas" charset="0"/>
            </a:endParaRPr>
          </a:p>
          <a:p>
            <a:pPr marL="0" indent="0">
              <a:buNone/>
            </a:pPr>
            <a:r>
              <a:rPr lang="en-US" dirty="0" smtClean="0">
                <a:latin typeface="Consolas" charset="0"/>
                <a:ea typeface="Consolas" charset="0"/>
                <a:cs typeface="Consolas" charset="0"/>
              </a:rPr>
              <a:t>  24:	00000000  </a:t>
            </a:r>
            <a:r>
              <a:rPr lang="en-US" dirty="0" err="1" smtClean="0">
                <a:latin typeface="Consolas" charset="0"/>
                <a:ea typeface="Consolas" charset="0"/>
                <a:cs typeface="Consolas" charset="0"/>
              </a:rPr>
              <a:t>nop</a:t>
            </a:r>
            <a:endParaRPr lang="en-US" dirty="0" smtClean="0">
              <a:latin typeface="Consolas" charset="0"/>
              <a:ea typeface="Consolas" charset="0"/>
              <a:cs typeface="Consolas" charset="0"/>
            </a:endParaRPr>
          </a:p>
          <a:p>
            <a:pPr marL="0" indent="0">
              <a:buNone/>
            </a:pPr>
            <a:endParaRPr lang="en-US" dirty="0" smtClean="0"/>
          </a:p>
          <a:p>
            <a:pPr marL="0" indent="0">
              <a:buNone/>
            </a:pPr>
            <a:r>
              <a:rPr lang="en-US" i="1" dirty="0"/>
              <a:t>e</a:t>
            </a:r>
            <a:r>
              <a:rPr lang="en-US" i="1" dirty="0" smtClean="0"/>
              <a:t>lsewhere in another file: </a:t>
            </a:r>
            <a:r>
              <a:rPr lang="en-US" dirty="0" smtClean="0"/>
              <a:t>int </a:t>
            </a:r>
            <a:r>
              <a:rPr lang="en-US" dirty="0" err="1" smtClean="0">
                <a:solidFill>
                  <a:schemeClr val="accent3"/>
                </a:solidFill>
              </a:rPr>
              <a:t>usrid</a:t>
            </a:r>
            <a:r>
              <a:rPr lang="en-US" dirty="0" smtClean="0">
                <a:solidFill>
                  <a:schemeClr val="accent3"/>
                </a:solidFill>
              </a:rPr>
              <a:t> </a:t>
            </a:r>
            <a:r>
              <a:rPr lang="en-US" dirty="0" smtClean="0"/>
              <a:t>= 41;</a:t>
            </a:r>
            <a:endParaRPr lang="en-US" dirty="0"/>
          </a:p>
          <a:p>
            <a:pPr marL="0" indent="0">
              <a:buNone/>
            </a:pPr>
            <a:r>
              <a:rPr lang="en-US" dirty="0" smtClean="0"/>
              <a:t>int </a:t>
            </a:r>
            <a:r>
              <a:rPr lang="en-US" dirty="0" err="1" smtClean="0">
                <a:solidFill>
                  <a:schemeClr val="accent1"/>
                </a:solidFill>
              </a:rPr>
              <a:t>get_n</a:t>
            </a:r>
            <a:r>
              <a:rPr lang="en-US" dirty="0" smtClean="0"/>
              <a:t>() </a:t>
            </a:r>
            <a:r>
              <a:rPr lang="en-US" dirty="0"/>
              <a:t>{ </a:t>
            </a:r>
            <a:r>
              <a:rPr lang="en-US" dirty="0" smtClean="0"/>
              <a:t>  </a:t>
            </a:r>
          </a:p>
          <a:p>
            <a:pPr marL="0" indent="0">
              <a:buNone/>
            </a:pPr>
            <a:r>
              <a:rPr lang="en-US" dirty="0">
                <a:solidFill>
                  <a:schemeClr val="accent2"/>
                </a:solidFill>
              </a:rPr>
              <a:t> </a:t>
            </a:r>
            <a:r>
              <a:rPr lang="en-US" dirty="0" smtClean="0">
                <a:solidFill>
                  <a:schemeClr val="accent2"/>
                </a:solidFill>
              </a:rPr>
              <a:t>  </a:t>
            </a:r>
            <a:r>
              <a:rPr lang="en-US" dirty="0" smtClean="0">
                <a:solidFill>
                  <a:schemeClr val="tx2">
                    <a:lumMod val="50000"/>
                  </a:schemeClr>
                </a:solidFill>
              </a:rPr>
              <a:t>return</a:t>
            </a:r>
            <a:r>
              <a:rPr lang="en-US" dirty="0" smtClean="0">
                <a:solidFill>
                  <a:schemeClr val="accent2"/>
                </a:solidFill>
              </a:rPr>
              <a:t> </a:t>
            </a:r>
            <a:r>
              <a:rPr lang="en-US" dirty="0" err="1" smtClean="0">
                <a:solidFill>
                  <a:schemeClr val="accent3"/>
                </a:solidFill>
              </a:rPr>
              <a:t>usrid</a:t>
            </a:r>
            <a:r>
              <a:rPr lang="en-US" dirty="0" smtClean="0">
                <a:solidFill>
                  <a:schemeClr val="tx2">
                    <a:lumMod val="50000"/>
                  </a:schemeClr>
                </a:solidFill>
              </a:rPr>
              <a:t>;  </a:t>
            </a:r>
          </a:p>
          <a:p>
            <a:pPr marL="0" indent="0">
              <a:buNone/>
            </a:pPr>
            <a:r>
              <a:rPr lang="en-US" dirty="0" smtClean="0"/>
              <a:t>}</a:t>
            </a:r>
            <a:endParaRPr lang="en-US" dirty="0"/>
          </a:p>
        </p:txBody>
      </p:sp>
      <p:sp>
        <p:nvSpPr>
          <p:cNvPr id="2" name="Title 1"/>
          <p:cNvSpPr>
            <a:spLocks noGrp="1"/>
          </p:cNvSpPr>
          <p:nvPr>
            <p:ph type="title"/>
            <p:custDataLst>
              <p:tags r:id="rId2"/>
            </p:custDataLst>
          </p:nvPr>
        </p:nvSpPr>
        <p:spPr/>
        <p:txBody>
          <a:bodyPr>
            <a:normAutofit/>
          </a:bodyPr>
          <a:lstStyle/>
          <a:p>
            <a:r>
              <a:rPr lang="en-US" dirty="0" err="1" smtClean="0"/>
              <a:t>Objdump</a:t>
            </a:r>
            <a:r>
              <a:rPr lang="en-US" dirty="0" smtClean="0"/>
              <a:t> disassembly</a:t>
            </a:r>
            <a:endParaRPr lang="en-US" dirty="0"/>
          </a:p>
        </p:txBody>
      </p:sp>
      <p:sp>
        <p:nvSpPr>
          <p:cNvPr id="4" name="Slide Number Placeholder 3"/>
          <p:cNvSpPr>
            <a:spLocks noGrp="1"/>
          </p:cNvSpPr>
          <p:nvPr>
            <p:ph type="sldNum" sz="quarter" idx="10"/>
          </p:nvPr>
        </p:nvSpPr>
        <p:spPr/>
        <p:txBody>
          <a:bodyPr/>
          <a:lstStyle/>
          <a:p>
            <a:fld id="{DAD0A56F-BD0F-4BDF-9912-D1E89E9626C0}" type="slidenum">
              <a:rPr lang="en-US" smtClean="0"/>
              <a:t>20</a:t>
            </a:fld>
            <a:endParaRPr lang="en-US" dirty="0"/>
          </a:p>
        </p:txBody>
      </p:sp>
    </p:spTree>
    <p:extLst>
      <p:ext uri="{BB962C8B-B14F-4D97-AF65-F5344CB8AC3E}">
        <p14:creationId xmlns:p14="http://schemas.microsoft.com/office/powerpoint/2010/main" val="42073144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76200" y="1039816"/>
            <a:ext cx="8686800" cy="5741984"/>
          </a:xfrm>
        </p:spPr>
        <p:txBody>
          <a:bodyPr>
            <a:normAutofit fontScale="62500" lnSpcReduction="20000"/>
          </a:bodyPr>
          <a:lstStyle/>
          <a:p>
            <a:pPr marL="0" indent="0">
              <a:buNone/>
            </a:pPr>
            <a:r>
              <a:rPr lang="en-US" dirty="0" smtClean="0">
                <a:solidFill>
                  <a:schemeClr val="accent1"/>
                </a:solidFill>
                <a:latin typeface="Consolas" pitchFamily="49" charset="0"/>
              </a:rPr>
              <a:t>&gt; </a:t>
            </a:r>
            <a:r>
              <a:rPr lang="en-US" dirty="0" err="1" smtClean="0">
                <a:solidFill>
                  <a:schemeClr val="accent1"/>
                </a:solidFill>
                <a:latin typeface="Consolas" pitchFamily="49" charset="0"/>
              </a:rPr>
              <a:t>mipsel-linux-objdump</a:t>
            </a:r>
            <a:r>
              <a:rPr lang="en-US" dirty="0" smtClean="0">
                <a:solidFill>
                  <a:schemeClr val="accent1"/>
                </a:solidFill>
                <a:latin typeface="Consolas" pitchFamily="49" charset="0"/>
              </a:rPr>
              <a:t> --</a:t>
            </a:r>
            <a:r>
              <a:rPr lang="en-US" dirty="0" err="1" smtClean="0">
                <a:solidFill>
                  <a:schemeClr val="accent1"/>
                </a:solidFill>
                <a:latin typeface="Consolas" pitchFamily="49" charset="0"/>
              </a:rPr>
              <a:t>syms</a:t>
            </a:r>
            <a:r>
              <a:rPr lang="en-US" dirty="0" smtClean="0">
                <a:solidFill>
                  <a:schemeClr val="accent1"/>
                </a:solidFill>
                <a:latin typeface="Consolas" pitchFamily="49" charset="0"/>
              </a:rPr>
              <a:t> </a:t>
            </a:r>
            <a:r>
              <a:rPr lang="en-US" dirty="0" err="1" smtClean="0">
                <a:solidFill>
                  <a:schemeClr val="accent1"/>
                </a:solidFill>
                <a:latin typeface="Consolas" pitchFamily="49" charset="0"/>
              </a:rPr>
              <a:t>math.o</a:t>
            </a:r>
            <a:endParaRPr lang="en-US" sz="1300" dirty="0" smtClean="0">
              <a:solidFill>
                <a:schemeClr val="accent1"/>
              </a:solidFill>
              <a:latin typeface="Consolas" pitchFamily="49" charset="0"/>
            </a:endParaRPr>
          </a:p>
          <a:p>
            <a:pPr marL="0" indent="0">
              <a:buNone/>
            </a:pPr>
            <a:endParaRPr lang="en-US" dirty="0" smtClean="0">
              <a:latin typeface="Consolas" pitchFamily="49" charset="0"/>
            </a:endParaRPr>
          </a:p>
          <a:p>
            <a:pPr marL="0" indent="0">
              <a:buNone/>
            </a:pPr>
            <a:endParaRPr lang="en-US" dirty="0">
              <a:latin typeface="Consolas" pitchFamily="49" charset="0"/>
            </a:endParaRPr>
          </a:p>
          <a:p>
            <a:pPr marL="0" indent="0">
              <a:buNone/>
            </a:pPr>
            <a:endParaRPr lang="en-US" sz="1300" dirty="0" smtClean="0">
              <a:latin typeface="Consolas" pitchFamily="49" charset="0"/>
            </a:endParaRPr>
          </a:p>
          <a:p>
            <a:pPr marL="0" indent="0">
              <a:buNone/>
              <a:tabLst>
                <a:tab pos="4572000" algn="l"/>
              </a:tabLst>
            </a:pPr>
            <a:r>
              <a:rPr lang="en-US" u="sng" dirty="0" smtClean="0">
                <a:solidFill>
                  <a:schemeClr val="accent1"/>
                </a:solidFill>
                <a:latin typeface="Consolas" pitchFamily="49" charset="0"/>
              </a:rPr>
              <a:t>SYMBOL TABLE:</a:t>
            </a:r>
          </a:p>
          <a:p>
            <a:pPr marL="0" indent="0">
              <a:buNone/>
              <a:tabLst>
                <a:tab pos="4572000" algn="l"/>
              </a:tabLst>
            </a:pPr>
            <a:r>
              <a:rPr lang="en-US" dirty="0" smtClean="0">
                <a:latin typeface="Consolas" pitchFamily="49" charset="0"/>
              </a:rPr>
              <a:t>00000000 </a:t>
            </a:r>
            <a:r>
              <a:rPr lang="en-US" dirty="0" smtClean="0">
                <a:solidFill>
                  <a:schemeClr val="accent1"/>
                </a:solidFill>
                <a:latin typeface="Consolas" pitchFamily="49" charset="0"/>
              </a:rPr>
              <a:t>l</a:t>
            </a:r>
            <a:r>
              <a:rPr lang="en-US" dirty="0" smtClean="0">
                <a:latin typeface="Consolas" pitchFamily="49" charset="0"/>
              </a:rPr>
              <a:t>  </a:t>
            </a:r>
            <a:r>
              <a:rPr lang="en-US" dirty="0" err="1" smtClean="0">
                <a:latin typeface="Consolas" pitchFamily="49" charset="0"/>
              </a:rPr>
              <a:t>df</a:t>
            </a:r>
            <a:r>
              <a:rPr lang="en-US" dirty="0" smtClean="0">
                <a:latin typeface="Consolas" pitchFamily="49" charset="0"/>
              </a:rPr>
              <a:t> *ABS*	00000000 math.c</a:t>
            </a:r>
          </a:p>
          <a:p>
            <a:pPr marL="0" indent="0">
              <a:buNone/>
              <a:tabLst>
                <a:tab pos="4572000" algn="l"/>
              </a:tabLst>
            </a:pPr>
            <a:r>
              <a:rPr lang="en-US" dirty="0" smtClean="0">
                <a:latin typeface="Consolas" pitchFamily="49" charset="0"/>
              </a:rPr>
              <a:t>00000000 </a:t>
            </a:r>
            <a:r>
              <a:rPr lang="en-US" dirty="0" smtClean="0">
                <a:solidFill>
                  <a:schemeClr val="accent1"/>
                </a:solidFill>
                <a:latin typeface="Consolas" pitchFamily="49" charset="0"/>
              </a:rPr>
              <a:t>l</a:t>
            </a:r>
            <a:r>
              <a:rPr lang="en-US" dirty="0" smtClean="0">
                <a:latin typeface="Consolas" pitchFamily="49" charset="0"/>
              </a:rPr>
              <a:t>  d  .text	00000000 .text</a:t>
            </a:r>
          </a:p>
          <a:p>
            <a:pPr marL="0" indent="0">
              <a:buNone/>
              <a:tabLst>
                <a:tab pos="4572000" algn="l"/>
              </a:tabLst>
            </a:pPr>
            <a:r>
              <a:rPr lang="en-US" dirty="0" smtClean="0">
                <a:latin typeface="Consolas" pitchFamily="49" charset="0"/>
              </a:rPr>
              <a:t>00000000 </a:t>
            </a:r>
            <a:r>
              <a:rPr lang="en-US" dirty="0" smtClean="0">
                <a:solidFill>
                  <a:schemeClr val="accent1"/>
                </a:solidFill>
                <a:latin typeface="Consolas" pitchFamily="49" charset="0"/>
              </a:rPr>
              <a:t>l  </a:t>
            </a:r>
            <a:r>
              <a:rPr lang="en-US" dirty="0" smtClean="0">
                <a:latin typeface="Consolas" pitchFamily="49" charset="0"/>
              </a:rPr>
              <a:t>d  .data	00000000 .data</a:t>
            </a:r>
          </a:p>
          <a:p>
            <a:pPr marL="0" indent="0">
              <a:buNone/>
              <a:tabLst>
                <a:tab pos="4572000" algn="l"/>
              </a:tabLst>
            </a:pPr>
            <a:r>
              <a:rPr lang="en-US" dirty="0" smtClean="0">
                <a:latin typeface="Consolas" pitchFamily="49" charset="0"/>
              </a:rPr>
              <a:t>00000000 </a:t>
            </a:r>
            <a:r>
              <a:rPr lang="en-US" dirty="0" smtClean="0">
                <a:solidFill>
                  <a:schemeClr val="accent1"/>
                </a:solidFill>
                <a:latin typeface="Consolas" pitchFamily="49" charset="0"/>
              </a:rPr>
              <a:t>l  </a:t>
            </a:r>
            <a:r>
              <a:rPr lang="en-US" dirty="0" smtClean="0">
                <a:latin typeface="Consolas" pitchFamily="49" charset="0"/>
              </a:rPr>
              <a:t>d  .</a:t>
            </a:r>
            <a:r>
              <a:rPr lang="en-US" dirty="0" err="1" smtClean="0">
                <a:latin typeface="Consolas" pitchFamily="49" charset="0"/>
              </a:rPr>
              <a:t>bss</a:t>
            </a:r>
            <a:r>
              <a:rPr lang="en-US" dirty="0" smtClean="0">
                <a:latin typeface="Consolas" pitchFamily="49" charset="0"/>
              </a:rPr>
              <a:t>	00000000 .</a:t>
            </a:r>
            <a:r>
              <a:rPr lang="en-US" dirty="0" err="1" smtClean="0">
                <a:latin typeface="Consolas" pitchFamily="49" charset="0"/>
              </a:rPr>
              <a:t>bss</a:t>
            </a:r>
            <a:endParaRPr lang="en-US" dirty="0" smtClean="0">
              <a:latin typeface="Consolas" pitchFamily="49" charset="0"/>
            </a:endParaRPr>
          </a:p>
          <a:p>
            <a:pPr marL="0" indent="0">
              <a:buNone/>
              <a:tabLst>
                <a:tab pos="4572000" algn="l"/>
              </a:tabLst>
            </a:pPr>
            <a:r>
              <a:rPr lang="en-US" dirty="0" smtClean="0">
                <a:latin typeface="Consolas" pitchFamily="49" charset="0"/>
              </a:rPr>
              <a:t>00000008 </a:t>
            </a:r>
            <a:r>
              <a:rPr lang="en-US" dirty="0" smtClean="0">
                <a:solidFill>
                  <a:schemeClr val="accent1"/>
                </a:solidFill>
                <a:latin typeface="Consolas" pitchFamily="49" charset="0"/>
              </a:rPr>
              <a:t>l  </a:t>
            </a:r>
            <a:r>
              <a:rPr lang="en-US" dirty="0" smtClean="0">
                <a:solidFill>
                  <a:schemeClr val="accent5"/>
                </a:solidFill>
                <a:latin typeface="Consolas" pitchFamily="49" charset="0"/>
              </a:rPr>
              <a:t>O</a:t>
            </a:r>
            <a:r>
              <a:rPr lang="en-US" dirty="0" smtClean="0">
                <a:latin typeface="Consolas" pitchFamily="49" charset="0"/>
              </a:rPr>
              <a:t>  .data	00000004 randomval</a:t>
            </a:r>
          </a:p>
          <a:p>
            <a:pPr marL="0" indent="0">
              <a:buNone/>
              <a:tabLst>
                <a:tab pos="4572000" algn="l"/>
              </a:tabLst>
            </a:pPr>
            <a:r>
              <a:rPr lang="en-US" dirty="0" smtClean="0">
                <a:solidFill>
                  <a:schemeClr val="tx2"/>
                </a:solidFill>
                <a:latin typeface="Consolas" pitchFamily="49" charset="0"/>
              </a:rPr>
              <a:t>00000060</a:t>
            </a:r>
            <a:r>
              <a:rPr lang="en-US" dirty="0" smtClean="0">
                <a:solidFill>
                  <a:srgbClr val="FF0000"/>
                </a:solidFill>
                <a:latin typeface="Consolas" pitchFamily="49" charset="0"/>
              </a:rPr>
              <a:t> </a:t>
            </a:r>
            <a:r>
              <a:rPr lang="en-US" dirty="0" smtClean="0">
                <a:solidFill>
                  <a:schemeClr val="accent1"/>
                </a:solidFill>
                <a:latin typeface="Consolas" pitchFamily="49" charset="0"/>
              </a:rPr>
              <a:t>l</a:t>
            </a:r>
            <a:r>
              <a:rPr lang="en-US" dirty="0" smtClean="0">
                <a:solidFill>
                  <a:srgbClr val="FF0000"/>
                </a:solidFill>
                <a:latin typeface="Consolas" pitchFamily="49" charset="0"/>
              </a:rPr>
              <a:t>  </a:t>
            </a:r>
            <a:r>
              <a:rPr lang="en-US" dirty="0" smtClean="0">
                <a:solidFill>
                  <a:schemeClr val="accent3">
                    <a:lumMod val="60000"/>
                    <a:lumOff val="40000"/>
                  </a:schemeClr>
                </a:solidFill>
                <a:latin typeface="Consolas" pitchFamily="49" charset="0"/>
              </a:rPr>
              <a:t>F</a:t>
            </a:r>
            <a:r>
              <a:rPr lang="en-US" dirty="0" smtClean="0">
                <a:solidFill>
                  <a:srgbClr val="FF0000"/>
                </a:solidFill>
                <a:latin typeface="Consolas" pitchFamily="49" charset="0"/>
              </a:rPr>
              <a:t>  </a:t>
            </a:r>
            <a:r>
              <a:rPr lang="en-US" dirty="0" smtClean="0">
                <a:solidFill>
                  <a:schemeClr val="tx2"/>
                </a:solidFill>
                <a:latin typeface="Consolas" pitchFamily="49" charset="0"/>
              </a:rPr>
              <a:t>.text	00000028 is_prime</a:t>
            </a:r>
          </a:p>
          <a:p>
            <a:pPr marL="0" indent="0">
              <a:buNone/>
              <a:tabLst>
                <a:tab pos="4572000" algn="l"/>
              </a:tabLst>
            </a:pPr>
            <a:r>
              <a:rPr lang="en-US" dirty="0" smtClean="0">
                <a:latin typeface="Consolas" pitchFamily="49" charset="0"/>
              </a:rPr>
              <a:t>00000000 </a:t>
            </a:r>
            <a:r>
              <a:rPr lang="en-US" dirty="0" smtClean="0">
                <a:solidFill>
                  <a:schemeClr val="accent1"/>
                </a:solidFill>
                <a:latin typeface="Consolas" pitchFamily="49" charset="0"/>
              </a:rPr>
              <a:t>l  </a:t>
            </a:r>
            <a:r>
              <a:rPr lang="en-US" dirty="0" smtClean="0">
                <a:latin typeface="Consolas" pitchFamily="49" charset="0"/>
              </a:rPr>
              <a:t>d  .</a:t>
            </a:r>
            <a:r>
              <a:rPr lang="en-US" dirty="0" err="1" smtClean="0">
                <a:latin typeface="Consolas" pitchFamily="49" charset="0"/>
              </a:rPr>
              <a:t>rodata</a:t>
            </a:r>
            <a:r>
              <a:rPr lang="en-US" dirty="0" smtClean="0">
                <a:latin typeface="Consolas" pitchFamily="49" charset="0"/>
              </a:rPr>
              <a:t>	00000000 .</a:t>
            </a:r>
            <a:r>
              <a:rPr lang="en-US" dirty="0" err="1" smtClean="0">
                <a:latin typeface="Consolas" pitchFamily="49" charset="0"/>
              </a:rPr>
              <a:t>rodata</a:t>
            </a:r>
            <a:endParaRPr lang="en-US" dirty="0" smtClean="0">
              <a:latin typeface="Consolas" pitchFamily="49" charset="0"/>
            </a:endParaRPr>
          </a:p>
          <a:p>
            <a:pPr marL="0" indent="0">
              <a:buNone/>
              <a:tabLst>
                <a:tab pos="4572000" algn="l"/>
              </a:tabLst>
            </a:pPr>
            <a:r>
              <a:rPr lang="en-US" dirty="0" smtClean="0">
                <a:latin typeface="Consolas" pitchFamily="49" charset="0"/>
              </a:rPr>
              <a:t>00000000 </a:t>
            </a:r>
            <a:r>
              <a:rPr lang="en-US" dirty="0" smtClean="0">
                <a:solidFill>
                  <a:schemeClr val="accent1"/>
                </a:solidFill>
                <a:latin typeface="Consolas" pitchFamily="49" charset="0"/>
              </a:rPr>
              <a:t>l  </a:t>
            </a:r>
            <a:r>
              <a:rPr lang="en-US" dirty="0" smtClean="0">
                <a:latin typeface="Consolas" pitchFamily="49" charset="0"/>
              </a:rPr>
              <a:t>d  .comment	00000000 .comment</a:t>
            </a:r>
          </a:p>
          <a:p>
            <a:pPr marL="0" indent="0">
              <a:buNone/>
              <a:tabLst>
                <a:tab pos="4572000" algn="l"/>
              </a:tabLst>
            </a:pPr>
            <a:r>
              <a:rPr lang="en-US" dirty="0" smtClean="0">
                <a:latin typeface="Consolas" pitchFamily="49" charset="0"/>
              </a:rPr>
              <a:t>00000000 </a:t>
            </a:r>
            <a:r>
              <a:rPr lang="en-US" dirty="0" smtClean="0">
                <a:solidFill>
                  <a:srgbClr val="92D050"/>
                </a:solidFill>
                <a:latin typeface="Consolas" pitchFamily="49" charset="0"/>
              </a:rPr>
              <a:t>g</a:t>
            </a:r>
            <a:r>
              <a:rPr lang="en-US" dirty="0" smtClean="0">
                <a:latin typeface="Consolas" pitchFamily="49" charset="0"/>
              </a:rPr>
              <a:t>  </a:t>
            </a:r>
            <a:r>
              <a:rPr lang="en-US" dirty="0" smtClean="0">
                <a:solidFill>
                  <a:schemeClr val="accent5"/>
                </a:solidFill>
                <a:latin typeface="Consolas" pitchFamily="49" charset="0"/>
              </a:rPr>
              <a:t>O</a:t>
            </a:r>
            <a:r>
              <a:rPr lang="en-US" dirty="0" smtClean="0">
                <a:latin typeface="Consolas" pitchFamily="49" charset="0"/>
              </a:rPr>
              <a:t>  .data	00000004 pi</a:t>
            </a:r>
          </a:p>
          <a:p>
            <a:pPr marL="0" indent="0">
              <a:buNone/>
              <a:tabLst>
                <a:tab pos="4572000" algn="l"/>
              </a:tabLst>
            </a:pPr>
            <a:r>
              <a:rPr lang="en-US" dirty="0" smtClean="0">
                <a:latin typeface="Consolas" pitchFamily="49" charset="0"/>
              </a:rPr>
              <a:t>00000004 </a:t>
            </a:r>
            <a:r>
              <a:rPr lang="en-US" dirty="0" smtClean="0">
                <a:solidFill>
                  <a:srgbClr val="92D050"/>
                </a:solidFill>
                <a:latin typeface="Consolas" pitchFamily="49" charset="0"/>
              </a:rPr>
              <a:t>g</a:t>
            </a:r>
            <a:r>
              <a:rPr lang="en-US" dirty="0" smtClean="0">
                <a:latin typeface="Consolas" pitchFamily="49" charset="0"/>
              </a:rPr>
              <a:t>  </a:t>
            </a:r>
            <a:r>
              <a:rPr lang="en-US" dirty="0" smtClean="0">
                <a:solidFill>
                  <a:schemeClr val="accent5"/>
                </a:solidFill>
                <a:latin typeface="Consolas" pitchFamily="49" charset="0"/>
              </a:rPr>
              <a:t>O</a:t>
            </a:r>
            <a:r>
              <a:rPr lang="en-US" dirty="0" smtClean="0">
                <a:latin typeface="Consolas" pitchFamily="49" charset="0"/>
              </a:rPr>
              <a:t>  .data	00000004 e</a:t>
            </a:r>
          </a:p>
          <a:p>
            <a:pPr marL="0" indent="0">
              <a:buNone/>
              <a:tabLst>
                <a:tab pos="4572000" algn="l"/>
              </a:tabLst>
            </a:pPr>
            <a:r>
              <a:rPr lang="en-US" dirty="0" smtClean="0">
                <a:latin typeface="Consolas" pitchFamily="49" charset="0"/>
              </a:rPr>
              <a:t>00000000 </a:t>
            </a:r>
            <a:r>
              <a:rPr lang="en-US" dirty="0" smtClean="0">
                <a:solidFill>
                  <a:srgbClr val="92D050"/>
                </a:solidFill>
                <a:latin typeface="Consolas" pitchFamily="49" charset="0"/>
              </a:rPr>
              <a:t>g</a:t>
            </a:r>
            <a:r>
              <a:rPr lang="en-US" dirty="0" smtClean="0">
                <a:latin typeface="Consolas" pitchFamily="49" charset="0"/>
              </a:rPr>
              <a:t>  </a:t>
            </a:r>
            <a:r>
              <a:rPr lang="en-US" dirty="0" smtClean="0">
                <a:solidFill>
                  <a:schemeClr val="accent3">
                    <a:lumMod val="60000"/>
                    <a:lumOff val="40000"/>
                  </a:schemeClr>
                </a:solidFill>
                <a:latin typeface="Consolas" pitchFamily="49" charset="0"/>
              </a:rPr>
              <a:t>F</a:t>
            </a:r>
            <a:r>
              <a:rPr lang="en-US" dirty="0" smtClean="0">
                <a:latin typeface="Consolas" pitchFamily="49" charset="0"/>
              </a:rPr>
              <a:t>  .text	00000028 </a:t>
            </a:r>
            <a:r>
              <a:rPr lang="en-US" dirty="0" err="1" smtClean="0">
                <a:latin typeface="Consolas" pitchFamily="49" charset="0"/>
              </a:rPr>
              <a:t>get_n</a:t>
            </a:r>
            <a:endParaRPr lang="en-US" dirty="0" smtClean="0">
              <a:latin typeface="Consolas" pitchFamily="49" charset="0"/>
            </a:endParaRPr>
          </a:p>
          <a:p>
            <a:pPr marL="0" indent="0">
              <a:buNone/>
              <a:tabLst>
                <a:tab pos="4572000" algn="l"/>
              </a:tabLst>
            </a:pPr>
            <a:r>
              <a:rPr lang="en-US" dirty="0" smtClean="0">
                <a:latin typeface="Consolas" pitchFamily="49" charset="0"/>
              </a:rPr>
              <a:t>00000028 </a:t>
            </a:r>
            <a:r>
              <a:rPr lang="en-US" dirty="0" smtClean="0">
                <a:solidFill>
                  <a:srgbClr val="92D050"/>
                </a:solidFill>
                <a:latin typeface="Consolas" pitchFamily="49" charset="0"/>
              </a:rPr>
              <a:t>g</a:t>
            </a:r>
            <a:r>
              <a:rPr lang="en-US" dirty="0" smtClean="0">
                <a:latin typeface="Consolas" pitchFamily="49" charset="0"/>
              </a:rPr>
              <a:t>  </a:t>
            </a:r>
            <a:r>
              <a:rPr lang="en-US" dirty="0" smtClean="0">
                <a:solidFill>
                  <a:schemeClr val="accent3">
                    <a:lumMod val="60000"/>
                    <a:lumOff val="40000"/>
                  </a:schemeClr>
                </a:solidFill>
                <a:latin typeface="Consolas" pitchFamily="49" charset="0"/>
              </a:rPr>
              <a:t>F</a:t>
            </a:r>
            <a:r>
              <a:rPr lang="en-US" dirty="0" smtClean="0">
                <a:latin typeface="Consolas" pitchFamily="49" charset="0"/>
              </a:rPr>
              <a:t>  .text	00000038 square</a:t>
            </a:r>
          </a:p>
          <a:p>
            <a:pPr marL="0" indent="0">
              <a:buNone/>
              <a:tabLst>
                <a:tab pos="4572000" algn="l"/>
              </a:tabLst>
            </a:pPr>
            <a:r>
              <a:rPr lang="en-US" dirty="0" smtClean="0">
                <a:latin typeface="Consolas" pitchFamily="49" charset="0"/>
              </a:rPr>
              <a:t>00000088 </a:t>
            </a:r>
            <a:r>
              <a:rPr lang="en-US" dirty="0" smtClean="0">
                <a:solidFill>
                  <a:srgbClr val="92D050"/>
                </a:solidFill>
                <a:latin typeface="Consolas" pitchFamily="49" charset="0"/>
              </a:rPr>
              <a:t>g  </a:t>
            </a:r>
            <a:r>
              <a:rPr lang="en-US" dirty="0" smtClean="0">
                <a:solidFill>
                  <a:schemeClr val="accent3">
                    <a:lumMod val="60000"/>
                    <a:lumOff val="40000"/>
                  </a:schemeClr>
                </a:solidFill>
                <a:latin typeface="Consolas" pitchFamily="49" charset="0"/>
              </a:rPr>
              <a:t>F</a:t>
            </a:r>
            <a:r>
              <a:rPr lang="en-US" dirty="0" smtClean="0">
                <a:latin typeface="Consolas" pitchFamily="49" charset="0"/>
              </a:rPr>
              <a:t>  .text	0000004c pick_prime</a:t>
            </a:r>
          </a:p>
          <a:p>
            <a:pPr marL="0" indent="0">
              <a:buNone/>
              <a:tabLst>
                <a:tab pos="4572000" algn="l"/>
              </a:tabLst>
            </a:pPr>
            <a:r>
              <a:rPr lang="en-US" dirty="0" smtClean="0">
                <a:latin typeface="Consolas" pitchFamily="49" charset="0"/>
              </a:rPr>
              <a:t>00000000       </a:t>
            </a:r>
            <a:r>
              <a:rPr lang="en-US" dirty="0" smtClean="0">
                <a:solidFill>
                  <a:schemeClr val="accent6">
                    <a:lumMod val="50000"/>
                  </a:schemeClr>
                </a:solidFill>
                <a:latin typeface="Consolas" pitchFamily="49" charset="0"/>
              </a:rPr>
              <a:t>*UND*</a:t>
            </a:r>
            <a:r>
              <a:rPr lang="en-US" dirty="0" smtClean="0">
                <a:latin typeface="Consolas" pitchFamily="49" charset="0"/>
              </a:rPr>
              <a:t>	00000000 </a:t>
            </a:r>
            <a:r>
              <a:rPr lang="en-US" dirty="0" err="1" smtClean="0">
                <a:latin typeface="Consolas" pitchFamily="49" charset="0"/>
              </a:rPr>
              <a:t>usrid</a:t>
            </a:r>
            <a:endParaRPr lang="en-US" dirty="0" smtClean="0">
              <a:latin typeface="Consolas" pitchFamily="49" charset="0"/>
            </a:endParaRPr>
          </a:p>
          <a:p>
            <a:pPr marL="0" indent="0">
              <a:buNone/>
              <a:tabLst>
                <a:tab pos="4572000" algn="l"/>
              </a:tabLst>
            </a:pPr>
            <a:r>
              <a:rPr lang="en-US" dirty="0" smtClean="0">
                <a:latin typeface="Consolas" pitchFamily="49" charset="0"/>
              </a:rPr>
              <a:t>00000000       </a:t>
            </a:r>
            <a:r>
              <a:rPr lang="en-US" dirty="0" smtClean="0">
                <a:solidFill>
                  <a:schemeClr val="accent6">
                    <a:lumMod val="50000"/>
                  </a:schemeClr>
                </a:solidFill>
                <a:latin typeface="Consolas" pitchFamily="49" charset="0"/>
              </a:rPr>
              <a:t>*UND*</a:t>
            </a:r>
            <a:r>
              <a:rPr lang="en-US" dirty="0" smtClean="0">
                <a:latin typeface="Consolas" pitchFamily="49" charset="0"/>
              </a:rPr>
              <a:t>	00000000 printf</a:t>
            </a:r>
          </a:p>
        </p:txBody>
      </p:sp>
      <p:sp>
        <p:nvSpPr>
          <p:cNvPr id="2" name="Title 1"/>
          <p:cNvSpPr>
            <a:spLocks noGrp="1"/>
          </p:cNvSpPr>
          <p:nvPr>
            <p:ph type="title"/>
            <p:custDataLst>
              <p:tags r:id="rId2"/>
            </p:custDataLst>
          </p:nvPr>
        </p:nvSpPr>
        <p:spPr/>
        <p:txBody>
          <a:bodyPr>
            <a:normAutofit/>
          </a:bodyPr>
          <a:lstStyle/>
          <a:p>
            <a:r>
              <a:rPr lang="en-US" dirty="0" err="1" smtClean="0"/>
              <a:t>Objdump</a:t>
            </a:r>
            <a:r>
              <a:rPr lang="en-US" dirty="0" smtClean="0"/>
              <a:t> symbols</a:t>
            </a:r>
            <a:endParaRPr lang="en-US" dirty="0"/>
          </a:p>
        </p:txBody>
      </p:sp>
      <p:sp>
        <p:nvSpPr>
          <p:cNvPr id="4" name="Slide Number Placeholder 3"/>
          <p:cNvSpPr>
            <a:spLocks noGrp="1"/>
          </p:cNvSpPr>
          <p:nvPr>
            <p:ph type="sldNum" sz="quarter" idx="10"/>
          </p:nvPr>
        </p:nvSpPr>
        <p:spPr/>
        <p:txBody>
          <a:bodyPr/>
          <a:lstStyle/>
          <a:p>
            <a:fld id="{DAD0A56F-BD0F-4BDF-9912-D1E89E9626C0}" type="slidenum">
              <a:rPr lang="en-US" smtClean="0"/>
              <a:t>21</a:t>
            </a:fld>
            <a:endParaRPr lang="en-US"/>
          </a:p>
        </p:txBody>
      </p:sp>
      <p:sp>
        <p:nvSpPr>
          <p:cNvPr id="8" name="TextBox 7"/>
          <p:cNvSpPr txBox="1"/>
          <p:nvPr/>
        </p:nvSpPr>
        <p:spPr>
          <a:xfrm>
            <a:off x="7315200" y="762035"/>
            <a:ext cx="1544012" cy="830997"/>
          </a:xfrm>
          <a:prstGeom prst="rect">
            <a:avLst/>
          </a:prstGeom>
          <a:noFill/>
        </p:spPr>
        <p:txBody>
          <a:bodyPr wrap="none" rtlCol="0">
            <a:spAutoFit/>
          </a:bodyPr>
          <a:lstStyle/>
          <a:p>
            <a:r>
              <a:rPr lang="en-US" sz="2400" dirty="0" smtClean="0">
                <a:solidFill>
                  <a:schemeClr val="accent1"/>
                </a:solidFill>
                <a:latin typeface="Consolas" pitchFamily="49" charset="0"/>
              </a:rPr>
              <a:t>[l]</a:t>
            </a:r>
            <a:r>
              <a:rPr lang="en-US" sz="2400" dirty="0" err="1" smtClean="0">
                <a:solidFill>
                  <a:schemeClr val="accent1"/>
                </a:solidFill>
                <a:latin typeface="Consolas" pitchFamily="49" charset="0"/>
              </a:rPr>
              <a:t>ocal</a:t>
            </a:r>
            <a:endParaRPr lang="en-US" sz="2400" dirty="0" smtClean="0">
              <a:solidFill>
                <a:schemeClr val="accent1"/>
              </a:solidFill>
              <a:latin typeface="Consolas" pitchFamily="49" charset="0"/>
            </a:endParaRPr>
          </a:p>
          <a:p>
            <a:r>
              <a:rPr lang="en-US" sz="2400" dirty="0" smtClean="0">
                <a:solidFill>
                  <a:srgbClr val="92D050"/>
                </a:solidFill>
                <a:latin typeface="Consolas" pitchFamily="49" charset="0"/>
              </a:rPr>
              <a:t>[g]</a:t>
            </a:r>
            <a:r>
              <a:rPr lang="en-US" sz="2400" dirty="0" err="1" smtClean="0">
                <a:solidFill>
                  <a:srgbClr val="92D050"/>
                </a:solidFill>
                <a:latin typeface="Consolas" pitchFamily="49" charset="0"/>
              </a:rPr>
              <a:t>lobal</a:t>
            </a:r>
            <a:endParaRPr lang="en-US" sz="2400" dirty="0" smtClean="0">
              <a:solidFill>
                <a:srgbClr val="92D050"/>
              </a:solidFill>
              <a:latin typeface="Consolas" pitchFamily="49" charset="0"/>
            </a:endParaRPr>
          </a:p>
        </p:txBody>
      </p:sp>
      <p:sp>
        <p:nvSpPr>
          <p:cNvPr id="11" name="TextBox 10"/>
          <p:cNvSpPr txBox="1"/>
          <p:nvPr/>
        </p:nvSpPr>
        <p:spPr>
          <a:xfrm>
            <a:off x="5146507" y="1819870"/>
            <a:ext cx="949493" cy="461665"/>
          </a:xfrm>
          <a:prstGeom prst="rect">
            <a:avLst/>
          </a:prstGeom>
          <a:noFill/>
        </p:spPr>
        <p:txBody>
          <a:bodyPr wrap="square" rtlCol="0">
            <a:spAutoFit/>
          </a:bodyPr>
          <a:lstStyle/>
          <a:p>
            <a:pPr algn="ctr"/>
            <a:r>
              <a:rPr lang="en-US" sz="2400" i="1" dirty="0" smtClean="0">
                <a:solidFill>
                  <a:schemeClr val="accent1"/>
                </a:solidFill>
              </a:rPr>
              <a:t>size</a:t>
            </a:r>
            <a:endParaRPr lang="en-US" sz="2400" i="1" dirty="0">
              <a:solidFill>
                <a:schemeClr val="accent1"/>
              </a:solidFill>
            </a:endParaRPr>
          </a:p>
        </p:txBody>
      </p:sp>
      <p:sp>
        <p:nvSpPr>
          <p:cNvPr id="13" name="TextBox 12"/>
          <p:cNvSpPr txBox="1"/>
          <p:nvPr/>
        </p:nvSpPr>
        <p:spPr>
          <a:xfrm>
            <a:off x="2895600" y="1824335"/>
            <a:ext cx="1366080" cy="461665"/>
          </a:xfrm>
          <a:prstGeom prst="rect">
            <a:avLst/>
          </a:prstGeom>
          <a:noFill/>
        </p:spPr>
        <p:txBody>
          <a:bodyPr wrap="none" rtlCol="0">
            <a:spAutoFit/>
          </a:bodyPr>
          <a:lstStyle/>
          <a:p>
            <a:r>
              <a:rPr lang="en-US" sz="2400" i="1" dirty="0" smtClean="0">
                <a:solidFill>
                  <a:schemeClr val="accent1"/>
                </a:solidFill>
              </a:rPr>
              <a:t>segment</a:t>
            </a:r>
          </a:p>
        </p:txBody>
      </p:sp>
      <p:sp>
        <p:nvSpPr>
          <p:cNvPr id="18" name="TextBox 17"/>
          <p:cNvSpPr txBox="1"/>
          <p:nvPr/>
        </p:nvSpPr>
        <p:spPr>
          <a:xfrm>
            <a:off x="7315200" y="0"/>
            <a:ext cx="1883849" cy="830997"/>
          </a:xfrm>
          <a:prstGeom prst="rect">
            <a:avLst/>
          </a:prstGeom>
          <a:noFill/>
        </p:spPr>
        <p:txBody>
          <a:bodyPr wrap="none" rtlCol="0">
            <a:spAutoFit/>
          </a:bodyPr>
          <a:lstStyle/>
          <a:p>
            <a:r>
              <a:rPr lang="en-US" sz="2400" dirty="0" smtClean="0">
                <a:solidFill>
                  <a:schemeClr val="accent3">
                    <a:lumMod val="60000"/>
                    <a:lumOff val="40000"/>
                  </a:schemeClr>
                </a:solidFill>
                <a:latin typeface="Consolas" charset="0"/>
                <a:ea typeface="Consolas" charset="0"/>
                <a:cs typeface="Consolas" charset="0"/>
              </a:rPr>
              <a:t>[F]unction</a:t>
            </a:r>
          </a:p>
          <a:p>
            <a:r>
              <a:rPr lang="en-US" sz="2400" dirty="0" smtClean="0">
                <a:solidFill>
                  <a:schemeClr val="accent5">
                    <a:lumMod val="60000"/>
                    <a:lumOff val="40000"/>
                  </a:schemeClr>
                </a:solidFill>
                <a:latin typeface="Consolas" charset="0"/>
                <a:ea typeface="Consolas" charset="0"/>
                <a:cs typeface="Consolas" charset="0"/>
              </a:rPr>
              <a:t>[O]</a:t>
            </a:r>
            <a:r>
              <a:rPr lang="en-US" sz="2400" dirty="0" err="1" smtClean="0">
                <a:solidFill>
                  <a:schemeClr val="accent5">
                    <a:lumMod val="60000"/>
                    <a:lumOff val="40000"/>
                  </a:schemeClr>
                </a:solidFill>
                <a:latin typeface="Consolas" charset="0"/>
                <a:ea typeface="Consolas" charset="0"/>
                <a:cs typeface="Consolas" charset="0"/>
              </a:rPr>
              <a:t>bject</a:t>
            </a:r>
            <a:endParaRPr lang="en-US" sz="2400" dirty="0">
              <a:solidFill>
                <a:schemeClr val="accent5">
                  <a:lumMod val="60000"/>
                  <a:lumOff val="40000"/>
                </a:schemeClr>
              </a:solidFill>
              <a:latin typeface="Consolas" charset="0"/>
              <a:ea typeface="Consolas" charset="0"/>
              <a:cs typeface="Consolas" charset="0"/>
            </a:endParaRPr>
          </a:p>
        </p:txBody>
      </p:sp>
    </p:spTree>
    <p:extLst>
      <p:ext uri="{BB962C8B-B14F-4D97-AF65-F5344CB8AC3E}">
        <p14:creationId xmlns:p14="http://schemas.microsoft.com/office/powerpoint/2010/main" val="10837298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custDataLst>
              <p:tags r:id="rId1"/>
            </p:custDataLst>
          </p:nvPr>
        </p:nvSpPr>
        <p:spPr>
          <a:xfrm>
            <a:off x="228600" y="1646340"/>
            <a:ext cx="1295400" cy="762000"/>
          </a:xfrm>
          <a:prstGeom prst="roundRect">
            <a:avLst/>
          </a:prstGeom>
          <a:ln w="28575">
            <a:solidFill>
              <a:schemeClr val="accent1"/>
            </a:solidFill>
          </a:ln>
        </p:spPr>
        <p:txBody>
          <a:bodyPr wrap="none" lIns="0" tIns="0" rIns="0" bIns="0" rtlCol="0" anchor="ctr">
            <a:noAutofit/>
          </a:bodyPr>
          <a:lstStyle/>
          <a:p>
            <a:pPr algn="ctr"/>
            <a:r>
              <a:rPr lang="en-US" sz="2600" dirty="0" smtClean="0">
                <a:solidFill>
                  <a:schemeClr val="accent1"/>
                </a:solidFill>
              </a:rPr>
              <a:t>sum.c</a:t>
            </a:r>
            <a:endParaRPr lang="en-US" sz="2600" dirty="0">
              <a:solidFill>
                <a:schemeClr val="accent1"/>
              </a:solidFill>
            </a:endParaRPr>
          </a:p>
        </p:txBody>
      </p:sp>
      <p:grpSp>
        <p:nvGrpSpPr>
          <p:cNvPr id="17" name="Group 16"/>
          <p:cNvGrpSpPr/>
          <p:nvPr/>
        </p:nvGrpSpPr>
        <p:grpSpPr>
          <a:xfrm>
            <a:off x="1168746" y="813375"/>
            <a:ext cx="2641254" cy="1583297"/>
            <a:chOff x="1168746" y="838200"/>
            <a:chExt cx="2641254" cy="1583297"/>
          </a:xfrm>
        </p:grpSpPr>
        <p:sp>
          <p:nvSpPr>
            <p:cNvPr id="14" name="Rounded Rectangle 13"/>
            <p:cNvSpPr/>
            <p:nvPr>
              <p:custDataLst>
                <p:tags r:id="rId15"/>
              </p:custDataLst>
            </p:nvPr>
          </p:nvSpPr>
          <p:spPr>
            <a:xfrm>
              <a:off x="2514600" y="1659497"/>
              <a:ext cx="1295400" cy="762000"/>
            </a:xfrm>
            <a:prstGeom prst="roundRect">
              <a:avLst/>
            </a:prstGeom>
            <a:ln w="28575">
              <a:solidFill>
                <a:schemeClr val="accent1"/>
              </a:solidFill>
            </a:ln>
          </p:spPr>
          <p:txBody>
            <a:bodyPr wrap="none" lIns="0" tIns="0" rIns="0" bIns="0" rtlCol="0" anchor="ctr">
              <a:noAutofit/>
            </a:bodyPr>
            <a:lstStyle/>
            <a:p>
              <a:pPr algn="ctr"/>
              <a:r>
                <a:rPr lang="en-US" sz="2600" dirty="0" err="1" smtClean="0">
                  <a:solidFill>
                    <a:schemeClr val="accent1"/>
                  </a:solidFill>
                </a:rPr>
                <a:t>sum.s</a:t>
              </a:r>
              <a:endParaRPr lang="en-US" sz="2600" dirty="0">
                <a:solidFill>
                  <a:schemeClr val="accent1"/>
                </a:solidFill>
              </a:endParaRPr>
            </a:p>
          </p:txBody>
        </p:sp>
        <p:cxnSp>
          <p:nvCxnSpPr>
            <p:cNvPr id="19" name="Straight Arrow Connector 18"/>
            <p:cNvCxnSpPr/>
            <p:nvPr>
              <p:custDataLst>
                <p:tags r:id="rId16"/>
              </p:custDataLst>
            </p:nvPr>
          </p:nvCxnSpPr>
          <p:spPr>
            <a:xfrm>
              <a:off x="1524000" y="2040497"/>
              <a:ext cx="990600" cy="1588"/>
            </a:xfrm>
            <a:prstGeom prst="straightConnector1">
              <a:avLst/>
            </a:prstGeom>
            <a:ln w="762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168746" y="838200"/>
              <a:ext cx="1701107" cy="584775"/>
            </a:xfrm>
            <a:prstGeom prst="rect">
              <a:avLst/>
            </a:prstGeom>
            <a:noFill/>
          </p:spPr>
          <p:txBody>
            <a:bodyPr wrap="none" rtlCol="0">
              <a:spAutoFit/>
            </a:bodyPr>
            <a:lstStyle/>
            <a:p>
              <a:r>
                <a:rPr lang="en-US" sz="3200" dirty="0" smtClean="0">
                  <a:solidFill>
                    <a:srgbClr val="FF0000"/>
                  </a:solidFill>
                </a:rPr>
                <a:t>Compiler</a:t>
              </a:r>
              <a:endParaRPr lang="en-US" sz="3200" dirty="0">
                <a:solidFill>
                  <a:srgbClr val="FF0000"/>
                </a:solidFill>
              </a:endParaRPr>
            </a:p>
          </p:txBody>
        </p:sp>
      </p:grpSp>
      <p:sp>
        <p:nvSpPr>
          <p:cNvPr id="31" name="TextBox 30"/>
          <p:cNvSpPr txBox="1"/>
          <p:nvPr/>
        </p:nvSpPr>
        <p:spPr>
          <a:xfrm>
            <a:off x="-76200" y="3341737"/>
            <a:ext cx="1960869" cy="1015663"/>
          </a:xfrm>
          <a:prstGeom prst="rect">
            <a:avLst/>
          </a:prstGeom>
          <a:noFill/>
        </p:spPr>
        <p:txBody>
          <a:bodyPr wrap="square" rtlCol="0">
            <a:spAutoFit/>
          </a:bodyPr>
          <a:lstStyle/>
          <a:p>
            <a:pPr algn="ctr"/>
            <a:r>
              <a:rPr lang="en-US" sz="3000" i="1" dirty="0" smtClean="0">
                <a:solidFill>
                  <a:schemeClr val="accent1"/>
                </a:solidFill>
              </a:rPr>
              <a:t>source files</a:t>
            </a:r>
            <a:endParaRPr lang="en-US" sz="3000" i="1" dirty="0">
              <a:solidFill>
                <a:schemeClr val="accent1"/>
              </a:solidFill>
            </a:endParaRPr>
          </a:p>
        </p:txBody>
      </p:sp>
      <p:sp>
        <p:nvSpPr>
          <p:cNvPr id="35" name="TextBox 34"/>
          <p:cNvSpPr txBox="1"/>
          <p:nvPr/>
        </p:nvSpPr>
        <p:spPr>
          <a:xfrm>
            <a:off x="1546166" y="3355518"/>
            <a:ext cx="3059171" cy="553998"/>
          </a:xfrm>
          <a:prstGeom prst="rect">
            <a:avLst/>
          </a:prstGeom>
          <a:noFill/>
        </p:spPr>
        <p:txBody>
          <a:bodyPr wrap="square" rtlCol="0">
            <a:spAutoFit/>
          </a:bodyPr>
          <a:lstStyle/>
          <a:p>
            <a:pPr algn="ctr"/>
            <a:r>
              <a:rPr lang="en-US" sz="3000" i="1" dirty="0" smtClean="0">
                <a:solidFill>
                  <a:schemeClr val="accent1"/>
                </a:solidFill>
              </a:rPr>
              <a:t>assembly files</a:t>
            </a:r>
          </a:p>
        </p:txBody>
      </p:sp>
      <p:cxnSp>
        <p:nvCxnSpPr>
          <p:cNvPr id="21" name="Straight Arrow Connector 20"/>
          <p:cNvCxnSpPr/>
          <p:nvPr>
            <p:custDataLst>
              <p:tags r:id="rId2"/>
            </p:custDataLst>
          </p:nvPr>
        </p:nvCxnSpPr>
        <p:spPr>
          <a:xfrm>
            <a:off x="3810000" y="1951140"/>
            <a:ext cx="9906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6" name="Rounded Rectangle 25"/>
          <p:cNvSpPr/>
          <p:nvPr>
            <p:custDataLst>
              <p:tags r:id="rId3"/>
            </p:custDataLst>
          </p:nvPr>
        </p:nvSpPr>
        <p:spPr>
          <a:xfrm>
            <a:off x="4800600" y="1646340"/>
            <a:ext cx="1295400" cy="762000"/>
          </a:xfrm>
          <a:prstGeom prst="roundRect">
            <a:avLst/>
          </a:prstGeom>
          <a:ln w="28575">
            <a:solidFill>
              <a:schemeClr val="accent1"/>
            </a:solidFill>
          </a:ln>
        </p:spPr>
        <p:txBody>
          <a:bodyPr wrap="none" lIns="0" tIns="0" rIns="0" bIns="0" rtlCol="0" anchor="ctr">
            <a:noAutofit/>
          </a:bodyPr>
          <a:lstStyle/>
          <a:p>
            <a:pPr algn="ctr"/>
            <a:r>
              <a:rPr lang="en-US" sz="2600" dirty="0" err="1" smtClean="0">
                <a:solidFill>
                  <a:schemeClr val="accent1"/>
                </a:solidFill>
              </a:rPr>
              <a:t>sum.o</a:t>
            </a:r>
            <a:endParaRPr lang="en-US" sz="2600" dirty="0">
              <a:solidFill>
                <a:schemeClr val="accent1"/>
              </a:solidFill>
            </a:endParaRPr>
          </a:p>
        </p:txBody>
      </p:sp>
      <p:sp>
        <p:nvSpPr>
          <p:cNvPr id="28" name="TextBox 27"/>
          <p:cNvSpPr txBox="1"/>
          <p:nvPr/>
        </p:nvSpPr>
        <p:spPr>
          <a:xfrm>
            <a:off x="3492941" y="813375"/>
            <a:ext cx="1931939" cy="584775"/>
          </a:xfrm>
          <a:prstGeom prst="rect">
            <a:avLst/>
          </a:prstGeom>
          <a:noFill/>
        </p:spPr>
        <p:txBody>
          <a:bodyPr wrap="none" rtlCol="0">
            <a:spAutoFit/>
          </a:bodyPr>
          <a:lstStyle/>
          <a:p>
            <a:r>
              <a:rPr lang="en-US" sz="3200" dirty="0" smtClean="0">
                <a:solidFill>
                  <a:srgbClr val="00B050"/>
                </a:solidFill>
              </a:rPr>
              <a:t>Assembler</a:t>
            </a:r>
            <a:endParaRPr lang="en-US" sz="3200" dirty="0">
              <a:solidFill>
                <a:srgbClr val="00B050"/>
              </a:solidFill>
            </a:endParaRPr>
          </a:p>
        </p:txBody>
      </p:sp>
      <p:sp>
        <p:nvSpPr>
          <p:cNvPr id="36" name="TextBox 35"/>
          <p:cNvSpPr txBox="1"/>
          <p:nvPr/>
        </p:nvSpPr>
        <p:spPr>
          <a:xfrm>
            <a:off x="4721813" y="3359566"/>
            <a:ext cx="1486304" cy="553998"/>
          </a:xfrm>
          <a:prstGeom prst="rect">
            <a:avLst/>
          </a:prstGeom>
          <a:noFill/>
        </p:spPr>
        <p:txBody>
          <a:bodyPr wrap="none" rtlCol="0">
            <a:spAutoFit/>
          </a:bodyPr>
          <a:lstStyle/>
          <a:p>
            <a:r>
              <a:rPr lang="en-US" sz="3000" i="1" dirty="0" err="1">
                <a:solidFill>
                  <a:schemeClr val="accent1"/>
                </a:solidFill>
              </a:rPr>
              <a:t>o</a:t>
            </a:r>
            <a:r>
              <a:rPr lang="en-US" sz="3000" i="1" dirty="0" err="1" smtClean="0">
                <a:solidFill>
                  <a:schemeClr val="accent1"/>
                </a:solidFill>
              </a:rPr>
              <a:t>bj</a:t>
            </a:r>
            <a:r>
              <a:rPr lang="en-US" sz="3000" i="1" dirty="0" smtClean="0">
                <a:solidFill>
                  <a:schemeClr val="accent1"/>
                </a:solidFill>
              </a:rPr>
              <a:t> files</a:t>
            </a:r>
          </a:p>
        </p:txBody>
      </p:sp>
      <p:sp>
        <p:nvSpPr>
          <p:cNvPr id="29" name="Rounded Rectangle 28"/>
          <p:cNvSpPr/>
          <p:nvPr>
            <p:custDataLst>
              <p:tags r:id="rId4"/>
            </p:custDataLst>
          </p:nvPr>
        </p:nvSpPr>
        <p:spPr>
          <a:xfrm>
            <a:off x="7239000" y="2244272"/>
            <a:ext cx="1447800" cy="762000"/>
          </a:xfrm>
          <a:prstGeom prst="roundRect">
            <a:avLst/>
          </a:prstGeom>
          <a:ln w="28575">
            <a:solidFill>
              <a:schemeClr val="accent1"/>
            </a:solidFill>
          </a:ln>
        </p:spPr>
        <p:txBody>
          <a:bodyPr wrap="none" lIns="0" tIns="0" rIns="0" bIns="0" rtlCol="0" anchor="ctr">
            <a:noAutofit/>
          </a:bodyPr>
          <a:lstStyle/>
          <a:p>
            <a:pPr algn="ctr"/>
            <a:r>
              <a:rPr lang="en-US" sz="3200" dirty="0" smtClean="0">
                <a:solidFill>
                  <a:schemeClr val="accent1"/>
                </a:solidFill>
              </a:rPr>
              <a:t>sum</a:t>
            </a:r>
          </a:p>
        </p:txBody>
      </p:sp>
      <p:cxnSp>
        <p:nvCxnSpPr>
          <p:cNvPr id="40" name="Straight Arrow Connector 39"/>
          <p:cNvCxnSpPr/>
          <p:nvPr>
            <p:custDataLst>
              <p:tags r:id="rId5"/>
            </p:custDataLst>
          </p:nvPr>
        </p:nvCxnSpPr>
        <p:spPr>
          <a:xfrm>
            <a:off x="6096000" y="2015672"/>
            <a:ext cx="1066800" cy="457200"/>
          </a:xfrm>
          <a:prstGeom prst="straightConnector1">
            <a:avLst/>
          </a:prstGeom>
          <a:ln w="762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6035487" y="762000"/>
            <a:ext cx="1300356" cy="584775"/>
          </a:xfrm>
          <a:prstGeom prst="rect">
            <a:avLst/>
          </a:prstGeom>
          <a:noFill/>
        </p:spPr>
        <p:txBody>
          <a:bodyPr wrap="none" rtlCol="0">
            <a:spAutoFit/>
          </a:bodyPr>
          <a:lstStyle/>
          <a:p>
            <a:r>
              <a:rPr lang="en-US" sz="3200" dirty="0">
                <a:solidFill>
                  <a:schemeClr val="accent6">
                    <a:lumMod val="50000"/>
                  </a:schemeClr>
                </a:solidFill>
              </a:rPr>
              <a:t>L</a:t>
            </a:r>
            <a:r>
              <a:rPr lang="en-US" sz="3200" dirty="0" smtClean="0">
                <a:solidFill>
                  <a:schemeClr val="accent6">
                    <a:lumMod val="50000"/>
                  </a:schemeClr>
                </a:solidFill>
              </a:rPr>
              <a:t>inker</a:t>
            </a:r>
            <a:endParaRPr lang="en-US" sz="3200" dirty="0">
              <a:solidFill>
                <a:schemeClr val="accent6">
                  <a:lumMod val="50000"/>
                </a:schemeClr>
              </a:solidFill>
            </a:endParaRPr>
          </a:p>
        </p:txBody>
      </p:sp>
      <p:sp>
        <p:nvSpPr>
          <p:cNvPr id="37" name="TextBox 36"/>
          <p:cNvSpPr txBox="1"/>
          <p:nvPr/>
        </p:nvSpPr>
        <p:spPr>
          <a:xfrm>
            <a:off x="7162800" y="1194375"/>
            <a:ext cx="2165978" cy="1077218"/>
          </a:xfrm>
          <a:prstGeom prst="rect">
            <a:avLst/>
          </a:prstGeom>
          <a:noFill/>
        </p:spPr>
        <p:txBody>
          <a:bodyPr wrap="none" rtlCol="0">
            <a:spAutoFit/>
          </a:bodyPr>
          <a:lstStyle/>
          <a:p>
            <a:r>
              <a:rPr lang="en-US" sz="3200" dirty="0">
                <a:solidFill>
                  <a:schemeClr val="accent1"/>
                </a:solidFill>
              </a:rPr>
              <a:t>e</a:t>
            </a:r>
            <a:r>
              <a:rPr lang="en-US" sz="3200" dirty="0" smtClean="0">
                <a:solidFill>
                  <a:schemeClr val="accent1"/>
                </a:solidFill>
              </a:rPr>
              <a:t>xecutable</a:t>
            </a:r>
          </a:p>
          <a:p>
            <a:r>
              <a:rPr lang="en-US" sz="3200" dirty="0" smtClean="0">
                <a:solidFill>
                  <a:schemeClr val="accent1"/>
                </a:solidFill>
              </a:rPr>
              <a:t>program</a:t>
            </a:r>
          </a:p>
        </p:txBody>
      </p:sp>
      <p:cxnSp>
        <p:nvCxnSpPr>
          <p:cNvPr id="39" name="Straight Arrow Connector 38"/>
          <p:cNvCxnSpPr/>
          <p:nvPr>
            <p:custDataLst>
              <p:tags r:id="rId6"/>
            </p:custDataLst>
          </p:nvPr>
        </p:nvCxnSpPr>
        <p:spPr>
          <a:xfrm rot="5400000">
            <a:off x="7048500" y="3949812"/>
            <a:ext cx="1752600" cy="1588"/>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a:xfrm>
            <a:off x="6934200" y="3716152"/>
            <a:ext cx="2351498" cy="3052491"/>
            <a:chOff x="6934200" y="3729309"/>
            <a:chExt cx="2351498" cy="3052491"/>
          </a:xfrm>
        </p:grpSpPr>
        <p:sp>
          <p:nvSpPr>
            <p:cNvPr id="41" name="Rectangle 40"/>
            <p:cNvSpPr/>
            <p:nvPr>
              <p:custDataLst>
                <p:tags r:id="rId14"/>
              </p:custDataLst>
            </p:nvPr>
          </p:nvSpPr>
          <p:spPr>
            <a:xfrm>
              <a:off x="6934200" y="4839269"/>
              <a:ext cx="2057400" cy="1828800"/>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dirty="0" smtClean="0">
                  <a:solidFill>
                    <a:schemeClr val="tx2">
                      <a:lumMod val="50000"/>
                    </a:schemeClr>
                  </a:solidFill>
                </a:rPr>
                <a:t>Executing </a:t>
              </a:r>
            </a:p>
            <a:p>
              <a:pPr algn="ctr"/>
              <a:r>
                <a:rPr lang="en-US" sz="2800" dirty="0" smtClean="0">
                  <a:solidFill>
                    <a:schemeClr val="tx2">
                      <a:lumMod val="50000"/>
                    </a:schemeClr>
                  </a:solidFill>
                </a:rPr>
                <a:t>in</a:t>
              </a:r>
            </a:p>
            <a:p>
              <a:pPr algn="ctr"/>
              <a:r>
                <a:rPr lang="en-US" sz="2800" dirty="0" smtClean="0">
                  <a:solidFill>
                    <a:schemeClr val="tx2">
                      <a:lumMod val="50000"/>
                    </a:schemeClr>
                  </a:solidFill>
                </a:rPr>
                <a:t>Memory</a:t>
              </a:r>
              <a:endParaRPr lang="en-US" sz="2800" dirty="0">
                <a:solidFill>
                  <a:schemeClr val="tx2">
                    <a:lumMod val="50000"/>
                  </a:schemeClr>
                </a:solidFill>
              </a:endParaRPr>
            </a:p>
          </p:txBody>
        </p:sp>
        <p:sp>
          <p:nvSpPr>
            <p:cNvPr id="44" name="TextBox 43"/>
            <p:cNvSpPr txBox="1"/>
            <p:nvPr/>
          </p:nvSpPr>
          <p:spPr>
            <a:xfrm>
              <a:off x="7962900" y="3729309"/>
              <a:ext cx="1322798" cy="584775"/>
            </a:xfrm>
            <a:prstGeom prst="rect">
              <a:avLst/>
            </a:prstGeom>
            <a:noFill/>
          </p:spPr>
          <p:txBody>
            <a:bodyPr wrap="none" rtlCol="0">
              <a:spAutoFit/>
            </a:bodyPr>
            <a:lstStyle/>
            <a:p>
              <a:r>
                <a:rPr lang="en-US" sz="3200" dirty="0" smtClean="0">
                  <a:solidFill>
                    <a:schemeClr val="accent3"/>
                  </a:solidFill>
                </a:rPr>
                <a:t>loader</a:t>
              </a:r>
            </a:p>
          </p:txBody>
        </p:sp>
        <p:sp>
          <p:nvSpPr>
            <p:cNvPr id="45" name="TextBox 44"/>
            <p:cNvSpPr txBox="1"/>
            <p:nvPr/>
          </p:nvSpPr>
          <p:spPr>
            <a:xfrm>
              <a:off x="7010400" y="6197025"/>
              <a:ext cx="1450846" cy="584775"/>
            </a:xfrm>
            <a:prstGeom prst="rect">
              <a:avLst/>
            </a:prstGeom>
            <a:noFill/>
          </p:spPr>
          <p:txBody>
            <a:bodyPr wrap="none" rtlCol="0">
              <a:spAutoFit/>
            </a:bodyPr>
            <a:lstStyle/>
            <a:p>
              <a:r>
                <a:rPr lang="en-US" sz="3200" dirty="0" smtClean="0">
                  <a:solidFill>
                    <a:schemeClr val="accent1"/>
                  </a:solidFill>
                </a:rPr>
                <a:t>process</a:t>
              </a:r>
            </a:p>
          </p:txBody>
        </p:sp>
      </p:grpSp>
      <p:sp>
        <p:nvSpPr>
          <p:cNvPr id="46" name="TextBox 45"/>
          <p:cNvSpPr txBox="1"/>
          <p:nvPr/>
        </p:nvSpPr>
        <p:spPr>
          <a:xfrm>
            <a:off x="7924800" y="2936557"/>
            <a:ext cx="1266693" cy="707886"/>
          </a:xfrm>
          <a:prstGeom prst="rect">
            <a:avLst/>
          </a:prstGeom>
          <a:noFill/>
        </p:spPr>
        <p:txBody>
          <a:bodyPr wrap="none" rtlCol="0">
            <a:spAutoFit/>
          </a:bodyPr>
          <a:lstStyle/>
          <a:p>
            <a:r>
              <a:rPr lang="en-US" sz="2000" dirty="0">
                <a:solidFill>
                  <a:schemeClr val="tx2">
                    <a:lumMod val="50000"/>
                  </a:schemeClr>
                </a:solidFill>
              </a:rPr>
              <a:t>e</a:t>
            </a:r>
            <a:r>
              <a:rPr lang="en-US" sz="2000" dirty="0" smtClean="0">
                <a:solidFill>
                  <a:schemeClr val="tx2">
                    <a:lumMod val="50000"/>
                  </a:schemeClr>
                </a:solidFill>
              </a:rPr>
              <a:t>xists on </a:t>
            </a:r>
          </a:p>
          <a:p>
            <a:r>
              <a:rPr lang="en-US" sz="2000" dirty="0" smtClean="0">
                <a:solidFill>
                  <a:schemeClr val="tx2">
                    <a:lumMod val="50000"/>
                  </a:schemeClr>
                </a:solidFill>
              </a:rPr>
              <a:t>disk</a:t>
            </a:r>
          </a:p>
        </p:txBody>
      </p:sp>
      <p:sp>
        <p:nvSpPr>
          <p:cNvPr id="43" name="Title 3"/>
          <p:cNvSpPr>
            <a:spLocks noGrp="1"/>
          </p:cNvSpPr>
          <p:nvPr>
            <p:ph type="title"/>
            <p:custDataLst>
              <p:tags r:id="rId7"/>
            </p:custDataLst>
          </p:nvPr>
        </p:nvSpPr>
        <p:spPr/>
        <p:txBody>
          <a:bodyPr>
            <a:normAutofit fontScale="90000"/>
          </a:bodyPr>
          <a:lstStyle/>
          <a:p>
            <a:r>
              <a:rPr lang="en-US" dirty="0" smtClean="0"/>
              <a:t>Separate Compilation &amp; Assembly</a:t>
            </a:r>
            <a:endParaRPr lang="en-US" dirty="0"/>
          </a:p>
        </p:txBody>
      </p:sp>
      <p:sp>
        <p:nvSpPr>
          <p:cNvPr id="3" name="Slide Number Placeholder 2"/>
          <p:cNvSpPr>
            <a:spLocks noGrp="1"/>
          </p:cNvSpPr>
          <p:nvPr>
            <p:ph type="sldNum" sz="quarter" idx="12"/>
          </p:nvPr>
        </p:nvSpPr>
        <p:spPr/>
        <p:txBody>
          <a:bodyPr/>
          <a:lstStyle/>
          <a:p>
            <a:fld id="{DAD0A56F-BD0F-4BDF-9912-D1E89E9626C0}" type="slidenum">
              <a:rPr lang="en-US" smtClean="0"/>
              <a:t>22</a:t>
            </a:fld>
            <a:endParaRPr lang="en-US"/>
          </a:p>
        </p:txBody>
      </p:sp>
      <p:sp>
        <p:nvSpPr>
          <p:cNvPr id="32" name="Rounded Rectangle 31"/>
          <p:cNvSpPr/>
          <p:nvPr>
            <p:custDataLst>
              <p:tags r:id="rId8"/>
            </p:custDataLst>
          </p:nvPr>
        </p:nvSpPr>
        <p:spPr>
          <a:xfrm>
            <a:off x="228600" y="2653843"/>
            <a:ext cx="1295400" cy="762000"/>
          </a:xfrm>
          <a:prstGeom prst="roundRect">
            <a:avLst/>
          </a:prstGeom>
          <a:ln w="28575">
            <a:solidFill>
              <a:schemeClr val="accent1"/>
            </a:solidFill>
          </a:ln>
        </p:spPr>
        <p:txBody>
          <a:bodyPr wrap="none" lIns="0" tIns="0" rIns="0" bIns="0" rtlCol="0" anchor="ctr">
            <a:noAutofit/>
          </a:bodyPr>
          <a:lstStyle/>
          <a:p>
            <a:pPr algn="ctr"/>
            <a:r>
              <a:rPr lang="en-US" sz="2600" dirty="0" smtClean="0">
                <a:solidFill>
                  <a:schemeClr val="accent1"/>
                </a:solidFill>
              </a:rPr>
              <a:t>math.c</a:t>
            </a:r>
          </a:p>
        </p:txBody>
      </p:sp>
      <p:sp>
        <p:nvSpPr>
          <p:cNvPr id="34" name="Rounded Rectangle 33"/>
          <p:cNvSpPr/>
          <p:nvPr>
            <p:custDataLst>
              <p:tags r:id="rId9"/>
            </p:custDataLst>
          </p:nvPr>
        </p:nvSpPr>
        <p:spPr>
          <a:xfrm>
            <a:off x="2514600" y="2653843"/>
            <a:ext cx="1295400" cy="762000"/>
          </a:xfrm>
          <a:prstGeom prst="roundRect">
            <a:avLst/>
          </a:prstGeom>
          <a:ln w="28575">
            <a:solidFill>
              <a:schemeClr val="accent1"/>
            </a:solidFill>
          </a:ln>
        </p:spPr>
        <p:txBody>
          <a:bodyPr wrap="none" lIns="0" tIns="0" rIns="0" bIns="0" rtlCol="0" anchor="ctr">
            <a:noAutofit/>
          </a:bodyPr>
          <a:lstStyle/>
          <a:p>
            <a:pPr algn="ctr"/>
            <a:r>
              <a:rPr lang="en-US" sz="2600" dirty="0" err="1" smtClean="0">
                <a:solidFill>
                  <a:schemeClr val="accent1"/>
                </a:solidFill>
              </a:rPr>
              <a:t>math.s</a:t>
            </a:r>
            <a:endParaRPr lang="en-US" sz="2600" dirty="0" smtClean="0">
              <a:solidFill>
                <a:schemeClr val="accent1"/>
              </a:solidFill>
            </a:endParaRPr>
          </a:p>
        </p:txBody>
      </p:sp>
      <p:cxnSp>
        <p:nvCxnSpPr>
          <p:cNvPr id="38" name="Straight Arrow Connector 37"/>
          <p:cNvCxnSpPr/>
          <p:nvPr>
            <p:custDataLst>
              <p:tags r:id="rId10"/>
            </p:custDataLst>
          </p:nvPr>
        </p:nvCxnSpPr>
        <p:spPr>
          <a:xfrm>
            <a:off x="1524000" y="3034843"/>
            <a:ext cx="990600" cy="1588"/>
          </a:xfrm>
          <a:prstGeom prst="straightConnector1">
            <a:avLst/>
          </a:prstGeom>
          <a:ln w="762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custDataLst>
              <p:tags r:id="rId11"/>
            </p:custDataLst>
          </p:nvPr>
        </p:nvCxnSpPr>
        <p:spPr>
          <a:xfrm>
            <a:off x="3810000" y="2958643"/>
            <a:ext cx="9906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8" name="Rounded Rectangle 47"/>
          <p:cNvSpPr/>
          <p:nvPr>
            <p:custDataLst>
              <p:tags r:id="rId12"/>
            </p:custDataLst>
          </p:nvPr>
        </p:nvSpPr>
        <p:spPr>
          <a:xfrm>
            <a:off x="4800600" y="2653843"/>
            <a:ext cx="1295400" cy="762000"/>
          </a:xfrm>
          <a:prstGeom prst="roundRect">
            <a:avLst/>
          </a:prstGeom>
          <a:ln w="28575">
            <a:solidFill>
              <a:schemeClr val="accent1"/>
            </a:solidFill>
          </a:ln>
        </p:spPr>
        <p:txBody>
          <a:bodyPr wrap="none" lIns="0" tIns="0" rIns="0" bIns="0" rtlCol="0" anchor="ctr">
            <a:noAutofit/>
          </a:bodyPr>
          <a:lstStyle/>
          <a:p>
            <a:pPr algn="ctr"/>
            <a:r>
              <a:rPr lang="en-US" sz="2600" dirty="0" err="1" smtClean="0">
                <a:solidFill>
                  <a:schemeClr val="accent1"/>
                </a:solidFill>
              </a:rPr>
              <a:t>math.o</a:t>
            </a:r>
            <a:endParaRPr lang="en-US" sz="2600" dirty="0" smtClean="0">
              <a:solidFill>
                <a:schemeClr val="accent1"/>
              </a:solidFill>
            </a:endParaRPr>
          </a:p>
        </p:txBody>
      </p:sp>
      <p:cxnSp>
        <p:nvCxnSpPr>
          <p:cNvPr id="49" name="Straight Arrow Connector 48"/>
          <p:cNvCxnSpPr>
            <a:stCxn id="48" idx="3"/>
          </p:cNvCxnSpPr>
          <p:nvPr>
            <p:custDataLst>
              <p:tags r:id="rId13"/>
            </p:custDataLst>
          </p:nvPr>
        </p:nvCxnSpPr>
        <p:spPr>
          <a:xfrm flipV="1">
            <a:off x="6096000" y="2636940"/>
            <a:ext cx="1143000" cy="397903"/>
          </a:xfrm>
          <a:prstGeom prst="straightConnector1">
            <a:avLst/>
          </a:prstGeom>
          <a:ln w="762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18033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2466" name="Rectangle 2"/>
          <p:cNvSpPr>
            <a:spLocks noGrp="1" noChangeArrowheads="1"/>
          </p:cNvSpPr>
          <p:nvPr>
            <p:ph type="title"/>
            <p:custDataLst>
              <p:tags r:id="rId1"/>
            </p:custDataLst>
          </p:nvPr>
        </p:nvSpPr>
        <p:spPr/>
        <p:txBody>
          <a:bodyPr>
            <a:normAutofit/>
          </a:bodyPr>
          <a:lstStyle/>
          <a:p>
            <a:r>
              <a:rPr lang="en-GB" dirty="0" smtClean="0">
                <a:solidFill>
                  <a:schemeClr val="accent6">
                    <a:lumMod val="50000"/>
                  </a:schemeClr>
                </a:solidFill>
              </a:rPr>
              <a:t>Linkers</a:t>
            </a:r>
            <a:endParaRPr lang="en-GB" dirty="0">
              <a:solidFill>
                <a:schemeClr val="accent6">
                  <a:lumMod val="50000"/>
                </a:schemeClr>
              </a:solidFill>
            </a:endParaRPr>
          </a:p>
        </p:txBody>
      </p:sp>
      <p:sp>
        <p:nvSpPr>
          <p:cNvPr id="2622467" name="Rectangle 3"/>
          <p:cNvSpPr>
            <a:spLocks noGrp="1" noChangeArrowheads="1"/>
          </p:cNvSpPr>
          <p:nvPr>
            <p:ph idx="1"/>
            <p:custDataLst>
              <p:tags r:id="rId2"/>
            </p:custDataLst>
          </p:nvPr>
        </p:nvSpPr>
        <p:spPr>
          <a:xfrm>
            <a:off x="76200" y="990600"/>
            <a:ext cx="9220200" cy="5741983"/>
          </a:xfrm>
        </p:spPr>
        <p:txBody>
          <a:bodyPr>
            <a:normAutofit/>
          </a:bodyPr>
          <a:lstStyle/>
          <a:p>
            <a:pPr marL="0" indent="0">
              <a:buNone/>
            </a:pPr>
            <a:r>
              <a:rPr lang="en-GB" sz="3200" dirty="0" smtClean="0">
                <a:solidFill>
                  <a:schemeClr val="accent6">
                    <a:lumMod val="50000"/>
                  </a:schemeClr>
                </a:solidFill>
              </a:rPr>
              <a:t>Linker </a:t>
            </a:r>
            <a:r>
              <a:rPr lang="en-GB" sz="3200" dirty="0" smtClean="0"/>
              <a:t>combines object files into an executable file</a:t>
            </a:r>
          </a:p>
          <a:p>
            <a:pPr lvl="1"/>
            <a:r>
              <a:rPr lang="en-GB" sz="2800" dirty="0"/>
              <a:t>Resolve as-yet-unresolved symbols</a:t>
            </a:r>
          </a:p>
          <a:p>
            <a:pPr lvl="1"/>
            <a:r>
              <a:rPr lang="en-US" sz="2800" dirty="0" smtClean="0">
                <a:solidFill>
                  <a:schemeClr val="tx2">
                    <a:lumMod val="50000"/>
                  </a:schemeClr>
                </a:solidFill>
              </a:rPr>
              <a:t>Each </a:t>
            </a:r>
            <a:r>
              <a:rPr lang="en-US" sz="2800" dirty="0">
                <a:solidFill>
                  <a:schemeClr val="tx2">
                    <a:lumMod val="50000"/>
                  </a:schemeClr>
                </a:solidFill>
              </a:rPr>
              <a:t>has illusion of own address space</a:t>
            </a:r>
          </a:p>
          <a:p>
            <a:pPr marL="457200" lvl="1" indent="0">
              <a:buNone/>
            </a:pPr>
            <a:r>
              <a:rPr lang="en-US" sz="2800" dirty="0" smtClean="0">
                <a:sym typeface="Wingdings"/>
              </a:rPr>
              <a:t>	 </a:t>
            </a:r>
            <a:r>
              <a:rPr lang="en-GB" sz="2800" dirty="0" smtClean="0"/>
              <a:t>Relocate each object’s text and data segments</a:t>
            </a:r>
          </a:p>
          <a:p>
            <a:pPr lvl="1"/>
            <a:r>
              <a:rPr lang="en-GB" sz="2800" dirty="0" smtClean="0"/>
              <a:t>Record top-level entry point in executable file</a:t>
            </a:r>
          </a:p>
          <a:p>
            <a:endParaRPr lang="en-GB" sz="3200" dirty="0" smtClean="0"/>
          </a:p>
          <a:p>
            <a:pPr marL="0" indent="0">
              <a:buNone/>
            </a:pPr>
            <a:r>
              <a:rPr lang="en-GB" sz="3200" dirty="0" smtClean="0"/>
              <a:t>End result: a program on disk, ready to execute</a:t>
            </a:r>
          </a:p>
          <a:p>
            <a:pPr marL="228600" lvl="1" indent="0">
              <a:buNone/>
            </a:pPr>
            <a:r>
              <a:rPr lang="en-GB" sz="2800" dirty="0" smtClean="0"/>
              <a:t>  E.g.</a:t>
            </a:r>
            <a:r>
              <a:rPr lang="en-GB" sz="2800" dirty="0" smtClean="0">
                <a:solidFill>
                  <a:schemeClr val="accent6">
                    <a:lumMod val="50000"/>
                  </a:schemeClr>
                </a:solidFill>
              </a:rPr>
              <a:t> </a:t>
            </a:r>
            <a:r>
              <a:rPr lang="en-GB" sz="2800" dirty="0" smtClean="0">
                <a:solidFill>
                  <a:schemeClr val="accent1"/>
                </a:solidFill>
              </a:rPr>
              <a:t>	./sum			Linux</a:t>
            </a:r>
          </a:p>
          <a:p>
            <a:pPr marL="457200" lvl="1" indent="0">
              <a:buNone/>
            </a:pPr>
            <a:r>
              <a:rPr lang="en-GB" sz="2800" dirty="0">
                <a:solidFill>
                  <a:schemeClr val="accent1"/>
                </a:solidFill>
              </a:rPr>
              <a:t>	</a:t>
            </a:r>
            <a:r>
              <a:rPr lang="en-GB" sz="2800" dirty="0" smtClean="0">
                <a:solidFill>
                  <a:schemeClr val="accent1"/>
                </a:solidFill>
              </a:rPr>
              <a:t>	./</a:t>
            </a:r>
            <a:r>
              <a:rPr lang="en-GB" sz="2800" dirty="0" err="1" smtClean="0">
                <a:solidFill>
                  <a:schemeClr val="accent1"/>
                </a:solidFill>
              </a:rPr>
              <a:t>sum.exe</a:t>
            </a:r>
            <a:r>
              <a:rPr lang="en-GB" sz="2800" dirty="0" smtClean="0">
                <a:solidFill>
                  <a:schemeClr val="accent1"/>
                </a:solidFill>
              </a:rPr>
              <a:t>		Windows</a:t>
            </a:r>
          </a:p>
          <a:p>
            <a:pPr marL="457200" lvl="1" indent="0">
              <a:buNone/>
            </a:pPr>
            <a:r>
              <a:rPr lang="en-GB" sz="2800" dirty="0">
                <a:solidFill>
                  <a:schemeClr val="accent1"/>
                </a:solidFill>
              </a:rPr>
              <a:t>	</a:t>
            </a:r>
            <a:r>
              <a:rPr lang="en-GB" sz="2800" dirty="0" smtClean="0">
                <a:solidFill>
                  <a:schemeClr val="accent1"/>
                </a:solidFill>
              </a:rPr>
              <a:t>	simulate sum	Class RISC-V simulator</a:t>
            </a:r>
          </a:p>
        </p:txBody>
      </p:sp>
      <p:sp>
        <p:nvSpPr>
          <p:cNvPr id="2" name="Slide Number Placeholder 1"/>
          <p:cNvSpPr>
            <a:spLocks noGrp="1"/>
          </p:cNvSpPr>
          <p:nvPr>
            <p:ph type="sldNum" sz="quarter" idx="12"/>
          </p:nvPr>
        </p:nvSpPr>
        <p:spPr/>
        <p:txBody>
          <a:bodyPr/>
          <a:lstStyle/>
          <a:p>
            <a:fld id="{DAD0A56F-BD0F-4BDF-9912-D1E89E9626C0}" type="slidenum">
              <a:rPr lang="en-US" smtClean="0"/>
              <a:t>23</a:t>
            </a:fld>
            <a:endParaRPr lang="en-US"/>
          </a:p>
        </p:txBody>
      </p:sp>
    </p:spTree>
    <p:extLst>
      <p:ext uri="{BB962C8B-B14F-4D97-AF65-F5344CB8AC3E}">
        <p14:creationId xmlns:p14="http://schemas.microsoft.com/office/powerpoint/2010/main" val="1501488764"/>
      </p:ext>
    </p:extLst>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9282" name="Rectangle 2"/>
          <p:cNvSpPr>
            <a:spLocks noGrp="1" noChangeArrowheads="1"/>
          </p:cNvSpPr>
          <p:nvPr>
            <p:ph type="title"/>
            <p:custDataLst>
              <p:tags r:id="rId1"/>
            </p:custDataLst>
          </p:nvPr>
        </p:nvSpPr>
        <p:spPr/>
        <p:txBody>
          <a:bodyPr>
            <a:normAutofit/>
          </a:bodyPr>
          <a:lstStyle/>
          <a:p>
            <a:r>
              <a:rPr lang="en-US" dirty="0" smtClean="0"/>
              <a:t>Static Libraries</a:t>
            </a:r>
            <a:endParaRPr lang="en-US" dirty="0"/>
          </a:p>
        </p:txBody>
      </p:sp>
      <p:sp>
        <p:nvSpPr>
          <p:cNvPr id="3169283" name="Rectangle 3"/>
          <p:cNvSpPr>
            <a:spLocks noGrp="1" noChangeArrowheads="1"/>
          </p:cNvSpPr>
          <p:nvPr>
            <p:ph idx="1"/>
            <p:custDataLst>
              <p:tags r:id="rId2"/>
            </p:custDataLst>
          </p:nvPr>
        </p:nvSpPr>
        <p:spPr/>
        <p:txBody>
          <a:bodyPr>
            <a:normAutofit/>
          </a:bodyPr>
          <a:lstStyle/>
          <a:p>
            <a:pPr marL="0" indent="0">
              <a:buNone/>
            </a:pPr>
            <a:r>
              <a:rPr lang="en-US" sz="3200" i="1" dirty="0" smtClean="0">
                <a:solidFill>
                  <a:schemeClr val="accent1"/>
                </a:solidFill>
              </a:rPr>
              <a:t>Static Library</a:t>
            </a:r>
            <a:r>
              <a:rPr lang="en-US" sz="3200" dirty="0" smtClean="0">
                <a:solidFill>
                  <a:schemeClr val="accent1"/>
                </a:solidFill>
              </a:rPr>
              <a:t>:</a:t>
            </a:r>
            <a:r>
              <a:rPr lang="en-US" sz="3200" dirty="0" smtClean="0"/>
              <a:t> Collection of object files </a:t>
            </a:r>
            <a:br>
              <a:rPr lang="en-US" sz="3200" dirty="0" smtClean="0"/>
            </a:br>
            <a:r>
              <a:rPr lang="en-US" sz="3200" dirty="0" smtClean="0"/>
              <a:t>(think: like a zip archive)</a:t>
            </a:r>
          </a:p>
          <a:p>
            <a:endParaRPr lang="en-US" sz="3200" dirty="0" smtClean="0"/>
          </a:p>
          <a:p>
            <a:pPr marL="0" indent="0">
              <a:buNone/>
            </a:pPr>
            <a:r>
              <a:rPr lang="en-US" sz="3200" dirty="0" smtClean="0"/>
              <a:t>Q: Every program contains the entire library?!?</a:t>
            </a:r>
          </a:p>
          <a:p>
            <a:endParaRPr lang="en-US" sz="3200" dirty="0" smtClean="0"/>
          </a:p>
        </p:txBody>
      </p:sp>
      <p:sp>
        <p:nvSpPr>
          <p:cNvPr id="2" name="Slide Number Placeholder 1"/>
          <p:cNvSpPr>
            <a:spLocks noGrp="1"/>
          </p:cNvSpPr>
          <p:nvPr>
            <p:ph type="sldNum" sz="quarter" idx="12"/>
          </p:nvPr>
        </p:nvSpPr>
        <p:spPr/>
        <p:txBody>
          <a:bodyPr/>
          <a:lstStyle/>
          <a:p>
            <a:fld id="{DAD0A56F-BD0F-4BDF-9912-D1E89E9626C0}" type="slidenum">
              <a:rPr lang="en-US" smtClean="0"/>
              <a:t>24</a:t>
            </a:fld>
            <a:endParaRPr lang="en-US"/>
          </a:p>
        </p:txBody>
      </p:sp>
    </p:spTree>
    <p:extLst>
      <p:ext uri="{BB962C8B-B14F-4D97-AF65-F5344CB8AC3E}">
        <p14:creationId xmlns:p14="http://schemas.microsoft.com/office/powerpoint/2010/main" val="13967868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5181600" y="381000"/>
            <a:ext cx="3371469" cy="6477000"/>
            <a:chOff x="5181600" y="381000"/>
            <a:chExt cx="3371469" cy="6477000"/>
          </a:xfrm>
        </p:grpSpPr>
        <p:sp>
          <p:nvSpPr>
            <p:cNvPr id="56" name="Rectangle 55"/>
            <p:cNvSpPr/>
            <p:nvPr>
              <p:custDataLst>
                <p:tags r:id="rId19"/>
              </p:custDataLst>
            </p:nvPr>
          </p:nvSpPr>
          <p:spPr>
            <a:xfrm>
              <a:off x="6343269" y="914400"/>
              <a:ext cx="2209800" cy="4419600"/>
            </a:xfrm>
            <a:prstGeom prst="rect">
              <a:avLst/>
            </a:prstGeom>
            <a:solidFill>
              <a:schemeClr val="bg2"/>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2000" dirty="0" smtClean="0">
                  <a:solidFill>
                    <a:schemeClr val="tx2">
                      <a:lumMod val="50000"/>
                    </a:schemeClr>
                  </a:solidFill>
                  <a:latin typeface="Consolas" pitchFamily="49" charset="0"/>
                </a:rPr>
                <a:t>...</a:t>
              </a:r>
            </a:p>
            <a:p>
              <a:pPr algn="ctr">
                <a:lnSpc>
                  <a:spcPct val="80000"/>
                </a:lnSpc>
              </a:pPr>
              <a:r>
                <a:rPr lang="en-US" sz="2000" dirty="0" smtClean="0">
                  <a:solidFill>
                    <a:schemeClr val="tx2">
                      <a:lumMod val="50000"/>
                    </a:schemeClr>
                  </a:solidFill>
                  <a:latin typeface="Consolas" pitchFamily="49" charset="0"/>
                </a:rPr>
                <a:t>21032040</a:t>
              </a:r>
            </a:p>
            <a:p>
              <a:pPr algn="ctr">
                <a:lnSpc>
                  <a:spcPct val="80000"/>
                </a:lnSpc>
              </a:pPr>
              <a:r>
                <a:rPr lang="en-US" sz="2000" dirty="0" smtClean="0">
                  <a:solidFill>
                    <a:schemeClr val="tx2">
                      <a:lumMod val="50000"/>
                    </a:schemeClr>
                  </a:solidFill>
                  <a:latin typeface="Consolas" pitchFamily="49" charset="0"/>
                </a:rPr>
                <a:t>0C40023C</a:t>
              </a:r>
            </a:p>
            <a:p>
              <a:pPr algn="ctr">
                <a:lnSpc>
                  <a:spcPct val="80000"/>
                </a:lnSpc>
              </a:pPr>
              <a:r>
                <a:rPr lang="en-US" sz="2000" dirty="0" smtClean="0">
                  <a:solidFill>
                    <a:schemeClr val="tx2">
                      <a:lumMod val="50000"/>
                    </a:schemeClr>
                  </a:solidFill>
                  <a:latin typeface="Consolas" pitchFamily="49" charset="0"/>
                </a:rPr>
                <a:t>1b301402</a:t>
              </a:r>
            </a:p>
            <a:p>
              <a:pPr algn="ctr">
                <a:lnSpc>
                  <a:spcPct val="80000"/>
                </a:lnSpc>
              </a:pPr>
              <a:r>
                <a:rPr lang="en-US" sz="2000" dirty="0" smtClean="0">
                  <a:solidFill>
                    <a:schemeClr val="tx2">
                      <a:lumMod val="50000"/>
                    </a:schemeClr>
                  </a:solidFill>
                  <a:latin typeface="Consolas" pitchFamily="49" charset="0"/>
                </a:rPr>
                <a:t>3C04</a:t>
              </a:r>
              <a:r>
                <a:rPr lang="en-US" sz="2000" dirty="0" smtClean="0">
                  <a:solidFill>
                    <a:schemeClr val="accent2"/>
                  </a:solidFill>
                  <a:latin typeface="Consolas" pitchFamily="49" charset="0"/>
                </a:rPr>
                <a:t>1000</a:t>
              </a:r>
            </a:p>
            <a:p>
              <a:pPr algn="ctr">
                <a:lnSpc>
                  <a:spcPct val="80000"/>
                </a:lnSpc>
              </a:pPr>
              <a:r>
                <a:rPr lang="en-US" sz="2000" dirty="0" smtClean="0">
                  <a:solidFill>
                    <a:schemeClr val="tx2">
                      <a:lumMod val="50000"/>
                    </a:schemeClr>
                  </a:solidFill>
                  <a:latin typeface="Consolas" pitchFamily="49" charset="0"/>
                </a:rPr>
                <a:t>3404</a:t>
              </a:r>
              <a:r>
                <a:rPr lang="en-US" sz="2000" dirty="0" smtClean="0">
                  <a:solidFill>
                    <a:schemeClr val="accent2"/>
                  </a:solidFill>
                  <a:latin typeface="Consolas" pitchFamily="49" charset="0"/>
                </a:rPr>
                <a:t>0004</a:t>
              </a:r>
            </a:p>
            <a:p>
              <a:pPr algn="ctr">
                <a:lnSpc>
                  <a:spcPct val="80000"/>
                </a:lnSpc>
              </a:pPr>
              <a:r>
                <a:rPr lang="en-US" sz="2000" dirty="0" smtClean="0">
                  <a:solidFill>
                    <a:schemeClr val="tx2">
                      <a:lumMod val="50000"/>
                    </a:schemeClr>
                  </a:solidFill>
                  <a:latin typeface="Consolas" pitchFamily="49" charset="0"/>
                </a:rPr>
                <a:t>...</a:t>
              </a:r>
            </a:p>
            <a:p>
              <a:pPr algn="ctr">
                <a:lnSpc>
                  <a:spcPct val="80000"/>
                </a:lnSpc>
              </a:pPr>
              <a:r>
                <a:rPr lang="en-US" sz="2000" dirty="0" smtClean="0">
                  <a:solidFill>
                    <a:schemeClr val="tx2">
                      <a:lumMod val="50000"/>
                    </a:schemeClr>
                  </a:solidFill>
                  <a:latin typeface="Consolas" pitchFamily="49" charset="0"/>
                </a:rPr>
                <a:t>0C40023C</a:t>
              </a:r>
            </a:p>
            <a:p>
              <a:pPr algn="ctr">
                <a:lnSpc>
                  <a:spcPct val="80000"/>
                </a:lnSpc>
              </a:pPr>
              <a:r>
                <a:rPr lang="en-US" sz="2000" dirty="0" smtClean="0">
                  <a:solidFill>
                    <a:schemeClr val="tx2">
                      <a:lumMod val="50000"/>
                    </a:schemeClr>
                  </a:solidFill>
                  <a:latin typeface="Consolas" pitchFamily="49" charset="0"/>
                </a:rPr>
                <a:t>21035000</a:t>
              </a:r>
            </a:p>
            <a:p>
              <a:pPr algn="ctr">
                <a:lnSpc>
                  <a:spcPct val="80000"/>
                </a:lnSpc>
              </a:pPr>
              <a:r>
                <a:rPr lang="en-US" sz="2000" dirty="0" smtClean="0">
                  <a:solidFill>
                    <a:schemeClr val="tx2">
                      <a:lumMod val="50000"/>
                    </a:schemeClr>
                  </a:solidFill>
                  <a:latin typeface="Consolas" pitchFamily="49" charset="0"/>
                </a:rPr>
                <a:t>1b80050c</a:t>
              </a:r>
            </a:p>
            <a:p>
              <a:pPr algn="ctr">
                <a:lnSpc>
                  <a:spcPct val="80000"/>
                </a:lnSpc>
              </a:pPr>
              <a:r>
                <a:rPr lang="en-US" sz="2000" dirty="0" smtClean="0">
                  <a:solidFill>
                    <a:schemeClr val="tx2">
                      <a:lumMod val="50000"/>
                    </a:schemeClr>
                  </a:solidFill>
                  <a:latin typeface="Consolas" pitchFamily="49" charset="0"/>
                </a:rPr>
                <a:t>8C048004</a:t>
              </a:r>
            </a:p>
            <a:p>
              <a:pPr algn="ctr">
                <a:lnSpc>
                  <a:spcPct val="80000"/>
                </a:lnSpc>
              </a:pPr>
              <a:r>
                <a:rPr lang="en-US" sz="2000" dirty="0" smtClean="0">
                  <a:solidFill>
                    <a:schemeClr val="tx2">
                      <a:lumMod val="50000"/>
                    </a:schemeClr>
                  </a:solidFill>
                  <a:latin typeface="Consolas" pitchFamily="49" charset="0"/>
                </a:rPr>
                <a:t>21047002</a:t>
              </a:r>
            </a:p>
            <a:p>
              <a:pPr algn="ctr">
                <a:lnSpc>
                  <a:spcPct val="80000"/>
                </a:lnSpc>
              </a:pPr>
              <a:r>
                <a:rPr lang="en-US" sz="2000" dirty="0" smtClean="0">
                  <a:solidFill>
                    <a:schemeClr val="tx2">
                      <a:lumMod val="50000"/>
                    </a:schemeClr>
                  </a:solidFill>
                  <a:latin typeface="Consolas" pitchFamily="49" charset="0"/>
                </a:rPr>
                <a:t>0C400020</a:t>
              </a:r>
            </a:p>
            <a:p>
              <a:pPr algn="ctr">
                <a:lnSpc>
                  <a:spcPct val="80000"/>
                </a:lnSpc>
              </a:pPr>
              <a:r>
                <a:rPr lang="en-US" sz="2000" dirty="0" smtClean="0">
                  <a:solidFill>
                    <a:schemeClr val="tx2">
                      <a:lumMod val="50000"/>
                    </a:schemeClr>
                  </a:solidFill>
                  <a:latin typeface="Consolas" pitchFamily="49" charset="0"/>
                </a:rPr>
                <a:t>...</a:t>
              </a:r>
            </a:p>
            <a:p>
              <a:pPr algn="ctr">
                <a:lnSpc>
                  <a:spcPct val="80000"/>
                </a:lnSpc>
              </a:pPr>
              <a:r>
                <a:rPr lang="en-US" sz="2000" dirty="0" smtClean="0">
                  <a:solidFill>
                    <a:schemeClr val="tx2">
                      <a:lumMod val="50000"/>
                    </a:schemeClr>
                  </a:solidFill>
                  <a:latin typeface="Consolas" pitchFamily="49" charset="0"/>
                </a:rPr>
                <a:t>10201000</a:t>
              </a:r>
            </a:p>
            <a:p>
              <a:pPr algn="ctr">
                <a:lnSpc>
                  <a:spcPct val="80000"/>
                </a:lnSpc>
              </a:pPr>
              <a:r>
                <a:rPr lang="en-US" sz="2000" dirty="0" smtClean="0">
                  <a:solidFill>
                    <a:schemeClr val="tx2">
                      <a:lumMod val="50000"/>
                    </a:schemeClr>
                  </a:solidFill>
                  <a:latin typeface="Consolas" pitchFamily="49" charset="0"/>
                </a:rPr>
                <a:t>21040330</a:t>
              </a:r>
            </a:p>
            <a:p>
              <a:pPr algn="ctr">
                <a:lnSpc>
                  <a:spcPct val="80000"/>
                </a:lnSpc>
              </a:pPr>
              <a:r>
                <a:rPr lang="en-US" sz="2000" dirty="0" smtClean="0">
                  <a:solidFill>
                    <a:schemeClr val="tx2">
                      <a:lumMod val="50000"/>
                    </a:schemeClr>
                  </a:solidFill>
                  <a:latin typeface="Consolas" pitchFamily="49" charset="0"/>
                </a:rPr>
                <a:t>22500102</a:t>
              </a:r>
            </a:p>
            <a:p>
              <a:pPr algn="ctr">
                <a:lnSpc>
                  <a:spcPct val="80000"/>
                </a:lnSpc>
              </a:pPr>
              <a:r>
                <a:rPr lang="en-US" sz="2000" dirty="0" smtClean="0">
                  <a:solidFill>
                    <a:schemeClr val="tx2">
                      <a:lumMod val="50000"/>
                    </a:schemeClr>
                  </a:solidFill>
                  <a:latin typeface="Consolas" pitchFamily="49" charset="0"/>
                </a:rPr>
                <a:t>...</a:t>
              </a:r>
            </a:p>
          </p:txBody>
        </p:sp>
        <p:sp>
          <p:nvSpPr>
            <p:cNvPr id="55" name="Rectangle 54"/>
            <p:cNvSpPr/>
            <p:nvPr>
              <p:custDataLst>
                <p:tags r:id="rId20"/>
              </p:custDataLst>
            </p:nvPr>
          </p:nvSpPr>
          <p:spPr>
            <a:xfrm>
              <a:off x="6343269" y="685800"/>
              <a:ext cx="2209800" cy="6172200"/>
            </a:xfrm>
            <a:prstGeom prst="rect">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custDataLst>
                <p:tags r:id="rId21"/>
              </p:custDataLst>
            </p:nvPr>
          </p:nvSpPr>
          <p:spPr>
            <a:xfrm>
              <a:off x="6235118" y="381000"/>
              <a:ext cx="1544012" cy="523220"/>
            </a:xfrm>
            <a:prstGeom prst="rect">
              <a:avLst/>
            </a:prstGeom>
            <a:solidFill>
              <a:schemeClr val="bg2"/>
            </a:solidFill>
            <a:ln>
              <a:solidFill>
                <a:schemeClr val="accent6">
                  <a:lumMod val="50000"/>
                </a:schemeClr>
              </a:solidFill>
            </a:ln>
          </p:spPr>
          <p:txBody>
            <a:bodyPr wrap="none" rtlCol="0">
              <a:spAutoFit/>
            </a:bodyPr>
            <a:lstStyle/>
            <a:p>
              <a:r>
                <a:rPr lang="en-US" sz="2800" dirty="0" err="1" smtClean="0">
                  <a:solidFill>
                    <a:schemeClr val="accent6">
                      <a:lumMod val="50000"/>
                    </a:schemeClr>
                  </a:solidFill>
                </a:rPr>
                <a:t>sum.exe</a:t>
              </a:r>
              <a:endParaRPr lang="en-US" sz="2800" dirty="0" smtClean="0">
                <a:solidFill>
                  <a:schemeClr val="accent6">
                    <a:lumMod val="50000"/>
                  </a:schemeClr>
                </a:solidFill>
              </a:endParaRPr>
            </a:p>
          </p:txBody>
        </p:sp>
        <p:sp>
          <p:nvSpPr>
            <p:cNvPr id="75" name="TextBox 74"/>
            <p:cNvSpPr txBox="1"/>
            <p:nvPr/>
          </p:nvSpPr>
          <p:spPr>
            <a:xfrm>
              <a:off x="5181600" y="838200"/>
              <a:ext cx="1274708" cy="369332"/>
            </a:xfrm>
            <a:prstGeom prst="rect">
              <a:avLst/>
            </a:prstGeom>
            <a:noFill/>
          </p:spPr>
          <p:txBody>
            <a:bodyPr wrap="none" rtlCol="0">
              <a:spAutoFit/>
            </a:bodyPr>
            <a:lstStyle/>
            <a:p>
              <a:r>
                <a:rPr lang="en-US" dirty="0" smtClean="0">
                  <a:solidFill>
                    <a:schemeClr val="accent1"/>
                  </a:solidFill>
                </a:rPr>
                <a:t>0040 0000</a:t>
              </a:r>
              <a:endParaRPr lang="en-US" dirty="0">
                <a:solidFill>
                  <a:schemeClr val="accent1"/>
                </a:solidFill>
              </a:endParaRPr>
            </a:p>
          </p:txBody>
        </p:sp>
        <p:sp>
          <p:nvSpPr>
            <p:cNvPr id="76" name="TextBox 75"/>
            <p:cNvSpPr txBox="1"/>
            <p:nvPr/>
          </p:nvSpPr>
          <p:spPr>
            <a:xfrm>
              <a:off x="5181600" y="2526268"/>
              <a:ext cx="1274708" cy="369332"/>
            </a:xfrm>
            <a:prstGeom prst="rect">
              <a:avLst/>
            </a:prstGeom>
            <a:noFill/>
          </p:spPr>
          <p:txBody>
            <a:bodyPr wrap="none" rtlCol="0">
              <a:spAutoFit/>
            </a:bodyPr>
            <a:lstStyle/>
            <a:p>
              <a:r>
                <a:rPr lang="en-US" dirty="0" smtClean="0">
                  <a:solidFill>
                    <a:schemeClr val="accent1"/>
                  </a:solidFill>
                </a:rPr>
                <a:t>0040 0100</a:t>
              </a:r>
              <a:endParaRPr lang="en-US" dirty="0">
                <a:solidFill>
                  <a:schemeClr val="accent1"/>
                </a:solidFill>
              </a:endParaRPr>
            </a:p>
          </p:txBody>
        </p:sp>
        <p:sp>
          <p:nvSpPr>
            <p:cNvPr id="77" name="TextBox 76"/>
            <p:cNvSpPr txBox="1"/>
            <p:nvPr/>
          </p:nvSpPr>
          <p:spPr>
            <a:xfrm>
              <a:off x="5181600" y="4267200"/>
              <a:ext cx="1274708" cy="369332"/>
            </a:xfrm>
            <a:prstGeom prst="rect">
              <a:avLst/>
            </a:prstGeom>
            <a:noFill/>
          </p:spPr>
          <p:txBody>
            <a:bodyPr wrap="none" rtlCol="0">
              <a:spAutoFit/>
            </a:bodyPr>
            <a:lstStyle/>
            <a:p>
              <a:r>
                <a:rPr lang="en-US" dirty="0" smtClean="0">
                  <a:solidFill>
                    <a:schemeClr val="accent1"/>
                  </a:solidFill>
                </a:rPr>
                <a:t>0040 0200</a:t>
              </a:r>
              <a:endParaRPr lang="en-US" dirty="0">
                <a:solidFill>
                  <a:schemeClr val="accent1"/>
                </a:solidFill>
              </a:endParaRPr>
            </a:p>
          </p:txBody>
        </p:sp>
        <p:sp>
          <p:nvSpPr>
            <p:cNvPr id="78" name="TextBox 77"/>
            <p:cNvSpPr txBox="1"/>
            <p:nvPr/>
          </p:nvSpPr>
          <p:spPr>
            <a:xfrm>
              <a:off x="5181600" y="5257800"/>
              <a:ext cx="1274708" cy="369332"/>
            </a:xfrm>
            <a:prstGeom prst="rect">
              <a:avLst/>
            </a:prstGeom>
            <a:noFill/>
          </p:spPr>
          <p:txBody>
            <a:bodyPr wrap="none" rtlCol="0">
              <a:spAutoFit/>
            </a:bodyPr>
            <a:lstStyle/>
            <a:p>
              <a:r>
                <a:rPr lang="en-US" dirty="0" smtClean="0">
                  <a:solidFill>
                    <a:schemeClr val="accent2"/>
                  </a:solidFill>
                </a:rPr>
                <a:t>1000 0000</a:t>
              </a:r>
              <a:endParaRPr lang="en-US" dirty="0">
                <a:solidFill>
                  <a:schemeClr val="accent2"/>
                </a:solidFill>
              </a:endParaRPr>
            </a:p>
          </p:txBody>
        </p:sp>
        <p:sp>
          <p:nvSpPr>
            <p:cNvPr id="99" name="TextBox 98"/>
            <p:cNvSpPr txBox="1"/>
            <p:nvPr/>
          </p:nvSpPr>
          <p:spPr>
            <a:xfrm rot="16200000">
              <a:off x="5379959" y="3206179"/>
              <a:ext cx="764953" cy="369332"/>
            </a:xfrm>
            <a:prstGeom prst="rect">
              <a:avLst/>
            </a:prstGeom>
            <a:noFill/>
          </p:spPr>
          <p:txBody>
            <a:bodyPr wrap="none" tIns="0" bIns="0" rtlCol="0">
              <a:spAutoFit/>
            </a:bodyPr>
            <a:lstStyle/>
            <a:p>
              <a:r>
                <a:rPr lang="en-US" sz="2400" smtClean="0">
                  <a:solidFill>
                    <a:schemeClr val="accent1"/>
                  </a:solidFill>
                </a:rPr>
                <a:t>.</a:t>
              </a:r>
              <a:r>
                <a:rPr lang="en-US" sz="2400" dirty="0" smtClean="0">
                  <a:solidFill>
                    <a:schemeClr val="accent1"/>
                  </a:solidFill>
                </a:rPr>
                <a:t>text</a:t>
              </a:r>
              <a:endParaRPr lang="en-US" sz="2400" dirty="0">
                <a:solidFill>
                  <a:schemeClr val="accent1"/>
                </a:solidFill>
              </a:endParaRPr>
            </a:p>
          </p:txBody>
        </p:sp>
        <p:sp>
          <p:nvSpPr>
            <p:cNvPr id="100" name="TextBox 99"/>
            <p:cNvSpPr txBox="1"/>
            <p:nvPr/>
          </p:nvSpPr>
          <p:spPr>
            <a:xfrm rot="16200000">
              <a:off x="5413622" y="5665937"/>
              <a:ext cx="697627" cy="338554"/>
            </a:xfrm>
            <a:prstGeom prst="rect">
              <a:avLst/>
            </a:prstGeom>
            <a:noFill/>
          </p:spPr>
          <p:txBody>
            <a:bodyPr wrap="none" tIns="0" bIns="0" rtlCol="0">
              <a:spAutoFit/>
            </a:bodyPr>
            <a:lstStyle/>
            <a:p>
              <a:r>
                <a:rPr lang="en-US" sz="2200" dirty="0" smtClean="0">
                  <a:solidFill>
                    <a:schemeClr val="accent4"/>
                  </a:solidFill>
                  <a:latin typeface="Arial Narrow" charset="0"/>
                  <a:ea typeface="Arial Narrow" charset="0"/>
                  <a:cs typeface="Arial Narrow" charset="0"/>
                </a:rPr>
                <a:t>.</a:t>
              </a:r>
              <a:r>
                <a:rPr lang="en-US" sz="2200" dirty="0" smtClean="0">
                  <a:solidFill>
                    <a:schemeClr val="accent2"/>
                  </a:solidFill>
                  <a:latin typeface="Arial Narrow" charset="0"/>
                  <a:ea typeface="Arial Narrow" charset="0"/>
                  <a:cs typeface="Arial Narrow" charset="0"/>
                </a:rPr>
                <a:t>data</a:t>
              </a:r>
              <a:endParaRPr lang="en-US" sz="2200" dirty="0">
                <a:solidFill>
                  <a:schemeClr val="accent2"/>
                </a:solidFill>
                <a:latin typeface="Arial Narrow" charset="0"/>
                <a:ea typeface="Arial Narrow" charset="0"/>
                <a:cs typeface="Arial Narrow" charset="0"/>
              </a:endParaRPr>
            </a:p>
          </p:txBody>
        </p:sp>
      </p:grpSp>
      <p:sp>
        <p:nvSpPr>
          <p:cNvPr id="21" name="Rectangle 20" hidden="1"/>
          <p:cNvSpPr/>
          <p:nvPr>
            <p:custDataLst>
              <p:tags r:id="rId1"/>
            </p:custDataLst>
          </p:nvPr>
        </p:nvSpPr>
        <p:spPr>
          <a:xfrm>
            <a:off x="1118358" y="914400"/>
            <a:ext cx="838200" cy="22860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hidden="1"/>
          <p:cNvSpPr/>
          <p:nvPr>
            <p:custDataLst>
              <p:tags r:id="rId2"/>
            </p:custDataLst>
          </p:nvPr>
        </p:nvSpPr>
        <p:spPr>
          <a:xfrm>
            <a:off x="1118358" y="2133600"/>
            <a:ext cx="838200" cy="22860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hidden="1"/>
          <p:cNvSpPr/>
          <p:nvPr>
            <p:custDataLst>
              <p:tags r:id="rId3"/>
            </p:custDataLst>
          </p:nvPr>
        </p:nvSpPr>
        <p:spPr>
          <a:xfrm>
            <a:off x="1373592" y="1658644"/>
            <a:ext cx="582966" cy="22860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hidden="1"/>
          <p:cNvSpPr/>
          <p:nvPr>
            <p:custDataLst>
              <p:tags r:id="rId4"/>
            </p:custDataLst>
          </p:nvPr>
        </p:nvSpPr>
        <p:spPr>
          <a:xfrm>
            <a:off x="3785358" y="1066800"/>
            <a:ext cx="838200" cy="22860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hidden="1"/>
          <p:cNvSpPr/>
          <p:nvPr>
            <p:custDataLst>
              <p:tags r:id="rId5"/>
            </p:custDataLst>
          </p:nvPr>
        </p:nvSpPr>
        <p:spPr>
          <a:xfrm>
            <a:off x="4038600" y="1752600"/>
            <a:ext cx="582966" cy="22860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hidden="1"/>
          <p:cNvSpPr/>
          <p:nvPr>
            <p:custDataLst>
              <p:tags r:id="rId6"/>
            </p:custDataLst>
          </p:nvPr>
        </p:nvSpPr>
        <p:spPr>
          <a:xfrm>
            <a:off x="4038600" y="1524000"/>
            <a:ext cx="582966" cy="22860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custDataLst>
              <p:tags r:id="rId7"/>
            </p:custDataLst>
          </p:nvPr>
        </p:nvSpPr>
        <p:spPr>
          <a:xfrm>
            <a:off x="152400" y="-76200"/>
            <a:ext cx="8839200" cy="533400"/>
          </a:xfrm>
        </p:spPr>
        <p:txBody>
          <a:bodyPr>
            <a:noAutofit/>
          </a:bodyPr>
          <a:lstStyle/>
          <a:p>
            <a:r>
              <a:rPr lang="en-US" sz="3600" dirty="0" smtClean="0"/>
              <a:t>Linker Example: Loading a Global Variable</a:t>
            </a:r>
            <a:endParaRPr lang="en-US" sz="3600" i="1" dirty="0"/>
          </a:p>
        </p:txBody>
      </p:sp>
      <p:sp>
        <p:nvSpPr>
          <p:cNvPr id="3" name="Slide Number Placeholder 2"/>
          <p:cNvSpPr>
            <a:spLocks noGrp="1"/>
          </p:cNvSpPr>
          <p:nvPr>
            <p:ph type="sldNum" sz="quarter" idx="12"/>
          </p:nvPr>
        </p:nvSpPr>
        <p:spPr/>
        <p:txBody>
          <a:bodyPr/>
          <a:lstStyle/>
          <a:p>
            <a:fld id="{DAD0A56F-BD0F-4BDF-9912-D1E89E9626C0}" type="slidenum">
              <a:rPr lang="en-US" smtClean="0"/>
              <a:t>25</a:t>
            </a:fld>
            <a:endParaRPr lang="en-US"/>
          </a:p>
        </p:txBody>
      </p:sp>
      <p:sp>
        <p:nvSpPr>
          <p:cNvPr id="4" name="Rectangle 3"/>
          <p:cNvSpPr/>
          <p:nvPr>
            <p:custDataLst>
              <p:tags r:id="rId8"/>
            </p:custDataLst>
          </p:nvPr>
        </p:nvSpPr>
        <p:spPr>
          <a:xfrm>
            <a:off x="280158" y="685800"/>
            <a:ext cx="2209800" cy="4876800"/>
          </a:xfrm>
          <a:prstGeom prst="rect">
            <a:avLst/>
          </a:prstGeom>
          <a:no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custDataLst>
              <p:tags r:id="rId9"/>
            </p:custDataLst>
          </p:nvPr>
        </p:nvSpPr>
        <p:spPr>
          <a:xfrm>
            <a:off x="76200" y="457200"/>
            <a:ext cx="1265090" cy="523220"/>
          </a:xfrm>
          <a:prstGeom prst="rect">
            <a:avLst/>
          </a:prstGeom>
          <a:solidFill>
            <a:schemeClr val="bg2"/>
          </a:solidFill>
          <a:ln>
            <a:solidFill>
              <a:schemeClr val="accent3">
                <a:lumMod val="60000"/>
                <a:lumOff val="40000"/>
              </a:schemeClr>
            </a:solidFill>
          </a:ln>
        </p:spPr>
        <p:txBody>
          <a:bodyPr wrap="none" rtlCol="0">
            <a:spAutoFit/>
          </a:bodyPr>
          <a:lstStyle/>
          <a:p>
            <a:r>
              <a:rPr lang="en-US" sz="2800" dirty="0" err="1" smtClean="0">
                <a:solidFill>
                  <a:schemeClr val="accent3"/>
                </a:solidFill>
              </a:rPr>
              <a:t>main.o</a:t>
            </a:r>
            <a:endParaRPr lang="en-US" sz="2800" dirty="0" smtClean="0">
              <a:solidFill>
                <a:schemeClr val="accent3"/>
              </a:solidFill>
            </a:endParaRPr>
          </a:p>
        </p:txBody>
      </p:sp>
      <p:sp>
        <p:nvSpPr>
          <p:cNvPr id="6" name="Rectangle 5"/>
          <p:cNvSpPr/>
          <p:nvPr>
            <p:custDataLst>
              <p:tags r:id="rId10"/>
            </p:custDataLst>
          </p:nvPr>
        </p:nvSpPr>
        <p:spPr>
          <a:xfrm>
            <a:off x="280158" y="990600"/>
            <a:ext cx="2209800" cy="2051765"/>
          </a:xfrm>
          <a:prstGeom prst="rect">
            <a:avLst/>
          </a:prstGeom>
          <a:solidFill>
            <a:schemeClr val="bg2"/>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2000" dirty="0" smtClean="0">
                <a:solidFill>
                  <a:schemeClr val="tx2">
                    <a:lumMod val="50000"/>
                  </a:schemeClr>
                </a:solidFill>
                <a:latin typeface="Consolas" pitchFamily="49" charset="0"/>
              </a:rPr>
              <a:t>...</a:t>
            </a:r>
          </a:p>
          <a:p>
            <a:pPr algn="ctr">
              <a:lnSpc>
                <a:spcPct val="80000"/>
              </a:lnSpc>
            </a:pPr>
            <a:r>
              <a:rPr lang="en-US" sz="2000" dirty="0">
                <a:solidFill>
                  <a:schemeClr val="tx2">
                    <a:lumMod val="50000"/>
                  </a:schemeClr>
                </a:solidFill>
                <a:latin typeface="Consolas" pitchFamily="49" charset="0"/>
              </a:rPr>
              <a:t>0C000000</a:t>
            </a:r>
          </a:p>
          <a:p>
            <a:pPr algn="ctr">
              <a:lnSpc>
                <a:spcPct val="80000"/>
              </a:lnSpc>
            </a:pPr>
            <a:r>
              <a:rPr lang="en-US" sz="2000" dirty="0">
                <a:solidFill>
                  <a:schemeClr val="tx2">
                    <a:lumMod val="50000"/>
                  </a:schemeClr>
                </a:solidFill>
                <a:latin typeface="Consolas" pitchFamily="49" charset="0"/>
              </a:rPr>
              <a:t>21035000</a:t>
            </a:r>
          </a:p>
          <a:p>
            <a:pPr algn="ctr">
              <a:lnSpc>
                <a:spcPct val="80000"/>
              </a:lnSpc>
            </a:pPr>
            <a:r>
              <a:rPr lang="en-US" sz="2000" dirty="0">
                <a:solidFill>
                  <a:schemeClr val="tx2">
                    <a:lumMod val="50000"/>
                  </a:schemeClr>
                </a:solidFill>
                <a:latin typeface="Consolas" pitchFamily="49" charset="0"/>
              </a:rPr>
              <a:t>1b80050C</a:t>
            </a:r>
          </a:p>
          <a:p>
            <a:pPr algn="ctr">
              <a:lnSpc>
                <a:spcPct val="80000"/>
              </a:lnSpc>
            </a:pPr>
            <a:r>
              <a:rPr lang="en-US" sz="2000" dirty="0">
                <a:solidFill>
                  <a:schemeClr val="tx2">
                    <a:lumMod val="50000"/>
                  </a:schemeClr>
                </a:solidFill>
                <a:latin typeface="Consolas" pitchFamily="49" charset="0"/>
              </a:rPr>
              <a:t>8C040000</a:t>
            </a:r>
          </a:p>
          <a:p>
            <a:pPr algn="ctr">
              <a:lnSpc>
                <a:spcPct val="80000"/>
              </a:lnSpc>
            </a:pPr>
            <a:r>
              <a:rPr lang="en-US" sz="2000" dirty="0">
                <a:solidFill>
                  <a:schemeClr val="tx2">
                    <a:lumMod val="50000"/>
                  </a:schemeClr>
                </a:solidFill>
                <a:latin typeface="Consolas" pitchFamily="49" charset="0"/>
              </a:rPr>
              <a:t>21047002</a:t>
            </a:r>
          </a:p>
          <a:p>
            <a:pPr algn="ctr">
              <a:lnSpc>
                <a:spcPct val="80000"/>
              </a:lnSpc>
            </a:pPr>
            <a:r>
              <a:rPr lang="en-US" sz="2000" dirty="0">
                <a:solidFill>
                  <a:schemeClr val="tx2">
                    <a:lumMod val="50000"/>
                  </a:schemeClr>
                </a:solidFill>
                <a:latin typeface="Consolas" pitchFamily="49" charset="0"/>
              </a:rPr>
              <a:t>0C000000</a:t>
            </a:r>
          </a:p>
          <a:p>
            <a:pPr algn="ctr">
              <a:lnSpc>
                <a:spcPct val="80000"/>
              </a:lnSpc>
            </a:pPr>
            <a:r>
              <a:rPr lang="en-US" sz="2000" dirty="0" smtClean="0">
                <a:solidFill>
                  <a:schemeClr val="tx2">
                    <a:lumMod val="50000"/>
                  </a:schemeClr>
                </a:solidFill>
                <a:latin typeface="Consolas" pitchFamily="49" charset="0"/>
              </a:rPr>
              <a:t>...</a:t>
            </a:r>
            <a:endParaRPr lang="en-US" sz="2000" dirty="0">
              <a:solidFill>
                <a:schemeClr val="tx2">
                  <a:lumMod val="50000"/>
                </a:schemeClr>
              </a:solidFill>
              <a:latin typeface="Consolas" pitchFamily="49" charset="0"/>
            </a:endParaRPr>
          </a:p>
        </p:txBody>
      </p:sp>
      <p:sp>
        <p:nvSpPr>
          <p:cNvPr id="7" name="Rectangle 6"/>
          <p:cNvSpPr/>
          <p:nvPr>
            <p:custDataLst>
              <p:tags r:id="rId11"/>
            </p:custDataLst>
          </p:nvPr>
        </p:nvSpPr>
        <p:spPr>
          <a:xfrm>
            <a:off x="280158" y="3042365"/>
            <a:ext cx="2209800" cy="1529635"/>
          </a:xfrm>
          <a:prstGeom prst="rect">
            <a:avLst/>
          </a:prstGeom>
          <a:solidFill>
            <a:schemeClr val="accent6">
              <a:lumMod val="20000"/>
              <a:lumOff val="80000"/>
            </a:schemeClr>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tabLst>
                <a:tab pos="1030288" algn="l"/>
              </a:tabLst>
            </a:pPr>
            <a:r>
              <a:rPr lang="en-US" sz="2000" dirty="0" smtClean="0">
                <a:solidFill>
                  <a:schemeClr val="tx2">
                    <a:lumMod val="50000"/>
                  </a:schemeClr>
                </a:solidFill>
                <a:latin typeface="Consolas" pitchFamily="49" charset="0"/>
              </a:rPr>
              <a:t>00 T	main</a:t>
            </a:r>
          </a:p>
          <a:p>
            <a:pPr>
              <a:tabLst>
                <a:tab pos="1030288" algn="l"/>
              </a:tabLst>
            </a:pPr>
            <a:r>
              <a:rPr lang="en-US" sz="2000" b="1" dirty="0" smtClean="0">
                <a:solidFill>
                  <a:schemeClr val="tx2">
                    <a:lumMod val="50000"/>
                  </a:schemeClr>
                </a:solidFill>
                <a:latin typeface="Consolas" pitchFamily="49" charset="0"/>
              </a:rPr>
              <a:t>00 D	</a:t>
            </a:r>
            <a:r>
              <a:rPr lang="en-US" sz="2000" b="1" dirty="0" err="1" smtClean="0">
                <a:solidFill>
                  <a:schemeClr val="tx2">
                    <a:lumMod val="50000"/>
                  </a:schemeClr>
                </a:solidFill>
                <a:latin typeface="Consolas" pitchFamily="49" charset="0"/>
              </a:rPr>
              <a:t>usrid</a:t>
            </a:r>
            <a:endParaRPr lang="en-US" sz="2000" b="1" dirty="0" smtClean="0">
              <a:solidFill>
                <a:schemeClr val="tx2">
                  <a:lumMod val="50000"/>
                </a:schemeClr>
              </a:solidFill>
              <a:latin typeface="Consolas" pitchFamily="49" charset="0"/>
            </a:endParaRPr>
          </a:p>
          <a:p>
            <a:pPr>
              <a:tabLst>
                <a:tab pos="1030288" algn="l"/>
              </a:tabLst>
            </a:pPr>
            <a:r>
              <a:rPr lang="en-US" sz="2000" dirty="0" smtClean="0">
                <a:solidFill>
                  <a:schemeClr val="tx2">
                    <a:lumMod val="50000"/>
                  </a:schemeClr>
                </a:solidFill>
                <a:latin typeface="Consolas" pitchFamily="49" charset="0"/>
              </a:rPr>
              <a:t>*UND* 	</a:t>
            </a:r>
            <a:r>
              <a:rPr lang="en-US" sz="2000" dirty="0" err="1" smtClean="0">
                <a:solidFill>
                  <a:schemeClr val="tx2">
                    <a:lumMod val="50000"/>
                  </a:schemeClr>
                </a:solidFill>
                <a:latin typeface="Consolas" pitchFamily="49" charset="0"/>
              </a:rPr>
              <a:t>printf</a:t>
            </a:r>
            <a:endParaRPr lang="en-US" sz="2000" dirty="0" smtClean="0">
              <a:solidFill>
                <a:schemeClr val="tx2">
                  <a:lumMod val="50000"/>
                </a:schemeClr>
              </a:solidFill>
              <a:latin typeface="Consolas" pitchFamily="49" charset="0"/>
            </a:endParaRPr>
          </a:p>
          <a:p>
            <a:pPr>
              <a:tabLst>
                <a:tab pos="1030288" algn="l"/>
              </a:tabLst>
            </a:pPr>
            <a:r>
              <a:rPr lang="en-US" sz="2000" dirty="0" smtClean="0">
                <a:solidFill>
                  <a:schemeClr val="tx2">
                    <a:lumMod val="50000"/>
                  </a:schemeClr>
                </a:solidFill>
                <a:latin typeface="Consolas" pitchFamily="49" charset="0"/>
              </a:rPr>
              <a:t>*UND* 	pi</a:t>
            </a:r>
          </a:p>
          <a:p>
            <a:pPr>
              <a:tabLst>
                <a:tab pos="1030288" algn="l"/>
              </a:tabLst>
            </a:pPr>
            <a:r>
              <a:rPr lang="en-US" sz="2000" dirty="0">
                <a:solidFill>
                  <a:schemeClr val="tx2">
                    <a:lumMod val="50000"/>
                  </a:schemeClr>
                </a:solidFill>
                <a:latin typeface="Consolas" pitchFamily="49" charset="0"/>
              </a:rPr>
              <a:t>*UND* 	</a:t>
            </a:r>
            <a:r>
              <a:rPr lang="en-US" sz="2000" dirty="0" err="1" smtClean="0">
                <a:solidFill>
                  <a:schemeClr val="tx2">
                    <a:lumMod val="50000"/>
                  </a:schemeClr>
                </a:solidFill>
                <a:latin typeface="Consolas" pitchFamily="49" charset="0"/>
              </a:rPr>
              <a:t>get_n</a:t>
            </a:r>
            <a:endParaRPr lang="en-US" sz="2000" dirty="0">
              <a:solidFill>
                <a:schemeClr val="tx2">
                  <a:lumMod val="50000"/>
                </a:schemeClr>
              </a:solidFill>
              <a:latin typeface="Consolas" pitchFamily="49" charset="0"/>
            </a:endParaRPr>
          </a:p>
        </p:txBody>
      </p:sp>
      <p:sp>
        <p:nvSpPr>
          <p:cNvPr id="19" name="TextBox 18"/>
          <p:cNvSpPr txBox="1"/>
          <p:nvPr/>
        </p:nvSpPr>
        <p:spPr>
          <a:xfrm rot="16200000">
            <a:off x="-262343" y="1869557"/>
            <a:ext cx="764953" cy="369332"/>
          </a:xfrm>
          <a:prstGeom prst="rect">
            <a:avLst/>
          </a:prstGeom>
          <a:noFill/>
        </p:spPr>
        <p:txBody>
          <a:bodyPr wrap="none" tIns="0" bIns="0" rtlCol="0">
            <a:spAutoFit/>
          </a:bodyPr>
          <a:lstStyle/>
          <a:p>
            <a:r>
              <a:rPr lang="en-US" sz="2400" dirty="0" smtClean="0">
                <a:solidFill>
                  <a:schemeClr val="accent1"/>
                </a:solidFill>
              </a:rPr>
              <a:t>.text</a:t>
            </a:r>
            <a:endParaRPr lang="en-US" sz="2400" dirty="0">
              <a:solidFill>
                <a:schemeClr val="accent1"/>
              </a:solidFill>
            </a:endParaRPr>
          </a:p>
        </p:txBody>
      </p:sp>
      <p:sp>
        <p:nvSpPr>
          <p:cNvPr id="40" name="TextBox 39"/>
          <p:cNvSpPr txBox="1"/>
          <p:nvPr/>
        </p:nvSpPr>
        <p:spPr>
          <a:xfrm rot="16200000">
            <a:off x="-604549" y="3515539"/>
            <a:ext cx="1518364" cy="430887"/>
          </a:xfrm>
          <a:prstGeom prst="rect">
            <a:avLst/>
          </a:prstGeom>
          <a:noFill/>
        </p:spPr>
        <p:txBody>
          <a:bodyPr wrap="none" rtlCol="0">
            <a:spAutoFit/>
          </a:bodyPr>
          <a:lstStyle/>
          <a:p>
            <a:r>
              <a:rPr lang="en-US" sz="2200" dirty="0" smtClean="0">
                <a:solidFill>
                  <a:schemeClr val="accent2"/>
                </a:solidFill>
                <a:latin typeface="Arial Narrow" charset="0"/>
                <a:ea typeface="Arial Narrow" charset="0"/>
                <a:cs typeface="Arial Narrow" charset="0"/>
              </a:rPr>
              <a:t>Symbol table</a:t>
            </a:r>
            <a:endParaRPr lang="en-US" sz="2200" dirty="0">
              <a:solidFill>
                <a:schemeClr val="accent2"/>
              </a:solidFill>
              <a:latin typeface="Arial Narrow" charset="0"/>
              <a:ea typeface="Arial Narrow" charset="0"/>
              <a:cs typeface="Arial Narrow" charset="0"/>
            </a:endParaRPr>
          </a:p>
        </p:txBody>
      </p:sp>
      <p:sp>
        <p:nvSpPr>
          <p:cNvPr id="54" name="5-Point Star 53"/>
          <p:cNvSpPr/>
          <p:nvPr/>
        </p:nvSpPr>
        <p:spPr>
          <a:xfrm>
            <a:off x="304800" y="59436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custDataLst>
              <p:tags r:id="rId12"/>
            </p:custDataLst>
          </p:nvPr>
        </p:nvSpPr>
        <p:spPr>
          <a:xfrm>
            <a:off x="6343269" y="5858470"/>
            <a:ext cx="2209800" cy="999530"/>
          </a:xfrm>
          <a:prstGeom prst="rect">
            <a:avLst/>
          </a:prstGeom>
          <a:solidFill>
            <a:schemeClr val="bg2"/>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900" dirty="0" smtClean="0">
                <a:solidFill>
                  <a:schemeClr val="tx2">
                    <a:lumMod val="50000"/>
                  </a:schemeClr>
                </a:solidFill>
                <a:latin typeface="Consolas" pitchFamily="49" charset="0"/>
              </a:rPr>
              <a:t>Entry:0040 0100</a:t>
            </a:r>
          </a:p>
          <a:p>
            <a:r>
              <a:rPr lang="en-US" sz="1900" dirty="0" smtClean="0">
                <a:solidFill>
                  <a:schemeClr val="tx2">
                    <a:lumMod val="50000"/>
                  </a:schemeClr>
                </a:solidFill>
                <a:latin typeface="Consolas" pitchFamily="49" charset="0"/>
              </a:rPr>
              <a:t>text: 0040 0000</a:t>
            </a:r>
          </a:p>
          <a:p>
            <a:r>
              <a:rPr lang="en-US" sz="1900" dirty="0" smtClean="0">
                <a:solidFill>
                  <a:schemeClr val="accent2"/>
                </a:solidFill>
                <a:latin typeface="Consolas" pitchFamily="49" charset="0"/>
              </a:rPr>
              <a:t>data: 1000 0000</a:t>
            </a:r>
          </a:p>
        </p:txBody>
      </p:sp>
      <p:sp>
        <p:nvSpPr>
          <p:cNvPr id="87" name="TextBox 86"/>
          <p:cNvSpPr txBox="1"/>
          <p:nvPr/>
        </p:nvSpPr>
        <p:spPr>
          <a:xfrm rot="16200000">
            <a:off x="6177564" y="1606504"/>
            <a:ext cx="839140" cy="369332"/>
          </a:xfrm>
          <a:prstGeom prst="rect">
            <a:avLst/>
          </a:prstGeom>
          <a:noFill/>
          <a:ln>
            <a:solidFill>
              <a:srgbClr val="FF2F92"/>
            </a:solidFill>
          </a:ln>
        </p:spPr>
        <p:txBody>
          <a:bodyPr wrap="none" tIns="0" bIns="0" rtlCol="0">
            <a:spAutoFit/>
          </a:bodyPr>
          <a:lstStyle/>
          <a:p>
            <a:r>
              <a:rPr lang="en-US" sz="2400" dirty="0" smtClean="0">
                <a:solidFill>
                  <a:srgbClr val="FF2F92"/>
                </a:solidFill>
              </a:rPr>
              <a:t>math</a:t>
            </a:r>
            <a:endParaRPr lang="en-US" sz="2400" dirty="0">
              <a:solidFill>
                <a:srgbClr val="FF2F92"/>
              </a:solidFill>
            </a:endParaRPr>
          </a:p>
        </p:txBody>
      </p:sp>
      <p:sp>
        <p:nvSpPr>
          <p:cNvPr id="88" name="TextBox 87"/>
          <p:cNvSpPr txBox="1"/>
          <p:nvPr/>
        </p:nvSpPr>
        <p:spPr>
          <a:xfrm rot="16200000">
            <a:off x="6245384" y="3129627"/>
            <a:ext cx="809837" cy="369332"/>
          </a:xfrm>
          <a:prstGeom prst="rect">
            <a:avLst/>
          </a:prstGeom>
          <a:noFill/>
          <a:ln>
            <a:solidFill>
              <a:schemeClr val="accent3">
                <a:lumMod val="60000"/>
                <a:lumOff val="40000"/>
              </a:schemeClr>
            </a:solidFill>
          </a:ln>
        </p:spPr>
        <p:txBody>
          <a:bodyPr wrap="none" tIns="0" bIns="0" rtlCol="0">
            <a:spAutoFit/>
          </a:bodyPr>
          <a:lstStyle/>
          <a:p>
            <a:r>
              <a:rPr lang="en-US" sz="2400" dirty="0" smtClean="0">
                <a:solidFill>
                  <a:schemeClr val="accent3">
                    <a:lumMod val="60000"/>
                    <a:lumOff val="40000"/>
                  </a:schemeClr>
                </a:solidFill>
              </a:rPr>
              <a:t>main</a:t>
            </a:r>
            <a:endParaRPr lang="en-US" sz="2400" dirty="0">
              <a:solidFill>
                <a:schemeClr val="accent3">
                  <a:lumMod val="60000"/>
                  <a:lumOff val="40000"/>
                </a:schemeClr>
              </a:solidFill>
            </a:endParaRPr>
          </a:p>
        </p:txBody>
      </p:sp>
      <p:sp>
        <p:nvSpPr>
          <p:cNvPr id="89" name="TextBox 88"/>
          <p:cNvSpPr txBox="1"/>
          <p:nvPr/>
        </p:nvSpPr>
        <p:spPr>
          <a:xfrm rot="16200000">
            <a:off x="6209895" y="4501227"/>
            <a:ext cx="880819" cy="369332"/>
          </a:xfrm>
          <a:prstGeom prst="rect">
            <a:avLst/>
          </a:prstGeom>
          <a:noFill/>
          <a:ln>
            <a:solidFill>
              <a:schemeClr val="accent1"/>
            </a:solidFill>
          </a:ln>
        </p:spPr>
        <p:txBody>
          <a:bodyPr wrap="none" tIns="0" bIns="0" rtlCol="0">
            <a:spAutoFit/>
          </a:bodyPr>
          <a:lstStyle/>
          <a:p>
            <a:r>
              <a:rPr lang="en-US" sz="2400" dirty="0" err="1" smtClean="0">
                <a:solidFill>
                  <a:schemeClr val="accent1"/>
                </a:solidFill>
              </a:rPr>
              <a:t>printf</a:t>
            </a:r>
            <a:endParaRPr lang="en-US" sz="2400" dirty="0">
              <a:solidFill>
                <a:schemeClr val="accent1"/>
              </a:solidFill>
            </a:endParaRPr>
          </a:p>
        </p:txBody>
      </p:sp>
      <p:sp>
        <p:nvSpPr>
          <p:cNvPr id="102" name="Rectangle 101"/>
          <p:cNvSpPr/>
          <p:nvPr>
            <p:custDataLst>
              <p:tags r:id="rId13"/>
            </p:custDataLst>
          </p:nvPr>
        </p:nvSpPr>
        <p:spPr>
          <a:xfrm>
            <a:off x="280158" y="4572000"/>
            <a:ext cx="2209800" cy="990600"/>
          </a:xfrm>
          <a:prstGeom prst="rect">
            <a:avLst/>
          </a:prstGeom>
          <a:solidFill>
            <a:schemeClr val="bg2"/>
          </a:solid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2">
                    <a:lumMod val="50000"/>
                  </a:schemeClr>
                </a:solidFill>
                <a:latin typeface="Consolas" pitchFamily="49" charset="0"/>
              </a:rPr>
              <a:t>40,JAL, </a:t>
            </a:r>
            <a:r>
              <a:rPr lang="en-US" sz="2000" dirty="0" err="1" smtClean="0">
                <a:solidFill>
                  <a:schemeClr val="tx2">
                    <a:lumMod val="50000"/>
                  </a:schemeClr>
                </a:solidFill>
                <a:latin typeface="Consolas" pitchFamily="49" charset="0"/>
              </a:rPr>
              <a:t>printf</a:t>
            </a:r>
            <a:endParaRPr lang="en-US" sz="2000" dirty="0" smtClean="0">
              <a:solidFill>
                <a:schemeClr val="tx2">
                  <a:lumMod val="50000"/>
                </a:schemeClr>
              </a:solidFill>
              <a:latin typeface="Consolas" pitchFamily="49" charset="0"/>
            </a:endParaRPr>
          </a:p>
          <a:p>
            <a:r>
              <a:rPr lang="en-US" sz="2000" dirty="0" smtClean="0">
                <a:solidFill>
                  <a:schemeClr val="tx2">
                    <a:lumMod val="50000"/>
                  </a:schemeClr>
                </a:solidFill>
                <a:latin typeface="Consolas" pitchFamily="49" charset="0"/>
              </a:rPr>
              <a:t>...</a:t>
            </a:r>
          </a:p>
          <a:p>
            <a:r>
              <a:rPr lang="en-US" sz="2000" dirty="0" smtClean="0">
                <a:solidFill>
                  <a:schemeClr val="tx2">
                    <a:lumMod val="50000"/>
                  </a:schemeClr>
                </a:solidFill>
                <a:latin typeface="Consolas" pitchFamily="49" charset="0"/>
              </a:rPr>
              <a:t>54,JAL, </a:t>
            </a:r>
            <a:r>
              <a:rPr lang="en-US" sz="2000" dirty="0" err="1" smtClean="0">
                <a:solidFill>
                  <a:schemeClr val="tx2">
                    <a:lumMod val="50000"/>
                  </a:schemeClr>
                </a:solidFill>
                <a:latin typeface="Consolas" pitchFamily="49" charset="0"/>
              </a:rPr>
              <a:t>get_n</a:t>
            </a:r>
            <a:endParaRPr lang="en-US" sz="2000" dirty="0" smtClean="0">
              <a:solidFill>
                <a:schemeClr val="tx2">
                  <a:lumMod val="50000"/>
                </a:schemeClr>
              </a:solidFill>
              <a:latin typeface="Consolas" pitchFamily="49" charset="0"/>
            </a:endParaRPr>
          </a:p>
        </p:txBody>
      </p:sp>
      <p:sp>
        <p:nvSpPr>
          <p:cNvPr id="104" name="TextBox 103"/>
          <p:cNvSpPr txBox="1"/>
          <p:nvPr/>
        </p:nvSpPr>
        <p:spPr>
          <a:xfrm>
            <a:off x="304800" y="1249740"/>
            <a:ext cx="409086" cy="1569660"/>
          </a:xfrm>
          <a:prstGeom prst="rect">
            <a:avLst/>
          </a:prstGeom>
          <a:noFill/>
        </p:spPr>
        <p:txBody>
          <a:bodyPr wrap="none" rtlCol="0">
            <a:spAutoFit/>
          </a:bodyPr>
          <a:lstStyle/>
          <a:p>
            <a:r>
              <a:rPr lang="en-US" sz="1600" dirty="0" smtClean="0">
                <a:solidFill>
                  <a:schemeClr val="tx2">
                    <a:lumMod val="50000"/>
                  </a:schemeClr>
                </a:solidFill>
                <a:latin typeface="Consolas" charset="0"/>
                <a:ea typeface="Consolas" charset="0"/>
                <a:cs typeface="Consolas" charset="0"/>
              </a:rPr>
              <a:t>40</a:t>
            </a:r>
          </a:p>
          <a:p>
            <a:r>
              <a:rPr lang="en-US" sz="1600" dirty="0" smtClean="0">
                <a:solidFill>
                  <a:schemeClr val="tx2">
                    <a:lumMod val="50000"/>
                  </a:schemeClr>
                </a:solidFill>
                <a:latin typeface="Consolas" charset="0"/>
                <a:ea typeface="Consolas" charset="0"/>
                <a:cs typeface="Consolas" charset="0"/>
              </a:rPr>
              <a:t>44</a:t>
            </a:r>
          </a:p>
          <a:p>
            <a:r>
              <a:rPr lang="en-US" sz="1600" dirty="0" smtClean="0">
                <a:solidFill>
                  <a:schemeClr val="tx2">
                    <a:lumMod val="50000"/>
                  </a:schemeClr>
                </a:solidFill>
                <a:latin typeface="Consolas" charset="0"/>
                <a:ea typeface="Consolas" charset="0"/>
                <a:cs typeface="Consolas" charset="0"/>
              </a:rPr>
              <a:t>48</a:t>
            </a:r>
          </a:p>
          <a:p>
            <a:r>
              <a:rPr lang="en-US" sz="1600" dirty="0" smtClean="0">
                <a:solidFill>
                  <a:schemeClr val="tx2">
                    <a:lumMod val="50000"/>
                  </a:schemeClr>
                </a:solidFill>
                <a:latin typeface="Consolas" charset="0"/>
                <a:ea typeface="Consolas" charset="0"/>
                <a:cs typeface="Consolas" charset="0"/>
              </a:rPr>
              <a:t>4C</a:t>
            </a:r>
          </a:p>
          <a:p>
            <a:r>
              <a:rPr lang="en-US" sz="1600" dirty="0" smtClean="0">
                <a:solidFill>
                  <a:schemeClr val="tx2">
                    <a:lumMod val="50000"/>
                  </a:schemeClr>
                </a:solidFill>
                <a:latin typeface="Consolas" charset="0"/>
                <a:ea typeface="Consolas" charset="0"/>
                <a:cs typeface="Consolas" charset="0"/>
              </a:rPr>
              <a:t>50</a:t>
            </a:r>
          </a:p>
          <a:p>
            <a:r>
              <a:rPr lang="en-US" sz="1600" dirty="0" smtClean="0">
                <a:solidFill>
                  <a:schemeClr val="tx2">
                    <a:lumMod val="50000"/>
                  </a:schemeClr>
                </a:solidFill>
                <a:latin typeface="Consolas" charset="0"/>
                <a:ea typeface="Consolas" charset="0"/>
                <a:cs typeface="Consolas" charset="0"/>
              </a:rPr>
              <a:t>54</a:t>
            </a:r>
          </a:p>
        </p:txBody>
      </p:sp>
      <p:sp>
        <p:nvSpPr>
          <p:cNvPr id="105" name="TextBox 104"/>
          <p:cNvSpPr txBox="1"/>
          <p:nvPr/>
        </p:nvSpPr>
        <p:spPr>
          <a:xfrm rot="16200000">
            <a:off x="-636324" y="4976747"/>
            <a:ext cx="1574470" cy="307777"/>
          </a:xfrm>
          <a:prstGeom prst="rect">
            <a:avLst/>
          </a:prstGeom>
          <a:noFill/>
        </p:spPr>
        <p:txBody>
          <a:bodyPr wrap="none" tIns="0" bIns="0" rtlCol="0">
            <a:spAutoFit/>
          </a:bodyPr>
          <a:lstStyle/>
          <a:p>
            <a:r>
              <a:rPr lang="en-US" sz="2000" dirty="0" smtClean="0">
                <a:solidFill>
                  <a:schemeClr val="accent1"/>
                </a:solidFill>
                <a:latin typeface="Arial Narrow" charset="0"/>
                <a:ea typeface="Arial Narrow" charset="0"/>
                <a:cs typeface="Arial Narrow" charset="0"/>
              </a:rPr>
              <a:t>Relocation info</a:t>
            </a:r>
            <a:endParaRPr lang="en-US" sz="2000" dirty="0">
              <a:solidFill>
                <a:schemeClr val="accent1"/>
              </a:solidFill>
              <a:latin typeface="Arial Narrow" charset="0"/>
              <a:ea typeface="Arial Narrow" charset="0"/>
              <a:cs typeface="Arial Narrow" charset="0"/>
            </a:endParaRPr>
          </a:p>
        </p:txBody>
      </p:sp>
      <p:grpSp>
        <p:nvGrpSpPr>
          <p:cNvPr id="8" name="Group 7"/>
          <p:cNvGrpSpPr/>
          <p:nvPr/>
        </p:nvGrpSpPr>
        <p:grpSpPr>
          <a:xfrm>
            <a:off x="2743200" y="457200"/>
            <a:ext cx="2413758" cy="4495800"/>
            <a:chOff x="2743200" y="457200"/>
            <a:chExt cx="2413758" cy="4495800"/>
          </a:xfrm>
        </p:grpSpPr>
        <p:sp>
          <p:nvSpPr>
            <p:cNvPr id="13" name="Rectangle 12"/>
            <p:cNvSpPr/>
            <p:nvPr>
              <p:custDataLst>
                <p:tags r:id="rId14"/>
              </p:custDataLst>
            </p:nvPr>
          </p:nvSpPr>
          <p:spPr>
            <a:xfrm>
              <a:off x="2947158" y="685800"/>
              <a:ext cx="2209800" cy="4267200"/>
            </a:xfrm>
            <a:prstGeom prst="rect">
              <a:avLst/>
            </a:prstGeom>
            <a:noFill/>
            <a:ln w="28575">
              <a:solidFill>
                <a:srgbClr val="FF2F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custDataLst>
                <p:tags r:id="rId15"/>
              </p:custDataLst>
            </p:nvPr>
          </p:nvSpPr>
          <p:spPr>
            <a:xfrm>
              <a:off x="2743200" y="457200"/>
              <a:ext cx="1229696" cy="523220"/>
            </a:xfrm>
            <a:prstGeom prst="rect">
              <a:avLst/>
            </a:prstGeom>
            <a:solidFill>
              <a:schemeClr val="bg2"/>
            </a:solidFill>
            <a:ln>
              <a:solidFill>
                <a:srgbClr val="FF2F92"/>
              </a:solidFill>
            </a:ln>
          </p:spPr>
          <p:txBody>
            <a:bodyPr wrap="none" rtlCol="0">
              <a:spAutoFit/>
            </a:bodyPr>
            <a:lstStyle/>
            <a:p>
              <a:r>
                <a:rPr lang="en-US" sz="2800" dirty="0" err="1" smtClean="0">
                  <a:solidFill>
                    <a:srgbClr val="FF2F92"/>
                  </a:solidFill>
                </a:rPr>
                <a:t>math.o</a:t>
              </a:r>
              <a:endParaRPr lang="en-US" sz="2800" dirty="0" smtClean="0">
                <a:solidFill>
                  <a:srgbClr val="FF2F92"/>
                </a:solidFill>
              </a:endParaRPr>
            </a:p>
          </p:txBody>
        </p:sp>
        <p:sp>
          <p:nvSpPr>
            <p:cNvPr id="15" name="Rectangle 14"/>
            <p:cNvSpPr/>
            <p:nvPr>
              <p:custDataLst>
                <p:tags r:id="rId16"/>
              </p:custDataLst>
            </p:nvPr>
          </p:nvSpPr>
          <p:spPr>
            <a:xfrm>
              <a:off x="2947158" y="990600"/>
              <a:ext cx="2209800" cy="1676400"/>
            </a:xfrm>
            <a:prstGeom prst="rect">
              <a:avLst/>
            </a:prstGeom>
            <a:solidFill>
              <a:schemeClr val="bg2"/>
            </a:solidFill>
            <a:ln w="12700">
              <a:solidFill>
                <a:srgbClr val="FF2F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lang="en-US" sz="2000" dirty="0" smtClean="0">
                  <a:solidFill>
                    <a:schemeClr val="tx2">
                      <a:lumMod val="50000"/>
                    </a:schemeClr>
                  </a:solidFill>
                  <a:latin typeface="Consolas" pitchFamily="49" charset="0"/>
                </a:rPr>
                <a:t>...</a:t>
              </a:r>
            </a:p>
            <a:p>
              <a:pPr algn="ctr">
                <a:lnSpc>
                  <a:spcPct val="80000"/>
                </a:lnSpc>
              </a:pPr>
              <a:r>
                <a:rPr lang="en-US" sz="2000" dirty="0" smtClean="0">
                  <a:solidFill>
                    <a:schemeClr val="tx2">
                      <a:lumMod val="50000"/>
                    </a:schemeClr>
                  </a:solidFill>
                  <a:latin typeface="Consolas" pitchFamily="49" charset="0"/>
                </a:rPr>
                <a:t>21032040</a:t>
              </a:r>
            </a:p>
            <a:p>
              <a:pPr algn="ctr">
                <a:lnSpc>
                  <a:spcPct val="80000"/>
                </a:lnSpc>
              </a:pPr>
              <a:r>
                <a:rPr lang="en-US" sz="2000" dirty="0" smtClean="0">
                  <a:solidFill>
                    <a:schemeClr val="tx2">
                      <a:lumMod val="50000"/>
                    </a:schemeClr>
                  </a:solidFill>
                  <a:latin typeface="Consolas" pitchFamily="49" charset="0"/>
                </a:rPr>
                <a:t>0C000000</a:t>
              </a:r>
            </a:p>
            <a:p>
              <a:pPr algn="ctr">
                <a:lnSpc>
                  <a:spcPct val="80000"/>
                </a:lnSpc>
              </a:pPr>
              <a:r>
                <a:rPr lang="en-US" sz="2000" dirty="0" smtClean="0">
                  <a:solidFill>
                    <a:schemeClr val="tx2">
                      <a:lumMod val="50000"/>
                    </a:schemeClr>
                  </a:solidFill>
                  <a:latin typeface="Consolas" pitchFamily="49" charset="0"/>
                </a:rPr>
                <a:t>1b301402</a:t>
              </a:r>
            </a:p>
            <a:p>
              <a:pPr algn="ctr">
                <a:lnSpc>
                  <a:spcPct val="80000"/>
                </a:lnSpc>
              </a:pPr>
              <a:r>
                <a:rPr lang="en-US" sz="2000" dirty="0" smtClean="0">
                  <a:solidFill>
                    <a:schemeClr val="tx2">
                      <a:lumMod val="50000"/>
                    </a:schemeClr>
                  </a:solidFill>
                  <a:latin typeface="Consolas" pitchFamily="49" charset="0"/>
                </a:rPr>
                <a:t>3C0</a:t>
              </a:r>
              <a:r>
                <a:rPr lang="en-US" sz="2000" dirty="0" smtClean="0">
                  <a:solidFill>
                    <a:schemeClr val="accent2"/>
                  </a:solidFill>
                  <a:latin typeface="Consolas" pitchFamily="49" charset="0"/>
                </a:rPr>
                <a:t>40000</a:t>
              </a:r>
            </a:p>
            <a:p>
              <a:pPr algn="ctr">
                <a:lnSpc>
                  <a:spcPct val="80000"/>
                </a:lnSpc>
              </a:pPr>
              <a:r>
                <a:rPr lang="en-US" sz="2000" dirty="0" smtClean="0">
                  <a:solidFill>
                    <a:schemeClr val="tx2">
                      <a:lumMod val="50000"/>
                    </a:schemeClr>
                  </a:solidFill>
                  <a:latin typeface="Consolas" pitchFamily="49" charset="0"/>
                </a:rPr>
                <a:t>340</a:t>
              </a:r>
              <a:r>
                <a:rPr lang="en-US" sz="2000" dirty="0" smtClean="0">
                  <a:solidFill>
                    <a:schemeClr val="accent2"/>
                  </a:solidFill>
                  <a:latin typeface="Consolas" pitchFamily="49" charset="0"/>
                </a:rPr>
                <a:t>40000</a:t>
              </a:r>
            </a:p>
            <a:p>
              <a:pPr algn="ctr">
                <a:lnSpc>
                  <a:spcPct val="80000"/>
                </a:lnSpc>
              </a:pPr>
              <a:r>
                <a:rPr lang="en-US" sz="2000" dirty="0" smtClean="0">
                  <a:solidFill>
                    <a:schemeClr val="tx2">
                      <a:lumMod val="50000"/>
                    </a:schemeClr>
                  </a:solidFill>
                  <a:latin typeface="Consolas" pitchFamily="49" charset="0"/>
                </a:rPr>
                <a:t>...</a:t>
              </a:r>
              <a:endParaRPr lang="en-US" sz="2000" dirty="0">
                <a:solidFill>
                  <a:schemeClr val="tx2">
                    <a:lumMod val="50000"/>
                  </a:schemeClr>
                </a:solidFill>
                <a:latin typeface="Consolas" pitchFamily="49" charset="0"/>
              </a:endParaRPr>
            </a:p>
          </p:txBody>
        </p:sp>
        <p:sp>
          <p:nvSpPr>
            <p:cNvPr id="16" name="Rectangle 15"/>
            <p:cNvSpPr/>
            <p:nvPr>
              <p:custDataLst>
                <p:tags r:id="rId17"/>
              </p:custDataLst>
            </p:nvPr>
          </p:nvSpPr>
          <p:spPr>
            <a:xfrm>
              <a:off x="2947158" y="2667000"/>
              <a:ext cx="2209800" cy="1219200"/>
            </a:xfrm>
            <a:prstGeom prst="rect">
              <a:avLst/>
            </a:prstGeom>
            <a:solidFill>
              <a:schemeClr val="accent6">
                <a:lumMod val="20000"/>
                <a:lumOff val="80000"/>
              </a:schemeClr>
            </a:solidFill>
            <a:ln w="12700">
              <a:solidFill>
                <a:srgbClr val="FF2F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2">
                      <a:lumMod val="50000"/>
                    </a:schemeClr>
                  </a:solidFill>
                  <a:latin typeface="Consolas" pitchFamily="49" charset="0"/>
                </a:rPr>
                <a:t>20 T	</a:t>
              </a:r>
              <a:r>
                <a:rPr lang="en-US" sz="2000" dirty="0" err="1">
                  <a:solidFill>
                    <a:schemeClr val="tx2">
                      <a:lumMod val="50000"/>
                    </a:schemeClr>
                  </a:solidFill>
                  <a:latin typeface="Consolas" pitchFamily="49" charset="0"/>
                </a:rPr>
                <a:t>get_n</a:t>
              </a:r>
              <a:endParaRPr lang="en-US" sz="2000" dirty="0">
                <a:solidFill>
                  <a:schemeClr val="tx2">
                    <a:lumMod val="50000"/>
                  </a:schemeClr>
                </a:solidFill>
                <a:latin typeface="Consolas" pitchFamily="49" charset="0"/>
              </a:endParaRPr>
            </a:p>
            <a:p>
              <a:r>
                <a:rPr lang="en-US" sz="2000" dirty="0" smtClean="0">
                  <a:solidFill>
                    <a:schemeClr val="tx2">
                      <a:lumMod val="50000"/>
                    </a:schemeClr>
                  </a:solidFill>
                  <a:latin typeface="Consolas" pitchFamily="49" charset="0"/>
                </a:rPr>
                <a:t>00 D	</a:t>
              </a:r>
              <a:r>
                <a:rPr lang="en-US" sz="2000" b="1" dirty="0" smtClean="0">
                  <a:solidFill>
                    <a:schemeClr val="tx2">
                      <a:lumMod val="50000"/>
                    </a:schemeClr>
                  </a:solidFill>
                  <a:latin typeface="Consolas" pitchFamily="49" charset="0"/>
                </a:rPr>
                <a:t>pi</a:t>
              </a:r>
            </a:p>
            <a:p>
              <a:r>
                <a:rPr lang="en-US" sz="2000" dirty="0" smtClean="0">
                  <a:solidFill>
                    <a:schemeClr val="tx2">
                      <a:lumMod val="50000"/>
                    </a:schemeClr>
                  </a:solidFill>
                  <a:latin typeface="Consolas" pitchFamily="49" charset="0"/>
                </a:rPr>
                <a:t>*UND* 	</a:t>
              </a:r>
              <a:r>
                <a:rPr lang="en-US" sz="2000" dirty="0" err="1" smtClean="0">
                  <a:solidFill>
                    <a:schemeClr val="tx2">
                      <a:lumMod val="50000"/>
                    </a:schemeClr>
                  </a:solidFill>
                  <a:latin typeface="Consolas" pitchFamily="49" charset="0"/>
                </a:rPr>
                <a:t>printf</a:t>
              </a:r>
              <a:endParaRPr lang="en-US" sz="2000" dirty="0" smtClean="0">
                <a:solidFill>
                  <a:schemeClr val="tx2">
                    <a:lumMod val="50000"/>
                  </a:schemeClr>
                </a:solidFill>
                <a:latin typeface="Consolas" pitchFamily="49" charset="0"/>
              </a:endParaRPr>
            </a:p>
            <a:p>
              <a:r>
                <a:rPr lang="en-US" sz="2000" b="1" dirty="0" smtClean="0">
                  <a:solidFill>
                    <a:schemeClr val="accent2"/>
                  </a:solidFill>
                  <a:latin typeface="Consolas" pitchFamily="49" charset="0"/>
                </a:rPr>
                <a:t>*UND*	</a:t>
              </a:r>
              <a:r>
                <a:rPr lang="en-US" sz="2000" b="1" dirty="0" err="1" smtClean="0">
                  <a:solidFill>
                    <a:schemeClr val="accent2"/>
                  </a:solidFill>
                  <a:latin typeface="Consolas" pitchFamily="49" charset="0"/>
                </a:rPr>
                <a:t>usrid</a:t>
              </a:r>
              <a:endParaRPr lang="en-US" sz="2000" b="1" dirty="0" smtClean="0">
                <a:solidFill>
                  <a:schemeClr val="accent2"/>
                </a:solidFill>
                <a:latin typeface="Consolas" pitchFamily="49" charset="0"/>
              </a:endParaRPr>
            </a:p>
          </p:txBody>
        </p:sp>
        <p:sp>
          <p:nvSpPr>
            <p:cNvPr id="53" name="5-Point Star 52"/>
            <p:cNvSpPr/>
            <p:nvPr/>
          </p:nvSpPr>
          <p:spPr>
            <a:xfrm>
              <a:off x="4648200" y="19050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custDataLst>
                <p:tags r:id="rId18"/>
              </p:custDataLst>
            </p:nvPr>
          </p:nvSpPr>
          <p:spPr>
            <a:xfrm>
              <a:off x="2947158" y="3886200"/>
              <a:ext cx="2209800" cy="1066800"/>
            </a:xfrm>
            <a:prstGeom prst="rect">
              <a:avLst/>
            </a:prstGeom>
            <a:solidFill>
              <a:schemeClr val="bg2"/>
            </a:solidFill>
            <a:ln w="12700">
              <a:solidFill>
                <a:srgbClr val="FF2F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2">
                      <a:lumMod val="50000"/>
                    </a:schemeClr>
                  </a:solidFill>
                  <a:latin typeface="Consolas" pitchFamily="49" charset="0"/>
                </a:rPr>
                <a:t>28,JAL, printf</a:t>
              </a:r>
            </a:p>
            <a:p>
              <a:r>
                <a:rPr lang="en-US" sz="2000" dirty="0">
                  <a:solidFill>
                    <a:schemeClr val="accent2"/>
                  </a:solidFill>
                  <a:latin typeface="Consolas" pitchFamily="49" charset="0"/>
                </a:rPr>
                <a:t>30,LUI, </a:t>
              </a:r>
              <a:r>
                <a:rPr lang="en-US" sz="2000" dirty="0" err="1" smtClean="0">
                  <a:solidFill>
                    <a:schemeClr val="accent2"/>
                  </a:solidFill>
                  <a:latin typeface="Consolas" pitchFamily="49" charset="0"/>
                </a:rPr>
                <a:t>usrid</a:t>
              </a:r>
              <a:endParaRPr lang="en-US" sz="2000" dirty="0">
                <a:solidFill>
                  <a:schemeClr val="accent2"/>
                </a:solidFill>
                <a:latin typeface="Consolas" pitchFamily="49" charset="0"/>
              </a:endParaRPr>
            </a:p>
            <a:p>
              <a:r>
                <a:rPr lang="en-US" sz="2000" dirty="0">
                  <a:solidFill>
                    <a:schemeClr val="accent2"/>
                  </a:solidFill>
                  <a:latin typeface="Consolas" pitchFamily="49" charset="0"/>
                </a:rPr>
                <a:t>34,LA,  </a:t>
              </a:r>
              <a:r>
                <a:rPr lang="en-US" sz="2000" dirty="0" err="1" smtClean="0">
                  <a:solidFill>
                    <a:schemeClr val="accent2"/>
                  </a:solidFill>
                  <a:latin typeface="Consolas" pitchFamily="49" charset="0"/>
                </a:rPr>
                <a:t>usrid</a:t>
              </a:r>
              <a:endParaRPr lang="en-US" sz="2000" dirty="0">
                <a:solidFill>
                  <a:schemeClr val="accent2"/>
                </a:solidFill>
                <a:latin typeface="Consolas" pitchFamily="49" charset="0"/>
              </a:endParaRPr>
            </a:p>
          </p:txBody>
        </p:sp>
        <p:sp>
          <p:nvSpPr>
            <p:cNvPr id="107" name="TextBox 106"/>
            <p:cNvSpPr txBox="1"/>
            <p:nvPr/>
          </p:nvSpPr>
          <p:spPr>
            <a:xfrm>
              <a:off x="3010580" y="1159856"/>
              <a:ext cx="409086" cy="1323439"/>
            </a:xfrm>
            <a:prstGeom prst="rect">
              <a:avLst/>
            </a:prstGeom>
            <a:noFill/>
          </p:spPr>
          <p:txBody>
            <a:bodyPr wrap="none" rtlCol="0">
              <a:spAutoFit/>
            </a:bodyPr>
            <a:lstStyle/>
            <a:p>
              <a:r>
                <a:rPr lang="en-US" sz="1600" dirty="0" smtClean="0">
                  <a:solidFill>
                    <a:schemeClr val="tx2">
                      <a:lumMod val="50000"/>
                    </a:schemeClr>
                  </a:solidFill>
                  <a:latin typeface="Consolas" charset="0"/>
                  <a:ea typeface="Consolas" charset="0"/>
                  <a:cs typeface="Consolas" charset="0"/>
                </a:rPr>
                <a:t>24</a:t>
              </a:r>
            </a:p>
            <a:p>
              <a:r>
                <a:rPr lang="en-US" sz="1600" dirty="0" smtClean="0">
                  <a:solidFill>
                    <a:schemeClr val="tx2">
                      <a:lumMod val="50000"/>
                    </a:schemeClr>
                  </a:solidFill>
                  <a:latin typeface="Consolas" charset="0"/>
                  <a:ea typeface="Consolas" charset="0"/>
                  <a:cs typeface="Consolas" charset="0"/>
                </a:rPr>
                <a:t>28</a:t>
              </a:r>
            </a:p>
            <a:p>
              <a:r>
                <a:rPr lang="en-US" sz="1600" dirty="0" smtClean="0">
                  <a:solidFill>
                    <a:schemeClr val="tx2">
                      <a:lumMod val="50000"/>
                    </a:schemeClr>
                  </a:solidFill>
                  <a:latin typeface="Consolas" charset="0"/>
                  <a:ea typeface="Consolas" charset="0"/>
                  <a:cs typeface="Consolas" charset="0"/>
                </a:rPr>
                <a:t>2C</a:t>
              </a:r>
            </a:p>
            <a:p>
              <a:r>
                <a:rPr lang="en-US" sz="1600" dirty="0" smtClean="0">
                  <a:solidFill>
                    <a:schemeClr val="tx2">
                      <a:lumMod val="50000"/>
                    </a:schemeClr>
                  </a:solidFill>
                  <a:latin typeface="Consolas" charset="0"/>
                  <a:ea typeface="Consolas" charset="0"/>
                  <a:cs typeface="Consolas" charset="0"/>
                </a:rPr>
                <a:t>30</a:t>
              </a:r>
            </a:p>
            <a:p>
              <a:r>
                <a:rPr lang="en-US" sz="1600" dirty="0" smtClean="0">
                  <a:solidFill>
                    <a:schemeClr val="tx2">
                      <a:lumMod val="50000"/>
                    </a:schemeClr>
                  </a:solidFill>
                  <a:latin typeface="Consolas" charset="0"/>
                  <a:ea typeface="Consolas" charset="0"/>
                  <a:cs typeface="Consolas" charset="0"/>
                </a:rPr>
                <a:t>34</a:t>
              </a:r>
            </a:p>
          </p:txBody>
        </p:sp>
      </p:grpSp>
      <p:sp>
        <p:nvSpPr>
          <p:cNvPr id="149" name="TextBox 148"/>
          <p:cNvSpPr txBox="1"/>
          <p:nvPr/>
        </p:nvSpPr>
        <p:spPr>
          <a:xfrm rot="20068043">
            <a:off x="7775486" y="4935499"/>
            <a:ext cx="231154" cy="338554"/>
          </a:xfrm>
          <a:prstGeom prst="rect">
            <a:avLst/>
          </a:prstGeom>
          <a:noFill/>
        </p:spPr>
        <p:txBody>
          <a:bodyPr wrap="none" rtlCol="0">
            <a:spAutoFit/>
          </a:bodyPr>
          <a:lstStyle/>
          <a:p>
            <a:r>
              <a:rPr lang="en-US" sz="1600" smtClean="0">
                <a:solidFill>
                  <a:schemeClr val="accent1"/>
                </a:solidFill>
              </a:rPr>
              <a:t> </a:t>
            </a:r>
            <a:endParaRPr lang="en-US" sz="1600" dirty="0" smtClean="0">
              <a:solidFill>
                <a:schemeClr val="accent1"/>
              </a:solidFill>
            </a:endParaRPr>
          </a:p>
        </p:txBody>
      </p:sp>
      <p:sp>
        <p:nvSpPr>
          <p:cNvPr id="157" name="TextBox 156"/>
          <p:cNvSpPr txBox="1"/>
          <p:nvPr/>
        </p:nvSpPr>
        <p:spPr>
          <a:xfrm rot="20068043">
            <a:off x="8038085" y="1431107"/>
            <a:ext cx="231154" cy="338554"/>
          </a:xfrm>
          <a:prstGeom prst="rect">
            <a:avLst/>
          </a:prstGeom>
          <a:noFill/>
        </p:spPr>
        <p:txBody>
          <a:bodyPr wrap="none" rtlCol="0">
            <a:spAutoFit/>
          </a:bodyPr>
          <a:lstStyle/>
          <a:p>
            <a:r>
              <a:rPr lang="en-US" sz="1600" smtClean="0">
                <a:solidFill>
                  <a:schemeClr val="accent1"/>
                </a:solidFill>
              </a:rPr>
              <a:t> </a:t>
            </a:r>
            <a:endParaRPr lang="en-US" sz="1600" dirty="0" smtClean="0">
              <a:solidFill>
                <a:schemeClr val="accent1"/>
              </a:solidFill>
            </a:endParaRPr>
          </a:p>
        </p:txBody>
      </p:sp>
      <p:sp>
        <p:nvSpPr>
          <p:cNvPr id="159" name="TextBox 158"/>
          <p:cNvSpPr txBox="1"/>
          <p:nvPr/>
        </p:nvSpPr>
        <p:spPr>
          <a:xfrm rot="20068043">
            <a:off x="7985799" y="2700285"/>
            <a:ext cx="231154" cy="338554"/>
          </a:xfrm>
          <a:prstGeom prst="rect">
            <a:avLst/>
          </a:prstGeom>
          <a:noFill/>
        </p:spPr>
        <p:txBody>
          <a:bodyPr wrap="none" rtlCol="0">
            <a:spAutoFit/>
          </a:bodyPr>
          <a:lstStyle/>
          <a:p>
            <a:r>
              <a:rPr lang="en-US" sz="1600" dirty="0" smtClean="0">
                <a:solidFill>
                  <a:schemeClr val="accent1"/>
                </a:solidFill>
              </a:rPr>
              <a:t> </a:t>
            </a:r>
          </a:p>
        </p:txBody>
      </p:sp>
      <p:sp>
        <p:nvSpPr>
          <p:cNvPr id="11" name="TextBox 10"/>
          <p:cNvSpPr txBox="1"/>
          <p:nvPr/>
        </p:nvSpPr>
        <p:spPr>
          <a:xfrm>
            <a:off x="6343269" y="5307338"/>
            <a:ext cx="2209800" cy="600164"/>
          </a:xfrm>
          <a:prstGeom prst="rect">
            <a:avLst/>
          </a:prstGeom>
          <a:solidFill>
            <a:schemeClr val="bg2"/>
          </a:solidFill>
          <a:ln>
            <a:solidFill>
              <a:schemeClr val="accent6">
                <a:lumMod val="50000"/>
              </a:schemeClr>
            </a:solidFill>
          </a:ln>
        </p:spPr>
        <p:txBody>
          <a:bodyPr wrap="square" rtlCol="0">
            <a:spAutoFit/>
          </a:bodyPr>
          <a:lstStyle/>
          <a:p>
            <a:pPr algn="ctr">
              <a:lnSpc>
                <a:spcPct val="80000"/>
              </a:lnSpc>
            </a:pPr>
            <a:r>
              <a:rPr lang="en-US" sz="2000" dirty="0">
                <a:solidFill>
                  <a:schemeClr val="tx2">
                    <a:lumMod val="50000"/>
                  </a:schemeClr>
                </a:solidFill>
                <a:latin typeface="Consolas" pitchFamily="49" charset="0"/>
              </a:rPr>
              <a:t>00000003</a:t>
            </a:r>
          </a:p>
          <a:p>
            <a:pPr algn="ctr">
              <a:lnSpc>
                <a:spcPct val="80000"/>
              </a:lnSpc>
            </a:pPr>
            <a:r>
              <a:rPr lang="en-US" sz="2000" dirty="0" smtClean="0">
                <a:solidFill>
                  <a:schemeClr val="tx2">
                    <a:lumMod val="50000"/>
                  </a:schemeClr>
                </a:solidFill>
                <a:latin typeface="Consolas" pitchFamily="49" charset="0"/>
              </a:rPr>
              <a:t>0077616B</a:t>
            </a:r>
            <a:endParaRPr lang="en-US" sz="2000" dirty="0">
              <a:solidFill>
                <a:schemeClr val="tx2">
                  <a:lumMod val="50000"/>
                </a:schemeClr>
              </a:solidFill>
              <a:latin typeface="Consolas" pitchFamily="49" charset="0"/>
            </a:endParaRPr>
          </a:p>
        </p:txBody>
      </p:sp>
      <p:sp>
        <p:nvSpPr>
          <p:cNvPr id="12" name="Down Arrow 11"/>
          <p:cNvSpPr/>
          <p:nvPr/>
        </p:nvSpPr>
        <p:spPr>
          <a:xfrm>
            <a:off x="5593158" y="1207532"/>
            <a:ext cx="338555" cy="685800"/>
          </a:xfrm>
          <a:prstGeom prst="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p:cNvSpPr txBox="1"/>
          <p:nvPr/>
        </p:nvSpPr>
        <p:spPr>
          <a:xfrm>
            <a:off x="6280932" y="5295900"/>
            <a:ext cx="364202" cy="369332"/>
          </a:xfrm>
          <a:prstGeom prst="rect">
            <a:avLst/>
          </a:prstGeom>
          <a:noFill/>
        </p:spPr>
        <p:txBody>
          <a:bodyPr wrap="none" rtlCol="0">
            <a:spAutoFit/>
          </a:bodyPr>
          <a:lstStyle/>
          <a:p>
            <a:r>
              <a:rPr lang="en-US" dirty="0" smtClean="0">
                <a:solidFill>
                  <a:schemeClr val="accent2"/>
                </a:solidFill>
              </a:rPr>
              <a:t>pi</a:t>
            </a:r>
            <a:endParaRPr lang="en-US" dirty="0">
              <a:solidFill>
                <a:schemeClr val="accent2"/>
              </a:solidFill>
            </a:endParaRPr>
          </a:p>
        </p:txBody>
      </p:sp>
      <p:sp>
        <p:nvSpPr>
          <p:cNvPr id="66" name="TextBox 65"/>
          <p:cNvSpPr txBox="1"/>
          <p:nvPr/>
        </p:nvSpPr>
        <p:spPr>
          <a:xfrm>
            <a:off x="6357863" y="5590401"/>
            <a:ext cx="500137" cy="276999"/>
          </a:xfrm>
          <a:prstGeom prst="rect">
            <a:avLst/>
          </a:prstGeom>
          <a:noFill/>
        </p:spPr>
        <p:txBody>
          <a:bodyPr wrap="none" lIns="0" tIns="0" rIns="0" bIns="0" rtlCol="0">
            <a:spAutoFit/>
          </a:bodyPr>
          <a:lstStyle/>
          <a:p>
            <a:r>
              <a:rPr lang="en-US" dirty="0" err="1" smtClean="0">
                <a:solidFill>
                  <a:schemeClr val="accent2"/>
                </a:solidFill>
              </a:rPr>
              <a:t>usrid</a:t>
            </a:r>
            <a:endParaRPr lang="en-US" dirty="0">
              <a:solidFill>
                <a:schemeClr val="accent2"/>
              </a:solidFill>
            </a:endParaRPr>
          </a:p>
        </p:txBody>
      </p:sp>
      <p:sp>
        <p:nvSpPr>
          <p:cNvPr id="67" name="5-Point Star 66"/>
          <p:cNvSpPr/>
          <p:nvPr/>
        </p:nvSpPr>
        <p:spPr>
          <a:xfrm>
            <a:off x="4648200" y="22098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p:cNvSpPr txBox="1"/>
          <p:nvPr/>
        </p:nvSpPr>
        <p:spPr>
          <a:xfrm rot="21276221">
            <a:off x="7993178" y="1583662"/>
            <a:ext cx="1223540" cy="923330"/>
          </a:xfrm>
          <a:prstGeom prst="rect">
            <a:avLst/>
          </a:prstGeom>
          <a:noFill/>
        </p:spPr>
        <p:txBody>
          <a:bodyPr wrap="none" rtlCol="0">
            <a:spAutoFit/>
          </a:bodyPr>
          <a:lstStyle/>
          <a:p>
            <a:r>
              <a:rPr lang="en-US" dirty="0" smtClean="0">
                <a:solidFill>
                  <a:schemeClr val="accent1"/>
                </a:solidFill>
              </a:rPr>
              <a:t>   LA </a:t>
            </a:r>
            <a:r>
              <a:rPr lang="en-US" dirty="0" err="1" smtClean="0">
                <a:solidFill>
                  <a:schemeClr val="accent1"/>
                </a:solidFill>
              </a:rPr>
              <a:t>num</a:t>
            </a:r>
            <a:r>
              <a:rPr lang="en-US" dirty="0" smtClean="0">
                <a:solidFill>
                  <a:schemeClr val="accent1"/>
                </a:solidFill>
              </a:rPr>
              <a:t>:</a:t>
            </a:r>
          </a:p>
          <a:p>
            <a:r>
              <a:rPr lang="en-US" dirty="0" smtClean="0">
                <a:solidFill>
                  <a:schemeClr val="accent1"/>
                </a:solidFill>
              </a:rPr>
              <a:t>LUI  </a:t>
            </a:r>
            <a:r>
              <a:rPr lang="en-US" dirty="0" smtClean="0">
                <a:solidFill>
                  <a:schemeClr val="accent2"/>
                </a:solidFill>
              </a:rPr>
              <a:t>1000</a:t>
            </a:r>
          </a:p>
          <a:p>
            <a:r>
              <a:rPr lang="en-US" dirty="0" smtClean="0">
                <a:solidFill>
                  <a:schemeClr val="accent1"/>
                </a:solidFill>
              </a:rPr>
              <a:t>ORI </a:t>
            </a:r>
            <a:r>
              <a:rPr lang="en-US" dirty="0" smtClean="0">
                <a:solidFill>
                  <a:schemeClr val="accent2"/>
                </a:solidFill>
              </a:rPr>
              <a:t>0004</a:t>
            </a:r>
            <a:endParaRPr lang="en-US" dirty="0">
              <a:solidFill>
                <a:schemeClr val="accent2"/>
              </a:solidFill>
            </a:endParaRPr>
          </a:p>
        </p:txBody>
      </p:sp>
    </p:spTree>
    <p:extLst>
      <p:ext uri="{BB962C8B-B14F-4D97-AF65-F5344CB8AC3E}">
        <p14:creationId xmlns:p14="http://schemas.microsoft.com/office/powerpoint/2010/main" val="710543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7" grpId="0" animBg="1"/>
      <p:bldP spid="87" grpId="0" animBg="1"/>
      <p:bldP spid="88" grpId="0" animBg="1"/>
      <p:bldP spid="89" grpId="0" animBg="1"/>
      <p:bldP spid="149" grpId="0"/>
      <p:bldP spid="157" grpId="0"/>
      <p:bldP spid="159" grpId="0"/>
      <p:bldP spid="11" grpId="0" animBg="1"/>
      <p:bldP spid="12" grpId="0" animBg="1"/>
      <p:bldP spid="66" grpId="0"/>
      <p:bldP spid="6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custDataLst>
              <p:tags r:id="rId1"/>
            </p:custDataLst>
          </p:nvPr>
        </p:nvSpPr>
        <p:spPr>
          <a:xfrm>
            <a:off x="228600" y="668897"/>
            <a:ext cx="1295400" cy="762000"/>
          </a:xfrm>
          <a:prstGeom prst="roundRect">
            <a:avLst/>
          </a:prstGeom>
          <a:ln w="28575">
            <a:solidFill>
              <a:schemeClr val="accent1"/>
            </a:solidFill>
          </a:ln>
        </p:spPr>
        <p:txBody>
          <a:bodyPr wrap="none" lIns="0" tIns="0" rIns="0" bIns="0" rtlCol="0" anchor="ctr">
            <a:noAutofit/>
          </a:bodyPr>
          <a:lstStyle/>
          <a:p>
            <a:pPr algn="ctr"/>
            <a:r>
              <a:rPr lang="en-US" sz="3200" dirty="0" err="1" smtClean="0">
                <a:solidFill>
                  <a:schemeClr val="accent1"/>
                </a:solidFill>
              </a:rPr>
              <a:t>sum.c</a:t>
            </a:r>
            <a:endParaRPr lang="en-US" sz="3200" dirty="0" smtClean="0">
              <a:solidFill>
                <a:schemeClr val="accent1"/>
              </a:solidFill>
            </a:endParaRPr>
          </a:p>
        </p:txBody>
      </p:sp>
      <p:sp>
        <p:nvSpPr>
          <p:cNvPr id="9" name="Rounded Rectangle 8"/>
          <p:cNvSpPr/>
          <p:nvPr>
            <p:custDataLst>
              <p:tags r:id="rId2"/>
            </p:custDataLst>
          </p:nvPr>
        </p:nvSpPr>
        <p:spPr>
          <a:xfrm>
            <a:off x="228600" y="1659497"/>
            <a:ext cx="1295400" cy="762000"/>
          </a:xfrm>
          <a:prstGeom prst="roundRect">
            <a:avLst/>
          </a:prstGeom>
          <a:ln w="28575">
            <a:solidFill>
              <a:schemeClr val="accent1"/>
            </a:solidFill>
          </a:ln>
        </p:spPr>
        <p:txBody>
          <a:bodyPr wrap="none" lIns="0" tIns="0" rIns="0" bIns="0" rtlCol="0" anchor="ctr">
            <a:noAutofit/>
          </a:bodyPr>
          <a:lstStyle/>
          <a:p>
            <a:pPr algn="ctr"/>
            <a:r>
              <a:rPr lang="en-US" sz="3200" dirty="0" smtClean="0">
                <a:solidFill>
                  <a:schemeClr val="accent1"/>
                </a:solidFill>
              </a:rPr>
              <a:t>math.c</a:t>
            </a:r>
          </a:p>
        </p:txBody>
      </p:sp>
      <p:grpSp>
        <p:nvGrpSpPr>
          <p:cNvPr id="17" name="Group 16"/>
          <p:cNvGrpSpPr/>
          <p:nvPr/>
        </p:nvGrpSpPr>
        <p:grpSpPr>
          <a:xfrm>
            <a:off x="1168746" y="-2809"/>
            <a:ext cx="2641254" cy="3414906"/>
            <a:chOff x="1168746" y="-2809"/>
            <a:chExt cx="2641254" cy="3414906"/>
          </a:xfrm>
        </p:grpSpPr>
        <p:sp>
          <p:nvSpPr>
            <p:cNvPr id="10" name="Rounded Rectangle 9"/>
            <p:cNvSpPr/>
            <p:nvPr>
              <p:custDataLst>
                <p:tags r:id="rId19"/>
              </p:custDataLst>
            </p:nvPr>
          </p:nvSpPr>
          <p:spPr>
            <a:xfrm>
              <a:off x="2514600" y="2650097"/>
              <a:ext cx="1295400" cy="762000"/>
            </a:xfrm>
            <a:prstGeom prst="roundRect">
              <a:avLst/>
            </a:prstGeom>
            <a:ln w="28575">
              <a:solidFill>
                <a:schemeClr val="accent1"/>
              </a:solidFill>
            </a:ln>
          </p:spPr>
          <p:txBody>
            <a:bodyPr wrap="none" lIns="0" tIns="0" rIns="0" bIns="0" rtlCol="0" anchor="ctr">
              <a:noAutofit/>
            </a:bodyPr>
            <a:lstStyle/>
            <a:p>
              <a:pPr algn="ctr"/>
              <a:r>
                <a:rPr lang="en-US" sz="3200" dirty="0" err="1" smtClean="0">
                  <a:solidFill>
                    <a:schemeClr val="accent1"/>
                  </a:solidFill>
                </a:rPr>
                <a:t>io.s</a:t>
              </a:r>
              <a:endParaRPr lang="en-US" sz="3200" dirty="0" smtClean="0">
                <a:solidFill>
                  <a:schemeClr val="accent1"/>
                </a:solidFill>
              </a:endParaRPr>
            </a:p>
          </p:txBody>
        </p:sp>
        <p:sp>
          <p:nvSpPr>
            <p:cNvPr id="13" name="Rounded Rectangle 12"/>
            <p:cNvSpPr/>
            <p:nvPr>
              <p:custDataLst>
                <p:tags r:id="rId20"/>
              </p:custDataLst>
            </p:nvPr>
          </p:nvSpPr>
          <p:spPr>
            <a:xfrm>
              <a:off x="2514600" y="668897"/>
              <a:ext cx="1295400" cy="762000"/>
            </a:xfrm>
            <a:prstGeom prst="roundRect">
              <a:avLst/>
            </a:prstGeom>
            <a:ln w="28575">
              <a:solidFill>
                <a:schemeClr val="accent1"/>
              </a:solidFill>
            </a:ln>
          </p:spPr>
          <p:txBody>
            <a:bodyPr wrap="none" lIns="0" tIns="0" rIns="0" bIns="0" rtlCol="0" anchor="ctr">
              <a:noAutofit/>
            </a:bodyPr>
            <a:lstStyle/>
            <a:p>
              <a:pPr algn="ctr"/>
              <a:r>
                <a:rPr lang="en-US" sz="3200" dirty="0" err="1" smtClean="0">
                  <a:solidFill>
                    <a:schemeClr val="accent1"/>
                  </a:solidFill>
                </a:rPr>
                <a:t>sum.s</a:t>
              </a:r>
              <a:endParaRPr lang="en-US" sz="3200" dirty="0" smtClean="0">
                <a:solidFill>
                  <a:schemeClr val="accent1"/>
                </a:solidFill>
              </a:endParaRPr>
            </a:p>
          </p:txBody>
        </p:sp>
        <p:sp>
          <p:nvSpPr>
            <p:cNvPr id="14" name="Rounded Rectangle 13"/>
            <p:cNvSpPr/>
            <p:nvPr>
              <p:custDataLst>
                <p:tags r:id="rId21"/>
              </p:custDataLst>
            </p:nvPr>
          </p:nvSpPr>
          <p:spPr>
            <a:xfrm>
              <a:off x="2514600" y="1659497"/>
              <a:ext cx="1295400" cy="762000"/>
            </a:xfrm>
            <a:prstGeom prst="roundRect">
              <a:avLst/>
            </a:prstGeom>
            <a:ln w="28575">
              <a:solidFill>
                <a:schemeClr val="accent1"/>
              </a:solidFill>
            </a:ln>
          </p:spPr>
          <p:txBody>
            <a:bodyPr wrap="none" lIns="0" tIns="0" rIns="0" bIns="0" rtlCol="0" anchor="ctr">
              <a:noAutofit/>
            </a:bodyPr>
            <a:lstStyle/>
            <a:p>
              <a:pPr algn="ctr"/>
              <a:r>
                <a:rPr lang="en-US" sz="3200" dirty="0" err="1" smtClean="0">
                  <a:solidFill>
                    <a:schemeClr val="accent1"/>
                  </a:solidFill>
                </a:rPr>
                <a:t>math.s</a:t>
              </a:r>
              <a:endParaRPr lang="en-US" sz="3200" dirty="0" smtClean="0">
                <a:solidFill>
                  <a:schemeClr val="accent1"/>
                </a:solidFill>
              </a:endParaRPr>
            </a:p>
          </p:txBody>
        </p:sp>
        <p:cxnSp>
          <p:nvCxnSpPr>
            <p:cNvPr id="16" name="Straight Arrow Connector 15"/>
            <p:cNvCxnSpPr>
              <a:endCxn id="13" idx="1"/>
            </p:cNvCxnSpPr>
            <p:nvPr>
              <p:custDataLst>
                <p:tags r:id="rId22"/>
              </p:custDataLst>
            </p:nvPr>
          </p:nvCxnSpPr>
          <p:spPr>
            <a:xfrm>
              <a:off x="1524000" y="1049897"/>
              <a:ext cx="990600" cy="1588"/>
            </a:xfrm>
            <a:prstGeom prst="straightConnector1">
              <a:avLst/>
            </a:prstGeom>
            <a:ln w="762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custDataLst>
                <p:tags r:id="rId23"/>
              </p:custDataLst>
            </p:nvPr>
          </p:nvCxnSpPr>
          <p:spPr>
            <a:xfrm>
              <a:off x="1524000" y="2040497"/>
              <a:ext cx="990600" cy="1588"/>
            </a:xfrm>
            <a:prstGeom prst="straightConnector1">
              <a:avLst/>
            </a:prstGeom>
            <a:ln w="762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168746" y="-2809"/>
              <a:ext cx="2031325" cy="646331"/>
            </a:xfrm>
            <a:prstGeom prst="rect">
              <a:avLst/>
            </a:prstGeom>
            <a:noFill/>
          </p:spPr>
          <p:txBody>
            <a:bodyPr wrap="none" rtlCol="0">
              <a:spAutoFit/>
            </a:bodyPr>
            <a:lstStyle/>
            <a:p>
              <a:r>
                <a:rPr lang="en-US" sz="3600" dirty="0" smtClean="0">
                  <a:solidFill>
                    <a:srgbClr val="FF0000"/>
                  </a:solidFill>
                </a:rPr>
                <a:t>Compiler</a:t>
              </a:r>
              <a:endParaRPr lang="en-US" sz="3600" dirty="0">
                <a:solidFill>
                  <a:srgbClr val="FF0000"/>
                </a:solidFill>
              </a:endParaRPr>
            </a:p>
          </p:txBody>
        </p:sp>
      </p:grpSp>
      <p:sp>
        <p:nvSpPr>
          <p:cNvPr id="31" name="TextBox 30"/>
          <p:cNvSpPr txBox="1"/>
          <p:nvPr/>
        </p:nvSpPr>
        <p:spPr>
          <a:xfrm>
            <a:off x="-34214" y="2362200"/>
            <a:ext cx="1824538" cy="1077218"/>
          </a:xfrm>
          <a:prstGeom prst="rect">
            <a:avLst/>
          </a:prstGeom>
          <a:noFill/>
        </p:spPr>
        <p:txBody>
          <a:bodyPr wrap="none" rtlCol="0">
            <a:spAutoFit/>
          </a:bodyPr>
          <a:lstStyle/>
          <a:p>
            <a:pPr algn="ctr"/>
            <a:r>
              <a:rPr lang="en-US" sz="3200" dirty="0" smtClean="0">
                <a:solidFill>
                  <a:schemeClr val="accent1"/>
                </a:solidFill>
              </a:rPr>
              <a:t>C source</a:t>
            </a:r>
          </a:p>
          <a:p>
            <a:pPr algn="ctr"/>
            <a:r>
              <a:rPr lang="en-US" sz="3200" dirty="0" smtClean="0">
                <a:solidFill>
                  <a:schemeClr val="accent1"/>
                </a:solidFill>
              </a:rPr>
              <a:t>files</a:t>
            </a:r>
            <a:endParaRPr lang="en-US" sz="3200" dirty="0">
              <a:solidFill>
                <a:schemeClr val="accent1"/>
              </a:solidFill>
            </a:endParaRPr>
          </a:p>
        </p:txBody>
      </p:sp>
      <p:sp>
        <p:nvSpPr>
          <p:cNvPr id="35" name="TextBox 34"/>
          <p:cNvSpPr txBox="1"/>
          <p:nvPr/>
        </p:nvSpPr>
        <p:spPr>
          <a:xfrm>
            <a:off x="2270028" y="3325479"/>
            <a:ext cx="1915909" cy="1077218"/>
          </a:xfrm>
          <a:prstGeom prst="rect">
            <a:avLst/>
          </a:prstGeom>
          <a:noFill/>
        </p:spPr>
        <p:txBody>
          <a:bodyPr wrap="none" rtlCol="0">
            <a:spAutoFit/>
          </a:bodyPr>
          <a:lstStyle/>
          <a:p>
            <a:pPr algn="ctr"/>
            <a:r>
              <a:rPr lang="en-US" sz="3200" dirty="0" smtClean="0">
                <a:solidFill>
                  <a:schemeClr val="accent1"/>
                </a:solidFill>
              </a:rPr>
              <a:t>assembly</a:t>
            </a:r>
          </a:p>
          <a:p>
            <a:pPr algn="ctr"/>
            <a:r>
              <a:rPr lang="en-US" sz="3200" dirty="0" smtClean="0">
                <a:solidFill>
                  <a:schemeClr val="accent1"/>
                </a:solidFill>
              </a:rPr>
              <a:t>files</a:t>
            </a:r>
          </a:p>
        </p:txBody>
      </p:sp>
      <p:grpSp>
        <p:nvGrpSpPr>
          <p:cNvPr id="18" name="Group 17"/>
          <p:cNvGrpSpPr/>
          <p:nvPr/>
        </p:nvGrpSpPr>
        <p:grpSpPr>
          <a:xfrm>
            <a:off x="3492941" y="-17765"/>
            <a:ext cx="2826965" cy="5885165"/>
            <a:chOff x="3492941" y="-17765"/>
            <a:chExt cx="2826965" cy="5885165"/>
          </a:xfrm>
        </p:grpSpPr>
        <p:sp>
          <p:nvSpPr>
            <p:cNvPr id="11" name="Rounded Rectangle 10"/>
            <p:cNvSpPr/>
            <p:nvPr>
              <p:custDataLst>
                <p:tags r:id="rId11"/>
              </p:custDataLst>
            </p:nvPr>
          </p:nvSpPr>
          <p:spPr>
            <a:xfrm>
              <a:off x="4800600" y="3640697"/>
              <a:ext cx="1295400" cy="762000"/>
            </a:xfrm>
            <a:prstGeom prst="roundRect">
              <a:avLst/>
            </a:prstGeom>
            <a:ln w="28575">
              <a:solidFill>
                <a:schemeClr val="accent1"/>
              </a:solidFill>
            </a:ln>
          </p:spPr>
          <p:txBody>
            <a:bodyPr wrap="none" lIns="0" tIns="0" rIns="0" bIns="0" rtlCol="0" anchor="ctr">
              <a:noAutofit/>
            </a:bodyPr>
            <a:lstStyle/>
            <a:p>
              <a:pPr algn="ctr"/>
              <a:r>
                <a:rPr lang="en-US" sz="3200" dirty="0" err="1" smtClean="0">
                  <a:solidFill>
                    <a:schemeClr val="accent1"/>
                  </a:solidFill>
                </a:rPr>
                <a:t>libc.o</a:t>
              </a:r>
              <a:endParaRPr lang="en-US" sz="3200" dirty="0" smtClean="0">
                <a:solidFill>
                  <a:schemeClr val="accent1"/>
                </a:solidFill>
              </a:endParaRPr>
            </a:p>
          </p:txBody>
        </p:sp>
        <p:sp>
          <p:nvSpPr>
            <p:cNvPr id="12" name="Rounded Rectangle 11"/>
            <p:cNvSpPr/>
            <p:nvPr>
              <p:custDataLst>
                <p:tags r:id="rId12"/>
              </p:custDataLst>
            </p:nvPr>
          </p:nvSpPr>
          <p:spPr>
            <a:xfrm>
              <a:off x="4800600" y="4631297"/>
              <a:ext cx="1295400" cy="762000"/>
            </a:xfrm>
            <a:prstGeom prst="roundRect">
              <a:avLst/>
            </a:prstGeom>
            <a:ln w="28575">
              <a:solidFill>
                <a:schemeClr val="accent1"/>
              </a:solidFill>
            </a:ln>
          </p:spPr>
          <p:txBody>
            <a:bodyPr wrap="none" lIns="0" tIns="0" rIns="0" bIns="0" rtlCol="0" anchor="ctr">
              <a:noAutofit/>
            </a:bodyPr>
            <a:lstStyle/>
            <a:p>
              <a:pPr algn="ctr"/>
              <a:r>
                <a:rPr lang="en-US" sz="3200" dirty="0" err="1" smtClean="0">
                  <a:solidFill>
                    <a:schemeClr val="accent1"/>
                  </a:solidFill>
                </a:rPr>
                <a:t>libm.o</a:t>
              </a:r>
              <a:endParaRPr lang="en-US" sz="3200" dirty="0" smtClean="0">
                <a:solidFill>
                  <a:schemeClr val="accent1"/>
                </a:solidFill>
              </a:endParaRPr>
            </a:p>
          </p:txBody>
        </p:sp>
        <p:cxnSp>
          <p:nvCxnSpPr>
            <p:cNvPr id="20" name="Straight Arrow Connector 19"/>
            <p:cNvCxnSpPr/>
            <p:nvPr>
              <p:custDataLst>
                <p:tags r:id="rId13"/>
              </p:custDataLst>
            </p:nvPr>
          </p:nvCxnSpPr>
          <p:spPr>
            <a:xfrm>
              <a:off x="3810000" y="973697"/>
              <a:ext cx="9906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custDataLst>
                <p:tags r:id="rId14"/>
              </p:custDataLst>
            </p:nvPr>
          </p:nvCxnSpPr>
          <p:spPr>
            <a:xfrm>
              <a:off x="3810000" y="1964297"/>
              <a:ext cx="9906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custDataLst>
                <p:tags r:id="rId15"/>
              </p:custDataLst>
            </p:nvPr>
          </p:nvCxnSpPr>
          <p:spPr>
            <a:xfrm>
              <a:off x="3810000" y="3031097"/>
              <a:ext cx="9906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3" name="Rounded Rectangle 22"/>
            <p:cNvSpPr/>
            <p:nvPr>
              <p:custDataLst>
                <p:tags r:id="rId16"/>
              </p:custDataLst>
            </p:nvPr>
          </p:nvSpPr>
          <p:spPr>
            <a:xfrm>
              <a:off x="4800600" y="2650097"/>
              <a:ext cx="1295400" cy="762000"/>
            </a:xfrm>
            <a:prstGeom prst="roundRect">
              <a:avLst/>
            </a:prstGeom>
            <a:ln w="28575">
              <a:solidFill>
                <a:schemeClr val="accent1"/>
              </a:solidFill>
            </a:ln>
          </p:spPr>
          <p:txBody>
            <a:bodyPr wrap="none" lIns="0" tIns="0" rIns="0" bIns="0" rtlCol="0" anchor="ctr">
              <a:noAutofit/>
            </a:bodyPr>
            <a:lstStyle/>
            <a:p>
              <a:pPr algn="ctr"/>
              <a:r>
                <a:rPr lang="en-US" sz="3200" dirty="0" err="1" smtClean="0">
                  <a:solidFill>
                    <a:schemeClr val="accent1"/>
                  </a:solidFill>
                </a:rPr>
                <a:t>io.o</a:t>
              </a:r>
              <a:endParaRPr lang="en-US" sz="3200" dirty="0" smtClean="0">
                <a:solidFill>
                  <a:schemeClr val="accent1"/>
                </a:solidFill>
              </a:endParaRPr>
            </a:p>
          </p:txBody>
        </p:sp>
        <p:sp>
          <p:nvSpPr>
            <p:cNvPr id="25" name="Rounded Rectangle 24"/>
            <p:cNvSpPr/>
            <p:nvPr>
              <p:custDataLst>
                <p:tags r:id="rId17"/>
              </p:custDataLst>
            </p:nvPr>
          </p:nvSpPr>
          <p:spPr>
            <a:xfrm>
              <a:off x="4800600" y="668897"/>
              <a:ext cx="1295400" cy="762000"/>
            </a:xfrm>
            <a:prstGeom prst="roundRect">
              <a:avLst/>
            </a:prstGeom>
            <a:ln w="28575">
              <a:solidFill>
                <a:schemeClr val="accent1"/>
              </a:solidFill>
            </a:ln>
          </p:spPr>
          <p:txBody>
            <a:bodyPr wrap="none" lIns="0" tIns="0" rIns="0" bIns="0" rtlCol="0" anchor="ctr">
              <a:noAutofit/>
            </a:bodyPr>
            <a:lstStyle/>
            <a:p>
              <a:pPr algn="ctr"/>
              <a:r>
                <a:rPr lang="en-US" sz="3200" dirty="0" err="1" smtClean="0">
                  <a:solidFill>
                    <a:schemeClr val="accent1"/>
                  </a:solidFill>
                </a:rPr>
                <a:t>sum.o</a:t>
              </a:r>
              <a:endParaRPr lang="en-US" sz="3200" dirty="0" smtClean="0">
                <a:solidFill>
                  <a:schemeClr val="accent1"/>
                </a:solidFill>
              </a:endParaRPr>
            </a:p>
          </p:txBody>
        </p:sp>
        <p:sp>
          <p:nvSpPr>
            <p:cNvPr id="26" name="Rounded Rectangle 25"/>
            <p:cNvSpPr/>
            <p:nvPr>
              <p:custDataLst>
                <p:tags r:id="rId18"/>
              </p:custDataLst>
            </p:nvPr>
          </p:nvSpPr>
          <p:spPr>
            <a:xfrm>
              <a:off x="4800600" y="1659497"/>
              <a:ext cx="1295400" cy="762000"/>
            </a:xfrm>
            <a:prstGeom prst="roundRect">
              <a:avLst/>
            </a:prstGeom>
            <a:ln w="28575">
              <a:solidFill>
                <a:schemeClr val="accent1"/>
              </a:solidFill>
            </a:ln>
          </p:spPr>
          <p:txBody>
            <a:bodyPr wrap="none" lIns="0" tIns="0" rIns="0" bIns="0" rtlCol="0" anchor="ctr">
              <a:noAutofit/>
            </a:bodyPr>
            <a:lstStyle/>
            <a:p>
              <a:pPr algn="ctr"/>
              <a:r>
                <a:rPr lang="en-US" sz="3200" dirty="0" err="1" smtClean="0">
                  <a:solidFill>
                    <a:schemeClr val="accent1"/>
                  </a:solidFill>
                </a:rPr>
                <a:t>math.o</a:t>
              </a:r>
              <a:endParaRPr lang="en-US" sz="3200" dirty="0" smtClean="0">
                <a:solidFill>
                  <a:schemeClr val="accent1"/>
                </a:solidFill>
              </a:endParaRPr>
            </a:p>
          </p:txBody>
        </p:sp>
        <p:sp>
          <p:nvSpPr>
            <p:cNvPr id="28" name="TextBox 27"/>
            <p:cNvSpPr txBox="1"/>
            <p:nvPr/>
          </p:nvSpPr>
          <p:spPr>
            <a:xfrm>
              <a:off x="3492941" y="-17765"/>
              <a:ext cx="2364750" cy="646331"/>
            </a:xfrm>
            <a:prstGeom prst="rect">
              <a:avLst/>
            </a:prstGeom>
            <a:noFill/>
          </p:spPr>
          <p:txBody>
            <a:bodyPr wrap="none" rtlCol="0">
              <a:spAutoFit/>
            </a:bodyPr>
            <a:lstStyle/>
            <a:p>
              <a:r>
                <a:rPr lang="en-US" sz="3600" dirty="0" smtClean="0">
                  <a:solidFill>
                    <a:srgbClr val="00B050"/>
                  </a:solidFill>
                </a:rPr>
                <a:t>Assembler</a:t>
              </a:r>
              <a:endParaRPr lang="en-US" sz="3600" dirty="0">
                <a:solidFill>
                  <a:srgbClr val="00B050"/>
                </a:solidFill>
              </a:endParaRPr>
            </a:p>
          </p:txBody>
        </p:sp>
        <p:sp>
          <p:nvSpPr>
            <p:cNvPr id="36" name="TextBox 35"/>
            <p:cNvSpPr txBox="1"/>
            <p:nvPr/>
          </p:nvSpPr>
          <p:spPr>
            <a:xfrm>
              <a:off x="4745436" y="5282625"/>
              <a:ext cx="1574470" cy="584775"/>
            </a:xfrm>
            <a:prstGeom prst="rect">
              <a:avLst/>
            </a:prstGeom>
            <a:noFill/>
          </p:spPr>
          <p:txBody>
            <a:bodyPr wrap="none" rtlCol="0">
              <a:spAutoFit/>
            </a:bodyPr>
            <a:lstStyle/>
            <a:p>
              <a:r>
                <a:rPr lang="en-US" sz="3200" dirty="0" err="1">
                  <a:solidFill>
                    <a:schemeClr val="accent1"/>
                  </a:solidFill>
                </a:rPr>
                <a:t>o</a:t>
              </a:r>
              <a:r>
                <a:rPr lang="en-US" sz="3200" dirty="0" err="1" smtClean="0">
                  <a:solidFill>
                    <a:schemeClr val="accent1"/>
                  </a:solidFill>
                </a:rPr>
                <a:t>bj</a:t>
              </a:r>
              <a:r>
                <a:rPr lang="en-US" sz="3200" dirty="0" smtClean="0">
                  <a:solidFill>
                    <a:schemeClr val="accent1"/>
                  </a:solidFill>
                </a:rPr>
                <a:t> files</a:t>
              </a:r>
            </a:p>
          </p:txBody>
        </p:sp>
      </p:grpSp>
      <p:grpSp>
        <p:nvGrpSpPr>
          <p:cNvPr id="24" name="Group 23"/>
          <p:cNvGrpSpPr/>
          <p:nvPr/>
        </p:nvGrpSpPr>
        <p:grpSpPr>
          <a:xfrm>
            <a:off x="6035487" y="14301"/>
            <a:ext cx="3293291" cy="4769396"/>
            <a:chOff x="6035487" y="14301"/>
            <a:chExt cx="3293291" cy="4769396"/>
          </a:xfrm>
        </p:grpSpPr>
        <p:cxnSp>
          <p:nvCxnSpPr>
            <p:cNvPr id="27" name="Straight Arrow Connector 26"/>
            <p:cNvCxnSpPr/>
            <p:nvPr>
              <p:custDataLst>
                <p:tags r:id="rId5"/>
              </p:custDataLst>
            </p:nvPr>
          </p:nvCxnSpPr>
          <p:spPr>
            <a:xfrm rot="5400000" flipH="1" flipV="1">
              <a:off x="5867400" y="3335897"/>
              <a:ext cx="1676400" cy="1219200"/>
            </a:xfrm>
            <a:prstGeom prst="straightConnector1">
              <a:avLst/>
            </a:prstGeom>
            <a:ln w="762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29" name="Rounded Rectangle 28"/>
            <p:cNvSpPr/>
            <p:nvPr>
              <p:custDataLst>
                <p:tags r:id="rId6"/>
              </p:custDataLst>
            </p:nvPr>
          </p:nvSpPr>
          <p:spPr>
            <a:xfrm>
              <a:off x="7239000" y="2269097"/>
              <a:ext cx="1752600" cy="762000"/>
            </a:xfrm>
            <a:prstGeom prst="roundRect">
              <a:avLst/>
            </a:prstGeom>
            <a:ln w="28575">
              <a:solidFill>
                <a:schemeClr val="accent1"/>
              </a:solidFill>
            </a:ln>
          </p:spPr>
          <p:txBody>
            <a:bodyPr wrap="none" lIns="0" tIns="0" rIns="0" bIns="0" rtlCol="0" anchor="ctr">
              <a:noAutofit/>
            </a:bodyPr>
            <a:lstStyle/>
            <a:p>
              <a:pPr algn="ctr"/>
              <a:r>
                <a:rPr lang="en-US" sz="3200" dirty="0" err="1" smtClean="0">
                  <a:solidFill>
                    <a:schemeClr val="accent1"/>
                  </a:solidFill>
                </a:rPr>
                <a:t>sum.exe</a:t>
              </a:r>
              <a:endParaRPr lang="en-US" sz="3200" dirty="0" smtClean="0">
                <a:solidFill>
                  <a:schemeClr val="accent1"/>
                </a:solidFill>
              </a:endParaRPr>
            </a:p>
          </p:txBody>
        </p:sp>
        <p:cxnSp>
          <p:nvCxnSpPr>
            <p:cNvPr id="32" name="Straight Arrow Connector 31"/>
            <p:cNvCxnSpPr>
              <a:stCxn id="11" idx="3"/>
            </p:cNvCxnSpPr>
            <p:nvPr>
              <p:custDataLst>
                <p:tags r:id="rId7"/>
              </p:custDataLst>
            </p:nvPr>
          </p:nvCxnSpPr>
          <p:spPr>
            <a:xfrm flipV="1">
              <a:off x="6096000" y="2878697"/>
              <a:ext cx="1066800" cy="1143000"/>
            </a:xfrm>
            <a:prstGeom prst="straightConnector1">
              <a:avLst/>
            </a:prstGeom>
            <a:ln w="762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custDataLst>
                <p:tags r:id="rId8"/>
              </p:custDataLst>
            </p:nvPr>
          </p:nvCxnSpPr>
          <p:spPr>
            <a:xfrm flipV="1">
              <a:off x="6096000" y="2650097"/>
              <a:ext cx="1066800" cy="381000"/>
            </a:xfrm>
            <a:prstGeom prst="straightConnector1">
              <a:avLst/>
            </a:prstGeom>
            <a:ln w="762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custDataLst>
                <p:tags r:id="rId9"/>
              </p:custDataLst>
            </p:nvPr>
          </p:nvCxnSpPr>
          <p:spPr>
            <a:xfrm>
              <a:off x="6096000" y="2040497"/>
              <a:ext cx="1066800" cy="457200"/>
            </a:xfrm>
            <a:prstGeom prst="straightConnector1">
              <a:avLst/>
            </a:prstGeom>
            <a:ln w="762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custDataLst>
                <p:tags r:id="rId10"/>
              </p:custDataLst>
            </p:nvPr>
          </p:nvCxnSpPr>
          <p:spPr>
            <a:xfrm rot="16200000" flipH="1">
              <a:off x="6057900" y="1087997"/>
              <a:ext cx="1219200" cy="1143000"/>
            </a:xfrm>
            <a:prstGeom prst="straightConnector1">
              <a:avLst/>
            </a:prstGeom>
            <a:ln w="762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6035487" y="14301"/>
              <a:ext cx="1441420" cy="646331"/>
            </a:xfrm>
            <a:prstGeom prst="rect">
              <a:avLst/>
            </a:prstGeom>
            <a:noFill/>
          </p:spPr>
          <p:txBody>
            <a:bodyPr wrap="none" rtlCol="0">
              <a:spAutoFit/>
            </a:bodyPr>
            <a:lstStyle/>
            <a:p>
              <a:r>
                <a:rPr lang="en-US" sz="3600" dirty="0">
                  <a:solidFill>
                    <a:schemeClr val="accent6">
                      <a:lumMod val="50000"/>
                    </a:schemeClr>
                  </a:solidFill>
                </a:rPr>
                <a:t>L</a:t>
              </a:r>
              <a:r>
                <a:rPr lang="en-US" sz="3600" dirty="0" smtClean="0">
                  <a:solidFill>
                    <a:schemeClr val="accent6">
                      <a:lumMod val="50000"/>
                    </a:schemeClr>
                  </a:solidFill>
                </a:rPr>
                <a:t>inker</a:t>
              </a:r>
              <a:endParaRPr lang="en-US" sz="3600" dirty="0">
                <a:solidFill>
                  <a:schemeClr val="accent6">
                    <a:lumMod val="50000"/>
                  </a:schemeClr>
                </a:solidFill>
              </a:endParaRPr>
            </a:p>
          </p:txBody>
        </p:sp>
        <p:sp>
          <p:nvSpPr>
            <p:cNvPr id="37" name="TextBox 36"/>
            <p:cNvSpPr txBox="1"/>
            <p:nvPr/>
          </p:nvSpPr>
          <p:spPr>
            <a:xfrm>
              <a:off x="7162800" y="1219200"/>
              <a:ext cx="2165978" cy="1077218"/>
            </a:xfrm>
            <a:prstGeom prst="rect">
              <a:avLst/>
            </a:prstGeom>
            <a:noFill/>
          </p:spPr>
          <p:txBody>
            <a:bodyPr wrap="none" rtlCol="0">
              <a:spAutoFit/>
            </a:bodyPr>
            <a:lstStyle/>
            <a:p>
              <a:r>
                <a:rPr lang="en-US" sz="3200" dirty="0">
                  <a:solidFill>
                    <a:schemeClr val="accent1"/>
                  </a:solidFill>
                </a:rPr>
                <a:t>e</a:t>
              </a:r>
              <a:r>
                <a:rPr lang="en-US" sz="3200" dirty="0" smtClean="0">
                  <a:solidFill>
                    <a:schemeClr val="accent1"/>
                  </a:solidFill>
                </a:rPr>
                <a:t>xecutable</a:t>
              </a:r>
            </a:p>
            <a:p>
              <a:r>
                <a:rPr lang="en-US" sz="3200" dirty="0" smtClean="0">
                  <a:solidFill>
                    <a:schemeClr val="accent1"/>
                  </a:solidFill>
                </a:rPr>
                <a:t>program</a:t>
              </a:r>
            </a:p>
          </p:txBody>
        </p:sp>
      </p:grpSp>
      <p:cxnSp>
        <p:nvCxnSpPr>
          <p:cNvPr id="39" name="Straight Arrow Connector 38"/>
          <p:cNvCxnSpPr/>
          <p:nvPr>
            <p:custDataLst>
              <p:tags r:id="rId3"/>
            </p:custDataLst>
          </p:nvPr>
        </p:nvCxnSpPr>
        <p:spPr>
          <a:xfrm rot="5400000">
            <a:off x="7048500" y="3962969"/>
            <a:ext cx="1752600" cy="1588"/>
          </a:xfrm>
          <a:prstGeom prst="straightConnector1">
            <a:avLst/>
          </a:prstGeom>
          <a:ln w="76200">
            <a:solidFill>
              <a:schemeClr val="accent3"/>
            </a:solidFill>
            <a:tailEnd type="arrow"/>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a:xfrm>
            <a:off x="6781800" y="3729309"/>
            <a:ext cx="2503898" cy="2954327"/>
            <a:chOff x="6781800" y="3729309"/>
            <a:chExt cx="2503898" cy="2954327"/>
          </a:xfrm>
        </p:grpSpPr>
        <p:sp>
          <p:nvSpPr>
            <p:cNvPr id="41" name="Rectangle 40"/>
            <p:cNvSpPr/>
            <p:nvPr>
              <p:custDataLst>
                <p:tags r:id="rId4"/>
              </p:custDataLst>
            </p:nvPr>
          </p:nvSpPr>
          <p:spPr>
            <a:xfrm>
              <a:off x="6834152" y="4839269"/>
              <a:ext cx="1776448" cy="1828800"/>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dirty="0" smtClean="0">
                  <a:solidFill>
                    <a:schemeClr val="tx2">
                      <a:lumMod val="50000"/>
                    </a:schemeClr>
                  </a:solidFill>
                </a:rPr>
                <a:t>Executing </a:t>
              </a:r>
            </a:p>
            <a:p>
              <a:pPr algn="ctr"/>
              <a:r>
                <a:rPr lang="en-US" sz="2800" dirty="0" smtClean="0">
                  <a:solidFill>
                    <a:schemeClr val="tx2">
                      <a:lumMod val="50000"/>
                    </a:schemeClr>
                  </a:solidFill>
                </a:rPr>
                <a:t>in</a:t>
              </a:r>
            </a:p>
            <a:p>
              <a:pPr algn="ctr"/>
              <a:r>
                <a:rPr lang="en-US" sz="2800" dirty="0" smtClean="0">
                  <a:solidFill>
                    <a:schemeClr val="tx2">
                      <a:lumMod val="50000"/>
                    </a:schemeClr>
                  </a:solidFill>
                </a:rPr>
                <a:t>Memory</a:t>
              </a:r>
              <a:endParaRPr lang="en-US" sz="2800" dirty="0">
                <a:solidFill>
                  <a:schemeClr val="tx2">
                    <a:lumMod val="50000"/>
                  </a:schemeClr>
                </a:solidFill>
              </a:endParaRPr>
            </a:p>
          </p:txBody>
        </p:sp>
        <p:sp>
          <p:nvSpPr>
            <p:cNvPr id="44" name="TextBox 43"/>
            <p:cNvSpPr txBox="1"/>
            <p:nvPr/>
          </p:nvSpPr>
          <p:spPr>
            <a:xfrm>
              <a:off x="7962900" y="3729309"/>
              <a:ext cx="1322798" cy="584775"/>
            </a:xfrm>
            <a:prstGeom prst="rect">
              <a:avLst/>
            </a:prstGeom>
            <a:noFill/>
          </p:spPr>
          <p:txBody>
            <a:bodyPr wrap="none" rtlCol="0">
              <a:spAutoFit/>
            </a:bodyPr>
            <a:lstStyle/>
            <a:p>
              <a:r>
                <a:rPr lang="en-US" sz="3200" dirty="0" smtClean="0">
                  <a:solidFill>
                    <a:schemeClr val="accent3"/>
                  </a:solidFill>
                </a:rPr>
                <a:t>loader</a:t>
              </a:r>
            </a:p>
          </p:txBody>
        </p:sp>
        <p:sp>
          <p:nvSpPr>
            <p:cNvPr id="45" name="TextBox 44"/>
            <p:cNvSpPr txBox="1"/>
            <p:nvPr/>
          </p:nvSpPr>
          <p:spPr>
            <a:xfrm>
              <a:off x="6781800" y="6098861"/>
              <a:ext cx="1619354" cy="584775"/>
            </a:xfrm>
            <a:prstGeom prst="rect">
              <a:avLst/>
            </a:prstGeom>
            <a:noFill/>
          </p:spPr>
          <p:txBody>
            <a:bodyPr wrap="none" rtlCol="0">
              <a:spAutoFit/>
            </a:bodyPr>
            <a:lstStyle/>
            <a:p>
              <a:r>
                <a:rPr lang="en-US" sz="3200" dirty="0" smtClean="0">
                  <a:solidFill>
                    <a:schemeClr val="accent1"/>
                  </a:solidFill>
                </a:rPr>
                <a:t>process</a:t>
              </a:r>
            </a:p>
          </p:txBody>
        </p:sp>
      </p:grpSp>
      <p:sp>
        <p:nvSpPr>
          <p:cNvPr id="46" name="TextBox 45"/>
          <p:cNvSpPr txBox="1"/>
          <p:nvPr/>
        </p:nvSpPr>
        <p:spPr>
          <a:xfrm>
            <a:off x="7924800" y="2949714"/>
            <a:ext cx="1266693" cy="707886"/>
          </a:xfrm>
          <a:prstGeom prst="rect">
            <a:avLst/>
          </a:prstGeom>
          <a:noFill/>
        </p:spPr>
        <p:txBody>
          <a:bodyPr wrap="none" rtlCol="0">
            <a:spAutoFit/>
          </a:bodyPr>
          <a:lstStyle/>
          <a:p>
            <a:r>
              <a:rPr lang="en-US" sz="2000" dirty="0">
                <a:solidFill>
                  <a:schemeClr val="accent1"/>
                </a:solidFill>
              </a:rPr>
              <a:t>e</a:t>
            </a:r>
            <a:r>
              <a:rPr lang="en-US" sz="2000" dirty="0" smtClean="0">
                <a:solidFill>
                  <a:schemeClr val="accent1"/>
                </a:solidFill>
              </a:rPr>
              <a:t>xists on </a:t>
            </a:r>
          </a:p>
          <a:p>
            <a:r>
              <a:rPr lang="en-US" sz="2000" dirty="0" smtClean="0">
                <a:solidFill>
                  <a:schemeClr val="accent1"/>
                </a:solidFill>
              </a:rPr>
              <a:t>disk</a:t>
            </a:r>
          </a:p>
        </p:txBody>
      </p:sp>
      <p:sp>
        <p:nvSpPr>
          <p:cNvPr id="3" name="Slide Number Placeholder 2"/>
          <p:cNvSpPr>
            <a:spLocks noGrp="1"/>
          </p:cNvSpPr>
          <p:nvPr>
            <p:ph type="sldNum" sz="quarter" idx="10"/>
          </p:nvPr>
        </p:nvSpPr>
        <p:spPr/>
        <p:txBody>
          <a:bodyPr/>
          <a:lstStyle/>
          <a:p>
            <a:fld id="{DAD0A56F-BD0F-4BDF-9912-D1E89E9626C0}" type="slidenum">
              <a:rPr lang="en-US" smtClean="0">
                <a:solidFill>
                  <a:schemeClr val="bg1"/>
                </a:solidFill>
              </a:rPr>
              <a:t>26</a:t>
            </a:fld>
            <a:endParaRPr lang="en-US" dirty="0">
              <a:solidFill>
                <a:schemeClr val="bg1"/>
              </a:solidFill>
            </a:endParaRPr>
          </a:p>
        </p:txBody>
      </p:sp>
    </p:spTree>
    <p:extLst>
      <p:ext uri="{BB962C8B-B14F-4D97-AF65-F5344CB8AC3E}">
        <p14:creationId xmlns:p14="http://schemas.microsoft.com/office/powerpoint/2010/main" val="18103721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4754" name="Rectangle 2"/>
          <p:cNvSpPr>
            <a:spLocks noGrp="1" noChangeArrowheads="1"/>
          </p:cNvSpPr>
          <p:nvPr>
            <p:ph type="title"/>
            <p:custDataLst>
              <p:tags r:id="rId1"/>
            </p:custDataLst>
          </p:nvPr>
        </p:nvSpPr>
        <p:spPr/>
        <p:txBody>
          <a:bodyPr>
            <a:normAutofit/>
          </a:bodyPr>
          <a:lstStyle/>
          <a:p>
            <a:r>
              <a:rPr lang="en-GB" smtClean="0"/>
              <a:t>Loaders</a:t>
            </a:r>
            <a:endParaRPr lang="en-GB"/>
          </a:p>
        </p:txBody>
      </p:sp>
      <p:sp>
        <p:nvSpPr>
          <p:cNvPr id="2634755" name="Rectangle 3"/>
          <p:cNvSpPr>
            <a:spLocks noGrp="1" noChangeArrowheads="1"/>
          </p:cNvSpPr>
          <p:nvPr>
            <p:ph idx="1"/>
            <p:custDataLst>
              <p:tags r:id="rId2"/>
            </p:custDataLst>
          </p:nvPr>
        </p:nvSpPr>
        <p:spPr/>
        <p:txBody>
          <a:bodyPr/>
          <a:lstStyle/>
          <a:p>
            <a:pPr marL="0" indent="0">
              <a:buNone/>
            </a:pPr>
            <a:r>
              <a:rPr lang="en-GB" i="1" dirty="0" smtClean="0">
                <a:solidFill>
                  <a:schemeClr val="accent1"/>
                </a:solidFill>
              </a:rPr>
              <a:t>Loader</a:t>
            </a:r>
            <a:r>
              <a:rPr lang="en-GB" dirty="0" smtClean="0">
                <a:solidFill>
                  <a:schemeClr val="accent1"/>
                </a:solidFill>
              </a:rPr>
              <a:t> </a:t>
            </a:r>
            <a:r>
              <a:rPr lang="en-GB" dirty="0" smtClean="0"/>
              <a:t>reads executable from disk into memory</a:t>
            </a:r>
          </a:p>
          <a:p>
            <a:pPr lvl="1"/>
            <a:r>
              <a:rPr lang="en-GB" dirty="0" smtClean="0"/>
              <a:t>Initializes registers, stack, arguments to first function</a:t>
            </a:r>
          </a:p>
          <a:p>
            <a:pPr lvl="1"/>
            <a:r>
              <a:rPr lang="en-GB" dirty="0" smtClean="0"/>
              <a:t>Jumps to entry-point</a:t>
            </a:r>
          </a:p>
          <a:p>
            <a:pPr marL="0" indent="0">
              <a:buNone/>
            </a:pPr>
            <a:r>
              <a:rPr lang="en-GB" dirty="0" smtClean="0"/>
              <a:t>Part of the Operating System (OS)</a:t>
            </a:r>
            <a:endParaRPr lang="en-GB" dirty="0"/>
          </a:p>
        </p:txBody>
      </p:sp>
      <p:sp>
        <p:nvSpPr>
          <p:cNvPr id="2" name="Slide Number Placeholder 1"/>
          <p:cNvSpPr>
            <a:spLocks noGrp="1"/>
          </p:cNvSpPr>
          <p:nvPr>
            <p:ph type="sldNum" sz="quarter" idx="12"/>
          </p:nvPr>
        </p:nvSpPr>
        <p:spPr/>
        <p:txBody>
          <a:bodyPr/>
          <a:lstStyle/>
          <a:p>
            <a:fld id="{DAD0A56F-BD0F-4BDF-9912-D1E89E9626C0}" type="slidenum">
              <a:rPr lang="en-US" smtClean="0"/>
              <a:t>27</a:t>
            </a:fld>
            <a:endParaRPr lang="en-US"/>
          </a:p>
        </p:txBody>
      </p:sp>
    </p:spTree>
    <p:extLst>
      <p:ext uri="{BB962C8B-B14F-4D97-AF65-F5344CB8AC3E}">
        <p14:creationId xmlns:p14="http://schemas.microsoft.com/office/powerpoint/2010/main" val="99017877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1330" name="Rectangle 2"/>
          <p:cNvSpPr>
            <a:spLocks noGrp="1" noChangeArrowheads="1"/>
          </p:cNvSpPr>
          <p:nvPr>
            <p:ph type="title"/>
            <p:custDataLst>
              <p:tags r:id="rId1"/>
            </p:custDataLst>
          </p:nvPr>
        </p:nvSpPr>
        <p:spPr/>
        <p:txBody>
          <a:bodyPr>
            <a:normAutofit/>
          </a:bodyPr>
          <a:lstStyle/>
          <a:p>
            <a:r>
              <a:rPr lang="en-US" dirty="0" smtClean="0">
                <a:solidFill>
                  <a:schemeClr val="accent1"/>
                </a:solidFill>
              </a:rPr>
              <a:t>Shared Libraries</a:t>
            </a:r>
            <a:endParaRPr lang="en-US" dirty="0">
              <a:solidFill>
                <a:schemeClr val="accent1"/>
              </a:solidFill>
            </a:endParaRPr>
          </a:p>
        </p:txBody>
      </p:sp>
      <p:sp>
        <p:nvSpPr>
          <p:cNvPr id="3171331" name="Rectangle 3"/>
          <p:cNvSpPr>
            <a:spLocks noGrp="1" noChangeArrowheads="1"/>
          </p:cNvSpPr>
          <p:nvPr>
            <p:ph idx="1"/>
            <p:custDataLst>
              <p:tags r:id="rId2"/>
            </p:custDataLst>
          </p:nvPr>
        </p:nvSpPr>
        <p:spPr>
          <a:xfrm>
            <a:off x="91440" y="990600"/>
            <a:ext cx="9509760" cy="5741983"/>
          </a:xfrm>
        </p:spPr>
        <p:txBody>
          <a:bodyPr>
            <a:normAutofit/>
          </a:bodyPr>
          <a:lstStyle/>
          <a:p>
            <a:pPr marL="0" indent="0">
              <a:buNone/>
            </a:pPr>
            <a:r>
              <a:rPr lang="en-US" sz="3200" dirty="0" smtClean="0"/>
              <a:t>Q: Every program contains parts of same library</a:t>
            </a:r>
            <a:r>
              <a:rPr lang="en-US" sz="3200" dirty="0" smtClean="0"/>
              <a:t>?!?</a:t>
            </a:r>
            <a:endParaRPr lang="en-US" sz="3200" dirty="0" smtClean="0"/>
          </a:p>
        </p:txBody>
      </p:sp>
      <p:sp>
        <p:nvSpPr>
          <p:cNvPr id="2" name="Slide Number Placeholder 1"/>
          <p:cNvSpPr>
            <a:spLocks noGrp="1"/>
          </p:cNvSpPr>
          <p:nvPr>
            <p:ph type="sldNum" sz="quarter" idx="12"/>
          </p:nvPr>
        </p:nvSpPr>
        <p:spPr/>
        <p:txBody>
          <a:bodyPr/>
          <a:lstStyle/>
          <a:p>
            <a:fld id="{DAD0A56F-BD0F-4BDF-9912-D1E89E9626C0}" type="slidenum">
              <a:rPr lang="en-US" smtClean="0"/>
              <a:t>28</a:t>
            </a:fld>
            <a:endParaRPr lang="en-US"/>
          </a:p>
        </p:txBody>
      </p:sp>
    </p:spTree>
    <p:extLst>
      <p:ext uri="{BB962C8B-B14F-4D97-AF65-F5344CB8AC3E}">
        <p14:creationId xmlns:p14="http://schemas.microsoft.com/office/powerpoint/2010/main" val="17747775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0658" name="Rectangle 2"/>
          <p:cNvSpPr>
            <a:spLocks noGrp="1" noChangeArrowheads="1"/>
          </p:cNvSpPr>
          <p:nvPr>
            <p:ph type="title"/>
            <p:custDataLst>
              <p:tags r:id="rId1"/>
            </p:custDataLst>
          </p:nvPr>
        </p:nvSpPr>
        <p:spPr/>
        <p:txBody>
          <a:bodyPr>
            <a:normAutofit/>
          </a:bodyPr>
          <a:lstStyle/>
          <a:p>
            <a:r>
              <a:rPr lang="en-GB" dirty="0" smtClean="0"/>
              <a:t>Static and Dynamic Linking</a:t>
            </a:r>
            <a:endParaRPr lang="en-GB" dirty="0"/>
          </a:p>
        </p:txBody>
      </p:sp>
      <p:sp>
        <p:nvSpPr>
          <p:cNvPr id="2630659" name="Rectangle 3"/>
          <p:cNvSpPr>
            <a:spLocks noGrp="1" noChangeArrowheads="1"/>
          </p:cNvSpPr>
          <p:nvPr>
            <p:ph idx="1"/>
            <p:custDataLst>
              <p:tags r:id="rId2"/>
            </p:custDataLst>
          </p:nvPr>
        </p:nvSpPr>
        <p:spPr>
          <a:xfrm>
            <a:off x="0" y="838200"/>
            <a:ext cx="9372600" cy="5638800"/>
          </a:xfrm>
        </p:spPr>
        <p:txBody>
          <a:bodyPr>
            <a:normAutofit/>
          </a:bodyPr>
          <a:lstStyle/>
          <a:p>
            <a:pPr marL="0" indent="0">
              <a:buNone/>
            </a:pPr>
            <a:r>
              <a:rPr lang="en-GB" sz="3200" dirty="0" smtClean="0">
                <a:solidFill>
                  <a:schemeClr val="accent1"/>
                </a:solidFill>
              </a:rPr>
              <a:t>Static linking</a:t>
            </a:r>
          </a:p>
          <a:p>
            <a:pPr lvl="1"/>
            <a:r>
              <a:rPr lang="en-GB" sz="2800" dirty="0" smtClean="0"/>
              <a:t>Big executable files (all/most of needed libraries inside)</a:t>
            </a:r>
          </a:p>
          <a:p>
            <a:pPr lvl="1"/>
            <a:r>
              <a:rPr lang="en-GB" sz="2800" dirty="0" smtClean="0"/>
              <a:t>Don’t benefit from updates to library</a:t>
            </a:r>
          </a:p>
          <a:p>
            <a:pPr lvl="1"/>
            <a:r>
              <a:rPr lang="en-GB" sz="2800" dirty="0" smtClean="0"/>
              <a:t>No load-time linking</a:t>
            </a:r>
          </a:p>
          <a:p>
            <a:endParaRPr lang="en-GB" sz="3200" dirty="0" smtClean="0"/>
          </a:p>
          <a:p>
            <a:pPr marL="0" indent="0">
              <a:buNone/>
            </a:pPr>
            <a:r>
              <a:rPr lang="en-GB" sz="3200" dirty="0" smtClean="0">
                <a:solidFill>
                  <a:schemeClr val="accent1"/>
                </a:solidFill>
              </a:rPr>
              <a:t>Dynamic linking </a:t>
            </a:r>
          </a:p>
          <a:p>
            <a:pPr lvl="1"/>
            <a:r>
              <a:rPr lang="en-GB" sz="2800" dirty="0" smtClean="0"/>
              <a:t>Small executable files (just point to shared library)</a:t>
            </a:r>
          </a:p>
          <a:p>
            <a:pPr lvl="1"/>
            <a:r>
              <a:rPr lang="en-GB" sz="2800" dirty="0" smtClean="0"/>
              <a:t>Library update benefits all programs that use it</a:t>
            </a:r>
          </a:p>
          <a:p>
            <a:pPr lvl="1"/>
            <a:r>
              <a:rPr lang="en-GB" sz="2800" dirty="0" smtClean="0"/>
              <a:t>Load-time cost to do final linking</a:t>
            </a:r>
          </a:p>
          <a:p>
            <a:pPr lvl="2"/>
            <a:r>
              <a:rPr lang="en-GB" sz="2400" dirty="0" smtClean="0"/>
              <a:t>But </a:t>
            </a:r>
            <a:r>
              <a:rPr lang="en-GB" sz="2400" dirty="0" err="1" smtClean="0"/>
              <a:t>dll</a:t>
            </a:r>
            <a:r>
              <a:rPr lang="en-GB" sz="2400" dirty="0" smtClean="0"/>
              <a:t> code is probably already in memory</a:t>
            </a:r>
          </a:p>
          <a:p>
            <a:pPr lvl="2"/>
            <a:r>
              <a:rPr lang="en-GB" sz="2400" dirty="0" smtClean="0"/>
              <a:t>And can do the linking incrementally, on-demand</a:t>
            </a:r>
          </a:p>
        </p:txBody>
      </p:sp>
      <p:sp>
        <p:nvSpPr>
          <p:cNvPr id="2" name="Slide Number Placeholder 1"/>
          <p:cNvSpPr>
            <a:spLocks noGrp="1"/>
          </p:cNvSpPr>
          <p:nvPr>
            <p:ph type="sldNum" sz="quarter" idx="12"/>
          </p:nvPr>
        </p:nvSpPr>
        <p:spPr/>
        <p:txBody>
          <a:bodyPr/>
          <a:lstStyle/>
          <a:p>
            <a:fld id="{DAD0A56F-BD0F-4BDF-9912-D1E89E9626C0}" type="slidenum">
              <a:rPr lang="en-US" smtClean="0"/>
              <a:t>29</a:t>
            </a:fld>
            <a:endParaRPr lang="en-US"/>
          </a:p>
        </p:txBody>
      </p:sp>
    </p:spTree>
    <p:extLst>
      <p:ext uri="{BB962C8B-B14F-4D97-AF65-F5344CB8AC3E}">
        <p14:creationId xmlns:p14="http://schemas.microsoft.com/office/powerpoint/2010/main" val="186724720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3065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3065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630659">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630659">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630659">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63065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Text Box 5"/>
          <p:cNvSpPr txBox="1">
            <a:spLocks noChangeArrowheads="1"/>
          </p:cNvSpPr>
          <p:nvPr>
            <p:custDataLst>
              <p:tags r:id="rId1"/>
            </p:custDataLst>
          </p:nvPr>
        </p:nvSpPr>
        <p:spPr bwMode="auto">
          <a:xfrm>
            <a:off x="2420520" y="1676400"/>
            <a:ext cx="2982240" cy="1244291"/>
          </a:xfrm>
          <a:prstGeom prst="rect">
            <a:avLst/>
          </a:prstGeom>
          <a:noFill/>
          <a:ln w="9525">
            <a:noFill/>
            <a:round/>
            <a:headEnd/>
            <a:tailEnd/>
          </a:ln>
          <a:effectLst/>
        </p:spPr>
        <p:txBody>
          <a:bodyPr lIns="90000" tIns="83808" rIns="90000" bIns="45000"/>
          <a:lstStyle/>
          <a:p>
            <a:pPr marL="0" marR="0" lvl="0" indent="0" algn="l" defTabSz="914400" rtl="0" eaLnBrk="1" fontAlgn="auto" latinLnBrk="0" hangingPunct="1">
              <a:lnSpc>
                <a:spcPct val="89000"/>
              </a:lnSpc>
              <a:spcBef>
                <a:spcPts val="0"/>
              </a:spcBef>
              <a:spcAft>
                <a:spcPts val="0"/>
              </a:spcAft>
              <a:buClrTx/>
              <a:buSzTx/>
              <a:buFontTx/>
              <a:buNone/>
              <a:tabLst>
                <a:tab pos="829366" algn="l"/>
                <a:tab pos="1313162" algn="l"/>
                <a:tab pos="1969745" algn="l"/>
                <a:tab pos="2626327" algn="l"/>
                <a:tab pos="3282907" algn="l"/>
                <a:tab pos="3939490" algn="l"/>
                <a:tab pos="4596072" algn="l"/>
                <a:tab pos="5252653" algn="l"/>
              </a:tabLst>
              <a:defRPr/>
            </a:pPr>
            <a:r>
              <a:rPr kumimoji="0" lang="en-US" sz="2500" b="0" i="0" u="none" strike="noStrike" kern="1200" cap="none" spc="0" normalizeH="0" baseline="0" noProof="0" dirty="0" err="1">
                <a:ln>
                  <a:noFill/>
                </a:ln>
                <a:solidFill>
                  <a:srgbClr val="0070C0"/>
                </a:solidFill>
                <a:effectLst/>
                <a:uLnTx/>
                <a:uFillTx/>
                <a:latin typeface="Consolas" pitchFamily="49" charset="0"/>
                <a:ea typeface="+mn-ea"/>
                <a:cs typeface="+mn-cs"/>
              </a:rPr>
              <a:t>addi</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x5</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x0</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10</a:t>
            </a:r>
            <a:endPar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endParaRPr>
          </a:p>
          <a:p>
            <a:pPr marL="0" marR="0" lvl="0" indent="0" algn="l" defTabSz="914400" rtl="0" eaLnBrk="1" fontAlgn="auto" latinLnBrk="0" hangingPunct="1">
              <a:lnSpc>
                <a:spcPct val="89000"/>
              </a:lnSpc>
              <a:spcBef>
                <a:spcPts val="0"/>
              </a:spcBef>
              <a:spcAft>
                <a:spcPts val="0"/>
              </a:spcAft>
              <a:buClrTx/>
              <a:buSzTx/>
              <a:buFontTx/>
              <a:buNone/>
              <a:tabLst>
                <a:tab pos="829366" algn="l"/>
                <a:tab pos="1313162" algn="l"/>
                <a:tab pos="1969745" algn="l"/>
                <a:tab pos="2626327" algn="l"/>
                <a:tab pos="3282907" algn="l"/>
                <a:tab pos="3939490" algn="l"/>
                <a:tab pos="4596072" algn="l"/>
                <a:tab pos="5252653" algn="l"/>
              </a:tabLst>
              <a:defRPr/>
            </a:pPr>
            <a:r>
              <a:rPr kumimoji="0" lang="en-US" sz="2500" b="0" i="0" u="none" strike="noStrike" kern="1200" cap="none" spc="0" normalizeH="0" baseline="0" noProof="0" dirty="0" err="1">
                <a:ln>
                  <a:noFill/>
                </a:ln>
                <a:solidFill>
                  <a:srgbClr val="0070C0"/>
                </a:solidFill>
                <a:effectLst/>
                <a:uLnTx/>
                <a:uFillTx/>
                <a:latin typeface="Consolas" pitchFamily="49" charset="0"/>
                <a:ea typeface="+mn-ea"/>
                <a:cs typeface="+mn-cs"/>
              </a:rPr>
              <a:t>muli</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x5</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x5</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2</a:t>
            </a:r>
            <a:endPar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endParaRPr>
          </a:p>
          <a:p>
            <a:pPr marL="0" marR="0" lvl="0" indent="0" algn="l" defTabSz="914400" rtl="0" eaLnBrk="1" fontAlgn="auto" latinLnBrk="0" hangingPunct="1">
              <a:lnSpc>
                <a:spcPct val="89000"/>
              </a:lnSpc>
              <a:spcBef>
                <a:spcPts val="0"/>
              </a:spcBef>
              <a:spcAft>
                <a:spcPts val="0"/>
              </a:spcAft>
              <a:buClrTx/>
              <a:buSzTx/>
              <a:buFontTx/>
              <a:buNone/>
              <a:tabLst>
                <a:tab pos="829366" algn="l"/>
                <a:tab pos="1313162" algn="l"/>
                <a:tab pos="1969745" algn="l"/>
                <a:tab pos="2626327" algn="l"/>
                <a:tab pos="3282907" algn="l"/>
                <a:tab pos="3939490" algn="l"/>
                <a:tab pos="4596072" algn="l"/>
                <a:tab pos="5252653" algn="l"/>
              </a:tabLst>
              <a:defRPr/>
            </a:pPr>
            <a:r>
              <a:rPr kumimoji="0" lang="en-US" sz="2500" b="0" i="0" u="none" strike="noStrike" kern="1200" cap="none" spc="0" normalizeH="0" baseline="0" noProof="0" dirty="0" err="1">
                <a:ln>
                  <a:noFill/>
                </a:ln>
                <a:solidFill>
                  <a:srgbClr val="0070C0"/>
                </a:solidFill>
                <a:effectLst/>
                <a:uLnTx/>
                <a:uFillTx/>
                <a:latin typeface="Consolas" pitchFamily="49" charset="0"/>
                <a:ea typeface="+mn-ea"/>
                <a:cs typeface="+mn-cs"/>
              </a:rPr>
              <a:t>addi</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x5</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x5</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15</a:t>
            </a:r>
            <a:endPar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endParaRPr>
          </a:p>
        </p:txBody>
      </p:sp>
      <p:pic>
        <p:nvPicPr>
          <p:cNvPr id="1027" name="Picture 3"/>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4827116" y="4887192"/>
            <a:ext cx="2238052" cy="150703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4"/>
          <p:cNvSpPr>
            <a:spLocks noGrp="1"/>
          </p:cNvSpPr>
          <p:nvPr>
            <p:ph type="title"/>
            <p:custDataLst>
              <p:tags r:id="rId2"/>
            </p:custDataLst>
          </p:nvPr>
        </p:nvSpPr>
        <p:spPr>
          <a:xfrm>
            <a:off x="91440" y="-76200"/>
            <a:ext cx="8961120" cy="887417"/>
          </a:xfrm>
        </p:spPr>
        <p:txBody>
          <a:bodyPr>
            <a:normAutofit fontScale="90000"/>
          </a:bodyPr>
          <a:lstStyle/>
          <a:p>
            <a:r>
              <a:rPr lang="en-US" dirty="0" smtClean="0">
                <a:solidFill>
                  <a:schemeClr val="tx2"/>
                </a:solidFill>
              </a:rPr>
              <a:t>Big Picture: Where are we going?</a:t>
            </a:r>
            <a:endParaRPr lang="en-US" dirty="0">
              <a:solidFill>
                <a:schemeClr val="tx2"/>
              </a:solidFill>
            </a:endParaRPr>
          </a:p>
        </p:txBody>
      </p:sp>
      <p:sp>
        <p:nvSpPr>
          <p:cNvPr id="4" name="Slide Number Placeholder 3"/>
          <p:cNvSpPr>
            <a:spLocks noGrp="1"/>
          </p:cNvSpPr>
          <p:nvPr>
            <p:ph type="sldNum" sz="quarter" idx="10"/>
            <p:custDataLst>
              <p:tags r:id="rId3"/>
            </p:custDataLst>
          </p:nvPr>
        </p:nvSpPr>
        <p:spPr>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9EB2656-1F71-48FF-8CBF-4CFD95C1BAB2}" type="slidenum">
              <a:rPr kumimoji="0" lang="en-US" sz="1600" b="0" i="0" u="none" strike="noStrike" kern="1200" cap="small" spc="0" normalizeH="0" baseline="0" noProof="0" smtClean="0">
                <a:ln>
                  <a:noFill/>
                </a:ln>
                <a:solidFill>
                  <a:srgbClr val="424242">
                    <a:lumMod val="75000"/>
                  </a:srgbClr>
                </a:solidFill>
                <a:effectLst/>
                <a:uLnTx/>
                <a:uFillTx/>
                <a:latin typeface="Source Sans Pro"/>
                <a:ea typeface="+mn-ea"/>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US" sz="1600" b="0" i="0" u="none" strike="noStrike" kern="1200" cap="small" spc="0" normalizeH="0" baseline="0" noProof="0" dirty="0">
              <a:ln>
                <a:noFill/>
              </a:ln>
              <a:solidFill>
                <a:srgbClr val="424242">
                  <a:lumMod val="75000"/>
                </a:srgbClr>
              </a:solidFill>
              <a:effectLst/>
              <a:uLnTx/>
              <a:uFillTx/>
              <a:latin typeface="Source Sans Pro"/>
              <a:ea typeface="+mn-ea"/>
            </a:endParaRPr>
          </a:p>
        </p:txBody>
      </p:sp>
      <p:sp>
        <p:nvSpPr>
          <p:cNvPr id="7" name="Text Box 2"/>
          <p:cNvSpPr txBox="1">
            <a:spLocks noChangeArrowheads="1"/>
          </p:cNvSpPr>
          <p:nvPr>
            <p:custDataLst>
              <p:tags r:id="rId4"/>
            </p:custDataLst>
          </p:nvPr>
        </p:nvSpPr>
        <p:spPr bwMode="auto">
          <a:xfrm>
            <a:off x="2420520" y="770673"/>
            <a:ext cx="3110400" cy="829527"/>
          </a:xfrm>
          <a:prstGeom prst="rect">
            <a:avLst/>
          </a:prstGeom>
          <a:noFill/>
          <a:ln w="9525">
            <a:noFill/>
            <a:round/>
            <a:headEnd/>
            <a:tailEnd/>
          </a:ln>
          <a:effectLst/>
        </p:spPr>
        <p:txBody>
          <a:bodyPr lIns="90000" tIns="83808" rIns="90000" bIns="45000"/>
          <a:lstStyle/>
          <a:p>
            <a:pPr marL="0" marR="0" lvl="0" indent="0" algn="l" defTabSz="914400" rtl="0" eaLnBrk="1" fontAlgn="auto" latinLnBrk="0" hangingPunct="1">
              <a:lnSpc>
                <a:spcPct val="89000"/>
              </a:lnSpc>
              <a:spcBef>
                <a:spcPts val="0"/>
              </a:spcBef>
              <a:spcAft>
                <a:spcPts val="0"/>
              </a:spcAft>
              <a:buClrTx/>
              <a:buSzTx/>
              <a:buFontTx/>
              <a:buNone/>
              <a:tabLst>
                <a:tab pos="656582" algn="l"/>
                <a:tab pos="1313162" algn="l"/>
                <a:tab pos="1969745" algn="l"/>
                <a:tab pos="2626327" algn="l"/>
              </a:tabLst>
              <a:defRPr/>
            </a:pPr>
            <a:r>
              <a:rPr kumimoji="0" lang="en-US" sz="2500" b="0" i="0" u="none" strike="noStrike" kern="1200" cap="none" spc="0" normalizeH="0" baseline="0" noProof="0" dirty="0" err="1">
                <a:ln>
                  <a:noFill/>
                </a:ln>
                <a:solidFill>
                  <a:srgbClr val="0070C0"/>
                </a:solidFill>
                <a:effectLst/>
                <a:uLnTx/>
                <a:uFillTx/>
                <a:latin typeface="Consolas" pitchFamily="49" charset="0"/>
                <a:ea typeface="+mn-ea"/>
                <a:cs typeface="+mn-cs"/>
              </a:rPr>
              <a:t>int</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x = 10;</a:t>
            </a:r>
          </a:p>
          <a:p>
            <a:pPr marL="0" marR="0" lvl="0" indent="0" algn="l" defTabSz="914400" rtl="0" eaLnBrk="1" fontAlgn="auto" latinLnBrk="0" hangingPunct="1">
              <a:lnSpc>
                <a:spcPct val="89000"/>
              </a:lnSpc>
              <a:spcBef>
                <a:spcPts val="0"/>
              </a:spcBef>
              <a:spcAft>
                <a:spcPts val="0"/>
              </a:spcAft>
              <a:buClrTx/>
              <a:buSzTx/>
              <a:buFontTx/>
              <a:buNone/>
              <a:tabLst>
                <a:tab pos="656582" algn="l"/>
                <a:tab pos="1313162" algn="l"/>
                <a:tab pos="1969745" algn="l"/>
                <a:tab pos="2626327" algn="l"/>
              </a:tabLst>
              <a:defRPr/>
            </a:pP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x =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2 * x </a:t>
            </a:r>
            <a:r>
              <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rPr>
              <a:t>+ </a:t>
            </a:r>
            <a:r>
              <a:rPr kumimoji="0" lang="en-US" sz="2500" b="0" i="0" u="none" strike="noStrike" kern="1200" cap="none" spc="0" normalizeH="0" baseline="0" noProof="0" dirty="0" smtClean="0">
                <a:ln>
                  <a:noFill/>
                </a:ln>
                <a:solidFill>
                  <a:srgbClr val="0070C0"/>
                </a:solidFill>
                <a:effectLst/>
                <a:uLnTx/>
                <a:uFillTx/>
                <a:latin typeface="Consolas" pitchFamily="49" charset="0"/>
                <a:ea typeface="+mn-ea"/>
                <a:cs typeface="+mn-cs"/>
              </a:rPr>
              <a:t>15;</a:t>
            </a:r>
            <a:endParaRPr kumimoji="0" lang="en-US" sz="2500" b="0" i="0" u="none" strike="noStrike" kern="1200" cap="none" spc="0" normalizeH="0" baseline="0" noProof="0" dirty="0">
              <a:ln>
                <a:noFill/>
              </a:ln>
              <a:solidFill>
                <a:srgbClr val="0070C0"/>
              </a:solidFill>
              <a:effectLst/>
              <a:uLnTx/>
              <a:uFillTx/>
              <a:latin typeface="Consolas" pitchFamily="49" charset="0"/>
              <a:ea typeface="+mn-ea"/>
              <a:cs typeface="+mn-cs"/>
            </a:endParaRPr>
          </a:p>
        </p:txBody>
      </p:sp>
      <p:sp>
        <p:nvSpPr>
          <p:cNvPr id="8" name="Text Box 3"/>
          <p:cNvSpPr txBox="1">
            <a:spLocks noChangeArrowheads="1"/>
          </p:cNvSpPr>
          <p:nvPr>
            <p:custDataLst>
              <p:tags r:id="rId5"/>
            </p:custDataLst>
          </p:nvPr>
        </p:nvSpPr>
        <p:spPr bwMode="auto">
          <a:xfrm>
            <a:off x="963300" y="762000"/>
            <a:ext cx="430560" cy="495412"/>
          </a:xfrm>
          <a:prstGeom prst="rect">
            <a:avLst/>
          </a:prstGeom>
          <a:noFill/>
          <a:ln w="9525">
            <a:noFill/>
            <a:round/>
            <a:headEnd/>
            <a:tailEnd/>
          </a:ln>
          <a:effectLst/>
        </p:spPr>
        <p:txBody>
          <a:bodyPr wrap="none" lIns="90000" tIns="73224" rIns="90000" bIns="4500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900" b="0" i="0" u="none" strike="noStrike" kern="1200" cap="none" spc="0" normalizeH="0" baseline="0" noProof="0" dirty="0">
                <a:ln>
                  <a:noFill/>
                </a:ln>
                <a:solidFill>
                  <a:srgbClr val="424242"/>
                </a:solidFill>
                <a:effectLst/>
                <a:uLnTx/>
                <a:uFillTx/>
                <a:latin typeface="Calibri" pitchFamily="34" charset="0"/>
                <a:ea typeface="+mn-ea"/>
                <a:cs typeface="+mn-cs"/>
              </a:rPr>
              <a:t>C</a:t>
            </a:r>
          </a:p>
        </p:txBody>
      </p:sp>
      <p:sp>
        <p:nvSpPr>
          <p:cNvPr id="10" name="AutoShape 4"/>
          <p:cNvSpPr>
            <a:spLocks noChangeArrowheads="1"/>
          </p:cNvSpPr>
          <p:nvPr>
            <p:custDataLst>
              <p:tags r:id="rId6"/>
            </p:custDataLst>
          </p:nvPr>
        </p:nvSpPr>
        <p:spPr bwMode="auto">
          <a:xfrm>
            <a:off x="38100" y="1244867"/>
            <a:ext cx="2280960" cy="622145"/>
          </a:xfrm>
          <a:prstGeom prst="downArrow">
            <a:avLst>
              <a:gd name="adj1" fmla="val 70028"/>
              <a:gd name="adj2" fmla="val 51169"/>
            </a:avLst>
          </a:prstGeom>
          <a:solidFill>
            <a:schemeClr val="accent5"/>
          </a:solidFill>
          <a:ln w="9525">
            <a:solidFill>
              <a:srgbClr val="000000"/>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r>
              <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rPr>
              <a:t>compiler</a:t>
            </a:r>
          </a:p>
        </p:txBody>
      </p:sp>
      <p:sp>
        <p:nvSpPr>
          <p:cNvPr id="12" name="Text Box 6"/>
          <p:cNvSpPr txBox="1">
            <a:spLocks noChangeArrowheads="1"/>
          </p:cNvSpPr>
          <p:nvPr>
            <p:custDataLst>
              <p:tags r:id="rId7"/>
            </p:custDataLst>
          </p:nvPr>
        </p:nvSpPr>
        <p:spPr bwMode="auto">
          <a:xfrm>
            <a:off x="317460" y="1790812"/>
            <a:ext cx="1722240" cy="1322059"/>
          </a:xfrm>
          <a:prstGeom prst="rect">
            <a:avLst/>
          </a:prstGeom>
          <a:noFill/>
          <a:ln w="9525">
            <a:noFill/>
            <a:round/>
            <a:headEnd/>
            <a:tailEnd/>
          </a:ln>
          <a:effectLst/>
        </p:spPr>
        <p:txBody>
          <a:bodyPr wrap="none" lIns="90000" tIns="73224" rIns="90000" bIns="45000"/>
          <a:lstStyle/>
          <a:p>
            <a:pPr marL="0" marR="0" lvl="0" indent="0" algn="ctr" defTabSz="914400" rtl="0" eaLnBrk="1" fontAlgn="auto" latinLnBrk="0" hangingPunct="1">
              <a:lnSpc>
                <a:spcPct val="90000"/>
              </a:lnSpc>
              <a:spcBef>
                <a:spcPts val="0"/>
              </a:spcBef>
              <a:spcAft>
                <a:spcPts val="0"/>
              </a:spcAft>
              <a:buClrTx/>
              <a:buSzTx/>
              <a:buFontTx/>
              <a:buNone/>
              <a:tabLst>
                <a:tab pos="656582" algn="l"/>
                <a:tab pos="1313162" algn="l"/>
              </a:tabLst>
              <a:defRPr/>
            </a:pPr>
            <a:r>
              <a:rPr kumimoji="0" lang="en-US" sz="2900" b="0" i="0" u="none" strike="noStrike" kern="1200" cap="none" spc="0" normalizeH="0" baseline="0" noProof="0" dirty="0" smtClean="0">
                <a:ln>
                  <a:noFill/>
                </a:ln>
                <a:solidFill>
                  <a:srgbClr val="424242"/>
                </a:solidFill>
                <a:effectLst/>
                <a:uLnTx/>
                <a:uFillTx/>
                <a:latin typeface="Calibri" pitchFamily="34" charset="0"/>
                <a:ea typeface="+mn-ea"/>
                <a:cs typeface="+mn-cs"/>
              </a:rPr>
              <a:t>RISC-V</a:t>
            </a:r>
            <a:endParaRPr kumimoji="0" lang="en-US" sz="2900" b="0" i="0" u="none" strike="noStrike" kern="1200" cap="none" spc="0" normalizeH="0" baseline="0" noProof="0" dirty="0">
              <a:ln>
                <a:noFill/>
              </a:ln>
              <a:solidFill>
                <a:srgbClr val="424242"/>
              </a:solidFill>
              <a:effectLst/>
              <a:uLnTx/>
              <a:uFillTx/>
              <a:latin typeface="Calibri" pitchFamily="34" charset="0"/>
              <a:ea typeface="+mn-ea"/>
              <a:cs typeface="+mn-cs"/>
            </a:endParaRPr>
          </a:p>
          <a:p>
            <a:pPr marL="0" marR="0" lvl="0" indent="0" algn="ctr" defTabSz="914400" rtl="0" eaLnBrk="1" fontAlgn="auto" latinLnBrk="0" hangingPunct="1">
              <a:lnSpc>
                <a:spcPct val="90000"/>
              </a:lnSpc>
              <a:spcBef>
                <a:spcPts val="0"/>
              </a:spcBef>
              <a:spcAft>
                <a:spcPts val="0"/>
              </a:spcAft>
              <a:buClrTx/>
              <a:buSzTx/>
              <a:buFontTx/>
              <a:buNone/>
              <a:tabLst>
                <a:tab pos="656582" algn="l"/>
                <a:tab pos="1313162" algn="l"/>
              </a:tabLst>
              <a:defRPr/>
            </a:pPr>
            <a:r>
              <a:rPr kumimoji="0" lang="en-US" sz="2900" b="0" i="0" u="none" strike="noStrike" kern="1200" cap="none" spc="0" normalizeH="0" baseline="0" noProof="0" dirty="0" smtClean="0">
                <a:ln>
                  <a:noFill/>
                </a:ln>
                <a:solidFill>
                  <a:srgbClr val="424242"/>
                </a:solidFill>
                <a:effectLst/>
                <a:uLnTx/>
                <a:uFillTx/>
                <a:latin typeface="Calibri" pitchFamily="34" charset="0"/>
                <a:ea typeface="+mn-ea"/>
                <a:cs typeface="+mn-cs"/>
              </a:rPr>
              <a:t>assembly</a:t>
            </a:r>
            <a:endParaRPr kumimoji="0" lang="en-US" sz="29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15" name="Text Box 8"/>
          <p:cNvSpPr txBox="1">
            <a:spLocks noChangeArrowheads="1"/>
          </p:cNvSpPr>
          <p:nvPr>
            <p:custDataLst>
              <p:tags r:id="rId8"/>
            </p:custDataLst>
          </p:nvPr>
        </p:nvSpPr>
        <p:spPr bwMode="auto">
          <a:xfrm>
            <a:off x="434700" y="3130912"/>
            <a:ext cx="1487760" cy="1322059"/>
          </a:xfrm>
          <a:prstGeom prst="rect">
            <a:avLst/>
          </a:prstGeom>
          <a:noFill/>
          <a:ln w="9525">
            <a:noFill/>
            <a:round/>
            <a:headEnd/>
            <a:tailEnd/>
          </a:ln>
          <a:effectLst/>
        </p:spPr>
        <p:txBody>
          <a:bodyPr wrap="square" lIns="90000" tIns="73224" rIns="90000" bIns="45000"/>
          <a:lstStyle/>
          <a:p>
            <a:pPr marL="0" marR="0" lvl="0" indent="0" algn="ctr" defTabSz="914400" rtl="0" eaLnBrk="1" fontAlgn="auto" latinLnBrk="0" hangingPunct="1">
              <a:lnSpc>
                <a:spcPct val="90000"/>
              </a:lnSpc>
              <a:spcBef>
                <a:spcPts val="0"/>
              </a:spcBef>
              <a:spcAft>
                <a:spcPts val="0"/>
              </a:spcAft>
              <a:buClrTx/>
              <a:buSzTx/>
              <a:buFontTx/>
              <a:buNone/>
              <a:tabLst>
                <a:tab pos="656582" algn="l"/>
                <a:tab pos="1313162" algn="l"/>
              </a:tabLst>
              <a:defRPr/>
            </a:pPr>
            <a:r>
              <a:rPr kumimoji="0" lang="en-US" sz="2900" b="0" i="0" u="none" strike="noStrike" kern="1200" cap="none" spc="0" normalizeH="0" baseline="0" noProof="0" dirty="0">
                <a:ln>
                  <a:noFill/>
                </a:ln>
                <a:solidFill>
                  <a:srgbClr val="424242"/>
                </a:solidFill>
                <a:effectLst/>
                <a:uLnTx/>
                <a:uFillTx/>
                <a:latin typeface="Calibri" pitchFamily="34" charset="0"/>
                <a:ea typeface="+mn-ea"/>
                <a:cs typeface="+mn-cs"/>
              </a:rPr>
              <a:t>m</a:t>
            </a:r>
            <a:r>
              <a:rPr kumimoji="0" lang="en-US" sz="2900" b="0" i="0" u="none" strike="noStrike" kern="1200" cap="none" spc="0" normalizeH="0" baseline="0" noProof="0" dirty="0" smtClean="0">
                <a:ln>
                  <a:noFill/>
                </a:ln>
                <a:solidFill>
                  <a:srgbClr val="424242"/>
                </a:solidFill>
                <a:effectLst/>
                <a:uLnTx/>
                <a:uFillTx/>
                <a:latin typeface="Calibri" pitchFamily="34" charset="0"/>
                <a:ea typeface="+mn-ea"/>
                <a:cs typeface="+mn-cs"/>
              </a:rPr>
              <a:t>achine </a:t>
            </a:r>
          </a:p>
          <a:p>
            <a:pPr marL="0" marR="0" lvl="0" indent="0" algn="ctr" defTabSz="914400" rtl="0" eaLnBrk="1" fontAlgn="auto" latinLnBrk="0" hangingPunct="1">
              <a:lnSpc>
                <a:spcPct val="90000"/>
              </a:lnSpc>
              <a:spcBef>
                <a:spcPts val="0"/>
              </a:spcBef>
              <a:spcAft>
                <a:spcPts val="0"/>
              </a:spcAft>
              <a:buClrTx/>
              <a:buSzTx/>
              <a:buFontTx/>
              <a:buNone/>
              <a:tabLst>
                <a:tab pos="656582" algn="l"/>
                <a:tab pos="1313162" algn="l"/>
              </a:tabLst>
              <a:defRPr/>
            </a:pPr>
            <a:r>
              <a:rPr kumimoji="0" lang="en-US" sz="2900" b="0" i="0" u="none" strike="noStrike" kern="1200" cap="none" spc="0" normalizeH="0" baseline="0" noProof="0" dirty="0" smtClean="0">
                <a:ln>
                  <a:noFill/>
                </a:ln>
                <a:solidFill>
                  <a:srgbClr val="424242"/>
                </a:solidFill>
                <a:effectLst/>
                <a:uLnTx/>
                <a:uFillTx/>
                <a:latin typeface="Calibri" pitchFamily="34" charset="0"/>
                <a:ea typeface="+mn-ea"/>
                <a:cs typeface="+mn-cs"/>
              </a:rPr>
              <a:t>code</a:t>
            </a:r>
            <a:endParaRPr kumimoji="0" lang="en-US" sz="29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16" name="AutoShape 9"/>
          <p:cNvSpPr>
            <a:spLocks noChangeArrowheads="1"/>
          </p:cNvSpPr>
          <p:nvPr>
            <p:custDataLst>
              <p:tags r:id="rId9"/>
            </p:custDataLst>
          </p:nvPr>
        </p:nvSpPr>
        <p:spPr bwMode="auto">
          <a:xfrm>
            <a:off x="38100" y="2616467"/>
            <a:ext cx="2280960" cy="622145"/>
          </a:xfrm>
          <a:prstGeom prst="downArrow">
            <a:avLst>
              <a:gd name="adj1" fmla="val 70028"/>
              <a:gd name="adj2" fmla="val 53794"/>
            </a:avLst>
          </a:prstGeom>
          <a:solidFill>
            <a:schemeClr val="accent5"/>
          </a:solidFill>
          <a:ln w="9525">
            <a:solidFill>
              <a:srgbClr val="000000"/>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r>
              <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rPr>
              <a:t>assembler</a:t>
            </a:r>
          </a:p>
        </p:txBody>
      </p:sp>
      <p:sp>
        <p:nvSpPr>
          <p:cNvPr id="17" name="Rectangle 16"/>
          <p:cNvSpPr/>
          <p:nvPr>
            <p:custDataLst>
              <p:tags r:id="rId10"/>
            </p:custDataLst>
          </p:nvPr>
        </p:nvSpPr>
        <p:spPr>
          <a:xfrm>
            <a:off x="226080" y="4265467"/>
            <a:ext cx="1905000" cy="255454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smtClean="0">
                <a:ln>
                  <a:noFill/>
                </a:ln>
                <a:solidFill>
                  <a:srgbClr val="424242"/>
                </a:solidFill>
                <a:effectLst/>
                <a:uLnTx/>
                <a:uFillTx/>
                <a:latin typeface="Arial"/>
                <a:ea typeface="+mn-ea"/>
                <a:cs typeface="+mn-cs"/>
              </a:rPr>
              <a:t>CPU</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smtClean="0">
              <a:ln>
                <a:noFill/>
              </a:ln>
              <a:solidFill>
                <a:srgbClr val="424242"/>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smtClean="0">
                <a:ln>
                  <a:noFill/>
                </a:ln>
                <a:solidFill>
                  <a:srgbClr val="424242"/>
                </a:solidFill>
                <a:effectLst/>
                <a:uLnTx/>
                <a:uFillTx/>
                <a:latin typeface="Arial"/>
                <a:ea typeface="+mn-ea"/>
                <a:cs typeface="+mn-cs"/>
              </a:rPr>
              <a:t>Circuits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smtClean="0">
              <a:ln>
                <a:noFill/>
              </a:ln>
              <a:solidFill>
                <a:srgbClr val="424242"/>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rgbClr val="424242"/>
                </a:solidFill>
                <a:effectLst/>
                <a:uLnTx/>
                <a:uFillTx/>
                <a:latin typeface="Arial"/>
                <a:ea typeface="+mn-ea"/>
                <a:cs typeface="+mn-cs"/>
              </a:rPr>
              <a:t>Gates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smtClean="0">
              <a:ln>
                <a:noFill/>
              </a:ln>
              <a:solidFill>
                <a:srgbClr val="424242"/>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smtClean="0">
                <a:ln>
                  <a:noFill/>
                </a:ln>
                <a:solidFill>
                  <a:srgbClr val="424242"/>
                </a:solidFill>
                <a:effectLst/>
                <a:uLnTx/>
                <a:uFillTx/>
                <a:latin typeface="Arial"/>
                <a:ea typeface="+mn-ea"/>
                <a:cs typeface="+mn-cs"/>
              </a:rPr>
              <a:t>Transistors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smtClean="0">
              <a:ln>
                <a:noFill/>
              </a:ln>
              <a:solidFill>
                <a:srgbClr val="424242"/>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srgbClr val="424242"/>
                </a:solidFill>
                <a:effectLst/>
                <a:uLnTx/>
                <a:uFillTx/>
                <a:latin typeface="Arial"/>
                <a:ea typeface="+mn-ea"/>
                <a:cs typeface="+mn-cs"/>
              </a:rPr>
              <a:t>Silicon</a:t>
            </a:r>
          </a:p>
        </p:txBody>
      </p:sp>
      <p:sp>
        <p:nvSpPr>
          <p:cNvPr id="18" name="AutoShape 9"/>
          <p:cNvSpPr>
            <a:spLocks noChangeArrowheads="1"/>
          </p:cNvSpPr>
          <p:nvPr>
            <p:custDataLst>
              <p:tags r:id="rId11"/>
            </p:custDataLst>
          </p:nvPr>
        </p:nvSpPr>
        <p:spPr bwMode="auto">
          <a:xfrm>
            <a:off x="378480" y="3960667"/>
            <a:ext cx="1600200" cy="414392"/>
          </a:xfrm>
          <a:prstGeom prst="downArrow">
            <a:avLst>
              <a:gd name="adj1" fmla="val 70028"/>
              <a:gd name="adj2" fmla="val 55072"/>
            </a:avLst>
          </a:prstGeom>
          <a:solidFill>
            <a:schemeClr val="accent5"/>
          </a:solidFill>
          <a:ln w="9525">
            <a:solidFill>
              <a:srgbClr val="000000"/>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endPar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19" name="AutoShape 9"/>
          <p:cNvSpPr>
            <a:spLocks noChangeArrowheads="1"/>
          </p:cNvSpPr>
          <p:nvPr>
            <p:custDataLst>
              <p:tags r:id="rId12"/>
            </p:custDataLst>
          </p:nvPr>
        </p:nvSpPr>
        <p:spPr bwMode="auto">
          <a:xfrm>
            <a:off x="655484" y="4681571"/>
            <a:ext cx="1046189" cy="304800"/>
          </a:xfrm>
          <a:prstGeom prst="downArrow">
            <a:avLst>
              <a:gd name="adj1" fmla="val 40711"/>
              <a:gd name="adj2" fmla="val 68465"/>
            </a:avLst>
          </a:prstGeom>
          <a:solidFill>
            <a:schemeClr val="accent5"/>
          </a:solidFill>
          <a:ln w="9525">
            <a:solidFill>
              <a:schemeClr val="accent1"/>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endPar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22" name="AutoShape 9"/>
          <p:cNvSpPr>
            <a:spLocks noChangeArrowheads="1"/>
          </p:cNvSpPr>
          <p:nvPr>
            <p:custDataLst>
              <p:tags r:id="rId13"/>
            </p:custDataLst>
          </p:nvPr>
        </p:nvSpPr>
        <p:spPr bwMode="auto">
          <a:xfrm>
            <a:off x="880483" y="6331195"/>
            <a:ext cx="598661" cy="228600"/>
          </a:xfrm>
          <a:prstGeom prst="downArrow">
            <a:avLst>
              <a:gd name="adj1" fmla="val 43062"/>
              <a:gd name="adj2" fmla="val 55072"/>
            </a:avLst>
          </a:prstGeom>
          <a:solidFill>
            <a:schemeClr val="accent5"/>
          </a:solidFill>
          <a:ln w="9525">
            <a:solidFill>
              <a:schemeClr val="accent1"/>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endPar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23" name="AutoShape 9"/>
          <p:cNvSpPr>
            <a:spLocks noChangeArrowheads="1"/>
          </p:cNvSpPr>
          <p:nvPr>
            <p:custDataLst>
              <p:tags r:id="rId14"/>
            </p:custDataLst>
          </p:nvPr>
        </p:nvSpPr>
        <p:spPr bwMode="auto">
          <a:xfrm>
            <a:off x="731685" y="5277316"/>
            <a:ext cx="893789" cy="267984"/>
          </a:xfrm>
          <a:prstGeom prst="downArrow">
            <a:avLst>
              <a:gd name="adj1" fmla="val 51299"/>
              <a:gd name="adj2" fmla="val 61165"/>
            </a:avLst>
          </a:prstGeom>
          <a:solidFill>
            <a:schemeClr val="accent5"/>
          </a:solidFill>
          <a:ln w="9525">
            <a:solidFill>
              <a:schemeClr val="accent1"/>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endPar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sp>
        <p:nvSpPr>
          <p:cNvPr id="24" name="AutoShape 9"/>
          <p:cNvSpPr>
            <a:spLocks noChangeArrowheads="1"/>
          </p:cNvSpPr>
          <p:nvPr>
            <p:custDataLst>
              <p:tags r:id="rId15"/>
            </p:custDataLst>
          </p:nvPr>
        </p:nvSpPr>
        <p:spPr bwMode="auto">
          <a:xfrm>
            <a:off x="781205" y="5836245"/>
            <a:ext cx="795864" cy="267984"/>
          </a:xfrm>
          <a:prstGeom prst="downArrow">
            <a:avLst>
              <a:gd name="adj1" fmla="val 62219"/>
              <a:gd name="adj2" fmla="val 55072"/>
            </a:avLst>
          </a:prstGeom>
          <a:solidFill>
            <a:schemeClr val="accent5"/>
          </a:solidFill>
          <a:ln w="9525">
            <a:solidFill>
              <a:schemeClr val="accent1"/>
            </a:solidFill>
            <a:round/>
            <a:headEnd/>
            <a:tailEnd/>
          </a:ln>
          <a:effectLst/>
        </p:spPr>
        <p:txBody>
          <a:bodyPr wrap="none" lIns="90000" tIns="69695" rIns="90000" bIns="45000" anchor="ctr"/>
          <a:lstStyle/>
          <a:p>
            <a:pPr marL="0" marR="0" lvl="0" indent="0" algn="ctr" defTabSz="914400" rtl="0" eaLnBrk="1" fontAlgn="auto" latinLnBrk="0" hangingPunct="1">
              <a:lnSpc>
                <a:spcPct val="100000"/>
              </a:lnSpc>
              <a:spcBef>
                <a:spcPts val="0"/>
              </a:spcBef>
              <a:spcAft>
                <a:spcPts val="0"/>
              </a:spcAft>
              <a:buClrTx/>
              <a:buSzTx/>
              <a:buFontTx/>
              <a:buNone/>
              <a:tabLst>
                <a:tab pos="656582" algn="l"/>
                <a:tab pos="1313162" algn="l"/>
                <a:tab pos="1969745" algn="l"/>
              </a:tabLst>
              <a:defRPr/>
            </a:pPr>
            <a:endParaRPr kumimoji="0" lang="en-US" sz="2500" b="0" i="0" u="none" strike="noStrike" kern="1200" cap="none" spc="0" normalizeH="0" baseline="0" noProof="0" dirty="0">
              <a:ln>
                <a:noFill/>
              </a:ln>
              <a:solidFill>
                <a:srgbClr val="424242"/>
              </a:solidFill>
              <a:effectLst/>
              <a:uLnTx/>
              <a:uFillTx/>
              <a:latin typeface="Calibri" pitchFamily="34" charset="0"/>
              <a:ea typeface="+mn-ea"/>
              <a:cs typeface="+mn-cs"/>
            </a:endParaRPr>
          </a:p>
        </p:txBody>
      </p:sp>
      <p:cxnSp>
        <p:nvCxnSpPr>
          <p:cNvPr id="51" name="Straight Arrow Connector 50"/>
          <p:cNvCxnSpPr/>
          <p:nvPr/>
        </p:nvCxnSpPr>
        <p:spPr>
          <a:xfrm flipH="1">
            <a:off x="4673943" y="1827166"/>
            <a:ext cx="733218" cy="38473"/>
          </a:xfrm>
          <a:prstGeom prst="straightConnector1">
            <a:avLst/>
          </a:prstGeom>
          <a:ln>
            <a:no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flipH="1">
            <a:off x="4445343" y="2121509"/>
            <a:ext cx="1066800" cy="0"/>
          </a:xfrm>
          <a:prstGeom prst="straightConnector1">
            <a:avLst/>
          </a:prstGeom>
          <a:ln>
            <a:noFill/>
            <a:tailEnd type="arrow"/>
          </a:ln>
        </p:spPr>
        <p:style>
          <a:lnRef idx="1">
            <a:schemeClr val="accent1"/>
          </a:lnRef>
          <a:fillRef idx="0">
            <a:schemeClr val="accent1"/>
          </a:fillRef>
          <a:effectRef idx="0">
            <a:schemeClr val="accent1"/>
          </a:effectRef>
          <a:fontRef idx="minor">
            <a:schemeClr val="tx1"/>
          </a:fontRef>
        </p:style>
      </p:cxnSp>
      <p:sp>
        <p:nvSpPr>
          <p:cNvPr id="84" name="Text Box 7">
            <a:extLst>
              <a:ext uri="{FF2B5EF4-FFF2-40B4-BE49-F238E27FC236}">
                <a16:creationId xmlns:a16="http://schemas.microsoft.com/office/drawing/2014/main" id="{0F0D8A03-4AEF-C54A-90BB-20C15D4DFF30}"/>
              </a:ext>
            </a:extLst>
          </p:cNvPr>
          <p:cNvSpPr txBox="1">
            <a:spLocks noChangeArrowheads="1"/>
          </p:cNvSpPr>
          <p:nvPr>
            <p:custDataLst>
              <p:tags r:id="rId16"/>
            </p:custDataLst>
          </p:nvPr>
        </p:nvSpPr>
        <p:spPr bwMode="auto">
          <a:xfrm>
            <a:off x="2303625" y="2917049"/>
            <a:ext cx="6417035" cy="1130761"/>
          </a:xfrm>
          <a:prstGeom prst="rect">
            <a:avLst/>
          </a:prstGeom>
          <a:noFill/>
          <a:ln w="9525">
            <a:noFill/>
            <a:round/>
            <a:headEnd/>
            <a:tailEnd/>
          </a:ln>
          <a:effectLst/>
        </p:spPr>
        <p:txBody>
          <a:bodyPr lIns="90000" tIns="83808" rIns="90000" bIns="45000"/>
          <a:lstStyle/>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a:solidFill>
                  <a:schemeClr val="accent1"/>
                </a:solidFill>
                <a:latin typeface="Consolas" pitchFamily="49" charset="0"/>
              </a:rPr>
              <a:t>00000000101000000000001010010011</a:t>
            </a:r>
          </a:p>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smtClean="0">
                <a:solidFill>
                  <a:schemeClr val="accent1"/>
                </a:solidFill>
                <a:latin typeface="Consolas" pitchFamily="49" charset="0"/>
              </a:rPr>
              <a:t>00000000001000101000001010000000</a:t>
            </a:r>
            <a:endParaRPr lang="en-US" sz="2500" dirty="0">
              <a:solidFill>
                <a:schemeClr val="accent1"/>
              </a:solidFill>
              <a:latin typeface="Consolas" pitchFamily="49" charset="0"/>
            </a:endParaRPr>
          </a:p>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a:solidFill>
                  <a:schemeClr val="accent1"/>
                </a:solidFill>
                <a:latin typeface="Consolas" pitchFamily="49" charset="0"/>
              </a:rPr>
              <a:t>00000000111100101000001010010011</a:t>
            </a:r>
          </a:p>
        </p:txBody>
      </p:sp>
      <p:cxnSp>
        <p:nvCxnSpPr>
          <p:cNvPr id="93" name="Straight Connector 92"/>
          <p:cNvCxnSpPr/>
          <p:nvPr/>
        </p:nvCxnSpPr>
        <p:spPr>
          <a:xfrm flipH="1">
            <a:off x="2209800" y="4073099"/>
            <a:ext cx="4191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H="1">
            <a:off x="2209800" y="1600200"/>
            <a:ext cx="41910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95" name="TextBox 94"/>
          <p:cNvSpPr txBox="1"/>
          <p:nvPr/>
        </p:nvSpPr>
        <p:spPr>
          <a:xfrm>
            <a:off x="6400800" y="1295400"/>
            <a:ext cx="2651760" cy="830997"/>
          </a:xfrm>
          <a:prstGeom prst="rect">
            <a:avLst/>
          </a:prstGeom>
          <a:noFill/>
          <a:ln w="38100">
            <a:solidFill>
              <a:schemeClr val="accent3"/>
            </a:solidFill>
          </a:ln>
        </p:spPr>
        <p:txBody>
          <a:bodyPr wrap="square" rtlCol="0">
            <a:spAutoFit/>
          </a:bodyPr>
          <a:lstStyle/>
          <a:p>
            <a:r>
              <a:rPr lang="en-US" sz="2400" smtClean="0">
                <a:solidFill>
                  <a:schemeClr val="accent3"/>
                </a:solidFill>
              </a:rPr>
              <a:t>High Level Languages</a:t>
            </a:r>
            <a:endParaRPr lang="en-US" sz="2400" dirty="0">
              <a:solidFill>
                <a:schemeClr val="accent3"/>
              </a:solidFill>
            </a:endParaRPr>
          </a:p>
        </p:txBody>
      </p:sp>
      <p:sp>
        <p:nvSpPr>
          <p:cNvPr id="96" name="TextBox 95"/>
          <p:cNvSpPr txBox="1"/>
          <p:nvPr/>
        </p:nvSpPr>
        <p:spPr>
          <a:xfrm>
            <a:off x="6400800" y="3974141"/>
            <a:ext cx="2651760" cy="830997"/>
          </a:xfrm>
          <a:prstGeom prst="rect">
            <a:avLst/>
          </a:prstGeom>
          <a:solidFill>
            <a:schemeClr val="bg1"/>
          </a:solidFill>
          <a:ln w="38100">
            <a:solidFill>
              <a:schemeClr val="accent3"/>
            </a:solidFill>
          </a:ln>
        </p:spPr>
        <p:txBody>
          <a:bodyPr wrap="square" rtlCol="0">
            <a:spAutoFit/>
          </a:bodyPr>
          <a:lstStyle/>
          <a:p>
            <a:r>
              <a:rPr lang="en-US" sz="2400" dirty="0" smtClean="0">
                <a:solidFill>
                  <a:schemeClr val="accent3"/>
                </a:solidFill>
              </a:rPr>
              <a:t>Instruction Set</a:t>
            </a:r>
          </a:p>
          <a:p>
            <a:r>
              <a:rPr lang="en-US" sz="2400" dirty="0" smtClean="0">
                <a:solidFill>
                  <a:schemeClr val="accent3"/>
                </a:solidFill>
              </a:rPr>
              <a:t>Architecture (ISA)</a:t>
            </a:r>
            <a:endParaRPr lang="en-US" sz="2400" dirty="0">
              <a:solidFill>
                <a:schemeClr val="accent3"/>
              </a:solidFill>
            </a:endParaRPr>
          </a:p>
        </p:txBody>
      </p:sp>
    </p:spTree>
    <p:extLst>
      <p:ext uri="{BB962C8B-B14F-4D97-AF65-F5344CB8AC3E}">
        <p14:creationId xmlns:p14="http://schemas.microsoft.com/office/powerpoint/2010/main" val="13743490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Takeaway</a:t>
            </a:r>
            <a:endParaRPr lang="en-US" dirty="0"/>
          </a:p>
        </p:txBody>
      </p:sp>
      <p:sp>
        <p:nvSpPr>
          <p:cNvPr id="4" name="Content Placeholder 3"/>
          <p:cNvSpPr>
            <a:spLocks noGrp="1"/>
          </p:cNvSpPr>
          <p:nvPr>
            <p:ph idx="1"/>
          </p:nvPr>
        </p:nvSpPr>
        <p:spPr>
          <a:xfrm>
            <a:off x="0" y="914400"/>
            <a:ext cx="9067800" cy="5867400"/>
          </a:xfrm>
        </p:spPr>
        <p:txBody>
          <a:bodyPr>
            <a:normAutofit/>
          </a:bodyPr>
          <a:lstStyle/>
          <a:p>
            <a:pPr marL="0" indent="0">
              <a:buNone/>
            </a:pPr>
            <a:r>
              <a:rPr lang="en-US" sz="3200" dirty="0" smtClean="0">
                <a:solidFill>
                  <a:schemeClr val="accent1"/>
                </a:solidFill>
              </a:rPr>
              <a:t>Compiler</a:t>
            </a:r>
            <a:r>
              <a:rPr lang="en-US" sz="3200" dirty="0" smtClean="0"/>
              <a:t> </a:t>
            </a:r>
            <a:r>
              <a:rPr lang="en-US" sz="3200" dirty="0"/>
              <a:t>produces assembly files </a:t>
            </a:r>
            <a:endParaRPr lang="en-US" sz="3200" dirty="0" smtClean="0"/>
          </a:p>
          <a:p>
            <a:pPr marL="228600" lvl="1" indent="0">
              <a:buNone/>
            </a:pPr>
            <a:r>
              <a:rPr lang="en-US" sz="2800" dirty="0" smtClean="0"/>
              <a:t>  (</a:t>
            </a:r>
            <a:r>
              <a:rPr lang="en-US" sz="2800" dirty="0"/>
              <a:t>contain </a:t>
            </a:r>
            <a:r>
              <a:rPr lang="en-US" sz="2800" dirty="0" smtClean="0"/>
              <a:t>RISC-V </a:t>
            </a:r>
            <a:r>
              <a:rPr lang="en-US" sz="2800" dirty="0"/>
              <a:t>assembly, pseudo-instructions, </a:t>
            </a:r>
            <a:r>
              <a:rPr lang="en-US" sz="2800" dirty="0" smtClean="0"/>
              <a:t>  </a:t>
            </a:r>
          </a:p>
          <a:p>
            <a:pPr marL="228600" lvl="1" indent="0">
              <a:buNone/>
            </a:pPr>
            <a:r>
              <a:rPr lang="en-US" sz="2800" dirty="0"/>
              <a:t> </a:t>
            </a:r>
            <a:r>
              <a:rPr lang="en-US" sz="2800" dirty="0" smtClean="0"/>
              <a:t> directives</a:t>
            </a:r>
            <a:r>
              <a:rPr lang="en-US" sz="2800" dirty="0"/>
              <a:t>, etc.)</a:t>
            </a:r>
          </a:p>
          <a:p>
            <a:pPr marL="0" indent="0">
              <a:buNone/>
            </a:pPr>
            <a:r>
              <a:rPr lang="en-US" sz="3200" dirty="0">
                <a:solidFill>
                  <a:schemeClr val="accent1"/>
                </a:solidFill>
              </a:rPr>
              <a:t>A</a:t>
            </a:r>
            <a:r>
              <a:rPr lang="en-US" sz="3200" dirty="0" smtClean="0">
                <a:solidFill>
                  <a:schemeClr val="accent1"/>
                </a:solidFill>
              </a:rPr>
              <a:t>ssembler</a:t>
            </a:r>
            <a:r>
              <a:rPr lang="en-US" sz="3200" dirty="0" smtClean="0"/>
              <a:t> </a:t>
            </a:r>
            <a:r>
              <a:rPr lang="en-US" sz="3200" dirty="0"/>
              <a:t>produces object files </a:t>
            </a:r>
            <a:endParaRPr lang="en-US" sz="3200" dirty="0" smtClean="0"/>
          </a:p>
          <a:p>
            <a:pPr marL="228600" lvl="1" indent="0">
              <a:buNone/>
            </a:pPr>
            <a:r>
              <a:rPr lang="en-US" sz="2800" dirty="0" smtClean="0"/>
              <a:t>  (</a:t>
            </a:r>
            <a:r>
              <a:rPr lang="en-US" sz="2800" dirty="0"/>
              <a:t>contain </a:t>
            </a:r>
            <a:r>
              <a:rPr lang="en-US" sz="2800" dirty="0" smtClean="0"/>
              <a:t>RISC-V </a:t>
            </a:r>
            <a:r>
              <a:rPr lang="en-US" sz="2800" dirty="0"/>
              <a:t>machine code, missing symbols, </a:t>
            </a:r>
            <a:r>
              <a:rPr lang="en-US" sz="2800" dirty="0" smtClean="0"/>
              <a:t>  </a:t>
            </a:r>
          </a:p>
          <a:p>
            <a:pPr marL="228600" lvl="1" indent="0">
              <a:buNone/>
            </a:pPr>
            <a:r>
              <a:rPr lang="en-US" sz="2800" dirty="0"/>
              <a:t> </a:t>
            </a:r>
            <a:r>
              <a:rPr lang="en-US" sz="2800" dirty="0" smtClean="0"/>
              <a:t> some </a:t>
            </a:r>
            <a:r>
              <a:rPr lang="en-US" sz="2800" dirty="0"/>
              <a:t>layout information, etc.)</a:t>
            </a:r>
          </a:p>
          <a:p>
            <a:pPr marL="0" indent="0">
              <a:buNone/>
            </a:pPr>
            <a:r>
              <a:rPr lang="en-US" sz="3200" dirty="0">
                <a:solidFill>
                  <a:schemeClr val="accent1"/>
                </a:solidFill>
              </a:rPr>
              <a:t>L</a:t>
            </a:r>
            <a:r>
              <a:rPr lang="en-US" sz="3200" dirty="0" smtClean="0">
                <a:solidFill>
                  <a:schemeClr val="accent1"/>
                </a:solidFill>
              </a:rPr>
              <a:t>inker</a:t>
            </a:r>
            <a:r>
              <a:rPr lang="en-US" sz="3200" dirty="0" smtClean="0"/>
              <a:t> </a:t>
            </a:r>
            <a:r>
              <a:rPr lang="en-US" sz="3200" dirty="0"/>
              <a:t>joins object files into one </a:t>
            </a:r>
            <a:r>
              <a:rPr lang="en-US" sz="3200" dirty="0" smtClean="0"/>
              <a:t>executable file</a:t>
            </a:r>
          </a:p>
          <a:p>
            <a:pPr marL="228600" lvl="1" indent="0">
              <a:buNone/>
            </a:pPr>
            <a:r>
              <a:rPr lang="en-US" sz="2800" dirty="0" smtClean="0"/>
              <a:t>  (</a:t>
            </a:r>
            <a:r>
              <a:rPr lang="en-US" sz="2800" dirty="0"/>
              <a:t>contains </a:t>
            </a:r>
            <a:r>
              <a:rPr lang="en-US" sz="2800" dirty="0" smtClean="0"/>
              <a:t>RISC-V </a:t>
            </a:r>
            <a:r>
              <a:rPr lang="en-US" sz="2800" dirty="0"/>
              <a:t>machine code, no missing </a:t>
            </a:r>
            <a:r>
              <a:rPr lang="en-US" sz="2800" dirty="0" smtClean="0"/>
              <a:t>symbols, some </a:t>
            </a:r>
            <a:r>
              <a:rPr lang="en-US" sz="2800" dirty="0"/>
              <a:t>layout information)</a:t>
            </a:r>
          </a:p>
          <a:p>
            <a:pPr marL="0" indent="0">
              <a:buNone/>
            </a:pPr>
            <a:r>
              <a:rPr lang="en-US" sz="3200" dirty="0">
                <a:solidFill>
                  <a:schemeClr val="accent1"/>
                </a:solidFill>
              </a:rPr>
              <a:t>L</a:t>
            </a:r>
            <a:r>
              <a:rPr lang="en-US" sz="3200" dirty="0" smtClean="0">
                <a:solidFill>
                  <a:schemeClr val="accent1"/>
                </a:solidFill>
              </a:rPr>
              <a:t>oader</a:t>
            </a:r>
            <a:r>
              <a:rPr lang="en-US" sz="3200" dirty="0" smtClean="0"/>
              <a:t> puts program </a:t>
            </a:r>
            <a:r>
              <a:rPr lang="en-US" sz="3200" dirty="0"/>
              <a:t>into </a:t>
            </a:r>
            <a:r>
              <a:rPr lang="en-US" sz="3200" dirty="0" smtClean="0"/>
              <a:t>memory, jumps </a:t>
            </a:r>
            <a:r>
              <a:rPr lang="en-US" sz="3200" dirty="0"/>
              <a:t>to </a:t>
            </a:r>
            <a:r>
              <a:rPr lang="en-US" sz="3200" dirty="0" smtClean="0"/>
              <a:t>  </a:t>
            </a:r>
          </a:p>
          <a:p>
            <a:pPr marL="0" indent="0">
              <a:buNone/>
            </a:pPr>
            <a:r>
              <a:rPr lang="en-US" sz="3200" dirty="0"/>
              <a:t> </a:t>
            </a:r>
            <a:r>
              <a:rPr lang="en-US" sz="3200" dirty="0" smtClean="0"/>
              <a:t>    1</a:t>
            </a:r>
            <a:r>
              <a:rPr lang="en-US" sz="3200" baseline="30000" dirty="0" smtClean="0"/>
              <a:t>st</a:t>
            </a:r>
            <a:r>
              <a:rPr lang="en-US" sz="3200" dirty="0" smtClean="0"/>
              <a:t> </a:t>
            </a:r>
            <a:r>
              <a:rPr lang="en-US" sz="3200" dirty="0" err="1" smtClean="0"/>
              <a:t>insn</a:t>
            </a:r>
            <a:r>
              <a:rPr lang="en-US" sz="3200" dirty="0"/>
              <a:t>, </a:t>
            </a:r>
            <a:r>
              <a:rPr lang="en-US" sz="3200" dirty="0" smtClean="0"/>
              <a:t>and </a:t>
            </a:r>
            <a:r>
              <a:rPr lang="en-US" sz="3200" dirty="0"/>
              <a:t>starts executing a </a:t>
            </a:r>
            <a:r>
              <a:rPr lang="en-US" sz="3200" i="1" dirty="0" smtClean="0"/>
              <a:t>process</a:t>
            </a:r>
            <a:r>
              <a:rPr lang="en-US" sz="3200" dirty="0"/>
              <a:t> </a:t>
            </a:r>
            <a:r>
              <a:rPr lang="en-US" sz="3200" dirty="0" smtClean="0"/>
              <a:t> </a:t>
            </a:r>
          </a:p>
          <a:p>
            <a:pPr marL="0" indent="0">
              <a:buNone/>
            </a:pPr>
            <a:r>
              <a:rPr lang="en-US" sz="3200" dirty="0"/>
              <a:t> </a:t>
            </a:r>
            <a:r>
              <a:rPr lang="en-US" sz="3200" dirty="0" smtClean="0"/>
              <a:t>    (machine code)</a:t>
            </a:r>
          </a:p>
        </p:txBody>
      </p:sp>
      <p:sp>
        <p:nvSpPr>
          <p:cNvPr id="2" name="Slide Number Placeholder 1"/>
          <p:cNvSpPr>
            <a:spLocks noGrp="1"/>
          </p:cNvSpPr>
          <p:nvPr>
            <p:ph type="sldNum" sz="quarter" idx="12"/>
          </p:nvPr>
        </p:nvSpPr>
        <p:spPr/>
        <p:txBody>
          <a:bodyPr/>
          <a:lstStyle/>
          <a:p>
            <a:fld id="{DAD0A56F-BD0F-4BDF-9912-D1E89E9626C0}" type="slidenum">
              <a:rPr lang="en-US" smtClean="0"/>
              <a:t>30</a:t>
            </a:fld>
            <a:endParaRPr lang="en-US"/>
          </a:p>
        </p:txBody>
      </p:sp>
    </p:spTree>
    <p:extLst>
      <p:ext uri="{BB962C8B-B14F-4D97-AF65-F5344CB8AC3E}">
        <p14:creationId xmlns:p14="http://schemas.microsoft.com/office/powerpoint/2010/main" val="1469872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custDataLst>
              <p:tags r:id="rId1"/>
            </p:custDataLst>
          </p:nvPr>
        </p:nvSpPr>
        <p:spPr>
          <a:xfrm>
            <a:off x="228600" y="1659497"/>
            <a:ext cx="1295400" cy="762000"/>
          </a:xfrm>
          <a:prstGeom prst="roundRect">
            <a:avLst/>
          </a:prstGeom>
          <a:ln w="28575">
            <a:solidFill>
              <a:schemeClr val="accent1"/>
            </a:solidFill>
          </a:ln>
        </p:spPr>
        <p:txBody>
          <a:bodyPr wrap="none" lIns="0" tIns="0" rIns="0" bIns="0" rtlCol="0" anchor="ctr">
            <a:noAutofit/>
          </a:bodyPr>
          <a:lstStyle/>
          <a:p>
            <a:pPr algn="ctr"/>
            <a:r>
              <a:rPr lang="en-US" sz="2600" dirty="0" smtClean="0">
                <a:solidFill>
                  <a:schemeClr val="accent1"/>
                </a:solidFill>
              </a:rPr>
              <a:t>sum.c</a:t>
            </a:r>
            <a:endParaRPr lang="en-US" sz="2600" dirty="0">
              <a:solidFill>
                <a:schemeClr val="accent1"/>
              </a:solidFill>
            </a:endParaRPr>
          </a:p>
        </p:txBody>
      </p:sp>
      <p:grpSp>
        <p:nvGrpSpPr>
          <p:cNvPr id="17" name="Group 16"/>
          <p:cNvGrpSpPr/>
          <p:nvPr/>
        </p:nvGrpSpPr>
        <p:grpSpPr>
          <a:xfrm>
            <a:off x="1168746" y="939225"/>
            <a:ext cx="2641254" cy="1482272"/>
            <a:chOff x="1168746" y="939225"/>
            <a:chExt cx="2641254" cy="1482272"/>
          </a:xfrm>
        </p:grpSpPr>
        <p:sp>
          <p:nvSpPr>
            <p:cNvPr id="14" name="Rounded Rectangle 13"/>
            <p:cNvSpPr/>
            <p:nvPr>
              <p:custDataLst>
                <p:tags r:id="rId9"/>
              </p:custDataLst>
            </p:nvPr>
          </p:nvSpPr>
          <p:spPr>
            <a:xfrm>
              <a:off x="2514600" y="1659497"/>
              <a:ext cx="1295400" cy="762000"/>
            </a:xfrm>
            <a:prstGeom prst="roundRect">
              <a:avLst/>
            </a:prstGeom>
            <a:ln w="28575">
              <a:solidFill>
                <a:schemeClr val="accent1"/>
              </a:solidFill>
            </a:ln>
          </p:spPr>
          <p:txBody>
            <a:bodyPr wrap="none" lIns="0" tIns="0" rIns="0" bIns="0" rtlCol="0" anchor="ctr">
              <a:noAutofit/>
            </a:bodyPr>
            <a:lstStyle/>
            <a:p>
              <a:pPr algn="ctr"/>
              <a:r>
                <a:rPr lang="en-US" sz="2600" dirty="0" err="1" smtClean="0">
                  <a:solidFill>
                    <a:schemeClr val="accent1"/>
                  </a:solidFill>
                </a:rPr>
                <a:t>sum.s</a:t>
              </a:r>
              <a:endParaRPr lang="en-US" sz="2600" dirty="0">
                <a:solidFill>
                  <a:schemeClr val="accent1"/>
                </a:solidFill>
              </a:endParaRPr>
            </a:p>
          </p:txBody>
        </p:sp>
        <p:cxnSp>
          <p:nvCxnSpPr>
            <p:cNvPr id="19" name="Straight Arrow Connector 18"/>
            <p:cNvCxnSpPr/>
            <p:nvPr>
              <p:custDataLst>
                <p:tags r:id="rId10"/>
              </p:custDataLst>
            </p:nvPr>
          </p:nvCxnSpPr>
          <p:spPr>
            <a:xfrm>
              <a:off x="1524000" y="2040497"/>
              <a:ext cx="990600" cy="1588"/>
            </a:xfrm>
            <a:prstGeom prst="straightConnector1">
              <a:avLst/>
            </a:prstGeom>
            <a:ln w="762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168746" y="939225"/>
              <a:ext cx="1824538" cy="584775"/>
            </a:xfrm>
            <a:prstGeom prst="rect">
              <a:avLst/>
            </a:prstGeom>
            <a:noFill/>
          </p:spPr>
          <p:txBody>
            <a:bodyPr wrap="none" rtlCol="0">
              <a:spAutoFit/>
            </a:bodyPr>
            <a:lstStyle/>
            <a:p>
              <a:r>
                <a:rPr lang="en-US" sz="3200" dirty="0" smtClean="0">
                  <a:solidFill>
                    <a:srgbClr val="FF0000"/>
                  </a:solidFill>
                </a:rPr>
                <a:t>Compiler</a:t>
              </a:r>
            </a:p>
          </p:txBody>
        </p:sp>
      </p:grpSp>
      <p:sp>
        <p:nvSpPr>
          <p:cNvPr id="31" name="TextBox 30"/>
          <p:cNvSpPr txBox="1"/>
          <p:nvPr/>
        </p:nvSpPr>
        <p:spPr>
          <a:xfrm>
            <a:off x="-35969" y="2421497"/>
            <a:ext cx="1824538" cy="1077218"/>
          </a:xfrm>
          <a:prstGeom prst="rect">
            <a:avLst/>
          </a:prstGeom>
          <a:noFill/>
        </p:spPr>
        <p:txBody>
          <a:bodyPr wrap="none" rtlCol="0">
            <a:spAutoFit/>
          </a:bodyPr>
          <a:lstStyle/>
          <a:p>
            <a:pPr algn="ctr"/>
            <a:r>
              <a:rPr lang="en-US" sz="3200" dirty="0" smtClean="0">
                <a:solidFill>
                  <a:schemeClr val="accent1"/>
                </a:solidFill>
              </a:rPr>
              <a:t>C source</a:t>
            </a:r>
          </a:p>
          <a:p>
            <a:pPr algn="ctr"/>
            <a:r>
              <a:rPr lang="en-US" sz="3200" dirty="0" smtClean="0">
                <a:solidFill>
                  <a:schemeClr val="accent1"/>
                </a:solidFill>
              </a:rPr>
              <a:t>files</a:t>
            </a:r>
            <a:endParaRPr lang="en-US" sz="3200" dirty="0">
              <a:solidFill>
                <a:schemeClr val="accent1"/>
              </a:solidFill>
            </a:endParaRPr>
          </a:p>
        </p:txBody>
      </p:sp>
      <p:sp>
        <p:nvSpPr>
          <p:cNvPr id="35" name="TextBox 34"/>
          <p:cNvSpPr txBox="1"/>
          <p:nvPr/>
        </p:nvSpPr>
        <p:spPr>
          <a:xfrm>
            <a:off x="2273537" y="2492488"/>
            <a:ext cx="1915909" cy="1077218"/>
          </a:xfrm>
          <a:prstGeom prst="rect">
            <a:avLst/>
          </a:prstGeom>
          <a:noFill/>
        </p:spPr>
        <p:txBody>
          <a:bodyPr wrap="none" rtlCol="0">
            <a:spAutoFit/>
          </a:bodyPr>
          <a:lstStyle/>
          <a:p>
            <a:pPr algn="ctr"/>
            <a:r>
              <a:rPr lang="en-US" sz="3200" dirty="0" smtClean="0">
                <a:solidFill>
                  <a:schemeClr val="accent1"/>
                </a:solidFill>
              </a:rPr>
              <a:t>assembly</a:t>
            </a:r>
          </a:p>
          <a:p>
            <a:pPr algn="ctr"/>
            <a:r>
              <a:rPr lang="en-US" sz="3200" dirty="0" smtClean="0">
                <a:solidFill>
                  <a:schemeClr val="accent1"/>
                </a:solidFill>
              </a:rPr>
              <a:t>files</a:t>
            </a:r>
          </a:p>
        </p:txBody>
      </p:sp>
      <p:grpSp>
        <p:nvGrpSpPr>
          <p:cNvPr id="18" name="Group 17"/>
          <p:cNvGrpSpPr/>
          <p:nvPr/>
        </p:nvGrpSpPr>
        <p:grpSpPr>
          <a:xfrm>
            <a:off x="3492941" y="939225"/>
            <a:ext cx="2872369" cy="2376018"/>
            <a:chOff x="3492941" y="939225"/>
            <a:chExt cx="2872369" cy="2376018"/>
          </a:xfrm>
        </p:grpSpPr>
        <p:cxnSp>
          <p:nvCxnSpPr>
            <p:cNvPr id="21" name="Straight Arrow Connector 20"/>
            <p:cNvCxnSpPr/>
            <p:nvPr>
              <p:custDataLst>
                <p:tags r:id="rId7"/>
              </p:custDataLst>
            </p:nvPr>
          </p:nvCxnSpPr>
          <p:spPr>
            <a:xfrm>
              <a:off x="3810000" y="1964297"/>
              <a:ext cx="9906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26" name="Rounded Rectangle 25"/>
            <p:cNvSpPr/>
            <p:nvPr>
              <p:custDataLst>
                <p:tags r:id="rId8"/>
              </p:custDataLst>
            </p:nvPr>
          </p:nvSpPr>
          <p:spPr>
            <a:xfrm>
              <a:off x="4800600" y="1659497"/>
              <a:ext cx="1295400" cy="762000"/>
            </a:xfrm>
            <a:prstGeom prst="roundRect">
              <a:avLst/>
            </a:prstGeom>
            <a:ln w="28575">
              <a:solidFill>
                <a:schemeClr val="accent1"/>
              </a:solidFill>
            </a:ln>
          </p:spPr>
          <p:txBody>
            <a:bodyPr wrap="none" lIns="0" tIns="0" rIns="0" bIns="0" rtlCol="0" anchor="ctr">
              <a:noAutofit/>
            </a:bodyPr>
            <a:lstStyle/>
            <a:p>
              <a:pPr algn="ctr"/>
              <a:r>
                <a:rPr lang="en-US" sz="2600" dirty="0" err="1" smtClean="0">
                  <a:solidFill>
                    <a:schemeClr val="accent1"/>
                  </a:solidFill>
                </a:rPr>
                <a:t>sum.o</a:t>
              </a:r>
              <a:endParaRPr lang="en-US" sz="2600" dirty="0">
                <a:solidFill>
                  <a:schemeClr val="accent1"/>
                </a:solidFill>
              </a:endParaRPr>
            </a:p>
          </p:txBody>
        </p:sp>
        <p:sp>
          <p:nvSpPr>
            <p:cNvPr id="28" name="TextBox 27"/>
            <p:cNvSpPr txBox="1"/>
            <p:nvPr/>
          </p:nvSpPr>
          <p:spPr>
            <a:xfrm>
              <a:off x="3492941" y="939225"/>
              <a:ext cx="2121093" cy="584775"/>
            </a:xfrm>
            <a:prstGeom prst="rect">
              <a:avLst/>
            </a:prstGeom>
            <a:noFill/>
          </p:spPr>
          <p:txBody>
            <a:bodyPr wrap="none" rtlCol="0">
              <a:spAutoFit/>
            </a:bodyPr>
            <a:lstStyle/>
            <a:p>
              <a:r>
                <a:rPr lang="en-US" sz="3200" dirty="0" smtClean="0">
                  <a:solidFill>
                    <a:schemeClr val="accent4"/>
                  </a:solidFill>
                </a:rPr>
                <a:t>Assembler</a:t>
              </a:r>
              <a:endParaRPr lang="en-US" sz="3200" dirty="0">
                <a:solidFill>
                  <a:schemeClr val="accent4"/>
                </a:solidFill>
              </a:endParaRPr>
            </a:p>
          </p:txBody>
        </p:sp>
        <p:sp>
          <p:nvSpPr>
            <p:cNvPr id="36" name="TextBox 35"/>
            <p:cNvSpPr txBox="1"/>
            <p:nvPr/>
          </p:nvSpPr>
          <p:spPr>
            <a:xfrm>
              <a:off x="4790840" y="2730468"/>
              <a:ext cx="1574470" cy="584775"/>
            </a:xfrm>
            <a:prstGeom prst="rect">
              <a:avLst/>
            </a:prstGeom>
            <a:noFill/>
          </p:spPr>
          <p:txBody>
            <a:bodyPr wrap="none" rtlCol="0">
              <a:spAutoFit/>
            </a:bodyPr>
            <a:lstStyle/>
            <a:p>
              <a:r>
                <a:rPr lang="en-US" sz="3200" dirty="0" err="1">
                  <a:solidFill>
                    <a:schemeClr val="accent1"/>
                  </a:solidFill>
                </a:rPr>
                <a:t>o</a:t>
              </a:r>
              <a:r>
                <a:rPr lang="en-US" sz="3200" dirty="0" err="1" smtClean="0">
                  <a:solidFill>
                    <a:schemeClr val="accent1"/>
                  </a:solidFill>
                </a:rPr>
                <a:t>bj</a:t>
              </a:r>
              <a:r>
                <a:rPr lang="en-US" sz="3200" dirty="0" smtClean="0">
                  <a:solidFill>
                    <a:schemeClr val="accent1"/>
                  </a:solidFill>
                </a:rPr>
                <a:t> files</a:t>
              </a:r>
            </a:p>
          </p:txBody>
        </p:sp>
      </p:grpSp>
      <p:grpSp>
        <p:nvGrpSpPr>
          <p:cNvPr id="24" name="Group 23"/>
          <p:cNvGrpSpPr/>
          <p:nvPr/>
        </p:nvGrpSpPr>
        <p:grpSpPr>
          <a:xfrm>
            <a:off x="6035487" y="939225"/>
            <a:ext cx="3293291" cy="2091872"/>
            <a:chOff x="6035487" y="939225"/>
            <a:chExt cx="3293291" cy="2091872"/>
          </a:xfrm>
        </p:grpSpPr>
        <p:sp>
          <p:nvSpPr>
            <p:cNvPr id="29" name="Rounded Rectangle 28"/>
            <p:cNvSpPr/>
            <p:nvPr>
              <p:custDataLst>
                <p:tags r:id="rId5"/>
              </p:custDataLst>
            </p:nvPr>
          </p:nvSpPr>
          <p:spPr>
            <a:xfrm>
              <a:off x="7239000" y="2269097"/>
              <a:ext cx="1447800" cy="762000"/>
            </a:xfrm>
            <a:prstGeom prst="roundRect">
              <a:avLst/>
            </a:prstGeom>
            <a:ln w="28575">
              <a:solidFill>
                <a:schemeClr val="accent1"/>
              </a:solidFill>
            </a:ln>
          </p:spPr>
          <p:txBody>
            <a:bodyPr wrap="none" lIns="0" tIns="0" rIns="0" bIns="0" rtlCol="0" anchor="ctr">
              <a:noAutofit/>
            </a:bodyPr>
            <a:lstStyle/>
            <a:p>
              <a:pPr algn="ctr"/>
              <a:r>
                <a:rPr lang="en-US" sz="3200" dirty="0" smtClean="0">
                  <a:solidFill>
                    <a:schemeClr val="accent1"/>
                  </a:solidFill>
                </a:rPr>
                <a:t>sum</a:t>
              </a:r>
            </a:p>
          </p:txBody>
        </p:sp>
        <p:cxnSp>
          <p:nvCxnSpPr>
            <p:cNvPr id="40" name="Straight Arrow Connector 39"/>
            <p:cNvCxnSpPr/>
            <p:nvPr>
              <p:custDataLst>
                <p:tags r:id="rId6"/>
              </p:custDataLst>
            </p:nvPr>
          </p:nvCxnSpPr>
          <p:spPr>
            <a:xfrm>
              <a:off x="6096000" y="2040497"/>
              <a:ext cx="1066800" cy="457200"/>
            </a:xfrm>
            <a:prstGeom prst="straightConnector1">
              <a:avLst/>
            </a:prstGeom>
            <a:ln w="76200">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6035487" y="939225"/>
              <a:ext cx="1300356" cy="584775"/>
            </a:xfrm>
            <a:prstGeom prst="rect">
              <a:avLst/>
            </a:prstGeom>
            <a:noFill/>
          </p:spPr>
          <p:txBody>
            <a:bodyPr wrap="none" rtlCol="0">
              <a:spAutoFit/>
            </a:bodyPr>
            <a:lstStyle/>
            <a:p>
              <a:r>
                <a:rPr lang="en-US" sz="3200" dirty="0">
                  <a:solidFill>
                    <a:schemeClr val="accent6">
                      <a:lumMod val="50000"/>
                    </a:schemeClr>
                  </a:solidFill>
                </a:rPr>
                <a:t>L</a:t>
              </a:r>
              <a:r>
                <a:rPr lang="en-US" sz="3200" dirty="0" smtClean="0">
                  <a:solidFill>
                    <a:schemeClr val="accent6">
                      <a:lumMod val="50000"/>
                    </a:schemeClr>
                  </a:solidFill>
                </a:rPr>
                <a:t>inker</a:t>
              </a:r>
              <a:endParaRPr lang="en-US" sz="3200" dirty="0">
                <a:solidFill>
                  <a:schemeClr val="accent6">
                    <a:lumMod val="50000"/>
                  </a:schemeClr>
                </a:solidFill>
              </a:endParaRPr>
            </a:p>
          </p:txBody>
        </p:sp>
        <p:sp>
          <p:nvSpPr>
            <p:cNvPr id="37" name="TextBox 36"/>
            <p:cNvSpPr txBox="1"/>
            <p:nvPr/>
          </p:nvSpPr>
          <p:spPr>
            <a:xfrm>
              <a:off x="7162800" y="1219200"/>
              <a:ext cx="2165978" cy="1077218"/>
            </a:xfrm>
            <a:prstGeom prst="rect">
              <a:avLst/>
            </a:prstGeom>
            <a:noFill/>
          </p:spPr>
          <p:txBody>
            <a:bodyPr wrap="none" rtlCol="0">
              <a:spAutoFit/>
            </a:bodyPr>
            <a:lstStyle/>
            <a:p>
              <a:r>
                <a:rPr lang="en-US" sz="3200" dirty="0">
                  <a:solidFill>
                    <a:schemeClr val="accent1"/>
                  </a:solidFill>
                </a:rPr>
                <a:t>e</a:t>
              </a:r>
              <a:r>
                <a:rPr lang="en-US" sz="3200" dirty="0" smtClean="0">
                  <a:solidFill>
                    <a:schemeClr val="accent1"/>
                  </a:solidFill>
                </a:rPr>
                <a:t>xecutable</a:t>
              </a:r>
            </a:p>
            <a:p>
              <a:r>
                <a:rPr lang="en-US" sz="3200" dirty="0" smtClean="0">
                  <a:solidFill>
                    <a:schemeClr val="accent1"/>
                  </a:solidFill>
                </a:rPr>
                <a:t>program</a:t>
              </a:r>
            </a:p>
          </p:txBody>
        </p:sp>
      </p:grpSp>
      <p:cxnSp>
        <p:nvCxnSpPr>
          <p:cNvPr id="39" name="Straight Arrow Connector 38"/>
          <p:cNvCxnSpPr/>
          <p:nvPr>
            <p:custDataLst>
              <p:tags r:id="rId2"/>
            </p:custDataLst>
          </p:nvPr>
        </p:nvCxnSpPr>
        <p:spPr>
          <a:xfrm>
            <a:off x="7925594" y="3087463"/>
            <a:ext cx="0" cy="1460715"/>
          </a:xfrm>
          <a:prstGeom prst="straightConnector1">
            <a:avLst/>
          </a:prstGeom>
          <a:ln w="76200">
            <a:solidFill>
              <a:schemeClr val="accent3"/>
            </a:solidFill>
            <a:tailEnd type="arrow"/>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a:xfrm>
            <a:off x="6563902" y="3729309"/>
            <a:ext cx="2656298" cy="2951466"/>
            <a:chOff x="6934200" y="3729309"/>
            <a:chExt cx="2656298" cy="2951466"/>
          </a:xfrm>
        </p:grpSpPr>
        <p:sp>
          <p:nvSpPr>
            <p:cNvPr id="41" name="Rectangle 40"/>
            <p:cNvSpPr/>
            <p:nvPr>
              <p:custDataLst>
                <p:tags r:id="rId4"/>
              </p:custDataLst>
            </p:nvPr>
          </p:nvSpPr>
          <p:spPr>
            <a:xfrm>
              <a:off x="6934200" y="4548178"/>
              <a:ext cx="2057400" cy="2119891"/>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800" dirty="0" smtClean="0">
                  <a:solidFill>
                    <a:schemeClr val="tx2">
                      <a:lumMod val="50000"/>
                    </a:schemeClr>
                  </a:solidFill>
                </a:rPr>
                <a:t>Executing </a:t>
              </a:r>
            </a:p>
            <a:p>
              <a:pPr algn="ctr"/>
              <a:r>
                <a:rPr lang="en-US" sz="2800" dirty="0" smtClean="0">
                  <a:solidFill>
                    <a:schemeClr val="tx2">
                      <a:lumMod val="50000"/>
                    </a:schemeClr>
                  </a:solidFill>
                </a:rPr>
                <a:t>in</a:t>
              </a:r>
            </a:p>
            <a:p>
              <a:pPr algn="ctr"/>
              <a:r>
                <a:rPr lang="en-US" sz="2800" dirty="0" smtClean="0">
                  <a:solidFill>
                    <a:schemeClr val="tx2">
                      <a:lumMod val="50000"/>
                    </a:schemeClr>
                  </a:solidFill>
                </a:rPr>
                <a:t>Memory</a:t>
              </a:r>
              <a:endParaRPr lang="en-US" sz="2800" dirty="0">
                <a:solidFill>
                  <a:schemeClr val="tx2">
                    <a:lumMod val="50000"/>
                  </a:schemeClr>
                </a:solidFill>
              </a:endParaRPr>
            </a:p>
          </p:txBody>
        </p:sp>
        <p:sp>
          <p:nvSpPr>
            <p:cNvPr id="44" name="TextBox 43"/>
            <p:cNvSpPr txBox="1"/>
            <p:nvPr/>
          </p:nvSpPr>
          <p:spPr>
            <a:xfrm>
              <a:off x="8267700" y="3729309"/>
              <a:ext cx="1322798" cy="584775"/>
            </a:xfrm>
            <a:prstGeom prst="rect">
              <a:avLst/>
            </a:prstGeom>
            <a:noFill/>
          </p:spPr>
          <p:txBody>
            <a:bodyPr wrap="none" rtlCol="0">
              <a:spAutoFit/>
            </a:bodyPr>
            <a:lstStyle/>
            <a:p>
              <a:r>
                <a:rPr lang="en-US" sz="3200" dirty="0" smtClean="0">
                  <a:solidFill>
                    <a:schemeClr val="accent3"/>
                  </a:solidFill>
                </a:rPr>
                <a:t>loader</a:t>
              </a:r>
            </a:p>
          </p:txBody>
        </p:sp>
        <p:sp>
          <p:nvSpPr>
            <p:cNvPr id="45" name="TextBox 44"/>
            <p:cNvSpPr txBox="1"/>
            <p:nvPr/>
          </p:nvSpPr>
          <p:spPr>
            <a:xfrm>
              <a:off x="7010400" y="6096000"/>
              <a:ext cx="1450846" cy="584775"/>
            </a:xfrm>
            <a:prstGeom prst="rect">
              <a:avLst/>
            </a:prstGeom>
            <a:noFill/>
          </p:spPr>
          <p:txBody>
            <a:bodyPr wrap="none" rtlCol="0">
              <a:spAutoFit/>
            </a:bodyPr>
            <a:lstStyle/>
            <a:p>
              <a:r>
                <a:rPr lang="en-US" sz="3200" dirty="0" smtClean="0">
                  <a:solidFill>
                    <a:schemeClr val="accent1"/>
                  </a:solidFill>
                </a:rPr>
                <a:t>process</a:t>
              </a:r>
            </a:p>
          </p:txBody>
        </p:sp>
      </p:grpSp>
      <p:sp>
        <p:nvSpPr>
          <p:cNvPr id="46" name="TextBox 45"/>
          <p:cNvSpPr txBox="1"/>
          <p:nvPr/>
        </p:nvSpPr>
        <p:spPr>
          <a:xfrm>
            <a:off x="7924800" y="2949714"/>
            <a:ext cx="1266693" cy="707886"/>
          </a:xfrm>
          <a:prstGeom prst="rect">
            <a:avLst/>
          </a:prstGeom>
          <a:noFill/>
        </p:spPr>
        <p:txBody>
          <a:bodyPr wrap="none" rtlCol="0">
            <a:spAutoFit/>
          </a:bodyPr>
          <a:lstStyle/>
          <a:p>
            <a:r>
              <a:rPr lang="en-US" sz="2000" dirty="0">
                <a:solidFill>
                  <a:schemeClr val="accent1"/>
                </a:solidFill>
              </a:rPr>
              <a:t>e</a:t>
            </a:r>
            <a:r>
              <a:rPr lang="en-US" sz="2000" dirty="0" smtClean="0">
                <a:solidFill>
                  <a:schemeClr val="accent1"/>
                </a:solidFill>
              </a:rPr>
              <a:t>xists on </a:t>
            </a:r>
          </a:p>
          <a:p>
            <a:r>
              <a:rPr lang="en-US" sz="2000" dirty="0" smtClean="0">
                <a:solidFill>
                  <a:schemeClr val="accent1"/>
                </a:solidFill>
              </a:rPr>
              <a:t>disk</a:t>
            </a:r>
          </a:p>
        </p:txBody>
      </p:sp>
      <p:sp>
        <p:nvSpPr>
          <p:cNvPr id="43" name="Title 3"/>
          <p:cNvSpPr>
            <a:spLocks noGrp="1"/>
          </p:cNvSpPr>
          <p:nvPr>
            <p:ph type="title"/>
            <p:custDataLst>
              <p:tags r:id="rId3"/>
            </p:custDataLst>
          </p:nvPr>
        </p:nvSpPr>
        <p:spPr/>
        <p:txBody>
          <a:bodyPr>
            <a:normAutofit/>
          </a:bodyPr>
          <a:lstStyle/>
          <a:p>
            <a:r>
              <a:rPr lang="en-US" dirty="0" smtClean="0"/>
              <a:t>From Writing to Running</a:t>
            </a:r>
            <a:endParaRPr lang="en-US" dirty="0"/>
          </a:p>
        </p:txBody>
      </p:sp>
      <p:sp>
        <p:nvSpPr>
          <p:cNvPr id="3" name="Slide Number Placeholder 2"/>
          <p:cNvSpPr>
            <a:spLocks noGrp="1"/>
          </p:cNvSpPr>
          <p:nvPr>
            <p:ph type="sldNum" sz="quarter" idx="10"/>
          </p:nvPr>
        </p:nvSpPr>
        <p:spPr/>
        <p:txBody>
          <a:bodyPr/>
          <a:lstStyle/>
          <a:p>
            <a:fld id="{DAD0A56F-BD0F-4BDF-9912-D1E89E9626C0}" type="slidenum">
              <a:rPr lang="en-US" smtClean="0"/>
              <a:t>4</a:t>
            </a:fld>
            <a:endParaRPr lang="en-US" dirty="0"/>
          </a:p>
        </p:txBody>
      </p:sp>
      <p:sp>
        <p:nvSpPr>
          <p:cNvPr id="27" name="TextBox 26"/>
          <p:cNvSpPr txBox="1"/>
          <p:nvPr/>
        </p:nvSpPr>
        <p:spPr>
          <a:xfrm>
            <a:off x="484121" y="4294247"/>
            <a:ext cx="5129913" cy="2062103"/>
          </a:xfrm>
          <a:prstGeom prst="rect">
            <a:avLst/>
          </a:prstGeom>
          <a:noFill/>
          <a:ln>
            <a:solidFill>
              <a:schemeClr val="accent3"/>
            </a:solidFill>
          </a:ln>
        </p:spPr>
        <p:txBody>
          <a:bodyPr wrap="square" rtlCol="0">
            <a:spAutoFit/>
          </a:bodyPr>
          <a:lstStyle/>
          <a:p>
            <a:pPr algn="ctr"/>
            <a:r>
              <a:rPr lang="en-US" sz="3200" i="1" dirty="0" smtClean="0">
                <a:solidFill>
                  <a:schemeClr val="tx2">
                    <a:lumMod val="50000"/>
                  </a:schemeClr>
                </a:solidFill>
              </a:rPr>
              <a:t>When most people say “compile” they mean </a:t>
            </a:r>
          </a:p>
          <a:p>
            <a:pPr algn="ctr"/>
            <a:r>
              <a:rPr lang="en-US" sz="3200" i="1" dirty="0" smtClean="0">
                <a:solidFill>
                  <a:schemeClr val="tx2">
                    <a:lumMod val="50000"/>
                  </a:schemeClr>
                </a:solidFill>
              </a:rPr>
              <a:t>the entire process:</a:t>
            </a:r>
          </a:p>
          <a:p>
            <a:pPr algn="ctr"/>
            <a:r>
              <a:rPr lang="en-US" sz="3200" i="1" dirty="0" smtClean="0">
                <a:solidFill>
                  <a:schemeClr val="accent2"/>
                </a:solidFill>
              </a:rPr>
              <a:t>compile </a:t>
            </a:r>
            <a:r>
              <a:rPr lang="en-US" sz="3200" i="1" dirty="0" smtClean="0">
                <a:solidFill>
                  <a:schemeClr val="tx2">
                    <a:lumMod val="50000"/>
                  </a:schemeClr>
                </a:solidFill>
              </a:rPr>
              <a:t>+</a:t>
            </a:r>
            <a:r>
              <a:rPr lang="en-US" sz="3200" i="1" dirty="0" smtClean="0">
                <a:solidFill>
                  <a:schemeClr val="bg1"/>
                </a:solidFill>
              </a:rPr>
              <a:t> </a:t>
            </a:r>
            <a:r>
              <a:rPr lang="en-US" sz="3200" i="1" dirty="0" smtClean="0">
                <a:solidFill>
                  <a:srgbClr val="00B050"/>
                </a:solidFill>
              </a:rPr>
              <a:t>assemble</a:t>
            </a:r>
            <a:r>
              <a:rPr lang="en-US" sz="3200" i="1" dirty="0" smtClean="0">
                <a:solidFill>
                  <a:schemeClr val="bg1"/>
                </a:solidFill>
              </a:rPr>
              <a:t> </a:t>
            </a:r>
            <a:r>
              <a:rPr lang="en-US" sz="3200" i="1" dirty="0" smtClean="0">
                <a:solidFill>
                  <a:schemeClr val="tx2">
                    <a:lumMod val="50000"/>
                  </a:schemeClr>
                </a:solidFill>
              </a:rPr>
              <a:t>+ </a:t>
            </a:r>
            <a:r>
              <a:rPr lang="en-US" sz="3200" i="1" dirty="0" smtClean="0">
                <a:solidFill>
                  <a:schemeClr val="accent6">
                    <a:lumMod val="50000"/>
                  </a:schemeClr>
                </a:solidFill>
              </a:rPr>
              <a:t>link</a:t>
            </a:r>
            <a:endParaRPr lang="en-US" sz="3200" i="1" dirty="0">
              <a:solidFill>
                <a:schemeClr val="accent6">
                  <a:lumMod val="50000"/>
                </a:schemeClr>
              </a:solidFill>
            </a:endParaRPr>
          </a:p>
        </p:txBody>
      </p:sp>
      <p:sp>
        <p:nvSpPr>
          <p:cNvPr id="30" name="TextBox 29"/>
          <p:cNvSpPr txBox="1"/>
          <p:nvPr/>
        </p:nvSpPr>
        <p:spPr>
          <a:xfrm>
            <a:off x="5750267" y="4114800"/>
            <a:ext cx="1581780" cy="461665"/>
          </a:xfrm>
          <a:prstGeom prst="rect">
            <a:avLst/>
          </a:prstGeom>
          <a:noFill/>
        </p:spPr>
        <p:txBody>
          <a:bodyPr wrap="none" rtlCol="0">
            <a:spAutoFit/>
          </a:bodyPr>
          <a:lstStyle/>
          <a:p>
            <a:r>
              <a:rPr lang="en-US" sz="2400" i="1" dirty="0" smtClean="0">
                <a:solidFill>
                  <a:schemeClr val="tx2">
                    <a:lumMod val="50000"/>
                  </a:schemeClr>
                </a:solidFill>
              </a:rPr>
              <a:t>“It’s alive!”</a:t>
            </a:r>
          </a:p>
        </p:txBody>
      </p:sp>
      <p:sp>
        <p:nvSpPr>
          <p:cNvPr id="5" name="Rectangle 4"/>
          <p:cNvSpPr/>
          <p:nvPr/>
        </p:nvSpPr>
        <p:spPr>
          <a:xfrm>
            <a:off x="1457900" y="1367135"/>
            <a:ext cx="1056700" cy="461665"/>
          </a:xfrm>
          <a:prstGeom prst="rect">
            <a:avLst/>
          </a:prstGeom>
        </p:spPr>
        <p:txBody>
          <a:bodyPr wrap="none">
            <a:spAutoFit/>
          </a:bodyPr>
          <a:lstStyle/>
          <a:p>
            <a:r>
              <a:rPr lang="en-US" sz="2400" dirty="0" err="1">
                <a:solidFill>
                  <a:srgbClr val="FF0000"/>
                </a:solidFill>
              </a:rPr>
              <a:t>gcc</a:t>
            </a:r>
            <a:r>
              <a:rPr lang="en-US" sz="2400" dirty="0">
                <a:solidFill>
                  <a:srgbClr val="FF0000"/>
                </a:solidFill>
              </a:rPr>
              <a:t> -S</a:t>
            </a:r>
          </a:p>
        </p:txBody>
      </p:sp>
      <p:sp>
        <p:nvSpPr>
          <p:cNvPr id="32" name="Rectangle 31"/>
          <p:cNvSpPr/>
          <p:nvPr/>
        </p:nvSpPr>
        <p:spPr>
          <a:xfrm>
            <a:off x="3793873" y="1367135"/>
            <a:ext cx="1005403" cy="461665"/>
          </a:xfrm>
          <a:prstGeom prst="rect">
            <a:avLst/>
          </a:prstGeom>
        </p:spPr>
        <p:txBody>
          <a:bodyPr wrap="none">
            <a:spAutoFit/>
          </a:bodyPr>
          <a:lstStyle/>
          <a:p>
            <a:r>
              <a:rPr lang="en-US" sz="2400" dirty="0" err="1">
                <a:solidFill>
                  <a:schemeClr val="accent4"/>
                </a:solidFill>
              </a:rPr>
              <a:t>gcc</a:t>
            </a:r>
            <a:r>
              <a:rPr lang="en-US" sz="2400" dirty="0">
                <a:solidFill>
                  <a:schemeClr val="accent4"/>
                </a:solidFill>
              </a:rPr>
              <a:t> </a:t>
            </a:r>
            <a:r>
              <a:rPr lang="en-US" sz="2400" dirty="0" smtClean="0">
                <a:solidFill>
                  <a:schemeClr val="accent4"/>
                </a:solidFill>
              </a:rPr>
              <a:t>-c</a:t>
            </a:r>
            <a:endParaRPr lang="en-US" sz="2400" dirty="0">
              <a:solidFill>
                <a:schemeClr val="accent4"/>
              </a:solidFill>
            </a:endParaRPr>
          </a:p>
        </p:txBody>
      </p:sp>
      <p:sp>
        <p:nvSpPr>
          <p:cNvPr id="34" name="Rectangle 33"/>
          <p:cNvSpPr/>
          <p:nvPr/>
        </p:nvSpPr>
        <p:spPr>
          <a:xfrm>
            <a:off x="6063563" y="1367135"/>
            <a:ext cx="1023037" cy="461665"/>
          </a:xfrm>
          <a:prstGeom prst="rect">
            <a:avLst/>
          </a:prstGeom>
        </p:spPr>
        <p:txBody>
          <a:bodyPr wrap="none">
            <a:spAutoFit/>
          </a:bodyPr>
          <a:lstStyle/>
          <a:p>
            <a:r>
              <a:rPr lang="en-US" sz="2400" dirty="0" err="1">
                <a:solidFill>
                  <a:schemeClr val="accent6">
                    <a:lumMod val="50000"/>
                  </a:schemeClr>
                </a:solidFill>
              </a:rPr>
              <a:t>gcc</a:t>
            </a:r>
            <a:r>
              <a:rPr lang="en-US" sz="2400" dirty="0">
                <a:solidFill>
                  <a:schemeClr val="accent6">
                    <a:lumMod val="50000"/>
                  </a:schemeClr>
                </a:solidFill>
              </a:rPr>
              <a:t> </a:t>
            </a:r>
            <a:r>
              <a:rPr lang="en-US" sz="2400" dirty="0" smtClean="0">
                <a:solidFill>
                  <a:schemeClr val="accent6">
                    <a:lumMod val="50000"/>
                  </a:schemeClr>
                </a:solidFill>
              </a:rPr>
              <a:t>-o</a:t>
            </a:r>
            <a:endParaRPr lang="en-US" sz="2400" dirty="0">
              <a:solidFill>
                <a:schemeClr val="accent6">
                  <a:lumMod val="50000"/>
                </a:schemeClr>
              </a:solidFill>
            </a:endParaRPr>
          </a:p>
        </p:txBody>
      </p:sp>
    </p:spTree>
    <p:extLst>
      <p:ext uri="{BB962C8B-B14F-4D97-AF65-F5344CB8AC3E}">
        <p14:creationId xmlns:p14="http://schemas.microsoft.com/office/powerpoint/2010/main" val="10627039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161091" name="Rectangle 3"/>
          <p:cNvSpPr>
            <a:spLocks noGrp="1" noChangeArrowheads="1"/>
          </p:cNvSpPr>
          <p:nvPr>
            <p:ph type="body" idx="1"/>
            <p:custDataLst>
              <p:tags r:id="rId1"/>
            </p:custDataLst>
          </p:nvPr>
        </p:nvSpPr>
        <p:spPr/>
        <p:txBody>
          <a:bodyPr/>
          <a:lstStyle/>
          <a:p>
            <a:r>
              <a:rPr lang="en-US" dirty="0" smtClean="0">
                <a:solidFill>
                  <a:srgbClr val="FF0000"/>
                </a:solidFill>
              </a:rPr>
              <a:t>Compiler</a:t>
            </a:r>
            <a:r>
              <a:rPr lang="en-US" dirty="0" smtClean="0">
                <a:solidFill>
                  <a:schemeClr val="accent1"/>
                </a:solidFill>
              </a:rPr>
              <a:t> </a:t>
            </a:r>
            <a:r>
              <a:rPr lang="en-US" dirty="0" smtClean="0"/>
              <a:t>output is assembly files</a:t>
            </a:r>
          </a:p>
          <a:p>
            <a:pPr lvl="1">
              <a:buClr>
                <a:srgbClr val="FFFF00"/>
              </a:buClr>
            </a:pPr>
            <a:endParaRPr lang="en-US" dirty="0" smtClean="0">
              <a:solidFill>
                <a:schemeClr val="accent1"/>
              </a:solidFill>
            </a:endParaRPr>
          </a:p>
          <a:p>
            <a:r>
              <a:rPr lang="en-US" dirty="0" smtClean="0">
                <a:solidFill>
                  <a:srgbClr val="92D050"/>
                </a:solidFill>
              </a:rPr>
              <a:t>Assembler</a:t>
            </a:r>
            <a:r>
              <a:rPr lang="en-US" dirty="0" smtClean="0"/>
              <a:t> output is </a:t>
            </a:r>
            <a:r>
              <a:rPr lang="en-US" dirty="0" err="1" smtClean="0"/>
              <a:t>obj</a:t>
            </a:r>
            <a:r>
              <a:rPr lang="en-US" dirty="0" smtClean="0"/>
              <a:t> files</a:t>
            </a:r>
          </a:p>
          <a:p>
            <a:pPr lvl="1"/>
            <a:endParaRPr lang="en-US" dirty="0" smtClean="0"/>
          </a:p>
          <a:p>
            <a:r>
              <a:rPr lang="en-US" dirty="0" smtClean="0">
                <a:solidFill>
                  <a:schemeClr val="accent6">
                    <a:lumMod val="75000"/>
                  </a:schemeClr>
                </a:solidFill>
              </a:rPr>
              <a:t>Linker</a:t>
            </a:r>
            <a:r>
              <a:rPr lang="en-US" dirty="0" smtClean="0"/>
              <a:t> joins object files into one executable</a:t>
            </a:r>
          </a:p>
          <a:p>
            <a:endParaRPr lang="en-US" dirty="0" smtClean="0"/>
          </a:p>
          <a:p>
            <a:r>
              <a:rPr lang="en-US" dirty="0" smtClean="0">
                <a:solidFill>
                  <a:srgbClr val="7030A0"/>
                </a:solidFill>
              </a:rPr>
              <a:t>Loader</a:t>
            </a:r>
            <a:r>
              <a:rPr lang="en-US" dirty="0" smtClean="0"/>
              <a:t> brings it into memory and starts execution</a:t>
            </a:r>
            <a:endParaRPr lang="en-US" dirty="0"/>
          </a:p>
        </p:txBody>
      </p:sp>
      <p:sp>
        <p:nvSpPr>
          <p:cNvPr id="5" name="Title 2"/>
          <p:cNvSpPr>
            <a:spLocks noGrp="1"/>
          </p:cNvSpPr>
          <p:nvPr>
            <p:ph type="title"/>
          </p:nvPr>
        </p:nvSpPr>
        <p:spPr>
          <a:xfrm>
            <a:off x="91440" y="-76200"/>
            <a:ext cx="8961120" cy="761999"/>
          </a:xfrm>
        </p:spPr>
        <p:txBody>
          <a:bodyPr>
            <a:normAutofit fontScale="90000"/>
          </a:bodyPr>
          <a:lstStyle/>
          <a:p>
            <a:r>
              <a:rPr lang="en-US" dirty="0" smtClean="0"/>
              <a:t>Example: </a:t>
            </a:r>
            <a:r>
              <a:rPr lang="en-US" dirty="0" err="1" smtClean="0"/>
              <a:t>sum.c</a:t>
            </a:r>
            <a:endParaRPr lang="en-US" sz="3600" dirty="0"/>
          </a:p>
        </p:txBody>
      </p:sp>
    </p:spTree>
    <p:extLst>
      <p:ext uri="{BB962C8B-B14F-4D97-AF65-F5344CB8AC3E}">
        <p14:creationId xmlns:p14="http://schemas.microsoft.com/office/powerpoint/2010/main" val="2498276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5843" name="Rectangle 3"/>
          <p:cNvSpPr>
            <a:spLocks noGrp="1" noChangeArrowheads="1"/>
          </p:cNvSpPr>
          <p:nvPr>
            <p:ph idx="1"/>
            <p:custDataLst>
              <p:tags r:id="rId1"/>
            </p:custDataLst>
          </p:nvPr>
        </p:nvSpPr>
        <p:spPr/>
        <p:txBody>
          <a:bodyPr>
            <a:noAutofit/>
          </a:bodyPr>
          <a:lstStyle/>
          <a:p>
            <a:pPr marL="0" indent="0">
              <a:buNone/>
            </a:pPr>
            <a:r>
              <a:rPr lang="en-US" sz="2800" dirty="0" smtClean="0">
                <a:latin typeface="Consolas" charset="0"/>
                <a:ea typeface="Consolas" charset="0"/>
                <a:cs typeface="Consolas" charset="0"/>
              </a:rPr>
              <a:t>#include &lt;</a:t>
            </a:r>
            <a:r>
              <a:rPr lang="en-US" sz="2800" dirty="0" err="1" smtClean="0">
                <a:latin typeface="Consolas" charset="0"/>
                <a:ea typeface="Consolas" charset="0"/>
                <a:cs typeface="Consolas" charset="0"/>
              </a:rPr>
              <a:t>stdio.h</a:t>
            </a:r>
            <a:r>
              <a:rPr lang="en-US" sz="2800" dirty="0" smtClean="0">
                <a:latin typeface="Consolas" charset="0"/>
                <a:ea typeface="Consolas" charset="0"/>
                <a:cs typeface="Consolas" charset="0"/>
              </a:rPr>
              <a:t>&gt;</a:t>
            </a:r>
          </a:p>
          <a:p>
            <a:pPr marL="0" indent="0">
              <a:buNone/>
            </a:pPr>
            <a:endParaRPr lang="en-US" sz="2800" dirty="0" smtClean="0">
              <a:latin typeface="Consolas" charset="0"/>
              <a:ea typeface="Consolas" charset="0"/>
              <a:cs typeface="Consolas" charset="0"/>
            </a:endParaRPr>
          </a:p>
          <a:p>
            <a:pPr marL="0" indent="0">
              <a:buNone/>
            </a:pPr>
            <a:r>
              <a:rPr lang="en-US" sz="2800" dirty="0" smtClean="0">
                <a:latin typeface="Consolas" charset="0"/>
                <a:ea typeface="Consolas" charset="0"/>
                <a:cs typeface="Consolas" charset="0"/>
              </a:rPr>
              <a:t>int n = 100;</a:t>
            </a:r>
          </a:p>
          <a:p>
            <a:pPr marL="0" indent="0">
              <a:buNone/>
            </a:pPr>
            <a:r>
              <a:rPr lang="en-US" sz="2800" dirty="0" smtClean="0">
                <a:latin typeface="Consolas" charset="0"/>
                <a:ea typeface="Consolas" charset="0"/>
                <a:cs typeface="Consolas" charset="0"/>
              </a:rPr>
              <a:t>int main (int </a:t>
            </a:r>
            <a:r>
              <a:rPr lang="en-US" sz="2800" dirty="0" err="1" smtClean="0">
                <a:latin typeface="Consolas" charset="0"/>
                <a:ea typeface="Consolas" charset="0"/>
                <a:cs typeface="Consolas" charset="0"/>
              </a:rPr>
              <a:t>argc</a:t>
            </a:r>
            <a:r>
              <a:rPr lang="en-US" sz="2800" dirty="0" smtClean="0">
                <a:latin typeface="Consolas" charset="0"/>
                <a:ea typeface="Consolas" charset="0"/>
                <a:cs typeface="Consolas" charset="0"/>
              </a:rPr>
              <a:t>, char* </a:t>
            </a:r>
            <a:r>
              <a:rPr lang="en-US" sz="2800" dirty="0" err="1" smtClean="0">
                <a:latin typeface="Consolas" charset="0"/>
                <a:ea typeface="Consolas" charset="0"/>
                <a:cs typeface="Consolas" charset="0"/>
              </a:rPr>
              <a:t>argv</a:t>
            </a:r>
            <a:r>
              <a:rPr lang="en-US" sz="2800" dirty="0" smtClean="0">
                <a:latin typeface="Consolas" charset="0"/>
                <a:ea typeface="Consolas" charset="0"/>
                <a:cs typeface="Consolas" charset="0"/>
              </a:rPr>
              <a:t>[ ]) {</a:t>
            </a:r>
          </a:p>
          <a:p>
            <a:pPr marL="0" indent="0">
              <a:buNone/>
              <a:tabLst>
                <a:tab pos="800100" algn="l"/>
                <a:tab pos="1600200" algn="l"/>
                <a:tab pos="1828800" algn="l"/>
              </a:tabLst>
            </a:pPr>
            <a:r>
              <a:rPr lang="en-US" sz="2800" dirty="0">
                <a:latin typeface="Consolas" charset="0"/>
                <a:ea typeface="Consolas" charset="0"/>
                <a:cs typeface="Consolas" charset="0"/>
              </a:rPr>
              <a:t> </a:t>
            </a:r>
            <a:r>
              <a:rPr lang="en-US" sz="2800" dirty="0" smtClean="0">
                <a:latin typeface="Consolas" charset="0"/>
                <a:ea typeface="Consolas" charset="0"/>
                <a:cs typeface="Consolas" charset="0"/>
              </a:rPr>
              <a:t>  int i;</a:t>
            </a:r>
          </a:p>
          <a:p>
            <a:pPr marL="0" indent="0">
              <a:buNone/>
              <a:tabLst>
                <a:tab pos="800100" algn="l"/>
                <a:tab pos="1600200" algn="l"/>
                <a:tab pos="1828800" algn="l"/>
              </a:tabLst>
            </a:pPr>
            <a:r>
              <a:rPr lang="en-US" sz="2800" dirty="0">
                <a:latin typeface="Consolas" charset="0"/>
                <a:ea typeface="Consolas" charset="0"/>
                <a:cs typeface="Consolas" charset="0"/>
              </a:rPr>
              <a:t> </a:t>
            </a:r>
            <a:r>
              <a:rPr lang="en-US" sz="2800" dirty="0" smtClean="0">
                <a:latin typeface="Consolas" charset="0"/>
                <a:ea typeface="Consolas" charset="0"/>
                <a:cs typeface="Consolas" charset="0"/>
              </a:rPr>
              <a:t>  int m = n;</a:t>
            </a:r>
          </a:p>
          <a:p>
            <a:pPr marL="0" indent="0">
              <a:buNone/>
              <a:tabLst>
                <a:tab pos="800100" algn="l"/>
                <a:tab pos="1600200" algn="l"/>
                <a:tab pos="1828800" algn="l"/>
              </a:tabLst>
            </a:pPr>
            <a:r>
              <a:rPr lang="en-US" sz="2800" dirty="0" smtClean="0">
                <a:latin typeface="Consolas" charset="0"/>
                <a:ea typeface="Consolas" charset="0"/>
                <a:cs typeface="Consolas" charset="0"/>
              </a:rPr>
              <a:t>   int sum = 0;</a:t>
            </a:r>
          </a:p>
          <a:p>
            <a:pPr marL="0" indent="0">
              <a:buNone/>
              <a:tabLst>
                <a:tab pos="800100" algn="l"/>
                <a:tab pos="1600200" algn="l"/>
                <a:tab pos="1828800" algn="l"/>
              </a:tabLst>
            </a:pPr>
            <a:endParaRPr lang="en-US" sz="2800" dirty="0" smtClean="0">
              <a:latin typeface="Consolas" charset="0"/>
              <a:ea typeface="Consolas" charset="0"/>
              <a:cs typeface="Consolas" charset="0"/>
            </a:endParaRPr>
          </a:p>
          <a:p>
            <a:pPr marL="0" indent="0">
              <a:buNone/>
              <a:tabLst>
                <a:tab pos="800100" algn="l"/>
                <a:tab pos="1600200" algn="l"/>
                <a:tab pos="1828800" algn="l"/>
              </a:tabLst>
            </a:pPr>
            <a:r>
              <a:rPr lang="en-US" sz="2800" dirty="0" smtClean="0">
                <a:latin typeface="Consolas" charset="0"/>
                <a:ea typeface="Consolas" charset="0"/>
                <a:cs typeface="Consolas" charset="0"/>
              </a:rPr>
              <a:t>   for (i = 1; i &lt;= m; i++) {</a:t>
            </a:r>
          </a:p>
          <a:p>
            <a:pPr marL="0" indent="0">
              <a:buNone/>
              <a:tabLst>
                <a:tab pos="800100" algn="l"/>
                <a:tab pos="1600200" algn="l"/>
                <a:tab pos="1828800" algn="l"/>
              </a:tabLst>
            </a:pPr>
            <a:r>
              <a:rPr lang="en-US" sz="2800" dirty="0" smtClean="0">
                <a:latin typeface="Consolas" charset="0"/>
                <a:ea typeface="Consolas" charset="0"/>
                <a:cs typeface="Consolas" charset="0"/>
              </a:rPr>
              <a:t>      sum += i;</a:t>
            </a:r>
          </a:p>
          <a:p>
            <a:pPr marL="0" indent="0">
              <a:buNone/>
              <a:tabLst>
                <a:tab pos="800100" algn="l"/>
                <a:tab pos="1600200" algn="l"/>
                <a:tab pos="1828800" algn="l"/>
              </a:tabLst>
            </a:pPr>
            <a:r>
              <a:rPr lang="en-US" sz="2800" dirty="0" smtClean="0">
                <a:latin typeface="Consolas" charset="0"/>
                <a:ea typeface="Consolas" charset="0"/>
                <a:cs typeface="Consolas" charset="0"/>
              </a:rPr>
              <a:t>   }</a:t>
            </a:r>
          </a:p>
          <a:p>
            <a:pPr marL="0" indent="0">
              <a:buNone/>
              <a:tabLst>
                <a:tab pos="800100" algn="l"/>
                <a:tab pos="1600200" algn="l"/>
                <a:tab pos="1828800" algn="l"/>
              </a:tabLst>
            </a:pPr>
            <a:r>
              <a:rPr lang="en-US" sz="2800" dirty="0" smtClean="0">
                <a:latin typeface="Consolas" charset="0"/>
                <a:ea typeface="Consolas" charset="0"/>
                <a:cs typeface="Consolas" charset="0"/>
              </a:rPr>
              <a:t>   printf ("Sum 1 to %d is %d\n", n, sum);</a:t>
            </a:r>
          </a:p>
          <a:p>
            <a:pPr marL="0" indent="0">
              <a:buNone/>
            </a:pPr>
            <a:r>
              <a:rPr lang="en-US" sz="2800" dirty="0" smtClean="0">
                <a:latin typeface="Consolas" charset="0"/>
                <a:ea typeface="Consolas" charset="0"/>
                <a:cs typeface="Consolas" charset="0"/>
              </a:rPr>
              <a:t>}</a:t>
            </a:r>
          </a:p>
        </p:txBody>
      </p:sp>
      <p:sp>
        <p:nvSpPr>
          <p:cNvPr id="2" name="Slide Number Placeholder 1"/>
          <p:cNvSpPr>
            <a:spLocks noGrp="1"/>
          </p:cNvSpPr>
          <p:nvPr>
            <p:ph type="sldNum" sz="quarter" idx="10"/>
          </p:nvPr>
        </p:nvSpPr>
        <p:spPr/>
        <p:txBody>
          <a:bodyPr/>
          <a:lstStyle/>
          <a:p>
            <a:fld id="{DAD0A56F-BD0F-4BDF-9912-D1E89E9626C0}" type="slidenum">
              <a:rPr lang="en-US" smtClean="0"/>
              <a:t>6</a:t>
            </a:fld>
            <a:endParaRPr lang="en-US"/>
          </a:p>
        </p:txBody>
      </p:sp>
      <p:sp>
        <p:nvSpPr>
          <p:cNvPr id="6" name="Title 2"/>
          <p:cNvSpPr>
            <a:spLocks noGrp="1"/>
          </p:cNvSpPr>
          <p:nvPr>
            <p:ph type="title"/>
          </p:nvPr>
        </p:nvSpPr>
        <p:spPr>
          <a:xfrm>
            <a:off x="91440" y="-76200"/>
            <a:ext cx="8961120" cy="761999"/>
          </a:xfrm>
        </p:spPr>
        <p:txBody>
          <a:bodyPr>
            <a:normAutofit fontScale="90000"/>
          </a:bodyPr>
          <a:lstStyle/>
          <a:p>
            <a:r>
              <a:rPr lang="en-US" dirty="0" smtClean="0"/>
              <a:t>Example: </a:t>
            </a:r>
            <a:r>
              <a:rPr lang="en-US" dirty="0" err="1" smtClean="0"/>
              <a:t>sum.c</a:t>
            </a:r>
            <a:endParaRPr lang="en-US" sz="3600" dirty="0"/>
          </a:p>
        </p:txBody>
      </p:sp>
    </p:spTree>
    <p:extLst>
      <p:ext uri="{BB962C8B-B14F-4D97-AF65-F5344CB8AC3E}">
        <p14:creationId xmlns:p14="http://schemas.microsoft.com/office/powerpoint/2010/main" val="3104646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228600" y="990600"/>
            <a:ext cx="8686800" cy="4368487"/>
          </a:xfrm>
        </p:spPr>
        <p:txBody>
          <a:bodyPr>
            <a:normAutofit lnSpcReduction="10000"/>
          </a:bodyPr>
          <a:lstStyle/>
          <a:p>
            <a:pPr marL="0" indent="0">
              <a:buNone/>
            </a:pPr>
            <a:r>
              <a:rPr lang="en-GB" b="1" dirty="0" smtClean="0">
                <a:solidFill>
                  <a:schemeClr val="tx2">
                    <a:lumMod val="50000"/>
                  </a:schemeClr>
                </a:solidFill>
              </a:rPr>
              <a:t>Input:</a:t>
            </a:r>
            <a:r>
              <a:rPr lang="en-GB" dirty="0" smtClean="0">
                <a:solidFill>
                  <a:schemeClr val="tx2">
                    <a:lumMod val="50000"/>
                  </a:schemeClr>
                </a:solidFill>
              </a:rPr>
              <a:t> Code File (.c)</a:t>
            </a:r>
          </a:p>
          <a:p>
            <a:pPr marL="914400" indent="-457200"/>
            <a:r>
              <a:rPr lang="en-GB" sz="3333" dirty="0" smtClean="0">
                <a:solidFill>
                  <a:schemeClr val="tx2">
                    <a:lumMod val="50000"/>
                  </a:schemeClr>
                </a:solidFill>
              </a:rPr>
              <a:t>Source code</a:t>
            </a:r>
          </a:p>
          <a:p>
            <a:pPr marL="914400" indent="-457200"/>
            <a:r>
              <a:rPr lang="en-GB" sz="3333" dirty="0" smtClean="0">
                <a:solidFill>
                  <a:schemeClr val="tx2">
                    <a:lumMod val="50000"/>
                  </a:schemeClr>
                </a:solidFill>
              </a:rPr>
              <a:t>#includes, function declarations &amp; definitions, global variables, </a:t>
            </a:r>
            <a:r>
              <a:rPr lang="en-GB" sz="3333" i="1" dirty="0" smtClean="0">
                <a:solidFill>
                  <a:schemeClr val="tx2">
                    <a:lumMod val="50000"/>
                  </a:schemeClr>
                </a:solidFill>
              </a:rPr>
              <a:t>etc.</a:t>
            </a:r>
            <a:endParaRPr lang="en-GB" i="1" dirty="0" smtClean="0">
              <a:solidFill>
                <a:schemeClr val="tx2">
                  <a:lumMod val="50000"/>
                </a:schemeClr>
              </a:solidFill>
            </a:endParaRPr>
          </a:p>
          <a:p>
            <a:endParaRPr lang="en-GB" dirty="0" smtClean="0">
              <a:solidFill>
                <a:schemeClr val="tx2">
                  <a:lumMod val="50000"/>
                </a:schemeClr>
              </a:solidFill>
            </a:endParaRPr>
          </a:p>
          <a:p>
            <a:pPr marL="0" indent="0">
              <a:buNone/>
            </a:pPr>
            <a:r>
              <a:rPr lang="en-GB" b="1" dirty="0" smtClean="0">
                <a:solidFill>
                  <a:schemeClr val="tx2">
                    <a:lumMod val="50000"/>
                  </a:schemeClr>
                </a:solidFill>
              </a:rPr>
              <a:t>Output:</a:t>
            </a:r>
            <a:r>
              <a:rPr lang="en-GB" dirty="0" smtClean="0">
                <a:solidFill>
                  <a:schemeClr val="tx2">
                    <a:lumMod val="50000"/>
                  </a:schemeClr>
                </a:solidFill>
              </a:rPr>
              <a:t>  </a:t>
            </a:r>
            <a:r>
              <a:rPr lang="en-GB" dirty="0" smtClean="0">
                <a:solidFill>
                  <a:schemeClr val="tx2">
                    <a:lumMod val="50000"/>
                  </a:schemeClr>
                </a:solidFill>
                <a:sym typeface="Wingdings" pitchFamily="2" charset="2"/>
              </a:rPr>
              <a:t>Assembly File (RISC-V)</a:t>
            </a:r>
          </a:p>
          <a:p>
            <a:pPr lvl="1"/>
            <a:r>
              <a:rPr lang="en-GB" dirty="0" smtClean="0">
                <a:solidFill>
                  <a:schemeClr val="tx2">
                    <a:lumMod val="50000"/>
                  </a:schemeClr>
                </a:solidFill>
                <a:sym typeface="Wingdings" pitchFamily="2" charset="2"/>
              </a:rPr>
              <a:t>RISC-V assembly instructions</a:t>
            </a:r>
            <a:endParaRPr lang="en-GB" dirty="0">
              <a:solidFill>
                <a:schemeClr val="tx2">
                  <a:lumMod val="50000"/>
                </a:schemeClr>
              </a:solidFill>
              <a:sym typeface="Wingdings" pitchFamily="2" charset="2"/>
            </a:endParaRPr>
          </a:p>
          <a:p>
            <a:pPr marL="0" indent="0">
              <a:buNone/>
            </a:pPr>
            <a:r>
              <a:rPr lang="en-GB" dirty="0" smtClean="0">
                <a:solidFill>
                  <a:schemeClr val="tx2">
                    <a:lumMod val="50000"/>
                  </a:schemeClr>
                </a:solidFill>
                <a:sym typeface="Wingdings" pitchFamily="2" charset="2"/>
              </a:rPr>
              <a:t>	(</a:t>
            </a:r>
            <a:r>
              <a:rPr lang="en-GB" dirty="0" smtClean="0">
                <a:solidFill>
                  <a:schemeClr val="tx2">
                    <a:lumMod val="50000"/>
                  </a:schemeClr>
                </a:solidFill>
              </a:rPr>
              <a:t>.s file)</a:t>
            </a:r>
          </a:p>
        </p:txBody>
      </p:sp>
      <p:sp>
        <p:nvSpPr>
          <p:cNvPr id="2" name="Title 1"/>
          <p:cNvSpPr>
            <a:spLocks noGrp="1"/>
          </p:cNvSpPr>
          <p:nvPr>
            <p:ph type="title"/>
            <p:custDataLst>
              <p:tags r:id="rId2"/>
            </p:custDataLst>
          </p:nvPr>
        </p:nvSpPr>
        <p:spPr/>
        <p:txBody>
          <a:bodyPr>
            <a:normAutofit/>
          </a:bodyPr>
          <a:lstStyle/>
          <a:p>
            <a:r>
              <a:rPr lang="en-US" dirty="0" smtClean="0">
                <a:solidFill>
                  <a:schemeClr val="accent2"/>
                </a:solidFill>
              </a:rPr>
              <a:t>Compiler</a:t>
            </a:r>
            <a:endParaRPr lang="en-US" dirty="0">
              <a:solidFill>
                <a:schemeClr val="accent2"/>
              </a:solidFill>
            </a:endParaRPr>
          </a:p>
        </p:txBody>
      </p:sp>
      <p:sp>
        <p:nvSpPr>
          <p:cNvPr id="4" name="Slide Number Placeholder 3"/>
          <p:cNvSpPr>
            <a:spLocks noGrp="1"/>
          </p:cNvSpPr>
          <p:nvPr>
            <p:ph type="sldNum" sz="quarter" idx="10"/>
          </p:nvPr>
        </p:nvSpPr>
        <p:spPr/>
        <p:txBody>
          <a:bodyPr/>
          <a:lstStyle/>
          <a:p>
            <a:fld id="{DAD0A56F-BD0F-4BDF-9912-D1E89E9626C0}" type="slidenum">
              <a:rPr lang="en-US" smtClean="0"/>
              <a:t>7</a:t>
            </a:fld>
            <a:endParaRPr lang="en-US"/>
          </a:p>
        </p:txBody>
      </p:sp>
      <p:sp>
        <p:nvSpPr>
          <p:cNvPr id="5" name="Text Box 7"/>
          <p:cNvSpPr txBox="1">
            <a:spLocks noChangeArrowheads="1"/>
          </p:cNvSpPr>
          <p:nvPr>
            <p:custDataLst>
              <p:tags r:id="rId3"/>
            </p:custDataLst>
          </p:nvPr>
        </p:nvSpPr>
        <p:spPr bwMode="auto">
          <a:xfrm>
            <a:off x="109329" y="5486399"/>
            <a:ext cx="4934157" cy="1244291"/>
          </a:xfrm>
          <a:prstGeom prst="rect">
            <a:avLst/>
          </a:prstGeom>
          <a:noFill/>
          <a:ln w="9525">
            <a:solidFill>
              <a:schemeClr val="accent2"/>
            </a:solidFill>
            <a:round/>
            <a:headEnd/>
            <a:tailEnd/>
          </a:ln>
          <a:effectLst/>
        </p:spPr>
        <p:txBody>
          <a:bodyPr lIns="90000" tIns="83808" rIns="90000" bIns="45000"/>
          <a:lstStyle/>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smtClean="0">
                <a:solidFill>
                  <a:schemeClr val="tx2">
                    <a:lumMod val="50000"/>
                  </a:schemeClr>
                </a:solidFill>
                <a:latin typeface="Consolas" pitchFamily="49" charset="0"/>
              </a:rPr>
              <a:t>for (</a:t>
            </a:r>
            <a:r>
              <a:rPr lang="en-US" sz="2500" b="1" dirty="0" smtClean="0">
                <a:solidFill>
                  <a:schemeClr val="tx2">
                    <a:lumMod val="50000"/>
                  </a:schemeClr>
                </a:solidFill>
                <a:latin typeface="Consolas" pitchFamily="49" charset="0"/>
              </a:rPr>
              <a:t>i = 1</a:t>
            </a:r>
            <a:r>
              <a:rPr lang="en-US" sz="2500" dirty="0" smtClean="0">
                <a:solidFill>
                  <a:schemeClr val="tx2">
                    <a:lumMod val="50000"/>
                  </a:schemeClr>
                </a:solidFill>
                <a:latin typeface="Consolas" pitchFamily="49" charset="0"/>
              </a:rPr>
              <a:t>; </a:t>
            </a:r>
            <a:r>
              <a:rPr lang="en-US" sz="2500" b="1" dirty="0" smtClean="0">
                <a:solidFill>
                  <a:schemeClr val="tx2">
                    <a:lumMod val="50000"/>
                  </a:schemeClr>
                </a:solidFill>
                <a:latin typeface="Consolas" pitchFamily="49" charset="0"/>
              </a:rPr>
              <a:t>i &lt;= m</a:t>
            </a:r>
            <a:r>
              <a:rPr lang="en-US" sz="2500" dirty="0" smtClean="0">
                <a:solidFill>
                  <a:schemeClr val="tx2">
                    <a:lumMod val="50000"/>
                  </a:schemeClr>
                </a:solidFill>
                <a:latin typeface="Consolas" pitchFamily="49" charset="0"/>
              </a:rPr>
              <a:t>; i++) {</a:t>
            </a:r>
          </a:p>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a:solidFill>
                  <a:schemeClr val="tx2">
                    <a:lumMod val="50000"/>
                  </a:schemeClr>
                </a:solidFill>
                <a:latin typeface="Consolas" pitchFamily="49" charset="0"/>
              </a:rPr>
              <a:t> </a:t>
            </a:r>
            <a:r>
              <a:rPr lang="en-US" sz="2500" dirty="0" smtClean="0">
                <a:solidFill>
                  <a:schemeClr val="tx2">
                    <a:lumMod val="50000"/>
                  </a:schemeClr>
                </a:solidFill>
                <a:latin typeface="Consolas" pitchFamily="49" charset="0"/>
              </a:rPr>
              <a:t>  sum += i;</a:t>
            </a:r>
          </a:p>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a:solidFill>
                  <a:schemeClr val="tx2">
                    <a:lumMod val="50000"/>
                  </a:schemeClr>
                </a:solidFill>
                <a:latin typeface="Consolas" pitchFamily="49" charset="0"/>
              </a:rPr>
              <a:t>}</a:t>
            </a:r>
          </a:p>
        </p:txBody>
      </p:sp>
      <p:sp>
        <p:nvSpPr>
          <p:cNvPr id="6" name="Text Box 5"/>
          <p:cNvSpPr txBox="1">
            <a:spLocks noChangeArrowheads="1"/>
          </p:cNvSpPr>
          <p:nvPr>
            <p:custDataLst>
              <p:tags r:id="rId4"/>
            </p:custDataLst>
          </p:nvPr>
        </p:nvSpPr>
        <p:spPr bwMode="auto">
          <a:xfrm>
            <a:off x="5562600" y="5486400"/>
            <a:ext cx="3048000" cy="1244291"/>
          </a:xfrm>
          <a:prstGeom prst="rect">
            <a:avLst/>
          </a:prstGeom>
          <a:noFill/>
          <a:ln w="9525">
            <a:solidFill>
              <a:schemeClr val="accent2"/>
            </a:solidFill>
            <a:round/>
            <a:headEnd/>
            <a:tailEnd/>
          </a:ln>
          <a:effectLst/>
        </p:spPr>
        <p:txBody>
          <a:bodyPr lIns="90000" tIns="83808" rIns="90000" bIns="45000"/>
          <a:lstStyle/>
          <a:p>
            <a:pPr>
              <a:lnSpc>
                <a:spcPct val="89000"/>
              </a:lnSpc>
              <a:tabLst>
                <a:tab pos="829366" algn="l"/>
                <a:tab pos="1313162" algn="l"/>
                <a:tab pos="1969745" algn="l"/>
                <a:tab pos="2626327" algn="l"/>
                <a:tab pos="3282907" algn="l"/>
                <a:tab pos="3939490" algn="l"/>
                <a:tab pos="4596072" algn="l"/>
                <a:tab pos="5252653" algn="l"/>
              </a:tabLst>
            </a:pPr>
            <a:r>
              <a:rPr lang="en-US" sz="2800" dirty="0" smtClean="0">
                <a:solidFill>
                  <a:schemeClr val="tx2">
                    <a:lumMod val="50000"/>
                  </a:schemeClr>
                </a:solidFill>
                <a:latin typeface="Consolas" pitchFamily="49" charset="0"/>
              </a:rPr>
              <a:t>li  x2,1</a:t>
            </a:r>
            <a:endParaRPr lang="en-US" sz="2500" dirty="0" smtClean="0">
              <a:solidFill>
                <a:schemeClr val="tx2">
                  <a:lumMod val="50000"/>
                </a:schemeClr>
              </a:solidFill>
              <a:latin typeface="Consolas" pitchFamily="49" charset="0"/>
            </a:endParaRPr>
          </a:p>
          <a:p>
            <a:pPr>
              <a:lnSpc>
                <a:spcPct val="89000"/>
              </a:lnSpc>
              <a:tabLst>
                <a:tab pos="829366" algn="l"/>
                <a:tab pos="1313162" algn="l"/>
                <a:tab pos="1969745" algn="l"/>
                <a:tab pos="2626327" algn="l"/>
                <a:tab pos="3282907" algn="l"/>
                <a:tab pos="3939490" algn="l"/>
                <a:tab pos="4596072" algn="l"/>
                <a:tab pos="5252653" algn="l"/>
              </a:tabLst>
            </a:pPr>
            <a:r>
              <a:rPr lang="en-US" sz="2800" dirty="0" err="1">
                <a:solidFill>
                  <a:schemeClr val="tx2">
                    <a:lumMod val="50000"/>
                  </a:schemeClr>
                </a:solidFill>
                <a:latin typeface="Consolas" pitchFamily="49" charset="0"/>
                <a:cs typeface="Arial" pitchFamily="34" charset="0"/>
              </a:rPr>
              <a:t>l</a:t>
            </a:r>
            <a:r>
              <a:rPr lang="en-US" sz="2800" dirty="0" err="1" smtClean="0">
                <a:solidFill>
                  <a:schemeClr val="tx2">
                    <a:lumMod val="50000"/>
                  </a:schemeClr>
                </a:solidFill>
                <a:latin typeface="Consolas" pitchFamily="49" charset="0"/>
                <a:cs typeface="Arial" pitchFamily="34" charset="0"/>
              </a:rPr>
              <a:t>w</a:t>
            </a:r>
            <a:r>
              <a:rPr lang="en-US" sz="2800" dirty="0" smtClean="0">
                <a:solidFill>
                  <a:schemeClr val="tx2">
                    <a:lumMod val="50000"/>
                  </a:schemeClr>
                </a:solidFill>
                <a:latin typeface="Consolas" pitchFamily="49" charset="0"/>
                <a:cs typeface="Arial" pitchFamily="34" charset="0"/>
              </a:rPr>
              <a:t>  x3,fp,28</a:t>
            </a:r>
          </a:p>
          <a:p>
            <a:pPr lvl="0">
              <a:lnSpc>
                <a:spcPct val="89000"/>
              </a:lnSpc>
              <a:tabLst>
                <a:tab pos="829366" algn="l"/>
                <a:tab pos="1313162" algn="l"/>
                <a:tab pos="1969745" algn="l"/>
                <a:tab pos="2626327" algn="l"/>
                <a:tab pos="3282907" algn="l"/>
                <a:tab pos="3939490" algn="l"/>
                <a:tab pos="4596072" algn="l"/>
                <a:tab pos="5252653" algn="l"/>
              </a:tabLst>
            </a:pPr>
            <a:r>
              <a:rPr lang="en-US" sz="2800" dirty="0" err="1">
                <a:solidFill>
                  <a:schemeClr val="tx2">
                    <a:lumMod val="50000"/>
                  </a:schemeClr>
                </a:solidFill>
                <a:latin typeface="Consolas" pitchFamily="49" charset="0"/>
                <a:cs typeface="Arial" pitchFamily="34" charset="0"/>
              </a:rPr>
              <a:t>slt</a:t>
            </a:r>
            <a:r>
              <a:rPr lang="en-US" sz="2800" dirty="0">
                <a:solidFill>
                  <a:schemeClr val="tx2">
                    <a:lumMod val="50000"/>
                  </a:schemeClr>
                </a:solidFill>
                <a:latin typeface="Consolas" pitchFamily="49" charset="0"/>
                <a:cs typeface="Arial" pitchFamily="34" charset="0"/>
              </a:rPr>
              <a:t> </a:t>
            </a:r>
            <a:r>
              <a:rPr lang="en-US" sz="2800" dirty="0" smtClean="0">
                <a:solidFill>
                  <a:schemeClr val="tx2">
                    <a:lumMod val="50000"/>
                  </a:schemeClr>
                </a:solidFill>
                <a:latin typeface="Consolas" pitchFamily="49" charset="0"/>
                <a:cs typeface="Arial" pitchFamily="34" charset="0"/>
              </a:rPr>
              <a:t>x2,x3,x2</a:t>
            </a:r>
            <a:endParaRPr lang="en-US" sz="2800" dirty="0">
              <a:solidFill>
                <a:schemeClr val="tx2">
                  <a:lumMod val="50000"/>
                </a:schemeClr>
              </a:solidFill>
              <a:latin typeface="Consolas" pitchFamily="49" charset="0"/>
              <a:cs typeface="Arial" pitchFamily="34" charset="0"/>
            </a:endParaRPr>
          </a:p>
        </p:txBody>
      </p:sp>
      <p:cxnSp>
        <p:nvCxnSpPr>
          <p:cNvPr id="7" name="Straight Arrow Connector 6"/>
          <p:cNvCxnSpPr/>
          <p:nvPr>
            <p:custDataLst>
              <p:tags r:id="rId5"/>
            </p:custDataLst>
          </p:nvPr>
        </p:nvCxnSpPr>
        <p:spPr>
          <a:xfrm>
            <a:off x="4953000" y="6108545"/>
            <a:ext cx="609600" cy="0"/>
          </a:xfrm>
          <a:prstGeom prst="straightConnector1">
            <a:avLst/>
          </a:prstGeom>
          <a:ln w="762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90245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5"/>
          <p:cNvSpPr txBox="1">
            <a:spLocks/>
          </p:cNvSpPr>
          <p:nvPr>
            <p:custDataLst>
              <p:tags r:id="rId1"/>
            </p:custDataLst>
          </p:nvPr>
        </p:nvSpPr>
        <p:spPr>
          <a:xfrm>
            <a:off x="4267200" y="228600"/>
            <a:ext cx="4267200" cy="6553200"/>
          </a:xfrm>
          <a:prstGeom prst="rect">
            <a:avLst/>
          </a:prstGeom>
        </p:spPr>
        <p:txBody>
          <a:bodyPr vert="horz" wrap="none" lIns="91440" tIns="45720" rIns="91440" bIns="45720" rtlCol="0">
            <a:noAutofit/>
          </a:bodyPr>
          <a:lstStyle/>
          <a:p>
            <a:pPr marL="342900" lvl="0" indent="-342900">
              <a:lnSpc>
                <a:spcPct val="80000"/>
              </a:lnSpc>
              <a:spcBef>
                <a:spcPct val="20000"/>
              </a:spcBef>
              <a:buSzPct val="80000"/>
              <a:tabLst>
                <a:tab pos="682625" algn="l"/>
              </a:tabLst>
            </a:pPr>
            <a:r>
              <a:rPr lang="en-US" sz="2000" b="1" dirty="0" smtClean="0">
                <a:solidFill>
                  <a:schemeClr val="accent3"/>
                </a:solidFill>
                <a:latin typeface="Consolas" pitchFamily="49" charset="0"/>
                <a:cs typeface="Arial" pitchFamily="34" charset="0"/>
              </a:rPr>
              <a:t> $L2</a:t>
            </a:r>
            <a:r>
              <a:rPr lang="en-US" sz="2000" dirty="0" smtClean="0">
                <a:solidFill>
                  <a:schemeClr val="accent3"/>
                </a:solidFill>
                <a:latin typeface="Consolas" pitchFamily="49" charset="0"/>
                <a:cs typeface="Arial" pitchFamily="34" charset="0"/>
              </a:rPr>
              <a:t>:</a:t>
            </a: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lw</a:t>
            </a:r>
            <a:r>
              <a:rPr lang="en-US" sz="2000" dirty="0" smtClean="0">
                <a:solidFill>
                  <a:schemeClr val="tx2">
                    <a:lumMod val="50000"/>
                  </a:schemeClr>
                </a:solidFill>
                <a:latin typeface="Consolas" pitchFamily="49" charset="0"/>
                <a:cs typeface="Arial" pitchFamily="34" charset="0"/>
              </a:rPr>
              <a:t>      $a4,-20($</a:t>
            </a:r>
            <a:r>
              <a:rPr lang="en-US" sz="2000" dirty="0" err="1" smtClean="0">
                <a:solidFill>
                  <a:schemeClr val="tx2">
                    <a:lumMod val="50000"/>
                  </a:schemeClr>
                </a:solidFill>
                <a:latin typeface="Consolas" pitchFamily="49" charset="0"/>
                <a:cs typeface="Arial" pitchFamily="34" charset="0"/>
              </a:rPr>
              <a:t>fp</a:t>
            </a:r>
            <a:r>
              <a:rPr lang="en-US" sz="2000" dirty="0" smtClean="0">
                <a:solidFill>
                  <a:schemeClr val="tx2">
                    <a:lumMod val="50000"/>
                  </a:schemeClr>
                </a:solidFill>
                <a:latin typeface="Consolas" pitchFamily="49" charset="0"/>
                <a:cs typeface="Arial" pitchFamily="34" charset="0"/>
              </a:rPr>
              <a:t>)</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lw</a:t>
            </a:r>
            <a:r>
              <a:rPr lang="en-US" sz="2000" dirty="0" smtClean="0">
                <a:solidFill>
                  <a:schemeClr val="tx2">
                    <a:lumMod val="50000"/>
                  </a:schemeClr>
                </a:solidFill>
                <a:latin typeface="Consolas" pitchFamily="49" charset="0"/>
                <a:cs typeface="Arial" pitchFamily="34" charset="0"/>
              </a:rPr>
              <a:t>      $a5,-28($</a:t>
            </a:r>
            <a:r>
              <a:rPr lang="en-US" sz="2000" dirty="0" err="1" smtClean="0">
                <a:solidFill>
                  <a:schemeClr val="tx2">
                    <a:lumMod val="50000"/>
                  </a:schemeClr>
                </a:solidFill>
                <a:latin typeface="Consolas" pitchFamily="49" charset="0"/>
                <a:cs typeface="Arial" pitchFamily="34" charset="0"/>
              </a:rPr>
              <a:t>fp</a:t>
            </a:r>
            <a:r>
              <a:rPr lang="en-US" sz="2000" dirty="0" smtClean="0">
                <a:solidFill>
                  <a:schemeClr val="tx2">
                    <a:lumMod val="50000"/>
                  </a:schemeClr>
                </a:solidFill>
                <a:latin typeface="Consolas" pitchFamily="49" charset="0"/>
                <a:cs typeface="Arial" pitchFamily="34" charset="0"/>
              </a:rPr>
              <a:t>)</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blt</a:t>
            </a:r>
            <a:r>
              <a:rPr lang="en-US" sz="2000" dirty="0" smtClean="0">
                <a:solidFill>
                  <a:schemeClr val="tx2">
                    <a:lumMod val="50000"/>
                  </a:schemeClr>
                </a:solidFill>
                <a:latin typeface="Consolas" pitchFamily="49" charset="0"/>
                <a:cs typeface="Arial" pitchFamily="34" charset="0"/>
              </a:rPr>
              <a:t>     $a5,$a4,</a:t>
            </a:r>
            <a:r>
              <a:rPr lang="en-US" sz="2000" b="1" dirty="0" smtClean="0">
                <a:solidFill>
                  <a:schemeClr val="accent3"/>
                </a:solidFill>
                <a:latin typeface="Consolas" pitchFamily="49" charset="0"/>
                <a:cs typeface="Arial" pitchFamily="34" charset="0"/>
              </a:rPr>
              <a:t>$</a:t>
            </a:r>
            <a:r>
              <a:rPr lang="en-US" sz="2000" b="1" dirty="0">
                <a:solidFill>
                  <a:schemeClr val="accent3"/>
                </a:solidFill>
                <a:latin typeface="Consolas" pitchFamily="49" charset="0"/>
                <a:cs typeface="Arial" pitchFamily="34" charset="0"/>
              </a:rPr>
              <a:t>L3</a:t>
            </a:r>
            <a:endParaRPr lang="en-US" sz="2000" dirty="0" smtClean="0">
              <a:solidFill>
                <a:schemeClr val="tx2">
                  <a:lumMod val="50000"/>
                </a:schemeClr>
              </a:solidFill>
              <a:latin typeface="Consolas" pitchFamily="49" charset="0"/>
              <a:cs typeface="Arial" pitchFamily="34" charset="0"/>
            </a:endParaRP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endParaRPr lang="en-US" sz="2000" b="1" dirty="0" smtClean="0">
              <a:solidFill>
                <a:schemeClr val="accent3"/>
              </a:solidFill>
              <a:latin typeface="Consolas" pitchFamily="49" charset="0"/>
              <a:cs typeface="Arial" pitchFamily="34" charset="0"/>
            </a:endParaRP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lw</a:t>
            </a:r>
            <a:r>
              <a:rPr lang="en-US" sz="2000" dirty="0" smtClean="0">
                <a:solidFill>
                  <a:schemeClr val="tx2">
                    <a:lumMod val="50000"/>
                  </a:schemeClr>
                </a:solidFill>
                <a:latin typeface="Consolas" pitchFamily="49" charset="0"/>
                <a:cs typeface="Arial" pitchFamily="34" charset="0"/>
              </a:rPr>
              <a:t>      $a4,-24($</a:t>
            </a:r>
            <a:r>
              <a:rPr lang="en-US" sz="2000" dirty="0" err="1" smtClean="0">
                <a:solidFill>
                  <a:schemeClr val="tx2">
                    <a:lumMod val="50000"/>
                  </a:schemeClr>
                </a:solidFill>
                <a:latin typeface="Consolas" pitchFamily="49" charset="0"/>
                <a:cs typeface="Arial" pitchFamily="34" charset="0"/>
              </a:rPr>
              <a:t>fp</a:t>
            </a:r>
            <a:r>
              <a:rPr lang="en-US" sz="2000" dirty="0" smtClean="0">
                <a:solidFill>
                  <a:schemeClr val="tx2">
                    <a:lumMod val="50000"/>
                  </a:schemeClr>
                </a:solidFill>
                <a:latin typeface="Consolas" pitchFamily="49" charset="0"/>
                <a:cs typeface="Arial" pitchFamily="34" charset="0"/>
              </a:rPr>
              <a:t>)</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lw</a:t>
            </a:r>
            <a:r>
              <a:rPr lang="en-US" sz="2000" dirty="0" smtClean="0">
                <a:solidFill>
                  <a:schemeClr val="tx2">
                    <a:lumMod val="50000"/>
                  </a:schemeClr>
                </a:solidFill>
                <a:latin typeface="Consolas" pitchFamily="49" charset="0"/>
                <a:cs typeface="Arial" pitchFamily="34" charset="0"/>
              </a:rPr>
              <a:t>      $a5,-20($</a:t>
            </a:r>
            <a:r>
              <a:rPr lang="en-US" sz="2000" dirty="0" err="1" smtClean="0">
                <a:solidFill>
                  <a:schemeClr val="tx2">
                    <a:lumMod val="50000"/>
                  </a:schemeClr>
                </a:solidFill>
                <a:latin typeface="Consolas" pitchFamily="49" charset="0"/>
                <a:cs typeface="Arial" pitchFamily="34" charset="0"/>
              </a:rPr>
              <a:t>fp</a:t>
            </a:r>
            <a:r>
              <a:rPr lang="en-US" sz="2000" dirty="0" smtClean="0">
                <a:solidFill>
                  <a:schemeClr val="tx2">
                    <a:lumMod val="50000"/>
                  </a:schemeClr>
                </a:solidFill>
                <a:latin typeface="Consolas" pitchFamily="49" charset="0"/>
                <a:cs typeface="Arial" pitchFamily="34" charset="0"/>
              </a:rPr>
              <a:t>)</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addu</a:t>
            </a:r>
            <a:r>
              <a:rPr lang="en-US" sz="2000" dirty="0" smtClean="0">
                <a:solidFill>
                  <a:schemeClr val="tx2">
                    <a:lumMod val="50000"/>
                  </a:schemeClr>
                </a:solidFill>
                <a:latin typeface="Consolas" pitchFamily="49" charset="0"/>
                <a:cs typeface="Arial" pitchFamily="34" charset="0"/>
              </a:rPr>
              <a:t>    $a5,$a4,$a5</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sw</a:t>
            </a:r>
            <a:r>
              <a:rPr lang="en-US" sz="2000" dirty="0" smtClean="0">
                <a:solidFill>
                  <a:schemeClr val="tx2">
                    <a:lumMod val="50000"/>
                  </a:schemeClr>
                </a:solidFill>
                <a:latin typeface="Consolas" pitchFamily="49" charset="0"/>
                <a:cs typeface="Arial" pitchFamily="34" charset="0"/>
              </a:rPr>
              <a:t>      $a5,-24($</a:t>
            </a:r>
            <a:r>
              <a:rPr lang="en-US" sz="2000" dirty="0" err="1" smtClean="0">
                <a:solidFill>
                  <a:schemeClr val="tx2">
                    <a:lumMod val="50000"/>
                  </a:schemeClr>
                </a:solidFill>
                <a:latin typeface="Consolas" pitchFamily="49" charset="0"/>
                <a:cs typeface="Arial" pitchFamily="34" charset="0"/>
              </a:rPr>
              <a:t>fp</a:t>
            </a:r>
            <a:r>
              <a:rPr lang="en-US" sz="2000" dirty="0" smtClean="0">
                <a:solidFill>
                  <a:schemeClr val="tx2">
                    <a:lumMod val="50000"/>
                  </a:schemeClr>
                </a:solidFill>
                <a:latin typeface="Consolas" pitchFamily="49" charset="0"/>
                <a:cs typeface="Arial" pitchFamily="34" charset="0"/>
              </a:rPr>
              <a:t>)</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lw</a:t>
            </a:r>
            <a:r>
              <a:rPr lang="en-US" sz="2000" dirty="0" smtClean="0">
                <a:solidFill>
                  <a:schemeClr val="tx2">
                    <a:lumMod val="50000"/>
                  </a:schemeClr>
                </a:solidFill>
                <a:latin typeface="Consolas" pitchFamily="49" charset="0"/>
                <a:cs typeface="Arial" pitchFamily="34" charset="0"/>
              </a:rPr>
              <a:t>      $a5,-20($</a:t>
            </a:r>
            <a:r>
              <a:rPr lang="en-US" sz="2000" dirty="0" err="1" smtClean="0">
                <a:solidFill>
                  <a:schemeClr val="tx2">
                    <a:lumMod val="50000"/>
                  </a:schemeClr>
                </a:solidFill>
                <a:latin typeface="Consolas" pitchFamily="49" charset="0"/>
                <a:cs typeface="Arial" pitchFamily="34" charset="0"/>
              </a:rPr>
              <a:t>fp</a:t>
            </a:r>
            <a:r>
              <a:rPr lang="en-US" sz="2000" dirty="0" smtClean="0">
                <a:solidFill>
                  <a:schemeClr val="tx2">
                    <a:lumMod val="50000"/>
                  </a:schemeClr>
                </a:solidFill>
                <a:latin typeface="Consolas" pitchFamily="49" charset="0"/>
                <a:cs typeface="Arial" pitchFamily="34" charset="0"/>
              </a:rPr>
              <a:t>)</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addi</a:t>
            </a:r>
            <a:r>
              <a:rPr lang="en-US" sz="2000" dirty="0" smtClean="0">
                <a:solidFill>
                  <a:schemeClr val="tx2">
                    <a:lumMod val="50000"/>
                  </a:schemeClr>
                </a:solidFill>
                <a:latin typeface="Consolas" pitchFamily="49" charset="0"/>
                <a:cs typeface="Arial" pitchFamily="34" charset="0"/>
              </a:rPr>
              <a:t>    $a5,$a5,1</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sw</a:t>
            </a:r>
            <a:r>
              <a:rPr lang="en-US" sz="2000" dirty="0" smtClean="0">
                <a:solidFill>
                  <a:schemeClr val="tx2">
                    <a:lumMod val="50000"/>
                  </a:schemeClr>
                </a:solidFill>
                <a:latin typeface="Consolas" pitchFamily="49" charset="0"/>
                <a:cs typeface="Arial" pitchFamily="34" charset="0"/>
              </a:rPr>
              <a:t>      $a5,-20($</a:t>
            </a:r>
            <a:r>
              <a:rPr lang="en-US" sz="2000" dirty="0" err="1" smtClean="0">
                <a:solidFill>
                  <a:schemeClr val="tx2">
                    <a:lumMod val="50000"/>
                  </a:schemeClr>
                </a:solidFill>
                <a:latin typeface="Consolas" pitchFamily="49" charset="0"/>
                <a:cs typeface="Arial" pitchFamily="34" charset="0"/>
              </a:rPr>
              <a:t>fp</a:t>
            </a:r>
            <a:r>
              <a:rPr lang="en-US" sz="2000" dirty="0" smtClean="0">
                <a:solidFill>
                  <a:schemeClr val="tx2">
                    <a:lumMod val="50000"/>
                  </a:schemeClr>
                </a:solidFill>
                <a:latin typeface="Consolas" pitchFamily="49" charset="0"/>
                <a:cs typeface="Arial" pitchFamily="34" charset="0"/>
              </a:rPr>
              <a:t>)</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j       </a:t>
            </a:r>
            <a:r>
              <a:rPr lang="en-US" sz="2000" b="1" dirty="0" smtClean="0">
                <a:solidFill>
                  <a:schemeClr val="accent3"/>
                </a:solidFill>
                <a:latin typeface="Consolas" pitchFamily="49" charset="0"/>
                <a:cs typeface="Arial" pitchFamily="34" charset="0"/>
              </a:rPr>
              <a:t>$L2</a:t>
            </a:r>
          </a:p>
          <a:p>
            <a:pPr marL="342900" lvl="0" indent="-342900">
              <a:lnSpc>
                <a:spcPct val="80000"/>
              </a:lnSpc>
              <a:spcBef>
                <a:spcPct val="20000"/>
              </a:spcBef>
              <a:buSzPct val="80000"/>
              <a:tabLst>
                <a:tab pos="682625" algn="l"/>
              </a:tabLst>
            </a:pPr>
            <a:r>
              <a:rPr lang="en-US" sz="2000" b="1" dirty="0" smtClean="0">
                <a:solidFill>
                  <a:schemeClr val="accent3"/>
                </a:solidFill>
                <a:latin typeface="Consolas" pitchFamily="49" charset="0"/>
                <a:cs typeface="Arial" pitchFamily="34" charset="0"/>
              </a:rPr>
              <a:t> $L3</a:t>
            </a:r>
            <a:r>
              <a:rPr lang="en-US" sz="2000" dirty="0" smtClean="0">
                <a:solidFill>
                  <a:schemeClr val="accent3"/>
                </a:solidFill>
                <a:latin typeface="Consolas" pitchFamily="49" charset="0"/>
                <a:cs typeface="Arial" pitchFamily="34" charset="0"/>
              </a:rPr>
              <a:t>:</a:t>
            </a:r>
            <a:r>
              <a:rPr lang="en-US" sz="2000" dirty="0" smtClean="0">
                <a:solidFill>
                  <a:schemeClr val="accent2"/>
                </a:solidFill>
                <a:latin typeface="Consolas" pitchFamily="49" charset="0"/>
                <a:cs typeface="Arial" pitchFamily="34" charset="0"/>
              </a:rPr>
              <a:t>   </a:t>
            </a:r>
            <a:r>
              <a:rPr lang="en-US" sz="2000" dirty="0" smtClean="0">
                <a:solidFill>
                  <a:schemeClr val="tx2">
                    <a:lumMod val="50000"/>
                  </a:schemeClr>
                </a:solidFill>
                <a:latin typeface="Consolas" pitchFamily="49" charset="0"/>
                <a:cs typeface="Arial" pitchFamily="34" charset="0"/>
              </a:rPr>
              <a:t>la      $4,</a:t>
            </a:r>
            <a:r>
              <a:rPr lang="en-US" sz="2000" b="1" dirty="0" smtClean="0">
                <a:solidFill>
                  <a:schemeClr val="accent4"/>
                </a:solidFill>
                <a:latin typeface="Consolas" pitchFamily="49" charset="0"/>
                <a:cs typeface="Arial" pitchFamily="34" charset="0"/>
              </a:rPr>
              <a:t>$str0</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lw</a:t>
            </a:r>
            <a:r>
              <a:rPr lang="en-US" sz="2000" dirty="0" smtClean="0">
                <a:solidFill>
                  <a:schemeClr val="tx2">
                    <a:lumMod val="50000"/>
                  </a:schemeClr>
                </a:solidFill>
                <a:latin typeface="Consolas" pitchFamily="49" charset="0"/>
                <a:cs typeface="Arial" pitchFamily="34" charset="0"/>
              </a:rPr>
              <a:t>      $a1,-28($</a:t>
            </a:r>
            <a:r>
              <a:rPr lang="en-US" sz="2000" dirty="0" err="1" smtClean="0">
                <a:solidFill>
                  <a:schemeClr val="tx2">
                    <a:lumMod val="50000"/>
                  </a:schemeClr>
                </a:solidFill>
                <a:latin typeface="Consolas" pitchFamily="49" charset="0"/>
                <a:cs typeface="Arial" pitchFamily="34" charset="0"/>
              </a:rPr>
              <a:t>fp</a:t>
            </a:r>
            <a:r>
              <a:rPr lang="en-US" sz="2000" dirty="0" smtClean="0">
                <a:solidFill>
                  <a:schemeClr val="tx2">
                    <a:lumMod val="50000"/>
                  </a:schemeClr>
                </a:solidFill>
                <a:latin typeface="Consolas" pitchFamily="49" charset="0"/>
                <a:cs typeface="Arial" pitchFamily="34" charset="0"/>
              </a:rPr>
              <a:t>)</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lw</a:t>
            </a:r>
            <a:r>
              <a:rPr lang="en-US" sz="2000" dirty="0" smtClean="0">
                <a:solidFill>
                  <a:schemeClr val="tx2">
                    <a:lumMod val="50000"/>
                  </a:schemeClr>
                </a:solidFill>
                <a:latin typeface="Consolas" pitchFamily="49" charset="0"/>
                <a:cs typeface="Arial" pitchFamily="34" charset="0"/>
              </a:rPr>
              <a:t>      $a2,-24($</a:t>
            </a:r>
            <a:r>
              <a:rPr lang="en-US" sz="2000" dirty="0" err="1" smtClean="0">
                <a:solidFill>
                  <a:schemeClr val="tx2">
                    <a:lumMod val="50000"/>
                  </a:schemeClr>
                </a:solidFill>
                <a:latin typeface="Consolas" pitchFamily="49" charset="0"/>
                <a:cs typeface="Arial" pitchFamily="34" charset="0"/>
              </a:rPr>
              <a:t>fp</a:t>
            </a:r>
            <a:r>
              <a:rPr lang="en-US" sz="2000" dirty="0" smtClean="0">
                <a:solidFill>
                  <a:schemeClr val="tx2">
                    <a:lumMod val="50000"/>
                  </a:schemeClr>
                </a:solidFill>
                <a:latin typeface="Consolas" pitchFamily="49" charset="0"/>
                <a:cs typeface="Arial" pitchFamily="34" charset="0"/>
              </a:rPr>
              <a:t>)</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jal</a:t>
            </a: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printf</a:t>
            </a:r>
            <a:endParaRPr lang="en-US" sz="2000" dirty="0" smtClean="0">
              <a:solidFill>
                <a:schemeClr val="tx2">
                  <a:lumMod val="50000"/>
                </a:schemeClr>
              </a:solidFill>
              <a:latin typeface="Consolas" pitchFamily="49" charset="0"/>
              <a:cs typeface="Arial" pitchFamily="34" charset="0"/>
            </a:endParaRP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li      $a0,0</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mv      $</a:t>
            </a:r>
            <a:r>
              <a:rPr lang="en-US" sz="2000" dirty="0" err="1" smtClean="0">
                <a:solidFill>
                  <a:schemeClr val="tx2">
                    <a:lumMod val="50000"/>
                  </a:schemeClr>
                </a:solidFill>
                <a:latin typeface="Consolas" pitchFamily="49" charset="0"/>
                <a:cs typeface="Arial" pitchFamily="34" charset="0"/>
              </a:rPr>
              <a:t>sp</a:t>
            </a:r>
            <a:r>
              <a:rPr lang="en-US" sz="2000" dirty="0" smtClean="0">
                <a:solidFill>
                  <a:schemeClr val="tx2">
                    <a:lumMod val="50000"/>
                  </a:schemeClr>
                </a:solidFill>
                <a:latin typeface="Consolas" pitchFamily="49" charset="0"/>
                <a:cs typeface="Arial" pitchFamily="34" charset="0"/>
              </a:rPr>
              <a:t>,$</a:t>
            </a:r>
            <a:r>
              <a:rPr lang="en-US" sz="2000" dirty="0" err="1" smtClean="0">
                <a:solidFill>
                  <a:schemeClr val="tx2">
                    <a:lumMod val="50000"/>
                  </a:schemeClr>
                </a:solidFill>
                <a:latin typeface="Consolas" pitchFamily="49" charset="0"/>
                <a:cs typeface="Arial" pitchFamily="34" charset="0"/>
              </a:rPr>
              <a:t>fp</a:t>
            </a:r>
            <a:endParaRPr lang="en-US" sz="2000" dirty="0" smtClean="0">
              <a:solidFill>
                <a:schemeClr val="tx2">
                  <a:lumMod val="50000"/>
                </a:schemeClr>
              </a:solidFill>
              <a:latin typeface="Consolas" pitchFamily="49" charset="0"/>
              <a:cs typeface="Arial" pitchFamily="34" charset="0"/>
            </a:endParaRP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lw</a:t>
            </a:r>
            <a:r>
              <a:rPr lang="en-US" sz="2000" dirty="0" smtClean="0">
                <a:solidFill>
                  <a:schemeClr val="tx2">
                    <a:lumMod val="50000"/>
                  </a:schemeClr>
                </a:solidFill>
                <a:latin typeface="Consolas" pitchFamily="49" charset="0"/>
                <a:cs typeface="Arial" pitchFamily="34" charset="0"/>
              </a:rPr>
              <a:t>      $ra,44($sp)</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lw      $fp,40($sp)</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addiu</a:t>
            </a:r>
            <a:r>
              <a:rPr lang="en-US" sz="2000" dirty="0" smtClean="0">
                <a:solidFill>
                  <a:schemeClr val="tx2">
                    <a:lumMod val="50000"/>
                  </a:schemeClr>
                </a:solidFill>
                <a:latin typeface="Consolas" pitchFamily="49" charset="0"/>
                <a:cs typeface="Arial" pitchFamily="34" charset="0"/>
              </a:rPr>
              <a:t>   $sp,$sp,48</a:t>
            </a:r>
          </a:p>
          <a:p>
            <a:pPr marL="342900" lvl="0" indent="-342900">
              <a:lnSpc>
                <a:spcPct val="80000"/>
              </a:lnSpc>
              <a:spcBef>
                <a:spcPct val="20000"/>
              </a:spcBef>
              <a:buSzPct val="80000"/>
              <a:tabLst>
                <a:tab pos="682625" algn="l"/>
              </a:tabLst>
            </a:pP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jr</a:t>
            </a:r>
            <a:r>
              <a:rPr lang="en-US" sz="2000" dirty="0" smtClean="0">
                <a:solidFill>
                  <a:schemeClr val="tx2">
                    <a:lumMod val="50000"/>
                  </a:schemeClr>
                </a:solidFill>
                <a:latin typeface="Consolas" pitchFamily="49" charset="0"/>
                <a:cs typeface="Arial" pitchFamily="34" charset="0"/>
              </a:rPr>
              <a:t>      $</a:t>
            </a:r>
            <a:r>
              <a:rPr lang="en-US" sz="2000" dirty="0" err="1" smtClean="0">
                <a:solidFill>
                  <a:schemeClr val="tx2">
                    <a:lumMod val="50000"/>
                  </a:schemeClr>
                </a:solidFill>
                <a:latin typeface="Consolas" pitchFamily="49" charset="0"/>
                <a:cs typeface="Arial" pitchFamily="34" charset="0"/>
              </a:rPr>
              <a:t>ra</a:t>
            </a:r>
            <a:endParaRPr kumimoji="0" lang="en-US" sz="2000" i="0" u="none" strike="noStrike" kern="1200" cap="none" spc="0" normalizeH="0" baseline="0" noProof="0" dirty="0">
              <a:ln>
                <a:noFill/>
              </a:ln>
              <a:solidFill>
                <a:schemeClr val="tx2">
                  <a:lumMod val="50000"/>
                </a:schemeClr>
              </a:solidFill>
              <a:effectLst/>
              <a:uLnTx/>
              <a:uFillTx/>
              <a:latin typeface="Consolas" pitchFamily="49" charset="0"/>
              <a:cs typeface="Arial" pitchFamily="34" charset="0"/>
            </a:endParaRPr>
          </a:p>
        </p:txBody>
      </p:sp>
      <p:sp>
        <p:nvSpPr>
          <p:cNvPr id="10" name="TextBox 9"/>
          <p:cNvSpPr txBox="1"/>
          <p:nvPr>
            <p:custDataLst>
              <p:tags r:id="rId2"/>
            </p:custDataLst>
          </p:nvPr>
        </p:nvSpPr>
        <p:spPr>
          <a:xfrm>
            <a:off x="6956" y="761998"/>
            <a:ext cx="4336444" cy="6288823"/>
          </a:xfrm>
          <a:prstGeom prst="rect">
            <a:avLst/>
          </a:prstGeom>
          <a:noFill/>
        </p:spPr>
        <p:txBody>
          <a:bodyPr wrap="none" rtlCol="0">
            <a:noAutofit/>
          </a:bodyPr>
          <a:lstStyle/>
          <a:p>
            <a:pPr>
              <a:lnSpc>
                <a:spcPct val="90000"/>
              </a:lnSpc>
            </a:pPr>
            <a:r>
              <a:rPr lang="en-US" sz="2000" b="1" dirty="0">
                <a:solidFill>
                  <a:schemeClr val="accent6">
                    <a:lumMod val="50000"/>
                  </a:schemeClr>
                </a:solidFill>
                <a:latin typeface="Consolas" pitchFamily="49" charset="0"/>
              </a:rPr>
              <a:t>	</a:t>
            </a:r>
            <a:r>
              <a:rPr lang="en-US" sz="2000" b="1" dirty="0" smtClean="0">
                <a:solidFill>
                  <a:schemeClr val="accent6">
                    <a:lumMod val="50000"/>
                  </a:schemeClr>
                </a:solidFill>
                <a:latin typeface="Consolas" pitchFamily="49" charset="0"/>
              </a:rPr>
              <a:t>.</a:t>
            </a:r>
            <a:r>
              <a:rPr lang="en-US" sz="2000" b="1" dirty="0" err="1">
                <a:solidFill>
                  <a:schemeClr val="accent6">
                    <a:lumMod val="50000"/>
                  </a:schemeClr>
                </a:solidFill>
                <a:latin typeface="Consolas" pitchFamily="49" charset="0"/>
              </a:rPr>
              <a:t>globl</a:t>
            </a:r>
            <a:r>
              <a:rPr lang="en-US" sz="2000" b="1" dirty="0">
                <a:solidFill>
                  <a:schemeClr val="accent6">
                    <a:lumMod val="50000"/>
                  </a:schemeClr>
                </a:solidFill>
                <a:latin typeface="Consolas" pitchFamily="49" charset="0"/>
              </a:rPr>
              <a:t>  </a:t>
            </a:r>
            <a:r>
              <a:rPr lang="en-US" sz="2000" b="1" dirty="0" smtClean="0">
                <a:solidFill>
                  <a:schemeClr val="accent6">
                    <a:lumMod val="50000"/>
                  </a:schemeClr>
                </a:solidFill>
                <a:latin typeface="Consolas" pitchFamily="49" charset="0"/>
              </a:rPr>
              <a:t>n</a:t>
            </a:r>
          </a:p>
          <a:p>
            <a:pPr>
              <a:lnSpc>
                <a:spcPct val="90000"/>
              </a:lnSpc>
            </a:pPr>
            <a:r>
              <a:rPr lang="en-US" sz="2000" dirty="0" smtClean="0">
                <a:solidFill>
                  <a:schemeClr val="tx2">
                    <a:lumMod val="50000"/>
                  </a:schemeClr>
                </a:solidFill>
                <a:latin typeface="Consolas" pitchFamily="49" charset="0"/>
              </a:rPr>
              <a:t>     	.data </a:t>
            </a:r>
          </a:p>
          <a:p>
            <a:pPr>
              <a:lnSpc>
                <a:spcPct val="90000"/>
              </a:lnSpc>
            </a:pPr>
            <a:r>
              <a:rPr lang="en-US" sz="2000" b="1" dirty="0">
                <a:solidFill>
                  <a:schemeClr val="accent6">
                    <a:lumMod val="50000"/>
                  </a:schemeClr>
                </a:solidFill>
                <a:latin typeface="Consolas" pitchFamily="49" charset="0"/>
              </a:rPr>
              <a:t>	</a:t>
            </a:r>
            <a:r>
              <a:rPr lang="en-US" sz="2000" b="1" dirty="0" smtClean="0">
                <a:solidFill>
                  <a:schemeClr val="accent6">
                    <a:lumMod val="50000"/>
                  </a:schemeClr>
                </a:solidFill>
                <a:latin typeface="Consolas" pitchFamily="49" charset="0"/>
              </a:rPr>
              <a:t>.type	  n, @object</a:t>
            </a:r>
          </a:p>
          <a:p>
            <a:pPr>
              <a:lnSpc>
                <a:spcPct val="90000"/>
              </a:lnSpc>
            </a:pPr>
            <a:r>
              <a:rPr lang="en-US" sz="2000" b="1" dirty="0" smtClean="0">
                <a:solidFill>
                  <a:schemeClr val="accent6">
                    <a:lumMod val="50000"/>
                  </a:schemeClr>
                </a:solidFill>
                <a:latin typeface="Consolas" pitchFamily="49" charset="0"/>
              </a:rPr>
              <a:t>n:</a:t>
            </a:r>
            <a:r>
              <a:rPr lang="en-US" sz="2000" dirty="0" smtClean="0">
                <a:solidFill>
                  <a:schemeClr val="tx2">
                    <a:lumMod val="50000"/>
                  </a:schemeClr>
                </a:solidFill>
                <a:latin typeface="Consolas" pitchFamily="49" charset="0"/>
              </a:rPr>
              <a:t>    	.word   100</a:t>
            </a:r>
          </a:p>
          <a:p>
            <a:pPr>
              <a:lnSpc>
                <a:spcPct val="90000"/>
              </a:lnSpc>
            </a:pPr>
            <a:r>
              <a:rPr lang="en-US" sz="2000" dirty="0" smtClean="0">
                <a:solidFill>
                  <a:schemeClr val="tx2">
                    <a:lumMod val="50000"/>
                  </a:schemeClr>
                </a:solidFill>
                <a:latin typeface="Consolas" pitchFamily="49" charset="0"/>
              </a:rPr>
              <a:t>      	.</a:t>
            </a:r>
            <a:r>
              <a:rPr lang="en-US" sz="2000" dirty="0" err="1" smtClean="0">
                <a:solidFill>
                  <a:schemeClr val="tx2">
                    <a:lumMod val="50000"/>
                  </a:schemeClr>
                </a:solidFill>
                <a:latin typeface="Consolas" pitchFamily="49" charset="0"/>
              </a:rPr>
              <a:t>rdata</a:t>
            </a:r>
            <a:endParaRPr lang="en-US" sz="2000" dirty="0" smtClean="0">
              <a:solidFill>
                <a:schemeClr val="tx2">
                  <a:lumMod val="50000"/>
                </a:schemeClr>
              </a:solidFill>
              <a:latin typeface="Consolas" pitchFamily="49" charset="0"/>
            </a:endParaRPr>
          </a:p>
          <a:p>
            <a:pPr>
              <a:lnSpc>
                <a:spcPct val="90000"/>
              </a:lnSpc>
            </a:pPr>
            <a:r>
              <a:rPr lang="en-US" sz="2000" b="1" dirty="0" smtClean="0">
                <a:solidFill>
                  <a:schemeClr val="accent4"/>
                </a:solidFill>
                <a:latin typeface="Consolas" pitchFamily="49" charset="0"/>
              </a:rPr>
              <a:t>$str0</a:t>
            </a:r>
            <a:r>
              <a:rPr lang="en-US" sz="2000" dirty="0" smtClean="0">
                <a:solidFill>
                  <a:schemeClr val="tx2">
                    <a:lumMod val="50000"/>
                  </a:schemeClr>
                </a:solidFill>
                <a:latin typeface="Consolas" pitchFamily="49" charset="0"/>
              </a:rPr>
              <a:t>:	.string  "Sum 1 to %d is %d\n"</a:t>
            </a:r>
          </a:p>
          <a:p>
            <a:pPr>
              <a:lnSpc>
                <a:spcPct val="90000"/>
              </a:lnSpc>
            </a:pPr>
            <a:r>
              <a:rPr lang="en-US" sz="2000" dirty="0" smtClean="0">
                <a:solidFill>
                  <a:schemeClr val="tx2">
                    <a:lumMod val="50000"/>
                  </a:schemeClr>
                </a:solidFill>
                <a:latin typeface="Consolas" pitchFamily="49" charset="0"/>
              </a:rPr>
              <a:t>      	.text</a:t>
            </a:r>
          </a:p>
          <a:p>
            <a:pPr>
              <a:lnSpc>
                <a:spcPct val="90000"/>
              </a:lnSpc>
            </a:pPr>
            <a:r>
              <a:rPr lang="en-US" sz="2000" b="1" dirty="0" smtClean="0">
                <a:solidFill>
                  <a:schemeClr val="accent1"/>
                </a:solidFill>
                <a:latin typeface="Consolas" pitchFamily="49" charset="0"/>
              </a:rPr>
              <a:t>	.</a:t>
            </a:r>
            <a:r>
              <a:rPr lang="en-US" sz="2000" b="1" dirty="0" err="1" smtClean="0">
                <a:solidFill>
                  <a:schemeClr val="accent1"/>
                </a:solidFill>
                <a:latin typeface="Consolas" pitchFamily="49" charset="0"/>
              </a:rPr>
              <a:t>globl</a:t>
            </a:r>
            <a:r>
              <a:rPr lang="en-US" sz="2000" b="1" dirty="0" smtClean="0">
                <a:solidFill>
                  <a:schemeClr val="accent1"/>
                </a:solidFill>
                <a:latin typeface="Consolas" pitchFamily="49" charset="0"/>
              </a:rPr>
              <a:t>  main</a:t>
            </a:r>
          </a:p>
          <a:p>
            <a:pPr>
              <a:lnSpc>
                <a:spcPct val="90000"/>
              </a:lnSpc>
            </a:pPr>
            <a:r>
              <a:rPr lang="en-US" sz="2000" b="1" dirty="0">
                <a:solidFill>
                  <a:schemeClr val="accent1"/>
                </a:solidFill>
                <a:latin typeface="Consolas" pitchFamily="49" charset="0"/>
              </a:rPr>
              <a:t>	</a:t>
            </a:r>
            <a:r>
              <a:rPr lang="en-US" sz="2000" b="1" dirty="0" smtClean="0">
                <a:solidFill>
                  <a:schemeClr val="accent1"/>
                </a:solidFill>
                <a:latin typeface="Consolas" pitchFamily="49" charset="0"/>
              </a:rPr>
              <a:t>.type   main, @function</a:t>
            </a:r>
          </a:p>
          <a:p>
            <a:pPr>
              <a:lnSpc>
                <a:spcPct val="90000"/>
              </a:lnSpc>
            </a:pPr>
            <a:r>
              <a:rPr lang="en-US" sz="2000" b="1" dirty="0" smtClean="0">
                <a:solidFill>
                  <a:schemeClr val="accent1"/>
                </a:solidFill>
                <a:latin typeface="Consolas" pitchFamily="49" charset="0"/>
              </a:rPr>
              <a:t>main:</a:t>
            </a:r>
            <a:r>
              <a:rPr lang="en-US" sz="2000" dirty="0" smtClean="0">
                <a:solidFill>
                  <a:schemeClr val="tx2">
                    <a:lumMod val="50000"/>
                  </a:schemeClr>
                </a:solidFill>
                <a:latin typeface="Consolas" pitchFamily="49" charset="0"/>
              </a:rPr>
              <a:t>  </a:t>
            </a:r>
            <a:r>
              <a:rPr lang="en-US" sz="2000" dirty="0" err="1" smtClean="0">
                <a:solidFill>
                  <a:schemeClr val="tx2">
                    <a:lumMod val="50000"/>
                  </a:schemeClr>
                </a:solidFill>
                <a:latin typeface="Consolas" pitchFamily="49" charset="0"/>
              </a:rPr>
              <a:t>addiu</a:t>
            </a:r>
            <a:r>
              <a:rPr lang="en-US" sz="2000" dirty="0" smtClean="0">
                <a:solidFill>
                  <a:schemeClr val="tx2">
                    <a:lumMod val="50000"/>
                  </a:schemeClr>
                </a:solidFill>
                <a:latin typeface="Consolas" pitchFamily="49" charset="0"/>
              </a:rPr>
              <a:t>   $sp,$sp,-48</a:t>
            </a:r>
          </a:p>
          <a:p>
            <a:pPr>
              <a:lnSpc>
                <a:spcPct val="90000"/>
              </a:lnSpc>
            </a:pPr>
            <a:r>
              <a:rPr lang="en-US" sz="2000" dirty="0" smtClean="0">
                <a:solidFill>
                  <a:schemeClr val="tx2">
                    <a:lumMod val="50000"/>
                  </a:schemeClr>
                </a:solidFill>
                <a:latin typeface="Consolas" pitchFamily="49" charset="0"/>
              </a:rPr>
              <a:t>       </a:t>
            </a:r>
            <a:r>
              <a:rPr lang="en-US" sz="2000" dirty="0" err="1" smtClean="0">
                <a:solidFill>
                  <a:schemeClr val="tx2">
                    <a:lumMod val="50000"/>
                  </a:schemeClr>
                </a:solidFill>
                <a:latin typeface="Consolas" pitchFamily="49" charset="0"/>
              </a:rPr>
              <a:t>sw</a:t>
            </a:r>
            <a:r>
              <a:rPr lang="en-US" sz="2000" dirty="0" smtClean="0">
                <a:solidFill>
                  <a:schemeClr val="tx2">
                    <a:lumMod val="50000"/>
                  </a:schemeClr>
                </a:solidFill>
                <a:latin typeface="Consolas" pitchFamily="49" charset="0"/>
              </a:rPr>
              <a:t>      $ra,44($sp)</a:t>
            </a:r>
          </a:p>
          <a:p>
            <a:pPr>
              <a:lnSpc>
                <a:spcPct val="90000"/>
              </a:lnSpc>
            </a:pPr>
            <a:r>
              <a:rPr lang="en-US" sz="2000" dirty="0" smtClean="0">
                <a:solidFill>
                  <a:schemeClr val="tx2">
                    <a:lumMod val="50000"/>
                  </a:schemeClr>
                </a:solidFill>
                <a:latin typeface="Consolas" pitchFamily="49" charset="0"/>
              </a:rPr>
              <a:t>       sw      $fp,40($sp)</a:t>
            </a:r>
          </a:p>
          <a:p>
            <a:pPr>
              <a:lnSpc>
                <a:spcPct val="90000"/>
              </a:lnSpc>
            </a:pPr>
            <a:r>
              <a:rPr lang="en-US" sz="2000" dirty="0" smtClean="0">
                <a:solidFill>
                  <a:schemeClr val="tx2">
                    <a:lumMod val="50000"/>
                  </a:schemeClr>
                </a:solidFill>
                <a:latin typeface="Consolas" pitchFamily="49" charset="0"/>
              </a:rPr>
              <a:t>       move    $</a:t>
            </a:r>
            <a:r>
              <a:rPr lang="en-US" sz="2000" dirty="0" err="1" smtClean="0">
                <a:solidFill>
                  <a:schemeClr val="tx2">
                    <a:lumMod val="50000"/>
                  </a:schemeClr>
                </a:solidFill>
                <a:latin typeface="Consolas" pitchFamily="49" charset="0"/>
              </a:rPr>
              <a:t>fp,$sp</a:t>
            </a:r>
            <a:endParaRPr lang="en-US" sz="2000" dirty="0" smtClean="0">
              <a:solidFill>
                <a:schemeClr val="tx2">
                  <a:lumMod val="50000"/>
                </a:schemeClr>
              </a:solidFill>
              <a:latin typeface="Consolas" pitchFamily="49" charset="0"/>
            </a:endParaRPr>
          </a:p>
          <a:p>
            <a:pPr>
              <a:lnSpc>
                <a:spcPct val="90000"/>
              </a:lnSpc>
            </a:pPr>
            <a:r>
              <a:rPr lang="en-US" sz="2000" dirty="0" smtClean="0">
                <a:solidFill>
                  <a:schemeClr val="tx2">
                    <a:lumMod val="50000"/>
                  </a:schemeClr>
                </a:solidFill>
                <a:latin typeface="Consolas" pitchFamily="49" charset="0"/>
              </a:rPr>
              <a:t>       </a:t>
            </a:r>
            <a:r>
              <a:rPr lang="en-US" sz="2000" dirty="0" err="1" smtClean="0">
                <a:solidFill>
                  <a:schemeClr val="tx2">
                    <a:lumMod val="50000"/>
                  </a:schemeClr>
                </a:solidFill>
                <a:latin typeface="Consolas" pitchFamily="49" charset="0"/>
              </a:rPr>
              <a:t>sw</a:t>
            </a:r>
            <a:r>
              <a:rPr lang="en-US" sz="2000" dirty="0" smtClean="0">
                <a:solidFill>
                  <a:schemeClr val="tx2">
                    <a:lumMod val="50000"/>
                  </a:schemeClr>
                </a:solidFill>
                <a:latin typeface="Consolas" pitchFamily="49" charset="0"/>
              </a:rPr>
              <a:t>      $a0,-36($</a:t>
            </a:r>
            <a:r>
              <a:rPr lang="en-US" sz="2000" dirty="0" err="1" smtClean="0">
                <a:solidFill>
                  <a:schemeClr val="tx2">
                    <a:lumMod val="50000"/>
                  </a:schemeClr>
                </a:solidFill>
                <a:latin typeface="Consolas" pitchFamily="49" charset="0"/>
              </a:rPr>
              <a:t>fp</a:t>
            </a:r>
            <a:r>
              <a:rPr lang="en-US" sz="2000" dirty="0" smtClean="0">
                <a:solidFill>
                  <a:schemeClr val="tx2">
                    <a:lumMod val="50000"/>
                  </a:schemeClr>
                </a:solidFill>
                <a:latin typeface="Consolas" pitchFamily="49" charset="0"/>
              </a:rPr>
              <a:t>)</a:t>
            </a:r>
          </a:p>
          <a:p>
            <a:pPr>
              <a:lnSpc>
                <a:spcPct val="90000"/>
              </a:lnSpc>
            </a:pPr>
            <a:r>
              <a:rPr lang="en-US" sz="2000" dirty="0" smtClean="0">
                <a:solidFill>
                  <a:schemeClr val="tx2">
                    <a:lumMod val="50000"/>
                  </a:schemeClr>
                </a:solidFill>
                <a:latin typeface="Consolas" pitchFamily="49" charset="0"/>
              </a:rPr>
              <a:t>       </a:t>
            </a:r>
            <a:r>
              <a:rPr lang="en-US" sz="2000" dirty="0" err="1" smtClean="0">
                <a:solidFill>
                  <a:schemeClr val="tx2">
                    <a:lumMod val="50000"/>
                  </a:schemeClr>
                </a:solidFill>
                <a:latin typeface="Consolas" pitchFamily="49" charset="0"/>
              </a:rPr>
              <a:t>sw</a:t>
            </a:r>
            <a:r>
              <a:rPr lang="en-US" sz="2000" dirty="0" smtClean="0">
                <a:solidFill>
                  <a:schemeClr val="tx2">
                    <a:lumMod val="50000"/>
                  </a:schemeClr>
                </a:solidFill>
                <a:latin typeface="Consolas" pitchFamily="49" charset="0"/>
              </a:rPr>
              <a:t>      $a1,-40($</a:t>
            </a:r>
            <a:r>
              <a:rPr lang="en-US" sz="2000" dirty="0" err="1" smtClean="0">
                <a:solidFill>
                  <a:schemeClr val="tx2">
                    <a:lumMod val="50000"/>
                  </a:schemeClr>
                </a:solidFill>
                <a:latin typeface="Consolas" pitchFamily="49" charset="0"/>
              </a:rPr>
              <a:t>fp</a:t>
            </a:r>
            <a:r>
              <a:rPr lang="en-US" sz="2000" dirty="0" smtClean="0">
                <a:solidFill>
                  <a:schemeClr val="tx2">
                    <a:lumMod val="50000"/>
                  </a:schemeClr>
                </a:solidFill>
                <a:latin typeface="Consolas" pitchFamily="49" charset="0"/>
              </a:rPr>
              <a:t>)</a:t>
            </a:r>
          </a:p>
          <a:p>
            <a:pPr>
              <a:lnSpc>
                <a:spcPct val="90000"/>
              </a:lnSpc>
            </a:pPr>
            <a:r>
              <a:rPr lang="en-US" sz="2000" dirty="0" smtClean="0">
                <a:solidFill>
                  <a:schemeClr val="tx2">
                    <a:lumMod val="50000"/>
                  </a:schemeClr>
                </a:solidFill>
                <a:latin typeface="Consolas" pitchFamily="49" charset="0"/>
              </a:rPr>
              <a:t>       la      $a5,n</a:t>
            </a:r>
          </a:p>
          <a:p>
            <a:pPr>
              <a:lnSpc>
                <a:spcPct val="90000"/>
              </a:lnSpc>
            </a:pPr>
            <a:r>
              <a:rPr lang="en-US" sz="2000" dirty="0" smtClean="0">
                <a:solidFill>
                  <a:schemeClr val="tx2">
                    <a:lumMod val="50000"/>
                  </a:schemeClr>
                </a:solidFill>
                <a:latin typeface="Consolas" pitchFamily="49" charset="0"/>
              </a:rPr>
              <a:t>       </a:t>
            </a:r>
            <a:r>
              <a:rPr lang="en-US" sz="2000" dirty="0" err="1" smtClean="0">
                <a:solidFill>
                  <a:schemeClr val="tx2">
                    <a:lumMod val="50000"/>
                  </a:schemeClr>
                </a:solidFill>
                <a:latin typeface="Consolas" pitchFamily="49" charset="0"/>
              </a:rPr>
              <a:t>lw</a:t>
            </a:r>
            <a:r>
              <a:rPr lang="en-US" sz="2000" dirty="0" smtClean="0">
                <a:solidFill>
                  <a:schemeClr val="tx2">
                    <a:lumMod val="50000"/>
                  </a:schemeClr>
                </a:solidFill>
                <a:latin typeface="Consolas" pitchFamily="49" charset="0"/>
              </a:rPr>
              <a:t>      $a5,0($a5)</a:t>
            </a:r>
          </a:p>
          <a:p>
            <a:pPr>
              <a:lnSpc>
                <a:spcPct val="90000"/>
              </a:lnSpc>
            </a:pPr>
            <a:r>
              <a:rPr lang="en-US" sz="2000" dirty="0" smtClean="0">
                <a:solidFill>
                  <a:schemeClr val="tx2">
                    <a:lumMod val="50000"/>
                  </a:schemeClr>
                </a:solidFill>
                <a:latin typeface="Consolas" pitchFamily="49" charset="0"/>
              </a:rPr>
              <a:t>       </a:t>
            </a:r>
            <a:r>
              <a:rPr lang="en-US" sz="2000" dirty="0" err="1" smtClean="0">
                <a:solidFill>
                  <a:schemeClr val="tx2">
                    <a:lumMod val="50000"/>
                  </a:schemeClr>
                </a:solidFill>
                <a:latin typeface="Consolas" pitchFamily="49" charset="0"/>
              </a:rPr>
              <a:t>sw</a:t>
            </a:r>
            <a:r>
              <a:rPr lang="en-US" sz="2000" dirty="0" smtClean="0">
                <a:solidFill>
                  <a:schemeClr val="tx2">
                    <a:lumMod val="50000"/>
                  </a:schemeClr>
                </a:solidFill>
                <a:latin typeface="Consolas" pitchFamily="49" charset="0"/>
              </a:rPr>
              <a:t>      $a5,-28($</a:t>
            </a:r>
            <a:r>
              <a:rPr lang="en-US" sz="2000" dirty="0" err="1" smtClean="0">
                <a:solidFill>
                  <a:schemeClr val="tx2">
                    <a:lumMod val="50000"/>
                  </a:schemeClr>
                </a:solidFill>
                <a:latin typeface="Consolas" pitchFamily="49" charset="0"/>
              </a:rPr>
              <a:t>fp</a:t>
            </a:r>
            <a:r>
              <a:rPr lang="en-US" sz="2000" dirty="0" smtClean="0">
                <a:solidFill>
                  <a:schemeClr val="tx2">
                    <a:lumMod val="50000"/>
                  </a:schemeClr>
                </a:solidFill>
                <a:latin typeface="Consolas" pitchFamily="49" charset="0"/>
              </a:rPr>
              <a:t>)</a:t>
            </a:r>
          </a:p>
          <a:p>
            <a:pPr>
              <a:lnSpc>
                <a:spcPct val="90000"/>
              </a:lnSpc>
            </a:pPr>
            <a:r>
              <a:rPr lang="en-US" sz="2000" dirty="0" smtClean="0">
                <a:solidFill>
                  <a:schemeClr val="tx2">
                    <a:lumMod val="50000"/>
                  </a:schemeClr>
                </a:solidFill>
                <a:latin typeface="Consolas" pitchFamily="49" charset="0"/>
              </a:rPr>
              <a:t>       sw      $0,-24($</a:t>
            </a:r>
            <a:r>
              <a:rPr lang="en-US" sz="2000" dirty="0" err="1" smtClean="0">
                <a:solidFill>
                  <a:schemeClr val="tx2">
                    <a:lumMod val="50000"/>
                  </a:schemeClr>
                </a:solidFill>
                <a:latin typeface="Consolas" pitchFamily="49" charset="0"/>
              </a:rPr>
              <a:t>fp</a:t>
            </a:r>
            <a:r>
              <a:rPr lang="en-US" sz="2000" dirty="0" smtClean="0">
                <a:solidFill>
                  <a:schemeClr val="tx2">
                    <a:lumMod val="50000"/>
                  </a:schemeClr>
                </a:solidFill>
                <a:latin typeface="Consolas" pitchFamily="49" charset="0"/>
              </a:rPr>
              <a:t>)</a:t>
            </a:r>
          </a:p>
          <a:p>
            <a:pPr>
              <a:lnSpc>
                <a:spcPct val="90000"/>
              </a:lnSpc>
            </a:pPr>
            <a:r>
              <a:rPr lang="en-US" sz="2000" dirty="0" smtClean="0">
                <a:solidFill>
                  <a:schemeClr val="tx2">
                    <a:lumMod val="50000"/>
                  </a:schemeClr>
                </a:solidFill>
                <a:latin typeface="Consolas" pitchFamily="49" charset="0"/>
              </a:rPr>
              <a:t>       li      $a5,1</a:t>
            </a:r>
          </a:p>
          <a:p>
            <a:pPr>
              <a:lnSpc>
                <a:spcPct val="90000"/>
              </a:lnSpc>
            </a:pPr>
            <a:r>
              <a:rPr lang="en-US" sz="2000" dirty="0" smtClean="0">
                <a:solidFill>
                  <a:schemeClr val="tx2">
                    <a:lumMod val="50000"/>
                  </a:schemeClr>
                </a:solidFill>
                <a:latin typeface="Consolas" pitchFamily="49" charset="0"/>
              </a:rPr>
              <a:t>       </a:t>
            </a:r>
            <a:r>
              <a:rPr lang="en-US" sz="2000" dirty="0" err="1" smtClean="0">
                <a:solidFill>
                  <a:schemeClr val="tx2">
                    <a:lumMod val="50000"/>
                  </a:schemeClr>
                </a:solidFill>
                <a:latin typeface="Consolas" pitchFamily="49" charset="0"/>
              </a:rPr>
              <a:t>sw</a:t>
            </a:r>
            <a:r>
              <a:rPr lang="en-US" sz="2000" dirty="0" smtClean="0">
                <a:solidFill>
                  <a:schemeClr val="tx2">
                    <a:lumMod val="50000"/>
                  </a:schemeClr>
                </a:solidFill>
                <a:latin typeface="Consolas" pitchFamily="49" charset="0"/>
              </a:rPr>
              <a:t>      $a5,-20($</a:t>
            </a:r>
            <a:r>
              <a:rPr lang="en-US" sz="2000" dirty="0" err="1" smtClean="0">
                <a:solidFill>
                  <a:schemeClr val="tx2">
                    <a:lumMod val="50000"/>
                  </a:schemeClr>
                </a:solidFill>
                <a:latin typeface="Consolas" pitchFamily="49" charset="0"/>
              </a:rPr>
              <a:t>fp</a:t>
            </a:r>
            <a:r>
              <a:rPr lang="en-US" sz="2000" dirty="0" smtClean="0">
                <a:solidFill>
                  <a:schemeClr val="tx2">
                    <a:lumMod val="50000"/>
                  </a:schemeClr>
                </a:solidFill>
                <a:latin typeface="Consolas" pitchFamily="49" charset="0"/>
              </a:rPr>
              <a:t>)</a:t>
            </a:r>
          </a:p>
        </p:txBody>
      </p:sp>
      <p:sp>
        <p:nvSpPr>
          <p:cNvPr id="2" name="Slide Number Placeholder 1"/>
          <p:cNvSpPr>
            <a:spLocks noGrp="1"/>
          </p:cNvSpPr>
          <p:nvPr>
            <p:ph type="sldNum" sz="quarter" idx="10"/>
          </p:nvPr>
        </p:nvSpPr>
        <p:spPr/>
        <p:txBody>
          <a:bodyPr/>
          <a:lstStyle/>
          <a:p>
            <a:fld id="{DAD0A56F-BD0F-4BDF-9912-D1E89E9626C0}" type="slidenum">
              <a:rPr lang="en-US" smtClean="0"/>
              <a:t>8</a:t>
            </a:fld>
            <a:endParaRPr lang="en-US"/>
          </a:p>
        </p:txBody>
      </p:sp>
      <p:sp>
        <p:nvSpPr>
          <p:cNvPr id="46" name="Title 2"/>
          <p:cNvSpPr>
            <a:spLocks noGrp="1"/>
          </p:cNvSpPr>
          <p:nvPr>
            <p:ph type="title"/>
          </p:nvPr>
        </p:nvSpPr>
        <p:spPr>
          <a:xfrm>
            <a:off x="91440" y="-76200"/>
            <a:ext cx="8961120" cy="761999"/>
          </a:xfrm>
        </p:spPr>
        <p:txBody>
          <a:bodyPr>
            <a:normAutofit fontScale="90000"/>
          </a:bodyPr>
          <a:lstStyle/>
          <a:p>
            <a:r>
              <a:rPr lang="en-US" dirty="0" err="1" smtClean="0"/>
              <a:t>sum.s</a:t>
            </a:r>
            <a:r>
              <a:rPr lang="en-US" dirty="0" smtClean="0"/>
              <a:t>   </a:t>
            </a:r>
            <a:r>
              <a:rPr lang="en-US" sz="3600" dirty="0" smtClean="0"/>
              <a:t>(abridged)</a:t>
            </a:r>
            <a:endParaRPr lang="en-US" sz="3600" dirty="0"/>
          </a:p>
        </p:txBody>
      </p:sp>
    </p:spTree>
    <p:extLst>
      <p:ext uri="{BB962C8B-B14F-4D97-AF65-F5344CB8AC3E}">
        <p14:creationId xmlns:p14="http://schemas.microsoft.com/office/powerpoint/2010/main" val="16600300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7"/>
          <p:cNvSpPr txBox="1">
            <a:spLocks noChangeArrowheads="1"/>
          </p:cNvSpPr>
          <p:nvPr>
            <p:custDataLst>
              <p:tags r:id="rId1"/>
            </p:custDataLst>
          </p:nvPr>
        </p:nvSpPr>
        <p:spPr bwMode="auto">
          <a:xfrm>
            <a:off x="3338945" y="5543164"/>
            <a:ext cx="5805055" cy="1130761"/>
          </a:xfrm>
          <a:prstGeom prst="rect">
            <a:avLst/>
          </a:prstGeom>
          <a:noFill/>
          <a:ln w="9525">
            <a:solidFill>
              <a:schemeClr val="accent4"/>
            </a:solidFill>
            <a:round/>
            <a:headEnd/>
            <a:tailEnd/>
          </a:ln>
          <a:effectLst/>
        </p:spPr>
        <p:txBody>
          <a:bodyPr lIns="90000" tIns="83808" rIns="90000" bIns="45000"/>
          <a:lstStyle/>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smtClean="0">
                <a:solidFill>
                  <a:schemeClr val="accent4"/>
                </a:solidFill>
                <a:latin typeface="Consolas" pitchFamily="49" charset="0"/>
              </a:rPr>
              <a:t>00000000101000000000001010010011</a:t>
            </a:r>
            <a:endParaRPr lang="en-US" sz="2500" dirty="0">
              <a:solidFill>
                <a:schemeClr val="accent4"/>
              </a:solidFill>
              <a:latin typeface="Consolas" pitchFamily="49" charset="0"/>
            </a:endParaRPr>
          </a:p>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smtClean="0">
                <a:solidFill>
                  <a:schemeClr val="accent4"/>
                </a:solidFill>
                <a:latin typeface="Consolas" pitchFamily="49" charset="0"/>
              </a:rPr>
              <a:t>0000000000100010100000101</a:t>
            </a:r>
          </a:p>
          <a:p>
            <a:pPr>
              <a:lnSpc>
                <a:spcPct val="89000"/>
              </a:lnSpc>
              <a:tabLst>
                <a:tab pos="656582" algn="l"/>
                <a:tab pos="1313162" algn="l"/>
                <a:tab pos="1969745" algn="l"/>
                <a:tab pos="2626327" algn="l"/>
                <a:tab pos="3282907" algn="l"/>
                <a:tab pos="3939490" algn="l"/>
                <a:tab pos="4596072" algn="l"/>
                <a:tab pos="5252653" algn="l"/>
                <a:tab pos="5909234" algn="l"/>
              </a:tabLst>
            </a:pPr>
            <a:r>
              <a:rPr lang="en-US" sz="2500" dirty="0" smtClean="0">
                <a:solidFill>
                  <a:schemeClr val="accent4"/>
                </a:solidFill>
                <a:latin typeface="Consolas" pitchFamily="49" charset="0"/>
              </a:rPr>
              <a:t>00000000111100101000001010010011</a:t>
            </a:r>
            <a:endParaRPr lang="en-US" sz="2500" dirty="0">
              <a:solidFill>
                <a:schemeClr val="accent4"/>
              </a:solidFill>
              <a:latin typeface="Consolas" pitchFamily="49" charset="0"/>
            </a:endParaRPr>
          </a:p>
        </p:txBody>
      </p:sp>
      <p:sp>
        <p:nvSpPr>
          <p:cNvPr id="3" name="Content Placeholder 2"/>
          <p:cNvSpPr>
            <a:spLocks noGrp="1"/>
          </p:cNvSpPr>
          <p:nvPr>
            <p:ph idx="1"/>
            <p:custDataLst>
              <p:tags r:id="rId2"/>
            </p:custDataLst>
          </p:nvPr>
        </p:nvSpPr>
        <p:spPr>
          <a:xfrm>
            <a:off x="228600" y="990600"/>
            <a:ext cx="8915400" cy="4368487"/>
          </a:xfrm>
        </p:spPr>
        <p:txBody>
          <a:bodyPr>
            <a:normAutofit fontScale="92500"/>
          </a:bodyPr>
          <a:lstStyle/>
          <a:p>
            <a:pPr marL="0" indent="0">
              <a:buNone/>
            </a:pPr>
            <a:r>
              <a:rPr lang="en-GB" b="1" dirty="0" smtClean="0">
                <a:solidFill>
                  <a:schemeClr val="tx2">
                    <a:lumMod val="50000"/>
                  </a:schemeClr>
                </a:solidFill>
              </a:rPr>
              <a:t>Input:</a:t>
            </a:r>
            <a:r>
              <a:rPr lang="en-GB" dirty="0" smtClean="0">
                <a:solidFill>
                  <a:schemeClr val="tx2">
                    <a:lumMod val="50000"/>
                  </a:schemeClr>
                </a:solidFill>
              </a:rPr>
              <a:t> Assembly File (.s)</a:t>
            </a:r>
          </a:p>
          <a:p>
            <a:pPr marL="914400" indent="-457200"/>
            <a:r>
              <a:rPr lang="en-GB" sz="3333" dirty="0" smtClean="0">
                <a:solidFill>
                  <a:schemeClr val="tx2">
                    <a:lumMod val="50000"/>
                  </a:schemeClr>
                </a:solidFill>
              </a:rPr>
              <a:t>assembly instructions, pseudo-instructions</a:t>
            </a:r>
          </a:p>
          <a:p>
            <a:pPr marL="914400" indent="-457200"/>
            <a:r>
              <a:rPr lang="en-GB" sz="3333" dirty="0" smtClean="0">
                <a:solidFill>
                  <a:schemeClr val="tx2">
                    <a:lumMod val="50000"/>
                  </a:schemeClr>
                </a:solidFill>
              </a:rPr>
              <a:t>program data (strings, variables), layout directives</a:t>
            </a:r>
            <a:endParaRPr lang="en-GB" dirty="0" smtClean="0">
              <a:solidFill>
                <a:schemeClr val="tx2">
                  <a:lumMod val="50000"/>
                </a:schemeClr>
              </a:solidFill>
            </a:endParaRPr>
          </a:p>
          <a:p>
            <a:endParaRPr lang="en-GB" dirty="0" smtClean="0">
              <a:solidFill>
                <a:schemeClr val="tx2">
                  <a:lumMod val="50000"/>
                </a:schemeClr>
              </a:solidFill>
            </a:endParaRPr>
          </a:p>
          <a:p>
            <a:pPr marL="0" indent="0">
              <a:buNone/>
            </a:pPr>
            <a:r>
              <a:rPr lang="en-GB" b="1" dirty="0" smtClean="0">
                <a:solidFill>
                  <a:schemeClr val="tx2">
                    <a:lumMod val="50000"/>
                  </a:schemeClr>
                </a:solidFill>
              </a:rPr>
              <a:t>Output:</a:t>
            </a:r>
            <a:r>
              <a:rPr lang="en-GB" dirty="0" smtClean="0">
                <a:solidFill>
                  <a:schemeClr val="tx2">
                    <a:lumMod val="50000"/>
                  </a:schemeClr>
                </a:solidFill>
              </a:rPr>
              <a:t>  </a:t>
            </a:r>
            <a:r>
              <a:rPr lang="en-GB" dirty="0" smtClean="0">
                <a:solidFill>
                  <a:schemeClr val="tx2">
                    <a:lumMod val="50000"/>
                  </a:schemeClr>
                </a:solidFill>
                <a:sym typeface="Wingdings" pitchFamily="2" charset="2"/>
              </a:rPr>
              <a:t>Object File in binary machine code RISC-V</a:t>
            </a:r>
            <a:r>
              <a:rPr lang="en-GB" dirty="0" smtClean="0">
                <a:solidFill>
                  <a:schemeClr val="tx2">
                    <a:lumMod val="50000"/>
                  </a:schemeClr>
                </a:solidFill>
              </a:rPr>
              <a:t> </a:t>
            </a:r>
            <a:r>
              <a:rPr lang="en-GB" dirty="0">
                <a:solidFill>
                  <a:schemeClr val="tx2">
                    <a:lumMod val="50000"/>
                  </a:schemeClr>
                </a:solidFill>
              </a:rPr>
              <a:t>instructions in executable form</a:t>
            </a:r>
            <a:r>
              <a:rPr lang="en-GB" dirty="0">
                <a:solidFill>
                  <a:schemeClr val="tx2">
                    <a:lumMod val="50000"/>
                  </a:schemeClr>
                </a:solidFill>
                <a:sym typeface="Wingdings" pitchFamily="2" charset="2"/>
              </a:rPr>
              <a:t> </a:t>
            </a:r>
          </a:p>
          <a:p>
            <a:pPr marL="0" indent="0">
              <a:buNone/>
            </a:pPr>
            <a:r>
              <a:rPr lang="en-GB" dirty="0" smtClean="0">
                <a:solidFill>
                  <a:schemeClr val="tx2">
                    <a:lumMod val="50000"/>
                  </a:schemeClr>
                </a:solidFill>
                <a:sym typeface="Wingdings" pitchFamily="2" charset="2"/>
              </a:rPr>
              <a:t>	(</a:t>
            </a:r>
            <a:r>
              <a:rPr lang="en-GB" dirty="0" smtClean="0">
                <a:solidFill>
                  <a:schemeClr val="tx2">
                    <a:lumMod val="50000"/>
                  </a:schemeClr>
                </a:solidFill>
              </a:rPr>
              <a:t>.o </a:t>
            </a:r>
            <a:r>
              <a:rPr lang="en-GB" dirty="0">
                <a:solidFill>
                  <a:schemeClr val="tx2">
                    <a:lumMod val="50000"/>
                  </a:schemeClr>
                </a:solidFill>
              </a:rPr>
              <a:t>file in Unix, </a:t>
            </a:r>
            <a:r>
              <a:rPr lang="en-GB" dirty="0" smtClean="0">
                <a:solidFill>
                  <a:schemeClr val="tx2">
                    <a:lumMod val="50000"/>
                  </a:schemeClr>
                </a:solidFill>
              </a:rPr>
              <a:t>.</a:t>
            </a:r>
            <a:r>
              <a:rPr lang="en-GB" dirty="0" err="1">
                <a:solidFill>
                  <a:schemeClr val="tx2">
                    <a:lumMod val="50000"/>
                  </a:schemeClr>
                </a:solidFill>
              </a:rPr>
              <a:t>obj</a:t>
            </a:r>
            <a:r>
              <a:rPr lang="en-GB" dirty="0">
                <a:solidFill>
                  <a:schemeClr val="tx2">
                    <a:lumMod val="50000"/>
                  </a:schemeClr>
                </a:solidFill>
              </a:rPr>
              <a:t> in </a:t>
            </a:r>
            <a:r>
              <a:rPr lang="en-GB" dirty="0" smtClean="0">
                <a:solidFill>
                  <a:schemeClr val="tx2">
                    <a:lumMod val="50000"/>
                  </a:schemeClr>
                </a:solidFill>
              </a:rPr>
              <a:t>Windows)</a:t>
            </a:r>
          </a:p>
        </p:txBody>
      </p:sp>
      <p:sp>
        <p:nvSpPr>
          <p:cNvPr id="2" name="Title 1"/>
          <p:cNvSpPr>
            <a:spLocks noGrp="1"/>
          </p:cNvSpPr>
          <p:nvPr>
            <p:ph type="title"/>
            <p:custDataLst>
              <p:tags r:id="rId3"/>
            </p:custDataLst>
          </p:nvPr>
        </p:nvSpPr>
        <p:spPr/>
        <p:txBody>
          <a:bodyPr>
            <a:normAutofit/>
          </a:bodyPr>
          <a:lstStyle/>
          <a:p>
            <a:r>
              <a:rPr lang="en-US" dirty="0" smtClean="0">
                <a:solidFill>
                  <a:srgbClr val="00B050"/>
                </a:solidFill>
              </a:rPr>
              <a:t>Assembler</a:t>
            </a:r>
            <a:endParaRPr lang="en-US" dirty="0">
              <a:solidFill>
                <a:srgbClr val="00B050"/>
              </a:solidFill>
            </a:endParaRPr>
          </a:p>
        </p:txBody>
      </p:sp>
      <p:sp>
        <p:nvSpPr>
          <p:cNvPr id="4" name="Slide Number Placeholder 3"/>
          <p:cNvSpPr>
            <a:spLocks noGrp="1"/>
          </p:cNvSpPr>
          <p:nvPr>
            <p:ph type="sldNum" sz="quarter" idx="10"/>
          </p:nvPr>
        </p:nvSpPr>
        <p:spPr/>
        <p:txBody>
          <a:bodyPr/>
          <a:lstStyle/>
          <a:p>
            <a:fld id="{DAD0A56F-BD0F-4BDF-9912-D1E89E9626C0}" type="slidenum">
              <a:rPr lang="en-US" smtClean="0"/>
              <a:t>9</a:t>
            </a:fld>
            <a:endParaRPr lang="en-US"/>
          </a:p>
        </p:txBody>
      </p:sp>
      <p:sp>
        <p:nvSpPr>
          <p:cNvPr id="6" name="Text Box 5"/>
          <p:cNvSpPr txBox="1">
            <a:spLocks noChangeArrowheads="1"/>
          </p:cNvSpPr>
          <p:nvPr>
            <p:custDataLst>
              <p:tags r:id="rId4"/>
            </p:custDataLst>
          </p:nvPr>
        </p:nvSpPr>
        <p:spPr bwMode="auto">
          <a:xfrm>
            <a:off x="90487" y="5486400"/>
            <a:ext cx="2805113" cy="1244291"/>
          </a:xfrm>
          <a:prstGeom prst="rect">
            <a:avLst/>
          </a:prstGeom>
          <a:noFill/>
          <a:ln w="9525">
            <a:solidFill>
              <a:schemeClr val="accent4"/>
            </a:solidFill>
            <a:round/>
            <a:headEnd/>
            <a:tailEnd/>
          </a:ln>
          <a:effectLst/>
        </p:spPr>
        <p:txBody>
          <a:bodyPr lIns="90000" tIns="83808" rIns="90000" bIns="45000"/>
          <a:lstStyle/>
          <a:p>
            <a:pPr>
              <a:lnSpc>
                <a:spcPct val="89000"/>
              </a:lnSpc>
              <a:tabLst>
                <a:tab pos="829366" algn="l"/>
                <a:tab pos="1313162" algn="l"/>
                <a:tab pos="1969745" algn="l"/>
                <a:tab pos="2626327" algn="l"/>
                <a:tab pos="3282907" algn="l"/>
                <a:tab pos="3939490" algn="l"/>
                <a:tab pos="4596072" algn="l"/>
                <a:tab pos="5252653" algn="l"/>
              </a:tabLst>
            </a:pPr>
            <a:r>
              <a:rPr lang="en-US" sz="2500" dirty="0" err="1">
                <a:solidFill>
                  <a:schemeClr val="tx2">
                    <a:lumMod val="50000"/>
                  </a:schemeClr>
                </a:solidFill>
                <a:latin typeface="Consolas" pitchFamily="49" charset="0"/>
              </a:rPr>
              <a:t>addi</a:t>
            </a:r>
            <a:r>
              <a:rPr lang="en-US" sz="2500" dirty="0">
                <a:solidFill>
                  <a:schemeClr val="tx2">
                    <a:lumMod val="50000"/>
                  </a:schemeClr>
                </a:solidFill>
                <a:latin typeface="Consolas" pitchFamily="49" charset="0"/>
              </a:rPr>
              <a:t>	r5, r0, </a:t>
            </a:r>
            <a:r>
              <a:rPr lang="en-US" sz="2500" dirty="0" smtClean="0">
                <a:solidFill>
                  <a:schemeClr val="tx2">
                    <a:lumMod val="50000"/>
                  </a:schemeClr>
                </a:solidFill>
                <a:latin typeface="Consolas" pitchFamily="49" charset="0"/>
              </a:rPr>
              <a:t>10</a:t>
            </a:r>
            <a:endParaRPr lang="en-US" sz="2500" dirty="0">
              <a:solidFill>
                <a:schemeClr val="tx2">
                  <a:lumMod val="50000"/>
                </a:schemeClr>
              </a:solidFill>
              <a:latin typeface="Consolas" pitchFamily="49" charset="0"/>
            </a:endParaRPr>
          </a:p>
          <a:p>
            <a:pPr>
              <a:lnSpc>
                <a:spcPct val="89000"/>
              </a:lnSpc>
              <a:tabLst>
                <a:tab pos="829366" algn="l"/>
                <a:tab pos="1313162" algn="l"/>
                <a:tab pos="1969745" algn="l"/>
                <a:tab pos="2626327" algn="l"/>
                <a:tab pos="3282907" algn="l"/>
                <a:tab pos="3939490" algn="l"/>
                <a:tab pos="4596072" algn="l"/>
                <a:tab pos="5252653" algn="l"/>
              </a:tabLst>
            </a:pPr>
            <a:r>
              <a:rPr lang="en-US" sz="2500" dirty="0" err="1">
                <a:solidFill>
                  <a:schemeClr val="tx2">
                    <a:lumMod val="50000"/>
                  </a:schemeClr>
                </a:solidFill>
                <a:latin typeface="Consolas" pitchFamily="49" charset="0"/>
              </a:rPr>
              <a:t>muli</a:t>
            </a:r>
            <a:r>
              <a:rPr lang="en-US" sz="2500" dirty="0">
                <a:solidFill>
                  <a:schemeClr val="tx2">
                    <a:lumMod val="50000"/>
                  </a:schemeClr>
                </a:solidFill>
                <a:latin typeface="Consolas" pitchFamily="49" charset="0"/>
              </a:rPr>
              <a:t>	r5, r5, </a:t>
            </a:r>
            <a:r>
              <a:rPr lang="en-US" sz="2500" dirty="0" smtClean="0">
                <a:solidFill>
                  <a:schemeClr val="tx2">
                    <a:lumMod val="50000"/>
                  </a:schemeClr>
                </a:solidFill>
                <a:latin typeface="Consolas" pitchFamily="49" charset="0"/>
              </a:rPr>
              <a:t>2</a:t>
            </a:r>
            <a:endParaRPr lang="en-US" sz="2500" dirty="0">
              <a:solidFill>
                <a:schemeClr val="tx2">
                  <a:lumMod val="50000"/>
                </a:schemeClr>
              </a:solidFill>
              <a:latin typeface="Consolas" pitchFamily="49" charset="0"/>
            </a:endParaRPr>
          </a:p>
          <a:p>
            <a:pPr>
              <a:lnSpc>
                <a:spcPct val="89000"/>
              </a:lnSpc>
              <a:tabLst>
                <a:tab pos="829366" algn="l"/>
                <a:tab pos="1313162" algn="l"/>
                <a:tab pos="1969745" algn="l"/>
                <a:tab pos="2626327" algn="l"/>
                <a:tab pos="3282907" algn="l"/>
                <a:tab pos="3939490" algn="l"/>
                <a:tab pos="4596072" algn="l"/>
                <a:tab pos="5252653" algn="l"/>
              </a:tabLst>
            </a:pPr>
            <a:r>
              <a:rPr lang="en-US" sz="2500" dirty="0" err="1">
                <a:solidFill>
                  <a:schemeClr val="tx2">
                    <a:lumMod val="50000"/>
                  </a:schemeClr>
                </a:solidFill>
                <a:latin typeface="Consolas" pitchFamily="49" charset="0"/>
              </a:rPr>
              <a:t>addi</a:t>
            </a:r>
            <a:r>
              <a:rPr lang="en-US" sz="2500" dirty="0">
                <a:solidFill>
                  <a:schemeClr val="tx2">
                    <a:lumMod val="50000"/>
                  </a:schemeClr>
                </a:solidFill>
                <a:latin typeface="Consolas" pitchFamily="49" charset="0"/>
              </a:rPr>
              <a:t>	r5, r5, </a:t>
            </a:r>
            <a:r>
              <a:rPr lang="en-US" sz="2500" dirty="0" smtClean="0">
                <a:solidFill>
                  <a:schemeClr val="tx2">
                    <a:lumMod val="50000"/>
                  </a:schemeClr>
                </a:solidFill>
                <a:latin typeface="Consolas" pitchFamily="49" charset="0"/>
              </a:rPr>
              <a:t>15</a:t>
            </a:r>
            <a:endParaRPr lang="en-US" sz="2500" dirty="0">
              <a:solidFill>
                <a:schemeClr val="tx2">
                  <a:lumMod val="50000"/>
                </a:schemeClr>
              </a:solidFill>
              <a:latin typeface="Consolas" pitchFamily="49" charset="0"/>
            </a:endParaRPr>
          </a:p>
        </p:txBody>
      </p:sp>
      <p:cxnSp>
        <p:nvCxnSpPr>
          <p:cNvPr id="7" name="Straight Arrow Connector 6"/>
          <p:cNvCxnSpPr/>
          <p:nvPr>
            <p:custDataLst>
              <p:tags r:id="rId5"/>
            </p:custDataLst>
          </p:nvPr>
        </p:nvCxnSpPr>
        <p:spPr>
          <a:xfrm>
            <a:off x="2743200" y="6108545"/>
            <a:ext cx="609600" cy="0"/>
          </a:xfrm>
          <a:prstGeom prst="straightConnector1">
            <a:avLst/>
          </a:prstGeom>
          <a:ln w="762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492854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1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BracySlidesCIS">
  <a:themeElements>
    <a:clrScheme name="Custom 6">
      <a:dk1>
        <a:srgbClr val="FFFFFF"/>
      </a:dk1>
      <a:lt1>
        <a:srgbClr val="FFFFFF"/>
      </a:lt1>
      <a:dk2>
        <a:srgbClr val="424242"/>
      </a:dk2>
      <a:lt2>
        <a:srgbClr val="D8D8D8"/>
      </a:lt2>
      <a:accent1>
        <a:srgbClr val="0070C0"/>
      </a:accent1>
      <a:accent2>
        <a:srgbClr val="FF0000"/>
      </a:accent2>
      <a:accent3>
        <a:srgbClr val="7030A0"/>
      </a:accent3>
      <a:accent4>
        <a:srgbClr val="53A016"/>
      </a:accent4>
      <a:accent5>
        <a:srgbClr val="00B0F0"/>
      </a:accent5>
      <a:accent6>
        <a:srgbClr val="FFC000"/>
      </a:accent6>
      <a:hlink>
        <a:srgbClr val="6565FF"/>
      </a:hlink>
      <a:folHlink>
        <a:srgbClr val="A2A2A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racySlidesCIS" id="{C9D4B55A-9B37-6B45-9825-11E3E10EB10E}" vid="{CE48D479-3D6D-0B4C-9E78-7104A5B861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BracySlidesCIS</Template>
  <TotalTime>26214</TotalTime>
  <Words>2616</Words>
  <Application>Microsoft Office PowerPoint</Application>
  <PresentationFormat>On-screen Show (4:3)</PresentationFormat>
  <Paragraphs>783</Paragraphs>
  <Slides>30</Slides>
  <Notes>28</Notes>
  <HiddenSlides>1</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30</vt:i4>
      </vt:variant>
    </vt:vector>
  </HeadingPairs>
  <TitlesOfParts>
    <vt:vector size="42" baseType="lpstr">
      <vt:lpstr>Arial</vt:lpstr>
      <vt:lpstr>Arial Narrow</vt:lpstr>
      <vt:lpstr>Calibri</vt:lpstr>
      <vt:lpstr>Consolas</vt:lpstr>
      <vt:lpstr>DejaVu Sans</vt:lpstr>
      <vt:lpstr>Lucida Grande</vt:lpstr>
      <vt:lpstr>Source Sans Pro</vt:lpstr>
      <vt:lpstr>Source Sans Pro Light</vt:lpstr>
      <vt:lpstr>StarSymbol</vt:lpstr>
      <vt:lpstr>Times New Roman</vt:lpstr>
      <vt:lpstr>Wingdings</vt:lpstr>
      <vt:lpstr>BracySlidesCIS</vt:lpstr>
      <vt:lpstr>Assemblers, Linkers, and Loaders</vt:lpstr>
      <vt:lpstr>Big Picture: Where are we going?</vt:lpstr>
      <vt:lpstr>Big Picture: Where are we going?</vt:lpstr>
      <vt:lpstr>From Writing to Running</vt:lpstr>
      <vt:lpstr>Example: sum.c</vt:lpstr>
      <vt:lpstr>Example: sum.c</vt:lpstr>
      <vt:lpstr>Compiler</vt:lpstr>
      <vt:lpstr>sum.s   (abridged)</vt:lpstr>
      <vt:lpstr>Assembler</vt:lpstr>
      <vt:lpstr>RISC-V Assembly Instructions</vt:lpstr>
      <vt:lpstr>Pseudo-Instructions</vt:lpstr>
      <vt:lpstr>Program Layout</vt:lpstr>
      <vt:lpstr>Assembling Programs</vt:lpstr>
      <vt:lpstr>Assembling Programs</vt:lpstr>
      <vt:lpstr>Takeaway</vt:lpstr>
      <vt:lpstr>Symbols and References</vt:lpstr>
      <vt:lpstr>Handling forward references</vt:lpstr>
      <vt:lpstr>Object file</vt:lpstr>
      <vt:lpstr>Object File Formats</vt:lpstr>
      <vt:lpstr>Objdump disassembly</vt:lpstr>
      <vt:lpstr>Objdump symbols</vt:lpstr>
      <vt:lpstr>Separate Compilation &amp; Assembly</vt:lpstr>
      <vt:lpstr>Linkers</vt:lpstr>
      <vt:lpstr>Static Libraries</vt:lpstr>
      <vt:lpstr>Linker Example: Loading a Global Variable</vt:lpstr>
      <vt:lpstr>PowerPoint Presentation</vt:lpstr>
      <vt:lpstr>Loaders</vt:lpstr>
      <vt:lpstr>Shared Libraries</vt:lpstr>
      <vt:lpstr>Static and Dynamic Linking</vt:lpstr>
      <vt:lpstr>Takeaway</vt:lpstr>
    </vt:vector>
  </TitlesOfParts>
  <Company>Cornell University Computing and Information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Hakim Weatherspoon</dc:creator>
  <cp:lastModifiedBy>Hakim Weatherspoon</cp:lastModifiedBy>
  <cp:revision>695</cp:revision>
  <cp:lastPrinted>2017-10-12T12:52:11Z</cp:lastPrinted>
  <dcterms:created xsi:type="dcterms:W3CDTF">2012-11-28T14:27:55Z</dcterms:created>
  <dcterms:modified xsi:type="dcterms:W3CDTF">2019-03-15T16:29:00Z</dcterms:modified>
</cp:coreProperties>
</file>