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1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7.xml" ContentType="application/vnd.openxmlformats-officedocument.presentationml.notesSlide+xml"/>
  <Override PartName="/ppt/tags/tag106.xml" ContentType="application/vnd.openxmlformats-officedocument.presentationml.tags+xml"/>
  <Override PartName="/ppt/notesSlides/notesSlide1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0.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21.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22.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2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25.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6.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7.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8.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9.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30.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31.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notesSlides/notesSlide32.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notesSlides/notesSlide33.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41"/>
  </p:notesMasterIdLst>
  <p:sldIdLst>
    <p:sldId id="379" r:id="rId2"/>
    <p:sldId id="405" r:id="rId3"/>
    <p:sldId id="406" r:id="rId4"/>
    <p:sldId id="408" r:id="rId5"/>
    <p:sldId id="305" r:id="rId6"/>
    <p:sldId id="388" r:id="rId7"/>
    <p:sldId id="269" r:id="rId8"/>
    <p:sldId id="394" r:id="rId9"/>
    <p:sldId id="383" r:id="rId10"/>
    <p:sldId id="393" r:id="rId11"/>
    <p:sldId id="407" r:id="rId12"/>
    <p:sldId id="409" r:id="rId13"/>
    <p:sldId id="291" r:id="rId14"/>
    <p:sldId id="292" r:id="rId15"/>
    <p:sldId id="293" r:id="rId16"/>
    <p:sldId id="389" r:id="rId17"/>
    <p:sldId id="390" r:id="rId18"/>
    <p:sldId id="391" r:id="rId19"/>
    <p:sldId id="392" r:id="rId20"/>
    <p:sldId id="327" r:id="rId21"/>
    <p:sldId id="322" r:id="rId22"/>
    <p:sldId id="328" r:id="rId23"/>
    <p:sldId id="343" r:id="rId24"/>
    <p:sldId id="395" r:id="rId25"/>
    <p:sldId id="396" r:id="rId26"/>
    <p:sldId id="368" r:id="rId27"/>
    <p:sldId id="339" r:id="rId28"/>
    <p:sldId id="397" r:id="rId29"/>
    <p:sldId id="402" r:id="rId30"/>
    <p:sldId id="399" r:id="rId31"/>
    <p:sldId id="398" r:id="rId32"/>
    <p:sldId id="400" r:id="rId33"/>
    <p:sldId id="401" r:id="rId34"/>
    <p:sldId id="403" r:id="rId35"/>
    <p:sldId id="362" r:id="rId36"/>
    <p:sldId id="346" r:id="rId37"/>
    <p:sldId id="404" r:id="rId38"/>
    <p:sldId id="370" r:id="rId39"/>
    <p:sldId id="36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016"/>
    <a:srgbClr val="424242"/>
    <a:srgbClr val="80B8E0"/>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8" autoAdjust="0"/>
    <p:restoredTop sz="70481" autoAdjust="0"/>
  </p:normalViewPr>
  <p:slideViewPr>
    <p:cSldViewPr>
      <p:cViewPr varScale="1">
        <p:scale>
          <a:sx n="60" d="100"/>
          <a:sy n="60" d="100"/>
        </p:scale>
        <p:origin x="327" y="69"/>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3/28/2019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291036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compiler produces</a:t>
            </a:r>
            <a:r>
              <a:rPr lang="en-US" baseline="0" dirty="0" smtClean="0"/>
              <a:t> assembly files (contain MIPS assembly, pseudo-instructions, directives, etc.)</a:t>
            </a:r>
            <a:endParaRPr lang="en-US" dirty="0" smtClean="0"/>
          </a:p>
          <a:p>
            <a:r>
              <a:rPr lang="en-US" dirty="0" smtClean="0"/>
              <a:t>MIPS assembler produces object files (contain MIPS</a:t>
            </a:r>
            <a:r>
              <a:rPr lang="en-US" baseline="0" dirty="0" smtClean="0"/>
              <a:t> machine code, missing symbols, some layout information, etc.)</a:t>
            </a:r>
            <a:endParaRPr lang="en-US" dirty="0" smtClean="0"/>
          </a:p>
          <a:p>
            <a:r>
              <a:rPr lang="en-US" dirty="0" smtClean="0"/>
              <a:t>MIPS linker produces executable file (contains MIPS machine code, no missing symbols, some layout information)</a:t>
            </a:r>
          </a:p>
          <a:p>
            <a:r>
              <a:rPr lang="en-US" dirty="0" smtClean="0"/>
              <a:t>OS</a:t>
            </a:r>
            <a:r>
              <a:rPr lang="en-US" baseline="0" dirty="0" smtClean="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12</a:t>
            </a:fld>
            <a:endParaRPr lang="en-US"/>
          </a:p>
        </p:txBody>
      </p:sp>
    </p:spTree>
    <p:extLst>
      <p:ext uri="{BB962C8B-B14F-4D97-AF65-F5344CB8AC3E}">
        <p14:creationId xmlns:p14="http://schemas.microsoft.com/office/powerpoint/2010/main" val="380650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257300" y="722313"/>
            <a:ext cx="4802188" cy="360045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76313" y="4560890"/>
            <a:ext cx="5359400" cy="4316413"/>
          </a:xfrm>
          <a:prstGeom prst="rect">
            <a:avLst/>
          </a:prstGeom>
          <a:noFill/>
          <a:ln>
            <a:round/>
            <a:headEnd/>
            <a:tailEnd/>
          </a:ln>
        </p:spPr>
        <p:txBody>
          <a:bodyPr wrap="none" lIns="95544" tIns="47772" rIns="95544" bIns="47772" anchor="ctr"/>
          <a:lstStyle/>
          <a:p>
            <a:endParaRPr lang="en-US" dirty="0"/>
          </a:p>
        </p:txBody>
      </p:sp>
    </p:spTree>
    <p:extLst>
      <p:ext uri="{BB962C8B-B14F-4D97-AF65-F5344CB8AC3E}">
        <p14:creationId xmlns:p14="http://schemas.microsoft.com/office/powerpoint/2010/main" val="379107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baseline="0" dirty="0" smtClean="0">
                <a:solidFill>
                  <a:srgbClr val="5DD4FF"/>
                </a:solidFill>
                <a:latin typeface="Calibri" panose="020F0502020204030204" pitchFamily="34" charset="0"/>
              </a:rPr>
              <a:t>Pseudo-Instructions</a:t>
            </a:r>
            <a:endParaRPr lang="en-US" sz="1200" b="0" i="0" u="none" strike="noStrike" kern="1200" baseline="0" dirty="0" smtClean="0">
              <a:solidFill>
                <a:srgbClr val="5DD4FF"/>
              </a:solidFill>
              <a:latin typeface="Calibri" panose="020F0502020204030204" pitchFamily="34" charset="0"/>
            </a:endParaRPr>
          </a:p>
          <a:p>
            <a:pPr rtl="0"/>
            <a:r>
              <a:rPr lang="en-US" sz="1200" b="0" i="0" u="none" strike="noStrike" kern="1200" baseline="0" dirty="0" smtClean="0">
                <a:solidFill>
                  <a:srgbClr val="FFFFFF"/>
                </a:solidFill>
                <a:latin typeface="Calibri" panose="020F0502020204030204" pitchFamily="34" charset="0"/>
              </a:rPr>
              <a:t>NOP </a:t>
            </a:r>
            <a:r>
              <a:rPr lang="en-US" sz="1200" b="0" i="0" u="none" strike="noStrike" kern="1200" baseline="0" dirty="0" smtClean="0">
                <a:solidFill>
                  <a:srgbClr val="5DD4FF"/>
                </a:solidFill>
                <a:latin typeface="Calibri" panose="020F0502020204030204" pitchFamily="34" charset="0"/>
              </a:rPr>
              <a:t># do nothing</a:t>
            </a:r>
          </a:p>
          <a:p>
            <a:pPr rtl="0"/>
            <a:r>
              <a:rPr lang="en-US" sz="1200" b="0" i="0" u="none" strike="noStrike" kern="1200" baseline="0" dirty="0" smtClean="0">
                <a:solidFill>
                  <a:srgbClr val="5DD4FF"/>
                </a:solidFill>
                <a:latin typeface="Calibri" panose="020F0502020204030204" pitchFamily="34" charset="0"/>
              </a:rPr>
              <a:t>    </a:t>
            </a:r>
            <a:r>
              <a:rPr lang="en-US" sz="1100" b="0" i="0" u="none" strike="noStrike" kern="1200" baseline="0" dirty="0" smtClean="0">
                <a:solidFill>
                  <a:srgbClr val="FFFFFF"/>
                </a:solidFill>
                <a:latin typeface="Calibri" panose="020F0502020204030204" pitchFamily="34" charset="0"/>
              </a:rPr>
              <a:t>ADDI x0</a:t>
            </a:r>
            <a:r>
              <a:rPr lang="en-US" sz="1100" b="0" i="0" u="none" strike="noStrike" kern="1200" baseline="0" dirty="0" smtClean="0">
                <a:solidFill>
                  <a:srgbClr val="FFFFFF"/>
                </a:solidFill>
                <a:latin typeface="Calibri" panose="020F0502020204030204" pitchFamily="34" charset="0"/>
              </a:rPr>
              <a:t>, </a:t>
            </a:r>
            <a:r>
              <a:rPr lang="en-US" sz="1100" b="0" i="0" u="none" strike="noStrike" kern="1200" baseline="0" dirty="0" smtClean="0">
                <a:solidFill>
                  <a:srgbClr val="FFFFFF"/>
                </a:solidFill>
                <a:latin typeface="Calibri" panose="020F0502020204030204" pitchFamily="34" charset="0"/>
              </a:rPr>
              <a:t>x0</a:t>
            </a:r>
            <a:r>
              <a:rPr lang="en-US" sz="1100" b="0" i="0" u="none" strike="noStrike" kern="1200" baseline="0" dirty="0" smtClean="0">
                <a:solidFill>
                  <a:srgbClr val="FFFFFF"/>
                </a:solidFill>
                <a:latin typeface="Calibri" panose="020F0502020204030204" pitchFamily="34" charset="0"/>
              </a:rPr>
              <a:t>, 0</a:t>
            </a:r>
          </a:p>
          <a:p>
            <a:pPr rtl="0"/>
            <a:r>
              <a:rPr lang="en-US" sz="1200" b="0" i="0" u="none" strike="noStrike" kern="1200" baseline="0" dirty="0" smtClean="0">
                <a:solidFill>
                  <a:srgbClr val="FFFFFF"/>
                </a:solidFill>
                <a:latin typeface="Calibri" panose="020F0502020204030204" pitchFamily="34" charset="0"/>
              </a:rPr>
              <a:t>MV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FF"/>
                </a:solidFill>
                <a:latin typeface="Calibri" panose="020F0502020204030204" pitchFamily="34" charset="0"/>
              </a:rPr>
              <a:t>,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00"/>
                </a:solidFill>
                <a:latin typeface="Calibri" panose="020F0502020204030204" pitchFamily="34" charset="0"/>
              </a:rPr>
              <a:t> </a:t>
            </a:r>
            <a:r>
              <a:rPr lang="en-US" sz="1200" b="0" i="0" u="none" strike="noStrike" kern="1200" baseline="0" dirty="0" smtClean="0">
                <a:solidFill>
                  <a:srgbClr val="5DD4FF"/>
                </a:solidFill>
                <a:latin typeface="Calibri" panose="020F0502020204030204" pitchFamily="34" charset="0"/>
              </a:rPr>
              <a:t># copy between </a:t>
            </a:r>
            <a:r>
              <a:rPr lang="en-US" sz="1200" b="0" i="0" u="none" strike="noStrike" kern="1200" baseline="0" dirty="0" err="1" smtClean="0">
                <a:solidFill>
                  <a:srgbClr val="5DD4FF"/>
                </a:solidFill>
                <a:latin typeface="Calibri" panose="020F0502020204030204" pitchFamily="34" charset="0"/>
              </a:rPr>
              <a:t>regs</a:t>
            </a:r>
            <a:endParaRPr lang="en-US" sz="1200" b="0" i="0" u="none" strike="noStrike" kern="1200" baseline="0" dirty="0" smtClean="0">
              <a:solidFill>
                <a:srgbClr val="5DD4FF"/>
              </a:solidFill>
              <a:latin typeface="Calibri" panose="020F0502020204030204" pitchFamily="34" charset="0"/>
            </a:endParaRPr>
          </a:p>
          <a:p>
            <a:pPr rtl="0">
              <a:buSzPts val="2800"/>
              <a:buFont typeface="Arial" panose="020B0604020202020204" pitchFamily="34" charset="0"/>
              <a:buNone/>
            </a:pPr>
            <a:r>
              <a:rPr lang="pt-BR" sz="1100" b="0" i="0" u="none" strike="noStrike" kern="1200" baseline="0" dirty="0" smtClean="0">
                <a:solidFill>
                  <a:srgbClr val="FFFFFF"/>
                </a:solidFill>
                <a:latin typeface="Calibri" panose="020F0502020204030204" pitchFamily="34" charset="0"/>
              </a:rPr>
              <a:t>    </a:t>
            </a:r>
            <a:r>
              <a:rPr lang="pt-BR" sz="1100" b="0" i="0" u="none" strike="noStrike" kern="1200" baseline="0" dirty="0" smtClean="0">
                <a:solidFill>
                  <a:srgbClr val="FFFFFF"/>
                </a:solidFill>
                <a:latin typeface="Calibri" panose="020F0502020204030204" pitchFamily="34" charset="0"/>
              </a:rPr>
              <a:t>ADDI x2</a:t>
            </a:r>
            <a:r>
              <a:rPr lang="pt-BR" sz="1100" b="0" i="0" u="none" strike="noStrike" kern="1200" baseline="0" dirty="0" smtClean="0">
                <a:solidFill>
                  <a:srgbClr val="FFFFFF"/>
                </a:solidFill>
                <a:latin typeface="Calibri" panose="020F0502020204030204" pitchFamily="34" charset="0"/>
              </a:rPr>
              <a:t>, </a:t>
            </a:r>
            <a:r>
              <a:rPr lang="pt-BR" sz="1100" b="0" i="0" u="none" strike="noStrike" kern="1200" baseline="0" dirty="0" smtClean="0">
                <a:solidFill>
                  <a:srgbClr val="FFFFFF"/>
                </a:solidFill>
                <a:latin typeface="Calibri" panose="020F0502020204030204" pitchFamily="34" charset="0"/>
              </a:rPr>
              <a:t>x0</a:t>
            </a:r>
            <a:r>
              <a:rPr lang="pt-BR" sz="1100" b="0" i="0" u="none" strike="noStrike" kern="1200" baseline="0" dirty="0" smtClean="0">
                <a:solidFill>
                  <a:srgbClr val="FFFFFF"/>
                </a:solidFill>
                <a:latin typeface="Calibri" panose="020F0502020204030204" pitchFamily="34" charset="0"/>
              </a:rPr>
              <a:t>, </a:t>
            </a:r>
            <a:r>
              <a:rPr lang="pt-BR" sz="1100" b="0" i="0" u="none" strike="noStrike" kern="1200" baseline="0" dirty="0" smtClean="0">
                <a:solidFill>
                  <a:srgbClr val="FFFFFF"/>
                </a:solidFill>
                <a:latin typeface="Calibri" panose="020F0502020204030204" pitchFamily="34" charset="0"/>
              </a:rPr>
              <a:t>x1  </a:t>
            </a:r>
            <a:r>
              <a:rPr lang="pt-BR" sz="1100" b="0" i="0" u="none" strike="noStrike" kern="1200" baseline="0" dirty="0" smtClean="0">
                <a:solidFill>
                  <a:srgbClr val="5DD4FF"/>
                </a:solidFill>
                <a:latin typeface="Calibri" panose="020F0502020204030204" pitchFamily="34" charset="0"/>
              </a:rPr>
              <a:t># copies contents of </a:t>
            </a:r>
            <a:r>
              <a:rPr lang="pt-BR" sz="1100" b="0" i="0" u="none" strike="noStrike" kern="1200" baseline="0" dirty="0" smtClean="0">
                <a:solidFill>
                  <a:srgbClr val="5DD4FF"/>
                </a:solidFill>
                <a:latin typeface="Calibri" panose="020F0502020204030204" pitchFamily="34" charset="0"/>
              </a:rPr>
              <a:t>x1 </a:t>
            </a:r>
            <a:r>
              <a:rPr lang="pt-BR" sz="1100" b="0" i="0" u="none" strike="noStrike" kern="1200" baseline="0" dirty="0" smtClean="0">
                <a:solidFill>
                  <a:srgbClr val="5DD4FF"/>
                </a:solidFill>
                <a:latin typeface="Calibri" panose="020F0502020204030204" pitchFamily="34" charset="0"/>
              </a:rPr>
              <a:t>to </a:t>
            </a:r>
            <a:r>
              <a:rPr lang="pt-BR" sz="1100" b="0" i="0" u="none" strike="noStrike" kern="1200" baseline="0" dirty="0" smtClean="0">
                <a:solidFill>
                  <a:srgbClr val="5DD4FF"/>
                </a:solidFill>
                <a:latin typeface="Calibri" panose="020F0502020204030204" pitchFamily="34" charset="0"/>
              </a:rPr>
              <a:t>x2</a:t>
            </a:r>
            <a:endParaRPr lang="pt-BR" sz="1100" b="0" i="0" u="none" strike="noStrike" kern="1200" baseline="0" dirty="0" smtClean="0">
              <a:solidFill>
                <a:srgbClr val="5DD4FF"/>
              </a:solidFill>
              <a:latin typeface="Calibri" panose="020F0502020204030204" pitchFamily="34" charset="0"/>
            </a:endParaRPr>
          </a:p>
          <a:p>
            <a:pPr rtl="0"/>
            <a:r>
              <a:rPr lang="en-US" sz="1200" b="0" i="0" u="none" strike="noStrike" kern="1200" baseline="0" dirty="0" smtClean="0">
                <a:solidFill>
                  <a:srgbClr val="FFFFFF"/>
                </a:solidFill>
                <a:latin typeface="Calibri" panose="020F0502020204030204" pitchFamily="34" charset="0"/>
              </a:rPr>
              <a:t>LI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FF"/>
                </a:solidFill>
                <a:latin typeface="Calibri" panose="020F0502020204030204" pitchFamily="34" charset="0"/>
              </a:rPr>
              <a:t>, </a:t>
            </a:r>
            <a:r>
              <a:rPr lang="en-US" sz="1200" b="0" i="0" u="none" strike="noStrike" kern="1200" baseline="0" dirty="0" err="1" smtClean="0">
                <a:solidFill>
                  <a:srgbClr val="FFFFFF"/>
                </a:solidFill>
                <a:latin typeface="Calibri" panose="020F0502020204030204" pitchFamily="34" charset="0"/>
              </a:rPr>
              <a:t>imm</a:t>
            </a:r>
            <a:r>
              <a:rPr lang="en-US" sz="1200" b="0" i="0" u="none" strike="noStrike" kern="1200" baseline="0" dirty="0" smtClean="0">
                <a:solidFill>
                  <a:srgbClr val="FFFFFF"/>
                </a:solidFill>
                <a:latin typeface="Calibri" panose="020F0502020204030204" pitchFamily="34" charset="0"/>
              </a:rPr>
              <a:t> </a:t>
            </a:r>
            <a:r>
              <a:rPr lang="en-US" sz="1200" b="0" i="0" u="none" strike="noStrike" kern="1200" baseline="0" dirty="0" smtClean="0">
                <a:solidFill>
                  <a:srgbClr val="5DD4FF"/>
                </a:solidFill>
                <a:latin typeface="Calibri" panose="020F0502020204030204" pitchFamily="34" charset="0"/>
              </a:rPr>
              <a:t># load immediate (up to 32 bits)</a:t>
            </a:r>
          </a:p>
          <a:p>
            <a:pPr rtl="0"/>
            <a:r>
              <a:rPr lang="en-US" sz="1200" b="0" i="0" u="none" strike="noStrike" kern="1200" baseline="0" dirty="0" smtClean="0">
                <a:solidFill>
                  <a:srgbClr val="FFFFFF"/>
                </a:solidFill>
                <a:latin typeface="Calibri" panose="020F0502020204030204" pitchFamily="34" charset="0"/>
              </a:rPr>
              <a:t>LA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FF"/>
                </a:solidFill>
                <a:latin typeface="Calibri" panose="020F0502020204030204" pitchFamily="34" charset="0"/>
              </a:rPr>
              <a:t>, label </a:t>
            </a:r>
            <a:r>
              <a:rPr lang="en-US" sz="1200" b="0" i="0" u="none" strike="noStrike" kern="1200" baseline="0" dirty="0" smtClean="0">
                <a:solidFill>
                  <a:srgbClr val="5DD4FF"/>
                </a:solidFill>
                <a:latin typeface="Calibri" panose="020F0502020204030204" pitchFamily="34" charset="0"/>
              </a:rPr>
              <a:t># load address (32 bits)</a:t>
            </a:r>
          </a:p>
          <a:p>
            <a:pPr rtl="0"/>
            <a:r>
              <a:rPr lang="en-US" sz="1200" b="0" i="0" u="none" strike="noStrike" kern="1200" baseline="0" dirty="0" smtClean="0">
                <a:solidFill>
                  <a:srgbClr val="FFFFFF"/>
                </a:solidFill>
                <a:latin typeface="Calibri" panose="020F0502020204030204" pitchFamily="34" charset="0"/>
              </a:rPr>
              <a:t>B label </a:t>
            </a:r>
            <a:r>
              <a:rPr lang="en-US" sz="1200" b="0" i="0" u="none" strike="noStrike" kern="1200" baseline="0" dirty="0" smtClean="0">
                <a:solidFill>
                  <a:srgbClr val="5DD4FF"/>
                </a:solidFill>
                <a:latin typeface="Calibri" panose="020F0502020204030204" pitchFamily="34" charset="0"/>
              </a:rPr>
              <a:t># unconditional branch</a:t>
            </a:r>
          </a:p>
          <a:p>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15</a:t>
            </a:fld>
            <a:endParaRPr lang="en-US"/>
          </a:p>
        </p:txBody>
      </p:sp>
    </p:spTree>
    <p:extLst>
      <p:ext uri="{BB962C8B-B14F-4D97-AF65-F5344CB8AC3E}">
        <p14:creationId xmlns:p14="http://schemas.microsoft.com/office/powerpoint/2010/main" val="217096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4578"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84579" name="Rectangle 3"/>
          <p:cNvSpPr txBox="1">
            <a:spLocks noGrp="1" noChangeArrowheads="1"/>
          </p:cNvSpPr>
          <p:nvPr>
            <p:ph type="body" idx="1"/>
          </p:nvPr>
        </p:nvSpPr>
        <p:spPr bwMode="auto">
          <a:xfrm>
            <a:off x="976313" y="4560889"/>
            <a:ext cx="5359400" cy="431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4" tIns="47781" rIns="95564" bIns="47781" anchor="ctr"/>
          <a:lstStyle/>
          <a:p>
            <a:endParaRPr lang="en-US"/>
          </a:p>
        </p:txBody>
      </p:sp>
    </p:spTree>
    <p:extLst>
      <p:ext uri="{BB962C8B-B14F-4D97-AF65-F5344CB8AC3E}">
        <p14:creationId xmlns:p14="http://schemas.microsoft.com/office/powerpoint/2010/main" val="2256306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B364444-1082-4B2F-9F05-A23F125A1D7B}" type="slidenum">
              <a:rPr lang="en-GB"/>
              <a:pPr/>
              <a:t>17</a:t>
            </a:fld>
            <a:endParaRPr lang="en-GB"/>
          </a:p>
        </p:txBody>
      </p:sp>
      <p:sp>
        <p:nvSpPr>
          <p:cNvPr id="23553" name="Rectangle 1"/>
          <p:cNvSpPr txBox="1">
            <a:spLocks noGrp="1" noRot="1" noChangeAspect="1" noChangeArrowheads="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976031" y="4560446"/>
            <a:ext cx="5359800" cy="4317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A program is made up by code and data from several object files</a:t>
            </a:r>
          </a:p>
          <a:p>
            <a:r>
              <a:rPr lang="en-US" dirty="0" smtClean="0"/>
              <a:t>Each object file is generated independently</a:t>
            </a:r>
          </a:p>
          <a:p>
            <a:r>
              <a:rPr lang="en-US" dirty="0" smtClean="0"/>
              <a:t>Assembler starts at some PC address, e.g. 0, in each object file, generates code as if the program were laid out starting out at location 0x0</a:t>
            </a:r>
          </a:p>
          <a:p>
            <a:r>
              <a:rPr lang="en-US" dirty="0" smtClean="0"/>
              <a:t>It also generates a symbol table, and a relocation table</a:t>
            </a:r>
          </a:p>
          <a:p>
            <a:r>
              <a:rPr lang="en-US" dirty="0" smtClean="0"/>
              <a:t>In case the segments need to be moved</a:t>
            </a:r>
          </a:p>
          <a:p>
            <a:endParaRPr lang="en-US" dirty="0"/>
          </a:p>
        </p:txBody>
      </p:sp>
    </p:spTree>
    <p:extLst>
      <p:ext uri="{BB962C8B-B14F-4D97-AF65-F5344CB8AC3E}">
        <p14:creationId xmlns:p14="http://schemas.microsoft.com/office/powerpoint/2010/main" val="362856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731839" y="4560890"/>
            <a:ext cx="5851525" cy="4319586"/>
          </a:xfrm>
          <a:prstGeom prst="rect">
            <a:avLst/>
          </a:prstGeom>
          <a:noFill/>
          <a:ln>
            <a:miter lim="800000"/>
            <a:headEnd/>
            <a:tailEnd/>
          </a:ln>
        </p:spPr>
        <p:txBody>
          <a:bodyPr lIns="96646" tIns="48323" rIns="96646" bIns="48323"/>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extLst>
      <p:ext uri="{BB962C8B-B14F-4D97-AF65-F5344CB8AC3E}">
        <p14:creationId xmlns:p14="http://schemas.microsoft.com/office/powerpoint/2010/main" val="359257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19</a:t>
            </a:fld>
            <a:endParaRPr lang="en-US"/>
          </a:p>
        </p:txBody>
      </p:sp>
    </p:spTree>
    <p:extLst>
      <p:ext uri="{BB962C8B-B14F-4D97-AF65-F5344CB8AC3E}">
        <p14:creationId xmlns:p14="http://schemas.microsoft.com/office/powerpoint/2010/main" val="1505323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603011" name="Rectangle 3"/>
          <p:cNvSpPr>
            <a:spLocks noGrp="1" noChangeArrowheads="1"/>
          </p:cNvSpPr>
          <p:nvPr>
            <p:ph type="body" idx="1"/>
          </p:nvPr>
        </p:nvSpPr>
        <p:spPr bwMode="auto">
          <a:xfrm>
            <a:off x="731854" y="4560901"/>
            <a:ext cx="5851497" cy="4319555"/>
          </a:xfrm>
          <a:prstGeom prst="rect">
            <a:avLst/>
          </a:prstGeom>
          <a:noFill/>
          <a:ln>
            <a:miter lim="800000"/>
            <a:headEnd/>
            <a:tailEnd/>
          </a:ln>
        </p:spPr>
        <p:txBody>
          <a:bodyPr lIns="94964" tIns="47481" rIns="94964" bIns="47481"/>
          <a:lstStyle/>
          <a:p>
            <a:endParaRPr lang="en-US"/>
          </a:p>
        </p:txBody>
      </p:sp>
    </p:spTree>
    <p:extLst>
      <p:ext uri="{BB962C8B-B14F-4D97-AF65-F5344CB8AC3E}">
        <p14:creationId xmlns:p14="http://schemas.microsoft.com/office/powerpoint/2010/main" val="584540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7EC23A5-1AD1-446B-AB35-7766527E988B}" type="slidenum">
              <a:rPr lang="en-GB"/>
              <a:pPr/>
              <a:t>21</a:t>
            </a:fld>
            <a:endParaRPr lang="en-GB"/>
          </a:p>
        </p:txBody>
      </p:sp>
      <p:sp>
        <p:nvSpPr>
          <p:cNvPr id="25601" name="Rectangle 1"/>
          <p:cNvSpPr txBox="1">
            <a:spLocks noGrp="1" noRot="1" noChangeAspect="1" noChangeArrowheads="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976031" y="4560446"/>
            <a:ext cx="5359801" cy="4317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0x00208413 = 0000000 00010 00001 000 00100 0010011</a:t>
            </a:r>
            <a:r>
              <a:rPr lang="en-US" baseline="0" dirty="0" smtClean="0"/>
              <a:t> #</a:t>
            </a:r>
            <a:r>
              <a:rPr lang="en-US" baseline="0" dirty="0" err="1" smtClean="0"/>
              <a:t>bne</a:t>
            </a:r>
            <a:r>
              <a:rPr lang="en-US" baseline="0" dirty="0" smtClean="0"/>
              <a:t> x1, x2, 0x4</a:t>
            </a:r>
            <a:endParaRPr lang="en-US" dirty="0" smtClean="0"/>
          </a:p>
          <a:p>
            <a:r>
              <a:rPr lang="en-US" dirty="0" smtClean="0"/>
              <a:t>0x00001033 = 0000000 00000 00000 001 00000 0110011 # </a:t>
            </a:r>
            <a:r>
              <a:rPr lang="en-US" dirty="0" err="1" smtClean="0"/>
              <a:t>sll</a:t>
            </a:r>
            <a:r>
              <a:rPr lang="en-US" dirty="0" smtClean="0"/>
              <a:t> x0, x0, x0</a:t>
            </a:r>
          </a:p>
          <a:p>
            <a:r>
              <a:rPr lang="en-US" dirty="0" smtClean="0"/>
              <a:t>0x00018113 =</a:t>
            </a:r>
            <a:r>
              <a:rPr lang="en-US" baseline="0" dirty="0" smtClean="0"/>
              <a:t> </a:t>
            </a:r>
            <a:r>
              <a:rPr lang="en-US" dirty="0" smtClean="0"/>
              <a:t>0000 0000 0000 00011 000 00010 0010011 # </a:t>
            </a:r>
            <a:r>
              <a:rPr lang="en-US" dirty="0" err="1" smtClean="0"/>
              <a:t>addi</a:t>
            </a:r>
            <a:r>
              <a:rPr lang="en-US" dirty="0" smtClean="0"/>
              <a:t> x2, x3, 0x2</a:t>
            </a:r>
          </a:p>
          <a:p>
            <a:endParaRPr lang="en-US" dirty="0" smtClean="0"/>
          </a:p>
          <a:p>
            <a:endParaRPr lang="en-US" dirty="0"/>
          </a:p>
        </p:txBody>
      </p:sp>
    </p:spTree>
    <p:extLst>
      <p:ext uri="{BB962C8B-B14F-4D97-AF65-F5344CB8AC3E}">
        <p14:creationId xmlns:p14="http://schemas.microsoft.com/office/powerpoint/2010/main" val="558559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7106"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2607107" name="Rectangle 3"/>
          <p:cNvSpPr txBox="1">
            <a:spLocks noGrp="1" noChangeArrowheads="1"/>
          </p:cNvSpPr>
          <p:nvPr>
            <p:ph type="body" idx="1"/>
          </p:nvPr>
        </p:nvSpPr>
        <p:spPr bwMode="auto">
          <a:xfrm>
            <a:off x="975804" y="4560902"/>
            <a:ext cx="5360276" cy="4317913"/>
          </a:xfrm>
          <a:prstGeom prst="rect">
            <a:avLst/>
          </a:prstGeom>
          <a:noFill/>
          <a:ln>
            <a:round/>
            <a:headEnd/>
            <a:tailEnd/>
          </a:ln>
        </p:spPr>
        <p:txBody>
          <a:bodyPr wrap="none" lIns="95534" tIns="47766" rIns="95534" bIns="47766" anchor="ctr"/>
          <a:lstStyle/>
          <a:p>
            <a:endParaRPr lang="en-US" dirty="0"/>
          </a:p>
        </p:txBody>
      </p:sp>
    </p:spTree>
    <p:extLst>
      <p:ext uri="{BB962C8B-B14F-4D97-AF65-F5344CB8AC3E}">
        <p14:creationId xmlns:p14="http://schemas.microsoft.com/office/powerpoint/2010/main" val="140578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FEE03-8B24-4057-90F5-A280633F14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5684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82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3168259" name="Rectangle 3"/>
          <p:cNvSpPr>
            <a:spLocks noGrp="1" noChangeArrowheads="1"/>
          </p:cNvSpPr>
          <p:nvPr>
            <p:ph type="body" idx="1"/>
          </p:nvPr>
        </p:nvSpPr>
        <p:spPr bwMode="auto">
          <a:xfrm>
            <a:off x="731854" y="4560901"/>
            <a:ext cx="5851497" cy="4319555"/>
          </a:xfrm>
          <a:prstGeom prst="rect">
            <a:avLst/>
          </a:prstGeom>
          <a:noFill/>
          <a:ln>
            <a:miter lim="800000"/>
            <a:headEnd/>
            <a:tailEnd/>
          </a:ln>
        </p:spPr>
        <p:txBody>
          <a:bodyPr lIns="94964" tIns="47481" rIns="94964" bIns="47481"/>
          <a:lstStyle/>
          <a:p>
            <a:endParaRPr lang="en-US"/>
          </a:p>
        </p:txBody>
      </p:sp>
    </p:spTree>
    <p:extLst>
      <p:ext uri="{BB962C8B-B14F-4D97-AF65-F5344CB8AC3E}">
        <p14:creationId xmlns:p14="http://schemas.microsoft.com/office/powerpoint/2010/main" val="1694916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something suspicious: a lot of zero constants in this code</a:t>
            </a:r>
            <a:endParaRPr lang="en-US" dirty="0"/>
          </a:p>
        </p:txBody>
      </p:sp>
      <p:sp>
        <p:nvSpPr>
          <p:cNvPr id="4" name="Slide Number Placeholder 3"/>
          <p:cNvSpPr>
            <a:spLocks noGrp="1"/>
          </p:cNvSpPr>
          <p:nvPr>
            <p:ph type="sldNum" sz="quarter" idx="10"/>
          </p:nvPr>
        </p:nvSpPr>
        <p:spPr/>
        <p:txBody>
          <a:bodyPr/>
          <a:lstStyle/>
          <a:p>
            <a:fld id="{50A0D4BA-5386-4A83-A3F2-BB59DFCC68C1}" type="slidenum">
              <a:rPr lang="en-US" smtClean="0"/>
              <a:pPr/>
              <a:t>24</a:t>
            </a:fld>
            <a:endParaRPr lang="en-US"/>
          </a:p>
        </p:txBody>
      </p:sp>
    </p:spTree>
    <p:extLst>
      <p:ext uri="{BB962C8B-B14F-4D97-AF65-F5344CB8AC3E}">
        <p14:creationId xmlns:p14="http://schemas.microsoft.com/office/powerpoint/2010/main" val="3541119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pick_random, square, other functions; pi, e, randomval; some</a:t>
            </a:r>
            <a:r>
              <a:rPr lang="en-US" baseline="0" dirty="0" smtClean="0"/>
              <a:t> undefined symbols</a:t>
            </a:r>
            <a:endParaRPr lang="en-US" dirty="0"/>
          </a:p>
        </p:txBody>
      </p:sp>
      <p:sp>
        <p:nvSpPr>
          <p:cNvPr id="4" name="Slide Number Placeholder 3"/>
          <p:cNvSpPr>
            <a:spLocks noGrp="1"/>
          </p:cNvSpPr>
          <p:nvPr>
            <p:ph type="sldNum" sz="quarter" idx="10"/>
          </p:nvPr>
        </p:nvSpPr>
        <p:spPr/>
        <p:txBody>
          <a:bodyPr/>
          <a:lstStyle/>
          <a:p>
            <a:fld id="{50A0D4BA-5386-4A83-A3F2-BB59DFCC68C1}" type="slidenum">
              <a:rPr lang="en-US" smtClean="0"/>
              <a:pPr/>
              <a:t>25</a:t>
            </a:fld>
            <a:endParaRPr lang="en-US"/>
          </a:p>
        </p:txBody>
      </p:sp>
    </p:spTree>
    <p:extLst>
      <p:ext uri="{BB962C8B-B14F-4D97-AF65-F5344CB8AC3E}">
        <p14:creationId xmlns:p14="http://schemas.microsoft.com/office/powerpoint/2010/main" val="2913239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compiler produces</a:t>
            </a:r>
            <a:r>
              <a:rPr lang="en-US" baseline="0" dirty="0" smtClean="0"/>
              <a:t> assembly files (contain </a:t>
            </a:r>
            <a:r>
              <a:rPr lang="en-US" baseline="0" dirty="0" smtClean="0"/>
              <a:t>RISC-V </a:t>
            </a:r>
            <a:r>
              <a:rPr lang="en-US" baseline="0" dirty="0" smtClean="0"/>
              <a:t>assembly, pseudo-instructions, directives, etc.)</a:t>
            </a:r>
            <a:endParaRPr lang="en-US" dirty="0" smtClean="0"/>
          </a:p>
          <a:p>
            <a:r>
              <a:rPr lang="en-US" dirty="0" smtClean="0"/>
              <a:t>RISC-V </a:t>
            </a:r>
            <a:r>
              <a:rPr lang="en-US" dirty="0" smtClean="0"/>
              <a:t>assembler produces object files (contain </a:t>
            </a:r>
            <a:r>
              <a:rPr lang="en-US" dirty="0" smtClean="0"/>
              <a:t>RISC-V</a:t>
            </a:r>
            <a:r>
              <a:rPr lang="en-US" baseline="0" dirty="0" smtClean="0"/>
              <a:t> </a:t>
            </a:r>
            <a:r>
              <a:rPr lang="en-US" baseline="0" dirty="0" smtClean="0"/>
              <a:t>machine code, missing symbols, some layout information, etc.)</a:t>
            </a:r>
            <a:endParaRPr lang="en-US" dirty="0" smtClean="0"/>
          </a:p>
          <a:p>
            <a:r>
              <a:rPr lang="en-US" dirty="0" smtClean="0"/>
              <a:t>RISC-V </a:t>
            </a:r>
            <a:r>
              <a:rPr lang="en-US" dirty="0" smtClean="0"/>
              <a:t>linker produces executable file (contains </a:t>
            </a:r>
            <a:r>
              <a:rPr lang="en-US" dirty="0" smtClean="0"/>
              <a:t>RISC-V </a:t>
            </a:r>
            <a:r>
              <a:rPr lang="en-US" dirty="0" smtClean="0"/>
              <a:t>machine code, no missing symbols, some layout information)</a:t>
            </a:r>
          </a:p>
          <a:p>
            <a:r>
              <a:rPr lang="en-US" dirty="0" smtClean="0"/>
              <a:t>OS</a:t>
            </a:r>
            <a:r>
              <a:rPr lang="en-US" baseline="0" dirty="0" smtClean="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26</a:t>
            </a:fld>
            <a:endParaRPr lang="en-US"/>
          </a:p>
        </p:txBody>
      </p:sp>
    </p:spTree>
    <p:extLst>
      <p:ext uri="{BB962C8B-B14F-4D97-AF65-F5344CB8AC3E}">
        <p14:creationId xmlns:p14="http://schemas.microsoft.com/office/powerpoint/2010/main" val="675788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3490"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2623491" name="Rectangle 3"/>
          <p:cNvSpPr txBox="1">
            <a:spLocks noGrp="1" noChangeArrowheads="1"/>
          </p:cNvSpPr>
          <p:nvPr>
            <p:ph type="body" idx="1"/>
          </p:nvPr>
        </p:nvSpPr>
        <p:spPr bwMode="auto">
          <a:xfrm>
            <a:off x="975804" y="4560902"/>
            <a:ext cx="5360276" cy="4317913"/>
          </a:xfrm>
          <a:prstGeom prst="rect">
            <a:avLst/>
          </a:prstGeom>
          <a:noFill/>
          <a:ln>
            <a:round/>
            <a:headEnd/>
            <a:tailEnd/>
          </a:ln>
        </p:spPr>
        <p:txBody>
          <a:bodyPr wrap="none" lIns="95534" tIns="47766" rIns="95534" bIns="47766" anchor="ctr"/>
          <a:lstStyle/>
          <a:p>
            <a:endParaRPr lang="en-US"/>
          </a:p>
        </p:txBody>
      </p:sp>
    </p:spTree>
    <p:extLst>
      <p:ext uri="{BB962C8B-B14F-4D97-AF65-F5344CB8AC3E}">
        <p14:creationId xmlns:p14="http://schemas.microsoft.com/office/powerpoint/2010/main" val="441320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3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3170307" name="Rectangle 3"/>
          <p:cNvSpPr>
            <a:spLocks noGrp="1" noChangeArrowheads="1"/>
          </p:cNvSpPr>
          <p:nvPr>
            <p:ph type="body" idx="1"/>
          </p:nvPr>
        </p:nvSpPr>
        <p:spPr bwMode="auto">
          <a:xfrm>
            <a:off x="731854" y="4560901"/>
            <a:ext cx="5851497" cy="4319555"/>
          </a:xfrm>
          <a:prstGeom prst="rect">
            <a:avLst/>
          </a:prstGeom>
          <a:noFill/>
          <a:ln>
            <a:miter lim="800000"/>
            <a:headEnd/>
            <a:tailEnd/>
          </a:ln>
        </p:spPr>
        <p:txBody>
          <a:bodyPr lIns="94964" tIns="47481" rIns="94964" bIns="47481"/>
          <a:lstStyle/>
          <a:p>
            <a:endParaRPr lang="en-US"/>
          </a:p>
        </p:txBody>
      </p:sp>
    </p:spTree>
    <p:extLst>
      <p:ext uri="{BB962C8B-B14F-4D97-AF65-F5344CB8AC3E}">
        <p14:creationId xmlns:p14="http://schemas.microsoft.com/office/powerpoint/2010/main" val="3262933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marL="0" marR="0" indent="0" algn="l" defTabSz="966406" rtl="0" eaLnBrk="1" fontAlgn="auto" latinLnBrk="0" hangingPunct="1">
              <a:lnSpc>
                <a:spcPct val="100000"/>
              </a:lnSpc>
              <a:spcBef>
                <a:spcPts val="0"/>
              </a:spcBef>
              <a:spcAft>
                <a:spcPts val="0"/>
              </a:spcAft>
              <a:buClrTx/>
              <a:buSzTx/>
              <a:buFontTx/>
              <a:buNone/>
              <a:tabLst/>
              <a:defRPr/>
            </a:pPr>
            <a:r>
              <a:rPr lang="en-US" baseline="0" dirty="0" smtClean="0"/>
              <a:t>0x000000EF = 00000000000000000000 0000 1110 1111 (JAL)</a:t>
            </a:r>
          </a:p>
          <a:p>
            <a:pPr defTabSz="966406">
              <a:defRPr/>
            </a:pPr>
            <a:endParaRPr lang="en-US" baseline="0" dirty="0" smtClean="0"/>
          </a:p>
          <a:p>
            <a:pPr marL="0" marR="0" indent="0" algn="l" defTabSz="966406" rtl="0" eaLnBrk="1" fontAlgn="auto" latinLnBrk="0" hangingPunct="1">
              <a:lnSpc>
                <a:spcPct val="100000"/>
              </a:lnSpc>
              <a:spcBef>
                <a:spcPts val="0"/>
              </a:spcBef>
              <a:spcAft>
                <a:spcPts val="0"/>
              </a:spcAft>
              <a:buClrTx/>
              <a:buSzTx/>
              <a:buFontTx/>
              <a:buNone/>
              <a:tabLst/>
              <a:defRPr/>
            </a:pPr>
            <a:r>
              <a:rPr lang="en-US" sz="1200" dirty="0" smtClean="0">
                <a:solidFill>
                  <a:schemeClr val="accent3"/>
                </a:solidFill>
                <a:latin typeface="Consolas" panose="020B0609020204030204" pitchFamily="49" charset="0"/>
              </a:rPr>
              <a:t>0x10000B37 = 00010000000000000000 </a:t>
            </a:r>
            <a:r>
              <a:rPr lang="en-US" sz="1200" dirty="0" smtClean="0">
                <a:solidFill>
                  <a:schemeClr val="accent2"/>
                </a:solidFill>
                <a:latin typeface="Consolas" pitchFamily="49" charset="0"/>
              </a:rPr>
              <a:t>00101 </a:t>
            </a:r>
            <a:r>
              <a:rPr lang="en-US" sz="1200" dirty="0" smtClean="0">
                <a:solidFill>
                  <a:schemeClr val="accent1"/>
                </a:solidFill>
                <a:latin typeface="Consolas" panose="020B0609020204030204" pitchFamily="49" charset="0"/>
              </a:rPr>
              <a:t>0110111 #</a:t>
            </a:r>
            <a:r>
              <a:rPr lang="en-US" sz="1200" baseline="0" dirty="0" smtClean="0">
                <a:solidFill>
                  <a:schemeClr val="accent1"/>
                </a:solidFill>
                <a:latin typeface="Consolas" panose="020B0609020204030204" pitchFamily="49" charset="0"/>
              </a:rPr>
              <a:t> </a:t>
            </a:r>
            <a:r>
              <a:rPr lang="en-US" sz="1200" dirty="0" smtClean="0">
                <a:solidFill>
                  <a:schemeClr val="accent1"/>
                </a:solidFill>
                <a:latin typeface="Consolas" panose="020B0609020204030204" pitchFamily="49" charset="0"/>
              </a:rPr>
              <a:t>LUI x5, 0x10000</a:t>
            </a:r>
          </a:p>
          <a:p>
            <a:pPr marL="0" marR="0" indent="0" algn="l" defTabSz="966406" rtl="0" eaLnBrk="1" fontAlgn="auto" latinLnBrk="0" hangingPunct="1">
              <a:lnSpc>
                <a:spcPct val="100000"/>
              </a:lnSpc>
              <a:spcBef>
                <a:spcPts val="0"/>
              </a:spcBef>
              <a:spcAft>
                <a:spcPts val="0"/>
              </a:spcAft>
              <a:buClrTx/>
              <a:buSzTx/>
              <a:buFontTx/>
              <a:buNone/>
              <a:tabLst/>
              <a:defRPr/>
            </a:pPr>
            <a:endParaRPr lang="en-US" sz="1200" dirty="0" smtClean="0">
              <a:solidFill>
                <a:schemeClr val="accent5">
                  <a:lumMod val="60000"/>
                  <a:lumOff val="40000"/>
                </a:schemeClr>
              </a:solidFill>
              <a:latin typeface="Consolas" panose="020B0609020204030204" pitchFamily="49" charset="0"/>
            </a:endParaRPr>
          </a:p>
          <a:p>
            <a:pPr marL="0" marR="0" indent="0" algn="l" defTabSz="966406" rtl="0" eaLnBrk="1" fontAlgn="auto" latinLnBrk="0" hangingPunct="1">
              <a:lnSpc>
                <a:spcPct val="100000"/>
              </a:lnSpc>
              <a:spcBef>
                <a:spcPts val="0"/>
              </a:spcBef>
              <a:spcAft>
                <a:spcPts val="0"/>
              </a:spcAft>
              <a:buClrTx/>
              <a:buSzTx/>
              <a:buFontTx/>
              <a:buNone/>
              <a:tabLst/>
              <a:defRPr/>
            </a:pPr>
            <a:r>
              <a:rPr lang="en-US" dirty="0" smtClean="0"/>
              <a:t>0x00428293 =</a:t>
            </a:r>
            <a:r>
              <a:rPr lang="en-US" baseline="0" dirty="0" smtClean="0"/>
              <a:t> </a:t>
            </a:r>
            <a:r>
              <a:rPr lang="en-US" dirty="0" smtClean="0"/>
              <a:t>0000 0000 0100 0010 1000 0010 1001 0011 # ADDI x5, x5, 0x4</a:t>
            </a:r>
          </a:p>
          <a:p>
            <a:pPr defTabSz="966406">
              <a:defRPr/>
            </a:pP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29</a:t>
            </a:fld>
            <a:endParaRPr lang="en-US"/>
          </a:p>
        </p:txBody>
      </p:sp>
    </p:spTree>
    <p:extLst>
      <p:ext uri="{BB962C8B-B14F-4D97-AF65-F5344CB8AC3E}">
        <p14:creationId xmlns:p14="http://schemas.microsoft.com/office/powerpoint/2010/main" val="1713836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marL="0" marR="0" indent="0" algn="l" defTabSz="966406" rtl="0" eaLnBrk="1" fontAlgn="auto" latinLnBrk="0" hangingPunct="1">
              <a:lnSpc>
                <a:spcPct val="100000"/>
              </a:lnSpc>
              <a:spcBef>
                <a:spcPts val="0"/>
              </a:spcBef>
              <a:spcAft>
                <a:spcPts val="0"/>
              </a:spcAft>
              <a:buClrTx/>
              <a:buSzTx/>
              <a:buFontTx/>
              <a:buNone/>
              <a:tabLst/>
              <a:defRPr/>
            </a:pPr>
            <a:r>
              <a:rPr lang="en-US" baseline="0" dirty="0" smtClean="0"/>
              <a:t>0x000000EF = 00000000000000000000 0000 1110 1111 (JAL)</a:t>
            </a:r>
          </a:p>
          <a:p>
            <a:pPr defTabSz="966406">
              <a:defRPr/>
            </a:pPr>
            <a:endParaRPr lang="en-US" baseline="0" dirty="0" smtClean="0"/>
          </a:p>
          <a:p>
            <a:pPr marL="0" marR="0" indent="0" algn="l" defTabSz="966406" rtl="0" eaLnBrk="1" fontAlgn="auto" latinLnBrk="0" hangingPunct="1">
              <a:lnSpc>
                <a:spcPct val="100000"/>
              </a:lnSpc>
              <a:spcBef>
                <a:spcPts val="0"/>
              </a:spcBef>
              <a:spcAft>
                <a:spcPts val="0"/>
              </a:spcAft>
              <a:buClrTx/>
              <a:buSzTx/>
              <a:buFontTx/>
              <a:buNone/>
              <a:tabLst/>
              <a:defRPr/>
            </a:pPr>
            <a:r>
              <a:rPr lang="en-US" sz="1200" dirty="0" smtClean="0">
                <a:solidFill>
                  <a:schemeClr val="accent3"/>
                </a:solidFill>
                <a:latin typeface="Consolas" panose="020B0609020204030204" pitchFamily="49" charset="0"/>
              </a:rPr>
              <a:t>0x10000B37 = 00010000000000000000 </a:t>
            </a:r>
            <a:r>
              <a:rPr lang="en-US" sz="1200" dirty="0" smtClean="0">
                <a:solidFill>
                  <a:schemeClr val="accent2"/>
                </a:solidFill>
                <a:latin typeface="Consolas" pitchFamily="49" charset="0"/>
              </a:rPr>
              <a:t>00101 </a:t>
            </a:r>
            <a:r>
              <a:rPr lang="en-US" sz="1200" dirty="0" smtClean="0">
                <a:solidFill>
                  <a:schemeClr val="accent1"/>
                </a:solidFill>
                <a:latin typeface="Consolas" panose="020B0609020204030204" pitchFamily="49" charset="0"/>
              </a:rPr>
              <a:t>0110111 #</a:t>
            </a:r>
            <a:r>
              <a:rPr lang="en-US" sz="1200" baseline="0" dirty="0" smtClean="0">
                <a:solidFill>
                  <a:schemeClr val="accent1"/>
                </a:solidFill>
                <a:latin typeface="Consolas" panose="020B0609020204030204" pitchFamily="49" charset="0"/>
              </a:rPr>
              <a:t> </a:t>
            </a:r>
            <a:r>
              <a:rPr lang="en-US" sz="1200" dirty="0" smtClean="0">
                <a:solidFill>
                  <a:schemeClr val="accent1"/>
                </a:solidFill>
                <a:latin typeface="Consolas" panose="020B0609020204030204" pitchFamily="49" charset="0"/>
              </a:rPr>
              <a:t>LUI x5, 0x10000</a:t>
            </a:r>
          </a:p>
          <a:p>
            <a:pPr marL="0" marR="0" indent="0" algn="l" defTabSz="966406" rtl="0" eaLnBrk="1" fontAlgn="auto" latinLnBrk="0" hangingPunct="1">
              <a:lnSpc>
                <a:spcPct val="100000"/>
              </a:lnSpc>
              <a:spcBef>
                <a:spcPts val="0"/>
              </a:spcBef>
              <a:spcAft>
                <a:spcPts val="0"/>
              </a:spcAft>
              <a:buClrTx/>
              <a:buSzTx/>
              <a:buFontTx/>
              <a:buNone/>
              <a:tabLst/>
              <a:defRPr/>
            </a:pPr>
            <a:endParaRPr lang="en-US" sz="1200" dirty="0" smtClean="0">
              <a:solidFill>
                <a:schemeClr val="accent5">
                  <a:lumMod val="60000"/>
                  <a:lumOff val="40000"/>
                </a:schemeClr>
              </a:solidFill>
              <a:latin typeface="Consolas" panose="020B0609020204030204" pitchFamily="49" charset="0"/>
            </a:endParaRPr>
          </a:p>
          <a:p>
            <a:pPr marL="0" marR="0" indent="0" algn="l" defTabSz="966406" rtl="0" eaLnBrk="1" fontAlgn="auto" latinLnBrk="0" hangingPunct="1">
              <a:lnSpc>
                <a:spcPct val="100000"/>
              </a:lnSpc>
              <a:spcBef>
                <a:spcPts val="0"/>
              </a:spcBef>
              <a:spcAft>
                <a:spcPts val="0"/>
              </a:spcAft>
              <a:buClrTx/>
              <a:buSzTx/>
              <a:buFontTx/>
              <a:buNone/>
              <a:tabLst/>
              <a:defRPr/>
            </a:pPr>
            <a:r>
              <a:rPr lang="en-US" dirty="0" smtClean="0"/>
              <a:t>0x00428293 =</a:t>
            </a:r>
            <a:r>
              <a:rPr lang="en-US" baseline="0" dirty="0" smtClean="0"/>
              <a:t> </a:t>
            </a:r>
            <a:r>
              <a:rPr lang="en-US" dirty="0" smtClean="0"/>
              <a:t>0000 0000 0100 0010 1000 0010 1001 0011 # ADDI x5, x5, 0x4</a:t>
            </a:r>
          </a:p>
          <a:p>
            <a:pPr defTabSz="966406">
              <a:defRPr/>
            </a:pP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30</a:t>
            </a:fld>
            <a:endParaRPr lang="en-US"/>
          </a:p>
        </p:txBody>
      </p:sp>
    </p:spTree>
    <p:extLst>
      <p:ext uri="{BB962C8B-B14F-4D97-AF65-F5344CB8AC3E}">
        <p14:creationId xmlns:p14="http://schemas.microsoft.com/office/powerpoint/2010/main" val="401432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marL="0" marR="0" indent="0" algn="l" defTabSz="966406" rtl="0" eaLnBrk="1" fontAlgn="auto" latinLnBrk="0" hangingPunct="1">
              <a:lnSpc>
                <a:spcPct val="100000"/>
              </a:lnSpc>
              <a:spcBef>
                <a:spcPts val="0"/>
              </a:spcBef>
              <a:spcAft>
                <a:spcPts val="0"/>
              </a:spcAft>
              <a:buClrTx/>
              <a:buSzTx/>
              <a:buFontTx/>
              <a:buNone/>
              <a:tabLst/>
              <a:defRPr/>
            </a:pPr>
            <a:r>
              <a:rPr lang="en-US" baseline="0" dirty="0" smtClean="0"/>
              <a:t>0x000000EF = 00000000000000000000 0000 1110 1111 (JAL)</a:t>
            </a:r>
          </a:p>
          <a:p>
            <a:pPr defTabSz="966406">
              <a:defRPr/>
            </a:pPr>
            <a:endParaRPr lang="en-US" baseline="0" dirty="0" smtClean="0"/>
          </a:p>
          <a:p>
            <a:pPr marL="0" marR="0" indent="0" algn="l" defTabSz="966406" rtl="0" eaLnBrk="1" fontAlgn="auto" latinLnBrk="0" hangingPunct="1">
              <a:lnSpc>
                <a:spcPct val="100000"/>
              </a:lnSpc>
              <a:spcBef>
                <a:spcPts val="0"/>
              </a:spcBef>
              <a:spcAft>
                <a:spcPts val="0"/>
              </a:spcAft>
              <a:buClrTx/>
              <a:buSzTx/>
              <a:buFontTx/>
              <a:buNone/>
              <a:tabLst/>
              <a:defRPr/>
            </a:pPr>
            <a:r>
              <a:rPr lang="en-US" sz="1200" dirty="0" smtClean="0">
                <a:solidFill>
                  <a:schemeClr val="accent3"/>
                </a:solidFill>
                <a:latin typeface="Consolas" panose="020B0609020204030204" pitchFamily="49" charset="0"/>
              </a:rPr>
              <a:t>0x10000B37 = 00010000000000000000 </a:t>
            </a:r>
            <a:r>
              <a:rPr lang="en-US" sz="1200" dirty="0" smtClean="0">
                <a:solidFill>
                  <a:schemeClr val="accent2"/>
                </a:solidFill>
                <a:latin typeface="Consolas" pitchFamily="49" charset="0"/>
              </a:rPr>
              <a:t>00101 </a:t>
            </a:r>
            <a:r>
              <a:rPr lang="en-US" sz="1200" dirty="0" smtClean="0">
                <a:solidFill>
                  <a:schemeClr val="accent1"/>
                </a:solidFill>
                <a:latin typeface="Consolas" panose="020B0609020204030204" pitchFamily="49" charset="0"/>
              </a:rPr>
              <a:t>0110111 #</a:t>
            </a:r>
            <a:r>
              <a:rPr lang="en-US" sz="1200" baseline="0" dirty="0" smtClean="0">
                <a:solidFill>
                  <a:schemeClr val="accent1"/>
                </a:solidFill>
                <a:latin typeface="Consolas" panose="020B0609020204030204" pitchFamily="49" charset="0"/>
              </a:rPr>
              <a:t> </a:t>
            </a:r>
            <a:r>
              <a:rPr lang="en-US" sz="1200" dirty="0" smtClean="0">
                <a:solidFill>
                  <a:schemeClr val="accent1"/>
                </a:solidFill>
                <a:latin typeface="Consolas" panose="020B0609020204030204" pitchFamily="49" charset="0"/>
              </a:rPr>
              <a:t>LUI x5, 0x10000</a:t>
            </a:r>
          </a:p>
          <a:p>
            <a:pPr marL="0" marR="0" indent="0" algn="l" defTabSz="966406" rtl="0" eaLnBrk="1" fontAlgn="auto" latinLnBrk="0" hangingPunct="1">
              <a:lnSpc>
                <a:spcPct val="100000"/>
              </a:lnSpc>
              <a:spcBef>
                <a:spcPts val="0"/>
              </a:spcBef>
              <a:spcAft>
                <a:spcPts val="0"/>
              </a:spcAft>
              <a:buClrTx/>
              <a:buSzTx/>
              <a:buFontTx/>
              <a:buNone/>
              <a:tabLst/>
              <a:defRPr/>
            </a:pPr>
            <a:endParaRPr lang="en-US" sz="1200" dirty="0" smtClean="0">
              <a:solidFill>
                <a:schemeClr val="accent5">
                  <a:lumMod val="60000"/>
                  <a:lumOff val="40000"/>
                </a:schemeClr>
              </a:solidFill>
              <a:latin typeface="Consolas" panose="020B0609020204030204" pitchFamily="49" charset="0"/>
            </a:endParaRPr>
          </a:p>
          <a:p>
            <a:pPr marL="0" marR="0" indent="0" algn="l" defTabSz="966406" rtl="0" eaLnBrk="1" fontAlgn="auto" latinLnBrk="0" hangingPunct="1">
              <a:lnSpc>
                <a:spcPct val="100000"/>
              </a:lnSpc>
              <a:spcBef>
                <a:spcPts val="0"/>
              </a:spcBef>
              <a:spcAft>
                <a:spcPts val="0"/>
              </a:spcAft>
              <a:buClrTx/>
              <a:buSzTx/>
              <a:buFontTx/>
              <a:buNone/>
              <a:tabLst/>
              <a:defRPr/>
            </a:pPr>
            <a:r>
              <a:rPr lang="en-US" dirty="0" smtClean="0"/>
              <a:t>0x00428293 =</a:t>
            </a:r>
            <a:r>
              <a:rPr lang="en-US" baseline="0" dirty="0" smtClean="0"/>
              <a:t> </a:t>
            </a:r>
            <a:r>
              <a:rPr lang="en-US" dirty="0" smtClean="0"/>
              <a:t>0000 0000 0100 0010 1000 0010 1001 0011 # ADDI x5, x5, 0x4</a:t>
            </a:r>
          </a:p>
          <a:p>
            <a:pPr defTabSz="966406">
              <a:defRPr/>
            </a:pP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31</a:t>
            </a:fld>
            <a:endParaRPr lang="en-US"/>
          </a:p>
        </p:txBody>
      </p:sp>
    </p:spTree>
    <p:extLst>
      <p:ext uri="{BB962C8B-B14F-4D97-AF65-F5344CB8AC3E}">
        <p14:creationId xmlns:p14="http://schemas.microsoft.com/office/powerpoint/2010/main" val="3469506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marL="0" marR="0" indent="0" algn="l" defTabSz="966406" rtl="0" eaLnBrk="1" fontAlgn="auto" latinLnBrk="0" hangingPunct="1">
              <a:lnSpc>
                <a:spcPct val="100000"/>
              </a:lnSpc>
              <a:spcBef>
                <a:spcPts val="0"/>
              </a:spcBef>
              <a:spcAft>
                <a:spcPts val="0"/>
              </a:spcAft>
              <a:buClrTx/>
              <a:buSzTx/>
              <a:buFontTx/>
              <a:buNone/>
              <a:tabLst/>
              <a:defRPr/>
            </a:pPr>
            <a:r>
              <a:rPr lang="en-US" baseline="0" dirty="0" smtClean="0"/>
              <a:t>0x000000EF = 00000000000000000000 0000 1110 1111 (JAL)</a:t>
            </a:r>
          </a:p>
          <a:p>
            <a:pPr defTabSz="966406">
              <a:defRPr/>
            </a:pPr>
            <a:endParaRPr lang="en-US" baseline="0" dirty="0" smtClean="0"/>
          </a:p>
          <a:p>
            <a:pPr marL="0" marR="0" indent="0" algn="l" defTabSz="966406" rtl="0" eaLnBrk="1" fontAlgn="auto" latinLnBrk="0" hangingPunct="1">
              <a:lnSpc>
                <a:spcPct val="100000"/>
              </a:lnSpc>
              <a:spcBef>
                <a:spcPts val="0"/>
              </a:spcBef>
              <a:spcAft>
                <a:spcPts val="0"/>
              </a:spcAft>
              <a:buClrTx/>
              <a:buSzTx/>
              <a:buFontTx/>
              <a:buNone/>
              <a:tabLst/>
              <a:defRPr/>
            </a:pPr>
            <a:r>
              <a:rPr lang="en-US" sz="1200" dirty="0" smtClean="0">
                <a:solidFill>
                  <a:schemeClr val="accent3"/>
                </a:solidFill>
                <a:latin typeface="Consolas" panose="020B0609020204030204" pitchFamily="49" charset="0"/>
              </a:rPr>
              <a:t>0x10000B37 = 00010000000000000000 </a:t>
            </a:r>
            <a:r>
              <a:rPr lang="en-US" sz="1200" dirty="0" smtClean="0">
                <a:solidFill>
                  <a:schemeClr val="accent2"/>
                </a:solidFill>
                <a:latin typeface="Consolas" pitchFamily="49" charset="0"/>
              </a:rPr>
              <a:t>00101 </a:t>
            </a:r>
            <a:r>
              <a:rPr lang="en-US" sz="1200" dirty="0" smtClean="0">
                <a:solidFill>
                  <a:schemeClr val="accent1"/>
                </a:solidFill>
                <a:latin typeface="Consolas" panose="020B0609020204030204" pitchFamily="49" charset="0"/>
              </a:rPr>
              <a:t>0110111 #</a:t>
            </a:r>
            <a:r>
              <a:rPr lang="en-US" sz="1200" baseline="0" dirty="0" smtClean="0">
                <a:solidFill>
                  <a:schemeClr val="accent1"/>
                </a:solidFill>
                <a:latin typeface="Consolas" panose="020B0609020204030204" pitchFamily="49" charset="0"/>
              </a:rPr>
              <a:t> </a:t>
            </a:r>
            <a:r>
              <a:rPr lang="en-US" sz="1200" dirty="0" smtClean="0">
                <a:solidFill>
                  <a:schemeClr val="accent1"/>
                </a:solidFill>
                <a:latin typeface="Consolas" panose="020B0609020204030204" pitchFamily="49" charset="0"/>
              </a:rPr>
              <a:t>LUI x5, 0x10000</a:t>
            </a:r>
          </a:p>
          <a:p>
            <a:pPr marL="0" marR="0" indent="0" algn="l" defTabSz="966406" rtl="0" eaLnBrk="1" fontAlgn="auto" latinLnBrk="0" hangingPunct="1">
              <a:lnSpc>
                <a:spcPct val="100000"/>
              </a:lnSpc>
              <a:spcBef>
                <a:spcPts val="0"/>
              </a:spcBef>
              <a:spcAft>
                <a:spcPts val="0"/>
              </a:spcAft>
              <a:buClrTx/>
              <a:buSzTx/>
              <a:buFontTx/>
              <a:buNone/>
              <a:tabLst/>
              <a:defRPr/>
            </a:pPr>
            <a:endParaRPr lang="en-US" sz="1200" dirty="0" smtClean="0">
              <a:solidFill>
                <a:schemeClr val="accent5">
                  <a:lumMod val="60000"/>
                  <a:lumOff val="40000"/>
                </a:schemeClr>
              </a:solidFill>
              <a:latin typeface="Consolas" panose="020B0609020204030204" pitchFamily="49" charset="0"/>
            </a:endParaRPr>
          </a:p>
          <a:p>
            <a:pPr marL="0" marR="0" indent="0" algn="l" defTabSz="966406" rtl="0" eaLnBrk="1" fontAlgn="auto" latinLnBrk="0" hangingPunct="1">
              <a:lnSpc>
                <a:spcPct val="100000"/>
              </a:lnSpc>
              <a:spcBef>
                <a:spcPts val="0"/>
              </a:spcBef>
              <a:spcAft>
                <a:spcPts val="0"/>
              </a:spcAft>
              <a:buClrTx/>
              <a:buSzTx/>
              <a:buFontTx/>
              <a:buNone/>
              <a:tabLst/>
              <a:defRPr/>
            </a:pPr>
            <a:r>
              <a:rPr lang="en-US" dirty="0" smtClean="0"/>
              <a:t>0x00428293 =</a:t>
            </a:r>
            <a:r>
              <a:rPr lang="en-US" baseline="0" dirty="0" smtClean="0"/>
              <a:t> </a:t>
            </a:r>
            <a:r>
              <a:rPr lang="en-US" dirty="0" smtClean="0"/>
              <a:t>0000 0000 0100 0010 1000 0010 1001 0011 # ADDI x5, x5, 0x4</a:t>
            </a:r>
          </a:p>
          <a:p>
            <a:pPr defTabSz="966406">
              <a:defRPr/>
            </a:pP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32</a:t>
            </a:fld>
            <a:endParaRPr lang="en-US"/>
          </a:p>
        </p:txBody>
      </p:sp>
    </p:spTree>
    <p:extLst>
      <p:ext uri="{BB962C8B-B14F-4D97-AF65-F5344CB8AC3E}">
        <p14:creationId xmlns:p14="http://schemas.microsoft.com/office/powerpoint/2010/main" val="2468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FEE03-8B24-4057-90F5-A280633F14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558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defTabSz="966406">
              <a:defRPr/>
            </a:pPr>
            <a:r>
              <a:rPr lang="en-US" baseline="0" dirty="0" smtClean="0"/>
              <a:t>0x000000EF = 00000000000000000000 0000 1110 1111 # JAL </a:t>
            </a:r>
          </a:p>
          <a:p>
            <a:pPr defTabSz="966406">
              <a:defRPr/>
            </a:pPr>
            <a:endParaRPr lang="en-US" baseline="0" dirty="0" smtClean="0"/>
          </a:p>
          <a:p>
            <a:pPr marL="0" marR="0" indent="0" algn="l" defTabSz="966406" rtl="0" eaLnBrk="1" fontAlgn="auto" latinLnBrk="0" hangingPunct="1">
              <a:lnSpc>
                <a:spcPct val="100000"/>
              </a:lnSpc>
              <a:spcBef>
                <a:spcPts val="0"/>
              </a:spcBef>
              <a:spcAft>
                <a:spcPts val="0"/>
              </a:spcAft>
              <a:buClrTx/>
              <a:buSzTx/>
              <a:buFontTx/>
              <a:buNone/>
              <a:tabLst/>
              <a:defRPr/>
            </a:pPr>
            <a:r>
              <a:rPr lang="en-US" sz="1200" dirty="0" smtClean="0">
                <a:solidFill>
                  <a:schemeClr val="accent3"/>
                </a:solidFill>
                <a:latin typeface="Consolas" panose="020B0609020204030204" pitchFamily="49" charset="0"/>
              </a:rPr>
              <a:t>0x10000B37 = 00010000000000000000 </a:t>
            </a:r>
            <a:r>
              <a:rPr lang="en-US" sz="1200" dirty="0" smtClean="0">
                <a:solidFill>
                  <a:schemeClr val="accent2"/>
                </a:solidFill>
                <a:latin typeface="Consolas" pitchFamily="49" charset="0"/>
              </a:rPr>
              <a:t>00101 </a:t>
            </a:r>
            <a:r>
              <a:rPr lang="en-US" sz="1200" dirty="0" smtClean="0">
                <a:solidFill>
                  <a:schemeClr val="accent1"/>
                </a:solidFill>
                <a:latin typeface="Consolas" panose="020B0609020204030204" pitchFamily="49" charset="0"/>
              </a:rPr>
              <a:t>0110111 #</a:t>
            </a:r>
            <a:r>
              <a:rPr lang="en-US" sz="1200" baseline="0" dirty="0" smtClean="0">
                <a:solidFill>
                  <a:schemeClr val="accent1"/>
                </a:solidFill>
                <a:latin typeface="Consolas" panose="020B0609020204030204" pitchFamily="49" charset="0"/>
              </a:rPr>
              <a:t> </a:t>
            </a:r>
            <a:r>
              <a:rPr lang="en-US" sz="1200" dirty="0" smtClean="0">
                <a:solidFill>
                  <a:schemeClr val="accent1"/>
                </a:solidFill>
                <a:latin typeface="Consolas" panose="020B0609020204030204" pitchFamily="49" charset="0"/>
              </a:rPr>
              <a:t>LUI x5, 0x10000</a:t>
            </a:r>
          </a:p>
          <a:p>
            <a:pPr marL="0" marR="0" indent="0" algn="l" defTabSz="966406" rtl="0" eaLnBrk="1" fontAlgn="auto" latinLnBrk="0" hangingPunct="1">
              <a:lnSpc>
                <a:spcPct val="100000"/>
              </a:lnSpc>
              <a:spcBef>
                <a:spcPts val="0"/>
              </a:spcBef>
              <a:spcAft>
                <a:spcPts val="0"/>
              </a:spcAft>
              <a:buClrTx/>
              <a:buSzTx/>
              <a:buFontTx/>
              <a:buNone/>
              <a:tabLst/>
              <a:defRPr/>
            </a:pPr>
            <a:endParaRPr lang="en-US" sz="1200" dirty="0" smtClean="0">
              <a:solidFill>
                <a:schemeClr val="accent5">
                  <a:lumMod val="60000"/>
                  <a:lumOff val="40000"/>
                </a:schemeClr>
              </a:solidFill>
              <a:latin typeface="Consolas" panose="020B0609020204030204" pitchFamily="49" charset="0"/>
            </a:endParaRPr>
          </a:p>
          <a:p>
            <a:pPr marL="0" marR="0" indent="0" algn="l" defTabSz="966406" rtl="0" eaLnBrk="1" fontAlgn="auto" latinLnBrk="0" hangingPunct="1">
              <a:lnSpc>
                <a:spcPct val="100000"/>
              </a:lnSpc>
              <a:spcBef>
                <a:spcPts val="0"/>
              </a:spcBef>
              <a:spcAft>
                <a:spcPts val="0"/>
              </a:spcAft>
              <a:buClrTx/>
              <a:buSzTx/>
              <a:buFontTx/>
              <a:buNone/>
              <a:tabLst/>
              <a:defRPr/>
            </a:pPr>
            <a:r>
              <a:rPr lang="en-US" dirty="0" smtClean="0"/>
              <a:t>0x00428293 =</a:t>
            </a:r>
            <a:r>
              <a:rPr lang="en-US" baseline="0" dirty="0" smtClean="0"/>
              <a:t> </a:t>
            </a:r>
            <a:r>
              <a:rPr lang="en-US" dirty="0" smtClean="0"/>
              <a:t>0000 0000 0100 0010 1000 0010 1001 0011 # ADDI x5, x5, 0x4</a:t>
            </a:r>
          </a:p>
          <a:p>
            <a:pPr defTabSz="966406">
              <a:defRPr/>
            </a:pP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33</a:t>
            </a:fld>
            <a:endParaRPr lang="en-US"/>
          </a:p>
        </p:txBody>
      </p:sp>
    </p:spTree>
    <p:extLst>
      <p:ext uri="{BB962C8B-B14F-4D97-AF65-F5344CB8AC3E}">
        <p14:creationId xmlns:p14="http://schemas.microsoft.com/office/powerpoint/2010/main" val="344548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compiler produces</a:t>
            </a:r>
            <a:r>
              <a:rPr lang="en-US" baseline="0" dirty="0" smtClean="0"/>
              <a:t> assembly files (contain MIPS assembly, pseudo-instructions, directives, etc.)</a:t>
            </a:r>
            <a:endParaRPr lang="en-US" dirty="0" smtClean="0"/>
          </a:p>
          <a:p>
            <a:r>
              <a:rPr lang="en-US" dirty="0" smtClean="0"/>
              <a:t>MIPS assembler produces object files (contain MIPS</a:t>
            </a:r>
            <a:r>
              <a:rPr lang="en-US" baseline="0" dirty="0" smtClean="0"/>
              <a:t> machine code, missing symbols, some layout information, etc.)</a:t>
            </a:r>
            <a:endParaRPr lang="en-US" dirty="0" smtClean="0"/>
          </a:p>
          <a:p>
            <a:r>
              <a:rPr lang="en-US" dirty="0" smtClean="0"/>
              <a:t>MIPS linker produces executable file (contains MIPS machine code, no missing symbols, some layout information)</a:t>
            </a:r>
          </a:p>
          <a:p>
            <a:r>
              <a:rPr lang="en-US" dirty="0" smtClean="0"/>
              <a:t>OS</a:t>
            </a:r>
            <a:r>
              <a:rPr lang="en-US" baseline="0" dirty="0" smtClean="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35</a:t>
            </a:fld>
            <a:endParaRPr lang="en-US"/>
          </a:p>
        </p:txBody>
      </p:sp>
    </p:spTree>
    <p:extLst>
      <p:ext uri="{BB962C8B-B14F-4D97-AF65-F5344CB8AC3E}">
        <p14:creationId xmlns:p14="http://schemas.microsoft.com/office/powerpoint/2010/main" val="1376246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5778"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2635779" name="Rectangle 3"/>
          <p:cNvSpPr txBox="1">
            <a:spLocks noGrp="1" noChangeArrowheads="1"/>
          </p:cNvSpPr>
          <p:nvPr>
            <p:ph type="body" idx="1"/>
          </p:nvPr>
        </p:nvSpPr>
        <p:spPr bwMode="auto">
          <a:xfrm>
            <a:off x="975804" y="4560902"/>
            <a:ext cx="5360276" cy="4317913"/>
          </a:xfrm>
          <a:prstGeom prst="rect">
            <a:avLst/>
          </a:prstGeom>
          <a:noFill/>
          <a:ln>
            <a:round/>
            <a:headEnd/>
            <a:tailEnd/>
          </a:ln>
        </p:spPr>
        <p:txBody>
          <a:bodyPr wrap="none" lIns="95534" tIns="47766" rIns="95534" bIns="47766" anchor="ctr"/>
          <a:lstStyle/>
          <a:p>
            <a:endParaRPr lang="en-US"/>
          </a:p>
        </p:txBody>
      </p:sp>
    </p:spTree>
    <p:extLst>
      <p:ext uri="{BB962C8B-B14F-4D97-AF65-F5344CB8AC3E}">
        <p14:creationId xmlns:p14="http://schemas.microsoft.com/office/powerpoint/2010/main" val="1083941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23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3172355" name="Rectangle 3"/>
          <p:cNvSpPr>
            <a:spLocks noGrp="1" noChangeArrowheads="1"/>
          </p:cNvSpPr>
          <p:nvPr>
            <p:ph type="body" idx="1"/>
          </p:nvPr>
        </p:nvSpPr>
        <p:spPr bwMode="auto">
          <a:xfrm>
            <a:off x="731854" y="4560901"/>
            <a:ext cx="5851497" cy="4319555"/>
          </a:xfrm>
          <a:prstGeom prst="rect">
            <a:avLst/>
          </a:prstGeom>
          <a:noFill/>
          <a:ln>
            <a:miter lim="800000"/>
            <a:headEnd/>
            <a:tailEnd/>
          </a:ln>
        </p:spPr>
        <p:txBody>
          <a:bodyPr lIns="94964" tIns="47481" rIns="94964" bIns="47481"/>
          <a:lstStyle/>
          <a:p>
            <a:r>
              <a:rPr lang="en-US" dirty="0" smtClean="0"/>
              <a:t>fixed address:</a:t>
            </a:r>
            <a:r>
              <a:rPr lang="en-US" baseline="0" dirty="0" smtClean="0"/>
              <a:t> drawbacks? advantages?</a:t>
            </a:r>
          </a:p>
          <a:p>
            <a:r>
              <a:rPr lang="en-US" dirty="0" smtClean="0"/>
              <a:t>(makes linking trivial: few relocations needed)</a:t>
            </a:r>
            <a:endParaRPr lang="en-US" dirty="0"/>
          </a:p>
        </p:txBody>
      </p:sp>
    </p:spTree>
    <p:extLst>
      <p:ext uri="{BB962C8B-B14F-4D97-AF65-F5344CB8AC3E}">
        <p14:creationId xmlns:p14="http://schemas.microsoft.com/office/powerpoint/2010/main" val="397301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682"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2631683" name="Rectangle 3"/>
          <p:cNvSpPr txBox="1">
            <a:spLocks noGrp="1" noChangeArrowheads="1"/>
          </p:cNvSpPr>
          <p:nvPr>
            <p:ph type="body" idx="1"/>
          </p:nvPr>
        </p:nvSpPr>
        <p:spPr bwMode="auto">
          <a:xfrm>
            <a:off x="975804" y="4560902"/>
            <a:ext cx="5360276" cy="4317913"/>
          </a:xfrm>
          <a:prstGeom prst="rect">
            <a:avLst/>
          </a:prstGeom>
          <a:noFill/>
          <a:ln>
            <a:round/>
            <a:headEnd/>
            <a:tailEnd/>
          </a:ln>
        </p:spPr>
        <p:txBody>
          <a:bodyPr wrap="none" lIns="95534" tIns="47766" rIns="95534" bIns="47766" anchor="ctr"/>
          <a:lstStyle/>
          <a:p>
            <a:r>
              <a:rPr lang="en-US" dirty="0" smtClean="0"/>
              <a:t>cost of loading big executables</a:t>
            </a:r>
          </a:p>
          <a:p>
            <a:r>
              <a:rPr lang="en-US" dirty="0" err="1" smtClean="0"/>
              <a:t>dll</a:t>
            </a:r>
            <a:r>
              <a:rPr lang="en-US" dirty="0" smtClean="0"/>
              <a:t> hell, versioning problems</a:t>
            </a:r>
          </a:p>
          <a:p>
            <a:endParaRPr lang="en-US" dirty="0"/>
          </a:p>
        </p:txBody>
      </p:sp>
    </p:spTree>
    <p:extLst>
      <p:ext uri="{BB962C8B-B14F-4D97-AF65-F5344CB8AC3E}">
        <p14:creationId xmlns:p14="http://schemas.microsoft.com/office/powerpoint/2010/main" val="1645274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39</a:t>
            </a:fld>
            <a:endParaRPr lang="en-US"/>
          </a:p>
        </p:txBody>
      </p:sp>
    </p:spTree>
    <p:extLst>
      <p:ext uri="{BB962C8B-B14F-4D97-AF65-F5344CB8AC3E}">
        <p14:creationId xmlns:p14="http://schemas.microsoft.com/office/powerpoint/2010/main" val="164182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compiler produces</a:t>
            </a:r>
            <a:r>
              <a:rPr lang="en-US" baseline="0" dirty="0" smtClean="0"/>
              <a:t> assembly files (contain MIPS assembly, pseudo-instructions, directives, etc.)</a:t>
            </a:r>
            <a:endParaRPr lang="en-US" dirty="0" smtClean="0"/>
          </a:p>
          <a:p>
            <a:r>
              <a:rPr lang="en-US" dirty="0" smtClean="0"/>
              <a:t>MIPS assembler produces object files (contain MIPS</a:t>
            </a:r>
            <a:r>
              <a:rPr lang="en-US" baseline="0" dirty="0" smtClean="0"/>
              <a:t> machine code, missing symbols, some layout information, etc.)</a:t>
            </a:r>
            <a:endParaRPr lang="en-US" dirty="0" smtClean="0"/>
          </a:p>
          <a:p>
            <a:r>
              <a:rPr lang="en-US" dirty="0" smtClean="0"/>
              <a:t>MIPS linker produces executable file (contains MIPS machine code, no missing symbols, some layout information)</a:t>
            </a:r>
          </a:p>
          <a:p>
            <a:r>
              <a:rPr lang="en-US" dirty="0" smtClean="0"/>
              <a:t>OS</a:t>
            </a:r>
            <a:r>
              <a:rPr lang="en-US" baseline="0" dirty="0" smtClean="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5</a:t>
            </a:fld>
            <a:endParaRPr lang="en-US"/>
          </a:p>
        </p:txBody>
      </p:sp>
    </p:spTree>
    <p:extLst>
      <p:ext uri="{BB962C8B-B14F-4D97-AF65-F5344CB8AC3E}">
        <p14:creationId xmlns:p14="http://schemas.microsoft.com/office/powerpoint/2010/main" val="24450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21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62115" name="Rectangle 3"/>
          <p:cNvSpPr>
            <a:spLocks noGrp="1" noChangeArrowheads="1"/>
          </p:cNvSpPr>
          <p:nvPr>
            <p:ph type="body" idx="1"/>
          </p:nvPr>
        </p:nvSpPr>
        <p:spPr bwMode="auto">
          <a:xfrm>
            <a:off x="686112" y="4343714"/>
            <a:ext cx="5485779" cy="4113862"/>
          </a:xfrm>
          <a:prstGeom prst="rect">
            <a:avLst/>
          </a:prstGeom>
          <a:noFill/>
          <a:ln>
            <a:miter lim="800000"/>
            <a:headEnd/>
            <a:tailEnd/>
          </a:ln>
        </p:spPr>
        <p:txBody>
          <a:bodyPr lIns="89853" tIns="44926" rIns="89853" bIns="44926"/>
          <a:lstStyle/>
          <a:p>
            <a:endParaRPr lang="en-US"/>
          </a:p>
        </p:txBody>
      </p:sp>
    </p:spTree>
    <p:extLst>
      <p:ext uri="{BB962C8B-B14F-4D97-AF65-F5344CB8AC3E}">
        <p14:creationId xmlns:p14="http://schemas.microsoft.com/office/powerpoint/2010/main" val="69502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68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596867"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endParaRPr lang="en-US" dirty="0"/>
          </a:p>
        </p:txBody>
      </p:sp>
    </p:spTree>
    <p:extLst>
      <p:ext uri="{BB962C8B-B14F-4D97-AF65-F5344CB8AC3E}">
        <p14:creationId xmlns:p14="http://schemas.microsoft.com/office/powerpoint/2010/main" val="374835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68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596867"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endParaRPr lang="en-US"/>
          </a:p>
        </p:txBody>
      </p:sp>
    </p:spTree>
    <p:extLst>
      <p:ext uri="{BB962C8B-B14F-4D97-AF65-F5344CB8AC3E}">
        <p14:creationId xmlns:p14="http://schemas.microsoft.com/office/powerpoint/2010/main" val="157435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600963"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r>
              <a:rPr lang="en-US" baseline="0" dirty="0" smtClean="0"/>
              <a:t>note:</a:t>
            </a:r>
          </a:p>
          <a:p>
            <a:r>
              <a:rPr lang="en-US" baseline="0" dirty="0" smtClean="0"/>
              <a:t>funny label names</a:t>
            </a:r>
          </a:p>
          <a:p>
            <a:r>
              <a:rPr lang="en-US" baseline="0" dirty="0" smtClean="0"/>
              <a:t>alignment directives</a:t>
            </a:r>
          </a:p>
          <a:p>
            <a:r>
              <a:rPr lang="en-US" baseline="0" dirty="0" smtClean="0"/>
              <a:t>.data versus .</a:t>
            </a:r>
            <a:r>
              <a:rPr lang="en-US" baseline="0" dirty="0" err="1" smtClean="0"/>
              <a:t>rdata</a:t>
            </a:r>
            <a:endParaRPr lang="en-US" baseline="0" dirty="0" smtClean="0"/>
          </a:p>
          <a:p>
            <a:r>
              <a:rPr lang="en-US" baseline="0" dirty="0" smtClean="0"/>
              <a:t>frame pointer equals stack pointer</a:t>
            </a:r>
          </a:p>
          <a:p>
            <a:r>
              <a:rPr lang="en-US" baseline="0" dirty="0" smtClean="0"/>
              <a:t>totally </a:t>
            </a:r>
            <a:r>
              <a:rPr lang="en-US" baseline="0" dirty="0" err="1" smtClean="0"/>
              <a:t>unoptimized</a:t>
            </a:r>
            <a:endParaRPr lang="en-US" baseline="0" dirty="0" smtClean="0"/>
          </a:p>
          <a:p>
            <a:r>
              <a:rPr lang="en-US" dirty="0" smtClean="0"/>
              <a:t>use</a:t>
            </a:r>
            <a:r>
              <a:rPr lang="en-US" baseline="0" dirty="0" smtClean="0"/>
              <a:t> of LA</a:t>
            </a:r>
          </a:p>
          <a:p>
            <a:endParaRPr lang="en-US" baseline="0" dirty="0" smtClean="0"/>
          </a:p>
          <a:p>
            <a:r>
              <a:rPr lang="en-US" dirty="0" smtClean="0"/>
              <a:t>Actual compiled code</a:t>
            </a:r>
            <a:r>
              <a:rPr lang="en-US" baseline="0" dirty="0" smtClean="0"/>
              <a:t> below</a:t>
            </a:r>
          </a:p>
          <a:p>
            <a:r>
              <a:rPr lang="en-US" dirty="0" smtClean="0"/>
              <a:t>	.file	"</a:t>
            </a:r>
            <a:r>
              <a:rPr lang="en-US" dirty="0" err="1" smtClean="0"/>
              <a:t>sum.c</a:t>
            </a:r>
            <a:r>
              <a:rPr lang="en-US" dirty="0" smtClean="0"/>
              <a:t>"</a:t>
            </a:r>
          </a:p>
          <a:p>
            <a:r>
              <a:rPr lang="en-US" dirty="0" smtClean="0"/>
              <a:t>	.option </a:t>
            </a:r>
            <a:r>
              <a:rPr lang="en-US" dirty="0" err="1" smtClean="0"/>
              <a:t>nopic</a:t>
            </a:r>
            <a:endParaRPr lang="en-US" dirty="0" smtClean="0"/>
          </a:p>
          <a:p>
            <a:r>
              <a:rPr lang="en-US" dirty="0" smtClean="0"/>
              <a:t>	.text</a:t>
            </a:r>
          </a:p>
          <a:p>
            <a:r>
              <a:rPr lang="en-US" dirty="0" smtClean="0"/>
              <a:t>	.</a:t>
            </a:r>
            <a:r>
              <a:rPr lang="en-US" dirty="0" err="1" smtClean="0"/>
              <a:t>globl</a:t>
            </a:r>
            <a:r>
              <a:rPr lang="en-US" dirty="0" smtClean="0"/>
              <a:t>	n</a:t>
            </a:r>
          </a:p>
          <a:p>
            <a:r>
              <a:rPr lang="en-US" dirty="0" smtClean="0"/>
              <a:t>	.section	.</a:t>
            </a:r>
            <a:r>
              <a:rPr lang="en-US" dirty="0" err="1" smtClean="0"/>
              <a:t>sdata</a:t>
            </a:r>
            <a:r>
              <a:rPr lang="en-US" dirty="0" smtClean="0"/>
              <a:t>,"aw"</a:t>
            </a:r>
          </a:p>
          <a:p>
            <a:r>
              <a:rPr lang="en-US" dirty="0" smtClean="0"/>
              <a:t>	.align	2</a:t>
            </a:r>
          </a:p>
          <a:p>
            <a:r>
              <a:rPr lang="en-US" dirty="0" smtClean="0"/>
              <a:t>	.type	n, @object</a:t>
            </a:r>
          </a:p>
          <a:p>
            <a:r>
              <a:rPr lang="en-US" dirty="0" smtClean="0"/>
              <a:t>	.size	n, 4</a:t>
            </a:r>
          </a:p>
          <a:p>
            <a:r>
              <a:rPr lang="en-US" dirty="0" smtClean="0"/>
              <a:t>n:</a:t>
            </a:r>
          </a:p>
          <a:p>
            <a:r>
              <a:rPr lang="en-US" dirty="0" smtClean="0"/>
              <a:t>	.word	100</a:t>
            </a:r>
          </a:p>
          <a:p>
            <a:r>
              <a:rPr lang="en-US" dirty="0" smtClean="0"/>
              <a:t>	.section	.</a:t>
            </a:r>
            <a:r>
              <a:rPr lang="en-US" dirty="0" err="1" smtClean="0"/>
              <a:t>rodata</a:t>
            </a:r>
            <a:endParaRPr lang="en-US" dirty="0" smtClean="0"/>
          </a:p>
          <a:p>
            <a:r>
              <a:rPr lang="en-US" dirty="0" smtClean="0"/>
              <a:t>	.align	2</a:t>
            </a:r>
          </a:p>
          <a:p>
            <a:r>
              <a:rPr lang="en-US" dirty="0" smtClean="0"/>
              <a:t>.LC0:</a:t>
            </a:r>
          </a:p>
          <a:p>
            <a:r>
              <a:rPr lang="en-US" dirty="0" smtClean="0"/>
              <a:t>	.string	"Sum 1 to %d is %d\n"</a:t>
            </a:r>
          </a:p>
          <a:p>
            <a:r>
              <a:rPr lang="en-US" dirty="0" smtClean="0"/>
              <a:t>	.text</a:t>
            </a:r>
          </a:p>
          <a:p>
            <a:r>
              <a:rPr lang="en-US" dirty="0" smtClean="0"/>
              <a:t>	.align	1</a:t>
            </a:r>
          </a:p>
          <a:p>
            <a:r>
              <a:rPr lang="en-US" dirty="0" smtClean="0"/>
              <a:t>	.</a:t>
            </a:r>
            <a:r>
              <a:rPr lang="en-US" dirty="0" err="1" smtClean="0"/>
              <a:t>globl</a:t>
            </a:r>
            <a:r>
              <a:rPr lang="en-US" dirty="0" smtClean="0"/>
              <a:t>	main</a:t>
            </a:r>
          </a:p>
          <a:p>
            <a:r>
              <a:rPr lang="en-US" dirty="0" smtClean="0"/>
              <a:t>	.type	main, @function</a:t>
            </a:r>
          </a:p>
          <a:p>
            <a:r>
              <a:rPr lang="en-US" dirty="0" smtClean="0"/>
              <a:t>main:</a:t>
            </a:r>
          </a:p>
          <a:p>
            <a:r>
              <a:rPr lang="en-US" dirty="0" smtClean="0"/>
              <a:t>	</a:t>
            </a:r>
            <a:r>
              <a:rPr lang="en-US" dirty="0" err="1" smtClean="0"/>
              <a:t>addi</a:t>
            </a:r>
            <a:r>
              <a:rPr lang="en-US" dirty="0" smtClean="0"/>
              <a:t>	sp,sp,-48</a:t>
            </a:r>
          </a:p>
          <a:p>
            <a:r>
              <a:rPr lang="en-US" dirty="0" smtClean="0"/>
              <a:t>	</a:t>
            </a:r>
            <a:r>
              <a:rPr lang="en-US" dirty="0" err="1" smtClean="0"/>
              <a:t>sw</a:t>
            </a:r>
            <a:r>
              <a:rPr lang="en-US" dirty="0" smtClean="0"/>
              <a:t>	ra,44(</a:t>
            </a:r>
            <a:r>
              <a:rPr lang="en-US" dirty="0" err="1" smtClean="0"/>
              <a:t>sp</a:t>
            </a:r>
            <a:r>
              <a:rPr lang="en-US" dirty="0" smtClean="0"/>
              <a:t>)</a:t>
            </a:r>
          </a:p>
          <a:p>
            <a:r>
              <a:rPr lang="en-US" dirty="0" smtClean="0"/>
              <a:t>	</a:t>
            </a:r>
            <a:r>
              <a:rPr lang="en-US" dirty="0" err="1" smtClean="0"/>
              <a:t>sw</a:t>
            </a:r>
            <a:r>
              <a:rPr lang="en-US" dirty="0" smtClean="0"/>
              <a:t>	s0,40(</a:t>
            </a:r>
            <a:r>
              <a:rPr lang="en-US" dirty="0" err="1" smtClean="0"/>
              <a:t>sp</a:t>
            </a:r>
            <a:r>
              <a:rPr lang="en-US" dirty="0" smtClean="0"/>
              <a:t>)</a:t>
            </a:r>
          </a:p>
          <a:p>
            <a:r>
              <a:rPr lang="en-US" dirty="0" smtClean="0"/>
              <a:t>	</a:t>
            </a:r>
            <a:r>
              <a:rPr lang="en-US" dirty="0" err="1" smtClean="0"/>
              <a:t>addi</a:t>
            </a:r>
            <a:r>
              <a:rPr lang="en-US" dirty="0" smtClean="0"/>
              <a:t>	s0,sp,48</a:t>
            </a:r>
          </a:p>
          <a:p>
            <a:r>
              <a:rPr lang="en-US" dirty="0" smtClean="0"/>
              <a:t>	</a:t>
            </a:r>
            <a:r>
              <a:rPr lang="en-US" dirty="0" err="1" smtClean="0"/>
              <a:t>sw</a:t>
            </a:r>
            <a:r>
              <a:rPr lang="en-US" dirty="0" smtClean="0"/>
              <a:t>	a0,-36(s0)</a:t>
            </a:r>
          </a:p>
          <a:p>
            <a:r>
              <a:rPr lang="en-US" dirty="0" smtClean="0"/>
              <a:t>	</a:t>
            </a:r>
            <a:r>
              <a:rPr lang="en-US" dirty="0" err="1" smtClean="0"/>
              <a:t>sw</a:t>
            </a:r>
            <a:r>
              <a:rPr lang="en-US" dirty="0" smtClean="0"/>
              <a:t>	a1,-40(s0)</a:t>
            </a:r>
          </a:p>
          <a:p>
            <a:r>
              <a:rPr lang="en-US" dirty="0" smtClean="0"/>
              <a:t>	</a:t>
            </a:r>
            <a:r>
              <a:rPr lang="en-US" dirty="0" err="1" smtClean="0"/>
              <a:t>lui</a:t>
            </a:r>
            <a:r>
              <a:rPr lang="en-US" dirty="0" smtClean="0"/>
              <a:t>	a5,%hi(n)</a:t>
            </a:r>
          </a:p>
          <a:p>
            <a:r>
              <a:rPr lang="en-US" dirty="0" smtClean="0"/>
              <a:t>	</a:t>
            </a:r>
            <a:r>
              <a:rPr lang="en-US" dirty="0" err="1" smtClean="0"/>
              <a:t>lw</a:t>
            </a:r>
            <a:r>
              <a:rPr lang="en-US" dirty="0" smtClean="0"/>
              <a:t>	a5,%lo(n)(a5)</a:t>
            </a:r>
          </a:p>
          <a:p>
            <a:r>
              <a:rPr lang="en-US" dirty="0" smtClean="0"/>
              <a:t>	</a:t>
            </a:r>
            <a:r>
              <a:rPr lang="en-US" dirty="0" err="1" smtClean="0"/>
              <a:t>sw</a:t>
            </a:r>
            <a:r>
              <a:rPr lang="en-US" dirty="0" smtClean="0"/>
              <a:t>	a5,-28(s0)     # m</a:t>
            </a:r>
          </a:p>
          <a:p>
            <a:r>
              <a:rPr lang="en-US" dirty="0" smtClean="0"/>
              <a:t>	</a:t>
            </a:r>
            <a:r>
              <a:rPr lang="en-US" dirty="0" err="1" smtClean="0"/>
              <a:t>sw</a:t>
            </a:r>
            <a:r>
              <a:rPr lang="en-US" dirty="0" smtClean="0"/>
              <a:t>	zero,-24(s0)   # sum</a:t>
            </a:r>
          </a:p>
          <a:p>
            <a:r>
              <a:rPr lang="en-US" dirty="0" smtClean="0"/>
              <a:t>	li	a5,1</a:t>
            </a:r>
          </a:p>
          <a:p>
            <a:r>
              <a:rPr lang="en-US" dirty="0" smtClean="0"/>
              <a:t>	</a:t>
            </a:r>
            <a:r>
              <a:rPr lang="en-US" dirty="0" err="1" smtClean="0"/>
              <a:t>sw</a:t>
            </a:r>
            <a:r>
              <a:rPr lang="en-US" dirty="0" smtClean="0"/>
              <a:t>	a5,-20(s0)     # i</a:t>
            </a:r>
          </a:p>
          <a:p>
            <a:r>
              <a:rPr lang="en-US" dirty="0" smtClean="0"/>
              <a:t>	j	.L2</a:t>
            </a:r>
          </a:p>
          <a:p>
            <a:r>
              <a:rPr lang="en-US" dirty="0" smtClean="0"/>
              <a:t>.L3:</a:t>
            </a:r>
          </a:p>
          <a:p>
            <a:r>
              <a:rPr lang="en-US" dirty="0" smtClean="0"/>
              <a:t>	</a:t>
            </a:r>
            <a:r>
              <a:rPr lang="en-US" dirty="0" err="1" smtClean="0"/>
              <a:t>lw</a:t>
            </a:r>
            <a:r>
              <a:rPr lang="en-US" dirty="0" smtClean="0"/>
              <a:t>	a4,-24(s0)     # sum</a:t>
            </a:r>
          </a:p>
          <a:p>
            <a:r>
              <a:rPr lang="en-US" dirty="0" smtClean="0"/>
              <a:t>	</a:t>
            </a:r>
            <a:r>
              <a:rPr lang="en-US" dirty="0" err="1" smtClean="0"/>
              <a:t>lw</a:t>
            </a:r>
            <a:r>
              <a:rPr lang="en-US" dirty="0" smtClean="0"/>
              <a:t>	a5,-20(s0)     # i</a:t>
            </a:r>
          </a:p>
          <a:p>
            <a:r>
              <a:rPr lang="en-US" dirty="0" smtClean="0"/>
              <a:t>	add	a5,a4,a5       # add sum + i</a:t>
            </a:r>
          </a:p>
          <a:p>
            <a:r>
              <a:rPr lang="en-US" dirty="0" smtClean="0"/>
              <a:t>	</a:t>
            </a:r>
            <a:r>
              <a:rPr lang="en-US" dirty="0" err="1" smtClean="0"/>
              <a:t>sw</a:t>
            </a:r>
            <a:r>
              <a:rPr lang="en-US" dirty="0" smtClean="0"/>
              <a:t>	a5,-24(s0)     # sum store</a:t>
            </a:r>
          </a:p>
          <a:p>
            <a:r>
              <a:rPr lang="en-US" dirty="0" smtClean="0"/>
              <a:t>	</a:t>
            </a:r>
            <a:r>
              <a:rPr lang="en-US" dirty="0" err="1" smtClean="0"/>
              <a:t>lw</a:t>
            </a:r>
            <a:r>
              <a:rPr lang="en-US" dirty="0" smtClean="0"/>
              <a:t>	a5,-20(s0)     # i </a:t>
            </a:r>
          </a:p>
          <a:p>
            <a:r>
              <a:rPr lang="en-US" dirty="0" smtClean="0"/>
              <a:t>	</a:t>
            </a:r>
            <a:r>
              <a:rPr lang="en-US" dirty="0" err="1" smtClean="0"/>
              <a:t>addi</a:t>
            </a:r>
            <a:r>
              <a:rPr lang="en-US" dirty="0" smtClean="0"/>
              <a:t>	a5,a5,1        # i++</a:t>
            </a:r>
          </a:p>
          <a:p>
            <a:r>
              <a:rPr lang="en-US" dirty="0" smtClean="0"/>
              <a:t>	</a:t>
            </a:r>
            <a:r>
              <a:rPr lang="en-US" dirty="0" err="1" smtClean="0"/>
              <a:t>sw</a:t>
            </a:r>
            <a:r>
              <a:rPr lang="en-US" dirty="0" smtClean="0"/>
              <a:t>	a5,-20(s0)     # store i</a:t>
            </a:r>
          </a:p>
          <a:p>
            <a:r>
              <a:rPr lang="en-US" dirty="0" smtClean="0"/>
              <a:t>.L2:</a:t>
            </a:r>
          </a:p>
          <a:p>
            <a:r>
              <a:rPr lang="en-US" dirty="0" smtClean="0"/>
              <a:t>	</a:t>
            </a:r>
            <a:r>
              <a:rPr lang="en-US" dirty="0" err="1" smtClean="0"/>
              <a:t>lw</a:t>
            </a:r>
            <a:r>
              <a:rPr lang="en-US" dirty="0" smtClean="0"/>
              <a:t>	a4,-20(s0)     # i</a:t>
            </a:r>
          </a:p>
          <a:p>
            <a:r>
              <a:rPr lang="en-US" dirty="0" smtClean="0"/>
              <a:t>	</a:t>
            </a:r>
            <a:r>
              <a:rPr lang="en-US" dirty="0" err="1" smtClean="0"/>
              <a:t>lw</a:t>
            </a:r>
            <a:r>
              <a:rPr lang="en-US" dirty="0" smtClean="0"/>
              <a:t>	a5,-28(s0)     # m</a:t>
            </a:r>
          </a:p>
          <a:p>
            <a:r>
              <a:rPr lang="en-US" dirty="0" smtClean="0"/>
              <a:t>	</a:t>
            </a:r>
            <a:r>
              <a:rPr lang="en-US" dirty="0" err="1" smtClean="0"/>
              <a:t>ble</a:t>
            </a:r>
            <a:r>
              <a:rPr lang="en-US" dirty="0" smtClean="0"/>
              <a:t>	a4,a5,.L3      # if (i &lt; m) </a:t>
            </a:r>
            <a:r>
              <a:rPr lang="en-US" dirty="0" err="1" smtClean="0"/>
              <a:t>brant</a:t>
            </a:r>
            <a:r>
              <a:rPr lang="en-US" dirty="0" smtClean="0"/>
              <a:t> to L3</a:t>
            </a:r>
          </a:p>
          <a:p>
            <a:r>
              <a:rPr lang="en-US" dirty="0" smtClean="0"/>
              <a:t>	</a:t>
            </a:r>
            <a:r>
              <a:rPr lang="en-US" dirty="0" err="1" smtClean="0"/>
              <a:t>lui</a:t>
            </a:r>
            <a:r>
              <a:rPr lang="en-US" dirty="0" smtClean="0"/>
              <a:t>	a5,%hi(n)</a:t>
            </a:r>
          </a:p>
          <a:p>
            <a:r>
              <a:rPr lang="en-US" dirty="0" smtClean="0"/>
              <a:t>	</a:t>
            </a:r>
            <a:r>
              <a:rPr lang="en-US" dirty="0" err="1" smtClean="0"/>
              <a:t>lw</a:t>
            </a:r>
            <a:r>
              <a:rPr lang="en-US" dirty="0" smtClean="0"/>
              <a:t>	a5,%lo(n)(a5)</a:t>
            </a:r>
          </a:p>
          <a:p>
            <a:r>
              <a:rPr lang="en-US" dirty="0" smtClean="0"/>
              <a:t>	</a:t>
            </a:r>
            <a:r>
              <a:rPr lang="en-US" dirty="0" err="1" smtClean="0"/>
              <a:t>lw</a:t>
            </a:r>
            <a:r>
              <a:rPr lang="en-US" dirty="0" smtClean="0"/>
              <a:t>	a2,-24(s0)     # sum</a:t>
            </a:r>
          </a:p>
          <a:p>
            <a:r>
              <a:rPr lang="en-US" dirty="0" smtClean="0"/>
              <a:t>	mv	a1,a5          # n</a:t>
            </a:r>
          </a:p>
          <a:p>
            <a:r>
              <a:rPr lang="en-US" dirty="0" smtClean="0"/>
              <a:t>	</a:t>
            </a:r>
            <a:r>
              <a:rPr lang="en-US" dirty="0" err="1" smtClean="0"/>
              <a:t>lui</a:t>
            </a:r>
            <a:r>
              <a:rPr lang="en-US" dirty="0" smtClean="0"/>
              <a:t>	a5,%hi(.LC0)</a:t>
            </a:r>
          </a:p>
          <a:p>
            <a:r>
              <a:rPr lang="en-US" dirty="0" smtClean="0"/>
              <a:t>	</a:t>
            </a:r>
            <a:r>
              <a:rPr lang="en-US" dirty="0" err="1" smtClean="0"/>
              <a:t>addi</a:t>
            </a:r>
            <a:r>
              <a:rPr lang="en-US" dirty="0" smtClean="0"/>
              <a:t>	a0,a5,%lo(.LC0) # string </a:t>
            </a:r>
          </a:p>
          <a:p>
            <a:r>
              <a:rPr lang="en-US" dirty="0" smtClean="0"/>
              <a:t>	call	</a:t>
            </a:r>
            <a:r>
              <a:rPr lang="en-US" dirty="0" err="1" smtClean="0"/>
              <a:t>printf</a:t>
            </a:r>
            <a:endParaRPr lang="en-US" dirty="0" smtClean="0"/>
          </a:p>
          <a:p>
            <a:r>
              <a:rPr lang="en-US" dirty="0" smtClean="0"/>
              <a:t>	li	a5,0</a:t>
            </a:r>
          </a:p>
          <a:p>
            <a:r>
              <a:rPr lang="en-US" dirty="0" smtClean="0"/>
              <a:t>	mv	a0,a5</a:t>
            </a:r>
          </a:p>
          <a:p>
            <a:r>
              <a:rPr lang="en-US" dirty="0" smtClean="0"/>
              <a:t>	</a:t>
            </a:r>
            <a:r>
              <a:rPr lang="en-US" dirty="0" err="1" smtClean="0"/>
              <a:t>lw</a:t>
            </a:r>
            <a:r>
              <a:rPr lang="en-US" dirty="0" smtClean="0"/>
              <a:t>	ra,44(</a:t>
            </a:r>
            <a:r>
              <a:rPr lang="en-US" dirty="0" err="1" smtClean="0"/>
              <a:t>sp</a:t>
            </a:r>
            <a:r>
              <a:rPr lang="en-US" dirty="0" smtClean="0"/>
              <a:t>)</a:t>
            </a:r>
          </a:p>
          <a:p>
            <a:r>
              <a:rPr lang="en-US" dirty="0" smtClean="0"/>
              <a:t>	</a:t>
            </a:r>
            <a:r>
              <a:rPr lang="en-US" dirty="0" err="1" smtClean="0"/>
              <a:t>lw</a:t>
            </a:r>
            <a:r>
              <a:rPr lang="en-US" dirty="0" smtClean="0"/>
              <a:t>	s0,40(</a:t>
            </a:r>
            <a:r>
              <a:rPr lang="en-US" dirty="0" err="1" smtClean="0"/>
              <a:t>sp</a:t>
            </a:r>
            <a:r>
              <a:rPr lang="en-US" dirty="0" smtClean="0"/>
              <a:t>)</a:t>
            </a:r>
          </a:p>
          <a:p>
            <a:r>
              <a:rPr lang="en-US" dirty="0" smtClean="0"/>
              <a:t>	</a:t>
            </a:r>
            <a:r>
              <a:rPr lang="en-US" dirty="0" err="1" smtClean="0"/>
              <a:t>addi</a:t>
            </a:r>
            <a:r>
              <a:rPr lang="en-US" dirty="0" smtClean="0"/>
              <a:t>	sp,sp,48</a:t>
            </a:r>
          </a:p>
          <a:p>
            <a:r>
              <a:rPr lang="en-US" dirty="0" smtClean="0"/>
              <a:t>	</a:t>
            </a:r>
            <a:r>
              <a:rPr lang="en-US" dirty="0" err="1" smtClean="0"/>
              <a:t>jr</a:t>
            </a:r>
            <a:r>
              <a:rPr lang="en-US" dirty="0" smtClean="0"/>
              <a:t>	</a:t>
            </a:r>
            <a:r>
              <a:rPr lang="en-US" dirty="0" err="1" smtClean="0"/>
              <a:t>ra</a:t>
            </a:r>
            <a:endParaRPr lang="en-US" dirty="0" smtClean="0"/>
          </a:p>
          <a:p>
            <a:r>
              <a:rPr lang="en-US" dirty="0" smtClean="0"/>
              <a:t>	.size	main, .-main</a:t>
            </a:r>
          </a:p>
          <a:p>
            <a:r>
              <a:rPr lang="en-US" dirty="0" smtClean="0"/>
              <a:t>	.ident	"GCC: (GNU) 8.2.0"</a:t>
            </a:r>
          </a:p>
          <a:p>
            <a:endParaRPr lang="en-US" dirty="0"/>
          </a:p>
        </p:txBody>
      </p:sp>
    </p:spTree>
    <p:extLst>
      <p:ext uri="{BB962C8B-B14F-4D97-AF65-F5344CB8AC3E}">
        <p14:creationId xmlns:p14="http://schemas.microsoft.com/office/powerpoint/2010/main" val="34594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600963"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r>
              <a:rPr lang="en-US" baseline="0" dirty="0" smtClean="0"/>
              <a:t>note:</a:t>
            </a:r>
          </a:p>
          <a:p>
            <a:r>
              <a:rPr lang="en-US" baseline="0" dirty="0" smtClean="0"/>
              <a:t>funny label names</a:t>
            </a:r>
          </a:p>
          <a:p>
            <a:r>
              <a:rPr lang="en-US" baseline="0" dirty="0" smtClean="0"/>
              <a:t>alignment directives</a:t>
            </a:r>
          </a:p>
          <a:p>
            <a:r>
              <a:rPr lang="en-US" baseline="0" dirty="0" smtClean="0"/>
              <a:t>.data versus .</a:t>
            </a:r>
            <a:r>
              <a:rPr lang="en-US" baseline="0" dirty="0" err="1" smtClean="0"/>
              <a:t>rdata</a:t>
            </a:r>
            <a:endParaRPr lang="en-US" baseline="0" dirty="0" smtClean="0"/>
          </a:p>
          <a:p>
            <a:r>
              <a:rPr lang="en-US" baseline="0" dirty="0" smtClean="0"/>
              <a:t>frame pointer equals stack pointer</a:t>
            </a:r>
          </a:p>
          <a:p>
            <a:r>
              <a:rPr lang="en-US" baseline="0" dirty="0" smtClean="0"/>
              <a:t>totally </a:t>
            </a:r>
            <a:r>
              <a:rPr lang="en-US" baseline="0" dirty="0" err="1" smtClean="0"/>
              <a:t>unoptimized</a:t>
            </a:r>
            <a:endParaRPr lang="en-US" baseline="0" dirty="0" smtClean="0"/>
          </a:p>
          <a:p>
            <a:r>
              <a:rPr lang="en-US" dirty="0" smtClean="0"/>
              <a:t>use</a:t>
            </a:r>
            <a:r>
              <a:rPr lang="en-US" baseline="0" dirty="0" smtClean="0"/>
              <a:t> of LA</a:t>
            </a:r>
          </a:p>
          <a:p>
            <a:endParaRPr lang="en-US" baseline="0" dirty="0" smtClean="0"/>
          </a:p>
          <a:p>
            <a:r>
              <a:rPr lang="en-US" dirty="0" smtClean="0"/>
              <a:t>Actual compiled code</a:t>
            </a:r>
            <a:r>
              <a:rPr lang="en-US" baseline="0" dirty="0" smtClean="0"/>
              <a:t> below</a:t>
            </a:r>
          </a:p>
          <a:p>
            <a:r>
              <a:rPr lang="en-US" dirty="0" smtClean="0"/>
              <a:t>	.file	"</a:t>
            </a:r>
            <a:r>
              <a:rPr lang="en-US" dirty="0" err="1" smtClean="0"/>
              <a:t>sum.c</a:t>
            </a:r>
            <a:r>
              <a:rPr lang="en-US" dirty="0" smtClean="0"/>
              <a:t>"</a:t>
            </a:r>
          </a:p>
          <a:p>
            <a:r>
              <a:rPr lang="en-US" dirty="0" smtClean="0"/>
              <a:t>	.option </a:t>
            </a:r>
            <a:r>
              <a:rPr lang="en-US" dirty="0" err="1" smtClean="0"/>
              <a:t>nopic</a:t>
            </a:r>
            <a:endParaRPr lang="en-US" dirty="0" smtClean="0"/>
          </a:p>
          <a:p>
            <a:r>
              <a:rPr lang="en-US" dirty="0" smtClean="0"/>
              <a:t>	.text</a:t>
            </a:r>
          </a:p>
          <a:p>
            <a:r>
              <a:rPr lang="en-US" dirty="0" smtClean="0"/>
              <a:t>	.</a:t>
            </a:r>
            <a:r>
              <a:rPr lang="en-US" dirty="0" err="1" smtClean="0"/>
              <a:t>globl</a:t>
            </a:r>
            <a:r>
              <a:rPr lang="en-US" dirty="0" smtClean="0"/>
              <a:t>	n</a:t>
            </a:r>
          </a:p>
          <a:p>
            <a:r>
              <a:rPr lang="en-US" dirty="0" smtClean="0"/>
              <a:t>	.section	.</a:t>
            </a:r>
            <a:r>
              <a:rPr lang="en-US" dirty="0" err="1" smtClean="0"/>
              <a:t>sdata</a:t>
            </a:r>
            <a:r>
              <a:rPr lang="en-US" dirty="0" smtClean="0"/>
              <a:t>,"aw"</a:t>
            </a:r>
          </a:p>
          <a:p>
            <a:r>
              <a:rPr lang="en-US" dirty="0" smtClean="0"/>
              <a:t>	.align	2</a:t>
            </a:r>
          </a:p>
          <a:p>
            <a:r>
              <a:rPr lang="en-US" dirty="0" smtClean="0"/>
              <a:t>	.type	n, @object</a:t>
            </a:r>
          </a:p>
          <a:p>
            <a:r>
              <a:rPr lang="en-US" dirty="0" smtClean="0"/>
              <a:t>	.size	n, 4</a:t>
            </a:r>
          </a:p>
          <a:p>
            <a:r>
              <a:rPr lang="en-US" dirty="0" smtClean="0"/>
              <a:t>n:</a:t>
            </a:r>
          </a:p>
          <a:p>
            <a:r>
              <a:rPr lang="en-US" dirty="0" smtClean="0"/>
              <a:t>	.word	100</a:t>
            </a:r>
          </a:p>
          <a:p>
            <a:r>
              <a:rPr lang="en-US" dirty="0" smtClean="0"/>
              <a:t>	.section	.</a:t>
            </a:r>
            <a:r>
              <a:rPr lang="en-US" dirty="0" err="1" smtClean="0"/>
              <a:t>rodata</a:t>
            </a:r>
            <a:endParaRPr lang="en-US" dirty="0" smtClean="0"/>
          </a:p>
          <a:p>
            <a:r>
              <a:rPr lang="en-US" dirty="0" smtClean="0"/>
              <a:t>	.align	2</a:t>
            </a:r>
          </a:p>
          <a:p>
            <a:r>
              <a:rPr lang="en-US" dirty="0" smtClean="0"/>
              <a:t>.LC0:</a:t>
            </a:r>
          </a:p>
          <a:p>
            <a:r>
              <a:rPr lang="en-US" dirty="0" smtClean="0"/>
              <a:t>	.string	"Sum 1 to %d is %d\n"</a:t>
            </a:r>
          </a:p>
          <a:p>
            <a:r>
              <a:rPr lang="en-US" dirty="0" smtClean="0"/>
              <a:t>	.text</a:t>
            </a:r>
          </a:p>
          <a:p>
            <a:r>
              <a:rPr lang="en-US" dirty="0" smtClean="0"/>
              <a:t>	.align	1</a:t>
            </a:r>
          </a:p>
          <a:p>
            <a:r>
              <a:rPr lang="en-US" dirty="0" smtClean="0"/>
              <a:t>	.</a:t>
            </a:r>
            <a:r>
              <a:rPr lang="en-US" dirty="0" err="1" smtClean="0"/>
              <a:t>globl</a:t>
            </a:r>
            <a:r>
              <a:rPr lang="en-US" dirty="0" smtClean="0"/>
              <a:t>	main</a:t>
            </a:r>
          </a:p>
          <a:p>
            <a:r>
              <a:rPr lang="en-US" dirty="0" smtClean="0"/>
              <a:t>	.type	main, @function</a:t>
            </a:r>
          </a:p>
          <a:p>
            <a:r>
              <a:rPr lang="en-US" dirty="0" smtClean="0"/>
              <a:t>main:</a:t>
            </a:r>
          </a:p>
          <a:p>
            <a:r>
              <a:rPr lang="en-US" dirty="0" smtClean="0"/>
              <a:t>	</a:t>
            </a:r>
            <a:r>
              <a:rPr lang="en-US" dirty="0" err="1" smtClean="0"/>
              <a:t>addi</a:t>
            </a:r>
            <a:r>
              <a:rPr lang="en-US" dirty="0" smtClean="0"/>
              <a:t>	sp,sp,-48</a:t>
            </a:r>
          </a:p>
          <a:p>
            <a:r>
              <a:rPr lang="en-US" dirty="0" smtClean="0"/>
              <a:t>	</a:t>
            </a:r>
            <a:r>
              <a:rPr lang="en-US" dirty="0" err="1" smtClean="0"/>
              <a:t>sw</a:t>
            </a:r>
            <a:r>
              <a:rPr lang="en-US" dirty="0" smtClean="0"/>
              <a:t>	ra,44(</a:t>
            </a:r>
            <a:r>
              <a:rPr lang="en-US" dirty="0" err="1" smtClean="0"/>
              <a:t>sp</a:t>
            </a:r>
            <a:r>
              <a:rPr lang="en-US" dirty="0" smtClean="0"/>
              <a:t>)</a:t>
            </a:r>
          </a:p>
          <a:p>
            <a:r>
              <a:rPr lang="en-US" dirty="0" smtClean="0"/>
              <a:t>	</a:t>
            </a:r>
            <a:r>
              <a:rPr lang="en-US" dirty="0" err="1" smtClean="0"/>
              <a:t>sw</a:t>
            </a:r>
            <a:r>
              <a:rPr lang="en-US" dirty="0" smtClean="0"/>
              <a:t>	s0,40(</a:t>
            </a:r>
            <a:r>
              <a:rPr lang="en-US" dirty="0" err="1" smtClean="0"/>
              <a:t>sp</a:t>
            </a:r>
            <a:r>
              <a:rPr lang="en-US" dirty="0" smtClean="0"/>
              <a:t>)</a:t>
            </a:r>
          </a:p>
          <a:p>
            <a:r>
              <a:rPr lang="en-US" dirty="0" smtClean="0"/>
              <a:t>	</a:t>
            </a:r>
            <a:r>
              <a:rPr lang="en-US" dirty="0" err="1" smtClean="0"/>
              <a:t>addi</a:t>
            </a:r>
            <a:r>
              <a:rPr lang="en-US" dirty="0" smtClean="0"/>
              <a:t>	s0,sp,48</a:t>
            </a:r>
          </a:p>
          <a:p>
            <a:r>
              <a:rPr lang="en-US" dirty="0" smtClean="0"/>
              <a:t>	</a:t>
            </a:r>
            <a:r>
              <a:rPr lang="en-US" dirty="0" err="1" smtClean="0"/>
              <a:t>sw</a:t>
            </a:r>
            <a:r>
              <a:rPr lang="en-US" dirty="0" smtClean="0"/>
              <a:t>	a0,-36(s0)</a:t>
            </a:r>
          </a:p>
          <a:p>
            <a:r>
              <a:rPr lang="en-US" dirty="0" smtClean="0"/>
              <a:t>	</a:t>
            </a:r>
            <a:r>
              <a:rPr lang="en-US" dirty="0" err="1" smtClean="0"/>
              <a:t>sw</a:t>
            </a:r>
            <a:r>
              <a:rPr lang="en-US" dirty="0" smtClean="0"/>
              <a:t>	a1,-40(s0)</a:t>
            </a:r>
          </a:p>
          <a:p>
            <a:r>
              <a:rPr lang="en-US" dirty="0" smtClean="0"/>
              <a:t>	</a:t>
            </a:r>
            <a:r>
              <a:rPr lang="en-US" dirty="0" err="1" smtClean="0"/>
              <a:t>lui</a:t>
            </a:r>
            <a:r>
              <a:rPr lang="en-US" dirty="0" smtClean="0"/>
              <a:t>	a5,%hi(n)</a:t>
            </a:r>
          </a:p>
          <a:p>
            <a:r>
              <a:rPr lang="en-US" dirty="0" smtClean="0"/>
              <a:t>	</a:t>
            </a:r>
            <a:r>
              <a:rPr lang="en-US" dirty="0" err="1" smtClean="0"/>
              <a:t>lw</a:t>
            </a:r>
            <a:r>
              <a:rPr lang="en-US" dirty="0" smtClean="0"/>
              <a:t>	a5,%lo(n)(a5)</a:t>
            </a:r>
          </a:p>
          <a:p>
            <a:r>
              <a:rPr lang="en-US" dirty="0" smtClean="0"/>
              <a:t>	</a:t>
            </a:r>
            <a:r>
              <a:rPr lang="en-US" dirty="0" err="1" smtClean="0"/>
              <a:t>sw</a:t>
            </a:r>
            <a:r>
              <a:rPr lang="en-US" dirty="0" smtClean="0"/>
              <a:t>	a5,-28(s0)     # m</a:t>
            </a:r>
          </a:p>
          <a:p>
            <a:r>
              <a:rPr lang="en-US" dirty="0" smtClean="0"/>
              <a:t>	</a:t>
            </a:r>
            <a:r>
              <a:rPr lang="en-US" dirty="0" err="1" smtClean="0"/>
              <a:t>sw</a:t>
            </a:r>
            <a:r>
              <a:rPr lang="en-US" dirty="0" smtClean="0"/>
              <a:t>	zero,-24(s0)   # sum</a:t>
            </a:r>
          </a:p>
          <a:p>
            <a:r>
              <a:rPr lang="en-US" dirty="0" smtClean="0"/>
              <a:t>	li	a5,1</a:t>
            </a:r>
          </a:p>
          <a:p>
            <a:r>
              <a:rPr lang="en-US" dirty="0" smtClean="0"/>
              <a:t>	</a:t>
            </a:r>
            <a:r>
              <a:rPr lang="en-US" dirty="0" err="1" smtClean="0"/>
              <a:t>sw</a:t>
            </a:r>
            <a:r>
              <a:rPr lang="en-US" dirty="0" smtClean="0"/>
              <a:t>	a5,-20(s0)     # i</a:t>
            </a:r>
          </a:p>
          <a:p>
            <a:r>
              <a:rPr lang="en-US" dirty="0" smtClean="0"/>
              <a:t>	j	.L2</a:t>
            </a:r>
          </a:p>
          <a:p>
            <a:r>
              <a:rPr lang="en-US" dirty="0" smtClean="0"/>
              <a:t>.L3:</a:t>
            </a:r>
          </a:p>
          <a:p>
            <a:r>
              <a:rPr lang="en-US" dirty="0" smtClean="0"/>
              <a:t>	</a:t>
            </a:r>
            <a:r>
              <a:rPr lang="en-US" dirty="0" err="1" smtClean="0"/>
              <a:t>lw</a:t>
            </a:r>
            <a:r>
              <a:rPr lang="en-US" dirty="0" smtClean="0"/>
              <a:t>	a4,-24(s0)     # sum</a:t>
            </a:r>
          </a:p>
          <a:p>
            <a:r>
              <a:rPr lang="en-US" dirty="0" smtClean="0"/>
              <a:t>	</a:t>
            </a:r>
            <a:r>
              <a:rPr lang="en-US" dirty="0" err="1" smtClean="0"/>
              <a:t>lw</a:t>
            </a:r>
            <a:r>
              <a:rPr lang="en-US" dirty="0" smtClean="0"/>
              <a:t>	a5,-20(s0)     # i</a:t>
            </a:r>
          </a:p>
          <a:p>
            <a:r>
              <a:rPr lang="en-US" dirty="0" smtClean="0"/>
              <a:t>	add	a5,a4,a5       # add sum + i</a:t>
            </a:r>
          </a:p>
          <a:p>
            <a:r>
              <a:rPr lang="en-US" dirty="0" smtClean="0"/>
              <a:t>	</a:t>
            </a:r>
            <a:r>
              <a:rPr lang="en-US" dirty="0" err="1" smtClean="0"/>
              <a:t>sw</a:t>
            </a:r>
            <a:r>
              <a:rPr lang="en-US" dirty="0" smtClean="0"/>
              <a:t>	a5,-24(s0)     # sum store</a:t>
            </a:r>
          </a:p>
          <a:p>
            <a:r>
              <a:rPr lang="en-US" dirty="0" smtClean="0"/>
              <a:t>	</a:t>
            </a:r>
            <a:r>
              <a:rPr lang="en-US" dirty="0" err="1" smtClean="0"/>
              <a:t>lw</a:t>
            </a:r>
            <a:r>
              <a:rPr lang="en-US" dirty="0" smtClean="0"/>
              <a:t>	a5,-20(s0)     # i </a:t>
            </a:r>
          </a:p>
          <a:p>
            <a:r>
              <a:rPr lang="en-US" dirty="0" smtClean="0"/>
              <a:t>	</a:t>
            </a:r>
            <a:r>
              <a:rPr lang="en-US" dirty="0" err="1" smtClean="0"/>
              <a:t>addi</a:t>
            </a:r>
            <a:r>
              <a:rPr lang="en-US" dirty="0" smtClean="0"/>
              <a:t>	a5,a5,1        # i++</a:t>
            </a:r>
          </a:p>
          <a:p>
            <a:r>
              <a:rPr lang="en-US" dirty="0" smtClean="0"/>
              <a:t>	</a:t>
            </a:r>
            <a:r>
              <a:rPr lang="en-US" dirty="0" err="1" smtClean="0"/>
              <a:t>sw</a:t>
            </a:r>
            <a:r>
              <a:rPr lang="en-US" dirty="0" smtClean="0"/>
              <a:t>	a5,-20(s0)     # store i</a:t>
            </a:r>
          </a:p>
          <a:p>
            <a:r>
              <a:rPr lang="en-US" dirty="0" smtClean="0"/>
              <a:t>.L2:</a:t>
            </a:r>
          </a:p>
          <a:p>
            <a:r>
              <a:rPr lang="en-US" dirty="0" smtClean="0"/>
              <a:t>	</a:t>
            </a:r>
            <a:r>
              <a:rPr lang="en-US" dirty="0" err="1" smtClean="0"/>
              <a:t>lw</a:t>
            </a:r>
            <a:r>
              <a:rPr lang="en-US" dirty="0" smtClean="0"/>
              <a:t>	a4,-20(s0)     # i</a:t>
            </a:r>
          </a:p>
          <a:p>
            <a:r>
              <a:rPr lang="en-US" dirty="0" smtClean="0"/>
              <a:t>	</a:t>
            </a:r>
            <a:r>
              <a:rPr lang="en-US" dirty="0" err="1" smtClean="0"/>
              <a:t>lw</a:t>
            </a:r>
            <a:r>
              <a:rPr lang="en-US" dirty="0" smtClean="0"/>
              <a:t>	a5,-28(s0)     # m</a:t>
            </a:r>
          </a:p>
          <a:p>
            <a:r>
              <a:rPr lang="en-US" dirty="0" smtClean="0"/>
              <a:t>	</a:t>
            </a:r>
            <a:r>
              <a:rPr lang="en-US" dirty="0" err="1" smtClean="0"/>
              <a:t>ble</a:t>
            </a:r>
            <a:r>
              <a:rPr lang="en-US" dirty="0" smtClean="0"/>
              <a:t>	a4,a5,.L3      # if (i &lt; m) </a:t>
            </a:r>
            <a:r>
              <a:rPr lang="en-US" dirty="0" err="1" smtClean="0"/>
              <a:t>brant</a:t>
            </a:r>
            <a:r>
              <a:rPr lang="en-US" dirty="0" smtClean="0"/>
              <a:t> to L3</a:t>
            </a:r>
          </a:p>
          <a:p>
            <a:r>
              <a:rPr lang="en-US" dirty="0" smtClean="0"/>
              <a:t>	</a:t>
            </a:r>
            <a:r>
              <a:rPr lang="en-US" dirty="0" err="1" smtClean="0"/>
              <a:t>lui</a:t>
            </a:r>
            <a:r>
              <a:rPr lang="en-US" dirty="0" smtClean="0"/>
              <a:t>	a5,%hi(n)</a:t>
            </a:r>
          </a:p>
          <a:p>
            <a:r>
              <a:rPr lang="en-US" dirty="0" smtClean="0"/>
              <a:t>	</a:t>
            </a:r>
            <a:r>
              <a:rPr lang="en-US" dirty="0" err="1" smtClean="0"/>
              <a:t>lw</a:t>
            </a:r>
            <a:r>
              <a:rPr lang="en-US" dirty="0" smtClean="0"/>
              <a:t>	a5,%lo(n)(a5)</a:t>
            </a:r>
          </a:p>
          <a:p>
            <a:r>
              <a:rPr lang="en-US" dirty="0" smtClean="0"/>
              <a:t>	</a:t>
            </a:r>
            <a:r>
              <a:rPr lang="en-US" dirty="0" err="1" smtClean="0"/>
              <a:t>lw</a:t>
            </a:r>
            <a:r>
              <a:rPr lang="en-US" dirty="0" smtClean="0"/>
              <a:t>	a2,-24(s0)     # sum</a:t>
            </a:r>
          </a:p>
          <a:p>
            <a:r>
              <a:rPr lang="en-US" dirty="0" smtClean="0"/>
              <a:t>	mv	a1,a5          # n</a:t>
            </a:r>
          </a:p>
          <a:p>
            <a:r>
              <a:rPr lang="en-US" dirty="0" smtClean="0"/>
              <a:t>	</a:t>
            </a:r>
            <a:r>
              <a:rPr lang="en-US" dirty="0" err="1" smtClean="0"/>
              <a:t>lui</a:t>
            </a:r>
            <a:r>
              <a:rPr lang="en-US" dirty="0" smtClean="0"/>
              <a:t>	a5,%hi(.LC0)</a:t>
            </a:r>
          </a:p>
          <a:p>
            <a:r>
              <a:rPr lang="en-US" dirty="0" smtClean="0"/>
              <a:t>	</a:t>
            </a:r>
            <a:r>
              <a:rPr lang="en-US" dirty="0" err="1" smtClean="0"/>
              <a:t>addi</a:t>
            </a:r>
            <a:r>
              <a:rPr lang="en-US" dirty="0" smtClean="0"/>
              <a:t>	a0,a5,%lo(.LC0) # string </a:t>
            </a:r>
          </a:p>
          <a:p>
            <a:r>
              <a:rPr lang="en-US" dirty="0" smtClean="0"/>
              <a:t>	call	</a:t>
            </a:r>
            <a:r>
              <a:rPr lang="en-US" dirty="0" err="1" smtClean="0"/>
              <a:t>printf</a:t>
            </a:r>
            <a:endParaRPr lang="en-US" dirty="0" smtClean="0"/>
          </a:p>
          <a:p>
            <a:r>
              <a:rPr lang="en-US" dirty="0" smtClean="0"/>
              <a:t>	li	a5,0</a:t>
            </a:r>
          </a:p>
          <a:p>
            <a:r>
              <a:rPr lang="en-US" dirty="0" smtClean="0"/>
              <a:t>	mv	a0,a5</a:t>
            </a:r>
          </a:p>
          <a:p>
            <a:r>
              <a:rPr lang="en-US" dirty="0" smtClean="0"/>
              <a:t>	</a:t>
            </a:r>
            <a:r>
              <a:rPr lang="en-US" dirty="0" err="1" smtClean="0"/>
              <a:t>lw</a:t>
            </a:r>
            <a:r>
              <a:rPr lang="en-US" dirty="0" smtClean="0"/>
              <a:t>	ra,44(</a:t>
            </a:r>
            <a:r>
              <a:rPr lang="en-US" dirty="0" err="1" smtClean="0"/>
              <a:t>sp</a:t>
            </a:r>
            <a:r>
              <a:rPr lang="en-US" dirty="0" smtClean="0"/>
              <a:t>)</a:t>
            </a:r>
          </a:p>
          <a:p>
            <a:r>
              <a:rPr lang="en-US" dirty="0" smtClean="0"/>
              <a:t>	</a:t>
            </a:r>
            <a:r>
              <a:rPr lang="en-US" dirty="0" err="1" smtClean="0"/>
              <a:t>lw</a:t>
            </a:r>
            <a:r>
              <a:rPr lang="en-US" dirty="0" smtClean="0"/>
              <a:t>	s0,40(</a:t>
            </a:r>
            <a:r>
              <a:rPr lang="en-US" dirty="0" err="1" smtClean="0"/>
              <a:t>sp</a:t>
            </a:r>
            <a:r>
              <a:rPr lang="en-US" dirty="0" smtClean="0"/>
              <a:t>)</a:t>
            </a:r>
          </a:p>
          <a:p>
            <a:r>
              <a:rPr lang="en-US" dirty="0" smtClean="0"/>
              <a:t>	</a:t>
            </a:r>
            <a:r>
              <a:rPr lang="en-US" dirty="0" err="1" smtClean="0"/>
              <a:t>addi</a:t>
            </a:r>
            <a:r>
              <a:rPr lang="en-US" dirty="0" smtClean="0"/>
              <a:t>	sp,sp,48</a:t>
            </a:r>
          </a:p>
          <a:p>
            <a:r>
              <a:rPr lang="en-US" dirty="0" smtClean="0"/>
              <a:t>	</a:t>
            </a:r>
            <a:r>
              <a:rPr lang="en-US" dirty="0" err="1" smtClean="0"/>
              <a:t>jr</a:t>
            </a:r>
            <a:r>
              <a:rPr lang="en-US" dirty="0" smtClean="0"/>
              <a:t>	</a:t>
            </a:r>
            <a:r>
              <a:rPr lang="en-US" dirty="0" err="1" smtClean="0"/>
              <a:t>ra</a:t>
            </a:r>
            <a:endParaRPr lang="en-US" dirty="0" smtClean="0"/>
          </a:p>
          <a:p>
            <a:r>
              <a:rPr lang="en-US" dirty="0" smtClean="0"/>
              <a:t>	.size	main, .-main</a:t>
            </a:r>
          </a:p>
          <a:p>
            <a:r>
              <a:rPr lang="en-US" dirty="0" smtClean="0"/>
              <a:t>	.ident	"GCC: (GNU) 8.2.0"</a:t>
            </a:r>
          </a:p>
          <a:p>
            <a:endParaRPr lang="en-US" dirty="0"/>
          </a:p>
        </p:txBody>
      </p:sp>
    </p:spTree>
    <p:extLst>
      <p:ext uri="{BB962C8B-B14F-4D97-AF65-F5344CB8AC3E}">
        <p14:creationId xmlns:p14="http://schemas.microsoft.com/office/powerpoint/2010/main" val="961716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smtClean="0"/>
              <a:t>Click to edit Master title style</a:t>
            </a:r>
            <a:endParaRPr lang="en-US" dirty="0"/>
          </a:p>
        </p:txBody>
      </p:sp>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1155700"/>
          </a:xfrm>
          <a:prstGeom prst="rect">
            <a:avLst/>
          </a:prstGeom>
        </p:spPr>
      </p:pic>
      <p:pic>
        <p:nvPicPr>
          <p:cNvPr id="8" name="Picture 7"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69" y="5022672"/>
            <a:ext cx="3653862" cy="1042528"/>
          </a:xfrm>
          <a:prstGeom prst="rect">
            <a:avLst/>
          </a:prstGeom>
        </p:spPr>
      </p:pic>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graphi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06" y="4"/>
            <a:ext cx="462799" cy="6253353"/>
          </a:xfrm>
          <a:prstGeom prst="rect">
            <a:avLst/>
          </a:prstGeom>
        </p:spPr>
      </p:pic>
      <p:sp>
        <p:nvSpPr>
          <p:cNvPr id="14" name="Title 13"/>
          <p:cNvSpPr>
            <a:spLocks noGrp="1"/>
          </p:cNvSpPr>
          <p:nvPr>
            <p:ph type="title"/>
          </p:nvPr>
        </p:nvSpPr>
        <p:spPr/>
        <p:txBody>
          <a:body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788" y="6404515"/>
            <a:ext cx="1310066" cy="453485"/>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2303"/>
            <a:ext cx="9144000" cy="11557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76" y="2554093"/>
            <a:ext cx="4019248" cy="1146781"/>
          </a:xfrm>
          <a:prstGeom prst="rect">
            <a:avLst/>
          </a:prstGeom>
        </p:spPr>
      </p:pic>
    </p:spTree>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Title 1"/>
          <p:cNvSpPr>
            <a:spLocks noGrp="1"/>
          </p:cNvSpPr>
          <p:nvPr>
            <p:ph type="ctrTitle"/>
          </p:nvPr>
        </p:nvSpPr>
        <p:spPr>
          <a:xfrm>
            <a:off x="4201935" y="1179484"/>
            <a:ext cx="3985931" cy="3422669"/>
          </a:xfrm>
        </p:spPr>
        <p:txBody>
          <a:bodyPr anchor="ctr">
            <a:noAutofit/>
          </a:bodyPr>
          <a:lstStyle>
            <a:lvl1pPr algn="ctr">
              <a:defRPr sz="4800" cap="none">
                <a:solidFill>
                  <a:srgbClr val="262626"/>
                </a:solidFill>
                <a:latin typeface="Source Sans Pro Light"/>
                <a:cs typeface="Source Sans Pro Light"/>
              </a:defRPr>
            </a:lvl1pPr>
          </a:lstStyle>
          <a:p>
            <a:r>
              <a:rPr lang="en-US" smtClean="0"/>
              <a:t>Click to edit Master title style</a:t>
            </a:r>
            <a:endParaRPr lang="en-US" dirty="0"/>
          </a:p>
        </p:txBody>
      </p:sp>
      <p:pic>
        <p:nvPicPr>
          <p:cNvPr id="6" name="Picture 5" descr="graph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6858000"/>
          </a:xfrm>
          <a:prstGeom prst="rect">
            <a:avLst/>
          </a:prstGeom>
        </p:spPr>
      </p:pic>
      <p:pic>
        <p:nvPicPr>
          <p:cNvPr id="5" name="Picture 4"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35" y="5160816"/>
            <a:ext cx="4019248" cy="1146781"/>
          </a:xfrm>
          <a:prstGeom prst="rect">
            <a:avLst/>
          </a:prstGeom>
        </p:spPr>
      </p:pic>
    </p:spTree>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7" name="Rectangle 6"/>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AD0A56F-BD0F-4BDF-9912-D1E89E9626C0}" type="slidenum">
              <a:rPr lang="en-US" smtClean="0"/>
              <a:t>‹#›</a:t>
            </a:fld>
            <a:endParaRPr lang="en-US"/>
          </a:p>
        </p:txBody>
      </p:sp>
      <p:sp>
        <p:nvSpPr>
          <p:cNvPr id="9" name="Content Placeholder 2"/>
          <p:cNvSpPr>
            <a:spLocks noGrp="1"/>
          </p:cNvSpPr>
          <p:nvPr>
            <p:ph idx="1"/>
          </p:nvPr>
        </p:nvSpPr>
        <p:spPr>
          <a:xfrm>
            <a:off x="228600" y="990600"/>
            <a:ext cx="8686800" cy="5742048"/>
          </a:xfrm>
        </p:spPr>
        <p:txBody>
          <a:bodyPr/>
          <a:lstStyle>
            <a:lvl1pPr>
              <a:defRPr sz="3733" b="0" i="0" cap="none">
                <a:solidFill>
                  <a:srgbClr val="262626"/>
                </a:solidFill>
              </a:defRPr>
            </a:lvl1pPr>
            <a:lvl2pPr marL="527050" indent="-298450">
              <a:tabLst/>
              <a:defRPr lang="en-US" dirty="0" smtClean="0"/>
            </a:lvl2pPr>
            <a:lvl3pPr>
              <a:defRPr>
                <a:solidFill>
                  <a:srgbClr val="262626"/>
                </a:solidFill>
              </a:defRPr>
            </a:lvl3pPr>
            <a:lvl4pPr>
              <a:defRPr>
                <a:solidFill>
                  <a:srgbClr val="262626"/>
                </a:solidFill>
              </a:defRPr>
            </a:lvl4pPr>
            <a:lvl5pPr>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graphi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6253357"/>
            <a:ext cx="7256583" cy="606991"/>
          </a:xfrm>
          <a:prstGeom prst="rect">
            <a:avLst/>
          </a:prstGeom>
        </p:spPr>
      </p:pic>
      <p:pic>
        <p:nvPicPr>
          <p:cNvPr id="11" name="Picture 10"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661" y="6328937"/>
            <a:ext cx="1310066" cy="453485"/>
          </a:xfrm>
          <a:prstGeom prst="rect">
            <a:avLst/>
          </a:prstGeom>
        </p:spPr>
      </p:pic>
    </p:spTree>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descr="graphi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3143250" cy="68580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94" y="2855609"/>
            <a:ext cx="4019248" cy="1146781"/>
          </a:xfrm>
          <a:prstGeom prst="rect">
            <a:avLst/>
          </a:prstGeom>
        </p:spPr>
      </p:pic>
    </p:spTree>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49E8BC-502F-FD47-B1B9-B09306BC3401}" type="datetime1">
              <a:rPr lang="en-US" smtClean="0"/>
              <a:t>3/28/2019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ECFFFB-B656-C04F-9ECB-EEE0180E1615}" type="datetime1">
              <a:rPr lang="en-US" smtClean="0"/>
              <a:t>3/28/2019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34200" y="6356350"/>
            <a:ext cx="2133600" cy="365125"/>
          </a:xfrm>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291610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103183"/>
            <a:ext cx="8961120" cy="88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686800" cy="57419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Slide Number Placeholder 10"/>
          <p:cNvSpPr>
            <a:spLocks noGrp="1"/>
          </p:cNvSpPr>
          <p:nvPr>
            <p:ph type="sldNum" sz="quarter" idx="4"/>
          </p:nvPr>
        </p:nvSpPr>
        <p:spPr>
          <a:xfrm>
            <a:off x="8686800" y="6253357"/>
            <a:ext cx="457200" cy="604647"/>
          </a:xfrm>
          <a:prstGeom prst="rect">
            <a:avLst/>
          </a:prstGeom>
        </p:spPr>
        <p:txBody>
          <a:bodyPr vert="horz" wrap="none" lIns="91440" tIns="45720" rIns="91440" bIns="45720" rtlCol="0" anchor="ctr"/>
          <a:lstStyle>
            <a:lvl1pPr algn="ctr">
              <a:defRPr sz="1600" b="0" i="0" cap="small">
                <a:solidFill>
                  <a:schemeClr val="tx2">
                    <a:lumMod val="75000"/>
                  </a:schemeClr>
                </a:solidFill>
                <a:latin typeface="Source Sans Pro"/>
                <a:cs typeface="Source Sans Pro"/>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4317950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609570" rtl="0" eaLnBrk="1" latinLnBrk="0" hangingPunct="1">
        <a:spcBef>
          <a:spcPct val="0"/>
        </a:spcBef>
        <a:buNone/>
        <a:defRPr sz="4800" b="0" i="0" kern="1200" cap="none">
          <a:solidFill>
            <a:srgbClr val="262626"/>
          </a:solidFill>
          <a:latin typeface="Source Sans Pro"/>
          <a:ea typeface="+mj-ea"/>
          <a:cs typeface="Source Sans Pro"/>
        </a:defRPr>
      </a:lvl1pPr>
    </p:titleStyle>
    <p:body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notesSlide" Target="../notesSlides/notesSlide10.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slideLayout" Target="../slideLayouts/slideLayout2.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s>
</file>

<file path=ppt/slides/_rels/slide1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18" Type="http://schemas.openxmlformats.org/officeDocument/2006/relationships/notesSlide" Target="../notesSlides/notesSlide15.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slideLayout" Target="../slideLayouts/slideLayout8.xml"/><Relationship Id="rId2" Type="http://schemas.openxmlformats.org/officeDocument/2006/relationships/tags" Target="../tags/tag85.xml"/><Relationship Id="rId16" Type="http://schemas.openxmlformats.org/officeDocument/2006/relationships/tags" Target="../tags/tag99.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tags" Target="../tags/tag9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notesSlide" Target="../notesSlides/notesSlide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0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notesSlide" Target="../notesSlides/notesSlide23.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slideLayout" Target="../slideLayouts/slideLayout8.xml"/><Relationship Id="rId2" Type="http://schemas.openxmlformats.org/officeDocument/2006/relationships/tags" Target="../tags/tag121.xml"/><Relationship Id="rId16" Type="http://schemas.openxmlformats.org/officeDocument/2006/relationships/tags" Target="../tags/tag135.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tags" Target="../tags/tag134.xml"/><Relationship Id="rId10" Type="http://schemas.openxmlformats.org/officeDocument/2006/relationships/tags" Target="../tags/tag129.xml"/><Relationship Id="rId19" Type="http://schemas.openxmlformats.org/officeDocument/2006/relationships/image" Target="../media/image10.tiff"/><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slideLayout" Target="../slideLayouts/slideLayout2.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 Type="http://schemas.openxmlformats.org/officeDocument/2006/relationships/tags" Target="../tags/tag141.xml"/><Relationship Id="rId16" Type="http://schemas.openxmlformats.org/officeDocument/2006/relationships/tags" Target="../tags/tag155.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10" Type="http://schemas.openxmlformats.org/officeDocument/2006/relationships/tags" Target="../tags/tag149.xml"/><Relationship Id="rId19" Type="http://schemas.openxmlformats.org/officeDocument/2006/relationships/notesSlide" Target="../notesSlides/notesSlide26.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notesSlide" Target="../notesSlides/notesSlide3.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Layout" Target="../slideLayouts/slideLayout2.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19" Type="http://schemas.openxmlformats.org/officeDocument/2006/relationships/image" Target="../media/image8.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30.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3" Type="http://schemas.openxmlformats.org/officeDocument/2006/relationships/tags" Target="../tags/tag159.xml"/><Relationship Id="rId21" Type="http://schemas.openxmlformats.org/officeDocument/2006/relationships/slideLayout" Target="../slideLayouts/slideLayout2.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tags" Target="../tags/tag176.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5" Type="http://schemas.openxmlformats.org/officeDocument/2006/relationships/tags" Target="../tags/tag171.xml"/><Relationship Id="rId10" Type="http://schemas.openxmlformats.org/officeDocument/2006/relationships/tags" Target="../tags/tag166.xml"/><Relationship Id="rId19" Type="http://schemas.openxmlformats.org/officeDocument/2006/relationships/tags" Target="../tags/tag175.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tags" Target="../tags/tag202.xml"/><Relationship Id="rId3" Type="http://schemas.openxmlformats.org/officeDocument/2006/relationships/tags" Target="../tags/tag179.xml"/><Relationship Id="rId21" Type="http://schemas.openxmlformats.org/officeDocument/2006/relationships/tags" Target="../tags/tag197.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tags" Target="../tags/tag201.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tags" Target="../tags/tag200.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notesSlide" Target="../notesSlides/notesSlide28.xml"/><Relationship Id="rId10" Type="http://schemas.openxmlformats.org/officeDocument/2006/relationships/tags" Target="../tags/tag186.xml"/><Relationship Id="rId19" Type="http://schemas.openxmlformats.org/officeDocument/2006/relationships/tags" Target="../tags/tag195.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tags" Target="../tags/tag220.xml"/><Relationship Id="rId3" Type="http://schemas.openxmlformats.org/officeDocument/2006/relationships/tags" Target="../tags/tag205.xml"/><Relationship Id="rId21" Type="http://schemas.openxmlformats.org/officeDocument/2006/relationships/slideLayout" Target="../slideLayouts/slideLayout2.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tags" Target="../tags/tag222.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tags" Target="../tags/tag217.xml"/><Relationship Id="rId10" Type="http://schemas.openxmlformats.org/officeDocument/2006/relationships/tags" Target="../tags/tag212.xml"/><Relationship Id="rId19" Type="http://schemas.openxmlformats.org/officeDocument/2006/relationships/tags" Target="../tags/tag221.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tags" Target="../tags/tag240.xml"/><Relationship Id="rId3" Type="http://schemas.openxmlformats.org/officeDocument/2006/relationships/tags" Target="../tags/tag225.xml"/><Relationship Id="rId21" Type="http://schemas.openxmlformats.org/officeDocument/2006/relationships/tags" Target="../tags/tag243.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tags" Target="../tags/tag239.xml"/><Relationship Id="rId2" Type="http://schemas.openxmlformats.org/officeDocument/2006/relationships/tags" Target="../tags/tag224.xml"/><Relationship Id="rId16" Type="http://schemas.openxmlformats.org/officeDocument/2006/relationships/tags" Target="../tags/tag238.xml"/><Relationship Id="rId20" Type="http://schemas.openxmlformats.org/officeDocument/2006/relationships/tags" Target="../tags/tag242.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tags" Target="../tags/tag237.xml"/><Relationship Id="rId23" Type="http://schemas.openxmlformats.org/officeDocument/2006/relationships/notesSlide" Target="../notesSlides/notesSlide30.xml"/><Relationship Id="rId10" Type="http://schemas.openxmlformats.org/officeDocument/2006/relationships/tags" Target="../tags/tag232.xml"/><Relationship Id="rId19" Type="http://schemas.openxmlformats.org/officeDocument/2006/relationships/tags" Target="../tags/tag241.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 Id="rId22"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44.xml"/></Relationships>
</file>

<file path=ppt/slides/_rels/slide35.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tags" Target="../tags/tag257.xml"/><Relationship Id="rId18" Type="http://schemas.openxmlformats.org/officeDocument/2006/relationships/tags" Target="../tags/tag262.xml"/><Relationship Id="rId3" Type="http://schemas.openxmlformats.org/officeDocument/2006/relationships/tags" Target="../tags/tag247.xml"/><Relationship Id="rId21" Type="http://schemas.openxmlformats.org/officeDocument/2006/relationships/tags" Target="../tags/tag265.xml"/><Relationship Id="rId7" Type="http://schemas.openxmlformats.org/officeDocument/2006/relationships/tags" Target="../tags/tag251.xml"/><Relationship Id="rId12" Type="http://schemas.openxmlformats.org/officeDocument/2006/relationships/tags" Target="../tags/tag256.xml"/><Relationship Id="rId17" Type="http://schemas.openxmlformats.org/officeDocument/2006/relationships/tags" Target="../tags/tag261.xml"/><Relationship Id="rId25" Type="http://schemas.openxmlformats.org/officeDocument/2006/relationships/notesSlide" Target="../notesSlides/notesSlide31.xml"/><Relationship Id="rId2" Type="http://schemas.openxmlformats.org/officeDocument/2006/relationships/tags" Target="../tags/tag246.xml"/><Relationship Id="rId16" Type="http://schemas.openxmlformats.org/officeDocument/2006/relationships/tags" Target="../tags/tag260.xml"/><Relationship Id="rId20" Type="http://schemas.openxmlformats.org/officeDocument/2006/relationships/tags" Target="../tags/tag264.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24" Type="http://schemas.openxmlformats.org/officeDocument/2006/relationships/slideLayout" Target="../slideLayouts/slideLayout2.xml"/><Relationship Id="rId5" Type="http://schemas.openxmlformats.org/officeDocument/2006/relationships/tags" Target="../tags/tag249.xml"/><Relationship Id="rId15" Type="http://schemas.openxmlformats.org/officeDocument/2006/relationships/tags" Target="../tags/tag259.xml"/><Relationship Id="rId23" Type="http://schemas.openxmlformats.org/officeDocument/2006/relationships/tags" Target="../tags/tag267.xml"/><Relationship Id="rId10" Type="http://schemas.openxmlformats.org/officeDocument/2006/relationships/tags" Target="../tags/tag254.xml"/><Relationship Id="rId19" Type="http://schemas.openxmlformats.org/officeDocument/2006/relationships/tags" Target="../tags/tag263.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tags" Target="../tags/tag258.xml"/><Relationship Id="rId22" Type="http://schemas.openxmlformats.org/officeDocument/2006/relationships/tags" Target="../tags/tag26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9.xml"/><Relationship Id="rId1" Type="http://schemas.openxmlformats.org/officeDocument/2006/relationships/tags" Target="../tags/tag268.xml"/><Relationship Id="rId4"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1.xml"/><Relationship Id="rId1" Type="http://schemas.openxmlformats.org/officeDocument/2006/relationships/tags" Target="../tags/tag270.xml"/><Relationship Id="rId4"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notesSlide" Target="../notesSlides/notesSlide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Layout" Target="../slideLayouts/slideLayout2.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95400"/>
            <a:ext cx="8610600" cy="1600200"/>
          </a:xfrm>
        </p:spPr>
        <p:txBody>
          <a:bodyPr/>
          <a:lstStyle/>
          <a:p>
            <a:r>
              <a:rPr lang="en-US" smtClean="0"/>
              <a:t>Assemblers, Linkers, and Loaders</a:t>
            </a:r>
            <a:endParaRPr lang="en-US" dirty="0"/>
          </a:p>
        </p:txBody>
      </p:sp>
      <p:sp>
        <p:nvSpPr>
          <p:cNvPr id="7" name="Rectangle 6"/>
          <p:cNvSpPr/>
          <p:nvPr/>
        </p:nvSpPr>
        <p:spPr>
          <a:xfrm>
            <a:off x="266700" y="6324600"/>
            <a:ext cx="8610600" cy="461665"/>
          </a:xfrm>
          <a:prstGeom prst="rect">
            <a:avLst/>
          </a:prstGeom>
        </p:spPr>
        <p:txBody>
          <a:bodyPr wrap="square">
            <a:spAutoFit/>
          </a:bodyPr>
          <a:lstStyle/>
          <a:p>
            <a:pPr algn="ct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solidFill>
                  <a:schemeClr val="accent1"/>
                </a:solidFill>
                <a:latin typeface="Source Sans Pro"/>
                <a:ea typeface="Calibri" charset="0"/>
                <a:cs typeface="Calibri" charset="0"/>
              </a:rPr>
              <a:t>[Weatherspoon, </a:t>
            </a:r>
            <a:r>
              <a:rPr lang="en-US" sz="2400" dirty="0" err="1" smtClean="0">
                <a:solidFill>
                  <a:schemeClr val="accent1"/>
                </a:solidFill>
                <a:latin typeface="Source Sans Pro"/>
                <a:ea typeface="Calibri" charset="0"/>
                <a:cs typeface="Calibri" charset="0"/>
              </a:rPr>
              <a:t>Bala</a:t>
            </a:r>
            <a:r>
              <a:rPr lang="en-US" sz="2400" dirty="0" smtClean="0">
                <a:solidFill>
                  <a:schemeClr val="accent1"/>
                </a:solidFill>
                <a:latin typeface="Source Sans Pro"/>
                <a:ea typeface="Calibri" charset="0"/>
                <a:cs typeface="Calibri" charset="0"/>
              </a:rPr>
              <a:t>, Bracy</a:t>
            </a:r>
            <a:r>
              <a:rPr lang="en-US" sz="2400" dirty="0">
                <a:solidFill>
                  <a:schemeClr val="accent1"/>
                </a:solidFill>
                <a:latin typeface="Source Sans Pro"/>
                <a:ea typeface="Calibri" charset="0"/>
                <a:cs typeface="Calibri" charset="0"/>
              </a:rPr>
              <a:t>, </a:t>
            </a:r>
            <a:r>
              <a:rPr lang="en-US" sz="2400" dirty="0" smtClean="0">
                <a:solidFill>
                  <a:schemeClr val="accent1"/>
                </a:solidFill>
                <a:latin typeface="Source Sans Pro"/>
                <a:ea typeface="Calibri" charset="0"/>
                <a:cs typeface="Calibri" charset="0"/>
              </a:rPr>
              <a:t>and </a:t>
            </a:r>
            <a:r>
              <a:rPr lang="en-US" sz="2400" dirty="0" err="1" smtClean="0">
                <a:solidFill>
                  <a:schemeClr val="accent1"/>
                </a:solidFill>
                <a:latin typeface="Source Sans Pro"/>
                <a:ea typeface="Calibri" charset="0"/>
                <a:cs typeface="Calibri" charset="0"/>
              </a:rPr>
              <a:t>Sirer</a:t>
            </a:r>
            <a:r>
              <a:rPr lang="en-US" sz="2400" dirty="0">
                <a:solidFill>
                  <a:schemeClr val="accent1"/>
                </a:solidFill>
                <a:latin typeface="Source Sans Pro"/>
                <a:ea typeface="Calibri" charset="0"/>
                <a:cs typeface="Calibri" charset="0"/>
              </a:rPr>
              <a:t>]</a:t>
            </a:r>
          </a:p>
        </p:txBody>
      </p:sp>
      <p:sp>
        <p:nvSpPr>
          <p:cNvPr id="5" name="Subtitle 2"/>
          <p:cNvSpPr txBox="1">
            <a:spLocks/>
          </p:cNvSpPr>
          <p:nvPr/>
        </p:nvSpPr>
        <p:spPr>
          <a:xfrm>
            <a:off x="800100" y="2882660"/>
            <a:ext cx="7543800" cy="2057400"/>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fontAlgn="auto">
              <a:buNone/>
            </a:pPr>
            <a:r>
              <a:rPr lang="en-US" sz="2800" b="1" dirty="0" smtClean="0"/>
              <a:t>Hakim Weatherspoon</a:t>
            </a:r>
          </a:p>
          <a:p>
            <a:pPr marL="0" indent="0" algn="ctr" fontAlgn="auto">
              <a:buNone/>
            </a:pPr>
            <a:r>
              <a:rPr lang="en-US" sz="2800" b="1" dirty="0" smtClean="0"/>
              <a:t>CS 3410</a:t>
            </a:r>
          </a:p>
          <a:p>
            <a:pPr marL="0" indent="0" algn="ctr" fontAlgn="auto">
              <a:buNone/>
            </a:pPr>
            <a:r>
              <a:rPr lang="en-US" sz="2800" dirty="0" smtClean="0"/>
              <a:t>Computer Science</a:t>
            </a:r>
          </a:p>
          <a:p>
            <a:pPr marL="0" indent="0" algn="ctr" fontAlgn="auto">
              <a:buNone/>
            </a:pPr>
            <a:r>
              <a:rPr lang="en-US" sz="2800" dirty="0" smtClean="0"/>
              <a:t>Cornell University</a:t>
            </a:r>
            <a:endParaRPr lang="en-US" sz="2800" dirty="0"/>
          </a:p>
        </p:txBody>
      </p:sp>
    </p:spTree>
    <p:extLst>
      <p:ext uri="{BB962C8B-B14F-4D97-AF65-F5344CB8AC3E}">
        <p14:creationId xmlns:p14="http://schemas.microsoft.com/office/powerpoint/2010/main" val="167900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custDataLst>
              <p:tags r:id="rId1"/>
            </p:custDataLst>
          </p:nvPr>
        </p:nvSpPr>
        <p:spPr>
          <a:xfrm>
            <a:off x="4267200" y="228600"/>
            <a:ext cx="4267200" cy="6553200"/>
          </a:xfrm>
          <a:prstGeom prst="rect">
            <a:avLst/>
          </a:prstGeom>
        </p:spPr>
        <p:txBody>
          <a:bodyPr vert="horz" wrap="none" lIns="91440" tIns="45720" rIns="91440" bIns="45720" rtlCol="0">
            <a:noAutofit/>
          </a:bodyPr>
          <a:lstStyle/>
          <a:p>
            <a:pPr marL="342900" lvl="0" indent="-342900">
              <a:lnSpc>
                <a:spcPct val="80000"/>
              </a:lnSpc>
              <a:spcBef>
                <a:spcPct val="20000"/>
              </a:spcBef>
              <a:buSzPct val="80000"/>
              <a:tabLst>
                <a:tab pos="682625" algn="l"/>
              </a:tabLst>
            </a:pPr>
            <a:r>
              <a:rPr lang="en-US" sz="2000" b="1" dirty="0" smtClean="0">
                <a:solidFill>
                  <a:schemeClr val="accent3"/>
                </a:solidFill>
                <a:latin typeface="Consolas" pitchFamily="49" charset="0"/>
                <a:cs typeface="Arial" pitchFamily="34" charset="0"/>
              </a:rPr>
              <a:t> $L2</a:t>
            </a:r>
            <a:r>
              <a:rPr lang="en-US" sz="2000" dirty="0" smtClean="0">
                <a:solidFill>
                  <a:schemeClr val="accent3"/>
                </a:solidFill>
                <a:latin typeface="Consolas" pitchFamily="49" charset="0"/>
                <a:cs typeface="Arial" pitchFamily="34" charset="0"/>
              </a:rPr>
              <a:t>:</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$a4,-20($</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$a5,-28($</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blt</a:t>
            </a:r>
            <a:r>
              <a:rPr lang="en-US" sz="2000" dirty="0" smtClean="0">
                <a:solidFill>
                  <a:schemeClr val="tx2">
                    <a:lumMod val="50000"/>
                  </a:schemeClr>
                </a:solidFill>
                <a:latin typeface="Consolas" pitchFamily="49" charset="0"/>
                <a:cs typeface="Arial" pitchFamily="34" charset="0"/>
              </a:rPr>
              <a:t>     $a5,$a4,</a:t>
            </a:r>
            <a:r>
              <a:rPr lang="en-US" sz="2000" b="1" dirty="0" smtClean="0">
                <a:solidFill>
                  <a:schemeClr val="accent3"/>
                </a:solidFill>
                <a:latin typeface="Consolas" pitchFamily="49" charset="0"/>
                <a:cs typeface="Arial" pitchFamily="34" charset="0"/>
              </a:rPr>
              <a:t>$</a:t>
            </a:r>
            <a:r>
              <a:rPr lang="en-US" sz="2000" b="1" dirty="0">
                <a:solidFill>
                  <a:schemeClr val="accent3"/>
                </a:solidFill>
                <a:latin typeface="Consolas" pitchFamily="49" charset="0"/>
                <a:cs typeface="Arial" pitchFamily="34" charset="0"/>
              </a:rPr>
              <a:t>L3</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endParaRPr lang="en-US" sz="2000" b="1" dirty="0" smtClean="0">
              <a:solidFill>
                <a:schemeClr val="accent3"/>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$a4,-24($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$a5,-20($</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addu</a:t>
            </a:r>
            <a:r>
              <a:rPr lang="en-US" sz="2000" dirty="0" smtClean="0">
                <a:solidFill>
                  <a:schemeClr val="tx2">
                    <a:lumMod val="50000"/>
                  </a:schemeClr>
                </a:solidFill>
                <a:latin typeface="Consolas" pitchFamily="49" charset="0"/>
                <a:cs typeface="Arial" pitchFamily="34" charset="0"/>
              </a:rPr>
              <a:t>    $a5,$a4,$a5</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sw</a:t>
            </a:r>
            <a:r>
              <a:rPr lang="en-US" sz="2000" dirty="0" smtClean="0">
                <a:solidFill>
                  <a:schemeClr val="tx2">
                    <a:lumMod val="50000"/>
                  </a:schemeClr>
                </a:solidFill>
                <a:latin typeface="Consolas" pitchFamily="49" charset="0"/>
                <a:cs typeface="Arial" pitchFamily="34" charset="0"/>
              </a:rPr>
              <a:t>      $a5,-24($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$a5,-20($</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addi</a:t>
            </a:r>
            <a:r>
              <a:rPr lang="en-US" sz="2000" dirty="0" smtClean="0">
                <a:solidFill>
                  <a:schemeClr val="tx2">
                    <a:lumMod val="50000"/>
                  </a:schemeClr>
                </a:solidFill>
                <a:latin typeface="Consolas" pitchFamily="49" charset="0"/>
                <a:cs typeface="Arial" pitchFamily="34" charset="0"/>
              </a:rPr>
              <a:t>    $a5,$a5,1</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sw</a:t>
            </a:r>
            <a:r>
              <a:rPr lang="en-US" sz="2000" dirty="0" smtClean="0">
                <a:solidFill>
                  <a:schemeClr val="tx2">
                    <a:lumMod val="50000"/>
                  </a:schemeClr>
                </a:solidFill>
                <a:latin typeface="Consolas" pitchFamily="49" charset="0"/>
                <a:cs typeface="Arial" pitchFamily="34" charset="0"/>
              </a:rPr>
              <a:t>      $a5,-20($</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j       </a:t>
            </a:r>
            <a:r>
              <a:rPr lang="en-US" sz="2000" b="1" dirty="0" smtClean="0">
                <a:solidFill>
                  <a:schemeClr val="accent3"/>
                </a:solidFill>
                <a:latin typeface="Consolas" pitchFamily="49" charset="0"/>
                <a:cs typeface="Arial" pitchFamily="34" charset="0"/>
              </a:rPr>
              <a:t>$L2</a:t>
            </a:r>
          </a:p>
          <a:p>
            <a:pPr marL="342900" lvl="0" indent="-342900">
              <a:lnSpc>
                <a:spcPct val="80000"/>
              </a:lnSpc>
              <a:spcBef>
                <a:spcPct val="20000"/>
              </a:spcBef>
              <a:buSzPct val="80000"/>
              <a:tabLst>
                <a:tab pos="682625" algn="l"/>
              </a:tabLst>
            </a:pPr>
            <a:r>
              <a:rPr lang="en-US" sz="2000" b="1" dirty="0" smtClean="0">
                <a:solidFill>
                  <a:schemeClr val="accent3"/>
                </a:solidFill>
                <a:latin typeface="Consolas" pitchFamily="49" charset="0"/>
                <a:cs typeface="Arial" pitchFamily="34" charset="0"/>
              </a:rPr>
              <a:t> $L3</a:t>
            </a:r>
            <a:r>
              <a:rPr lang="en-US" sz="2000" dirty="0" smtClean="0">
                <a:solidFill>
                  <a:schemeClr val="accent3"/>
                </a:solidFill>
                <a:latin typeface="Consolas" pitchFamily="49" charset="0"/>
                <a:cs typeface="Arial" pitchFamily="34" charset="0"/>
              </a:rPr>
              <a:t>:</a:t>
            </a:r>
            <a:r>
              <a:rPr lang="en-US" sz="2000" dirty="0" smtClean="0">
                <a:solidFill>
                  <a:schemeClr val="accent2"/>
                </a:solidFill>
                <a:latin typeface="Consolas" pitchFamily="49" charset="0"/>
                <a:cs typeface="Arial" pitchFamily="34" charset="0"/>
              </a:rPr>
              <a:t>   </a:t>
            </a:r>
            <a:r>
              <a:rPr lang="en-US" sz="2000" dirty="0" smtClean="0">
                <a:solidFill>
                  <a:schemeClr val="tx2">
                    <a:lumMod val="50000"/>
                  </a:schemeClr>
                </a:solidFill>
                <a:latin typeface="Consolas" pitchFamily="49" charset="0"/>
                <a:cs typeface="Arial" pitchFamily="34" charset="0"/>
              </a:rPr>
              <a:t>la      $4,</a:t>
            </a:r>
            <a:r>
              <a:rPr lang="en-US" sz="2000" b="1" dirty="0" smtClean="0">
                <a:solidFill>
                  <a:schemeClr val="accent4"/>
                </a:solidFill>
                <a:latin typeface="Consolas" pitchFamily="49" charset="0"/>
                <a:cs typeface="Arial" pitchFamily="34" charset="0"/>
              </a:rPr>
              <a:t>$str0</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$a1,-28($</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jal</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printf</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li      $a0,0</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mv      $</a:t>
            </a:r>
            <a:r>
              <a:rPr lang="en-US" sz="2000" dirty="0" err="1" smtClean="0">
                <a:solidFill>
                  <a:schemeClr val="tx2">
                    <a:lumMod val="50000"/>
                  </a:schemeClr>
                </a:solidFill>
                <a:latin typeface="Consolas" pitchFamily="49" charset="0"/>
                <a:cs typeface="Arial" pitchFamily="34" charset="0"/>
              </a:rPr>
              <a:t>sp</a:t>
            </a:r>
            <a:r>
              <a:rPr lang="en-US" sz="2000" dirty="0" smtClean="0">
                <a:solidFill>
                  <a:schemeClr val="tx2">
                    <a:lumMod val="50000"/>
                  </a:schemeClr>
                </a:solidFill>
                <a:latin typeface="Consolas" pitchFamily="49" charset="0"/>
                <a:cs typeface="Arial" pitchFamily="34" charset="0"/>
              </a:rPr>
              <a:t>,$</a:t>
            </a:r>
            <a:r>
              <a:rPr lang="en-US" sz="2000" dirty="0" err="1" smtClean="0">
                <a:solidFill>
                  <a:schemeClr val="tx2">
                    <a:lumMod val="50000"/>
                  </a:schemeClr>
                </a:solidFill>
                <a:latin typeface="Consolas" pitchFamily="49" charset="0"/>
                <a:cs typeface="Arial" pitchFamily="34" charset="0"/>
              </a:rPr>
              <a:t>fp</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$ra,44($sp)</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$fp,40($sp)</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addiu</a:t>
            </a:r>
            <a:r>
              <a:rPr lang="en-US" sz="2000" dirty="0" smtClean="0">
                <a:solidFill>
                  <a:schemeClr val="tx2">
                    <a:lumMod val="50000"/>
                  </a:schemeClr>
                </a:solidFill>
                <a:latin typeface="Consolas" pitchFamily="49" charset="0"/>
                <a:cs typeface="Arial" pitchFamily="34" charset="0"/>
              </a:rPr>
              <a:t>   $sp,$sp,48</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jr</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ra</a:t>
            </a:r>
            <a:endParaRPr kumimoji="0" lang="en-US" sz="2000" i="0" u="none" strike="noStrike" kern="1200" cap="none" spc="0" normalizeH="0" baseline="0" noProof="0" dirty="0">
              <a:ln>
                <a:noFill/>
              </a:ln>
              <a:solidFill>
                <a:schemeClr val="tx2">
                  <a:lumMod val="50000"/>
                </a:schemeClr>
              </a:solidFill>
              <a:effectLst/>
              <a:uLnTx/>
              <a:uFillTx/>
              <a:latin typeface="Consolas" pitchFamily="49" charset="0"/>
              <a:cs typeface="Arial" pitchFamily="34" charset="0"/>
            </a:endParaRPr>
          </a:p>
        </p:txBody>
      </p:sp>
      <p:sp>
        <p:nvSpPr>
          <p:cNvPr id="10" name="TextBox 9"/>
          <p:cNvSpPr txBox="1"/>
          <p:nvPr>
            <p:custDataLst>
              <p:tags r:id="rId2"/>
            </p:custDataLst>
          </p:nvPr>
        </p:nvSpPr>
        <p:spPr>
          <a:xfrm>
            <a:off x="6956" y="761998"/>
            <a:ext cx="4336444" cy="6288823"/>
          </a:xfrm>
          <a:prstGeom prst="rect">
            <a:avLst/>
          </a:prstGeom>
          <a:noFill/>
        </p:spPr>
        <p:txBody>
          <a:bodyPr wrap="none" rtlCol="0">
            <a:noAutofit/>
          </a:bodyPr>
          <a:lstStyle/>
          <a:p>
            <a:pPr>
              <a:lnSpc>
                <a:spcPct val="90000"/>
              </a:lnSpc>
            </a:pP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a:t>
            </a:r>
            <a:r>
              <a:rPr lang="en-US" sz="2000" b="1" dirty="0" err="1">
                <a:solidFill>
                  <a:schemeClr val="accent6">
                    <a:lumMod val="50000"/>
                  </a:schemeClr>
                </a:solidFill>
                <a:latin typeface="Consolas" pitchFamily="49" charset="0"/>
              </a:rPr>
              <a:t>globl</a:t>
            </a: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n</a:t>
            </a:r>
          </a:p>
          <a:p>
            <a:pPr>
              <a:lnSpc>
                <a:spcPct val="90000"/>
              </a:lnSpc>
            </a:pPr>
            <a:r>
              <a:rPr lang="en-US" sz="2000" dirty="0" smtClean="0">
                <a:solidFill>
                  <a:schemeClr val="tx2">
                    <a:lumMod val="50000"/>
                  </a:schemeClr>
                </a:solidFill>
                <a:latin typeface="Consolas" pitchFamily="49" charset="0"/>
              </a:rPr>
              <a:t>     	.data </a:t>
            </a:r>
          </a:p>
          <a:p>
            <a:pPr>
              <a:lnSpc>
                <a:spcPct val="90000"/>
              </a:lnSpc>
            </a:pP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.type	  n, @object</a:t>
            </a:r>
          </a:p>
          <a:p>
            <a:pPr>
              <a:lnSpc>
                <a:spcPct val="90000"/>
              </a:lnSpc>
            </a:pPr>
            <a:r>
              <a:rPr lang="en-US" sz="2000" b="1" dirty="0" smtClean="0">
                <a:solidFill>
                  <a:schemeClr val="accent6">
                    <a:lumMod val="50000"/>
                  </a:schemeClr>
                </a:solidFill>
                <a:latin typeface="Consolas" pitchFamily="49" charset="0"/>
              </a:rPr>
              <a:t>n:</a:t>
            </a:r>
            <a:r>
              <a:rPr lang="en-US" sz="2000" dirty="0" smtClean="0">
                <a:solidFill>
                  <a:schemeClr val="tx2">
                    <a:lumMod val="50000"/>
                  </a:schemeClr>
                </a:solidFill>
                <a:latin typeface="Consolas" pitchFamily="49" charset="0"/>
              </a:rPr>
              <a:t>    	.word   100</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rdata</a:t>
            </a:r>
            <a:endParaRPr lang="en-US" sz="2000" dirty="0" smtClean="0">
              <a:solidFill>
                <a:schemeClr val="tx2">
                  <a:lumMod val="50000"/>
                </a:schemeClr>
              </a:solidFill>
              <a:latin typeface="Consolas" pitchFamily="49" charset="0"/>
            </a:endParaRPr>
          </a:p>
          <a:p>
            <a:pPr>
              <a:lnSpc>
                <a:spcPct val="90000"/>
              </a:lnSpc>
            </a:pPr>
            <a:r>
              <a:rPr lang="en-US" sz="2000" b="1" dirty="0" smtClean="0">
                <a:solidFill>
                  <a:schemeClr val="accent4"/>
                </a:solidFill>
                <a:latin typeface="Consolas" pitchFamily="49" charset="0"/>
              </a:rPr>
              <a:t>$str0</a:t>
            </a:r>
            <a:r>
              <a:rPr lang="en-US" sz="2000" dirty="0" smtClean="0">
                <a:solidFill>
                  <a:schemeClr val="tx2">
                    <a:lumMod val="50000"/>
                  </a:schemeClr>
                </a:solidFill>
                <a:latin typeface="Consolas" pitchFamily="49" charset="0"/>
              </a:rPr>
              <a:t>:	.string  "Sum 1 to %d is %d\n"</a:t>
            </a:r>
          </a:p>
          <a:p>
            <a:pPr>
              <a:lnSpc>
                <a:spcPct val="90000"/>
              </a:lnSpc>
            </a:pPr>
            <a:r>
              <a:rPr lang="en-US" sz="2000" dirty="0" smtClean="0">
                <a:solidFill>
                  <a:schemeClr val="tx2">
                    <a:lumMod val="50000"/>
                  </a:schemeClr>
                </a:solidFill>
                <a:latin typeface="Consolas" pitchFamily="49" charset="0"/>
              </a:rPr>
              <a:t>      	.text</a:t>
            </a:r>
          </a:p>
          <a:p>
            <a:pPr>
              <a:lnSpc>
                <a:spcPct val="90000"/>
              </a:lnSpc>
            </a:pPr>
            <a:r>
              <a:rPr lang="en-US" sz="2000" b="1" dirty="0" smtClean="0">
                <a:solidFill>
                  <a:schemeClr val="accent1"/>
                </a:solidFill>
                <a:latin typeface="Consolas" pitchFamily="49" charset="0"/>
              </a:rPr>
              <a:t>	.</a:t>
            </a:r>
            <a:r>
              <a:rPr lang="en-US" sz="2000" b="1" dirty="0" err="1" smtClean="0">
                <a:solidFill>
                  <a:schemeClr val="accent1"/>
                </a:solidFill>
                <a:latin typeface="Consolas" pitchFamily="49" charset="0"/>
              </a:rPr>
              <a:t>globl</a:t>
            </a:r>
            <a:r>
              <a:rPr lang="en-US" sz="2000" b="1" dirty="0" smtClean="0">
                <a:solidFill>
                  <a:schemeClr val="accent1"/>
                </a:solidFill>
                <a:latin typeface="Consolas" pitchFamily="49" charset="0"/>
              </a:rPr>
              <a:t>  main</a:t>
            </a:r>
          </a:p>
          <a:p>
            <a:pPr>
              <a:lnSpc>
                <a:spcPct val="90000"/>
              </a:lnSpc>
            </a:pPr>
            <a:r>
              <a:rPr lang="en-US" sz="2000" b="1" dirty="0">
                <a:solidFill>
                  <a:schemeClr val="accent1"/>
                </a:solidFill>
                <a:latin typeface="Consolas" pitchFamily="49" charset="0"/>
              </a:rPr>
              <a:t>	</a:t>
            </a:r>
            <a:r>
              <a:rPr lang="en-US" sz="2000" b="1" dirty="0" smtClean="0">
                <a:solidFill>
                  <a:schemeClr val="accent1"/>
                </a:solidFill>
                <a:latin typeface="Consolas" pitchFamily="49" charset="0"/>
              </a:rPr>
              <a:t>.type   main, @function</a:t>
            </a:r>
          </a:p>
          <a:p>
            <a:pPr>
              <a:lnSpc>
                <a:spcPct val="90000"/>
              </a:lnSpc>
            </a:pPr>
            <a:r>
              <a:rPr lang="en-US" sz="2000" b="1" dirty="0" smtClean="0">
                <a:solidFill>
                  <a:schemeClr val="accent1"/>
                </a:solidFill>
                <a:latin typeface="Consolas" pitchFamily="49" charset="0"/>
              </a:rPr>
              <a:t>main:</a:t>
            </a: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addiu</a:t>
            </a:r>
            <a:r>
              <a:rPr lang="en-US" sz="2000" dirty="0" smtClean="0">
                <a:solidFill>
                  <a:schemeClr val="tx2">
                    <a:lumMod val="50000"/>
                  </a:schemeClr>
                </a:solidFill>
                <a:latin typeface="Consolas" pitchFamily="49" charset="0"/>
              </a:rPr>
              <a:t>   $sp,$sp,-48</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$ra,44($sp)</a:t>
            </a:r>
          </a:p>
          <a:p>
            <a:pPr>
              <a:lnSpc>
                <a:spcPct val="90000"/>
              </a:lnSpc>
            </a:pPr>
            <a:r>
              <a:rPr lang="en-US" sz="2000" dirty="0" smtClean="0">
                <a:solidFill>
                  <a:schemeClr val="tx2">
                    <a:lumMod val="50000"/>
                  </a:schemeClr>
                </a:solidFill>
                <a:latin typeface="Consolas" pitchFamily="49" charset="0"/>
              </a:rPr>
              <a:t>       sw      $fp,40($sp)</a:t>
            </a:r>
          </a:p>
          <a:p>
            <a:pPr>
              <a:lnSpc>
                <a:spcPct val="90000"/>
              </a:lnSpc>
            </a:pPr>
            <a:r>
              <a:rPr lang="en-US" sz="2000" dirty="0" smtClean="0">
                <a:solidFill>
                  <a:schemeClr val="tx2">
                    <a:lumMod val="50000"/>
                  </a:schemeClr>
                </a:solidFill>
                <a:latin typeface="Consolas" pitchFamily="49" charset="0"/>
              </a:rPr>
              <a:t>       move    $</a:t>
            </a:r>
            <a:r>
              <a:rPr lang="en-US" sz="2000" dirty="0" err="1" smtClean="0">
                <a:solidFill>
                  <a:schemeClr val="tx2">
                    <a:lumMod val="50000"/>
                  </a:schemeClr>
                </a:solidFill>
                <a:latin typeface="Consolas" pitchFamily="49" charset="0"/>
              </a:rPr>
              <a:t>fp,$sp</a:t>
            </a:r>
            <a:endParaRPr lang="en-US" sz="2000" dirty="0" smtClean="0">
              <a:solidFill>
                <a:schemeClr val="tx2">
                  <a:lumMod val="50000"/>
                </a:schemeClr>
              </a:solidFill>
              <a:latin typeface="Consolas" pitchFamily="49" charset="0"/>
            </a:endParaRP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$a0,-36($</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$a1,-40($</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la      $a5,n</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lw</a:t>
            </a:r>
            <a:r>
              <a:rPr lang="en-US" sz="2000" dirty="0" smtClean="0">
                <a:solidFill>
                  <a:schemeClr val="tx2">
                    <a:lumMod val="50000"/>
                  </a:schemeClr>
                </a:solidFill>
                <a:latin typeface="Consolas" pitchFamily="49" charset="0"/>
              </a:rPr>
              <a:t>      $a5,0($a5)</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$a5,-28($</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sw      $0,-24($</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li      $a5,1</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$a5,-20($</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p:txBody>
      </p:sp>
      <p:sp>
        <p:nvSpPr>
          <p:cNvPr id="2" name="Slide Number Placeholder 1"/>
          <p:cNvSpPr>
            <a:spLocks noGrp="1"/>
          </p:cNvSpPr>
          <p:nvPr>
            <p:ph type="sldNum" sz="quarter" idx="10"/>
          </p:nvPr>
        </p:nvSpPr>
        <p:spPr/>
        <p:txBody>
          <a:bodyPr/>
          <a:lstStyle/>
          <a:p>
            <a:fld id="{DAD0A56F-BD0F-4BDF-9912-D1E89E9626C0}" type="slidenum">
              <a:rPr lang="en-US" smtClean="0"/>
              <a:t>10</a:t>
            </a:fld>
            <a:endParaRPr lang="en-US"/>
          </a:p>
        </p:txBody>
      </p:sp>
      <p:sp>
        <p:nvSpPr>
          <p:cNvPr id="46" name="Title 2"/>
          <p:cNvSpPr>
            <a:spLocks noGrp="1"/>
          </p:cNvSpPr>
          <p:nvPr>
            <p:ph type="title"/>
          </p:nvPr>
        </p:nvSpPr>
        <p:spPr>
          <a:xfrm>
            <a:off x="91440" y="-76200"/>
            <a:ext cx="8961120" cy="761999"/>
          </a:xfrm>
        </p:spPr>
        <p:txBody>
          <a:bodyPr>
            <a:normAutofit fontScale="90000"/>
          </a:bodyPr>
          <a:lstStyle/>
          <a:p>
            <a:r>
              <a:rPr lang="en-US" dirty="0" err="1" smtClean="0"/>
              <a:t>sum.s</a:t>
            </a:r>
            <a:r>
              <a:rPr lang="en-US" dirty="0" smtClean="0"/>
              <a:t>   </a:t>
            </a:r>
            <a:r>
              <a:rPr lang="en-US" sz="3600" dirty="0" smtClean="0"/>
              <a:t>(abridged)</a:t>
            </a:r>
            <a:endParaRPr lang="en-US" sz="3600" dirty="0"/>
          </a:p>
        </p:txBody>
      </p:sp>
    </p:spTree>
    <p:extLst>
      <p:ext uri="{BB962C8B-B14F-4D97-AF65-F5344CB8AC3E}">
        <p14:creationId xmlns:p14="http://schemas.microsoft.com/office/powerpoint/2010/main" val="166003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custDataLst>
              <p:tags r:id="rId1"/>
            </p:custDataLst>
          </p:nvPr>
        </p:nvSpPr>
        <p:spPr>
          <a:xfrm>
            <a:off x="4267200" y="228600"/>
            <a:ext cx="4267200" cy="6553200"/>
          </a:xfrm>
          <a:prstGeom prst="rect">
            <a:avLst/>
          </a:prstGeom>
        </p:spPr>
        <p:txBody>
          <a:bodyPr vert="horz" wrap="none" lIns="91440" tIns="45720" rIns="91440" bIns="45720" rtlCol="0">
            <a:noAutofit/>
          </a:bodyPr>
          <a:lstStyle/>
          <a:p>
            <a:pPr marL="342900" lvl="0" indent="-342900">
              <a:lnSpc>
                <a:spcPct val="80000"/>
              </a:lnSpc>
              <a:spcBef>
                <a:spcPct val="20000"/>
              </a:spcBef>
              <a:buSzPct val="80000"/>
              <a:tabLst>
                <a:tab pos="682625" algn="l"/>
              </a:tabLst>
            </a:pPr>
            <a:r>
              <a:rPr lang="en-US" sz="2000" b="1" dirty="0" smtClean="0">
                <a:solidFill>
                  <a:schemeClr val="accent3"/>
                </a:solidFill>
                <a:latin typeface="Consolas" pitchFamily="49" charset="0"/>
                <a:cs typeface="Arial" pitchFamily="34" charset="0"/>
              </a:rPr>
              <a:t> $L2</a:t>
            </a:r>
            <a:r>
              <a:rPr lang="en-US" sz="2000" dirty="0" smtClean="0">
                <a:solidFill>
                  <a:schemeClr val="accent3"/>
                </a:solidFill>
                <a:latin typeface="Consolas" pitchFamily="49" charset="0"/>
                <a:cs typeface="Arial" pitchFamily="34" charset="0"/>
              </a:rPr>
              <a:t>:</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$a4,-20($</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$a5,-28($</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blt</a:t>
            </a:r>
            <a:r>
              <a:rPr lang="en-US" sz="2000" dirty="0" smtClean="0">
                <a:solidFill>
                  <a:schemeClr val="tx2">
                    <a:lumMod val="50000"/>
                  </a:schemeClr>
                </a:solidFill>
                <a:latin typeface="Consolas" pitchFamily="49" charset="0"/>
                <a:cs typeface="Arial" pitchFamily="34" charset="0"/>
              </a:rPr>
              <a:t>     $a5,$a4,</a:t>
            </a:r>
            <a:r>
              <a:rPr lang="en-US" sz="2000" b="1" dirty="0" smtClean="0">
                <a:solidFill>
                  <a:schemeClr val="accent3"/>
                </a:solidFill>
                <a:latin typeface="Consolas" pitchFamily="49" charset="0"/>
                <a:cs typeface="Arial" pitchFamily="34" charset="0"/>
              </a:rPr>
              <a:t>$</a:t>
            </a:r>
            <a:r>
              <a:rPr lang="en-US" sz="2000" b="1" dirty="0">
                <a:solidFill>
                  <a:schemeClr val="accent3"/>
                </a:solidFill>
                <a:latin typeface="Consolas" pitchFamily="49" charset="0"/>
                <a:cs typeface="Arial" pitchFamily="34" charset="0"/>
              </a:rPr>
              <a:t>L3</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endParaRPr lang="en-US" sz="2000" b="1" dirty="0" smtClean="0">
              <a:solidFill>
                <a:schemeClr val="accent3"/>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$a4,-24($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$a5,-20($</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addu</a:t>
            </a:r>
            <a:r>
              <a:rPr lang="en-US" sz="2000" dirty="0" smtClean="0">
                <a:solidFill>
                  <a:schemeClr val="tx2">
                    <a:lumMod val="50000"/>
                  </a:schemeClr>
                </a:solidFill>
                <a:latin typeface="Consolas" pitchFamily="49" charset="0"/>
                <a:cs typeface="Arial" pitchFamily="34" charset="0"/>
              </a:rPr>
              <a:t>    $a5,$a4,$a5</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sw</a:t>
            </a:r>
            <a:r>
              <a:rPr lang="en-US" sz="2000" dirty="0" smtClean="0">
                <a:solidFill>
                  <a:schemeClr val="tx2">
                    <a:lumMod val="50000"/>
                  </a:schemeClr>
                </a:solidFill>
                <a:latin typeface="Consolas" pitchFamily="49" charset="0"/>
                <a:cs typeface="Arial" pitchFamily="34" charset="0"/>
              </a:rPr>
              <a:t>      $a5,-24($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$a5,-20($</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addi</a:t>
            </a:r>
            <a:r>
              <a:rPr lang="en-US" sz="2000" dirty="0" smtClean="0">
                <a:solidFill>
                  <a:schemeClr val="tx2">
                    <a:lumMod val="50000"/>
                  </a:schemeClr>
                </a:solidFill>
                <a:latin typeface="Consolas" pitchFamily="49" charset="0"/>
                <a:cs typeface="Arial" pitchFamily="34" charset="0"/>
              </a:rPr>
              <a:t>    $a5,$a5,1</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sw</a:t>
            </a:r>
            <a:r>
              <a:rPr lang="en-US" sz="2000" dirty="0" smtClean="0">
                <a:solidFill>
                  <a:schemeClr val="tx2">
                    <a:lumMod val="50000"/>
                  </a:schemeClr>
                </a:solidFill>
                <a:latin typeface="Consolas" pitchFamily="49" charset="0"/>
                <a:cs typeface="Arial" pitchFamily="34" charset="0"/>
              </a:rPr>
              <a:t>      $a5,-20($</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j       </a:t>
            </a:r>
            <a:r>
              <a:rPr lang="en-US" sz="2000" b="1" dirty="0" smtClean="0">
                <a:solidFill>
                  <a:schemeClr val="accent3"/>
                </a:solidFill>
                <a:latin typeface="Consolas" pitchFamily="49" charset="0"/>
                <a:cs typeface="Arial" pitchFamily="34" charset="0"/>
              </a:rPr>
              <a:t>$L2</a:t>
            </a:r>
          </a:p>
          <a:p>
            <a:pPr marL="342900" lvl="0" indent="-342900">
              <a:lnSpc>
                <a:spcPct val="80000"/>
              </a:lnSpc>
              <a:spcBef>
                <a:spcPct val="20000"/>
              </a:spcBef>
              <a:buSzPct val="80000"/>
              <a:tabLst>
                <a:tab pos="682625" algn="l"/>
              </a:tabLst>
            </a:pPr>
            <a:r>
              <a:rPr lang="en-US" sz="2000" b="1" dirty="0" smtClean="0">
                <a:solidFill>
                  <a:schemeClr val="accent3"/>
                </a:solidFill>
                <a:latin typeface="Consolas" pitchFamily="49" charset="0"/>
                <a:cs typeface="Arial" pitchFamily="34" charset="0"/>
              </a:rPr>
              <a:t> $L3</a:t>
            </a:r>
            <a:r>
              <a:rPr lang="en-US" sz="2000" dirty="0" smtClean="0">
                <a:solidFill>
                  <a:schemeClr val="accent3"/>
                </a:solidFill>
                <a:latin typeface="Consolas" pitchFamily="49" charset="0"/>
                <a:cs typeface="Arial" pitchFamily="34" charset="0"/>
              </a:rPr>
              <a:t>:</a:t>
            </a:r>
            <a:r>
              <a:rPr lang="en-US" sz="2000" dirty="0" smtClean="0">
                <a:solidFill>
                  <a:schemeClr val="accent2"/>
                </a:solidFill>
                <a:latin typeface="Consolas" pitchFamily="49" charset="0"/>
                <a:cs typeface="Arial" pitchFamily="34" charset="0"/>
              </a:rPr>
              <a:t>   </a:t>
            </a:r>
            <a:r>
              <a:rPr lang="en-US" sz="2000" dirty="0" smtClean="0">
                <a:solidFill>
                  <a:schemeClr val="tx2">
                    <a:lumMod val="50000"/>
                  </a:schemeClr>
                </a:solidFill>
                <a:latin typeface="Consolas" pitchFamily="49" charset="0"/>
                <a:cs typeface="Arial" pitchFamily="34" charset="0"/>
              </a:rPr>
              <a:t>la      $4,</a:t>
            </a:r>
            <a:r>
              <a:rPr lang="en-US" sz="2000" b="1" dirty="0" smtClean="0">
                <a:solidFill>
                  <a:schemeClr val="accent4"/>
                </a:solidFill>
                <a:latin typeface="Consolas" pitchFamily="49" charset="0"/>
                <a:cs typeface="Arial" pitchFamily="34" charset="0"/>
              </a:rPr>
              <a:t>$str0</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$a1,-28($</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$a2,-24($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jal</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printf</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li      $a0,0</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mv      $</a:t>
            </a:r>
            <a:r>
              <a:rPr lang="en-US" sz="2000" dirty="0" err="1" smtClean="0">
                <a:solidFill>
                  <a:schemeClr val="tx2">
                    <a:lumMod val="50000"/>
                  </a:schemeClr>
                </a:solidFill>
                <a:latin typeface="Consolas" pitchFamily="49" charset="0"/>
                <a:cs typeface="Arial" pitchFamily="34" charset="0"/>
              </a:rPr>
              <a:t>sp</a:t>
            </a:r>
            <a:r>
              <a:rPr lang="en-US" sz="2000" dirty="0" smtClean="0">
                <a:solidFill>
                  <a:schemeClr val="tx2">
                    <a:lumMod val="50000"/>
                  </a:schemeClr>
                </a:solidFill>
                <a:latin typeface="Consolas" pitchFamily="49" charset="0"/>
                <a:cs typeface="Arial" pitchFamily="34" charset="0"/>
              </a:rPr>
              <a:t>,$</a:t>
            </a:r>
            <a:r>
              <a:rPr lang="en-US" sz="2000" dirty="0" err="1" smtClean="0">
                <a:solidFill>
                  <a:schemeClr val="tx2">
                    <a:lumMod val="50000"/>
                  </a:schemeClr>
                </a:solidFill>
                <a:latin typeface="Consolas" pitchFamily="49" charset="0"/>
                <a:cs typeface="Arial" pitchFamily="34" charset="0"/>
              </a:rPr>
              <a:t>fp</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$ra,44($sp)</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$fp,40($sp)</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addiu</a:t>
            </a:r>
            <a:r>
              <a:rPr lang="en-US" sz="2000" dirty="0" smtClean="0">
                <a:solidFill>
                  <a:schemeClr val="tx2">
                    <a:lumMod val="50000"/>
                  </a:schemeClr>
                </a:solidFill>
                <a:latin typeface="Consolas" pitchFamily="49" charset="0"/>
                <a:cs typeface="Arial" pitchFamily="34" charset="0"/>
              </a:rPr>
              <a:t>   $sp,$sp,48</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jr</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ra</a:t>
            </a:r>
            <a:endParaRPr kumimoji="0" lang="en-US" sz="2000" i="0" u="none" strike="noStrike" kern="1200" cap="none" spc="0" normalizeH="0" baseline="0" noProof="0" dirty="0">
              <a:ln>
                <a:noFill/>
              </a:ln>
              <a:solidFill>
                <a:schemeClr val="tx2">
                  <a:lumMod val="50000"/>
                </a:schemeClr>
              </a:solidFill>
              <a:effectLst/>
              <a:uLnTx/>
              <a:uFillTx/>
              <a:latin typeface="Consolas" pitchFamily="49" charset="0"/>
              <a:cs typeface="Arial" pitchFamily="34" charset="0"/>
            </a:endParaRPr>
          </a:p>
        </p:txBody>
      </p:sp>
      <p:sp>
        <p:nvSpPr>
          <p:cNvPr id="10" name="TextBox 9"/>
          <p:cNvSpPr txBox="1"/>
          <p:nvPr>
            <p:custDataLst>
              <p:tags r:id="rId2"/>
            </p:custDataLst>
          </p:nvPr>
        </p:nvSpPr>
        <p:spPr>
          <a:xfrm>
            <a:off x="6956" y="761998"/>
            <a:ext cx="4336444" cy="6288823"/>
          </a:xfrm>
          <a:prstGeom prst="rect">
            <a:avLst/>
          </a:prstGeom>
          <a:noFill/>
        </p:spPr>
        <p:txBody>
          <a:bodyPr wrap="none" rtlCol="0">
            <a:noAutofit/>
          </a:bodyPr>
          <a:lstStyle/>
          <a:p>
            <a:pPr>
              <a:lnSpc>
                <a:spcPct val="90000"/>
              </a:lnSpc>
            </a:pP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a:t>
            </a:r>
            <a:r>
              <a:rPr lang="en-US" sz="2000" b="1" dirty="0" err="1">
                <a:solidFill>
                  <a:schemeClr val="accent6">
                    <a:lumMod val="50000"/>
                  </a:schemeClr>
                </a:solidFill>
                <a:latin typeface="Consolas" pitchFamily="49" charset="0"/>
              </a:rPr>
              <a:t>globl</a:t>
            </a: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n</a:t>
            </a:r>
          </a:p>
          <a:p>
            <a:pPr>
              <a:lnSpc>
                <a:spcPct val="90000"/>
              </a:lnSpc>
            </a:pPr>
            <a:r>
              <a:rPr lang="en-US" sz="2000" dirty="0" smtClean="0">
                <a:solidFill>
                  <a:schemeClr val="tx2">
                    <a:lumMod val="50000"/>
                  </a:schemeClr>
                </a:solidFill>
                <a:latin typeface="Consolas" pitchFamily="49" charset="0"/>
              </a:rPr>
              <a:t>     	.data </a:t>
            </a:r>
          </a:p>
          <a:p>
            <a:pPr>
              <a:lnSpc>
                <a:spcPct val="90000"/>
              </a:lnSpc>
            </a:pP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.type	  n, @object</a:t>
            </a:r>
          </a:p>
          <a:p>
            <a:pPr>
              <a:lnSpc>
                <a:spcPct val="90000"/>
              </a:lnSpc>
            </a:pPr>
            <a:r>
              <a:rPr lang="en-US" sz="2000" b="1" dirty="0" smtClean="0">
                <a:solidFill>
                  <a:schemeClr val="accent6">
                    <a:lumMod val="50000"/>
                  </a:schemeClr>
                </a:solidFill>
                <a:latin typeface="Consolas" pitchFamily="49" charset="0"/>
              </a:rPr>
              <a:t>n:</a:t>
            </a:r>
            <a:r>
              <a:rPr lang="en-US" sz="2000" dirty="0" smtClean="0">
                <a:solidFill>
                  <a:schemeClr val="tx2">
                    <a:lumMod val="50000"/>
                  </a:schemeClr>
                </a:solidFill>
                <a:latin typeface="Consolas" pitchFamily="49" charset="0"/>
              </a:rPr>
              <a:t>    	.word   100</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rdata</a:t>
            </a:r>
            <a:endParaRPr lang="en-US" sz="2000" dirty="0" smtClean="0">
              <a:solidFill>
                <a:schemeClr val="tx2">
                  <a:lumMod val="50000"/>
                </a:schemeClr>
              </a:solidFill>
              <a:latin typeface="Consolas" pitchFamily="49" charset="0"/>
            </a:endParaRPr>
          </a:p>
          <a:p>
            <a:pPr>
              <a:lnSpc>
                <a:spcPct val="90000"/>
              </a:lnSpc>
            </a:pPr>
            <a:r>
              <a:rPr lang="en-US" sz="2000" b="1" dirty="0" smtClean="0">
                <a:solidFill>
                  <a:schemeClr val="accent4"/>
                </a:solidFill>
                <a:latin typeface="Consolas" pitchFamily="49" charset="0"/>
              </a:rPr>
              <a:t>$str0</a:t>
            </a:r>
            <a:r>
              <a:rPr lang="en-US" sz="2000" dirty="0" smtClean="0">
                <a:solidFill>
                  <a:schemeClr val="tx2">
                    <a:lumMod val="50000"/>
                  </a:schemeClr>
                </a:solidFill>
                <a:latin typeface="Consolas" pitchFamily="49" charset="0"/>
              </a:rPr>
              <a:t>:	.string  "Sum 1 to %d is %d\n"</a:t>
            </a:r>
          </a:p>
          <a:p>
            <a:pPr>
              <a:lnSpc>
                <a:spcPct val="90000"/>
              </a:lnSpc>
            </a:pPr>
            <a:r>
              <a:rPr lang="en-US" sz="2000" dirty="0" smtClean="0">
                <a:solidFill>
                  <a:schemeClr val="tx2">
                    <a:lumMod val="50000"/>
                  </a:schemeClr>
                </a:solidFill>
                <a:latin typeface="Consolas" pitchFamily="49" charset="0"/>
              </a:rPr>
              <a:t>      	.text</a:t>
            </a:r>
          </a:p>
          <a:p>
            <a:pPr>
              <a:lnSpc>
                <a:spcPct val="90000"/>
              </a:lnSpc>
            </a:pPr>
            <a:r>
              <a:rPr lang="en-US" sz="2000" b="1" dirty="0" smtClean="0">
                <a:solidFill>
                  <a:schemeClr val="accent1"/>
                </a:solidFill>
                <a:latin typeface="Consolas" pitchFamily="49" charset="0"/>
              </a:rPr>
              <a:t>	.</a:t>
            </a:r>
            <a:r>
              <a:rPr lang="en-US" sz="2000" b="1" dirty="0" err="1" smtClean="0">
                <a:solidFill>
                  <a:schemeClr val="accent1"/>
                </a:solidFill>
                <a:latin typeface="Consolas" pitchFamily="49" charset="0"/>
              </a:rPr>
              <a:t>globl</a:t>
            </a:r>
            <a:r>
              <a:rPr lang="en-US" sz="2000" b="1" dirty="0" smtClean="0">
                <a:solidFill>
                  <a:schemeClr val="accent1"/>
                </a:solidFill>
                <a:latin typeface="Consolas" pitchFamily="49" charset="0"/>
              </a:rPr>
              <a:t>  main</a:t>
            </a:r>
          </a:p>
          <a:p>
            <a:pPr>
              <a:lnSpc>
                <a:spcPct val="90000"/>
              </a:lnSpc>
            </a:pPr>
            <a:r>
              <a:rPr lang="en-US" sz="2000" b="1" dirty="0">
                <a:solidFill>
                  <a:schemeClr val="accent1"/>
                </a:solidFill>
                <a:latin typeface="Consolas" pitchFamily="49" charset="0"/>
              </a:rPr>
              <a:t>	</a:t>
            </a:r>
            <a:r>
              <a:rPr lang="en-US" sz="2000" b="1" dirty="0" smtClean="0">
                <a:solidFill>
                  <a:schemeClr val="accent1"/>
                </a:solidFill>
                <a:latin typeface="Consolas" pitchFamily="49" charset="0"/>
              </a:rPr>
              <a:t>.type   main, @function</a:t>
            </a:r>
          </a:p>
          <a:p>
            <a:pPr>
              <a:lnSpc>
                <a:spcPct val="90000"/>
              </a:lnSpc>
            </a:pPr>
            <a:r>
              <a:rPr lang="en-US" sz="2000" b="1" dirty="0" smtClean="0">
                <a:solidFill>
                  <a:schemeClr val="accent1"/>
                </a:solidFill>
                <a:latin typeface="Consolas" pitchFamily="49" charset="0"/>
              </a:rPr>
              <a:t>main:</a:t>
            </a: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addiu</a:t>
            </a:r>
            <a:r>
              <a:rPr lang="en-US" sz="2000" dirty="0" smtClean="0">
                <a:solidFill>
                  <a:schemeClr val="tx2">
                    <a:lumMod val="50000"/>
                  </a:schemeClr>
                </a:solidFill>
                <a:latin typeface="Consolas" pitchFamily="49" charset="0"/>
              </a:rPr>
              <a:t>   $sp,$sp,-48</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$ra,44($sp)</a:t>
            </a:r>
          </a:p>
          <a:p>
            <a:pPr>
              <a:lnSpc>
                <a:spcPct val="90000"/>
              </a:lnSpc>
            </a:pPr>
            <a:r>
              <a:rPr lang="en-US" sz="2000" dirty="0" smtClean="0">
                <a:solidFill>
                  <a:schemeClr val="tx2">
                    <a:lumMod val="50000"/>
                  </a:schemeClr>
                </a:solidFill>
                <a:latin typeface="Consolas" pitchFamily="49" charset="0"/>
              </a:rPr>
              <a:t>       sw      $fp,40($sp)</a:t>
            </a:r>
          </a:p>
          <a:p>
            <a:pPr>
              <a:lnSpc>
                <a:spcPct val="90000"/>
              </a:lnSpc>
            </a:pPr>
            <a:r>
              <a:rPr lang="en-US" sz="2000" dirty="0" smtClean="0">
                <a:solidFill>
                  <a:schemeClr val="tx2">
                    <a:lumMod val="50000"/>
                  </a:schemeClr>
                </a:solidFill>
                <a:latin typeface="Consolas" pitchFamily="49" charset="0"/>
              </a:rPr>
              <a:t>       move    $</a:t>
            </a:r>
            <a:r>
              <a:rPr lang="en-US" sz="2000" dirty="0" err="1" smtClean="0">
                <a:solidFill>
                  <a:schemeClr val="tx2">
                    <a:lumMod val="50000"/>
                  </a:schemeClr>
                </a:solidFill>
                <a:latin typeface="Consolas" pitchFamily="49" charset="0"/>
              </a:rPr>
              <a:t>fp,$sp</a:t>
            </a:r>
            <a:endParaRPr lang="en-US" sz="2000" dirty="0" smtClean="0">
              <a:solidFill>
                <a:schemeClr val="tx2">
                  <a:lumMod val="50000"/>
                </a:schemeClr>
              </a:solidFill>
              <a:latin typeface="Consolas" pitchFamily="49" charset="0"/>
            </a:endParaRP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$a0,-36($</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$a1,-40($</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la      $a5,n</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lw</a:t>
            </a:r>
            <a:r>
              <a:rPr lang="en-US" sz="2000" dirty="0" smtClean="0">
                <a:solidFill>
                  <a:schemeClr val="tx2">
                    <a:lumMod val="50000"/>
                  </a:schemeClr>
                </a:solidFill>
                <a:latin typeface="Consolas" pitchFamily="49" charset="0"/>
              </a:rPr>
              <a:t>      $a5,0($a5)</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$a5,-28($</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sw      $0,-24($</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li      $a5,1</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sw</a:t>
            </a:r>
            <a:r>
              <a:rPr lang="en-US" sz="2000" dirty="0" smtClean="0">
                <a:solidFill>
                  <a:schemeClr val="tx2">
                    <a:lumMod val="50000"/>
                  </a:schemeClr>
                </a:solidFill>
                <a:latin typeface="Consolas" pitchFamily="49" charset="0"/>
              </a:rPr>
              <a:t>      $a5,-20($</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p:txBody>
      </p:sp>
      <p:sp>
        <p:nvSpPr>
          <p:cNvPr id="2" name="Slide Number Placeholder 1"/>
          <p:cNvSpPr>
            <a:spLocks noGrp="1"/>
          </p:cNvSpPr>
          <p:nvPr>
            <p:ph type="sldNum" sz="quarter" idx="10"/>
          </p:nvPr>
        </p:nvSpPr>
        <p:spPr/>
        <p:txBody>
          <a:bodyPr/>
          <a:lstStyle/>
          <a:p>
            <a:fld id="{DAD0A56F-BD0F-4BDF-9912-D1E89E9626C0}" type="slidenum">
              <a:rPr lang="en-US" smtClean="0"/>
              <a:t>11</a:t>
            </a:fld>
            <a:endParaRPr lang="en-US"/>
          </a:p>
        </p:txBody>
      </p:sp>
      <p:grpSp>
        <p:nvGrpSpPr>
          <p:cNvPr id="6" name="Group 5"/>
          <p:cNvGrpSpPr/>
          <p:nvPr/>
        </p:nvGrpSpPr>
        <p:grpSpPr>
          <a:xfrm>
            <a:off x="-94876" y="3276600"/>
            <a:ext cx="4438276" cy="2000310"/>
            <a:chOff x="-94876" y="3469422"/>
            <a:chExt cx="4438276" cy="2000310"/>
          </a:xfrm>
        </p:grpSpPr>
        <p:sp>
          <p:nvSpPr>
            <p:cNvPr id="8" name="Left Brace 7"/>
            <p:cNvSpPr/>
            <p:nvPr/>
          </p:nvSpPr>
          <p:spPr>
            <a:xfrm>
              <a:off x="868681" y="3469422"/>
              <a:ext cx="350519" cy="160020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9" name="TextBox 8"/>
            <p:cNvSpPr txBox="1"/>
            <p:nvPr/>
          </p:nvSpPr>
          <p:spPr>
            <a:xfrm rot="19686202">
              <a:off x="-94876" y="4428474"/>
              <a:ext cx="1183337" cy="400110"/>
            </a:xfrm>
            <a:prstGeom prst="rect">
              <a:avLst/>
            </a:prstGeom>
            <a:noFill/>
          </p:spPr>
          <p:txBody>
            <a:bodyPr wrap="none" rtlCol="0">
              <a:spAutoFit/>
            </a:bodyPr>
            <a:lstStyle/>
            <a:p>
              <a:r>
                <a:rPr lang="en-US" sz="2000" dirty="0" smtClean="0">
                  <a:solidFill>
                    <a:schemeClr val="accent2"/>
                  </a:solidFill>
                  <a:sym typeface="Symbol"/>
                </a:rPr>
                <a:t>prologue</a:t>
              </a:r>
              <a:endParaRPr lang="en-US" sz="2000" dirty="0">
                <a:solidFill>
                  <a:schemeClr val="accent2"/>
                </a:solidFill>
              </a:endParaRPr>
            </a:p>
          </p:txBody>
        </p:sp>
        <p:sp>
          <p:nvSpPr>
            <p:cNvPr id="11" name="TextBox 10"/>
            <p:cNvSpPr txBox="1"/>
            <p:nvPr/>
          </p:nvSpPr>
          <p:spPr>
            <a:xfrm>
              <a:off x="3730732" y="5069622"/>
              <a:ext cx="184731" cy="400110"/>
            </a:xfrm>
            <a:prstGeom prst="rect">
              <a:avLst/>
            </a:prstGeom>
            <a:noFill/>
          </p:spPr>
          <p:txBody>
            <a:bodyPr wrap="none" rtlCol="0">
              <a:spAutoFit/>
            </a:bodyPr>
            <a:lstStyle/>
            <a:p>
              <a:endParaRPr lang="en-US" sz="2000" dirty="0">
                <a:solidFill>
                  <a:schemeClr val="accent2"/>
                </a:solidFill>
              </a:endParaRPr>
            </a:p>
          </p:txBody>
        </p:sp>
        <p:sp>
          <p:nvSpPr>
            <p:cNvPr id="12" name="TextBox 11"/>
            <p:cNvSpPr txBox="1"/>
            <p:nvPr/>
          </p:nvSpPr>
          <p:spPr>
            <a:xfrm>
              <a:off x="3730732" y="4536222"/>
              <a:ext cx="612668" cy="400110"/>
            </a:xfrm>
            <a:prstGeom prst="rect">
              <a:avLst/>
            </a:prstGeom>
            <a:noFill/>
          </p:spPr>
          <p:txBody>
            <a:bodyPr wrap="none" rtlCol="0">
              <a:spAutoFit/>
            </a:bodyPr>
            <a:lstStyle/>
            <a:p>
              <a:r>
                <a:rPr lang="en-US" sz="2000" dirty="0" smtClean="0">
                  <a:solidFill>
                    <a:schemeClr val="accent2"/>
                  </a:solidFill>
                  <a:sym typeface="Symbol"/>
                </a:rPr>
                <a:t>$a0</a:t>
              </a:r>
              <a:endParaRPr lang="en-US" sz="2000" dirty="0">
                <a:solidFill>
                  <a:schemeClr val="accent2"/>
                </a:solidFill>
              </a:endParaRPr>
            </a:p>
          </p:txBody>
        </p:sp>
        <p:sp>
          <p:nvSpPr>
            <p:cNvPr id="13" name="TextBox 12"/>
            <p:cNvSpPr txBox="1"/>
            <p:nvPr/>
          </p:nvSpPr>
          <p:spPr>
            <a:xfrm>
              <a:off x="3730732" y="4821912"/>
              <a:ext cx="612668" cy="400110"/>
            </a:xfrm>
            <a:prstGeom prst="rect">
              <a:avLst/>
            </a:prstGeom>
            <a:noFill/>
          </p:spPr>
          <p:txBody>
            <a:bodyPr wrap="none" rtlCol="0">
              <a:spAutoFit/>
            </a:bodyPr>
            <a:lstStyle/>
            <a:p>
              <a:r>
                <a:rPr lang="en-US" sz="2000" dirty="0" smtClean="0">
                  <a:solidFill>
                    <a:schemeClr val="accent2"/>
                  </a:solidFill>
                  <a:sym typeface="Symbol"/>
                </a:rPr>
                <a:t>$a1</a:t>
              </a:r>
              <a:endParaRPr lang="en-US" sz="2000" dirty="0">
                <a:solidFill>
                  <a:schemeClr val="accent2"/>
                </a:solidFill>
              </a:endParaRPr>
            </a:p>
          </p:txBody>
        </p:sp>
      </p:grpSp>
      <p:grpSp>
        <p:nvGrpSpPr>
          <p:cNvPr id="14" name="Group 13"/>
          <p:cNvGrpSpPr/>
          <p:nvPr/>
        </p:nvGrpSpPr>
        <p:grpSpPr>
          <a:xfrm>
            <a:off x="3735200" y="5119983"/>
            <a:ext cx="1266693" cy="1543110"/>
            <a:chOff x="3738317" y="5279112"/>
            <a:chExt cx="1266693" cy="1543110"/>
          </a:xfrm>
        </p:grpSpPr>
        <p:sp>
          <p:nvSpPr>
            <p:cNvPr id="15" name="TextBox 14"/>
            <p:cNvSpPr txBox="1"/>
            <p:nvPr/>
          </p:nvSpPr>
          <p:spPr>
            <a:xfrm>
              <a:off x="3738317" y="5279112"/>
              <a:ext cx="904415" cy="400110"/>
            </a:xfrm>
            <a:prstGeom prst="rect">
              <a:avLst/>
            </a:prstGeom>
            <a:noFill/>
          </p:spPr>
          <p:txBody>
            <a:bodyPr wrap="none" rtlCol="0">
              <a:spAutoFit/>
            </a:bodyPr>
            <a:lstStyle/>
            <a:p>
              <a:r>
                <a:rPr lang="en-US" sz="2000" dirty="0">
                  <a:solidFill>
                    <a:srgbClr val="FF0000"/>
                  </a:solidFill>
                  <a:sym typeface="Symbol"/>
                </a:rPr>
                <a:t>n</a:t>
              </a:r>
              <a:r>
                <a:rPr lang="en-US" sz="2000" dirty="0" smtClean="0">
                  <a:solidFill>
                    <a:srgbClr val="FF0000"/>
                  </a:solidFill>
                  <a:sym typeface="Symbol"/>
                </a:rPr>
                <a:t>=100</a:t>
              </a:r>
              <a:endParaRPr lang="en-US" sz="2000" dirty="0">
                <a:solidFill>
                  <a:srgbClr val="FF0000"/>
                </a:solidFill>
              </a:endParaRPr>
            </a:p>
          </p:txBody>
        </p:sp>
        <p:sp>
          <p:nvSpPr>
            <p:cNvPr id="16" name="TextBox 15"/>
            <p:cNvSpPr txBox="1"/>
            <p:nvPr/>
          </p:nvSpPr>
          <p:spPr>
            <a:xfrm>
              <a:off x="3738317" y="5583912"/>
              <a:ext cx="1266693" cy="400110"/>
            </a:xfrm>
            <a:prstGeom prst="rect">
              <a:avLst/>
            </a:prstGeom>
            <a:noFill/>
          </p:spPr>
          <p:txBody>
            <a:bodyPr wrap="none" rtlCol="0">
              <a:spAutoFit/>
            </a:bodyPr>
            <a:lstStyle/>
            <a:p>
              <a:r>
                <a:rPr lang="en-US" sz="2000" dirty="0">
                  <a:solidFill>
                    <a:srgbClr val="FF0000"/>
                  </a:solidFill>
                  <a:sym typeface="Symbol"/>
                </a:rPr>
                <a:t>m</a:t>
              </a:r>
              <a:r>
                <a:rPr lang="en-US" sz="2000" dirty="0" smtClean="0">
                  <a:solidFill>
                    <a:srgbClr val="FF0000"/>
                  </a:solidFill>
                  <a:sym typeface="Symbol"/>
                </a:rPr>
                <a:t>=n=100</a:t>
              </a:r>
              <a:endParaRPr lang="en-US" sz="2000" dirty="0">
                <a:solidFill>
                  <a:srgbClr val="FF0000"/>
                </a:solidFill>
              </a:endParaRPr>
            </a:p>
          </p:txBody>
        </p:sp>
        <p:sp>
          <p:nvSpPr>
            <p:cNvPr id="17" name="TextBox 16"/>
            <p:cNvSpPr txBox="1"/>
            <p:nvPr/>
          </p:nvSpPr>
          <p:spPr>
            <a:xfrm>
              <a:off x="3738317" y="5831622"/>
              <a:ext cx="960519" cy="400110"/>
            </a:xfrm>
            <a:prstGeom prst="rect">
              <a:avLst/>
            </a:prstGeom>
            <a:noFill/>
          </p:spPr>
          <p:txBody>
            <a:bodyPr wrap="none" rtlCol="0">
              <a:spAutoFit/>
            </a:bodyPr>
            <a:lstStyle/>
            <a:p>
              <a:r>
                <a:rPr lang="en-US" sz="2000" dirty="0" smtClean="0">
                  <a:solidFill>
                    <a:srgbClr val="FF0000"/>
                  </a:solidFill>
                  <a:sym typeface="Symbol"/>
                </a:rPr>
                <a:t>sum=0</a:t>
              </a:r>
              <a:endParaRPr lang="en-US" sz="2000" dirty="0">
                <a:solidFill>
                  <a:srgbClr val="FF0000"/>
                </a:solidFill>
              </a:endParaRPr>
            </a:p>
          </p:txBody>
        </p:sp>
        <p:sp>
          <p:nvSpPr>
            <p:cNvPr id="18" name="TextBox 17"/>
            <p:cNvSpPr txBox="1"/>
            <p:nvPr/>
          </p:nvSpPr>
          <p:spPr>
            <a:xfrm>
              <a:off x="3800972" y="6422112"/>
              <a:ext cx="546945" cy="400110"/>
            </a:xfrm>
            <a:prstGeom prst="rect">
              <a:avLst/>
            </a:prstGeom>
            <a:noFill/>
          </p:spPr>
          <p:txBody>
            <a:bodyPr wrap="none" rtlCol="0">
              <a:spAutoFit/>
            </a:bodyPr>
            <a:lstStyle/>
            <a:p>
              <a:r>
                <a:rPr lang="en-US" sz="2000" dirty="0" err="1" smtClean="0">
                  <a:solidFill>
                    <a:srgbClr val="FF0000"/>
                  </a:solidFill>
                  <a:sym typeface="Symbol"/>
                </a:rPr>
                <a:t>i</a:t>
              </a:r>
              <a:r>
                <a:rPr lang="en-US" sz="2000" dirty="0" smtClean="0">
                  <a:solidFill>
                    <a:srgbClr val="FF0000"/>
                  </a:solidFill>
                  <a:sym typeface="Symbol"/>
                </a:rPr>
                <a:t>=1</a:t>
              </a:r>
              <a:endParaRPr lang="en-US" sz="2000" dirty="0">
                <a:solidFill>
                  <a:srgbClr val="FF0000"/>
                </a:solidFill>
              </a:endParaRPr>
            </a:p>
          </p:txBody>
        </p:sp>
      </p:grpSp>
      <p:grpSp>
        <p:nvGrpSpPr>
          <p:cNvPr id="22" name="Group 21"/>
          <p:cNvGrpSpPr/>
          <p:nvPr/>
        </p:nvGrpSpPr>
        <p:grpSpPr>
          <a:xfrm>
            <a:off x="7868548" y="152400"/>
            <a:ext cx="1371767" cy="3468949"/>
            <a:chOff x="7977699" y="304800"/>
            <a:chExt cx="1371767" cy="3468949"/>
          </a:xfrm>
        </p:grpSpPr>
        <p:sp>
          <p:nvSpPr>
            <p:cNvPr id="23" name="TextBox 22"/>
            <p:cNvSpPr txBox="1"/>
            <p:nvPr/>
          </p:nvSpPr>
          <p:spPr>
            <a:xfrm>
              <a:off x="8708668" y="304800"/>
              <a:ext cx="534121" cy="400110"/>
            </a:xfrm>
            <a:prstGeom prst="rect">
              <a:avLst/>
            </a:prstGeom>
            <a:noFill/>
          </p:spPr>
          <p:txBody>
            <a:bodyPr wrap="none" rtlCol="0">
              <a:spAutoFit/>
            </a:bodyPr>
            <a:lstStyle/>
            <a:p>
              <a:r>
                <a:rPr lang="en-US" sz="2000" dirty="0" err="1" smtClean="0">
                  <a:solidFill>
                    <a:srgbClr val="FF0000"/>
                  </a:solidFill>
                  <a:sym typeface="Symbol"/>
                </a:rPr>
                <a:t>i</a:t>
              </a:r>
              <a:r>
                <a:rPr lang="en-US" sz="2000" dirty="0" smtClean="0">
                  <a:solidFill>
                    <a:srgbClr val="FF0000"/>
                  </a:solidFill>
                  <a:sym typeface="Symbol"/>
                </a:rPr>
                <a:t>=1</a:t>
              </a:r>
              <a:endParaRPr lang="en-US" sz="2000" dirty="0">
                <a:solidFill>
                  <a:srgbClr val="FF0000"/>
                </a:solidFill>
              </a:endParaRPr>
            </a:p>
          </p:txBody>
        </p:sp>
        <p:sp>
          <p:nvSpPr>
            <p:cNvPr id="24" name="TextBox 23"/>
            <p:cNvSpPr txBox="1"/>
            <p:nvPr/>
          </p:nvSpPr>
          <p:spPr>
            <a:xfrm>
              <a:off x="8303108" y="590490"/>
              <a:ext cx="974947" cy="400110"/>
            </a:xfrm>
            <a:prstGeom prst="rect">
              <a:avLst/>
            </a:prstGeom>
            <a:noFill/>
          </p:spPr>
          <p:txBody>
            <a:bodyPr wrap="none" rtlCol="0">
              <a:spAutoFit/>
            </a:bodyPr>
            <a:lstStyle/>
            <a:p>
              <a:r>
                <a:rPr lang="en-US" sz="2000" dirty="0">
                  <a:solidFill>
                    <a:srgbClr val="FF0000"/>
                  </a:solidFill>
                  <a:sym typeface="Symbol"/>
                </a:rPr>
                <a:t>m</a:t>
              </a:r>
              <a:r>
                <a:rPr lang="en-US" sz="2000" dirty="0" smtClean="0">
                  <a:solidFill>
                    <a:srgbClr val="FF0000"/>
                  </a:solidFill>
                  <a:sym typeface="Symbol"/>
                </a:rPr>
                <a:t>=100</a:t>
              </a:r>
              <a:endParaRPr lang="en-US" sz="2000" dirty="0">
                <a:solidFill>
                  <a:srgbClr val="FF0000"/>
                </a:solidFill>
              </a:endParaRPr>
            </a:p>
          </p:txBody>
        </p:sp>
        <p:sp>
          <p:nvSpPr>
            <p:cNvPr id="25" name="TextBox 24"/>
            <p:cNvSpPr txBox="1"/>
            <p:nvPr/>
          </p:nvSpPr>
          <p:spPr>
            <a:xfrm>
              <a:off x="8222958" y="914400"/>
              <a:ext cx="1043876" cy="400110"/>
            </a:xfrm>
            <a:prstGeom prst="rect">
              <a:avLst/>
            </a:prstGeom>
            <a:noFill/>
          </p:spPr>
          <p:txBody>
            <a:bodyPr wrap="none" rtlCol="0">
              <a:spAutoFit/>
            </a:bodyPr>
            <a:lstStyle/>
            <a:p>
              <a:r>
                <a:rPr lang="en-US" sz="2000" dirty="0" smtClean="0">
                  <a:solidFill>
                    <a:srgbClr val="FF0000"/>
                  </a:solidFill>
                  <a:sym typeface="Symbol"/>
                </a:rPr>
                <a:t>if(m &lt; i)</a:t>
              </a:r>
              <a:endParaRPr lang="en-US" sz="2000" dirty="0">
                <a:solidFill>
                  <a:srgbClr val="FF0000"/>
                </a:solidFill>
              </a:endParaRPr>
            </a:p>
          </p:txBody>
        </p:sp>
        <p:sp>
          <p:nvSpPr>
            <p:cNvPr id="26" name="TextBox 25"/>
            <p:cNvSpPr txBox="1"/>
            <p:nvPr/>
          </p:nvSpPr>
          <p:spPr>
            <a:xfrm>
              <a:off x="8263034" y="1219200"/>
              <a:ext cx="1045479" cy="400110"/>
            </a:xfrm>
            <a:prstGeom prst="rect">
              <a:avLst/>
            </a:prstGeom>
            <a:noFill/>
          </p:spPr>
          <p:txBody>
            <a:bodyPr wrap="none" rtlCol="0">
              <a:spAutoFit/>
            </a:bodyPr>
            <a:lstStyle/>
            <a:p>
              <a:r>
                <a:rPr lang="en-US" sz="2000" dirty="0" smtClean="0">
                  <a:solidFill>
                    <a:srgbClr val="FF0000"/>
                  </a:solidFill>
                  <a:sym typeface="Symbol"/>
                </a:rPr>
                <a:t>100 &lt; </a:t>
              </a:r>
              <a:r>
                <a:rPr lang="en-US" sz="2000" dirty="0">
                  <a:solidFill>
                    <a:srgbClr val="FF0000"/>
                  </a:solidFill>
                  <a:sym typeface="Symbol"/>
                </a:rPr>
                <a:t>1</a:t>
              </a:r>
              <a:endParaRPr lang="en-US" sz="2000" dirty="0">
                <a:solidFill>
                  <a:srgbClr val="FF0000"/>
                </a:solidFill>
              </a:endParaRPr>
            </a:p>
          </p:txBody>
        </p:sp>
        <p:sp>
          <p:nvSpPr>
            <p:cNvPr id="27" name="TextBox 26"/>
            <p:cNvSpPr txBox="1"/>
            <p:nvPr/>
          </p:nvSpPr>
          <p:spPr>
            <a:xfrm>
              <a:off x="8306314" y="1885890"/>
              <a:ext cx="554960" cy="400110"/>
            </a:xfrm>
            <a:prstGeom prst="rect">
              <a:avLst/>
            </a:prstGeom>
            <a:noFill/>
          </p:spPr>
          <p:txBody>
            <a:bodyPr wrap="none" rtlCol="0">
              <a:spAutoFit/>
            </a:bodyPr>
            <a:lstStyle/>
            <a:p>
              <a:r>
                <a:rPr lang="en-US" sz="2000" dirty="0" smtClean="0">
                  <a:solidFill>
                    <a:srgbClr val="FF0000"/>
                  </a:solidFill>
                  <a:sym typeface="Symbol"/>
                </a:rPr>
                <a:t>1(i)</a:t>
              </a:r>
              <a:endParaRPr lang="en-US" sz="2000" dirty="0">
                <a:solidFill>
                  <a:srgbClr val="FF0000"/>
                </a:solidFill>
              </a:endParaRPr>
            </a:p>
          </p:txBody>
        </p:sp>
        <p:sp>
          <p:nvSpPr>
            <p:cNvPr id="28" name="TextBox 27"/>
            <p:cNvSpPr txBox="1"/>
            <p:nvPr/>
          </p:nvSpPr>
          <p:spPr>
            <a:xfrm>
              <a:off x="8308516" y="1581090"/>
              <a:ext cx="981359" cy="400110"/>
            </a:xfrm>
            <a:prstGeom prst="rect">
              <a:avLst/>
            </a:prstGeom>
            <a:noFill/>
          </p:spPr>
          <p:txBody>
            <a:bodyPr wrap="none" rtlCol="0">
              <a:spAutoFit/>
            </a:bodyPr>
            <a:lstStyle/>
            <a:p>
              <a:r>
                <a:rPr lang="en-US" sz="2000" dirty="0" smtClean="0">
                  <a:solidFill>
                    <a:srgbClr val="FF0000"/>
                  </a:solidFill>
                  <a:sym typeface="Symbol"/>
                </a:rPr>
                <a:t>0(sum)</a:t>
              </a:r>
              <a:endParaRPr lang="en-US" sz="2000" dirty="0">
                <a:solidFill>
                  <a:srgbClr val="FF0000"/>
                </a:solidFill>
              </a:endParaRPr>
            </a:p>
          </p:txBody>
        </p:sp>
        <p:sp>
          <p:nvSpPr>
            <p:cNvPr id="29" name="TextBox 28"/>
            <p:cNvSpPr txBox="1"/>
            <p:nvPr/>
          </p:nvSpPr>
          <p:spPr>
            <a:xfrm>
              <a:off x="7977699" y="2133600"/>
              <a:ext cx="1362874" cy="400110"/>
            </a:xfrm>
            <a:prstGeom prst="rect">
              <a:avLst/>
            </a:prstGeom>
            <a:noFill/>
          </p:spPr>
          <p:txBody>
            <a:bodyPr wrap="none" rtlCol="0">
              <a:spAutoFit/>
            </a:bodyPr>
            <a:lstStyle/>
            <a:p>
              <a:r>
                <a:rPr lang="en-US" sz="2000" dirty="0">
                  <a:solidFill>
                    <a:srgbClr val="FF0000"/>
                  </a:solidFill>
                  <a:sym typeface="Symbol"/>
                </a:rPr>
                <a:t> </a:t>
              </a:r>
              <a:r>
                <a:rPr lang="en-US" sz="2000" dirty="0" smtClean="0">
                  <a:solidFill>
                    <a:srgbClr val="FF0000"/>
                  </a:solidFill>
                  <a:sym typeface="Symbol"/>
                </a:rPr>
                <a:t>   1=(0+1)</a:t>
              </a:r>
              <a:endParaRPr lang="en-US" sz="2000" dirty="0">
                <a:solidFill>
                  <a:srgbClr val="FF0000"/>
                </a:solidFill>
              </a:endParaRPr>
            </a:p>
          </p:txBody>
        </p:sp>
        <p:sp>
          <p:nvSpPr>
            <p:cNvPr id="30" name="TextBox 29"/>
            <p:cNvSpPr txBox="1"/>
            <p:nvPr/>
          </p:nvSpPr>
          <p:spPr>
            <a:xfrm>
              <a:off x="8327154" y="2726597"/>
              <a:ext cx="968535" cy="400110"/>
            </a:xfrm>
            <a:prstGeom prst="rect">
              <a:avLst/>
            </a:prstGeom>
            <a:noFill/>
          </p:spPr>
          <p:txBody>
            <a:bodyPr wrap="none" rtlCol="0">
              <a:spAutoFit/>
            </a:bodyPr>
            <a:lstStyle/>
            <a:p>
              <a:r>
                <a:rPr lang="en-US" sz="2000" dirty="0">
                  <a:solidFill>
                    <a:srgbClr val="FF0000"/>
                  </a:solidFill>
                  <a:sym typeface="Symbol"/>
                </a:rPr>
                <a:t>a</a:t>
              </a:r>
              <a:r>
                <a:rPr lang="en-US" sz="2000" dirty="0" smtClean="0">
                  <a:solidFill>
                    <a:srgbClr val="FF0000"/>
                  </a:solidFill>
                  <a:sym typeface="Symbol"/>
                </a:rPr>
                <a:t>5=i=1</a:t>
              </a:r>
              <a:endParaRPr lang="en-US" sz="2000" dirty="0">
                <a:solidFill>
                  <a:srgbClr val="FF0000"/>
                </a:solidFill>
              </a:endParaRPr>
            </a:p>
          </p:txBody>
        </p:sp>
        <p:sp>
          <p:nvSpPr>
            <p:cNvPr id="31" name="TextBox 30"/>
            <p:cNvSpPr txBox="1"/>
            <p:nvPr/>
          </p:nvSpPr>
          <p:spPr>
            <a:xfrm>
              <a:off x="8327154" y="2495490"/>
              <a:ext cx="960519" cy="400110"/>
            </a:xfrm>
            <a:prstGeom prst="rect">
              <a:avLst/>
            </a:prstGeom>
            <a:noFill/>
          </p:spPr>
          <p:txBody>
            <a:bodyPr wrap="none" rtlCol="0">
              <a:spAutoFit/>
            </a:bodyPr>
            <a:lstStyle/>
            <a:p>
              <a:r>
                <a:rPr lang="en-US" sz="2000" dirty="0" smtClean="0">
                  <a:solidFill>
                    <a:srgbClr val="FF0000"/>
                  </a:solidFill>
                  <a:sym typeface="Symbol"/>
                </a:rPr>
                <a:t>sum=1</a:t>
              </a:r>
              <a:endParaRPr lang="en-US" sz="2000" dirty="0">
                <a:solidFill>
                  <a:srgbClr val="FF0000"/>
                </a:solidFill>
              </a:endParaRPr>
            </a:p>
          </p:txBody>
        </p:sp>
        <p:sp>
          <p:nvSpPr>
            <p:cNvPr id="32" name="TextBox 31"/>
            <p:cNvSpPr txBox="1"/>
            <p:nvPr/>
          </p:nvSpPr>
          <p:spPr>
            <a:xfrm>
              <a:off x="8061934" y="3023092"/>
              <a:ext cx="1287532" cy="400110"/>
            </a:xfrm>
            <a:prstGeom prst="rect">
              <a:avLst/>
            </a:prstGeom>
            <a:noFill/>
          </p:spPr>
          <p:txBody>
            <a:bodyPr wrap="none" rtlCol="0">
              <a:spAutoFit/>
            </a:bodyPr>
            <a:lstStyle/>
            <a:p>
              <a:r>
                <a:rPr lang="en-US" sz="2000" dirty="0" smtClean="0">
                  <a:solidFill>
                    <a:srgbClr val="FF0000"/>
                  </a:solidFill>
                  <a:sym typeface="Symbol"/>
                </a:rPr>
                <a:t>i=2=(1+1)</a:t>
              </a:r>
            </a:p>
          </p:txBody>
        </p:sp>
        <p:sp>
          <p:nvSpPr>
            <p:cNvPr id="33" name="TextBox 32"/>
            <p:cNvSpPr txBox="1"/>
            <p:nvPr/>
          </p:nvSpPr>
          <p:spPr>
            <a:xfrm>
              <a:off x="8659136" y="3373639"/>
              <a:ext cx="534121" cy="400110"/>
            </a:xfrm>
            <a:prstGeom prst="rect">
              <a:avLst/>
            </a:prstGeom>
            <a:noFill/>
          </p:spPr>
          <p:txBody>
            <a:bodyPr wrap="none" rtlCol="0">
              <a:spAutoFit/>
            </a:bodyPr>
            <a:lstStyle/>
            <a:p>
              <a:r>
                <a:rPr lang="en-US" sz="2000" dirty="0" err="1" smtClean="0">
                  <a:solidFill>
                    <a:srgbClr val="FF0000"/>
                  </a:solidFill>
                  <a:sym typeface="Symbol"/>
                </a:rPr>
                <a:t>i</a:t>
              </a:r>
              <a:r>
                <a:rPr lang="en-US" sz="2000" dirty="0" smtClean="0">
                  <a:solidFill>
                    <a:srgbClr val="FF0000"/>
                  </a:solidFill>
                  <a:sym typeface="Symbol"/>
                </a:rPr>
                <a:t>=2</a:t>
              </a:r>
              <a:endParaRPr lang="en-US" sz="2000" dirty="0">
                <a:solidFill>
                  <a:srgbClr val="FF0000"/>
                </a:solidFill>
              </a:endParaRPr>
            </a:p>
          </p:txBody>
        </p:sp>
      </p:grpSp>
      <p:grpSp>
        <p:nvGrpSpPr>
          <p:cNvPr id="34" name="Group 33"/>
          <p:cNvGrpSpPr/>
          <p:nvPr/>
        </p:nvGrpSpPr>
        <p:grpSpPr>
          <a:xfrm>
            <a:off x="4568213" y="3809371"/>
            <a:ext cx="4600691" cy="1143629"/>
            <a:chOff x="4568213" y="4037971"/>
            <a:chExt cx="4600691" cy="1143629"/>
          </a:xfrm>
        </p:grpSpPr>
        <p:sp>
          <p:nvSpPr>
            <p:cNvPr id="35" name="Left Brace 34"/>
            <p:cNvSpPr/>
            <p:nvPr/>
          </p:nvSpPr>
          <p:spPr>
            <a:xfrm>
              <a:off x="5212081" y="4038600"/>
              <a:ext cx="320038" cy="114300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6" name="TextBox 35"/>
            <p:cNvSpPr txBox="1"/>
            <p:nvPr/>
          </p:nvSpPr>
          <p:spPr>
            <a:xfrm>
              <a:off x="4568213" y="4267200"/>
              <a:ext cx="765851" cy="707886"/>
            </a:xfrm>
            <a:prstGeom prst="rect">
              <a:avLst/>
            </a:prstGeom>
            <a:noFill/>
          </p:spPr>
          <p:txBody>
            <a:bodyPr wrap="none" rtlCol="0">
              <a:spAutoFit/>
            </a:bodyPr>
            <a:lstStyle/>
            <a:p>
              <a:pPr algn="ctr"/>
              <a:r>
                <a:rPr lang="en-US" sz="2000" dirty="0" smtClean="0">
                  <a:solidFill>
                    <a:srgbClr val="FF0000"/>
                  </a:solidFill>
                  <a:sym typeface="Symbol"/>
                </a:rPr>
                <a:t>call</a:t>
              </a:r>
            </a:p>
            <a:p>
              <a:pPr algn="ctr"/>
              <a:r>
                <a:rPr lang="en-US" sz="2000" dirty="0" smtClean="0">
                  <a:solidFill>
                    <a:srgbClr val="FF0000"/>
                  </a:solidFill>
                  <a:sym typeface="Symbol"/>
                </a:rPr>
                <a:t>printf</a:t>
              </a:r>
              <a:endParaRPr lang="en-US" sz="2000" dirty="0">
                <a:solidFill>
                  <a:srgbClr val="FF0000"/>
                </a:solidFill>
              </a:endParaRPr>
            </a:p>
          </p:txBody>
        </p:sp>
        <p:sp>
          <p:nvSpPr>
            <p:cNvPr id="37" name="TextBox 36"/>
            <p:cNvSpPr txBox="1"/>
            <p:nvPr/>
          </p:nvSpPr>
          <p:spPr>
            <a:xfrm>
              <a:off x="6042551" y="4048035"/>
              <a:ext cx="612668" cy="400110"/>
            </a:xfrm>
            <a:prstGeom prst="rect">
              <a:avLst/>
            </a:prstGeom>
            <a:noFill/>
          </p:spPr>
          <p:txBody>
            <a:bodyPr wrap="none" rtlCol="0">
              <a:spAutoFit/>
            </a:bodyPr>
            <a:lstStyle/>
            <a:p>
              <a:r>
                <a:rPr lang="en-US" sz="2000" dirty="0" smtClean="0">
                  <a:solidFill>
                    <a:srgbClr val="FF0000"/>
                  </a:solidFill>
                  <a:sym typeface="Symbol"/>
                </a:rPr>
                <a:t>$a0</a:t>
              </a:r>
              <a:endParaRPr lang="en-US" sz="2000" dirty="0">
                <a:solidFill>
                  <a:srgbClr val="FF0000"/>
                </a:solidFill>
              </a:endParaRPr>
            </a:p>
          </p:txBody>
        </p:sp>
        <p:sp>
          <p:nvSpPr>
            <p:cNvPr id="38" name="TextBox 37"/>
            <p:cNvSpPr txBox="1"/>
            <p:nvPr/>
          </p:nvSpPr>
          <p:spPr>
            <a:xfrm>
              <a:off x="6042551" y="4333725"/>
              <a:ext cx="612668" cy="400110"/>
            </a:xfrm>
            <a:prstGeom prst="rect">
              <a:avLst/>
            </a:prstGeom>
            <a:noFill/>
          </p:spPr>
          <p:txBody>
            <a:bodyPr wrap="none" rtlCol="0">
              <a:spAutoFit/>
            </a:bodyPr>
            <a:lstStyle/>
            <a:p>
              <a:r>
                <a:rPr lang="en-US" sz="2000" dirty="0" smtClean="0">
                  <a:solidFill>
                    <a:srgbClr val="FF0000"/>
                  </a:solidFill>
                  <a:sym typeface="Symbol"/>
                </a:rPr>
                <a:t>$a1</a:t>
              </a:r>
              <a:endParaRPr lang="en-US" sz="2000" dirty="0">
                <a:solidFill>
                  <a:srgbClr val="FF0000"/>
                </a:solidFill>
              </a:endParaRPr>
            </a:p>
          </p:txBody>
        </p:sp>
        <p:sp>
          <p:nvSpPr>
            <p:cNvPr id="39" name="TextBox 38"/>
            <p:cNvSpPr txBox="1"/>
            <p:nvPr/>
          </p:nvSpPr>
          <p:spPr>
            <a:xfrm>
              <a:off x="6042551" y="4657635"/>
              <a:ext cx="612668" cy="400110"/>
            </a:xfrm>
            <a:prstGeom prst="rect">
              <a:avLst/>
            </a:prstGeom>
            <a:noFill/>
          </p:spPr>
          <p:txBody>
            <a:bodyPr wrap="none" rtlCol="0">
              <a:spAutoFit/>
            </a:bodyPr>
            <a:lstStyle/>
            <a:p>
              <a:r>
                <a:rPr lang="en-US" sz="2000" dirty="0" smtClean="0">
                  <a:solidFill>
                    <a:srgbClr val="FF0000"/>
                  </a:solidFill>
                  <a:sym typeface="Symbol"/>
                </a:rPr>
                <a:t>$a2</a:t>
              </a:r>
              <a:endParaRPr lang="en-US" sz="2000" dirty="0">
                <a:solidFill>
                  <a:srgbClr val="FF0000"/>
                </a:solidFill>
              </a:endParaRPr>
            </a:p>
          </p:txBody>
        </p:sp>
        <p:sp>
          <p:nvSpPr>
            <p:cNvPr id="40" name="TextBox 39"/>
            <p:cNvSpPr txBox="1"/>
            <p:nvPr/>
          </p:nvSpPr>
          <p:spPr>
            <a:xfrm>
              <a:off x="8218402" y="4037971"/>
              <a:ext cx="468398" cy="400110"/>
            </a:xfrm>
            <a:prstGeom prst="rect">
              <a:avLst/>
            </a:prstGeom>
            <a:noFill/>
          </p:spPr>
          <p:txBody>
            <a:bodyPr wrap="none" rtlCol="0">
              <a:spAutoFit/>
            </a:bodyPr>
            <a:lstStyle/>
            <a:p>
              <a:r>
                <a:rPr lang="en-US" sz="2000" dirty="0" err="1" smtClean="0">
                  <a:solidFill>
                    <a:srgbClr val="FF0000"/>
                  </a:solidFill>
                  <a:sym typeface="Symbol"/>
                </a:rPr>
                <a:t>str</a:t>
              </a:r>
              <a:endParaRPr lang="en-US" sz="2000" dirty="0">
                <a:solidFill>
                  <a:srgbClr val="FF0000"/>
                </a:solidFill>
              </a:endParaRPr>
            </a:p>
          </p:txBody>
        </p:sp>
        <p:sp>
          <p:nvSpPr>
            <p:cNvPr id="41" name="TextBox 40"/>
            <p:cNvSpPr txBox="1"/>
            <p:nvPr/>
          </p:nvSpPr>
          <p:spPr>
            <a:xfrm>
              <a:off x="8193957" y="4352326"/>
              <a:ext cx="974947" cy="400110"/>
            </a:xfrm>
            <a:prstGeom prst="rect">
              <a:avLst/>
            </a:prstGeom>
            <a:noFill/>
          </p:spPr>
          <p:txBody>
            <a:bodyPr wrap="none" rtlCol="0">
              <a:spAutoFit/>
            </a:bodyPr>
            <a:lstStyle/>
            <a:p>
              <a:r>
                <a:rPr lang="en-US" sz="2000" dirty="0">
                  <a:solidFill>
                    <a:srgbClr val="FF0000"/>
                  </a:solidFill>
                  <a:sym typeface="Symbol"/>
                </a:rPr>
                <a:t>m</a:t>
              </a:r>
              <a:r>
                <a:rPr lang="en-US" sz="2000" dirty="0" smtClean="0">
                  <a:solidFill>
                    <a:srgbClr val="FF0000"/>
                  </a:solidFill>
                  <a:sym typeface="Symbol"/>
                </a:rPr>
                <a:t>=100</a:t>
              </a:r>
              <a:endParaRPr lang="en-US" sz="2000" dirty="0">
                <a:solidFill>
                  <a:srgbClr val="FF0000"/>
                </a:solidFill>
              </a:endParaRPr>
            </a:p>
          </p:txBody>
        </p:sp>
        <p:sp>
          <p:nvSpPr>
            <p:cNvPr id="42" name="TextBox 41"/>
            <p:cNvSpPr txBox="1"/>
            <p:nvPr/>
          </p:nvSpPr>
          <p:spPr>
            <a:xfrm>
              <a:off x="8232572" y="4720399"/>
              <a:ext cx="668773" cy="400110"/>
            </a:xfrm>
            <a:prstGeom prst="rect">
              <a:avLst/>
            </a:prstGeom>
            <a:noFill/>
          </p:spPr>
          <p:txBody>
            <a:bodyPr wrap="none" rtlCol="0">
              <a:spAutoFit/>
            </a:bodyPr>
            <a:lstStyle/>
            <a:p>
              <a:r>
                <a:rPr lang="en-US" sz="2000" dirty="0" smtClean="0">
                  <a:solidFill>
                    <a:srgbClr val="FF0000"/>
                  </a:solidFill>
                  <a:sym typeface="Symbol"/>
                </a:rPr>
                <a:t>sum</a:t>
              </a:r>
              <a:endParaRPr lang="en-US" sz="2000" dirty="0">
                <a:solidFill>
                  <a:srgbClr val="FF0000"/>
                </a:solidFill>
              </a:endParaRPr>
            </a:p>
          </p:txBody>
        </p:sp>
      </p:grpSp>
      <p:sp>
        <p:nvSpPr>
          <p:cNvPr id="46" name="Title 2"/>
          <p:cNvSpPr>
            <a:spLocks noGrp="1"/>
          </p:cNvSpPr>
          <p:nvPr>
            <p:ph type="title"/>
          </p:nvPr>
        </p:nvSpPr>
        <p:spPr>
          <a:xfrm>
            <a:off x="91440" y="-76200"/>
            <a:ext cx="8961120" cy="761999"/>
          </a:xfrm>
        </p:spPr>
        <p:txBody>
          <a:bodyPr>
            <a:normAutofit fontScale="90000"/>
          </a:bodyPr>
          <a:lstStyle/>
          <a:p>
            <a:r>
              <a:rPr lang="en-US" dirty="0" err="1" smtClean="0"/>
              <a:t>sum.s</a:t>
            </a:r>
            <a:r>
              <a:rPr lang="en-US" dirty="0" smtClean="0"/>
              <a:t>   </a:t>
            </a:r>
            <a:r>
              <a:rPr lang="en-US" sz="3600" dirty="0" smtClean="0"/>
              <a:t>(abridged)</a:t>
            </a:r>
            <a:endParaRPr lang="en-US" sz="3600" dirty="0"/>
          </a:p>
        </p:txBody>
      </p:sp>
      <p:grpSp>
        <p:nvGrpSpPr>
          <p:cNvPr id="19" name="Group 18"/>
          <p:cNvGrpSpPr/>
          <p:nvPr/>
        </p:nvGrpSpPr>
        <p:grpSpPr>
          <a:xfrm>
            <a:off x="4224970" y="5029200"/>
            <a:ext cx="4883714" cy="1600200"/>
            <a:chOff x="4224970" y="5029200"/>
            <a:chExt cx="4883714" cy="1600200"/>
          </a:xfrm>
        </p:grpSpPr>
        <p:grpSp>
          <p:nvGrpSpPr>
            <p:cNvPr id="43" name="Group 42"/>
            <p:cNvGrpSpPr/>
            <p:nvPr/>
          </p:nvGrpSpPr>
          <p:grpSpPr>
            <a:xfrm>
              <a:off x="4224970" y="5029200"/>
              <a:ext cx="1337630" cy="1600200"/>
              <a:chOff x="4224970" y="5181600"/>
              <a:chExt cx="1337630" cy="1600200"/>
            </a:xfrm>
          </p:grpSpPr>
          <p:sp>
            <p:nvSpPr>
              <p:cNvPr id="44" name="Left Brace 43"/>
              <p:cNvSpPr/>
              <p:nvPr/>
            </p:nvSpPr>
            <p:spPr>
              <a:xfrm>
                <a:off x="5212081" y="5181600"/>
                <a:ext cx="350519" cy="160020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60000"/>
                      <a:lumOff val="40000"/>
                    </a:schemeClr>
                  </a:solidFill>
                </a:endParaRPr>
              </a:p>
            </p:txBody>
          </p:sp>
          <p:sp>
            <p:nvSpPr>
              <p:cNvPr id="45" name="TextBox 44"/>
              <p:cNvSpPr txBox="1"/>
              <p:nvPr/>
            </p:nvSpPr>
            <p:spPr>
              <a:xfrm rot="20022827">
                <a:off x="4224970" y="6117688"/>
                <a:ext cx="1156086" cy="400110"/>
              </a:xfrm>
              <a:prstGeom prst="rect">
                <a:avLst/>
              </a:prstGeom>
              <a:noFill/>
            </p:spPr>
            <p:txBody>
              <a:bodyPr wrap="none" rtlCol="0">
                <a:spAutoFit/>
              </a:bodyPr>
              <a:lstStyle/>
              <a:p>
                <a:r>
                  <a:rPr lang="en-US" sz="2000" dirty="0" smtClean="0">
                    <a:solidFill>
                      <a:srgbClr val="FF0000"/>
                    </a:solidFill>
                    <a:sym typeface="Symbol"/>
                  </a:rPr>
                  <a:t>epilogue</a:t>
                </a:r>
                <a:endParaRPr lang="en-US" sz="2000" dirty="0">
                  <a:solidFill>
                    <a:srgbClr val="FF0000"/>
                  </a:solidFill>
                </a:endParaRPr>
              </a:p>
            </p:txBody>
          </p:sp>
        </p:grpSp>
        <p:sp>
          <p:nvSpPr>
            <p:cNvPr id="47" name="TextBox 46"/>
            <p:cNvSpPr txBox="1"/>
            <p:nvPr/>
          </p:nvSpPr>
          <p:spPr>
            <a:xfrm>
              <a:off x="7287352" y="5068671"/>
              <a:ext cx="1821332" cy="400110"/>
            </a:xfrm>
            <a:prstGeom prst="rect">
              <a:avLst/>
            </a:prstGeom>
            <a:noFill/>
          </p:spPr>
          <p:txBody>
            <a:bodyPr wrap="none" rtlCol="0">
              <a:spAutoFit/>
            </a:bodyPr>
            <a:lstStyle/>
            <a:p>
              <a:r>
                <a:rPr lang="en-US" sz="2000" dirty="0">
                  <a:solidFill>
                    <a:srgbClr val="FF0000"/>
                  </a:solidFill>
                  <a:sym typeface="Symbol"/>
                </a:rPr>
                <a:t>m</a:t>
              </a:r>
              <a:r>
                <a:rPr lang="en-US" sz="2000" dirty="0" smtClean="0">
                  <a:solidFill>
                    <a:srgbClr val="FF0000"/>
                  </a:solidFill>
                  <a:sym typeface="Symbol"/>
                </a:rPr>
                <a:t>ain returns 0</a:t>
              </a:r>
              <a:endParaRPr lang="en-US" sz="2000" dirty="0">
                <a:solidFill>
                  <a:srgbClr val="FF0000"/>
                </a:solidFill>
              </a:endParaRPr>
            </a:p>
          </p:txBody>
        </p:sp>
      </p:grpSp>
      <p:cxnSp>
        <p:nvCxnSpPr>
          <p:cNvPr id="20" name="Straight Connector 19"/>
          <p:cNvCxnSpPr/>
          <p:nvPr/>
        </p:nvCxnSpPr>
        <p:spPr>
          <a:xfrm flipH="1">
            <a:off x="4695719" y="3733800"/>
            <a:ext cx="714159"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4695719" y="609600"/>
            <a:ext cx="0" cy="3124200"/>
          </a:xfrm>
          <a:prstGeom prst="line">
            <a:avLst/>
          </a:prstGeom>
          <a:ln>
            <a:solidFill>
              <a:schemeClr val="accent2"/>
            </a:solidFill>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629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228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smtClean="0">
                <a:solidFill>
                  <a:schemeClr val="accent1"/>
                </a:solidFill>
              </a:rPr>
              <a:t>sum.c</a:t>
            </a:r>
            <a:endParaRPr lang="en-US" sz="2600" dirty="0">
              <a:solidFill>
                <a:schemeClr val="accent1"/>
              </a:solidFill>
            </a:endParaRPr>
          </a:p>
        </p:txBody>
      </p:sp>
      <p:grpSp>
        <p:nvGrpSpPr>
          <p:cNvPr id="17" name="Group 16"/>
          <p:cNvGrpSpPr/>
          <p:nvPr/>
        </p:nvGrpSpPr>
        <p:grpSpPr>
          <a:xfrm>
            <a:off x="1168746" y="939225"/>
            <a:ext cx="2641254" cy="1482272"/>
            <a:chOff x="1168746" y="939225"/>
            <a:chExt cx="2641254" cy="1482272"/>
          </a:xfrm>
        </p:grpSpPr>
        <p:sp>
          <p:nvSpPr>
            <p:cNvPr id="14" name="Rounded Rectangle 13"/>
            <p:cNvSpPr/>
            <p:nvPr>
              <p:custDataLst>
                <p:tags r:id="rId9"/>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sum.s</a:t>
              </a:r>
              <a:endParaRPr lang="en-US" sz="2600" dirty="0">
                <a:solidFill>
                  <a:schemeClr val="accent1"/>
                </a:solidFill>
              </a:endParaRPr>
            </a:p>
          </p:txBody>
        </p:sp>
        <p:cxnSp>
          <p:nvCxnSpPr>
            <p:cNvPr id="19" name="Straight Arrow Connector 18"/>
            <p:cNvCxnSpPr/>
            <p:nvPr>
              <p:custDataLst>
                <p:tags r:id="rId10"/>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939225"/>
              <a:ext cx="1824538" cy="584775"/>
            </a:xfrm>
            <a:prstGeom prst="rect">
              <a:avLst/>
            </a:prstGeom>
            <a:noFill/>
          </p:spPr>
          <p:txBody>
            <a:bodyPr wrap="none" rtlCol="0">
              <a:spAutoFit/>
            </a:bodyPr>
            <a:lstStyle/>
            <a:p>
              <a:r>
                <a:rPr lang="en-US" sz="3200" dirty="0" smtClean="0">
                  <a:solidFill>
                    <a:srgbClr val="FF0000"/>
                  </a:solidFill>
                </a:rPr>
                <a:t>Compiler</a:t>
              </a:r>
            </a:p>
          </p:txBody>
        </p:sp>
      </p:grpSp>
      <p:sp>
        <p:nvSpPr>
          <p:cNvPr id="31" name="TextBox 30"/>
          <p:cNvSpPr txBox="1"/>
          <p:nvPr/>
        </p:nvSpPr>
        <p:spPr>
          <a:xfrm>
            <a:off x="-35969" y="2421497"/>
            <a:ext cx="1824538" cy="1077218"/>
          </a:xfrm>
          <a:prstGeom prst="rect">
            <a:avLst/>
          </a:prstGeom>
          <a:noFill/>
        </p:spPr>
        <p:txBody>
          <a:bodyPr wrap="none" rtlCol="0">
            <a:spAutoFit/>
          </a:bodyPr>
          <a:lstStyle/>
          <a:p>
            <a:pPr algn="ctr"/>
            <a:r>
              <a:rPr lang="en-US" sz="3200" dirty="0" smtClean="0">
                <a:solidFill>
                  <a:schemeClr val="accent1"/>
                </a:solidFill>
              </a:rPr>
              <a:t>C source</a:t>
            </a:r>
          </a:p>
          <a:p>
            <a:pPr algn="ctr"/>
            <a:r>
              <a:rPr lang="en-US" sz="3200" dirty="0" smtClean="0">
                <a:solidFill>
                  <a:schemeClr val="accent1"/>
                </a:solidFill>
              </a:rPr>
              <a:t>files</a:t>
            </a:r>
            <a:endParaRPr lang="en-US" sz="3200" dirty="0">
              <a:solidFill>
                <a:schemeClr val="accent1"/>
              </a:solidFill>
            </a:endParaRPr>
          </a:p>
        </p:txBody>
      </p:sp>
      <p:sp>
        <p:nvSpPr>
          <p:cNvPr id="35" name="TextBox 34"/>
          <p:cNvSpPr txBox="1"/>
          <p:nvPr/>
        </p:nvSpPr>
        <p:spPr>
          <a:xfrm>
            <a:off x="2273537" y="2492488"/>
            <a:ext cx="1915909" cy="1077218"/>
          </a:xfrm>
          <a:prstGeom prst="rect">
            <a:avLst/>
          </a:prstGeom>
          <a:noFill/>
        </p:spPr>
        <p:txBody>
          <a:bodyPr wrap="none" rtlCol="0">
            <a:spAutoFit/>
          </a:bodyPr>
          <a:lstStyle/>
          <a:p>
            <a:pPr algn="ctr"/>
            <a:r>
              <a:rPr lang="en-US" sz="3200" dirty="0" smtClean="0">
                <a:solidFill>
                  <a:schemeClr val="accent1"/>
                </a:solidFill>
              </a:rPr>
              <a:t>assembly</a:t>
            </a:r>
          </a:p>
          <a:p>
            <a:pPr algn="ctr"/>
            <a:r>
              <a:rPr lang="en-US" sz="3200" dirty="0" smtClean="0">
                <a:solidFill>
                  <a:schemeClr val="accent1"/>
                </a:solidFill>
              </a:rPr>
              <a:t>files</a:t>
            </a:r>
          </a:p>
        </p:txBody>
      </p:sp>
      <p:grpSp>
        <p:nvGrpSpPr>
          <p:cNvPr id="18" name="Group 17"/>
          <p:cNvGrpSpPr/>
          <p:nvPr/>
        </p:nvGrpSpPr>
        <p:grpSpPr>
          <a:xfrm>
            <a:off x="3492941" y="939225"/>
            <a:ext cx="2872369" cy="2376018"/>
            <a:chOff x="3492941" y="939225"/>
            <a:chExt cx="2872369" cy="2376018"/>
          </a:xfrm>
        </p:grpSpPr>
        <p:cxnSp>
          <p:nvCxnSpPr>
            <p:cNvPr id="21" name="Straight Arrow Connector 20"/>
            <p:cNvCxnSpPr/>
            <p:nvPr>
              <p:custDataLst>
                <p:tags r:id="rId7"/>
              </p:custDataLst>
            </p:nvPr>
          </p:nvCxnSpPr>
          <p:spPr>
            <a:xfrm>
              <a:off x="3810000" y="19642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custDataLst>
                <p:tags r:id="rId8"/>
              </p:custDataLst>
            </p:nvPr>
          </p:nvSpPr>
          <p:spPr>
            <a:xfrm>
              <a:off x="4800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sum.o</a:t>
              </a:r>
              <a:endParaRPr lang="en-US" sz="2600" dirty="0">
                <a:solidFill>
                  <a:schemeClr val="accent1"/>
                </a:solidFill>
              </a:endParaRPr>
            </a:p>
          </p:txBody>
        </p:sp>
        <p:sp>
          <p:nvSpPr>
            <p:cNvPr id="28" name="TextBox 27"/>
            <p:cNvSpPr txBox="1"/>
            <p:nvPr/>
          </p:nvSpPr>
          <p:spPr>
            <a:xfrm>
              <a:off x="3492941" y="939225"/>
              <a:ext cx="2121093" cy="584775"/>
            </a:xfrm>
            <a:prstGeom prst="rect">
              <a:avLst/>
            </a:prstGeom>
            <a:noFill/>
          </p:spPr>
          <p:txBody>
            <a:bodyPr wrap="none" rtlCol="0">
              <a:spAutoFit/>
            </a:bodyPr>
            <a:lstStyle/>
            <a:p>
              <a:r>
                <a:rPr lang="en-US" sz="3200" dirty="0" smtClean="0">
                  <a:solidFill>
                    <a:schemeClr val="accent4"/>
                  </a:solidFill>
                </a:rPr>
                <a:t>Assembler</a:t>
              </a:r>
              <a:endParaRPr lang="en-US" sz="3200" dirty="0">
                <a:solidFill>
                  <a:schemeClr val="accent4"/>
                </a:solidFill>
              </a:endParaRPr>
            </a:p>
          </p:txBody>
        </p:sp>
        <p:sp>
          <p:nvSpPr>
            <p:cNvPr id="36" name="TextBox 35"/>
            <p:cNvSpPr txBox="1"/>
            <p:nvPr/>
          </p:nvSpPr>
          <p:spPr>
            <a:xfrm>
              <a:off x="4790840" y="2730468"/>
              <a:ext cx="1574470" cy="584775"/>
            </a:xfrm>
            <a:prstGeom prst="rect">
              <a:avLst/>
            </a:prstGeom>
            <a:noFill/>
          </p:spPr>
          <p:txBody>
            <a:bodyPr wrap="none" rtlCol="0">
              <a:spAutoFit/>
            </a:bodyPr>
            <a:lstStyle/>
            <a:p>
              <a:r>
                <a:rPr lang="en-US" sz="3200" dirty="0" err="1">
                  <a:solidFill>
                    <a:schemeClr val="accent1"/>
                  </a:solidFill>
                </a:rPr>
                <a:t>o</a:t>
              </a:r>
              <a:r>
                <a:rPr lang="en-US" sz="3200" dirty="0" err="1" smtClean="0">
                  <a:solidFill>
                    <a:schemeClr val="accent1"/>
                  </a:solidFill>
                </a:rPr>
                <a:t>bj</a:t>
              </a:r>
              <a:r>
                <a:rPr lang="en-US" sz="3200" dirty="0" smtClean="0">
                  <a:solidFill>
                    <a:schemeClr val="accent1"/>
                  </a:solidFill>
                </a:rPr>
                <a:t> files</a:t>
              </a:r>
            </a:p>
          </p:txBody>
        </p:sp>
      </p:grpSp>
      <p:grpSp>
        <p:nvGrpSpPr>
          <p:cNvPr id="24" name="Group 23"/>
          <p:cNvGrpSpPr/>
          <p:nvPr/>
        </p:nvGrpSpPr>
        <p:grpSpPr>
          <a:xfrm>
            <a:off x="6035487" y="939225"/>
            <a:ext cx="3293291" cy="2091872"/>
            <a:chOff x="6035487" y="939225"/>
            <a:chExt cx="3293291" cy="2091872"/>
          </a:xfrm>
        </p:grpSpPr>
        <p:sp>
          <p:nvSpPr>
            <p:cNvPr id="29" name="Rounded Rectangle 28"/>
            <p:cNvSpPr/>
            <p:nvPr>
              <p:custDataLst>
                <p:tags r:id="rId5"/>
              </p:custDataLst>
            </p:nvPr>
          </p:nvSpPr>
          <p:spPr>
            <a:xfrm>
              <a:off x="7239000" y="2269097"/>
              <a:ext cx="1447800" cy="762000"/>
            </a:xfrm>
            <a:prstGeom prst="roundRect">
              <a:avLst/>
            </a:prstGeom>
            <a:ln w="28575">
              <a:solidFill>
                <a:schemeClr val="accent1"/>
              </a:solidFill>
            </a:ln>
          </p:spPr>
          <p:txBody>
            <a:bodyPr wrap="none" lIns="0" tIns="0" rIns="0" bIns="0" rtlCol="0" anchor="ctr">
              <a:noAutofit/>
            </a:bodyPr>
            <a:lstStyle/>
            <a:p>
              <a:pPr algn="ctr"/>
              <a:r>
                <a:rPr lang="en-US" sz="3200" dirty="0" smtClean="0">
                  <a:solidFill>
                    <a:schemeClr val="accent1"/>
                  </a:solidFill>
                </a:rPr>
                <a:t>sum</a:t>
              </a:r>
            </a:p>
          </p:txBody>
        </p:sp>
        <p:cxnSp>
          <p:nvCxnSpPr>
            <p:cNvPr id="40" name="Straight Arrow Connector 39"/>
            <p:cNvCxnSpPr/>
            <p:nvPr>
              <p:custDataLst>
                <p:tags r:id="rId6"/>
              </p:custDataLst>
            </p:nvPr>
          </p:nvCxnSpPr>
          <p:spPr>
            <a:xfrm>
              <a:off x="6096000" y="2040497"/>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939225"/>
              <a:ext cx="1300356" cy="584775"/>
            </a:xfrm>
            <a:prstGeom prst="rect">
              <a:avLst/>
            </a:prstGeom>
            <a:noFill/>
          </p:spPr>
          <p:txBody>
            <a:bodyPr wrap="none" rtlCol="0">
              <a:spAutoFit/>
            </a:bodyPr>
            <a:lstStyle/>
            <a:p>
              <a:r>
                <a:rPr lang="en-US" sz="3200" dirty="0">
                  <a:solidFill>
                    <a:schemeClr val="accent6">
                      <a:lumMod val="50000"/>
                    </a:schemeClr>
                  </a:solidFill>
                </a:rPr>
                <a:t>L</a:t>
              </a:r>
              <a:r>
                <a:rPr lang="en-US" sz="3200" dirty="0" smtClean="0">
                  <a:solidFill>
                    <a:schemeClr val="accent6">
                      <a:lumMod val="50000"/>
                    </a:schemeClr>
                  </a:solidFill>
                </a:rPr>
                <a:t>inker</a:t>
              </a:r>
              <a:endParaRPr lang="en-US" sz="3200" dirty="0">
                <a:solidFill>
                  <a:schemeClr val="accent6">
                    <a:lumMod val="50000"/>
                  </a:schemeClr>
                </a:solidFill>
              </a:endParaRPr>
            </a:p>
          </p:txBody>
        </p:sp>
        <p:sp>
          <p:nvSpPr>
            <p:cNvPr id="37" name="TextBox 36"/>
            <p:cNvSpPr txBox="1"/>
            <p:nvPr/>
          </p:nvSpPr>
          <p:spPr>
            <a:xfrm>
              <a:off x="7162800" y="1219200"/>
              <a:ext cx="2165978" cy="1077218"/>
            </a:xfrm>
            <a:prstGeom prst="rect">
              <a:avLst/>
            </a:prstGeom>
            <a:noFill/>
          </p:spPr>
          <p:txBody>
            <a:bodyPr wrap="none" rtlCol="0">
              <a:spAutoFit/>
            </a:bodyPr>
            <a:lstStyle/>
            <a:p>
              <a:r>
                <a:rPr lang="en-US" sz="3200" dirty="0">
                  <a:solidFill>
                    <a:schemeClr val="accent1"/>
                  </a:solidFill>
                </a:rPr>
                <a:t>e</a:t>
              </a:r>
              <a:r>
                <a:rPr lang="en-US" sz="3200" dirty="0" smtClean="0">
                  <a:solidFill>
                    <a:schemeClr val="accent1"/>
                  </a:solidFill>
                </a:rPr>
                <a:t>xecutable</a:t>
              </a:r>
            </a:p>
            <a:p>
              <a:r>
                <a:rPr lang="en-US" sz="3200" dirty="0" smtClean="0">
                  <a:solidFill>
                    <a:schemeClr val="accent1"/>
                  </a:solidFill>
                </a:rPr>
                <a:t>program</a:t>
              </a:r>
            </a:p>
          </p:txBody>
        </p:sp>
      </p:grpSp>
      <p:cxnSp>
        <p:nvCxnSpPr>
          <p:cNvPr id="39" name="Straight Arrow Connector 38"/>
          <p:cNvCxnSpPr/>
          <p:nvPr>
            <p:custDataLst>
              <p:tags r:id="rId2"/>
            </p:custDataLst>
          </p:nvPr>
        </p:nvCxnSpPr>
        <p:spPr>
          <a:xfrm>
            <a:off x="7925594" y="3087463"/>
            <a:ext cx="0" cy="1460715"/>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563902" y="3729309"/>
            <a:ext cx="2656298" cy="2951466"/>
            <a:chOff x="6934200" y="3729309"/>
            <a:chExt cx="2656298" cy="2951466"/>
          </a:xfrm>
        </p:grpSpPr>
        <p:sp>
          <p:nvSpPr>
            <p:cNvPr id="41" name="Rectangle 40"/>
            <p:cNvSpPr/>
            <p:nvPr>
              <p:custDataLst>
                <p:tags r:id="rId4"/>
              </p:custDataLst>
            </p:nvPr>
          </p:nvSpPr>
          <p:spPr>
            <a:xfrm>
              <a:off x="6934200" y="4548178"/>
              <a:ext cx="2057400" cy="21198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2">
                      <a:lumMod val="50000"/>
                    </a:schemeClr>
                  </a:solidFill>
                </a:rPr>
                <a:t>Executing </a:t>
              </a:r>
            </a:p>
            <a:p>
              <a:pPr algn="ctr"/>
              <a:r>
                <a:rPr lang="en-US" sz="2800" dirty="0" smtClean="0">
                  <a:solidFill>
                    <a:schemeClr val="tx2">
                      <a:lumMod val="50000"/>
                    </a:schemeClr>
                  </a:solidFill>
                </a:rPr>
                <a:t>in</a:t>
              </a:r>
            </a:p>
            <a:p>
              <a:pPr algn="ctr"/>
              <a:r>
                <a:rPr lang="en-US" sz="2800" dirty="0" smtClean="0">
                  <a:solidFill>
                    <a:schemeClr val="tx2">
                      <a:lumMod val="50000"/>
                    </a:schemeClr>
                  </a:solidFill>
                </a:rPr>
                <a:t>Memory</a:t>
              </a:r>
              <a:endParaRPr lang="en-US" sz="2800" dirty="0">
                <a:solidFill>
                  <a:schemeClr val="tx2">
                    <a:lumMod val="50000"/>
                  </a:schemeClr>
                </a:solidFill>
              </a:endParaRPr>
            </a:p>
          </p:txBody>
        </p:sp>
        <p:sp>
          <p:nvSpPr>
            <p:cNvPr id="44" name="TextBox 43"/>
            <p:cNvSpPr txBox="1"/>
            <p:nvPr/>
          </p:nvSpPr>
          <p:spPr>
            <a:xfrm>
              <a:off x="8267700" y="3729309"/>
              <a:ext cx="1322798" cy="584775"/>
            </a:xfrm>
            <a:prstGeom prst="rect">
              <a:avLst/>
            </a:prstGeom>
            <a:noFill/>
          </p:spPr>
          <p:txBody>
            <a:bodyPr wrap="none" rtlCol="0">
              <a:spAutoFit/>
            </a:bodyPr>
            <a:lstStyle/>
            <a:p>
              <a:r>
                <a:rPr lang="en-US" sz="3200" dirty="0" smtClean="0">
                  <a:solidFill>
                    <a:schemeClr val="accent3"/>
                  </a:solidFill>
                </a:rPr>
                <a:t>loader</a:t>
              </a:r>
            </a:p>
          </p:txBody>
        </p:sp>
        <p:sp>
          <p:nvSpPr>
            <p:cNvPr id="45" name="TextBox 44"/>
            <p:cNvSpPr txBox="1"/>
            <p:nvPr/>
          </p:nvSpPr>
          <p:spPr>
            <a:xfrm>
              <a:off x="7010400" y="6096000"/>
              <a:ext cx="1450846" cy="584775"/>
            </a:xfrm>
            <a:prstGeom prst="rect">
              <a:avLst/>
            </a:prstGeom>
            <a:noFill/>
          </p:spPr>
          <p:txBody>
            <a:bodyPr wrap="none" rtlCol="0">
              <a:spAutoFit/>
            </a:bodyPr>
            <a:lstStyle/>
            <a:p>
              <a:r>
                <a:rPr lang="en-US" sz="3200" dirty="0" smtClean="0">
                  <a:solidFill>
                    <a:schemeClr val="accent1"/>
                  </a:solidFill>
                </a:rPr>
                <a:t>process</a:t>
              </a:r>
            </a:p>
          </p:txBody>
        </p:sp>
      </p:grpSp>
      <p:sp>
        <p:nvSpPr>
          <p:cNvPr id="46" name="TextBox 45"/>
          <p:cNvSpPr txBox="1"/>
          <p:nvPr/>
        </p:nvSpPr>
        <p:spPr>
          <a:xfrm>
            <a:off x="7924800" y="2949714"/>
            <a:ext cx="1266693" cy="707886"/>
          </a:xfrm>
          <a:prstGeom prst="rect">
            <a:avLst/>
          </a:prstGeom>
          <a:noFill/>
        </p:spPr>
        <p:txBody>
          <a:bodyPr wrap="none" rtlCol="0">
            <a:spAutoFit/>
          </a:bodyPr>
          <a:lstStyle/>
          <a:p>
            <a:r>
              <a:rPr lang="en-US" sz="2000" dirty="0">
                <a:solidFill>
                  <a:schemeClr val="accent1"/>
                </a:solidFill>
              </a:rPr>
              <a:t>e</a:t>
            </a:r>
            <a:r>
              <a:rPr lang="en-US" sz="2000" dirty="0" smtClean="0">
                <a:solidFill>
                  <a:schemeClr val="accent1"/>
                </a:solidFill>
              </a:rPr>
              <a:t>xists on </a:t>
            </a:r>
          </a:p>
          <a:p>
            <a:r>
              <a:rPr lang="en-US" sz="2000" dirty="0" smtClean="0">
                <a:solidFill>
                  <a:schemeClr val="accent1"/>
                </a:solidFill>
              </a:rPr>
              <a:t>disk</a:t>
            </a:r>
          </a:p>
        </p:txBody>
      </p:sp>
      <p:sp>
        <p:nvSpPr>
          <p:cNvPr id="43" name="Title 3"/>
          <p:cNvSpPr>
            <a:spLocks noGrp="1"/>
          </p:cNvSpPr>
          <p:nvPr>
            <p:ph type="title"/>
            <p:custDataLst>
              <p:tags r:id="rId3"/>
            </p:custDataLst>
          </p:nvPr>
        </p:nvSpPr>
        <p:spPr/>
        <p:txBody>
          <a:bodyPr>
            <a:normAutofit/>
          </a:bodyPr>
          <a:lstStyle/>
          <a:p>
            <a:r>
              <a:rPr lang="en-US" dirty="0" smtClean="0"/>
              <a:t>From Writing to Running</a:t>
            </a:r>
            <a:endParaRPr lang="en-US" dirty="0"/>
          </a:p>
        </p:txBody>
      </p:sp>
      <p:sp>
        <p:nvSpPr>
          <p:cNvPr id="3" name="Slide Number Placeholder 2"/>
          <p:cNvSpPr>
            <a:spLocks noGrp="1"/>
          </p:cNvSpPr>
          <p:nvPr>
            <p:ph type="sldNum" sz="quarter" idx="10"/>
          </p:nvPr>
        </p:nvSpPr>
        <p:spPr/>
        <p:txBody>
          <a:bodyPr/>
          <a:lstStyle/>
          <a:p>
            <a:fld id="{DAD0A56F-BD0F-4BDF-9912-D1E89E9626C0}" type="slidenum">
              <a:rPr lang="en-US" smtClean="0"/>
              <a:t>12</a:t>
            </a:fld>
            <a:endParaRPr lang="en-US" dirty="0"/>
          </a:p>
        </p:txBody>
      </p:sp>
      <p:sp>
        <p:nvSpPr>
          <p:cNvPr id="27" name="TextBox 26"/>
          <p:cNvSpPr txBox="1"/>
          <p:nvPr/>
        </p:nvSpPr>
        <p:spPr>
          <a:xfrm>
            <a:off x="484121" y="4294247"/>
            <a:ext cx="5129913" cy="2062103"/>
          </a:xfrm>
          <a:prstGeom prst="rect">
            <a:avLst/>
          </a:prstGeom>
          <a:noFill/>
          <a:ln>
            <a:solidFill>
              <a:schemeClr val="accent3"/>
            </a:solidFill>
          </a:ln>
        </p:spPr>
        <p:txBody>
          <a:bodyPr wrap="square" rtlCol="0">
            <a:spAutoFit/>
          </a:bodyPr>
          <a:lstStyle/>
          <a:p>
            <a:pPr algn="ctr"/>
            <a:r>
              <a:rPr lang="en-US" sz="3200" i="1" dirty="0" smtClean="0">
                <a:solidFill>
                  <a:schemeClr val="tx2">
                    <a:lumMod val="50000"/>
                  </a:schemeClr>
                </a:solidFill>
              </a:rPr>
              <a:t>When most people say “compile” they mean </a:t>
            </a:r>
          </a:p>
          <a:p>
            <a:pPr algn="ctr"/>
            <a:r>
              <a:rPr lang="en-US" sz="3200" i="1" dirty="0" smtClean="0">
                <a:solidFill>
                  <a:schemeClr val="tx2">
                    <a:lumMod val="50000"/>
                  </a:schemeClr>
                </a:solidFill>
              </a:rPr>
              <a:t>the entire process:</a:t>
            </a:r>
          </a:p>
          <a:p>
            <a:pPr algn="ctr"/>
            <a:r>
              <a:rPr lang="en-US" sz="3200" i="1" dirty="0" smtClean="0">
                <a:solidFill>
                  <a:schemeClr val="accent2"/>
                </a:solidFill>
              </a:rPr>
              <a:t>compile </a:t>
            </a:r>
            <a:r>
              <a:rPr lang="en-US" sz="3200" i="1" dirty="0" smtClean="0">
                <a:solidFill>
                  <a:schemeClr val="tx2">
                    <a:lumMod val="50000"/>
                  </a:schemeClr>
                </a:solidFill>
              </a:rPr>
              <a:t>+</a:t>
            </a:r>
            <a:r>
              <a:rPr lang="en-US" sz="3200" i="1" dirty="0" smtClean="0">
                <a:solidFill>
                  <a:schemeClr val="bg1"/>
                </a:solidFill>
              </a:rPr>
              <a:t> </a:t>
            </a:r>
            <a:r>
              <a:rPr lang="en-US" sz="3200" i="1" dirty="0" smtClean="0">
                <a:solidFill>
                  <a:srgbClr val="00B050"/>
                </a:solidFill>
              </a:rPr>
              <a:t>assemble</a:t>
            </a:r>
            <a:r>
              <a:rPr lang="en-US" sz="3200" i="1" dirty="0" smtClean="0">
                <a:solidFill>
                  <a:schemeClr val="bg1"/>
                </a:solidFill>
              </a:rPr>
              <a:t> </a:t>
            </a:r>
            <a:r>
              <a:rPr lang="en-US" sz="3200" i="1" dirty="0" smtClean="0">
                <a:solidFill>
                  <a:schemeClr val="tx2">
                    <a:lumMod val="50000"/>
                  </a:schemeClr>
                </a:solidFill>
              </a:rPr>
              <a:t>+ </a:t>
            </a:r>
            <a:r>
              <a:rPr lang="en-US" sz="3200" i="1" dirty="0" smtClean="0">
                <a:solidFill>
                  <a:schemeClr val="accent6">
                    <a:lumMod val="50000"/>
                  </a:schemeClr>
                </a:solidFill>
              </a:rPr>
              <a:t>link</a:t>
            </a:r>
            <a:endParaRPr lang="en-US" sz="3200" i="1" dirty="0">
              <a:solidFill>
                <a:schemeClr val="accent6">
                  <a:lumMod val="50000"/>
                </a:schemeClr>
              </a:solidFill>
            </a:endParaRPr>
          </a:p>
        </p:txBody>
      </p:sp>
      <p:sp>
        <p:nvSpPr>
          <p:cNvPr id="30" name="TextBox 29"/>
          <p:cNvSpPr txBox="1"/>
          <p:nvPr/>
        </p:nvSpPr>
        <p:spPr>
          <a:xfrm>
            <a:off x="5750267" y="4114800"/>
            <a:ext cx="1581780" cy="461665"/>
          </a:xfrm>
          <a:prstGeom prst="rect">
            <a:avLst/>
          </a:prstGeom>
          <a:noFill/>
        </p:spPr>
        <p:txBody>
          <a:bodyPr wrap="none" rtlCol="0">
            <a:spAutoFit/>
          </a:bodyPr>
          <a:lstStyle/>
          <a:p>
            <a:r>
              <a:rPr lang="en-US" sz="2400" i="1" dirty="0" smtClean="0">
                <a:solidFill>
                  <a:schemeClr val="tx2">
                    <a:lumMod val="50000"/>
                  </a:schemeClr>
                </a:solidFill>
              </a:rPr>
              <a:t>“It’s alive!”</a:t>
            </a:r>
          </a:p>
        </p:txBody>
      </p:sp>
      <p:sp>
        <p:nvSpPr>
          <p:cNvPr id="5" name="Rectangle 4"/>
          <p:cNvSpPr/>
          <p:nvPr/>
        </p:nvSpPr>
        <p:spPr>
          <a:xfrm>
            <a:off x="1457900" y="1367135"/>
            <a:ext cx="1056700" cy="461665"/>
          </a:xfrm>
          <a:prstGeom prst="rect">
            <a:avLst/>
          </a:prstGeom>
        </p:spPr>
        <p:txBody>
          <a:bodyPr wrap="none">
            <a:spAutoFit/>
          </a:bodyPr>
          <a:lstStyle/>
          <a:p>
            <a:r>
              <a:rPr lang="en-US" sz="2400" dirty="0" err="1">
                <a:solidFill>
                  <a:srgbClr val="FF0000"/>
                </a:solidFill>
              </a:rPr>
              <a:t>gcc</a:t>
            </a:r>
            <a:r>
              <a:rPr lang="en-US" sz="2400" dirty="0">
                <a:solidFill>
                  <a:srgbClr val="FF0000"/>
                </a:solidFill>
              </a:rPr>
              <a:t> -S</a:t>
            </a:r>
          </a:p>
        </p:txBody>
      </p:sp>
      <p:sp>
        <p:nvSpPr>
          <p:cNvPr id="32" name="Rectangle 31"/>
          <p:cNvSpPr/>
          <p:nvPr/>
        </p:nvSpPr>
        <p:spPr>
          <a:xfrm>
            <a:off x="3793873" y="1367135"/>
            <a:ext cx="1005403" cy="461665"/>
          </a:xfrm>
          <a:prstGeom prst="rect">
            <a:avLst/>
          </a:prstGeom>
        </p:spPr>
        <p:txBody>
          <a:bodyPr wrap="none">
            <a:spAutoFit/>
          </a:bodyPr>
          <a:lstStyle/>
          <a:p>
            <a:r>
              <a:rPr lang="en-US" sz="2400" dirty="0" err="1">
                <a:solidFill>
                  <a:schemeClr val="accent4"/>
                </a:solidFill>
              </a:rPr>
              <a:t>gcc</a:t>
            </a:r>
            <a:r>
              <a:rPr lang="en-US" sz="2400" dirty="0">
                <a:solidFill>
                  <a:schemeClr val="accent4"/>
                </a:solidFill>
              </a:rPr>
              <a:t> </a:t>
            </a:r>
            <a:r>
              <a:rPr lang="en-US" sz="2400" dirty="0" smtClean="0">
                <a:solidFill>
                  <a:schemeClr val="accent4"/>
                </a:solidFill>
              </a:rPr>
              <a:t>-c</a:t>
            </a:r>
            <a:endParaRPr lang="en-US" sz="2400" dirty="0">
              <a:solidFill>
                <a:schemeClr val="accent4"/>
              </a:solidFill>
            </a:endParaRPr>
          </a:p>
        </p:txBody>
      </p:sp>
      <p:sp>
        <p:nvSpPr>
          <p:cNvPr id="34" name="Rectangle 33"/>
          <p:cNvSpPr/>
          <p:nvPr/>
        </p:nvSpPr>
        <p:spPr>
          <a:xfrm>
            <a:off x="6063563" y="1367135"/>
            <a:ext cx="1023037" cy="461665"/>
          </a:xfrm>
          <a:prstGeom prst="rect">
            <a:avLst/>
          </a:prstGeom>
        </p:spPr>
        <p:txBody>
          <a:bodyPr wrap="none">
            <a:spAutoFit/>
          </a:bodyPr>
          <a:lstStyle/>
          <a:p>
            <a:r>
              <a:rPr lang="en-US" sz="2400" dirty="0" err="1">
                <a:solidFill>
                  <a:schemeClr val="accent6">
                    <a:lumMod val="50000"/>
                  </a:schemeClr>
                </a:solidFill>
              </a:rPr>
              <a:t>gcc</a:t>
            </a:r>
            <a:r>
              <a:rPr lang="en-US" sz="2400" dirty="0">
                <a:solidFill>
                  <a:schemeClr val="accent6">
                    <a:lumMod val="50000"/>
                  </a:schemeClr>
                </a:solidFill>
              </a:rPr>
              <a:t> </a:t>
            </a:r>
            <a:r>
              <a:rPr lang="en-US" sz="2400" dirty="0" smtClean="0">
                <a:solidFill>
                  <a:schemeClr val="accent6">
                    <a:lumMod val="50000"/>
                  </a:schemeClr>
                </a:solidFill>
              </a:rPr>
              <a:t>-o</a:t>
            </a:r>
            <a:endParaRPr lang="en-US" sz="2400" dirty="0">
              <a:solidFill>
                <a:schemeClr val="accent6">
                  <a:lumMod val="50000"/>
                </a:schemeClr>
              </a:solidFill>
            </a:endParaRPr>
          </a:p>
        </p:txBody>
      </p:sp>
    </p:spTree>
    <p:extLst>
      <p:ext uri="{BB962C8B-B14F-4D97-AF65-F5344CB8AC3E}">
        <p14:creationId xmlns:p14="http://schemas.microsoft.com/office/powerpoint/2010/main" val="1469045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990600"/>
            <a:ext cx="8915400" cy="4368487"/>
          </a:xfrm>
        </p:spPr>
        <p:txBody>
          <a:bodyPr>
            <a:normAutofit fontScale="92500"/>
          </a:bodyPr>
          <a:lstStyle/>
          <a:p>
            <a:pPr marL="0" indent="0">
              <a:buNone/>
            </a:pPr>
            <a:r>
              <a:rPr lang="en-GB" b="1" dirty="0" smtClean="0">
                <a:solidFill>
                  <a:schemeClr val="tx2">
                    <a:lumMod val="50000"/>
                  </a:schemeClr>
                </a:solidFill>
              </a:rPr>
              <a:t>Input:</a:t>
            </a:r>
            <a:r>
              <a:rPr lang="en-GB" dirty="0" smtClean="0">
                <a:solidFill>
                  <a:schemeClr val="tx2">
                    <a:lumMod val="50000"/>
                  </a:schemeClr>
                </a:solidFill>
              </a:rPr>
              <a:t> Assembly File (.s)</a:t>
            </a:r>
          </a:p>
          <a:p>
            <a:pPr marL="914400" indent="-457200"/>
            <a:r>
              <a:rPr lang="en-GB" sz="3333" dirty="0" smtClean="0">
                <a:solidFill>
                  <a:schemeClr val="tx2">
                    <a:lumMod val="50000"/>
                  </a:schemeClr>
                </a:solidFill>
              </a:rPr>
              <a:t>assembly instructions, pseudo-instructions</a:t>
            </a:r>
          </a:p>
          <a:p>
            <a:pPr marL="914400" indent="-457200"/>
            <a:r>
              <a:rPr lang="en-GB" sz="3333" dirty="0" smtClean="0">
                <a:solidFill>
                  <a:schemeClr val="tx2">
                    <a:lumMod val="50000"/>
                  </a:schemeClr>
                </a:solidFill>
              </a:rPr>
              <a:t>program data (strings, variables), layout directives</a:t>
            </a:r>
            <a:endParaRPr lang="en-GB" dirty="0" smtClean="0">
              <a:solidFill>
                <a:schemeClr val="tx2">
                  <a:lumMod val="50000"/>
                </a:schemeClr>
              </a:solidFill>
            </a:endParaRPr>
          </a:p>
          <a:p>
            <a:endParaRPr lang="en-GB" dirty="0" smtClean="0">
              <a:solidFill>
                <a:schemeClr val="tx2">
                  <a:lumMod val="50000"/>
                </a:schemeClr>
              </a:solidFill>
            </a:endParaRPr>
          </a:p>
          <a:p>
            <a:pPr marL="0" indent="0">
              <a:buNone/>
            </a:pPr>
            <a:r>
              <a:rPr lang="en-GB" b="1" dirty="0" smtClean="0">
                <a:solidFill>
                  <a:schemeClr val="tx2">
                    <a:lumMod val="50000"/>
                  </a:schemeClr>
                </a:solidFill>
              </a:rPr>
              <a:t>Output:</a:t>
            </a:r>
            <a:r>
              <a:rPr lang="en-GB" dirty="0" smtClean="0">
                <a:solidFill>
                  <a:schemeClr val="tx2">
                    <a:lumMod val="50000"/>
                  </a:schemeClr>
                </a:solidFill>
              </a:rPr>
              <a:t>  </a:t>
            </a:r>
            <a:r>
              <a:rPr lang="en-GB" dirty="0" smtClean="0">
                <a:solidFill>
                  <a:schemeClr val="tx2">
                    <a:lumMod val="50000"/>
                  </a:schemeClr>
                </a:solidFill>
                <a:sym typeface="Wingdings" pitchFamily="2" charset="2"/>
              </a:rPr>
              <a:t>Object File in binary machine code RISC-V</a:t>
            </a:r>
            <a:r>
              <a:rPr lang="en-GB" dirty="0" smtClean="0">
                <a:solidFill>
                  <a:schemeClr val="tx2">
                    <a:lumMod val="50000"/>
                  </a:schemeClr>
                </a:solidFill>
              </a:rPr>
              <a:t> </a:t>
            </a:r>
            <a:r>
              <a:rPr lang="en-GB" dirty="0">
                <a:solidFill>
                  <a:schemeClr val="tx2">
                    <a:lumMod val="50000"/>
                  </a:schemeClr>
                </a:solidFill>
              </a:rPr>
              <a:t>instructions in executable form</a:t>
            </a:r>
            <a:r>
              <a:rPr lang="en-GB" dirty="0">
                <a:solidFill>
                  <a:schemeClr val="tx2">
                    <a:lumMod val="50000"/>
                  </a:schemeClr>
                </a:solidFill>
                <a:sym typeface="Wingdings" pitchFamily="2" charset="2"/>
              </a:rPr>
              <a:t> </a:t>
            </a:r>
          </a:p>
          <a:p>
            <a:pPr marL="0" indent="0">
              <a:buNone/>
            </a:pPr>
            <a:r>
              <a:rPr lang="en-GB" dirty="0" smtClean="0">
                <a:solidFill>
                  <a:schemeClr val="tx2">
                    <a:lumMod val="50000"/>
                  </a:schemeClr>
                </a:solidFill>
                <a:sym typeface="Wingdings" pitchFamily="2" charset="2"/>
              </a:rPr>
              <a:t>	(</a:t>
            </a:r>
            <a:r>
              <a:rPr lang="en-GB" dirty="0" smtClean="0">
                <a:solidFill>
                  <a:schemeClr val="tx2">
                    <a:lumMod val="50000"/>
                  </a:schemeClr>
                </a:solidFill>
              </a:rPr>
              <a:t>.o </a:t>
            </a:r>
            <a:r>
              <a:rPr lang="en-GB" dirty="0">
                <a:solidFill>
                  <a:schemeClr val="tx2">
                    <a:lumMod val="50000"/>
                  </a:schemeClr>
                </a:solidFill>
              </a:rPr>
              <a:t>file in Unix, </a:t>
            </a:r>
            <a:r>
              <a:rPr lang="en-GB" dirty="0" smtClean="0">
                <a:solidFill>
                  <a:schemeClr val="tx2">
                    <a:lumMod val="50000"/>
                  </a:schemeClr>
                </a:solidFill>
              </a:rPr>
              <a:t>.</a:t>
            </a:r>
            <a:r>
              <a:rPr lang="en-GB" dirty="0" err="1">
                <a:solidFill>
                  <a:schemeClr val="tx2">
                    <a:lumMod val="50000"/>
                  </a:schemeClr>
                </a:solidFill>
              </a:rPr>
              <a:t>obj</a:t>
            </a:r>
            <a:r>
              <a:rPr lang="en-GB" dirty="0">
                <a:solidFill>
                  <a:schemeClr val="tx2">
                    <a:lumMod val="50000"/>
                  </a:schemeClr>
                </a:solidFill>
              </a:rPr>
              <a:t> in </a:t>
            </a:r>
            <a:r>
              <a:rPr lang="en-GB" dirty="0" smtClean="0">
                <a:solidFill>
                  <a:schemeClr val="tx2">
                    <a:lumMod val="50000"/>
                  </a:schemeClr>
                </a:solidFill>
              </a:rPr>
              <a:t>Windows)</a:t>
            </a:r>
          </a:p>
        </p:txBody>
      </p:sp>
      <p:sp>
        <p:nvSpPr>
          <p:cNvPr id="2" name="Title 1"/>
          <p:cNvSpPr>
            <a:spLocks noGrp="1"/>
          </p:cNvSpPr>
          <p:nvPr>
            <p:ph type="title"/>
            <p:custDataLst>
              <p:tags r:id="rId2"/>
            </p:custDataLst>
          </p:nvPr>
        </p:nvSpPr>
        <p:spPr/>
        <p:txBody>
          <a:bodyPr>
            <a:normAutofit/>
          </a:bodyPr>
          <a:lstStyle/>
          <a:p>
            <a:r>
              <a:rPr lang="en-US" dirty="0" smtClean="0">
                <a:solidFill>
                  <a:srgbClr val="00B050"/>
                </a:solidFill>
              </a:rPr>
              <a:t>Assembler</a:t>
            </a:r>
            <a:endParaRPr lang="en-US" dirty="0">
              <a:solidFill>
                <a:srgbClr val="00B050"/>
              </a:solidFill>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13</a:t>
            </a:fld>
            <a:endParaRPr lang="en-US"/>
          </a:p>
        </p:txBody>
      </p:sp>
      <p:sp>
        <p:nvSpPr>
          <p:cNvPr id="6" name="Text Box 5"/>
          <p:cNvSpPr txBox="1">
            <a:spLocks noChangeArrowheads="1"/>
          </p:cNvSpPr>
          <p:nvPr>
            <p:custDataLst>
              <p:tags r:id="rId3"/>
            </p:custDataLst>
          </p:nvPr>
        </p:nvSpPr>
        <p:spPr bwMode="auto">
          <a:xfrm>
            <a:off x="90487" y="5486400"/>
            <a:ext cx="2805113" cy="1244291"/>
          </a:xfrm>
          <a:prstGeom prst="rect">
            <a:avLst/>
          </a:prstGeom>
          <a:noFill/>
          <a:ln w="9525">
            <a:solidFill>
              <a:schemeClr val="accent4"/>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tx2">
                    <a:lumMod val="50000"/>
                  </a:schemeClr>
                </a:solidFill>
                <a:latin typeface="Consolas" pitchFamily="49" charset="0"/>
              </a:rPr>
              <a:t>addi</a:t>
            </a:r>
            <a:r>
              <a:rPr lang="en-US" sz="2500" dirty="0">
                <a:solidFill>
                  <a:schemeClr val="tx2">
                    <a:lumMod val="50000"/>
                  </a:schemeClr>
                </a:solidFill>
                <a:latin typeface="Consolas" pitchFamily="49" charset="0"/>
              </a:rPr>
              <a:t>	r5, r0, </a:t>
            </a:r>
            <a:r>
              <a:rPr lang="en-US" sz="2500" dirty="0" smtClean="0">
                <a:solidFill>
                  <a:schemeClr val="tx2">
                    <a:lumMod val="50000"/>
                  </a:schemeClr>
                </a:solidFill>
                <a:latin typeface="Consolas" pitchFamily="49" charset="0"/>
              </a:rPr>
              <a:t>10</a:t>
            </a:r>
            <a:endParaRPr lang="en-US" sz="2500" dirty="0">
              <a:solidFill>
                <a:schemeClr val="tx2">
                  <a:lumMod val="50000"/>
                </a:schemeClr>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tx2">
                    <a:lumMod val="50000"/>
                  </a:schemeClr>
                </a:solidFill>
                <a:latin typeface="Consolas" pitchFamily="49" charset="0"/>
              </a:rPr>
              <a:t>muli</a:t>
            </a:r>
            <a:r>
              <a:rPr lang="en-US" sz="2500" dirty="0">
                <a:solidFill>
                  <a:schemeClr val="tx2">
                    <a:lumMod val="50000"/>
                  </a:schemeClr>
                </a:solidFill>
                <a:latin typeface="Consolas" pitchFamily="49" charset="0"/>
              </a:rPr>
              <a:t>	r5, r5, </a:t>
            </a:r>
            <a:r>
              <a:rPr lang="en-US" sz="2500" dirty="0" smtClean="0">
                <a:solidFill>
                  <a:schemeClr val="tx2">
                    <a:lumMod val="50000"/>
                  </a:schemeClr>
                </a:solidFill>
                <a:latin typeface="Consolas" pitchFamily="49" charset="0"/>
              </a:rPr>
              <a:t>2</a:t>
            </a:r>
            <a:endParaRPr lang="en-US" sz="2500" dirty="0">
              <a:solidFill>
                <a:schemeClr val="tx2">
                  <a:lumMod val="50000"/>
                </a:schemeClr>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tx2">
                    <a:lumMod val="50000"/>
                  </a:schemeClr>
                </a:solidFill>
                <a:latin typeface="Consolas" pitchFamily="49" charset="0"/>
              </a:rPr>
              <a:t>addi</a:t>
            </a:r>
            <a:r>
              <a:rPr lang="en-US" sz="2500" dirty="0">
                <a:solidFill>
                  <a:schemeClr val="tx2">
                    <a:lumMod val="50000"/>
                  </a:schemeClr>
                </a:solidFill>
                <a:latin typeface="Consolas" pitchFamily="49" charset="0"/>
              </a:rPr>
              <a:t>	r5, r5, </a:t>
            </a:r>
            <a:r>
              <a:rPr lang="en-US" sz="2500" dirty="0" smtClean="0">
                <a:solidFill>
                  <a:schemeClr val="tx2">
                    <a:lumMod val="50000"/>
                  </a:schemeClr>
                </a:solidFill>
                <a:latin typeface="Consolas" pitchFamily="49" charset="0"/>
              </a:rPr>
              <a:t>15</a:t>
            </a:r>
            <a:endParaRPr lang="en-US" sz="2500" dirty="0">
              <a:solidFill>
                <a:schemeClr val="tx2">
                  <a:lumMod val="50000"/>
                </a:schemeClr>
              </a:solidFill>
              <a:latin typeface="Consolas" pitchFamily="49" charset="0"/>
            </a:endParaRPr>
          </a:p>
        </p:txBody>
      </p:sp>
      <p:cxnSp>
        <p:nvCxnSpPr>
          <p:cNvPr id="7" name="Straight Arrow Connector 6"/>
          <p:cNvCxnSpPr/>
          <p:nvPr>
            <p:custDataLst>
              <p:tags r:id="rId4"/>
            </p:custDataLst>
          </p:nvPr>
        </p:nvCxnSpPr>
        <p:spPr>
          <a:xfrm>
            <a:off x="2743200" y="6108545"/>
            <a:ext cx="609600" cy="0"/>
          </a:xfrm>
          <a:prstGeom prst="straightConnector1">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 Box 7">
            <a:extLst>
              <a:ext uri="{FF2B5EF4-FFF2-40B4-BE49-F238E27FC236}">
                <a16:creationId xmlns:a16="http://schemas.microsoft.com/office/drawing/2014/main" id="{0F0D8A03-4AEF-C54A-90BB-20C15D4DFF30}"/>
              </a:ext>
            </a:extLst>
          </p:cNvPr>
          <p:cNvSpPr txBox="1">
            <a:spLocks noChangeArrowheads="1"/>
          </p:cNvSpPr>
          <p:nvPr>
            <p:custDataLst>
              <p:tags r:id="rId5"/>
            </p:custDataLst>
          </p:nvPr>
        </p:nvSpPr>
        <p:spPr bwMode="auto">
          <a:xfrm>
            <a:off x="3352800" y="5495677"/>
            <a:ext cx="6417035" cy="1130761"/>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53A016"/>
                </a:solidFill>
                <a:latin typeface="Consolas" pitchFamily="49" charset="0"/>
              </a:rPr>
              <a:t>00000000101000000000001010010011</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53A016"/>
                </a:solidFill>
                <a:latin typeface="Consolas" pitchFamily="49" charset="0"/>
              </a:rPr>
              <a:t>00000000001000101000001010000000</a:t>
            </a:r>
            <a:endParaRPr lang="en-US" sz="2500" dirty="0">
              <a:solidFill>
                <a:srgbClr val="53A016"/>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53A016"/>
                </a:solidFill>
                <a:latin typeface="Consolas" pitchFamily="49" charset="0"/>
              </a:rPr>
              <a:t>00000000111100101000001010010011</a:t>
            </a:r>
          </a:p>
        </p:txBody>
      </p:sp>
    </p:spTree>
    <p:extLst>
      <p:ext uri="{BB962C8B-B14F-4D97-AF65-F5344CB8AC3E}">
        <p14:creationId xmlns:p14="http://schemas.microsoft.com/office/powerpoint/2010/main" val="2094928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9" name="Rectangle 3"/>
          <p:cNvSpPr>
            <a:spLocks noGrp="1" noChangeArrowheads="1"/>
          </p:cNvSpPr>
          <p:nvPr>
            <p:ph idx="1"/>
            <p:custDataLst>
              <p:tags r:id="rId1"/>
            </p:custDataLst>
          </p:nvPr>
        </p:nvSpPr>
        <p:spPr>
          <a:ln/>
        </p:spPr>
        <p:txBody>
          <a:bodyPr lIns="0" tIns="0" rIns="0" bIns="0">
            <a:noAutofit/>
          </a:bodyPr>
          <a:lstStyle/>
          <a:p>
            <a:pPr marL="0" indent="0" defTabSz="457200">
              <a:lnSpc>
                <a:spcPct val="92000"/>
              </a:lnSpc>
              <a:buSzPct val="147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ADD, </a:t>
            </a:r>
            <a:r>
              <a:rPr lang="en-GB" sz="2800" dirty="0"/>
              <a:t>SUB</a:t>
            </a:r>
            <a:r>
              <a:rPr lang="en-GB" sz="2800" dirty="0" smtClean="0"/>
              <a:t>, </a:t>
            </a:r>
            <a:r>
              <a:rPr lang="en-GB" sz="2800" dirty="0"/>
              <a:t>AND, OR, </a:t>
            </a:r>
            <a:r>
              <a:rPr lang="en-GB" sz="2800" dirty="0" smtClean="0"/>
              <a:t>XOR, SLT</a:t>
            </a:r>
            <a:r>
              <a:rPr lang="en-GB" sz="2800" dirty="0"/>
              <a:t>, SLTU</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ADDI, </a:t>
            </a:r>
            <a:r>
              <a:rPr lang="en-GB" sz="2800" dirty="0" smtClean="0"/>
              <a:t>ANDI</a:t>
            </a:r>
            <a:r>
              <a:rPr lang="en-GB" sz="2800" dirty="0"/>
              <a:t>, ORI, XORI, LUI, SLL, </a:t>
            </a:r>
            <a:r>
              <a:rPr lang="en-GB" sz="2800" dirty="0" smtClean="0"/>
              <a:t>SRL, SLTI</a:t>
            </a:r>
            <a:r>
              <a:rPr lang="en-GB" sz="2800" dirty="0"/>
              <a:t>, SLTIU</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rgbClr val="7030A0"/>
                </a:solidFill>
              </a:rPr>
              <a:t>MUL, DIV</a:t>
            </a:r>
          </a:p>
          <a:p>
            <a:pPr marL="0" indent="0" defTabSz="457200">
              <a:lnSpc>
                <a:spcPct val="92000"/>
              </a:lnSpc>
              <a:buSzPct val="147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LW</a:t>
            </a:r>
            <a:r>
              <a:rPr lang="en-GB" sz="2800" dirty="0"/>
              <a:t>, LH, LB, LHU, LBU</a:t>
            </a:r>
            <a:r>
              <a:rPr lang="en-GB" sz="2800" dirty="0" smtClean="0"/>
              <a:t>,</a:t>
            </a:r>
            <a:endParaRPr lang="en-GB" sz="28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SW, SH, </a:t>
            </a:r>
            <a:r>
              <a:rPr lang="en-GB" sz="2800" dirty="0" smtClean="0"/>
              <a:t>SB</a:t>
            </a:r>
          </a:p>
          <a:p>
            <a:pPr marL="0" indent="0" defTabSz="457200">
              <a:lnSpc>
                <a:spcPct val="92000"/>
              </a:lnSpc>
              <a:buSzPct val="147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BEQ</a:t>
            </a:r>
            <a:r>
              <a:rPr lang="en-GB" sz="2800" dirty="0"/>
              <a:t>, BNE, </a:t>
            </a:r>
            <a:r>
              <a:rPr lang="en-GB" sz="2800" dirty="0" smtClean="0"/>
              <a:t>BLE, BLT, BGE</a:t>
            </a:r>
            <a:endParaRPr lang="en-GB" sz="28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JAL</a:t>
            </a:r>
            <a:r>
              <a:rPr lang="en-GB" sz="2800" dirty="0"/>
              <a:t>, </a:t>
            </a:r>
            <a:r>
              <a:rPr lang="en-GB" sz="2800" dirty="0" smtClean="0"/>
              <a:t>JALR</a:t>
            </a:r>
            <a:endParaRPr lang="en-GB" sz="2800" dirty="0" smtClean="0">
              <a:solidFill>
                <a:srgbClr val="7030A0"/>
              </a:solidFill>
            </a:endParaRPr>
          </a:p>
          <a:p>
            <a:pPr marL="12700"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Special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solidFill>
                  <a:srgbClr val="7030A0"/>
                </a:solidFill>
              </a:rPr>
              <a:t>LR, </a:t>
            </a:r>
            <a:r>
              <a:rPr lang="en-US" sz="2800" dirty="0">
                <a:solidFill>
                  <a:srgbClr val="7030A0"/>
                </a:solidFill>
              </a:rPr>
              <a:t>SC, </a:t>
            </a:r>
            <a:r>
              <a:rPr lang="en-US" sz="2800" dirty="0" smtClean="0">
                <a:solidFill>
                  <a:srgbClr val="7030A0"/>
                </a:solidFill>
              </a:rPr>
              <a:t>SCALL</a:t>
            </a:r>
            <a:r>
              <a:rPr lang="en-US" sz="2800" dirty="0">
                <a:solidFill>
                  <a:srgbClr val="7030A0"/>
                </a:solidFill>
              </a:rPr>
              <a:t>, </a:t>
            </a:r>
            <a:r>
              <a:rPr lang="en-US" sz="2800" dirty="0" smtClean="0">
                <a:solidFill>
                  <a:srgbClr val="7030A0"/>
                </a:solidFill>
              </a:rPr>
              <a:t>SBREAK</a:t>
            </a:r>
            <a:endParaRPr lang="en-US" sz="2800" dirty="0">
              <a:solidFill>
                <a:srgbClr val="7030A0"/>
              </a:solidFill>
            </a:endParaRPr>
          </a:p>
        </p:txBody>
      </p:sp>
      <p:sp>
        <p:nvSpPr>
          <p:cNvPr id="4" name="Title 3"/>
          <p:cNvSpPr>
            <a:spLocks noGrp="1"/>
          </p:cNvSpPr>
          <p:nvPr>
            <p:ph type="title"/>
            <p:custDataLst>
              <p:tags r:id="rId2"/>
            </p:custDataLst>
          </p:nvPr>
        </p:nvSpPr>
        <p:spPr/>
        <p:txBody>
          <a:bodyPr>
            <a:normAutofit/>
          </a:bodyPr>
          <a:lstStyle/>
          <a:p>
            <a:r>
              <a:rPr lang="en-GB" dirty="0" smtClean="0"/>
              <a:t>RISC-V Assembly Instructions</a:t>
            </a:r>
            <a:endParaRPr lang="en-US" dirty="0"/>
          </a:p>
        </p:txBody>
      </p:sp>
      <p:sp>
        <p:nvSpPr>
          <p:cNvPr id="2" name="Slide Number Placeholder 1"/>
          <p:cNvSpPr>
            <a:spLocks noGrp="1"/>
          </p:cNvSpPr>
          <p:nvPr>
            <p:ph type="sldNum" sz="quarter" idx="10"/>
          </p:nvPr>
        </p:nvSpPr>
        <p:spPr/>
        <p:txBody>
          <a:bodyPr/>
          <a:lstStyle/>
          <a:p>
            <a:fld id="{DAD0A56F-BD0F-4BDF-9912-D1E89E9626C0}" type="slidenum">
              <a:rPr lang="en-US" smtClean="0"/>
              <a:t>14</a:t>
            </a:fld>
            <a:endParaRPr lang="en-US"/>
          </a:p>
        </p:txBody>
      </p:sp>
    </p:spTree>
    <p:extLst>
      <p:ext uri="{BB962C8B-B14F-4D97-AF65-F5344CB8AC3E}">
        <p14:creationId xmlns:p14="http://schemas.microsoft.com/office/powerpoint/2010/main" val="572707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201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20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838200"/>
            <a:ext cx="9067800" cy="6400800"/>
          </a:xfrm>
        </p:spPr>
        <p:txBody>
          <a:bodyPr>
            <a:normAutofit fontScale="77500" lnSpcReduction="20000"/>
          </a:bodyPr>
          <a:lstStyle/>
          <a:p>
            <a:pPr marL="0" indent="0">
              <a:buNone/>
            </a:pPr>
            <a:r>
              <a:rPr lang="en-US" dirty="0" smtClean="0">
                <a:solidFill>
                  <a:schemeClr val="tx2">
                    <a:lumMod val="50000"/>
                  </a:schemeClr>
                </a:solidFill>
              </a:rPr>
              <a:t>Assembly shorthand, technically not machine instructions, but easily converted into 1+ instructions that are</a:t>
            </a:r>
          </a:p>
          <a:p>
            <a:pPr marL="0" indent="0">
              <a:buNone/>
            </a:pPr>
            <a:endParaRPr lang="en-US" dirty="0" smtClean="0">
              <a:solidFill>
                <a:schemeClr val="tx2">
                  <a:lumMod val="50000"/>
                </a:schemeClr>
              </a:solidFill>
            </a:endParaRPr>
          </a:p>
          <a:p>
            <a:pPr marL="0" indent="0">
              <a:buNone/>
            </a:pPr>
            <a:r>
              <a:rPr lang="en-US" u="sng" dirty="0" smtClean="0">
                <a:solidFill>
                  <a:schemeClr val="tx2">
                    <a:lumMod val="50000"/>
                  </a:schemeClr>
                </a:solidFill>
              </a:rPr>
              <a:t>Pseudo-Insns</a:t>
            </a:r>
            <a:r>
              <a:rPr lang="en-US" u="sng" dirty="0">
                <a:solidFill>
                  <a:schemeClr val="tx2">
                    <a:lumMod val="50000"/>
                  </a:schemeClr>
                </a:solidFill>
              </a:rPr>
              <a:t>	</a:t>
            </a:r>
            <a:r>
              <a:rPr lang="en-US" u="sng" dirty="0" smtClean="0">
                <a:solidFill>
                  <a:schemeClr val="tx2">
                    <a:lumMod val="50000"/>
                  </a:schemeClr>
                </a:solidFill>
              </a:rPr>
              <a:t>Actual Insns	</a:t>
            </a:r>
            <a:r>
              <a:rPr lang="en-US" u="sng" dirty="0" smtClean="0">
                <a:solidFill>
                  <a:schemeClr val="accent1"/>
                </a:solidFill>
              </a:rPr>
              <a:t>	Functionality	</a:t>
            </a:r>
          </a:p>
          <a:p>
            <a:pPr marL="0" indent="0">
              <a:buNone/>
            </a:pPr>
            <a:r>
              <a:rPr lang="en-US" sz="3100" dirty="0" smtClean="0">
                <a:solidFill>
                  <a:schemeClr val="tx2">
                    <a:lumMod val="50000"/>
                  </a:schemeClr>
                </a:solidFill>
              </a:rPr>
              <a:t>NOP 				</a:t>
            </a:r>
            <a:r>
              <a:rPr lang="en-US" sz="3100" dirty="0" smtClean="0">
                <a:solidFill>
                  <a:schemeClr val="tx2">
                    <a:lumMod val="50000"/>
                  </a:schemeClr>
                </a:solidFill>
              </a:rPr>
              <a:t>ADDI</a:t>
            </a:r>
            <a:r>
              <a:rPr lang="en-US" sz="3100" dirty="0" smtClean="0">
                <a:solidFill>
                  <a:schemeClr val="tx2">
                    <a:lumMod val="50000"/>
                  </a:schemeClr>
                </a:solidFill>
              </a:rPr>
              <a:t> </a:t>
            </a:r>
            <a:r>
              <a:rPr lang="en-US" sz="3100" dirty="0" smtClean="0">
                <a:solidFill>
                  <a:schemeClr val="tx2">
                    <a:lumMod val="50000"/>
                  </a:schemeClr>
                </a:solidFill>
              </a:rPr>
              <a:t>x0, x0, </a:t>
            </a:r>
            <a:r>
              <a:rPr lang="en-US" sz="3100" dirty="0" smtClean="0">
                <a:solidFill>
                  <a:schemeClr val="tx2">
                    <a:lumMod val="50000"/>
                  </a:schemeClr>
                </a:solidFill>
              </a:rPr>
              <a:t>0</a:t>
            </a:r>
            <a:r>
              <a:rPr lang="en-US" sz="3100" dirty="0" smtClean="0">
                <a:solidFill>
                  <a:schemeClr val="tx2">
                    <a:lumMod val="50000"/>
                  </a:schemeClr>
                </a:solidFill>
              </a:rPr>
              <a:t>	</a:t>
            </a:r>
            <a:r>
              <a:rPr lang="en-US" sz="3100" dirty="0" smtClean="0">
                <a:solidFill>
                  <a:schemeClr val="accent1"/>
                </a:solidFill>
              </a:rPr>
              <a:t># </a:t>
            </a:r>
            <a:r>
              <a:rPr lang="en-US" sz="3100" dirty="0">
                <a:solidFill>
                  <a:schemeClr val="accent1"/>
                </a:solidFill>
              </a:rPr>
              <a:t>do nothing</a:t>
            </a:r>
            <a:endParaRPr lang="en-US" sz="3100" dirty="0" smtClean="0">
              <a:solidFill>
                <a:schemeClr val="accent1"/>
              </a:solidFill>
            </a:endParaRPr>
          </a:p>
          <a:p>
            <a:pPr marL="0" indent="0">
              <a:buNone/>
            </a:pPr>
            <a:endParaRPr lang="en-US" sz="3100" dirty="0" smtClean="0">
              <a:solidFill>
                <a:schemeClr val="tx2">
                  <a:lumMod val="50000"/>
                </a:schemeClr>
              </a:solidFill>
            </a:endParaRPr>
          </a:p>
          <a:p>
            <a:pPr marL="0" indent="0">
              <a:buNone/>
            </a:pPr>
            <a:r>
              <a:rPr lang="en-US" sz="3100" dirty="0" smtClean="0">
                <a:solidFill>
                  <a:schemeClr val="tx2">
                    <a:lumMod val="50000"/>
                  </a:schemeClr>
                </a:solidFill>
              </a:rPr>
              <a:t>MV </a:t>
            </a:r>
            <a:r>
              <a:rPr lang="en-US" sz="3100" dirty="0" err="1" smtClean="0">
                <a:solidFill>
                  <a:schemeClr val="tx2">
                    <a:lumMod val="50000"/>
                  </a:schemeClr>
                </a:solidFill>
              </a:rPr>
              <a:t>reg</a:t>
            </a:r>
            <a:r>
              <a:rPr lang="en-US" sz="3100" dirty="0" smtClean="0">
                <a:solidFill>
                  <a:schemeClr val="tx2">
                    <a:lumMod val="50000"/>
                  </a:schemeClr>
                </a:solidFill>
              </a:rPr>
              <a:t>, </a:t>
            </a:r>
            <a:r>
              <a:rPr lang="en-US" sz="3100" dirty="0" err="1" smtClean="0">
                <a:solidFill>
                  <a:schemeClr val="tx2">
                    <a:lumMod val="50000"/>
                  </a:schemeClr>
                </a:solidFill>
              </a:rPr>
              <a:t>reg</a:t>
            </a:r>
            <a:r>
              <a:rPr lang="en-US" sz="3100" dirty="0" smtClean="0">
                <a:solidFill>
                  <a:schemeClr val="tx2">
                    <a:lumMod val="50000"/>
                  </a:schemeClr>
                </a:solidFill>
              </a:rPr>
              <a:t> 			ADD </a:t>
            </a:r>
            <a:r>
              <a:rPr lang="en-US" sz="3100" dirty="0">
                <a:solidFill>
                  <a:schemeClr val="tx2">
                    <a:lumMod val="50000"/>
                  </a:schemeClr>
                </a:solidFill>
              </a:rPr>
              <a:t>r2, r0, r1 </a:t>
            </a:r>
            <a:r>
              <a:rPr lang="en-US" sz="3100" dirty="0" smtClean="0">
                <a:solidFill>
                  <a:schemeClr val="tx2">
                    <a:lumMod val="50000"/>
                  </a:schemeClr>
                </a:solidFill>
              </a:rPr>
              <a:t>	</a:t>
            </a:r>
            <a:r>
              <a:rPr lang="en-US" sz="3100" dirty="0" smtClean="0">
                <a:solidFill>
                  <a:schemeClr val="accent1"/>
                </a:solidFill>
              </a:rPr>
              <a:t># copy between </a:t>
            </a:r>
            <a:r>
              <a:rPr lang="en-US" sz="3100" dirty="0" err="1" smtClean="0">
                <a:solidFill>
                  <a:schemeClr val="accent1"/>
                </a:solidFill>
              </a:rPr>
              <a:t>regs</a:t>
            </a:r>
            <a:endParaRPr lang="en-US" sz="3100" dirty="0" smtClean="0">
              <a:solidFill>
                <a:schemeClr val="accent1"/>
              </a:solidFill>
            </a:endParaRPr>
          </a:p>
          <a:p>
            <a:pPr marL="228600" lvl="1" indent="0">
              <a:buNone/>
            </a:pPr>
            <a:endParaRPr lang="en-US" sz="3100" dirty="0" smtClean="0">
              <a:solidFill>
                <a:schemeClr val="tx2">
                  <a:lumMod val="50000"/>
                </a:schemeClr>
              </a:solidFill>
            </a:endParaRPr>
          </a:p>
          <a:p>
            <a:pPr marL="0" indent="0">
              <a:buNone/>
            </a:pPr>
            <a:r>
              <a:rPr lang="en-US" sz="3100" dirty="0" smtClean="0">
                <a:solidFill>
                  <a:schemeClr val="tx2">
                    <a:lumMod val="50000"/>
                  </a:schemeClr>
                </a:solidFill>
              </a:rPr>
              <a:t>LI </a:t>
            </a:r>
            <a:r>
              <a:rPr lang="en-US" sz="3100" dirty="0" err="1" smtClean="0">
                <a:solidFill>
                  <a:schemeClr val="tx2">
                    <a:lumMod val="50000"/>
                  </a:schemeClr>
                </a:solidFill>
              </a:rPr>
              <a:t>reg</a:t>
            </a:r>
            <a:r>
              <a:rPr lang="en-US" sz="3100" dirty="0" smtClean="0">
                <a:solidFill>
                  <a:schemeClr val="tx2">
                    <a:lumMod val="50000"/>
                  </a:schemeClr>
                </a:solidFill>
              </a:rPr>
              <a:t>, 0x45678 		LUI </a:t>
            </a:r>
            <a:r>
              <a:rPr lang="en-US" sz="3100" dirty="0" err="1" smtClean="0">
                <a:solidFill>
                  <a:schemeClr val="tx2">
                    <a:lumMod val="50000"/>
                  </a:schemeClr>
                </a:solidFill>
              </a:rPr>
              <a:t>reg</a:t>
            </a:r>
            <a:r>
              <a:rPr lang="en-US" sz="3100" dirty="0" smtClean="0">
                <a:solidFill>
                  <a:schemeClr val="tx2">
                    <a:lumMod val="50000"/>
                  </a:schemeClr>
                </a:solidFill>
              </a:rPr>
              <a:t>, 0x4 		</a:t>
            </a:r>
            <a:r>
              <a:rPr lang="en-US" sz="3100" dirty="0" smtClean="0">
                <a:solidFill>
                  <a:schemeClr val="accent1"/>
                </a:solidFill>
              </a:rPr>
              <a:t>#load immediate</a:t>
            </a:r>
            <a:endParaRPr lang="en-US" sz="3100" dirty="0">
              <a:solidFill>
                <a:schemeClr val="accent1"/>
              </a:solidFill>
            </a:endParaRPr>
          </a:p>
          <a:p>
            <a:pPr marL="0" indent="0">
              <a:buNone/>
            </a:pPr>
            <a:r>
              <a:rPr lang="en-US" sz="3100" dirty="0" smtClean="0">
                <a:solidFill>
                  <a:schemeClr val="tx2">
                    <a:lumMod val="50000"/>
                  </a:schemeClr>
                </a:solidFill>
              </a:rPr>
              <a:t>					ORI </a:t>
            </a:r>
            <a:r>
              <a:rPr lang="en-US" sz="3100" dirty="0" err="1" smtClean="0">
                <a:solidFill>
                  <a:schemeClr val="tx2">
                    <a:lumMod val="50000"/>
                  </a:schemeClr>
                </a:solidFill>
              </a:rPr>
              <a:t>reg</a:t>
            </a:r>
            <a:r>
              <a:rPr lang="en-US" sz="3100" dirty="0" smtClean="0">
                <a:solidFill>
                  <a:schemeClr val="tx2">
                    <a:lumMod val="50000"/>
                  </a:schemeClr>
                </a:solidFill>
              </a:rPr>
              <a:t>, </a:t>
            </a:r>
            <a:r>
              <a:rPr lang="en-US" sz="3100" dirty="0" err="1" smtClean="0">
                <a:solidFill>
                  <a:schemeClr val="tx2">
                    <a:lumMod val="50000"/>
                  </a:schemeClr>
                </a:solidFill>
              </a:rPr>
              <a:t>reg</a:t>
            </a:r>
            <a:r>
              <a:rPr lang="en-US" sz="3100" dirty="0" smtClean="0">
                <a:solidFill>
                  <a:schemeClr val="tx2">
                    <a:lumMod val="50000"/>
                  </a:schemeClr>
                </a:solidFill>
              </a:rPr>
              <a:t>, 0x5678 </a:t>
            </a:r>
          </a:p>
          <a:p>
            <a:pPr marL="0" indent="0">
              <a:buNone/>
            </a:pPr>
            <a:endParaRPr lang="en-US" sz="3100" dirty="0" smtClean="0">
              <a:solidFill>
                <a:schemeClr val="tx2">
                  <a:lumMod val="50000"/>
                </a:schemeClr>
              </a:solidFill>
            </a:endParaRPr>
          </a:p>
          <a:p>
            <a:pPr marL="0" indent="0">
              <a:buNone/>
            </a:pPr>
            <a:r>
              <a:rPr lang="en-US" sz="3100" dirty="0" smtClean="0">
                <a:solidFill>
                  <a:schemeClr val="tx2">
                    <a:lumMod val="50000"/>
                  </a:schemeClr>
                </a:solidFill>
              </a:rPr>
              <a:t>LA </a:t>
            </a:r>
            <a:r>
              <a:rPr lang="en-US" sz="3100" dirty="0" err="1" smtClean="0">
                <a:solidFill>
                  <a:schemeClr val="tx2">
                    <a:lumMod val="50000"/>
                  </a:schemeClr>
                </a:solidFill>
              </a:rPr>
              <a:t>reg</a:t>
            </a:r>
            <a:r>
              <a:rPr lang="en-US" sz="3100" dirty="0" smtClean="0">
                <a:solidFill>
                  <a:schemeClr val="tx2">
                    <a:lumMod val="50000"/>
                  </a:schemeClr>
                </a:solidFill>
              </a:rPr>
              <a:t>, label							</a:t>
            </a:r>
            <a:r>
              <a:rPr lang="en-US" sz="3100" dirty="0" smtClean="0">
                <a:solidFill>
                  <a:srgbClr val="0070C0"/>
                </a:solidFill>
              </a:rPr>
              <a:t># load address (32 bits)</a:t>
            </a:r>
            <a:endParaRPr lang="en-US" sz="3100" dirty="0" smtClean="0">
              <a:solidFill>
                <a:schemeClr val="tx2"/>
              </a:solidFill>
            </a:endParaRPr>
          </a:p>
          <a:p>
            <a:pPr marL="0" indent="0">
              <a:buNone/>
            </a:pPr>
            <a:endParaRPr lang="en-US" sz="3100" dirty="0">
              <a:solidFill>
                <a:schemeClr val="tx2"/>
              </a:solidFill>
            </a:endParaRPr>
          </a:p>
          <a:p>
            <a:pPr marL="0" indent="0">
              <a:buNone/>
            </a:pPr>
            <a:r>
              <a:rPr lang="en-US" sz="3100" dirty="0" smtClean="0">
                <a:solidFill>
                  <a:schemeClr val="tx2"/>
                </a:solidFill>
              </a:rPr>
              <a:t>B label</a:t>
            </a:r>
            <a:r>
              <a:rPr lang="en-US" sz="3100" dirty="0" smtClean="0">
                <a:solidFill>
                  <a:schemeClr val="tx2"/>
                </a:solidFill>
              </a:rPr>
              <a:t>				</a:t>
            </a:r>
            <a:r>
              <a:rPr lang="en-US" sz="3100" dirty="0" smtClean="0">
                <a:solidFill>
                  <a:schemeClr val="tx2"/>
                </a:solidFill>
              </a:rPr>
              <a:t>BEQ x0, x0, label</a:t>
            </a:r>
            <a:r>
              <a:rPr lang="en-US" sz="3100" dirty="0" smtClean="0">
                <a:solidFill>
                  <a:schemeClr val="tx2"/>
                </a:solidFill>
              </a:rPr>
              <a:t>	</a:t>
            </a:r>
            <a:r>
              <a:rPr lang="en-US" sz="3100" dirty="0" smtClean="0">
                <a:solidFill>
                  <a:srgbClr val="0070C0"/>
                </a:solidFill>
              </a:rPr>
              <a:t># </a:t>
            </a:r>
            <a:r>
              <a:rPr lang="en-US" sz="3100" dirty="0" smtClean="0">
                <a:solidFill>
                  <a:srgbClr val="0070C0"/>
                </a:solidFill>
              </a:rPr>
              <a:t>unconditional branch</a:t>
            </a:r>
          </a:p>
          <a:p>
            <a:pPr marL="0" indent="0">
              <a:buNone/>
            </a:pPr>
            <a:endParaRPr lang="en-US" sz="3100" dirty="0" smtClean="0">
              <a:solidFill>
                <a:schemeClr val="tx2">
                  <a:lumMod val="50000"/>
                </a:schemeClr>
              </a:solidFill>
            </a:endParaRPr>
          </a:p>
          <a:p>
            <a:pPr marL="0" indent="0">
              <a:buNone/>
            </a:pPr>
            <a:endParaRPr lang="en-US" i="1" dirty="0" smtClean="0">
              <a:solidFill>
                <a:schemeClr val="tx2">
                  <a:lumMod val="50000"/>
                </a:schemeClr>
              </a:solidFill>
            </a:endParaRPr>
          </a:p>
          <a:p>
            <a:pPr marL="0" indent="0">
              <a:buNone/>
            </a:pPr>
            <a:r>
              <a:rPr lang="en-US" i="1" dirty="0" smtClean="0">
                <a:solidFill>
                  <a:schemeClr val="tx2">
                    <a:lumMod val="50000"/>
                  </a:schemeClr>
                </a:solidFill>
              </a:rPr>
              <a:t>+ a few more</a:t>
            </a:r>
            <a:r>
              <a:rPr lang="is-IS" i="1" dirty="0" smtClean="0">
                <a:solidFill>
                  <a:schemeClr val="tx2">
                    <a:lumMod val="50000"/>
                  </a:schemeClr>
                </a:solidFill>
              </a:rPr>
              <a:t>…</a:t>
            </a:r>
            <a:endParaRPr lang="en-US" i="1" dirty="0" smtClean="0">
              <a:solidFill>
                <a:schemeClr val="tx2">
                  <a:lumMod val="50000"/>
                </a:schemeClr>
              </a:solidFill>
            </a:endParaRPr>
          </a:p>
        </p:txBody>
      </p:sp>
      <p:sp>
        <p:nvSpPr>
          <p:cNvPr id="2" name="Title 1"/>
          <p:cNvSpPr>
            <a:spLocks noGrp="1"/>
          </p:cNvSpPr>
          <p:nvPr>
            <p:ph type="title"/>
            <p:custDataLst>
              <p:tags r:id="rId2"/>
            </p:custDataLst>
          </p:nvPr>
        </p:nvSpPr>
        <p:spPr>
          <a:xfrm>
            <a:off x="91440" y="0"/>
            <a:ext cx="8961120" cy="887417"/>
          </a:xfrm>
        </p:spPr>
        <p:txBody>
          <a:bodyPr>
            <a:normAutofit/>
          </a:bodyPr>
          <a:lstStyle/>
          <a:p>
            <a:r>
              <a:rPr lang="en-US" dirty="0" smtClean="0"/>
              <a:t>Pseudo-Instructions</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15</a:t>
            </a:fld>
            <a:endParaRPr lang="en-US"/>
          </a:p>
        </p:txBody>
      </p:sp>
    </p:spTree>
    <p:extLst>
      <p:ext uri="{BB962C8B-B14F-4D97-AF65-F5344CB8AC3E}">
        <p14:creationId xmlns:p14="http://schemas.microsoft.com/office/powerpoint/2010/main" val="3186081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3554" name="Rectangle 2"/>
          <p:cNvSpPr>
            <a:spLocks noGrp="1" noChangeArrowheads="1"/>
          </p:cNvSpPr>
          <p:nvPr>
            <p:ph type="title"/>
          </p:nvPr>
        </p:nvSpPr>
        <p:spPr>
          <a:xfrm>
            <a:off x="661988" y="0"/>
            <a:ext cx="7773987" cy="700088"/>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defTabSz="457200">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Program Layout</a:t>
            </a:r>
          </a:p>
        </p:txBody>
      </p:sp>
      <p:sp>
        <p:nvSpPr>
          <p:cNvPr id="2583555" name="Rectangle 3"/>
          <p:cNvSpPr>
            <a:spLocks noGrp="1" noChangeArrowheads="1"/>
          </p:cNvSpPr>
          <p:nvPr>
            <p:ph type="body" idx="1"/>
          </p:nvPr>
        </p:nvSpPr>
        <p:spPr>
          <a:xfrm>
            <a:off x="215900" y="1131889"/>
            <a:ext cx="5499100" cy="4457695"/>
          </a:xfrm>
          <a:ln/>
          <a:extLst>
            <a:ext uri="{91240B29-F687-4F45-9708-019B960494DF}">
              <a14:hiddenLine xmlns:a14="http://schemas.microsoft.com/office/drawing/2010/main" w="9525">
                <a:solidFill>
                  <a:srgbClr val="000000"/>
                </a:solidFill>
                <a:round/>
                <a:headEnd/>
                <a:tailEnd/>
              </a14:hiddenLine>
            </a:ext>
          </a:extLst>
        </p:spPr>
        <p:txBody>
          <a:bodyPr wrap="square" lIns="0" tIns="0" rIns="0" bIns="0">
            <a:spAutoFit/>
          </a:bodyPr>
          <a:lstStyle/>
          <a:p>
            <a:pPr marL="339725" indent="-339725" defTabSz="457200">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Programs consist of </a:t>
            </a:r>
            <a:r>
              <a:rPr lang="en-GB" dirty="0">
                <a:solidFill>
                  <a:schemeClr val="accent1"/>
                </a:solidFill>
              </a:rPr>
              <a:t>segments </a:t>
            </a:r>
            <a:r>
              <a:rPr lang="en-GB" dirty="0"/>
              <a:t>used for different purposes</a:t>
            </a:r>
          </a:p>
          <a:p>
            <a:pPr marL="739775" lvl="1" indent="-282575" defTabSz="457200">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Text: </a:t>
            </a:r>
            <a:r>
              <a:rPr lang="en-GB" dirty="0"/>
              <a:t>holds instructions</a:t>
            </a:r>
          </a:p>
          <a:p>
            <a:pPr marL="739775" lvl="1" indent="-282575" defTabSz="457200">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Data: </a:t>
            </a:r>
            <a:r>
              <a:rPr lang="en-GB" dirty="0"/>
              <a:t>holds statically </a:t>
            </a:r>
            <a:r>
              <a:rPr lang="en-GB" dirty="0" smtClean="0"/>
              <a:t>allocated program </a:t>
            </a:r>
            <a:r>
              <a:rPr lang="en-GB" dirty="0"/>
              <a:t>data such </a:t>
            </a:r>
            <a:r>
              <a:rPr lang="en-GB" dirty="0" smtClean="0"/>
              <a:t>as variables</a:t>
            </a:r>
            <a:r>
              <a:rPr lang="en-GB" dirty="0"/>
              <a:t>, strings, etc.</a:t>
            </a:r>
          </a:p>
        </p:txBody>
      </p:sp>
      <p:sp>
        <p:nvSpPr>
          <p:cNvPr id="2583556" name="AutoShape 4"/>
          <p:cNvSpPr>
            <a:spLocks noChangeArrowheads="1"/>
          </p:cNvSpPr>
          <p:nvPr/>
        </p:nvSpPr>
        <p:spPr bwMode="auto">
          <a:xfrm>
            <a:off x="7215187" y="1828800"/>
            <a:ext cx="1828800" cy="4343400"/>
          </a:xfrm>
          <a:prstGeom prst="roundRect">
            <a:avLst>
              <a:gd name="adj" fmla="val 97"/>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83557" name="AutoShape 5"/>
          <p:cNvSpPr>
            <a:spLocks noChangeArrowheads="1"/>
          </p:cNvSpPr>
          <p:nvPr/>
        </p:nvSpPr>
        <p:spPr bwMode="auto">
          <a:xfrm>
            <a:off x="7215187" y="3886200"/>
            <a:ext cx="1828800" cy="1600200"/>
          </a:xfrm>
          <a:prstGeom prst="roundRect">
            <a:avLst>
              <a:gd name="adj" fmla="val 97"/>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add </a:t>
            </a:r>
            <a:r>
              <a:rPr lang="en-GB" dirty="0" smtClean="0"/>
              <a:t>x1,x2,x3</a:t>
            </a:r>
            <a:endParaRPr lang="en-GB" dirty="0"/>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t>ori</a:t>
            </a:r>
            <a:r>
              <a:rPr lang="en-GB" dirty="0"/>
              <a:t> </a:t>
            </a:r>
            <a:r>
              <a:rPr lang="en-GB" dirty="0" smtClean="0"/>
              <a:t>x2</a:t>
            </a:r>
            <a:r>
              <a:rPr lang="en-GB" dirty="0"/>
              <a:t>, </a:t>
            </a:r>
            <a:r>
              <a:rPr lang="en-GB" dirty="0" smtClean="0"/>
              <a:t>x4</a:t>
            </a:r>
            <a:r>
              <a:rPr lang="en-GB" dirty="0"/>
              <a:t>, 3</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t>
            </a:r>
          </a:p>
        </p:txBody>
      </p:sp>
      <p:sp>
        <p:nvSpPr>
          <p:cNvPr id="2583558" name="AutoShape 6"/>
          <p:cNvSpPr>
            <a:spLocks noChangeArrowheads="1"/>
          </p:cNvSpPr>
          <p:nvPr/>
        </p:nvSpPr>
        <p:spPr bwMode="auto">
          <a:xfrm>
            <a:off x="7215187" y="2111375"/>
            <a:ext cx="1828800" cy="1371600"/>
          </a:xfrm>
          <a:prstGeom prst="roundRect">
            <a:avLst>
              <a:gd name="adj" fmla="val 116"/>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“cornell cs”</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13</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25</a:t>
            </a:r>
          </a:p>
        </p:txBody>
      </p:sp>
      <p:sp>
        <p:nvSpPr>
          <p:cNvPr id="2583559" name="Text Box 7"/>
          <p:cNvSpPr txBox="1">
            <a:spLocks noChangeArrowheads="1"/>
          </p:cNvSpPr>
          <p:nvPr/>
        </p:nvSpPr>
        <p:spPr bwMode="auto">
          <a:xfrm>
            <a:off x="6400800" y="2630488"/>
            <a:ext cx="687387"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lnSpc>
                <a:spcPct val="134000"/>
              </a:lnSpc>
              <a:buClr>
                <a:srgbClr val="40458C"/>
              </a:buClr>
              <a:buSzPct val="100000"/>
              <a:buFont typeface="Times New Roman" pitchFamily="18" charset="0"/>
              <a:buNone/>
            </a:pPr>
            <a:r>
              <a:rPr lang="en-GB" dirty="0"/>
              <a:t>data</a:t>
            </a:r>
          </a:p>
        </p:txBody>
      </p:sp>
      <p:sp>
        <p:nvSpPr>
          <p:cNvPr id="2583560" name="Text Box 8"/>
          <p:cNvSpPr txBox="1">
            <a:spLocks noChangeArrowheads="1"/>
          </p:cNvSpPr>
          <p:nvPr/>
        </p:nvSpPr>
        <p:spPr bwMode="auto">
          <a:xfrm>
            <a:off x="6438900" y="4170363"/>
            <a:ext cx="636587"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lnSpc>
                <a:spcPct val="134000"/>
              </a:lnSpc>
              <a:buClr>
                <a:srgbClr val="40458C"/>
              </a:buClr>
              <a:buSzPct val="100000"/>
              <a:buFont typeface="Times New Roman" pitchFamily="18" charset="0"/>
              <a:buNone/>
            </a:pPr>
            <a:r>
              <a:rPr lang="en-GB"/>
              <a:t>text</a:t>
            </a:r>
          </a:p>
        </p:txBody>
      </p:sp>
    </p:spTree>
    <p:extLst>
      <p:ext uri="{BB962C8B-B14F-4D97-AF65-F5344CB8AC3E}">
        <p14:creationId xmlns:p14="http://schemas.microsoft.com/office/powerpoint/2010/main" val="9002573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609600" y="-152400"/>
            <a:ext cx="7770813" cy="989013"/>
          </a:xfrm>
          <a:ln/>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Assembling Programs</a:t>
            </a:r>
          </a:p>
        </p:txBody>
      </p:sp>
      <p:sp>
        <p:nvSpPr>
          <p:cNvPr id="9218" name="Rectangle 2"/>
          <p:cNvSpPr>
            <a:spLocks noGrp="1" noChangeArrowheads="1"/>
          </p:cNvSpPr>
          <p:nvPr>
            <p:ph type="body" idx="4294967295"/>
          </p:nvPr>
        </p:nvSpPr>
        <p:spPr>
          <a:xfrm>
            <a:off x="2590800" y="609600"/>
            <a:ext cx="6781800" cy="5052281"/>
          </a:xfrm>
          <a:ln/>
        </p:spPr>
        <p:txBody>
          <a:bodyPr wrap="square">
            <a:spAutoFit/>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Assembly files </a:t>
            </a:r>
            <a:r>
              <a:rPr lang="en-GB" sz="2800" dirty="0"/>
              <a:t>consist of a mix of </a:t>
            </a:r>
            <a:endParaRPr lang="en-GB" sz="2800" dirty="0" smtClean="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 instructions</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 pseudo-instructions  </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 assembler (data/layout) directives</a:t>
            </a: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        (Assembler </a:t>
            </a:r>
            <a:r>
              <a:rPr lang="en-GB" sz="2800" dirty="0"/>
              <a:t>lays out binary values </a:t>
            </a:r>
            <a:endParaRPr lang="en-GB" sz="2800" dirty="0" smtClean="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in </a:t>
            </a:r>
            <a:r>
              <a:rPr lang="en-GB" sz="2800" dirty="0"/>
              <a:t>memory based on </a:t>
            </a:r>
            <a:r>
              <a:rPr lang="en-GB" sz="2800" dirty="0" smtClean="0"/>
              <a:t>directives)</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Assembled to an Object File</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Header</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Text </a:t>
            </a:r>
            <a:r>
              <a:rPr lang="en-US" sz="2000" dirty="0" smtClean="0"/>
              <a:t>Segment </a:t>
            </a:r>
            <a:endParaRPr lang="en-US" sz="2000" dirty="0"/>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Data Segment</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Relocation Information</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Symbol Table</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Debugging </a:t>
            </a:r>
            <a:r>
              <a:rPr lang="en-US" sz="2000" dirty="0" smtClean="0"/>
              <a:t>Information</a:t>
            </a:r>
            <a:endParaRPr lang="en-US" sz="2000" dirty="0"/>
          </a:p>
        </p:txBody>
      </p:sp>
      <p:sp>
        <p:nvSpPr>
          <p:cNvPr id="9219" name="Text Box 3"/>
          <p:cNvSpPr txBox="1">
            <a:spLocks noChangeArrowheads="1"/>
          </p:cNvSpPr>
          <p:nvPr/>
        </p:nvSpPr>
        <p:spPr bwMode="auto">
          <a:xfrm>
            <a:off x="457200" y="990600"/>
            <a:ext cx="2588507" cy="4410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5pPr>
            <a:lvl6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6pPr>
            <a:lvl7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7pPr>
            <a:lvl8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8pPr>
            <a:lvl9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9pPr>
          </a:lstStyle>
          <a:p>
            <a:pPr>
              <a:lnSpc>
                <a:spcPct val="116000"/>
              </a:lnSpc>
            </a:pPr>
            <a:r>
              <a:rPr lang="en-GB" sz="2200" dirty="0">
                <a:solidFill>
                  <a:srgbClr val="424242"/>
                </a:solidFill>
              </a:rPr>
              <a:t>	   .text</a:t>
            </a:r>
          </a:p>
          <a:p>
            <a:pPr>
              <a:lnSpc>
                <a:spcPct val="116000"/>
              </a:lnSpc>
            </a:pPr>
            <a:r>
              <a:rPr lang="en-GB" sz="2200" dirty="0">
                <a:solidFill>
                  <a:srgbClr val="424242"/>
                </a:solidFill>
              </a:rPr>
              <a:t>	   .</a:t>
            </a:r>
            <a:r>
              <a:rPr lang="en-GB" sz="2200" dirty="0" err="1">
                <a:solidFill>
                  <a:srgbClr val="424242"/>
                </a:solidFill>
              </a:rPr>
              <a:t>ent</a:t>
            </a:r>
            <a:r>
              <a:rPr lang="en-GB" sz="2200" dirty="0">
                <a:solidFill>
                  <a:srgbClr val="424242"/>
                </a:solidFill>
              </a:rPr>
              <a:t> main</a:t>
            </a:r>
          </a:p>
          <a:p>
            <a:pPr>
              <a:lnSpc>
                <a:spcPct val="116000"/>
              </a:lnSpc>
            </a:pPr>
            <a:r>
              <a:rPr lang="en-GB" sz="2200" dirty="0">
                <a:solidFill>
                  <a:srgbClr val="424242"/>
                </a:solidFill>
              </a:rPr>
              <a:t>main: la $4, </a:t>
            </a:r>
            <a:r>
              <a:rPr lang="en-GB" sz="2200" dirty="0" err="1">
                <a:solidFill>
                  <a:srgbClr val="424242"/>
                </a:solidFill>
              </a:rPr>
              <a:t>Larray</a:t>
            </a:r>
            <a:endParaRPr lang="en-GB" sz="2200" dirty="0">
              <a:solidFill>
                <a:srgbClr val="424242"/>
              </a:solidFill>
            </a:endParaRPr>
          </a:p>
          <a:p>
            <a:pPr>
              <a:lnSpc>
                <a:spcPct val="116000"/>
              </a:lnSpc>
            </a:pPr>
            <a:r>
              <a:rPr lang="en-GB" sz="2200" dirty="0">
                <a:solidFill>
                  <a:srgbClr val="424242"/>
                </a:solidFill>
              </a:rPr>
              <a:t>	   li $5, 15</a:t>
            </a:r>
          </a:p>
          <a:p>
            <a:pPr>
              <a:lnSpc>
                <a:spcPct val="116000"/>
              </a:lnSpc>
            </a:pPr>
            <a:r>
              <a:rPr lang="en-GB" sz="2200" dirty="0">
                <a:solidFill>
                  <a:srgbClr val="424242"/>
                </a:solidFill>
              </a:rPr>
              <a:t>	   ...</a:t>
            </a:r>
          </a:p>
          <a:p>
            <a:pPr>
              <a:lnSpc>
                <a:spcPct val="116000"/>
              </a:lnSpc>
            </a:pPr>
            <a:r>
              <a:rPr lang="en-GB" sz="2200" dirty="0">
                <a:solidFill>
                  <a:srgbClr val="424242"/>
                </a:solidFill>
              </a:rPr>
              <a:t>	   li $4, 0</a:t>
            </a:r>
          </a:p>
          <a:p>
            <a:pPr>
              <a:lnSpc>
                <a:spcPct val="116000"/>
              </a:lnSpc>
            </a:pPr>
            <a:r>
              <a:rPr lang="en-GB" sz="2200" dirty="0">
                <a:solidFill>
                  <a:srgbClr val="424242"/>
                </a:solidFill>
              </a:rPr>
              <a:t>	   </a:t>
            </a:r>
            <a:r>
              <a:rPr lang="en-GB" sz="2200" dirty="0" err="1">
                <a:solidFill>
                  <a:srgbClr val="424242"/>
                </a:solidFill>
              </a:rPr>
              <a:t>jal</a:t>
            </a:r>
            <a:r>
              <a:rPr lang="en-GB" sz="2200" dirty="0">
                <a:solidFill>
                  <a:srgbClr val="424242"/>
                </a:solidFill>
              </a:rPr>
              <a:t> exit</a:t>
            </a:r>
          </a:p>
          <a:p>
            <a:pPr>
              <a:lnSpc>
                <a:spcPct val="116000"/>
              </a:lnSpc>
            </a:pPr>
            <a:r>
              <a:rPr lang="en-GB" sz="2200" dirty="0">
                <a:solidFill>
                  <a:srgbClr val="424242"/>
                </a:solidFill>
              </a:rPr>
              <a:t>	   .end main</a:t>
            </a:r>
          </a:p>
          <a:p>
            <a:pPr>
              <a:lnSpc>
                <a:spcPct val="116000"/>
              </a:lnSpc>
            </a:pPr>
            <a:r>
              <a:rPr lang="en-GB" sz="2200" dirty="0">
                <a:solidFill>
                  <a:srgbClr val="424242"/>
                </a:solidFill>
              </a:rPr>
              <a:t>	   .data</a:t>
            </a:r>
          </a:p>
          <a:p>
            <a:pPr>
              <a:lnSpc>
                <a:spcPct val="116000"/>
              </a:lnSpc>
            </a:pPr>
            <a:r>
              <a:rPr lang="en-GB" sz="2200" dirty="0" err="1">
                <a:solidFill>
                  <a:srgbClr val="424242"/>
                </a:solidFill>
              </a:rPr>
              <a:t>Larray</a:t>
            </a:r>
            <a:r>
              <a:rPr lang="en-GB" sz="2200" dirty="0">
                <a:solidFill>
                  <a:srgbClr val="424242"/>
                </a:solidFill>
              </a:rPr>
              <a:t>: </a:t>
            </a:r>
          </a:p>
          <a:p>
            <a:pPr>
              <a:lnSpc>
                <a:spcPct val="116000"/>
              </a:lnSpc>
            </a:pPr>
            <a:r>
              <a:rPr lang="en-GB" sz="2200" dirty="0">
                <a:solidFill>
                  <a:srgbClr val="424242"/>
                </a:solidFill>
              </a:rPr>
              <a:t>	   .long 51, 491, 3991</a:t>
            </a:r>
          </a:p>
        </p:txBody>
      </p:sp>
      <p:sp>
        <p:nvSpPr>
          <p:cNvPr id="4" name="Rounded Rectangle 3"/>
          <p:cNvSpPr/>
          <p:nvPr/>
        </p:nvSpPr>
        <p:spPr>
          <a:xfrm>
            <a:off x="3252286" y="1936974"/>
            <a:ext cx="5891714" cy="141066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45840" y="1556158"/>
            <a:ext cx="4267200" cy="381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751454" y="1823636"/>
            <a:ext cx="1794386" cy="53856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00" y="2133600"/>
            <a:ext cx="1294253"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4040" y="990600"/>
            <a:ext cx="1294253"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0813" y="4038600"/>
            <a:ext cx="1294253"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12" idx="6"/>
          </p:cNvCxnSpPr>
          <p:nvPr/>
        </p:nvCxnSpPr>
        <p:spPr>
          <a:xfrm flipH="1" flipV="1">
            <a:off x="1868293" y="1219200"/>
            <a:ext cx="1353246" cy="13716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3" idx="6"/>
          </p:cNvCxnSpPr>
          <p:nvPr/>
        </p:nvCxnSpPr>
        <p:spPr>
          <a:xfrm flipH="1">
            <a:off x="1735066" y="2642305"/>
            <a:ext cx="1517220" cy="162489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373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218">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18">
                                            <p:txEl>
                                              <p:pRg st="7" end="7"/>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18">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18">
                                            <p:txEl>
                                              <p:pRg st="9" end="9"/>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18">
                                            <p:txEl>
                                              <p:pRg st="10" end="1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18">
                                            <p:txEl>
                                              <p:pRg st="11" end="1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nimBg="1"/>
      <p:bldP spid="4" grpId="0" animBg="1"/>
      <p:bldP spid="5" grpId="0" animBg="1"/>
      <p:bldP spid="5" grpId="1" animBg="1"/>
      <p:bldP spid="11" grpId="0" animBg="1"/>
      <p:bldP spid="11" grpId="1"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title"/>
            <p:custDataLst>
              <p:tags r:id="rId1"/>
            </p:custDataLst>
          </p:nvPr>
        </p:nvSpPr>
        <p:spPr>
          <a:xfrm>
            <a:off x="-76200" y="0"/>
            <a:ext cx="9753600" cy="533400"/>
          </a:xfrm>
        </p:spPr>
        <p:txBody>
          <a:bodyPr>
            <a:noAutofit/>
          </a:bodyPr>
          <a:lstStyle/>
          <a:p>
            <a:r>
              <a:rPr lang="en-US" dirty="0" smtClean="0"/>
              <a:t>Assembling Programs</a:t>
            </a:r>
            <a:endParaRPr lang="en-US" dirty="0"/>
          </a:p>
        </p:txBody>
      </p:sp>
      <p:sp>
        <p:nvSpPr>
          <p:cNvPr id="2032643" name="Rectangle 3"/>
          <p:cNvSpPr>
            <a:spLocks noGrp="1" noChangeArrowheads="1"/>
          </p:cNvSpPr>
          <p:nvPr>
            <p:ph idx="1"/>
            <p:custDataLst>
              <p:tags r:id="rId2"/>
            </p:custDataLst>
          </p:nvPr>
        </p:nvSpPr>
        <p:spPr>
          <a:xfrm>
            <a:off x="228600" y="533400"/>
            <a:ext cx="8686800" cy="1524000"/>
          </a:xfrm>
        </p:spPr>
        <p:txBody>
          <a:bodyPr>
            <a:noAutofit/>
          </a:bodyPr>
          <a:lstStyle/>
          <a:p>
            <a:pPr>
              <a:lnSpc>
                <a:spcPct val="92000"/>
              </a:lnSpc>
            </a:pPr>
            <a:r>
              <a:rPr lang="en-US" sz="3200" dirty="0" smtClean="0"/>
              <a:t>Assembly using a (modified) Harvard architecture</a:t>
            </a:r>
          </a:p>
          <a:p>
            <a:pPr lvl="1">
              <a:lnSpc>
                <a:spcPct val="92000"/>
              </a:lnSpc>
            </a:pPr>
            <a:r>
              <a:rPr lang="en-US" sz="2800" dirty="0" smtClean="0"/>
              <a:t>Need segments since data and program stored together in memory</a:t>
            </a:r>
            <a:endParaRPr lang="en-US" sz="2800" dirty="0"/>
          </a:p>
        </p:txBody>
      </p:sp>
      <p:sp>
        <p:nvSpPr>
          <p:cNvPr id="13" name="Rectangle 12"/>
          <p:cNvSpPr/>
          <p:nvPr>
            <p:custDataLst>
              <p:tags r:id="rId3"/>
            </p:custDataLst>
          </p:nvPr>
        </p:nvSpPr>
        <p:spPr>
          <a:xfrm>
            <a:off x="685799" y="2438400"/>
            <a:ext cx="2667000" cy="2362200"/>
          </a:xfrm>
          <a:prstGeom prst="rect">
            <a:avLst/>
          </a:prstGeom>
          <a:noFill/>
          <a:ln w="28575">
            <a:solidFill>
              <a:schemeClr val="accent1"/>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424242"/>
                </a:solidFill>
                <a:latin typeface="Calibri" pitchFamily="34" charset="0"/>
                <a:ea typeface="DejaVu Sans" pitchFamily="2"/>
                <a:cs typeface="DejaVu Sans" pitchFamily="2"/>
              </a:rPr>
              <a:t>CPU</a:t>
            </a:r>
            <a:endParaRPr lang="en-US" sz="2800" b="0" i="0" u="none" strike="noStrike" kern="1200" dirty="0">
              <a:ln>
                <a:noFill/>
              </a:ln>
              <a:solidFill>
                <a:srgbClr val="424242"/>
              </a:solidFill>
              <a:latin typeface="Calibri" pitchFamily="34" charset="0"/>
              <a:ea typeface="DejaVu Sans" pitchFamily="2"/>
              <a:cs typeface="DejaVu Sans" pitchFamily="2"/>
            </a:endParaRPr>
          </a:p>
        </p:txBody>
      </p:sp>
      <p:sp>
        <p:nvSpPr>
          <p:cNvPr id="14" name="Rectangle 13"/>
          <p:cNvSpPr/>
          <p:nvPr>
            <p:custDataLst>
              <p:tags r:id="rId4"/>
            </p:custDataLst>
          </p:nvPr>
        </p:nvSpPr>
        <p:spPr>
          <a:xfrm>
            <a:off x="838199" y="2590800"/>
            <a:ext cx="1371599" cy="457200"/>
          </a:xfrm>
          <a:prstGeom prst="rect">
            <a:avLst/>
          </a:prstGeom>
          <a:noFill/>
          <a:ln w="28575">
            <a:solidFill>
              <a:schemeClr val="accent1"/>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424242"/>
                </a:solidFill>
                <a:latin typeface="Calibri" pitchFamily="34" charset="0"/>
                <a:ea typeface="DejaVu Sans" pitchFamily="2"/>
                <a:cs typeface="DejaVu Sans" pitchFamily="2"/>
              </a:rPr>
              <a:t>Registers</a:t>
            </a:r>
          </a:p>
        </p:txBody>
      </p:sp>
      <p:sp>
        <p:nvSpPr>
          <p:cNvPr id="15" name="Straight Connector 14"/>
          <p:cNvSpPr/>
          <p:nvPr>
            <p:custDataLst>
              <p:tags r:id="rId5"/>
            </p:custDataLst>
          </p:nvPr>
        </p:nvSpPr>
        <p:spPr>
          <a:xfrm>
            <a:off x="3352800" y="3886200"/>
            <a:ext cx="2514600" cy="0"/>
          </a:xfrm>
          <a:prstGeom prst="line">
            <a:avLst/>
          </a:prstGeom>
          <a:noFill/>
          <a:ln w="28575">
            <a:solidFill>
              <a:schemeClr val="accent1"/>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6"/>
            </p:custDataLst>
          </p:nvPr>
        </p:nvSpPr>
        <p:spPr>
          <a:xfrm>
            <a:off x="5867400" y="2438400"/>
            <a:ext cx="2057400" cy="2362200"/>
          </a:xfrm>
          <a:prstGeom prst="rect">
            <a:avLst/>
          </a:prstGeom>
          <a:noFill/>
          <a:ln w="28575">
            <a:solidFill>
              <a:schemeClr val="accent1"/>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424242"/>
                </a:solidFill>
                <a:latin typeface="Calibri" pitchFamily="34" charset="0"/>
                <a:ea typeface="DejaVu Sans" pitchFamily="2"/>
                <a:cs typeface="DejaVu Sans" pitchFamily="2"/>
              </a:rPr>
              <a:t>Data</a:t>
            </a:r>
            <a:br>
              <a:rPr lang="en-US" sz="2800" b="0" i="0" u="none" strike="noStrike" kern="1200" dirty="0" smtClean="0">
                <a:ln>
                  <a:noFill/>
                </a:ln>
                <a:solidFill>
                  <a:srgbClr val="424242"/>
                </a:solidFill>
                <a:latin typeface="Calibri" pitchFamily="34" charset="0"/>
                <a:ea typeface="DejaVu Sans" pitchFamily="2"/>
                <a:cs typeface="DejaVu Sans" pitchFamily="2"/>
              </a:rPr>
            </a:br>
            <a:r>
              <a:rPr lang="en-US" sz="2800" b="0" i="0" u="none" strike="noStrike" kern="1200" dirty="0" smtClean="0">
                <a:ln>
                  <a:noFill/>
                </a:ln>
                <a:solidFill>
                  <a:srgbClr val="424242"/>
                </a:solidFill>
                <a:latin typeface="Calibri" pitchFamily="34" charset="0"/>
                <a:ea typeface="DejaVu Sans" pitchFamily="2"/>
                <a:cs typeface="DejaVu Sans" pitchFamily="2"/>
              </a:rPr>
              <a:t>Memory</a:t>
            </a:r>
            <a:endParaRPr lang="en-US" sz="2800" b="0" i="0" u="none" strike="noStrike" kern="1200" dirty="0">
              <a:ln>
                <a:noFill/>
              </a:ln>
              <a:solidFill>
                <a:srgbClr val="424242"/>
              </a:solidFill>
              <a:latin typeface="Calibri" pitchFamily="34" charset="0"/>
              <a:ea typeface="DejaVu Sans" pitchFamily="2"/>
              <a:cs typeface="DejaVu Sans" pitchFamily="2"/>
            </a:endParaRPr>
          </a:p>
        </p:txBody>
      </p:sp>
      <p:sp>
        <p:nvSpPr>
          <p:cNvPr id="18" name="TextBox 17"/>
          <p:cNvSpPr txBox="1"/>
          <p:nvPr>
            <p:custDataLst>
              <p:tags r:id="rId7"/>
            </p:custDataLst>
          </p:nvPr>
        </p:nvSpPr>
        <p:spPr>
          <a:xfrm>
            <a:off x="3657599" y="30480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8"/>
            </p:custDataLst>
          </p:nvPr>
        </p:nvSpPr>
        <p:spPr bwMode="auto">
          <a:xfrm>
            <a:off x="838199" y="32004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chemeClr val="accent1"/>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9"/>
            </p:custDataLst>
          </p:nvPr>
        </p:nvSpPr>
        <p:spPr bwMode="auto">
          <a:xfrm>
            <a:off x="838199" y="32004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424242"/>
                </a:solidFill>
                <a:latin typeface="Calibri" pitchFamily="34" charset="0"/>
              </a:rPr>
              <a:t>ALU</a:t>
            </a:r>
            <a:endParaRPr lang="en-US" sz="2000" dirty="0">
              <a:solidFill>
                <a:srgbClr val="424242"/>
              </a:solidFill>
              <a:latin typeface="Calibri" pitchFamily="34" charset="0"/>
            </a:endParaRPr>
          </a:p>
        </p:txBody>
      </p:sp>
      <p:sp>
        <p:nvSpPr>
          <p:cNvPr id="28" name="Oval 27"/>
          <p:cNvSpPr/>
          <p:nvPr>
            <p:custDataLst>
              <p:tags r:id="rId10"/>
            </p:custDataLst>
          </p:nvPr>
        </p:nvSpPr>
        <p:spPr>
          <a:xfrm>
            <a:off x="2285999" y="2819400"/>
            <a:ext cx="990600" cy="6096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1"/>
            </p:custDataLst>
          </p:nvPr>
        </p:nvSpPr>
        <p:spPr>
          <a:xfrm>
            <a:off x="2285998" y="2895600"/>
            <a:ext cx="1142999" cy="400110"/>
          </a:xfrm>
          <a:prstGeom prst="rect">
            <a:avLst/>
          </a:prstGeom>
          <a:noFill/>
        </p:spPr>
        <p:txBody>
          <a:bodyPr wrap="square" rtlCol="0">
            <a:spAutoFit/>
          </a:bodyPr>
          <a:lstStyle/>
          <a:p>
            <a:r>
              <a:rPr lang="en-US" sz="2000" dirty="0" smtClean="0">
                <a:solidFill>
                  <a:srgbClr val="424242"/>
                </a:solidFill>
              </a:rPr>
              <a:t>Control</a:t>
            </a:r>
          </a:p>
        </p:txBody>
      </p:sp>
      <p:sp>
        <p:nvSpPr>
          <p:cNvPr id="31" name="Rectangle 30"/>
          <p:cNvSpPr/>
          <p:nvPr>
            <p:custDataLst>
              <p:tags r:id="rId12"/>
            </p:custDataLst>
          </p:nvPr>
        </p:nvSpPr>
        <p:spPr>
          <a:xfrm>
            <a:off x="6019799" y="2590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a:t>
            </a:r>
            <a:endParaRPr lang="en-US" dirty="0">
              <a:solidFill>
                <a:srgbClr val="424242"/>
              </a:solidFill>
            </a:endParaRPr>
          </a:p>
        </p:txBody>
      </p:sp>
      <p:sp>
        <p:nvSpPr>
          <p:cNvPr id="17" name="Rectangle 16"/>
          <p:cNvSpPr/>
          <p:nvPr>
            <p:custDataLst>
              <p:tags r:id="rId13"/>
            </p:custDataLst>
          </p:nvPr>
        </p:nvSpPr>
        <p:spPr>
          <a:xfrm>
            <a:off x="3581400" y="4419600"/>
            <a:ext cx="2057400" cy="2362200"/>
          </a:xfrm>
          <a:prstGeom prst="rect">
            <a:avLst/>
          </a:prstGeom>
          <a:noFill/>
          <a:ln w="28575">
            <a:solidFill>
              <a:schemeClr val="accent1"/>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424242"/>
                </a:solidFill>
                <a:latin typeface="Calibri" pitchFamily="34" charset="0"/>
                <a:ea typeface="DejaVu Sans" pitchFamily="2"/>
                <a:cs typeface="DejaVu Sans" pitchFamily="2"/>
              </a:rPr>
              <a:t>Program</a:t>
            </a:r>
            <a:br>
              <a:rPr lang="en-US" sz="2800" b="0" i="0" u="none" strike="noStrike" kern="1200" dirty="0" smtClean="0">
                <a:ln>
                  <a:noFill/>
                </a:ln>
                <a:solidFill>
                  <a:srgbClr val="424242"/>
                </a:solidFill>
                <a:latin typeface="Calibri" pitchFamily="34" charset="0"/>
                <a:ea typeface="DejaVu Sans" pitchFamily="2"/>
                <a:cs typeface="DejaVu Sans" pitchFamily="2"/>
              </a:rPr>
            </a:br>
            <a:r>
              <a:rPr lang="en-US" sz="2800" b="0" i="0" u="none" strike="noStrike" kern="1200" dirty="0" smtClean="0">
                <a:ln>
                  <a:noFill/>
                </a:ln>
                <a:solidFill>
                  <a:srgbClr val="424242"/>
                </a:solidFill>
                <a:latin typeface="Calibri" pitchFamily="34" charset="0"/>
                <a:ea typeface="DejaVu Sans" pitchFamily="2"/>
                <a:cs typeface="DejaVu Sans" pitchFamily="2"/>
              </a:rPr>
              <a:t>Memory</a:t>
            </a:r>
            <a:endParaRPr lang="en-US" sz="2800" b="0" i="0" u="none" strike="noStrike" kern="1200" dirty="0">
              <a:ln>
                <a:noFill/>
              </a:ln>
              <a:solidFill>
                <a:srgbClr val="424242"/>
              </a:solidFill>
              <a:latin typeface="Calibri" pitchFamily="34" charset="0"/>
              <a:ea typeface="DejaVu Sans" pitchFamily="2"/>
              <a:cs typeface="DejaVu Sans" pitchFamily="2"/>
            </a:endParaRPr>
          </a:p>
        </p:txBody>
      </p:sp>
      <p:sp>
        <p:nvSpPr>
          <p:cNvPr id="19" name="Rectangle 18"/>
          <p:cNvSpPr/>
          <p:nvPr>
            <p:custDataLst>
              <p:tags r:id="rId14"/>
            </p:custDataLst>
          </p:nvPr>
        </p:nvSpPr>
        <p:spPr>
          <a:xfrm>
            <a:off x="3733800" y="4495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a:t>
            </a:r>
            <a:endParaRPr lang="en-US" dirty="0">
              <a:solidFill>
                <a:srgbClr val="424242"/>
              </a:solidFill>
            </a:endParaRPr>
          </a:p>
        </p:txBody>
      </p:sp>
      <p:sp>
        <p:nvSpPr>
          <p:cNvPr id="20" name="Straight Connector 19"/>
          <p:cNvSpPr/>
          <p:nvPr>
            <p:custDataLst>
              <p:tags r:id="rId15"/>
            </p:custDataLst>
          </p:nvPr>
        </p:nvSpPr>
        <p:spPr>
          <a:xfrm flipH="1">
            <a:off x="2590800" y="5410200"/>
            <a:ext cx="990600" cy="0"/>
          </a:xfrm>
          <a:prstGeom prst="line">
            <a:avLst/>
          </a:prstGeom>
          <a:noFill/>
          <a:ln w="28575">
            <a:solidFill>
              <a:schemeClr val="accent1"/>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6"/>
            </p:custDataLst>
          </p:nvPr>
        </p:nvSpPr>
        <p:spPr>
          <a:xfrm>
            <a:off x="2590800" y="4800600"/>
            <a:ext cx="0" cy="609600"/>
          </a:xfrm>
          <a:prstGeom prst="line">
            <a:avLst/>
          </a:prstGeom>
          <a:noFill/>
          <a:ln w="28575">
            <a:solidFill>
              <a:schemeClr val="accent1"/>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Tree>
    <p:extLst>
      <p:ext uri="{BB962C8B-B14F-4D97-AF65-F5344CB8AC3E}">
        <p14:creationId xmlns:p14="http://schemas.microsoft.com/office/powerpoint/2010/main" val="31597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 y="76200"/>
            <a:ext cx="8961120" cy="887417"/>
          </a:xfrm>
        </p:spPr>
        <p:txBody>
          <a:bodyPr>
            <a:normAutofit/>
          </a:bodyPr>
          <a:lstStyle/>
          <a:p>
            <a:r>
              <a:rPr lang="en-US" dirty="0" smtClean="0"/>
              <a:t>Takeaway</a:t>
            </a:r>
            <a:endParaRPr lang="en-US" dirty="0"/>
          </a:p>
        </p:txBody>
      </p:sp>
      <p:sp>
        <p:nvSpPr>
          <p:cNvPr id="3" name="Content Placeholder 2"/>
          <p:cNvSpPr>
            <a:spLocks noGrp="1"/>
          </p:cNvSpPr>
          <p:nvPr>
            <p:ph idx="1"/>
            <p:custDataLst>
              <p:tags r:id="rId2"/>
            </p:custDataLst>
          </p:nvPr>
        </p:nvSpPr>
        <p:spPr>
          <a:xfrm>
            <a:off x="0" y="685800"/>
            <a:ext cx="8915400" cy="6019800"/>
          </a:xfrm>
        </p:spPr>
        <p:txBody>
          <a:bodyPr>
            <a:normAutofit/>
          </a:bodyPr>
          <a:lstStyle/>
          <a:p>
            <a:r>
              <a:rPr lang="en-US" sz="3200" dirty="0" smtClean="0"/>
              <a:t>Assembly is a low-level task</a:t>
            </a:r>
          </a:p>
          <a:p>
            <a:pPr lvl="1"/>
            <a:r>
              <a:rPr lang="en-US" sz="2800" dirty="0" smtClean="0"/>
              <a:t>Need to assemble assembly language into machine code binary.  Requires</a:t>
            </a:r>
          </a:p>
          <a:p>
            <a:pPr lvl="2"/>
            <a:r>
              <a:rPr lang="en-US" sz="2400" dirty="0" smtClean="0"/>
              <a:t>Assembly language instructions</a:t>
            </a:r>
          </a:p>
          <a:p>
            <a:pPr lvl="2"/>
            <a:r>
              <a:rPr lang="en-US" sz="2400" i="1" dirty="0" smtClean="0">
                <a:solidFill>
                  <a:srgbClr val="0070C0"/>
                </a:solidFill>
              </a:rPr>
              <a:t>pseudo-instructions</a:t>
            </a:r>
            <a:endParaRPr lang="en-US" sz="2400" dirty="0" smtClean="0">
              <a:solidFill>
                <a:srgbClr val="0070C0"/>
              </a:solidFill>
            </a:endParaRPr>
          </a:p>
          <a:p>
            <a:pPr lvl="2"/>
            <a:r>
              <a:rPr lang="en-US" sz="2400" dirty="0" smtClean="0"/>
              <a:t>And </a:t>
            </a:r>
            <a:r>
              <a:rPr lang="en-US" sz="2400" dirty="0"/>
              <a:t>Specify layout and data using </a:t>
            </a:r>
            <a:r>
              <a:rPr lang="en-US" sz="2400" i="1" dirty="0">
                <a:solidFill>
                  <a:srgbClr val="0070C0"/>
                </a:solidFill>
              </a:rPr>
              <a:t>assembler directives</a:t>
            </a:r>
            <a:r>
              <a:rPr lang="en-US" sz="2400" dirty="0">
                <a:solidFill>
                  <a:srgbClr val="0070C0"/>
                </a:solidFill>
              </a:rPr>
              <a:t> </a:t>
            </a:r>
          </a:p>
          <a:p>
            <a:pPr lvl="1"/>
            <a:endParaRPr lang="en-US" sz="2800" dirty="0" smtClean="0"/>
          </a:p>
          <a:p>
            <a:pPr lvl="1"/>
            <a:r>
              <a:rPr lang="en-US" sz="2800" dirty="0" smtClean="0"/>
              <a:t>Today, we use a modified Harvard Architecture (Von Neumann architecture) that mixes data and instructions in memory</a:t>
            </a:r>
          </a:p>
          <a:p>
            <a:pPr marL="457200" lvl="1" indent="0">
              <a:buNone/>
            </a:pPr>
            <a:r>
              <a:rPr lang="en-US" sz="2800" dirty="0"/>
              <a:t> </a:t>
            </a:r>
            <a:r>
              <a:rPr lang="en-US" sz="2800" dirty="0" smtClean="0"/>
              <a:t>      … but kept in separate </a:t>
            </a:r>
            <a:r>
              <a:rPr lang="en-US" sz="2800" i="1" dirty="0" smtClean="0">
                <a:solidFill>
                  <a:srgbClr val="0070C0"/>
                </a:solidFill>
              </a:rPr>
              <a:t>segments</a:t>
            </a:r>
            <a:endParaRPr lang="en-US" sz="2800" dirty="0" smtClean="0">
              <a:solidFill>
                <a:srgbClr val="0070C0"/>
              </a:solidFill>
            </a:endParaRPr>
          </a:p>
          <a:p>
            <a:pPr marL="457200" lvl="1" indent="0">
              <a:buNone/>
            </a:pPr>
            <a:r>
              <a:rPr lang="en-US" sz="2800" i="1" dirty="0">
                <a:solidFill>
                  <a:schemeClr val="accent5">
                    <a:lumMod val="60000"/>
                    <a:lumOff val="40000"/>
                  </a:schemeClr>
                </a:solidFill>
              </a:rPr>
              <a:t> </a:t>
            </a:r>
            <a:r>
              <a:rPr lang="en-US" sz="2800" i="1" dirty="0" smtClean="0">
                <a:solidFill>
                  <a:schemeClr val="accent5">
                    <a:lumMod val="60000"/>
                    <a:lumOff val="40000"/>
                  </a:schemeClr>
                </a:solidFill>
              </a:rPr>
              <a:t>      </a:t>
            </a:r>
            <a:r>
              <a:rPr lang="en-US" sz="2800" dirty="0" smtClean="0"/>
              <a:t>… </a:t>
            </a:r>
            <a:r>
              <a:rPr lang="en-US" sz="2800" dirty="0"/>
              <a:t>and has separate caches</a:t>
            </a:r>
            <a:endParaRPr lang="en-US" sz="2800" i="1" dirty="0" smtClean="0">
              <a:solidFill>
                <a:schemeClr val="accent5">
                  <a:lumMod val="60000"/>
                  <a:lumOff val="40000"/>
                </a:schemeClr>
              </a:solidFill>
            </a:endParaRPr>
          </a:p>
        </p:txBody>
      </p:sp>
    </p:spTree>
    <p:extLst>
      <p:ext uri="{BB962C8B-B14F-4D97-AF65-F5344CB8AC3E}">
        <p14:creationId xmlns:p14="http://schemas.microsoft.com/office/powerpoint/2010/main" val="1597538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5"/>
          <p:cNvSpPr txBox="1">
            <a:spLocks noChangeArrowheads="1"/>
          </p:cNvSpPr>
          <p:nvPr>
            <p:custDataLst>
              <p:tags r:id="rId1"/>
            </p:custDataLst>
          </p:nvPr>
        </p:nvSpPr>
        <p:spPr bwMode="auto">
          <a:xfrm>
            <a:off x="2420520" y="1676400"/>
            <a:ext cx="2982240" cy="1244291"/>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x0</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10</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muli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pic>
        <p:nvPicPr>
          <p:cNvPr id="1027"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827116" y="4887192"/>
            <a:ext cx="2238052" cy="15070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2"/>
            </p:custDataLst>
          </p:nvPr>
        </p:nvSpPr>
        <p:spPr>
          <a:xfrm>
            <a:off x="91440" y="-76200"/>
            <a:ext cx="8961120" cy="887417"/>
          </a:xfrm>
        </p:spPr>
        <p:txBody>
          <a:bodyPr>
            <a:normAutofit fontScale="90000"/>
          </a:bodyPr>
          <a:lstStyle/>
          <a:p>
            <a:r>
              <a:rPr lang="en-US" dirty="0" smtClean="0">
                <a:solidFill>
                  <a:schemeClr val="tx2"/>
                </a:solidFill>
              </a:rPr>
              <a:t>Big Picture: Where are we going?</a:t>
            </a:r>
            <a:endParaRPr lang="en-US" dirty="0">
              <a:solidFill>
                <a:schemeClr val="tx2"/>
              </a:solidFill>
            </a:endParaRPr>
          </a:p>
        </p:txBody>
      </p:sp>
      <p:sp>
        <p:nvSpPr>
          <p:cNvPr id="4" name="Slide Number Placeholder 3"/>
          <p:cNvSpPr>
            <a:spLocks noGrp="1"/>
          </p:cNvSpPr>
          <p:nvPr>
            <p:ph type="sldNum" sz="quarter" idx="10"/>
            <p:custDataLst>
              <p:tags r:id="rId3"/>
            </p:custDataLst>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9EB2656-1F71-48FF-8CBF-4CFD95C1BAB2}" type="slidenum">
              <a:rPr kumimoji="0" lang="en-US" sz="1600" b="0" i="0" u="none" strike="noStrike" kern="1200" cap="small" spc="0" normalizeH="0" baseline="0" noProof="0" smtClean="0">
                <a:ln>
                  <a:noFill/>
                </a:ln>
                <a:solidFill>
                  <a:srgbClr val="424242">
                    <a:lumMod val="75000"/>
                  </a:srgbClr>
                </a:solidFill>
                <a:effectLst/>
                <a:uLnTx/>
                <a:uFillTx/>
                <a:latin typeface="Source Sans Pro"/>
                <a:ea typeface="+mn-ea"/>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small" spc="0" normalizeH="0" baseline="0" noProof="0" dirty="0">
              <a:ln>
                <a:noFill/>
              </a:ln>
              <a:solidFill>
                <a:srgbClr val="424242">
                  <a:lumMod val="75000"/>
                </a:srgbClr>
              </a:solidFill>
              <a:effectLst/>
              <a:uLnTx/>
              <a:uFillTx/>
              <a:latin typeface="Source Sans Pro"/>
              <a:ea typeface="+mn-ea"/>
            </a:endParaRPr>
          </a:p>
        </p:txBody>
      </p:sp>
      <p:sp>
        <p:nvSpPr>
          <p:cNvPr id="7" name="Text Box 2"/>
          <p:cNvSpPr txBox="1">
            <a:spLocks noChangeArrowheads="1"/>
          </p:cNvSpPr>
          <p:nvPr>
            <p:custDataLst>
              <p:tags r:id="rId4"/>
            </p:custDataLst>
          </p:nvPr>
        </p:nvSpPr>
        <p:spPr bwMode="auto">
          <a:xfrm>
            <a:off x="2420520" y="770673"/>
            <a:ext cx="3110400" cy="829527"/>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int</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x = 10;</a:t>
            </a:r>
          </a:p>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x =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 * x </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sp>
        <p:nvSpPr>
          <p:cNvPr id="8" name="Text Box 3"/>
          <p:cNvSpPr txBox="1">
            <a:spLocks noChangeArrowheads="1"/>
          </p:cNvSpPr>
          <p:nvPr>
            <p:custDataLst>
              <p:tags r:id="rId5"/>
            </p:custDataLst>
          </p:nvPr>
        </p:nvSpPr>
        <p:spPr bwMode="auto">
          <a:xfrm>
            <a:off x="963300" y="762000"/>
            <a:ext cx="430560" cy="495412"/>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C</a:t>
            </a:r>
          </a:p>
        </p:txBody>
      </p:sp>
      <p:sp>
        <p:nvSpPr>
          <p:cNvPr id="10" name="AutoShape 4"/>
          <p:cNvSpPr>
            <a:spLocks noChangeArrowheads="1"/>
          </p:cNvSpPr>
          <p:nvPr>
            <p:custDataLst>
              <p:tags r:id="rId6"/>
            </p:custDataLst>
          </p:nvPr>
        </p:nvSpPr>
        <p:spPr bwMode="auto">
          <a:xfrm>
            <a:off x="38100" y="1244867"/>
            <a:ext cx="2280960" cy="622145"/>
          </a:xfrm>
          <a:prstGeom prst="downArrow">
            <a:avLst>
              <a:gd name="adj1" fmla="val 70028"/>
              <a:gd name="adj2" fmla="val 51169"/>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compiler</a:t>
            </a:r>
          </a:p>
        </p:txBody>
      </p:sp>
      <p:sp>
        <p:nvSpPr>
          <p:cNvPr id="12" name="Text Box 6"/>
          <p:cNvSpPr txBox="1">
            <a:spLocks noChangeArrowheads="1"/>
          </p:cNvSpPr>
          <p:nvPr>
            <p:custDataLst>
              <p:tags r:id="rId7"/>
            </p:custDataLst>
          </p:nvPr>
        </p:nvSpPr>
        <p:spPr bwMode="auto">
          <a:xfrm>
            <a:off x="317460" y="1790812"/>
            <a:ext cx="1722240" cy="1322059"/>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RISC-V</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assembly</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5" name="Text Box 8"/>
          <p:cNvSpPr txBox="1">
            <a:spLocks noChangeArrowheads="1"/>
          </p:cNvSpPr>
          <p:nvPr>
            <p:custDataLst>
              <p:tags r:id="rId8"/>
            </p:custDataLst>
          </p:nvPr>
        </p:nvSpPr>
        <p:spPr bwMode="auto">
          <a:xfrm>
            <a:off x="434700" y="3130912"/>
            <a:ext cx="1487760" cy="1322059"/>
          </a:xfrm>
          <a:prstGeom prst="rect">
            <a:avLst/>
          </a:prstGeom>
          <a:noFill/>
          <a:ln w="9525">
            <a:noFill/>
            <a:round/>
            <a:headEnd/>
            <a:tailEnd/>
          </a:ln>
          <a:effectLst/>
        </p:spPr>
        <p:txBody>
          <a:bodyPr wrap="squar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m</a:t>
            </a: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achine </a:t>
            </a: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code</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6" name="AutoShape 9"/>
          <p:cNvSpPr>
            <a:spLocks noChangeArrowheads="1"/>
          </p:cNvSpPr>
          <p:nvPr>
            <p:custDataLst>
              <p:tags r:id="rId9"/>
            </p:custDataLst>
          </p:nvPr>
        </p:nvSpPr>
        <p:spPr bwMode="auto">
          <a:xfrm>
            <a:off x="38100" y="2616467"/>
            <a:ext cx="2280960" cy="622145"/>
          </a:xfrm>
          <a:prstGeom prst="downArrow">
            <a:avLst>
              <a:gd name="adj1" fmla="val 70028"/>
              <a:gd name="adj2" fmla="val 53794"/>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assembler</a:t>
            </a:r>
          </a:p>
        </p:txBody>
      </p:sp>
      <p:sp>
        <p:nvSpPr>
          <p:cNvPr id="17" name="Rectangle 16"/>
          <p:cNvSpPr/>
          <p:nvPr>
            <p:custDataLst>
              <p:tags r:id="rId10"/>
            </p:custDataLst>
          </p:nvPr>
        </p:nvSpPr>
        <p:spPr>
          <a:xfrm>
            <a:off x="226080" y="4265467"/>
            <a:ext cx="19050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424242"/>
                </a:solidFill>
                <a:effectLst/>
                <a:uLnTx/>
                <a:uFillTx/>
                <a:latin typeface="Arial"/>
                <a:ea typeface="+mn-ea"/>
                <a:cs typeface="+mn-cs"/>
              </a:rPr>
              <a:t>CPU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424242"/>
                </a:solidFill>
                <a:effectLst/>
                <a:uLnTx/>
                <a:uFillTx/>
                <a:latin typeface="Arial"/>
                <a:ea typeface="+mn-ea"/>
                <a:cs typeface="+mn-cs"/>
              </a:rPr>
              <a:t>Circuits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24242"/>
                </a:solidFill>
                <a:effectLst/>
                <a:uLnTx/>
                <a:uFillTx/>
                <a:latin typeface="Arial"/>
                <a:ea typeface="+mn-ea"/>
                <a:cs typeface="+mn-cs"/>
              </a:rPr>
              <a:t>Gates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24242"/>
                </a:solidFill>
                <a:effectLst/>
                <a:uLnTx/>
                <a:uFillTx/>
                <a:latin typeface="Arial"/>
                <a:ea typeface="+mn-ea"/>
                <a:cs typeface="+mn-cs"/>
              </a:rPr>
              <a:t>Transistors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24242"/>
                </a:solidFill>
                <a:effectLst/>
                <a:uLnTx/>
                <a:uFillTx/>
                <a:latin typeface="Arial"/>
                <a:ea typeface="+mn-ea"/>
                <a:cs typeface="+mn-cs"/>
              </a:rPr>
              <a:t>Silicon</a:t>
            </a:r>
          </a:p>
        </p:txBody>
      </p:sp>
      <p:sp>
        <p:nvSpPr>
          <p:cNvPr id="18" name="AutoShape 9"/>
          <p:cNvSpPr>
            <a:spLocks noChangeArrowheads="1"/>
          </p:cNvSpPr>
          <p:nvPr>
            <p:custDataLst>
              <p:tags r:id="rId11"/>
            </p:custDataLst>
          </p:nvPr>
        </p:nvSpPr>
        <p:spPr bwMode="auto">
          <a:xfrm>
            <a:off x="378480" y="3960667"/>
            <a:ext cx="1600200" cy="414392"/>
          </a:xfrm>
          <a:prstGeom prst="downArrow">
            <a:avLst>
              <a:gd name="adj1" fmla="val 70028"/>
              <a:gd name="adj2" fmla="val 55072"/>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9" name="AutoShape 9"/>
          <p:cNvSpPr>
            <a:spLocks noChangeArrowheads="1"/>
          </p:cNvSpPr>
          <p:nvPr>
            <p:custDataLst>
              <p:tags r:id="rId12"/>
            </p:custDataLst>
          </p:nvPr>
        </p:nvSpPr>
        <p:spPr bwMode="auto">
          <a:xfrm>
            <a:off x="655484" y="4681571"/>
            <a:ext cx="1046189" cy="304800"/>
          </a:xfrm>
          <a:prstGeom prst="downArrow">
            <a:avLst>
              <a:gd name="adj1" fmla="val 40711"/>
              <a:gd name="adj2" fmla="val 68465"/>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2" name="AutoShape 9"/>
          <p:cNvSpPr>
            <a:spLocks noChangeArrowheads="1"/>
          </p:cNvSpPr>
          <p:nvPr>
            <p:custDataLst>
              <p:tags r:id="rId13"/>
            </p:custDataLst>
          </p:nvPr>
        </p:nvSpPr>
        <p:spPr bwMode="auto">
          <a:xfrm>
            <a:off x="880483" y="6331195"/>
            <a:ext cx="598661" cy="228600"/>
          </a:xfrm>
          <a:prstGeom prst="downArrow">
            <a:avLst>
              <a:gd name="adj1" fmla="val 43062"/>
              <a:gd name="adj2" fmla="val 55072"/>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3" name="AutoShape 9"/>
          <p:cNvSpPr>
            <a:spLocks noChangeArrowheads="1"/>
          </p:cNvSpPr>
          <p:nvPr>
            <p:custDataLst>
              <p:tags r:id="rId14"/>
            </p:custDataLst>
          </p:nvPr>
        </p:nvSpPr>
        <p:spPr bwMode="auto">
          <a:xfrm>
            <a:off x="731685" y="5277316"/>
            <a:ext cx="893789" cy="267984"/>
          </a:xfrm>
          <a:prstGeom prst="downArrow">
            <a:avLst>
              <a:gd name="adj1" fmla="val 51299"/>
              <a:gd name="adj2" fmla="val 61165"/>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4" name="AutoShape 9"/>
          <p:cNvSpPr>
            <a:spLocks noChangeArrowheads="1"/>
          </p:cNvSpPr>
          <p:nvPr>
            <p:custDataLst>
              <p:tags r:id="rId15"/>
            </p:custDataLst>
          </p:nvPr>
        </p:nvSpPr>
        <p:spPr bwMode="auto">
          <a:xfrm>
            <a:off x="781205" y="5836245"/>
            <a:ext cx="795864" cy="267984"/>
          </a:xfrm>
          <a:prstGeom prst="downArrow">
            <a:avLst>
              <a:gd name="adj1" fmla="val 62219"/>
              <a:gd name="adj2" fmla="val 55072"/>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50" name="TextBox 49"/>
          <p:cNvSpPr txBox="1"/>
          <p:nvPr/>
        </p:nvSpPr>
        <p:spPr>
          <a:xfrm>
            <a:off x="5504220" y="1103284"/>
            <a:ext cx="3575018" cy="1631216"/>
          </a:xfrm>
          <a:prstGeom prst="rect">
            <a:avLst/>
          </a:prstGeom>
          <a:noFill/>
          <a:ln>
            <a:noFill/>
          </a:ln>
        </p:spPr>
        <p:txBody>
          <a:bodyPr wrap="none" rtlCol="0">
            <a:spAutoFit/>
          </a:bodyPr>
          <a:lstStyle/>
          <a:p>
            <a:r>
              <a:rPr lang="en-US" sz="2500" dirty="0" smtClean="0">
                <a:solidFill>
                  <a:srgbClr val="53A016"/>
                </a:solidFill>
                <a:latin typeface="Source Sans Pro" panose="020B0503030403020204"/>
              </a:rPr>
              <a:t>x0 = 0</a:t>
            </a:r>
          </a:p>
          <a:p>
            <a:r>
              <a:rPr lang="en-US" sz="2500" dirty="0">
                <a:solidFill>
                  <a:srgbClr val="53A016"/>
                </a:solidFill>
                <a:latin typeface="Source Sans Pro" panose="020B0503030403020204"/>
              </a:rPr>
              <a:t>x</a:t>
            </a:r>
            <a:r>
              <a:rPr lang="en-US" sz="2500" dirty="0" smtClean="0">
                <a:solidFill>
                  <a:srgbClr val="53A016"/>
                </a:solidFill>
                <a:latin typeface="Source Sans Pro" panose="020B0503030403020204"/>
              </a:rPr>
              <a:t>5 = x0 + 10</a:t>
            </a:r>
          </a:p>
          <a:p>
            <a:r>
              <a:rPr lang="en-US" sz="2500" dirty="0">
                <a:solidFill>
                  <a:srgbClr val="53A016"/>
                </a:solidFill>
                <a:latin typeface="Source Sans Pro" panose="020B0503030403020204"/>
              </a:rPr>
              <a:t>x</a:t>
            </a:r>
            <a:r>
              <a:rPr lang="en-US" sz="2500" dirty="0" smtClean="0">
                <a:solidFill>
                  <a:srgbClr val="53A016"/>
                </a:solidFill>
                <a:latin typeface="Source Sans Pro" panose="020B0503030403020204"/>
              </a:rPr>
              <a:t>5 = x5&lt;&lt;1 #x5 = x5 * 2</a:t>
            </a:r>
          </a:p>
          <a:p>
            <a:r>
              <a:rPr lang="en-US" sz="2500" dirty="0">
                <a:solidFill>
                  <a:srgbClr val="53A016"/>
                </a:solidFill>
                <a:latin typeface="Source Sans Pro" panose="020B0503030403020204"/>
              </a:rPr>
              <a:t>x</a:t>
            </a:r>
            <a:r>
              <a:rPr lang="en-US" sz="2500" dirty="0" smtClean="0">
                <a:solidFill>
                  <a:srgbClr val="53A016"/>
                </a:solidFill>
                <a:latin typeface="Source Sans Pro" panose="020B0503030403020204"/>
              </a:rPr>
              <a:t>5 = x15 + 15</a:t>
            </a:r>
            <a:endParaRPr lang="en-US" sz="2500" dirty="0">
              <a:solidFill>
                <a:srgbClr val="53A016"/>
              </a:solidFill>
              <a:latin typeface="Source Sans Pro" panose="020B0503030403020204"/>
            </a:endParaRPr>
          </a:p>
        </p:txBody>
      </p:sp>
      <p:cxnSp>
        <p:nvCxnSpPr>
          <p:cNvPr id="51" name="Straight Arrow Connector 50"/>
          <p:cNvCxnSpPr/>
          <p:nvPr/>
        </p:nvCxnSpPr>
        <p:spPr>
          <a:xfrm flipH="1">
            <a:off x="4673943" y="1827166"/>
            <a:ext cx="733218" cy="38473"/>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445343" y="2121509"/>
            <a:ext cx="106680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164311" y="2457449"/>
            <a:ext cx="347832" cy="98938"/>
          </a:xfrm>
          <a:prstGeom prst="straightConnector1">
            <a:avLst/>
          </a:prstGeom>
          <a:ln>
            <a:solidFill>
              <a:srgbClr val="53A016"/>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5164311" y="1961807"/>
            <a:ext cx="347832" cy="26011"/>
          </a:xfrm>
          <a:prstGeom prst="straightConnector1">
            <a:avLst/>
          </a:prstGeom>
          <a:ln>
            <a:solidFill>
              <a:srgbClr val="53A016"/>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935711" y="2237583"/>
            <a:ext cx="576432" cy="6105"/>
          </a:xfrm>
          <a:prstGeom prst="straightConnector1">
            <a:avLst/>
          </a:prstGeom>
          <a:ln>
            <a:solidFill>
              <a:srgbClr val="53A016"/>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009714" y="3415965"/>
            <a:ext cx="6402766" cy="1269417"/>
            <a:chOff x="2013609" y="3733800"/>
            <a:chExt cx="6368391" cy="1557808"/>
          </a:xfrm>
        </p:grpSpPr>
        <p:sp>
          <p:nvSpPr>
            <p:cNvPr id="59" name="TextBox 58"/>
            <p:cNvSpPr txBox="1"/>
            <p:nvPr/>
          </p:nvSpPr>
          <p:spPr>
            <a:xfrm>
              <a:off x="2190399" y="4800600"/>
              <a:ext cx="6191601" cy="491008"/>
            </a:xfrm>
            <a:prstGeom prst="rect">
              <a:avLst/>
            </a:prstGeom>
            <a:noFill/>
            <a:ln>
              <a:noFill/>
            </a:ln>
          </p:spPr>
          <p:txBody>
            <a:bodyPr wrap="square" rtlCol="0">
              <a:spAutoFit/>
            </a:bodyPr>
            <a:lstStyle/>
            <a:p>
              <a:r>
                <a:rPr lang="en-US" sz="2000" dirty="0" smtClean="0">
                  <a:solidFill>
                    <a:schemeClr val="accent1"/>
                  </a:solidFill>
                  <a:latin typeface="Source Sans Pro" panose="020B0503030403020204"/>
                </a:rPr>
                <a:t>op = r-type               x5    </a:t>
              </a:r>
              <a:r>
                <a:rPr lang="en-US" sz="2000" dirty="0" err="1" smtClean="0">
                  <a:solidFill>
                    <a:schemeClr val="accent1"/>
                  </a:solidFill>
                  <a:latin typeface="Source Sans Pro" panose="020B0503030403020204"/>
                </a:rPr>
                <a:t>shamt</a:t>
              </a:r>
              <a:r>
                <a:rPr lang="en-US" sz="2000" dirty="0" smtClean="0">
                  <a:solidFill>
                    <a:schemeClr val="accent1"/>
                  </a:solidFill>
                  <a:latin typeface="Source Sans Pro" panose="020B0503030403020204"/>
                </a:rPr>
                <a:t>=1     x5      </a:t>
              </a:r>
              <a:r>
                <a:rPr lang="en-US" sz="2000" dirty="0" err="1" smtClean="0">
                  <a:solidFill>
                    <a:schemeClr val="accent1"/>
                  </a:solidFill>
                  <a:latin typeface="Source Sans Pro" panose="020B0503030403020204"/>
                </a:rPr>
                <a:t>func</a:t>
              </a:r>
              <a:r>
                <a:rPr lang="en-US" sz="2000" dirty="0" smtClean="0">
                  <a:solidFill>
                    <a:schemeClr val="accent1"/>
                  </a:solidFill>
                  <a:latin typeface="Source Sans Pro" panose="020B0503030403020204"/>
                </a:rPr>
                <a:t>=</a:t>
              </a:r>
              <a:r>
                <a:rPr lang="en-US" sz="2000" dirty="0" err="1" smtClean="0">
                  <a:solidFill>
                    <a:schemeClr val="accent1"/>
                  </a:solidFill>
                  <a:latin typeface="Source Sans Pro" panose="020B0503030403020204"/>
                </a:rPr>
                <a:t>sll</a:t>
              </a:r>
              <a:endParaRPr lang="en-US" sz="2000" dirty="0">
                <a:solidFill>
                  <a:schemeClr val="accent1"/>
                </a:solidFill>
                <a:latin typeface="Source Sans Pro" panose="020B0503030403020204"/>
              </a:endParaRPr>
            </a:p>
          </p:txBody>
        </p:sp>
        <p:cxnSp>
          <p:nvCxnSpPr>
            <p:cNvPr id="60" name="Straight Arrow Connector 59"/>
            <p:cNvCxnSpPr/>
            <p:nvPr/>
          </p:nvCxnSpPr>
          <p:spPr>
            <a:xfrm flipV="1">
              <a:off x="6477000" y="3962400"/>
              <a:ext cx="0" cy="98300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562600" y="3962400"/>
              <a:ext cx="0" cy="98300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2" name="Freeform 61"/>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63" name="Freeform 62"/>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64" name="Freeform 63"/>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grpSp>
      <p:sp>
        <p:nvSpPr>
          <p:cNvPr id="84" name="Text Box 7">
            <a:extLst>
              <a:ext uri="{FF2B5EF4-FFF2-40B4-BE49-F238E27FC236}">
                <a16:creationId xmlns:a16="http://schemas.microsoft.com/office/drawing/2014/main" id="{0F0D8A03-4AEF-C54A-90BB-20C15D4DFF30}"/>
              </a:ext>
            </a:extLst>
          </p:cNvPr>
          <p:cNvSpPr txBox="1">
            <a:spLocks noChangeArrowheads="1"/>
          </p:cNvSpPr>
          <p:nvPr>
            <p:custDataLst>
              <p:tags r:id="rId16"/>
            </p:custDataLst>
          </p:nvPr>
        </p:nvSpPr>
        <p:spPr bwMode="auto">
          <a:xfrm>
            <a:off x="2303625" y="2917049"/>
            <a:ext cx="6417035" cy="1130761"/>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00000000101000000000001010010011</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1"/>
                </a:solidFill>
                <a:latin typeface="Consolas" pitchFamily="49" charset="0"/>
              </a:rPr>
              <a:t>00000000001000101000001010000000</a:t>
            </a:r>
            <a:endParaRPr lang="en-US" sz="2500" dirty="0">
              <a:solidFill>
                <a:schemeClr val="accent1"/>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00000000111100101000001010010011</a:t>
            </a:r>
          </a:p>
        </p:txBody>
      </p:sp>
      <p:sp>
        <p:nvSpPr>
          <p:cNvPr id="99" name="TextBox 98">
            <a:extLst>
              <a:ext uri="{FF2B5EF4-FFF2-40B4-BE49-F238E27FC236}">
                <a16:creationId xmlns:a16="http://schemas.microsoft.com/office/drawing/2014/main" id="{A8125717-41D8-534C-816A-996A6A7F4FAF}"/>
              </a:ext>
            </a:extLst>
          </p:cNvPr>
          <p:cNvSpPr txBox="1"/>
          <p:nvPr/>
        </p:nvSpPr>
        <p:spPr>
          <a:xfrm>
            <a:off x="2481363" y="2682362"/>
            <a:ext cx="6321125" cy="369332"/>
          </a:xfrm>
          <a:prstGeom prst="rect">
            <a:avLst/>
          </a:prstGeom>
          <a:noFill/>
        </p:spPr>
        <p:txBody>
          <a:bodyPr wrap="square" rtlCol="0">
            <a:spAutoFit/>
          </a:bodyPr>
          <a:lstStyle/>
          <a:p>
            <a:r>
              <a:rPr lang="en-US" sz="1800" dirty="0" smtClean="0">
                <a:solidFill>
                  <a:srgbClr val="000000"/>
                </a:solidFill>
                <a:latin typeface="+mj-lt"/>
              </a:rPr>
              <a:t>10                              r0                  </a:t>
            </a:r>
            <a:r>
              <a:rPr lang="en-US" sz="1800" dirty="0">
                <a:solidFill>
                  <a:srgbClr val="000000"/>
                </a:solidFill>
                <a:latin typeface="+mj-lt"/>
              </a:rPr>
              <a:t>r5 </a:t>
            </a:r>
            <a:r>
              <a:rPr lang="en-US" sz="1800" dirty="0" smtClean="0">
                <a:solidFill>
                  <a:srgbClr val="000000"/>
                </a:solidFill>
                <a:latin typeface="+mj-lt"/>
              </a:rPr>
              <a:t>       </a:t>
            </a:r>
            <a:r>
              <a:rPr lang="en-US" sz="1800" dirty="0" smtClean="0">
                <a:solidFill>
                  <a:srgbClr val="000000"/>
                </a:solidFill>
              </a:rPr>
              <a:t>op </a:t>
            </a:r>
            <a:r>
              <a:rPr lang="en-US" sz="1800" dirty="0">
                <a:solidFill>
                  <a:srgbClr val="000000"/>
                </a:solidFill>
              </a:rPr>
              <a:t>= </a:t>
            </a:r>
            <a:r>
              <a:rPr lang="en-US" sz="1800" dirty="0" err="1">
                <a:solidFill>
                  <a:srgbClr val="000000"/>
                </a:solidFill>
              </a:rPr>
              <a:t>addi</a:t>
            </a:r>
            <a:endParaRPr lang="en-US" sz="1800" dirty="0">
              <a:solidFill>
                <a:srgbClr val="000000"/>
              </a:solidFill>
              <a:latin typeface="+mj-lt"/>
            </a:endParaRPr>
          </a:p>
        </p:txBody>
      </p:sp>
      <p:sp>
        <p:nvSpPr>
          <p:cNvPr id="100" name="TextBox 99">
            <a:extLst>
              <a:ext uri="{FF2B5EF4-FFF2-40B4-BE49-F238E27FC236}">
                <a16:creationId xmlns:a16="http://schemas.microsoft.com/office/drawing/2014/main" id="{770732CF-C6F4-CA4E-B89D-73EC42C9A0A4}"/>
              </a:ext>
            </a:extLst>
          </p:cNvPr>
          <p:cNvSpPr txBox="1"/>
          <p:nvPr/>
        </p:nvSpPr>
        <p:spPr>
          <a:xfrm>
            <a:off x="2456313" y="3964030"/>
            <a:ext cx="5997081" cy="369332"/>
          </a:xfrm>
          <a:prstGeom prst="rect">
            <a:avLst/>
          </a:prstGeom>
          <a:noFill/>
        </p:spPr>
        <p:txBody>
          <a:bodyPr wrap="square" rtlCol="0">
            <a:spAutoFit/>
          </a:bodyPr>
          <a:lstStyle/>
          <a:p>
            <a:r>
              <a:rPr lang="en-US" sz="1800" dirty="0" smtClean="0">
                <a:solidFill>
                  <a:srgbClr val="000000"/>
                </a:solidFill>
                <a:latin typeface="+mj-lt"/>
              </a:rPr>
              <a:t>15                               r5                 </a:t>
            </a:r>
            <a:r>
              <a:rPr lang="en-US" sz="1800" dirty="0" err="1" smtClean="0">
                <a:solidFill>
                  <a:srgbClr val="000000"/>
                </a:solidFill>
                <a:latin typeface="+mj-lt"/>
              </a:rPr>
              <a:t>r5</a:t>
            </a:r>
            <a:r>
              <a:rPr lang="en-US" sz="1800" dirty="0" smtClean="0">
                <a:solidFill>
                  <a:srgbClr val="000000"/>
                </a:solidFill>
                <a:latin typeface="+mj-lt"/>
              </a:rPr>
              <a:t>           </a:t>
            </a:r>
            <a:r>
              <a:rPr lang="en-US" sz="1800" dirty="0" smtClean="0">
                <a:solidFill>
                  <a:srgbClr val="000000"/>
                </a:solidFill>
              </a:rPr>
              <a:t>op </a:t>
            </a:r>
            <a:r>
              <a:rPr lang="en-US" sz="1800" dirty="0">
                <a:solidFill>
                  <a:srgbClr val="000000"/>
                </a:solidFill>
              </a:rPr>
              <a:t>= </a:t>
            </a:r>
            <a:r>
              <a:rPr lang="en-US" sz="1800" dirty="0" err="1">
                <a:solidFill>
                  <a:srgbClr val="000000"/>
                </a:solidFill>
              </a:rPr>
              <a:t>addi</a:t>
            </a:r>
            <a:endParaRPr lang="en-US" sz="1800" dirty="0">
              <a:solidFill>
                <a:srgbClr val="000000"/>
              </a:solidFill>
              <a:latin typeface="+mj-lt"/>
            </a:endParaRPr>
          </a:p>
        </p:txBody>
      </p:sp>
      <p:sp>
        <p:nvSpPr>
          <p:cNvPr id="101" name="Rectangle 100"/>
          <p:cNvSpPr/>
          <p:nvPr/>
        </p:nvSpPr>
        <p:spPr>
          <a:xfrm>
            <a:off x="2303626" y="3027463"/>
            <a:ext cx="2212924" cy="258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303626" y="3690513"/>
            <a:ext cx="2212924" cy="26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516550" y="3022935"/>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890025" y="3027679"/>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719302" y="3027678"/>
            <a:ext cx="1267471" cy="263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358849" y="3032423"/>
            <a:ext cx="531175"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534040" y="3699985"/>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5907515" y="3704729"/>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736792" y="3704728"/>
            <a:ext cx="1267471" cy="263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376339" y="3709473"/>
            <a:ext cx="531175"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1752600" y="6225350"/>
            <a:ext cx="508809" cy="538050"/>
            <a:chOff x="6301155" y="5514358"/>
            <a:chExt cx="936315" cy="990127"/>
          </a:xfrm>
        </p:grpSpPr>
        <p:sp>
          <p:nvSpPr>
            <p:cNvPr id="48" name="Line 13"/>
            <p:cNvSpPr>
              <a:spLocks noChangeShapeType="1"/>
            </p:cNvSpPr>
            <p:nvPr/>
          </p:nvSpPr>
          <p:spPr bwMode="auto">
            <a:xfrm>
              <a:off x="6301155" y="5876540"/>
              <a:ext cx="31852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49" name="Line 14"/>
            <p:cNvSpPr>
              <a:spLocks noChangeShapeType="1"/>
            </p:cNvSpPr>
            <p:nvPr/>
          </p:nvSpPr>
          <p:spPr bwMode="auto">
            <a:xfrm>
              <a:off x="6982147" y="5514358"/>
              <a:ext cx="0" cy="204076"/>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54" name="Line 15"/>
            <p:cNvSpPr>
              <a:spLocks noChangeShapeType="1"/>
            </p:cNvSpPr>
            <p:nvPr/>
          </p:nvSpPr>
          <p:spPr bwMode="auto">
            <a:xfrm>
              <a:off x="6982148" y="6068599"/>
              <a:ext cx="0" cy="210732"/>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57" name="Line 16"/>
            <p:cNvSpPr>
              <a:spLocks noChangeShapeType="1"/>
            </p:cNvSpPr>
            <p:nvPr/>
          </p:nvSpPr>
          <p:spPr bwMode="auto">
            <a:xfrm>
              <a:off x="6759899" y="5709135"/>
              <a:ext cx="0" cy="384119"/>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65" name="Line 17"/>
            <p:cNvSpPr>
              <a:spLocks noChangeShapeType="1"/>
            </p:cNvSpPr>
            <p:nvPr/>
          </p:nvSpPr>
          <p:spPr bwMode="auto">
            <a:xfrm>
              <a:off x="6759899" y="6068599"/>
              <a:ext cx="222247"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66" name="Line 18"/>
            <p:cNvSpPr>
              <a:spLocks noChangeShapeType="1"/>
            </p:cNvSpPr>
            <p:nvPr/>
          </p:nvSpPr>
          <p:spPr bwMode="auto">
            <a:xfrm>
              <a:off x="6732824" y="5709135"/>
              <a:ext cx="276394"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67" name="Line 19"/>
            <p:cNvSpPr>
              <a:spLocks noChangeShapeType="1"/>
            </p:cNvSpPr>
            <p:nvPr/>
          </p:nvSpPr>
          <p:spPr bwMode="auto">
            <a:xfrm>
              <a:off x="6619675" y="5684480"/>
              <a:ext cx="0" cy="384119"/>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grpSp>
          <p:nvGrpSpPr>
            <p:cNvPr id="68" name="Group 67"/>
            <p:cNvGrpSpPr/>
            <p:nvPr/>
          </p:nvGrpSpPr>
          <p:grpSpPr>
            <a:xfrm>
              <a:off x="6726823" y="6309222"/>
              <a:ext cx="510647" cy="195263"/>
              <a:chOff x="7045588" y="3321961"/>
              <a:chExt cx="510647" cy="195263"/>
            </a:xfrm>
          </p:grpSpPr>
          <p:cxnSp>
            <p:nvCxnSpPr>
              <p:cNvPr id="71" name="Straight Connector 70"/>
              <p:cNvCxnSpPr/>
              <p:nvPr/>
            </p:nvCxnSpPr>
            <p:spPr>
              <a:xfrm>
                <a:off x="7045588" y="3321961"/>
                <a:ext cx="51064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39000" y="3517224"/>
                <a:ext cx="1524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148513" y="3441021"/>
                <a:ext cx="3047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4" name="Group 73"/>
          <p:cNvGrpSpPr/>
          <p:nvPr/>
        </p:nvGrpSpPr>
        <p:grpSpPr>
          <a:xfrm>
            <a:off x="2044547" y="5584878"/>
            <a:ext cx="948594" cy="519351"/>
            <a:chOff x="7010400" y="1482155"/>
            <a:chExt cx="1515867" cy="1226690"/>
          </a:xfrm>
        </p:grpSpPr>
        <p:sp>
          <p:nvSpPr>
            <p:cNvPr id="75" name="AutoShape 5"/>
            <p:cNvSpPr>
              <a:spLocks noChangeArrowheads="1"/>
            </p:cNvSpPr>
            <p:nvPr/>
          </p:nvSpPr>
          <p:spPr bwMode="auto">
            <a:xfrm>
              <a:off x="7620001" y="1482155"/>
              <a:ext cx="610378" cy="1226690"/>
            </a:xfrm>
            <a:prstGeom prst="flowChartDelay">
              <a:avLst/>
            </a:prstGeom>
            <a:noFill/>
            <a:ln w="25400">
              <a:solidFill>
                <a:schemeClr val="accent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solidFill>
                  <a:schemeClr val="tx2"/>
                </a:solidFill>
              </a:endParaRPr>
            </a:p>
          </p:txBody>
        </p:sp>
        <p:sp>
          <p:nvSpPr>
            <p:cNvPr id="76" name="Line 6"/>
            <p:cNvSpPr>
              <a:spLocks noChangeShapeType="1"/>
            </p:cNvSpPr>
            <p:nvPr/>
          </p:nvSpPr>
          <p:spPr bwMode="auto">
            <a:xfrm flipH="1">
              <a:off x="7318218" y="1905000"/>
              <a:ext cx="30480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77" name="Line 7"/>
            <p:cNvSpPr>
              <a:spLocks noChangeShapeType="1"/>
            </p:cNvSpPr>
            <p:nvPr/>
          </p:nvSpPr>
          <p:spPr bwMode="auto">
            <a:xfrm flipH="1">
              <a:off x="7318218" y="2286000"/>
              <a:ext cx="30480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78" name="Line 8"/>
            <p:cNvSpPr>
              <a:spLocks noChangeShapeType="1"/>
            </p:cNvSpPr>
            <p:nvPr/>
          </p:nvSpPr>
          <p:spPr bwMode="auto">
            <a:xfrm flipH="1">
              <a:off x="8221467" y="2089150"/>
              <a:ext cx="30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79" name="TextBox 78"/>
            <p:cNvSpPr txBox="1"/>
            <p:nvPr/>
          </p:nvSpPr>
          <p:spPr>
            <a:xfrm>
              <a:off x="7010400" y="1605178"/>
              <a:ext cx="283970" cy="508872"/>
            </a:xfrm>
            <a:prstGeom prst="rect">
              <a:avLst/>
            </a:prstGeom>
            <a:noFill/>
            <a:ln>
              <a:noFill/>
            </a:ln>
          </p:spPr>
          <p:txBody>
            <a:bodyPr wrap="none" lIns="0" tIns="0" rIns="0" bIns="0" rtlCol="0">
              <a:spAutoFit/>
            </a:bodyPr>
            <a:lstStyle/>
            <a:p>
              <a:r>
                <a:rPr lang="en-US" sz="1400" dirty="0" smtClean="0">
                  <a:solidFill>
                    <a:schemeClr val="tx2"/>
                  </a:solidFill>
                </a:rPr>
                <a:t>A</a:t>
              </a:r>
              <a:endParaRPr lang="en-US" sz="1400" dirty="0">
                <a:solidFill>
                  <a:schemeClr val="tx2"/>
                </a:solidFill>
              </a:endParaRPr>
            </a:p>
          </p:txBody>
        </p:sp>
        <p:sp>
          <p:nvSpPr>
            <p:cNvPr id="80" name="TextBox 79"/>
            <p:cNvSpPr txBox="1"/>
            <p:nvPr/>
          </p:nvSpPr>
          <p:spPr>
            <a:xfrm>
              <a:off x="7010400" y="1986180"/>
              <a:ext cx="104196" cy="508872"/>
            </a:xfrm>
            <a:prstGeom prst="rect">
              <a:avLst/>
            </a:prstGeom>
            <a:noFill/>
            <a:ln>
              <a:noFill/>
            </a:ln>
          </p:spPr>
          <p:txBody>
            <a:bodyPr wrap="square" lIns="0" tIns="0" rIns="0" bIns="0" rtlCol="0">
              <a:spAutoFit/>
            </a:bodyPr>
            <a:lstStyle/>
            <a:p>
              <a:r>
                <a:rPr lang="en-US" sz="1400" dirty="0">
                  <a:solidFill>
                    <a:schemeClr val="tx2"/>
                  </a:solidFill>
                </a:rPr>
                <a:t>B</a:t>
              </a:r>
            </a:p>
          </p:txBody>
        </p:sp>
      </p:grpSp>
      <p:sp>
        <p:nvSpPr>
          <p:cNvPr id="81" name="Rectangle 102"/>
          <p:cNvSpPr>
            <a:spLocks noChangeArrowheads="1"/>
          </p:cNvSpPr>
          <p:nvPr>
            <p:custDataLst>
              <p:tags r:id="rId17"/>
            </p:custDataLst>
          </p:nvPr>
        </p:nvSpPr>
        <p:spPr bwMode="auto">
          <a:xfrm>
            <a:off x="3437790" y="4754016"/>
            <a:ext cx="506225" cy="867814"/>
          </a:xfrm>
          <a:prstGeom prst="rect">
            <a:avLst/>
          </a:prstGeom>
          <a:noFill/>
          <a:ln w="38100" algn="ctr">
            <a:solidFill>
              <a:schemeClr val="accent1"/>
            </a:solidFill>
            <a:miter lim="800000"/>
            <a:headEnd/>
            <a:tailEnd/>
          </a:ln>
          <a:effectLst/>
        </p:spPr>
        <p:txBody>
          <a:bodyPr anchor="ctr">
            <a:noAutofit/>
          </a:bodyPr>
          <a:lstStyle/>
          <a:p>
            <a:endParaRPr lang="en-US">
              <a:solidFill>
                <a:schemeClr val="tx2"/>
              </a:solidFill>
            </a:endParaRPr>
          </a:p>
        </p:txBody>
      </p:sp>
      <p:sp>
        <p:nvSpPr>
          <p:cNvPr id="82" name="Line 103"/>
          <p:cNvSpPr>
            <a:spLocks noChangeShapeType="1"/>
          </p:cNvSpPr>
          <p:nvPr>
            <p:custDataLst>
              <p:tags r:id="rId18"/>
            </p:custDataLst>
          </p:nvPr>
        </p:nvSpPr>
        <p:spPr bwMode="auto">
          <a:xfrm>
            <a:off x="2895600" y="5130787"/>
            <a:ext cx="542189" cy="0"/>
          </a:xfrm>
          <a:prstGeom prst="line">
            <a:avLst/>
          </a:prstGeom>
          <a:noFill/>
          <a:ln w="28575">
            <a:solidFill>
              <a:schemeClr val="accent1"/>
            </a:solidFill>
            <a:round/>
            <a:headEnd type="none" w="med" len="med"/>
            <a:tailEnd type="arrow" w="med" len="med"/>
          </a:ln>
          <a:effectLst/>
        </p:spPr>
        <p:txBody>
          <a:bodyPr wrap="none" anchor="ctr">
            <a:noAutofit/>
          </a:bodyPr>
          <a:lstStyle/>
          <a:p>
            <a:endParaRPr lang="en-US">
              <a:solidFill>
                <a:schemeClr val="tx2"/>
              </a:solidFill>
            </a:endParaRPr>
          </a:p>
        </p:txBody>
      </p:sp>
      <p:sp>
        <p:nvSpPr>
          <p:cNvPr id="83" name="Line 104"/>
          <p:cNvSpPr>
            <a:spLocks noChangeShapeType="1"/>
          </p:cNvSpPr>
          <p:nvPr>
            <p:custDataLst>
              <p:tags r:id="rId19"/>
            </p:custDataLst>
          </p:nvPr>
        </p:nvSpPr>
        <p:spPr bwMode="auto">
          <a:xfrm>
            <a:off x="3944014" y="5152987"/>
            <a:ext cx="585289" cy="0"/>
          </a:xfrm>
          <a:prstGeom prst="line">
            <a:avLst/>
          </a:prstGeom>
          <a:noFill/>
          <a:ln w="28575">
            <a:solidFill>
              <a:schemeClr val="accent1"/>
            </a:solidFill>
            <a:round/>
            <a:headEnd type="none" w="med" len="med"/>
            <a:tailEnd type="arrow" w="med" len="med"/>
          </a:ln>
          <a:effectLst/>
        </p:spPr>
        <p:txBody>
          <a:bodyPr wrap="none" anchor="ctr">
            <a:noAutofit/>
          </a:bodyPr>
          <a:lstStyle/>
          <a:p>
            <a:endParaRPr lang="en-US">
              <a:solidFill>
                <a:schemeClr val="tx2"/>
              </a:solidFill>
            </a:endParaRPr>
          </a:p>
        </p:txBody>
      </p:sp>
      <p:sp>
        <p:nvSpPr>
          <p:cNvPr id="86" name="Line 105"/>
          <p:cNvSpPr>
            <a:spLocks noChangeShapeType="1"/>
          </p:cNvSpPr>
          <p:nvPr>
            <p:custDataLst>
              <p:tags r:id="rId20"/>
            </p:custDataLst>
          </p:nvPr>
        </p:nvSpPr>
        <p:spPr bwMode="auto">
          <a:xfrm flipH="1">
            <a:off x="3140952" y="5054587"/>
            <a:ext cx="76200" cy="152400"/>
          </a:xfrm>
          <a:prstGeom prst="line">
            <a:avLst/>
          </a:prstGeom>
          <a:noFill/>
          <a:ln w="28575">
            <a:solidFill>
              <a:schemeClr val="accent1"/>
            </a:solidFill>
            <a:round/>
            <a:headEnd/>
            <a:tailEnd/>
          </a:ln>
          <a:effectLst/>
        </p:spPr>
        <p:txBody>
          <a:bodyPr wrap="none" anchor="ctr">
            <a:noAutofit/>
          </a:bodyPr>
          <a:lstStyle/>
          <a:p>
            <a:endParaRPr lang="en-US">
              <a:solidFill>
                <a:schemeClr val="tx2"/>
              </a:solidFill>
            </a:endParaRPr>
          </a:p>
        </p:txBody>
      </p:sp>
      <p:sp>
        <p:nvSpPr>
          <p:cNvPr id="87" name="Line 106"/>
          <p:cNvSpPr>
            <a:spLocks noChangeShapeType="1"/>
          </p:cNvSpPr>
          <p:nvPr>
            <p:custDataLst>
              <p:tags r:id="rId21"/>
            </p:custDataLst>
          </p:nvPr>
        </p:nvSpPr>
        <p:spPr bwMode="auto">
          <a:xfrm flipH="1">
            <a:off x="4207752" y="5076787"/>
            <a:ext cx="76200" cy="152400"/>
          </a:xfrm>
          <a:prstGeom prst="line">
            <a:avLst/>
          </a:prstGeom>
          <a:noFill/>
          <a:ln w="28575">
            <a:solidFill>
              <a:schemeClr val="accent1"/>
            </a:solidFill>
            <a:round/>
            <a:headEnd/>
            <a:tailEnd/>
          </a:ln>
          <a:effectLst/>
        </p:spPr>
        <p:txBody>
          <a:bodyPr wrap="none" anchor="ctr">
            <a:noAutofit/>
          </a:bodyPr>
          <a:lstStyle/>
          <a:p>
            <a:endParaRPr lang="en-US">
              <a:solidFill>
                <a:schemeClr val="tx2"/>
              </a:solidFill>
            </a:endParaRPr>
          </a:p>
        </p:txBody>
      </p:sp>
      <p:sp>
        <p:nvSpPr>
          <p:cNvPr id="88" name="Text Box 107"/>
          <p:cNvSpPr txBox="1">
            <a:spLocks noChangeArrowheads="1"/>
          </p:cNvSpPr>
          <p:nvPr>
            <p:custDataLst>
              <p:tags r:id="rId22"/>
            </p:custDataLst>
          </p:nvPr>
        </p:nvSpPr>
        <p:spPr bwMode="auto">
          <a:xfrm>
            <a:off x="2895601" y="5046650"/>
            <a:ext cx="550151"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smtClean="0">
                <a:solidFill>
                  <a:schemeClr val="tx2"/>
                </a:solidFill>
                <a:latin typeface="Calibri"/>
              </a:rPr>
              <a:t>32</a:t>
            </a:r>
            <a:endParaRPr lang="en-US" sz="2800" dirty="0">
              <a:solidFill>
                <a:schemeClr val="tx2"/>
              </a:solidFill>
              <a:latin typeface="Calibri"/>
            </a:endParaRPr>
          </a:p>
        </p:txBody>
      </p:sp>
      <p:sp>
        <p:nvSpPr>
          <p:cNvPr id="89" name="Text Box 108"/>
          <p:cNvSpPr txBox="1">
            <a:spLocks noChangeArrowheads="1"/>
          </p:cNvSpPr>
          <p:nvPr>
            <p:custDataLst>
              <p:tags r:id="rId23"/>
            </p:custDataLst>
          </p:nvPr>
        </p:nvSpPr>
        <p:spPr bwMode="auto">
          <a:xfrm>
            <a:off x="3962401" y="5076787"/>
            <a:ext cx="550151"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tx2"/>
                </a:solidFill>
                <a:latin typeface="Calibri"/>
              </a:rPr>
              <a:t>32</a:t>
            </a:r>
            <a:endParaRPr lang="en-US" sz="2800" dirty="0">
              <a:solidFill>
                <a:schemeClr val="tx2"/>
              </a:solidFill>
              <a:latin typeface="Calibri"/>
            </a:endParaRPr>
          </a:p>
        </p:txBody>
      </p:sp>
      <p:sp>
        <p:nvSpPr>
          <p:cNvPr id="90" name="Line 109"/>
          <p:cNvSpPr>
            <a:spLocks noChangeShapeType="1"/>
          </p:cNvSpPr>
          <p:nvPr>
            <p:custDataLst>
              <p:tags r:id="rId24"/>
            </p:custDataLst>
          </p:nvPr>
        </p:nvSpPr>
        <p:spPr bwMode="auto">
          <a:xfrm flipV="1">
            <a:off x="3622801" y="5401715"/>
            <a:ext cx="76200" cy="228600"/>
          </a:xfrm>
          <a:prstGeom prst="line">
            <a:avLst/>
          </a:prstGeom>
          <a:noFill/>
          <a:ln w="38100">
            <a:solidFill>
              <a:schemeClr val="accent1"/>
            </a:solidFill>
            <a:round/>
            <a:headEnd/>
            <a:tailEnd/>
          </a:ln>
          <a:effectLst/>
        </p:spPr>
        <p:txBody>
          <a:bodyPr wrap="none" anchor="ctr">
            <a:noAutofit/>
          </a:bodyPr>
          <a:lstStyle/>
          <a:p>
            <a:endParaRPr lang="en-US" dirty="0">
              <a:solidFill>
                <a:schemeClr val="tx2"/>
              </a:solidFill>
            </a:endParaRPr>
          </a:p>
        </p:txBody>
      </p:sp>
      <p:sp>
        <p:nvSpPr>
          <p:cNvPr id="91" name="Line 110"/>
          <p:cNvSpPr>
            <a:spLocks noChangeShapeType="1"/>
          </p:cNvSpPr>
          <p:nvPr>
            <p:custDataLst>
              <p:tags r:id="rId25"/>
            </p:custDataLst>
          </p:nvPr>
        </p:nvSpPr>
        <p:spPr bwMode="auto">
          <a:xfrm flipH="1" flipV="1">
            <a:off x="3699001" y="5401715"/>
            <a:ext cx="76200" cy="228600"/>
          </a:xfrm>
          <a:prstGeom prst="line">
            <a:avLst/>
          </a:prstGeom>
          <a:noFill/>
          <a:ln w="38100">
            <a:solidFill>
              <a:schemeClr val="accent1"/>
            </a:solidFill>
            <a:round/>
            <a:headEnd/>
            <a:tailEnd/>
          </a:ln>
          <a:effectLst/>
        </p:spPr>
        <p:txBody>
          <a:bodyPr anchor="ctr">
            <a:noAutofit/>
          </a:bodyPr>
          <a:lstStyle/>
          <a:p>
            <a:endParaRPr lang="en-US">
              <a:solidFill>
                <a:schemeClr val="tx2"/>
              </a:solidFill>
            </a:endParaRPr>
          </a:p>
        </p:txBody>
      </p:sp>
      <p:sp>
        <p:nvSpPr>
          <p:cNvPr id="92" name="Text Box 113"/>
          <p:cNvSpPr txBox="1">
            <a:spLocks noChangeArrowheads="1"/>
          </p:cNvSpPr>
          <p:nvPr>
            <p:custDataLst>
              <p:tags r:id="rId26"/>
            </p:custDataLst>
          </p:nvPr>
        </p:nvSpPr>
        <p:spPr bwMode="auto">
          <a:xfrm>
            <a:off x="3400433" y="4844969"/>
            <a:ext cx="59663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smtClean="0">
                <a:solidFill>
                  <a:schemeClr val="tx2"/>
                </a:solidFill>
                <a:latin typeface="Calibri"/>
              </a:rPr>
              <a:t>RF</a:t>
            </a:r>
            <a:endParaRPr lang="en-US" sz="3200" dirty="0">
              <a:solidFill>
                <a:schemeClr val="tx2"/>
              </a:solidFill>
              <a:latin typeface="Calibri"/>
            </a:endParaRPr>
          </a:p>
        </p:txBody>
      </p:sp>
    </p:spTree>
    <p:extLst>
      <p:ext uri="{BB962C8B-B14F-4D97-AF65-F5344CB8AC3E}">
        <p14:creationId xmlns:p14="http://schemas.microsoft.com/office/powerpoint/2010/main" val="2904342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987" name="Rectangle 3"/>
          <p:cNvSpPr>
            <a:spLocks noGrp="1" noChangeArrowheads="1"/>
          </p:cNvSpPr>
          <p:nvPr>
            <p:ph idx="1"/>
            <p:custDataLst>
              <p:tags r:id="rId1"/>
            </p:custDataLst>
          </p:nvPr>
        </p:nvSpPr>
        <p:spPr>
          <a:xfrm>
            <a:off x="4114800" y="990600"/>
            <a:ext cx="5181600" cy="5741984"/>
          </a:xfrm>
        </p:spPr>
        <p:txBody>
          <a:bodyPr>
            <a:noAutofit/>
          </a:bodyPr>
          <a:lstStyle/>
          <a:p>
            <a:pPr marL="0" indent="0">
              <a:buNone/>
            </a:pPr>
            <a:r>
              <a:rPr lang="en-US" sz="2800" dirty="0" smtClean="0">
                <a:solidFill>
                  <a:schemeClr val="accent1"/>
                </a:solidFill>
              </a:rPr>
              <a:t>Global labels: </a:t>
            </a:r>
            <a:r>
              <a:rPr lang="en-US" sz="2800" dirty="0" smtClean="0"/>
              <a:t>Externally visible “exported” symbols</a:t>
            </a:r>
          </a:p>
          <a:p>
            <a:pPr marL="457200" indent="-457200">
              <a:buFont typeface="Arial" charset="0"/>
              <a:buChar char="•"/>
            </a:pPr>
            <a:r>
              <a:rPr lang="en-US" sz="2400" dirty="0" smtClean="0"/>
              <a:t>Can be referenced from other object files</a:t>
            </a:r>
          </a:p>
          <a:p>
            <a:pPr marL="457200" indent="-457200">
              <a:buFont typeface="Arial" charset="0"/>
              <a:buChar char="•"/>
            </a:pPr>
            <a:r>
              <a:rPr lang="en-US" sz="2400" dirty="0" smtClean="0"/>
              <a:t>Exported functions, global variables</a:t>
            </a:r>
          </a:p>
          <a:p>
            <a:pPr marL="457200" indent="-457200">
              <a:buFont typeface="Arial" charset="0"/>
              <a:buChar char="•"/>
            </a:pPr>
            <a:r>
              <a:rPr lang="en-US" sz="2400" dirty="0" smtClean="0">
                <a:solidFill>
                  <a:schemeClr val="accent1"/>
                </a:solidFill>
              </a:rPr>
              <a:t>Examples: pi, e, </a:t>
            </a:r>
            <a:r>
              <a:rPr lang="en-US" sz="2400" dirty="0" err="1" smtClean="0">
                <a:solidFill>
                  <a:schemeClr val="accent1"/>
                </a:solidFill>
              </a:rPr>
              <a:t>userid</a:t>
            </a:r>
            <a:r>
              <a:rPr lang="en-US" sz="2400" dirty="0" smtClean="0">
                <a:solidFill>
                  <a:schemeClr val="accent1"/>
                </a:solidFill>
              </a:rPr>
              <a:t>, printf, pick_prime, </a:t>
            </a:r>
            <a:r>
              <a:rPr lang="en-US" sz="2400" dirty="0" err="1" smtClean="0">
                <a:solidFill>
                  <a:schemeClr val="accent1"/>
                </a:solidFill>
              </a:rPr>
              <a:t>pick_random</a:t>
            </a:r>
            <a:endParaRPr lang="en-US" sz="2400" dirty="0" smtClean="0">
              <a:solidFill>
                <a:schemeClr val="accent1"/>
              </a:solidFill>
            </a:endParaRPr>
          </a:p>
          <a:p>
            <a:pPr marL="0" indent="0">
              <a:buNone/>
            </a:pPr>
            <a:r>
              <a:rPr lang="en-US" sz="2800" dirty="0" smtClean="0">
                <a:solidFill>
                  <a:schemeClr val="accent4"/>
                </a:solidFill>
              </a:rPr>
              <a:t>Local labels:  </a:t>
            </a:r>
            <a:r>
              <a:rPr lang="en-US" sz="2800" dirty="0" smtClean="0"/>
              <a:t>Internally visible only symbols</a:t>
            </a:r>
          </a:p>
          <a:p>
            <a:pPr marL="457200" indent="-457200">
              <a:buFont typeface="Arial" charset="0"/>
              <a:buChar char="•"/>
            </a:pPr>
            <a:r>
              <a:rPr lang="en-US" sz="2400" dirty="0" smtClean="0"/>
              <a:t>Only used within this object file</a:t>
            </a:r>
          </a:p>
          <a:p>
            <a:pPr marL="457200" indent="-457200">
              <a:buFont typeface="Arial" charset="0"/>
              <a:buChar char="•"/>
            </a:pPr>
            <a:r>
              <a:rPr lang="en-US" sz="2400" dirty="0" smtClean="0"/>
              <a:t>static functions, static variables, loop labels, …</a:t>
            </a:r>
          </a:p>
          <a:p>
            <a:pPr marL="457200" indent="-457200">
              <a:buFont typeface="Arial" charset="0"/>
              <a:buChar char="•"/>
            </a:pPr>
            <a:r>
              <a:rPr lang="en-US" sz="2400" dirty="0" smtClean="0">
                <a:solidFill>
                  <a:schemeClr val="accent4"/>
                </a:solidFill>
              </a:rPr>
              <a:t>Examples: randomval, is_prime</a:t>
            </a:r>
          </a:p>
        </p:txBody>
      </p:sp>
      <p:sp>
        <p:nvSpPr>
          <p:cNvPr id="2601986" name="Rectangle 2"/>
          <p:cNvSpPr>
            <a:spLocks noGrp="1" noChangeArrowheads="1"/>
          </p:cNvSpPr>
          <p:nvPr>
            <p:ph type="title"/>
            <p:custDataLst>
              <p:tags r:id="rId2"/>
            </p:custDataLst>
          </p:nvPr>
        </p:nvSpPr>
        <p:spPr/>
        <p:txBody>
          <a:bodyPr>
            <a:normAutofit/>
          </a:bodyPr>
          <a:lstStyle/>
          <a:p>
            <a:pPr algn="ctr"/>
            <a:r>
              <a:rPr lang="en-US" dirty="0" smtClean="0"/>
              <a:t>Symbols and References</a:t>
            </a:r>
            <a:endParaRPr lang="en-US" dirty="0"/>
          </a:p>
        </p:txBody>
      </p:sp>
      <p:sp>
        <p:nvSpPr>
          <p:cNvPr id="2" name="Slide Number Placeholder 1"/>
          <p:cNvSpPr>
            <a:spLocks noGrp="1"/>
          </p:cNvSpPr>
          <p:nvPr>
            <p:ph type="sldNum" sz="quarter" idx="10"/>
          </p:nvPr>
        </p:nvSpPr>
        <p:spPr/>
        <p:txBody>
          <a:bodyPr/>
          <a:lstStyle/>
          <a:p>
            <a:fld id="{DAD0A56F-BD0F-4BDF-9912-D1E89E9626C0}" type="slidenum">
              <a:rPr lang="en-US" smtClean="0"/>
              <a:t>20</a:t>
            </a:fld>
            <a:endParaRPr lang="en-US"/>
          </a:p>
        </p:txBody>
      </p:sp>
      <p:sp>
        <p:nvSpPr>
          <p:cNvPr id="8" name="Content Placeholder 2"/>
          <p:cNvSpPr txBox="1">
            <a:spLocks/>
          </p:cNvSpPr>
          <p:nvPr>
            <p:custDataLst>
              <p:tags r:id="rId3"/>
            </p:custDataLst>
          </p:nvPr>
        </p:nvSpPr>
        <p:spPr>
          <a:xfrm>
            <a:off x="76200" y="914400"/>
            <a:ext cx="3886200" cy="5791200"/>
          </a:xfrm>
          <a:prstGeom prst="rect">
            <a:avLst/>
          </a:prstGeom>
          <a:ln w="19050">
            <a:solidFill>
              <a:schemeClr val="tx2">
                <a:lumMod val="50000"/>
              </a:schemeClr>
            </a:solidFill>
          </a:ln>
        </p:spPr>
        <p:txBody>
          <a:bodyPr vert="horz" lIns="91440" tIns="45720" rIns="91440" bIns="45720" rtlCol="0">
            <a:normAutofit fontScale="925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2">
                    <a:lumMod val="50000"/>
                  </a:schemeClr>
                </a:solidFill>
              </a:rPr>
              <a:t>int </a:t>
            </a:r>
            <a:r>
              <a:rPr lang="en-US" sz="2400" dirty="0" smtClean="0">
                <a:solidFill>
                  <a:schemeClr val="accent1"/>
                </a:solidFill>
              </a:rPr>
              <a:t>pi</a:t>
            </a:r>
            <a:r>
              <a:rPr lang="en-US" sz="2400" dirty="0" smtClean="0">
                <a:solidFill>
                  <a:schemeClr val="tx2">
                    <a:lumMod val="50000"/>
                  </a:schemeClr>
                </a:solidFill>
              </a:rPr>
              <a:t> = 3;</a:t>
            </a:r>
          </a:p>
          <a:p>
            <a:r>
              <a:rPr lang="en-US" sz="2400" dirty="0" smtClean="0">
                <a:solidFill>
                  <a:schemeClr val="tx2">
                    <a:lumMod val="50000"/>
                  </a:schemeClr>
                </a:solidFill>
              </a:rPr>
              <a:t>int </a:t>
            </a:r>
            <a:r>
              <a:rPr lang="en-US" sz="2400" dirty="0" smtClean="0">
                <a:solidFill>
                  <a:schemeClr val="accent1"/>
                </a:solidFill>
              </a:rPr>
              <a:t>e</a:t>
            </a:r>
            <a:r>
              <a:rPr lang="en-US" sz="2400" dirty="0" smtClean="0">
                <a:solidFill>
                  <a:schemeClr val="accent2"/>
                </a:solidFill>
              </a:rPr>
              <a:t> </a:t>
            </a:r>
            <a:r>
              <a:rPr lang="en-US" sz="2400" dirty="0" smtClean="0">
                <a:solidFill>
                  <a:schemeClr val="tx2">
                    <a:lumMod val="50000"/>
                  </a:schemeClr>
                </a:solidFill>
              </a:rPr>
              <a:t>= 2;</a:t>
            </a:r>
          </a:p>
          <a:p>
            <a:r>
              <a:rPr lang="en-US" sz="2400" dirty="0" smtClean="0">
                <a:solidFill>
                  <a:schemeClr val="tx2">
                    <a:lumMod val="50000"/>
                  </a:schemeClr>
                </a:solidFill>
              </a:rPr>
              <a:t>static int </a:t>
            </a:r>
            <a:r>
              <a:rPr lang="en-US" sz="2400" dirty="0" smtClean="0">
                <a:solidFill>
                  <a:srgbClr val="53A016"/>
                </a:solidFill>
              </a:rPr>
              <a:t>randomval</a:t>
            </a:r>
            <a:r>
              <a:rPr lang="en-US" sz="2400" dirty="0" smtClean="0">
                <a:solidFill>
                  <a:schemeClr val="tx2">
                    <a:lumMod val="50000"/>
                  </a:schemeClr>
                </a:solidFill>
              </a:rPr>
              <a:t> = 7;</a:t>
            </a:r>
          </a:p>
          <a:p>
            <a:endParaRPr lang="en-US" sz="2400" dirty="0" smtClean="0">
              <a:solidFill>
                <a:schemeClr val="tx2">
                  <a:lumMod val="50000"/>
                </a:schemeClr>
              </a:solidFill>
            </a:endParaRPr>
          </a:p>
          <a:p>
            <a:r>
              <a:rPr lang="en-US" sz="2400" dirty="0" smtClean="0">
                <a:solidFill>
                  <a:schemeClr val="tx2">
                    <a:lumMod val="50000"/>
                  </a:schemeClr>
                </a:solidFill>
              </a:rPr>
              <a:t>extern int </a:t>
            </a:r>
            <a:r>
              <a:rPr lang="en-US" sz="2400" dirty="0" err="1" smtClean="0">
                <a:solidFill>
                  <a:schemeClr val="accent1"/>
                </a:solidFill>
              </a:rPr>
              <a:t>usrid</a:t>
            </a:r>
            <a:r>
              <a:rPr lang="en-US" sz="2400" dirty="0" smtClean="0">
                <a:solidFill>
                  <a:schemeClr val="tx2">
                    <a:lumMod val="50000"/>
                  </a:schemeClr>
                </a:solidFill>
              </a:rPr>
              <a:t>;</a:t>
            </a:r>
          </a:p>
          <a:p>
            <a:r>
              <a:rPr lang="en-US" sz="2400" dirty="0" smtClean="0">
                <a:solidFill>
                  <a:schemeClr val="tx2">
                    <a:lumMod val="50000"/>
                  </a:schemeClr>
                </a:solidFill>
              </a:rPr>
              <a:t>extern int </a:t>
            </a:r>
            <a:r>
              <a:rPr lang="en-US" sz="2400" dirty="0" smtClean="0">
                <a:solidFill>
                  <a:schemeClr val="accent1"/>
                </a:solidFill>
              </a:rPr>
              <a:t>printf</a:t>
            </a:r>
            <a:r>
              <a:rPr lang="en-US" sz="2400" dirty="0" smtClean="0">
                <a:solidFill>
                  <a:schemeClr val="tx2">
                    <a:lumMod val="50000"/>
                  </a:schemeClr>
                </a:solidFill>
              </a:rPr>
              <a:t>(char *</a:t>
            </a:r>
            <a:r>
              <a:rPr lang="en-US" sz="2400" dirty="0" err="1" smtClean="0">
                <a:solidFill>
                  <a:schemeClr val="tx2">
                    <a:lumMod val="50000"/>
                  </a:schemeClr>
                </a:solidFill>
              </a:rPr>
              <a:t>str</a:t>
            </a:r>
            <a:r>
              <a:rPr lang="en-US" sz="2400" dirty="0" smtClean="0">
                <a:solidFill>
                  <a:schemeClr val="tx2">
                    <a:lumMod val="50000"/>
                  </a:schemeClr>
                </a:solidFill>
              </a:rPr>
              <a:t>, …);</a:t>
            </a:r>
          </a:p>
          <a:p>
            <a:endParaRPr lang="en-US" sz="2400" dirty="0" smtClean="0">
              <a:solidFill>
                <a:schemeClr val="tx2">
                  <a:lumMod val="50000"/>
                </a:schemeClr>
              </a:solidFill>
            </a:endParaRPr>
          </a:p>
          <a:p>
            <a:r>
              <a:rPr lang="en-US" sz="2400" dirty="0" smtClean="0">
                <a:solidFill>
                  <a:schemeClr val="tx2">
                    <a:lumMod val="50000"/>
                  </a:schemeClr>
                </a:solidFill>
              </a:rPr>
              <a:t>int square(int x) { … }</a:t>
            </a:r>
          </a:p>
          <a:p>
            <a:r>
              <a:rPr lang="en-US" sz="2400" dirty="0" smtClean="0">
                <a:solidFill>
                  <a:schemeClr val="tx2">
                    <a:lumMod val="50000"/>
                  </a:schemeClr>
                </a:solidFill>
              </a:rPr>
              <a:t>static int </a:t>
            </a:r>
            <a:r>
              <a:rPr lang="en-US" sz="2400" dirty="0" smtClean="0">
                <a:solidFill>
                  <a:schemeClr val="accent4"/>
                </a:solidFill>
              </a:rPr>
              <a:t>is_prime</a:t>
            </a:r>
            <a:r>
              <a:rPr lang="en-US" sz="2400" dirty="0" smtClean="0">
                <a:solidFill>
                  <a:schemeClr val="tx2">
                    <a:lumMod val="50000"/>
                  </a:schemeClr>
                </a:solidFill>
              </a:rPr>
              <a:t>(int x) { … }</a:t>
            </a:r>
          </a:p>
          <a:p>
            <a:r>
              <a:rPr lang="en-US" sz="2400" dirty="0" smtClean="0">
                <a:solidFill>
                  <a:schemeClr val="tx2">
                    <a:lumMod val="50000"/>
                  </a:schemeClr>
                </a:solidFill>
              </a:rPr>
              <a:t>int </a:t>
            </a:r>
            <a:r>
              <a:rPr lang="en-US" sz="2400" dirty="0" smtClean="0">
                <a:solidFill>
                  <a:schemeClr val="accent1"/>
                </a:solidFill>
              </a:rPr>
              <a:t>pick_prime</a:t>
            </a:r>
            <a:r>
              <a:rPr lang="en-US" sz="2400" dirty="0" smtClean="0">
                <a:solidFill>
                  <a:schemeClr val="tx2">
                    <a:lumMod val="50000"/>
                  </a:schemeClr>
                </a:solidFill>
              </a:rPr>
              <a:t>() { … }</a:t>
            </a:r>
          </a:p>
          <a:p>
            <a:r>
              <a:rPr lang="en-US" sz="2400" dirty="0" smtClean="0">
                <a:solidFill>
                  <a:schemeClr val="tx2">
                    <a:lumMod val="50000"/>
                  </a:schemeClr>
                </a:solidFill>
              </a:rPr>
              <a:t>int </a:t>
            </a:r>
            <a:r>
              <a:rPr lang="en-US" sz="2400" dirty="0" err="1" smtClean="0">
                <a:solidFill>
                  <a:schemeClr val="accent1"/>
                </a:solidFill>
              </a:rPr>
              <a:t>get_n</a:t>
            </a:r>
            <a:r>
              <a:rPr lang="en-US" sz="2400" dirty="0" smtClean="0">
                <a:solidFill>
                  <a:schemeClr val="tx2">
                    <a:lumMod val="50000"/>
                  </a:schemeClr>
                </a:solidFill>
              </a:rPr>
              <a:t>() { </a:t>
            </a:r>
          </a:p>
          <a:p>
            <a:r>
              <a:rPr lang="en-US" sz="2400" dirty="0" smtClean="0">
                <a:solidFill>
                  <a:schemeClr val="tx2">
                    <a:lumMod val="50000"/>
                  </a:schemeClr>
                </a:solidFill>
              </a:rPr>
              <a:t>	return </a:t>
            </a:r>
            <a:r>
              <a:rPr lang="en-US" sz="2400" dirty="0" err="1" smtClean="0">
                <a:solidFill>
                  <a:schemeClr val="accent1"/>
                </a:solidFill>
              </a:rPr>
              <a:t>usrid</a:t>
            </a:r>
            <a:r>
              <a:rPr lang="en-US" sz="2400" dirty="0" smtClean="0">
                <a:solidFill>
                  <a:schemeClr val="tx2">
                    <a:lumMod val="50000"/>
                  </a:schemeClr>
                </a:solidFill>
              </a:rPr>
              <a:t>;  </a:t>
            </a:r>
          </a:p>
          <a:p>
            <a:r>
              <a:rPr lang="en-US" sz="2400" dirty="0" smtClean="0">
                <a:solidFill>
                  <a:schemeClr val="tx2">
                    <a:lumMod val="50000"/>
                  </a:schemeClr>
                </a:solidFill>
              </a:rPr>
              <a:t>}</a:t>
            </a:r>
          </a:p>
        </p:txBody>
      </p:sp>
      <p:sp>
        <p:nvSpPr>
          <p:cNvPr id="9" name="TextBox 8"/>
          <p:cNvSpPr txBox="1"/>
          <p:nvPr>
            <p:custDataLst>
              <p:tags r:id="rId4"/>
            </p:custDataLst>
          </p:nvPr>
        </p:nvSpPr>
        <p:spPr>
          <a:xfrm>
            <a:off x="152400" y="314980"/>
            <a:ext cx="1295400" cy="523220"/>
          </a:xfrm>
          <a:prstGeom prst="rect">
            <a:avLst/>
          </a:prstGeom>
          <a:solidFill>
            <a:schemeClr val="bg2"/>
          </a:solidFill>
          <a:ln>
            <a:solidFill>
              <a:schemeClr val="tx2">
                <a:lumMod val="50000"/>
              </a:schemeClr>
            </a:solidFill>
          </a:ln>
        </p:spPr>
        <p:txBody>
          <a:bodyPr wrap="square" rtlCol="0">
            <a:spAutoFit/>
          </a:bodyPr>
          <a:lstStyle/>
          <a:p>
            <a:r>
              <a:rPr lang="en-US" sz="2800" dirty="0" smtClean="0">
                <a:solidFill>
                  <a:schemeClr val="tx2">
                    <a:lumMod val="50000"/>
                  </a:schemeClr>
                </a:solidFill>
              </a:rPr>
              <a:t>math.c</a:t>
            </a:r>
          </a:p>
        </p:txBody>
      </p:sp>
      <p:sp>
        <p:nvSpPr>
          <p:cNvPr id="15" name="TextBox 14"/>
          <p:cNvSpPr txBox="1"/>
          <p:nvPr/>
        </p:nvSpPr>
        <p:spPr>
          <a:xfrm>
            <a:off x="123632" y="6315486"/>
            <a:ext cx="3583032" cy="369332"/>
          </a:xfrm>
          <a:prstGeom prst="rect">
            <a:avLst/>
          </a:prstGeom>
          <a:noFill/>
        </p:spPr>
        <p:txBody>
          <a:bodyPr wrap="none" rtlCol="0">
            <a:spAutoFit/>
          </a:bodyPr>
          <a:lstStyle/>
          <a:p>
            <a:r>
              <a:rPr lang="en-US" i="1" dirty="0" smtClean="0">
                <a:solidFill>
                  <a:srgbClr val="002060"/>
                </a:solidFill>
              </a:rPr>
              <a:t>(extern == defined in another file)</a:t>
            </a:r>
            <a:endParaRPr lang="en-US" i="1" dirty="0">
              <a:solidFill>
                <a:srgbClr val="002060"/>
              </a:solidFill>
            </a:endParaRPr>
          </a:p>
        </p:txBody>
      </p:sp>
    </p:spTree>
    <p:extLst>
      <p:ext uri="{BB962C8B-B14F-4D97-AF65-F5344CB8AC3E}">
        <p14:creationId xmlns:p14="http://schemas.microsoft.com/office/powerpoint/2010/main" val="898407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228600" y="963616"/>
            <a:ext cx="8686800" cy="5462073"/>
          </a:xfrm>
          <a:ln/>
        </p:spPr>
        <p:txBody>
          <a:bodyPr wrap="square">
            <a:spAutoFit/>
          </a:bodyPr>
          <a:lstStyle/>
          <a:p>
            <a:pPr marL="0"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Example:</a:t>
            </a:r>
          </a:p>
          <a:p>
            <a:pPr marL="480060" lvl="2"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bne</a:t>
            </a:r>
            <a:r>
              <a:rPr lang="en-GB" sz="2400" dirty="0" smtClean="0">
                <a:latin typeface="Consolas" charset="0"/>
                <a:ea typeface="Consolas" charset="0"/>
                <a:cs typeface="Consolas" charset="0"/>
              </a:rPr>
              <a:t> </a:t>
            </a:r>
            <a:r>
              <a:rPr lang="en-GB" sz="2400" dirty="0">
                <a:latin typeface="Consolas" charset="0"/>
                <a:ea typeface="Consolas" charset="0"/>
                <a:cs typeface="Consolas" charset="0"/>
              </a:rPr>
              <a:t>x</a:t>
            </a:r>
            <a:r>
              <a:rPr lang="en-GB" sz="2400" dirty="0" smtClean="0">
                <a:latin typeface="Consolas" charset="0"/>
                <a:ea typeface="Consolas" charset="0"/>
                <a:cs typeface="Consolas" charset="0"/>
              </a:rPr>
              <a:t>1</a:t>
            </a:r>
            <a:r>
              <a:rPr lang="en-GB" sz="2400" dirty="0">
                <a:latin typeface="Consolas" charset="0"/>
                <a:ea typeface="Consolas" charset="0"/>
                <a:cs typeface="Consolas" charset="0"/>
              </a:rPr>
              <a:t>, </a:t>
            </a:r>
            <a:r>
              <a:rPr lang="en-GB" sz="2400" dirty="0" smtClean="0">
                <a:latin typeface="Consolas" charset="0"/>
                <a:ea typeface="Consolas" charset="0"/>
                <a:cs typeface="Consolas" charset="0"/>
              </a:rPr>
              <a:t>x2</a:t>
            </a:r>
            <a:r>
              <a:rPr lang="en-GB" sz="2400" dirty="0">
                <a:latin typeface="Consolas" charset="0"/>
                <a:ea typeface="Consolas" charset="0"/>
                <a:cs typeface="Consolas" charset="0"/>
              </a:rPr>
              <a:t>, </a:t>
            </a:r>
            <a:r>
              <a:rPr lang="en-GB" sz="2400" dirty="0">
                <a:solidFill>
                  <a:schemeClr val="accent2"/>
                </a:solidFill>
                <a:latin typeface="Consolas" charset="0"/>
                <a:ea typeface="Consolas" charset="0"/>
                <a:cs typeface="Consolas" charset="0"/>
              </a:rPr>
              <a:t>L</a:t>
            </a:r>
            <a:r>
              <a:rPr lang="en-GB" sz="2400" dirty="0">
                <a:latin typeface="Consolas" charset="0"/>
                <a:ea typeface="Consolas" charset="0"/>
                <a:cs typeface="Consolas" charset="0"/>
              </a:rPr>
              <a:t/>
            </a:r>
            <a:br>
              <a:rPr lang="en-GB" sz="2400" dirty="0">
                <a:latin typeface="Consolas" charset="0"/>
                <a:ea typeface="Consolas" charset="0"/>
                <a:cs typeface="Consolas" charset="0"/>
              </a:rPr>
            </a:b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sll</a:t>
            </a:r>
            <a:r>
              <a:rPr lang="en-GB" sz="2400" dirty="0" smtClean="0">
                <a:latin typeface="Consolas" charset="0"/>
                <a:ea typeface="Consolas" charset="0"/>
                <a:cs typeface="Consolas" charset="0"/>
              </a:rPr>
              <a:t> </a:t>
            </a:r>
            <a:r>
              <a:rPr lang="en-GB" sz="2400" dirty="0">
                <a:latin typeface="Consolas" charset="0"/>
                <a:ea typeface="Consolas" charset="0"/>
                <a:cs typeface="Consolas" charset="0"/>
              </a:rPr>
              <a:t>x</a:t>
            </a:r>
            <a:r>
              <a:rPr lang="en-GB" sz="2400" dirty="0" smtClean="0">
                <a:latin typeface="Consolas" charset="0"/>
                <a:ea typeface="Consolas" charset="0"/>
                <a:cs typeface="Consolas" charset="0"/>
              </a:rPr>
              <a:t>0</a:t>
            </a:r>
            <a:r>
              <a:rPr lang="en-GB" sz="2400" dirty="0">
                <a:latin typeface="Consolas" charset="0"/>
                <a:ea typeface="Consolas" charset="0"/>
                <a:cs typeface="Consolas" charset="0"/>
              </a:rPr>
              <a:t>, </a:t>
            </a:r>
            <a:r>
              <a:rPr lang="en-GB" sz="2400" dirty="0" smtClean="0">
                <a:latin typeface="Consolas" charset="0"/>
                <a:ea typeface="Consolas" charset="0"/>
                <a:cs typeface="Consolas" charset="0"/>
              </a:rPr>
              <a:t>x0</a:t>
            </a:r>
            <a:r>
              <a:rPr lang="en-GB" sz="2400" dirty="0">
                <a:latin typeface="Consolas" charset="0"/>
                <a:ea typeface="Consolas" charset="0"/>
                <a:cs typeface="Consolas" charset="0"/>
              </a:rPr>
              <a:t>, </a:t>
            </a:r>
            <a:r>
              <a:rPr lang="en-GB" sz="2400" dirty="0" smtClean="0">
                <a:latin typeface="Consolas" charset="0"/>
                <a:ea typeface="Consolas" charset="0"/>
                <a:cs typeface="Consolas" charset="0"/>
              </a:rPr>
              <a:t>0</a:t>
            </a:r>
          </a:p>
          <a:p>
            <a:pPr marL="537210" lvl="2"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2"/>
                </a:solidFill>
                <a:latin typeface="Consolas" charset="0"/>
                <a:ea typeface="Consolas" charset="0"/>
                <a:cs typeface="Consolas" charset="0"/>
              </a:rPr>
              <a:t>L</a:t>
            </a:r>
            <a:r>
              <a:rPr lang="en-GB" sz="2400" dirty="0">
                <a:solidFill>
                  <a:schemeClr val="accent2"/>
                </a:solidFill>
                <a:latin typeface="Consolas" charset="0"/>
                <a:ea typeface="Consolas" charset="0"/>
                <a:cs typeface="Consolas" charset="0"/>
              </a:rPr>
              <a:t>: </a:t>
            </a:r>
            <a:r>
              <a:rPr lang="en-GB" sz="2400" dirty="0" smtClean="0">
                <a:solidFill>
                  <a:schemeClr val="accent2"/>
                </a:solidFill>
                <a:latin typeface="Consolas" charset="0"/>
                <a:ea typeface="Consolas" charset="0"/>
                <a:cs typeface="Consolas" charset="0"/>
              </a:rPr>
              <a:t> </a:t>
            </a:r>
            <a:r>
              <a:rPr lang="en-GB" sz="2400" dirty="0" err="1" smtClean="0">
                <a:latin typeface="Consolas" charset="0"/>
                <a:ea typeface="Consolas" charset="0"/>
                <a:cs typeface="Consolas" charset="0"/>
              </a:rPr>
              <a:t>addi</a:t>
            </a:r>
            <a:r>
              <a:rPr lang="en-GB" sz="2400" dirty="0" smtClean="0">
                <a:latin typeface="Consolas" charset="0"/>
                <a:ea typeface="Consolas" charset="0"/>
                <a:cs typeface="Consolas" charset="0"/>
              </a:rPr>
              <a:t> x2</a:t>
            </a:r>
            <a:r>
              <a:rPr lang="en-GB" sz="2400" dirty="0">
                <a:latin typeface="Consolas" charset="0"/>
                <a:ea typeface="Consolas" charset="0"/>
                <a:cs typeface="Consolas" charset="0"/>
              </a:rPr>
              <a:t>, </a:t>
            </a:r>
            <a:r>
              <a:rPr lang="en-GB" sz="2400" dirty="0" smtClean="0">
                <a:latin typeface="Consolas" charset="0"/>
                <a:ea typeface="Consolas" charset="0"/>
                <a:cs typeface="Consolas" charset="0"/>
              </a:rPr>
              <a:t>x3</a:t>
            </a:r>
            <a:r>
              <a:rPr lang="en-GB" sz="2400" dirty="0">
                <a:latin typeface="Consolas" charset="0"/>
                <a:ea typeface="Consolas" charset="0"/>
                <a:cs typeface="Consolas" charset="0"/>
              </a:rPr>
              <a:t>, 0x2</a:t>
            </a:r>
          </a:p>
          <a:p>
            <a:pPr marL="0"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The assembler will change this to</a:t>
            </a:r>
          </a:p>
          <a:p>
            <a:pPr marL="480060" lvl="2"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bne</a:t>
            </a:r>
            <a:r>
              <a:rPr lang="en-GB" sz="2400" dirty="0" smtClean="0">
                <a:latin typeface="Consolas" charset="0"/>
                <a:ea typeface="Consolas" charset="0"/>
                <a:cs typeface="Consolas" charset="0"/>
              </a:rPr>
              <a:t> </a:t>
            </a:r>
            <a:r>
              <a:rPr lang="en-GB" sz="2400" dirty="0">
                <a:latin typeface="Consolas" charset="0"/>
                <a:ea typeface="Consolas" charset="0"/>
                <a:cs typeface="Consolas" charset="0"/>
              </a:rPr>
              <a:t>x</a:t>
            </a:r>
            <a:r>
              <a:rPr lang="en-GB" sz="2400" dirty="0" smtClean="0">
                <a:latin typeface="Consolas" charset="0"/>
                <a:ea typeface="Consolas" charset="0"/>
                <a:cs typeface="Consolas" charset="0"/>
              </a:rPr>
              <a:t>1</a:t>
            </a:r>
            <a:r>
              <a:rPr lang="en-GB" sz="2400" dirty="0">
                <a:latin typeface="Consolas" charset="0"/>
                <a:ea typeface="Consolas" charset="0"/>
                <a:cs typeface="Consolas" charset="0"/>
              </a:rPr>
              <a:t>, </a:t>
            </a:r>
            <a:r>
              <a:rPr lang="en-GB" sz="2400" dirty="0" smtClean="0">
                <a:latin typeface="Consolas" charset="0"/>
                <a:ea typeface="Consolas" charset="0"/>
                <a:cs typeface="Consolas" charset="0"/>
              </a:rPr>
              <a:t>x2</a:t>
            </a:r>
            <a:r>
              <a:rPr lang="en-GB" sz="2400" dirty="0">
                <a:latin typeface="Consolas" charset="0"/>
                <a:ea typeface="Consolas" charset="0"/>
                <a:cs typeface="Consolas" charset="0"/>
              </a:rPr>
              <a:t>, </a:t>
            </a:r>
            <a:r>
              <a:rPr lang="en-GB" sz="2400" dirty="0" smtClean="0">
                <a:solidFill>
                  <a:schemeClr val="accent2"/>
                </a:solidFill>
                <a:latin typeface="Consolas" charset="0"/>
                <a:ea typeface="Consolas" charset="0"/>
                <a:cs typeface="Consolas" charset="0"/>
              </a:rPr>
              <a:t>+8</a:t>
            </a:r>
            <a:r>
              <a:rPr lang="en-GB" sz="2400" dirty="0">
                <a:latin typeface="Consolas" charset="0"/>
                <a:ea typeface="Consolas" charset="0"/>
                <a:cs typeface="Consolas" charset="0"/>
              </a:rPr>
              <a:t/>
            </a:r>
            <a:br>
              <a:rPr lang="en-GB" sz="2400" dirty="0">
                <a:latin typeface="Consolas" charset="0"/>
                <a:ea typeface="Consolas" charset="0"/>
                <a:cs typeface="Consolas" charset="0"/>
              </a:rPr>
            </a:b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sll</a:t>
            </a:r>
            <a:r>
              <a:rPr lang="en-GB" sz="2400" dirty="0" smtClean="0">
                <a:latin typeface="Consolas" charset="0"/>
                <a:ea typeface="Consolas" charset="0"/>
                <a:cs typeface="Consolas" charset="0"/>
              </a:rPr>
              <a:t> </a:t>
            </a:r>
            <a:r>
              <a:rPr lang="en-GB" sz="2400" dirty="0">
                <a:latin typeface="Consolas" charset="0"/>
                <a:ea typeface="Consolas" charset="0"/>
                <a:cs typeface="Consolas" charset="0"/>
              </a:rPr>
              <a:t>x</a:t>
            </a:r>
            <a:r>
              <a:rPr lang="en-GB" sz="2400" dirty="0" smtClean="0">
                <a:latin typeface="Consolas" charset="0"/>
                <a:ea typeface="Consolas" charset="0"/>
                <a:cs typeface="Consolas" charset="0"/>
              </a:rPr>
              <a:t>0</a:t>
            </a:r>
            <a:r>
              <a:rPr lang="en-GB" sz="2400" dirty="0">
                <a:latin typeface="Consolas" charset="0"/>
                <a:ea typeface="Consolas" charset="0"/>
                <a:cs typeface="Consolas" charset="0"/>
              </a:rPr>
              <a:t>, </a:t>
            </a:r>
            <a:r>
              <a:rPr lang="en-GB" sz="2400" dirty="0" smtClean="0">
                <a:latin typeface="Consolas" charset="0"/>
                <a:ea typeface="Consolas" charset="0"/>
                <a:cs typeface="Consolas" charset="0"/>
              </a:rPr>
              <a:t>x0</a:t>
            </a:r>
            <a:r>
              <a:rPr lang="en-GB" sz="2400" dirty="0">
                <a:latin typeface="Consolas" charset="0"/>
                <a:ea typeface="Consolas" charset="0"/>
                <a:cs typeface="Consolas" charset="0"/>
              </a:rPr>
              <a:t>, 0</a:t>
            </a:r>
            <a:br>
              <a:rPr lang="en-GB" sz="2400" dirty="0">
                <a:latin typeface="Consolas" charset="0"/>
                <a:ea typeface="Consolas" charset="0"/>
                <a:cs typeface="Consolas" charset="0"/>
              </a:rPr>
            </a:b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addi</a:t>
            </a:r>
            <a:r>
              <a:rPr lang="en-GB" sz="2400" dirty="0" smtClean="0">
                <a:latin typeface="Consolas" charset="0"/>
                <a:ea typeface="Consolas" charset="0"/>
                <a:cs typeface="Consolas" charset="0"/>
              </a:rPr>
              <a:t> x2, x3, 0x2</a:t>
            </a:r>
            <a:endParaRPr lang="en-GB" sz="2400" dirty="0">
              <a:latin typeface="Consolas" charset="0"/>
              <a:ea typeface="Consolas" charset="0"/>
              <a:cs typeface="Consolas" charset="0"/>
            </a:endParaRPr>
          </a:p>
          <a:p>
            <a:pPr marL="0"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Final machine </a:t>
            </a:r>
            <a:r>
              <a:rPr lang="en-GB" dirty="0" smtClean="0"/>
              <a:t>code</a:t>
            </a:r>
          </a:p>
          <a:p>
            <a:pPr marL="308610" lvl="1"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onsolas" charset="0"/>
                <a:ea typeface="Consolas" charset="0"/>
                <a:cs typeface="Consolas" charset="0"/>
              </a:rPr>
              <a:t>0X00208</a:t>
            </a:r>
            <a:r>
              <a:rPr lang="en-GB" sz="2400" dirty="0">
                <a:solidFill>
                  <a:schemeClr val="accent2"/>
                </a:solidFill>
                <a:latin typeface="Consolas" charset="0"/>
                <a:ea typeface="Consolas" charset="0"/>
                <a:cs typeface="Consolas" charset="0"/>
              </a:rPr>
              <a:t>4</a:t>
            </a:r>
            <a:r>
              <a:rPr lang="en-GB" sz="2400" dirty="0">
                <a:latin typeface="Consolas" charset="0"/>
                <a:ea typeface="Consolas" charset="0"/>
                <a:cs typeface="Consolas" charset="0"/>
              </a:rPr>
              <a:t>13 </a:t>
            </a: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bne</a:t>
            </a:r>
            <a:r>
              <a:rPr lang="en-GB" sz="2400" dirty="0" smtClean="0">
                <a:latin typeface="Consolas" charset="0"/>
                <a:ea typeface="Consolas" charset="0"/>
                <a:cs typeface="Consolas" charset="0"/>
              </a:rPr>
              <a:t/>
            </a:r>
            <a:br>
              <a:rPr lang="en-GB" sz="2400" dirty="0" smtClean="0">
                <a:latin typeface="Consolas" charset="0"/>
                <a:ea typeface="Consolas" charset="0"/>
                <a:cs typeface="Consolas" charset="0"/>
              </a:rPr>
            </a:br>
            <a:r>
              <a:rPr lang="en-GB" sz="2400" dirty="0">
                <a:latin typeface="Consolas" charset="0"/>
                <a:ea typeface="Consolas" charset="0"/>
                <a:cs typeface="Consolas" charset="0"/>
              </a:rPr>
              <a:t>0x00001033 </a:t>
            </a: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sll</a:t>
            </a:r>
            <a:r>
              <a:rPr lang="en-GB" sz="2400" dirty="0" smtClean="0">
                <a:latin typeface="Consolas" charset="0"/>
                <a:ea typeface="Consolas" charset="0"/>
                <a:cs typeface="Consolas" charset="0"/>
              </a:rPr>
              <a:t/>
            </a:r>
            <a:br>
              <a:rPr lang="en-GB" sz="2400" dirty="0" smtClean="0">
                <a:latin typeface="Consolas" charset="0"/>
                <a:ea typeface="Consolas" charset="0"/>
                <a:cs typeface="Consolas" charset="0"/>
              </a:rPr>
            </a:br>
            <a:r>
              <a:rPr lang="en-GB" sz="2400" dirty="0">
                <a:latin typeface="Consolas" charset="0"/>
                <a:ea typeface="Consolas" charset="0"/>
                <a:cs typeface="Consolas" charset="0"/>
              </a:rPr>
              <a:t>0x00018113 </a:t>
            </a: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addi</a:t>
            </a:r>
            <a:endParaRPr lang="en-GB" sz="2400" dirty="0">
              <a:latin typeface="Consolas" charset="0"/>
              <a:ea typeface="Consolas" charset="0"/>
              <a:cs typeface="Consolas" charset="0"/>
            </a:endParaRPr>
          </a:p>
        </p:txBody>
      </p:sp>
      <p:sp>
        <p:nvSpPr>
          <p:cNvPr id="11265" name="Rectangle 1"/>
          <p:cNvSpPr>
            <a:spLocks noGrp="1" noChangeArrowheads="1"/>
          </p:cNvSpPr>
          <p:nvPr>
            <p:ph type="title"/>
          </p:nvPr>
        </p:nvSpPr>
        <p:spPr>
          <a:xfrm>
            <a:off x="91440" y="228631"/>
            <a:ext cx="8961120" cy="63652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dirty="0" smtClean="0">
                <a:solidFill>
                  <a:schemeClr val="accent1"/>
                </a:solidFill>
              </a:rPr>
              <a:t>Handling forward references</a:t>
            </a:r>
            <a:endParaRPr lang="en-GB" sz="3600" dirty="0">
              <a:solidFill>
                <a:schemeClr val="accent1"/>
              </a:solidFill>
            </a:endParaRPr>
          </a:p>
        </p:txBody>
      </p:sp>
      <p:sp>
        <p:nvSpPr>
          <p:cNvPr id="2" name="Slide Number Placeholder 1"/>
          <p:cNvSpPr>
            <a:spLocks noGrp="1"/>
          </p:cNvSpPr>
          <p:nvPr>
            <p:ph type="sldNum" sz="quarter" idx="10"/>
          </p:nvPr>
        </p:nvSpPr>
        <p:spPr/>
        <p:txBody>
          <a:bodyPr/>
          <a:lstStyle/>
          <a:p>
            <a:fld id="{DAD0A56F-BD0F-4BDF-9912-D1E89E9626C0}" type="slidenum">
              <a:rPr lang="en-US" smtClean="0"/>
              <a:t>21</a:t>
            </a:fld>
            <a:endParaRPr lang="en-US"/>
          </a:p>
        </p:txBody>
      </p:sp>
      <p:sp>
        <p:nvSpPr>
          <p:cNvPr id="21" name="Text Box 7"/>
          <p:cNvSpPr txBox="1">
            <a:spLocks noChangeArrowheads="1"/>
          </p:cNvSpPr>
          <p:nvPr>
            <p:custDataLst>
              <p:tags r:id="rId1"/>
            </p:custDataLst>
          </p:nvPr>
        </p:nvSpPr>
        <p:spPr bwMode="auto">
          <a:xfrm>
            <a:off x="4191000" y="5167543"/>
            <a:ext cx="5181600" cy="1244291"/>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4"/>
                </a:solidFill>
                <a:latin typeface="Consolas" pitchFamily="49" charset="0"/>
              </a:rPr>
              <a:t>actually:	</a:t>
            </a:r>
            <a:r>
              <a:rPr lang="en-US" sz="2500" dirty="0" smtClean="0">
                <a:solidFill>
                  <a:schemeClr val="accent4"/>
                </a:solidFill>
                <a:latin typeface="Consolas" pitchFamily="49" charset="0"/>
              </a:rPr>
              <a:t>0000 0000 0010...</a:t>
            </a:r>
            <a:endParaRPr lang="en-US" sz="2500" dirty="0">
              <a:solidFill>
                <a:schemeClr val="accent4"/>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4"/>
                </a:solidFill>
                <a:latin typeface="Consolas" pitchFamily="49" charset="0"/>
              </a:rPr>
              <a:t>			</a:t>
            </a:r>
            <a:r>
              <a:rPr lang="en-US" sz="2500" dirty="0" smtClean="0">
                <a:solidFill>
                  <a:schemeClr val="accent4"/>
                </a:solidFill>
                <a:latin typeface="Consolas" pitchFamily="49" charset="0"/>
              </a:rPr>
              <a:t>0000 0000 0000...</a:t>
            </a:r>
            <a:endParaRPr lang="en-US" sz="2500" dirty="0">
              <a:solidFill>
                <a:schemeClr val="accent4"/>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4"/>
                </a:solidFill>
                <a:latin typeface="Consolas" pitchFamily="49" charset="0"/>
              </a:rPr>
              <a:t>			</a:t>
            </a:r>
            <a:r>
              <a:rPr lang="en-US" sz="2500" dirty="0" smtClean="0">
                <a:solidFill>
                  <a:schemeClr val="accent4"/>
                </a:solidFill>
                <a:latin typeface="Consolas" pitchFamily="49" charset="0"/>
              </a:rPr>
              <a:t>0000 0000 0000...</a:t>
            </a:r>
            <a:endParaRPr lang="en-US" sz="2500" dirty="0">
              <a:solidFill>
                <a:schemeClr val="accent4"/>
              </a:solidFill>
              <a:latin typeface="Consolas" pitchFamily="49" charset="0"/>
            </a:endParaRPr>
          </a:p>
        </p:txBody>
      </p:sp>
      <p:sp>
        <p:nvSpPr>
          <p:cNvPr id="5" name="TextBox 4"/>
          <p:cNvSpPr txBox="1"/>
          <p:nvPr/>
        </p:nvSpPr>
        <p:spPr>
          <a:xfrm>
            <a:off x="4419600" y="1620200"/>
            <a:ext cx="1965603" cy="461665"/>
          </a:xfrm>
          <a:prstGeom prst="rect">
            <a:avLst/>
          </a:prstGeom>
          <a:noFill/>
        </p:spPr>
        <p:txBody>
          <a:bodyPr wrap="none" rtlCol="0">
            <a:spAutoFit/>
          </a:bodyPr>
          <a:lstStyle/>
          <a:p>
            <a:r>
              <a:rPr lang="en-US" sz="2400" i="1" dirty="0" smtClean="0">
                <a:solidFill>
                  <a:schemeClr val="accent3"/>
                </a:solidFill>
              </a:rPr>
              <a:t>Looking for L</a:t>
            </a:r>
            <a:endParaRPr lang="en-US" sz="2400" i="1" dirty="0">
              <a:solidFill>
                <a:schemeClr val="accent3"/>
              </a:solidFill>
            </a:endParaRPr>
          </a:p>
        </p:txBody>
      </p:sp>
      <p:sp>
        <p:nvSpPr>
          <p:cNvPr id="6" name="TextBox 5"/>
          <p:cNvSpPr txBox="1"/>
          <p:nvPr/>
        </p:nvSpPr>
        <p:spPr>
          <a:xfrm>
            <a:off x="4419600" y="2382200"/>
            <a:ext cx="1314784" cy="461665"/>
          </a:xfrm>
          <a:prstGeom prst="rect">
            <a:avLst/>
          </a:prstGeom>
          <a:noFill/>
        </p:spPr>
        <p:txBody>
          <a:bodyPr wrap="none" rtlCol="0">
            <a:spAutoFit/>
          </a:bodyPr>
          <a:lstStyle/>
          <a:p>
            <a:r>
              <a:rPr lang="en-US" sz="2400" i="1" dirty="0" smtClean="0">
                <a:solidFill>
                  <a:schemeClr val="accent3"/>
                </a:solidFill>
              </a:rPr>
              <a:t>Found L</a:t>
            </a:r>
            <a:endParaRPr lang="en-US" sz="2400" i="1" dirty="0">
              <a:solidFill>
                <a:schemeClr val="accent3"/>
              </a:solidFill>
            </a:endParaRPr>
          </a:p>
        </p:txBody>
      </p:sp>
    </p:spTree>
    <p:extLst>
      <p:ext uri="{BB962C8B-B14F-4D97-AF65-F5344CB8AC3E}">
        <p14:creationId xmlns:p14="http://schemas.microsoft.com/office/powerpoint/2010/main" val="1188323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6083" name="Rectangle 3"/>
          <p:cNvSpPr>
            <a:spLocks noGrp="1" noChangeArrowheads="1"/>
          </p:cNvSpPr>
          <p:nvPr>
            <p:ph idx="1"/>
            <p:custDataLst>
              <p:tags r:id="rId1"/>
            </p:custDataLst>
          </p:nvPr>
        </p:nvSpPr>
        <p:spPr>
          <a:xfrm>
            <a:off x="904220" y="990600"/>
            <a:ext cx="7772399" cy="5741984"/>
          </a:xfrm>
        </p:spPr>
        <p:txBody>
          <a:bodyPr>
            <a:normAutofit fontScale="92500" lnSpcReduction="10000"/>
          </a:bodyPr>
          <a:lstStyle/>
          <a:p>
            <a:pPr marL="0" indent="0">
              <a:buNone/>
            </a:pPr>
            <a:r>
              <a:rPr lang="en-GB" dirty="0" smtClean="0">
                <a:solidFill>
                  <a:schemeClr val="accent1"/>
                </a:solidFill>
              </a:rPr>
              <a:t>Header</a:t>
            </a:r>
          </a:p>
          <a:p>
            <a:pPr lvl="1"/>
            <a:r>
              <a:rPr lang="en-GB" dirty="0" smtClean="0"/>
              <a:t>Size and position of pieces of file</a:t>
            </a:r>
          </a:p>
          <a:p>
            <a:pPr marL="0" indent="0">
              <a:buNone/>
            </a:pPr>
            <a:r>
              <a:rPr lang="en-GB" dirty="0" smtClean="0">
                <a:solidFill>
                  <a:schemeClr val="accent1"/>
                </a:solidFill>
              </a:rPr>
              <a:t>Text Segment</a:t>
            </a:r>
          </a:p>
          <a:p>
            <a:pPr lvl="1"/>
            <a:r>
              <a:rPr lang="en-GB" dirty="0" smtClean="0"/>
              <a:t>instructions</a:t>
            </a:r>
          </a:p>
          <a:p>
            <a:pPr marL="0" indent="0">
              <a:buNone/>
            </a:pPr>
            <a:r>
              <a:rPr lang="en-GB" dirty="0" smtClean="0">
                <a:solidFill>
                  <a:schemeClr val="accent1"/>
                </a:solidFill>
              </a:rPr>
              <a:t>Data Segment</a:t>
            </a:r>
          </a:p>
          <a:p>
            <a:pPr lvl="1"/>
            <a:r>
              <a:rPr lang="en-GB" dirty="0" smtClean="0"/>
              <a:t>static data (local/global </a:t>
            </a:r>
            <a:r>
              <a:rPr lang="en-GB" dirty="0" err="1" smtClean="0"/>
              <a:t>vars</a:t>
            </a:r>
            <a:r>
              <a:rPr lang="en-GB" dirty="0" smtClean="0"/>
              <a:t>, strings, constants)</a:t>
            </a:r>
          </a:p>
          <a:p>
            <a:pPr marL="0" indent="0">
              <a:buNone/>
            </a:pPr>
            <a:r>
              <a:rPr lang="en-GB" dirty="0" smtClean="0">
                <a:solidFill>
                  <a:schemeClr val="accent1"/>
                </a:solidFill>
              </a:rPr>
              <a:t>Debugging Information</a:t>
            </a:r>
          </a:p>
          <a:p>
            <a:pPr lvl="1"/>
            <a:r>
              <a:rPr lang="en-GB" dirty="0" smtClean="0"/>
              <a:t>line number </a:t>
            </a:r>
            <a:r>
              <a:rPr lang="en-GB" dirty="0" smtClean="0">
                <a:sym typeface="Wingdings" pitchFamily="2" charset="2"/>
              </a:rPr>
              <a:t> code address map, </a:t>
            </a:r>
            <a:r>
              <a:rPr lang="en-GB" i="1" dirty="0" smtClean="0">
                <a:sym typeface="Wingdings" pitchFamily="2" charset="2"/>
              </a:rPr>
              <a:t>etc.</a:t>
            </a:r>
            <a:endParaRPr lang="en-GB" i="1" dirty="0" smtClean="0"/>
          </a:p>
          <a:p>
            <a:pPr marL="0" indent="0">
              <a:buNone/>
            </a:pPr>
            <a:r>
              <a:rPr lang="en-GB" dirty="0" smtClean="0">
                <a:solidFill>
                  <a:schemeClr val="accent1"/>
                </a:solidFill>
              </a:rPr>
              <a:t>Symbol Table</a:t>
            </a:r>
          </a:p>
          <a:p>
            <a:pPr lvl="1"/>
            <a:r>
              <a:rPr lang="en-GB" dirty="0" smtClean="0"/>
              <a:t>External (exported) references</a:t>
            </a:r>
          </a:p>
          <a:p>
            <a:pPr lvl="1"/>
            <a:r>
              <a:rPr lang="en-GB" dirty="0" smtClean="0"/>
              <a:t>Unresolved (imported) references</a:t>
            </a:r>
          </a:p>
        </p:txBody>
      </p:sp>
      <p:sp>
        <p:nvSpPr>
          <p:cNvPr id="2606082" name="Rectangle 2"/>
          <p:cNvSpPr>
            <a:spLocks noGrp="1" noChangeArrowheads="1"/>
          </p:cNvSpPr>
          <p:nvPr>
            <p:ph type="title"/>
            <p:custDataLst>
              <p:tags r:id="rId2"/>
            </p:custDataLst>
          </p:nvPr>
        </p:nvSpPr>
        <p:spPr/>
        <p:txBody>
          <a:bodyPr>
            <a:normAutofit/>
          </a:bodyPr>
          <a:lstStyle/>
          <a:p>
            <a:r>
              <a:rPr lang="en-GB" dirty="0" smtClean="0"/>
              <a:t>Object file</a:t>
            </a:r>
            <a:endParaRPr lang="en-GB" dirty="0"/>
          </a:p>
        </p:txBody>
      </p:sp>
      <p:sp>
        <p:nvSpPr>
          <p:cNvPr id="2" name="Slide Number Placeholder 1"/>
          <p:cNvSpPr>
            <a:spLocks noGrp="1"/>
          </p:cNvSpPr>
          <p:nvPr>
            <p:ph type="sldNum" sz="quarter" idx="10"/>
          </p:nvPr>
        </p:nvSpPr>
        <p:spPr/>
        <p:txBody>
          <a:bodyPr/>
          <a:lstStyle/>
          <a:p>
            <a:fld id="{DAD0A56F-BD0F-4BDF-9912-D1E89E9626C0}" type="slidenum">
              <a:rPr lang="en-US" smtClean="0"/>
              <a:t>22</a:t>
            </a:fld>
            <a:endParaRPr lang="en-US"/>
          </a:p>
        </p:txBody>
      </p:sp>
      <p:sp>
        <p:nvSpPr>
          <p:cNvPr id="4" name="TextBox 3"/>
          <p:cNvSpPr txBox="1"/>
          <p:nvPr>
            <p:custDataLst>
              <p:tags r:id="rId3"/>
            </p:custDataLst>
          </p:nvPr>
        </p:nvSpPr>
        <p:spPr>
          <a:xfrm rot="16200000">
            <a:off x="-462291" y="3586490"/>
            <a:ext cx="1905000" cy="523220"/>
          </a:xfrm>
          <a:prstGeom prst="rect">
            <a:avLst/>
          </a:prstGeom>
          <a:noFill/>
        </p:spPr>
        <p:txBody>
          <a:bodyPr wrap="square" rtlCol="0">
            <a:spAutoFit/>
          </a:bodyPr>
          <a:lstStyle/>
          <a:p>
            <a:r>
              <a:rPr lang="en-US" sz="2800" dirty="0" smtClean="0">
                <a:solidFill>
                  <a:schemeClr val="accent1"/>
                </a:solidFill>
              </a:rPr>
              <a:t>Object File</a:t>
            </a:r>
          </a:p>
        </p:txBody>
      </p:sp>
      <p:cxnSp>
        <p:nvCxnSpPr>
          <p:cNvPr id="6" name="Straight Connector 5"/>
          <p:cNvCxnSpPr/>
          <p:nvPr>
            <p:custDataLst>
              <p:tags r:id="rId4"/>
            </p:custDataLst>
          </p:nvPr>
        </p:nvCxnSpPr>
        <p:spPr>
          <a:xfrm rot="5400000" flipH="1" flipV="1">
            <a:off x="-495301" y="20193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a:xfrm flipV="1">
            <a:off x="533399" y="4800600"/>
            <a:ext cx="0" cy="1676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6"/>
            </p:custDataLst>
          </p:nvPr>
        </p:nvCxnSpPr>
        <p:spPr>
          <a:xfrm rot="10800000">
            <a:off x="533399" y="990600"/>
            <a:ext cx="228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7"/>
            </p:custDataLst>
          </p:nvPr>
        </p:nvCxnSpPr>
        <p:spPr>
          <a:xfrm rot="10800000">
            <a:off x="533399" y="6477000"/>
            <a:ext cx="228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43594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7235" name="Rectangle 3"/>
          <p:cNvSpPr>
            <a:spLocks noGrp="1" noChangeArrowheads="1"/>
          </p:cNvSpPr>
          <p:nvPr>
            <p:ph idx="1"/>
            <p:custDataLst>
              <p:tags r:id="rId1"/>
            </p:custDataLst>
          </p:nvPr>
        </p:nvSpPr>
        <p:spPr/>
        <p:txBody>
          <a:bodyPr/>
          <a:lstStyle/>
          <a:p>
            <a:pPr marL="0" indent="0">
              <a:buNone/>
            </a:pPr>
            <a:r>
              <a:rPr lang="en-US" dirty="0" smtClean="0"/>
              <a:t>Unix</a:t>
            </a:r>
          </a:p>
          <a:p>
            <a:pPr lvl="1"/>
            <a:r>
              <a:rPr lang="en-US" dirty="0" err="1" smtClean="0"/>
              <a:t>a.out</a:t>
            </a:r>
            <a:endParaRPr lang="en-US" dirty="0" smtClean="0"/>
          </a:p>
          <a:p>
            <a:pPr lvl="1"/>
            <a:r>
              <a:rPr lang="en-US" dirty="0" smtClean="0"/>
              <a:t>COFF: Common Object File Format</a:t>
            </a:r>
          </a:p>
          <a:p>
            <a:pPr lvl="1"/>
            <a:r>
              <a:rPr lang="en-US" dirty="0" smtClean="0"/>
              <a:t>ELF: Executable and Linking Format</a:t>
            </a:r>
          </a:p>
          <a:p>
            <a:pPr lvl="1"/>
            <a:endParaRPr lang="en-US" dirty="0" smtClean="0"/>
          </a:p>
          <a:p>
            <a:pPr marL="0" indent="0">
              <a:buNone/>
            </a:pPr>
            <a:r>
              <a:rPr lang="en-US" dirty="0" smtClean="0"/>
              <a:t>Windows</a:t>
            </a:r>
          </a:p>
          <a:p>
            <a:pPr lvl="1"/>
            <a:r>
              <a:rPr lang="en-US" dirty="0" smtClean="0"/>
              <a:t>PE: Portable Executable</a:t>
            </a:r>
          </a:p>
          <a:p>
            <a:endParaRPr lang="en-US" dirty="0" smtClean="0"/>
          </a:p>
          <a:p>
            <a:pPr marL="0" indent="0">
              <a:buNone/>
            </a:pPr>
            <a:r>
              <a:rPr lang="en-US" dirty="0" smtClean="0"/>
              <a:t>All support both executable and object files</a:t>
            </a:r>
            <a:endParaRPr lang="en-US" dirty="0"/>
          </a:p>
        </p:txBody>
      </p:sp>
      <p:sp>
        <p:nvSpPr>
          <p:cNvPr id="3167234" name="Rectangle 2"/>
          <p:cNvSpPr>
            <a:spLocks noGrp="1" noChangeArrowheads="1"/>
          </p:cNvSpPr>
          <p:nvPr>
            <p:ph type="title"/>
            <p:custDataLst>
              <p:tags r:id="rId2"/>
            </p:custDataLst>
          </p:nvPr>
        </p:nvSpPr>
        <p:spPr/>
        <p:txBody>
          <a:bodyPr>
            <a:normAutofit/>
          </a:bodyPr>
          <a:lstStyle/>
          <a:p>
            <a:r>
              <a:rPr lang="en-US" dirty="0" smtClean="0"/>
              <a:t>Object File Formats</a:t>
            </a:r>
            <a:endParaRPr lang="en-US" dirty="0"/>
          </a:p>
        </p:txBody>
      </p:sp>
      <p:sp>
        <p:nvSpPr>
          <p:cNvPr id="2" name="Slide Number Placeholder 1"/>
          <p:cNvSpPr>
            <a:spLocks noGrp="1"/>
          </p:cNvSpPr>
          <p:nvPr>
            <p:ph type="sldNum" sz="quarter" idx="10"/>
          </p:nvPr>
        </p:nvSpPr>
        <p:spPr/>
        <p:txBody>
          <a:bodyPr/>
          <a:lstStyle/>
          <a:p>
            <a:fld id="{DAD0A56F-BD0F-4BDF-9912-D1E89E9626C0}" type="slidenum">
              <a:rPr lang="en-US" smtClean="0"/>
              <a:t>23</a:t>
            </a:fld>
            <a:endParaRPr lang="en-US"/>
          </a:p>
        </p:txBody>
      </p:sp>
    </p:spTree>
    <p:extLst>
      <p:ext uri="{BB962C8B-B14F-4D97-AF65-F5344CB8AC3E}">
        <p14:creationId xmlns:p14="http://schemas.microsoft.com/office/powerpoint/2010/main" val="1404072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62500" lnSpcReduction="20000"/>
          </a:bodyPr>
          <a:lstStyle/>
          <a:p>
            <a:pPr marL="0" indent="0">
              <a:buNone/>
            </a:pPr>
            <a:r>
              <a:rPr lang="en-US" dirty="0" smtClean="0">
                <a:solidFill>
                  <a:schemeClr val="accent1"/>
                </a:solidFill>
                <a:latin typeface="Consolas" pitchFamily="49" charset="0"/>
              </a:rPr>
              <a:t>&gt; </a:t>
            </a:r>
            <a:r>
              <a:rPr lang="en-US" dirty="0" err="1">
                <a:solidFill>
                  <a:schemeClr val="accent1"/>
                </a:solidFill>
                <a:latin typeface="Consolas" pitchFamily="49" charset="0"/>
              </a:rPr>
              <a:t>riscv</a:t>
            </a:r>
            <a:r>
              <a:rPr lang="en-US" dirty="0">
                <a:solidFill>
                  <a:schemeClr val="accent1"/>
                </a:solidFill>
                <a:latin typeface="Consolas" pitchFamily="49" charset="0"/>
              </a:rPr>
              <a:t>-unknown-elf--</a:t>
            </a:r>
            <a:r>
              <a:rPr lang="en-US" dirty="0" err="1" smtClean="0">
                <a:solidFill>
                  <a:schemeClr val="accent1"/>
                </a:solidFill>
                <a:latin typeface="Consolas" pitchFamily="49" charset="0"/>
              </a:rPr>
              <a:t>objdump</a:t>
            </a:r>
            <a:r>
              <a:rPr lang="en-US" dirty="0" smtClean="0">
                <a:solidFill>
                  <a:schemeClr val="accent1"/>
                </a:solidFill>
                <a:latin typeface="Consolas" pitchFamily="49" charset="0"/>
              </a:rPr>
              <a:t> --disassemble </a:t>
            </a:r>
            <a:r>
              <a:rPr lang="en-US" dirty="0" err="1" smtClean="0">
                <a:solidFill>
                  <a:schemeClr val="accent1"/>
                </a:solidFill>
                <a:latin typeface="Consolas" pitchFamily="49" charset="0"/>
              </a:rPr>
              <a:t>math.o</a:t>
            </a:r>
            <a:r>
              <a:rPr lang="en-US" sz="1300" dirty="0" smtClean="0">
                <a:solidFill>
                  <a:schemeClr val="accent1"/>
                </a:solidFill>
                <a:latin typeface="Consolas" pitchFamily="49" charset="0"/>
              </a:rPr>
              <a:t>  </a:t>
            </a:r>
          </a:p>
          <a:p>
            <a:pPr marL="0" indent="0">
              <a:buNone/>
            </a:pPr>
            <a:endParaRPr lang="en-US" dirty="0" smtClean="0">
              <a:latin typeface="Consolas" pitchFamily="49" charset="0"/>
            </a:endParaRPr>
          </a:p>
          <a:p>
            <a:pPr marL="0" indent="0">
              <a:buNone/>
            </a:pPr>
            <a:r>
              <a:rPr lang="en-US" u="sng" dirty="0" smtClean="0">
                <a:latin typeface="Consolas" pitchFamily="49" charset="0"/>
              </a:rPr>
              <a:t>Disassembly of section .text:</a:t>
            </a:r>
          </a:p>
          <a:p>
            <a:pPr marL="0" indent="0">
              <a:buNone/>
            </a:pPr>
            <a:endParaRPr lang="en-US" sz="1900" dirty="0" smtClean="0">
              <a:latin typeface="Consolas" pitchFamily="49" charset="0"/>
            </a:endParaRPr>
          </a:p>
          <a:p>
            <a:pPr marL="0" indent="0">
              <a:buNone/>
            </a:pPr>
            <a:endParaRPr lang="en-US" sz="1900" dirty="0" smtClean="0">
              <a:latin typeface="Consolas" pitchFamily="49" charset="0"/>
            </a:endParaRPr>
          </a:p>
          <a:p>
            <a:pPr marL="0" indent="0">
              <a:buNone/>
            </a:pPr>
            <a:r>
              <a:rPr lang="en-US" dirty="0" smtClean="0">
                <a:latin typeface="Consolas" charset="0"/>
                <a:ea typeface="Consolas" charset="0"/>
                <a:cs typeface="Consolas" charset="0"/>
              </a:rPr>
              <a:t>00000000 &lt;</a:t>
            </a:r>
            <a:r>
              <a:rPr lang="en-US" dirty="0" err="1" smtClean="0">
                <a:solidFill>
                  <a:schemeClr val="accent1"/>
                </a:solidFill>
                <a:latin typeface="Consolas" charset="0"/>
                <a:ea typeface="Consolas" charset="0"/>
                <a:cs typeface="Consolas" charset="0"/>
              </a:rPr>
              <a:t>get_n</a:t>
            </a:r>
            <a:r>
              <a:rPr lang="en-US" dirty="0" smtClean="0">
                <a:latin typeface="Consolas" charset="0"/>
                <a:ea typeface="Consolas" charset="0"/>
                <a:cs typeface="Consolas" charset="0"/>
              </a:rPr>
              <a:t>&gt;:</a:t>
            </a:r>
          </a:p>
          <a:p>
            <a:pPr marL="0" indent="0">
              <a:buNone/>
            </a:pPr>
            <a:r>
              <a:rPr lang="en-US" dirty="0" smtClean="0">
                <a:latin typeface="Consolas" charset="0"/>
                <a:ea typeface="Consolas" charset="0"/>
                <a:cs typeface="Consolas" charset="0"/>
              </a:rPr>
              <a:t>   0:	27bdfff8  </a:t>
            </a:r>
            <a:r>
              <a:rPr lang="en-US" dirty="0" err="1" smtClean="0">
                <a:latin typeface="Consolas" charset="0"/>
                <a:ea typeface="Consolas" charset="0"/>
                <a:cs typeface="Consolas" charset="0"/>
              </a:rPr>
              <a:t>addi</a:t>
            </a:r>
            <a:r>
              <a:rPr lang="en-US" dirty="0" smtClean="0">
                <a:latin typeface="Consolas" charset="0"/>
                <a:ea typeface="Consolas" charset="0"/>
                <a:cs typeface="Consolas" charset="0"/>
              </a:rPr>
              <a:t> </a:t>
            </a:r>
            <a:r>
              <a:rPr lang="en-US" dirty="0" smtClean="0">
                <a:latin typeface="Consolas" charset="0"/>
                <a:ea typeface="Consolas" charset="0"/>
                <a:cs typeface="Consolas" charset="0"/>
              </a:rPr>
              <a:t>sp,sp,-8</a:t>
            </a:r>
          </a:p>
          <a:p>
            <a:pPr marL="0" indent="0">
              <a:buNone/>
            </a:pPr>
            <a:r>
              <a:rPr lang="en-US" dirty="0" smtClean="0">
                <a:latin typeface="Consolas" charset="0"/>
                <a:ea typeface="Consolas" charset="0"/>
                <a:cs typeface="Consolas" charset="0"/>
              </a:rPr>
              <a:t>   4:	afbe0000  sw	</a:t>
            </a:r>
            <a:r>
              <a:rPr lang="en-US" dirty="0" smtClean="0">
                <a:latin typeface="Consolas" charset="0"/>
                <a:ea typeface="Consolas" charset="0"/>
                <a:cs typeface="Consolas" charset="0"/>
              </a:rPr>
              <a:t>fp</a:t>
            </a:r>
            <a:r>
              <a:rPr lang="en-US" dirty="0" smtClean="0">
                <a:latin typeface="Consolas" charset="0"/>
                <a:ea typeface="Consolas" charset="0"/>
                <a:cs typeface="Consolas" charset="0"/>
              </a:rPr>
              <a:t>,0(</a:t>
            </a:r>
            <a:r>
              <a:rPr lang="en-US" dirty="0" err="1" smtClean="0">
                <a:latin typeface="Consolas" charset="0"/>
                <a:ea typeface="Consolas" charset="0"/>
                <a:cs typeface="Consolas" charset="0"/>
              </a:rPr>
              <a:t>sp</a:t>
            </a:r>
            <a:r>
              <a:rPr lang="en-US" dirty="0" smtClean="0">
                <a:latin typeface="Consolas" charset="0"/>
                <a:ea typeface="Consolas" charset="0"/>
                <a:cs typeface="Consolas" charset="0"/>
              </a:rPr>
              <a:t>)</a:t>
            </a:r>
          </a:p>
          <a:p>
            <a:pPr marL="0" indent="0">
              <a:buNone/>
            </a:pPr>
            <a:r>
              <a:rPr lang="en-US" dirty="0" smtClean="0">
                <a:solidFill>
                  <a:schemeClr val="tx2">
                    <a:lumMod val="50000"/>
                  </a:schemeClr>
                </a:solidFill>
                <a:latin typeface="Consolas" charset="0"/>
                <a:ea typeface="Consolas" charset="0"/>
                <a:cs typeface="Consolas" charset="0"/>
              </a:rPr>
              <a:t>   8:	03a0f021  </a:t>
            </a:r>
            <a:r>
              <a:rPr lang="en-US" dirty="0" smtClean="0">
                <a:solidFill>
                  <a:schemeClr val="tx2">
                    <a:lumMod val="50000"/>
                  </a:schemeClr>
                </a:solidFill>
                <a:latin typeface="Consolas" charset="0"/>
                <a:ea typeface="Consolas" charset="0"/>
                <a:cs typeface="Consolas" charset="0"/>
              </a:rPr>
              <a:t>mv</a:t>
            </a:r>
            <a:r>
              <a:rPr lang="en-US" dirty="0" smtClean="0">
                <a:solidFill>
                  <a:schemeClr val="tx2">
                    <a:lumMod val="50000"/>
                  </a:schemeClr>
                </a:solidFill>
                <a:latin typeface="Consolas" charset="0"/>
                <a:ea typeface="Consolas" charset="0"/>
                <a:cs typeface="Consolas" charset="0"/>
              </a:rPr>
              <a:t>	</a:t>
            </a:r>
            <a:r>
              <a:rPr lang="en-US" dirty="0" err="1" smtClean="0">
                <a:solidFill>
                  <a:schemeClr val="tx2">
                    <a:lumMod val="50000"/>
                  </a:schemeClr>
                </a:solidFill>
                <a:latin typeface="Consolas" charset="0"/>
                <a:ea typeface="Consolas" charset="0"/>
                <a:cs typeface="Consolas" charset="0"/>
              </a:rPr>
              <a:t>fp</a:t>
            </a:r>
            <a:r>
              <a:rPr lang="en-US" dirty="0" err="1" smtClean="0">
                <a:solidFill>
                  <a:schemeClr val="tx2">
                    <a:lumMod val="50000"/>
                  </a:schemeClr>
                </a:solidFill>
                <a:latin typeface="Consolas" charset="0"/>
                <a:ea typeface="Consolas" charset="0"/>
                <a:cs typeface="Consolas" charset="0"/>
              </a:rPr>
              <a:t>,sp</a:t>
            </a:r>
            <a:endParaRPr lang="en-US" dirty="0" smtClean="0">
              <a:solidFill>
                <a:schemeClr val="tx2">
                  <a:lumMod val="50000"/>
                </a:schemeClr>
              </a:solidFill>
              <a:latin typeface="Consolas" charset="0"/>
              <a:ea typeface="Consolas" charset="0"/>
              <a:cs typeface="Consolas" charset="0"/>
            </a:endParaRPr>
          </a:p>
          <a:p>
            <a:pPr marL="0" indent="0">
              <a:buNone/>
            </a:pPr>
            <a:r>
              <a:rPr lang="en-US" dirty="0" smtClean="0">
                <a:latin typeface="Consolas" charset="0"/>
                <a:ea typeface="Consolas" charset="0"/>
                <a:cs typeface="Consolas" charset="0"/>
              </a:rPr>
              <a:t>   c:	3c020000  </a:t>
            </a:r>
            <a:r>
              <a:rPr lang="en-US" dirty="0" err="1" smtClean="0">
                <a:latin typeface="Consolas" charset="0"/>
                <a:ea typeface="Consolas" charset="0"/>
                <a:cs typeface="Consolas" charset="0"/>
              </a:rPr>
              <a:t>lui</a:t>
            </a:r>
            <a:r>
              <a:rPr lang="en-US" dirty="0" smtClean="0">
                <a:latin typeface="Consolas" charset="0"/>
                <a:ea typeface="Consolas" charset="0"/>
                <a:cs typeface="Consolas" charset="0"/>
              </a:rPr>
              <a:t>	</a:t>
            </a:r>
            <a:r>
              <a:rPr lang="en-US" dirty="0" smtClean="0">
                <a:latin typeface="Consolas" charset="0"/>
                <a:ea typeface="Consolas" charset="0"/>
                <a:cs typeface="Consolas" charset="0"/>
              </a:rPr>
              <a:t>a0,</a:t>
            </a:r>
            <a:r>
              <a:rPr lang="en-US" dirty="0" smtClean="0">
                <a:solidFill>
                  <a:schemeClr val="accent3"/>
                </a:solidFill>
                <a:latin typeface="Consolas" charset="0"/>
                <a:ea typeface="Consolas" charset="0"/>
                <a:cs typeface="Consolas" charset="0"/>
              </a:rPr>
              <a:t>0x0</a:t>
            </a:r>
            <a:endParaRPr lang="en-US" dirty="0" smtClean="0">
              <a:solidFill>
                <a:schemeClr val="accent3"/>
              </a:solidFill>
              <a:latin typeface="Consolas" charset="0"/>
              <a:ea typeface="Consolas" charset="0"/>
              <a:cs typeface="Consolas" charset="0"/>
            </a:endParaRPr>
          </a:p>
          <a:p>
            <a:pPr marL="0" indent="0">
              <a:buNone/>
            </a:pPr>
            <a:r>
              <a:rPr lang="en-US" dirty="0" smtClean="0">
                <a:latin typeface="Consolas" charset="0"/>
                <a:ea typeface="Consolas" charset="0"/>
                <a:cs typeface="Consolas" charset="0"/>
              </a:rPr>
              <a:t>  10:	8c420008  lw	</a:t>
            </a:r>
            <a:r>
              <a:rPr lang="en-US" dirty="0" smtClean="0">
                <a:latin typeface="Consolas" charset="0"/>
                <a:ea typeface="Consolas" charset="0"/>
                <a:cs typeface="Consolas" charset="0"/>
              </a:rPr>
              <a:t>a0,</a:t>
            </a:r>
            <a:r>
              <a:rPr lang="en-US" dirty="0" smtClean="0">
                <a:solidFill>
                  <a:schemeClr val="tx2">
                    <a:lumMod val="50000"/>
                  </a:schemeClr>
                </a:solidFill>
                <a:latin typeface="Consolas" charset="0"/>
                <a:ea typeface="Consolas" charset="0"/>
                <a:cs typeface="Consolas" charset="0"/>
              </a:rPr>
              <a:t>8(a0</a:t>
            </a:r>
            <a:r>
              <a:rPr lang="en-US" dirty="0" smtClean="0">
                <a:solidFill>
                  <a:schemeClr val="tx2">
                    <a:lumMod val="50000"/>
                  </a:schemeClr>
                </a:solidFill>
                <a:latin typeface="Consolas" charset="0"/>
                <a:ea typeface="Consolas" charset="0"/>
                <a:cs typeface="Consolas" charset="0"/>
              </a:rPr>
              <a:t>)</a:t>
            </a:r>
          </a:p>
          <a:p>
            <a:pPr marL="0" indent="0">
              <a:buNone/>
            </a:pPr>
            <a:r>
              <a:rPr lang="en-US" dirty="0" smtClean="0">
                <a:latin typeface="Consolas" charset="0"/>
                <a:ea typeface="Consolas" charset="0"/>
                <a:cs typeface="Consolas" charset="0"/>
              </a:rPr>
              <a:t>  14:	03c0e821  </a:t>
            </a:r>
            <a:r>
              <a:rPr lang="en-US" dirty="0" smtClean="0">
                <a:latin typeface="Consolas" charset="0"/>
                <a:ea typeface="Consolas" charset="0"/>
                <a:cs typeface="Consolas" charset="0"/>
              </a:rPr>
              <a:t>mv   </a:t>
            </a:r>
            <a:r>
              <a:rPr lang="en-US" dirty="0" err="1" smtClean="0">
                <a:latin typeface="Consolas" charset="0"/>
                <a:ea typeface="Consolas" charset="0"/>
                <a:cs typeface="Consolas" charset="0"/>
              </a:rPr>
              <a:t>sp,fp</a:t>
            </a:r>
            <a:endParaRPr lang="en-US" dirty="0" smtClean="0">
              <a:latin typeface="Consolas" charset="0"/>
              <a:ea typeface="Consolas" charset="0"/>
              <a:cs typeface="Consolas" charset="0"/>
            </a:endParaRPr>
          </a:p>
          <a:p>
            <a:pPr marL="0" indent="0">
              <a:buNone/>
            </a:pPr>
            <a:r>
              <a:rPr lang="en-US" dirty="0" smtClean="0">
                <a:latin typeface="Consolas" charset="0"/>
                <a:ea typeface="Consolas" charset="0"/>
                <a:cs typeface="Consolas" charset="0"/>
              </a:rPr>
              <a:t>  18:	8fbe0000  lw	</a:t>
            </a:r>
            <a:r>
              <a:rPr lang="en-US" dirty="0" smtClean="0">
                <a:latin typeface="Consolas" charset="0"/>
                <a:ea typeface="Consolas" charset="0"/>
                <a:cs typeface="Consolas" charset="0"/>
              </a:rPr>
              <a:t>fp</a:t>
            </a:r>
            <a:r>
              <a:rPr lang="en-US" dirty="0" smtClean="0">
                <a:latin typeface="Consolas" charset="0"/>
                <a:ea typeface="Consolas" charset="0"/>
                <a:cs typeface="Consolas" charset="0"/>
              </a:rPr>
              <a:t>,0(</a:t>
            </a:r>
            <a:r>
              <a:rPr lang="en-US" dirty="0" err="1" smtClean="0">
                <a:latin typeface="Consolas" charset="0"/>
                <a:ea typeface="Consolas" charset="0"/>
                <a:cs typeface="Consolas" charset="0"/>
              </a:rPr>
              <a:t>sp</a:t>
            </a:r>
            <a:r>
              <a:rPr lang="en-US" dirty="0" smtClean="0">
                <a:latin typeface="Consolas" charset="0"/>
                <a:ea typeface="Consolas" charset="0"/>
                <a:cs typeface="Consolas" charset="0"/>
              </a:rPr>
              <a:t>)</a:t>
            </a:r>
          </a:p>
          <a:p>
            <a:pPr marL="0" indent="0">
              <a:buNone/>
            </a:pPr>
            <a:r>
              <a:rPr lang="en-US" dirty="0" smtClean="0">
                <a:latin typeface="Consolas" charset="0"/>
                <a:ea typeface="Consolas" charset="0"/>
                <a:cs typeface="Consolas" charset="0"/>
              </a:rPr>
              <a:t>  1c:	27bd0008  </a:t>
            </a:r>
            <a:r>
              <a:rPr lang="en-US" dirty="0" err="1" smtClean="0">
                <a:latin typeface="Consolas" charset="0"/>
                <a:ea typeface="Consolas" charset="0"/>
                <a:cs typeface="Consolas" charset="0"/>
              </a:rPr>
              <a:t>addi</a:t>
            </a:r>
            <a:r>
              <a:rPr lang="en-US" dirty="0" smtClean="0">
                <a:latin typeface="Consolas" charset="0"/>
                <a:ea typeface="Consolas" charset="0"/>
                <a:cs typeface="Consolas" charset="0"/>
              </a:rPr>
              <a:t> </a:t>
            </a:r>
            <a:r>
              <a:rPr lang="en-US" dirty="0" smtClean="0">
                <a:latin typeface="Consolas" charset="0"/>
                <a:ea typeface="Consolas" charset="0"/>
                <a:cs typeface="Consolas" charset="0"/>
              </a:rPr>
              <a:t>sp,sp,8</a:t>
            </a:r>
          </a:p>
          <a:p>
            <a:pPr marL="0" indent="0">
              <a:buNone/>
            </a:pPr>
            <a:r>
              <a:rPr lang="en-US" dirty="0" smtClean="0">
                <a:latin typeface="Consolas" charset="0"/>
                <a:ea typeface="Consolas" charset="0"/>
                <a:cs typeface="Consolas" charset="0"/>
              </a:rPr>
              <a:t>  20:	03e00008  </a:t>
            </a:r>
            <a:r>
              <a:rPr lang="en-US" dirty="0" err="1" smtClean="0">
                <a:latin typeface="Consolas" charset="0"/>
                <a:ea typeface="Consolas" charset="0"/>
                <a:cs typeface="Consolas" charset="0"/>
              </a:rPr>
              <a:t>jr</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ra</a:t>
            </a:r>
            <a:endParaRPr lang="en-US" dirty="0" smtClean="0">
              <a:latin typeface="Consolas" charset="0"/>
              <a:ea typeface="Consolas" charset="0"/>
              <a:cs typeface="Consolas" charset="0"/>
            </a:endParaRPr>
          </a:p>
          <a:p>
            <a:pPr marL="0" indent="0">
              <a:buNone/>
            </a:pPr>
            <a:r>
              <a:rPr lang="en-US" dirty="0" smtClean="0">
                <a:latin typeface="Consolas" charset="0"/>
                <a:ea typeface="Consolas" charset="0"/>
                <a:cs typeface="Consolas" charset="0"/>
              </a:rPr>
              <a:t>  </a:t>
            </a:r>
          </a:p>
          <a:p>
            <a:pPr marL="0" indent="0">
              <a:buNone/>
            </a:pPr>
            <a:endParaRPr lang="en-US" dirty="0" smtClean="0"/>
          </a:p>
          <a:p>
            <a:pPr marL="0" indent="0">
              <a:buNone/>
            </a:pPr>
            <a:r>
              <a:rPr lang="en-US" i="1" dirty="0"/>
              <a:t>e</a:t>
            </a:r>
            <a:r>
              <a:rPr lang="en-US" i="1" dirty="0" smtClean="0"/>
              <a:t>lsewhere in another file: </a:t>
            </a:r>
            <a:r>
              <a:rPr lang="en-US" dirty="0" smtClean="0"/>
              <a:t>int </a:t>
            </a:r>
            <a:r>
              <a:rPr lang="en-US" dirty="0" err="1" smtClean="0">
                <a:solidFill>
                  <a:schemeClr val="accent3"/>
                </a:solidFill>
              </a:rPr>
              <a:t>usrid</a:t>
            </a:r>
            <a:r>
              <a:rPr lang="en-US" dirty="0" smtClean="0">
                <a:solidFill>
                  <a:schemeClr val="accent3"/>
                </a:solidFill>
              </a:rPr>
              <a:t> </a:t>
            </a:r>
            <a:r>
              <a:rPr lang="en-US" dirty="0" smtClean="0"/>
              <a:t>= 41;</a:t>
            </a:r>
            <a:endParaRPr lang="en-US" dirty="0"/>
          </a:p>
          <a:p>
            <a:pPr marL="0" indent="0">
              <a:buNone/>
            </a:pPr>
            <a:r>
              <a:rPr lang="en-US" dirty="0" smtClean="0"/>
              <a:t>int </a:t>
            </a:r>
            <a:r>
              <a:rPr lang="en-US" dirty="0" err="1" smtClean="0">
                <a:solidFill>
                  <a:schemeClr val="accent1"/>
                </a:solidFill>
              </a:rPr>
              <a:t>get_n</a:t>
            </a:r>
            <a:r>
              <a:rPr lang="en-US" dirty="0" smtClean="0"/>
              <a:t>() </a:t>
            </a:r>
            <a:r>
              <a:rPr lang="en-US" dirty="0"/>
              <a:t>{ </a:t>
            </a:r>
            <a:r>
              <a:rPr lang="en-US" dirty="0" smtClean="0"/>
              <a:t>  </a:t>
            </a:r>
          </a:p>
          <a:p>
            <a:pPr marL="0" indent="0">
              <a:buNone/>
            </a:pPr>
            <a:r>
              <a:rPr lang="en-US" dirty="0">
                <a:solidFill>
                  <a:schemeClr val="accent2"/>
                </a:solidFill>
              </a:rPr>
              <a:t> </a:t>
            </a:r>
            <a:r>
              <a:rPr lang="en-US" dirty="0" smtClean="0">
                <a:solidFill>
                  <a:schemeClr val="accent2"/>
                </a:solidFill>
              </a:rPr>
              <a:t>  </a:t>
            </a:r>
            <a:r>
              <a:rPr lang="en-US" dirty="0" smtClean="0">
                <a:solidFill>
                  <a:schemeClr val="tx2">
                    <a:lumMod val="50000"/>
                  </a:schemeClr>
                </a:solidFill>
              </a:rPr>
              <a:t>return</a:t>
            </a:r>
            <a:r>
              <a:rPr lang="en-US" dirty="0" smtClean="0">
                <a:solidFill>
                  <a:schemeClr val="accent2"/>
                </a:solidFill>
              </a:rPr>
              <a:t> </a:t>
            </a:r>
            <a:r>
              <a:rPr lang="en-US" dirty="0" err="1" smtClean="0">
                <a:solidFill>
                  <a:schemeClr val="accent3"/>
                </a:solidFill>
              </a:rPr>
              <a:t>usrid</a:t>
            </a:r>
            <a:r>
              <a:rPr lang="en-US" dirty="0" smtClean="0">
                <a:solidFill>
                  <a:schemeClr val="tx2">
                    <a:lumMod val="50000"/>
                  </a:schemeClr>
                </a:solidFill>
              </a:rPr>
              <a:t>;  </a:t>
            </a:r>
          </a:p>
          <a:p>
            <a:pPr marL="0" indent="0">
              <a:buNone/>
            </a:pPr>
            <a:r>
              <a:rPr lang="en-US" dirty="0" smtClean="0"/>
              <a:t>}</a:t>
            </a:r>
            <a:endParaRPr lang="en-US" dirty="0"/>
          </a:p>
        </p:txBody>
      </p:sp>
      <p:sp>
        <p:nvSpPr>
          <p:cNvPr id="2" name="Title 1"/>
          <p:cNvSpPr>
            <a:spLocks noGrp="1"/>
          </p:cNvSpPr>
          <p:nvPr>
            <p:ph type="title"/>
            <p:custDataLst>
              <p:tags r:id="rId2"/>
            </p:custDataLst>
          </p:nvPr>
        </p:nvSpPr>
        <p:spPr/>
        <p:txBody>
          <a:bodyPr>
            <a:normAutofit/>
          </a:bodyPr>
          <a:lstStyle/>
          <a:p>
            <a:r>
              <a:rPr lang="en-US" dirty="0" err="1" smtClean="0"/>
              <a:t>Objdump</a:t>
            </a:r>
            <a:r>
              <a:rPr lang="en-US" dirty="0" smtClean="0"/>
              <a:t> disassembly</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24</a:t>
            </a:fld>
            <a:endParaRPr lang="en-US" dirty="0"/>
          </a:p>
        </p:txBody>
      </p:sp>
      <p:sp>
        <p:nvSpPr>
          <p:cNvPr id="19" name="Right Brace 18"/>
          <p:cNvSpPr/>
          <p:nvPr/>
        </p:nvSpPr>
        <p:spPr>
          <a:xfrm>
            <a:off x="5415231" y="2212032"/>
            <a:ext cx="304800" cy="988368"/>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701284" y="2404471"/>
            <a:ext cx="1385316" cy="461665"/>
          </a:xfrm>
          <a:prstGeom prst="rect">
            <a:avLst/>
          </a:prstGeom>
          <a:noFill/>
        </p:spPr>
        <p:txBody>
          <a:bodyPr wrap="none" rtlCol="0">
            <a:spAutoFit/>
          </a:bodyPr>
          <a:lstStyle/>
          <a:p>
            <a:r>
              <a:rPr lang="en-US" sz="2400" i="1" dirty="0" smtClean="0">
                <a:solidFill>
                  <a:schemeClr val="accent4"/>
                </a:solidFill>
              </a:rPr>
              <a:t>prologue</a:t>
            </a:r>
            <a:endParaRPr lang="en-US" sz="2400" i="1" dirty="0">
              <a:solidFill>
                <a:schemeClr val="accent4"/>
              </a:solidFill>
            </a:endParaRPr>
          </a:p>
        </p:txBody>
      </p:sp>
      <p:sp>
        <p:nvSpPr>
          <p:cNvPr id="23" name="Right Brace 22"/>
          <p:cNvSpPr/>
          <p:nvPr/>
        </p:nvSpPr>
        <p:spPr>
          <a:xfrm>
            <a:off x="5410199" y="3236267"/>
            <a:ext cx="304800" cy="685800"/>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5667163" y="3429000"/>
            <a:ext cx="809837" cy="461665"/>
          </a:xfrm>
          <a:prstGeom prst="rect">
            <a:avLst/>
          </a:prstGeom>
          <a:noFill/>
        </p:spPr>
        <p:txBody>
          <a:bodyPr wrap="none" rtlCol="0">
            <a:spAutoFit/>
          </a:bodyPr>
          <a:lstStyle/>
          <a:p>
            <a:r>
              <a:rPr lang="en-US" sz="2400" i="1" dirty="0" smtClean="0">
                <a:solidFill>
                  <a:schemeClr val="accent2"/>
                </a:solidFill>
              </a:rPr>
              <a:t>body</a:t>
            </a:r>
            <a:endParaRPr lang="en-US" sz="2400" i="1" dirty="0">
              <a:solidFill>
                <a:schemeClr val="accent2"/>
              </a:solidFill>
            </a:endParaRPr>
          </a:p>
        </p:txBody>
      </p:sp>
      <p:sp>
        <p:nvSpPr>
          <p:cNvPr id="25" name="Right Brace 24"/>
          <p:cNvSpPr/>
          <p:nvPr/>
        </p:nvSpPr>
        <p:spPr>
          <a:xfrm>
            <a:off x="5410200" y="3886200"/>
            <a:ext cx="304800" cy="1371598"/>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715000" y="4301129"/>
            <a:ext cx="1351652" cy="461665"/>
          </a:xfrm>
          <a:prstGeom prst="rect">
            <a:avLst/>
          </a:prstGeom>
          <a:noFill/>
        </p:spPr>
        <p:txBody>
          <a:bodyPr wrap="none" rtlCol="0">
            <a:spAutoFit/>
          </a:bodyPr>
          <a:lstStyle/>
          <a:p>
            <a:r>
              <a:rPr lang="en-US" sz="2400" i="1" dirty="0" smtClean="0">
                <a:solidFill>
                  <a:schemeClr val="accent4"/>
                </a:solidFill>
              </a:rPr>
              <a:t>epilogue</a:t>
            </a:r>
            <a:endParaRPr lang="en-US" sz="2400" i="1" dirty="0">
              <a:solidFill>
                <a:schemeClr val="accent4"/>
              </a:solidFill>
            </a:endParaRPr>
          </a:p>
        </p:txBody>
      </p:sp>
      <p:sp>
        <p:nvSpPr>
          <p:cNvPr id="32" name="TextBox 31"/>
          <p:cNvSpPr txBox="1"/>
          <p:nvPr/>
        </p:nvSpPr>
        <p:spPr>
          <a:xfrm>
            <a:off x="6705598" y="2362200"/>
            <a:ext cx="2568245" cy="1569660"/>
          </a:xfrm>
          <a:prstGeom prst="rect">
            <a:avLst/>
          </a:prstGeom>
          <a:noFill/>
        </p:spPr>
        <p:txBody>
          <a:bodyPr wrap="square" rtlCol="0">
            <a:spAutoFit/>
          </a:bodyPr>
          <a:lstStyle/>
          <a:p>
            <a:pPr algn="ctr"/>
            <a:r>
              <a:rPr lang="en-US" sz="2400" dirty="0" smtClean="0">
                <a:solidFill>
                  <a:schemeClr val="accent3"/>
                </a:solidFill>
              </a:rPr>
              <a:t>unresolved symbol</a:t>
            </a:r>
          </a:p>
          <a:p>
            <a:pPr algn="ctr"/>
            <a:r>
              <a:rPr lang="en-US" sz="2400" dirty="0" smtClean="0">
                <a:solidFill>
                  <a:schemeClr val="accent3"/>
                </a:solidFill>
              </a:rPr>
              <a:t>(see symbol table next slide)</a:t>
            </a:r>
            <a:endParaRPr lang="en-US" sz="2400" dirty="0">
              <a:solidFill>
                <a:schemeClr val="accent3"/>
              </a:solidFill>
            </a:endParaRPr>
          </a:p>
        </p:txBody>
      </p:sp>
      <p:cxnSp>
        <p:nvCxnSpPr>
          <p:cNvPr id="20" name="Straight Arrow Connector 19"/>
          <p:cNvCxnSpPr/>
          <p:nvPr/>
        </p:nvCxnSpPr>
        <p:spPr>
          <a:xfrm flipH="1">
            <a:off x="5029200" y="2902003"/>
            <a:ext cx="2209800" cy="43192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3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animBg="1"/>
      <p:bldP spid="24" grpId="0"/>
      <p:bldP spid="25" grpId="0" animBg="1"/>
      <p:bldP spid="26"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6200" y="1039816"/>
            <a:ext cx="8686800" cy="5741984"/>
          </a:xfrm>
        </p:spPr>
        <p:txBody>
          <a:bodyPr>
            <a:normAutofit fontScale="62500" lnSpcReduction="20000"/>
          </a:bodyPr>
          <a:lstStyle/>
          <a:p>
            <a:pPr marL="0" indent="0">
              <a:buNone/>
            </a:pPr>
            <a:r>
              <a:rPr lang="en-US" dirty="0" smtClean="0">
                <a:solidFill>
                  <a:schemeClr val="accent1"/>
                </a:solidFill>
                <a:latin typeface="Consolas" pitchFamily="49" charset="0"/>
              </a:rPr>
              <a:t>&gt; </a:t>
            </a:r>
            <a:r>
              <a:rPr lang="en-US" dirty="0" err="1">
                <a:solidFill>
                  <a:schemeClr val="accent1"/>
                </a:solidFill>
                <a:latin typeface="Consolas" pitchFamily="49" charset="0"/>
              </a:rPr>
              <a:t>riscv</a:t>
            </a:r>
            <a:r>
              <a:rPr lang="en-US" dirty="0">
                <a:solidFill>
                  <a:schemeClr val="accent1"/>
                </a:solidFill>
                <a:latin typeface="Consolas" pitchFamily="49" charset="0"/>
              </a:rPr>
              <a:t>-unknown-elf--</a:t>
            </a:r>
            <a:r>
              <a:rPr lang="en-US" dirty="0" err="1" smtClean="0">
                <a:solidFill>
                  <a:schemeClr val="accent1"/>
                </a:solidFill>
                <a:latin typeface="Consolas" pitchFamily="49" charset="0"/>
              </a:rPr>
              <a:t>objdump</a:t>
            </a:r>
            <a:r>
              <a:rPr lang="en-US" dirty="0" smtClean="0">
                <a:solidFill>
                  <a:schemeClr val="accent1"/>
                </a:solidFill>
                <a:latin typeface="Consolas" pitchFamily="49" charset="0"/>
              </a:rPr>
              <a:t> --</a:t>
            </a:r>
            <a:r>
              <a:rPr lang="en-US" dirty="0" err="1" smtClean="0">
                <a:solidFill>
                  <a:schemeClr val="accent1"/>
                </a:solidFill>
                <a:latin typeface="Consolas" pitchFamily="49" charset="0"/>
              </a:rPr>
              <a:t>syms</a:t>
            </a:r>
            <a:r>
              <a:rPr lang="en-US" dirty="0" smtClean="0">
                <a:solidFill>
                  <a:schemeClr val="accent1"/>
                </a:solidFill>
                <a:latin typeface="Consolas" pitchFamily="49" charset="0"/>
              </a:rPr>
              <a:t> </a:t>
            </a:r>
            <a:r>
              <a:rPr lang="en-US" dirty="0" err="1" smtClean="0">
                <a:solidFill>
                  <a:schemeClr val="accent1"/>
                </a:solidFill>
                <a:latin typeface="Consolas" pitchFamily="49" charset="0"/>
              </a:rPr>
              <a:t>math.o</a:t>
            </a:r>
            <a:endParaRPr lang="en-US" sz="1300" dirty="0" smtClean="0">
              <a:solidFill>
                <a:schemeClr val="accent1"/>
              </a:solidFill>
              <a:latin typeface="Consolas" pitchFamily="49" charset="0"/>
            </a:endParaRPr>
          </a:p>
          <a:p>
            <a:pPr marL="0" indent="0">
              <a:buNone/>
            </a:pPr>
            <a:endParaRPr lang="en-US" dirty="0" smtClean="0">
              <a:latin typeface="Consolas" pitchFamily="49" charset="0"/>
            </a:endParaRPr>
          </a:p>
          <a:p>
            <a:pPr marL="0" indent="0">
              <a:buNone/>
            </a:pPr>
            <a:endParaRPr lang="en-US" dirty="0">
              <a:latin typeface="Consolas" pitchFamily="49" charset="0"/>
            </a:endParaRPr>
          </a:p>
          <a:p>
            <a:pPr marL="0" indent="0">
              <a:buNone/>
            </a:pPr>
            <a:endParaRPr lang="en-US" sz="1300" dirty="0" smtClean="0">
              <a:latin typeface="Consolas" pitchFamily="49" charset="0"/>
            </a:endParaRPr>
          </a:p>
          <a:p>
            <a:pPr marL="0" indent="0">
              <a:buNone/>
              <a:tabLst>
                <a:tab pos="4572000" algn="l"/>
              </a:tabLst>
            </a:pPr>
            <a:r>
              <a:rPr lang="en-US" u="sng" dirty="0" smtClean="0">
                <a:solidFill>
                  <a:schemeClr val="accent1"/>
                </a:solidFill>
                <a:latin typeface="Consolas" pitchFamily="49" charset="0"/>
              </a:rPr>
              <a:t>SYMBOL TABLE:</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a:t>
            </a:r>
            <a:r>
              <a:rPr lang="en-US" dirty="0" smtClean="0">
                <a:latin typeface="Consolas" pitchFamily="49" charset="0"/>
              </a:rPr>
              <a:t>  </a:t>
            </a:r>
            <a:r>
              <a:rPr lang="en-US" dirty="0" err="1" smtClean="0">
                <a:latin typeface="Consolas" pitchFamily="49" charset="0"/>
              </a:rPr>
              <a:t>df</a:t>
            </a:r>
            <a:r>
              <a:rPr lang="en-US" dirty="0" smtClean="0">
                <a:latin typeface="Consolas" pitchFamily="49" charset="0"/>
              </a:rPr>
              <a:t> *ABS*	00000000 math.c</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a:t>
            </a:r>
            <a:r>
              <a:rPr lang="en-US" dirty="0" smtClean="0">
                <a:latin typeface="Consolas" pitchFamily="49" charset="0"/>
              </a:rPr>
              <a:t>  d  .text	00000000 .text</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  </a:t>
            </a:r>
            <a:r>
              <a:rPr lang="en-US" dirty="0" smtClean="0">
                <a:latin typeface="Consolas" pitchFamily="49" charset="0"/>
              </a:rPr>
              <a:t>d  .data	00000000 .data</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  </a:t>
            </a:r>
            <a:r>
              <a:rPr lang="en-US" dirty="0" smtClean="0">
                <a:latin typeface="Consolas" pitchFamily="49" charset="0"/>
              </a:rPr>
              <a:t>d  .</a:t>
            </a:r>
            <a:r>
              <a:rPr lang="en-US" dirty="0" err="1" smtClean="0">
                <a:latin typeface="Consolas" pitchFamily="49" charset="0"/>
              </a:rPr>
              <a:t>bss</a:t>
            </a:r>
            <a:r>
              <a:rPr lang="en-US" dirty="0" smtClean="0">
                <a:latin typeface="Consolas" pitchFamily="49" charset="0"/>
              </a:rPr>
              <a:t>	00000000 .</a:t>
            </a:r>
            <a:r>
              <a:rPr lang="en-US" dirty="0" err="1" smtClean="0">
                <a:latin typeface="Consolas" pitchFamily="49" charset="0"/>
              </a:rPr>
              <a:t>bss</a:t>
            </a:r>
            <a:endParaRPr lang="en-US" dirty="0" smtClean="0">
              <a:latin typeface="Consolas" pitchFamily="49" charset="0"/>
            </a:endParaRPr>
          </a:p>
          <a:p>
            <a:pPr marL="0" indent="0">
              <a:buNone/>
              <a:tabLst>
                <a:tab pos="4572000" algn="l"/>
              </a:tabLst>
            </a:pPr>
            <a:r>
              <a:rPr lang="en-US" dirty="0" smtClean="0">
                <a:latin typeface="Consolas" pitchFamily="49" charset="0"/>
              </a:rPr>
              <a:t>00000008 </a:t>
            </a:r>
            <a:r>
              <a:rPr lang="en-US" dirty="0" smtClean="0">
                <a:solidFill>
                  <a:schemeClr val="accent1"/>
                </a:solidFill>
                <a:latin typeface="Consolas" pitchFamily="49" charset="0"/>
              </a:rPr>
              <a:t>l  </a:t>
            </a:r>
            <a:r>
              <a:rPr lang="en-US" dirty="0" smtClean="0">
                <a:solidFill>
                  <a:schemeClr val="accent5"/>
                </a:solidFill>
                <a:latin typeface="Consolas" pitchFamily="49" charset="0"/>
              </a:rPr>
              <a:t>O</a:t>
            </a:r>
            <a:r>
              <a:rPr lang="en-US" dirty="0" smtClean="0">
                <a:latin typeface="Consolas" pitchFamily="49" charset="0"/>
              </a:rPr>
              <a:t>  .data	00000004 randomval</a:t>
            </a:r>
          </a:p>
          <a:p>
            <a:pPr marL="0" indent="0">
              <a:buNone/>
              <a:tabLst>
                <a:tab pos="4572000" algn="l"/>
              </a:tabLst>
            </a:pPr>
            <a:r>
              <a:rPr lang="en-US" dirty="0" smtClean="0">
                <a:solidFill>
                  <a:schemeClr val="tx2"/>
                </a:solidFill>
                <a:latin typeface="Consolas" pitchFamily="49" charset="0"/>
              </a:rPr>
              <a:t>00000060</a:t>
            </a:r>
            <a:r>
              <a:rPr lang="en-US" dirty="0" smtClean="0">
                <a:solidFill>
                  <a:srgbClr val="FF0000"/>
                </a:solidFill>
                <a:latin typeface="Consolas" pitchFamily="49" charset="0"/>
              </a:rPr>
              <a:t> </a:t>
            </a:r>
            <a:r>
              <a:rPr lang="en-US" dirty="0" smtClean="0">
                <a:solidFill>
                  <a:schemeClr val="accent1"/>
                </a:solidFill>
                <a:latin typeface="Consolas" pitchFamily="49" charset="0"/>
              </a:rPr>
              <a:t>l</a:t>
            </a:r>
            <a:r>
              <a:rPr lang="en-US" dirty="0" smtClean="0">
                <a:solidFill>
                  <a:srgbClr val="FF0000"/>
                </a:solidFill>
                <a:latin typeface="Consolas" pitchFamily="49" charset="0"/>
              </a:rPr>
              <a:t>  </a:t>
            </a:r>
            <a:r>
              <a:rPr lang="en-US" dirty="0" smtClean="0">
                <a:solidFill>
                  <a:schemeClr val="accent3">
                    <a:lumMod val="60000"/>
                    <a:lumOff val="40000"/>
                  </a:schemeClr>
                </a:solidFill>
                <a:latin typeface="Consolas" pitchFamily="49" charset="0"/>
              </a:rPr>
              <a:t>F</a:t>
            </a:r>
            <a:r>
              <a:rPr lang="en-US" dirty="0" smtClean="0">
                <a:solidFill>
                  <a:srgbClr val="FF0000"/>
                </a:solidFill>
                <a:latin typeface="Consolas" pitchFamily="49" charset="0"/>
              </a:rPr>
              <a:t>  </a:t>
            </a:r>
            <a:r>
              <a:rPr lang="en-US" dirty="0" smtClean="0">
                <a:solidFill>
                  <a:schemeClr val="tx2"/>
                </a:solidFill>
                <a:latin typeface="Consolas" pitchFamily="49" charset="0"/>
              </a:rPr>
              <a:t>.text	00000028 is_prime</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  </a:t>
            </a:r>
            <a:r>
              <a:rPr lang="en-US" dirty="0" smtClean="0">
                <a:latin typeface="Consolas" pitchFamily="49" charset="0"/>
              </a:rPr>
              <a:t>d  .</a:t>
            </a:r>
            <a:r>
              <a:rPr lang="en-US" dirty="0" err="1" smtClean="0">
                <a:latin typeface="Consolas" pitchFamily="49" charset="0"/>
              </a:rPr>
              <a:t>rodata</a:t>
            </a:r>
            <a:r>
              <a:rPr lang="en-US" dirty="0" smtClean="0">
                <a:latin typeface="Consolas" pitchFamily="49" charset="0"/>
              </a:rPr>
              <a:t>	00000000 .</a:t>
            </a:r>
            <a:r>
              <a:rPr lang="en-US" dirty="0" err="1" smtClean="0">
                <a:latin typeface="Consolas" pitchFamily="49" charset="0"/>
              </a:rPr>
              <a:t>rodata</a:t>
            </a:r>
            <a:endParaRPr lang="en-US" dirty="0" smtClean="0">
              <a:latin typeface="Consolas" pitchFamily="49" charset="0"/>
            </a:endParaRP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  </a:t>
            </a:r>
            <a:r>
              <a:rPr lang="en-US" dirty="0" smtClean="0">
                <a:latin typeface="Consolas" pitchFamily="49" charset="0"/>
              </a:rPr>
              <a:t>d  .comment	00000000 .comment</a:t>
            </a:r>
          </a:p>
          <a:p>
            <a:pPr marL="0" indent="0">
              <a:buNone/>
              <a:tabLst>
                <a:tab pos="4572000" algn="l"/>
              </a:tabLst>
            </a:pPr>
            <a:r>
              <a:rPr lang="en-US" dirty="0" smtClean="0">
                <a:latin typeface="Consolas" pitchFamily="49" charset="0"/>
              </a:rPr>
              <a:t>00000000 </a:t>
            </a:r>
            <a:r>
              <a:rPr lang="en-US" dirty="0" smtClean="0">
                <a:solidFill>
                  <a:srgbClr val="92D050"/>
                </a:solidFill>
                <a:latin typeface="Consolas" pitchFamily="49" charset="0"/>
              </a:rPr>
              <a:t>g</a:t>
            </a:r>
            <a:r>
              <a:rPr lang="en-US" dirty="0" smtClean="0">
                <a:latin typeface="Consolas" pitchFamily="49" charset="0"/>
              </a:rPr>
              <a:t>  </a:t>
            </a:r>
            <a:r>
              <a:rPr lang="en-US" dirty="0" smtClean="0">
                <a:solidFill>
                  <a:schemeClr val="accent5"/>
                </a:solidFill>
                <a:latin typeface="Consolas" pitchFamily="49" charset="0"/>
              </a:rPr>
              <a:t>O</a:t>
            </a:r>
            <a:r>
              <a:rPr lang="en-US" dirty="0" smtClean="0">
                <a:latin typeface="Consolas" pitchFamily="49" charset="0"/>
              </a:rPr>
              <a:t>  .data	00000004 pi</a:t>
            </a:r>
          </a:p>
          <a:p>
            <a:pPr marL="0" indent="0">
              <a:buNone/>
              <a:tabLst>
                <a:tab pos="4572000" algn="l"/>
              </a:tabLst>
            </a:pPr>
            <a:r>
              <a:rPr lang="en-US" dirty="0" smtClean="0">
                <a:latin typeface="Consolas" pitchFamily="49" charset="0"/>
              </a:rPr>
              <a:t>00000004 </a:t>
            </a:r>
            <a:r>
              <a:rPr lang="en-US" dirty="0" smtClean="0">
                <a:solidFill>
                  <a:srgbClr val="92D050"/>
                </a:solidFill>
                <a:latin typeface="Consolas" pitchFamily="49" charset="0"/>
              </a:rPr>
              <a:t>g</a:t>
            </a:r>
            <a:r>
              <a:rPr lang="en-US" dirty="0" smtClean="0">
                <a:latin typeface="Consolas" pitchFamily="49" charset="0"/>
              </a:rPr>
              <a:t>  </a:t>
            </a:r>
            <a:r>
              <a:rPr lang="en-US" dirty="0" smtClean="0">
                <a:solidFill>
                  <a:schemeClr val="accent5"/>
                </a:solidFill>
                <a:latin typeface="Consolas" pitchFamily="49" charset="0"/>
              </a:rPr>
              <a:t>O</a:t>
            </a:r>
            <a:r>
              <a:rPr lang="en-US" dirty="0" smtClean="0">
                <a:latin typeface="Consolas" pitchFamily="49" charset="0"/>
              </a:rPr>
              <a:t>  .data	00000004 e</a:t>
            </a:r>
          </a:p>
          <a:p>
            <a:pPr marL="0" indent="0">
              <a:buNone/>
              <a:tabLst>
                <a:tab pos="4572000" algn="l"/>
              </a:tabLst>
            </a:pPr>
            <a:r>
              <a:rPr lang="en-US" dirty="0" smtClean="0">
                <a:latin typeface="Consolas" pitchFamily="49" charset="0"/>
              </a:rPr>
              <a:t>00000000 </a:t>
            </a:r>
            <a:r>
              <a:rPr lang="en-US" dirty="0" smtClean="0">
                <a:solidFill>
                  <a:srgbClr val="92D050"/>
                </a:solidFill>
                <a:latin typeface="Consolas" pitchFamily="49" charset="0"/>
              </a:rPr>
              <a:t>g</a:t>
            </a:r>
            <a:r>
              <a:rPr lang="en-US" dirty="0" smtClean="0">
                <a:latin typeface="Consolas" pitchFamily="49" charset="0"/>
              </a:rPr>
              <a:t>  </a:t>
            </a:r>
            <a:r>
              <a:rPr lang="en-US" dirty="0" smtClean="0">
                <a:solidFill>
                  <a:schemeClr val="accent3">
                    <a:lumMod val="60000"/>
                    <a:lumOff val="40000"/>
                  </a:schemeClr>
                </a:solidFill>
                <a:latin typeface="Consolas" pitchFamily="49" charset="0"/>
              </a:rPr>
              <a:t>F</a:t>
            </a:r>
            <a:r>
              <a:rPr lang="en-US" dirty="0" smtClean="0">
                <a:latin typeface="Consolas" pitchFamily="49" charset="0"/>
              </a:rPr>
              <a:t>  .text	00000028 </a:t>
            </a:r>
            <a:r>
              <a:rPr lang="en-US" dirty="0" err="1" smtClean="0">
                <a:latin typeface="Consolas" pitchFamily="49" charset="0"/>
              </a:rPr>
              <a:t>get_n</a:t>
            </a:r>
            <a:endParaRPr lang="en-US" dirty="0" smtClean="0">
              <a:latin typeface="Consolas" pitchFamily="49" charset="0"/>
            </a:endParaRPr>
          </a:p>
          <a:p>
            <a:pPr marL="0" indent="0">
              <a:buNone/>
              <a:tabLst>
                <a:tab pos="4572000" algn="l"/>
              </a:tabLst>
            </a:pPr>
            <a:r>
              <a:rPr lang="en-US" dirty="0" smtClean="0">
                <a:latin typeface="Consolas" pitchFamily="49" charset="0"/>
              </a:rPr>
              <a:t>00000028 </a:t>
            </a:r>
            <a:r>
              <a:rPr lang="en-US" dirty="0" smtClean="0">
                <a:solidFill>
                  <a:srgbClr val="92D050"/>
                </a:solidFill>
                <a:latin typeface="Consolas" pitchFamily="49" charset="0"/>
              </a:rPr>
              <a:t>g</a:t>
            </a:r>
            <a:r>
              <a:rPr lang="en-US" dirty="0" smtClean="0">
                <a:latin typeface="Consolas" pitchFamily="49" charset="0"/>
              </a:rPr>
              <a:t>  </a:t>
            </a:r>
            <a:r>
              <a:rPr lang="en-US" dirty="0" smtClean="0">
                <a:solidFill>
                  <a:schemeClr val="accent3">
                    <a:lumMod val="60000"/>
                    <a:lumOff val="40000"/>
                  </a:schemeClr>
                </a:solidFill>
                <a:latin typeface="Consolas" pitchFamily="49" charset="0"/>
              </a:rPr>
              <a:t>F</a:t>
            </a:r>
            <a:r>
              <a:rPr lang="en-US" dirty="0" smtClean="0">
                <a:latin typeface="Consolas" pitchFamily="49" charset="0"/>
              </a:rPr>
              <a:t>  .text	00000038 square</a:t>
            </a:r>
          </a:p>
          <a:p>
            <a:pPr marL="0" indent="0">
              <a:buNone/>
              <a:tabLst>
                <a:tab pos="4572000" algn="l"/>
              </a:tabLst>
            </a:pPr>
            <a:r>
              <a:rPr lang="en-US" dirty="0" smtClean="0">
                <a:latin typeface="Consolas" pitchFamily="49" charset="0"/>
              </a:rPr>
              <a:t>00000088 </a:t>
            </a:r>
            <a:r>
              <a:rPr lang="en-US" dirty="0" smtClean="0">
                <a:solidFill>
                  <a:srgbClr val="92D050"/>
                </a:solidFill>
                <a:latin typeface="Consolas" pitchFamily="49" charset="0"/>
              </a:rPr>
              <a:t>g  </a:t>
            </a:r>
            <a:r>
              <a:rPr lang="en-US" dirty="0" smtClean="0">
                <a:solidFill>
                  <a:schemeClr val="accent3">
                    <a:lumMod val="60000"/>
                    <a:lumOff val="40000"/>
                  </a:schemeClr>
                </a:solidFill>
                <a:latin typeface="Consolas" pitchFamily="49" charset="0"/>
              </a:rPr>
              <a:t>F</a:t>
            </a:r>
            <a:r>
              <a:rPr lang="en-US" dirty="0" smtClean="0">
                <a:latin typeface="Consolas" pitchFamily="49" charset="0"/>
              </a:rPr>
              <a:t>  .text	0000004c pick_prime</a:t>
            </a:r>
          </a:p>
          <a:p>
            <a:pPr marL="0" indent="0">
              <a:buNone/>
              <a:tabLst>
                <a:tab pos="4572000" algn="l"/>
              </a:tabLst>
            </a:pPr>
            <a:r>
              <a:rPr lang="en-US" dirty="0" smtClean="0">
                <a:latin typeface="Consolas" pitchFamily="49" charset="0"/>
              </a:rPr>
              <a:t>00000000       </a:t>
            </a:r>
            <a:r>
              <a:rPr lang="en-US" dirty="0" smtClean="0">
                <a:solidFill>
                  <a:schemeClr val="accent6">
                    <a:lumMod val="50000"/>
                  </a:schemeClr>
                </a:solidFill>
                <a:latin typeface="Consolas" pitchFamily="49" charset="0"/>
              </a:rPr>
              <a:t>*UND*</a:t>
            </a:r>
            <a:r>
              <a:rPr lang="en-US" dirty="0" smtClean="0">
                <a:latin typeface="Consolas" pitchFamily="49" charset="0"/>
              </a:rPr>
              <a:t>	00000000 </a:t>
            </a:r>
            <a:r>
              <a:rPr lang="en-US" dirty="0" err="1" smtClean="0">
                <a:latin typeface="Consolas" pitchFamily="49" charset="0"/>
              </a:rPr>
              <a:t>usrid</a:t>
            </a:r>
            <a:endParaRPr lang="en-US" dirty="0" smtClean="0">
              <a:latin typeface="Consolas" pitchFamily="49" charset="0"/>
            </a:endParaRPr>
          </a:p>
          <a:p>
            <a:pPr marL="0" indent="0">
              <a:buNone/>
              <a:tabLst>
                <a:tab pos="4572000" algn="l"/>
              </a:tabLst>
            </a:pPr>
            <a:r>
              <a:rPr lang="en-US" dirty="0" smtClean="0">
                <a:latin typeface="Consolas" pitchFamily="49" charset="0"/>
              </a:rPr>
              <a:t>00000000       </a:t>
            </a:r>
            <a:r>
              <a:rPr lang="en-US" dirty="0" smtClean="0">
                <a:solidFill>
                  <a:schemeClr val="accent6">
                    <a:lumMod val="50000"/>
                  </a:schemeClr>
                </a:solidFill>
                <a:latin typeface="Consolas" pitchFamily="49" charset="0"/>
              </a:rPr>
              <a:t>*UND*</a:t>
            </a:r>
            <a:r>
              <a:rPr lang="en-US" dirty="0" smtClean="0">
                <a:latin typeface="Consolas" pitchFamily="49" charset="0"/>
              </a:rPr>
              <a:t>	00000000 printf</a:t>
            </a:r>
          </a:p>
        </p:txBody>
      </p:sp>
      <p:sp>
        <p:nvSpPr>
          <p:cNvPr id="2" name="Title 1"/>
          <p:cNvSpPr>
            <a:spLocks noGrp="1"/>
          </p:cNvSpPr>
          <p:nvPr>
            <p:ph type="title"/>
            <p:custDataLst>
              <p:tags r:id="rId2"/>
            </p:custDataLst>
          </p:nvPr>
        </p:nvSpPr>
        <p:spPr/>
        <p:txBody>
          <a:bodyPr>
            <a:normAutofit/>
          </a:bodyPr>
          <a:lstStyle/>
          <a:p>
            <a:r>
              <a:rPr lang="en-US" dirty="0" err="1" smtClean="0"/>
              <a:t>Objdump</a:t>
            </a:r>
            <a:r>
              <a:rPr lang="en-US" dirty="0" smtClean="0"/>
              <a:t> symbols</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25</a:t>
            </a:fld>
            <a:endParaRPr lang="en-US"/>
          </a:p>
        </p:txBody>
      </p:sp>
      <p:sp>
        <p:nvSpPr>
          <p:cNvPr id="8" name="TextBox 7"/>
          <p:cNvSpPr txBox="1"/>
          <p:nvPr/>
        </p:nvSpPr>
        <p:spPr>
          <a:xfrm>
            <a:off x="7315200" y="762035"/>
            <a:ext cx="1544012" cy="830997"/>
          </a:xfrm>
          <a:prstGeom prst="rect">
            <a:avLst/>
          </a:prstGeom>
          <a:noFill/>
        </p:spPr>
        <p:txBody>
          <a:bodyPr wrap="none" rtlCol="0">
            <a:spAutoFit/>
          </a:bodyPr>
          <a:lstStyle/>
          <a:p>
            <a:r>
              <a:rPr lang="en-US" sz="2400" dirty="0" smtClean="0">
                <a:solidFill>
                  <a:schemeClr val="accent1"/>
                </a:solidFill>
                <a:latin typeface="Consolas" pitchFamily="49" charset="0"/>
              </a:rPr>
              <a:t>[l]</a:t>
            </a:r>
            <a:r>
              <a:rPr lang="en-US" sz="2400" dirty="0" err="1" smtClean="0">
                <a:solidFill>
                  <a:schemeClr val="accent1"/>
                </a:solidFill>
                <a:latin typeface="Consolas" pitchFamily="49" charset="0"/>
              </a:rPr>
              <a:t>ocal</a:t>
            </a:r>
            <a:endParaRPr lang="en-US" sz="2400" dirty="0" smtClean="0">
              <a:solidFill>
                <a:schemeClr val="accent1"/>
              </a:solidFill>
              <a:latin typeface="Consolas" pitchFamily="49" charset="0"/>
            </a:endParaRPr>
          </a:p>
          <a:p>
            <a:r>
              <a:rPr lang="en-US" sz="2400" dirty="0" smtClean="0">
                <a:solidFill>
                  <a:srgbClr val="92D050"/>
                </a:solidFill>
                <a:latin typeface="Consolas" pitchFamily="49" charset="0"/>
              </a:rPr>
              <a:t>[g]</a:t>
            </a:r>
            <a:r>
              <a:rPr lang="en-US" sz="2400" dirty="0" err="1" smtClean="0">
                <a:solidFill>
                  <a:srgbClr val="92D050"/>
                </a:solidFill>
                <a:latin typeface="Consolas" pitchFamily="49" charset="0"/>
              </a:rPr>
              <a:t>lobal</a:t>
            </a:r>
            <a:endParaRPr lang="en-US" sz="2400" dirty="0" smtClean="0">
              <a:solidFill>
                <a:srgbClr val="92D050"/>
              </a:solidFill>
              <a:latin typeface="Consolas" pitchFamily="49" charset="0"/>
            </a:endParaRPr>
          </a:p>
        </p:txBody>
      </p:sp>
      <p:sp>
        <p:nvSpPr>
          <p:cNvPr id="11" name="TextBox 10"/>
          <p:cNvSpPr txBox="1"/>
          <p:nvPr/>
        </p:nvSpPr>
        <p:spPr>
          <a:xfrm>
            <a:off x="5146507" y="1819870"/>
            <a:ext cx="949493" cy="461665"/>
          </a:xfrm>
          <a:prstGeom prst="rect">
            <a:avLst/>
          </a:prstGeom>
          <a:noFill/>
        </p:spPr>
        <p:txBody>
          <a:bodyPr wrap="square" rtlCol="0">
            <a:spAutoFit/>
          </a:bodyPr>
          <a:lstStyle/>
          <a:p>
            <a:pPr algn="ctr"/>
            <a:r>
              <a:rPr lang="en-US" sz="2400" i="1" dirty="0" smtClean="0">
                <a:solidFill>
                  <a:schemeClr val="accent1"/>
                </a:solidFill>
              </a:rPr>
              <a:t>size</a:t>
            </a:r>
            <a:endParaRPr lang="en-US" sz="2400" i="1" dirty="0">
              <a:solidFill>
                <a:schemeClr val="accent1"/>
              </a:solidFill>
            </a:endParaRPr>
          </a:p>
        </p:txBody>
      </p:sp>
      <p:sp>
        <p:nvSpPr>
          <p:cNvPr id="13" name="TextBox 12"/>
          <p:cNvSpPr txBox="1"/>
          <p:nvPr/>
        </p:nvSpPr>
        <p:spPr>
          <a:xfrm>
            <a:off x="2895600" y="1824335"/>
            <a:ext cx="1366080" cy="461665"/>
          </a:xfrm>
          <a:prstGeom prst="rect">
            <a:avLst/>
          </a:prstGeom>
          <a:noFill/>
        </p:spPr>
        <p:txBody>
          <a:bodyPr wrap="none" rtlCol="0">
            <a:spAutoFit/>
          </a:bodyPr>
          <a:lstStyle/>
          <a:p>
            <a:r>
              <a:rPr lang="en-US" sz="2400" i="1" dirty="0" smtClean="0">
                <a:solidFill>
                  <a:schemeClr val="accent1"/>
                </a:solidFill>
              </a:rPr>
              <a:t>segment</a:t>
            </a:r>
          </a:p>
        </p:txBody>
      </p:sp>
      <p:sp>
        <p:nvSpPr>
          <p:cNvPr id="17" name="TextBox 16"/>
          <p:cNvSpPr txBox="1"/>
          <p:nvPr/>
        </p:nvSpPr>
        <p:spPr>
          <a:xfrm>
            <a:off x="6973213" y="3910808"/>
            <a:ext cx="2170787" cy="1015663"/>
          </a:xfrm>
          <a:prstGeom prst="rect">
            <a:avLst/>
          </a:prstGeom>
          <a:noFill/>
        </p:spPr>
        <p:txBody>
          <a:bodyPr wrap="none" rtlCol="0">
            <a:spAutoFit/>
          </a:bodyPr>
          <a:lstStyle/>
          <a:p>
            <a:pPr algn="r"/>
            <a:r>
              <a:rPr lang="en-US" sz="2000" dirty="0" smtClean="0">
                <a:solidFill>
                  <a:srgbClr val="FF0000"/>
                </a:solidFill>
              </a:rPr>
              <a:t>static local </a:t>
            </a:r>
            <a:r>
              <a:rPr lang="en-US" sz="2000" dirty="0" err="1" smtClean="0">
                <a:solidFill>
                  <a:srgbClr val="FF0000"/>
                </a:solidFill>
              </a:rPr>
              <a:t>fn</a:t>
            </a:r>
            <a:r>
              <a:rPr lang="en-US" sz="2000" dirty="0" smtClean="0">
                <a:solidFill>
                  <a:srgbClr val="FF0000"/>
                </a:solidFill>
              </a:rPr>
              <a:t> </a:t>
            </a:r>
          </a:p>
          <a:p>
            <a:pPr algn="r"/>
            <a:r>
              <a:rPr lang="en-US" sz="2000" dirty="0" smtClean="0">
                <a:solidFill>
                  <a:srgbClr val="FF0000"/>
                </a:solidFill>
              </a:rPr>
              <a:t>@ </a:t>
            </a:r>
            <a:r>
              <a:rPr lang="en-US" sz="2000" dirty="0" err="1" smtClean="0">
                <a:solidFill>
                  <a:srgbClr val="FF0000"/>
                </a:solidFill>
              </a:rPr>
              <a:t>addr</a:t>
            </a:r>
            <a:r>
              <a:rPr lang="en-US" sz="2000" dirty="0" smtClean="0">
                <a:solidFill>
                  <a:srgbClr val="FF0000"/>
                </a:solidFill>
              </a:rPr>
              <a:t> 0x60</a:t>
            </a:r>
          </a:p>
          <a:p>
            <a:pPr algn="r"/>
            <a:r>
              <a:rPr lang="en-US" sz="2000" dirty="0">
                <a:solidFill>
                  <a:srgbClr val="FF0000"/>
                </a:solidFill>
              </a:rPr>
              <a:t>s</a:t>
            </a:r>
            <a:r>
              <a:rPr lang="en-US" sz="2000" dirty="0" smtClean="0">
                <a:solidFill>
                  <a:srgbClr val="FF0000"/>
                </a:solidFill>
              </a:rPr>
              <a:t>ize = </a:t>
            </a:r>
            <a:r>
              <a:rPr lang="en-US" sz="2000" dirty="0" smtClean="0">
                <a:solidFill>
                  <a:srgbClr val="FF0000"/>
                </a:solidFill>
              </a:rPr>
              <a:t>0x28 </a:t>
            </a:r>
            <a:r>
              <a:rPr lang="en-US" sz="2000" dirty="0" smtClean="0">
                <a:solidFill>
                  <a:srgbClr val="FF0000"/>
                </a:solidFill>
              </a:rPr>
              <a:t>bytes</a:t>
            </a:r>
          </a:p>
        </p:txBody>
      </p:sp>
      <p:sp>
        <p:nvSpPr>
          <p:cNvPr id="18" name="TextBox 17"/>
          <p:cNvSpPr txBox="1"/>
          <p:nvPr/>
        </p:nvSpPr>
        <p:spPr>
          <a:xfrm>
            <a:off x="7315200" y="0"/>
            <a:ext cx="1883849" cy="830997"/>
          </a:xfrm>
          <a:prstGeom prst="rect">
            <a:avLst/>
          </a:prstGeom>
          <a:noFill/>
        </p:spPr>
        <p:txBody>
          <a:bodyPr wrap="none" rtlCol="0">
            <a:spAutoFit/>
          </a:bodyPr>
          <a:lstStyle/>
          <a:p>
            <a:r>
              <a:rPr lang="en-US" sz="2400" dirty="0" smtClean="0">
                <a:solidFill>
                  <a:schemeClr val="accent3">
                    <a:lumMod val="60000"/>
                    <a:lumOff val="40000"/>
                  </a:schemeClr>
                </a:solidFill>
                <a:latin typeface="Consolas" charset="0"/>
                <a:ea typeface="Consolas" charset="0"/>
                <a:cs typeface="Consolas" charset="0"/>
              </a:rPr>
              <a:t>[F]unction</a:t>
            </a:r>
          </a:p>
          <a:p>
            <a:r>
              <a:rPr lang="en-US" sz="2400" dirty="0" smtClean="0">
                <a:solidFill>
                  <a:schemeClr val="accent5">
                    <a:lumMod val="60000"/>
                    <a:lumOff val="40000"/>
                  </a:schemeClr>
                </a:solidFill>
                <a:latin typeface="Consolas" charset="0"/>
                <a:ea typeface="Consolas" charset="0"/>
                <a:cs typeface="Consolas" charset="0"/>
              </a:rPr>
              <a:t>[O]</a:t>
            </a:r>
            <a:r>
              <a:rPr lang="en-US" sz="2400" dirty="0" err="1" smtClean="0">
                <a:solidFill>
                  <a:schemeClr val="accent5">
                    <a:lumMod val="60000"/>
                    <a:lumOff val="40000"/>
                  </a:schemeClr>
                </a:solidFill>
                <a:latin typeface="Consolas" charset="0"/>
                <a:ea typeface="Consolas" charset="0"/>
                <a:cs typeface="Consolas" charset="0"/>
              </a:rPr>
              <a:t>bject</a:t>
            </a:r>
            <a:endParaRPr lang="en-US" sz="2400" dirty="0">
              <a:solidFill>
                <a:schemeClr val="accent5">
                  <a:lumMod val="60000"/>
                  <a:lumOff val="40000"/>
                </a:schemeClr>
              </a:solidFill>
              <a:latin typeface="Consolas" charset="0"/>
              <a:ea typeface="Consolas" charset="0"/>
              <a:cs typeface="Consolas" charset="0"/>
            </a:endParaRPr>
          </a:p>
        </p:txBody>
      </p:sp>
      <p:sp>
        <p:nvSpPr>
          <p:cNvPr id="22" name="TextBox 21"/>
          <p:cNvSpPr txBox="1"/>
          <p:nvPr/>
        </p:nvSpPr>
        <p:spPr>
          <a:xfrm>
            <a:off x="1896629" y="6472535"/>
            <a:ext cx="5647171" cy="430887"/>
          </a:xfrm>
          <a:prstGeom prst="rect">
            <a:avLst/>
          </a:prstGeom>
          <a:noFill/>
        </p:spPr>
        <p:txBody>
          <a:bodyPr wrap="square" rtlCol="0">
            <a:spAutoFit/>
          </a:bodyPr>
          <a:lstStyle/>
          <a:p>
            <a:r>
              <a:rPr lang="en-US" sz="2200" i="1" dirty="0" smtClean="0">
                <a:solidFill>
                  <a:schemeClr val="accent6">
                    <a:lumMod val="50000"/>
                  </a:schemeClr>
                </a:solidFill>
              </a:rPr>
              <a:t>external references (undefined)</a:t>
            </a:r>
            <a:endParaRPr lang="en-US" sz="2200" i="1" dirty="0">
              <a:solidFill>
                <a:schemeClr val="accent6">
                  <a:lumMod val="50000"/>
                </a:schemeClr>
              </a:solidFill>
            </a:endParaRPr>
          </a:p>
        </p:txBody>
      </p:sp>
      <p:sp>
        <p:nvSpPr>
          <p:cNvPr id="5" name="Rectangle 4"/>
          <p:cNvSpPr/>
          <p:nvPr/>
        </p:nvSpPr>
        <p:spPr>
          <a:xfrm>
            <a:off x="76200" y="5905502"/>
            <a:ext cx="7315200" cy="6096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2406" y="3657599"/>
            <a:ext cx="7686194" cy="32918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7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5"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228600" y="1646340"/>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smtClean="0">
                <a:solidFill>
                  <a:schemeClr val="accent1"/>
                </a:solidFill>
              </a:rPr>
              <a:t>sum.c</a:t>
            </a:r>
            <a:endParaRPr lang="en-US" sz="2600" dirty="0">
              <a:solidFill>
                <a:schemeClr val="accent1"/>
              </a:solidFill>
            </a:endParaRPr>
          </a:p>
        </p:txBody>
      </p:sp>
      <p:grpSp>
        <p:nvGrpSpPr>
          <p:cNvPr id="17" name="Group 16"/>
          <p:cNvGrpSpPr/>
          <p:nvPr/>
        </p:nvGrpSpPr>
        <p:grpSpPr>
          <a:xfrm>
            <a:off x="1168746" y="813375"/>
            <a:ext cx="2641254" cy="1583297"/>
            <a:chOff x="1168746" y="838200"/>
            <a:chExt cx="2641254" cy="1583297"/>
          </a:xfrm>
        </p:grpSpPr>
        <p:sp>
          <p:nvSpPr>
            <p:cNvPr id="14" name="Rounded Rectangle 13"/>
            <p:cNvSpPr/>
            <p:nvPr>
              <p:custDataLst>
                <p:tags r:id="rId15"/>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sum.s</a:t>
              </a:r>
              <a:endParaRPr lang="en-US" sz="2600" dirty="0">
                <a:solidFill>
                  <a:schemeClr val="accent1"/>
                </a:solidFill>
              </a:endParaRPr>
            </a:p>
          </p:txBody>
        </p:sp>
        <p:cxnSp>
          <p:nvCxnSpPr>
            <p:cNvPr id="19" name="Straight Arrow Connector 18"/>
            <p:cNvCxnSpPr/>
            <p:nvPr>
              <p:custDataLst>
                <p:tags r:id="rId16"/>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838200"/>
              <a:ext cx="1701107" cy="584775"/>
            </a:xfrm>
            <a:prstGeom prst="rect">
              <a:avLst/>
            </a:prstGeom>
            <a:noFill/>
          </p:spPr>
          <p:txBody>
            <a:bodyPr wrap="none" rtlCol="0">
              <a:spAutoFit/>
            </a:bodyPr>
            <a:lstStyle/>
            <a:p>
              <a:r>
                <a:rPr lang="en-US" sz="3200" dirty="0" smtClean="0">
                  <a:solidFill>
                    <a:srgbClr val="FF0000"/>
                  </a:solidFill>
                </a:rPr>
                <a:t>Compiler</a:t>
              </a:r>
              <a:endParaRPr lang="en-US" sz="3200" dirty="0">
                <a:solidFill>
                  <a:srgbClr val="FF0000"/>
                </a:solidFill>
              </a:endParaRPr>
            </a:p>
          </p:txBody>
        </p:sp>
      </p:grpSp>
      <p:sp>
        <p:nvSpPr>
          <p:cNvPr id="31" name="TextBox 30"/>
          <p:cNvSpPr txBox="1"/>
          <p:nvPr/>
        </p:nvSpPr>
        <p:spPr>
          <a:xfrm>
            <a:off x="-76200" y="3341737"/>
            <a:ext cx="1960869" cy="1015663"/>
          </a:xfrm>
          <a:prstGeom prst="rect">
            <a:avLst/>
          </a:prstGeom>
          <a:noFill/>
        </p:spPr>
        <p:txBody>
          <a:bodyPr wrap="square" rtlCol="0">
            <a:spAutoFit/>
          </a:bodyPr>
          <a:lstStyle/>
          <a:p>
            <a:pPr algn="ctr"/>
            <a:r>
              <a:rPr lang="en-US" sz="3000" i="1" dirty="0" smtClean="0">
                <a:solidFill>
                  <a:schemeClr val="accent1"/>
                </a:solidFill>
              </a:rPr>
              <a:t>source files</a:t>
            </a:r>
            <a:endParaRPr lang="en-US" sz="3000" i="1" dirty="0">
              <a:solidFill>
                <a:schemeClr val="accent1"/>
              </a:solidFill>
            </a:endParaRPr>
          </a:p>
        </p:txBody>
      </p:sp>
      <p:sp>
        <p:nvSpPr>
          <p:cNvPr id="35" name="TextBox 34"/>
          <p:cNvSpPr txBox="1"/>
          <p:nvPr/>
        </p:nvSpPr>
        <p:spPr>
          <a:xfrm>
            <a:off x="1546166" y="3355518"/>
            <a:ext cx="3059171" cy="553998"/>
          </a:xfrm>
          <a:prstGeom prst="rect">
            <a:avLst/>
          </a:prstGeom>
          <a:noFill/>
        </p:spPr>
        <p:txBody>
          <a:bodyPr wrap="square" rtlCol="0">
            <a:spAutoFit/>
          </a:bodyPr>
          <a:lstStyle/>
          <a:p>
            <a:pPr algn="ctr"/>
            <a:r>
              <a:rPr lang="en-US" sz="3000" i="1" dirty="0" smtClean="0">
                <a:solidFill>
                  <a:schemeClr val="accent1"/>
                </a:solidFill>
              </a:rPr>
              <a:t>assembly files</a:t>
            </a:r>
          </a:p>
        </p:txBody>
      </p:sp>
      <p:cxnSp>
        <p:nvCxnSpPr>
          <p:cNvPr id="21" name="Straight Arrow Connector 20"/>
          <p:cNvCxnSpPr/>
          <p:nvPr>
            <p:custDataLst>
              <p:tags r:id="rId2"/>
            </p:custDataLst>
          </p:nvPr>
        </p:nvCxnSpPr>
        <p:spPr>
          <a:xfrm>
            <a:off x="3810000" y="1951140"/>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custDataLst>
              <p:tags r:id="rId3"/>
            </p:custDataLst>
          </p:nvPr>
        </p:nvSpPr>
        <p:spPr>
          <a:xfrm>
            <a:off x="4800600" y="1646340"/>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sum.o</a:t>
            </a:r>
            <a:endParaRPr lang="en-US" sz="2600" dirty="0">
              <a:solidFill>
                <a:schemeClr val="accent1"/>
              </a:solidFill>
            </a:endParaRPr>
          </a:p>
        </p:txBody>
      </p:sp>
      <p:sp>
        <p:nvSpPr>
          <p:cNvPr id="28" name="TextBox 27"/>
          <p:cNvSpPr txBox="1"/>
          <p:nvPr/>
        </p:nvSpPr>
        <p:spPr>
          <a:xfrm>
            <a:off x="3492941" y="813375"/>
            <a:ext cx="1931939" cy="584775"/>
          </a:xfrm>
          <a:prstGeom prst="rect">
            <a:avLst/>
          </a:prstGeom>
          <a:noFill/>
        </p:spPr>
        <p:txBody>
          <a:bodyPr wrap="none" rtlCol="0">
            <a:spAutoFit/>
          </a:bodyPr>
          <a:lstStyle/>
          <a:p>
            <a:r>
              <a:rPr lang="en-US" sz="3200" dirty="0" smtClean="0">
                <a:solidFill>
                  <a:srgbClr val="00B050"/>
                </a:solidFill>
              </a:rPr>
              <a:t>Assembler</a:t>
            </a:r>
            <a:endParaRPr lang="en-US" sz="3200" dirty="0">
              <a:solidFill>
                <a:srgbClr val="00B050"/>
              </a:solidFill>
            </a:endParaRPr>
          </a:p>
        </p:txBody>
      </p:sp>
      <p:sp>
        <p:nvSpPr>
          <p:cNvPr id="36" name="TextBox 35"/>
          <p:cNvSpPr txBox="1"/>
          <p:nvPr/>
        </p:nvSpPr>
        <p:spPr>
          <a:xfrm>
            <a:off x="4721813" y="3359566"/>
            <a:ext cx="1486304" cy="553998"/>
          </a:xfrm>
          <a:prstGeom prst="rect">
            <a:avLst/>
          </a:prstGeom>
          <a:noFill/>
        </p:spPr>
        <p:txBody>
          <a:bodyPr wrap="none" rtlCol="0">
            <a:spAutoFit/>
          </a:bodyPr>
          <a:lstStyle/>
          <a:p>
            <a:r>
              <a:rPr lang="en-US" sz="3000" i="1" dirty="0" err="1">
                <a:solidFill>
                  <a:schemeClr val="accent1"/>
                </a:solidFill>
              </a:rPr>
              <a:t>o</a:t>
            </a:r>
            <a:r>
              <a:rPr lang="en-US" sz="3000" i="1" dirty="0" err="1" smtClean="0">
                <a:solidFill>
                  <a:schemeClr val="accent1"/>
                </a:solidFill>
              </a:rPr>
              <a:t>bj</a:t>
            </a:r>
            <a:r>
              <a:rPr lang="en-US" sz="3000" i="1" dirty="0" smtClean="0">
                <a:solidFill>
                  <a:schemeClr val="accent1"/>
                </a:solidFill>
              </a:rPr>
              <a:t> files</a:t>
            </a:r>
          </a:p>
        </p:txBody>
      </p:sp>
      <p:sp>
        <p:nvSpPr>
          <p:cNvPr id="29" name="Rounded Rectangle 28"/>
          <p:cNvSpPr/>
          <p:nvPr>
            <p:custDataLst>
              <p:tags r:id="rId4"/>
            </p:custDataLst>
          </p:nvPr>
        </p:nvSpPr>
        <p:spPr>
          <a:xfrm>
            <a:off x="7239000" y="2244272"/>
            <a:ext cx="1447800" cy="762000"/>
          </a:xfrm>
          <a:prstGeom prst="roundRect">
            <a:avLst/>
          </a:prstGeom>
          <a:ln w="28575">
            <a:solidFill>
              <a:schemeClr val="accent1"/>
            </a:solidFill>
          </a:ln>
        </p:spPr>
        <p:txBody>
          <a:bodyPr wrap="none" lIns="0" tIns="0" rIns="0" bIns="0" rtlCol="0" anchor="ctr">
            <a:noAutofit/>
          </a:bodyPr>
          <a:lstStyle/>
          <a:p>
            <a:pPr algn="ctr"/>
            <a:r>
              <a:rPr lang="en-US" sz="3200" dirty="0" smtClean="0">
                <a:solidFill>
                  <a:schemeClr val="accent1"/>
                </a:solidFill>
              </a:rPr>
              <a:t>sum</a:t>
            </a:r>
          </a:p>
        </p:txBody>
      </p:sp>
      <p:cxnSp>
        <p:nvCxnSpPr>
          <p:cNvPr id="40" name="Straight Arrow Connector 39"/>
          <p:cNvCxnSpPr/>
          <p:nvPr>
            <p:custDataLst>
              <p:tags r:id="rId5"/>
            </p:custDataLst>
          </p:nvPr>
        </p:nvCxnSpPr>
        <p:spPr>
          <a:xfrm>
            <a:off x="6096000" y="2015672"/>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762000"/>
            <a:ext cx="1300356" cy="584775"/>
          </a:xfrm>
          <a:prstGeom prst="rect">
            <a:avLst/>
          </a:prstGeom>
          <a:noFill/>
        </p:spPr>
        <p:txBody>
          <a:bodyPr wrap="none" rtlCol="0">
            <a:spAutoFit/>
          </a:bodyPr>
          <a:lstStyle/>
          <a:p>
            <a:r>
              <a:rPr lang="en-US" sz="3200" dirty="0">
                <a:solidFill>
                  <a:schemeClr val="accent6">
                    <a:lumMod val="50000"/>
                  </a:schemeClr>
                </a:solidFill>
              </a:rPr>
              <a:t>L</a:t>
            </a:r>
            <a:r>
              <a:rPr lang="en-US" sz="3200" dirty="0" smtClean="0">
                <a:solidFill>
                  <a:schemeClr val="accent6">
                    <a:lumMod val="50000"/>
                  </a:schemeClr>
                </a:solidFill>
              </a:rPr>
              <a:t>inker</a:t>
            </a:r>
            <a:endParaRPr lang="en-US" sz="3200" dirty="0">
              <a:solidFill>
                <a:schemeClr val="accent6">
                  <a:lumMod val="50000"/>
                </a:schemeClr>
              </a:solidFill>
            </a:endParaRPr>
          </a:p>
        </p:txBody>
      </p:sp>
      <p:sp>
        <p:nvSpPr>
          <p:cNvPr id="37" name="TextBox 36"/>
          <p:cNvSpPr txBox="1"/>
          <p:nvPr/>
        </p:nvSpPr>
        <p:spPr>
          <a:xfrm>
            <a:off x="7162800" y="1194375"/>
            <a:ext cx="2165978" cy="1077218"/>
          </a:xfrm>
          <a:prstGeom prst="rect">
            <a:avLst/>
          </a:prstGeom>
          <a:noFill/>
        </p:spPr>
        <p:txBody>
          <a:bodyPr wrap="none" rtlCol="0">
            <a:spAutoFit/>
          </a:bodyPr>
          <a:lstStyle/>
          <a:p>
            <a:r>
              <a:rPr lang="en-US" sz="3200" dirty="0">
                <a:solidFill>
                  <a:schemeClr val="accent1"/>
                </a:solidFill>
              </a:rPr>
              <a:t>e</a:t>
            </a:r>
            <a:r>
              <a:rPr lang="en-US" sz="3200" dirty="0" smtClean="0">
                <a:solidFill>
                  <a:schemeClr val="accent1"/>
                </a:solidFill>
              </a:rPr>
              <a:t>xecutable</a:t>
            </a:r>
          </a:p>
          <a:p>
            <a:r>
              <a:rPr lang="en-US" sz="3200" dirty="0" smtClean="0">
                <a:solidFill>
                  <a:schemeClr val="accent1"/>
                </a:solidFill>
              </a:rPr>
              <a:t>program</a:t>
            </a:r>
          </a:p>
        </p:txBody>
      </p:sp>
      <p:cxnSp>
        <p:nvCxnSpPr>
          <p:cNvPr id="39" name="Straight Arrow Connector 38"/>
          <p:cNvCxnSpPr/>
          <p:nvPr>
            <p:custDataLst>
              <p:tags r:id="rId6"/>
            </p:custDataLst>
          </p:nvPr>
        </p:nvCxnSpPr>
        <p:spPr>
          <a:xfrm rot="5400000">
            <a:off x="7048500" y="3949812"/>
            <a:ext cx="1752600" cy="158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934200" y="3716152"/>
            <a:ext cx="2351498" cy="3052491"/>
            <a:chOff x="6934200" y="3729309"/>
            <a:chExt cx="2351498" cy="3052491"/>
          </a:xfrm>
        </p:grpSpPr>
        <p:sp>
          <p:nvSpPr>
            <p:cNvPr id="41" name="Rectangle 40"/>
            <p:cNvSpPr/>
            <p:nvPr>
              <p:custDataLst>
                <p:tags r:id="rId14"/>
              </p:custDataLst>
            </p:nvPr>
          </p:nvSpPr>
          <p:spPr>
            <a:xfrm>
              <a:off x="6934200" y="4839269"/>
              <a:ext cx="2057400" cy="1828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2">
                      <a:lumMod val="50000"/>
                    </a:schemeClr>
                  </a:solidFill>
                </a:rPr>
                <a:t>Executing </a:t>
              </a:r>
            </a:p>
            <a:p>
              <a:pPr algn="ctr"/>
              <a:r>
                <a:rPr lang="en-US" sz="2800" dirty="0" smtClean="0">
                  <a:solidFill>
                    <a:schemeClr val="tx2">
                      <a:lumMod val="50000"/>
                    </a:schemeClr>
                  </a:solidFill>
                </a:rPr>
                <a:t>in</a:t>
              </a:r>
            </a:p>
            <a:p>
              <a:pPr algn="ctr"/>
              <a:r>
                <a:rPr lang="en-US" sz="2800" dirty="0" smtClean="0">
                  <a:solidFill>
                    <a:schemeClr val="tx2">
                      <a:lumMod val="50000"/>
                    </a:schemeClr>
                  </a:solidFill>
                </a:rPr>
                <a:t>Memory</a:t>
              </a:r>
              <a:endParaRPr lang="en-US" sz="2800" dirty="0">
                <a:solidFill>
                  <a:schemeClr val="tx2">
                    <a:lumMod val="50000"/>
                  </a:schemeClr>
                </a:solidFill>
              </a:endParaRPr>
            </a:p>
          </p:txBody>
        </p:sp>
        <p:sp>
          <p:nvSpPr>
            <p:cNvPr id="44" name="TextBox 43"/>
            <p:cNvSpPr txBox="1"/>
            <p:nvPr/>
          </p:nvSpPr>
          <p:spPr>
            <a:xfrm>
              <a:off x="7962900" y="3729309"/>
              <a:ext cx="1322798" cy="584775"/>
            </a:xfrm>
            <a:prstGeom prst="rect">
              <a:avLst/>
            </a:prstGeom>
            <a:noFill/>
          </p:spPr>
          <p:txBody>
            <a:bodyPr wrap="none" rtlCol="0">
              <a:spAutoFit/>
            </a:bodyPr>
            <a:lstStyle/>
            <a:p>
              <a:r>
                <a:rPr lang="en-US" sz="3200" dirty="0" smtClean="0">
                  <a:solidFill>
                    <a:schemeClr val="accent3"/>
                  </a:solidFill>
                </a:rPr>
                <a:t>loader</a:t>
              </a:r>
            </a:p>
          </p:txBody>
        </p:sp>
        <p:sp>
          <p:nvSpPr>
            <p:cNvPr id="45" name="TextBox 44"/>
            <p:cNvSpPr txBox="1"/>
            <p:nvPr/>
          </p:nvSpPr>
          <p:spPr>
            <a:xfrm>
              <a:off x="7010400" y="6197025"/>
              <a:ext cx="1450846" cy="584775"/>
            </a:xfrm>
            <a:prstGeom prst="rect">
              <a:avLst/>
            </a:prstGeom>
            <a:noFill/>
          </p:spPr>
          <p:txBody>
            <a:bodyPr wrap="none" rtlCol="0">
              <a:spAutoFit/>
            </a:bodyPr>
            <a:lstStyle/>
            <a:p>
              <a:r>
                <a:rPr lang="en-US" sz="3200" dirty="0" smtClean="0">
                  <a:solidFill>
                    <a:schemeClr val="accent1"/>
                  </a:solidFill>
                </a:rPr>
                <a:t>process</a:t>
              </a:r>
            </a:p>
          </p:txBody>
        </p:sp>
      </p:grpSp>
      <p:sp>
        <p:nvSpPr>
          <p:cNvPr id="46" name="TextBox 45"/>
          <p:cNvSpPr txBox="1"/>
          <p:nvPr/>
        </p:nvSpPr>
        <p:spPr>
          <a:xfrm>
            <a:off x="7924800" y="2936557"/>
            <a:ext cx="1266693" cy="707886"/>
          </a:xfrm>
          <a:prstGeom prst="rect">
            <a:avLst/>
          </a:prstGeom>
          <a:noFill/>
        </p:spPr>
        <p:txBody>
          <a:bodyPr wrap="none" rtlCol="0">
            <a:spAutoFit/>
          </a:bodyPr>
          <a:lstStyle/>
          <a:p>
            <a:r>
              <a:rPr lang="en-US" sz="2000" dirty="0">
                <a:solidFill>
                  <a:schemeClr val="accent1"/>
                </a:solidFill>
              </a:rPr>
              <a:t>e</a:t>
            </a:r>
            <a:r>
              <a:rPr lang="en-US" sz="2000" dirty="0" smtClean="0">
                <a:solidFill>
                  <a:schemeClr val="accent1"/>
                </a:solidFill>
              </a:rPr>
              <a:t>xists on </a:t>
            </a:r>
          </a:p>
          <a:p>
            <a:r>
              <a:rPr lang="en-US" sz="2000" dirty="0" smtClean="0">
                <a:solidFill>
                  <a:schemeClr val="accent1"/>
                </a:solidFill>
              </a:rPr>
              <a:t>disk</a:t>
            </a:r>
          </a:p>
        </p:txBody>
      </p:sp>
      <p:sp>
        <p:nvSpPr>
          <p:cNvPr id="43" name="Title 3"/>
          <p:cNvSpPr>
            <a:spLocks noGrp="1"/>
          </p:cNvSpPr>
          <p:nvPr>
            <p:ph type="title"/>
            <p:custDataLst>
              <p:tags r:id="rId7"/>
            </p:custDataLst>
          </p:nvPr>
        </p:nvSpPr>
        <p:spPr/>
        <p:txBody>
          <a:bodyPr>
            <a:normAutofit fontScale="90000"/>
          </a:bodyPr>
          <a:lstStyle/>
          <a:p>
            <a:r>
              <a:rPr lang="en-US" dirty="0" smtClean="0"/>
              <a:t>Separate Compilation &amp; Assembly</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26</a:t>
            </a:fld>
            <a:endParaRPr lang="en-US"/>
          </a:p>
        </p:txBody>
      </p:sp>
      <p:sp>
        <p:nvSpPr>
          <p:cNvPr id="32" name="Rounded Rectangle 31"/>
          <p:cNvSpPr/>
          <p:nvPr>
            <p:custDataLst>
              <p:tags r:id="rId8"/>
            </p:custDataLst>
          </p:nvPr>
        </p:nvSpPr>
        <p:spPr>
          <a:xfrm>
            <a:off x="228600" y="2653843"/>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smtClean="0">
                <a:solidFill>
                  <a:schemeClr val="accent1"/>
                </a:solidFill>
              </a:rPr>
              <a:t>math.c</a:t>
            </a:r>
          </a:p>
        </p:txBody>
      </p:sp>
      <p:sp>
        <p:nvSpPr>
          <p:cNvPr id="34" name="Rounded Rectangle 33"/>
          <p:cNvSpPr/>
          <p:nvPr>
            <p:custDataLst>
              <p:tags r:id="rId9"/>
            </p:custDataLst>
          </p:nvPr>
        </p:nvSpPr>
        <p:spPr>
          <a:xfrm>
            <a:off x="2514600" y="2653843"/>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math.s</a:t>
            </a:r>
            <a:endParaRPr lang="en-US" sz="2600" dirty="0" smtClean="0">
              <a:solidFill>
                <a:schemeClr val="accent1"/>
              </a:solidFill>
            </a:endParaRPr>
          </a:p>
        </p:txBody>
      </p:sp>
      <p:cxnSp>
        <p:nvCxnSpPr>
          <p:cNvPr id="38" name="Straight Arrow Connector 37"/>
          <p:cNvCxnSpPr/>
          <p:nvPr>
            <p:custDataLst>
              <p:tags r:id="rId10"/>
            </p:custDataLst>
          </p:nvPr>
        </p:nvCxnSpPr>
        <p:spPr>
          <a:xfrm>
            <a:off x="1524000" y="3034843"/>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11"/>
            </p:custDataLst>
          </p:nvPr>
        </p:nvCxnSpPr>
        <p:spPr>
          <a:xfrm>
            <a:off x="3810000" y="2958643"/>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custDataLst>
              <p:tags r:id="rId12"/>
            </p:custDataLst>
          </p:nvPr>
        </p:nvSpPr>
        <p:spPr>
          <a:xfrm>
            <a:off x="4800600" y="2653843"/>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math.o</a:t>
            </a:r>
            <a:endParaRPr lang="en-US" sz="2600" dirty="0" smtClean="0">
              <a:solidFill>
                <a:schemeClr val="accent1"/>
              </a:solidFill>
            </a:endParaRPr>
          </a:p>
        </p:txBody>
      </p:sp>
      <p:cxnSp>
        <p:nvCxnSpPr>
          <p:cNvPr id="49" name="Straight Arrow Connector 48"/>
          <p:cNvCxnSpPr>
            <a:stCxn id="48" idx="3"/>
          </p:cNvCxnSpPr>
          <p:nvPr>
            <p:custDataLst>
              <p:tags r:id="rId13"/>
            </p:custDataLst>
          </p:nvPr>
        </p:nvCxnSpPr>
        <p:spPr>
          <a:xfrm flipV="1">
            <a:off x="6096000" y="2636940"/>
            <a:ext cx="1143000" cy="397903"/>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91294" y="3864114"/>
            <a:ext cx="3172398" cy="3045261"/>
            <a:chOff x="191294" y="3864114"/>
            <a:chExt cx="3172398" cy="3045261"/>
          </a:xfrm>
        </p:grpSpPr>
        <p:pic>
          <p:nvPicPr>
            <p:cNvPr id="51" name="Picture 50"/>
            <p:cNvPicPr>
              <a:picLocks noChangeAspect="1"/>
            </p:cNvPicPr>
            <p:nvPr/>
          </p:nvPicPr>
          <p:blipFill>
            <a:blip r:embed="rId19"/>
            <a:stretch>
              <a:fillRect/>
            </a:stretch>
          </p:blipFill>
          <p:spPr>
            <a:xfrm>
              <a:off x="191294" y="3864114"/>
              <a:ext cx="3172398" cy="2765286"/>
            </a:xfrm>
            <a:prstGeom prst="rect">
              <a:avLst/>
            </a:prstGeom>
          </p:spPr>
        </p:pic>
        <p:sp>
          <p:nvSpPr>
            <p:cNvPr id="52" name="Rectangle 51"/>
            <p:cNvSpPr/>
            <p:nvPr/>
          </p:nvSpPr>
          <p:spPr>
            <a:xfrm>
              <a:off x="432528" y="6540043"/>
              <a:ext cx="2249334" cy="369332"/>
            </a:xfrm>
            <a:prstGeom prst="rect">
              <a:avLst/>
            </a:prstGeom>
          </p:spPr>
          <p:txBody>
            <a:bodyPr wrap="none">
              <a:spAutoFit/>
            </a:bodyPr>
            <a:lstStyle/>
            <a:p>
              <a:r>
                <a:rPr lang="en-US" dirty="0">
                  <a:solidFill>
                    <a:schemeClr val="tx2">
                      <a:lumMod val="50000"/>
                    </a:schemeClr>
                  </a:solidFill>
                </a:rPr>
                <a:t>http://</a:t>
              </a:r>
              <a:r>
                <a:rPr lang="en-US" dirty="0" err="1">
                  <a:solidFill>
                    <a:schemeClr val="tx2">
                      <a:lumMod val="50000"/>
                    </a:schemeClr>
                  </a:solidFill>
                </a:rPr>
                <a:t>xkcd.com</a:t>
              </a:r>
              <a:r>
                <a:rPr lang="en-US" dirty="0">
                  <a:solidFill>
                    <a:schemeClr val="tx2">
                      <a:lumMod val="50000"/>
                    </a:schemeClr>
                  </a:solidFill>
                </a:rPr>
                <a:t>/303/</a:t>
              </a:r>
            </a:p>
          </p:txBody>
        </p:sp>
      </p:grpSp>
      <p:sp>
        <p:nvSpPr>
          <p:cNvPr id="53" name="Content Placeholder 4"/>
          <p:cNvSpPr txBox="1">
            <a:spLocks/>
          </p:cNvSpPr>
          <p:nvPr/>
        </p:nvSpPr>
        <p:spPr>
          <a:xfrm>
            <a:off x="3429842" y="4317193"/>
            <a:ext cx="3428158" cy="1968043"/>
          </a:xfrm>
          <a:prstGeom prst="rect">
            <a:avLst/>
          </a:prstGeom>
        </p:spPr>
        <p:txBody>
          <a:bodyPr>
            <a:normAutofit fontScale="925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2">
                    <a:lumMod val="50000"/>
                  </a:schemeClr>
                </a:solidFill>
              </a:rPr>
              <a:t>small change ? </a:t>
            </a:r>
          </a:p>
          <a:p>
            <a:r>
              <a:rPr lang="en-US" dirty="0" smtClean="0">
                <a:solidFill>
                  <a:schemeClr val="tx2">
                    <a:lumMod val="50000"/>
                  </a:schemeClr>
                </a:solidFill>
                <a:sym typeface="Wingdings"/>
              </a:rPr>
              <a:t>   </a:t>
            </a:r>
            <a:r>
              <a:rPr lang="en-US" dirty="0" smtClean="0">
                <a:solidFill>
                  <a:schemeClr val="tx2">
                    <a:lumMod val="50000"/>
                  </a:schemeClr>
                </a:solidFill>
              </a:rPr>
              <a:t> recompile one </a:t>
            </a:r>
          </a:p>
          <a:p>
            <a:r>
              <a:rPr lang="en-US" dirty="0" smtClean="0">
                <a:solidFill>
                  <a:schemeClr val="tx2">
                    <a:lumMod val="50000"/>
                  </a:schemeClr>
                </a:solidFill>
              </a:rPr>
              <a:t>	module only</a:t>
            </a:r>
          </a:p>
          <a:p>
            <a:endParaRPr lang="en-US" dirty="0" smtClean="0">
              <a:solidFill>
                <a:schemeClr val="tx2">
                  <a:lumMod val="50000"/>
                </a:schemeClr>
              </a:solidFill>
            </a:endParaRPr>
          </a:p>
        </p:txBody>
      </p:sp>
      <p:sp>
        <p:nvSpPr>
          <p:cNvPr id="54" name="Rectangle 53"/>
          <p:cNvSpPr/>
          <p:nvPr/>
        </p:nvSpPr>
        <p:spPr>
          <a:xfrm>
            <a:off x="1457900" y="1367135"/>
            <a:ext cx="1056700" cy="461665"/>
          </a:xfrm>
          <a:prstGeom prst="rect">
            <a:avLst/>
          </a:prstGeom>
        </p:spPr>
        <p:txBody>
          <a:bodyPr wrap="none">
            <a:spAutoFit/>
          </a:bodyPr>
          <a:lstStyle/>
          <a:p>
            <a:r>
              <a:rPr lang="en-US" sz="2400" dirty="0" err="1">
                <a:solidFill>
                  <a:srgbClr val="FF0000"/>
                </a:solidFill>
              </a:rPr>
              <a:t>gcc</a:t>
            </a:r>
            <a:r>
              <a:rPr lang="en-US" sz="2400" dirty="0">
                <a:solidFill>
                  <a:srgbClr val="FF0000"/>
                </a:solidFill>
              </a:rPr>
              <a:t> -S</a:t>
            </a:r>
          </a:p>
        </p:txBody>
      </p:sp>
      <p:sp>
        <p:nvSpPr>
          <p:cNvPr id="55" name="Rectangle 54"/>
          <p:cNvSpPr/>
          <p:nvPr/>
        </p:nvSpPr>
        <p:spPr>
          <a:xfrm>
            <a:off x="3793873" y="1367135"/>
            <a:ext cx="1005403" cy="461665"/>
          </a:xfrm>
          <a:prstGeom prst="rect">
            <a:avLst/>
          </a:prstGeom>
        </p:spPr>
        <p:txBody>
          <a:bodyPr wrap="none">
            <a:spAutoFit/>
          </a:bodyPr>
          <a:lstStyle/>
          <a:p>
            <a:r>
              <a:rPr lang="en-US" sz="2400" dirty="0" err="1">
                <a:solidFill>
                  <a:schemeClr val="accent4"/>
                </a:solidFill>
              </a:rPr>
              <a:t>gcc</a:t>
            </a:r>
            <a:r>
              <a:rPr lang="en-US" sz="2400" dirty="0">
                <a:solidFill>
                  <a:schemeClr val="accent4"/>
                </a:solidFill>
              </a:rPr>
              <a:t> </a:t>
            </a:r>
            <a:r>
              <a:rPr lang="en-US" sz="2400" dirty="0" smtClean="0">
                <a:solidFill>
                  <a:schemeClr val="accent4"/>
                </a:solidFill>
              </a:rPr>
              <a:t>-c</a:t>
            </a:r>
            <a:endParaRPr lang="en-US" sz="2400" dirty="0">
              <a:solidFill>
                <a:schemeClr val="accent4"/>
              </a:solidFill>
            </a:endParaRPr>
          </a:p>
        </p:txBody>
      </p:sp>
      <p:sp>
        <p:nvSpPr>
          <p:cNvPr id="56" name="Rectangle 55"/>
          <p:cNvSpPr/>
          <p:nvPr/>
        </p:nvSpPr>
        <p:spPr>
          <a:xfrm>
            <a:off x="6063563" y="1367135"/>
            <a:ext cx="1023037" cy="461665"/>
          </a:xfrm>
          <a:prstGeom prst="rect">
            <a:avLst/>
          </a:prstGeom>
        </p:spPr>
        <p:txBody>
          <a:bodyPr wrap="none">
            <a:spAutoFit/>
          </a:bodyPr>
          <a:lstStyle/>
          <a:p>
            <a:r>
              <a:rPr lang="en-US" sz="2400" dirty="0" err="1">
                <a:solidFill>
                  <a:schemeClr val="accent6">
                    <a:lumMod val="50000"/>
                  </a:schemeClr>
                </a:solidFill>
              </a:rPr>
              <a:t>gcc</a:t>
            </a:r>
            <a:r>
              <a:rPr lang="en-US" sz="2400" dirty="0">
                <a:solidFill>
                  <a:schemeClr val="accent6">
                    <a:lumMod val="50000"/>
                  </a:schemeClr>
                </a:solidFill>
              </a:rPr>
              <a:t> </a:t>
            </a:r>
            <a:r>
              <a:rPr lang="en-US" sz="2400" dirty="0" smtClean="0">
                <a:solidFill>
                  <a:schemeClr val="accent6">
                    <a:lumMod val="50000"/>
                  </a:schemeClr>
                </a:solidFill>
              </a:rPr>
              <a:t>-o</a:t>
            </a:r>
            <a:endParaRPr lang="en-US" sz="2400" dirty="0">
              <a:solidFill>
                <a:schemeClr val="accent6">
                  <a:lumMod val="50000"/>
                </a:schemeClr>
              </a:solidFill>
            </a:endParaRPr>
          </a:p>
        </p:txBody>
      </p:sp>
    </p:spTree>
    <p:extLst>
      <p:ext uri="{BB962C8B-B14F-4D97-AF65-F5344CB8AC3E}">
        <p14:creationId xmlns:p14="http://schemas.microsoft.com/office/powerpoint/2010/main" val="17918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2466" name="Rectangle 2"/>
          <p:cNvSpPr>
            <a:spLocks noGrp="1" noChangeArrowheads="1"/>
          </p:cNvSpPr>
          <p:nvPr>
            <p:ph type="title"/>
            <p:custDataLst>
              <p:tags r:id="rId1"/>
            </p:custDataLst>
          </p:nvPr>
        </p:nvSpPr>
        <p:spPr/>
        <p:txBody>
          <a:bodyPr>
            <a:normAutofit/>
          </a:bodyPr>
          <a:lstStyle/>
          <a:p>
            <a:r>
              <a:rPr lang="en-GB" dirty="0" smtClean="0">
                <a:solidFill>
                  <a:schemeClr val="accent6">
                    <a:lumMod val="50000"/>
                  </a:schemeClr>
                </a:solidFill>
              </a:rPr>
              <a:t>Linkers</a:t>
            </a:r>
            <a:endParaRPr lang="en-GB" dirty="0">
              <a:solidFill>
                <a:schemeClr val="accent6">
                  <a:lumMod val="50000"/>
                </a:schemeClr>
              </a:solidFill>
            </a:endParaRPr>
          </a:p>
        </p:txBody>
      </p:sp>
      <p:sp>
        <p:nvSpPr>
          <p:cNvPr id="2622467" name="Rectangle 3"/>
          <p:cNvSpPr>
            <a:spLocks noGrp="1" noChangeArrowheads="1"/>
          </p:cNvSpPr>
          <p:nvPr>
            <p:ph idx="1"/>
            <p:custDataLst>
              <p:tags r:id="rId2"/>
            </p:custDataLst>
          </p:nvPr>
        </p:nvSpPr>
        <p:spPr>
          <a:xfrm>
            <a:off x="76200" y="990600"/>
            <a:ext cx="9220200" cy="5741983"/>
          </a:xfrm>
        </p:spPr>
        <p:txBody>
          <a:bodyPr>
            <a:normAutofit/>
          </a:bodyPr>
          <a:lstStyle/>
          <a:p>
            <a:pPr marL="0" indent="0">
              <a:buNone/>
            </a:pPr>
            <a:r>
              <a:rPr lang="en-GB" sz="3200" dirty="0" smtClean="0">
                <a:solidFill>
                  <a:schemeClr val="accent6">
                    <a:lumMod val="50000"/>
                  </a:schemeClr>
                </a:solidFill>
              </a:rPr>
              <a:t>Linker </a:t>
            </a:r>
            <a:r>
              <a:rPr lang="en-GB" sz="3200" dirty="0" smtClean="0"/>
              <a:t>combines object files into an executable file</a:t>
            </a:r>
          </a:p>
          <a:p>
            <a:pPr lvl="1"/>
            <a:r>
              <a:rPr lang="en-GB" sz="2800" dirty="0"/>
              <a:t>Resolve as-yet-unresolved symbols</a:t>
            </a:r>
          </a:p>
          <a:p>
            <a:pPr lvl="1"/>
            <a:r>
              <a:rPr lang="en-US" sz="2800" dirty="0" smtClean="0">
                <a:solidFill>
                  <a:schemeClr val="tx2">
                    <a:lumMod val="50000"/>
                  </a:schemeClr>
                </a:solidFill>
              </a:rPr>
              <a:t>Each </a:t>
            </a:r>
            <a:r>
              <a:rPr lang="en-US" sz="2800" dirty="0">
                <a:solidFill>
                  <a:schemeClr val="tx2">
                    <a:lumMod val="50000"/>
                  </a:schemeClr>
                </a:solidFill>
              </a:rPr>
              <a:t>has illusion of own address space</a:t>
            </a:r>
          </a:p>
          <a:p>
            <a:pPr marL="457200" lvl="1" indent="0">
              <a:buNone/>
            </a:pPr>
            <a:r>
              <a:rPr lang="en-US" sz="2800" dirty="0" smtClean="0">
                <a:sym typeface="Wingdings"/>
              </a:rPr>
              <a:t>	 </a:t>
            </a:r>
            <a:r>
              <a:rPr lang="en-GB" sz="2800" dirty="0" smtClean="0"/>
              <a:t>Relocate each object’s text and data segments</a:t>
            </a:r>
          </a:p>
          <a:p>
            <a:pPr lvl="1"/>
            <a:r>
              <a:rPr lang="en-GB" sz="2800" dirty="0" smtClean="0"/>
              <a:t>Record top-level entry point in executable file</a:t>
            </a:r>
          </a:p>
          <a:p>
            <a:endParaRPr lang="en-GB" sz="3200" dirty="0" smtClean="0"/>
          </a:p>
          <a:p>
            <a:pPr marL="0" indent="0">
              <a:buNone/>
            </a:pPr>
            <a:r>
              <a:rPr lang="en-GB" sz="3200" dirty="0" smtClean="0"/>
              <a:t>End result: a program on disk, ready to execute</a:t>
            </a:r>
          </a:p>
          <a:p>
            <a:pPr marL="228600" lvl="1" indent="0">
              <a:buNone/>
            </a:pPr>
            <a:r>
              <a:rPr lang="en-GB" sz="2800" dirty="0" smtClean="0"/>
              <a:t>  E.g.</a:t>
            </a:r>
            <a:r>
              <a:rPr lang="en-GB" sz="2800" dirty="0" smtClean="0">
                <a:solidFill>
                  <a:schemeClr val="accent6">
                    <a:lumMod val="50000"/>
                  </a:schemeClr>
                </a:solidFill>
              </a:rPr>
              <a:t> </a:t>
            </a:r>
            <a:r>
              <a:rPr lang="en-GB" sz="2800" dirty="0" smtClean="0">
                <a:solidFill>
                  <a:schemeClr val="accent1"/>
                </a:solidFill>
              </a:rPr>
              <a:t>	./sum			Linux</a:t>
            </a:r>
          </a:p>
          <a:p>
            <a:pPr marL="457200" lvl="1" indent="0">
              <a:buNone/>
            </a:pPr>
            <a:r>
              <a:rPr lang="en-GB" sz="2800" dirty="0">
                <a:solidFill>
                  <a:schemeClr val="accent1"/>
                </a:solidFill>
              </a:rPr>
              <a:t>	</a:t>
            </a:r>
            <a:r>
              <a:rPr lang="en-GB" sz="2800" dirty="0" smtClean="0">
                <a:solidFill>
                  <a:schemeClr val="accent1"/>
                </a:solidFill>
              </a:rPr>
              <a:t>	./</a:t>
            </a:r>
            <a:r>
              <a:rPr lang="en-GB" sz="2800" dirty="0" err="1" smtClean="0">
                <a:solidFill>
                  <a:schemeClr val="accent1"/>
                </a:solidFill>
              </a:rPr>
              <a:t>sum.exe</a:t>
            </a:r>
            <a:r>
              <a:rPr lang="en-GB" sz="2800" dirty="0" smtClean="0">
                <a:solidFill>
                  <a:schemeClr val="accent1"/>
                </a:solidFill>
              </a:rPr>
              <a:t>		Windows</a:t>
            </a:r>
          </a:p>
          <a:p>
            <a:pPr marL="457200" lvl="1" indent="0">
              <a:buNone/>
            </a:pPr>
            <a:r>
              <a:rPr lang="en-GB" sz="2800" dirty="0">
                <a:solidFill>
                  <a:schemeClr val="accent1"/>
                </a:solidFill>
              </a:rPr>
              <a:t>	</a:t>
            </a:r>
            <a:r>
              <a:rPr lang="en-GB" sz="2800" dirty="0" smtClean="0">
                <a:solidFill>
                  <a:schemeClr val="accent1"/>
                </a:solidFill>
              </a:rPr>
              <a:t>	</a:t>
            </a:r>
            <a:r>
              <a:rPr lang="en-GB" sz="2800" dirty="0" smtClean="0">
                <a:solidFill>
                  <a:schemeClr val="accent1"/>
                </a:solidFill>
              </a:rPr>
              <a:t>qemu-riscv32	</a:t>
            </a:r>
            <a:r>
              <a:rPr lang="en-GB" sz="2800" dirty="0" smtClean="0">
                <a:solidFill>
                  <a:schemeClr val="accent1"/>
                </a:solidFill>
              </a:rPr>
              <a:t> </a:t>
            </a:r>
            <a:r>
              <a:rPr lang="en-GB" sz="2800" dirty="0" smtClean="0">
                <a:solidFill>
                  <a:schemeClr val="accent1"/>
                </a:solidFill>
              </a:rPr>
              <a:t>sum	Class RISC-V simulator</a:t>
            </a:r>
          </a:p>
        </p:txBody>
      </p:sp>
      <p:sp>
        <p:nvSpPr>
          <p:cNvPr id="2" name="Slide Number Placeholder 1"/>
          <p:cNvSpPr>
            <a:spLocks noGrp="1"/>
          </p:cNvSpPr>
          <p:nvPr>
            <p:ph type="sldNum" sz="quarter" idx="12"/>
          </p:nvPr>
        </p:nvSpPr>
        <p:spPr/>
        <p:txBody>
          <a:bodyPr/>
          <a:lstStyle/>
          <a:p>
            <a:fld id="{DAD0A56F-BD0F-4BDF-9912-D1E89E9626C0}" type="slidenum">
              <a:rPr lang="en-US" smtClean="0"/>
              <a:t>27</a:t>
            </a:fld>
            <a:endParaRPr lang="en-US"/>
          </a:p>
        </p:txBody>
      </p:sp>
    </p:spTree>
    <p:extLst>
      <p:ext uri="{BB962C8B-B14F-4D97-AF65-F5344CB8AC3E}">
        <p14:creationId xmlns:p14="http://schemas.microsoft.com/office/powerpoint/2010/main" val="150148876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9282" name="Rectangle 2"/>
          <p:cNvSpPr>
            <a:spLocks noGrp="1" noChangeArrowheads="1"/>
          </p:cNvSpPr>
          <p:nvPr>
            <p:ph type="title"/>
            <p:custDataLst>
              <p:tags r:id="rId1"/>
            </p:custDataLst>
          </p:nvPr>
        </p:nvSpPr>
        <p:spPr/>
        <p:txBody>
          <a:bodyPr>
            <a:normAutofit/>
          </a:bodyPr>
          <a:lstStyle/>
          <a:p>
            <a:r>
              <a:rPr lang="en-US" dirty="0" smtClean="0"/>
              <a:t>Static Libraries</a:t>
            </a:r>
            <a:endParaRPr lang="en-US" dirty="0"/>
          </a:p>
        </p:txBody>
      </p:sp>
      <p:sp>
        <p:nvSpPr>
          <p:cNvPr id="3169283" name="Rectangle 3"/>
          <p:cNvSpPr>
            <a:spLocks noGrp="1" noChangeArrowheads="1"/>
          </p:cNvSpPr>
          <p:nvPr>
            <p:ph idx="1"/>
            <p:custDataLst>
              <p:tags r:id="rId2"/>
            </p:custDataLst>
          </p:nvPr>
        </p:nvSpPr>
        <p:spPr/>
        <p:txBody>
          <a:bodyPr>
            <a:normAutofit fontScale="85000" lnSpcReduction="10000"/>
          </a:bodyPr>
          <a:lstStyle/>
          <a:p>
            <a:pPr marL="0" indent="0">
              <a:buNone/>
            </a:pPr>
            <a:r>
              <a:rPr lang="en-US" i="1" dirty="0" smtClean="0">
                <a:solidFill>
                  <a:schemeClr val="accent1"/>
                </a:solidFill>
              </a:rPr>
              <a:t>Static Library</a:t>
            </a:r>
            <a:r>
              <a:rPr lang="en-US" dirty="0" smtClean="0">
                <a:solidFill>
                  <a:schemeClr val="accent1"/>
                </a:solidFill>
              </a:rPr>
              <a:t>:</a:t>
            </a:r>
            <a:r>
              <a:rPr lang="en-US" dirty="0" smtClean="0"/>
              <a:t> Collection of object files </a:t>
            </a:r>
            <a:br>
              <a:rPr lang="en-US" dirty="0" smtClean="0"/>
            </a:br>
            <a:r>
              <a:rPr lang="en-US" dirty="0" smtClean="0"/>
              <a:t>(think: like a zip archive)</a:t>
            </a:r>
          </a:p>
          <a:p>
            <a:endParaRPr lang="en-US" dirty="0" smtClean="0"/>
          </a:p>
          <a:p>
            <a:pPr marL="0" indent="0">
              <a:buNone/>
            </a:pPr>
            <a:r>
              <a:rPr lang="en-US" dirty="0" smtClean="0"/>
              <a:t>Q: Every program contains the entire library?!?</a:t>
            </a:r>
          </a:p>
          <a:p>
            <a:pPr marL="0" indent="0">
              <a:buNone/>
            </a:pPr>
            <a:r>
              <a:rPr lang="en-US" dirty="0" smtClean="0"/>
              <a:t>A: No, Linker picks only object files needed to resolve undefined references at link time</a:t>
            </a:r>
          </a:p>
          <a:p>
            <a:endParaRPr lang="en-US" dirty="0" smtClean="0"/>
          </a:p>
          <a:p>
            <a:pPr marL="0" indent="0">
              <a:buNone/>
            </a:pPr>
            <a:r>
              <a:rPr lang="en-US" dirty="0" smtClean="0"/>
              <a:t>e.g. </a:t>
            </a:r>
            <a:r>
              <a:rPr lang="en-US" dirty="0" err="1" smtClean="0">
                <a:solidFill>
                  <a:schemeClr val="accent1"/>
                </a:solidFill>
              </a:rPr>
              <a:t>libc.a</a:t>
            </a:r>
            <a:r>
              <a:rPr lang="en-US" dirty="0" smtClean="0">
                <a:solidFill>
                  <a:schemeClr val="accent1"/>
                </a:solidFill>
              </a:rPr>
              <a:t> </a:t>
            </a:r>
            <a:r>
              <a:rPr lang="en-US" dirty="0" smtClean="0"/>
              <a:t>contains many objects:</a:t>
            </a:r>
          </a:p>
          <a:p>
            <a:pPr lvl="1"/>
            <a:r>
              <a:rPr lang="en-US" dirty="0" err="1" smtClean="0"/>
              <a:t>printf.o</a:t>
            </a:r>
            <a:r>
              <a:rPr lang="en-US" dirty="0" smtClean="0"/>
              <a:t>, </a:t>
            </a:r>
            <a:r>
              <a:rPr lang="en-US" dirty="0" err="1" smtClean="0"/>
              <a:t>fprintf.o</a:t>
            </a:r>
            <a:r>
              <a:rPr lang="en-US" dirty="0" smtClean="0"/>
              <a:t>, </a:t>
            </a:r>
            <a:r>
              <a:rPr lang="en-US" dirty="0" err="1" smtClean="0"/>
              <a:t>vprintf.o</a:t>
            </a:r>
            <a:r>
              <a:rPr lang="en-US" dirty="0" smtClean="0"/>
              <a:t>, </a:t>
            </a:r>
            <a:r>
              <a:rPr lang="en-US" dirty="0" err="1" smtClean="0"/>
              <a:t>sprintf.o</a:t>
            </a:r>
            <a:r>
              <a:rPr lang="en-US" dirty="0" smtClean="0"/>
              <a:t>, </a:t>
            </a:r>
            <a:r>
              <a:rPr lang="en-US" dirty="0" err="1" smtClean="0"/>
              <a:t>snprintf.o</a:t>
            </a:r>
            <a:r>
              <a:rPr lang="en-US" dirty="0" smtClean="0"/>
              <a:t>, …</a:t>
            </a:r>
          </a:p>
          <a:p>
            <a:pPr lvl="1"/>
            <a:r>
              <a:rPr lang="en-US" dirty="0" err="1" smtClean="0"/>
              <a:t>read.o</a:t>
            </a:r>
            <a:r>
              <a:rPr lang="en-US" dirty="0" smtClean="0"/>
              <a:t>, </a:t>
            </a:r>
            <a:r>
              <a:rPr lang="en-US" dirty="0" err="1" smtClean="0"/>
              <a:t>write.o</a:t>
            </a:r>
            <a:r>
              <a:rPr lang="en-US" dirty="0" smtClean="0"/>
              <a:t>, </a:t>
            </a:r>
            <a:r>
              <a:rPr lang="en-US" dirty="0" err="1" smtClean="0"/>
              <a:t>open.o</a:t>
            </a:r>
            <a:r>
              <a:rPr lang="en-US" dirty="0" smtClean="0"/>
              <a:t>, </a:t>
            </a:r>
            <a:r>
              <a:rPr lang="en-US" dirty="0" err="1" smtClean="0"/>
              <a:t>close.o</a:t>
            </a:r>
            <a:r>
              <a:rPr lang="en-US" dirty="0" smtClean="0"/>
              <a:t>, </a:t>
            </a:r>
            <a:r>
              <a:rPr lang="en-US" dirty="0" err="1" smtClean="0"/>
              <a:t>mkdir.o</a:t>
            </a:r>
            <a:r>
              <a:rPr lang="en-US" dirty="0" smtClean="0"/>
              <a:t>, </a:t>
            </a:r>
            <a:r>
              <a:rPr lang="en-US" dirty="0" err="1" smtClean="0"/>
              <a:t>readdir.o</a:t>
            </a:r>
            <a:r>
              <a:rPr lang="en-US" dirty="0" smtClean="0"/>
              <a:t>, …</a:t>
            </a:r>
          </a:p>
          <a:p>
            <a:pPr lvl="1"/>
            <a:r>
              <a:rPr lang="en-US" dirty="0" err="1" smtClean="0"/>
              <a:t>rand.o</a:t>
            </a:r>
            <a:r>
              <a:rPr lang="en-US" dirty="0" smtClean="0"/>
              <a:t>, </a:t>
            </a:r>
            <a:r>
              <a:rPr lang="en-US" dirty="0" err="1" smtClean="0"/>
              <a:t>exit.o</a:t>
            </a:r>
            <a:r>
              <a:rPr lang="en-US" dirty="0" smtClean="0"/>
              <a:t>, </a:t>
            </a:r>
            <a:r>
              <a:rPr lang="en-US" dirty="0" err="1" smtClean="0"/>
              <a:t>sleep.o</a:t>
            </a:r>
            <a:r>
              <a:rPr lang="en-US" dirty="0" smtClean="0"/>
              <a:t>, </a:t>
            </a:r>
            <a:r>
              <a:rPr lang="en-US" dirty="0" err="1" smtClean="0"/>
              <a:t>time.o</a:t>
            </a:r>
            <a:r>
              <a:rPr lang="en-US" dirty="0" smtClean="0"/>
              <a:t>, ….</a:t>
            </a:r>
          </a:p>
        </p:txBody>
      </p:sp>
      <p:sp>
        <p:nvSpPr>
          <p:cNvPr id="2" name="Slide Number Placeholder 1"/>
          <p:cNvSpPr>
            <a:spLocks noGrp="1"/>
          </p:cNvSpPr>
          <p:nvPr>
            <p:ph type="sldNum" sz="quarter" idx="12"/>
          </p:nvPr>
        </p:nvSpPr>
        <p:spPr/>
        <p:txBody>
          <a:bodyPr/>
          <a:lstStyle/>
          <a:p>
            <a:fld id="{DAD0A56F-BD0F-4BDF-9912-D1E89E9626C0}" type="slidenum">
              <a:rPr lang="en-US" smtClean="0"/>
              <a:t>28</a:t>
            </a:fld>
            <a:endParaRPr lang="en-US"/>
          </a:p>
        </p:txBody>
      </p:sp>
    </p:spTree>
    <p:extLst>
      <p:ext uri="{BB962C8B-B14F-4D97-AF65-F5344CB8AC3E}">
        <p14:creationId xmlns:p14="http://schemas.microsoft.com/office/powerpoint/2010/main" val="139678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92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6928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6928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6928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69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7"/>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8"/>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9"/>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accent1"/>
                </a:solidFill>
                <a:latin typeface="Consolas" pitchFamily="49" charset="0"/>
              </a:rPr>
              <a:t>000000</a:t>
            </a:r>
            <a:r>
              <a:rPr lang="en-US" sz="2000" dirty="0">
                <a:solidFill>
                  <a:schemeClr val="tx2"/>
                </a:solidFill>
                <a:latin typeface="Consolas" pitchFamily="49" charset="0"/>
              </a:rPr>
              <a:t>EF</a:t>
            </a:r>
            <a:endParaRPr lang="en-US" sz="2000" dirty="0">
              <a:solidFill>
                <a:schemeClr val="accent1"/>
              </a:solidFill>
              <a:latin typeface="Consolas" pitchFamily="49" charset="0"/>
            </a:endParaRP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smtClean="0">
                <a:solidFill>
                  <a:schemeClr val="accent4"/>
                </a:solidFill>
                <a:latin typeface="Consolas" pitchFamily="49" charset="0"/>
              </a:rPr>
              <a:t>000000</a:t>
            </a:r>
            <a:r>
              <a:rPr lang="en-US" sz="2000" dirty="0">
                <a:solidFill>
                  <a:schemeClr val="tx2"/>
                </a:solidFill>
                <a:latin typeface="Consolas" pitchFamily="49" charset="0"/>
              </a:rPr>
              <a:t>EF</a:t>
            </a:r>
            <a:endParaRPr lang="en-US" sz="2000" dirty="0">
              <a:solidFill>
                <a:schemeClr val="accent4"/>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0"/>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dirty="0" smtClean="0">
                <a:solidFill>
                  <a:schemeClr val="tx2">
                    <a:lumMod val="50000"/>
                  </a:schemeClr>
                </a:solidFill>
                <a:latin typeface="Consolas" pitchFamily="49" charset="0"/>
              </a:rPr>
              <a:t>00 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accent1"/>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a:t>
            </a:r>
            <a:r>
              <a:rPr lang="en-US" sz="2000" dirty="0" smtClean="0">
                <a:solidFill>
                  <a:schemeClr val="accent6">
                    <a:lumMod val="50000"/>
                  </a:schemeClr>
                </a:solidFill>
                <a:latin typeface="Consolas" pitchFamily="49" charset="0"/>
              </a:rPr>
              <a:t>pi</a:t>
            </a:r>
          </a:p>
          <a:p>
            <a:pPr>
              <a:tabLst>
                <a:tab pos="1030288" algn="l"/>
              </a:tabLst>
            </a:pPr>
            <a:r>
              <a:rPr lang="en-US" sz="2000" dirty="0">
                <a:solidFill>
                  <a:schemeClr val="accent4"/>
                </a:solidFill>
                <a:latin typeface="Consolas" pitchFamily="49" charset="0"/>
              </a:rPr>
              <a:t>*UND* 	</a:t>
            </a:r>
            <a:r>
              <a:rPr lang="en-US" sz="2000" dirty="0" err="1" smtClean="0">
                <a:solidFill>
                  <a:schemeClr val="accent4"/>
                </a:solidFill>
                <a:latin typeface="Consolas" pitchFamily="49" charset="0"/>
              </a:rPr>
              <a:t>get_n</a:t>
            </a:r>
            <a:endParaRPr lang="en-US" sz="2000" dirty="0">
              <a:solidFill>
                <a:schemeClr val="accent4"/>
              </a:solidFill>
              <a:latin typeface="Consolas" pitchFamily="49" charset="0"/>
            </a:endParaRPr>
          </a:p>
        </p:txBody>
      </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9" name="5-Point Star 8"/>
          <p:cNvSpPr/>
          <p:nvPr/>
        </p:nvSpPr>
        <p:spPr>
          <a:xfrm>
            <a:off x="1981200" y="12852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2040066" y="2438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58470"/>
            <a:ext cx="2794758" cy="923330"/>
          </a:xfrm>
          <a:prstGeom prst="rect">
            <a:avLst/>
          </a:prstGeom>
          <a:ln>
            <a:solidFill>
              <a:schemeClr val="accent1"/>
            </a:solidFill>
          </a:ln>
        </p:spPr>
        <p:txBody>
          <a:bodyPr wrap="square">
            <a:spAutoFit/>
          </a:bodyPr>
          <a:lstStyle/>
          <a:p>
            <a:r>
              <a:rPr lang="en-US" dirty="0" smtClean="0">
                <a:solidFill>
                  <a:schemeClr val="accent1"/>
                </a:solidFill>
              </a:rPr>
              <a:t>      JAL printf </a:t>
            </a:r>
            <a:r>
              <a:rPr lang="en-US" dirty="0" smtClean="0">
                <a:solidFill>
                  <a:schemeClr val="accent1"/>
                </a:solidFill>
                <a:sym typeface="Wingdings"/>
              </a:rPr>
              <a:t> </a:t>
            </a:r>
            <a:r>
              <a:rPr lang="en-US" dirty="0" smtClean="0">
                <a:solidFill>
                  <a:schemeClr val="accent1"/>
                </a:solidFill>
              </a:rPr>
              <a:t> JAL ??? </a:t>
            </a:r>
          </a:p>
          <a:p>
            <a:r>
              <a:rPr lang="en-US" dirty="0" smtClean="0">
                <a:solidFill>
                  <a:schemeClr val="accent1"/>
                </a:solidFill>
              </a:rPr>
              <a:t>Unresolved references to </a:t>
            </a:r>
          </a:p>
          <a:p>
            <a:r>
              <a:rPr lang="en-US" dirty="0">
                <a:solidFill>
                  <a:schemeClr val="accent1"/>
                </a:solidFill>
              </a:rPr>
              <a:t>p</a:t>
            </a:r>
            <a:r>
              <a:rPr lang="en-US" dirty="0" smtClean="0">
                <a:solidFill>
                  <a:schemeClr val="accent1"/>
                </a:solidFill>
              </a:rPr>
              <a:t>rintf and </a:t>
            </a:r>
            <a:r>
              <a:rPr lang="en-US" dirty="0" err="1" smtClean="0">
                <a:solidFill>
                  <a:schemeClr val="accent1"/>
                </a:solidFill>
              </a:rPr>
              <a:t>get_n</a:t>
            </a:r>
            <a:endParaRPr lang="en-US" dirty="0">
              <a:solidFill>
                <a:schemeClr val="accent1"/>
              </a:solidFill>
            </a:endParaRPr>
          </a:p>
        </p:txBody>
      </p:sp>
      <p:sp>
        <p:nvSpPr>
          <p:cNvPr id="102" name="Rectangle 101"/>
          <p:cNvSpPr/>
          <p:nvPr>
            <p:custDataLst>
              <p:tags r:id="rId11"/>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40,JAL,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accent4"/>
                </a:solidFill>
                <a:latin typeface="Consolas" pitchFamily="49" charset="0"/>
              </a:rPr>
              <a:t>54,JAL,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3"/>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4"/>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5"/>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accent1"/>
                  </a:solidFill>
                  <a:latin typeface="Consolas" pitchFamily="49" charset="0"/>
                </a:rPr>
                <a:t>000000</a:t>
              </a:r>
              <a:r>
                <a:rPr lang="en-US" sz="2000" dirty="0">
                  <a:solidFill>
                    <a:schemeClr val="tx2"/>
                  </a:solidFill>
                  <a:latin typeface="Consolas" pitchFamily="49" charset="0"/>
                </a:rPr>
                <a:t>EF</a:t>
              </a:r>
              <a:endParaRPr lang="en-US" sz="2000" dirty="0" smtClean="0">
                <a:solidFill>
                  <a:schemeClr val="accent1"/>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a:solidFill>
                    <a:schemeClr val="tx2">
                      <a:lumMod val="50000"/>
                    </a:schemeClr>
                  </a:solidFill>
                  <a:latin typeface="Consolas" pitchFamily="49" charset="0"/>
                </a:rPr>
                <a:t>00000B37</a:t>
              </a:r>
            </a:p>
            <a:p>
              <a:pPr algn="ctr">
                <a:lnSpc>
                  <a:spcPct val="80000"/>
                </a:lnSpc>
              </a:pPr>
              <a:r>
                <a:rPr lang="en-US" sz="2000" dirty="0">
                  <a:solidFill>
                    <a:schemeClr val="tx2">
                      <a:lumMod val="50000"/>
                    </a:schemeClr>
                  </a:solidFill>
                  <a:latin typeface="Consolas" pitchFamily="49" charset="0"/>
                </a:rPr>
                <a:t>00028293</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6"/>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4"/>
                  </a:solidFill>
                  <a:latin typeface="Consolas" pitchFamily="49" charset="0"/>
                </a:rPr>
                <a:t>20 T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a:p>
              <a:r>
                <a:rPr lang="en-US" sz="2000" dirty="0" smtClean="0">
                  <a:solidFill>
                    <a:schemeClr val="tx2">
                      <a:lumMod val="50000"/>
                    </a:schemeClr>
                  </a:solidFill>
                  <a:latin typeface="Consolas" pitchFamily="49" charset="0"/>
                </a:rPr>
                <a:t>00 D</a:t>
              </a:r>
              <a:r>
                <a:rPr lang="en-US" sz="2000" dirty="0" smtClean="0">
                  <a:solidFill>
                    <a:schemeClr val="accent6">
                      <a:lumMod val="50000"/>
                    </a:schemeClr>
                  </a:solidFill>
                  <a:latin typeface="Consolas" pitchFamily="49" charset="0"/>
                </a:rPr>
                <a:t>	pi</a:t>
              </a:r>
            </a:p>
            <a:p>
              <a:r>
                <a:rPr lang="en-US" sz="2000" dirty="0" smtClean="0">
                  <a:solidFill>
                    <a:schemeClr val="tx2">
                      <a:lumMod val="50000"/>
                    </a:schemeClr>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p:txBody>
        </p:sp>
        <p:sp>
          <p:nvSpPr>
            <p:cNvPr id="53" name="5-Point Star 52"/>
            <p:cNvSpPr/>
            <p:nvPr/>
          </p:nvSpPr>
          <p:spPr>
            <a:xfrm>
              <a:off x="4648200" y="14376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7"/>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28,JAL, printf</a:t>
              </a:r>
            </a:p>
            <a:p>
              <a:endParaRPr lang="en-US" sz="2000" dirty="0">
                <a:solidFill>
                  <a:schemeClr val="tx2">
                    <a:lumMod val="50000"/>
                  </a:schemeClr>
                </a:solidFill>
                <a:latin typeface="Consolas" pitchFamily="49" charset="0"/>
              </a:endParaRPr>
            </a:p>
            <a:p>
              <a:endParaRPr lang="en-US" sz="2000" dirty="0" smtClean="0">
                <a:solidFill>
                  <a:schemeClr val="tx2">
                    <a:lumMod val="50000"/>
                  </a:schemeClr>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sp>
        <p:nvSpPr>
          <p:cNvPr id="66" name="Slide Number Placeholder 3"/>
          <p:cNvSpPr>
            <a:spLocks noGrp="1"/>
          </p:cNvSpPr>
          <p:nvPr>
            <p:ph type="sldNum" sz="quarter" idx="10"/>
          </p:nvPr>
        </p:nvSpPr>
        <p:spPr>
          <a:xfrm>
            <a:off x="8686800" y="6253357"/>
            <a:ext cx="457200" cy="604647"/>
          </a:xfrm>
        </p:spPr>
        <p:txBody>
          <a:bodyPr/>
          <a:lstStyle/>
          <a:p>
            <a:r>
              <a:rPr lang="en-US" dirty="0" smtClean="0"/>
              <a:t>22</a:t>
            </a:r>
            <a:endParaRPr lang="en-US" dirty="0"/>
          </a:p>
        </p:txBody>
      </p:sp>
      <p:sp>
        <p:nvSpPr>
          <p:cNvPr id="38" name="Title 1"/>
          <p:cNvSpPr>
            <a:spLocks noGrp="1"/>
          </p:cNvSpPr>
          <p:nvPr>
            <p:ph type="title"/>
            <p:custDataLst>
              <p:tags r:id="rId12"/>
            </p:custDataLst>
          </p:nvPr>
        </p:nvSpPr>
        <p:spPr>
          <a:xfrm>
            <a:off x="152400" y="-76200"/>
            <a:ext cx="8839200" cy="533400"/>
          </a:xfrm>
        </p:spPr>
        <p:txBody>
          <a:bodyPr>
            <a:noAutofit/>
          </a:bodyPr>
          <a:lstStyle/>
          <a:p>
            <a:r>
              <a:rPr lang="en-US" sz="3200" dirty="0" smtClean="0"/>
              <a:t>Linker Example: Resolving an External </a:t>
            </a:r>
            <a:r>
              <a:rPr lang="en-US" sz="3200" dirty="0" err="1" smtClean="0"/>
              <a:t>Fn</a:t>
            </a:r>
            <a:r>
              <a:rPr lang="en-US" sz="3200" dirty="0" smtClean="0"/>
              <a:t> Call</a:t>
            </a:r>
            <a:endParaRPr lang="en-US" sz="3200" i="1" dirty="0"/>
          </a:p>
        </p:txBody>
      </p:sp>
    </p:spTree>
    <p:extLst>
      <p:ext uri="{BB962C8B-B14F-4D97-AF65-F5344CB8AC3E}">
        <p14:creationId xmlns:p14="http://schemas.microsoft.com/office/powerpoint/2010/main" val="15340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5"/>
          <p:cNvSpPr txBox="1">
            <a:spLocks noChangeArrowheads="1"/>
          </p:cNvSpPr>
          <p:nvPr>
            <p:custDataLst>
              <p:tags r:id="rId1"/>
            </p:custDataLst>
          </p:nvPr>
        </p:nvSpPr>
        <p:spPr bwMode="auto">
          <a:xfrm>
            <a:off x="2420520" y="1676400"/>
            <a:ext cx="2982240" cy="1244291"/>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x0</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10</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muli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27116" y="4887192"/>
            <a:ext cx="2238052" cy="15070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2"/>
            </p:custDataLst>
          </p:nvPr>
        </p:nvSpPr>
        <p:spPr>
          <a:xfrm>
            <a:off x="91440" y="-76200"/>
            <a:ext cx="8961120" cy="887417"/>
          </a:xfrm>
        </p:spPr>
        <p:txBody>
          <a:bodyPr>
            <a:normAutofit fontScale="90000"/>
          </a:bodyPr>
          <a:lstStyle/>
          <a:p>
            <a:r>
              <a:rPr lang="en-US" dirty="0" smtClean="0">
                <a:solidFill>
                  <a:schemeClr val="tx2"/>
                </a:solidFill>
              </a:rPr>
              <a:t>Big Picture: Where are we going?</a:t>
            </a:r>
            <a:endParaRPr lang="en-US" dirty="0">
              <a:solidFill>
                <a:schemeClr val="tx2"/>
              </a:solidFill>
            </a:endParaRPr>
          </a:p>
        </p:txBody>
      </p:sp>
      <p:sp>
        <p:nvSpPr>
          <p:cNvPr id="4" name="Slide Number Placeholder 3"/>
          <p:cNvSpPr>
            <a:spLocks noGrp="1"/>
          </p:cNvSpPr>
          <p:nvPr>
            <p:ph type="sldNum" sz="quarter" idx="10"/>
            <p:custDataLst>
              <p:tags r:id="rId3"/>
            </p:custDataLst>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9EB2656-1F71-48FF-8CBF-4CFD95C1BAB2}" type="slidenum">
              <a:rPr kumimoji="0" lang="en-US" sz="1600" b="0" i="0" u="none" strike="noStrike" kern="1200" cap="small" spc="0" normalizeH="0" baseline="0" noProof="0" smtClean="0">
                <a:ln>
                  <a:noFill/>
                </a:ln>
                <a:solidFill>
                  <a:srgbClr val="424242">
                    <a:lumMod val="75000"/>
                  </a:srgbClr>
                </a:solidFill>
                <a:effectLst/>
                <a:uLnTx/>
                <a:uFillTx/>
                <a:latin typeface="Source Sans Pro"/>
                <a:ea typeface="+mn-ea"/>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small" spc="0" normalizeH="0" baseline="0" noProof="0" dirty="0">
              <a:ln>
                <a:noFill/>
              </a:ln>
              <a:solidFill>
                <a:srgbClr val="424242">
                  <a:lumMod val="75000"/>
                </a:srgbClr>
              </a:solidFill>
              <a:effectLst/>
              <a:uLnTx/>
              <a:uFillTx/>
              <a:latin typeface="Source Sans Pro"/>
              <a:ea typeface="+mn-ea"/>
            </a:endParaRPr>
          </a:p>
        </p:txBody>
      </p:sp>
      <p:sp>
        <p:nvSpPr>
          <p:cNvPr id="7" name="Text Box 2"/>
          <p:cNvSpPr txBox="1">
            <a:spLocks noChangeArrowheads="1"/>
          </p:cNvSpPr>
          <p:nvPr>
            <p:custDataLst>
              <p:tags r:id="rId4"/>
            </p:custDataLst>
          </p:nvPr>
        </p:nvSpPr>
        <p:spPr bwMode="auto">
          <a:xfrm>
            <a:off x="2420520" y="770673"/>
            <a:ext cx="3110400" cy="829527"/>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int</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x = 10;</a:t>
            </a:r>
          </a:p>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x =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 * x </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sp>
        <p:nvSpPr>
          <p:cNvPr id="8" name="Text Box 3"/>
          <p:cNvSpPr txBox="1">
            <a:spLocks noChangeArrowheads="1"/>
          </p:cNvSpPr>
          <p:nvPr>
            <p:custDataLst>
              <p:tags r:id="rId5"/>
            </p:custDataLst>
          </p:nvPr>
        </p:nvSpPr>
        <p:spPr bwMode="auto">
          <a:xfrm>
            <a:off x="963300" y="762000"/>
            <a:ext cx="430560" cy="495412"/>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C</a:t>
            </a:r>
          </a:p>
        </p:txBody>
      </p:sp>
      <p:sp>
        <p:nvSpPr>
          <p:cNvPr id="10" name="AutoShape 4"/>
          <p:cNvSpPr>
            <a:spLocks noChangeArrowheads="1"/>
          </p:cNvSpPr>
          <p:nvPr>
            <p:custDataLst>
              <p:tags r:id="rId6"/>
            </p:custDataLst>
          </p:nvPr>
        </p:nvSpPr>
        <p:spPr bwMode="auto">
          <a:xfrm>
            <a:off x="38100" y="1244867"/>
            <a:ext cx="2280960" cy="622145"/>
          </a:xfrm>
          <a:prstGeom prst="downArrow">
            <a:avLst>
              <a:gd name="adj1" fmla="val 70028"/>
              <a:gd name="adj2" fmla="val 51169"/>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compiler</a:t>
            </a:r>
          </a:p>
        </p:txBody>
      </p:sp>
      <p:sp>
        <p:nvSpPr>
          <p:cNvPr id="12" name="Text Box 6"/>
          <p:cNvSpPr txBox="1">
            <a:spLocks noChangeArrowheads="1"/>
          </p:cNvSpPr>
          <p:nvPr>
            <p:custDataLst>
              <p:tags r:id="rId7"/>
            </p:custDataLst>
          </p:nvPr>
        </p:nvSpPr>
        <p:spPr bwMode="auto">
          <a:xfrm>
            <a:off x="317460" y="1790812"/>
            <a:ext cx="1722240" cy="1322059"/>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RISC-V</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assembly</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5" name="Text Box 8"/>
          <p:cNvSpPr txBox="1">
            <a:spLocks noChangeArrowheads="1"/>
          </p:cNvSpPr>
          <p:nvPr>
            <p:custDataLst>
              <p:tags r:id="rId8"/>
            </p:custDataLst>
          </p:nvPr>
        </p:nvSpPr>
        <p:spPr bwMode="auto">
          <a:xfrm>
            <a:off x="434700" y="3130912"/>
            <a:ext cx="1487760" cy="1322059"/>
          </a:xfrm>
          <a:prstGeom prst="rect">
            <a:avLst/>
          </a:prstGeom>
          <a:noFill/>
          <a:ln w="9525">
            <a:noFill/>
            <a:round/>
            <a:headEnd/>
            <a:tailEnd/>
          </a:ln>
          <a:effectLst/>
        </p:spPr>
        <p:txBody>
          <a:bodyPr wrap="squar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m</a:t>
            </a: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achine </a:t>
            </a: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code</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6" name="AutoShape 9"/>
          <p:cNvSpPr>
            <a:spLocks noChangeArrowheads="1"/>
          </p:cNvSpPr>
          <p:nvPr>
            <p:custDataLst>
              <p:tags r:id="rId9"/>
            </p:custDataLst>
          </p:nvPr>
        </p:nvSpPr>
        <p:spPr bwMode="auto">
          <a:xfrm>
            <a:off x="38100" y="2616467"/>
            <a:ext cx="2280960" cy="622145"/>
          </a:xfrm>
          <a:prstGeom prst="downArrow">
            <a:avLst>
              <a:gd name="adj1" fmla="val 70028"/>
              <a:gd name="adj2" fmla="val 53794"/>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assembler</a:t>
            </a:r>
          </a:p>
        </p:txBody>
      </p:sp>
      <p:sp>
        <p:nvSpPr>
          <p:cNvPr id="17" name="Rectangle 16"/>
          <p:cNvSpPr/>
          <p:nvPr>
            <p:custDataLst>
              <p:tags r:id="rId10"/>
            </p:custDataLst>
          </p:nvPr>
        </p:nvSpPr>
        <p:spPr>
          <a:xfrm>
            <a:off x="226080" y="4265467"/>
            <a:ext cx="19050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424242"/>
                </a:solidFill>
                <a:effectLst/>
                <a:uLnTx/>
                <a:uFillTx/>
                <a:latin typeface="Arial"/>
                <a:ea typeface="+mn-ea"/>
                <a:cs typeface="+mn-cs"/>
              </a:rPr>
              <a:t>CPU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424242"/>
                </a:solidFill>
                <a:effectLst/>
                <a:uLnTx/>
                <a:uFillTx/>
                <a:latin typeface="Arial"/>
                <a:ea typeface="+mn-ea"/>
                <a:cs typeface="+mn-cs"/>
              </a:rPr>
              <a:t>Circuits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24242"/>
                </a:solidFill>
                <a:effectLst/>
                <a:uLnTx/>
                <a:uFillTx/>
                <a:latin typeface="Arial"/>
                <a:ea typeface="+mn-ea"/>
                <a:cs typeface="+mn-cs"/>
              </a:rPr>
              <a:t>Gates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24242"/>
                </a:solidFill>
                <a:effectLst/>
                <a:uLnTx/>
                <a:uFillTx/>
                <a:latin typeface="Arial"/>
                <a:ea typeface="+mn-ea"/>
                <a:cs typeface="+mn-cs"/>
              </a:rPr>
              <a:t>Transistors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24242"/>
                </a:solidFill>
                <a:effectLst/>
                <a:uLnTx/>
                <a:uFillTx/>
                <a:latin typeface="Arial"/>
                <a:ea typeface="+mn-ea"/>
                <a:cs typeface="+mn-cs"/>
              </a:rPr>
              <a:t>Silicon</a:t>
            </a:r>
          </a:p>
        </p:txBody>
      </p:sp>
      <p:sp>
        <p:nvSpPr>
          <p:cNvPr id="18" name="AutoShape 9"/>
          <p:cNvSpPr>
            <a:spLocks noChangeArrowheads="1"/>
          </p:cNvSpPr>
          <p:nvPr>
            <p:custDataLst>
              <p:tags r:id="rId11"/>
            </p:custDataLst>
          </p:nvPr>
        </p:nvSpPr>
        <p:spPr bwMode="auto">
          <a:xfrm>
            <a:off x="378480" y="3960667"/>
            <a:ext cx="1600200" cy="414392"/>
          </a:xfrm>
          <a:prstGeom prst="downArrow">
            <a:avLst>
              <a:gd name="adj1" fmla="val 70028"/>
              <a:gd name="adj2" fmla="val 55072"/>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9" name="AutoShape 9"/>
          <p:cNvSpPr>
            <a:spLocks noChangeArrowheads="1"/>
          </p:cNvSpPr>
          <p:nvPr>
            <p:custDataLst>
              <p:tags r:id="rId12"/>
            </p:custDataLst>
          </p:nvPr>
        </p:nvSpPr>
        <p:spPr bwMode="auto">
          <a:xfrm>
            <a:off x="655484" y="4681571"/>
            <a:ext cx="1046189" cy="304800"/>
          </a:xfrm>
          <a:prstGeom prst="downArrow">
            <a:avLst>
              <a:gd name="adj1" fmla="val 40711"/>
              <a:gd name="adj2" fmla="val 68465"/>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2" name="AutoShape 9"/>
          <p:cNvSpPr>
            <a:spLocks noChangeArrowheads="1"/>
          </p:cNvSpPr>
          <p:nvPr>
            <p:custDataLst>
              <p:tags r:id="rId13"/>
            </p:custDataLst>
          </p:nvPr>
        </p:nvSpPr>
        <p:spPr bwMode="auto">
          <a:xfrm>
            <a:off x="880483" y="6331195"/>
            <a:ext cx="598661" cy="228600"/>
          </a:xfrm>
          <a:prstGeom prst="downArrow">
            <a:avLst>
              <a:gd name="adj1" fmla="val 43062"/>
              <a:gd name="adj2" fmla="val 55072"/>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3" name="AutoShape 9"/>
          <p:cNvSpPr>
            <a:spLocks noChangeArrowheads="1"/>
          </p:cNvSpPr>
          <p:nvPr>
            <p:custDataLst>
              <p:tags r:id="rId14"/>
            </p:custDataLst>
          </p:nvPr>
        </p:nvSpPr>
        <p:spPr bwMode="auto">
          <a:xfrm>
            <a:off x="731685" y="5277316"/>
            <a:ext cx="893789" cy="267984"/>
          </a:xfrm>
          <a:prstGeom prst="downArrow">
            <a:avLst>
              <a:gd name="adj1" fmla="val 51299"/>
              <a:gd name="adj2" fmla="val 61165"/>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4" name="AutoShape 9"/>
          <p:cNvSpPr>
            <a:spLocks noChangeArrowheads="1"/>
          </p:cNvSpPr>
          <p:nvPr>
            <p:custDataLst>
              <p:tags r:id="rId15"/>
            </p:custDataLst>
          </p:nvPr>
        </p:nvSpPr>
        <p:spPr bwMode="auto">
          <a:xfrm>
            <a:off x="781205" y="5836245"/>
            <a:ext cx="795864" cy="267984"/>
          </a:xfrm>
          <a:prstGeom prst="downArrow">
            <a:avLst>
              <a:gd name="adj1" fmla="val 62219"/>
              <a:gd name="adj2" fmla="val 55072"/>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cxnSp>
        <p:nvCxnSpPr>
          <p:cNvPr id="51" name="Straight Arrow Connector 50"/>
          <p:cNvCxnSpPr/>
          <p:nvPr/>
        </p:nvCxnSpPr>
        <p:spPr>
          <a:xfrm flipH="1">
            <a:off x="4673943" y="1827166"/>
            <a:ext cx="733218" cy="38473"/>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445343" y="2121509"/>
            <a:ext cx="106680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84" name="Text Box 7">
            <a:extLst>
              <a:ext uri="{FF2B5EF4-FFF2-40B4-BE49-F238E27FC236}">
                <a16:creationId xmlns:a16="http://schemas.microsoft.com/office/drawing/2014/main" id="{0F0D8A03-4AEF-C54A-90BB-20C15D4DFF30}"/>
              </a:ext>
            </a:extLst>
          </p:cNvPr>
          <p:cNvSpPr txBox="1">
            <a:spLocks noChangeArrowheads="1"/>
          </p:cNvSpPr>
          <p:nvPr>
            <p:custDataLst>
              <p:tags r:id="rId16"/>
            </p:custDataLst>
          </p:nvPr>
        </p:nvSpPr>
        <p:spPr bwMode="auto">
          <a:xfrm>
            <a:off x="2303625" y="2917049"/>
            <a:ext cx="6417035" cy="1130761"/>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00000000101000000000001010010011</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1"/>
                </a:solidFill>
                <a:latin typeface="Consolas" pitchFamily="49" charset="0"/>
              </a:rPr>
              <a:t>00000000001000101000001010000000</a:t>
            </a:r>
            <a:endParaRPr lang="en-US" sz="2500" dirty="0">
              <a:solidFill>
                <a:schemeClr val="accent1"/>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00000000111100101000001010010011</a:t>
            </a:r>
          </a:p>
        </p:txBody>
      </p:sp>
      <p:cxnSp>
        <p:nvCxnSpPr>
          <p:cNvPr id="93" name="Straight Connector 92"/>
          <p:cNvCxnSpPr/>
          <p:nvPr/>
        </p:nvCxnSpPr>
        <p:spPr>
          <a:xfrm flipH="1">
            <a:off x="2209800" y="4073099"/>
            <a:ext cx="4191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2209800" y="1600200"/>
            <a:ext cx="4191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6400800" y="1295400"/>
            <a:ext cx="2651760" cy="830997"/>
          </a:xfrm>
          <a:prstGeom prst="rect">
            <a:avLst/>
          </a:prstGeom>
          <a:noFill/>
          <a:ln w="38100">
            <a:solidFill>
              <a:schemeClr val="accent3"/>
            </a:solidFill>
          </a:ln>
        </p:spPr>
        <p:txBody>
          <a:bodyPr wrap="square" rtlCol="0">
            <a:spAutoFit/>
          </a:bodyPr>
          <a:lstStyle/>
          <a:p>
            <a:r>
              <a:rPr lang="en-US" sz="2400" smtClean="0">
                <a:solidFill>
                  <a:schemeClr val="accent3"/>
                </a:solidFill>
              </a:rPr>
              <a:t>High Level Languages</a:t>
            </a:r>
            <a:endParaRPr lang="en-US" sz="2400" dirty="0">
              <a:solidFill>
                <a:schemeClr val="accent3"/>
              </a:solidFill>
            </a:endParaRPr>
          </a:p>
        </p:txBody>
      </p:sp>
      <p:sp>
        <p:nvSpPr>
          <p:cNvPr id="96" name="TextBox 95"/>
          <p:cNvSpPr txBox="1"/>
          <p:nvPr/>
        </p:nvSpPr>
        <p:spPr>
          <a:xfrm>
            <a:off x="6400800" y="3974141"/>
            <a:ext cx="2651760" cy="830997"/>
          </a:xfrm>
          <a:prstGeom prst="rect">
            <a:avLst/>
          </a:prstGeom>
          <a:solidFill>
            <a:schemeClr val="bg1"/>
          </a:solidFill>
          <a:ln w="38100">
            <a:solidFill>
              <a:schemeClr val="accent3"/>
            </a:solidFill>
          </a:ln>
        </p:spPr>
        <p:txBody>
          <a:bodyPr wrap="square" rtlCol="0">
            <a:spAutoFit/>
          </a:bodyPr>
          <a:lstStyle/>
          <a:p>
            <a:r>
              <a:rPr lang="en-US" sz="2400" dirty="0" smtClean="0">
                <a:solidFill>
                  <a:schemeClr val="accent3"/>
                </a:solidFill>
              </a:rPr>
              <a:t>Instruction Set</a:t>
            </a:r>
          </a:p>
          <a:p>
            <a:r>
              <a:rPr lang="en-US" sz="2400" dirty="0" smtClean="0">
                <a:solidFill>
                  <a:schemeClr val="accent3"/>
                </a:solidFill>
              </a:rPr>
              <a:t>Architecture (ISA)</a:t>
            </a:r>
            <a:endParaRPr lang="en-US" sz="2400" dirty="0">
              <a:solidFill>
                <a:schemeClr val="accent3"/>
              </a:solidFill>
            </a:endParaRPr>
          </a:p>
        </p:txBody>
      </p:sp>
    </p:spTree>
    <p:extLst>
      <p:ext uri="{BB962C8B-B14F-4D97-AF65-F5344CB8AC3E}">
        <p14:creationId xmlns:p14="http://schemas.microsoft.com/office/powerpoint/2010/main" val="137434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7"/>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8"/>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9"/>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accent1"/>
                </a:solidFill>
                <a:latin typeface="Consolas" pitchFamily="49" charset="0"/>
              </a:rPr>
              <a:t>000000</a:t>
            </a:r>
            <a:r>
              <a:rPr lang="en-US" sz="2000" dirty="0" smtClean="0">
                <a:solidFill>
                  <a:schemeClr val="tx2"/>
                </a:solidFill>
                <a:latin typeface="Consolas" pitchFamily="49" charset="0"/>
              </a:rPr>
              <a:t>EF</a:t>
            </a:r>
            <a:endParaRPr lang="en-US" sz="2000" dirty="0">
              <a:solidFill>
                <a:schemeClr val="tx2"/>
              </a:solidFill>
              <a:latin typeface="Consolas" pitchFamily="49" charset="0"/>
            </a:endParaRP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smtClean="0">
                <a:solidFill>
                  <a:schemeClr val="accent4"/>
                </a:solidFill>
                <a:latin typeface="Consolas" pitchFamily="49" charset="0"/>
              </a:rPr>
              <a:t>000000</a:t>
            </a:r>
            <a:r>
              <a:rPr lang="en-US" sz="2000" dirty="0" smtClean="0">
                <a:solidFill>
                  <a:schemeClr val="tx2"/>
                </a:solidFill>
                <a:latin typeface="Consolas" pitchFamily="49" charset="0"/>
              </a:rPr>
              <a:t>EF</a:t>
            </a:r>
            <a:endParaRPr lang="en-US" sz="2000" dirty="0">
              <a:solidFill>
                <a:schemeClr val="tx2"/>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0"/>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dirty="0" smtClean="0">
                <a:solidFill>
                  <a:schemeClr val="tx2">
                    <a:lumMod val="50000"/>
                  </a:schemeClr>
                </a:solidFill>
                <a:latin typeface="Consolas" pitchFamily="49" charset="0"/>
              </a:rPr>
              <a:t>00 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accent1"/>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a:t>
            </a:r>
            <a:r>
              <a:rPr lang="en-US" sz="2000" dirty="0" smtClean="0">
                <a:solidFill>
                  <a:schemeClr val="accent6">
                    <a:lumMod val="50000"/>
                  </a:schemeClr>
                </a:solidFill>
                <a:latin typeface="Consolas" pitchFamily="49" charset="0"/>
              </a:rPr>
              <a:t>pi</a:t>
            </a:r>
          </a:p>
          <a:p>
            <a:pPr>
              <a:tabLst>
                <a:tab pos="1030288" algn="l"/>
              </a:tabLst>
            </a:pPr>
            <a:r>
              <a:rPr lang="en-US" sz="2000" dirty="0">
                <a:solidFill>
                  <a:schemeClr val="accent4"/>
                </a:solidFill>
                <a:latin typeface="Consolas" pitchFamily="49" charset="0"/>
              </a:rPr>
              <a:t>*UND* 	</a:t>
            </a:r>
            <a:r>
              <a:rPr lang="en-US" sz="2000" dirty="0" err="1" smtClean="0">
                <a:solidFill>
                  <a:schemeClr val="accent4"/>
                </a:solidFill>
                <a:latin typeface="Consolas" pitchFamily="49" charset="0"/>
              </a:rPr>
              <a:t>get_n</a:t>
            </a:r>
            <a:endParaRPr lang="en-US" sz="2000" dirty="0">
              <a:solidFill>
                <a:schemeClr val="accent4"/>
              </a:solidFill>
              <a:latin typeface="Consolas" pitchFamily="49" charset="0"/>
            </a:endParaRPr>
          </a:p>
        </p:txBody>
      </p:sp>
      <p:grpSp>
        <p:nvGrpSpPr>
          <p:cNvPr id="31" name="Group 30"/>
          <p:cNvGrpSpPr/>
          <p:nvPr/>
        </p:nvGrpSpPr>
        <p:grpSpPr>
          <a:xfrm>
            <a:off x="2819400" y="5105400"/>
            <a:ext cx="2362200" cy="1676400"/>
            <a:chOff x="2819400" y="5105400"/>
            <a:chExt cx="2362200" cy="1676400"/>
          </a:xfrm>
        </p:grpSpPr>
        <p:sp>
          <p:nvSpPr>
            <p:cNvPr id="27" name="Rectangle 26"/>
            <p:cNvSpPr/>
            <p:nvPr>
              <p:custDataLst>
                <p:tags r:id="rId17"/>
              </p:custDataLst>
            </p:nvPr>
          </p:nvSpPr>
          <p:spPr>
            <a:xfrm>
              <a:off x="2971800" y="5410200"/>
              <a:ext cx="2209800" cy="1371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custDataLst>
                <p:tags r:id="rId18"/>
              </p:custDataLst>
            </p:nvPr>
          </p:nvSpPr>
          <p:spPr>
            <a:xfrm>
              <a:off x="2819400" y="5105400"/>
              <a:ext cx="1284326" cy="523220"/>
            </a:xfrm>
            <a:prstGeom prst="rect">
              <a:avLst/>
            </a:prstGeom>
            <a:solidFill>
              <a:schemeClr val="bg2"/>
            </a:solidFill>
            <a:ln>
              <a:solidFill>
                <a:schemeClr val="accent1"/>
              </a:solidFill>
            </a:ln>
          </p:spPr>
          <p:txBody>
            <a:bodyPr wrap="none" rtlCol="0">
              <a:spAutoFit/>
            </a:bodyPr>
            <a:lstStyle/>
            <a:p>
              <a:r>
                <a:rPr lang="en-US" sz="2800" dirty="0" err="1" smtClean="0">
                  <a:solidFill>
                    <a:schemeClr val="accent1"/>
                  </a:solidFill>
                </a:rPr>
                <a:t>printf.o</a:t>
              </a:r>
              <a:endParaRPr lang="en-US" sz="2800" dirty="0" smtClean="0">
                <a:solidFill>
                  <a:schemeClr val="accent1"/>
                </a:solidFill>
              </a:endParaRPr>
            </a:p>
          </p:txBody>
        </p:sp>
        <p:sp>
          <p:nvSpPr>
            <p:cNvPr id="29" name="Rectangle 28"/>
            <p:cNvSpPr/>
            <p:nvPr>
              <p:custDataLst>
                <p:tags r:id="rId19"/>
              </p:custDataLst>
            </p:nvPr>
          </p:nvSpPr>
          <p:spPr>
            <a:xfrm>
              <a:off x="2971800" y="5715000"/>
              <a:ext cx="2209800" cy="381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30" name="Rectangle 29"/>
            <p:cNvSpPr/>
            <p:nvPr>
              <p:custDataLst>
                <p:tags r:id="rId20"/>
              </p:custDataLst>
            </p:nvPr>
          </p:nvSpPr>
          <p:spPr>
            <a:xfrm>
              <a:off x="2971800" y="6096000"/>
              <a:ext cx="2209800" cy="457200"/>
            </a:xfrm>
            <a:prstGeom prst="rect">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3C T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p:txBody>
        </p:sp>
      </p:gr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9" name="5-Point Star 8"/>
          <p:cNvSpPr/>
          <p:nvPr/>
        </p:nvSpPr>
        <p:spPr>
          <a:xfrm>
            <a:off x="1981200" y="12852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2040066" y="2438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58470"/>
            <a:ext cx="2794758" cy="923330"/>
          </a:xfrm>
          <a:prstGeom prst="rect">
            <a:avLst/>
          </a:prstGeom>
          <a:ln>
            <a:solidFill>
              <a:schemeClr val="accent1"/>
            </a:solidFill>
          </a:ln>
        </p:spPr>
        <p:txBody>
          <a:bodyPr wrap="square">
            <a:spAutoFit/>
          </a:bodyPr>
          <a:lstStyle/>
          <a:p>
            <a:r>
              <a:rPr lang="en-US" dirty="0" smtClean="0">
                <a:solidFill>
                  <a:schemeClr val="accent1"/>
                </a:solidFill>
              </a:rPr>
              <a:t>      JAL printf </a:t>
            </a:r>
            <a:r>
              <a:rPr lang="en-US" dirty="0" smtClean="0">
                <a:solidFill>
                  <a:schemeClr val="accent1"/>
                </a:solidFill>
                <a:sym typeface="Wingdings"/>
              </a:rPr>
              <a:t> </a:t>
            </a:r>
            <a:r>
              <a:rPr lang="en-US" dirty="0" smtClean="0">
                <a:solidFill>
                  <a:schemeClr val="accent1"/>
                </a:solidFill>
              </a:rPr>
              <a:t> JAL ??? </a:t>
            </a:r>
          </a:p>
          <a:p>
            <a:r>
              <a:rPr lang="en-US" dirty="0" smtClean="0">
                <a:solidFill>
                  <a:schemeClr val="accent1"/>
                </a:solidFill>
              </a:rPr>
              <a:t>Unresolved references to </a:t>
            </a:r>
          </a:p>
          <a:p>
            <a:r>
              <a:rPr lang="en-US" dirty="0">
                <a:solidFill>
                  <a:schemeClr val="accent1"/>
                </a:solidFill>
              </a:rPr>
              <a:t>p</a:t>
            </a:r>
            <a:r>
              <a:rPr lang="en-US" dirty="0" smtClean="0">
                <a:solidFill>
                  <a:schemeClr val="accent1"/>
                </a:solidFill>
              </a:rPr>
              <a:t>rintf and </a:t>
            </a:r>
            <a:r>
              <a:rPr lang="en-US" dirty="0" err="1" smtClean="0">
                <a:solidFill>
                  <a:schemeClr val="accent1"/>
                </a:solidFill>
              </a:rPr>
              <a:t>get_n</a:t>
            </a:r>
            <a:endParaRPr lang="en-US" dirty="0">
              <a:solidFill>
                <a:schemeClr val="accent1"/>
              </a:solidFill>
            </a:endParaRPr>
          </a:p>
        </p:txBody>
      </p:sp>
      <p:sp>
        <p:nvSpPr>
          <p:cNvPr id="102" name="Rectangle 101"/>
          <p:cNvSpPr/>
          <p:nvPr>
            <p:custDataLst>
              <p:tags r:id="rId11"/>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40,JAL,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accent4"/>
                </a:solidFill>
                <a:latin typeface="Consolas" pitchFamily="49" charset="0"/>
              </a:rPr>
              <a:t>54,JAL,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2"/>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3"/>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4"/>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accent1"/>
                  </a:solidFill>
                  <a:latin typeface="Consolas" pitchFamily="49" charset="0"/>
                </a:rPr>
                <a:t>000000</a:t>
              </a:r>
              <a:r>
                <a:rPr lang="en-US" sz="2000" dirty="0">
                  <a:solidFill>
                    <a:schemeClr val="tx2"/>
                  </a:solidFill>
                  <a:latin typeface="Consolas" pitchFamily="49" charset="0"/>
                </a:rPr>
                <a:t>EF</a:t>
              </a:r>
              <a:endParaRPr lang="en-US" sz="2000" dirty="0" smtClean="0">
                <a:solidFill>
                  <a:schemeClr val="accent1"/>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a:solidFill>
                    <a:schemeClr val="tx2">
                      <a:lumMod val="50000"/>
                    </a:schemeClr>
                  </a:solidFill>
                  <a:latin typeface="Consolas" pitchFamily="49" charset="0"/>
                </a:rPr>
                <a:t>00000B37</a:t>
              </a:r>
            </a:p>
            <a:p>
              <a:pPr algn="ctr">
                <a:lnSpc>
                  <a:spcPct val="80000"/>
                </a:lnSpc>
              </a:pPr>
              <a:r>
                <a:rPr lang="en-US" sz="2000" dirty="0">
                  <a:solidFill>
                    <a:schemeClr val="tx2">
                      <a:lumMod val="50000"/>
                    </a:schemeClr>
                  </a:solidFill>
                  <a:latin typeface="Consolas" pitchFamily="49" charset="0"/>
                </a:rPr>
                <a:t>00028293</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5"/>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4"/>
                  </a:solidFill>
                  <a:latin typeface="Consolas" pitchFamily="49" charset="0"/>
                </a:rPr>
                <a:t>20 T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a:p>
              <a:r>
                <a:rPr lang="en-US" sz="2000" dirty="0" smtClean="0">
                  <a:solidFill>
                    <a:schemeClr val="tx2">
                      <a:lumMod val="50000"/>
                    </a:schemeClr>
                  </a:solidFill>
                  <a:latin typeface="Consolas" pitchFamily="49" charset="0"/>
                </a:rPr>
                <a:t>00 D</a:t>
              </a:r>
              <a:r>
                <a:rPr lang="en-US" sz="2000" dirty="0" smtClean="0">
                  <a:solidFill>
                    <a:schemeClr val="accent6">
                      <a:lumMod val="50000"/>
                    </a:schemeClr>
                  </a:solidFill>
                  <a:latin typeface="Consolas" pitchFamily="49" charset="0"/>
                </a:rPr>
                <a:t>	pi</a:t>
              </a:r>
            </a:p>
            <a:p>
              <a:r>
                <a:rPr lang="en-US" sz="2000" dirty="0" smtClean="0">
                  <a:solidFill>
                    <a:schemeClr val="tx2">
                      <a:lumMod val="50000"/>
                    </a:schemeClr>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p:txBody>
        </p:sp>
        <p:sp>
          <p:nvSpPr>
            <p:cNvPr id="53" name="5-Point Star 52"/>
            <p:cNvSpPr/>
            <p:nvPr/>
          </p:nvSpPr>
          <p:spPr>
            <a:xfrm>
              <a:off x="4648200" y="14376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6"/>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28,JAL, printf</a:t>
              </a:r>
            </a:p>
            <a:p>
              <a:endParaRPr lang="en-US" sz="2000" dirty="0">
                <a:solidFill>
                  <a:schemeClr val="tx2">
                    <a:lumMod val="50000"/>
                  </a:schemeClr>
                </a:solidFill>
                <a:latin typeface="Consolas" pitchFamily="49" charset="0"/>
              </a:endParaRPr>
            </a:p>
            <a:p>
              <a:endParaRPr lang="en-US" sz="2000" dirty="0" smtClean="0">
                <a:solidFill>
                  <a:schemeClr val="tx2">
                    <a:lumMod val="50000"/>
                  </a:schemeClr>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sp>
        <p:nvSpPr>
          <p:cNvPr id="17" name="Title 16"/>
          <p:cNvSpPr>
            <a:spLocks noGrp="1"/>
          </p:cNvSpPr>
          <p:nvPr>
            <p:ph type="title"/>
          </p:nvPr>
        </p:nvSpPr>
        <p:spPr>
          <a:xfrm>
            <a:off x="91440" y="26983"/>
            <a:ext cx="8961120" cy="647393"/>
          </a:xfrm>
        </p:spPr>
        <p:txBody>
          <a:bodyPr>
            <a:normAutofit fontScale="90000"/>
          </a:bodyPr>
          <a:lstStyle/>
          <a:p>
            <a:pPr algn="r"/>
            <a:r>
              <a:rPr lang="en-US" dirty="0" err="1" smtClean="0"/>
              <a:t>iClicker</a:t>
            </a:r>
            <a:r>
              <a:rPr lang="en-US" dirty="0" smtClean="0"/>
              <a:t> Question 1</a:t>
            </a:r>
            <a:endParaRPr lang="en-US" dirty="0"/>
          </a:p>
        </p:txBody>
      </p:sp>
      <p:sp>
        <p:nvSpPr>
          <p:cNvPr id="66" name="Slide Number Placeholder 3"/>
          <p:cNvSpPr>
            <a:spLocks noGrp="1"/>
          </p:cNvSpPr>
          <p:nvPr>
            <p:ph type="sldNum" sz="quarter" idx="10"/>
          </p:nvPr>
        </p:nvSpPr>
        <p:spPr>
          <a:xfrm>
            <a:off x="8686800" y="6253357"/>
            <a:ext cx="457200" cy="604647"/>
          </a:xfrm>
        </p:spPr>
        <p:txBody>
          <a:bodyPr/>
          <a:lstStyle/>
          <a:p>
            <a:r>
              <a:rPr lang="en-US" dirty="0" smtClean="0"/>
              <a:t>22</a:t>
            </a:r>
            <a:endParaRPr lang="en-US" dirty="0"/>
          </a:p>
        </p:txBody>
      </p:sp>
      <p:sp>
        <p:nvSpPr>
          <p:cNvPr id="67" name="Content Placeholder 2"/>
          <p:cNvSpPr>
            <a:spLocks noGrp="1"/>
          </p:cNvSpPr>
          <p:nvPr>
            <p:ph idx="1"/>
          </p:nvPr>
        </p:nvSpPr>
        <p:spPr>
          <a:xfrm>
            <a:off x="5562600" y="1141756"/>
            <a:ext cx="3428857" cy="5106643"/>
          </a:xfrm>
        </p:spPr>
        <p:txBody>
          <a:bodyPr>
            <a:normAutofit fontScale="85000" lnSpcReduction="20000"/>
          </a:bodyPr>
          <a:lstStyle/>
          <a:p>
            <a:pPr marL="0" indent="0">
              <a:buNone/>
            </a:pPr>
            <a:r>
              <a:rPr lang="en-US" dirty="0" smtClean="0"/>
              <a:t>Which symbols are undefined according to </a:t>
            </a:r>
            <a:r>
              <a:rPr lang="en-US" b="1" dirty="0" smtClean="0"/>
              <a:t>both</a:t>
            </a:r>
            <a:r>
              <a:rPr lang="en-US" dirty="0" smtClean="0"/>
              <a:t> </a:t>
            </a:r>
            <a:r>
              <a:rPr lang="en-US" dirty="0" err="1" smtClean="0"/>
              <a:t>main.o</a:t>
            </a:r>
            <a:r>
              <a:rPr lang="en-US" dirty="0" smtClean="0"/>
              <a:t> and </a:t>
            </a:r>
            <a:r>
              <a:rPr lang="en-US" dirty="0" err="1" smtClean="0"/>
              <a:t>math.o’s</a:t>
            </a:r>
            <a:r>
              <a:rPr lang="en-US" dirty="0" smtClean="0"/>
              <a:t> symbol table?</a:t>
            </a:r>
          </a:p>
          <a:p>
            <a:endParaRPr lang="en-US" dirty="0"/>
          </a:p>
          <a:p>
            <a:pPr marL="514350" indent="-514350">
              <a:buAutoNum type="alphaUcParenR"/>
            </a:pPr>
            <a:r>
              <a:rPr lang="en-US" dirty="0"/>
              <a:t>p</a:t>
            </a:r>
            <a:r>
              <a:rPr lang="en-US" dirty="0" smtClean="0"/>
              <a:t>rintf</a:t>
            </a:r>
          </a:p>
          <a:p>
            <a:pPr marL="514350" indent="-514350">
              <a:buAutoNum type="alphaUcParenR"/>
            </a:pPr>
            <a:r>
              <a:rPr lang="en-US" dirty="0"/>
              <a:t>p</a:t>
            </a:r>
            <a:r>
              <a:rPr lang="en-US" dirty="0" smtClean="0"/>
              <a:t>i</a:t>
            </a:r>
          </a:p>
          <a:p>
            <a:pPr marL="514350" indent="-514350">
              <a:buAutoNum type="alphaUcParenR"/>
            </a:pPr>
            <a:r>
              <a:rPr lang="en-US" dirty="0" err="1"/>
              <a:t>g</a:t>
            </a:r>
            <a:r>
              <a:rPr lang="en-US" dirty="0" err="1" smtClean="0"/>
              <a:t>et_n</a:t>
            </a:r>
            <a:endParaRPr lang="en-US" dirty="0" smtClean="0"/>
          </a:p>
          <a:p>
            <a:pPr marL="514350" indent="-514350">
              <a:buAutoNum type="alphaUcParenR"/>
            </a:pPr>
            <a:r>
              <a:rPr lang="en-US" dirty="0" err="1" smtClean="0"/>
              <a:t>usr</a:t>
            </a:r>
            <a:endParaRPr lang="en-US" dirty="0" smtClean="0"/>
          </a:p>
          <a:p>
            <a:pPr marL="514350" indent="-514350">
              <a:buAutoNum type="alphaUcParenR"/>
            </a:pPr>
            <a:r>
              <a:rPr lang="en-US" dirty="0" smtClean="0"/>
              <a:t>printf &amp; pi</a:t>
            </a:r>
          </a:p>
        </p:txBody>
      </p:sp>
    </p:spTree>
    <p:extLst>
      <p:ext uri="{BB962C8B-B14F-4D97-AF65-F5344CB8AC3E}">
        <p14:creationId xmlns:p14="http://schemas.microsoft.com/office/powerpoint/2010/main" val="12178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181600" y="381000"/>
            <a:ext cx="3371469" cy="6477000"/>
            <a:chOff x="5181600" y="381000"/>
            <a:chExt cx="3371469" cy="6477000"/>
          </a:xfrm>
        </p:grpSpPr>
        <p:sp>
          <p:nvSpPr>
            <p:cNvPr id="56" name="Rectangle 55"/>
            <p:cNvSpPr/>
            <p:nvPr>
              <p:custDataLst>
                <p:tags r:id="rId24"/>
              </p:custDataLst>
            </p:nvPr>
          </p:nvSpPr>
          <p:spPr>
            <a:xfrm>
              <a:off x="6343269" y="914400"/>
              <a:ext cx="2209800" cy="4419600"/>
            </a:xfrm>
            <a:prstGeom prst="rect">
              <a:avLst/>
            </a:prstGeom>
            <a:solidFill>
              <a:schemeClr val="bg2"/>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accent1"/>
                  </a:solidFill>
                  <a:latin typeface="Consolas" pitchFamily="49" charset="0"/>
                </a:rPr>
                <a:t>40023C</a:t>
              </a:r>
              <a:r>
                <a:rPr lang="en-US" sz="2000" dirty="0">
                  <a:solidFill>
                    <a:schemeClr val="tx2"/>
                  </a:solidFill>
                  <a:latin typeface="Consolas" pitchFamily="49" charset="0"/>
                </a:rPr>
                <a:t>EF</a:t>
              </a:r>
              <a:endParaRPr lang="en-US" sz="2000" dirty="0" smtClean="0">
                <a:solidFill>
                  <a:schemeClr val="accent1"/>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smtClean="0">
                  <a:solidFill>
                    <a:schemeClr val="tx2">
                      <a:lumMod val="50000"/>
                    </a:schemeClr>
                  </a:solidFill>
                  <a:latin typeface="Consolas" pitchFamily="49" charset="0"/>
                </a:rPr>
                <a:t>3C041000</a:t>
              </a:r>
            </a:p>
            <a:p>
              <a:pPr algn="ctr">
                <a:lnSpc>
                  <a:spcPct val="80000"/>
                </a:lnSpc>
              </a:pPr>
              <a:r>
                <a:rPr lang="en-US" sz="2000" dirty="0" smtClean="0">
                  <a:solidFill>
                    <a:schemeClr val="tx2">
                      <a:lumMod val="50000"/>
                    </a:schemeClr>
                  </a:solidFill>
                  <a:latin typeface="Consolas" pitchFamily="49" charset="0"/>
                </a:rPr>
                <a:t>34040004</a:t>
              </a:r>
            </a:p>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accent1"/>
                  </a:solidFill>
                  <a:latin typeface="Consolas" pitchFamily="49" charset="0"/>
                </a:rPr>
                <a:t>40023C</a:t>
              </a:r>
              <a:r>
                <a:rPr lang="en-US" sz="2000" dirty="0">
                  <a:solidFill>
                    <a:schemeClr val="tx2"/>
                  </a:solidFill>
                  <a:latin typeface="Consolas" pitchFamily="49" charset="0"/>
                </a:rPr>
                <a:t>EF</a:t>
              </a:r>
              <a:endParaRPr lang="en-US" sz="2000" dirty="0" smtClean="0">
                <a:solidFill>
                  <a:schemeClr val="accent1"/>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21035000</a:t>
              </a:r>
            </a:p>
            <a:p>
              <a:pPr algn="ctr">
                <a:lnSpc>
                  <a:spcPct val="80000"/>
                </a:lnSpc>
              </a:pPr>
              <a:r>
                <a:rPr lang="en-US" sz="2000" dirty="0" smtClean="0">
                  <a:solidFill>
                    <a:schemeClr val="tx2">
                      <a:lumMod val="50000"/>
                    </a:schemeClr>
                  </a:solidFill>
                  <a:latin typeface="Consolas" pitchFamily="49" charset="0"/>
                </a:rPr>
                <a:t>1b80050c</a:t>
              </a:r>
            </a:p>
            <a:p>
              <a:pPr algn="ctr">
                <a:lnSpc>
                  <a:spcPct val="80000"/>
                </a:lnSpc>
              </a:pPr>
              <a:r>
                <a:rPr lang="en-US" sz="2000" dirty="0" smtClean="0">
                  <a:solidFill>
                    <a:schemeClr val="tx2">
                      <a:lumMod val="50000"/>
                    </a:schemeClr>
                  </a:solidFill>
                  <a:latin typeface="Consolas" pitchFamily="49" charset="0"/>
                </a:rPr>
                <a:t>8C048004</a:t>
              </a:r>
            </a:p>
            <a:p>
              <a:pPr algn="ctr">
                <a:lnSpc>
                  <a:spcPct val="80000"/>
                </a:lnSpc>
              </a:pPr>
              <a:r>
                <a:rPr lang="en-US" sz="2000" dirty="0" smtClean="0">
                  <a:solidFill>
                    <a:schemeClr val="tx2">
                      <a:lumMod val="50000"/>
                    </a:schemeClr>
                  </a:solidFill>
                  <a:latin typeface="Consolas" pitchFamily="49" charset="0"/>
                </a:rPr>
                <a:t>21047002</a:t>
              </a:r>
            </a:p>
            <a:p>
              <a:pPr algn="ctr">
                <a:lnSpc>
                  <a:spcPct val="80000"/>
                </a:lnSpc>
              </a:pPr>
              <a:r>
                <a:rPr lang="en-US" sz="2000" dirty="0" smtClean="0">
                  <a:solidFill>
                    <a:schemeClr val="accent4"/>
                  </a:solidFill>
                  <a:latin typeface="Consolas" pitchFamily="49" charset="0"/>
                </a:rPr>
                <a:t>400020</a:t>
              </a:r>
              <a:r>
                <a:rPr lang="en-US" sz="2000" dirty="0">
                  <a:solidFill>
                    <a:schemeClr val="tx2"/>
                  </a:solidFill>
                  <a:latin typeface="Consolas" pitchFamily="49" charset="0"/>
                </a:rPr>
                <a:t>EF</a:t>
              </a:r>
              <a:endParaRPr lang="en-US" sz="2000" dirty="0" smtClean="0">
                <a:solidFill>
                  <a:schemeClr val="accent4"/>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10201000</a:t>
              </a:r>
            </a:p>
            <a:p>
              <a:pPr algn="ctr">
                <a:lnSpc>
                  <a:spcPct val="80000"/>
                </a:lnSpc>
              </a:pPr>
              <a:r>
                <a:rPr lang="en-US" sz="2000" dirty="0" smtClean="0">
                  <a:solidFill>
                    <a:schemeClr val="tx2">
                      <a:lumMod val="50000"/>
                    </a:schemeClr>
                  </a:solidFill>
                  <a:latin typeface="Consolas" pitchFamily="49" charset="0"/>
                </a:rPr>
                <a:t>21040330</a:t>
              </a:r>
            </a:p>
            <a:p>
              <a:pPr algn="ctr">
                <a:lnSpc>
                  <a:spcPct val="80000"/>
                </a:lnSpc>
              </a:pPr>
              <a:r>
                <a:rPr lang="en-US" sz="2000" dirty="0" smtClean="0">
                  <a:solidFill>
                    <a:schemeClr val="tx2">
                      <a:lumMod val="50000"/>
                    </a:schemeClr>
                  </a:solidFill>
                  <a:latin typeface="Consolas" pitchFamily="49" charset="0"/>
                </a:rPr>
                <a:t>22500102</a:t>
              </a:r>
            </a:p>
            <a:p>
              <a:pPr algn="ctr">
                <a:lnSpc>
                  <a:spcPct val="80000"/>
                </a:lnSpc>
              </a:pPr>
              <a:r>
                <a:rPr lang="en-US" sz="2000" dirty="0" smtClean="0">
                  <a:solidFill>
                    <a:schemeClr val="tx2">
                      <a:lumMod val="50000"/>
                    </a:schemeClr>
                  </a:solidFill>
                  <a:latin typeface="Consolas" pitchFamily="49" charset="0"/>
                </a:rPr>
                <a:t>...</a:t>
              </a:r>
            </a:p>
          </p:txBody>
        </p:sp>
        <p:sp>
          <p:nvSpPr>
            <p:cNvPr id="55" name="Rectangle 54"/>
            <p:cNvSpPr/>
            <p:nvPr>
              <p:custDataLst>
                <p:tags r:id="rId25"/>
              </p:custDataLst>
            </p:nvPr>
          </p:nvSpPr>
          <p:spPr>
            <a:xfrm>
              <a:off x="6343269" y="685800"/>
              <a:ext cx="2209800" cy="617220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custDataLst>
                <p:tags r:id="rId26"/>
              </p:custDataLst>
            </p:nvPr>
          </p:nvSpPr>
          <p:spPr>
            <a:xfrm>
              <a:off x="6235118" y="381000"/>
              <a:ext cx="1544012" cy="523220"/>
            </a:xfrm>
            <a:prstGeom prst="rect">
              <a:avLst/>
            </a:prstGeom>
            <a:solidFill>
              <a:schemeClr val="bg2"/>
            </a:solidFill>
            <a:ln>
              <a:solidFill>
                <a:schemeClr val="accent6">
                  <a:lumMod val="50000"/>
                </a:schemeClr>
              </a:solidFill>
            </a:ln>
          </p:spPr>
          <p:txBody>
            <a:bodyPr wrap="none" rtlCol="0">
              <a:spAutoFit/>
            </a:bodyPr>
            <a:lstStyle/>
            <a:p>
              <a:r>
                <a:rPr lang="en-US" sz="2800" dirty="0" err="1" smtClean="0">
                  <a:solidFill>
                    <a:schemeClr val="accent6">
                      <a:lumMod val="50000"/>
                    </a:schemeClr>
                  </a:solidFill>
                </a:rPr>
                <a:t>sum.exe</a:t>
              </a:r>
              <a:endParaRPr lang="en-US" sz="2800" dirty="0" smtClean="0">
                <a:solidFill>
                  <a:schemeClr val="accent6">
                    <a:lumMod val="50000"/>
                  </a:schemeClr>
                </a:solidFill>
              </a:endParaRPr>
            </a:p>
          </p:txBody>
        </p:sp>
        <p:sp>
          <p:nvSpPr>
            <p:cNvPr id="75" name="TextBox 74"/>
            <p:cNvSpPr txBox="1"/>
            <p:nvPr/>
          </p:nvSpPr>
          <p:spPr>
            <a:xfrm>
              <a:off x="5181600" y="838200"/>
              <a:ext cx="1274708" cy="369332"/>
            </a:xfrm>
            <a:prstGeom prst="rect">
              <a:avLst/>
            </a:prstGeom>
            <a:noFill/>
          </p:spPr>
          <p:txBody>
            <a:bodyPr wrap="none" rtlCol="0">
              <a:spAutoFit/>
            </a:bodyPr>
            <a:lstStyle/>
            <a:p>
              <a:r>
                <a:rPr lang="en-US" dirty="0" smtClean="0">
                  <a:solidFill>
                    <a:schemeClr val="accent1"/>
                  </a:solidFill>
                </a:rPr>
                <a:t>0040 0000</a:t>
              </a:r>
              <a:endParaRPr lang="en-US" dirty="0">
                <a:solidFill>
                  <a:schemeClr val="accent1"/>
                </a:solidFill>
              </a:endParaRPr>
            </a:p>
          </p:txBody>
        </p:sp>
        <p:sp>
          <p:nvSpPr>
            <p:cNvPr id="76" name="TextBox 75"/>
            <p:cNvSpPr txBox="1"/>
            <p:nvPr/>
          </p:nvSpPr>
          <p:spPr>
            <a:xfrm>
              <a:off x="5181600" y="2526268"/>
              <a:ext cx="1274708" cy="369332"/>
            </a:xfrm>
            <a:prstGeom prst="rect">
              <a:avLst/>
            </a:prstGeom>
            <a:noFill/>
          </p:spPr>
          <p:txBody>
            <a:bodyPr wrap="none" rtlCol="0">
              <a:spAutoFit/>
            </a:bodyPr>
            <a:lstStyle/>
            <a:p>
              <a:r>
                <a:rPr lang="en-US" dirty="0" smtClean="0">
                  <a:solidFill>
                    <a:schemeClr val="accent1"/>
                  </a:solidFill>
                </a:rPr>
                <a:t>0040 0100</a:t>
              </a:r>
              <a:endParaRPr lang="en-US" dirty="0">
                <a:solidFill>
                  <a:schemeClr val="accent1"/>
                </a:solidFill>
              </a:endParaRPr>
            </a:p>
          </p:txBody>
        </p:sp>
        <p:sp>
          <p:nvSpPr>
            <p:cNvPr id="77" name="TextBox 76"/>
            <p:cNvSpPr txBox="1"/>
            <p:nvPr/>
          </p:nvSpPr>
          <p:spPr>
            <a:xfrm>
              <a:off x="5181600" y="4267200"/>
              <a:ext cx="1274708" cy="369332"/>
            </a:xfrm>
            <a:prstGeom prst="rect">
              <a:avLst/>
            </a:prstGeom>
            <a:noFill/>
          </p:spPr>
          <p:txBody>
            <a:bodyPr wrap="none" rtlCol="0">
              <a:spAutoFit/>
            </a:bodyPr>
            <a:lstStyle/>
            <a:p>
              <a:r>
                <a:rPr lang="en-US" dirty="0" smtClean="0">
                  <a:solidFill>
                    <a:schemeClr val="accent1"/>
                  </a:solidFill>
                </a:rPr>
                <a:t>0040 0200</a:t>
              </a:r>
              <a:endParaRPr lang="en-US" dirty="0">
                <a:solidFill>
                  <a:schemeClr val="accent1"/>
                </a:solidFill>
              </a:endParaRPr>
            </a:p>
          </p:txBody>
        </p:sp>
        <p:sp>
          <p:nvSpPr>
            <p:cNvPr id="78" name="TextBox 77"/>
            <p:cNvSpPr txBox="1"/>
            <p:nvPr/>
          </p:nvSpPr>
          <p:spPr>
            <a:xfrm>
              <a:off x="5181600" y="5257800"/>
              <a:ext cx="1274708" cy="369332"/>
            </a:xfrm>
            <a:prstGeom prst="rect">
              <a:avLst/>
            </a:prstGeom>
            <a:noFill/>
          </p:spPr>
          <p:txBody>
            <a:bodyPr wrap="none" rtlCol="0">
              <a:spAutoFit/>
            </a:bodyPr>
            <a:lstStyle/>
            <a:p>
              <a:r>
                <a:rPr lang="en-US" dirty="0" smtClean="0">
                  <a:solidFill>
                    <a:schemeClr val="accent2"/>
                  </a:solidFill>
                </a:rPr>
                <a:t>1000 0000</a:t>
              </a:r>
              <a:endParaRPr lang="en-US" dirty="0">
                <a:solidFill>
                  <a:schemeClr val="accent2"/>
                </a:solidFill>
              </a:endParaRPr>
            </a:p>
          </p:txBody>
        </p:sp>
        <p:sp>
          <p:nvSpPr>
            <p:cNvPr id="99" name="TextBox 98"/>
            <p:cNvSpPr txBox="1"/>
            <p:nvPr/>
          </p:nvSpPr>
          <p:spPr>
            <a:xfrm rot="16200000">
              <a:off x="5379959" y="3206179"/>
              <a:ext cx="764953" cy="369332"/>
            </a:xfrm>
            <a:prstGeom prst="rect">
              <a:avLst/>
            </a:prstGeom>
            <a:noFill/>
          </p:spPr>
          <p:txBody>
            <a:bodyPr wrap="none" tIns="0" bIns="0" rtlCol="0">
              <a:spAutoFit/>
            </a:bodyPr>
            <a:lstStyle/>
            <a:p>
              <a:r>
                <a:rPr lang="en-US" sz="2400" smtClean="0">
                  <a:solidFill>
                    <a:schemeClr val="accent1"/>
                  </a:solidFill>
                </a:rPr>
                <a:t>.</a:t>
              </a:r>
              <a:r>
                <a:rPr lang="en-US" sz="2400" dirty="0" smtClean="0">
                  <a:solidFill>
                    <a:schemeClr val="accent1"/>
                  </a:solidFill>
                </a:rPr>
                <a:t>text</a:t>
              </a:r>
              <a:endParaRPr lang="en-US" sz="2400" dirty="0">
                <a:solidFill>
                  <a:schemeClr val="accent1"/>
                </a:solidFill>
              </a:endParaRPr>
            </a:p>
          </p:txBody>
        </p:sp>
        <p:sp>
          <p:nvSpPr>
            <p:cNvPr id="100" name="TextBox 99"/>
            <p:cNvSpPr txBox="1"/>
            <p:nvPr/>
          </p:nvSpPr>
          <p:spPr>
            <a:xfrm rot="16200000">
              <a:off x="5413622" y="5665937"/>
              <a:ext cx="697627" cy="338554"/>
            </a:xfrm>
            <a:prstGeom prst="rect">
              <a:avLst/>
            </a:prstGeom>
            <a:noFill/>
          </p:spPr>
          <p:txBody>
            <a:bodyPr wrap="none" tIns="0" bIns="0" rtlCol="0">
              <a:spAutoFit/>
            </a:bodyPr>
            <a:lstStyle/>
            <a:p>
              <a:r>
                <a:rPr lang="en-US" sz="2200" dirty="0" smtClean="0">
                  <a:solidFill>
                    <a:schemeClr val="accent4"/>
                  </a:solidFill>
                  <a:latin typeface="Arial Narrow" charset="0"/>
                  <a:ea typeface="Arial Narrow" charset="0"/>
                  <a:cs typeface="Arial Narrow" charset="0"/>
                </a:rPr>
                <a:t>.</a:t>
              </a:r>
              <a:r>
                <a:rPr lang="en-US" sz="2200" dirty="0" smtClean="0">
                  <a:solidFill>
                    <a:schemeClr val="accent2"/>
                  </a:solidFill>
                  <a:latin typeface="Arial Narrow" charset="0"/>
                  <a:ea typeface="Arial Narrow" charset="0"/>
                  <a:cs typeface="Arial Narrow" charset="0"/>
                </a:rPr>
                <a:t>data</a:t>
              </a:r>
              <a:endParaRPr lang="en-US" sz="2200" dirty="0">
                <a:solidFill>
                  <a:schemeClr val="accent2"/>
                </a:solidFill>
                <a:latin typeface="Arial Narrow" charset="0"/>
                <a:ea typeface="Arial Narrow" charset="0"/>
                <a:cs typeface="Arial Narrow" charset="0"/>
              </a:endParaRPr>
            </a:p>
          </p:txBody>
        </p:sp>
      </p:grpSp>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7"/>
            </p:custDataLst>
          </p:nvPr>
        </p:nvSpPr>
        <p:spPr>
          <a:xfrm>
            <a:off x="152400" y="-76200"/>
            <a:ext cx="8839200" cy="533400"/>
          </a:xfrm>
        </p:spPr>
        <p:txBody>
          <a:bodyPr>
            <a:noAutofit/>
          </a:bodyPr>
          <a:lstStyle/>
          <a:p>
            <a:r>
              <a:rPr lang="en-US" sz="3200" dirty="0" smtClean="0"/>
              <a:t>Linker Example: Resolving an External </a:t>
            </a:r>
            <a:r>
              <a:rPr lang="en-US" sz="3200" dirty="0" err="1" smtClean="0"/>
              <a:t>Fn</a:t>
            </a:r>
            <a:r>
              <a:rPr lang="en-US" sz="3200" dirty="0" smtClean="0"/>
              <a:t> Call</a:t>
            </a:r>
            <a:endParaRPr lang="en-US" sz="3200" i="1" dirty="0"/>
          </a:p>
        </p:txBody>
      </p:sp>
      <p:sp>
        <p:nvSpPr>
          <p:cNvPr id="3" name="Slide Number Placeholder 2"/>
          <p:cNvSpPr>
            <a:spLocks noGrp="1"/>
          </p:cNvSpPr>
          <p:nvPr>
            <p:ph type="sldNum" sz="quarter" idx="12"/>
          </p:nvPr>
        </p:nvSpPr>
        <p:spPr/>
        <p:txBody>
          <a:bodyPr/>
          <a:lstStyle/>
          <a:p>
            <a:fld id="{DAD0A56F-BD0F-4BDF-9912-D1E89E9626C0}" type="slidenum">
              <a:rPr lang="en-US" smtClean="0"/>
              <a:t>31</a:t>
            </a:fld>
            <a:endParaRPr lang="en-US"/>
          </a:p>
        </p:txBody>
      </p:sp>
      <p:sp>
        <p:nvSpPr>
          <p:cNvPr id="4" name="Rectangle 3"/>
          <p:cNvSpPr/>
          <p:nvPr>
            <p:custDataLst>
              <p:tags r:id="rId8"/>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9"/>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10"/>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accent1"/>
                </a:solidFill>
                <a:latin typeface="Consolas" pitchFamily="49" charset="0"/>
              </a:rPr>
              <a:t>000000</a:t>
            </a:r>
            <a:r>
              <a:rPr lang="en-US" sz="2000" dirty="0">
                <a:solidFill>
                  <a:schemeClr val="tx2"/>
                </a:solidFill>
                <a:latin typeface="Consolas" pitchFamily="49" charset="0"/>
              </a:rPr>
              <a:t>EF</a:t>
            </a:r>
            <a:endParaRPr lang="en-US" sz="2000" dirty="0">
              <a:solidFill>
                <a:schemeClr val="accent1"/>
              </a:solidFill>
              <a:latin typeface="Consolas" pitchFamily="49" charset="0"/>
            </a:endParaRP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smtClean="0">
                <a:solidFill>
                  <a:schemeClr val="accent4"/>
                </a:solidFill>
                <a:latin typeface="Consolas" pitchFamily="49" charset="0"/>
              </a:rPr>
              <a:t>000000</a:t>
            </a:r>
            <a:r>
              <a:rPr lang="en-US" sz="2000" dirty="0">
                <a:solidFill>
                  <a:schemeClr val="tx2"/>
                </a:solidFill>
                <a:latin typeface="Consolas" pitchFamily="49" charset="0"/>
              </a:rPr>
              <a:t>EF</a:t>
            </a:r>
            <a:endParaRPr lang="en-US" sz="2000" dirty="0">
              <a:solidFill>
                <a:schemeClr val="accent4"/>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1"/>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dirty="0" smtClean="0">
                <a:solidFill>
                  <a:schemeClr val="tx2">
                    <a:lumMod val="50000"/>
                  </a:schemeClr>
                </a:solidFill>
                <a:latin typeface="Consolas" pitchFamily="49" charset="0"/>
              </a:rPr>
              <a:t>00 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accent1"/>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pi</a:t>
            </a:r>
          </a:p>
          <a:p>
            <a:pPr>
              <a:tabLst>
                <a:tab pos="1030288" algn="l"/>
              </a:tabLst>
            </a:pPr>
            <a:r>
              <a:rPr lang="en-US" sz="2000" dirty="0">
                <a:solidFill>
                  <a:schemeClr val="accent4"/>
                </a:solidFill>
                <a:latin typeface="Consolas" pitchFamily="49" charset="0"/>
              </a:rPr>
              <a:t>*UND* 	</a:t>
            </a:r>
            <a:r>
              <a:rPr lang="en-US" sz="2000" dirty="0" err="1" smtClean="0">
                <a:solidFill>
                  <a:schemeClr val="accent4"/>
                </a:solidFill>
                <a:latin typeface="Consolas" pitchFamily="49" charset="0"/>
              </a:rPr>
              <a:t>get_n</a:t>
            </a:r>
            <a:endParaRPr lang="en-US" sz="2000" dirty="0">
              <a:solidFill>
                <a:schemeClr val="accent4"/>
              </a:solidFill>
              <a:latin typeface="Consolas" pitchFamily="49" charset="0"/>
            </a:endParaRPr>
          </a:p>
        </p:txBody>
      </p:sp>
      <p:grpSp>
        <p:nvGrpSpPr>
          <p:cNvPr id="31" name="Group 30"/>
          <p:cNvGrpSpPr/>
          <p:nvPr/>
        </p:nvGrpSpPr>
        <p:grpSpPr>
          <a:xfrm>
            <a:off x="2819400" y="5105400"/>
            <a:ext cx="2362200" cy="1676400"/>
            <a:chOff x="2819400" y="5105400"/>
            <a:chExt cx="2362200" cy="1676400"/>
          </a:xfrm>
        </p:grpSpPr>
        <p:sp>
          <p:nvSpPr>
            <p:cNvPr id="27" name="Rectangle 26"/>
            <p:cNvSpPr/>
            <p:nvPr>
              <p:custDataLst>
                <p:tags r:id="rId20"/>
              </p:custDataLst>
            </p:nvPr>
          </p:nvSpPr>
          <p:spPr>
            <a:xfrm>
              <a:off x="2971800" y="5410200"/>
              <a:ext cx="2209800" cy="1371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custDataLst>
                <p:tags r:id="rId21"/>
              </p:custDataLst>
            </p:nvPr>
          </p:nvSpPr>
          <p:spPr>
            <a:xfrm>
              <a:off x="2819400" y="5105400"/>
              <a:ext cx="1284326" cy="523220"/>
            </a:xfrm>
            <a:prstGeom prst="rect">
              <a:avLst/>
            </a:prstGeom>
            <a:solidFill>
              <a:schemeClr val="bg2"/>
            </a:solidFill>
            <a:ln>
              <a:solidFill>
                <a:schemeClr val="accent1"/>
              </a:solidFill>
            </a:ln>
          </p:spPr>
          <p:txBody>
            <a:bodyPr wrap="none" rtlCol="0">
              <a:spAutoFit/>
            </a:bodyPr>
            <a:lstStyle/>
            <a:p>
              <a:r>
                <a:rPr lang="en-US" sz="2800" dirty="0" err="1" smtClean="0">
                  <a:solidFill>
                    <a:schemeClr val="accent1"/>
                  </a:solidFill>
                </a:rPr>
                <a:t>printf.o</a:t>
              </a:r>
              <a:endParaRPr lang="en-US" sz="2800" dirty="0" smtClean="0">
                <a:solidFill>
                  <a:schemeClr val="accent1"/>
                </a:solidFill>
              </a:endParaRPr>
            </a:p>
          </p:txBody>
        </p:sp>
        <p:sp>
          <p:nvSpPr>
            <p:cNvPr id="29" name="Rectangle 28"/>
            <p:cNvSpPr/>
            <p:nvPr>
              <p:custDataLst>
                <p:tags r:id="rId22"/>
              </p:custDataLst>
            </p:nvPr>
          </p:nvSpPr>
          <p:spPr>
            <a:xfrm>
              <a:off x="2971800" y="5715000"/>
              <a:ext cx="2209800" cy="381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30" name="Rectangle 29"/>
            <p:cNvSpPr/>
            <p:nvPr>
              <p:custDataLst>
                <p:tags r:id="rId23"/>
              </p:custDataLst>
            </p:nvPr>
          </p:nvSpPr>
          <p:spPr>
            <a:xfrm>
              <a:off x="2971800" y="6096000"/>
              <a:ext cx="2209800" cy="457200"/>
            </a:xfrm>
            <a:prstGeom prst="rect">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3C T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p:txBody>
        </p:sp>
      </p:gr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9" name="5-Point Star 8"/>
          <p:cNvSpPr/>
          <p:nvPr/>
        </p:nvSpPr>
        <p:spPr>
          <a:xfrm>
            <a:off x="1981200" y="12852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2040066" y="2438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58470"/>
            <a:ext cx="2794758" cy="923330"/>
          </a:xfrm>
          <a:prstGeom prst="rect">
            <a:avLst/>
          </a:prstGeom>
          <a:ln>
            <a:solidFill>
              <a:schemeClr val="accent1"/>
            </a:solidFill>
          </a:ln>
        </p:spPr>
        <p:txBody>
          <a:bodyPr wrap="square">
            <a:spAutoFit/>
          </a:bodyPr>
          <a:lstStyle/>
          <a:p>
            <a:r>
              <a:rPr lang="en-US" dirty="0" smtClean="0">
                <a:solidFill>
                  <a:schemeClr val="accent1"/>
                </a:solidFill>
              </a:rPr>
              <a:t>      JAL printf </a:t>
            </a:r>
            <a:r>
              <a:rPr lang="en-US" dirty="0" smtClean="0">
                <a:solidFill>
                  <a:schemeClr val="accent1"/>
                </a:solidFill>
                <a:sym typeface="Wingdings"/>
              </a:rPr>
              <a:t> </a:t>
            </a:r>
            <a:r>
              <a:rPr lang="en-US" dirty="0" smtClean="0">
                <a:solidFill>
                  <a:schemeClr val="accent1"/>
                </a:solidFill>
              </a:rPr>
              <a:t> JAL ??? </a:t>
            </a:r>
          </a:p>
          <a:p>
            <a:r>
              <a:rPr lang="en-US" dirty="0" smtClean="0">
                <a:solidFill>
                  <a:schemeClr val="accent1"/>
                </a:solidFill>
              </a:rPr>
              <a:t>Unresolved references to </a:t>
            </a:r>
          </a:p>
          <a:p>
            <a:r>
              <a:rPr lang="en-US" dirty="0">
                <a:solidFill>
                  <a:schemeClr val="accent1"/>
                </a:solidFill>
              </a:rPr>
              <a:t>p</a:t>
            </a:r>
            <a:r>
              <a:rPr lang="en-US" dirty="0" smtClean="0">
                <a:solidFill>
                  <a:schemeClr val="accent1"/>
                </a:solidFill>
              </a:rPr>
              <a:t>rintf and </a:t>
            </a:r>
            <a:r>
              <a:rPr lang="en-US" dirty="0" err="1" smtClean="0">
                <a:solidFill>
                  <a:schemeClr val="accent1"/>
                </a:solidFill>
              </a:rPr>
              <a:t>get_n</a:t>
            </a:r>
            <a:endParaRPr lang="en-US" dirty="0">
              <a:solidFill>
                <a:schemeClr val="accent1"/>
              </a:solidFill>
            </a:endParaRPr>
          </a:p>
        </p:txBody>
      </p:sp>
      <p:sp>
        <p:nvSpPr>
          <p:cNvPr id="57" name="Rectangle 56"/>
          <p:cNvSpPr/>
          <p:nvPr>
            <p:custDataLst>
              <p:tags r:id="rId12"/>
            </p:custDataLst>
          </p:nvPr>
        </p:nvSpPr>
        <p:spPr>
          <a:xfrm>
            <a:off x="6324600" y="5943600"/>
            <a:ext cx="2228469" cy="914400"/>
          </a:xfrm>
          <a:prstGeom prst="rect">
            <a:avLst/>
          </a:prstGeom>
          <a:solidFill>
            <a:schemeClr val="bg2"/>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smtClean="0">
                <a:solidFill>
                  <a:schemeClr val="tx2">
                    <a:lumMod val="50000"/>
                  </a:schemeClr>
                </a:solidFill>
                <a:latin typeface="Consolas" pitchFamily="49" charset="0"/>
              </a:rPr>
              <a:t>Entry:0040 0100</a:t>
            </a:r>
          </a:p>
          <a:p>
            <a:r>
              <a:rPr lang="en-US" sz="1900" dirty="0" smtClean="0">
                <a:solidFill>
                  <a:schemeClr val="tx2">
                    <a:lumMod val="50000"/>
                  </a:schemeClr>
                </a:solidFill>
                <a:latin typeface="Consolas" pitchFamily="49" charset="0"/>
              </a:rPr>
              <a:t>text: 0040 0000</a:t>
            </a:r>
          </a:p>
          <a:p>
            <a:r>
              <a:rPr lang="en-US" sz="1900" dirty="0" smtClean="0">
                <a:solidFill>
                  <a:schemeClr val="tx2">
                    <a:lumMod val="50000"/>
                  </a:schemeClr>
                </a:solidFill>
                <a:latin typeface="Consolas" pitchFamily="49" charset="0"/>
              </a:rPr>
              <a:t>data: 1000 0000</a:t>
            </a:r>
          </a:p>
        </p:txBody>
      </p:sp>
      <p:sp>
        <p:nvSpPr>
          <p:cNvPr id="59" name="Rectangle 58"/>
          <p:cNvSpPr/>
          <p:nvPr>
            <p:custDataLst>
              <p:tags r:id="rId13"/>
            </p:custDataLst>
          </p:nvPr>
        </p:nvSpPr>
        <p:spPr>
          <a:xfrm>
            <a:off x="6343269" y="5334000"/>
            <a:ext cx="2209800" cy="609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0000"/>
              </a:lnSpc>
            </a:pPr>
            <a:endParaRPr lang="en-US" sz="2000" dirty="0">
              <a:latin typeface="Consolas" pitchFamily="49" charset="0"/>
            </a:endParaRPr>
          </a:p>
        </p:txBody>
      </p:sp>
      <p:sp>
        <p:nvSpPr>
          <p:cNvPr id="87" name="TextBox 86"/>
          <p:cNvSpPr txBox="1"/>
          <p:nvPr/>
        </p:nvSpPr>
        <p:spPr>
          <a:xfrm rot="16200000">
            <a:off x="6177564" y="1606504"/>
            <a:ext cx="839140" cy="369332"/>
          </a:xfrm>
          <a:prstGeom prst="rect">
            <a:avLst/>
          </a:prstGeom>
          <a:noFill/>
          <a:ln>
            <a:solidFill>
              <a:srgbClr val="FF2F92"/>
            </a:solidFill>
          </a:ln>
        </p:spPr>
        <p:txBody>
          <a:bodyPr wrap="none" tIns="0" bIns="0" rtlCol="0">
            <a:spAutoFit/>
          </a:bodyPr>
          <a:lstStyle/>
          <a:p>
            <a:r>
              <a:rPr lang="en-US" sz="2400" dirty="0" smtClean="0">
                <a:solidFill>
                  <a:srgbClr val="FF2F92"/>
                </a:solidFill>
              </a:rPr>
              <a:t>math</a:t>
            </a:r>
            <a:endParaRPr lang="en-US" sz="2400" dirty="0">
              <a:solidFill>
                <a:srgbClr val="FF2F92"/>
              </a:solidFill>
            </a:endParaRPr>
          </a:p>
        </p:txBody>
      </p:sp>
      <p:sp>
        <p:nvSpPr>
          <p:cNvPr id="88" name="TextBox 87"/>
          <p:cNvSpPr txBox="1"/>
          <p:nvPr/>
        </p:nvSpPr>
        <p:spPr>
          <a:xfrm rot="16200000">
            <a:off x="6245384" y="3129627"/>
            <a:ext cx="809837" cy="369332"/>
          </a:xfrm>
          <a:prstGeom prst="rect">
            <a:avLst/>
          </a:prstGeom>
          <a:noFill/>
          <a:ln>
            <a:solidFill>
              <a:schemeClr val="accent3">
                <a:lumMod val="60000"/>
                <a:lumOff val="40000"/>
              </a:schemeClr>
            </a:solidFill>
          </a:ln>
        </p:spPr>
        <p:txBody>
          <a:bodyPr wrap="none" tIns="0" bIns="0" rtlCol="0">
            <a:spAutoFit/>
          </a:bodyPr>
          <a:lstStyle/>
          <a:p>
            <a:r>
              <a:rPr lang="en-US" sz="2400" dirty="0" smtClean="0">
                <a:solidFill>
                  <a:schemeClr val="accent3">
                    <a:lumMod val="60000"/>
                    <a:lumOff val="40000"/>
                  </a:schemeClr>
                </a:solidFill>
              </a:rPr>
              <a:t>main</a:t>
            </a:r>
            <a:endParaRPr lang="en-US" sz="2400" dirty="0">
              <a:solidFill>
                <a:schemeClr val="accent3">
                  <a:lumMod val="60000"/>
                  <a:lumOff val="40000"/>
                </a:schemeClr>
              </a:solidFill>
            </a:endParaRPr>
          </a:p>
        </p:txBody>
      </p:sp>
      <p:sp>
        <p:nvSpPr>
          <p:cNvPr id="89" name="TextBox 88"/>
          <p:cNvSpPr txBox="1"/>
          <p:nvPr/>
        </p:nvSpPr>
        <p:spPr>
          <a:xfrm rot="16200000">
            <a:off x="6209895" y="4501227"/>
            <a:ext cx="880819" cy="369332"/>
          </a:xfrm>
          <a:prstGeom prst="rect">
            <a:avLst/>
          </a:prstGeom>
          <a:noFill/>
          <a:ln>
            <a:solidFill>
              <a:schemeClr val="accent1"/>
            </a:solidFill>
          </a:ln>
        </p:spPr>
        <p:txBody>
          <a:bodyPr wrap="none" tIns="0" bIns="0" rtlCol="0">
            <a:spAutoFit/>
          </a:bodyPr>
          <a:lstStyle/>
          <a:p>
            <a:r>
              <a:rPr lang="en-US" sz="2400" dirty="0" err="1" smtClean="0">
                <a:solidFill>
                  <a:schemeClr val="accent1"/>
                </a:solidFill>
              </a:rPr>
              <a:t>printf</a:t>
            </a:r>
            <a:endParaRPr lang="en-US" sz="2400" dirty="0">
              <a:solidFill>
                <a:schemeClr val="accent1"/>
              </a:solidFill>
            </a:endParaRPr>
          </a:p>
        </p:txBody>
      </p:sp>
      <p:sp>
        <p:nvSpPr>
          <p:cNvPr id="94" name="TextBox 93"/>
          <p:cNvSpPr txBox="1"/>
          <p:nvPr/>
        </p:nvSpPr>
        <p:spPr>
          <a:xfrm rot="20697457">
            <a:off x="5248577" y="3856234"/>
            <a:ext cx="1100620" cy="338554"/>
          </a:xfrm>
          <a:prstGeom prst="rect">
            <a:avLst/>
          </a:prstGeom>
          <a:noFill/>
        </p:spPr>
        <p:txBody>
          <a:bodyPr wrap="square" rtlCol="0">
            <a:spAutoFit/>
          </a:bodyPr>
          <a:lstStyle/>
          <a:p>
            <a:r>
              <a:rPr lang="en-US" sz="1600" smtClean="0">
                <a:solidFill>
                  <a:schemeClr val="accent4"/>
                </a:solidFill>
              </a:rPr>
              <a:t>JAL </a:t>
            </a:r>
            <a:r>
              <a:rPr lang="en-US" sz="1600" dirty="0" err="1" smtClean="0">
                <a:solidFill>
                  <a:schemeClr val="accent4"/>
                </a:solidFill>
              </a:rPr>
              <a:t>get_n</a:t>
            </a:r>
            <a:endParaRPr lang="en-US" sz="1600" dirty="0" smtClean="0">
              <a:solidFill>
                <a:schemeClr val="accent4"/>
              </a:solidFill>
            </a:endParaRPr>
          </a:p>
        </p:txBody>
      </p:sp>
      <p:grpSp>
        <p:nvGrpSpPr>
          <p:cNvPr id="25" name="Group 24"/>
          <p:cNvGrpSpPr/>
          <p:nvPr/>
        </p:nvGrpSpPr>
        <p:grpSpPr>
          <a:xfrm>
            <a:off x="7996719" y="1168739"/>
            <a:ext cx="961611" cy="1570507"/>
            <a:chOff x="7996719" y="1168739"/>
            <a:chExt cx="961611" cy="1570507"/>
          </a:xfrm>
        </p:grpSpPr>
        <p:sp>
          <p:nvSpPr>
            <p:cNvPr id="98" name="TextBox 97"/>
            <p:cNvSpPr txBox="1"/>
            <p:nvPr/>
          </p:nvSpPr>
          <p:spPr>
            <a:xfrm rot="20068043">
              <a:off x="7996719" y="1168739"/>
              <a:ext cx="961610" cy="338554"/>
            </a:xfrm>
            <a:prstGeom prst="rect">
              <a:avLst/>
            </a:prstGeom>
            <a:noFill/>
          </p:spPr>
          <p:txBody>
            <a:bodyPr wrap="none" rtlCol="0">
              <a:spAutoFit/>
            </a:bodyPr>
            <a:lstStyle/>
            <a:p>
              <a:r>
                <a:rPr lang="en-US" sz="1600" dirty="0" smtClean="0">
                  <a:solidFill>
                    <a:schemeClr val="accent1"/>
                  </a:solidFill>
                </a:rPr>
                <a:t>JAL printf</a:t>
              </a:r>
            </a:p>
          </p:txBody>
        </p:sp>
        <p:sp>
          <p:nvSpPr>
            <p:cNvPr id="101" name="TextBox 100"/>
            <p:cNvSpPr txBox="1"/>
            <p:nvPr/>
          </p:nvSpPr>
          <p:spPr>
            <a:xfrm rot="20068043">
              <a:off x="7996720" y="2400692"/>
              <a:ext cx="961610" cy="338554"/>
            </a:xfrm>
            <a:prstGeom prst="rect">
              <a:avLst/>
            </a:prstGeom>
            <a:noFill/>
          </p:spPr>
          <p:txBody>
            <a:bodyPr wrap="none" rtlCol="0">
              <a:spAutoFit/>
            </a:bodyPr>
            <a:lstStyle/>
            <a:p>
              <a:r>
                <a:rPr lang="en-US" sz="1600" dirty="0" smtClean="0">
                  <a:solidFill>
                    <a:schemeClr val="accent1"/>
                  </a:solidFill>
                </a:rPr>
                <a:t>JAL printf</a:t>
              </a:r>
            </a:p>
          </p:txBody>
        </p:sp>
      </p:grpSp>
      <p:sp>
        <p:nvSpPr>
          <p:cNvPr id="102" name="Rectangle 101"/>
          <p:cNvSpPr/>
          <p:nvPr>
            <p:custDataLst>
              <p:tags r:id="rId14"/>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40,JAL,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accent4"/>
                </a:solidFill>
                <a:latin typeface="Consolas" pitchFamily="49" charset="0"/>
              </a:rPr>
              <a:t>54,JAL,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5"/>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6"/>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7"/>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accent1"/>
                  </a:solidFill>
                  <a:latin typeface="Consolas" pitchFamily="49" charset="0"/>
                </a:rPr>
                <a:t>000000</a:t>
              </a:r>
              <a:r>
                <a:rPr lang="en-US" sz="2000" dirty="0">
                  <a:solidFill>
                    <a:schemeClr val="tx2"/>
                  </a:solidFill>
                  <a:latin typeface="Consolas" pitchFamily="49" charset="0"/>
                </a:rPr>
                <a:t>EF</a:t>
              </a:r>
              <a:endParaRPr lang="en-US" sz="2000" dirty="0" smtClean="0">
                <a:solidFill>
                  <a:schemeClr val="accent1"/>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a:solidFill>
                    <a:schemeClr val="tx2">
                      <a:lumMod val="50000"/>
                    </a:schemeClr>
                  </a:solidFill>
                  <a:latin typeface="Consolas" pitchFamily="49" charset="0"/>
                </a:rPr>
                <a:t>00000B37</a:t>
              </a:r>
            </a:p>
            <a:p>
              <a:pPr algn="ctr">
                <a:lnSpc>
                  <a:spcPct val="80000"/>
                </a:lnSpc>
              </a:pPr>
              <a:r>
                <a:rPr lang="en-US" sz="2000" dirty="0" smtClean="0">
                  <a:solidFill>
                    <a:schemeClr val="tx2">
                      <a:lumMod val="50000"/>
                    </a:schemeClr>
                  </a:solidFill>
                  <a:latin typeface="Consolas" pitchFamily="49" charset="0"/>
                </a:rPr>
                <a:t>00028293</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8"/>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4"/>
                  </a:solidFill>
                  <a:latin typeface="Consolas" pitchFamily="49" charset="0"/>
                </a:rPr>
                <a:t>20 T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a:p>
              <a:r>
                <a:rPr lang="en-US" sz="2000" dirty="0" smtClean="0">
                  <a:solidFill>
                    <a:schemeClr val="tx2">
                      <a:lumMod val="50000"/>
                    </a:schemeClr>
                  </a:solidFill>
                  <a:latin typeface="Consolas" pitchFamily="49" charset="0"/>
                </a:rPr>
                <a:t>00 D	pi</a:t>
              </a:r>
            </a:p>
            <a:p>
              <a:r>
                <a:rPr lang="en-US" sz="2000" dirty="0" smtClean="0">
                  <a:solidFill>
                    <a:schemeClr val="tx2">
                      <a:lumMod val="50000"/>
                    </a:schemeClr>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p:txBody>
        </p:sp>
        <p:sp>
          <p:nvSpPr>
            <p:cNvPr id="53" name="5-Point Star 52"/>
            <p:cNvSpPr/>
            <p:nvPr/>
          </p:nvSpPr>
          <p:spPr>
            <a:xfrm>
              <a:off x="4648200" y="14376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9"/>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28,JAL, printf</a:t>
              </a:r>
            </a:p>
            <a:p>
              <a:endParaRPr lang="en-US" sz="2000" dirty="0">
                <a:solidFill>
                  <a:schemeClr val="tx2">
                    <a:lumMod val="50000"/>
                  </a:schemeClr>
                </a:solidFill>
                <a:latin typeface="Consolas" pitchFamily="49" charset="0"/>
              </a:endParaRPr>
            </a:p>
            <a:p>
              <a:endParaRPr lang="en-US" sz="2000" dirty="0" smtClean="0">
                <a:solidFill>
                  <a:schemeClr val="tx2">
                    <a:lumMod val="50000"/>
                  </a:schemeClr>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cxnSp>
        <p:nvCxnSpPr>
          <p:cNvPr id="109" name="Curved Connector 108"/>
          <p:cNvCxnSpPr/>
          <p:nvPr/>
        </p:nvCxnSpPr>
        <p:spPr>
          <a:xfrm rot="10800000">
            <a:off x="6730998" y="1111917"/>
            <a:ext cx="53171" cy="2894723"/>
          </a:xfrm>
          <a:prstGeom prst="bentConnector3">
            <a:avLst>
              <a:gd name="adj1" fmla="val 971723"/>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urved Connector 108"/>
          <p:cNvCxnSpPr>
            <a:stCxn id="157" idx="3"/>
            <a:endCxn id="149" idx="3"/>
          </p:cNvCxnSpPr>
          <p:nvPr/>
        </p:nvCxnSpPr>
        <p:spPr>
          <a:xfrm flipH="1">
            <a:off x="7995353" y="1550567"/>
            <a:ext cx="262599" cy="3504392"/>
          </a:xfrm>
          <a:prstGeom prst="bentConnector3">
            <a:avLst>
              <a:gd name="adj1" fmla="val -9135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rot="20068043">
            <a:off x="7775486" y="4935499"/>
            <a:ext cx="231154" cy="338554"/>
          </a:xfrm>
          <a:prstGeom prst="rect">
            <a:avLst/>
          </a:prstGeom>
          <a:noFill/>
        </p:spPr>
        <p:txBody>
          <a:bodyPr wrap="none" rtlCol="0">
            <a:spAutoFit/>
          </a:bodyPr>
          <a:lstStyle/>
          <a:p>
            <a:r>
              <a:rPr lang="en-US" sz="1600" smtClean="0">
                <a:solidFill>
                  <a:schemeClr val="accent1"/>
                </a:solidFill>
              </a:rPr>
              <a:t> </a:t>
            </a:r>
            <a:endParaRPr lang="en-US" sz="1600" dirty="0" smtClean="0">
              <a:solidFill>
                <a:schemeClr val="accent1"/>
              </a:solidFill>
            </a:endParaRPr>
          </a:p>
        </p:txBody>
      </p:sp>
      <p:cxnSp>
        <p:nvCxnSpPr>
          <p:cNvPr id="155" name="Curved Connector 108"/>
          <p:cNvCxnSpPr>
            <a:stCxn id="159" idx="3"/>
            <a:endCxn id="149" idx="3"/>
          </p:cNvCxnSpPr>
          <p:nvPr/>
        </p:nvCxnSpPr>
        <p:spPr>
          <a:xfrm flipH="1">
            <a:off x="7995353" y="2819745"/>
            <a:ext cx="210313" cy="2235214"/>
          </a:xfrm>
          <a:prstGeom prst="bentConnector3">
            <a:avLst>
              <a:gd name="adj1" fmla="val -11406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rot="20068043">
            <a:off x="8038085" y="1431107"/>
            <a:ext cx="231154" cy="338554"/>
          </a:xfrm>
          <a:prstGeom prst="rect">
            <a:avLst/>
          </a:prstGeom>
          <a:noFill/>
        </p:spPr>
        <p:txBody>
          <a:bodyPr wrap="none" rtlCol="0">
            <a:spAutoFit/>
          </a:bodyPr>
          <a:lstStyle/>
          <a:p>
            <a:r>
              <a:rPr lang="en-US" sz="1600" smtClean="0">
                <a:solidFill>
                  <a:schemeClr val="accent1"/>
                </a:solidFill>
              </a:rPr>
              <a:t> </a:t>
            </a:r>
            <a:endParaRPr lang="en-US" sz="1600" dirty="0" smtClean="0">
              <a:solidFill>
                <a:schemeClr val="accent1"/>
              </a:solidFill>
            </a:endParaRPr>
          </a:p>
        </p:txBody>
      </p:sp>
      <p:sp>
        <p:nvSpPr>
          <p:cNvPr id="159" name="TextBox 158"/>
          <p:cNvSpPr txBox="1"/>
          <p:nvPr/>
        </p:nvSpPr>
        <p:spPr>
          <a:xfrm rot="20068043">
            <a:off x="7985799" y="2700285"/>
            <a:ext cx="231154" cy="338554"/>
          </a:xfrm>
          <a:prstGeom prst="rect">
            <a:avLst/>
          </a:prstGeom>
          <a:noFill/>
        </p:spPr>
        <p:txBody>
          <a:bodyPr wrap="none" rtlCol="0">
            <a:spAutoFit/>
          </a:bodyPr>
          <a:lstStyle/>
          <a:p>
            <a:r>
              <a:rPr lang="en-US" sz="1600" dirty="0" smtClean="0">
                <a:solidFill>
                  <a:schemeClr val="accent1"/>
                </a:solidFill>
              </a:rPr>
              <a:t> </a:t>
            </a:r>
          </a:p>
        </p:txBody>
      </p:sp>
      <p:sp>
        <p:nvSpPr>
          <p:cNvPr id="11" name="TextBox 10"/>
          <p:cNvSpPr txBox="1"/>
          <p:nvPr/>
        </p:nvSpPr>
        <p:spPr>
          <a:xfrm>
            <a:off x="6367910" y="5306895"/>
            <a:ext cx="2185159" cy="646331"/>
          </a:xfrm>
          <a:prstGeom prst="rect">
            <a:avLst/>
          </a:prstGeom>
          <a:solidFill>
            <a:schemeClr val="bg2"/>
          </a:solidFill>
          <a:ln>
            <a:solidFill>
              <a:schemeClr val="accent6">
                <a:lumMod val="50000"/>
              </a:schemeClr>
            </a:solidFill>
          </a:ln>
        </p:spPr>
        <p:txBody>
          <a:bodyPr wrap="square" rtlCol="0">
            <a:spAutoFit/>
          </a:bodyPr>
          <a:lstStyle/>
          <a:p>
            <a:pPr algn="ctr"/>
            <a:r>
              <a:rPr lang="en-US" i="1" dirty="0">
                <a:solidFill>
                  <a:schemeClr val="accent2"/>
                </a:solidFill>
              </a:rPr>
              <a:t>g</a:t>
            </a:r>
            <a:r>
              <a:rPr lang="en-US" i="1" dirty="0" smtClean="0">
                <a:solidFill>
                  <a:schemeClr val="accent2"/>
                </a:solidFill>
              </a:rPr>
              <a:t>lobal variables</a:t>
            </a:r>
          </a:p>
          <a:p>
            <a:pPr algn="ctr"/>
            <a:r>
              <a:rPr lang="en-US" i="1" dirty="0" smtClean="0">
                <a:solidFill>
                  <a:schemeClr val="accent2"/>
                </a:solidFill>
              </a:rPr>
              <a:t> go here (later)</a:t>
            </a:r>
            <a:endParaRPr lang="en-US" i="1" dirty="0">
              <a:solidFill>
                <a:schemeClr val="accent2"/>
              </a:solidFill>
            </a:endParaRPr>
          </a:p>
        </p:txBody>
      </p:sp>
      <p:sp>
        <p:nvSpPr>
          <p:cNvPr id="12" name="Down Arrow 11"/>
          <p:cNvSpPr/>
          <p:nvPr/>
        </p:nvSpPr>
        <p:spPr>
          <a:xfrm>
            <a:off x="5593158" y="1207532"/>
            <a:ext cx="338555" cy="6858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9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7" grpId="0" animBg="1"/>
      <p:bldP spid="59" grpId="0" animBg="1"/>
      <p:bldP spid="87" grpId="0" animBg="1"/>
      <p:bldP spid="88" grpId="0" animBg="1"/>
      <p:bldP spid="89" grpId="0" animBg="1"/>
      <p:bldP spid="94" grpId="0"/>
      <p:bldP spid="149" grpId="0"/>
      <p:bldP spid="157" grpId="0"/>
      <p:bldP spid="159" grpId="0"/>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7"/>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8"/>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9"/>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accent1"/>
                </a:solidFill>
                <a:latin typeface="Consolas" pitchFamily="49" charset="0"/>
              </a:rPr>
              <a:t>000000</a:t>
            </a:r>
            <a:r>
              <a:rPr lang="en-US" sz="2000" dirty="0">
                <a:solidFill>
                  <a:schemeClr val="tx2"/>
                </a:solidFill>
                <a:latin typeface="Consolas" pitchFamily="49" charset="0"/>
              </a:rPr>
              <a:t>EF</a:t>
            </a:r>
            <a:endParaRPr lang="en-US" sz="2000" dirty="0">
              <a:solidFill>
                <a:schemeClr val="accent1"/>
              </a:solidFill>
              <a:latin typeface="Consolas" pitchFamily="49" charset="0"/>
            </a:endParaRP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smtClean="0">
                <a:solidFill>
                  <a:schemeClr val="accent4"/>
                </a:solidFill>
                <a:latin typeface="Consolas" pitchFamily="49" charset="0"/>
              </a:rPr>
              <a:t>000000</a:t>
            </a:r>
            <a:r>
              <a:rPr lang="en-US" sz="2000" dirty="0">
                <a:solidFill>
                  <a:schemeClr val="tx2"/>
                </a:solidFill>
                <a:latin typeface="Consolas" pitchFamily="49" charset="0"/>
              </a:rPr>
              <a:t>EF</a:t>
            </a:r>
            <a:endParaRPr lang="en-US" sz="2000" dirty="0">
              <a:solidFill>
                <a:schemeClr val="accent4"/>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0"/>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dirty="0" smtClean="0">
                <a:solidFill>
                  <a:schemeClr val="tx2">
                    <a:lumMod val="50000"/>
                  </a:schemeClr>
                </a:solidFill>
                <a:latin typeface="Consolas" pitchFamily="49" charset="0"/>
              </a:rPr>
              <a:t>00 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accent1"/>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a:t>
            </a:r>
            <a:r>
              <a:rPr lang="en-US" sz="2000" dirty="0" smtClean="0">
                <a:solidFill>
                  <a:schemeClr val="accent6">
                    <a:lumMod val="50000"/>
                  </a:schemeClr>
                </a:solidFill>
                <a:latin typeface="Consolas" pitchFamily="49" charset="0"/>
              </a:rPr>
              <a:t>pi</a:t>
            </a:r>
          </a:p>
          <a:p>
            <a:pPr>
              <a:tabLst>
                <a:tab pos="1030288" algn="l"/>
              </a:tabLst>
            </a:pPr>
            <a:r>
              <a:rPr lang="en-US" sz="2000" dirty="0">
                <a:solidFill>
                  <a:schemeClr val="accent1"/>
                </a:solidFill>
                <a:latin typeface="Consolas" pitchFamily="49" charset="0"/>
              </a:rPr>
              <a:t>*UND* 	</a:t>
            </a:r>
            <a:r>
              <a:rPr lang="en-US" sz="2000" dirty="0" err="1" smtClean="0">
                <a:solidFill>
                  <a:schemeClr val="accent1"/>
                </a:solidFill>
                <a:latin typeface="Consolas" pitchFamily="49" charset="0"/>
              </a:rPr>
              <a:t>get_n</a:t>
            </a:r>
            <a:endParaRPr lang="en-US" sz="2000" dirty="0">
              <a:solidFill>
                <a:schemeClr val="accent1"/>
              </a:solidFill>
              <a:latin typeface="Consolas" pitchFamily="49" charset="0"/>
            </a:endParaRPr>
          </a:p>
        </p:txBody>
      </p:sp>
      <p:grpSp>
        <p:nvGrpSpPr>
          <p:cNvPr id="31" name="Group 30"/>
          <p:cNvGrpSpPr/>
          <p:nvPr/>
        </p:nvGrpSpPr>
        <p:grpSpPr>
          <a:xfrm>
            <a:off x="2819400" y="5105400"/>
            <a:ext cx="2362200" cy="1676400"/>
            <a:chOff x="2819400" y="5105400"/>
            <a:chExt cx="2362200" cy="1676400"/>
          </a:xfrm>
        </p:grpSpPr>
        <p:sp>
          <p:nvSpPr>
            <p:cNvPr id="27" name="Rectangle 26"/>
            <p:cNvSpPr/>
            <p:nvPr>
              <p:custDataLst>
                <p:tags r:id="rId17"/>
              </p:custDataLst>
            </p:nvPr>
          </p:nvSpPr>
          <p:spPr>
            <a:xfrm>
              <a:off x="2971800" y="5410200"/>
              <a:ext cx="2209800" cy="1371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custDataLst>
                <p:tags r:id="rId18"/>
              </p:custDataLst>
            </p:nvPr>
          </p:nvSpPr>
          <p:spPr>
            <a:xfrm>
              <a:off x="2819400" y="5105400"/>
              <a:ext cx="1284326" cy="523220"/>
            </a:xfrm>
            <a:prstGeom prst="rect">
              <a:avLst/>
            </a:prstGeom>
            <a:solidFill>
              <a:schemeClr val="bg2"/>
            </a:solidFill>
            <a:ln>
              <a:solidFill>
                <a:schemeClr val="accent1"/>
              </a:solidFill>
            </a:ln>
          </p:spPr>
          <p:txBody>
            <a:bodyPr wrap="none" rtlCol="0">
              <a:spAutoFit/>
            </a:bodyPr>
            <a:lstStyle/>
            <a:p>
              <a:r>
                <a:rPr lang="en-US" sz="2800" dirty="0" err="1" smtClean="0">
                  <a:solidFill>
                    <a:schemeClr val="accent1"/>
                  </a:solidFill>
                </a:rPr>
                <a:t>printf.o</a:t>
              </a:r>
              <a:endParaRPr lang="en-US" sz="2800" dirty="0" smtClean="0">
                <a:solidFill>
                  <a:schemeClr val="accent1"/>
                </a:solidFill>
              </a:endParaRPr>
            </a:p>
          </p:txBody>
        </p:sp>
        <p:sp>
          <p:nvSpPr>
            <p:cNvPr id="29" name="Rectangle 28"/>
            <p:cNvSpPr/>
            <p:nvPr>
              <p:custDataLst>
                <p:tags r:id="rId19"/>
              </p:custDataLst>
            </p:nvPr>
          </p:nvSpPr>
          <p:spPr>
            <a:xfrm>
              <a:off x="2971800" y="5715000"/>
              <a:ext cx="2209800" cy="381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30" name="Rectangle 29"/>
            <p:cNvSpPr/>
            <p:nvPr>
              <p:custDataLst>
                <p:tags r:id="rId20"/>
              </p:custDataLst>
            </p:nvPr>
          </p:nvSpPr>
          <p:spPr>
            <a:xfrm>
              <a:off x="2971800" y="6096000"/>
              <a:ext cx="2209800" cy="457200"/>
            </a:xfrm>
            <a:prstGeom prst="rect">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3C T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p:txBody>
        </p:sp>
      </p:gr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9" name="5-Point Star 8"/>
          <p:cNvSpPr/>
          <p:nvPr/>
        </p:nvSpPr>
        <p:spPr>
          <a:xfrm>
            <a:off x="1981200" y="12852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2040066" y="2438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58470"/>
            <a:ext cx="2794758" cy="923330"/>
          </a:xfrm>
          <a:prstGeom prst="rect">
            <a:avLst/>
          </a:prstGeom>
          <a:ln>
            <a:solidFill>
              <a:schemeClr val="accent1"/>
            </a:solidFill>
          </a:ln>
        </p:spPr>
        <p:txBody>
          <a:bodyPr wrap="square">
            <a:spAutoFit/>
          </a:bodyPr>
          <a:lstStyle/>
          <a:p>
            <a:r>
              <a:rPr lang="en-US" dirty="0" smtClean="0">
                <a:solidFill>
                  <a:schemeClr val="accent1"/>
                </a:solidFill>
              </a:rPr>
              <a:t>      JAL printf </a:t>
            </a:r>
            <a:r>
              <a:rPr lang="en-US" dirty="0" smtClean="0">
                <a:solidFill>
                  <a:schemeClr val="accent1"/>
                </a:solidFill>
                <a:sym typeface="Wingdings"/>
              </a:rPr>
              <a:t> </a:t>
            </a:r>
            <a:r>
              <a:rPr lang="en-US" dirty="0" smtClean="0">
                <a:solidFill>
                  <a:schemeClr val="accent1"/>
                </a:solidFill>
              </a:rPr>
              <a:t> JAL ??? </a:t>
            </a:r>
          </a:p>
          <a:p>
            <a:r>
              <a:rPr lang="en-US" dirty="0" smtClean="0">
                <a:solidFill>
                  <a:schemeClr val="accent1"/>
                </a:solidFill>
              </a:rPr>
              <a:t>Unresolved references to </a:t>
            </a:r>
          </a:p>
          <a:p>
            <a:r>
              <a:rPr lang="en-US" dirty="0">
                <a:solidFill>
                  <a:schemeClr val="accent1"/>
                </a:solidFill>
              </a:rPr>
              <a:t>p</a:t>
            </a:r>
            <a:r>
              <a:rPr lang="en-US" dirty="0" smtClean="0">
                <a:solidFill>
                  <a:schemeClr val="accent1"/>
                </a:solidFill>
              </a:rPr>
              <a:t>rintf and </a:t>
            </a:r>
            <a:r>
              <a:rPr lang="en-US" dirty="0" err="1" smtClean="0">
                <a:solidFill>
                  <a:schemeClr val="accent1"/>
                </a:solidFill>
              </a:rPr>
              <a:t>get_n</a:t>
            </a:r>
            <a:endParaRPr lang="en-US" dirty="0">
              <a:solidFill>
                <a:schemeClr val="accent1"/>
              </a:solidFill>
            </a:endParaRPr>
          </a:p>
        </p:txBody>
      </p:sp>
      <p:sp>
        <p:nvSpPr>
          <p:cNvPr id="102" name="Rectangle 101"/>
          <p:cNvSpPr/>
          <p:nvPr>
            <p:custDataLst>
              <p:tags r:id="rId11"/>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40,JAL,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accent4"/>
                </a:solidFill>
                <a:latin typeface="Consolas" pitchFamily="49" charset="0"/>
              </a:rPr>
              <a:t>54,JAL,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2"/>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3"/>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4"/>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accent1"/>
                  </a:solidFill>
                  <a:latin typeface="Consolas" pitchFamily="49" charset="0"/>
                </a:rPr>
                <a:t>000000</a:t>
              </a:r>
              <a:r>
                <a:rPr lang="en-US" sz="2000" dirty="0">
                  <a:solidFill>
                    <a:schemeClr val="tx2"/>
                  </a:solidFill>
                  <a:latin typeface="Consolas" pitchFamily="49" charset="0"/>
                </a:rPr>
                <a:t>EF</a:t>
              </a:r>
              <a:endParaRPr lang="en-US" sz="2000" dirty="0" smtClean="0">
                <a:solidFill>
                  <a:schemeClr val="accent1"/>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a:solidFill>
                    <a:schemeClr val="tx2">
                      <a:lumMod val="50000"/>
                    </a:schemeClr>
                  </a:solidFill>
                  <a:latin typeface="Consolas" pitchFamily="49" charset="0"/>
                </a:rPr>
                <a:t>00000B37</a:t>
              </a:r>
              <a:endParaRPr lang="en-US" sz="2000" dirty="0" smtClean="0">
                <a:solidFill>
                  <a:schemeClr val="tx2">
                    <a:lumMod val="50000"/>
                  </a:schemeClr>
                </a:solidFill>
                <a:latin typeface="Consolas" pitchFamily="49" charset="0"/>
              </a:endParaRPr>
            </a:p>
            <a:p>
              <a:pPr algn="ctr">
                <a:lnSpc>
                  <a:spcPct val="80000"/>
                </a:lnSpc>
              </a:pPr>
              <a:r>
                <a:rPr lang="en-US" sz="2000" dirty="0">
                  <a:solidFill>
                    <a:schemeClr val="tx2">
                      <a:lumMod val="50000"/>
                    </a:schemeClr>
                  </a:solidFill>
                  <a:latin typeface="Consolas" pitchFamily="49" charset="0"/>
                </a:rPr>
                <a:t>00028293</a:t>
              </a:r>
              <a:endParaRPr lang="en-US" sz="2000" dirty="0" smtClean="0">
                <a:solidFill>
                  <a:schemeClr val="tx2">
                    <a:lumMod val="50000"/>
                  </a:schemeClr>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5"/>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4"/>
                  </a:solidFill>
                  <a:latin typeface="Consolas" pitchFamily="49" charset="0"/>
                </a:rPr>
                <a:t>20 T	</a:t>
              </a:r>
              <a:r>
                <a:rPr lang="en-US" sz="2000" dirty="0" err="1">
                  <a:solidFill>
                    <a:schemeClr val="accent4"/>
                  </a:solidFill>
                  <a:latin typeface="Consolas" pitchFamily="49" charset="0"/>
                </a:rPr>
                <a:t>get_n</a:t>
              </a:r>
              <a:endParaRPr lang="en-US" sz="2000" dirty="0">
                <a:solidFill>
                  <a:schemeClr val="accent4"/>
                </a:solidFill>
                <a:latin typeface="Consolas" pitchFamily="49" charset="0"/>
              </a:endParaRPr>
            </a:p>
            <a:p>
              <a:r>
                <a:rPr lang="en-US" sz="2000" dirty="0" smtClean="0">
                  <a:solidFill>
                    <a:schemeClr val="tx2">
                      <a:lumMod val="50000"/>
                    </a:schemeClr>
                  </a:solidFill>
                  <a:latin typeface="Consolas" pitchFamily="49" charset="0"/>
                </a:rPr>
                <a:t>00 D	</a:t>
              </a:r>
              <a:r>
                <a:rPr lang="en-US" sz="2000" dirty="0" smtClean="0">
                  <a:solidFill>
                    <a:schemeClr val="accent6">
                      <a:lumMod val="50000"/>
                    </a:schemeClr>
                  </a:solidFill>
                  <a:latin typeface="Consolas" pitchFamily="49" charset="0"/>
                </a:rPr>
                <a:t>pi</a:t>
              </a:r>
            </a:p>
            <a:p>
              <a:r>
                <a:rPr lang="en-US" sz="2000" dirty="0" smtClean="0">
                  <a:solidFill>
                    <a:schemeClr val="tx2">
                      <a:lumMod val="50000"/>
                    </a:schemeClr>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p:txBody>
        </p:sp>
        <p:sp>
          <p:nvSpPr>
            <p:cNvPr id="53" name="5-Point Star 52"/>
            <p:cNvSpPr/>
            <p:nvPr/>
          </p:nvSpPr>
          <p:spPr>
            <a:xfrm>
              <a:off x="4648200" y="14376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6"/>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28,JAL, printf</a:t>
              </a:r>
            </a:p>
            <a:p>
              <a:endParaRPr lang="en-US" sz="2000" dirty="0">
                <a:solidFill>
                  <a:schemeClr val="tx2">
                    <a:lumMod val="50000"/>
                  </a:schemeClr>
                </a:solidFill>
                <a:latin typeface="Consolas" pitchFamily="49" charset="0"/>
              </a:endParaRPr>
            </a:p>
            <a:p>
              <a:endParaRPr lang="en-US" sz="2000" dirty="0" smtClean="0">
                <a:solidFill>
                  <a:schemeClr val="tx2">
                    <a:lumMod val="50000"/>
                  </a:schemeClr>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sp>
        <p:nvSpPr>
          <p:cNvPr id="17" name="Title 16"/>
          <p:cNvSpPr>
            <a:spLocks noGrp="1"/>
          </p:cNvSpPr>
          <p:nvPr>
            <p:ph type="title"/>
          </p:nvPr>
        </p:nvSpPr>
        <p:spPr>
          <a:xfrm>
            <a:off x="91440" y="26983"/>
            <a:ext cx="8961120" cy="647393"/>
          </a:xfrm>
        </p:spPr>
        <p:txBody>
          <a:bodyPr>
            <a:normAutofit fontScale="90000"/>
          </a:bodyPr>
          <a:lstStyle/>
          <a:p>
            <a:pPr algn="r"/>
            <a:r>
              <a:rPr lang="en-US" dirty="0" err="1" smtClean="0"/>
              <a:t>iClicker</a:t>
            </a:r>
            <a:r>
              <a:rPr lang="en-US" dirty="0" smtClean="0"/>
              <a:t> Question 2</a:t>
            </a:r>
            <a:endParaRPr lang="en-US" dirty="0"/>
          </a:p>
        </p:txBody>
      </p:sp>
      <p:sp>
        <p:nvSpPr>
          <p:cNvPr id="66" name="Slide Number Placeholder 3"/>
          <p:cNvSpPr>
            <a:spLocks noGrp="1"/>
          </p:cNvSpPr>
          <p:nvPr>
            <p:ph type="sldNum" sz="quarter" idx="10"/>
          </p:nvPr>
        </p:nvSpPr>
        <p:spPr>
          <a:xfrm>
            <a:off x="8686800" y="6253357"/>
            <a:ext cx="457200" cy="604647"/>
          </a:xfrm>
        </p:spPr>
        <p:txBody>
          <a:bodyPr/>
          <a:lstStyle/>
          <a:p>
            <a:r>
              <a:rPr lang="en-US" dirty="0" smtClean="0"/>
              <a:t>22</a:t>
            </a:r>
            <a:endParaRPr lang="en-US" dirty="0"/>
          </a:p>
        </p:txBody>
      </p:sp>
      <p:sp>
        <p:nvSpPr>
          <p:cNvPr id="38" name="Content Placeholder 2"/>
          <p:cNvSpPr txBox="1">
            <a:spLocks/>
          </p:cNvSpPr>
          <p:nvPr/>
        </p:nvSpPr>
        <p:spPr>
          <a:xfrm>
            <a:off x="5562600" y="1141756"/>
            <a:ext cx="3428857" cy="5106643"/>
          </a:xfrm>
          <a:prstGeom prst="rect">
            <a:avLst/>
          </a:prstGeom>
        </p:spPr>
        <p:txBody>
          <a:bodyPr vert="horz" lIns="91440" tIns="45720" rIns="91440" bIns="45720" rtlCol="0">
            <a:normAutofit fontScale="92500" lnSpcReduction="20000"/>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dirty="0" smtClean="0"/>
              <a:t>Which which 2 symbols are currently assigned the same location?</a:t>
            </a:r>
          </a:p>
          <a:p>
            <a:endParaRPr lang="en-US" dirty="0" smtClean="0"/>
          </a:p>
          <a:p>
            <a:pPr marL="514350" indent="-514350">
              <a:buFont typeface="Arial" charset="0"/>
              <a:buAutoNum type="alphaUcParenR"/>
            </a:pPr>
            <a:r>
              <a:rPr lang="en-US" dirty="0" smtClean="0"/>
              <a:t> main &amp; printf</a:t>
            </a:r>
          </a:p>
          <a:p>
            <a:pPr marL="514350" indent="-514350">
              <a:buFont typeface="Arial" charset="0"/>
              <a:buAutoNum type="alphaUcParenR"/>
            </a:pPr>
            <a:r>
              <a:rPr lang="en-US" dirty="0" err="1" smtClean="0"/>
              <a:t>usrid</a:t>
            </a:r>
            <a:r>
              <a:rPr lang="en-US" dirty="0" smtClean="0"/>
              <a:t> &amp; pi</a:t>
            </a:r>
          </a:p>
          <a:p>
            <a:pPr marL="514350" indent="-514350">
              <a:buFont typeface="Arial" charset="0"/>
              <a:buAutoNum type="alphaUcParenR"/>
            </a:pPr>
            <a:r>
              <a:rPr lang="en-US" dirty="0" err="1"/>
              <a:t>g</a:t>
            </a:r>
            <a:r>
              <a:rPr lang="en-US" dirty="0" err="1" smtClean="0"/>
              <a:t>et_n</a:t>
            </a:r>
            <a:r>
              <a:rPr lang="en-US" dirty="0" smtClean="0"/>
              <a:t> &amp; printf</a:t>
            </a:r>
          </a:p>
          <a:p>
            <a:pPr marL="514350" indent="-514350">
              <a:buFont typeface="Arial" charset="0"/>
              <a:buAutoNum type="alphaUcParenR"/>
            </a:pPr>
            <a:r>
              <a:rPr lang="en-US" dirty="0" smtClean="0"/>
              <a:t>main </a:t>
            </a:r>
            <a:r>
              <a:rPr lang="en-US" smtClean="0"/>
              <a:t>&amp; usrid</a:t>
            </a:r>
            <a:endParaRPr lang="en-US" dirty="0" smtClean="0"/>
          </a:p>
          <a:p>
            <a:pPr marL="514350" indent="-514350">
              <a:buFont typeface="Arial" charset="0"/>
              <a:buAutoNum type="alphaUcParenR"/>
            </a:pPr>
            <a:r>
              <a:rPr lang="en-US" dirty="0" smtClean="0"/>
              <a:t>main &amp; pi</a:t>
            </a:r>
          </a:p>
        </p:txBody>
      </p:sp>
    </p:spTree>
    <p:extLst>
      <p:ext uri="{BB962C8B-B14F-4D97-AF65-F5344CB8AC3E}">
        <p14:creationId xmlns:p14="http://schemas.microsoft.com/office/powerpoint/2010/main" val="2037484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181600" y="381000"/>
            <a:ext cx="3371469" cy="6477000"/>
            <a:chOff x="5181600" y="381000"/>
            <a:chExt cx="3371469" cy="6477000"/>
          </a:xfrm>
        </p:grpSpPr>
        <p:sp>
          <p:nvSpPr>
            <p:cNvPr id="56" name="Rectangle 55"/>
            <p:cNvSpPr/>
            <p:nvPr>
              <p:custDataLst>
                <p:tags r:id="rId19"/>
              </p:custDataLst>
            </p:nvPr>
          </p:nvSpPr>
          <p:spPr>
            <a:xfrm>
              <a:off x="6343269" y="914400"/>
              <a:ext cx="2209800" cy="4419600"/>
            </a:xfrm>
            <a:prstGeom prst="rect">
              <a:avLst/>
            </a:prstGeom>
            <a:solidFill>
              <a:schemeClr val="bg2"/>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tx2">
                      <a:lumMod val="50000"/>
                    </a:schemeClr>
                  </a:solidFill>
                  <a:latin typeface="Consolas" pitchFamily="49" charset="0"/>
                </a:rPr>
                <a:t>40023C</a:t>
              </a:r>
              <a:r>
                <a:rPr lang="en-US" sz="2000" dirty="0">
                  <a:solidFill>
                    <a:schemeClr val="tx2"/>
                  </a:solidFill>
                  <a:latin typeface="Consolas" pitchFamily="49" charset="0"/>
                </a:rPr>
                <a:t>EF</a:t>
              </a:r>
              <a:endParaRPr lang="en-US" sz="2000" dirty="0" smtClean="0">
                <a:solidFill>
                  <a:schemeClr val="tx2">
                    <a:lumMod val="50000"/>
                  </a:schemeClr>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smtClean="0">
                  <a:solidFill>
                    <a:schemeClr val="accent2"/>
                  </a:solidFill>
                  <a:latin typeface="Consolas" pitchFamily="49" charset="0"/>
                </a:rPr>
                <a:t>10000</a:t>
              </a:r>
              <a:r>
                <a:rPr lang="en-US" sz="2000" dirty="0">
                  <a:solidFill>
                    <a:schemeClr val="tx2">
                      <a:lumMod val="50000"/>
                    </a:schemeClr>
                  </a:solidFill>
                  <a:latin typeface="Consolas" pitchFamily="49" charset="0"/>
                </a:rPr>
                <a:t>B</a:t>
              </a:r>
              <a:r>
                <a:rPr lang="en-US" sz="2000" dirty="0" smtClean="0">
                  <a:solidFill>
                    <a:schemeClr val="tx2">
                      <a:lumMod val="50000"/>
                    </a:schemeClr>
                  </a:solidFill>
                  <a:latin typeface="Consolas" pitchFamily="49" charset="0"/>
                </a:rPr>
                <a:t>37</a:t>
              </a:r>
              <a:endParaRPr lang="en-US" sz="2000" dirty="0" smtClean="0">
                <a:solidFill>
                  <a:schemeClr val="accent2"/>
                </a:solidFill>
                <a:latin typeface="Consolas" pitchFamily="49" charset="0"/>
              </a:endParaRPr>
            </a:p>
            <a:p>
              <a:pPr algn="ctr">
                <a:lnSpc>
                  <a:spcPct val="80000"/>
                </a:lnSpc>
              </a:pPr>
              <a:r>
                <a:rPr lang="en-US" sz="2000" dirty="0" smtClean="0">
                  <a:solidFill>
                    <a:schemeClr val="accent2"/>
                  </a:solidFill>
                  <a:latin typeface="Consolas" pitchFamily="49" charset="0"/>
                </a:rPr>
                <a:t>004</a:t>
              </a:r>
              <a:r>
                <a:rPr lang="en-US" sz="2000" dirty="0" smtClean="0">
                  <a:solidFill>
                    <a:schemeClr val="tx2">
                      <a:lumMod val="50000"/>
                    </a:schemeClr>
                  </a:solidFill>
                  <a:latin typeface="Consolas" pitchFamily="49" charset="0"/>
                </a:rPr>
                <a:t>28293</a:t>
              </a:r>
              <a:endParaRPr lang="en-US" sz="2000" dirty="0" smtClean="0">
                <a:solidFill>
                  <a:schemeClr val="accent2"/>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40023C</a:t>
              </a:r>
              <a:r>
                <a:rPr lang="en-US" sz="2000" dirty="0">
                  <a:solidFill>
                    <a:schemeClr val="tx2"/>
                  </a:solidFill>
                  <a:latin typeface="Consolas" pitchFamily="49" charset="0"/>
                </a:rPr>
                <a:t>EF</a:t>
              </a:r>
              <a:endParaRPr lang="en-US" sz="2000" dirty="0" smtClean="0">
                <a:solidFill>
                  <a:schemeClr val="tx2">
                    <a:lumMod val="50000"/>
                  </a:schemeClr>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21035000</a:t>
              </a:r>
            </a:p>
            <a:p>
              <a:pPr algn="ctr">
                <a:lnSpc>
                  <a:spcPct val="80000"/>
                </a:lnSpc>
              </a:pPr>
              <a:r>
                <a:rPr lang="en-US" sz="2000" dirty="0" smtClean="0">
                  <a:solidFill>
                    <a:schemeClr val="tx2">
                      <a:lumMod val="50000"/>
                    </a:schemeClr>
                  </a:solidFill>
                  <a:latin typeface="Consolas" pitchFamily="49" charset="0"/>
                </a:rPr>
                <a:t>1b80050c</a:t>
              </a:r>
            </a:p>
            <a:p>
              <a:pPr algn="ctr">
                <a:lnSpc>
                  <a:spcPct val="80000"/>
                </a:lnSpc>
              </a:pPr>
              <a:r>
                <a:rPr lang="en-US" sz="2000" dirty="0" smtClean="0">
                  <a:solidFill>
                    <a:schemeClr val="tx2">
                      <a:lumMod val="50000"/>
                    </a:schemeClr>
                  </a:solidFill>
                  <a:latin typeface="Consolas" pitchFamily="49" charset="0"/>
                </a:rPr>
                <a:t>8C048004</a:t>
              </a:r>
            </a:p>
            <a:p>
              <a:pPr algn="ctr">
                <a:lnSpc>
                  <a:spcPct val="80000"/>
                </a:lnSpc>
              </a:pPr>
              <a:r>
                <a:rPr lang="en-US" sz="2000" dirty="0" smtClean="0">
                  <a:solidFill>
                    <a:schemeClr val="tx2">
                      <a:lumMod val="50000"/>
                    </a:schemeClr>
                  </a:solidFill>
                  <a:latin typeface="Consolas" pitchFamily="49" charset="0"/>
                </a:rPr>
                <a:t>21047002</a:t>
              </a:r>
            </a:p>
            <a:p>
              <a:pPr algn="ctr">
                <a:lnSpc>
                  <a:spcPct val="80000"/>
                </a:lnSpc>
              </a:pPr>
              <a:r>
                <a:rPr lang="en-US" sz="2000" dirty="0" smtClean="0">
                  <a:solidFill>
                    <a:schemeClr val="tx2">
                      <a:lumMod val="50000"/>
                    </a:schemeClr>
                  </a:solidFill>
                  <a:latin typeface="Consolas" pitchFamily="49" charset="0"/>
                </a:rPr>
                <a:t>400020</a:t>
              </a:r>
              <a:r>
                <a:rPr lang="en-US" sz="2000" dirty="0">
                  <a:solidFill>
                    <a:schemeClr val="tx2"/>
                  </a:solidFill>
                  <a:latin typeface="Consolas" pitchFamily="49" charset="0"/>
                </a:rPr>
                <a:t>EF</a:t>
              </a:r>
              <a:endParaRPr lang="en-US" sz="2000" dirty="0" smtClean="0">
                <a:solidFill>
                  <a:schemeClr val="tx2">
                    <a:lumMod val="50000"/>
                  </a:schemeClr>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10201000</a:t>
              </a:r>
            </a:p>
            <a:p>
              <a:pPr algn="ctr">
                <a:lnSpc>
                  <a:spcPct val="80000"/>
                </a:lnSpc>
              </a:pPr>
              <a:r>
                <a:rPr lang="en-US" sz="2000" dirty="0" smtClean="0">
                  <a:solidFill>
                    <a:schemeClr val="tx2">
                      <a:lumMod val="50000"/>
                    </a:schemeClr>
                  </a:solidFill>
                  <a:latin typeface="Consolas" pitchFamily="49" charset="0"/>
                </a:rPr>
                <a:t>21040330</a:t>
              </a:r>
            </a:p>
            <a:p>
              <a:pPr algn="ctr">
                <a:lnSpc>
                  <a:spcPct val="80000"/>
                </a:lnSpc>
              </a:pPr>
              <a:r>
                <a:rPr lang="en-US" sz="2000" dirty="0" smtClean="0">
                  <a:solidFill>
                    <a:schemeClr val="tx2">
                      <a:lumMod val="50000"/>
                    </a:schemeClr>
                  </a:solidFill>
                  <a:latin typeface="Consolas" pitchFamily="49" charset="0"/>
                </a:rPr>
                <a:t>22500102</a:t>
              </a:r>
            </a:p>
            <a:p>
              <a:pPr algn="ctr">
                <a:lnSpc>
                  <a:spcPct val="80000"/>
                </a:lnSpc>
              </a:pPr>
              <a:r>
                <a:rPr lang="en-US" sz="2000" dirty="0" smtClean="0">
                  <a:solidFill>
                    <a:schemeClr val="tx2">
                      <a:lumMod val="50000"/>
                    </a:schemeClr>
                  </a:solidFill>
                  <a:latin typeface="Consolas" pitchFamily="49" charset="0"/>
                </a:rPr>
                <a:t>...</a:t>
              </a:r>
            </a:p>
          </p:txBody>
        </p:sp>
        <p:sp>
          <p:nvSpPr>
            <p:cNvPr id="55" name="Rectangle 54"/>
            <p:cNvSpPr/>
            <p:nvPr>
              <p:custDataLst>
                <p:tags r:id="rId20"/>
              </p:custDataLst>
            </p:nvPr>
          </p:nvSpPr>
          <p:spPr>
            <a:xfrm>
              <a:off x="6343269" y="685800"/>
              <a:ext cx="2209800" cy="617220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custDataLst>
                <p:tags r:id="rId21"/>
              </p:custDataLst>
            </p:nvPr>
          </p:nvSpPr>
          <p:spPr>
            <a:xfrm>
              <a:off x="6235118" y="381000"/>
              <a:ext cx="1544012" cy="523220"/>
            </a:xfrm>
            <a:prstGeom prst="rect">
              <a:avLst/>
            </a:prstGeom>
            <a:solidFill>
              <a:schemeClr val="bg2"/>
            </a:solidFill>
            <a:ln>
              <a:solidFill>
                <a:schemeClr val="accent6">
                  <a:lumMod val="50000"/>
                </a:schemeClr>
              </a:solidFill>
            </a:ln>
          </p:spPr>
          <p:txBody>
            <a:bodyPr wrap="none" rtlCol="0">
              <a:spAutoFit/>
            </a:bodyPr>
            <a:lstStyle/>
            <a:p>
              <a:r>
                <a:rPr lang="en-US" sz="2800" dirty="0" err="1" smtClean="0">
                  <a:solidFill>
                    <a:schemeClr val="accent6">
                      <a:lumMod val="50000"/>
                    </a:schemeClr>
                  </a:solidFill>
                </a:rPr>
                <a:t>sum.exe</a:t>
              </a:r>
              <a:endParaRPr lang="en-US" sz="2800" dirty="0" smtClean="0">
                <a:solidFill>
                  <a:schemeClr val="accent6">
                    <a:lumMod val="50000"/>
                  </a:schemeClr>
                </a:solidFill>
              </a:endParaRPr>
            </a:p>
          </p:txBody>
        </p:sp>
        <p:sp>
          <p:nvSpPr>
            <p:cNvPr id="75" name="TextBox 74"/>
            <p:cNvSpPr txBox="1"/>
            <p:nvPr/>
          </p:nvSpPr>
          <p:spPr>
            <a:xfrm>
              <a:off x="5181600" y="838200"/>
              <a:ext cx="1274708" cy="369332"/>
            </a:xfrm>
            <a:prstGeom prst="rect">
              <a:avLst/>
            </a:prstGeom>
            <a:noFill/>
          </p:spPr>
          <p:txBody>
            <a:bodyPr wrap="none" rtlCol="0">
              <a:spAutoFit/>
            </a:bodyPr>
            <a:lstStyle/>
            <a:p>
              <a:r>
                <a:rPr lang="en-US" dirty="0" smtClean="0">
                  <a:solidFill>
                    <a:schemeClr val="accent1"/>
                  </a:solidFill>
                </a:rPr>
                <a:t>0040 0000</a:t>
              </a:r>
              <a:endParaRPr lang="en-US" dirty="0">
                <a:solidFill>
                  <a:schemeClr val="accent1"/>
                </a:solidFill>
              </a:endParaRPr>
            </a:p>
          </p:txBody>
        </p:sp>
        <p:sp>
          <p:nvSpPr>
            <p:cNvPr id="76" name="TextBox 75"/>
            <p:cNvSpPr txBox="1"/>
            <p:nvPr/>
          </p:nvSpPr>
          <p:spPr>
            <a:xfrm>
              <a:off x="5181600" y="2526268"/>
              <a:ext cx="1274708" cy="369332"/>
            </a:xfrm>
            <a:prstGeom prst="rect">
              <a:avLst/>
            </a:prstGeom>
            <a:noFill/>
          </p:spPr>
          <p:txBody>
            <a:bodyPr wrap="none" rtlCol="0">
              <a:spAutoFit/>
            </a:bodyPr>
            <a:lstStyle/>
            <a:p>
              <a:r>
                <a:rPr lang="en-US" dirty="0" smtClean="0">
                  <a:solidFill>
                    <a:schemeClr val="accent1"/>
                  </a:solidFill>
                </a:rPr>
                <a:t>0040 0100</a:t>
              </a:r>
              <a:endParaRPr lang="en-US" dirty="0">
                <a:solidFill>
                  <a:schemeClr val="accent1"/>
                </a:solidFill>
              </a:endParaRPr>
            </a:p>
          </p:txBody>
        </p:sp>
        <p:sp>
          <p:nvSpPr>
            <p:cNvPr id="77" name="TextBox 76"/>
            <p:cNvSpPr txBox="1"/>
            <p:nvPr/>
          </p:nvSpPr>
          <p:spPr>
            <a:xfrm>
              <a:off x="5181600" y="4267200"/>
              <a:ext cx="1274708" cy="369332"/>
            </a:xfrm>
            <a:prstGeom prst="rect">
              <a:avLst/>
            </a:prstGeom>
            <a:noFill/>
          </p:spPr>
          <p:txBody>
            <a:bodyPr wrap="none" rtlCol="0">
              <a:spAutoFit/>
            </a:bodyPr>
            <a:lstStyle/>
            <a:p>
              <a:r>
                <a:rPr lang="en-US" dirty="0" smtClean="0">
                  <a:solidFill>
                    <a:schemeClr val="accent1"/>
                  </a:solidFill>
                </a:rPr>
                <a:t>0040 0200</a:t>
              </a:r>
              <a:endParaRPr lang="en-US" dirty="0">
                <a:solidFill>
                  <a:schemeClr val="accent1"/>
                </a:solidFill>
              </a:endParaRPr>
            </a:p>
          </p:txBody>
        </p:sp>
        <p:sp>
          <p:nvSpPr>
            <p:cNvPr id="78" name="TextBox 77"/>
            <p:cNvSpPr txBox="1"/>
            <p:nvPr/>
          </p:nvSpPr>
          <p:spPr>
            <a:xfrm>
              <a:off x="5181600" y="5257800"/>
              <a:ext cx="1274708" cy="369332"/>
            </a:xfrm>
            <a:prstGeom prst="rect">
              <a:avLst/>
            </a:prstGeom>
            <a:noFill/>
          </p:spPr>
          <p:txBody>
            <a:bodyPr wrap="none" rtlCol="0">
              <a:spAutoFit/>
            </a:bodyPr>
            <a:lstStyle/>
            <a:p>
              <a:r>
                <a:rPr lang="en-US" dirty="0" smtClean="0">
                  <a:solidFill>
                    <a:schemeClr val="accent2"/>
                  </a:solidFill>
                </a:rPr>
                <a:t>1000 0000</a:t>
              </a:r>
              <a:endParaRPr lang="en-US" dirty="0">
                <a:solidFill>
                  <a:schemeClr val="accent2"/>
                </a:solidFill>
              </a:endParaRPr>
            </a:p>
          </p:txBody>
        </p:sp>
        <p:sp>
          <p:nvSpPr>
            <p:cNvPr id="99" name="TextBox 98"/>
            <p:cNvSpPr txBox="1"/>
            <p:nvPr/>
          </p:nvSpPr>
          <p:spPr>
            <a:xfrm rot="16200000">
              <a:off x="5379959" y="3206179"/>
              <a:ext cx="764953" cy="369332"/>
            </a:xfrm>
            <a:prstGeom prst="rect">
              <a:avLst/>
            </a:prstGeom>
            <a:noFill/>
          </p:spPr>
          <p:txBody>
            <a:bodyPr wrap="none" tIns="0" bIns="0" rtlCol="0">
              <a:spAutoFit/>
            </a:bodyPr>
            <a:lstStyle/>
            <a:p>
              <a:r>
                <a:rPr lang="en-US" sz="2400" smtClean="0">
                  <a:solidFill>
                    <a:schemeClr val="accent1"/>
                  </a:solidFill>
                </a:rPr>
                <a:t>.</a:t>
              </a:r>
              <a:r>
                <a:rPr lang="en-US" sz="2400" dirty="0" smtClean="0">
                  <a:solidFill>
                    <a:schemeClr val="accent1"/>
                  </a:solidFill>
                </a:rPr>
                <a:t>text</a:t>
              </a:r>
              <a:endParaRPr lang="en-US" sz="2400" dirty="0">
                <a:solidFill>
                  <a:schemeClr val="accent1"/>
                </a:solidFill>
              </a:endParaRPr>
            </a:p>
          </p:txBody>
        </p:sp>
        <p:sp>
          <p:nvSpPr>
            <p:cNvPr id="100" name="TextBox 99"/>
            <p:cNvSpPr txBox="1"/>
            <p:nvPr/>
          </p:nvSpPr>
          <p:spPr>
            <a:xfrm rot="16200000">
              <a:off x="5413622" y="5665937"/>
              <a:ext cx="697627" cy="338554"/>
            </a:xfrm>
            <a:prstGeom prst="rect">
              <a:avLst/>
            </a:prstGeom>
            <a:noFill/>
          </p:spPr>
          <p:txBody>
            <a:bodyPr wrap="none" tIns="0" bIns="0" rtlCol="0">
              <a:spAutoFit/>
            </a:bodyPr>
            <a:lstStyle/>
            <a:p>
              <a:r>
                <a:rPr lang="en-US" sz="2200" dirty="0" smtClean="0">
                  <a:solidFill>
                    <a:schemeClr val="accent4"/>
                  </a:solidFill>
                  <a:latin typeface="Arial Narrow" charset="0"/>
                  <a:ea typeface="Arial Narrow" charset="0"/>
                  <a:cs typeface="Arial Narrow" charset="0"/>
                </a:rPr>
                <a:t>.</a:t>
              </a:r>
              <a:r>
                <a:rPr lang="en-US" sz="2200" dirty="0" smtClean="0">
                  <a:solidFill>
                    <a:schemeClr val="accent2"/>
                  </a:solidFill>
                  <a:latin typeface="Arial Narrow" charset="0"/>
                  <a:ea typeface="Arial Narrow" charset="0"/>
                  <a:cs typeface="Arial Narrow" charset="0"/>
                </a:rPr>
                <a:t>data</a:t>
              </a:r>
              <a:endParaRPr lang="en-US" sz="2200" dirty="0">
                <a:solidFill>
                  <a:schemeClr val="accent2"/>
                </a:solidFill>
                <a:latin typeface="Arial Narrow" charset="0"/>
                <a:ea typeface="Arial Narrow" charset="0"/>
                <a:cs typeface="Arial Narrow" charset="0"/>
              </a:endParaRPr>
            </a:p>
          </p:txBody>
        </p:sp>
      </p:grpSp>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7"/>
            </p:custDataLst>
          </p:nvPr>
        </p:nvSpPr>
        <p:spPr>
          <a:xfrm>
            <a:off x="152400" y="-76200"/>
            <a:ext cx="8839200" cy="533400"/>
          </a:xfrm>
        </p:spPr>
        <p:txBody>
          <a:bodyPr>
            <a:noAutofit/>
          </a:bodyPr>
          <a:lstStyle/>
          <a:p>
            <a:r>
              <a:rPr lang="en-US" sz="3600" dirty="0" smtClean="0"/>
              <a:t>Linker Example: Loading a Global Variable</a:t>
            </a:r>
            <a:endParaRPr lang="en-US" sz="3600" i="1" dirty="0"/>
          </a:p>
        </p:txBody>
      </p:sp>
      <p:sp>
        <p:nvSpPr>
          <p:cNvPr id="3" name="Slide Number Placeholder 2"/>
          <p:cNvSpPr>
            <a:spLocks noGrp="1"/>
          </p:cNvSpPr>
          <p:nvPr>
            <p:ph type="sldNum" sz="quarter" idx="12"/>
          </p:nvPr>
        </p:nvSpPr>
        <p:spPr/>
        <p:txBody>
          <a:bodyPr/>
          <a:lstStyle/>
          <a:p>
            <a:fld id="{DAD0A56F-BD0F-4BDF-9912-D1E89E9626C0}" type="slidenum">
              <a:rPr lang="en-US" smtClean="0"/>
              <a:t>33</a:t>
            </a:fld>
            <a:endParaRPr lang="en-US"/>
          </a:p>
        </p:txBody>
      </p:sp>
      <p:sp>
        <p:nvSpPr>
          <p:cNvPr id="4" name="Rectangle 3"/>
          <p:cNvSpPr/>
          <p:nvPr>
            <p:custDataLst>
              <p:tags r:id="rId8"/>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9"/>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10"/>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000000</a:t>
            </a:r>
            <a:r>
              <a:rPr lang="en-US" sz="2000" dirty="0">
                <a:solidFill>
                  <a:schemeClr val="tx2"/>
                </a:solidFill>
                <a:latin typeface="Consolas" pitchFamily="49" charset="0"/>
              </a:rPr>
              <a:t>EF</a:t>
            </a:r>
            <a:endParaRPr lang="en-US" sz="2000" dirty="0">
              <a:solidFill>
                <a:schemeClr val="tx2">
                  <a:lumMod val="50000"/>
                </a:schemeClr>
              </a:solidFill>
              <a:latin typeface="Consolas" pitchFamily="49" charset="0"/>
            </a:endParaRP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smtClean="0">
                <a:solidFill>
                  <a:schemeClr val="tx2">
                    <a:lumMod val="50000"/>
                  </a:schemeClr>
                </a:solidFill>
                <a:latin typeface="Consolas" pitchFamily="49" charset="0"/>
              </a:rPr>
              <a:t>000000</a:t>
            </a:r>
            <a:r>
              <a:rPr lang="en-US" sz="2000" dirty="0">
                <a:solidFill>
                  <a:schemeClr val="tx2"/>
                </a:solidFill>
                <a:latin typeface="Consolas" pitchFamily="49" charset="0"/>
              </a:rPr>
              <a:t>EF</a:t>
            </a:r>
            <a:endParaRPr lang="en-US" sz="2000" dirty="0">
              <a:solidFill>
                <a:schemeClr val="tx2">
                  <a:lumMod val="50000"/>
                </a:schemeClr>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1"/>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b="1" dirty="0" smtClean="0">
                <a:solidFill>
                  <a:schemeClr val="tx2">
                    <a:lumMod val="50000"/>
                  </a:schemeClr>
                </a:solidFill>
                <a:latin typeface="Consolas" pitchFamily="49" charset="0"/>
              </a:rPr>
              <a:t>00 D	</a:t>
            </a:r>
            <a:r>
              <a:rPr lang="en-US" sz="2000" b="1" dirty="0" err="1" smtClean="0">
                <a:solidFill>
                  <a:schemeClr val="tx2">
                    <a:lumMod val="50000"/>
                  </a:schemeClr>
                </a:solidFill>
                <a:latin typeface="Consolas" pitchFamily="49" charset="0"/>
              </a:rPr>
              <a:t>usrid</a:t>
            </a:r>
            <a:endParaRPr lang="en-US" sz="2000" b="1" dirty="0" smtClean="0">
              <a:solidFill>
                <a:schemeClr val="tx2">
                  <a:lumMod val="50000"/>
                </a:schemeClr>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printf</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pi</a:t>
            </a:r>
          </a:p>
          <a:p>
            <a:pPr>
              <a:tabLst>
                <a:tab pos="1030288" algn="l"/>
              </a:tabLst>
            </a:pPr>
            <a:r>
              <a:rPr lang="en-US" sz="2000" dirty="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get_n</a:t>
            </a:r>
            <a:endParaRPr lang="en-US" sz="2000" dirty="0">
              <a:solidFill>
                <a:schemeClr val="tx2">
                  <a:lumMod val="50000"/>
                </a:schemeClr>
              </a:solidFill>
              <a:latin typeface="Consolas" pitchFamily="49" charset="0"/>
            </a:endParaRPr>
          </a:p>
        </p:txBody>
      </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399" y="5858470"/>
            <a:ext cx="3745689" cy="923330"/>
          </a:xfrm>
          <a:prstGeom prst="rect">
            <a:avLst/>
          </a:prstGeom>
          <a:ln>
            <a:solidFill>
              <a:schemeClr val="accent1"/>
            </a:solidFill>
          </a:ln>
        </p:spPr>
        <p:txBody>
          <a:bodyPr wrap="square">
            <a:spAutoFit/>
          </a:bodyPr>
          <a:lstStyle/>
          <a:p>
            <a:r>
              <a:rPr lang="en-US" dirty="0" smtClean="0">
                <a:solidFill>
                  <a:schemeClr val="accent2"/>
                </a:solidFill>
              </a:rPr>
              <a:t>      </a:t>
            </a:r>
            <a:r>
              <a:rPr lang="en-US" dirty="0">
                <a:solidFill>
                  <a:schemeClr val="accent2"/>
                </a:solidFill>
              </a:rPr>
              <a:t>LA = </a:t>
            </a:r>
            <a:r>
              <a:rPr lang="en-US" dirty="0" smtClean="0">
                <a:solidFill>
                  <a:schemeClr val="accent2"/>
                </a:solidFill>
              </a:rPr>
              <a:t>LUI/ADDI  </a:t>
            </a:r>
            <a:r>
              <a:rPr lang="en-US" dirty="0">
                <a:solidFill>
                  <a:schemeClr val="accent2"/>
                </a:solidFill>
              </a:rPr>
              <a:t>”</a:t>
            </a:r>
            <a:r>
              <a:rPr lang="en-US" dirty="0" err="1" smtClean="0">
                <a:solidFill>
                  <a:schemeClr val="accent2"/>
                </a:solidFill>
              </a:rPr>
              <a:t>usrid</a:t>
            </a:r>
            <a:r>
              <a:rPr lang="en-US" dirty="0" smtClean="0">
                <a:solidFill>
                  <a:schemeClr val="accent2"/>
                </a:solidFill>
              </a:rPr>
              <a:t>” </a:t>
            </a:r>
            <a:r>
              <a:rPr lang="en-US" dirty="0">
                <a:solidFill>
                  <a:schemeClr val="accent2"/>
                </a:solidFill>
                <a:sym typeface="Wingdings"/>
              </a:rPr>
              <a:t> </a:t>
            </a:r>
            <a:r>
              <a:rPr lang="en-US" dirty="0">
                <a:solidFill>
                  <a:schemeClr val="accent2"/>
                </a:solidFill>
              </a:rPr>
              <a:t>???</a:t>
            </a:r>
          </a:p>
          <a:p>
            <a:r>
              <a:rPr lang="en-US" dirty="0" smtClean="0">
                <a:solidFill>
                  <a:schemeClr val="accent1"/>
                </a:solidFill>
              </a:rPr>
              <a:t>Unresolved references to </a:t>
            </a:r>
            <a:r>
              <a:rPr lang="en-US" dirty="0" err="1" smtClean="0">
                <a:solidFill>
                  <a:schemeClr val="accent1"/>
                </a:solidFill>
              </a:rPr>
              <a:t>userid</a:t>
            </a:r>
            <a:endParaRPr lang="en-US" dirty="0" smtClean="0">
              <a:solidFill>
                <a:schemeClr val="accent1"/>
              </a:solidFill>
            </a:endParaRPr>
          </a:p>
          <a:p>
            <a:r>
              <a:rPr lang="en-US" dirty="0" smtClean="0">
                <a:solidFill>
                  <a:schemeClr val="accent1"/>
                </a:solidFill>
              </a:rPr>
              <a:t>Need address of global variable</a:t>
            </a:r>
          </a:p>
        </p:txBody>
      </p:sp>
      <p:sp>
        <p:nvSpPr>
          <p:cNvPr id="57" name="Rectangle 56"/>
          <p:cNvSpPr/>
          <p:nvPr>
            <p:custDataLst>
              <p:tags r:id="rId12"/>
            </p:custDataLst>
          </p:nvPr>
        </p:nvSpPr>
        <p:spPr>
          <a:xfrm>
            <a:off x="6343269" y="5858470"/>
            <a:ext cx="2209800" cy="999530"/>
          </a:xfrm>
          <a:prstGeom prst="rect">
            <a:avLst/>
          </a:prstGeom>
          <a:solidFill>
            <a:schemeClr val="bg2"/>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smtClean="0">
                <a:solidFill>
                  <a:schemeClr val="tx2">
                    <a:lumMod val="50000"/>
                  </a:schemeClr>
                </a:solidFill>
                <a:latin typeface="Consolas" pitchFamily="49" charset="0"/>
              </a:rPr>
              <a:t>Entry:0040 0100</a:t>
            </a:r>
          </a:p>
          <a:p>
            <a:r>
              <a:rPr lang="en-US" sz="1900" dirty="0" smtClean="0">
                <a:solidFill>
                  <a:schemeClr val="tx2">
                    <a:lumMod val="50000"/>
                  </a:schemeClr>
                </a:solidFill>
                <a:latin typeface="Consolas" pitchFamily="49" charset="0"/>
              </a:rPr>
              <a:t>text: 0040 0000</a:t>
            </a:r>
          </a:p>
          <a:p>
            <a:r>
              <a:rPr lang="en-US" sz="1900" dirty="0" smtClean="0">
                <a:solidFill>
                  <a:schemeClr val="accent2"/>
                </a:solidFill>
                <a:latin typeface="Consolas" pitchFamily="49" charset="0"/>
              </a:rPr>
              <a:t>data: 1000 0000</a:t>
            </a:r>
          </a:p>
        </p:txBody>
      </p:sp>
      <p:sp>
        <p:nvSpPr>
          <p:cNvPr id="87" name="TextBox 86"/>
          <p:cNvSpPr txBox="1"/>
          <p:nvPr/>
        </p:nvSpPr>
        <p:spPr>
          <a:xfrm rot="16200000">
            <a:off x="6177564" y="1606504"/>
            <a:ext cx="839140" cy="369332"/>
          </a:xfrm>
          <a:prstGeom prst="rect">
            <a:avLst/>
          </a:prstGeom>
          <a:noFill/>
          <a:ln>
            <a:solidFill>
              <a:srgbClr val="FF2F92"/>
            </a:solidFill>
          </a:ln>
        </p:spPr>
        <p:txBody>
          <a:bodyPr wrap="none" tIns="0" bIns="0" rtlCol="0">
            <a:spAutoFit/>
          </a:bodyPr>
          <a:lstStyle/>
          <a:p>
            <a:r>
              <a:rPr lang="en-US" sz="2400" dirty="0" smtClean="0">
                <a:solidFill>
                  <a:srgbClr val="FF2F92"/>
                </a:solidFill>
              </a:rPr>
              <a:t>math</a:t>
            </a:r>
            <a:endParaRPr lang="en-US" sz="2400" dirty="0">
              <a:solidFill>
                <a:srgbClr val="FF2F92"/>
              </a:solidFill>
            </a:endParaRPr>
          </a:p>
        </p:txBody>
      </p:sp>
      <p:sp>
        <p:nvSpPr>
          <p:cNvPr id="88" name="TextBox 87"/>
          <p:cNvSpPr txBox="1"/>
          <p:nvPr/>
        </p:nvSpPr>
        <p:spPr>
          <a:xfrm rot="16200000">
            <a:off x="6245384" y="3129627"/>
            <a:ext cx="809837" cy="369332"/>
          </a:xfrm>
          <a:prstGeom prst="rect">
            <a:avLst/>
          </a:prstGeom>
          <a:noFill/>
          <a:ln>
            <a:solidFill>
              <a:schemeClr val="accent3">
                <a:lumMod val="60000"/>
                <a:lumOff val="40000"/>
              </a:schemeClr>
            </a:solidFill>
          </a:ln>
        </p:spPr>
        <p:txBody>
          <a:bodyPr wrap="none" tIns="0" bIns="0" rtlCol="0">
            <a:spAutoFit/>
          </a:bodyPr>
          <a:lstStyle/>
          <a:p>
            <a:r>
              <a:rPr lang="en-US" sz="2400" dirty="0" smtClean="0">
                <a:solidFill>
                  <a:schemeClr val="accent3">
                    <a:lumMod val="60000"/>
                    <a:lumOff val="40000"/>
                  </a:schemeClr>
                </a:solidFill>
              </a:rPr>
              <a:t>main</a:t>
            </a:r>
            <a:endParaRPr lang="en-US" sz="2400" dirty="0">
              <a:solidFill>
                <a:schemeClr val="accent3">
                  <a:lumMod val="60000"/>
                  <a:lumOff val="40000"/>
                </a:schemeClr>
              </a:solidFill>
            </a:endParaRPr>
          </a:p>
        </p:txBody>
      </p:sp>
      <p:sp>
        <p:nvSpPr>
          <p:cNvPr id="89" name="TextBox 88"/>
          <p:cNvSpPr txBox="1"/>
          <p:nvPr/>
        </p:nvSpPr>
        <p:spPr>
          <a:xfrm rot="16200000">
            <a:off x="6209895" y="4501227"/>
            <a:ext cx="880819" cy="369332"/>
          </a:xfrm>
          <a:prstGeom prst="rect">
            <a:avLst/>
          </a:prstGeom>
          <a:noFill/>
          <a:ln>
            <a:solidFill>
              <a:schemeClr val="accent1"/>
            </a:solidFill>
          </a:ln>
        </p:spPr>
        <p:txBody>
          <a:bodyPr wrap="none" tIns="0" bIns="0" rtlCol="0">
            <a:spAutoFit/>
          </a:bodyPr>
          <a:lstStyle/>
          <a:p>
            <a:r>
              <a:rPr lang="en-US" sz="2400" dirty="0" err="1" smtClean="0">
                <a:solidFill>
                  <a:schemeClr val="accent1"/>
                </a:solidFill>
              </a:rPr>
              <a:t>printf</a:t>
            </a:r>
            <a:endParaRPr lang="en-US" sz="2400" dirty="0">
              <a:solidFill>
                <a:schemeClr val="accent1"/>
              </a:solidFill>
            </a:endParaRPr>
          </a:p>
        </p:txBody>
      </p:sp>
      <p:sp>
        <p:nvSpPr>
          <p:cNvPr id="102" name="Rectangle 101"/>
          <p:cNvSpPr/>
          <p:nvPr>
            <p:custDataLst>
              <p:tags r:id="rId13"/>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2">
                    <a:lumMod val="50000"/>
                  </a:schemeClr>
                </a:solidFill>
                <a:latin typeface="Consolas" pitchFamily="49" charset="0"/>
              </a:rPr>
              <a:t>40,JAL, </a:t>
            </a:r>
            <a:r>
              <a:rPr lang="en-US" sz="2000" dirty="0" err="1" smtClean="0">
                <a:solidFill>
                  <a:schemeClr val="tx2">
                    <a:lumMod val="50000"/>
                  </a:schemeClr>
                </a:solidFill>
                <a:latin typeface="Consolas" pitchFamily="49" charset="0"/>
              </a:rPr>
              <a:t>printf</a:t>
            </a:r>
            <a:endParaRPr lang="en-US" sz="2000" dirty="0" smtClean="0">
              <a:solidFill>
                <a:schemeClr val="tx2">
                  <a:lumMod val="50000"/>
                </a:schemeClr>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tx2">
                    <a:lumMod val="50000"/>
                  </a:schemeClr>
                </a:solidFill>
                <a:latin typeface="Consolas" pitchFamily="49" charset="0"/>
              </a:rPr>
              <a:t>54,JAL, </a:t>
            </a:r>
            <a:r>
              <a:rPr lang="en-US" sz="2000" dirty="0" err="1" smtClean="0">
                <a:solidFill>
                  <a:schemeClr val="tx2">
                    <a:lumMod val="50000"/>
                  </a:schemeClr>
                </a:solidFill>
                <a:latin typeface="Consolas" pitchFamily="49" charset="0"/>
              </a:rPr>
              <a:t>get_n</a:t>
            </a:r>
            <a:endParaRPr lang="en-US" sz="2000" dirty="0" smtClean="0">
              <a:solidFill>
                <a:schemeClr val="tx2">
                  <a:lumMod val="50000"/>
                </a:schemeClr>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4"/>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5"/>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6"/>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tx2">
                      <a:lumMod val="50000"/>
                    </a:schemeClr>
                  </a:solidFill>
                  <a:latin typeface="Consolas" pitchFamily="49" charset="0"/>
                </a:rPr>
                <a:t>000000</a:t>
              </a:r>
              <a:r>
                <a:rPr lang="en-US" sz="2000" dirty="0">
                  <a:solidFill>
                    <a:schemeClr val="tx2"/>
                  </a:solidFill>
                  <a:latin typeface="Consolas" pitchFamily="49" charset="0"/>
                </a:rPr>
                <a:t>EF</a:t>
              </a:r>
              <a:endParaRPr lang="en-US" sz="2000" dirty="0" smtClean="0">
                <a:solidFill>
                  <a:schemeClr val="tx2">
                    <a:lumMod val="50000"/>
                  </a:schemeClr>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a:solidFill>
                    <a:schemeClr val="accent2"/>
                  </a:solidFill>
                  <a:latin typeface="Consolas" pitchFamily="49" charset="0"/>
                </a:rPr>
                <a:t>0</a:t>
              </a:r>
              <a:r>
                <a:rPr lang="en-US" sz="2000" dirty="0" smtClean="0">
                  <a:solidFill>
                    <a:schemeClr val="accent2"/>
                  </a:solidFill>
                  <a:latin typeface="Consolas" pitchFamily="49" charset="0"/>
                </a:rPr>
                <a:t>0000</a:t>
              </a:r>
              <a:r>
                <a:rPr lang="en-US" sz="2000" dirty="0" smtClean="0">
                  <a:solidFill>
                    <a:schemeClr val="tx2">
                      <a:lumMod val="50000"/>
                    </a:schemeClr>
                  </a:solidFill>
                  <a:latin typeface="Consolas" pitchFamily="49" charset="0"/>
                </a:rPr>
                <a:t>B</a:t>
              </a:r>
              <a:r>
                <a:rPr lang="en-US" sz="2000" dirty="0" smtClean="0">
                  <a:solidFill>
                    <a:schemeClr val="tx2">
                      <a:lumMod val="50000"/>
                    </a:schemeClr>
                  </a:solidFill>
                  <a:latin typeface="Consolas" pitchFamily="49" charset="0"/>
                </a:rPr>
                <a:t>37</a:t>
              </a:r>
              <a:endParaRPr lang="en-US" sz="2000" dirty="0" smtClean="0">
                <a:solidFill>
                  <a:schemeClr val="accent2"/>
                </a:solidFill>
                <a:latin typeface="Consolas" pitchFamily="49" charset="0"/>
              </a:endParaRPr>
            </a:p>
            <a:p>
              <a:pPr algn="ctr">
                <a:lnSpc>
                  <a:spcPct val="80000"/>
                </a:lnSpc>
              </a:pPr>
              <a:r>
                <a:rPr lang="en-US" sz="2000" dirty="0" smtClean="0">
                  <a:solidFill>
                    <a:schemeClr val="accent2"/>
                  </a:solidFill>
                  <a:latin typeface="Consolas" pitchFamily="49" charset="0"/>
                </a:rPr>
                <a:t>000</a:t>
              </a:r>
              <a:r>
                <a:rPr lang="en-US" sz="2000" dirty="0" smtClean="0">
                  <a:solidFill>
                    <a:schemeClr val="tx2">
                      <a:lumMod val="50000"/>
                    </a:schemeClr>
                  </a:solidFill>
                  <a:latin typeface="Consolas" pitchFamily="49" charset="0"/>
                </a:rPr>
                <a:t>28293</a:t>
              </a:r>
              <a:endParaRPr lang="en-US" sz="2000" dirty="0" smtClean="0">
                <a:solidFill>
                  <a:schemeClr val="accent2"/>
                </a:solidFill>
                <a:latin typeface="Consolas" pitchFamily="49" charset="0"/>
              </a:endParaRP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7"/>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2">
                      <a:lumMod val="50000"/>
                    </a:schemeClr>
                  </a:solidFill>
                  <a:latin typeface="Consolas" pitchFamily="49" charset="0"/>
                </a:rPr>
                <a:t>20 T	</a:t>
              </a:r>
              <a:r>
                <a:rPr lang="en-US" sz="2000" dirty="0" err="1">
                  <a:solidFill>
                    <a:schemeClr val="tx2">
                      <a:lumMod val="50000"/>
                    </a:schemeClr>
                  </a:solidFill>
                  <a:latin typeface="Consolas" pitchFamily="49" charset="0"/>
                </a:rPr>
                <a:t>get_n</a:t>
              </a:r>
              <a:endParaRPr lang="en-US" sz="2000" dirty="0">
                <a:solidFill>
                  <a:schemeClr val="tx2">
                    <a:lumMod val="50000"/>
                  </a:schemeClr>
                </a:solidFill>
                <a:latin typeface="Consolas" pitchFamily="49" charset="0"/>
              </a:endParaRPr>
            </a:p>
            <a:p>
              <a:r>
                <a:rPr lang="en-US" sz="2000" dirty="0" smtClean="0">
                  <a:solidFill>
                    <a:schemeClr val="tx2">
                      <a:lumMod val="50000"/>
                    </a:schemeClr>
                  </a:solidFill>
                  <a:latin typeface="Consolas" pitchFamily="49" charset="0"/>
                </a:rPr>
                <a:t>00 D	</a:t>
              </a:r>
              <a:r>
                <a:rPr lang="en-US" sz="2000" b="1" dirty="0" smtClean="0">
                  <a:solidFill>
                    <a:schemeClr val="tx2">
                      <a:lumMod val="50000"/>
                    </a:schemeClr>
                  </a:solidFill>
                  <a:latin typeface="Consolas" pitchFamily="49" charset="0"/>
                </a:rPr>
                <a:t>pi</a:t>
              </a: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printf</a:t>
              </a:r>
              <a:endParaRPr lang="en-US" sz="2000" dirty="0" smtClean="0">
                <a:solidFill>
                  <a:schemeClr val="tx2">
                    <a:lumMod val="50000"/>
                  </a:schemeClr>
                </a:solidFill>
                <a:latin typeface="Consolas" pitchFamily="49" charset="0"/>
              </a:endParaRPr>
            </a:p>
            <a:p>
              <a:r>
                <a:rPr lang="en-US" sz="2000" b="1" dirty="0" smtClean="0">
                  <a:solidFill>
                    <a:schemeClr val="accent2"/>
                  </a:solidFill>
                  <a:latin typeface="Consolas" pitchFamily="49" charset="0"/>
                </a:rPr>
                <a:t>*UND*	</a:t>
              </a:r>
              <a:r>
                <a:rPr lang="en-US" sz="2000" b="1" dirty="0" err="1" smtClean="0">
                  <a:solidFill>
                    <a:schemeClr val="accent2"/>
                  </a:solidFill>
                  <a:latin typeface="Consolas" pitchFamily="49" charset="0"/>
                </a:rPr>
                <a:t>usrid</a:t>
              </a:r>
              <a:endParaRPr lang="en-US" sz="2000" b="1" dirty="0" smtClean="0">
                <a:solidFill>
                  <a:schemeClr val="accent2"/>
                </a:solidFill>
                <a:latin typeface="Consolas" pitchFamily="49" charset="0"/>
              </a:endParaRPr>
            </a:p>
          </p:txBody>
        </p:sp>
        <p:sp>
          <p:nvSpPr>
            <p:cNvPr id="53" name="5-Point Star 52"/>
            <p:cNvSpPr/>
            <p:nvPr/>
          </p:nvSpPr>
          <p:spPr>
            <a:xfrm>
              <a:off x="4648200" y="1905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8"/>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2">
                      <a:lumMod val="50000"/>
                    </a:schemeClr>
                  </a:solidFill>
                  <a:latin typeface="Consolas" pitchFamily="49" charset="0"/>
                </a:rPr>
                <a:t>28,JAL, printf</a:t>
              </a:r>
            </a:p>
            <a:p>
              <a:r>
                <a:rPr lang="en-US" sz="2000" dirty="0">
                  <a:solidFill>
                    <a:schemeClr val="accent2"/>
                  </a:solidFill>
                  <a:latin typeface="Consolas" pitchFamily="49" charset="0"/>
                </a:rPr>
                <a:t>30,LUI, </a:t>
              </a:r>
              <a:r>
                <a:rPr lang="en-US" sz="2000" dirty="0" err="1" smtClean="0">
                  <a:solidFill>
                    <a:schemeClr val="accent2"/>
                  </a:solidFill>
                  <a:latin typeface="Consolas" pitchFamily="49" charset="0"/>
                </a:rPr>
                <a:t>usrid</a:t>
              </a:r>
              <a:endParaRPr lang="en-US" sz="2000" dirty="0">
                <a:solidFill>
                  <a:schemeClr val="accent2"/>
                </a:solidFill>
                <a:latin typeface="Consolas" pitchFamily="49" charset="0"/>
              </a:endParaRPr>
            </a:p>
            <a:p>
              <a:r>
                <a:rPr lang="en-US" sz="2000" dirty="0">
                  <a:solidFill>
                    <a:schemeClr val="accent2"/>
                  </a:solidFill>
                  <a:latin typeface="Consolas" pitchFamily="49" charset="0"/>
                </a:rPr>
                <a:t>34,LA,  </a:t>
              </a:r>
              <a:r>
                <a:rPr lang="en-US" sz="2000" dirty="0" err="1" smtClean="0">
                  <a:solidFill>
                    <a:schemeClr val="accent2"/>
                  </a:solidFill>
                  <a:latin typeface="Consolas" pitchFamily="49" charset="0"/>
                </a:rPr>
                <a:t>usrid</a:t>
              </a:r>
              <a:endParaRPr lang="en-US" sz="2000" dirty="0">
                <a:solidFill>
                  <a:schemeClr val="accent2"/>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sp>
        <p:nvSpPr>
          <p:cNvPr id="149" name="TextBox 148"/>
          <p:cNvSpPr txBox="1"/>
          <p:nvPr/>
        </p:nvSpPr>
        <p:spPr>
          <a:xfrm rot="20068043">
            <a:off x="7775486" y="4935499"/>
            <a:ext cx="231154" cy="338554"/>
          </a:xfrm>
          <a:prstGeom prst="rect">
            <a:avLst/>
          </a:prstGeom>
          <a:noFill/>
        </p:spPr>
        <p:txBody>
          <a:bodyPr wrap="none" rtlCol="0">
            <a:spAutoFit/>
          </a:bodyPr>
          <a:lstStyle/>
          <a:p>
            <a:r>
              <a:rPr lang="en-US" sz="1600" smtClean="0">
                <a:solidFill>
                  <a:schemeClr val="accent1"/>
                </a:solidFill>
              </a:rPr>
              <a:t> </a:t>
            </a:r>
            <a:endParaRPr lang="en-US" sz="1600" dirty="0" smtClean="0">
              <a:solidFill>
                <a:schemeClr val="accent1"/>
              </a:solidFill>
            </a:endParaRPr>
          </a:p>
        </p:txBody>
      </p:sp>
      <p:sp>
        <p:nvSpPr>
          <p:cNvPr id="157" name="TextBox 156"/>
          <p:cNvSpPr txBox="1"/>
          <p:nvPr/>
        </p:nvSpPr>
        <p:spPr>
          <a:xfrm rot="20068043">
            <a:off x="8038085" y="1431107"/>
            <a:ext cx="231154" cy="338554"/>
          </a:xfrm>
          <a:prstGeom prst="rect">
            <a:avLst/>
          </a:prstGeom>
          <a:noFill/>
        </p:spPr>
        <p:txBody>
          <a:bodyPr wrap="none" rtlCol="0">
            <a:spAutoFit/>
          </a:bodyPr>
          <a:lstStyle/>
          <a:p>
            <a:r>
              <a:rPr lang="en-US" sz="1600" smtClean="0">
                <a:solidFill>
                  <a:schemeClr val="accent1"/>
                </a:solidFill>
              </a:rPr>
              <a:t> </a:t>
            </a:r>
            <a:endParaRPr lang="en-US" sz="1600" dirty="0" smtClean="0">
              <a:solidFill>
                <a:schemeClr val="accent1"/>
              </a:solidFill>
            </a:endParaRPr>
          </a:p>
        </p:txBody>
      </p:sp>
      <p:sp>
        <p:nvSpPr>
          <p:cNvPr id="159" name="TextBox 158"/>
          <p:cNvSpPr txBox="1"/>
          <p:nvPr/>
        </p:nvSpPr>
        <p:spPr>
          <a:xfrm rot="20068043">
            <a:off x="7985799" y="2700285"/>
            <a:ext cx="231154" cy="338554"/>
          </a:xfrm>
          <a:prstGeom prst="rect">
            <a:avLst/>
          </a:prstGeom>
          <a:noFill/>
        </p:spPr>
        <p:txBody>
          <a:bodyPr wrap="none" rtlCol="0">
            <a:spAutoFit/>
          </a:bodyPr>
          <a:lstStyle/>
          <a:p>
            <a:r>
              <a:rPr lang="en-US" sz="1600" dirty="0" smtClean="0">
                <a:solidFill>
                  <a:schemeClr val="accent1"/>
                </a:solidFill>
              </a:rPr>
              <a:t> </a:t>
            </a:r>
          </a:p>
        </p:txBody>
      </p:sp>
      <p:sp>
        <p:nvSpPr>
          <p:cNvPr id="11" name="TextBox 10"/>
          <p:cNvSpPr txBox="1"/>
          <p:nvPr/>
        </p:nvSpPr>
        <p:spPr>
          <a:xfrm>
            <a:off x="6343269" y="5307338"/>
            <a:ext cx="2209800" cy="600164"/>
          </a:xfrm>
          <a:prstGeom prst="rect">
            <a:avLst/>
          </a:prstGeom>
          <a:solidFill>
            <a:schemeClr val="bg2"/>
          </a:solidFill>
          <a:ln>
            <a:solidFill>
              <a:schemeClr val="accent6">
                <a:lumMod val="50000"/>
              </a:schemeClr>
            </a:solidFill>
          </a:ln>
        </p:spPr>
        <p:txBody>
          <a:bodyPr wrap="square" rtlCol="0">
            <a:spAutoFit/>
          </a:bodyPr>
          <a:lstStyle/>
          <a:p>
            <a:pPr algn="ctr">
              <a:lnSpc>
                <a:spcPct val="80000"/>
              </a:lnSpc>
            </a:pPr>
            <a:r>
              <a:rPr lang="en-US" sz="2000" dirty="0">
                <a:solidFill>
                  <a:schemeClr val="tx2">
                    <a:lumMod val="50000"/>
                  </a:schemeClr>
                </a:solidFill>
                <a:latin typeface="Consolas" pitchFamily="49" charset="0"/>
              </a:rPr>
              <a:t>00000003</a:t>
            </a:r>
          </a:p>
          <a:p>
            <a:pPr algn="ctr">
              <a:lnSpc>
                <a:spcPct val="80000"/>
              </a:lnSpc>
            </a:pPr>
            <a:r>
              <a:rPr lang="en-US" sz="2000" dirty="0" smtClean="0">
                <a:solidFill>
                  <a:schemeClr val="tx2">
                    <a:lumMod val="50000"/>
                  </a:schemeClr>
                </a:solidFill>
                <a:latin typeface="Consolas" pitchFamily="49" charset="0"/>
              </a:rPr>
              <a:t>0077616B</a:t>
            </a:r>
            <a:endParaRPr lang="en-US" sz="2000" dirty="0">
              <a:solidFill>
                <a:schemeClr val="tx2">
                  <a:lumMod val="50000"/>
                </a:schemeClr>
              </a:solidFill>
              <a:latin typeface="Consolas" pitchFamily="49" charset="0"/>
            </a:endParaRPr>
          </a:p>
        </p:txBody>
      </p:sp>
      <p:sp>
        <p:nvSpPr>
          <p:cNvPr id="12" name="Down Arrow 11"/>
          <p:cNvSpPr/>
          <p:nvPr/>
        </p:nvSpPr>
        <p:spPr>
          <a:xfrm>
            <a:off x="5593158" y="1207532"/>
            <a:ext cx="338555" cy="6858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6280932" y="5295900"/>
            <a:ext cx="364202" cy="369332"/>
          </a:xfrm>
          <a:prstGeom prst="rect">
            <a:avLst/>
          </a:prstGeom>
          <a:noFill/>
        </p:spPr>
        <p:txBody>
          <a:bodyPr wrap="none" rtlCol="0">
            <a:spAutoFit/>
          </a:bodyPr>
          <a:lstStyle/>
          <a:p>
            <a:r>
              <a:rPr lang="en-US" dirty="0" smtClean="0">
                <a:solidFill>
                  <a:schemeClr val="accent2"/>
                </a:solidFill>
              </a:rPr>
              <a:t>pi</a:t>
            </a:r>
            <a:endParaRPr lang="en-US" dirty="0">
              <a:solidFill>
                <a:schemeClr val="accent2"/>
              </a:solidFill>
            </a:endParaRPr>
          </a:p>
        </p:txBody>
      </p:sp>
      <p:sp>
        <p:nvSpPr>
          <p:cNvPr id="66" name="TextBox 65"/>
          <p:cNvSpPr txBox="1"/>
          <p:nvPr/>
        </p:nvSpPr>
        <p:spPr>
          <a:xfrm>
            <a:off x="6357863" y="5590401"/>
            <a:ext cx="500137" cy="276999"/>
          </a:xfrm>
          <a:prstGeom prst="rect">
            <a:avLst/>
          </a:prstGeom>
          <a:noFill/>
        </p:spPr>
        <p:txBody>
          <a:bodyPr wrap="none" lIns="0" tIns="0" rIns="0" bIns="0" rtlCol="0">
            <a:spAutoFit/>
          </a:bodyPr>
          <a:lstStyle/>
          <a:p>
            <a:r>
              <a:rPr lang="en-US" dirty="0" err="1" smtClean="0">
                <a:solidFill>
                  <a:schemeClr val="accent2"/>
                </a:solidFill>
              </a:rPr>
              <a:t>usrid</a:t>
            </a:r>
            <a:endParaRPr lang="en-US" dirty="0">
              <a:solidFill>
                <a:schemeClr val="accent2"/>
              </a:solidFill>
            </a:endParaRPr>
          </a:p>
        </p:txBody>
      </p:sp>
      <p:sp>
        <p:nvSpPr>
          <p:cNvPr id="67" name="5-Point Star 66"/>
          <p:cNvSpPr/>
          <p:nvPr/>
        </p:nvSpPr>
        <p:spPr>
          <a:xfrm>
            <a:off x="4648200" y="22098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rot="21276221">
            <a:off x="3620467" y="5844408"/>
            <a:ext cx="1963057" cy="923330"/>
          </a:xfrm>
          <a:prstGeom prst="rect">
            <a:avLst/>
          </a:prstGeom>
          <a:solidFill>
            <a:schemeClr val="bg1"/>
          </a:solidFill>
          <a:ln>
            <a:solidFill>
              <a:schemeClr val="accent2"/>
            </a:solidFill>
          </a:ln>
        </p:spPr>
        <p:txBody>
          <a:bodyPr wrap="square" rtlCol="0">
            <a:spAutoFit/>
          </a:bodyPr>
          <a:lstStyle/>
          <a:p>
            <a:r>
              <a:rPr lang="en-US" dirty="0" smtClean="0">
                <a:solidFill>
                  <a:schemeClr val="accent2"/>
                </a:solidFill>
              </a:rPr>
              <a:t>Notice: </a:t>
            </a:r>
            <a:r>
              <a:rPr lang="en-US" dirty="0" err="1" smtClean="0">
                <a:solidFill>
                  <a:schemeClr val="accent2"/>
                </a:solidFill>
              </a:rPr>
              <a:t>usrid</a:t>
            </a:r>
            <a:r>
              <a:rPr lang="en-US" dirty="0" smtClean="0">
                <a:solidFill>
                  <a:schemeClr val="accent2"/>
                </a:solidFill>
              </a:rPr>
              <a:t> gets relocated due to collision with pi</a:t>
            </a:r>
            <a:endParaRPr lang="en-US" dirty="0">
              <a:solidFill>
                <a:schemeClr val="accent2"/>
              </a:solidFill>
            </a:endParaRPr>
          </a:p>
        </p:txBody>
      </p:sp>
      <p:sp>
        <p:nvSpPr>
          <p:cNvPr id="69" name="TextBox 68"/>
          <p:cNvSpPr txBox="1"/>
          <p:nvPr/>
        </p:nvSpPr>
        <p:spPr>
          <a:xfrm rot="21276221">
            <a:off x="7965678" y="1583661"/>
            <a:ext cx="1313180" cy="923330"/>
          </a:xfrm>
          <a:prstGeom prst="rect">
            <a:avLst/>
          </a:prstGeom>
          <a:noFill/>
        </p:spPr>
        <p:txBody>
          <a:bodyPr wrap="none" rtlCol="0">
            <a:spAutoFit/>
          </a:bodyPr>
          <a:lstStyle/>
          <a:p>
            <a:r>
              <a:rPr lang="en-US" dirty="0" smtClean="0">
                <a:solidFill>
                  <a:schemeClr val="accent1"/>
                </a:solidFill>
              </a:rPr>
              <a:t>   LA </a:t>
            </a:r>
            <a:r>
              <a:rPr lang="en-US" dirty="0" err="1" smtClean="0">
                <a:solidFill>
                  <a:schemeClr val="accent1"/>
                </a:solidFill>
              </a:rPr>
              <a:t>num</a:t>
            </a:r>
            <a:r>
              <a:rPr lang="en-US" dirty="0" smtClean="0">
                <a:solidFill>
                  <a:schemeClr val="accent1"/>
                </a:solidFill>
              </a:rPr>
              <a:t>:</a:t>
            </a:r>
          </a:p>
          <a:p>
            <a:r>
              <a:rPr lang="en-US" dirty="0" smtClean="0">
                <a:solidFill>
                  <a:schemeClr val="accent1"/>
                </a:solidFill>
              </a:rPr>
              <a:t>LUI  </a:t>
            </a:r>
            <a:r>
              <a:rPr lang="en-US" dirty="0" smtClean="0">
                <a:solidFill>
                  <a:schemeClr val="accent2"/>
                </a:solidFill>
              </a:rPr>
              <a:t>10000</a:t>
            </a:r>
            <a:endParaRPr lang="en-US" dirty="0" smtClean="0">
              <a:solidFill>
                <a:schemeClr val="accent2"/>
              </a:solidFill>
            </a:endParaRPr>
          </a:p>
          <a:p>
            <a:r>
              <a:rPr lang="en-US" dirty="0" smtClean="0">
                <a:solidFill>
                  <a:schemeClr val="accent1"/>
                </a:solidFill>
              </a:rPr>
              <a:t>ADDI </a:t>
            </a:r>
            <a:r>
              <a:rPr lang="en-US" dirty="0" smtClean="0">
                <a:solidFill>
                  <a:schemeClr val="accent2"/>
                </a:solidFill>
              </a:rPr>
              <a:t>004</a:t>
            </a:r>
            <a:endParaRPr lang="en-US" dirty="0">
              <a:solidFill>
                <a:schemeClr val="accent2"/>
              </a:solidFill>
            </a:endParaRPr>
          </a:p>
        </p:txBody>
      </p:sp>
    </p:spTree>
    <p:extLst>
      <p:ext uri="{BB962C8B-B14F-4D97-AF65-F5344CB8AC3E}">
        <p14:creationId xmlns:p14="http://schemas.microsoft.com/office/powerpoint/2010/main" val="7105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7" grpId="0" animBg="1"/>
      <p:bldP spid="87" grpId="0" animBg="1"/>
      <p:bldP spid="88" grpId="0" animBg="1"/>
      <p:bldP spid="89" grpId="0" animBg="1"/>
      <p:bldP spid="149" grpId="0"/>
      <p:bldP spid="157" grpId="0"/>
      <p:bldP spid="159" grpId="0"/>
      <p:bldP spid="11" grpId="0" animBg="1"/>
      <p:bldP spid="12" grpId="0" animBg="1"/>
      <p:bldP spid="66" grpId="0"/>
      <p:bldP spid="68" grpId="0" animBg="1"/>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normAutofit fontScale="90000"/>
          </a:bodyPr>
          <a:lstStyle/>
          <a:p>
            <a:r>
              <a:rPr lang="en-US" dirty="0" err="1" smtClean="0"/>
              <a:t>iClicker</a:t>
            </a:r>
            <a:r>
              <a:rPr lang="en-US" dirty="0" smtClean="0"/>
              <a:t> Question</a:t>
            </a:r>
            <a:endParaRPr lang="en-US" dirty="0"/>
          </a:p>
        </p:txBody>
      </p:sp>
      <p:sp>
        <p:nvSpPr>
          <p:cNvPr id="3" name="Content Placeholder 2"/>
          <p:cNvSpPr>
            <a:spLocks noGrp="1"/>
          </p:cNvSpPr>
          <p:nvPr>
            <p:ph idx="1"/>
          </p:nvPr>
        </p:nvSpPr>
        <p:spPr>
          <a:xfrm>
            <a:off x="3810000" y="762001"/>
            <a:ext cx="5181600" cy="3048000"/>
          </a:xfrm>
          <a:ln w="28575">
            <a:solidFill>
              <a:schemeClr val="accent1"/>
            </a:solidFill>
          </a:ln>
        </p:spPr>
        <p:txBody>
          <a:bodyPr>
            <a:normAutofit fontScale="92500"/>
          </a:bodyPr>
          <a:lstStyle/>
          <a:p>
            <a:pPr marL="0" indent="0">
              <a:buNone/>
            </a:pPr>
            <a:r>
              <a:rPr lang="en-US" sz="2400" dirty="0"/>
              <a:t>Where does the assembler place </a:t>
            </a:r>
            <a:r>
              <a:rPr lang="en-US" sz="2400" dirty="0" smtClean="0"/>
              <a:t>the </a:t>
            </a:r>
            <a:r>
              <a:rPr lang="en-US" sz="2400" dirty="0"/>
              <a:t>following symbols </a:t>
            </a:r>
            <a:r>
              <a:rPr lang="en-US" sz="2400" dirty="0" smtClean="0"/>
              <a:t>in </a:t>
            </a:r>
            <a:r>
              <a:rPr lang="en-US" sz="2400" dirty="0"/>
              <a:t>the object file that it creates? </a:t>
            </a:r>
          </a:p>
          <a:p>
            <a:pPr marL="0" indent="0">
              <a:buNone/>
            </a:pPr>
            <a:r>
              <a:rPr lang="en-US" sz="2400" dirty="0" smtClean="0"/>
              <a:t>A. Text </a:t>
            </a:r>
            <a:r>
              <a:rPr lang="en-US" sz="2400" dirty="0"/>
              <a:t>Segment</a:t>
            </a:r>
            <a:br>
              <a:rPr lang="en-US" sz="2400" dirty="0"/>
            </a:br>
            <a:r>
              <a:rPr lang="en-US" sz="2400" dirty="0" smtClean="0"/>
              <a:t>B. </a:t>
            </a:r>
            <a:r>
              <a:rPr lang="en-US" sz="2400" dirty="0"/>
              <a:t>Data Segment</a:t>
            </a:r>
            <a:br>
              <a:rPr lang="en-US" sz="2400" dirty="0"/>
            </a:br>
            <a:r>
              <a:rPr lang="en-US" sz="2400" dirty="0" smtClean="0"/>
              <a:t>C. </a:t>
            </a:r>
            <a:r>
              <a:rPr lang="en-US" sz="2400" dirty="0"/>
              <a:t>Exported reference in </a:t>
            </a:r>
            <a:r>
              <a:rPr lang="en-US" sz="2400" dirty="0" smtClean="0"/>
              <a:t>symbol table</a:t>
            </a:r>
          </a:p>
          <a:p>
            <a:pPr marL="0" indent="0">
              <a:buNone/>
            </a:pPr>
            <a:r>
              <a:rPr lang="en-US" sz="2400" dirty="0" smtClean="0"/>
              <a:t>D.  Imported </a:t>
            </a:r>
            <a:r>
              <a:rPr lang="en-US" sz="2400" dirty="0"/>
              <a:t>reference in </a:t>
            </a:r>
            <a:r>
              <a:rPr lang="en-US" sz="2400" dirty="0" smtClean="0"/>
              <a:t>symbol table</a:t>
            </a:r>
          </a:p>
          <a:p>
            <a:pPr marL="0" indent="0">
              <a:buNone/>
            </a:pPr>
            <a:r>
              <a:rPr lang="en-US" sz="2400" dirty="0" smtClean="0"/>
              <a:t>E. None </a:t>
            </a:r>
            <a:r>
              <a:rPr lang="en-US" sz="2400" dirty="0"/>
              <a:t>of the above </a:t>
            </a:r>
          </a:p>
        </p:txBody>
      </p:sp>
      <p:sp>
        <p:nvSpPr>
          <p:cNvPr id="5" name="Slide Number Placeholder 4"/>
          <p:cNvSpPr>
            <a:spLocks noGrp="1"/>
          </p:cNvSpPr>
          <p:nvPr>
            <p:ph type="sldNum" sz="quarter" idx="12"/>
          </p:nvPr>
        </p:nvSpPr>
        <p:spPr/>
        <p:txBody>
          <a:bodyPr/>
          <a:lstStyle/>
          <a:p>
            <a:fld id="{DAD0A56F-BD0F-4BDF-9912-D1E89E9626C0}" type="slidenum">
              <a:rPr lang="en-US" smtClean="0"/>
              <a:t>34</a:t>
            </a:fld>
            <a:endParaRPr lang="en-US"/>
          </a:p>
        </p:txBody>
      </p:sp>
      <p:sp>
        <p:nvSpPr>
          <p:cNvPr id="12" name="Rectangle 11"/>
          <p:cNvSpPr/>
          <p:nvPr>
            <p:custDataLst>
              <p:tags r:id="rId1"/>
            </p:custDataLst>
          </p:nvPr>
        </p:nvSpPr>
        <p:spPr>
          <a:xfrm>
            <a:off x="0" y="1650672"/>
            <a:ext cx="9144000" cy="52073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2"/>
                </a:solidFill>
                <a:latin typeface="Consolas" charset="0"/>
                <a:ea typeface="Consolas" charset="0"/>
                <a:cs typeface="Consolas" charset="0"/>
              </a:rPr>
              <a:t>#include &lt;</a:t>
            </a:r>
            <a:r>
              <a:rPr lang="en-US" sz="2000" dirty="0" err="1">
                <a:solidFill>
                  <a:schemeClr val="tx2"/>
                </a:solidFill>
                <a:latin typeface="Consolas" charset="0"/>
                <a:ea typeface="Consolas" charset="0"/>
                <a:cs typeface="Consolas" charset="0"/>
              </a:rPr>
              <a:t>stdio.h</a:t>
            </a:r>
            <a:r>
              <a:rPr lang="en-US" sz="2000" dirty="0">
                <a:solidFill>
                  <a:schemeClr val="tx2"/>
                </a:solidFill>
                <a:latin typeface="Consolas" charset="0"/>
                <a:ea typeface="Consolas" charset="0"/>
                <a:cs typeface="Consolas" charset="0"/>
              </a:rPr>
              <a:t>&gt; </a:t>
            </a:r>
            <a:endParaRPr lang="en-US" sz="2000" dirty="0" smtClean="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a:t>
            </a:r>
            <a:r>
              <a:rPr lang="en-US" sz="2000" dirty="0">
                <a:solidFill>
                  <a:schemeClr val="tx2"/>
                </a:solidFill>
                <a:latin typeface="Consolas" charset="0"/>
                <a:ea typeface="Consolas" charset="0"/>
                <a:cs typeface="Consolas" charset="0"/>
              </a:rPr>
              <a:t>include </a:t>
            </a:r>
            <a:r>
              <a:rPr lang="en-US" sz="2000" dirty="0" err="1">
                <a:solidFill>
                  <a:schemeClr val="tx2"/>
                </a:solidFill>
                <a:latin typeface="Consolas" charset="0"/>
                <a:ea typeface="Consolas" charset="0"/>
                <a:cs typeface="Consolas" charset="0"/>
              </a:rPr>
              <a:t>heaplib.h</a:t>
            </a:r>
            <a:r>
              <a:rPr lang="en-US" sz="2000" dirty="0">
                <a:solidFill>
                  <a:schemeClr val="tx2"/>
                </a:solidFill>
                <a:latin typeface="Consolas" charset="0"/>
                <a:ea typeface="Consolas" charset="0"/>
                <a:cs typeface="Consolas" charset="0"/>
              </a:rPr>
              <a:t> </a:t>
            </a:r>
            <a:endParaRPr lang="en-US" sz="2000" dirty="0" smtClean="0">
              <a:solidFill>
                <a:schemeClr val="tx2"/>
              </a:solidFill>
              <a:latin typeface="Consolas" charset="0"/>
              <a:ea typeface="Consolas" charset="0"/>
              <a:cs typeface="Consolas" charset="0"/>
            </a:endParaRPr>
          </a:p>
          <a:p>
            <a:endParaRPr lang="en-US" sz="2000" dirty="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a:t>
            </a:r>
            <a:r>
              <a:rPr lang="en-US" sz="2000" dirty="0">
                <a:solidFill>
                  <a:schemeClr val="tx2"/>
                </a:solidFill>
                <a:latin typeface="Consolas" charset="0"/>
                <a:ea typeface="Consolas" charset="0"/>
                <a:cs typeface="Consolas" charset="0"/>
              </a:rPr>
              <a:t>define HEAP SIZE 16 </a:t>
            </a:r>
            <a:endParaRPr lang="en-US" sz="2000" dirty="0" smtClean="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static </a:t>
            </a:r>
            <a:r>
              <a:rPr lang="en-US" sz="2000" dirty="0">
                <a:solidFill>
                  <a:schemeClr val="tx2"/>
                </a:solidFill>
                <a:latin typeface="Consolas" charset="0"/>
                <a:ea typeface="Consolas" charset="0"/>
                <a:cs typeface="Consolas" charset="0"/>
              </a:rPr>
              <a:t>int ARR SIZE = 4; </a:t>
            </a:r>
            <a:endParaRPr lang="en-US" sz="2000" dirty="0" smtClean="0">
              <a:solidFill>
                <a:schemeClr val="tx2"/>
              </a:solidFill>
              <a:latin typeface="Consolas" charset="0"/>
              <a:ea typeface="Consolas" charset="0"/>
              <a:cs typeface="Consolas" charset="0"/>
            </a:endParaRPr>
          </a:p>
          <a:p>
            <a:endParaRPr lang="en-US" sz="2000" dirty="0" smtClean="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int </a:t>
            </a:r>
            <a:r>
              <a:rPr lang="en-US" sz="2000" dirty="0">
                <a:solidFill>
                  <a:schemeClr val="tx2"/>
                </a:solidFill>
                <a:latin typeface="Consolas" charset="0"/>
                <a:ea typeface="Consolas" charset="0"/>
                <a:cs typeface="Consolas" charset="0"/>
              </a:rPr>
              <a:t>main() </a:t>
            </a:r>
            <a:r>
              <a:rPr lang="en-US" sz="2000" dirty="0" smtClean="0">
                <a:solidFill>
                  <a:schemeClr val="tx2"/>
                </a:solidFill>
                <a:latin typeface="Consolas" charset="0"/>
                <a:ea typeface="Consolas" charset="0"/>
                <a:cs typeface="Consolas" charset="0"/>
              </a:rPr>
              <a:t>{ </a:t>
            </a:r>
          </a:p>
          <a:p>
            <a:r>
              <a:rPr lang="en-US" sz="2000" dirty="0" smtClean="0">
                <a:solidFill>
                  <a:schemeClr val="tx2"/>
                </a:solidFill>
                <a:latin typeface="Consolas" charset="0"/>
                <a:ea typeface="Consolas" charset="0"/>
                <a:cs typeface="Consolas" charset="0"/>
              </a:rPr>
              <a:t>   char heap[HEAP SIZE];</a:t>
            </a:r>
            <a:br>
              <a:rPr lang="en-US" sz="2000" dirty="0" smtClean="0">
                <a:solidFill>
                  <a:schemeClr val="tx2"/>
                </a:solidFill>
                <a:latin typeface="Consolas" charset="0"/>
                <a:ea typeface="Consolas" charset="0"/>
                <a:cs typeface="Consolas" charset="0"/>
              </a:rPr>
            </a:br>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hl_init</a:t>
            </a:r>
            <a:r>
              <a:rPr lang="en-US" sz="2000" dirty="0" smtClean="0">
                <a:solidFill>
                  <a:schemeClr val="tx2"/>
                </a:solidFill>
                <a:latin typeface="Consolas" charset="0"/>
                <a:ea typeface="Consolas" charset="0"/>
                <a:cs typeface="Consolas" charset="0"/>
              </a:rPr>
              <a:t>(heap</a:t>
            </a:r>
            <a:r>
              <a:rPr lang="en-US" sz="2000" dirty="0" smtClean="0">
                <a:solidFill>
                  <a:schemeClr val="tx2"/>
                </a:solidFill>
                <a:latin typeface="Consolas" charset="0"/>
                <a:ea typeface="Consolas" charset="0"/>
                <a:cs typeface="Consolas" charset="0"/>
              </a:rPr>
              <a:t>, HEAP SIZE * </a:t>
            </a:r>
            <a:r>
              <a:rPr lang="en-US" sz="2000" dirty="0" err="1" smtClean="0">
                <a:solidFill>
                  <a:schemeClr val="tx2"/>
                </a:solidFill>
                <a:latin typeface="Consolas" charset="0"/>
                <a:ea typeface="Consolas" charset="0"/>
                <a:cs typeface="Consolas" charset="0"/>
              </a:rPr>
              <a:t>sizeof</a:t>
            </a:r>
            <a:r>
              <a:rPr lang="en-US" sz="2000" dirty="0" smtClean="0">
                <a:solidFill>
                  <a:schemeClr val="tx2"/>
                </a:solidFill>
                <a:latin typeface="Consolas" charset="0"/>
                <a:ea typeface="Consolas" charset="0"/>
                <a:cs typeface="Consolas" charset="0"/>
              </a:rPr>
              <a:t>(char));</a:t>
            </a:r>
            <a:br>
              <a:rPr lang="en-US" sz="2000" dirty="0" smtClean="0">
                <a:solidFill>
                  <a:schemeClr val="tx2"/>
                </a:solidFill>
                <a:latin typeface="Consolas" charset="0"/>
                <a:ea typeface="Consolas" charset="0"/>
                <a:cs typeface="Consolas" charset="0"/>
              </a:rPr>
            </a:br>
            <a:r>
              <a:rPr lang="en-US" sz="2000" dirty="0" smtClean="0">
                <a:solidFill>
                  <a:schemeClr val="tx2"/>
                </a:solidFill>
                <a:latin typeface="Consolas" charset="0"/>
                <a:ea typeface="Consolas" charset="0"/>
                <a:cs typeface="Consolas" charset="0"/>
              </a:rPr>
              <a:t>   char* </a:t>
            </a:r>
            <a:r>
              <a:rPr lang="en-US" sz="2000" dirty="0" err="1" smtClean="0">
                <a:solidFill>
                  <a:schemeClr val="tx2"/>
                </a:solidFill>
                <a:latin typeface="Consolas" charset="0"/>
                <a:ea typeface="Consolas" charset="0"/>
                <a:cs typeface="Consolas" charset="0"/>
              </a:rPr>
              <a:t>ptr</a:t>
            </a:r>
            <a:r>
              <a:rPr lang="en-US" sz="2000" dirty="0" smtClean="0">
                <a:solidFill>
                  <a:schemeClr val="tx2"/>
                </a:solidFill>
                <a:latin typeface="Consolas" charset="0"/>
                <a:ea typeface="Consolas" charset="0"/>
                <a:cs typeface="Consolas" charset="0"/>
              </a:rPr>
              <a:t> = (char *) hl </a:t>
            </a:r>
            <a:r>
              <a:rPr lang="en-US" sz="2000" dirty="0" err="1" smtClean="0">
                <a:solidFill>
                  <a:schemeClr val="tx2"/>
                </a:solidFill>
                <a:latin typeface="Consolas" charset="0"/>
                <a:ea typeface="Consolas" charset="0"/>
                <a:cs typeface="Consolas" charset="0"/>
              </a:rPr>
              <a:t>alloc</a:t>
            </a:r>
            <a:r>
              <a:rPr lang="en-US" sz="2000" dirty="0" smtClean="0">
                <a:solidFill>
                  <a:schemeClr val="tx2"/>
                </a:solidFill>
                <a:latin typeface="Consolas" charset="0"/>
                <a:ea typeface="Consolas" charset="0"/>
                <a:cs typeface="Consolas" charset="0"/>
              </a:rPr>
              <a:t>(heap, ARR SIZE * </a:t>
            </a:r>
            <a:r>
              <a:rPr lang="en-US" sz="2000" dirty="0" err="1" smtClean="0">
                <a:solidFill>
                  <a:schemeClr val="tx2"/>
                </a:solidFill>
                <a:latin typeface="Consolas" charset="0"/>
                <a:ea typeface="Consolas" charset="0"/>
                <a:cs typeface="Consolas" charset="0"/>
              </a:rPr>
              <a:t>sizeof</a:t>
            </a:r>
            <a:r>
              <a:rPr lang="en-US" sz="2000" dirty="0" smtClean="0">
                <a:solidFill>
                  <a:schemeClr val="tx2"/>
                </a:solidFill>
                <a:latin typeface="Consolas" charset="0"/>
                <a:ea typeface="Consolas" charset="0"/>
                <a:cs typeface="Consolas" charset="0"/>
              </a:rPr>
              <a:t>(char)); </a:t>
            </a:r>
          </a:p>
          <a:p>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ptr</a:t>
            </a:r>
            <a:r>
              <a:rPr lang="en-US" sz="2000" dirty="0" smtClean="0">
                <a:solidFill>
                  <a:schemeClr val="tx2"/>
                </a:solidFill>
                <a:latin typeface="Consolas" charset="0"/>
                <a:ea typeface="Consolas" charset="0"/>
                <a:cs typeface="Consolas" charset="0"/>
              </a:rPr>
              <a:t>[0</a:t>
            </a:r>
            <a:r>
              <a:rPr lang="en-US" sz="2000" dirty="0">
                <a:solidFill>
                  <a:schemeClr val="tx2"/>
                </a:solidFill>
                <a:latin typeface="Consolas" charset="0"/>
                <a:ea typeface="Consolas" charset="0"/>
                <a:cs typeface="Consolas" charset="0"/>
              </a:rPr>
              <a:t>] = ’h’; </a:t>
            </a:r>
            <a:endParaRPr lang="en-US" sz="2000" dirty="0" smtClean="0">
              <a:solidFill>
                <a:schemeClr val="tx2"/>
              </a:solidFill>
              <a:latin typeface="Consolas" charset="0"/>
              <a:ea typeface="Consolas" charset="0"/>
              <a:cs typeface="Consolas" charset="0"/>
            </a:endParaRPr>
          </a:p>
          <a:p>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ptr</a:t>
            </a:r>
            <a:r>
              <a:rPr lang="en-US" sz="2000" dirty="0" smtClean="0">
                <a:solidFill>
                  <a:schemeClr val="tx2"/>
                </a:solidFill>
                <a:latin typeface="Consolas" charset="0"/>
                <a:ea typeface="Consolas" charset="0"/>
                <a:cs typeface="Consolas" charset="0"/>
              </a:rPr>
              <a:t>[1</a:t>
            </a:r>
            <a:r>
              <a:rPr lang="en-US" sz="2000" dirty="0">
                <a:solidFill>
                  <a:schemeClr val="tx2"/>
                </a:solidFill>
                <a:latin typeface="Consolas" charset="0"/>
                <a:ea typeface="Consolas" charset="0"/>
                <a:cs typeface="Consolas" charset="0"/>
              </a:rPr>
              <a:t>] = ’i’; </a:t>
            </a:r>
            <a:endParaRPr lang="en-US" sz="2000" dirty="0" smtClean="0">
              <a:solidFill>
                <a:schemeClr val="tx2"/>
              </a:solidFill>
              <a:latin typeface="Consolas" charset="0"/>
              <a:ea typeface="Consolas" charset="0"/>
              <a:cs typeface="Consolas" charset="0"/>
            </a:endParaRPr>
          </a:p>
          <a:p>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ptr</a:t>
            </a:r>
            <a:r>
              <a:rPr lang="en-US" sz="2000" dirty="0" smtClean="0">
                <a:solidFill>
                  <a:schemeClr val="tx2"/>
                </a:solidFill>
                <a:latin typeface="Consolas" charset="0"/>
                <a:ea typeface="Consolas" charset="0"/>
                <a:cs typeface="Consolas" charset="0"/>
              </a:rPr>
              <a:t>[2</a:t>
            </a:r>
            <a:r>
              <a:rPr lang="en-US" sz="2000" dirty="0">
                <a:solidFill>
                  <a:schemeClr val="tx2"/>
                </a:solidFill>
                <a:latin typeface="Consolas" charset="0"/>
                <a:ea typeface="Consolas" charset="0"/>
                <a:cs typeface="Consolas" charset="0"/>
              </a:rPr>
              <a:t>] = ’\0’; </a:t>
            </a:r>
            <a:r>
              <a:rPr lang="en-US" sz="2000" dirty="0" smtClean="0">
                <a:solidFill>
                  <a:schemeClr val="tx2"/>
                </a:solidFill>
                <a:latin typeface="Consolas" charset="0"/>
                <a:ea typeface="Consolas" charset="0"/>
                <a:cs typeface="Consolas" charset="0"/>
              </a:rPr>
              <a:t>   </a:t>
            </a:r>
          </a:p>
          <a:p>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printf</a:t>
            </a:r>
            <a:r>
              <a:rPr lang="en-US" sz="2000" dirty="0">
                <a:solidFill>
                  <a:schemeClr val="tx2"/>
                </a:solidFill>
                <a:latin typeface="Consolas" charset="0"/>
                <a:ea typeface="Consolas" charset="0"/>
                <a:cs typeface="Consolas" charset="0"/>
              </a:rPr>
              <a:t>(%s\n, </a:t>
            </a:r>
            <a:r>
              <a:rPr lang="en-US" sz="2000" dirty="0" err="1">
                <a:solidFill>
                  <a:schemeClr val="tx2"/>
                </a:solidFill>
                <a:latin typeface="Consolas" charset="0"/>
                <a:ea typeface="Consolas" charset="0"/>
                <a:cs typeface="Consolas" charset="0"/>
              </a:rPr>
              <a:t>ptr</a:t>
            </a:r>
            <a:r>
              <a:rPr lang="en-US" sz="2000" dirty="0">
                <a:solidFill>
                  <a:schemeClr val="tx2"/>
                </a:solidFill>
                <a:latin typeface="Consolas" charset="0"/>
                <a:ea typeface="Consolas" charset="0"/>
                <a:cs typeface="Consolas" charset="0"/>
              </a:rPr>
              <a:t>); return 0; </a:t>
            </a:r>
            <a:endParaRPr lang="en-US" sz="2000" dirty="0" smtClean="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 </a:t>
            </a:r>
            <a:endParaRPr lang="en-US" sz="2000" dirty="0">
              <a:solidFill>
                <a:schemeClr val="tx2"/>
              </a:solidFill>
              <a:latin typeface="Consolas" charset="0"/>
              <a:ea typeface="Consolas" charset="0"/>
              <a:cs typeface="Consolas" charset="0"/>
            </a:endParaRPr>
          </a:p>
        </p:txBody>
      </p:sp>
      <p:sp>
        <p:nvSpPr>
          <p:cNvPr id="6" name="Rectangle 5"/>
          <p:cNvSpPr/>
          <p:nvPr/>
        </p:nvSpPr>
        <p:spPr>
          <a:xfrm>
            <a:off x="5029200" y="5168205"/>
            <a:ext cx="3276600" cy="1384995"/>
          </a:xfrm>
          <a:prstGeom prst="rect">
            <a:avLst/>
          </a:prstGeom>
          <a:ln w="28575">
            <a:solidFill>
              <a:schemeClr val="accent1"/>
            </a:solidFill>
          </a:ln>
        </p:spPr>
        <p:txBody>
          <a:bodyPr wrap="square">
            <a:spAutoFit/>
          </a:bodyPr>
          <a:lstStyle/>
          <a:p>
            <a:r>
              <a:rPr lang="en-US" sz="2800" dirty="0">
                <a:solidFill>
                  <a:schemeClr val="accent1"/>
                </a:solidFill>
              </a:rPr>
              <a:t>Q1: HEAP_SIZE </a:t>
            </a:r>
          </a:p>
          <a:p>
            <a:r>
              <a:rPr lang="en-US" sz="2800" dirty="0">
                <a:solidFill>
                  <a:schemeClr val="accent1"/>
                </a:solidFill>
              </a:rPr>
              <a:t>Q2: ARR_SIZE </a:t>
            </a:r>
          </a:p>
          <a:p>
            <a:r>
              <a:rPr lang="en-US" sz="2800" dirty="0">
                <a:solidFill>
                  <a:schemeClr val="accent1"/>
                </a:solidFill>
              </a:rPr>
              <a:t>Q3: </a:t>
            </a:r>
            <a:r>
              <a:rPr lang="en-US" sz="2800" dirty="0" err="1">
                <a:solidFill>
                  <a:schemeClr val="accent1"/>
                </a:solidFill>
              </a:rPr>
              <a:t>hl_init</a:t>
            </a:r>
            <a:r>
              <a:rPr lang="en-US" sz="2800" dirty="0">
                <a:solidFill>
                  <a:schemeClr val="accent1"/>
                </a:solidFill>
              </a:rPr>
              <a:t> </a:t>
            </a:r>
          </a:p>
        </p:txBody>
      </p:sp>
    </p:spTree>
    <p:extLst>
      <p:ext uri="{BB962C8B-B14F-4D97-AF65-F5344CB8AC3E}">
        <p14:creationId xmlns:p14="http://schemas.microsoft.com/office/powerpoint/2010/main" val="355309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custDataLst>
              <p:tags r:id="rId1"/>
            </p:custDataLst>
          </p:nvPr>
        </p:nvSpPr>
        <p:spPr>
          <a:xfrm>
            <a:off x="228600" y="6688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sum.c</a:t>
            </a:r>
            <a:endParaRPr lang="en-US" sz="3200" dirty="0" smtClean="0">
              <a:solidFill>
                <a:schemeClr val="accent1"/>
              </a:solidFill>
            </a:endParaRPr>
          </a:p>
        </p:txBody>
      </p:sp>
      <p:sp>
        <p:nvSpPr>
          <p:cNvPr id="9" name="Rounded Rectangle 8"/>
          <p:cNvSpPr/>
          <p:nvPr>
            <p:custDataLst>
              <p:tags r:id="rId2"/>
            </p:custDataLst>
          </p:nvPr>
        </p:nvSpPr>
        <p:spPr>
          <a:xfrm>
            <a:off x="228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smtClean="0">
                <a:solidFill>
                  <a:schemeClr val="accent1"/>
                </a:solidFill>
              </a:rPr>
              <a:t>math.c</a:t>
            </a:r>
          </a:p>
        </p:txBody>
      </p:sp>
      <p:grpSp>
        <p:nvGrpSpPr>
          <p:cNvPr id="17" name="Group 16"/>
          <p:cNvGrpSpPr/>
          <p:nvPr/>
        </p:nvGrpSpPr>
        <p:grpSpPr>
          <a:xfrm>
            <a:off x="1168746" y="-2809"/>
            <a:ext cx="2641254" cy="3414906"/>
            <a:chOff x="1168746" y="-2809"/>
            <a:chExt cx="2641254" cy="3414906"/>
          </a:xfrm>
        </p:grpSpPr>
        <p:sp>
          <p:nvSpPr>
            <p:cNvPr id="10" name="Rounded Rectangle 9"/>
            <p:cNvSpPr/>
            <p:nvPr>
              <p:custDataLst>
                <p:tags r:id="rId19"/>
              </p:custDataLst>
            </p:nvPr>
          </p:nvSpPr>
          <p:spPr>
            <a:xfrm>
              <a:off x="2514600" y="26500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io.s</a:t>
              </a:r>
              <a:endParaRPr lang="en-US" sz="3200" dirty="0" smtClean="0">
                <a:solidFill>
                  <a:schemeClr val="accent1"/>
                </a:solidFill>
              </a:endParaRPr>
            </a:p>
          </p:txBody>
        </p:sp>
        <p:sp>
          <p:nvSpPr>
            <p:cNvPr id="13" name="Rounded Rectangle 12"/>
            <p:cNvSpPr/>
            <p:nvPr>
              <p:custDataLst>
                <p:tags r:id="rId20"/>
              </p:custDataLst>
            </p:nvPr>
          </p:nvSpPr>
          <p:spPr>
            <a:xfrm>
              <a:off x="2514600" y="6688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sum.s</a:t>
              </a:r>
              <a:endParaRPr lang="en-US" sz="3200" dirty="0" smtClean="0">
                <a:solidFill>
                  <a:schemeClr val="accent1"/>
                </a:solidFill>
              </a:endParaRPr>
            </a:p>
          </p:txBody>
        </p:sp>
        <p:sp>
          <p:nvSpPr>
            <p:cNvPr id="14" name="Rounded Rectangle 13"/>
            <p:cNvSpPr/>
            <p:nvPr>
              <p:custDataLst>
                <p:tags r:id="rId21"/>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math.s</a:t>
              </a:r>
              <a:endParaRPr lang="en-US" sz="3200" dirty="0" smtClean="0">
                <a:solidFill>
                  <a:schemeClr val="accent1"/>
                </a:solidFill>
              </a:endParaRPr>
            </a:p>
          </p:txBody>
        </p:sp>
        <p:cxnSp>
          <p:nvCxnSpPr>
            <p:cNvPr id="16" name="Straight Arrow Connector 15"/>
            <p:cNvCxnSpPr>
              <a:endCxn id="13" idx="1"/>
            </p:cNvCxnSpPr>
            <p:nvPr>
              <p:custDataLst>
                <p:tags r:id="rId22"/>
              </p:custDataLst>
            </p:nvPr>
          </p:nvCxnSpPr>
          <p:spPr>
            <a:xfrm>
              <a:off x="1524000" y="10498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23"/>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2809"/>
              <a:ext cx="2031325" cy="646331"/>
            </a:xfrm>
            <a:prstGeom prst="rect">
              <a:avLst/>
            </a:prstGeom>
            <a:noFill/>
          </p:spPr>
          <p:txBody>
            <a:bodyPr wrap="none" rtlCol="0">
              <a:spAutoFit/>
            </a:bodyPr>
            <a:lstStyle/>
            <a:p>
              <a:r>
                <a:rPr lang="en-US" sz="3600" dirty="0" smtClean="0">
                  <a:solidFill>
                    <a:srgbClr val="FF0000"/>
                  </a:solidFill>
                </a:rPr>
                <a:t>Compiler</a:t>
              </a:r>
              <a:endParaRPr lang="en-US" sz="3600" dirty="0">
                <a:solidFill>
                  <a:srgbClr val="FF0000"/>
                </a:solidFill>
              </a:endParaRPr>
            </a:p>
          </p:txBody>
        </p:sp>
      </p:grpSp>
      <p:sp>
        <p:nvSpPr>
          <p:cNvPr id="31" name="TextBox 30"/>
          <p:cNvSpPr txBox="1"/>
          <p:nvPr/>
        </p:nvSpPr>
        <p:spPr>
          <a:xfrm>
            <a:off x="-34214" y="2362200"/>
            <a:ext cx="1824538" cy="1077218"/>
          </a:xfrm>
          <a:prstGeom prst="rect">
            <a:avLst/>
          </a:prstGeom>
          <a:noFill/>
        </p:spPr>
        <p:txBody>
          <a:bodyPr wrap="none" rtlCol="0">
            <a:spAutoFit/>
          </a:bodyPr>
          <a:lstStyle/>
          <a:p>
            <a:pPr algn="ctr"/>
            <a:r>
              <a:rPr lang="en-US" sz="3200" dirty="0" smtClean="0">
                <a:solidFill>
                  <a:schemeClr val="accent1"/>
                </a:solidFill>
              </a:rPr>
              <a:t>C source</a:t>
            </a:r>
          </a:p>
          <a:p>
            <a:pPr algn="ctr"/>
            <a:r>
              <a:rPr lang="en-US" sz="3200" dirty="0" smtClean="0">
                <a:solidFill>
                  <a:schemeClr val="accent1"/>
                </a:solidFill>
              </a:rPr>
              <a:t>files</a:t>
            </a:r>
            <a:endParaRPr lang="en-US" sz="3200" dirty="0">
              <a:solidFill>
                <a:schemeClr val="accent1"/>
              </a:solidFill>
            </a:endParaRPr>
          </a:p>
        </p:txBody>
      </p:sp>
      <p:sp>
        <p:nvSpPr>
          <p:cNvPr id="35" name="TextBox 34"/>
          <p:cNvSpPr txBox="1"/>
          <p:nvPr/>
        </p:nvSpPr>
        <p:spPr>
          <a:xfrm>
            <a:off x="2270028" y="3325479"/>
            <a:ext cx="1915909" cy="1077218"/>
          </a:xfrm>
          <a:prstGeom prst="rect">
            <a:avLst/>
          </a:prstGeom>
          <a:noFill/>
        </p:spPr>
        <p:txBody>
          <a:bodyPr wrap="none" rtlCol="0">
            <a:spAutoFit/>
          </a:bodyPr>
          <a:lstStyle/>
          <a:p>
            <a:pPr algn="ctr"/>
            <a:r>
              <a:rPr lang="en-US" sz="3200" dirty="0" smtClean="0">
                <a:solidFill>
                  <a:schemeClr val="accent1"/>
                </a:solidFill>
              </a:rPr>
              <a:t>assembly</a:t>
            </a:r>
          </a:p>
          <a:p>
            <a:pPr algn="ctr"/>
            <a:r>
              <a:rPr lang="en-US" sz="3200" dirty="0" smtClean="0">
                <a:solidFill>
                  <a:schemeClr val="accent1"/>
                </a:solidFill>
              </a:rPr>
              <a:t>files</a:t>
            </a:r>
          </a:p>
        </p:txBody>
      </p:sp>
      <p:grpSp>
        <p:nvGrpSpPr>
          <p:cNvPr id="18" name="Group 17"/>
          <p:cNvGrpSpPr/>
          <p:nvPr/>
        </p:nvGrpSpPr>
        <p:grpSpPr>
          <a:xfrm>
            <a:off x="3492941" y="-17765"/>
            <a:ext cx="2826965" cy="5885165"/>
            <a:chOff x="3492941" y="-17765"/>
            <a:chExt cx="2826965" cy="5885165"/>
          </a:xfrm>
        </p:grpSpPr>
        <p:sp>
          <p:nvSpPr>
            <p:cNvPr id="11" name="Rounded Rectangle 10"/>
            <p:cNvSpPr/>
            <p:nvPr>
              <p:custDataLst>
                <p:tags r:id="rId11"/>
              </p:custDataLst>
            </p:nvPr>
          </p:nvSpPr>
          <p:spPr>
            <a:xfrm>
              <a:off x="4800600" y="36406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libc.o</a:t>
              </a:r>
              <a:endParaRPr lang="en-US" sz="3200" dirty="0" smtClean="0">
                <a:solidFill>
                  <a:schemeClr val="accent1"/>
                </a:solidFill>
              </a:endParaRPr>
            </a:p>
          </p:txBody>
        </p:sp>
        <p:sp>
          <p:nvSpPr>
            <p:cNvPr id="12" name="Rounded Rectangle 11"/>
            <p:cNvSpPr/>
            <p:nvPr>
              <p:custDataLst>
                <p:tags r:id="rId12"/>
              </p:custDataLst>
            </p:nvPr>
          </p:nvSpPr>
          <p:spPr>
            <a:xfrm>
              <a:off x="4800600" y="46312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libm.o</a:t>
              </a:r>
              <a:endParaRPr lang="en-US" sz="3200" dirty="0" smtClean="0">
                <a:solidFill>
                  <a:schemeClr val="accent1"/>
                </a:solidFill>
              </a:endParaRPr>
            </a:p>
          </p:txBody>
        </p:sp>
        <p:cxnSp>
          <p:nvCxnSpPr>
            <p:cNvPr id="20" name="Straight Arrow Connector 19"/>
            <p:cNvCxnSpPr/>
            <p:nvPr>
              <p:custDataLst>
                <p:tags r:id="rId13"/>
              </p:custDataLst>
            </p:nvPr>
          </p:nvCxnSpPr>
          <p:spPr>
            <a:xfrm>
              <a:off x="3810000" y="9736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4"/>
              </p:custDataLst>
            </p:nvPr>
          </p:nvCxnSpPr>
          <p:spPr>
            <a:xfrm>
              <a:off x="3810000" y="19642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custDataLst>
                <p:tags r:id="rId15"/>
              </p:custDataLst>
            </p:nvPr>
          </p:nvCxnSpPr>
          <p:spPr>
            <a:xfrm>
              <a:off x="3810000" y="30310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custDataLst>
                <p:tags r:id="rId16"/>
              </p:custDataLst>
            </p:nvPr>
          </p:nvSpPr>
          <p:spPr>
            <a:xfrm>
              <a:off x="4800600" y="26500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io.o</a:t>
              </a:r>
              <a:endParaRPr lang="en-US" sz="3200" dirty="0" smtClean="0">
                <a:solidFill>
                  <a:schemeClr val="accent1"/>
                </a:solidFill>
              </a:endParaRPr>
            </a:p>
          </p:txBody>
        </p:sp>
        <p:sp>
          <p:nvSpPr>
            <p:cNvPr id="25" name="Rounded Rectangle 24"/>
            <p:cNvSpPr/>
            <p:nvPr>
              <p:custDataLst>
                <p:tags r:id="rId17"/>
              </p:custDataLst>
            </p:nvPr>
          </p:nvSpPr>
          <p:spPr>
            <a:xfrm>
              <a:off x="4800600" y="6688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sum.o</a:t>
              </a:r>
              <a:endParaRPr lang="en-US" sz="3200" dirty="0" smtClean="0">
                <a:solidFill>
                  <a:schemeClr val="accent1"/>
                </a:solidFill>
              </a:endParaRPr>
            </a:p>
          </p:txBody>
        </p:sp>
        <p:sp>
          <p:nvSpPr>
            <p:cNvPr id="26" name="Rounded Rectangle 25"/>
            <p:cNvSpPr/>
            <p:nvPr>
              <p:custDataLst>
                <p:tags r:id="rId18"/>
              </p:custDataLst>
            </p:nvPr>
          </p:nvSpPr>
          <p:spPr>
            <a:xfrm>
              <a:off x="4800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math.o</a:t>
              </a:r>
              <a:endParaRPr lang="en-US" sz="3200" dirty="0" smtClean="0">
                <a:solidFill>
                  <a:schemeClr val="accent1"/>
                </a:solidFill>
              </a:endParaRPr>
            </a:p>
          </p:txBody>
        </p:sp>
        <p:sp>
          <p:nvSpPr>
            <p:cNvPr id="28" name="TextBox 27"/>
            <p:cNvSpPr txBox="1"/>
            <p:nvPr/>
          </p:nvSpPr>
          <p:spPr>
            <a:xfrm>
              <a:off x="3492941" y="-17765"/>
              <a:ext cx="2364750" cy="646331"/>
            </a:xfrm>
            <a:prstGeom prst="rect">
              <a:avLst/>
            </a:prstGeom>
            <a:noFill/>
          </p:spPr>
          <p:txBody>
            <a:bodyPr wrap="none" rtlCol="0">
              <a:spAutoFit/>
            </a:bodyPr>
            <a:lstStyle/>
            <a:p>
              <a:r>
                <a:rPr lang="en-US" sz="3600" dirty="0" smtClean="0">
                  <a:solidFill>
                    <a:srgbClr val="00B050"/>
                  </a:solidFill>
                </a:rPr>
                <a:t>Assembler</a:t>
              </a:r>
              <a:endParaRPr lang="en-US" sz="3600" dirty="0">
                <a:solidFill>
                  <a:srgbClr val="00B050"/>
                </a:solidFill>
              </a:endParaRPr>
            </a:p>
          </p:txBody>
        </p:sp>
        <p:sp>
          <p:nvSpPr>
            <p:cNvPr id="36" name="TextBox 35"/>
            <p:cNvSpPr txBox="1"/>
            <p:nvPr/>
          </p:nvSpPr>
          <p:spPr>
            <a:xfrm>
              <a:off x="4745436" y="5282625"/>
              <a:ext cx="1574470" cy="584775"/>
            </a:xfrm>
            <a:prstGeom prst="rect">
              <a:avLst/>
            </a:prstGeom>
            <a:noFill/>
          </p:spPr>
          <p:txBody>
            <a:bodyPr wrap="none" rtlCol="0">
              <a:spAutoFit/>
            </a:bodyPr>
            <a:lstStyle/>
            <a:p>
              <a:r>
                <a:rPr lang="en-US" sz="3200" dirty="0" err="1">
                  <a:solidFill>
                    <a:schemeClr val="accent1"/>
                  </a:solidFill>
                </a:rPr>
                <a:t>o</a:t>
              </a:r>
              <a:r>
                <a:rPr lang="en-US" sz="3200" dirty="0" err="1" smtClean="0">
                  <a:solidFill>
                    <a:schemeClr val="accent1"/>
                  </a:solidFill>
                </a:rPr>
                <a:t>bj</a:t>
              </a:r>
              <a:r>
                <a:rPr lang="en-US" sz="3200" dirty="0" smtClean="0">
                  <a:solidFill>
                    <a:schemeClr val="accent1"/>
                  </a:solidFill>
                </a:rPr>
                <a:t> files</a:t>
              </a:r>
            </a:p>
          </p:txBody>
        </p:sp>
      </p:grpSp>
      <p:grpSp>
        <p:nvGrpSpPr>
          <p:cNvPr id="24" name="Group 23"/>
          <p:cNvGrpSpPr/>
          <p:nvPr/>
        </p:nvGrpSpPr>
        <p:grpSpPr>
          <a:xfrm>
            <a:off x="6035487" y="14301"/>
            <a:ext cx="3293291" cy="4769396"/>
            <a:chOff x="6035487" y="14301"/>
            <a:chExt cx="3293291" cy="4769396"/>
          </a:xfrm>
        </p:grpSpPr>
        <p:cxnSp>
          <p:nvCxnSpPr>
            <p:cNvPr id="27" name="Straight Arrow Connector 26"/>
            <p:cNvCxnSpPr/>
            <p:nvPr>
              <p:custDataLst>
                <p:tags r:id="rId5"/>
              </p:custDataLst>
            </p:nvPr>
          </p:nvCxnSpPr>
          <p:spPr>
            <a:xfrm rot="5400000" flipH="1" flipV="1">
              <a:off x="5867400" y="3335897"/>
              <a:ext cx="1676400" cy="1219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custDataLst>
                <p:tags r:id="rId6"/>
              </p:custDataLst>
            </p:nvPr>
          </p:nvSpPr>
          <p:spPr>
            <a:xfrm>
              <a:off x="7239000" y="2269097"/>
              <a:ext cx="17526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sum.exe</a:t>
              </a:r>
              <a:endParaRPr lang="en-US" sz="3200" dirty="0" smtClean="0">
                <a:solidFill>
                  <a:schemeClr val="accent1"/>
                </a:solidFill>
              </a:endParaRPr>
            </a:p>
          </p:txBody>
        </p:sp>
        <p:cxnSp>
          <p:nvCxnSpPr>
            <p:cNvPr id="32" name="Straight Arrow Connector 31"/>
            <p:cNvCxnSpPr>
              <a:stCxn id="11" idx="3"/>
            </p:cNvCxnSpPr>
            <p:nvPr>
              <p:custDataLst>
                <p:tags r:id="rId7"/>
              </p:custDataLst>
            </p:nvPr>
          </p:nvCxnSpPr>
          <p:spPr>
            <a:xfrm flipV="1">
              <a:off x="6096000" y="2878697"/>
              <a:ext cx="1066800" cy="11430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custDataLst>
                <p:tags r:id="rId8"/>
              </p:custDataLst>
            </p:nvPr>
          </p:nvCxnSpPr>
          <p:spPr>
            <a:xfrm flipV="1">
              <a:off x="6096000" y="2650097"/>
              <a:ext cx="1066800" cy="3810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custDataLst>
                <p:tags r:id="rId9"/>
              </p:custDataLst>
            </p:nvPr>
          </p:nvCxnSpPr>
          <p:spPr>
            <a:xfrm>
              <a:off x="6096000" y="2040497"/>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10"/>
              </p:custDataLst>
            </p:nvPr>
          </p:nvCxnSpPr>
          <p:spPr>
            <a:xfrm rot="16200000" flipH="1">
              <a:off x="6057900" y="1087997"/>
              <a:ext cx="1219200" cy="11430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14301"/>
              <a:ext cx="1441420" cy="646331"/>
            </a:xfrm>
            <a:prstGeom prst="rect">
              <a:avLst/>
            </a:prstGeom>
            <a:noFill/>
          </p:spPr>
          <p:txBody>
            <a:bodyPr wrap="none" rtlCol="0">
              <a:spAutoFit/>
            </a:bodyPr>
            <a:lstStyle/>
            <a:p>
              <a:r>
                <a:rPr lang="en-US" sz="3600" dirty="0">
                  <a:solidFill>
                    <a:schemeClr val="accent6">
                      <a:lumMod val="50000"/>
                    </a:schemeClr>
                  </a:solidFill>
                </a:rPr>
                <a:t>L</a:t>
              </a:r>
              <a:r>
                <a:rPr lang="en-US" sz="3600" dirty="0" smtClean="0">
                  <a:solidFill>
                    <a:schemeClr val="accent6">
                      <a:lumMod val="50000"/>
                    </a:schemeClr>
                  </a:solidFill>
                </a:rPr>
                <a:t>inker</a:t>
              </a:r>
              <a:endParaRPr lang="en-US" sz="3600" dirty="0">
                <a:solidFill>
                  <a:schemeClr val="accent6">
                    <a:lumMod val="50000"/>
                  </a:schemeClr>
                </a:solidFill>
              </a:endParaRPr>
            </a:p>
          </p:txBody>
        </p:sp>
        <p:sp>
          <p:nvSpPr>
            <p:cNvPr id="37" name="TextBox 36"/>
            <p:cNvSpPr txBox="1"/>
            <p:nvPr/>
          </p:nvSpPr>
          <p:spPr>
            <a:xfrm>
              <a:off x="7162800" y="1219200"/>
              <a:ext cx="2165978" cy="1077218"/>
            </a:xfrm>
            <a:prstGeom prst="rect">
              <a:avLst/>
            </a:prstGeom>
            <a:noFill/>
          </p:spPr>
          <p:txBody>
            <a:bodyPr wrap="none" rtlCol="0">
              <a:spAutoFit/>
            </a:bodyPr>
            <a:lstStyle/>
            <a:p>
              <a:r>
                <a:rPr lang="en-US" sz="3200" dirty="0">
                  <a:solidFill>
                    <a:schemeClr val="accent1"/>
                  </a:solidFill>
                </a:rPr>
                <a:t>e</a:t>
              </a:r>
              <a:r>
                <a:rPr lang="en-US" sz="3200" dirty="0" smtClean="0">
                  <a:solidFill>
                    <a:schemeClr val="accent1"/>
                  </a:solidFill>
                </a:rPr>
                <a:t>xecutable</a:t>
              </a:r>
            </a:p>
            <a:p>
              <a:r>
                <a:rPr lang="en-US" sz="3200" dirty="0" smtClean="0">
                  <a:solidFill>
                    <a:schemeClr val="accent1"/>
                  </a:solidFill>
                </a:rPr>
                <a:t>program</a:t>
              </a:r>
            </a:p>
          </p:txBody>
        </p:sp>
      </p:grpSp>
      <p:cxnSp>
        <p:nvCxnSpPr>
          <p:cNvPr id="39" name="Straight Arrow Connector 38"/>
          <p:cNvCxnSpPr/>
          <p:nvPr>
            <p:custDataLst>
              <p:tags r:id="rId3"/>
            </p:custDataLst>
          </p:nvPr>
        </p:nvCxnSpPr>
        <p:spPr>
          <a:xfrm rot="5400000">
            <a:off x="7048500" y="3962969"/>
            <a:ext cx="1752600" cy="1588"/>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781800" y="3729309"/>
            <a:ext cx="2503898" cy="2954327"/>
            <a:chOff x="6781800" y="3729309"/>
            <a:chExt cx="2503898" cy="2954327"/>
          </a:xfrm>
        </p:grpSpPr>
        <p:sp>
          <p:nvSpPr>
            <p:cNvPr id="41" name="Rectangle 40"/>
            <p:cNvSpPr/>
            <p:nvPr>
              <p:custDataLst>
                <p:tags r:id="rId4"/>
              </p:custDataLst>
            </p:nvPr>
          </p:nvSpPr>
          <p:spPr>
            <a:xfrm>
              <a:off x="6834152" y="4839269"/>
              <a:ext cx="1776448" cy="1828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2">
                      <a:lumMod val="50000"/>
                    </a:schemeClr>
                  </a:solidFill>
                </a:rPr>
                <a:t>Executing </a:t>
              </a:r>
            </a:p>
            <a:p>
              <a:pPr algn="ctr"/>
              <a:r>
                <a:rPr lang="en-US" sz="2800" dirty="0" smtClean="0">
                  <a:solidFill>
                    <a:schemeClr val="tx2">
                      <a:lumMod val="50000"/>
                    </a:schemeClr>
                  </a:solidFill>
                </a:rPr>
                <a:t>in</a:t>
              </a:r>
            </a:p>
            <a:p>
              <a:pPr algn="ctr"/>
              <a:r>
                <a:rPr lang="en-US" sz="2800" dirty="0" smtClean="0">
                  <a:solidFill>
                    <a:schemeClr val="tx2">
                      <a:lumMod val="50000"/>
                    </a:schemeClr>
                  </a:solidFill>
                </a:rPr>
                <a:t>Memory</a:t>
              </a:r>
              <a:endParaRPr lang="en-US" sz="2800" dirty="0">
                <a:solidFill>
                  <a:schemeClr val="tx2">
                    <a:lumMod val="50000"/>
                  </a:schemeClr>
                </a:solidFill>
              </a:endParaRPr>
            </a:p>
          </p:txBody>
        </p:sp>
        <p:sp>
          <p:nvSpPr>
            <p:cNvPr id="44" name="TextBox 43"/>
            <p:cNvSpPr txBox="1"/>
            <p:nvPr/>
          </p:nvSpPr>
          <p:spPr>
            <a:xfrm>
              <a:off x="7962900" y="3729309"/>
              <a:ext cx="1322798" cy="584775"/>
            </a:xfrm>
            <a:prstGeom prst="rect">
              <a:avLst/>
            </a:prstGeom>
            <a:noFill/>
          </p:spPr>
          <p:txBody>
            <a:bodyPr wrap="none" rtlCol="0">
              <a:spAutoFit/>
            </a:bodyPr>
            <a:lstStyle/>
            <a:p>
              <a:r>
                <a:rPr lang="en-US" sz="3200" dirty="0" smtClean="0">
                  <a:solidFill>
                    <a:schemeClr val="accent3"/>
                  </a:solidFill>
                </a:rPr>
                <a:t>loader</a:t>
              </a:r>
            </a:p>
          </p:txBody>
        </p:sp>
        <p:sp>
          <p:nvSpPr>
            <p:cNvPr id="45" name="TextBox 44"/>
            <p:cNvSpPr txBox="1"/>
            <p:nvPr/>
          </p:nvSpPr>
          <p:spPr>
            <a:xfrm>
              <a:off x="6781800" y="6098861"/>
              <a:ext cx="1619354" cy="584775"/>
            </a:xfrm>
            <a:prstGeom prst="rect">
              <a:avLst/>
            </a:prstGeom>
            <a:noFill/>
          </p:spPr>
          <p:txBody>
            <a:bodyPr wrap="none" rtlCol="0">
              <a:spAutoFit/>
            </a:bodyPr>
            <a:lstStyle/>
            <a:p>
              <a:r>
                <a:rPr lang="en-US" sz="3200" dirty="0" smtClean="0">
                  <a:solidFill>
                    <a:schemeClr val="accent1"/>
                  </a:solidFill>
                </a:rPr>
                <a:t>process</a:t>
              </a:r>
            </a:p>
          </p:txBody>
        </p:sp>
      </p:grpSp>
      <p:sp>
        <p:nvSpPr>
          <p:cNvPr id="46" name="TextBox 45"/>
          <p:cNvSpPr txBox="1"/>
          <p:nvPr/>
        </p:nvSpPr>
        <p:spPr>
          <a:xfrm>
            <a:off x="7924800" y="2949714"/>
            <a:ext cx="1266693" cy="707886"/>
          </a:xfrm>
          <a:prstGeom prst="rect">
            <a:avLst/>
          </a:prstGeom>
          <a:noFill/>
        </p:spPr>
        <p:txBody>
          <a:bodyPr wrap="none" rtlCol="0">
            <a:spAutoFit/>
          </a:bodyPr>
          <a:lstStyle/>
          <a:p>
            <a:r>
              <a:rPr lang="en-US" sz="2000" dirty="0">
                <a:solidFill>
                  <a:schemeClr val="accent1"/>
                </a:solidFill>
              </a:rPr>
              <a:t>e</a:t>
            </a:r>
            <a:r>
              <a:rPr lang="en-US" sz="2000" dirty="0" smtClean="0">
                <a:solidFill>
                  <a:schemeClr val="accent1"/>
                </a:solidFill>
              </a:rPr>
              <a:t>xists on </a:t>
            </a:r>
          </a:p>
          <a:p>
            <a:r>
              <a:rPr lang="en-US" sz="2000" dirty="0" smtClean="0">
                <a:solidFill>
                  <a:schemeClr val="accent1"/>
                </a:solidFill>
              </a:rPr>
              <a:t>disk</a:t>
            </a:r>
          </a:p>
        </p:txBody>
      </p:sp>
      <p:sp>
        <p:nvSpPr>
          <p:cNvPr id="3" name="Slide Number Placeholder 2"/>
          <p:cNvSpPr>
            <a:spLocks noGrp="1"/>
          </p:cNvSpPr>
          <p:nvPr>
            <p:ph type="sldNum" sz="quarter" idx="10"/>
          </p:nvPr>
        </p:nvSpPr>
        <p:spPr/>
        <p:txBody>
          <a:bodyPr/>
          <a:lstStyle/>
          <a:p>
            <a:fld id="{DAD0A56F-BD0F-4BDF-9912-D1E89E9626C0}" type="slidenum">
              <a:rPr lang="en-US" smtClean="0">
                <a:solidFill>
                  <a:schemeClr val="bg1"/>
                </a:solidFill>
              </a:rPr>
              <a:t>35</a:t>
            </a:fld>
            <a:endParaRPr lang="en-US" dirty="0">
              <a:solidFill>
                <a:schemeClr val="bg1"/>
              </a:solidFill>
            </a:endParaRPr>
          </a:p>
        </p:txBody>
      </p:sp>
    </p:spTree>
    <p:extLst>
      <p:ext uri="{BB962C8B-B14F-4D97-AF65-F5344CB8AC3E}">
        <p14:creationId xmlns:p14="http://schemas.microsoft.com/office/powerpoint/2010/main" val="1810372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custDataLst>
              <p:tags r:id="rId1"/>
            </p:custDataLst>
          </p:nvPr>
        </p:nvSpPr>
        <p:spPr/>
        <p:txBody>
          <a:bodyPr>
            <a:normAutofit/>
          </a:bodyPr>
          <a:lstStyle/>
          <a:p>
            <a:r>
              <a:rPr lang="en-GB" smtClean="0"/>
              <a:t>Loaders</a:t>
            </a:r>
            <a:endParaRPr lang="en-GB"/>
          </a:p>
        </p:txBody>
      </p:sp>
      <p:sp>
        <p:nvSpPr>
          <p:cNvPr id="2634755" name="Rectangle 3"/>
          <p:cNvSpPr>
            <a:spLocks noGrp="1" noChangeArrowheads="1"/>
          </p:cNvSpPr>
          <p:nvPr>
            <p:ph idx="1"/>
            <p:custDataLst>
              <p:tags r:id="rId2"/>
            </p:custDataLst>
          </p:nvPr>
        </p:nvSpPr>
        <p:spPr/>
        <p:txBody>
          <a:bodyPr/>
          <a:lstStyle/>
          <a:p>
            <a:pPr marL="0" indent="0">
              <a:buNone/>
            </a:pPr>
            <a:r>
              <a:rPr lang="en-GB" i="1" dirty="0" smtClean="0">
                <a:solidFill>
                  <a:schemeClr val="accent1"/>
                </a:solidFill>
              </a:rPr>
              <a:t>Loader</a:t>
            </a:r>
            <a:r>
              <a:rPr lang="en-GB" dirty="0" smtClean="0">
                <a:solidFill>
                  <a:schemeClr val="accent1"/>
                </a:solidFill>
              </a:rPr>
              <a:t> </a:t>
            </a:r>
            <a:r>
              <a:rPr lang="en-GB" dirty="0" smtClean="0"/>
              <a:t>reads executable from disk into memory</a:t>
            </a:r>
          </a:p>
          <a:p>
            <a:pPr lvl="1"/>
            <a:r>
              <a:rPr lang="en-GB" dirty="0" smtClean="0"/>
              <a:t>Initializes registers, stack, arguments to first function</a:t>
            </a:r>
          </a:p>
          <a:p>
            <a:pPr lvl="1"/>
            <a:r>
              <a:rPr lang="en-GB" dirty="0" smtClean="0"/>
              <a:t>Jumps to entry-point</a:t>
            </a:r>
          </a:p>
          <a:p>
            <a:pPr marL="0" indent="0">
              <a:buNone/>
            </a:pPr>
            <a:r>
              <a:rPr lang="en-GB" dirty="0" smtClean="0"/>
              <a:t>Part of the Operating System (OS)</a:t>
            </a:r>
            <a:endParaRPr lang="en-GB" dirty="0"/>
          </a:p>
        </p:txBody>
      </p:sp>
      <p:sp>
        <p:nvSpPr>
          <p:cNvPr id="2" name="Slide Number Placeholder 1"/>
          <p:cNvSpPr>
            <a:spLocks noGrp="1"/>
          </p:cNvSpPr>
          <p:nvPr>
            <p:ph type="sldNum" sz="quarter" idx="12"/>
          </p:nvPr>
        </p:nvSpPr>
        <p:spPr/>
        <p:txBody>
          <a:bodyPr/>
          <a:lstStyle/>
          <a:p>
            <a:fld id="{DAD0A56F-BD0F-4BDF-9912-D1E89E9626C0}" type="slidenum">
              <a:rPr lang="en-US" smtClean="0"/>
              <a:t>36</a:t>
            </a:fld>
            <a:endParaRPr lang="en-US"/>
          </a:p>
        </p:txBody>
      </p:sp>
    </p:spTree>
    <p:extLst>
      <p:ext uri="{BB962C8B-B14F-4D97-AF65-F5344CB8AC3E}">
        <p14:creationId xmlns:p14="http://schemas.microsoft.com/office/powerpoint/2010/main" val="990178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1330" name="Rectangle 2"/>
          <p:cNvSpPr>
            <a:spLocks noGrp="1" noChangeArrowheads="1"/>
          </p:cNvSpPr>
          <p:nvPr>
            <p:ph type="title"/>
            <p:custDataLst>
              <p:tags r:id="rId1"/>
            </p:custDataLst>
          </p:nvPr>
        </p:nvSpPr>
        <p:spPr/>
        <p:txBody>
          <a:bodyPr>
            <a:normAutofit/>
          </a:bodyPr>
          <a:lstStyle/>
          <a:p>
            <a:r>
              <a:rPr lang="en-US" dirty="0" smtClean="0">
                <a:solidFill>
                  <a:schemeClr val="accent1"/>
                </a:solidFill>
              </a:rPr>
              <a:t>Shared Libraries</a:t>
            </a:r>
            <a:endParaRPr lang="en-US" dirty="0">
              <a:solidFill>
                <a:schemeClr val="accent1"/>
              </a:solidFill>
            </a:endParaRPr>
          </a:p>
        </p:txBody>
      </p:sp>
      <p:sp>
        <p:nvSpPr>
          <p:cNvPr id="3171331" name="Rectangle 3"/>
          <p:cNvSpPr>
            <a:spLocks noGrp="1" noChangeArrowheads="1"/>
          </p:cNvSpPr>
          <p:nvPr>
            <p:ph idx="1"/>
            <p:custDataLst>
              <p:tags r:id="rId2"/>
            </p:custDataLst>
          </p:nvPr>
        </p:nvSpPr>
        <p:spPr>
          <a:xfrm>
            <a:off x="91440" y="990600"/>
            <a:ext cx="9509760" cy="5741983"/>
          </a:xfrm>
        </p:spPr>
        <p:txBody>
          <a:bodyPr>
            <a:normAutofit/>
          </a:bodyPr>
          <a:lstStyle/>
          <a:p>
            <a:pPr marL="0" indent="0">
              <a:buNone/>
            </a:pPr>
            <a:r>
              <a:rPr lang="en-US" sz="3200" dirty="0" smtClean="0"/>
              <a:t>Q: Every program contains parts of same library?!?</a:t>
            </a:r>
          </a:p>
          <a:p>
            <a:pPr marL="0" indent="0">
              <a:buNone/>
            </a:pPr>
            <a:r>
              <a:rPr lang="en-US" sz="3200" dirty="0" smtClean="0"/>
              <a:t>A: No, they can use shared libraries</a:t>
            </a:r>
          </a:p>
          <a:p>
            <a:pPr lvl="1"/>
            <a:r>
              <a:rPr lang="en-US" sz="2800" dirty="0" smtClean="0"/>
              <a:t>Executables all point to single </a:t>
            </a:r>
            <a:r>
              <a:rPr lang="en-US" sz="2800" i="1" dirty="0" smtClean="0">
                <a:solidFill>
                  <a:schemeClr val="accent1"/>
                </a:solidFill>
              </a:rPr>
              <a:t>shared library </a:t>
            </a:r>
            <a:r>
              <a:rPr lang="en-US" sz="2800" dirty="0" smtClean="0"/>
              <a:t>on disk</a:t>
            </a:r>
          </a:p>
          <a:p>
            <a:pPr lvl="1"/>
            <a:r>
              <a:rPr lang="en-US" sz="2800" dirty="0" smtClean="0"/>
              <a:t>final linking (and relocations) done by the loader</a:t>
            </a:r>
          </a:p>
          <a:p>
            <a:pPr lvl="1"/>
            <a:endParaRPr lang="en-US" sz="2800" dirty="0" smtClean="0"/>
          </a:p>
          <a:p>
            <a:pPr marL="0" indent="0">
              <a:buNone/>
            </a:pPr>
            <a:r>
              <a:rPr lang="en-US" sz="3200" dirty="0" smtClean="0"/>
              <a:t>Optimizations:</a:t>
            </a:r>
          </a:p>
          <a:p>
            <a:pPr lvl="1"/>
            <a:r>
              <a:rPr lang="en-US" sz="2800" dirty="0" smtClean="0"/>
              <a:t>Library compiled at fixed non-zero address </a:t>
            </a:r>
          </a:p>
          <a:p>
            <a:pPr lvl="1"/>
            <a:r>
              <a:rPr lang="en-US" sz="2800" dirty="0" smtClean="0"/>
              <a:t>Jump table in each program instead of relocations</a:t>
            </a:r>
          </a:p>
          <a:p>
            <a:pPr lvl="1"/>
            <a:r>
              <a:rPr lang="en-US" sz="2800" dirty="0" smtClean="0"/>
              <a:t>Can even patch jumps on-the-fly</a:t>
            </a:r>
            <a:endParaRPr lang="en-US" sz="2800" dirty="0"/>
          </a:p>
        </p:txBody>
      </p:sp>
      <p:sp>
        <p:nvSpPr>
          <p:cNvPr id="2" name="Slide Number Placeholder 1"/>
          <p:cNvSpPr>
            <a:spLocks noGrp="1"/>
          </p:cNvSpPr>
          <p:nvPr>
            <p:ph type="sldNum" sz="quarter" idx="12"/>
          </p:nvPr>
        </p:nvSpPr>
        <p:spPr/>
        <p:txBody>
          <a:bodyPr/>
          <a:lstStyle/>
          <a:p>
            <a:fld id="{DAD0A56F-BD0F-4BDF-9912-D1E89E9626C0}" type="slidenum">
              <a:rPr lang="en-US" smtClean="0"/>
              <a:t>37</a:t>
            </a:fld>
            <a:endParaRPr lang="en-US"/>
          </a:p>
        </p:txBody>
      </p:sp>
    </p:spTree>
    <p:extLst>
      <p:ext uri="{BB962C8B-B14F-4D97-AF65-F5344CB8AC3E}">
        <p14:creationId xmlns:p14="http://schemas.microsoft.com/office/powerpoint/2010/main" val="17747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13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13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13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13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133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133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1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0658" name="Rectangle 2"/>
          <p:cNvSpPr>
            <a:spLocks noGrp="1" noChangeArrowheads="1"/>
          </p:cNvSpPr>
          <p:nvPr>
            <p:ph type="title"/>
            <p:custDataLst>
              <p:tags r:id="rId1"/>
            </p:custDataLst>
          </p:nvPr>
        </p:nvSpPr>
        <p:spPr/>
        <p:txBody>
          <a:bodyPr>
            <a:normAutofit/>
          </a:bodyPr>
          <a:lstStyle/>
          <a:p>
            <a:r>
              <a:rPr lang="en-GB" dirty="0" smtClean="0"/>
              <a:t>Static and Dynamic Linking</a:t>
            </a:r>
            <a:endParaRPr lang="en-GB" dirty="0"/>
          </a:p>
        </p:txBody>
      </p:sp>
      <p:sp>
        <p:nvSpPr>
          <p:cNvPr id="2630659" name="Rectangle 3"/>
          <p:cNvSpPr>
            <a:spLocks noGrp="1" noChangeArrowheads="1"/>
          </p:cNvSpPr>
          <p:nvPr>
            <p:ph idx="1"/>
            <p:custDataLst>
              <p:tags r:id="rId2"/>
            </p:custDataLst>
          </p:nvPr>
        </p:nvSpPr>
        <p:spPr>
          <a:xfrm>
            <a:off x="0" y="838200"/>
            <a:ext cx="9372600" cy="5638800"/>
          </a:xfrm>
        </p:spPr>
        <p:txBody>
          <a:bodyPr>
            <a:normAutofit/>
          </a:bodyPr>
          <a:lstStyle/>
          <a:p>
            <a:pPr marL="0" indent="0">
              <a:buNone/>
            </a:pPr>
            <a:r>
              <a:rPr lang="en-GB" sz="3200" dirty="0" smtClean="0">
                <a:solidFill>
                  <a:schemeClr val="accent1"/>
                </a:solidFill>
              </a:rPr>
              <a:t>Static linking</a:t>
            </a:r>
          </a:p>
          <a:p>
            <a:pPr lvl="1"/>
            <a:r>
              <a:rPr lang="en-GB" sz="2800" dirty="0" smtClean="0"/>
              <a:t>Big executable files (all/most of needed libraries inside)</a:t>
            </a:r>
          </a:p>
          <a:p>
            <a:pPr lvl="1"/>
            <a:r>
              <a:rPr lang="en-GB" sz="2800" dirty="0" smtClean="0"/>
              <a:t>Don’t benefit from updates to library</a:t>
            </a:r>
          </a:p>
          <a:p>
            <a:pPr lvl="1"/>
            <a:r>
              <a:rPr lang="en-GB" sz="2800" dirty="0" smtClean="0"/>
              <a:t>No load-time linking</a:t>
            </a:r>
          </a:p>
          <a:p>
            <a:endParaRPr lang="en-GB" sz="3200" dirty="0" smtClean="0"/>
          </a:p>
          <a:p>
            <a:pPr marL="0" indent="0">
              <a:buNone/>
            </a:pPr>
            <a:r>
              <a:rPr lang="en-GB" sz="3200" dirty="0" smtClean="0">
                <a:solidFill>
                  <a:schemeClr val="accent1"/>
                </a:solidFill>
              </a:rPr>
              <a:t>Dynamic linking </a:t>
            </a:r>
          </a:p>
          <a:p>
            <a:pPr lvl="1"/>
            <a:r>
              <a:rPr lang="en-GB" sz="2800" dirty="0" smtClean="0"/>
              <a:t>Small executable files (just point to shared library)</a:t>
            </a:r>
          </a:p>
          <a:p>
            <a:pPr lvl="1"/>
            <a:r>
              <a:rPr lang="en-GB" sz="2800" dirty="0" smtClean="0"/>
              <a:t>Library update benefits all programs that use it</a:t>
            </a:r>
          </a:p>
          <a:p>
            <a:pPr lvl="1"/>
            <a:r>
              <a:rPr lang="en-GB" sz="2800" dirty="0" smtClean="0"/>
              <a:t>Load-time cost to do final linking</a:t>
            </a:r>
          </a:p>
          <a:p>
            <a:pPr lvl="2"/>
            <a:r>
              <a:rPr lang="en-GB" sz="2400" dirty="0" smtClean="0"/>
              <a:t>But </a:t>
            </a:r>
            <a:r>
              <a:rPr lang="en-GB" sz="2400" dirty="0" err="1" smtClean="0"/>
              <a:t>dll</a:t>
            </a:r>
            <a:r>
              <a:rPr lang="en-GB" sz="2400" dirty="0" smtClean="0"/>
              <a:t> code is probably already in memory</a:t>
            </a:r>
          </a:p>
          <a:p>
            <a:pPr lvl="2"/>
            <a:r>
              <a:rPr lang="en-GB" sz="2400" dirty="0" smtClean="0"/>
              <a:t>And can do the linking incrementally, on-demand</a:t>
            </a:r>
          </a:p>
        </p:txBody>
      </p:sp>
      <p:sp>
        <p:nvSpPr>
          <p:cNvPr id="2" name="Slide Number Placeholder 1"/>
          <p:cNvSpPr>
            <a:spLocks noGrp="1"/>
          </p:cNvSpPr>
          <p:nvPr>
            <p:ph type="sldNum" sz="quarter" idx="12"/>
          </p:nvPr>
        </p:nvSpPr>
        <p:spPr/>
        <p:txBody>
          <a:bodyPr/>
          <a:lstStyle/>
          <a:p>
            <a:fld id="{DAD0A56F-BD0F-4BDF-9912-D1E89E9626C0}" type="slidenum">
              <a:rPr lang="en-US" smtClean="0"/>
              <a:t>38</a:t>
            </a:fld>
            <a:endParaRPr lang="en-US"/>
          </a:p>
        </p:txBody>
      </p:sp>
    </p:spTree>
    <p:extLst>
      <p:ext uri="{BB962C8B-B14F-4D97-AF65-F5344CB8AC3E}">
        <p14:creationId xmlns:p14="http://schemas.microsoft.com/office/powerpoint/2010/main" val="1867247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065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065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3065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3065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065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306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Takeaway</a:t>
            </a:r>
            <a:endParaRPr lang="en-US" dirty="0"/>
          </a:p>
        </p:txBody>
      </p:sp>
      <p:sp>
        <p:nvSpPr>
          <p:cNvPr id="4" name="Content Placeholder 3"/>
          <p:cNvSpPr>
            <a:spLocks noGrp="1"/>
          </p:cNvSpPr>
          <p:nvPr>
            <p:ph idx="1"/>
          </p:nvPr>
        </p:nvSpPr>
        <p:spPr>
          <a:xfrm>
            <a:off x="0" y="914400"/>
            <a:ext cx="9067800" cy="5867400"/>
          </a:xfrm>
        </p:spPr>
        <p:txBody>
          <a:bodyPr>
            <a:normAutofit/>
          </a:bodyPr>
          <a:lstStyle/>
          <a:p>
            <a:pPr marL="0" indent="0">
              <a:buNone/>
            </a:pPr>
            <a:r>
              <a:rPr lang="en-US" sz="3200" dirty="0" smtClean="0">
                <a:solidFill>
                  <a:schemeClr val="accent1"/>
                </a:solidFill>
              </a:rPr>
              <a:t>Compiler</a:t>
            </a:r>
            <a:r>
              <a:rPr lang="en-US" sz="3200" dirty="0" smtClean="0"/>
              <a:t> </a:t>
            </a:r>
            <a:r>
              <a:rPr lang="en-US" sz="3200" dirty="0"/>
              <a:t>produces assembly files </a:t>
            </a:r>
            <a:endParaRPr lang="en-US" sz="3200" dirty="0" smtClean="0"/>
          </a:p>
          <a:p>
            <a:pPr marL="228600" lvl="1" indent="0">
              <a:buNone/>
            </a:pPr>
            <a:r>
              <a:rPr lang="en-US" sz="2800" dirty="0" smtClean="0"/>
              <a:t>  (</a:t>
            </a:r>
            <a:r>
              <a:rPr lang="en-US" sz="2800" dirty="0"/>
              <a:t>contain </a:t>
            </a:r>
            <a:r>
              <a:rPr lang="en-US" sz="2800" dirty="0" smtClean="0"/>
              <a:t>RISC-V </a:t>
            </a:r>
            <a:r>
              <a:rPr lang="en-US" sz="2800" dirty="0"/>
              <a:t>assembly, pseudo-instructions, </a:t>
            </a:r>
            <a:r>
              <a:rPr lang="en-US" sz="2800" dirty="0" smtClean="0"/>
              <a:t>  </a:t>
            </a:r>
          </a:p>
          <a:p>
            <a:pPr marL="228600" lvl="1" indent="0">
              <a:buNone/>
            </a:pPr>
            <a:r>
              <a:rPr lang="en-US" sz="2800" dirty="0"/>
              <a:t> </a:t>
            </a:r>
            <a:r>
              <a:rPr lang="en-US" sz="2800" dirty="0" smtClean="0"/>
              <a:t> directives</a:t>
            </a:r>
            <a:r>
              <a:rPr lang="en-US" sz="2800" dirty="0"/>
              <a:t>, etc.)</a:t>
            </a:r>
          </a:p>
          <a:p>
            <a:pPr marL="0" indent="0">
              <a:buNone/>
            </a:pPr>
            <a:r>
              <a:rPr lang="en-US" sz="3200" dirty="0">
                <a:solidFill>
                  <a:schemeClr val="accent1"/>
                </a:solidFill>
              </a:rPr>
              <a:t>A</a:t>
            </a:r>
            <a:r>
              <a:rPr lang="en-US" sz="3200" dirty="0" smtClean="0">
                <a:solidFill>
                  <a:schemeClr val="accent1"/>
                </a:solidFill>
              </a:rPr>
              <a:t>ssembler</a:t>
            </a:r>
            <a:r>
              <a:rPr lang="en-US" sz="3200" dirty="0" smtClean="0"/>
              <a:t> </a:t>
            </a:r>
            <a:r>
              <a:rPr lang="en-US" sz="3200" dirty="0"/>
              <a:t>produces object files </a:t>
            </a:r>
            <a:endParaRPr lang="en-US" sz="3200" dirty="0" smtClean="0"/>
          </a:p>
          <a:p>
            <a:pPr marL="228600" lvl="1" indent="0">
              <a:buNone/>
            </a:pPr>
            <a:r>
              <a:rPr lang="en-US" sz="2800" dirty="0" smtClean="0"/>
              <a:t>  (</a:t>
            </a:r>
            <a:r>
              <a:rPr lang="en-US" sz="2800" dirty="0"/>
              <a:t>contain </a:t>
            </a:r>
            <a:r>
              <a:rPr lang="en-US" sz="2800" dirty="0" smtClean="0"/>
              <a:t>RISC-V </a:t>
            </a:r>
            <a:r>
              <a:rPr lang="en-US" sz="2800" dirty="0"/>
              <a:t>machine code, missing symbols, </a:t>
            </a:r>
            <a:r>
              <a:rPr lang="en-US" sz="2800" dirty="0" smtClean="0"/>
              <a:t>  </a:t>
            </a:r>
          </a:p>
          <a:p>
            <a:pPr marL="228600" lvl="1" indent="0">
              <a:buNone/>
            </a:pPr>
            <a:r>
              <a:rPr lang="en-US" sz="2800" dirty="0"/>
              <a:t> </a:t>
            </a:r>
            <a:r>
              <a:rPr lang="en-US" sz="2800" dirty="0" smtClean="0"/>
              <a:t> some </a:t>
            </a:r>
            <a:r>
              <a:rPr lang="en-US" sz="2800" dirty="0"/>
              <a:t>layout information, etc.)</a:t>
            </a:r>
          </a:p>
          <a:p>
            <a:pPr marL="0" indent="0">
              <a:buNone/>
            </a:pPr>
            <a:r>
              <a:rPr lang="en-US" sz="3200" dirty="0">
                <a:solidFill>
                  <a:schemeClr val="accent1"/>
                </a:solidFill>
              </a:rPr>
              <a:t>L</a:t>
            </a:r>
            <a:r>
              <a:rPr lang="en-US" sz="3200" dirty="0" smtClean="0">
                <a:solidFill>
                  <a:schemeClr val="accent1"/>
                </a:solidFill>
              </a:rPr>
              <a:t>inker</a:t>
            </a:r>
            <a:r>
              <a:rPr lang="en-US" sz="3200" dirty="0" smtClean="0"/>
              <a:t> </a:t>
            </a:r>
            <a:r>
              <a:rPr lang="en-US" sz="3200" dirty="0"/>
              <a:t>joins object files into one </a:t>
            </a:r>
            <a:r>
              <a:rPr lang="en-US" sz="3200" dirty="0" smtClean="0"/>
              <a:t>executable file</a:t>
            </a:r>
          </a:p>
          <a:p>
            <a:pPr marL="228600" lvl="1" indent="0">
              <a:buNone/>
            </a:pPr>
            <a:r>
              <a:rPr lang="en-US" sz="2800" dirty="0" smtClean="0"/>
              <a:t>  (</a:t>
            </a:r>
            <a:r>
              <a:rPr lang="en-US" sz="2800" dirty="0"/>
              <a:t>contains </a:t>
            </a:r>
            <a:r>
              <a:rPr lang="en-US" sz="2800" dirty="0" smtClean="0"/>
              <a:t>RISC-V </a:t>
            </a:r>
            <a:r>
              <a:rPr lang="en-US" sz="2800" dirty="0"/>
              <a:t>machine code, no missing </a:t>
            </a:r>
            <a:r>
              <a:rPr lang="en-US" sz="2800" dirty="0" smtClean="0"/>
              <a:t>symbols, some </a:t>
            </a:r>
            <a:r>
              <a:rPr lang="en-US" sz="2800" dirty="0"/>
              <a:t>layout information)</a:t>
            </a:r>
          </a:p>
          <a:p>
            <a:pPr marL="0" indent="0">
              <a:buNone/>
            </a:pPr>
            <a:r>
              <a:rPr lang="en-US" sz="3200" dirty="0">
                <a:solidFill>
                  <a:schemeClr val="accent1"/>
                </a:solidFill>
              </a:rPr>
              <a:t>L</a:t>
            </a:r>
            <a:r>
              <a:rPr lang="en-US" sz="3200" dirty="0" smtClean="0">
                <a:solidFill>
                  <a:schemeClr val="accent1"/>
                </a:solidFill>
              </a:rPr>
              <a:t>oader</a:t>
            </a:r>
            <a:r>
              <a:rPr lang="en-US" sz="3200" dirty="0" smtClean="0"/>
              <a:t> puts program </a:t>
            </a:r>
            <a:r>
              <a:rPr lang="en-US" sz="3200" dirty="0"/>
              <a:t>into </a:t>
            </a:r>
            <a:r>
              <a:rPr lang="en-US" sz="3200" dirty="0" smtClean="0"/>
              <a:t>memory, jumps </a:t>
            </a:r>
            <a:r>
              <a:rPr lang="en-US" sz="3200" dirty="0"/>
              <a:t>to </a:t>
            </a:r>
            <a:r>
              <a:rPr lang="en-US" sz="3200" dirty="0" smtClean="0"/>
              <a:t>  </a:t>
            </a:r>
          </a:p>
          <a:p>
            <a:pPr marL="0" indent="0">
              <a:buNone/>
            </a:pPr>
            <a:r>
              <a:rPr lang="en-US" sz="3200" dirty="0"/>
              <a:t> </a:t>
            </a:r>
            <a:r>
              <a:rPr lang="en-US" sz="3200" dirty="0" smtClean="0"/>
              <a:t>    1</a:t>
            </a:r>
            <a:r>
              <a:rPr lang="en-US" sz="3200" baseline="30000" dirty="0" smtClean="0"/>
              <a:t>st</a:t>
            </a:r>
            <a:r>
              <a:rPr lang="en-US" sz="3200" dirty="0" smtClean="0"/>
              <a:t> </a:t>
            </a:r>
            <a:r>
              <a:rPr lang="en-US" sz="3200" dirty="0" err="1" smtClean="0"/>
              <a:t>insn</a:t>
            </a:r>
            <a:r>
              <a:rPr lang="en-US" sz="3200" dirty="0"/>
              <a:t>, </a:t>
            </a:r>
            <a:r>
              <a:rPr lang="en-US" sz="3200" dirty="0" smtClean="0"/>
              <a:t>and </a:t>
            </a:r>
            <a:r>
              <a:rPr lang="en-US" sz="3200" dirty="0"/>
              <a:t>starts executing a </a:t>
            </a:r>
            <a:r>
              <a:rPr lang="en-US" sz="3200" i="1" dirty="0" smtClean="0"/>
              <a:t>process</a:t>
            </a:r>
            <a:r>
              <a:rPr lang="en-US" sz="3200" dirty="0"/>
              <a:t> </a:t>
            </a:r>
            <a:r>
              <a:rPr lang="en-US" sz="3200" dirty="0" smtClean="0"/>
              <a:t> </a:t>
            </a:r>
          </a:p>
          <a:p>
            <a:pPr marL="0" indent="0">
              <a:buNone/>
            </a:pPr>
            <a:r>
              <a:rPr lang="en-US" sz="3200" dirty="0"/>
              <a:t> </a:t>
            </a:r>
            <a:r>
              <a:rPr lang="en-US" sz="3200" dirty="0" smtClean="0"/>
              <a:t>    (machine code)</a:t>
            </a:r>
          </a:p>
        </p:txBody>
      </p:sp>
      <p:sp>
        <p:nvSpPr>
          <p:cNvPr id="2" name="Slide Number Placeholder 1"/>
          <p:cNvSpPr>
            <a:spLocks noGrp="1"/>
          </p:cNvSpPr>
          <p:nvPr>
            <p:ph type="sldNum" sz="quarter" idx="12"/>
          </p:nvPr>
        </p:nvSpPr>
        <p:spPr/>
        <p:txBody>
          <a:bodyPr/>
          <a:lstStyle/>
          <a:p>
            <a:fld id="{DAD0A56F-BD0F-4BDF-9912-D1E89E9626C0}" type="slidenum">
              <a:rPr lang="en-US" smtClean="0"/>
              <a:t>39</a:t>
            </a:fld>
            <a:endParaRPr lang="en-US"/>
          </a:p>
        </p:txBody>
      </p:sp>
    </p:spTree>
    <p:extLst>
      <p:ext uri="{BB962C8B-B14F-4D97-AF65-F5344CB8AC3E}">
        <p14:creationId xmlns:p14="http://schemas.microsoft.com/office/powerpoint/2010/main" val="1469872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4008" y="1219200"/>
            <a:ext cx="7351184" cy="5513388"/>
          </a:xfrm>
        </p:spPr>
      </p:pic>
      <p:sp>
        <p:nvSpPr>
          <p:cNvPr id="3" name="Title 2"/>
          <p:cNvSpPr>
            <a:spLocks noGrp="1"/>
          </p:cNvSpPr>
          <p:nvPr>
            <p:ph type="title"/>
          </p:nvPr>
        </p:nvSpPr>
        <p:spPr/>
        <p:txBody>
          <a:bodyPr>
            <a:normAutofit fontScale="90000"/>
          </a:bodyPr>
          <a:lstStyle/>
          <a:p>
            <a:r>
              <a:rPr lang="en-US" dirty="0" smtClean="0"/>
              <a:t>RISC-y Business Office Hours Marathon and Pizza Party!</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4</a:t>
            </a:fld>
            <a:endParaRPr lang="en-US"/>
          </a:p>
        </p:txBody>
      </p:sp>
    </p:spTree>
    <p:extLst>
      <p:ext uri="{BB962C8B-B14F-4D97-AF65-F5344CB8AC3E}">
        <p14:creationId xmlns:p14="http://schemas.microsoft.com/office/powerpoint/2010/main" val="38331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228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smtClean="0">
                <a:solidFill>
                  <a:schemeClr val="accent1"/>
                </a:solidFill>
              </a:rPr>
              <a:t>sum.c</a:t>
            </a:r>
            <a:endParaRPr lang="en-US" sz="2600" dirty="0">
              <a:solidFill>
                <a:schemeClr val="accent1"/>
              </a:solidFill>
            </a:endParaRPr>
          </a:p>
        </p:txBody>
      </p:sp>
      <p:grpSp>
        <p:nvGrpSpPr>
          <p:cNvPr id="17" name="Group 16"/>
          <p:cNvGrpSpPr/>
          <p:nvPr/>
        </p:nvGrpSpPr>
        <p:grpSpPr>
          <a:xfrm>
            <a:off x="1168746" y="939225"/>
            <a:ext cx="2641254" cy="1482272"/>
            <a:chOff x="1168746" y="939225"/>
            <a:chExt cx="2641254" cy="1482272"/>
          </a:xfrm>
        </p:grpSpPr>
        <p:sp>
          <p:nvSpPr>
            <p:cNvPr id="14" name="Rounded Rectangle 13"/>
            <p:cNvSpPr/>
            <p:nvPr>
              <p:custDataLst>
                <p:tags r:id="rId9"/>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sum.s</a:t>
              </a:r>
              <a:endParaRPr lang="en-US" sz="2600" dirty="0">
                <a:solidFill>
                  <a:schemeClr val="accent1"/>
                </a:solidFill>
              </a:endParaRPr>
            </a:p>
          </p:txBody>
        </p:sp>
        <p:cxnSp>
          <p:nvCxnSpPr>
            <p:cNvPr id="19" name="Straight Arrow Connector 18"/>
            <p:cNvCxnSpPr/>
            <p:nvPr>
              <p:custDataLst>
                <p:tags r:id="rId10"/>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939225"/>
              <a:ext cx="1824538" cy="584775"/>
            </a:xfrm>
            <a:prstGeom prst="rect">
              <a:avLst/>
            </a:prstGeom>
            <a:noFill/>
          </p:spPr>
          <p:txBody>
            <a:bodyPr wrap="none" rtlCol="0">
              <a:spAutoFit/>
            </a:bodyPr>
            <a:lstStyle/>
            <a:p>
              <a:r>
                <a:rPr lang="en-US" sz="3200" dirty="0" smtClean="0">
                  <a:solidFill>
                    <a:srgbClr val="FF0000"/>
                  </a:solidFill>
                </a:rPr>
                <a:t>Compiler</a:t>
              </a:r>
            </a:p>
          </p:txBody>
        </p:sp>
      </p:grpSp>
      <p:sp>
        <p:nvSpPr>
          <p:cNvPr id="31" name="TextBox 30"/>
          <p:cNvSpPr txBox="1"/>
          <p:nvPr/>
        </p:nvSpPr>
        <p:spPr>
          <a:xfrm>
            <a:off x="-35969" y="2421497"/>
            <a:ext cx="1824538" cy="1077218"/>
          </a:xfrm>
          <a:prstGeom prst="rect">
            <a:avLst/>
          </a:prstGeom>
          <a:noFill/>
        </p:spPr>
        <p:txBody>
          <a:bodyPr wrap="none" rtlCol="0">
            <a:spAutoFit/>
          </a:bodyPr>
          <a:lstStyle/>
          <a:p>
            <a:pPr algn="ctr"/>
            <a:r>
              <a:rPr lang="en-US" sz="3200" dirty="0" smtClean="0">
                <a:solidFill>
                  <a:schemeClr val="accent1"/>
                </a:solidFill>
              </a:rPr>
              <a:t>C source</a:t>
            </a:r>
          </a:p>
          <a:p>
            <a:pPr algn="ctr"/>
            <a:r>
              <a:rPr lang="en-US" sz="3200" dirty="0" smtClean="0">
                <a:solidFill>
                  <a:schemeClr val="accent1"/>
                </a:solidFill>
              </a:rPr>
              <a:t>files</a:t>
            </a:r>
            <a:endParaRPr lang="en-US" sz="3200" dirty="0">
              <a:solidFill>
                <a:schemeClr val="accent1"/>
              </a:solidFill>
            </a:endParaRPr>
          </a:p>
        </p:txBody>
      </p:sp>
      <p:sp>
        <p:nvSpPr>
          <p:cNvPr id="35" name="TextBox 34"/>
          <p:cNvSpPr txBox="1"/>
          <p:nvPr/>
        </p:nvSpPr>
        <p:spPr>
          <a:xfrm>
            <a:off x="2273537" y="2492488"/>
            <a:ext cx="1915909" cy="1077218"/>
          </a:xfrm>
          <a:prstGeom prst="rect">
            <a:avLst/>
          </a:prstGeom>
          <a:noFill/>
        </p:spPr>
        <p:txBody>
          <a:bodyPr wrap="none" rtlCol="0">
            <a:spAutoFit/>
          </a:bodyPr>
          <a:lstStyle/>
          <a:p>
            <a:pPr algn="ctr"/>
            <a:r>
              <a:rPr lang="en-US" sz="3200" dirty="0" smtClean="0">
                <a:solidFill>
                  <a:schemeClr val="accent1"/>
                </a:solidFill>
              </a:rPr>
              <a:t>assembly</a:t>
            </a:r>
          </a:p>
          <a:p>
            <a:pPr algn="ctr"/>
            <a:r>
              <a:rPr lang="en-US" sz="3200" dirty="0" smtClean="0">
                <a:solidFill>
                  <a:schemeClr val="accent1"/>
                </a:solidFill>
              </a:rPr>
              <a:t>files</a:t>
            </a:r>
          </a:p>
        </p:txBody>
      </p:sp>
      <p:grpSp>
        <p:nvGrpSpPr>
          <p:cNvPr id="18" name="Group 17"/>
          <p:cNvGrpSpPr/>
          <p:nvPr/>
        </p:nvGrpSpPr>
        <p:grpSpPr>
          <a:xfrm>
            <a:off x="3492941" y="939225"/>
            <a:ext cx="2872369" cy="2376018"/>
            <a:chOff x="3492941" y="939225"/>
            <a:chExt cx="2872369" cy="2376018"/>
          </a:xfrm>
        </p:grpSpPr>
        <p:cxnSp>
          <p:nvCxnSpPr>
            <p:cNvPr id="21" name="Straight Arrow Connector 20"/>
            <p:cNvCxnSpPr/>
            <p:nvPr>
              <p:custDataLst>
                <p:tags r:id="rId7"/>
              </p:custDataLst>
            </p:nvPr>
          </p:nvCxnSpPr>
          <p:spPr>
            <a:xfrm>
              <a:off x="3810000" y="19642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custDataLst>
                <p:tags r:id="rId8"/>
              </p:custDataLst>
            </p:nvPr>
          </p:nvSpPr>
          <p:spPr>
            <a:xfrm>
              <a:off x="4800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sum.o</a:t>
              </a:r>
              <a:endParaRPr lang="en-US" sz="2600" dirty="0">
                <a:solidFill>
                  <a:schemeClr val="accent1"/>
                </a:solidFill>
              </a:endParaRPr>
            </a:p>
          </p:txBody>
        </p:sp>
        <p:sp>
          <p:nvSpPr>
            <p:cNvPr id="28" name="TextBox 27"/>
            <p:cNvSpPr txBox="1"/>
            <p:nvPr/>
          </p:nvSpPr>
          <p:spPr>
            <a:xfrm>
              <a:off x="3492941" y="939225"/>
              <a:ext cx="2121093" cy="584775"/>
            </a:xfrm>
            <a:prstGeom prst="rect">
              <a:avLst/>
            </a:prstGeom>
            <a:noFill/>
          </p:spPr>
          <p:txBody>
            <a:bodyPr wrap="none" rtlCol="0">
              <a:spAutoFit/>
            </a:bodyPr>
            <a:lstStyle/>
            <a:p>
              <a:r>
                <a:rPr lang="en-US" sz="3200" dirty="0" smtClean="0">
                  <a:solidFill>
                    <a:schemeClr val="accent4"/>
                  </a:solidFill>
                </a:rPr>
                <a:t>Assembler</a:t>
              </a:r>
              <a:endParaRPr lang="en-US" sz="3200" dirty="0">
                <a:solidFill>
                  <a:schemeClr val="accent4"/>
                </a:solidFill>
              </a:endParaRPr>
            </a:p>
          </p:txBody>
        </p:sp>
        <p:sp>
          <p:nvSpPr>
            <p:cNvPr id="36" name="TextBox 35"/>
            <p:cNvSpPr txBox="1"/>
            <p:nvPr/>
          </p:nvSpPr>
          <p:spPr>
            <a:xfrm>
              <a:off x="4790840" y="2730468"/>
              <a:ext cx="1574470" cy="584775"/>
            </a:xfrm>
            <a:prstGeom prst="rect">
              <a:avLst/>
            </a:prstGeom>
            <a:noFill/>
          </p:spPr>
          <p:txBody>
            <a:bodyPr wrap="none" rtlCol="0">
              <a:spAutoFit/>
            </a:bodyPr>
            <a:lstStyle/>
            <a:p>
              <a:r>
                <a:rPr lang="en-US" sz="3200" dirty="0" err="1">
                  <a:solidFill>
                    <a:schemeClr val="accent1"/>
                  </a:solidFill>
                </a:rPr>
                <a:t>o</a:t>
              </a:r>
              <a:r>
                <a:rPr lang="en-US" sz="3200" dirty="0" err="1" smtClean="0">
                  <a:solidFill>
                    <a:schemeClr val="accent1"/>
                  </a:solidFill>
                </a:rPr>
                <a:t>bj</a:t>
              </a:r>
              <a:r>
                <a:rPr lang="en-US" sz="3200" dirty="0" smtClean="0">
                  <a:solidFill>
                    <a:schemeClr val="accent1"/>
                  </a:solidFill>
                </a:rPr>
                <a:t> files</a:t>
              </a:r>
            </a:p>
          </p:txBody>
        </p:sp>
      </p:grpSp>
      <p:grpSp>
        <p:nvGrpSpPr>
          <p:cNvPr id="24" name="Group 23"/>
          <p:cNvGrpSpPr/>
          <p:nvPr/>
        </p:nvGrpSpPr>
        <p:grpSpPr>
          <a:xfrm>
            <a:off x="6035487" y="939225"/>
            <a:ext cx="3293291" cy="2091872"/>
            <a:chOff x="6035487" y="939225"/>
            <a:chExt cx="3293291" cy="2091872"/>
          </a:xfrm>
        </p:grpSpPr>
        <p:sp>
          <p:nvSpPr>
            <p:cNvPr id="29" name="Rounded Rectangle 28"/>
            <p:cNvSpPr/>
            <p:nvPr>
              <p:custDataLst>
                <p:tags r:id="rId5"/>
              </p:custDataLst>
            </p:nvPr>
          </p:nvSpPr>
          <p:spPr>
            <a:xfrm>
              <a:off x="7239000" y="2269097"/>
              <a:ext cx="1447800" cy="762000"/>
            </a:xfrm>
            <a:prstGeom prst="roundRect">
              <a:avLst/>
            </a:prstGeom>
            <a:ln w="28575">
              <a:solidFill>
                <a:schemeClr val="accent1"/>
              </a:solidFill>
            </a:ln>
          </p:spPr>
          <p:txBody>
            <a:bodyPr wrap="none" lIns="0" tIns="0" rIns="0" bIns="0" rtlCol="0" anchor="ctr">
              <a:noAutofit/>
            </a:bodyPr>
            <a:lstStyle/>
            <a:p>
              <a:pPr algn="ctr"/>
              <a:r>
                <a:rPr lang="en-US" sz="3200" dirty="0" smtClean="0">
                  <a:solidFill>
                    <a:schemeClr val="accent1"/>
                  </a:solidFill>
                </a:rPr>
                <a:t>sum</a:t>
              </a:r>
            </a:p>
          </p:txBody>
        </p:sp>
        <p:cxnSp>
          <p:nvCxnSpPr>
            <p:cNvPr id="40" name="Straight Arrow Connector 39"/>
            <p:cNvCxnSpPr/>
            <p:nvPr>
              <p:custDataLst>
                <p:tags r:id="rId6"/>
              </p:custDataLst>
            </p:nvPr>
          </p:nvCxnSpPr>
          <p:spPr>
            <a:xfrm>
              <a:off x="6096000" y="2040497"/>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939225"/>
              <a:ext cx="1300356" cy="584775"/>
            </a:xfrm>
            <a:prstGeom prst="rect">
              <a:avLst/>
            </a:prstGeom>
            <a:noFill/>
          </p:spPr>
          <p:txBody>
            <a:bodyPr wrap="none" rtlCol="0">
              <a:spAutoFit/>
            </a:bodyPr>
            <a:lstStyle/>
            <a:p>
              <a:r>
                <a:rPr lang="en-US" sz="3200" dirty="0">
                  <a:solidFill>
                    <a:schemeClr val="accent6">
                      <a:lumMod val="50000"/>
                    </a:schemeClr>
                  </a:solidFill>
                </a:rPr>
                <a:t>L</a:t>
              </a:r>
              <a:r>
                <a:rPr lang="en-US" sz="3200" dirty="0" smtClean="0">
                  <a:solidFill>
                    <a:schemeClr val="accent6">
                      <a:lumMod val="50000"/>
                    </a:schemeClr>
                  </a:solidFill>
                </a:rPr>
                <a:t>inker</a:t>
              </a:r>
              <a:endParaRPr lang="en-US" sz="3200" dirty="0">
                <a:solidFill>
                  <a:schemeClr val="accent6">
                    <a:lumMod val="50000"/>
                  </a:schemeClr>
                </a:solidFill>
              </a:endParaRPr>
            </a:p>
          </p:txBody>
        </p:sp>
        <p:sp>
          <p:nvSpPr>
            <p:cNvPr id="37" name="TextBox 36"/>
            <p:cNvSpPr txBox="1"/>
            <p:nvPr/>
          </p:nvSpPr>
          <p:spPr>
            <a:xfrm>
              <a:off x="7162800" y="1219200"/>
              <a:ext cx="2165978" cy="1077218"/>
            </a:xfrm>
            <a:prstGeom prst="rect">
              <a:avLst/>
            </a:prstGeom>
            <a:noFill/>
          </p:spPr>
          <p:txBody>
            <a:bodyPr wrap="none" rtlCol="0">
              <a:spAutoFit/>
            </a:bodyPr>
            <a:lstStyle/>
            <a:p>
              <a:r>
                <a:rPr lang="en-US" sz="3200" dirty="0">
                  <a:solidFill>
                    <a:schemeClr val="accent1"/>
                  </a:solidFill>
                </a:rPr>
                <a:t>e</a:t>
              </a:r>
              <a:r>
                <a:rPr lang="en-US" sz="3200" dirty="0" smtClean="0">
                  <a:solidFill>
                    <a:schemeClr val="accent1"/>
                  </a:solidFill>
                </a:rPr>
                <a:t>xecutable</a:t>
              </a:r>
            </a:p>
            <a:p>
              <a:r>
                <a:rPr lang="en-US" sz="3200" dirty="0" smtClean="0">
                  <a:solidFill>
                    <a:schemeClr val="accent1"/>
                  </a:solidFill>
                </a:rPr>
                <a:t>program</a:t>
              </a:r>
            </a:p>
          </p:txBody>
        </p:sp>
      </p:grpSp>
      <p:cxnSp>
        <p:nvCxnSpPr>
          <p:cNvPr id="39" name="Straight Arrow Connector 38"/>
          <p:cNvCxnSpPr/>
          <p:nvPr>
            <p:custDataLst>
              <p:tags r:id="rId2"/>
            </p:custDataLst>
          </p:nvPr>
        </p:nvCxnSpPr>
        <p:spPr>
          <a:xfrm>
            <a:off x="7925594" y="3087463"/>
            <a:ext cx="0" cy="1460715"/>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563902" y="3729309"/>
            <a:ext cx="2656298" cy="2951466"/>
            <a:chOff x="6934200" y="3729309"/>
            <a:chExt cx="2656298" cy="2951466"/>
          </a:xfrm>
        </p:grpSpPr>
        <p:sp>
          <p:nvSpPr>
            <p:cNvPr id="41" name="Rectangle 40"/>
            <p:cNvSpPr/>
            <p:nvPr>
              <p:custDataLst>
                <p:tags r:id="rId4"/>
              </p:custDataLst>
            </p:nvPr>
          </p:nvSpPr>
          <p:spPr>
            <a:xfrm>
              <a:off x="6934200" y="4548178"/>
              <a:ext cx="2057400" cy="21198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2">
                      <a:lumMod val="50000"/>
                    </a:schemeClr>
                  </a:solidFill>
                </a:rPr>
                <a:t>Executing </a:t>
              </a:r>
            </a:p>
            <a:p>
              <a:pPr algn="ctr"/>
              <a:r>
                <a:rPr lang="en-US" sz="2800" dirty="0" smtClean="0">
                  <a:solidFill>
                    <a:schemeClr val="tx2">
                      <a:lumMod val="50000"/>
                    </a:schemeClr>
                  </a:solidFill>
                </a:rPr>
                <a:t>in</a:t>
              </a:r>
            </a:p>
            <a:p>
              <a:pPr algn="ctr"/>
              <a:r>
                <a:rPr lang="en-US" sz="2800" dirty="0" smtClean="0">
                  <a:solidFill>
                    <a:schemeClr val="tx2">
                      <a:lumMod val="50000"/>
                    </a:schemeClr>
                  </a:solidFill>
                </a:rPr>
                <a:t>Memory</a:t>
              </a:r>
              <a:endParaRPr lang="en-US" sz="2800" dirty="0">
                <a:solidFill>
                  <a:schemeClr val="tx2">
                    <a:lumMod val="50000"/>
                  </a:schemeClr>
                </a:solidFill>
              </a:endParaRPr>
            </a:p>
          </p:txBody>
        </p:sp>
        <p:sp>
          <p:nvSpPr>
            <p:cNvPr id="44" name="TextBox 43"/>
            <p:cNvSpPr txBox="1"/>
            <p:nvPr/>
          </p:nvSpPr>
          <p:spPr>
            <a:xfrm>
              <a:off x="8267700" y="3729309"/>
              <a:ext cx="1322798" cy="584775"/>
            </a:xfrm>
            <a:prstGeom prst="rect">
              <a:avLst/>
            </a:prstGeom>
            <a:noFill/>
          </p:spPr>
          <p:txBody>
            <a:bodyPr wrap="none" rtlCol="0">
              <a:spAutoFit/>
            </a:bodyPr>
            <a:lstStyle/>
            <a:p>
              <a:r>
                <a:rPr lang="en-US" sz="3200" dirty="0" smtClean="0">
                  <a:solidFill>
                    <a:schemeClr val="accent3"/>
                  </a:solidFill>
                </a:rPr>
                <a:t>loader</a:t>
              </a:r>
            </a:p>
          </p:txBody>
        </p:sp>
        <p:sp>
          <p:nvSpPr>
            <p:cNvPr id="45" name="TextBox 44"/>
            <p:cNvSpPr txBox="1"/>
            <p:nvPr/>
          </p:nvSpPr>
          <p:spPr>
            <a:xfrm>
              <a:off x="7010400" y="6096000"/>
              <a:ext cx="1450846" cy="584775"/>
            </a:xfrm>
            <a:prstGeom prst="rect">
              <a:avLst/>
            </a:prstGeom>
            <a:noFill/>
          </p:spPr>
          <p:txBody>
            <a:bodyPr wrap="none" rtlCol="0">
              <a:spAutoFit/>
            </a:bodyPr>
            <a:lstStyle/>
            <a:p>
              <a:r>
                <a:rPr lang="en-US" sz="3200" dirty="0" smtClean="0">
                  <a:solidFill>
                    <a:schemeClr val="accent1"/>
                  </a:solidFill>
                </a:rPr>
                <a:t>process</a:t>
              </a:r>
            </a:p>
          </p:txBody>
        </p:sp>
      </p:grpSp>
      <p:sp>
        <p:nvSpPr>
          <p:cNvPr id="46" name="TextBox 45"/>
          <p:cNvSpPr txBox="1"/>
          <p:nvPr/>
        </p:nvSpPr>
        <p:spPr>
          <a:xfrm>
            <a:off x="7924800" y="2949714"/>
            <a:ext cx="1266693" cy="707886"/>
          </a:xfrm>
          <a:prstGeom prst="rect">
            <a:avLst/>
          </a:prstGeom>
          <a:noFill/>
        </p:spPr>
        <p:txBody>
          <a:bodyPr wrap="none" rtlCol="0">
            <a:spAutoFit/>
          </a:bodyPr>
          <a:lstStyle/>
          <a:p>
            <a:r>
              <a:rPr lang="en-US" sz="2000" dirty="0">
                <a:solidFill>
                  <a:schemeClr val="accent1"/>
                </a:solidFill>
              </a:rPr>
              <a:t>e</a:t>
            </a:r>
            <a:r>
              <a:rPr lang="en-US" sz="2000" dirty="0" smtClean="0">
                <a:solidFill>
                  <a:schemeClr val="accent1"/>
                </a:solidFill>
              </a:rPr>
              <a:t>xists on </a:t>
            </a:r>
          </a:p>
          <a:p>
            <a:r>
              <a:rPr lang="en-US" sz="2000" dirty="0" smtClean="0">
                <a:solidFill>
                  <a:schemeClr val="accent1"/>
                </a:solidFill>
              </a:rPr>
              <a:t>disk</a:t>
            </a:r>
          </a:p>
        </p:txBody>
      </p:sp>
      <p:sp>
        <p:nvSpPr>
          <p:cNvPr id="43" name="Title 3"/>
          <p:cNvSpPr>
            <a:spLocks noGrp="1"/>
          </p:cNvSpPr>
          <p:nvPr>
            <p:ph type="title"/>
            <p:custDataLst>
              <p:tags r:id="rId3"/>
            </p:custDataLst>
          </p:nvPr>
        </p:nvSpPr>
        <p:spPr/>
        <p:txBody>
          <a:bodyPr>
            <a:normAutofit/>
          </a:bodyPr>
          <a:lstStyle/>
          <a:p>
            <a:r>
              <a:rPr lang="en-US" dirty="0" smtClean="0"/>
              <a:t>From Writing to Running</a:t>
            </a:r>
            <a:endParaRPr lang="en-US" dirty="0"/>
          </a:p>
        </p:txBody>
      </p:sp>
      <p:sp>
        <p:nvSpPr>
          <p:cNvPr id="3" name="Slide Number Placeholder 2"/>
          <p:cNvSpPr>
            <a:spLocks noGrp="1"/>
          </p:cNvSpPr>
          <p:nvPr>
            <p:ph type="sldNum" sz="quarter" idx="10"/>
          </p:nvPr>
        </p:nvSpPr>
        <p:spPr/>
        <p:txBody>
          <a:bodyPr/>
          <a:lstStyle/>
          <a:p>
            <a:fld id="{DAD0A56F-BD0F-4BDF-9912-D1E89E9626C0}" type="slidenum">
              <a:rPr lang="en-US" smtClean="0"/>
              <a:t>5</a:t>
            </a:fld>
            <a:endParaRPr lang="en-US" dirty="0"/>
          </a:p>
        </p:txBody>
      </p:sp>
      <p:sp>
        <p:nvSpPr>
          <p:cNvPr id="27" name="TextBox 26"/>
          <p:cNvSpPr txBox="1"/>
          <p:nvPr/>
        </p:nvSpPr>
        <p:spPr>
          <a:xfrm>
            <a:off x="484121" y="4294247"/>
            <a:ext cx="5129913" cy="2062103"/>
          </a:xfrm>
          <a:prstGeom prst="rect">
            <a:avLst/>
          </a:prstGeom>
          <a:noFill/>
          <a:ln>
            <a:solidFill>
              <a:schemeClr val="accent3"/>
            </a:solidFill>
          </a:ln>
        </p:spPr>
        <p:txBody>
          <a:bodyPr wrap="square" rtlCol="0">
            <a:spAutoFit/>
          </a:bodyPr>
          <a:lstStyle/>
          <a:p>
            <a:pPr algn="ctr"/>
            <a:r>
              <a:rPr lang="en-US" sz="3200" i="1" dirty="0" smtClean="0">
                <a:solidFill>
                  <a:schemeClr val="tx2">
                    <a:lumMod val="50000"/>
                  </a:schemeClr>
                </a:solidFill>
              </a:rPr>
              <a:t>When most people say “compile” they mean </a:t>
            </a:r>
          </a:p>
          <a:p>
            <a:pPr algn="ctr"/>
            <a:r>
              <a:rPr lang="en-US" sz="3200" i="1" dirty="0" smtClean="0">
                <a:solidFill>
                  <a:schemeClr val="tx2">
                    <a:lumMod val="50000"/>
                  </a:schemeClr>
                </a:solidFill>
              </a:rPr>
              <a:t>the entire process:</a:t>
            </a:r>
          </a:p>
          <a:p>
            <a:pPr algn="ctr"/>
            <a:r>
              <a:rPr lang="en-US" sz="3200" i="1" dirty="0" smtClean="0">
                <a:solidFill>
                  <a:schemeClr val="accent2"/>
                </a:solidFill>
              </a:rPr>
              <a:t>compile </a:t>
            </a:r>
            <a:r>
              <a:rPr lang="en-US" sz="3200" i="1" dirty="0" smtClean="0">
                <a:solidFill>
                  <a:schemeClr val="tx2">
                    <a:lumMod val="50000"/>
                  </a:schemeClr>
                </a:solidFill>
              </a:rPr>
              <a:t>+</a:t>
            </a:r>
            <a:r>
              <a:rPr lang="en-US" sz="3200" i="1" dirty="0" smtClean="0">
                <a:solidFill>
                  <a:schemeClr val="bg1"/>
                </a:solidFill>
              </a:rPr>
              <a:t> </a:t>
            </a:r>
            <a:r>
              <a:rPr lang="en-US" sz="3200" i="1" dirty="0" smtClean="0">
                <a:solidFill>
                  <a:srgbClr val="00B050"/>
                </a:solidFill>
              </a:rPr>
              <a:t>assemble</a:t>
            </a:r>
            <a:r>
              <a:rPr lang="en-US" sz="3200" i="1" dirty="0" smtClean="0">
                <a:solidFill>
                  <a:schemeClr val="bg1"/>
                </a:solidFill>
              </a:rPr>
              <a:t> </a:t>
            </a:r>
            <a:r>
              <a:rPr lang="en-US" sz="3200" i="1" dirty="0" smtClean="0">
                <a:solidFill>
                  <a:schemeClr val="tx2">
                    <a:lumMod val="50000"/>
                  </a:schemeClr>
                </a:solidFill>
              </a:rPr>
              <a:t>+ </a:t>
            </a:r>
            <a:r>
              <a:rPr lang="en-US" sz="3200" i="1" dirty="0" smtClean="0">
                <a:solidFill>
                  <a:schemeClr val="accent6">
                    <a:lumMod val="50000"/>
                  </a:schemeClr>
                </a:solidFill>
              </a:rPr>
              <a:t>link</a:t>
            </a:r>
            <a:endParaRPr lang="en-US" sz="3200" i="1" dirty="0">
              <a:solidFill>
                <a:schemeClr val="accent6">
                  <a:lumMod val="50000"/>
                </a:schemeClr>
              </a:solidFill>
            </a:endParaRPr>
          </a:p>
        </p:txBody>
      </p:sp>
      <p:sp>
        <p:nvSpPr>
          <p:cNvPr id="30" name="TextBox 29"/>
          <p:cNvSpPr txBox="1"/>
          <p:nvPr/>
        </p:nvSpPr>
        <p:spPr>
          <a:xfrm>
            <a:off x="5750267" y="4114800"/>
            <a:ext cx="1581780" cy="461665"/>
          </a:xfrm>
          <a:prstGeom prst="rect">
            <a:avLst/>
          </a:prstGeom>
          <a:noFill/>
        </p:spPr>
        <p:txBody>
          <a:bodyPr wrap="none" rtlCol="0">
            <a:spAutoFit/>
          </a:bodyPr>
          <a:lstStyle/>
          <a:p>
            <a:r>
              <a:rPr lang="en-US" sz="2400" i="1" dirty="0" smtClean="0">
                <a:solidFill>
                  <a:schemeClr val="tx2">
                    <a:lumMod val="50000"/>
                  </a:schemeClr>
                </a:solidFill>
              </a:rPr>
              <a:t>“It’s alive!”</a:t>
            </a:r>
          </a:p>
        </p:txBody>
      </p:sp>
      <p:sp>
        <p:nvSpPr>
          <p:cNvPr id="5" name="Rectangle 4"/>
          <p:cNvSpPr/>
          <p:nvPr/>
        </p:nvSpPr>
        <p:spPr>
          <a:xfrm>
            <a:off x="1457900" y="1367135"/>
            <a:ext cx="1056700" cy="461665"/>
          </a:xfrm>
          <a:prstGeom prst="rect">
            <a:avLst/>
          </a:prstGeom>
        </p:spPr>
        <p:txBody>
          <a:bodyPr wrap="none">
            <a:spAutoFit/>
          </a:bodyPr>
          <a:lstStyle/>
          <a:p>
            <a:r>
              <a:rPr lang="en-US" sz="2400" dirty="0" err="1">
                <a:solidFill>
                  <a:srgbClr val="FF0000"/>
                </a:solidFill>
              </a:rPr>
              <a:t>gcc</a:t>
            </a:r>
            <a:r>
              <a:rPr lang="en-US" sz="2400" dirty="0">
                <a:solidFill>
                  <a:srgbClr val="FF0000"/>
                </a:solidFill>
              </a:rPr>
              <a:t> -S</a:t>
            </a:r>
          </a:p>
        </p:txBody>
      </p:sp>
      <p:sp>
        <p:nvSpPr>
          <p:cNvPr id="32" name="Rectangle 31"/>
          <p:cNvSpPr/>
          <p:nvPr/>
        </p:nvSpPr>
        <p:spPr>
          <a:xfrm>
            <a:off x="3793873" y="1367135"/>
            <a:ext cx="1005403" cy="461665"/>
          </a:xfrm>
          <a:prstGeom prst="rect">
            <a:avLst/>
          </a:prstGeom>
        </p:spPr>
        <p:txBody>
          <a:bodyPr wrap="none">
            <a:spAutoFit/>
          </a:bodyPr>
          <a:lstStyle/>
          <a:p>
            <a:r>
              <a:rPr lang="en-US" sz="2400" dirty="0" err="1">
                <a:solidFill>
                  <a:schemeClr val="accent4"/>
                </a:solidFill>
              </a:rPr>
              <a:t>gcc</a:t>
            </a:r>
            <a:r>
              <a:rPr lang="en-US" sz="2400" dirty="0">
                <a:solidFill>
                  <a:schemeClr val="accent4"/>
                </a:solidFill>
              </a:rPr>
              <a:t> </a:t>
            </a:r>
            <a:r>
              <a:rPr lang="en-US" sz="2400" dirty="0" smtClean="0">
                <a:solidFill>
                  <a:schemeClr val="accent4"/>
                </a:solidFill>
              </a:rPr>
              <a:t>-c</a:t>
            </a:r>
            <a:endParaRPr lang="en-US" sz="2400" dirty="0">
              <a:solidFill>
                <a:schemeClr val="accent4"/>
              </a:solidFill>
            </a:endParaRPr>
          </a:p>
        </p:txBody>
      </p:sp>
      <p:sp>
        <p:nvSpPr>
          <p:cNvPr id="34" name="Rectangle 33"/>
          <p:cNvSpPr/>
          <p:nvPr/>
        </p:nvSpPr>
        <p:spPr>
          <a:xfrm>
            <a:off x="6063563" y="1367135"/>
            <a:ext cx="1023037" cy="461665"/>
          </a:xfrm>
          <a:prstGeom prst="rect">
            <a:avLst/>
          </a:prstGeom>
        </p:spPr>
        <p:txBody>
          <a:bodyPr wrap="none">
            <a:spAutoFit/>
          </a:bodyPr>
          <a:lstStyle/>
          <a:p>
            <a:r>
              <a:rPr lang="en-US" sz="2400" dirty="0" err="1">
                <a:solidFill>
                  <a:schemeClr val="accent6">
                    <a:lumMod val="50000"/>
                  </a:schemeClr>
                </a:solidFill>
              </a:rPr>
              <a:t>gcc</a:t>
            </a:r>
            <a:r>
              <a:rPr lang="en-US" sz="2400" dirty="0">
                <a:solidFill>
                  <a:schemeClr val="accent6">
                    <a:lumMod val="50000"/>
                  </a:schemeClr>
                </a:solidFill>
              </a:rPr>
              <a:t> </a:t>
            </a:r>
            <a:r>
              <a:rPr lang="en-US" sz="2400" dirty="0" smtClean="0">
                <a:solidFill>
                  <a:schemeClr val="accent6">
                    <a:lumMod val="50000"/>
                  </a:schemeClr>
                </a:solidFill>
              </a:rPr>
              <a:t>-o</a:t>
            </a:r>
            <a:endParaRPr lang="en-US" sz="2400" dirty="0">
              <a:solidFill>
                <a:schemeClr val="accent6">
                  <a:lumMod val="50000"/>
                </a:schemeClr>
              </a:solidFill>
            </a:endParaRPr>
          </a:p>
        </p:txBody>
      </p:sp>
    </p:spTree>
    <p:extLst>
      <p:ext uri="{BB962C8B-B14F-4D97-AF65-F5344CB8AC3E}">
        <p14:creationId xmlns:p14="http://schemas.microsoft.com/office/powerpoint/2010/main" val="106270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61091" name="Rectangle 3"/>
          <p:cNvSpPr>
            <a:spLocks noGrp="1" noChangeArrowheads="1"/>
          </p:cNvSpPr>
          <p:nvPr>
            <p:ph type="body" idx="1"/>
            <p:custDataLst>
              <p:tags r:id="rId1"/>
            </p:custDataLst>
          </p:nvPr>
        </p:nvSpPr>
        <p:spPr/>
        <p:txBody>
          <a:bodyPr/>
          <a:lstStyle/>
          <a:p>
            <a:r>
              <a:rPr lang="en-US" dirty="0" smtClean="0">
                <a:solidFill>
                  <a:srgbClr val="FF0000"/>
                </a:solidFill>
              </a:rPr>
              <a:t>Compiler</a:t>
            </a:r>
            <a:r>
              <a:rPr lang="en-US" dirty="0" smtClean="0">
                <a:solidFill>
                  <a:schemeClr val="accent1"/>
                </a:solidFill>
              </a:rPr>
              <a:t> </a:t>
            </a:r>
            <a:r>
              <a:rPr lang="en-US" dirty="0" smtClean="0"/>
              <a:t>output is assembly files</a:t>
            </a:r>
          </a:p>
          <a:p>
            <a:pPr lvl="1">
              <a:buClr>
                <a:srgbClr val="FFFF00"/>
              </a:buClr>
            </a:pPr>
            <a:endParaRPr lang="en-US" dirty="0" smtClean="0">
              <a:solidFill>
                <a:schemeClr val="accent1"/>
              </a:solidFill>
            </a:endParaRPr>
          </a:p>
          <a:p>
            <a:r>
              <a:rPr lang="en-US" dirty="0" smtClean="0">
                <a:solidFill>
                  <a:srgbClr val="92D050"/>
                </a:solidFill>
              </a:rPr>
              <a:t>Assembler</a:t>
            </a:r>
            <a:r>
              <a:rPr lang="en-US" dirty="0" smtClean="0"/>
              <a:t> output is </a:t>
            </a:r>
            <a:r>
              <a:rPr lang="en-US" dirty="0" err="1" smtClean="0"/>
              <a:t>obj</a:t>
            </a:r>
            <a:r>
              <a:rPr lang="en-US" dirty="0" smtClean="0"/>
              <a:t> files</a:t>
            </a:r>
          </a:p>
          <a:p>
            <a:pPr lvl="1"/>
            <a:endParaRPr lang="en-US" dirty="0" smtClean="0"/>
          </a:p>
          <a:p>
            <a:r>
              <a:rPr lang="en-US" dirty="0" smtClean="0">
                <a:solidFill>
                  <a:schemeClr val="accent6">
                    <a:lumMod val="75000"/>
                  </a:schemeClr>
                </a:solidFill>
              </a:rPr>
              <a:t>Linker</a:t>
            </a:r>
            <a:r>
              <a:rPr lang="en-US" dirty="0" smtClean="0"/>
              <a:t> joins object files into one executable</a:t>
            </a:r>
          </a:p>
          <a:p>
            <a:endParaRPr lang="en-US" dirty="0" smtClean="0"/>
          </a:p>
          <a:p>
            <a:r>
              <a:rPr lang="en-US" dirty="0" smtClean="0">
                <a:solidFill>
                  <a:srgbClr val="7030A0"/>
                </a:solidFill>
              </a:rPr>
              <a:t>Loader</a:t>
            </a:r>
            <a:r>
              <a:rPr lang="en-US" dirty="0" smtClean="0"/>
              <a:t> brings it into memory and starts execution</a:t>
            </a:r>
            <a:endParaRPr lang="en-US" dirty="0"/>
          </a:p>
        </p:txBody>
      </p:sp>
      <p:sp>
        <p:nvSpPr>
          <p:cNvPr id="5" name="Title 2"/>
          <p:cNvSpPr>
            <a:spLocks noGrp="1"/>
          </p:cNvSpPr>
          <p:nvPr>
            <p:ph type="title"/>
          </p:nvPr>
        </p:nvSpPr>
        <p:spPr>
          <a:xfrm>
            <a:off x="91440" y="-76200"/>
            <a:ext cx="8961120" cy="761999"/>
          </a:xfrm>
        </p:spPr>
        <p:txBody>
          <a:bodyPr>
            <a:normAutofit fontScale="90000"/>
          </a:bodyPr>
          <a:lstStyle/>
          <a:p>
            <a:r>
              <a:rPr lang="en-US" dirty="0" smtClean="0"/>
              <a:t>Example: </a:t>
            </a:r>
            <a:r>
              <a:rPr lang="en-US" dirty="0" err="1" smtClean="0"/>
              <a:t>sum.c</a:t>
            </a:r>
            <a:endParaRPr lang="en-US" sz="3600" dirty="0"/>
          </a:p>
        </p:txBody>
      </p:sp>
    </p:spTree>
    <p:extLst>
      <p:ext uri="{BB962C8B-B14F-4D97-AF65-F5344CB8AC3E}">
        <p14:creationId xmlns:p14="http://schemas.microsoft.com/office/powerpoint/2010/main" val="249827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5843" name="Rectangle 3"/>
          <p:cNvSpPr>
            <a:spLocks noGrp="1" noChangeArrowheads="1"/>
          </p:cNvSpPr>
          <p:nvPr>
            <p:ph idx="1"/>
            <p:custDataLst>
              <p:tags r:id="rId1"/>
            </p:custDataLst>
          </p:nvPr>
        </p:nvSpPr>
        <p:spPr/>
        <p:txBody>
          <a:bodyPr>
            <a:noAutofit/>
          </a:bodyPr>
          <a:lstStyle/>
          <a:p>
            <a:pPr marL="0" indent="0">
              <a:buNone/>
            </a:pPr>
            <a:r>
              <a:rPr lang="en-US" sz="2800" dirty="0" smtClean="0">
                <a:latin typeface="Consolas" charset="0"/>
                <a:ea typeface="Consolas" charset="0"/>
                <a:cs typeface="Consolas" charset="0"/>
              </a:rPr>
              <a:t>#include &lt;</a:t>
            </a:r>
            <a:r>
              <a:rPr lang="en-US" sz="2800" dirty="0" err="1" smtClean="0">
                <a:latin typeface="Consolas" charset="0"/>
                <a:ea typeface="Consolas" charset="0"/>
                <a:cs typeface="Consolas" charset="0"/>
              </a:rPr>
              <a:t>stdio.h</a:t>
            </a:r>
            <a:r>
              <a:rPr lang="en-US" sz="2800" dirty="0" smtClean="0">
                <a:latin typeface="Consolas" charset="0"/>
                <a:ea typeface="Consolas" charset="0"/>
                <a:cs typeface="Consolas" charset="0"/>
              </a:rPr>
              <a:t>&gt;</a:t>
            </a:r>
          </a:p>
          <a:p>
            <a:pPr marL="0" indent="0">
              <a:buNone/>
            </a:pPr>
            <a:endParaRPr lang="en-US" sz="2800" dirty="0" smtClean="0">
              <a:latin typeface="Consolas" charset="0"/>
              <a:ea typeface="Consolas" charset="0"/>
              <a:cs typeface="Consolas" charset="0"/>
            </a:endParaRPr>
          </a:p>
          <a:p>
            <a:pPr marL="0" indent="0">
              <a:buNone/>
            </a:pPr>
            <a:r>
              <a:rPr lang="en-US" sz="2800" dirty="0" smtClean="0">
                <a:latin typeface="Consolas" charset="0"/>
                <a:ea typeface="Consolas" charset="0"/>
                <a:cs typeface="Consolas" charset="0"/>
              </a:rPr>
              <a:t>int n = 100;</a:t>
            </a:r>
          </a:p>
          <a:p>
            <a:pPr marL="0" indent="0">
              <a:buNone/>
            </a:pPr>
            <a:r>
              <a:rPr lang="en-US" sz="2800" dirty="0" smtClean="0">
                <a:latin typeface="Consolas" charset="0"/>
                <a:ea typeface="Consolas" charset="0"/>
                <a:cs typeface="Consolas" charset="0"/>
              </a:rPr>
              <a:t>int main (int </a:t>
            </a:r>
            <a:r>
              <a:rPr lang="en-US" sz="2800" dirty="0" err="1" smtClean="0">
                <a:latin typeface="Consolas" charset="0"/>
                <a:ea typeface="Consolas" charset="0"/>
                <a:cs typeface="Consolas" charset="0"/>
              </a:rPr>
              <a:t>argc</a:t>
            </a:r>
            <a:r>
              <a:rPr lang="en-US" sz="2800" dirty="0" smtClean="0">
                <a:latin typeface="Consolas" charset="0"/>
                <a:ea typeface="Consolas" charset="0"/>
                <a:cs typeface="Consolas" charset="0"/>
              </a:rPr>
              <a:t>, char* </a:t>
            </a:r>
            <a:r>
              <a:rPr lang="en-US" sz="2800" dirty="0" err="1" smtClean="0">
                <a:latin typeface="Consolas" charset="0"/>
                <a:ea typeface="Consolas" charset="0"/>
                <a:cs typeface="Consolas" charset="0"/>
              </a:rPr>
              <a:t>argv</a:t>
            </a:r>
            <a:r>
              <a:rPr lang="en-US" sz="2800" dirty="0" smtClean="0">
                <a:latin typeface="Consolas" charset="0"/>
                <a:ea typeface="Consolas" charset="0"/>
                <a:cs typeface="Consolas" charset="0"/>
              </a:rPr>
              <a:t>[ ]) {</a:t>
            </a:r>
          </a:p>
          <a:p>
            <a:pPr marL="0" indent="0">
              <a:buNone/>
              <a:tabLst>
                <a:tab pos="800100" algn="l"/>
                <a:tab pos="1600200" algn="l"/>
                <a:tab pos="1828800" algn="l"/>
              </a:tabLst>
            </a:pPr>
            <a:r>
              <a:rPr lang="en-US" sz="2800" dirty="0">
                <a:latin typeface="Consolas" charset="0"/>
                <a:ea typeface="Consolas" charset="0"/>
                <a:cs typeface="Consolas" charset="0"/>
              </a:rPr>
              <a:t> </a:t>
            </a:r>
            <a:r>
              <a:rPr lang="en-US" sz="2800" dirty="0" smtClean="0">
                <a:latin typeface="Consolas" charset="0"/>
                <a:ea typeface="Consolas" charset="0"/>
                <a:cs typeface="Consolas" charset="0"/>
              </a:rPr>
              <a:t>  int i;</a:t>
            </a:r>
          </a:p>
          <a:p>
            <a:pPr marL="0" indent="0">
              <a:buNone/>
              <a:tabLst>
                <a:tab pos="800100" algn="l"/>
                <a:tab pos="1600200" algn="l"/>
                <a:tab pos="1828800" algn="l"/>
              </a:tabLst>
            </a:pPr>
            <a:r>
              <a:rPr lang="en-US" sz="2800" dirty="0">
                <a:latin typeface="Consolas" charset="0"/>
                <a:ea typeface="Consolas" charset="0"/>
                <a:cs typeface="Consolas" charset="0"/>
              </a:rPr>
              <a:t> </a:t>
            </a:r>
            <a:r>
              <a:rPr lang="en-US" sz="2800" dirty="0" smtClean="0">
                <a:latin typeface="Consolas" charset="0"/>
                <a:ea typeface="Consolas" charset="0"/>
                <a:cs typeface="Consolas" charset="0"/>
              </a:rPr>
              <a:t>  int m = n;</a:t>
            </a:r>
          </a:p>
          <a:p>
            <a:pPr marL="0" indent="0">
              <a:buNone/>
              <a:tabLst>
                <a:tab pos="800100" algn="l"/>
                <a:tab pos="1600200" algn="l"/>
                <a:tab pos="1828800" algn="l"/>
              </a:tabLst>
            </a:pPr>
            <a:r>
              <a:rPr lang="en-US" sz="2800" dirty="0" smtClean="0">
                <a:latin typeface="Consolas" charset="0"/>
                <a:ea typeface="Consolas" charset="0"/>
                <a:cs typeface="Consolas" charset="0"/>
              </a:rPr>
              <a:t>   int sum = 0;</a:t>
            </a:r>
          </a:p>
          <a:p>
            <a:pPr marL="0" indent="0">
              <a:buNone/>
              <a:tabLst>
                <a:tab pos="800100" algn="l"/>
                <a:tab pos="1600200" algn="l"/>
                <a:tab pos="1828800" algn="l"/>
              </a:tabLst>
            </a:pPr>
            <a:endParaRPr lang="en-US" sz="2800" dirty="0" smtClean="0">
              <a:latin typeface="Consolas" charset="0"/>
              <a:ea typeface="Consolas" charset="0"/>
              <a:cs typeface="Consolas" charset="0"/>
            </a:endParaRPr>
          </a:p>
          <a:p>
            <a:pPr marL="0" indent="0">
              <a:buNone/>
              <a:tabLst>
                <a:tab pos="800100" algn="l"/>
                <a:tab pos="1600200" algn="l"/>
                <a:tab pos="1828800" algn="l"/>
              </a:tabLst>
            </a:pPr>
            <a:r>
              <a:rPr lang="en-US" sz="2800" dirty="0" smtClean="0">
                <a:latin typeface="Consolas" charset="0"/>
                <a:ea typeface="Consolas" charset="0"/>
                <a:cs typeface="Consolas" charset="0"/>
              </a:rPr>
              <a:t>   for (i = 1; i &lt;= m; i++) {</a:t>
            </a:r>
          </a:p>
          <a:p>
            <a:pPr marL="0" indent="0">
              <a:buNone/>
              <a:tabLst>
                <a:tab pos="800100" algn="l"/>
                <a:tab pos="1600200" algn="l"/>
                <a:tab pos="1828800" algn="l"/>
              </a:tabLst>
            </a:pPr>
            <a:r>
              <a:rPr lang="en-US" sz="2800" dirty="0" smtClean="0">
                <a:latin typeface="Consolas" charset="0"/>
                <a:ea typeface="Consolas" charset="0"/>
                <a:cs typeface="Consolas" charset="0"/>
              </a:rPr>
              <a:t>      sum += i;</a:t>
            </a:r>
          </a:p>
          <a:p>
            <a:pPr marL="0" indent="0">
              <a:buNone/>
              <a:tabLst>
                <a:tab pos="800100" algn="l"/>
                <a:tab pos="1600200" algn="l"/>
                <a:tab pos="1828800" algn="l"/>
              </a:tabLst>
            </a:pPr>
            <a:r>
              <a:rPr lang="en-US" sz="2800" dirty="0" smtClean="0">
                <a:latin typeface="Consolas" charset="0"/>
                <a:ea typeface="Consolas" charset="0"/>
                <a:cs typeface="Consolas" charset="0"/>
              </a:rPr>
              <a:t>   }</a:t>
            </a:r>
          </a:p>
          <a:p>
            <a:pPr marL="0" indent="0">
              <a:buNone/>
              <a:tabLst>
                <a:tab pos="800100" algn="l"/>
                <a:tab pos="1600200" algn="l"/>
                <a:tab pos="1828800" algn="l"/>
              </a:tabLst>
            </a:pPr>
            <a:r>
              <a:rPr lang="en-US" sz="2800" dirty="0" smtClean="0">
                <a:latin typeface="Consolas" charset="0"/>
                <a:ea typeface="Consolas" charset="0"/>
                <a:cs typeface="Consolas" charset="0"/>
              </a:rPr>
              <a:t>   printf ("Sum 1 to %d is %d\n", n, sum);</a:t>
            </a:r>
          </a:p>
          <a:p>
            <a:pPr marL="0" indent="0">
              <a:buNone/>
            </a:pPr>
            <a:r>
              <a:rPr lang="en-US" sz="2800" dirty="0" smtClean="0">
                <a:latin typeface="Consolas" charset="0"/>
                <a:ea typeface="Consolas" charset="0"/>
                <a:cs typeface="Consolas" charset="0"/>
              </a:rPr>
              <a:t>}</a:t>
            </a:r>
          </a:p>
        </p:txBody>
      </p:sp>
      <p:sp>
        <p:nvSpPr>
          <p:cNvPr id="2" name="Slide Number Placeholder 1"/>
          <p:cNvSpPr>
            <a:spLocks noGrp="1"/>
          </p:cNvSpPr>
          <p:nvPr>
            <p:ph type="sldNum" sz="quarter" idx="10"/>
          </p:nvPr>
        </p:nvSpPr>
        <p:spPr/>
        <p:txBody>
          <a:bodyPr/>
          <a:lstStyle/>
          <a:p>
            <a:fld id="{DAD0A56F-BD0F-4BDF-9912-D1E89E9626C0}" type="slidenum">
              <a:rPr lang="en-US" smtClean="0"/>
              <a:t>7</a:t>
            </a:fld>
            <a:endParaRPr lang="en-US"/>
          </a:p>
        </p:txBody>
      </p:sp>
      <p:sp>
        <p:nvSpPr>
          <p:cNvPr id="6" name="Title 2"/>
          <p:cNvSpPr>
            <a:spLocks noGrp="1"/>
          </p:cNvSpPr>
          <p:nvPr>
            <p:ph type="title"/>
          </p:nvPr>
        </p:nvSpPr>
        <p:spPr>
          <a:xfrm>
            <a:off x="91440" y="-76200"/>
            <a:ext cx="8961120" cy="761999"/>
          </a:xfrm>
        </p:spPr>
        <p:txBody>
          <a:bodyPr>
            <a:normAutofit fontScale="90000"/>
          </a:bodyPr>
          <a:lstStyle/>
          <a:p>
            <a:r>
              <a:rPr lang="en-US" dirty="0" smtClean="0"/>
              <a:t>Example: </a:t>
            </a:r>
            <a:r>
              <a:rPr lang="en-US" dirty="0" err="1" smtClean="0"/>
              <a:t>sum.c</a:t>
            </a:r>
            <a:endParaRPr lang="en-US" sz="3600" dirty="0"/>
          </a:p>
        </p:txBody>
      </p:sp>
    </p:spTree>
    <p:extLst>
      <p:ext uri="{BB962C8B-B14F-4D97-AF65-F5344CB8AC3E}">
        <p14:creationId xmlns:p14="http://schemas.microsoft.com/office/powerpoint/2010/main" val="3104646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5843" name="Rectangle 3"/>
          <p:cNvSpPr>
            <a:spLocks noGrp="1" noChangeArrowheads="1"/>
          </p:cNvSpPr>
          <p:nvPr>
            <p:ph type="body" idx="1"/>
            <p:custDataLst>
              <p:tags r:id="rId1"/>
            </p:custDataLst>
          </p:nvPr>
        </p:nvSpPr>
        <p:spPr>
          <a:xfrm>
            <a:off x="228600" y="457200"/>
            <a:ext cx="9525000" cy="6400800"/>
          </a:xfrm>
        </p:spPr>
        <p:txBody>
          <a:bodyPr>
            <a:noAutofit/>
          </a:bodyPr>
          <a:lstStyle/>
          <a:p>
            <a:r>
              <a:rPr lang="en-US" sz="2400" dirty="0" smtClean="0">
                <a:solidFill>
                  <a:srgbClr val="FF0000"/>
                </a:solidFill>
                <a:latin typeface="Consolas" pitchFamily="49" charset="0"/>
              </a:rPr>
              <a:t># Compile</a:t>
            </a:r>
          </a:p>
          <a:p>
            <a:pPr marL="0" indent="0">
              <a:buNone/>
            </a:pPr>
            <a:r>
              <a:rPr lang="en-US" sz="2400" dirty="0" smtClean="0">
                <a:solidFill>
                  <a:schemeClr val="tx2"/>
                </a:solidFill>
                <a:latin typeface="Consolas" pitchFamily="49" charset="0"/>
              </a:rPr>
              <a:t> [</a:t>
            </a:r>
            <a:r>
              <a:rPr lang="en-US" sz="2400" dirty="0" err="1" smtClean="0">
                <a:solidFill>
                  <a:schemeClr val="tx2"/>
                </a:solidFill>
                <a:latin typeface="Consolas" pitchFamily="49" charset="0"/>
              </a:rPr>
              <a:t>ugclinux</a:t>
            </a:r>
            <a:r>
              <a:rPr lang="en-US" sz="2400" dirty="0" smtClean="0">
                <a:solidFill>
                  <a:schemeClr val="tx2"/>
                </a:solidFill>
                <a:latin typeface="Consolas" pitchFamily="49" charset="0"/>
              </a:rPr>
              <a:t>]</a:t>
            </a:r>
            <a:r>
              <a:rPr lang="en-US" sz="2400" dirty="0">
                <a:solidFill>
                  <a:schemeClr val="tx2"/>
                </a:solidFill>
                <a:latin typeface="Consolas" pitchFamily="49" charset="0"/>
              </a:rPr>
              <a:t> </a:t>
            </a:r>
            <a:r>
              <a:rPr lang="en-US" sz="2400" dirty="0" err="1" smtClean="0">
                <a:solidFill>
                  <a:schemeClr val="tx2"/>
                </a:solidFill>
                <a:latin typeface="Consolas" pitchFamily="49" charset="0"/>
              </a:rPr>
              <a:t>riscv</a:t>
            </a:r>
            <a:r>
              <a:rPr lang="en-US" sz="2400" dirty="0" smtClean="0">
                <a:solidFill>
                  <a:schemeClr val="tx2"/>
                </a:solidFill>
                <a:latin typeface="Consolas" pitchFamily="49" charset="0"/>
              </a:rPr>
              <a:t>-unknown-elf-</a:t>
            </a:r>
            <a:r>
              <a:rPr lang="en-US" sz="2400" dirty="0" err="1" smtClean="0">
                <a:solidFill>
                  <a:schemeClr val="tx2"/>
                </a:solidFill>
                <a:latin typeface="Consolas" pitchFamily="49" charset="0"/>
              </a:rPr>
              <a:t>gcc</a:t>
            </a:r>
            <a:r>
              <a:rPr lang="en-US" sz="2400" dirty="0" smtClean="0">
                <a:solidFill>
                  <a:schemeClr val="tx2"/>
                </a:solidFill>
                <a:latin typeface="Consolas" pitchFamily="49" charset="0"/>
              </a:rPr>
              <a:t>  </a:t>
            </a:r>
            <a:r>
              <a:rPr lang="en-US" sz="2400" dirty="0">
                <a:solidFill>
                  <a:schemeClr val="tx2"/>
                </a:solidFill>
                <a:latin typeface="Consolas" pitchFamily="49" charset="0"/>
              </a:rPr>
              <a:t>–S </a:t>
            </a:r>
            <a:r>
              <a:rPr lang="en-US" sz="2400" dirty="0" err="1" smtClean="0">
                <a:solidFill>
                  <a:schemeClr val="tx2"/>
                </a:solidFill>
                <a:latin typeface="Consolas" pitchFamily="49" charset="0"/>
              </a:rPr>
              <a:t>sum.c</a:t>
            </a:r>
            <a:endParaRPr lang="en-US" sz="2400" dirty="0" smtClean="0">
              <a:solidFill>
                <a:schemeClr val="tx2"/>
              </a:solidFill>
              <a:latin typeface="Consolas" pitchFamily="49" charset="0"/>
            </a:endParaRPr>
          </a:p>
          <a:p>
            <a:endParaRPr lang="en-US" sz="2400" dirty="0">
              <a:solidFill>
                <a:schemeClr val="tx2"/>
              </a:solidFill>
              <a:latin typeface="Consolas" pitchFamily="49" charset="0"/>
            </a:endParaRPr>
          </a:p>
          <a:p>
            <a:r>
              <a:rPr lang="en-US" sz="2400" dirty="0" smtClean="0">
                <a:solidFill>
                  <a:srgbClr val="92D050"/>
                </a:solidFill>
                <a:latin typeface="Consolas" pitchFamily="49" charset="0"/>
              </a:rPr>
              <a:t># Assemble</a:t>
            </a:r>
          </a:p>
          <a:p>
            <a:pPr marL="0" indent="0">
              <a:buNone/>
            </a:pPr>
            <a:r>
              <a:rPr lang="en-US" sz="2400" dirty="0" smtClean="0">
                <a:solidFill>
                  <a:schemeClr val="tx2"/>
                </a:solidFill>
                <a:latin typeface="Consolas" pitchFamily="49" charset="0"/>
              </a:rPr>
              <a:t>  [</a:t>
            </a:r>
            <a:r>
              <a:rPr lang="en-US" sz="2400" dirty="0" err="1" smtClean="0">
                <a:solidFill>
                  <a:schemeClr val="tx2"/>
                </a:solidFill>
                <a:latin typeface="Consolas" pitchFamily="49" charset="0"/>
              </a:rPr>
              <a:t>ugclinux</a:t>
            </a:r>
            <a:r>
              <a:rPr lang="en-US" sz="2400" dirty="0" smtClean="0">
                <a:solidFill>
                  <a:schemeClr val="tx2"/>
                </a:solidFill>
                <a:latin typeface="Consolas" pitchFamily="49" charset="0"/>
              </a:rPr>
              <a:t>] </a:t>
            </a:r>
            <a:r>
              <a:rPr lang="en-US" sz="2400" dirty="0" err="1" smtClean="0">
                <a:solidFill>
                  <a:schemeClr val="tx2"/>
                </a:solidFill>
                <a:latin typeface="Consolas" pitchFamily="49" charset="0"/>
              </a:rPr>
              <a:t>riscv</a:t>
            </a:r>
            <a:r>
              <a:rPr lang="en-US" sz="2400" dirty="0" smtClean="0">
                <a:solidFill>
                  <a:schemeClr val="tx2"/>
                </a:solidFill>
                <a:latin typeface="Consolas" pitchFamily="49" charset="0"/>
              </a:rPr>
              <a:t>-unknown-elf-</a:t>
            </a:r>
            <a:r>
              <a:rPr lang="en-US" sz="2400" dirty="0" err="1" smtClean="0">
                <a:solidFill>
                  <a:schemeClr val="tx2"/>
                </a:solidFill>
                <a:latin typeface="Consolas" pitchFamily="49" charset="0"/>
              </a:rPr>
              <a:t>gcc</a:t>
            </a:r>
            <a:r>
              <a:rPr lang="en-US" sz="2400" dirty="0" smtClean="0">
                <a:solidFill>
                  <a:schemeClr val="tx2"/>
                </a:solidFill>
                <a:latin typeface="Consolas" pitchFamily="49" charset="0"/>
              </a:rPr>
              <a:t>  –c </a:t>
            </a:r>
            <a:r>
              <a:rPr lang="en-US" sz="2400" dirty="0" err="1" smtClean="0">
                <a:solidFill>
                  <a:schemeClr val="tx2"/>
                </a:solidFill>
                <a:latin typeface="Consolas" pitchFamily="49" charset="0"/>
              </a:rPr>
              <a:t>sum.s</a:t>
            </a:r>
            <a:endParaRPr lang="en-US" sz="2400" dirty="0" smtClean="0">
              <a:solidFill>
                <a:schemeClr val="tx2"/>
              </a:solidFill>
              <a:latin typeface="Consolas" pitchFamily="49" charset="0"/>
            </a:endParaRPr>
          </a:p>
          <a:p>
            <a:endParaRPr lang="en-US" sz="2400" dirty="0">
              <a:solidFill>
                <a:schemeClr val="tx2"/>
              </a:solidFill>
              <a:latin typeface="Consolas" pitchFamily="49" charset="0"/>
            </a:endParaRPr>
          </a:p>
          <a:p>
            <a:r>
              <a:rPr lang="en-US" sz="2400" dirty="0" smtClean="0">
                <a:solidFill>
                  <a:schemeClr val="accent6">
                    <a:lumMod val="75000"/>
                  </a:schemeClr>
                </a:solidFill>
                <a:latin typeface="Consolas" pitchFamily="49" charset="0"/>
              </a:rPr>
              <a:t># Link</a:t>
            </a:r>
          </a:p>
          <a:p>
            <a:pPr marL="0" indent="0">
              <a:buNone/>
            </a:pPr>
            <a:r>
              <a:rPr lang="en-US" sz="2400" dirty="0" smtClean="0">
                <a:solidFill>
                  <a:schemeClr val="tx2"/>
                </a:solidFill>
                <a:latin typeface="Consolas" pitchFamily="49" charset="0"/>
              </a:rPr>
              <a:t>  [</a:t>
            </a:r>
            <a:r>
              <a:rPr lang="en-US" sz="2400" dirty="0" err="1" smtClean="0">
                <a:solidFill>
                  <a:schemeClr val="tx2"/>
                </a:solidFill>
                <a:latin typeface="Consolas" pitchFamily="49" charset="0"/>
              </a:rPr>
              <a:t>ugclinux</a:t>
            </a:r>
            <a:r>
              <a:rPr lang="en-US" sz="2400" dirty="0" smtClean="0">
                <a:solidFill>
                  <a:schemeClr val="tx2"/>
                </a:solidFill>
                <a:latin typeface="Consolas" pitchFamily="49" charset="0"/>
              </a:rPr>
              <a:t>] </a:t>
            </a:r>
            <a:r>
              <a:rPr lang="en-US" sz="2400" dirty="0" err="1" smtClean="0">
                <a:solidFill>
                  <a:schemeClr val="tx2"/>
                </a:solidFill>
                <a:latin typeface="Consolas" pitchFamily="49" charset="0"/>
              </a:rPr>
              <a:t>riscv</a:t>
            </a:r>
            <a:r>
              <a:rPr lang="en-US" sz="2400" dirty="0" smtClean="0">
                <a:solidFill>
                  <a:schemeClr val="tx2"/>
                </a:solidFill>
                <a:latin typeface="Consolas" pitchFamily="49" charset="0"/>
              </a:rPr>
              <a:t>-unknown-elf-</a:t>
            </a:r>
            <a:r>
              <a:rPr lang="en-US" sz="2400" dirty="0" err="1" smtClean="0">
                <a:solidFill>
                  <a:schemeClr val="tx2"/>
                </a:solidFill>
                <a:latin typeface="Consolas" pitchFamily="49" charset="0"/>
              </a:rPr>
              <a:t>gcc</a:t>
            </a:r>
            <a:r>
              <a:rPr lang="en-US" sz="2400" dirty="0" smtClean="0">
                <a:solidFill>
                  <a:schemeClr val="tx2"/>
                </a:solidFill>
                <a:latin typeface="Consolas" pitchFamily="49" charset="0"/>
              </a:rPr>
              <a:t>  –o sum </a:t>
            </a:r>
            <a:r>
              <a:rPr lang="en-US" sz="2400" dirty="0" err="1" smtClean="0">
                <a:solidFill>
                  <a:schemeClr val="tx2"/>
                </a:solidFill>
                <a:latin typeface="Consolas" pitchFamily="49" charset="0"/>
              </a:rPr>
              <a:t>sum.o</a:t>
            </a:r>
            <a:endParaRPr lang="en-US" sz="2400" dirty="0" smtClean="0">
              <a:solidFill>
                <a:schemeClr val="tx2"/>
              </a:solidFill>
              <a:latin typeface="Consolas" pitchFamily="49" charset="0"/>
            </a:endParaRPr>
          </a:p>
          <a:p>
            <a:endParaRPr lang="en-US" sz="2400" dirty="0">
              <a:solidFill>
                <a:schemeClr val="tx2"/>
              </a:solidFill>
              <a:latin typeface="Consolas" pitchFamily="49" charset="0"/>
            </a:endParaRPr>
          </a:p>
          <a:p>
            <a:r>
              <a:rPr lang="en-US" sz="2400" dirty="0" smtClean="0">
                <a:solidFill>
                  <a:srgbClr val="7030A0"/>
                </a:solidFill>
                <a:latin typeface="Consolas" pitchFamily="49" charset="0"/>
              </a:rPr>
              <a:t># Load</a:t>
            </a:r>
          </a:p>
          <a:p>
            <a:pPr marL="0" indent="0">
              <a:buNone/>
            </a:pPr>
            <a:r>
              <a:rPr lang="en-US" sz="2400" dirty="0" smtClean="0">
                <a:solidFill>
                  <a:schemeClr val="tx2"/>
                </a:solidFill>
                <a:latin typeface="Consolas" pitchFamily="49" charset="0"/>
              </a:rPr>
              <a:t>  [</a:t>
            </a:r>
            <a:r>
              <a:rPr lang="en-US" sz="2400" dirty="0" err="1" smtClean="0">
                <a:solidFill>
                  <a:schemeClr val="tx2"/>
                </a:solidFill>
                <a:latin typeface="Consolas" pitchFamily="49" charset="0"/>
              </a:rPr>
              <a:t>ugclinux</a:t>
            </a:r>
            <a:r>
              <a:rPr lang="en-US" sz="2400" dirty="0" smtClean="0">
                <a:solidFill>
                  <a:schemeClr val="tx2"/>
                </a:solidFill>
                <a:latin typeface="Consolas" pitchFamily="49" charset="0"/>
              </a:rPr>
              <a:t>] qemu-riscv32 sum</a:t>
            </a:r>
          </a:p>
          <a:p>
            <a:pPr marL="0" indent="0">
              <a:buNone/>
            </a:pPr>
            <a:r>
              <a:rPr lang="en-US" sz="2400" dirty="0" smtClean="0">
                <a:solidFill>
                  <a:schemeClr val="tx2"/>
                </a:solidFill>
                <a:latin typeface="Consolas" pitchFamily="49" charset="0"/>
              </a:rPr>
              <a:t>  Sum </a:t>
            </a:r>
            <a:r>
              <a:rPr lang="en-US" sz="2400" dirty="0">
                <a:solidFill>
                  <a:schemeClr val="tx2"/>
                </a:solidFill>
                <a:latin typeface="Consolas" pitchFamily="49" charset="0"/>
              </a:rPr>
              <a:t>1</a:t>
            </a:r>
            <a:r>
              <a:rPr lang="en-US" sz="2400" dirty="0" smtClean="0">
                <a:solidFill>
                  <a:schemeClr val="tx2"/>
                </a:solidFill>
                <a:latin typeface="Consolas" pitchFamily="49" charset="0"/>
              </a:rPr>
              <a:t> </a:t>
            </a:r>
            <a:r>
              <a:rPr lang="en-US" sz="2400" dirty="0">
                <a:solidFill>
                  <a:schemeClr val="tx2"/>
                </a:solidFill>
                <a:latin typeface="Consolas" pitchFamily="49" charset="0"/>
              </a:rPr>
              <a:t>to 100 is 5050</a:t>
            </a:r>
          </a:p>
          <a:p>
            <a:pPr marL="0" indent="0">
              <a:buNone/>
            </a:pPr>
            <a:r>
              <a:rPr lang="en-US" sz="2400" dirty="0" smtClean="0">
                <a:solidFill>
                  <a:schemeClr val="tx2"/>
                </a:solidFill>
                <a:latin typeface="Consolas" pitchFamily="49" charset="0"/>
              </a:rPr>
              <a:t>  RISC-V </a:t>
            </a:r>
            <a:r>
              <a:rPr lang="en-US" sz="2400" dirty="0">
                <a:solidFill>
                  <a:schemeClr val="tx2"/>
                </a:solidFill>
                <a:latin typeface="Consolas" pitchFamily="49" charset="0"/>
              </a:rPr>
              <a:t>program exits with status 0 (approx. 2007 instructions in 143000 </a:t>
            </a:r>
            <a:r>
              <a:rPr lang="en-US" sz="2400" dirty="0" err="1">
                <a:solidFill>
                  <a:schemeClr val="tx2"/>
                </a:solidFill>
                <a:latin typeface="Consolas" pitchFamily="49" charset="0"/>
              </a:rPr>
              <a:t>nsec</a:t>
            </a:r>
            <a:r>
              <a:rPr lang="en-US" sz="2400" dirty="0">
                <a:solidFill>
                  <a:schemeClr val="tx2"/>
                </a:solidFill>
                <a:latin typeface="Consolas" pitchFamily="49" charset="0"/>
              </a:rPr>
              <a:t> at 14.14034 MHz</a:t>
            </a:r>
            <a:r>
              <a:rPr lang="en-US" sz="2400" dirty="0" smtClean="0">
                <a:solidFill>
                  <a:schemeClr val="tx2"/>
                </a:solidFill>
                <a:latin typeface="Consolas" pitchFamily="49" charset="0"/>
              </a:rPr>
              <a:t>)</a:t>
            </a:r>
            <a:endParaRPr lang="en-US" sz="2400" dirty="0">
              <a:solidFill>
                <a:schemeClr val="tx2"/>
              </a:solidFill>
              <a:latin typeface="Consolas" pitchFamily="49" charset="0"/>
            </a:endParaRPr>
          </a:p>
        </p:txBody>
      </p:sp>
      <p:sp>
        <p:nvSpPr>
          <p:cNvPr id="5" name="Title 2"/>
          <p:cNvSpPr>
            <a:spLocks noGrp="1"/>
          </p:cNvSpPr>
          <p:nvPr>
            <p:ph type="title"/>
          </p:nvPr>
        </p:nvSpPr>
        <p:spPr>
          <a:xfrm>
            <a:off x="91440" y="-76200"/>
            <a:ext cx="8961120" cy="761999"/>
          </a:xfrm>
        </p:spPr>
        <p:txBody>
          <a:bodyPr>
            <a:normAutofit fontScale="90000"/>
          </a:bodyPr>
          <a:lstStyle/>
          <a:p>
            <a:r>
              <a:rPr lang="en-US" dirty="0" smtClean="0"/>
              <a:t>Example: </a:t>
            </a:r>
            <a:r>
              <a:rPr lang="en-US" dirty="0" err="1" smtClean="0"/>
              <a:t>sum.c</a:t>
            </a:r>
            <a:endParaRPr lang="en-US" sz="3600" dirty="0"/>
          </a:p>
        </p:txBody>
      </p:sp>
    </p:spTree>
    <p:extLst>
      <p:ext uri="{BB962C8B-B14F-4D97-AF65-F5344CB8AC3E}">
        <p14:creationId xmlns:p14="http://schemas.microsoft.com/office/powerpoint/2010/main" val="42785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5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58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958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584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9584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9584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958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990600"/>
            <a:ext cx="8686800" cy="4368487"/>
          </a:xfrm>
        </p:spPr>
        <p:txBody>
          <a:bodyPr>
            <a:normAutofit lnSpcReduction="10000"/>
          </a:bodyPr>
          <a:lstStyle/>
          <a:p>
            <a:pPr marL="0" indent="0">
              <a:buNone/>
            </a:pPr>
            <a:r>
              <a:rPr lang="en-GB" b="1" dirty="0" smtClean="0">
                <a:solidFill>
                  <a:schemeClr val="tx2">
                    <a:lumMod val="50000"/>
                  </a:schemeClr>
                </a:solidFill>
              </a:rPr>
              <a:t>Input:</a:t>
            </a:r>
            <a:r>
              <a:rPr lang="en-GB" dirty="0" smtClean="0">
                <a:solidFill>
                  <a:schemeClr val="tx2">
                    <a:lumMod val="50000"/>
                  </a:schemeClr>
                </a:solidFill>
              </a:rPr>
              <a:t> Code File (.c)</a:t>
            </a:r>
          </a:p>
          <a:p>
            <a:pPr marL="914400" indent="-457200"/>
            <a:r>
              <a:rPr lang="en-GB" sz="3333" dirty="0" smtClean="0">
                <a:solidFill>
                  <a:schemeClr val="tx2">
                    <a:lumMod val="50000"/>
                  </a:schemeClr>
                </a:solidFill>
              </a:rPr>
              <a:t>Source code</a:t>
            </a:r>
          </a:p>
          <a:p>
            <a:pPr marL="914400" indent="-457200"/>
            <a:r>
              <a:rPr lang="en-GB" sz="3333" dirty="0" smtClean="0">
                <a:solidFill>
                  <a:schemeClr val="tx2">
                    <a:lumMod val="50000"/>
                  </a:schemeClr>
                </a:solidFill>
              </a:rPr>
              <a:t>#includes, function declarations &amp; definitions, global variables, </a:t>
            </a:r>
            <a:r>
              <a:rPr lang="en-GB" sz="3333" i="1" dirty="0" smtClean="0">
                <a:solidFill>
                  <a:schemeClr val="tx2">
                    <a:lumMod val="50000"/>
                  </a:schemeClr>
                </a:solidFill>
              </a:rPr>
              <a:t>etc.</a:t>
            </a:r>
            <a:endParaRPr lang="en-GB" i="1" dirty="0" smtClean="0">
              <a:solidFill>
                <a:schemeClr val="tx2">
                  <a:lumMod val="50000"/>
                </a:schemeClr>
              </a:solidFill>
            </a:endParaRPr>
          </a:p>
          <a:p>
            <a:endParaRPr lang="en-GB" dirty="0" smtClean="0">
              <a:solidFill>
                <a:schemeClr val="tx2">
                  <a:lumMod val="50000"/>
                </a:schemeClr>
              </a:solidFill>
            </a:endParaRPr>
          </a:p>
          <a:p>
            <a:pPr marL="0" indent="0">
              <a:buNone/>
            </a:pPr>
            <a:r>
              <a:rPr lang="en-GB" b="1" dirty="0" smtClean="0">
                <a:solidFill>
                  <a:schemeClr val="tx2">
                    <a:lumMod val="50000"/>
                  </a:schemeClr>
                </a:solidFill>
              </a:rPr>
              <a:t>Output:</a:t>
            </a:r>
            <a:r>
              <a:rPr lang="en-GB" dirty="0" smtClean="0">
                <a:solidFill>
                  <a:schemeClr val="tx2">
                    <a:lumMod val="50000"/>
                  </a:schemeClr>
                </a:solidFill>
              </a:rPr>
              <a:t>  </a:t>
            </a:r>
            <a:r>
              <a:rPr lang="en-GB" dirty="0" smtClean="0">
                <a:solidFill>
                  <a:schemeClr val="tx2">
                    <a:lumMod val="50000"/>
                  </a:schemeClr>
                </a:solidFill>
                <a:sym typeface="Wingdings" pitchFamily="2" charset="2"/>
              </a:rPr>
              <a:t>Assembly File (RISC-V)</a:t>
            </a:r>
          </a:p>
          <a:p>
            <a:pPr lvl="1"/>
            <a:r>
              <a:rPr lang="en-GB" dirty="0" smtClean="0">
                <a:solidFill>
                  <a:schemeClr val="tx2">
                    <a:lumMod val="50000"/>
                  </a:schemeClr>
                </a:solidFill>
                <a:sym typeface="Wingdings" pitchFamily="2" charset="2"/>
              </a:rPr>
              <a:t>RISC-V assembly instructions</a:t>
            </a:r>
            <a:endParaRPr lang="en-GB" dirty="0">
              <a:solidFill>
                <a:schemeClr val="tx2">
                  <a:lumMod val="50000"/>
                </a:schemeClr>
              </a:solidFill>
              <a:sym typeface="Wingdings" pitchFamily="2" charset="2"/>
            </a:endParaRPr>
          </a:p>
          <a:p>
            <a:pPr marL="0" indent="0">
              <a:buNone/>
            </a:pPr>
            <a:r>
              <a:rPr lang="en-GB" dirty="0" smtClean="0">
                <a:solidFill>
                  <a:schemeClr val="tx2">
                    <a:lumMod val="50000"/>
                  </a:schemeClr>
                </a:solidFill>
                <a:sym typeface="Wingdings" pitchFamily="2" charset="2"/>
              </a:rPr>
              <a:t>	(</a:t>
            </a:r>
            <a:r>
              <a:rPr lang="en-GB" dirty="0" smtClean="0">
                <a:solidFill>
                  <a:schemeClr val="tx2">
                    <a:lumMod val="50000"/>
                  </a:schemeClr>
                </a:solidFill>
              </a:rPr>
              <a:t>.s file)</a:t>
            </a:r>
          </a:p>
        </p:txBody>
      </p:sp>
      <p:sp>
        <p:nvSpPr>
          <p:cNvPr id="2" name="Title 1"/>
          <p:cNvSpPr>
            <a:spLocks noGrp="1"/>
          </p:cNvSpPr>
          <p:nvPr>
            <p:ph type="title"/>
            <p:custDataLst>
              <p:tags r:id="rId2"/>
            </p:custDataLst>
          </p:nvPr>
        </p:nvSpPr>
        <p:spPr/>
        <p:txBody>
          <a:bodyPr>
            <a:normAutofit/>
          </a:bodyPr>
          <a:lstStyle/>
          <a:p>
            <a:r>
              <a:rPr lang="en-US" dirty="0" smtClean="0">
                <a:solidFill>
                  <a:schemeClr val="accent2"/>
                </a:solidFill>
              </a:rPr>
              <a:t>Compiler</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9</a:t>
            </a:fld>
            <a:endParaRPr lang="en-US"/>
          </a:p>
        </p:txBody>
      </p:sp>
      <p:sp>
        <p:nvSpPr>
          <p:cNvPr id="5" name="Text Box 7"/>
          <p:cNvSpPr txBox="1">
            <a:spLocks noChangeArrowheads="1"/>
          </p:cNvSpPr>
          <p:nvPr>
            <p:custDataLst>
              <p:tags r:id="rId3"/>
            </p:custDataLst>
          </p:nvPr>
        </p:nvSpPr>
        <p:spPr bwMode="auto">
          <a:xfrm>
            <a:off x="109329" y="5486399"/>
            <a:ext cx="4934157" cy="1244291"/>
          </a:xfrm>
          <a:prstGeom prst="rect">
            <a:avLst/>
          </a:prstGeom>
          <a:noFill/>
          <a:ln w="9525">
            <a:solidFill>
              <a:schemeClr val="accent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tx2">
                    <a:lumMod val="50000"/>
                  </a:schemeClr>
                </a:solidFill>
                <a:latin typeface="Consolas" pitchFamily="49" charset="0"/>
              </a:rPr>
              <a:t>for (</a:t>
            </a:r>
            <a:r>
              <a:rPr lang="en-US" sz="2500" b="1" dirty="0" smtClean="0">
                <a:solidFill>
                  <a:schemeClr val="tx2">
                    <a:lumMod val="50000"/>
                  </a:schemeClr>
                </a:solidFill>
                <a:latin typeface="Consolas" pitchFamily="49" charset="0"/>
              </a:rPr>
              <a:t>i = 1</a:t>
            </a:r>
            <a:r>
              <a:rPr lang="en-US" sz="2500" dirty="0" smtClean="0">
                <a:solidFill>
                  <a:schemeClr val="tx2">
                    <a:lumMod val="50000"/>
                  </a:schemeClr>
                </a:solidFill>
                <a:latin typeface="Consolas" pitchFamily="49" charset="0"/>
              </a:rPr>
              <a:t>; </a:t>
            </a:r>
            <a:r>
              <a:rPr lang="en-US" sz="2500" b="1" dirty="0" smtClean="0">
                <a:solidFill>
                  <a:schemeClr val="tx2">
                    <a:lumMod val="50000"/>
                  </a:schemeClr>
                </a:solidFill>
                <a:latin typeface="Consolas" pitchFamily="49" charset="0"/>
              </a:rPr>
              <a:t>i &lt;= m</a:t>
            </a:r>
            <a:r>
              <a:rPr lang="en-US" sz="2500" dirty="0" smtClean="0">
                <a:solidFill>
                  <a:schemeClr val="tx2">
                    <a:lumMod val="50000"/>
                  </a:schemeClr>
                </a:solidFill>
                <a:latin typeface="Consolas" pitchFamily="49" charset="0"/>
              </a:rPr>
              <a:t>; i++) {</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tx2">
                    <a:lumMod val="50000"/>
                  </a:schemeClr>
                </a:solidFill>
                <a:latin typeface="Consolas" pitchFamily="49" charset="0"/>
              </a:rPr>
              <a:t> </a:t>
            </a:r>
            <a:r>
              <a:rPr lang="en-US" sz="2500" dirty="0" smtClean="0">
                <a:solidFill>
                  <a:schemeClr val="tx2">
                    <a:lumMod val="50000"/>
                  </a:schemeClr>
                </a:solidFill>
                <a:latin typeface="Consolas" pitchFamily="49" charset="0"/>
              </a:rPr>
              <a:t>  sum += i;</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tx2">
                    <a:lumMod val="50000"/>
                  </a:schemeClr>
                </a:solidFill>
                <a:latin typeface="Consolas" pitchFamily="49" charset="0"/>
              </a:rPr>
              <a:t>}</a:t>
            </a:r>
          </a:p>
        </p:txBody>
      </p:sp>
      <p:sp>
        <p:nvSpPr>
          <p:cNvPr id="6" name="Text Box 5"/>
          <p:cNvSpPr txBox="1">
            <a:spLocks noChangeArrowheads="1"/>
          </p:cNvSpPr>
          <p:nvPr>
            <p:custDataLst>
              <p:tags r:id="rId4"/>
            </p:custDataLst>
          </p:nvPr>
        </p:nvSpPr>
        <p:spPr bwMode="auto">
          <a:xfrm>
            <a:off x="5562600" y="5486400"/>
            <a:ext cx="3048000" cy="1244291"/>
          </a:xfrm>
          <a:prstGeom prst="rect">
            <a:avLst/>
          </a:prstGeom>
          <a:noFill/>
          <a:ln w="9525">
            <a:solidFill>
              <a:schemeClr val="accent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800" dirty="0" smtClean="0">
                <a:solidFill>
                  <a:schemeClr val="tx2">
                    <a:lumMod val="50000"/>
                  </a:schemeClr>
                </a:solidFill>
                <a:latin typeface="Consolas" pitchFamily="49" charset="0"/>
              </a:rPr>
              <a:t>li  x2,1</a:t>
            </a:r>
            <a:endParaRPr lang="en-US" sz="2500" dirty="0" smtClean="0">
              <a:solidFill>
                <a:schemeClr val="tx2">
                  <a:lumMod val="50000"/>
                </a:schemeClr>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800" dirty="0" err="1">
                <a:solidFill>
                  <a:schemeClr val="tx2">
                    <a:lumMod val="50000"/>
                  </a:schemeClr>
                </a:solidFill>
                <a:latin typeface="Consolas" pitchFamily="49" charset="0"/>
                <a:cs typeface="Arial" pitchFamily="34" charset="0"/>
              </a:rPr>
              <a:t>l</a:t>
            </a:r>
            <a:r>
              <a:rPr lang="en-US" sz="2800" dirty="0" err="1" smtClean="0">
                <a:solidFill>
                  <a:schemeClr val="tx2">
                    <a:lumMod val="50000"/>
                  </a:schemeClr>
                </a:solidFill>
                <a:latin typeface="Consolas" pitchFamily="49" charset="0"/>
                <a:cs typeface="Arial" pitchFamily="34" charset="0"/>
              </a:rPr>
              <a:t>w</a:t>
            </a:r>
            <a:r>
              <a:rPr lang="en-US" sz="2800" dirty="0" smtClean="0">
                <a:solidFill>
                  <a:schemeClr val="tx2">
                    <a:lumMod val="50000"/>
                  </a:schemeClr>
                </a:solidFill>
                <a:latin typeface="Consolas" pitchFamily="49" charset="0"/>
                <a:cs typeface="Arial" pitchFamily="34" charset="0"/>
              </a:rPr>
              <a:t>  x3,fp,28</a:t>
            </a:r>
          </a:p>
          <a:p>
            <a:pPr lvl="0">
              <a:lnSpc>
                <a:spcPct val="89000"/>
              </a:lnSpc>
              <a:tabLst>
                <a:tab pos="829366" algn="l"/>
                <a:tab pos="1313162" algn="l"/>
                <a:tab pos="1969745" algn="l"/>
                <a:tab pos="2626327" algn="l"/>
                <a:tab pos="3282907" algn="l"/>
                <a:tab pos="3939490" algn="l"/>
                <a:tab pos="4596072" algn="l"/>
                <a:tab pos="5252653" algn="l"/>
              </a:tabLst>
            </a:pPr>
            <a:r>
              <a:rPr lang="en-US" sz="2800" dirty="0" err="1">
                <a:solidFill>
                  <a:schemeClr val="tx2">
                    <a:lumMod val="50000"/>
                  </a:schemeClr>
                </a:solidFill>
                <a:latin typeface="Consolas" pitchFamily="49" charset="0"/>
                <a:cs typeface="Arial" pitchFamily="34" charset="0"/>
              </a:rPr>
              <a:t>slt</a:t>
            </a:r>
            <a:r>
              <a:rPr lang="en-US" sz="2800" dirty="0">
                <a:solidFill>
                  <a:schemeClr val="tx2">
                    <a:lumMod val="50000"/>
                  </a:schemeClr>
                </a:solidFill>
                <a:latin typeface="Consolas" pitchFamily="49" charset="0"/>
                <a:cs typeface="Arial" pitchFamily="34" charset="0"/>
              </a:rPr>
              <a:t> </a:t>
            </a:r>
            <a:r>
              <a:rPr lang="en-US" sz="2800" dirty="0" smtClean="0">
                <a:solidFill>
                  <a:schemeClr val="tx2">
                    <a:lumMod val="50000"/>
                  </a:schemeClr>
                </a:solidFill>
                <a:latin typeface="Consolas" pitchFamily="49" charset="0"/>
                <a:cs typeface="Arial" pitchFamily="34" charset="0"/>
              </a:rPr>
              <a:t>x2,x3,x2</a:t>
            </a:r>
            <a:endParaRPr lang="en-US" sz="2800" dirty="0">
              <a:solidFill>
                <a:schemeClr val="tx2">
                  <a:lumMod val="50000"/>
                </a:schemeClr>
              </a:solidFill>
              <a:latin typeface="Consolas" pitchFamily="49" charset="0"/>
              <a:cs typeface="Arial" pitchFamily="34" charset="0"/>
            </a:endParaRPr>
          </a:p>
        </p:txBody>
      </p:sp>
      <p:cxnSp>
        <p:nvCxnSpPr>
          <p:cNvPr id="7" name="Straight Arrow Connector 6"/>
          <p:cNvCxnSpPr/>
          <p:nvPr>
            <p:custDataLst>
              <p:tags r:id="rId5"/>
            </p:custDataLst>
          </p:nvPr>
        </p:nvCxnSpPr>
        <p:spPr>
          <a:xfrm>
            <a:off x="4953000" y="6108545"/>
            <a:ext cx="609600" cy="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0245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racySlidesCIS">
  <a:themeElements>
    <a:clrScheme name="Custom 6">
      <a:dk1>
        <a:srgbClr val="FFFFFF"/>
      </a:dk1>
      <a:lt1>
        <a:srgbClr val="FFFFFF"/>
      </a:lt1>
      <a:dk2>
        <a:srgbClr val="424242"/>
      </a:dk2>
      <a:lt2>
        <a:srgbClr val="D8D8D8"/>
      </a:lt2>
      <a:accent1>
        <a:srgbClr val="0070C0"/>
      </a:accent1>
      <a:accent2>
        <a:srgbClr val="FF0000"/>
      </a:accent2>
      <a:accent3>
        <a:srgbClr val="7030A0"/>
      </a:accent3>
      <a:accent4>
        <a:srgbClr val="53A016"/>
      </a:accent4>
      <a:accent5>
        <a:srgbClr val="00B0F0"/>
      </a:accent5>
      <a:accent6>
        <a:srgbClr val="FFC000"/>
      </a:accent6>
      <a:hlink>
        <a:srgbClr val="6565FF"/>
      </a:hlink>
      <a:folHlink>
        <a:srgbClr val="A2A2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cySlidesCIS" id="{C9D4B55A-9B37-6B45-9825-11E3E10EB10E}" vid="{CE48D479-3D6D-0B4C-9E78-7104A5B861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BracySlidesCIS</Template>
  <TotalTime>26426</TotalTime>
  <Words>4442</Words>
  <Application>Microsoft Office PowerPoint</Application>
  <PresentationFormat>On-screen Show (4:3)</PresentationFormat>
  <Paragraphs>1395</Paragraphs>
  <Slides>39</Slides>
  <Notes>35</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vt:lpstr>
      <vt:lpstr>Arial Narrow</vt:lpstr>
      <vt:lpstr>Calibri</vt:lpstr>
      <vt:lpstr>Consolas</vt:lpstr>
      <vt:lpstr>DejaVu Sans</vt:lpstr>
      <vt:lpstr>Lucida Grande</vt:lpstr>
      <vt:lpstr>Source Sans Pro</vt:lpstr>
      <vt:lpstr>Source Sans Pro Light</vt:lpstr>
      <vt:lpstr>StarSymbol</vt:lpstr>
      <vt:lpstr>Symbol</vt:lpstr>
      <vt:lpstr>Times New Roman</vt:lpstr>
      <vt:lpstr>Wingdings</vt:lpstr>
      <vt:lpstr>BracySlidesCIS</vt:lpstr>
      <vt:lpstr>Assemblers, Linkers, and Loaders</vt:lpstr>
      <vt:lpstr>Big Picture: Where are we going?</vt:lpstr>
      <vt:lpstr>Big Picture: Where are we going?</vt:lpstr>
      <vt:lpstr>RISC-y Business Office Hours Marathon and Pizza Party!</vt:lpstr>
      <vt:lpstr>From Writing to Running</vt:lpstr>
      <vt:lpstr>Example: sum.c</vt:lpstr>
      <vt:lpstr>Example: sum.c</vt:lpstr>
      <vt:lpstr>Example: sum.c</vt:lpstr>
      <vt:lpstr>Compiler</vt:lpstr>
      <vt:lpstr>sum.s   (abridged)</vt:lpstr>
      <vt:lpstr>sum.s   (abridged)</vt:lpstr>
      <vt:lpstr>From Writing to Running</vt:lpstr>
      <vt:lpstr>Assembler</vt:lpstr>
      <vt:lpstr>RISC-V Assembly Instructions</vt:lpstr>
      <vt:lpstr>Pseudo-Instructions</vt:lpstr>
      <vt:lpstr>Program Layout</vt:lpstr>
      <vt:lpstr>Assembling Programs</vt:lpstr>
      <vt:lpstr>Assembling Programs</vt:lpstr>
      <vt:lpstr>Takeaway</vt:lpstr>
      <vt:lpstr>Symbols and References</vt:lpstr>
      <vt:lpstr>Handling forward references</vt:lpstr>
      <vt:lpstr>Object file</vt:lpstr>
      <vt:lpstr>Object File Formats</vt:lpstr>
      <vt:lpstr>Objdump disassembly</vt:lpstr>
      <vt:lpstr>Objdump symbols</vt:lpstr>
      <vt:lpstr>Separate Compilation &amp; Assembly</vt:lpstr>
      <vt:lpstr>Linkers</vt:lpstr>
      <vt:lpstr>Static Libraries</vt:lpstr>
      <vt:lpstr>Linker Example: Resolving an External Fn Call</vt:lpstr>
      <vt:lpstr>iClicker Question 1</vt:lpstr>
      <vt:lpstr>Linker Example: Resolving an External Fn Call</vt:lpstr>
      <vt:lpstr>iClicker Question 2</vt:lpstr>
      <vt:lpstr>Linker Example: Loading a Global Variable</vt:lpstr>
      <vt:lpstr>iClicker Question</vt:lpstr>
      <vt:lpstr>PowerPoint Presentation</vt:lpstr>
      <vt:lpstr>Loaders</vt:lpstr>
      <vt:lpstr>Shared Libraries</vt:lpstr>
      <vt:lpstr>Static and Dynamic Linking</vt:lpstr>
      <vt:lpstr>Takeaway</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716</cp:revision>
  <cp:lastPrinted>2017-10-12T12:52:11Z</cp:lastPrinted>
  <dcterms:created xsi:type="dcterms:W3CDTF">2012-11-28T14:27:55Z</dcterms:created>
  <dcterms:modified xsi:type="dcterms:W3CDTF">2019-03-28T14:02:07Z</dcterms:modified>
</cp:coreProperties>
</file>