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xml" ContentType="application/vnd.openxmlformats-officedocument.presentationml.notesSlide+xml"/>
  <Override PartName="/ppt/tags/tag163.xml" ContentType="application/vnd.openxmlformats-officedocument.presentationml.tags+xml"/>
  <Override PartName="/ppt/notesSlides/notesSlide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3.xml" ContentType="application/vnd.openxmlformats-officedocument.presentationml.notesSlide+xml"/>
  <Override PartName="/ppt/tags/tag3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6.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notesSlides/notesSlide7.xml" ContentType="application/vnd.openxmlformats-officedocument.presentationml.notesSlide+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8.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9.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10.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notesSlides/notesSlide11.xml" ContentType="application/vnd.openxmlformats-officedocument.presentationml.notesSlide+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notesSlides/notesSlide12.xml" ContentType="application/vnd.openxmlformats-officedocument.presentationml.notesSlide+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103"/>
  </p:notesMasterIdLst>
  <p:sldIdLst>
    <p:sldId id="360"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5" r:id="rId76"/>
    <p:sldId id="436" r:id="rId77"/>
    <p:sldId id="437" r:id="rId78"/>
    <p:sldId id="438" r:id="rId79"/>
    <p:sldId id="439" r:id="rId80"/>
    <p:sldId id="440" r:id="rId81"/>
    <p:sldId id="441" r:id="rId82"/>
    <p:sldId id="442" r:id="rId83"/>
    <p:sldId id="443" r:id="rId84"/>
    <p:sldId id="444" r:id="rId85"/>
    <p:sldId id="445" r:id="rId86"/>
    <p:sldId id="341" r:id="rId87"/>
    <p:sldId id="342" r:id="rId88"/>
    <p:sldId id="343" r:id="rId89"/>
    <p:sldId id="344" r:id="rId90"/>
    <p:sldId id="345" r:id="rId91"/>
    <p:sldId id="346" r:id="rId92"/>
    <p:sldId id="347" r:id="rId93"/>
    <p:sldId id="348" r:id="rId94"/>
    <p:sldId id="352" r:id="rId95"/>
    <p:sldId id="353" r:id="rId96"/>
    <p:sldId id="354" r:id="rId97"/>
    <p:sldId id="355" r:id="rId98"/>
    <p:sldId id="356" r:id="rId99"/>
    <p:sldId id="357" r:id="rId100"/>
    <p:sldId id="358" r:id="rId101"/>
    <p:sldId id="359" r:id="rId102"/>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4" autoAdjust="0"/>
    <p:restoredTop sz="81440" autoAdjust="0"/>
  </p:normalViewPr>
  <p:slideViewPr>
    <p:cSldViewPr snapToGrid="0">
      <p:cViewPr varScale="1">
        <p:scale>
          <a:sx n="84" d="100"/>
          <a:sy n="84" d="100"/>
        </p:scale>
        <p:origin x="1500" y="12"/>
      </p:cViewPr>
      <p:guideLst>
        <p:guide orient="horz" pos="2160"/>
        <p:guide pos="2880"/>
      </p:guideLst>
    </p:cSldViewPr>
  </p:slideViewPr>
  <p:outlineViewPr>
    <p:cViewPr>
      <p:scale>
        <a:sx n="33" d="100"/>
        <a:sy n="33" d="100"/>
      </p:scale>
      <p:origin x="0" y="-16002"/>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5F3CBEA-1623-4C6D-9E44-308829600707}" type="datetimeFigureOut">
              <a:rPr lang="en-US" smtClean="0"/>
              <a:t>4/17/2019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48033E3-630C-4628-82B2-EC044DB001F5}" type="slidenum">
              <a:rPr lang="en-US" smtClean="0"/>
              <a:t>‹#›</a:t>
            </a:fld>
            <a:endParaRPr lang="en-US"/>
          </a:p>
        </p:txBody>
      </p:sp>
    </p:spTree>
    <p:extLst>
      <p:ext uri="{BB962C8B-B14F-4D97-AF65-F5344CB8AC3E}">
        <p14:creationId xmlns:p14="http://schemas.microsoft.com/office/powerpoint/2010/main" val="359201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EE03-8B24-4057-90F5-A280633F14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48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a:t>
            </a:r>
            <a:r>
              <a:rPr lang="en-US" dirty="0" err="1" smtClean="0"/>
              <a:t>gp</a:t>
            </a:r>
            <a:r>
              <a:rPr lang="en-US" dirty="0" smtClean="0"/>
              <a:t> is a </a:t>
            </a:r>
            <a:r>
              <a:rPr lang="en-US" dirty="0" err="1" smtClean="0"/>
              <a:t>callee</a:t>
            </a:r>
            <a:r>
              <a:rPr lang="en-US" dirty="0" smtClean="0"/>
              <a:t> save register</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67</a:t>
            </a:fld>
            <a:endParaRPr lang="en-US"/>
          </a:p>
        </p:txBody>
      </p:sp>
    </p:spTree>
    <p:extLst>
      <p:ext uri="{BB962C8B-B14F-4D97-AF65-F5344CB8AC3E}">
        <p14:creationId xmlns:p14="http://schemas.microsoft.com/office/powerpoint/2010/main" val="418347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-4 9</a:t>
            </a:r>
            <a:r>
              <a:rPr lang="en-US" baseline="30000" dirty="0" smtClean="0"/>
              <a:t>th</a:t>
            </a:r>
            <a:r>
              <a:rPr lang="en-US" dirty="0" smtClean="0"/>
              <a:t> outgoing </a:t>
            </a:r>
            <a:r>
              <a:rPr lang="en-US" dirty="0" err="1" smtClean="0"/>
              <a:t>arg</a:t>
            </a:r>
            <a:endParaRPr lang="en-US" dirty="0" smtClean="0"/>
          </a:p>
          <a:p>
            <a:r>
              <a:rPr lang="en-US" dirty="0" smtClean="0"/>
              <a:t>-8</a:t>
            </a:r>
            <a:r>
              <a:rPr lang="en-US" baseline="0" dirty="0" smtClean="0"/>
              <a:t> a7</a:t>
            </a:r>
            <a:endParaRPr lang="en-US" dirty="0" smtClean="0"/>
          </a:p>
          <a:p>
            <a:r>
              <a:rPr lang="en-US" dirty="0" smtClean="0"/>
              <a:t>-12 a6</a:t>
            </a:r>
          </a:p>
          <a:p>
            <a:r>
              <a:rPr lang="en-US" dirty="0" smtClean="0"/>
              <a:t>-16 a5</a:t>
            </a:r>
          </a:p>
          <a:p>
            <a:r>
              <a:rPr lang="en-US" dirty="0" smtClean="0"/>
              <a:t>-20 a4</a:t>
            </a:r>
          </a:p>
          <a:p>
            <a:r>
              <a:rPr lang="en-US" dirty="0" smtClean="0"/>
              <a:t>-24 a3</a:t>
            </a:r>
          </a:p>
          <a:p>
            <a:r>
              <a:rPr lang="en-US" dirty="0" smtClean="0"/>
              <a:t>-28 a2</a:t>
            </a:r>
          </a:p>
          <a:p>
            <a:r>
              <a:rPr lang="en-US" dirty="0" smtClean="0"/>
              <a:t>-32 a1</a:t>
            </a:r>
          </a:p>
          <a:p>
            <a:r>
              <a:rPr lang="en-US" dirty="0" smtClean="0"/>
              <a:t>-36 a0</a:t>
            </a:r>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90</a:t>
            </a:fld>
            <a:endParaRPr lang="en-US"/>
          </a:p>
        </p:txBody>
      </p:sp>
    </p:spTree>
    <p:extLst>
      <p:ext uri="{BB962C8B-B14F-4D97-AF65-F5344CB8AC3E}">
        <p14:creationId xmlns:p14="http://schemas.microsoft.com/office/powerpoint/2010/main" val="395024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 </a:t>
            </a:r>
            <a:r>
              <a:rPr lang="en-US" dirty="0" smtClean="0">
                <a:sym typeface="Wingdings" pitchFamily="2" charset="2"/>
              </a:rPr>
              <a:t> in</a:t>
            </a:r>
            <a:r>
              <a:rPr lang="en-US" baseline="0" dirty="0" smtClean="0">
                <a:sym typeface="Wingdings" pitchFamily="2" charset="2"/>
              </a:rPr>
              <a:t> </a:t>
            </a:r>
            <a:r>
              <a:rPr lang="en-US" baseline="0" dirty="0" err="1" smtClean="0">
                <a:sym typeface="Wingdings" pitchFamily="2" charset="2"/>
              </a:rPr>
              <a:t>printf</a:t>
            </a:r>
            <a:endParaRPr lang="en-US" baseline="0" dirty="0" smtClean="0">
              <a:sym typeface="Wingdings" pitchFamily="2" charset="2"/>
            </a:endParaRPr>
          </a:p>
          <a:p>
            <a:r>
              <a:rPr lang="en-US" baseline="0" dirty="0" err="1" smtClean="0">
                <a:sym typeface="Wingdings" pitchFamily="2" charset="2"/>
              </a:rPr>
              <a:t>ra</a:t>
            </a:r>
            <a:r>
              <a:rPr lang="en-US" baseline="0" dirty="0" smtClean="0">
                <a:sym typeface="Wingdings" pitchFamily="2" charset="2"/>
              </a:rPr>
              <a:t>  called from </a:t>
            </a:r>
            <a:r>
              <a:rPr lang="en-US" baseline="0" dirty="0" err="1" smtClean="0">
                <a:sym typeface="Wingdings" pitchFamily="2" charset="2"/>
              </a:rPr>
              <a:t>vnorm</a:t>
            </a:r>
            <a:r>
              <a:rPr lang="en-US" baseline="0" dirty="0" smtClean="0">
                <a:sym typeface="Wingdings" pitchFamily="2" charset="2"/>
              </a:rPr>
              <a:t>? or called </a:t>
            </a:r>
            <a:r>
              <a:rPr lang="en-US" baseline="0" dirty="0" err="1" smtClean="0">
                <a:sym typeface="Wingdings" pitchFamily="2" charset="2"/>
              </a:rPr>
              <a:t>vnorm</a:t>
            </a:r>
            <a:r>
              <a:rPr lang="en-US" baseline="0" dirty="0" smtClean="0">
                <a:sym typeface="Wingdings" pitchFamily="2" charset="2"/>
              </a:rPr>
              <a:t>?</a:t>
            </a:r>
          </a:p>
          <a:p>
            <a:r>
              <a:rPr lang="en-US" baseline="0" dirty="0" smtClean="0">
                <a:sym typeface="Wingdings" pitchFamily="2" charset="2"/>
              </a:rPr>
              <a:t>0(</a:t>
            </a:r>
            <a:r>
              <a:rPr lang="en-US" baseline="0" dirty="0" err="1" smtClean="0">
                <a:sym typeface="Wingdings" pitchFamily="2" charset="2"/>
              </a:rPr>
              <a:t>sp</a:t>
            </a:r>
            <a:r>
              <a:rPr lang="en-US" baseline="0" dirty="0" smtClean="0">
                <a:sym typeface="Wingdings" pitchFamily="2" charset="2"/>
              </a:rPr>
              <a:t>)  looks like in </a:t>
            </a:r>
            <a:r>
              <a:rPr lang="en-US" baseline="0" dirty="0" err="1" smtClean="0">
                <a:sym typeface="Wingdings" pitchFamily="2" charset="2"/>
              </a:rPr>
              <a:t>printf</a:t>
            </a:r>
            <a:r>
              <a:rPr lang="en-US" baseline="0" dirty="0" smtClean="0">
                <a:sym typeface="Wingdings" pitchFamily="2" charset="2"/>
              </a:rPr>
              <a:t>, called by </a:t>
            </a:r>
            <a:r>
              <a:rPr lang="en-US" baseline="0" dirty="0" err="1" smtClean="0">
                <a:sym typeface="Wingdings" pitchFamily="2" charset="2"/>
              </a:rPr>
              <a:t>vnorm</a:t>
            </a:r>
            <a:r>
              <a:rPr lang="en-US" baseline="0" dirty="0" smtClean="0">
                <a:sym typeface="Wingdings" pitchFamily="2" charset="2"/>
              </a:rPr>
              <a:t>, and not going to call anything else</a:t>
            </a:r>
          </a:p>
          <a:p>
            <a:pPr>
              <a:buFont typeface="Arial" charset="0"/>
              <a:buNone/>
            </a:pPr>
            <a:r>
              <a:rPr lang="en-US" baseline="0" dirty="0" smtClean="0">
                <a:sym typeface="Wingdings" pitchFamily="2" charset="2"/>
              </a:rPr>
              <a:t>4,8(</a:t>
            </a:r>
            <a:r>
              <a:rPr lang="en-US" baseline="0" dirty="0" err="1" smtClean="0">
                <a:sym typeface="Wingdings" pitchFamily="2" charset="2"/>
              </a:rPr>
              <a:t>sp</a:t>
            </a:r>
            <a:r>
              <a:rPr lang="en-US" baseline="0" dirty="0" smtClean="0">
                <a:sym typeface="Wingdings" pitchFamily="2" charset="2"/>
              </a:rPr>
              <a:t>)  looks like </a:t>
            </a:r>
            <a:r>
              <a:rPr lang="en-US" baseline="0" dirty="0" err="1" smtClean="0">
                <a:sym typeface="Wingdings" pitchFamily="2" charset="2"/>
              </a:rPr>
              <a:t>args</a:t>
            </a:r>
            <a:r>
              <a:rPr lang="en-US" baseline="0" dirty="0" smtClean="0">
                <a:sym typeface="Wingdings" pitchFamily="2" charset="2"/>
              </a:rPr>
              <a:t> are str1 and 0x15</a:t>
            </a:r>
          </a:p>
          <a:p>
            <a:pPr>
              <a:buFont typeface="Arial" charset="0"/>
              <a:buNone/>
            </a:pPr>
            <a:r>
              <a:rPr lang="en-US" baseline="0" dirty="0" smtClean="0">
                <a:sym typeface="Wingdings" pitchFamily="2" charset="2"/>
              </a:rPr>
              <a:t>20(</a:t>
            </a:r>
            <a:r>
              <a:rPr lang="en-US" baseline="0" dirty="0" err="1" smtClean="0">
                <a:sym typeface="Wingdings" pitchFamily="2" charset="2"/>
              </a:rPr>
              <a:t>sp</a:t>
            </a:r>
            <a:r>
              <a:rPr lang="en-US" baseline="0" dirty="0" smtClean="0">
                <a:sym typeface="Wingdings" pitchFamily="2" charset="2"/>
              </a:rPr>
              <a:t>)  looks like a return address, probably main called </a:t>
            </a:r>
            <a:r>
              <a:rPr lang="en-US" baseline="0" dirty="0" err="1" smtClean="0">
                <a:sym typeface="Wingdings" pitchFamily="2" charset="2"/>
              </a:rPr>
              <a:t>vnorm</a:t>
            </a:r>
            <a:r>
              <a:rPr lang="en-US" baseline="0" dirty="0" smtClean="0">
                <a:sym typeface="Wingdings" pitchFamily="2" charset="2"/>
              </a:rPr>
              <a:t> with less than 4 </a:t>
            </a:r>
            <a:r>
              <a:rPr lang="en-US" baseline="0" dirty="0" err="1" smtClean="0">
                <a:sym typeface="Wingdings" pitchFamily="2" charset="2"/>
              </a:rPr>
              <a:t>args</a:t>
            </a:r>
            <a:endParaRPr lang="en-US" baseline="0" dirty="0" smtClean="0">
              <a:sym typeface="Wingdings" pitchFamily="2" charset="2"/>
            </a:endParaRPr>
          </a:p>
          <a:p>
            <a:pPr>
              <a:buFont typeface="Arial" charset="0"/>
              <a:buNone/>
            </a:pPr>
            <a:r>
              <a:rPr lang="en-US" baseline="0" dirty="0" smtClean="0">
                <a:sym typeface="Wingdings" pitchFamily="2" charset="2"/>
              </a:rPr>
              <a:t>44(</a:t>
            </a:r>
            <a:r>
              <a:rPr lang="en-US" baseline="0" dirty="0" err="1" smtClean="0">
                <a:sym typeface="Wingdings" pitchFamily="2" charset="2"/>
              </a:rPr>
              <a:t>sp</a:t>
            </a:r>
            <a:r>
              <a:rPr lang="en-US" baseline="0" dirty="0" smtClean="0">
                <a:sym typeface="Wingdings" pitchFamily="2" charset="2"/>
              </a:rPr>
              <a:t>)  looks like a return address, probably </a:t>
            </a:r>
            <a:r>
              <a:rPr lang="en-US" baseline="0" dirty="0" err="1" smtClean="0">
                <a:sym typeface="Wingdings" pitchFamily="2" charset="2"/>
              </a:rPr>
              <a:t>init</a:t>
            </a:r>
            <a:r>
              <a:rPr lang="en-US" baseline="0" dirty="0" smtClean="0">
                <a:sym typeface="Wingdings" pitchFamily="2" charset="2"/>
              </a:rPr>
              <a:t> called main</a:t>
            </a:r>
          </a:p>
          <a:p>
            <a:pPr>
              <a:buFont typeface="Arial" charset="0"/>
              <a:buNone/>
            </a:pPr>
            <a:r>
              <a:rPr lang="en-US" baseline="0" dirty="0" smtClean="0">
                <a:sym typeface="Wingdings" pitchFamily="2" charset="2"/>
              </a:rPr>
              <a:t>how large is </a:t>
            </a:r>
            <a:r>
              <a:rPr lang="en-US" baseline="0" dirty="0" err="1" smtClean="0">
                <a:sym typeface="Wingdings" pitchFamily="2" charset="2"/>
              </a:rPr>
              <a:t>init’s</a:t>
            </a:r>
            <a:r>
              <a:rPr lang="en-US" baseline="0" dirty="0" smtClean="0">
                <a:sym typeface="Wingdings" pitchFamily="2" charset="2"/>
              </a:rPr>
              <a:t> stack frame?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100</a:t>
            </a:fld>
            <a:endParaRPr lang="en-US"/>
          </a:p>
        </p:txBody>
      </p:sp>
    </p:spTree>
    <p:extLst>
      <p:ext uri="{BB962C8B-B14F-4D97-AF65-F5344CB8AC3E}">
        <p14:creationId xmlns:p14="http://schemas.microsoft.com/office/powerpoint/2010/main" val="266197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Ninja</a:t>
            </a:r>
            <a:r>
              <a:rPr lang="en-US" baseline="0" dirty="0" smtClean="0"/>
              <a:t> example from book</a:t>
            </a:r>
            <a:endParaRPr lang="en-US" dirty="0" smtClean="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5</a:t>
            </a:fld>
            <a:endParaRPr lang="en-US"/>
          </a:p>
        </p:txBody>
      </p:sp>
    </p:spTree>
    <p:extLst>
      <p:ext uri="{BB962C8B-B14F-4D97-AF65-F5344CB8AC3E}">
        <p14:creationId xmlns:p14="http://schemas.microsoft.com/office/powerpoint/2010/main" val="9577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10</a:t>
            </a:fld>
            <a:endParaRPr lang="en-US"/>
          </a:p>
        </p:txBody>
      </p:sp>
    </p:spTree>
    <p:extLst>
      <p:ext uri="{BB962C8B-B14F-4D97-AF65-F5344CB8AC3E}">
        <p14:creationId xmlns:p14="http://schemas.microsoft.com/office/powerpoint/2010/main" val="106897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to the </a:t>
            </a:r>
            <a:r>
              <a:rPr lang="en-GB" sz="1200" dirty="0" err="1" smtClean="0"/>
              <a:t>callee</a:t>
            </a:r>
            <a:r>
              <a:rPr lang="en-GB" sz="1200" dirty="0" smtClean="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13</a:t>
            </a:fld>
            <a:endParaRPr lang="en-US"/>
          </a:p>
        </p:txBody>
      </p:sp>
    </p:spTree>
    <p:extLst>
      <p:ext uri="{BB962C8B-B14F-4D97-AF65-F5344CB8AC3E}">
        <p14:creationId xmlns:p14="http://schemas.microsoft.com/office/powerpoint/2010/main" val="9939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to the </a:t>
            </a:r>
            <a:r>
              <a:rPr lang="en-GB" sz="1200" dirty="0" err="1" smtClean="0"/>
              <a:t>callee</a:t>
            </a:r>
            <a:r>
              <a:rPr lang="en-GB" sz="1200" dirty="0" smtClean="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14</a:t>
            </a:fld>
            <a:endParaRPr lang="en-US"/>
          </a:p>
        </p:txBody>
      </p:sp>
    </p:spTree>
    <p:extLst>
      <p:ext uri="{BB962C8B-B14F-4D97-AF65-F5344CB8AC3E}">
        <p14:creationId xmlns:p14="http://schemas.microsoft.com/office/powerpoint/2010/main" val="248167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38</a:t>
            </a:fld>
            <a:endParaRPr lang="en-US"/>
          </a:p>
        </p:txBody>
      </p:sp>
    </p:spTree>
    <p:extLst>
      <p:ext uri="{BB962C8B-B14F-4D97-AF65-F5344CB8AC3E}">
        <p14:creationId xmlns:p14="http://schemas.microsoft.com/office/powerpoint/2010/main" val="206959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t>
            </a:r>
            <a:r>
              <a:rPr lang="en-US" baseline="0" dirty="0" smtClean="0"/>
              <a:t> / </a:t>
            </a:r>
            <a:r>
              <a:rPr lang="en-US" baseline="0" dirty="0" err="1" smtClean="0"/>
              <a:t>func</a:t>
            </a:r>
            <a:r>
              <a:rPr lang="en-US" baseline="0" dirty="0" smtClean="0"/>
              <a:t> invocation / stack</a:t>
            </a:r>
          </a:p>
          <a:p>
            <a:r>
              <a:rPr lang="en-US" baseline="0" dirty="0" smtClean="0"/>
              <a:t>file or </a:t>
            </a:r>
            <a:r>
              <a:rPr lang="en-US" baseline="0" dirty="0" err="1" smtClean="0"/>
              <a:t>prog</a:t>
            </a:r>
            <a:r>
              <a:rPr lang="en-US" baseline="0" dirty="0" smtClean="0"/>
              <a:t> / </a:t>
            </a:r>
            <a:r>
              <a:rPr lang="en-US" baseline="0" dirty="0" err="1" smtClean="0"/>
              <a:t>prog</a:t>
            </a:r>
            <a:r>
              <a:rPr lang="en-US" baseline="0" dirty="0" smtClean="0"/>
              <a:t> execution / data segment</a:t>
            </a:r>
          </a:p>
          <a:p>
            <a:r>
              <a:rPr lang="en-US" baseline="0" dirty="0" err="1" smtClean="0"/>
              <a:t>undef</a:t>
            </a:r>
            <a:r>
              <a:rPr lang="en-US" baseline="0" dirty="0" smtClean="0"/>
              <a:t> / </a:t>
            </a:r>
            <a:r>
              <a:rPr lang="en-US" baseline="0" dirty="0" err="1" smtClean="0"/>
              <a:t>malloc</a:t>
            </a:r>
            <a:r>
              <a:rPr lang="en-US" baseline="0" dirty="0" smtClean="0"/>
              <a:t> to free / heap</a:t>
            </a:r>
          </a:p>
          <a:p>
            <a:r>
              <a:rPr lang="en-US" baseline="0" dirty="0" smtClean="0"/>
              <a:t>bug in this code</a:t>
            </a:r>
            <a:endParaRPr lang="en-US" dirty="0" smtClean="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40</a:t>
            </a:fld>
            <a:endParaRPr lang="en-US"/>
          </a:p>
        </p:txBody>
      </p:sp>
    </p:spTree>
    <p:extLst>
      <p:ext uri="{BB962C8B-B14F-4D97-AF65-F5344CB8AC3E}">
        <p14:creationId xmlns:p14="http://schemas.microsoft.com/office/powerpoint/2010/main" val="239591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t>
            </a:r>
            <a:r>
              <a:rPr lang="en-US" baseline="0" dirty="0" smtClean="0"/>
              <a:t> / </a:t>
            </a:r>
            <a:r>
              <a:rPr lang="en-US" baseline="0" dirty="0" err="1" smtClean="0"/>
              <a:t>func</a:t>
            </a:r>
            <a:r>
              <a:rPr lang="en-US" baseline="0" dirty="0" smtClean="0"/>
              <a:t> invocation / stack</a:t>
            </a:r>
          </a:p>
          <a:p>
            <a:r>
              <a:rPr lang="en-US" baseline="0" dirty="0" smtClean="0"/>
              <a:t>file or </a:t>
            </a:r>
            <a:r>
              <a:rPr lang="en-US" baseline="0" dirty="0" err="1" smtClean="0"/>
              <a:t>prog</a:t>
            </a:r>
            <a:r>
              <a:rPr lang="en-US" baseline="0" dirty="0" smtClean="0"/>
              <a:t> / </a:t>
            </a:r>
            <a:r>
              <a:rPr lang="en-US" baseline="0" dirty="0" err="1" smtClean="0"/>
              <a:t>prog</a:t>
            </a:r>
            <a:r>
              <a:rPr lang="en-US" baseline="0" dirty="0" smtClean="0"/>
              <a:t> execution / data segment</a:t>
            </a:r>
          </a:p>
          <a:p>
            <a:r>
              <a:rPr lang="en-US" baseline="0" dirty="0" err="1" smtClean="0"/>
              <a:t>undef</a:t>
            </a:r>
            <a:r>
              <a:rPr lang="en-US" baseline="0" dirty="0" smtClean="0"/>
              <a:t> / </a:t>
            </a:r>
            <a:r>
              <a:rPr lang="en-US" baseline="0" dirty="0" err="1" smtClean="0"/>
              <a:t>malloc</a:t>
            </a:r>
            <a:r>
              <a:rPr lang="en-US" baseline="0" dirty="0" smtClean="0"/>
              <a:t> to free / heap</a:t>
            </a:r>
          </a:p>
          <a:p>
            <a:r>
              <a:rPr lang="en-US" baseline="0" dirty="0" smtClean="0"/>
              <a:t>bug in this code</a:t>
            </a:r>
            <a:endParaRPr lang="en-US" dirty="0" smtClean="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42</a:t>
            </a:fld>
            <a:endParaRPr lang="en-US"/>
          </a:p>
        </p:txBody>
      </p:sp>
    </p:spTree>
    <p:extLst>
      <p:ext uri="{BB962C8B-B14F-4D97-AF65-F5344CB8AC3E}">
        <p14:creationId xmlns:p14="http://schemas.microsoft.com/office/powerpoint/2010/main" val="7588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data at 0x1000</a:t>
            </a:r>
            <a:r>
              <a:rPr lang="en-US" dirty="0" smtClean="0">
                <a:solidFill>
                  <a:schemeClr val="accent1"/>
                </a:solidFill>
              </a:rPr>
              <a:t>0000</a:t>
            </a:r>
          </a:p>
          <a:p>
            <a:r>
              <a:rPr lang="en-US" dirty="0" smtClean="0"/>
              <a:t># data at 0x1000</a:t>
            </a:r>
            <a:r>
              <a:rPr lang="en-US" dirty="0" smtClean="0">
                <a:solidFill>
                  <a:schemeClr val="accent1"/>
                </a:solidFill>
              </a:rPr>
              <a:t>0FFF</a:t>
            </a:r>
          </a:p>
          <a:p>
            <a:r>
              <a:rPr lang="en-US" dirty="0" smtClean="0"/>
              <a:t>(4KB range)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61</a:t>
            </a:fld>
            <a:endParaRPr lang="en-US"/>
          </a:p>
        </p:txBody>
      </p:sp>
    </p:spTree>
    <p:extLst>
      <p:ext uri="{BB962C8B-B14F-4D97-AF65-F5344CB8AC3E}">
        <p14:creationId xmlns:p14="http://schemas.microsoft.com/office/powerpoint/2010/main" val="421874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extLst>
      <p:ext uri="{BB962C8B-B14F-4D97-AF65-F5344CB8AC3E}">
        <p14:creationId xmlns:p14="http://schemas.microsoft.com/office/powerpoint/2010/main" val="1196556088"/>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271950907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extLst>
      <p:ext uri="{BB962C8B-B14F-4D97-AF65-F5344CB8AC3E}">
        <p14:creationId xmlns:p14="http://schemas.microsoft.com/office/powerpoint/2010/main" val="31245542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ext uri="{BB962C8B-B14F-4D97-AF65-F5344CB8AC3E}">
        <p14:creationId xmlns:p14="http://schemas.microsoft.com/office/powerpoint/2010/main" val="41012408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ext uri="{BB962C8B-B14F-4D97-AF65-F5344CB8AC3E}">
        <p14:creationId xmlns:p14="http://schemas.microsoft.com/office/powerpoint/2010/main" val="41481500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a:t>
            </a:fld>
            <a:endParaRPr lang="en-US"/>
          </a:p>
        </p:txBody>
      </p:sp>
      <p:sp>
        <p:nvSpPr>
          <p:cNvPr id="9" name="Content Placeholder 2"/>
          <p:cNvSpPr>
            <a:spLocks noGrp="1"/>
          </p:cNvSpPr>
          <p:nvPr>
            <p:ph idx="1"/>
          </p:nvPr>
        </p:nvSpPr>
        <p:spPr>
          <a:xfrm>
            <a:off x="228600" y="990600"/>
            <a:ext cx="8686800" cy="5742048"/>
          </a:xfrm>
        </p:spPr>
        <p:txBody>
          <a:bodyPr/>
          <a:lstStyle>
            <a:lvl1pPr>
              <a:defRPr sz="3733" b="0" i="0" cap="none">
                <a:solidFill>
                  <a:srgbClr val="262626"/>
                </a:solidFill>
              </a:defRPr>
            </a:lvl1pPr>
            <a:lvl2pPr marL="527050" indent="-298450">
              <a:tabLst/>
              <a:defRPr lang="en-US" dirty="0" smtClean="0"/>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ext uri="{BB962C8B-B14F-4D97-AF65-F5344CB8AC3E}">
        <p14:creationId xmlns:p14="http://schemas.microsoft.com/office/powerpoint/2010/main" val="20386280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ext uri="{BB962C8B-B14F-4D97-AF65-F5344CB8AC3E}">
        <p14:creationId xmlns:p14="http://schemas.microsoft.com/office/powerpoint/2010/main" val="11194631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49E8BC-502F-FD47-B1B9-B09306BC3401}" type="datetime1">
              <a:rPr lang="en-US" smtClean="0"/>
              <a:t>4/17/2019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50118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ECFFFB-B656-C04F-9ECB-EEE0180E1615}" type="datetime1">
              <a:rPr lang="en-US" smtClean="0"/>
              <a:t>4/17/2019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34200" y="6356350"/>
            <a:ext cx="2133600" cy="365125"/>
          </a:xfrm>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3387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4176197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609570" rtl="0" eaLnBrk="1" latinLnBrk="0" hangingPunct="1">
        <a:spcBef>
          <a:spcPct val="0"/>
        </a:spcBef>
        <a:buNone/>
        <a:defRPr sz="48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3" Type="http://schemas.openxmlformats.org/officeDocument/2006/relationships/tags" Target="../tags/tag936.xml"/><Relationship Id="rId18" Type="http://schemas.openxmlformats.org/officeDocument/2006/relationships/tags" Target="../tags/tag941.xml"/><Relationship Id="rId26" Type="http://schemas.openxmlformats.org/officeDocument/2006/relationships/tags" Target="../tags/tag949.xml"/><Relationship Id="rId39" Type="http://schemas.openxmlformats.org/officeDocument/2006/relationships/tags" Target="../tags/tag962.xml"/><Relationship Id="rId21" Type="http://schemas.openxmlformats.org/officeDocument/2006/relationships/tags" Target="../tags/tag944.xml"/><Relationship Id="rId34" Type="http://schemas.openxmlformats.org/officeDocument/2006/relationships/tags" Target="../tags/tag957.xml"/><Relationship Id="rId42" Type="http://schemas.openxmlformats.org/officeDocument/2006/relationships/tags" Target="../tags/tag965.xml"/><Relationship Id="rId47" Type="http://schemas.openxmlformats.org/officeDocument/2006/relationships/tags" Target="../tags/tag970.xml"/><Relationship Id="rId50" Type="http://schemas.openxmlformats.org/officeDocument/2006/relationships/tags" Target="../tags/tag973.xml"/><Relationship Id="rId55" Type="http://schemas.openxmlformats.org/officeDocument/2006/relationships/tags" Target="../tags/tag978.xml"/><Relationship Id="rId7" Type="http://schemas.openxmlformats.org/officeDocument/2006/relationships/tags" Target="../tags/tag930.xml"/><Relationship Id="rId2" Type="http://schemas.openxmlformats.org/officeDocument/2006/relationships/tags" Target="../tags/tag925.xml"/><Relationship Id="rId16" Type="http://schemas.openxmlformats.org/officeDocument/2006/relationships/tags" Target="../tags/tag939.xml"/><Relationship Id="rId29" Type="http://schemas.openxmlformats.org/officeDocument/2006/relationships/tags" Target="../tags/tag952.xml"/><Relationship Id="rId11" Type="http://schemas.openxmlformats.org/officeDocument/2006/relationships/tags" Target="../tags/tag934.xml"/><Relationship Id="rId24" Type="http://schemas.openxmlformats.org/officeDocument/2006/relationships/tags" Target="../tags/tag947.xml"/><Relationship Id="rId32" Type="http://schemas.openxmlformats.org/officeDocument/2006/relationships/tags" Target="../tags/tag955.xml"/><Relationship Id="rId37" Type="http://schemas.openxmlformats.org/officeDocument/2006/relationships/tags" Target="../tags/tag960.xml"/><Relationship Id="rId40" Type="http://schemas.openxmlformats.org/officeDocument/2006/relationships/tags" Target="../tags/tag963.xml"/><Relationship Id="rId45" Type="http://schemas.openxmlformats.org/officeDocument/2006/relationships/tags" Target="../tags/tag968.xml"/><Relationship Id="rId53" Type="http://schemas.openxmlformats.org/officeDocument/2006/relationships/tags" Target="../tags/tag976.xml"/><Relationship Id="rId58" Type="http://schemas.openxmlformats.org/officeDocument/2006/relationships/tags" Target="../tags/tag981.xml"/><Relationship Id="rId5" Type="http://schemas.openxmlformats.org/officeDocument/2006/relationships/tags" Target="../tags/tag928.xml"/><Relationship Id="rId61" Type="http://schemas.openxmlformats.org/officeDocument/2006/relationships/slideLayout" Target="../slideLayouts/slideLayout2.xml"/><Relationship Id="rId19" Type="http://schemas.openxmlformats.org/officeDocument/2006/relationships/tags" Target="../tags/tag942.xml"/><Relationship Id="rId14" Type="http://schemas.openxmlformats.org/officeDocument/2006/relationships/tags" Target="../tags/tag937.xml"/><Relationship Id="rId22" Type="http://schemas.openxmlformats.org/officeDocument/2006/relationships/tags" Target="../tags/tag945.xml"/><Relationship Id="rId27" Type="http://schemas.openxmlformats.org/officeDocument/2006/relationships/tags" Target="../tags/tag950.xml"/><Relationship Id="rId30" Type="http://schemas.openxmlformats.org/officeDocument/2006/relationships/tags" Target="../tags/tag953.xml"/><Relationship Id="rId35" Type="http://schemas.openxmlformats.org/officeDocument/2006/relationships/tags" Target="../tags/tag958.xml"/><Relationship Id="rId43" Type="http://schemas.openxmlformats.org/officeDocument/2006/relationships/tags" Target="../tags/tag966.xml"/><Relationship Id="rId48" Type="http://schemas.openxmlformats.org/officeDocument/2006/relationships/tags" Target="../tags/tag971.xml"/><Relationship Id="rId56" Type="http://schemas.openxmlformats.org/officeDocument/2006/relationships/tags" Target="../tags/tag979.xml"/><Relationship Id="rId8" Type="http://schemas.openxmlformats.org/officeDocument/2006/relationships/tags" Target="../tags/tag931.xml"/><Relationship Id="rId51" Type="http://schemas.openxmlformats.org/officeDocument/2006/relationships/tags" Target="../tags/tag974.xml"/><Relationship Id="rId3" Type="http://schemas.openxmlformats.org/officeDocument/2006/relationships/tags" Target="../tags/tag926.xml"/><Relationship Id="rId12" Type="http://schemas.openxmlformats.org/officeDocument/2006/relationships/tags" Target="../tags/tag935.xml"/><Relationship Id="rId17" Type="http://schemas.openxmlformats.org/officeDocument/2006/relationships/tags" Target="../tags/tag940.xml"/><Relationship Id="rId25" Type="http://schemas.openxmlformats.org/officeDocument/2006/relationships/tags" Target="../tags/tag948.xml"/><Relationship Id="rId33" Type="http://schemas.openxmlformats.org/officeDocument/2006/relationships/tags" Target="../tags/tag956.xml"/><Relationship Id="rId38" Type="http://schemas.openxmlformats.org/officeDocument/2006/relationships/tags" Target="../tags/tag961.xml"/><Relationship Id="rId46" Type="http://schemas.openxmlformats.org/officeDocument/2006/relationships/tags" Target="../tags/tag969.xml"/><Relationship Id="rId59" Type="http://schemas.openxmlformats.org/officeDocument/2006/relationships/tags" Target="../tags/tag982.xml"/><Relationship Id="rId20" Type="http://schemas.openxmlformats.org/officeDocument/2006/relationships/tags" Target="../tags/tag943.xml"/><Relationship Id="rId41" Type="http://schemas.openxmlformats.org/officeDocument/2006/relationships/tags" Target="../tags/tag964.xml"/><Relationship Id="rId54" Type="http://schemas.openxmlformats.org/officeDocument/2006/relationships/tags" Target="../tags/tag977.xml"/><Relationship Id="rId62" Type="http://schemas.openxmlformats.org/officeDocument/2006/relationships/notesSlide" Target="../notesSlides/notesSlide12.xml"/><Relationship Id="rId1" Type="http://schemas.openxmlformats.org/officeDocument/2006/relationships/tags" Target="../tags/tag924.xml"/><Relationship Id="rId6" Type="http://schemas.openxmlformats.org/officeDocument/2006/relationships/tags" Target="../tags/tag929.xml"/><Relationship Id="rId15" Type="http://schemas.openxmlformats.org/officeDocument/2006/relationships/tags" Target="../tags/tag938.xml"/><Relationship Id="rId23" Type="http://schemas.openxmlformats.org/officeDocument/2006/relationships/tags" Target="../tags/tag946.xml"/><Relationship Id="rId28" Type="http://schemas.openxmlformats.org/officeDocument/2006/relationships/tags" Target="../tags/tag951.xml"/><Relationship Id="rId36" Type="http://schemas.openxmlformats.org/officeDocument/2006/relationships/tags" Target="../tags/tag959.xml"/><Relationship Id="rId49" Type="http://schemas.openxmlformats.org/officeDocument/2006/relationships/tags" Target="../tags/tag972.xml"/><Relationship Id="rId57" Type="http://schemas.openxmlformats.org/officeDocument/2006/relationships/tags" Target="../tags/tag980.xml"/><Relationship Id="rId10" Type="http://schemas.openxmlformats.org/officeDocument/2006/relationships/tags" Target="../tags/tag933.xml"/><Relationship Id="rId31" Type="http://schemas.openxmlformats.org/officeDocument/2006/relationships/tags" Target="../tags/tag954.xml"/><Relationship Id="rId44" Type="http://schemas.openxmlformats.org/officeDocument/2006/relationships/tags" Target="../tags/tag967.xml"/><Relationship Id="rId52" Type="http://schemas.openxmlformats.org/officeDocument/2006/relationships/tags" Target="../tags/tag975.xml"/><Relationship Id="rId60" Type="http://schemas.openxmlformats.org/officeDocument/2006/relationships/tags" Target="../tags/tag983.xml"/><Relationship Id="rId4" Type="http://schemas.openxmlformats.org/officeDocument/2006/relationships/tags" Target="../tags/tag927.xml"/><Relationship Id="rId9" Type="http://schemas.openxmlformats.org/officeDocument/2006/relationships/tags" Target="../tags/tag932.xml"/></Relationships>
</file>

<file path=ppt/slides/_rels/slide101.xml.rels><?xml version="1.0" encoding="UTF-8" standalone="yes"?>
<Relationships xmlns="http://schemas.openxmlformats.org/package/2006/relationships"><Relationship Id="rId8" Type="http://schemas.openxmlformats.org/officeDocument/2006/relationships/tags" Target="../tags/tag991.xml"/><Relationship Id="rId3" Type="http://schemas.openxmlformats.org/officeDocument/2006/relationships/tags" Target="../tags/tag986.xml"/><Relationship Id="rId7" Type="http://schemas.openxmlformats.org/officeDocument/2006/relationships/tags" Target="../tags/tag990.xml"/><Relationship Id="rId12" Type="http://schemas.openxmlformats.org/officeDocument/2006/relationships/slideLayout" Target="../slideLayouts/slideLayout2.xml"/><Relationship Id="rId2" Type="http://schemas.openxmlformats.org/officeDocument/2006/relationships/tags" Target="../tags/tag985.xml"/><Relationship Id="rId1" Type="http://schemas.openxmlformats.org/officeDocument/2006/relationships/tags" Target="../tags/tag984.xml"/><Relationship Id="rId6" Type="http://schemas.openxmlformats.org/officeDocument/2006/relationships/tags" Target="../tags/tag989.xml"/><Relationship Id="rId11" Type="http://schemas.openxmlformats.org/officeDocument/2006/relationships/tags" Target="../tags/tag994.xml"/><Relationship Id="rId5" Type="http://schemas.openxmlformats.org/officeDocument/2006/relationships/tags" Target="../tags/tag988.xml"/><Relationship Id="rId10" Type="http://schemas.openxmlformats.org/officeDocument/2006/relationships/tags" Target="../tags/tag993.xml"/><Relationship Id="rId4" Type="http://schemas.openxmlformats.org/officeDocument/2006/relationships/tags" Target="../tags/tag987.xml"/><Relationship Id="rId9" Type="http://schemas.openxmlformats.org/officeDocument/2006/relationships/tags" Target="../tags/tag99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slideLayout" Target="../slideLayouts/slideLayout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tags" Target="../tags/tag441.xml"/><Relationship Id="rId21" Type="http://schemas.openxmlformats.org/officeDocument/2006/relationships/tags" Target="../tags/tag345.xml"/><Relationship Id="rId42" Type="http://schemas.openxmlformats.org/officeDocument/2006/relationships/tags" Target="../tags/tag366.xml"/><Relationship Id="rId63" Type="http://schemas.openxmlformats.org/officeDocument/2006/relationships/tags" Target="../tags/tag387.xml"/><Relationship Id="rId84" Type="http://schemas.openxmlformats.org/officeDocument/2006/relationships/tags" Target="../tags/tag408.xml"/><Relationship Id="rId138" Type="http://schemas.openxmlformats.org/officeDocument/2006/relationships/tags" Target="../tags/tag462.xml"/><Relationship Id="rId107" Type="http://schemas.openxmlformats.org/officeDocument/2006/relationships/tags" Target="../tags/tag431.xml"/><Relationship Id="rId11" Type="http://schemas.openxmlformats.org/officeDocument/2006/relationships/tags" Target="../tags/tag335.xml"/><Relationship Id="rId32" Type="http://schemas.openxmlformats.org/officeDocument/2006/relationships/tags" Target="../tags/tag356.xml"/><Relationship Id="rId53" Type="http://schemas.openxmlformats.org/officeDocument/2006/relationships/tags" Target="../tags/tag377.xml"/><Relationship Id="rId74" Type="http://schemas.openxmlformats.org/officeDocument/2006/relationships/tags" Target="../tags/tag398.xml"/><Relationship Id="rId128" Type="http://schemas.openxmlformats.org/officeDocument/2006/relationships/tags" Target="../tags/tag452.xml"/><Relationship Id="rId5" Type="http://schemas.openxmlformats.org/officeDocument/2006/relationships/tags" Target="../tags/tag329.xml"/><Relationship Id="rId90" Type="http://schemas.openxmlformats.org/officeDocument/2006/relationships/tags" Target="../tags/tag414.xml"/><Relationship Id="rId95" Type="http://schemas.openxmlformats.org/officeDocument/2006/relationships/tags" Target="../tags/tag419.xml"/><Relationship Id="rId22" Type="http://schemas.openxmlformats.org/officeDocument/2006/relationships/tags" Target="../tags/tag346.xml"/><Relationship Id="rId27" Type="http://schemas.openxmlformats.org/officeDocument/2006/relationships/tags" Target="../tags/tag351.xml"/><Relationship Id="rId43" Type="http://schemas.openxmlformats.org/officeDocument/2006/relationships/tags" Target="../tags/tag367.xml"/><Relationship Id="rId48" Type="http://schemas.openxmlformats.org/officeDocument/2006/relationships/tags" Target="../tags/tag372.xml"/><Relationship Id="rId64" Type="http://schemas.openxmlformats.org/officeDocument/2006/relationships/tags" Target="../tags/tag388.xml"/><Relationship Id="rId69" Type="http://schemas.openxmlformats.org/officeDocument/2006/relationships/tags" Target="../tags/tag393.xml"/><Relationship Id="rId113" Type="http://schemas.openxmlformats.org/officeDocument/2006/relationships/tags" Target="../tags/tag437.xml"/><Relationship Id="rId118" Type="http://schemas.openxmlformats.org/officeDocument/2006/relationships/tags" Target="../tags/tag442.xml"/><Relationship Id="rId134" Type="http://schemas.openxmlformats.org/officeDocument/2006/relationships/tags" Target="../tags/tag458.xml"/><Relationship Id="rId139" Type="http://schemas.openxmlformats.org/officeDocument/2006/relationships/tags" Target="../tags/tag463.xml"/><Relationship Id="rId80" Type="http://schemas.openxmlformats.org/officeDocument/2006/relationships/tags" Target="../tags/tag404.xml"/><Relationship Id="rId85" Type="http://schemas.openxmlformats.org/officeDocument/2006/relationships/tags" Target="../tags/tag409.xml"/><Relationship Id="rId12" Type="http://schemas.openxmlformats.org/officeDocument/2006/relationships/tags" Target="../tags/tag336.xml"/><Relationship Id="rId17" Type="http://schemas.openxmlformats.org/officeDocument/2006/relationships/tags" Target="../tags/tag341.xml"/><Relationship Id="rId33" Type="http://schemas.openxmlformats.org/officeDocument/2006/relationships/tags" Target="../tags/tag357.xml"/><Relationship Id="rId38" Type="http://schemas.openxmlformats.org/officeDocument/2006/relationships/tags" Target="../tags/tag362.xml"/><Relationship Id="rId59" Type="http://schemas.openxmlformats.org/officeDocument/2006/relationships/tags" Target="../tags/tag383.xml"/><Relationship Id="rId103" Type="http://schemas.openxmlformats.org/officeDocument/2006/relationships/tags" Target="../tags/tag427.xml"/><Relationship Id="rId108" Type="http://schemas.openxmlformats.org/officeDocument/2006/relationships/tags" Target="../tags/tag432.xml"/><Relationship Id="rId124" Type="http://schemas.openxmlformats.org/officeDocument/2006/relationships/tags" Target="../tags/tag448.xml"/><Relationship Id="rId129" Type="http://schemas.openxmlformats.org/officeDocument/2006/relationships/tags" Target="../tags/tag453.xml"/><Relationship Id="rId54" Type="http://schemas.openxmlformats.org/officeDocument/2006/relationships/tags" Target="../tags/tag378.xml"/><Relationship Id="rId70" Type="http://schemas.openxmlformats.org/officeDocument/2006/relationships/tags" Target="../tags/tag394.xml"/><Relationship Id="rId75" Type="http://schemas.openxmlformats.org/officeDocument/2006/relationships/tags" Target="../tags/tag399.xml"/><Relationship Id="rId91" Type="http://schemas.openxmlformats.org/officeDocument/2006/relationships/tags" Target="../tags/tag415.xml"/><Relationship Id="rId96" Type="http://schemas.openxmlformats.org/officeDocument/2006/relationships/tags" Target="../tags/tag420.xml"/><Relationship Id="rId140" Type="http://schemas.openxmlformats.org/officeDocument/2006/relationships/tags" Target="../tags/tag464.xml"/><Relationship Id="rId145" Type="http://schemas.openxmlformats.org/officeDocument/2006/relationships/tags" Target="../tags/tag469.xml"/><Relationship Id="rId1" Type="http://schemas.openxmlformats.org/officeDocument/2006/relationships/tags" Target="../tags/tag325.xml"/><Relationship Id="rId6" Type="http://schemas.openxmlformats.org/officeDocument/2006/relationships/tags" Target="../tags/tag330.xml"/><Relationship Id="rId23" Type="http://schemas.openxmlformats.org/officeDocument/2006/relationships/tags" Target="../tags/tag347.xml"/><Relationship Id="rId28" Type="http://schemas.openxmlformats.org/officeDocument/2006/relationships/tags" Target="../tags/tag352.xml"/><Relationship Id="rId49" Type="http://schemas.openxmlformats.org/officeDocument/2006/relationships/tags" Target="../tags/tag373.xml"/><Relationship Id="rId114" Type="http://schemas.openxmlformats.org/officeDocument/2006/relationships/tags" Target="../tags/tag438.xml"/><Relationship Id="rId119" Type="http://schemas.openxmlformats.org/officeDocument/2006/relationships/tags" Target="../tags/tag443.xml"/><Relationship Id="rId44" Type="http://schemas.openxmlformats.org/officeDocument/2006/relationships/tags" Target="../tags/tag368.xml"/><Relationship Id="rId60" Type="http://schemas.openxmlformats.org/officeDocument/2006/relationships/tags" Target="../tags/tag384.xml"/><Relationship Id="rId65" Type="http://schemas.openxmlformats.org/officeDocument/2006/relationships/tags" Target="../tags/tag389.xml"/><Relationship Id="rId81" Type="http://schemas.openxmlformats.org/officeDocument/2006/relationships/tags" Target="../tags/tag405.xml"/><Relationship Id="rId86" Type="http://schemas.openxmlformats.org/officeDocument/2006/relationships/tags" Target="../tags/tag410.xml"/><Relationship Id="rId130" Type="http://schemas.openxmlformats.org/officeDocument/2006/relationships/tags" Target="../tags/tag454.xml"/><Relationship Id="rId135" Type="http://schemas.openxmlformats.org/officeDocument/2006/relationships/tags" Target="../tags/tag459.xml"/><Relationship Id="rId13" Type="http://schemas.openxmlformats.org/officeDocument/2006/relationships/tags" Target="../tags/tag337.xml"/><Relationship Id="rId18" Type="http://schemas.openxmlformats.org/officeDocument/2006/relationships/tags" Target="../tags/tag342.xml"/><Relationship Id="rId39" Type="http://schemas.openxmlformats.org/officeDocument/2006/relationships/tags" Target="../tags/tag363.xml"/><Relationship Id="rId109" Type="http://schemas.openxmlformats.org/officeDocument/2006/relationships/tags" Target="../tags/tag433.xml"/><Relationship Id="rId34" Type="http://schemas.openxmlformats.org/officeDocument/2006/relationships/tags" Target="../tags/tag358.xml"/><Relationship Id="rId50" Type="http://schemas.openxmlformats.org/officeDocument/2006/relationships/tags" Target="../tags/tag374.xml"/><Relationship Id="rId55" Type="http://schemas.openxmlformats.org/officeDocument/2006/relationships/tags" Target="../tags/tag379.xml"/><Relationship Id="rId76" Type="http://schemas.openxmlformats.org/officeDocument/2006/relationships/tags" Target="../tags/tag400.xml"/><Relationship Id="rId97" Type="http://schemas.openxmlformats.org/officeDocument/2006/relationships/tags" Target="../tags/tag421.xml"/><Relationship Id="rId104" Type="http://schemas.openxmlformats.org/officeDocument/2006/relationships/tags" Target="../tags/tag428.xml"/><Relationship Id="rId120" Type="http://schemas.openxmlformats.org/officeDocument/2006/relationships/tags" Target="../tags/tag444.xml"/><Relationship Id="rId125" Type="http://schemas.openxmlformats.org/officeDocument/2006/relationships/tags" Target="../tags/tag449.xml"/><Relationship Id="rId141" Type="http://schemas.openxmlformats.org/officeDocument/2006/relationships/tags" Target="../tags/tag465.xml"/><Relationship Id="rId146" Type="http://schemas.openxmlformats.org/officeDocument/2006/relationships/tags" Target="../tags/tag470.xml"/><Relationship Id="rId7" Type="http://schemas.openxmlformats.org/officeDocument/2006/relationships/tags" Target="../tags/tag331.xml"/><Relationship Id="rId71" Type="http://schemas.openxmlformats.org/officeDocument/2006/relationships/tags" Target="../tags/tag395.xml"/><Relationship Id="rId92" Type="http://schemas.openxmlformats.org/officeDocument/2006/relationships/tags" Target="../tags/tag416.xml"/><Relationship Id="rId2" Type="http://schemas.openxmlformats.org/officeDocument/2006/relationships/tags" Target="../tags/tag326.xml"/><Relationship Id="rId29" Type="http://schemas.openxmlformats.org/officeDocument/2006/relationships/tags" Target="../tags/tag353.xml"/><Relationship Id="rId24" Type="http://schemas.openxmlformats.org/officeDocument/2006/relationships/tags" Target="../tags/tag348.xml"/><Relationship Id="rId40" Type="http://schemas.openxmlformats.org/officeDocument/2006/relationships/tags" Target="../tags/tag364.xml"/><Relationship Id="rId45" Type="http://schemas.openxmlformats.org/officeDocument/2006/relationships/tags" Target="../tags/tag369.xml"/><Relationship Id="rId66" Type="http://schemas.openxmlformats.org/officeDocument/2006/relationships/tags" Target="../tags/tag390.xml"/><Relationship Id="rId87" Type="http://schemas.openxmlformats.org/officeDocument/2006/relationships/tags" Target="../tags/tag411.xml"/><Relationship Id="rId110" Type="http://schemas.openxmlformats.org/officeDocument/2006/relationships/tags" Target="../tags/tag434.xml"/><Relationship Id="rId115" Type="http://schemas.openxmlformats.org/officeDocument/2006/relationships/tags" Target="../tags/tag439.xml"/><Relationship Id="rId131" Type="http://schemas.openxmlformats.org/officeDocument/2006/relationships/tags" Target="../tags/tag455.xml"/><Relationship Id="rId136" Type="http://schemas.openxmlformats.org/officeDocument/2006/relationships/tags" Target="../tags/tag460.xml"/><Relationship Id="rId61" Type="http://schemas.openxmlformats.org/officeDocument/2006/relationships/tags" Target="../tags/tag385.xml"/><Relationship Id="rId82" Type="http://schemas.openxmlformats.org/officeDocument/2006/relationships/tags" Target="../tags/tag406.xml"/><Relationship Id="rId19" Type="http://schemas.openxmlformats.org/officeDocument/2006/relationships/tags" Target="../tags/tag343.xml"/><Relationship Id="rId14" Type="http://schemas.openxmlformats.org/officeDocument/2006/relationships/tags" Target="../tags/tag338.xml"/><Relationship Id="rId30" Type="http://schemas.openxmlformats.org/officeDocument/2006/relationships/tags" Target="../tags/tag354.xml"/><Relationship Id="rId35" Type="http://schemas.openxmlformats.org/officeDocument/2006/relationships/tags" Target="../tags/tag359.xml"/><Relationship Id="rId56" Type="http://schemas.openxmlformats.org/officeDocument/2006/relationships/tags" Target="../tags/tag380.xml"/><Relationship Id="rId77" Type="http://schemas.openxmlformats.org/officeDocument/2006/relationships/tags" Target="../tags/tag401.xml"/><Relationship Id="rId100" Type="http://schemas.openxmlformats.org/officeDocument/2006/relationships/tags" Target="../tags/tag424.xml"/><Relationship Id="rId105" Type="http://schemas.openxmlformats.org/officeDocument/2006/relationships/tags" Target="../tags/tag429.xml"/><Relationship Id="rId126" Type="http://schemas.openxmlformats.org/officeDocument/2006/relationships/tags" Target="../tags/tag450.xml"/><Relationship Id="rId147" Type="http://schemas.openxmlformats.org/officeDocument/2006/relationships/slideLayout" Target="../slideLayouts/slideLayout2.xml"/><Relationship Id="rId8" Type="http://schemas.openxmlformats.org/officeDocument/2006/relationships/tags" Target="../tags/tag332.xml"/><Relationship Id="rId51" Type="http://schemas.openxmlformats.org/officeDocument/2006/relationships/tags" Target="../tags/tag375.xml"/><Relationship Id="rId72" Type="http://schemas.openxmlformats.org/officeDocument/2006/relationships/tags" Target="../tags/tag396.xml"/><Relationship Id="rId93" Type="http://schemas.openxmlformats.org/officeDocument/2006/relationships/tags" Target="../tags/tag417.xml"/><Relationship Id="rId98" Type="http://schemas.openxmlformats.org/officeDocument/2006/relationships/tags" Target="../tags/tag422.xml"/><Relationship Id="rId121" Type="http://schemas.openxmlformats.org/officeDocument/2006/relationships/tags" Target="../tags/tag445.xml"/><Relationship Id="rId142" Type="http://schemas.openxmlformats.org/officeDocument/2006/relationships/tags" Target="../tags/tag466.xml"/><Relationship Id="rId3" Type="http://schemas.openxmlformats.org/officeDocument/2006/relationships/tags" Target="../tags/tag327.xml"/><Relationship Id="rId25" Type="http://schemas.openxmlformats.org/officeDocument/2006/relationships/tags" Target="../tags/tag349.xml"/><Relationship Id="rId46" Type="http://schemas.openxmlformats.org/officeDocument/2006/relationships/tags" Target="../tags/tag370.xml"/><Relationship Id="rId67" Type="http://schemas.openxmlformats.org/officeDocument/2006/relationships/tags" Target="../tags/tag391.xml"/><Relationship Id="rId116" Type="http://schemas.openxmlformats.org/officeDocument/2006/relationships/tags" Target="../tags/tag440.xml"/><Relationship Id="rId137" Type="http://schemas.openxmlformats.org/officeDocument/2006/relationships/tags" Target="../tags/tag461.xml"/><Relationship Id="rId20" Type="http://schemas.openxmlformats.org/officeDocument/2006/relationships/tags" Target="../tags/tag344.xml"/><Relationship Id="rId41" Type="http://schemas.openxmlformats.org/officeDocument/2006/relationships/tags" Target="../tags/tag365.xml"/><Relationship Id="rId62" Type="http://schemas.openxmlformats.org/officeDocument/2006/relationships/tags" Target="../tags/tag386.xml"/><Relationship Id="rId83" Type="http://schemas.openxmlformats.org/officeDocument/2006/relationships/tags" Target="../tags/tag407.xml"/><Relationship Id="rId88" Type="http://schemas.openxmlformats.org/officeDocument/2006/relationships/tags" Target="../tags/tag412.xml"/><Relationship Id="rId111" Type="http://schemas.openxmlformats.org/officeDocument/2006/relationships/tags" Target="../tags/tag435.xml"/><Relationship Id="rId132" Type="http://schemas.openxmlformats.org/officeDocument/2006/relationships/tags" Target="../tags/tag456.xml"/><Relationship Id="rId15" Type="http://schemas.openxmlformats.org/officeDocument/2006/relationships/tags" Target="../tags/tag339.xml"/><Relationship Id="rId36" Type="http://schemas.openxmlformats.org/officeDocument/2006/relationships/tags" Target="../tags/tag360.xml"/><Relationship Id="rId57" Type="http://schemas.openxmlformats.org/officeDocument/2006/relationships/tags" Target="../tags/tag381.xml"/><Relationship Id="rId106" Type="http://schemas.openxmlformats.org/officeDocument/2006/relationships/tags" Target="../tags/tag430.xml"/><Relationship Id="rId127" Type="http://schemas.openxmlformats.org/officeDocument/2006/relationships/tags" Target="../tags/tag451.xml"/><Relationship Id="rId10" Type="http://schemas.openxmlformats.org/officeDocument/2006/relationships/tags" Target="../tags/tag334.xml"/><Relationship Id="rId31" Type="http://schemas.openxmlformats.org/officeDocument/2006/relationships/tags" Target="../tags/tag355.xml"/><Relationship Id="rId52" Type="http://schemas.openxmlformats.org/officeDocument/2006/relationships/tags" Target="../tags/tag376.xml"/><Relationship Id="rId73" Type="http://schemas.openxmlformats.org/officeDocument/2006/relationships/tags" Target="../tags/tag397.xml"/><Relationship Id="rId78" Type="http://schemas.openxmlformats.org/officeDocument/2006/relationships/tags" Target="../tags/tag402.xml"/><Relationship Id="rId94" Type="http://schemas.openxmlformats.org/officeDocument/2006/relationships/tags" Target="../tags/tag418.xml"/><Relationship Id="rId99" Type="http://schemas.openxmlformats.org/officeDocument/2006/relationships/tags" Target="../tags/tag423.xml"/><Relationship Id="rId101" Type="http://schemas.openxmlformats.org/officeDocument/2006/relationships/tags" Target="../tags/tag425.xml"/><Relationship Id="rId122" Type="http://schemas.openxmlformats.org/officeDocument/2006/relationships/tags" Target="../tags/tag446.xml"/><Relationship Id="rId143" Type="http://schemas.openxmlformats.org/officeDocument/2006/relationships/tags" Target="../tags/tag467.xml"/><Relationship Id="rId4" Type="http://schemas.openxmlformats.org/officeDocument/2006/relationships/tags" Target="../tags/tag328.xml"/><Relationship Id="rId9" Type="http://schemas.openxmlformats.org/officeDocument/2006/relationships/tags" Target="../tags/tag333.xml"/><Relationship Id="rId26" Type="http://schemas.openxmlformats.org/officeDocument/2006/relationships/tags" Target="../tags/tag350.xml"/><Relationship Id="rId47" Type="http://schemas.openxmlformats.org/officeDocument/2006/relationships/tags" Target="../tags/tag371.xml"/><Relationship Id="rId68" Type="http://schemas.openxmlformats.org/officeDocument/2006/relationships/tags" Target="../tags/tag392.xml"/><Relationship Id="rId89" Type="http://schemas.openxmlformats.org/officeDocument/2006/relationships/tags" Target="../tags/tag413.xml"/><Relationship Id="rId112" Type="http://schemas.openxmlformats.org/officeDocument/2006/relationships/tags" Target="../tags/tag436.xml"/><Relationship Id="rId133" Type="http://schemas.openxmlformats.org/officeDocument/2006/relationships/tags" Target="../tags/tag457.xml"/><Relationship Id="rId16" Type="http://schemas.openxmlformats.org/officeDocument/2006/relationships/tags" Target="../tags/tag340.xml"/><Relationship Id="rId37" Type="http://schemas.openxmlformats.org/officeDocument/2006/relationships/tags" Target="../tags/tag361.xml"/><Relationship Id="rId58" Type="http://schemas.openxmlformats.org/officeDocument/2006/relationships/tags" Target="../tags/tag382.xml"/><Relationship Id="rId79" Type="http://schemas.openxmlformats.org/officeDocument/2006/relationships/tags" Target="../tags/tag403.xml"/><Relationship Id="rId102" Type="http://schemas.openxmlformats.org/officeDocument/2006/relationships/tags" Target="../tags/tag426.xml"/><Relationship Id="rId123" Type="http://schemas.openxmlformats.org/officeDocument/2006/relationships/tags" Target="../tags/tag447.xml"/><Relationship Id="rId144" Type="http://schemas.openxmlformats.org/officeDocument/2006/relationships/tags" Target="../tags/tag4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notesSlide" Target="../notesSlides/notesSlide1.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slideLayout" Target="../slideLayouts/slideLayout2.xml"/><Relationship Id="rId2" Type="http://schemas.openxmlformats.org/officeDocument/2006/relationships/tags" Target="../tags/tag148.xml"/><Relationship Id="rId16" Type="http://schemas.openxmlformats.org/officeDocument/2006/relationships/tags" Target="../tags/tag162.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19" Type="http://schemas.openxmlformats.org/officeDocument/2006/relationships/image" Target="../media/image8.png"/><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tags" Target="../tags/tag483.xml"/><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tags" Target="../tags/tag482.xml"/><Relationship Id="rId17" Type="http://schemas.openxmlformats.org/officeDocument/2006/relationships/slideLayout" Target="../slideLayouts/slideLayout2.xml"/><Relationship Id="rId2" Type="http://schemas.openxmlformats.org/officeDocument/2006/relationships/tags" Target="../tags/tag472.xml"/><Relationship Id="rId16" Type="http://schemas.openxmlformats.org/officeDocument/2006/relationships/tags" Target="../tags/tag486.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tags" Target="../tags/tag481.xml"/><Relationship Id="rId5" Type="http://schemas.openxmlformats.org/officeDocument/2006/relationships/tags" Target="../tags/tag475.xml"/><Relationship Id="rId15" Type="http://schemas.openxmlformats.org/officeDocument/2006/relationships/tags" Target="../tags/tag485.xml"/><Relationship Id="rId10" Type="http://schemas.openxmlformats.org/officeDocument/2006/relationships/tags" Target="../tags/tag480.xml"/><Relationship Id="rId4" Type="http://schemas.openxmlformats.org/officeDocument/2006/relationships/tags" Target="../tags/tag474.xml"/><Relationship Id="rId9" Type="http://schemas.openxmlformats.org/officeDocument/2006/relationships/tags" Target="../tags/tag479.xml"/><Relationship Id="rId14" Type="http://schemas.openxmlformats.org/officeDocument/2006/relationships/tags" Target="../tags/tag484.xml"/></Relationships>
</file>

<file path=ppt/slides/_rels/slide33.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tags" Target="../tags/tag499.xml"/><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tags" Target="../tags/tag498.xml"/><Relationship Id="rId17" Type="http://schemas.openxmlformats.org/officeDocument/2006/relationships/slideLayout" Target="../slideLayouts/slideLayout2.xml"/><Relationship Id="rId2" Type="http://schemas.openxmlformats.org/officeDocument/2006/relationships/tags" Target="../tags/tag488.xml"/><Relationship Id="rId16" Type="http://schemas.openxmlformats.org/officeDocument/2006/relationships/tags" Target="../tags/tag502.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tags" Target="../tags/tag497.xml"/><Relationship Id="rId5" Type="http://schemas.openxmlformats.org/officeDocument/2006/relationships/tags" Target="../tags/tag491.xml"/><Relationship Id="rId15" Type="http://schemas.openxmlformats.org/officeDocument/2006/relationships/tags" Target="../tags/tag501.xml"/><Relationship Id="rId10" Type="http://schemas.openxmlformats.org/officeDocument/2006/relationships/tags" Target="../tags/tag496.xml"/><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tags" Target="../tags/tag500.xml"/></Relationships>
</file>

<file path=ppt/slides/_rels/slide34.xml.rels><?xml version="1.0" encoding="UTF-8" standalone="yes"?>
<Relationships xmlns="http://schemas.openxmlformats.org/package/2006/relationships"><Relationship Id="rId117" Type="http://schemas.openxmlformats.org/officeDocument/2006/relationships/tags" Target="../tags/tag619.xml"/><Relationship Id="rId21" Type="http://schemas.openxmlformats.org/officeDocument/2006/relationships/tags" Target="../tags/tag523.xml"/><Relationship Id="rId42" Type="http://schemas.openxmlformats.org/officeDocument/2006/relationships/tags" Target="../tags/tag544.xml"/><Relationship Id="rId63" Type="http://schemas.openxmlformats.org/officeDocument/2006/relationships/tags" Target="../tags/tag565.xml"/><Relationship Id="rId84" Type="http://schemas.openxmlformats.org/officeDocument/2006/relationships/tags" Target="../tags/tag586.xml"/><Relationship Id="rId138" Type="http://schemas.openxmlformats.org/officeDocument/2006/relationships/tags" Target="../tags/tag640.xml"/><Relationship Id="rId107" Type="http://schemas.openxmlformats.org/officeDocument/2006/relationships/tags" Target="../tags/tag609.xml"/><Relationship Id="rId11" Type="http://schemas.openxmlformats.org/officeDocument/2006/relationships/tags" Target="../tags/tag513.xml"/><Relationship Id="rId32" Type="http://schemas.openxmlformats.org/officeDocument/2006/relationships/tags" Target="../tags/tag534.xml"/><Relationship Id="rId53" Type="http://schemas.openxmlformats.org/officeDocument/2006/relationships/tags" Target="../tags/tag555.xml"/><Relationship Id="rId74" Type="http://schemas.openxmlformats.org/officeDocument/2006/relationships/tags" Target="../tags/tag576.xml"/><Relationship Id="rId128" Type="http://schemas.openxmlformats.org/officeDocument/2006/relationships/tags" Target="../tags/tag630.xml"/><Relationship Id="rId5" Type="http://schemas.openxmlformats.org/officeDocument/2006/relationships/tags" Target="../tags/tag507.xml"/><Relationship Id="rId90" Type="http://schemas.openxmlformats.org/officeDocument/2006/relationships/tags" Target="../tags/tag592.xml"/><Relationship Id="rId95" Type="http://schemas.openxmlformats.org/officeDocument/2006/relationships/tags" Target="../tags/tag597.xml"/><Relationship Id="rId22" Type="http://schemas.openxmlformats.org/officeDocument/2006/relationships/tags" Target="../tags/tag524.xml"/><Relationship Id="rId27" Type="http://schemas.openxmlformats.org/officeDocument/2006/relationships/tags" Target="../tags/tag529.xml"/><Relationship Id="rId43" Type="http://schemas.openxmlformats.org/officeDocument/2006/relationships/tags" Target="../tags/tag545.xml"/><Relationship Id="rId48" Type="http://schemas.openxmlformats.org/officeDocument/2006/relationships/tags" Target="../tags/tag550.xml"/><Relationship Id="rId64" Type="http://schemas.openxmlformats.org/officeDocument/2006/relationships/tags" Target="../tags/tag566.xml"/><Relationship Id="rId69" Type="http://schemas.openxmlformats.org/officeDocument/2006/relationships/tags" Target="../tags/tag571.xml"/><Relationship Id="rId113" Type="http://schemas.openxmlformats.org/officeDocument/2006/relationships/tags" Target="../tags/tag615.xml"/><Relationship Id="rId118" Type="http://schemas.openxmlformats.org/officeDocument/2006/relationships/tags" Target="../tags/tag620.xml"/><Relationship Id="rId134" Type="http://schemas.openxmlformats.org/officeDocument/2006/relationships/tags" Target="../tags/tag636.xml"/><Relationship Id="rId139" Type="http://schemas.openxmlformats.org/officeDocument/2006/relationships/tags" Target="../tags/tag641.xml"/><Relationship Id="rId80" Type="http://schemas.openxmlformats.org/officeDocument/2006/relationships/tags" Target="../tags/tag582.xml"/><Relationship Id="rId85" Type="http://schemas.openxmlformats.org/officeDocument/2006/relationships/tags" Target="../tags/tag587.xml"/><Relationship Id="rId12" Type="http://schemas.openxmlformats.org/officeDocument/2006/relationships/tags" Target="../tags/tag514.xml"/><Relationship Id="rId17" Type="http://schemas.openxmlformats.org/officeDocument/2006/relationships/tags" Target="../tags/tag519.xml"/><Relationship Id="rId33" Type="http://schemas.openxmlformats.org/officeDocument/2006/relationships/tags" Target="../tags/tag535.xml"/><Relationship Id="rId38" Type="http://schemas.openxmlformats.org/officeDocument/2006/relationships/tags" Target="../tags/tag540.xml"/><Relationship Id="rId59" Type="http://schemas.openxmlformats.org/officeDocument/2006/relationships/tags" Target="../tags/tag561.xml"/><Relationship Id="rId103" Type="http://schemas.openxmlformats.org/officeDocument/2006/relationships/tags" Target="../tags/tag605.xml"/><Relationship Id="rId108" Type="http://schemas.openxmlformats.org/officeDocument/2006/relationships/tags" Target="../tags/tag610.xml"/><Relationship Id="rId124" Type="http://schemas.openxmlformats.org/officeDocument/2006/relationships/tags" Target="../tags/tag626.xml"/><Relationship Id="rId129" Type="http://schemas.openxmlformats.org/officeDocument/2006/relationships/tags" Target="../tags/tag631.xml"/><Relationship Id="rId54" Type="http://schemas.openxmlformats.org/officeDocument/2006/relationships/tags" Target="../tags/tag556.xml"/><Relationship Id="rId70" Type="http://schemas.openxmlformats.org/officeDocument/2006/relationships/tags" Target="../tags/tag572.xml"/><Relationship Id="rId75" Type="http://schemas.openxmlformats.org/officeDocument/2006/relationships/tags" Target="../tags/tag577.xml"/><Relationship Id="rId91" Type="http://schemas.openxmlformats.org/officeDocument/2006/relationships/tags" Target="../tags/tag593.xml"/><Relationship Id="rId96" Type="http://schemas.openxmlformats.org/officeDocument/2006/relationships/tags" Target="../tags/tag598.xml"/><Relationship Id="rId140" Type="http://schemas.openxmlformats.org/officeDocument/2006/relationships/tags" Target="../tags/tag642.xml"/><Relationship Id="rId145" Type="http://schemas.openxmlformats.org/officeDocument/2006/relationships/tags" Target="../tags/tag647.xml"/><Relationship Id="rId1" Type="http://schemas.openxmlformats.org/officeDocument/2006/relationships/tags" Target="../tags/tag503.xml"/><Relationship Id="rId6" Type="http://schemas.openxmlformats.org/officeDocument/2006/relationships/tags" Target="../tags/tag508.xml"/><Relationship Id="rId23" Type="http://schemas.openxmlformats.org/officeDocument/2006/relationships/tags" Target="../tags/tag525.xml"/><Relationship Id="rId28" Type="http://schemas.openxmlformats.org/officeDocument/2006/relationships/tags" Target="../tags/tag530.xml"/><Relationship Id="rId49" Type="http://schemas.openxmlformats.org/officeDocument/2006/relationships/tags" Target="../tags/tag551.xml"/><Relationship Id="rId114" Type="http://schemas.openxmlformats.org/officeDocument/2006/relationships/tags" Target="../tags/tag616.xml"/><Relationship Id="rId119" Type="http://schemas.openxmlformats.org/officeDocument/2006/relationships/tags" Target="../tags/tag621.xml"/><Relationship Id="rId44" Type="http://schemas.openxmlformats.org/officeDocument/2006/relationships/tags" Target="../tags/tag546.xml"/><Relationship Id="rId60" Type="http://schemas.openxmlformats.org/officeDocument/2006/relationships/tags" Target="../tags/tag562.xml"/><Relationship Id="rId65" Type="http://schemas.openxmlformats.org/officeDocument/2006/relationships/tags" Target="../tags/tag567.xml"/><Relationship Id="rId81" Type="http://schemas.openxmlformats.org/officeDocument/2006/relationships/tags" Target="../tags/tag583.xml"/><Relationship Id="rId86" Type="http://schemas.openxmlformats.org/officeDocument/2006/relationships/tags" Target="../tags/tag588.xml"/><Relationship Id="rId130" Type="http://schemas.openxmlformats.org/officeDocument/2006/relationships/tags" Target="../tags/tag632.xml"/><Relationship Id="rId135" Type="http://schemas.openxmlformats.org/officeDocument/2006/relationships/tags" Target="../tags/tag637.xml"/><Relationship Id="rId13" Type="http://schemas.openxmlformats.org/officeDocument/2006/relationships/tags" Target="../tags/tag515.xml"/><Relationship Id="rId18" Type="http://schemas.openxmlformats.org/officeDocument/2006/relationships/tags" Target="../tags/tag520.xml"/><Relationship Id="rId39" Type="http://schemas.openxmlformats.org/officeDocument/2006/relationships/tags" Target="../tags/tag541.xml"/><Relationship Id="rId109" Type="http://schemas.openxmlformats.org/officeDocument/2006/relationships/tags" Target="../tags/tag611.xml"/><Relationship Id="rId34" Type="http://schemas.openxmlformats.org/officeDocument/2006/relationships/tags" Target="../tags/tag536.xml"/><Relationship Id="rId50" Type="http://schemas.openxmlformats.org/officeDocument/2006/relationships/tags" Target="../tags/tag552.xml"/><Relationship Id="rId55" Type="http://schemas.openxmlformats.org/officeDocument/2006/relationships/tags" Target="../tags/tag557.xml"/><Relationship Id="rId76" Type="http://schemas.openxmlformats.org/officeDocument/2006/relationships/tags" Target="../tags/tag578.xml"/><Relationship Id="rId97" Type="http://schemas.openxmlformats.org/officeDocument/2006/relationships/tags" Target="../tags/tag599.xml"/><Relationship Id="rId104" Type="http://schemas.openxmlformats.org/officeDocument/2006/relationships/tags" Target="../tags/tag606.xml"/><Relationship Id="rId120" Type="http://schemas.openxmlformats.org/officeDocument/2006/relationships/tags" Target="../tags/tag622.xml"/><Relationship Id="rId125" Type="http://schemas.openxmlformats.org/officeDocument/2006/relationships/tags" Target="../tags/tag627.xml"/><Relationship Id="rId141" Type="http://schemas.openxmlformats.org/officeDocument/2006/relationships/tags" Target="../tags/tag643.xml"/><Relationship Id="rId146" Type="http://schemas.openxmlformats.org/officeDocument/2006/relationships/tags" Target="../tags/tag648.xml"/><Relationship Id="rId7" Type="http://schemas.openxmlformats.org/officeDocument/2006/relationships/tags" Target="../tags/tag509.xml"/><Relationship Id="rId71" Type="http://schemas.openxmlformats.org/officeDocument/2006/relationships/tags" Target="../tags/tag573.xml"/><Relationship Id="rId92" Type="http://schemas.openxmlformats.org/officeDocument/2006/relationships/tags" Target="../tags/tag594.xml"/><Relationship Id="rId2" Type="http://schemas.openxmlformats.org/officeDocument/2006/relationships/tags" Target="../tags/tag504.xml"/><Relationship Id="rId29" Type="http://schemas.openxmlformats.org/officeDocument/2006/relationships/tags" Target="../tags/tag531.xml"/><Relationship Id="rId24" Type="http://schemas.openxmlformats.org/officeDocument/2006/relationships/tags" Target="../tags/tag526.xml"/><Relationship Id="rId40" Type="http://schemas.openxmlformats.org/officeDocument/2006/relationships/tags" Target="../tags/tag542.xml"/><Relationship Id="rId45" Type="http://schemas.openxmlformats.org/officeDocument/2006/relationships/tags" Target="../tags/tag547.xml"/><Relationship Id="rId66" Type="http://schemas.openxmlformats.org/officeDocument/2006/relationships/tags" Target="../tags/tag568.xml"/><Relationship Id="rId87" Type="http://schemas.openxmlformats.org/officeDocument/2006/relationships/tags" Target="../tags/tag589.xml"/><Relationship Id="rId110" Type="http://schemas.openxmlformats.org/officeDocument/2006/relationships/tags" Target="../tags/tag612.xml"/><Relationship Id="rId115" Type="http://schemas.openxmlformats.org/officeDocument/2006/relationships/tags" Target="../tags/tag617.xml"/><Relationship Id="rId131" Type="http://schemas.openxmlformats.org/officeDocument/2006/relationships/tags" Target="../tags/tag633.xml"/><Relationship Id="rId136" Type="http://schemas.openxmlformats.org/officeDocument/2006/relationships/tags" Target="../tags/tag638.xml"/><Relationship Id="rId61" Type="http://schemas.openxmlformats.org/officeDocument/2006/relationships/tags" Target="../tags/tag563.xml"/><Relationship Id="rId82" Type="http://schemas.openxmlformats.org/officeDocument/2006/relationships/tags" Target="../tags/tag584.xml"/><Relationship Id="rId19" Type="http://schemas.openxmlformats.org/officeDocument/2006/relationships/tags" Target="../tags/tag521.xml"/><Relationship Id="rId14" Type="http://schemas.openxmlformats.org/officeDocument/2006/relationships/tags" Target="../tags/tag516.xml"/><Relationship Id="rId30" Type="http://schemas.openxmlformats.org/officeDocument/2006/relationships/tags" Target="../tags/tag532.xml"/><Relationship Id="rId35" Type="http://schemas.openxmlformats.org/officeDocument/2006/relationships/tags" Target="../tags/tag537.xml"/><Relationship Id="rId56" Type="http://schemas.openxmlformats.org/officeDocument/2006/relationships/tags" Target="../tags/tag558.xml"/><Relationship Id="rId77" Type="http://schemas.openxmlformats.org/officeDocument/2006/relationships/tags" Target="../tags/tag579.xml"/><Relationship Id="rId100" Type="http://schemas.openxmlformats.org/officeDocument/2006/relationships/tags" Target="../tags/tag602.xml"/><Relationship Id="rId105" Type="http://schemas.openxmlformats.org/officeDocument/2006/relationships/tags" Target="../tags/tag607.xml"/><Relationship Id="rId126" Type="http://schemas.openxmlformats.org/officeDocument/2006/relationships/tags" Target="../tags/tag628.xml"/><Relationship Id="rId147" Type="http://schemas.openxmlformats.org/officeDocument/2006/relationships/slideLayout" Target="../slideLayouts/slideLayout2.xml"/><Relationship Id="rId8" Type="http://schemas.openxmlformats.org/officeDocument/2006/relationships/tags" Target="../tags/tag510.xml"/><Relationship Id="rId51" Type="http://schemas.openxmlformats.org/officeDocument/2006/relationships/tags" Target="../tags/tag553.xml"/><Relationship Id="rId72" Type="http://schemas.openxmlformats.org/officeDocument/2006/relationships/tags" Target="../tags/tag574.xml"/><Relationship Id="rId93" Type="http://schemas.openxmlformats.org/officeDocument/2006/relationships/tags" Target="../tags/tag595.xml"/><Relationship Id="rId98" Type="http://schemas.openxmlformats.org/officeDocument/2006/relationships/tags" Target="../tags/tag600.xml"/><Relationship Id="rId121" Type="http://schemas.openxmlformats.org/officeDocument/2006/relationships/tags" Target="../tags/tag623.xml"/><Relationship Id="rId142" Type="http://schemas.openxmlformats.org/officeDocument/2006/relationships/tags" Target="../tags/tag644.xml"/><Relationship Id="rId3" Type="http://schemas.openxmlformats.org/officeDocument/2006/relationships/tags" Target="../tags/tag505.xml"/><Relationship Id="rId25" Type="http://schemas.openxmlformats.org/officeDocument/2006/relationships/tags" Target="../tags/tag527.xml"/><Relationship Id="rId46" Type="http://schemas.openxmlformats.org/officeDocument/2006/relationships/tags" Target="../tags/tag548.xml"/><Relationship Id="rId67" Type="http://schemas.openxmlformats.org/officeDocument/2006/relationships/tags" Target="../tags/tag569.xml"/><Relationship Id="rId116" Type="http://schemas.openxmlformats.org/officeDocument/2006/relationships/tags" Target="../tags/tag618.xml"/><Relationship Id="rId137" Type="http://schemas.openxmlformats.org/officeDocument/2006/relationships/tags" Target="../tags/tag639.xml"/><Relationship Id="rId20" Type="http://schemas.openxmlformats.org/officeDocument/2006/relationships/tags" Target="../tags/tag522.xml"/><Relationship Id="rId41" Type="http://schemas.openxmlformats.org/officeDocument/2006/relationships/tags" Target="../tags/tag543.xml"/><Relationship Id="rId62" Type="http://schemas.openxmlformats.org/officeDocument/2006/relationships/tags" Target="../tags/tag564.xml"/><Relationship Id="rId83" Type="http://schemas.openxmlformats.org/officeDocument/2006/relationships/tags" Target="../tags/tag585.xml"/><Relationship Id="rId88" Type="http://schemas.openxmlformats.org/officeDocument/2006/relationships/tags" Target="../tags/tag590.xml"/><Relationship Id="rId111" Type="http://schemas.openxmlformats.org/officeDocument/2006/relationships/tags" Target="../tags/tag613.xml"/><Relationship Id="rId132" Type="http://schemas.openxmlformats.org/officeDocument/2006/relationships/tags" Target="../tags/tag634.xml"/><Relationship Id="rId15" Type="http://schemas.openxmlformats.org/officeDocument/2006/relationships/tags" Target="../tags/tag517.xml"/><Relationship Id="rId36" Type="http://schemas.openxmlformats.org/officeDocument/2006/relationships/tags" Target="../tags/tag538.xml"/><Relationship Id="rId57" Type="http://schemas.openxmlformats.org/officeDocument/2006/relationships/tags" Target="../tags/tag559.xml"/><Relationship Id="rId106" Type="http://schemas.openxmlformats.org/officeDocument/2006/relationships/tags" Target="../tags/tag608.xml"/><Relationship Id="rId127" Type="http://schemas.openxmlformats.org/officeDocument/2006/relationships/tags" Target="../tags/tag629.xml"/><Relationship Id="rId10" Type="http://schemas.openxmlformats.org/officeDocument/2006/relationships/tags" Target="../tags/tag512.xml"/><Relationship Id="rId31" Type="http://schemas.openxmlformats.org/officeDocument/2006/relationships/tags" Target="../tags/tag533.xml"/><Relationship Id="rId52" Type="http://schemas.openxmlformats.org/officeDocument/2006/relationships/tags" Target="../tags/tag554.xml"/><Relationship Id="rId73" Type="http://schemas.openxmlformats.org/officeDocument/2006/relationships/tags" Target="../tags/tag575.xml"/><Relationship Id="rId78" Type="http://schemas.openxmlformats.org/officeDocument/2006/relationships/tags" Target="../tags/tag580.xml"/><Relationship Id="rId94" Type="http://schemas.openxmlformats.org/officeDocument/2006/relationships/tags" Target="../tags/tag596.xml"/><Relationship Id="rId99" Type="http://schemas.openxmlformats.org/officeDocument/2006/relationships/tags" Target="../tags/tag601.xml"/><Relationship Id="rId101" Type="http://schemas.openxmlformats.org/officeDocument/2006/relationships/tags" Target="../tags/tag603.xml"/><Relationship Id="rId122" Type="http://schemas.openxmlformats.org/officeDocument/2006/relationships/tags" Target="../tags/tag624.xml"/><Relationship Id="rId143" Type="http://schemas.openxmlformats.org/officeDocument/2006/relationships/tags" Target="../tags/tag645.xml"/><Relationship Id="rId148" Type="http://schemas.openxmlformats.org/officeDocument/2006/relationships/image" Target="../media/image11.png"/><Relationship Id="rId4" Type="http://schemas.openxmlformats.org/officeDocument/2006/relationships/tags" Target="../tags/tag506.xml"/><Relationship Id="rId9" Type="http://schemas.openxmlformats.org/officeDocument/2006/relationships/tags" Target="../tags/tag511.xml"/><Relationship Id="rId26" Type="http://schemas.openxmlformats.org/officeDocument/2006/relationships/tags" Target="../tags/tag528.xml"/><Relationship Id="rId47" Type="http://schemas.openxmlformats.org/officeDocument/2006/relationships/tags" Target="../tags/tag549.xml"/><Relationship Id="rId68" Type="http://schemas.openxmlformats.org/officeDocument/2006/relationships/tags" Target="../tags/tag570.xml"/><Relationship Id="rId89" Type="http://schemas.openxmlformats.org/officeDocument/2006/relationships/tags" Target="../tags/tag591.xml"/><Relationship Id="rId112" Type="http://schemas.openxmlformats.org/officeDocument/2006/relationships/tags" Target="../tags/tag614.xml"/><Relationship Id="rId133" Type="http://schemas.openxmlformats.org/officeDocument/2006/relationships/tags" Target="../tags/tag635.xml"/><Relationship Id="rId16" Type="http://schemas.openxmlformats.org/officeDocument/2006/relationships/tags" Target="../tags/tag518.xml"/><Relationship Id="rId37" Type="http://schemas.openxmlformats.org/officeDocument/2006/relationships/tags" Target="../tags/tag539.xml"/><Relationship Id="rId58" Type="http://schemas.openxmlformats.org/officeDocument/2006/relationships/tags" Target="../tags/tag560.xml"/><Relationship Id="rId79" Type="http://schemas.openxmlformats.org/officeDocument/2006/relationships/tags" Target="../tags/tag581.xml"/><Relationship Id="rId102" Type="http://schemas.openxmlformats.org/officeDocument/2006/relationships/tags" Target="../tags/tag604.xml"/><Relationship Id="rId123" Type="http://schemas.openxmlformats.org/officeDocument/2006/relationships/tags" Target="../tags/tag625.xml"/><Relationship Id="rId144" Type="http://schemas.openxmlformats.org/officeDocument/2006/relationships/tags" Target="../tags/tag646.xml"/></Relationships>
</file>

<file path=ppt/slides/_rels/slide35.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3" Type="http://schemas.openxmlformats.org/officeDocument/2006/relationships/tags" Target="../tags/tag651.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slideLayout" Target="../slideLayouts/slideLayout2.xml"/><Relationship Id="rId2" Type="http://schemas.openxmlformats.org/officeDocument/2006/relationships/tags" Target="../tags/tag650.xml"/><Relationship Id="rId16" Type="http://schemas.openxmlformats.org/officeDocument/2006/relationships/tags" Target="../tags/tag664.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5" Type="http://schemas.openxmlformats.org/officeDocument/2006/relationships/tags" Target="../tags/tag653.xml"/><Relationship Id="rId15" Type="http://schemas.openxmlformats.org/officeDocument/2006/relationships/tags" Target="../tags/tag663.xml"/><Relationship Id="rId10" Type="http://schemas.openxmlformats.org/officeDocument/2006/relationships/tags" Target="../tags/tag658.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5" Type="http://schemas.openxmlformats.org/officeDocument/2006/relationships/tags" Target="../tags/tag669.xml"/><Relationship Id="rId4" Type="http://schemas.openxmlformats.org/officeDocument/2006/relationships/tags" Target="../tags/tag668.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74.xml"/><Relationship Id="rId7" Type="http://schemas.openxmlformats.org/officeDocument/2006/relationships/tags" Target="../tags/tag678.xml"/><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5" Type="http://schemas.openxmlformats.org/officeDocument/2006/relationships/tags" Target="../tags/tag676.xml"/><Relationship Id="rId4" Type="http://schemas.openxmlformats.org/officeDocument/2006/relationships/tags" Target="../tags/tag675.xml"/><Relationship Id="rId9"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1.xml"/><Relationship Id="rId7" Type="http://schemas.openxmlformats.org/officeDocument/2006/relationships/tags" Target="../tags/tag685.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5" Type="http://schemas.openxmlformats.org/officeDocument/2006/relationships/tags" Target="../tags/tag683.xml"/><Relationship Id="rId4" Type="http://schemas.openxmlformats.org/officeDocument/2006/relationships/tags" Target="../tags/tag68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3.x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7.xml"/><Relationship Id="rId1" Type="http://schemas.openxmlformats.org/officeDocument/2006/relationships/tags" Target="../tags/tag686.xml"/><Relationship Id="rId4"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tags" Target="../tags/tag700.xml"/><Relationship Id="rId3" Type="http://schemas.openxmlformats.org/officeDocument/2006/relationships/tags" Target="../tags/tag690.xml"/><Relationship Id="rId7" Type="http://schemas.openxmlformats.org/officeDocument/2006/relationships/tags" Target="../tags/tag694.xml"/><Relationship Id="rId12" Type="http://schemas.openxmlformats.org/officeDocument/2006/relationships/tags" Target="../tags/tag699.xml"/><Relationship Id="rId17" Type="http://schemas.openxmlformats.org/officeDocument/2006/relationships/slideLayout" Target="../slideLayouts/slideLayout2.xml"/><Relationship Id="rId2" Type="http://schemas.openxmlformats.org/officeDocument/2006/relationships/tags" Target="../tags/tag689.xml"/><Relationship Id="rId16" Type="http://schemas.openxmlformats.org/officeDocument/2006/relationships/tags" Target="../tags/tag703.xml"/><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tags" Target="../tags/tag698.xml"/><Relationship Id="rId5" Type="http://schemas.openxmlformats.org/officeDocument/2006/relationships/tags" Target="../tags/tag692.xml"/><Relationship Id="rId15" Type="http://schemas.openxmlformats.org/officeDocument/2006/relationships/tags" Target="../tags/tag702.xml"/><Relationship Id="rId10" Type="http://schemas.openxmlformats.org/officeDocument/2006/relationships/tags" Target="../tags/tag697.xm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tags" Target="../tags/tag70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5.xml"/><Relationship Id="rId1" Type="http://schemas.openxmlformats.org/officeDocument/2006/relationships/tags" Target="../tags/tag704.xml"/><Relationship Id="rId4"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7.xml"/><Relationship Id="rId1" Type="http://schemas.openxmlformats.org/officeDocument/2006/relationships/tags" Target="../tags/tag70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9.xml"/><Relationship Id="rId1" Type="http://schemas.openxmlformats.org/officeDocument/2006/relationships/tags" Target="../tags/tag708.xml"/></Relationships>
</file>

<file path=ppt/slides/_rels/slide58.xml.rels><?xml version="1.0" encoding="UTF-8" standalone="yes"?>
<Relationships xmlns="http://schemas.openxmlformats.org/package/2006/relationships"><Relationship Id="rId3" Type="http://schemas.openxmlformats.org/officeDocument/2006/relationships/tags" Target="../tags/tag712.xml"/><Relationship Id="rId2" Type="http://schemas.openxmlformats.org/officeDocument/2006/relationships/tags" Target="../tags/tag711.xml"/><Relationship Id="rId1" Type="http://schemas.openxmlformats.org/officeDocument/2006/relationships/tags" Target="../tags/tag710.xml"/><Relationship Id="rId5" Type="http://schemas.openxmlformats.org/officeDocument/2006/relationships/slideLayout" Target="../slideLayouts/slideLayout2.xml"/><Relationship Id="rId4" Type="http://schemas.openxmlformats.org/officeDocument/2006/relationships/tags" Target="../tags/tag7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5.xml"/><Relationship Id="rId1" Type="http://schemas.openxmlformats.org/officeDocument/2006/relationships/tags" Target="../tags/tag714.xml"/><Relationship Id="rId4" Type="http://schemas.openxmlformats.org/officeDocument/2006/relationships/notesSlide" Target="../notesSlides/notesSlide9.xml"/></Relationships>
</file>

<file path=ppt/slides/_rels/slide62.xml.rels><?xml version="1.0" encoding="UTF-8" standalone="yes"?>
<Relationships xmlns="http://schemas.openxmlformats.org/package/2006/relationships"><Relationship Id="rId8" Type="http://schemas.openxmlformats.org/officeDocument/2006/relationships/tags" Target="../tags/tag723.xml"/><Relationship Id="rId13" Type="http://schemas.openxmlformats.org/officeDocument/2006/relationships/tags" Target="../tags/tag728.xml"/><Relationship Id="rId3" Type="http://schemas.openxmlformats.org/officeDocument/2006/relationships/tags" Target="../tags/tag718.xml"/><Relationship Id="rId7" Type="http://schemas.openxmlformats.org/officeDocument/2006/relationships/tags" Target="../tags/tag722.xml"/><Relationship Id="rId12" Type="http://schemas.openxmlformats.org/officeDocument/2006/relationships/tags" Target="../tags/tag727.xml"/><Relationship Id="rId17" Type="http://schemas.openxmlformats.org/officeDocument/2006/relationships/slideLayout" Target="../slideLayouts/slideLayout2.xml"/><Relationship Id="rId2" Type="http://schemas.openxmlformats.org/officeDocument/2006/relationships/tags" Target="../tags/tag717.xml"/><Relationship Id="rId16" Type="http://schemas.openxmlformats.org/officeDocument/2006/relationships/tags" Target="../tags/tag731.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tags" Target="../tags/tag726.xml"/><Relationship Id="rId5" Type="http://schemas.openxmlformats.org/officeDocument/2006/relationships/tags" Target="../tags/tag720.xml"/><Relationship Id="rId15" Type="http://schemas.openxmlformats.org/officeDocument/2006/relationships/tags" Target="../tags/tag730.xml"/><Relationship Id="rId10" Type="http://schemas.openxmlformats.org/officeDocument/2006/relationships/tags" Target="../tags/tag725.xml"/><Relationship Id="rId4" Type="http://schemas.openxmlformats.org/officeDocument/2006/relationships/tags" Target="../tags/tag719.xml"/><Relationship Id="rId9" Type="http://schemas.openxmlformats.org/officeDocument/2006/relationships/tags" Target="../tags/tag724.xml"/><Relationship Id="rId14" Type="http://schemas.openxmlformats.org/officeDocument/2006/relationships/tags" Target="../tags/tag7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3.xml"/><Relationship Id="rId1" Type="http://schemas.openxmlformats.org/officeDocument/2006/relationships/tags" Target="../tags/tag7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5.xml"/><Relationship Id="rId1" Type="http://schemas.openxmlformats.org/officeDocument/2006/relationships/tags" Target="../tags/tag734.xml"/></Relationships>
</file>

<file path=ppt/slides/_rels/slide7.xml.rels><?xml version="1.0" encoding="UTF-8" standalone="yes"?>
<Relationships xmlns="http://schemas.openxmlformats.org/package/2006/relationships"><Relationship Id="rId117" Type="http://schemas.openxmlformats.org/officeDocument/2006/relationships/tags" Target="../tags/tag281.xml"/><Relationship Id="rId21" Type="http://schemas.openxmlformats.org/officeDocument/2006/relationships/tags" Target="../tags/tag185.xml"/><Relationship Id="rId42" Type="http://schemas.openxmlformats.org/officeDocument/2006/relationships/tags" Target="../tags/tag206.xml"/><Relationship Id="rId63" Type="http://schemas.openxmlformats.org/officeDocument/2006/relationships/tags" Target="../tags/tag227.xml"/><Relationship Id="rId84" Type="http://schemas.openxmlformats.org/officeDocument/2006/relationships/tags" Target="../tags/tag248.xml"/><Relationship Id="rId138" Type="http://schemas.openxmlformats.org/officeDocument/2006/relationships/tags" Target="../tags/tag302.xml"/><Relationship Id="rId107" Type="http://schemas.openxmlformats.org/officeDocument/2006/relationships/tags" Target="../tags/tag271.xml"/><Relationship Id="rId11" Type="http://schemas.openxmlformats.org/officeDocument/2006/relationships/tags" Target="../tags/tag175.xml"/><Relationship Id="rId32" Type="http://schemas.openxmlformats.org/officeDocument/2006/relationships/tags" Target="../tags/tag196.xml"/><Relationship Id="rId53" Type="http://schemas.openxmlformats.org/officeDocument/2006/relationships/tags" Target="../tags/tag217.xml"/><Relationship Id="rId74" Type="http://schemas.openxmlformats.org/officeDocument/2006/relationships/tags" Target="../tags/tag238.xml"/><Relationship Id="rId128" Type="http://schemas.openxmlformats.org/officeDocument/2006/relationships/tags" Target="../tags/tag292.xml"/><Relationship Id="rId5" Type="http://schemas.openxmlformats.org/officeDocument/2006/relationships/tags" Target="../tags/tag169.xml"/><Relationship Id="rId90" Type="http://schemas.openxmlformats.org/officeDocument/2006/relationships/tags" Target="../tags/tag254.xml"/><Relationship Id="rId95" Type="http://schemas.openxmlformats.org/officeDocument/2006/relationships/tags" Target="../tags/tag259.xml"/><Relationship Id="rId22" Type="http://schemas.openxmlformats.org/officeDocument/2006/relationships/tags" Target="../tags/tag186.xml"/><Relationship Id="rId27" Type="http://schemas.openxmlformats.org/officeDocument/2006/relationships/tags" Target="../tags/tag191.xml"/><Relationship Id="rId43" Type="http://schemas.openxmlformats.org/officeDocument/2006/relationships/tags" Target="../tags/tag207.xml"/><Relationship Id="rId48" Type="http://schemas.openxmlformats.org/officeDocument/2006/relationships/tags" Target="../tags/tag212.xml"/><Relationship Id="rId64" Type="http://schemas.openxmlformats.org/officeDocument/2006/relationships/tags" Target="../tags/tag228.xml"/><Relationship Id="rId69" Type="http://schemas.openxmlformats.org/officeDocument/2006/relationships/tags" Target="../tags/tag233.xml"/><Relationship Id="rId113" Type="http://schemas.openxmlformats.org/officeDocument/2006/relationships/tags" Target="../tags/tag277.xml"/><Relationship Id="rId118" Type="http://schemas.openxmlformats.org/officeDocument/2006/relationships/tags" Target="../tags/tag282.xml"/><Relationship Id="rId134" Type="http://schemas.openxmlformats.org/officeDocument/2006/relationships/tags" Target="../tags/tag298.xml"/><Relationship Id="rId139" Type="http://schemas.openxmlformats.org/officeDocument/2006/relationships/tags" Target="../tags/tag303.xml"/><Relationship Id="rId80" Type="http://schemas.openxmlformats.org/officeDocument/2006/relationships/tags" Target="../tags/tag244.xml"/><Relationship Id="rId85" Type="http://schemas.openxmlformats.org/officeDocument/2006/relationships/tags" Target="../tags/tag249.xml"/><Relationship Id="rId12" Type="http://schemas.openxmlformats.org/officeDocument/2006/relationships/tags" Target="../tags/tag176.xml"/><Relationship Id="rId17" Type="http://schemas.openxmlformats.org/officeDocument/2006/relationships/tags" Target="../tags/tag181.xml"/><Relationship Id="rId33" Type="http://schemas.openxmlformats.org/officeDocument/2006/relationships/tags" Target="../tags/tag197.xml"/><Relationship Id="rId38" Type="http://schemas.openxmlformats.org/officeDocument/2006/relationships/tags" Target="../tags/tag202.xml"/><Relationship Id="rId59" Type="http://schemas.openxmlformats.org/officeDocument/2006/relationships/tags" Target="../tags/tag223.xml"/><Relationship Id="rId103" Type="http://schemas.openxmlformats.org/officeDocument/2006/relationships/tags" Target="../tags/tag267.xml"/><Relationship Id="rId108" Type="http://schemas.openxmlformats.org/officeDocument/2006/relationships/tags" Target="../tags/tag272.xml"/><Relationship Id="rId124" Type="http://schemas.openxmlformats.org/officeDocument/2006/relationships/tags" Target="../tags/tag288.xml"/><Relationship Id="rId129" Type="http://schemas.openxmlformats.org/officeDocument/2006/relationships/tags" Target="../tags/tag293.xml"/><Relationship Id="rId54" Type="http://schemas.openxmlformats.org/officeDocument/2006/relationships/tags" Target="../tags/tag218.xml"/><Relationship Id="rId70" Type="http://schemas.openxmlformats.org/officeDocument/2006/relationships/tags" Target="../tags/tag234.xml"/><Relationship Id="rId75" Type="http://schemas.openxmlformats.org/officeDocument/2006/relationships/tags" Target="../tags/tag239.xml"/><Relationship Id="rId91" Type="http://schemas.openxmlformats.org/officeDocument/2006/relationships/tags" Target="../tags/tag255.xml"/><Relationship Id="rId96" Type="http://schemas.openxmlformats.org/officeDocument/2006/relationships/tags" Target="../tags/tag260.xml"/><Relationship Id="rId140" Type="http://schemas.openxmlformats.org/officeDocument/2006/relationships/tags" Target="../tags/tag304.xml"/><Relationship Id="rId145" Type="http://schemas.openxmlformats.org/officeDocument/2006/relationships/tags" Target="../tags/tag309.xml"/><Relationship Id="rId1" Type="http://schemas.openxmlformats.org/officeDocument/2006/relationships/tags" Target="../tags/tag165.xml"/><Relationship Id="rId6" Type="http://schemas.openxmlformats.org/officeDocument/2006/relationships/tags" Target="../tags/tag170.xml"/><Relationship Id="rId23" Type="http://schemas.openxmlformats.org/officeDocument/2006/relationships/tags" Target="../tags/tag187.xml"/><Relationship Id="rId28" Type="http://schemas.openxmlformats.org/officeDocument/2006/relationships/tags" Target="../tags/tag192.xml"/><Relationship Id="rId49" Type="http://schemas.openxmlformats.org/officeDocument/2006/relationships/tags" Target="../tags/tag213.xml"/><Relationship Id="rId114" Type="http://schemas.openxmlformats.org/officeDocument/2006/relationships/tags" Target="../tags/tag278.xml"/><Relationship Id="rId119" Type="http://schemas.openxmlformats.org/officeDocument/2006/relationships/tags" Target="../tags/tag283.xml"/><Relationship Id="rId44" Type="http://schemas.openxmlformats.org/officeDocument/2006/relationships/tags" Target="../tags/tag208.xml"/><Relationship Id="rId60" Type="http://schemas.openxmlformats.org/officeDocument/2006/relationships/tags" Target="../tags/tag224.xml"/><Relationship Id="rId65" Type="http://schemas.openxmlformats.org/officeDocument/2006/relationships/tags" Target="../tags/tag229.xml"/><Relationship Id="rId81" Type="http://schemas.openxmlformats.org/officeDocument/2006/relationships/tags" Target="../tags/tag245.xml"/><Relationship Id="rId86" Type="http://schemas.openxmlformats.org/officeDocument/2006/relationships/tags" Target="../tags/tag250.xml"/><Relationship Id="rId130" Type="http://schemas.openxmlformats.org/officeDocument/2006/relationships/tags" Target="../tags/tag294.xml"/><Relationship Id="rId135" Type="http://schemas.openxmlformats.org/officeDocument/2006/relationships/tags" Target="../tags/tag299.xml"/><Relationship Id="rId13" Type="http://schemas.openxmlformats.org/officeDocument/2006/relationships/tags" Target="../tags/tag177.xml"/><Relationship Id="rId18" Type="http://schemas.openxmlformats.org/officeDocument/2006/relationships/tags" Target="../tags/tag182.xml"/><Relationship Id="rId39" Type="http://schemas.openxmlformats.org/officeDocument/2006/relationships/tags" Target="../tags/tag203.xml"/><Relationship Id="rId109" Type="http://schemas.openxmlformats.org/officeDocument/2006/relationships/tags" Target="../tags/tag273.xml"/><Relationship Id="rId34" Type="http://schemas.openxmlformats.org/officeDocument/2006/relationships/tags" Target="../tags/tag198.xml"/><Relationship Id="rId50" Type="http://schemas.openxmlformats.org/officeDocument/2006/relationships/tags" Target="../tags/tag214.xml"/><Relationship Id="rId55" Type="http://schemas.openxmlformats.org/officeDocument/2006/relationships/tags" Target="../tags/tag219.xml"/><Relationship Id="rId76" Type="http://schemas.openxmlformats.org/officeDocument/2006/relationships/tags" Target="../tags/tag240.xml"/><Relationship Id="rId97" Type="http://schemas.openxmlformats.org/officeDocument/2006/relationships/tags" Target="../tags/tag261.xml"/><Relationship Id="rId104" Type="http://schemas.openxmlformats.org/officeDocument/2006/relationships/tags" Target="../tags/tag268.xml"/><Relationship Id="rId120" Type="http://schemas.openxmlformats.org/officeDocument/2006/relationships/tags" Target="../tags/tag284.xml"/><Relationship Id="rId125" Type="http://schemas.openxmlformats.org/officeDocument/2006/relationships/tags" Target="../tags/tag289.xml"/><Relationship Id="rId141" Type="http://schemas.openxmlformats.org/officeDocument/2006/relationships/tags" Target="../tags/tag305.xml"/><Relationship Id="rId146" Type="http://schemas.openxmlformats.org/officeDocument/2006/relationships/tags" Target="../tags/tag310.xml"/><Relationship Id="rId7" Type="http://schemas.openxmlformats.org/officeDocument/2006/relationships/tags" Target="../tags/tag171.xml"/><Relationship Id="rId71" Type="http://schemas.openxmlformats.org/officeDocument/2006/relationships/tags" Target="../tags/tag235.xml"/><Relationship Id="rId92" Type="http://schemas.openxmlformats.org/officeDocument/2006/relationships/tags" Target="../tags/tag256.xml"/><Relationship Id="rId2" Type="http://schemas.openxmlformats.org/officeDocument/2006/relationships/tags" Target="../tags/tag166.xml"/><Relationship Id="rId29" Type="http://schemas.openxmlformats.org/officeDocument/2006/relationships/tags" Target="../tags/tag193.xml"/><Relationship Id="rId24" Type="http://schemas.openxmlformats.org/officeDocument/2006/relationships/tags" Target="../tags/tag188.xml"/><Relationship Id="rId40" Type="http://schemas.openxmlformats.org/officeDocument/2006/relationships/tags" Target="../tags/tag204.xml"/><Relationship Id="rId45" Type="http://schemas.openxmlformats.org/officeDocument/2006/relationships/tags" Target="../tags/tag209.xml"/><Relationship Id="rId66" Type="http://schemas.openxmlformats.org/officeDocument/2006/relationships/tags" Target="../tags/tag230.xml"/><Relationship Id="rId87" Type="http://schemas.openxmlformats.org/officeDocument/2006/relationships/tags" Target="../tags/tag251.xml"/><Relationship Id="rId110" Type="http://schemas.openxmlformats.org/officeDocument/2006/relationships/tags" Target="../tags/tag274.xml"/><Relationship Id="rId115" Type="http://schemas.openxmlformats.org/officeDocument/2006/relationships/tags" Target="../tags/tag279.xml"/><Relationship Id="rId131" Type="http://schemas.openxmlformats.org/officeDocument/2006/relationships/tags" Target="../tags/tag295.xml"/><Relationship Id="rId136" Type="http://schemas.openxmlformats.org/officeDocument/2006/relationships/tags" Target="../tags/tag300.xml"/><Relationship Id="rId61" Type="http://schemas.openxmlformats.org/officeDocument/2006/relationships/tags" Target="../tags/tag225.xml"/><Relationship Id="rId82" Type="http://schemas.openxmlformats.org/officeDocument/2006/relationships/tags" Target="../tags/tag246.xml"/><Relationship Id="rId19" Type="http://schemas.openxmlformats.org/officeDocument/2006/relationships/tags" Target="../tags/tag183.xml"/><Relationship Id="rId14" Type="http://schemas.openxmlformats.org/officeDocument/2006/relationships/tags" Target="../tags/tag178.xml"/><Relationship Id="rId30" Type="http://schemas.openxmlformats.org/officeDocument/2006/relationships/tags" Target="../tags/tag194.xml"/><Relationship Id="rId35" Type="http://schemas.openxmlformats.org/officeDocument/2006/relationships/tags" Target="../tags/tag199.xml"/><Relationship Id="rId56" Type="http://schemas.openxmlformats.org/officeDocument/2006/relationships/tags" Target="../tags/tag220.xml"/><Relationship Id="rId77" Type="http://schemas.openxmlformats.org/officeDocument/2006/relationships/tags" Target="../tags/tag241.xml"/><Relationship Id="rId100" Type="http://schemas.openxmlformats.org/officeDocument/2006/relationships/tags" Target="../tags/tag264.xml"/><Relationship Id="rId105" Type="http://schemas.openxmlformats.org/officeDocument/2006/relationships/tags" Target="../tags/tag269.xml"/><Relationship Id="rId126" Type="http://schemas.openxmlformats.org/officeDocument/2006/relationships/tags" Target="../tags/tag290.xml"/><Relationship Id="rId147" Type="http://schemas.openxmlformats.org/officeDocument/2006/relationships/slideLayout" Target="../slideLayouts/slideLayout2.xml"/><Relationship Id="rId8" Type="http://schemas.openxmlformats.org/officeDocument/2006/relationships/tags" Target="../tags/tag172.xml"/><Relationship Id="rId51" Type="http://schemas.openxmlformats.org/officeDocument/2006/relationships/tags" Target="../tags/tag215.xml"/><Relationship Id="rId72" Type="http://schemas.openxmlformats.org/officeDocument/2006/relationships/tags" Target="../tags/tag236.xml"/><Relationship Id="rId93" Type="http://schemas.openxmlformats.org/officeDocument/2006/relationships/tags" Target="../tags/tag257.xml"/><Relationship Id="rId98" Type="http://schemas.openxmlformats.org/officeDocument/2006/relationships/tags" Target="../tags/tag262.xml"/><Relationship Id="rId121" Type="http://schemas.openxmlformats.org/officeDocument/2006/relationships/tags" Target="../tags/tag285.xml"/><Relationship Id="rId142" Type="http://schemas.openxmlformats.org/officeDocument/2006/relationships/tags" Target="../tags/tag306.xml"/><Relationship Id="rId3" Type="http://schemas.openxmlformats.org/officeDocument/2006/relationships/tags" Target="../tags/tag167.xml"/><Relationship Id="rId25" Type="http://schemas.openxmlformats.org/officeDocument/2006/relationships/tags" Target="../tags/tag189.xml"/><Relationship Id="rId46" Type="http://schemas.openxmlformats.org/officeDocument/2006/relationships/tags" Target="../tags/tag210.xml"/><Relationship Id="rId67" Type="http://schemas.openxmlformats.org/officeDocument/2006/relationships/tags" Target="../tags/tag231.xml"/><Relationship Id="rId116" Type="http://schemas.openxmlformats.org/officeDocument/2006/relationships/tags" Target="../tags/tag280.xml"/><Relationship Id="rId137" Type="http://schemas.openxmlformats.org/officeDocument/2006/relationships/tags" Target="../tags/tag301.xml"/><Relationship Id="rId20" Type="http://schemas.openxmlformats.org/officeDocument/2006/relationships/tags" Target="../tags/tag184.xml"/><Relationship Id="rId41" Type="http://schemas.openxmlformats.org/officeDocument/2006/relationships/tags" Target="../tags/tag205.xml"/><Relationship Id="rId62" Type="http://schemas.openxmlformats.org/officeDocument/2006/relationships/tags" Target="../tags/tag226.xml"/><Relationship Id="rId83" Type="http://schemas.openxmlformats.org/officeDocument/2006/relationships/tags" Target="../tags/tag247.xml"/><Relationship Id="rId88" Type="http://schemas.openxmlformats.org/officeDocument/2006/relationships/tags" Target="../tags/tag252.xml"/><Relationship Id="rId111" Type="http://schemas.openxmlformats.org/officeDocument/2006/relationships/tags" Target="../tags/tag275.xml"/><Relationship Id="rId132" Type="http://schemas.openxmlformats.org/officeDocument/2006/relationships/tags" Target="../tags/tag296.xml"/><Relationship Id="rId15" Type="http://schemas.openxmlformats.org/officeDocument/2006/relationships/tags" Target="../tags/tag179.xml"/><Relationship Id="rId36" Type="http://schemas.openxmlformats.org/officeDocument/2006/relationships/tags" Target="../tags/tag200.xml"/><Relationship Id="rId57" Type="http://schemas.openxmlformats.org/officeDocument/2006/relationships/tags" Target="../tags/tag221.xml"/><Relationship Id="rId106" Type="http://schemas.openxmlformats.org/officeDocument/2006/relationships/tags" Target="../tags/tag270.xml"/><Relationship Id="rId127" Type="http://schemas.openxmlformats.org/officeDocument/2006/relationships/tags" Target="../tags/tag291.xml"/><Relationship Id="rId10" Type="http://schemas.openxmlformats.org/officeDocument/2006/relationships/tags" Target="../tags/tag174.xml"/><Relationship Id="rId31" Type="http://schemas.openxmlformats.org/officeDocument/2006/relationships/tags" Target="../tags/tag195.xml"/><Relationship Id="rId52" Type="http://schemas.openxmlformats.org/officeDocument/2006/relationships/tags" Target="../tags/tag216.xml"/><Relationship Id="rId73" Type="http://schemas.openxmlformats.org/officeDocument/2006/relationships/tags" Target="../tags/tag237.xml"/><Relationship Id="rId78" Type="http://schemas.openxmlformats.org/officeDocument/2006/relationships/tags" Target="../tags/tag242.xml"/><Relationship Id="rId94" Type="http://schemas.openxmlformats.org/officeDocument/2006/relationships/tags" Target="../tags/tag258.xml"/><Relationship Id="rId99" Type="http://schemas.openxmlformats.org/officeDocument/2006/relationships/tags" Target="../tags/tag263.xml"/><Relationship Id="rId101" Type="http://schemas.openxmlformats.org/officeDocument/2006/relationships/tags" Target="../tags/tag265.xml"/><Relationship Id="rId122" Type="http://schemas.openxmlformats.org/officeDocument/2006/relationships/tags" Target="../tags/tag286.xml"/><Relationship Id="rId143" Type="http://schemas.openxmlformats.org/officeDocument/2006/relationships/tags" Target="../tags/tag307.xml"/><Relationship Id="rId4" Type="http://schemas.openxmlformats.org/officeDocument/2006/relationships/tags" Target="../tags/tag168.xml"/><Relationship Id="rId9" Type="http://schemas.openxmlformats.org/officeDocument/2006/relationships/tags" Target="../tags/tag173.xml"/><Relationship Id="rId26" Type="http://schemas.openxmlformats.org/officeDocument/2006/relationships/tags" Target="../tags/tag190.xml"/><Relationship Id="rId47" Type="http://schemas.openxmlformats.org/officeDocument/2006/relationships/tags" Target="../tags/tag211.xml"/><Relationship Id="rId68" Type="http://schemas.openxmlformats.org/officeDocument/2006/relationships/tags" Target="../tags/tag232.xml"/><Relationship Id="rId89" Type="http://schemas.openxmlformats.org/officeDocument/2006/relationships/tags" Target="../tags/tag253.xml"/><Relationship Id="rId112" Type="http://schemas.openxmlformats.org/officeDocument/2006/relationships/tags" Target="../tags/tag276.xml"/><Relationship Id="rId133" Type="http://schemas.openxmlformats.org/officeDocument/2006/relationships/tags" Target="../tags/tag297.xml"/><Relationship Id="rId16" Type="http://schemas.openxmlformats.org/officeDocument/2006/relationships/tags" Target="../tags/tag180.xml"/><Relationship Id="rId37" Type="http://schemas.openxmlformats.org/officeDocument/2006/relationships/tags" Target="../tags/tag201.xml"/><Relationship Id="rId58" Type="http://schemas.openxmlformats.org/officeDocument/2006/relationships/tags" Target="../tags/tag222.xml"/><Relationship Id="rId79" Type="http://schemas.openxmlformats.org/officeDocument/2006/relationships/tags" Target="../tags/tag243.xml"/><Relationship Id="rId102" Type="http://schemas.openxmlformats.org/officeDocument/2006/relationships/tags" Target="../tags/tag266.xml"/><Relationship Id="rId123" Type="http://schemas.openxmlformats.org/officeDocument/2006/relationships/tags" Target="../tags/tag287.xml"/><Relationship Id="rId144" Type="http://schemas.openxmlformats.org/officeDocument/2006/relationships/tags" Target="../tags/tag30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7.xml"/><Relationship Id="rId1" Type="http://schemas.openxmlformats.org/officeDocument/2006/relationships/tags" Target="../tags/tag7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tags" Target="../tags/tag745.xml"/><Relationship Id="rId13" Type="http://schemas.openxmlformats.org/officeDocument/2006/relationships/image" Target="../media/image13.jpg"/><Relationship Id="rId3" Type="http://schemas.openxmlformats.org/officeDocument/2006/relationships/tags" Target="../tags/tag740.xml"/><Relationship Id="rId7" Type="http://schemas.openxmlformats.org/officeDocument/2006/relationships/tags" Target="../tags/tag744.xml"/><Relationship Id="rId12" Type="http://schemas.openxmlformats.org/officeDocument/2006/relationships/slideLayout" Target="../slideLayouts/slideLayout2.xml"/><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tags" Target="../tags/tag743.xml"/><Relationship Id="rId11" Type="http://schemas.openxmlformats.org/officeDocument/2006/relationships/tags" Target="../tags/tag748.xml"/><Relationship Id="rId5" Type="http://schemas.openxmlformats.org/officeDocument/2006/relationships/tags" Target="../tags/tag742.xml"/><Relationship Id="rId10" Type="http://schemas.openxmlformats.org/officeDocument/2006/relationships/tags" Target="../tags/tag747.xml"/><Relationship Id="rId4" Type="http://schemas.openxmlformats.org/officeDocument/2006/relationships/tags" Target="../tags/tag741.xml"/><Relationship Id="rId9" Type="http://schemas.openxmlformats.org/officeDocument/2006/relationships/tags" Target="../tags/tag746.xml"/></Relationships>
</file>

<file path=ppt/slides/_rels/slide79.xml.rels><?xml version="1.0" encoding="UTF-8" standalone="yes"?>
<Relationships xmlns="http://schemas.openxmlformats.org/package/2006/relationships"><Relationship Id="rId8" Type="http://schemas.openxmlformats.org/officeDocument/2006/relationships/tags" Target="../tags/tag756.xml"/><Relationship Id="rId13" Type="http://schemas.openxmlformats.org/officeDocument/2006/relationships/image" Target="../media/image13.jpg"/><Relationship Id="rId3" Type="http://schemas.openxmlformats.org/officeDocument/2006/relationships/tags" Target="../tags/tag751.xml"/><Relationship Id="rId7" Type="http://schemas.openxmlformats.org/officeDocument/2006/relationships/tags" Target="../tags/tag755.xml"/><Relationship Id="rId12" Type="http://schemas.openxmlformats.org/officeDocument/2006/relationships/slideLayout" Target="../slideLayouts/slideLayout2.xml"/><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tags" Target="../tags/tag759.xml"/><Relationship Id="rId5" Type="http://schemas.openxmlformats.org/officeDocument/2006/relationships/tags" Target="../tags/tag753.xml"/><Relationship Id="rId10" Type="http://schemas.openxmlformats.org/officeDocument/2006/relationships/tags" Target="../tags/tag758.xml"/><Relationship Id="rId4" Type="http://schemas.openxmlformats.org/officeDocument/2006/relationships/tags" Target="../tags/tag752.xml"/><Relationship Id="rId9" Type="http://schemas.openxmlformats.org/officeDocument/2006/relationships/tags" Target="../tags/tag757.xml"/></Relationships>
</file>

<file path=ppt/slides/_rels/slide8.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slideLayout" Target="../slideLayouts/slideLayout2.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5" Type="http://schemas.openxmlformats.org/officeDocument/2006/relationships/tags" Target="../tags/tag315.xml"/><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1.xml"/><Relationship Id="rId1" Type="http://schemas.openxmlformats.org/officeDocument/2006/relationships/tags" Target="../tags/tag760.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3.xml"/><Relationship Id="rId1" Type="http://schemas.openxmlformats.org/officeDocument/2006/relationships/tags" Target="../tags/tag76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5.xml"/><Relationship Id="rId1" Type="http://schemas.openxmlformats.org/officeDocument/2006/relationships/tags" Target="../tags/tag76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7.xml"/><Relationship Id="rId1" Type="http://schemas.openxmlformats.org/officeDocument/2006/relationships/tags" Target="../tags/tag7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tags" Target="../tags/tag775.xml"/><Relationship Id="rId3" Type="http://schemas.openxmlformats.org/officeDocument/2006/relationships/tags" Target="../tags/tag770.xml"/><Relationship Id="rId7" Type="http://schemas.openxmlformats.org/officeDocument/2006/relationships/tags" Target="../tags/tag774.xml"/><Relationship Id="rId12" Type="http://schemas.openxmlformats.org/officeDocument/2006/relationships/slideLayout" Target="../slideLayouts/slideLayout2.xml"/><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tags" Target="../tags/tag773.xml"/><Relationship Id="rId11" Type="http://schemas.openxmlformats.org/officeDocument/2006/relationships/tags" Target="../tags/tag778.xml"/><Relationship Id="rId5" Type="http://schemas.openxmlformats.org/officeDocument/2006/relationships/tags" Target="../tags/tag772.xml"/><Relationship Id="rId10" Type="http://schemas.openxmlformats.org/officeDocument/2006/relationships/tags" Target="../tags/tag777.xml"/><Relationship Id="rId4" Type="http://schemas.openxmlformats.org/officeDocument/2006/relationships/tags" Target="../tags/tag771.xml"/><Relationship Id="rId9" Type="http://schemas.openxmlformats.org/officeDocument/2006/relationships/tags" Target="../tags/tag776.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0.xml"/><Relationship Id="rId1" Type="http://schemas.openxmlformats.org/officeDocument/2006/relationships/tags" Target="../tags/tag779.xml"/></Relationships>
</file>

<file path=ppt/slides/_rels/slide87.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5" Type="http://schemas.openxmlformats.org/officeDocument/2006/relationships/slideLayout" Target="../slideLayouts/slideLayout2.xml"/><Relationship Id="rId4" Type="http://schemas.openxmlformats.org/officeDocument/2006/relationships/tags" Target="../tags/tag784.xml"/></Relationships>
</file>

<file path=ppt/slides/_rels/slide88.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6" Type="http://schemas.openxmlformats.org/officeDocument/2006/relationships/slideLayout" Target="../slideLayouts/slideLayout2.xml"/><Relationship Id="rId5" Type="http://schemas.openxmlformats.org/officeDocument/2006/relationships/tags" Target="../tags/tag789.xml"/><Relationship Id="rId4" Type="http://schemas.openxmlformats.org/officeDocument/2006/relationships/tags" Target="../tags/tag788.xml"/></Relationships>
</file>

<file path=ppt/slides/_rels/slide89.xml.rels><?xml version="1.0" encoding="UTF-8" standalone="yes"?>
<Relationships xmlns="http://schemas.openxmlformats.org/package/2006/relationships"><Relationship Id="rId8" Type="http://schemas.openxmlformats.org/officeDocument/2006/relationships/tags" Target="../tags/tag797.xml"/><Relationship Id="rId13" Type="http://schemas.openxmlformats.org/officeDocument/2006/relationships/tags" Target="../tags/tag802.xml"/><Relationship Id="rId3" Type="http://schemas.openxmlformats.org/officeDocument/2006/relationships/tags" Target="../tags/tag792.xml"/><Relationship Id="rId7" Type="http://schemas.openxmlformats.org/officeDocument/2006/relationships/tags" Target="../tags/tag796.xml"/><Relationship Id="rId12" Type="http://schemas.openxmlformats.org/officeDocument/2006/relationships/tags" Target="../tags/tag801.xml"/><Relationship Id="rId2" Type="http://schemas.openxmlformats.org/officeDocument/2006/relationships/tags" Target="../tags/tag791.xml"/><Relationship Id="rId16" Type="http://schemas.openxmlformats.org/officeDocument/2006/relationships/slideLayout" Target="../slideLayouts/slideLayout2.xml"/><Relationship Id="rId1" Type="http://schemas.openxmlformats.org/officeDocument/2006/relationships/tags" Target="../tags/tag790.xml"/><Relationship Id="rId6" Type="http://schemas.openxmlformats.org/officeDocument/2006/relationships/tags" Target="../tags/tag795.xml"/><Relationship Id="rId11" Type="http://schemas.openxmlformats.org/officeDocument/2006/relationships/tags" Target="../tags/tag800.xml"/><Relationship Id="rId5" Type="http://schemas.openxmlformats.org/officeDocument/2006/relationships/tags" Target="../tags/tag794.xml"/><Relationship Id="rId15" Type="http://schemas.openxmlformats.org/officeDocument/2006/relationships/tags" Target="../tags/tag804.xml"/><Relationship Id="rId10" Type="http://schemas.openxmlformats.org/officeDocument/2006/relationships/tags" Target="../tags/tag799.xml"/><Relationship Id="rId4" Type="http://schemas.openxmlformats.org/officeDocument/2006/relationships/tags" Target="../tags/tag793.xml"/><Relationship Id="rId9" Type="http://schemas.openxmlformats.org/officeDocument/2006/relationships/tags" Target="../tags/tag798.xml"/><Relationship Id="rId14" Type="http://schemas.openxmlformats.org/officeDocument/2006/relationships/tags" Target="../tags/tag8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tags" Target="../tags/tag817.xml"/><Relationship Id="rId18" Type="http://schemas.openxmlformats.org/officeDocument/2006/relationships/tags" Target="../tags/tag822.xml"/><Relationship Id="rId3" Type="http://schemas.openxmlformats.org/officeDocument/2006/relationships/tags" Target="../tags/tag807.xml"/><Relationship Id="rId21" Type="http://schemas.openxmlformats.org/officeDocument/2006/relationships/tags" Target="../tags/tag825.xml"/><Relationship Id="rId7" Type="http://schemas.openxmlformats.org/officeDocument/2006/relationships/tags" Target="../tags/tag811.xml"/><Relationship Id="rId12" Type="http://schemas.openxmlformats.org/officeDocument/2006/relationships/tags" Target="../tags/tag816.xml"/><Relationship Id="rId17" Type="http://schemas.openxmlformats.org/officeDocument/2006/relationships/tags" Target="../tags/tag821.xml"/><Relationship Id="rId2" Type="http://schemas.openxmlformats.org/officeDocument/2006/relationships/tags" Target="../tags/tag806.xml"/><Relationship Id="rId16" Type="http://schemas.openxmlformats.org/officeDocument/2006/relationships/tags" Target="../tags/tag820.xml"/><Relationship Id="rId20" Type="http://schemas.openxmlformats.org/officeDocument/2006/relationships/tags" Target="../tags/tag824.xml"/><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tags" Target="../tags/tag815.xml"/><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notesSlide" Target="../notesSlides/notesSlide11.xml"/><Relationship Id="rId10" Type="http://schemas.openxmlformats.org/officeDocument/2006/relationships/tags" Target="../tags/tag814.xml"/><Relationship Id="rId19" Type="http://schemas.openxmlformats.org/officeDocument/2006/relationships/tags" Target="../tags/tag823.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tags" Target="../tags/tag838.xml"/><Relationship Id="rId18" Type="http://schemas.openxmlformats.org/officeDocument/2006/relationships/tags" Target="../tags/tag843.xml"/><Relationship Id="rId3" Type="http://schemas.openxmlformats.org/officeDocument/2006/relationships/tags" Target="../tags/tag828.xml"/><Relationship Id="rId21" Type="http://schemas.openxmlformats.org/officeDocument/2006/relationships/slideLayout" Target="../slideLayouts/slideLayout2.xml"/><Relationship Id="rId7" Type="http://schemas.openxmlformats.org/officeDocument/2006/relationships/tags" Target="../tags/tag832.xml"/><Relationship Id="rId12" Type="http://schemas.openxmlformats.org/officeDocument/2006/relationships/tags" Target="../tags/tag837.xml"/><Relationship Id="rId17" Type="http://schemas.openxmlformats.org/officeDocument/2006/relationships/tags" Target="../tags/tag842.xml"/><Relationship Id="rId2" Type="http://schemas.openxmlformats.org/officeDocument/2006/relationships/tags" Target="../tags/tag827.xml"/><Relationship Id="rId16" Type="http://schemas.openxmlformats.org/officeDocument/2006/relationships/tags" Target="../tags/tag841.xml"/><Relationship Id="rId20" Type="http://schemas.openxmlformats.org/officeDocument/2006/relationships/tags" Target="../tags/tag845.xml"/><Relationship Id="rId1" Type="http://schemas.openxmlformats.org/officeDocument/2006/relationships/tags" Target="../tags/tag826.xml"/><Relationship Id="rId6" Type="http://schemas.openxmlformats.org/officeDocument/2006/relationships/tags" Target="../tags/tag831.xml"/><Relationship Id="rId11" Type="http://schemas.openxmlformats.org/officeDocument/2006/relationships/tags" Target="../tags/tag836.xml"/><Relationship Id="rId5" Type="http://schemas.openxmlformats.org/officeDocument/2006/relationships/tags" Target="../tags/tag830.xml"/><Relationship Id="rId15" Type="http://schemas.openxmlformats.org/officeDocument/2006/relationships/tags" Target="../tags/tag840.xml"/><Relationship Id="rId10" Type="http://schemas.openxmlformats.org/officeDocument/2006/relationships/tags" Target="../tags/tag835.xml"/><Relationship Id="rId19" Type="http://schemas.openxmlformats.org/officeDocument/2006/relationships/tags" Target="../tags/tag844.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tags" Target="../tags/tag839.xml"/></Relationships>
</file>

<file path=ppt/slides/_rels/slide92.xml.rels><?xml version="1.0" encoding="UTF-8" standalone="yes"?>
<Relationships xmlns="http://schemas.openxmlformats.org/package/2006/relationships"><Relationship Id="rId8" Type="http://schemas.openxmlformats.org/officeDocument/2006/relationships/tags" Target="../tags/tag853.xml"/><Relationship Id="rId13" Type="http://schemas.openxmlformats.org/officeDocument/2006/relationships/tags" Target="../tags/tag858.xml"/><Relationship Id="rId18" Type="http://schemas.openxmlformats.org/officeDocument/2006/relationships/tags" Target="../tags/tag863.xml"/><Relationship Id="rId3" Type="http://schemas.openxmlformats.org/officeDocument/2006/relationships/tags" Target="../tags/tag848.xml"/><Relationship Id="rId21" Type="http://schemas.openxmlformats.org/officeDocument/2006/relationships/slideLayout" Target="../slideLayouts/slideLayout2.xml"/><Relationship Id="rId7" Type="http://schemas.openxmlformats.org/officeDocument/2006/relationships/tags" Target="../tags/tag852.xml"/><Relationship Id="rId12" Type="http://schemas.openxmlformats.org/officeDocument/2006/relationships/tags" Target="../tags/tag857.xml"/><Relationship Id="rId17" Type="http://schemas.openxmlformats.org/officeDocument/2006/relationships/tags" Target="../tags/tag862.xml"/><Relationship Id="rId2" Type="http://schemas.openxmlformats.org/officeDocument/2006/relationships/tags" Target="../tags/tag847.xml"/><Relationship Id="rId16" Type="http://schemas.openxmlformats.org/officeDocument/2006/relationships/tags" Target="../tags/tag861.xml"/><Relationship Id="rId20" Type="http://schemas.openxmlformats.org/officeDocument/2006/relationships/tags" Target="../tags/tag865.xml"/><Relationship Id="rId1" Type="http://schemas.openxmlformats.org/officeDocument/2006/relationships/tags" Target="../tags/tag846.xml"/><Relationship Id="rId6" Type="http://schemas.openxmlformats.org/officeDocument/2006/relationships/tags" Target="../tags/tag851.xml"/><Relationship Id="rId11" Type="http://schemas.openxmlformats.org/officeDocument/2006/relationships/tags" Target="../tags/tag856.xml"/><Relationship Id="rId5" Type="http://schemas.openxmlformats.org/officeDocument/2006/relationships/tags" Target="../tags/tag850.xml"/><Relationship Id="rId15" Type="http://schemas.openxmlformats.org/officeDocument/2006/relationships/tags" Target="../tags/tag860.xml"/><Relationship Id="rId10" Type="http://schemas.openxmlformats.org/officeDocument/2006/relationships/tags" Target="../tags/tag855.xml"/><Relationship Id="rId19" Type="http://schemas.openxmlformats.org/officeDocument/2006/relationships/tags" Target="../tags/tag864.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6.xml"/></Relationships>
</file>

<file path=ppt/slides/_rels/slide95.xml.rels><?xml version="1.0" encoding="UTF-8" standalone="yes"?>
<Relationships xmlns="http://schemas.openxmlformats.org/package/2006/relationships"><Relationship Id="rId8" Type="http://schemas.openxmlformats.org/officeDocument/2006/relationships/tags" Target="../tags/tag874.xml"/><Relationship Id="rId3" Type="http://schemas.openxmlformats.org/officeDocument/2006/relationships/tags" Target="../tags/tag869.xml"/><Relationship Id="rId7" Type="http://schemas.openxmlformats.org/officeDocument/2006/relationships/tags" Target="../tags/tag873.xml"/><Relationship Id="rId2" Type="http://schemas.openxmlformats.org/officeDocument/2006/relationships/tags" Target="../tags/tag868.xml"/><Relationship Id="rId1" Type="http://schemas.openxmlformats.org/officeDocument/2006/relationships/tags" Target="../tags/tag867.xml"/><Relationship Id="rId6" Type="http://schemas.openxmlformats.org/officeDocument/2006/relationships/tags" Target="../tags/tag872.xml"/><Relationship Id="rId11" Type="http://schemas.openxmlformats.org/officeDocument/2006/relationships/slideLayout" Target="../slideLayouts/slideLayout2.xml"/><Relationship Id="rId5" Type="http://schemas.openxmlformats.org/officeDocument/2006/relationships/tags" Target="../tags/tag871.xml"/><Relationship Id="rId10" Type="http://schemas.openxmlformats.org/officeDocument/2006/relationships/tags" Target="../tags/tag876.xml"/><Relationship Id="rId4" Type="http://schemas.openxmlformats.org/officeDocument/2006/relationships/tags" Target="../tags/tag870.xml"/><Relationship Id="rId9" Type="http://schemas.openxmlformats.org/officeDocument/2006/relationships/tags" Target="../tags/tag875.xml"/></Relationships>
</file>

<file path=ppt/slides/_rels/slide96.xml.rels><?xml version="1.0" encoding="UTF-8" standalone="yes"?>
<Relationships xmlns="http://schemas.openxmlformats.org/package/2006/relationships"><Relationship Id="rId8" Type="http://schemas.openxmlformats.org/officeDocument/2006/relationships/tags" Target="../tags/tag884.xml"/><Relationship Id="rId3" Type="http://schemas.openxmlformats.org/officeDocument/2006/relationships/tags" Target="../tags/tag879.xml"/><Relationship Id="rId7" Type="http://schemas.openxmlformats.org/officeDocument/2006/relationships/tags" Target="../tags/tag883.xml"/><Relationship Id="rId12" Type="http://schemas.openxmlformats.org/officeDocument/2006/relationships/slideLayout" Target="../slideLayouts/slideLayout2.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tags" Target="../tags/tag887.xml"/><Relationship Id="rId5" Type="http://schemas.openxmlformats.org/officeDocument/2006/relationships/tags" Target="../tags/tag881.xml"/><Relationship Id="rId10" Type="http://schemas.openxmlformats.org/officeDocument/2006/relationships/tags" Target="../tags/tag886.xml"/><Relationship Id="rId4" Type="http://schemas.openxmlformats.org/officeDocument/2006/relationships/tags" Target="../tags/tag880.xml"/><Relationship Id="rId9" Type="http://schemas.openxmlformats.org/officeDocument/2006/relationships/tags" Target="../tags/tag88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8" Type="http://schemas.openxmlformats.org/officeDocument/2006/relationships/tags" Target="../tags/tag895.xml"/><Relationship Id="rId13" Type="http://schemas.openxmlformats.org/officeDocument/2006/relationships/tags" Target="../tags/tag900.xml"/><Relationship Id="rId3" Type="http://schemas.openxmlformats.org/officeDocument/2006/relationships/tags" Target="../tags/tag890.xml"/><Relationship Id="rId7" Type="http://schemas.openxmlformats.org/officeDocument/2006/relationships/tags" Target="../tags/tag894.xml"/><Relationship Id="rId12" Type="http://schemas.openxmlformats.org/officeDocument/2006/relationships/tags" Target="../tags/tag899.xml"/><Relationship Id="rId17" Type="http://schemas.openxmlformats.org/officeDocument/2006/relationships/slideLayout" Target="../slideLayouts/slideLayout2.xml"/><Relationship Id="rId2" Type="http://schemas.openxmlformats.org/officeDocument/2006/relationships/tags" Target="../tags/tag889.xml"/><Relationship Id="rId16" Type="http://schemas.openxmlformats.org/officeDocument/2006/relationships/tags" Target="../tags/tag903.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tags" Target="../tags/tag898.xml"/><Relationship Id="rId5" Type="http://schemas.openxmlformats.org/officeDocument/2006/relationships/tags" Target="../tags/tag892.xml"/><Relationship Id="rId15" Type="http://schemas.openxmlformats.org/officeDocument/2006/relationships/tags" Target="../tags/tag902.xml"/><Relationship Id="rId10" Type="http://schemas.openxmlformats.org/officeDocument/2006/relationships/tags" Target="../tags/tag897.xml"/><Relationship Id="rId4" Type="http://schemas.openxmlformats.org/officeDocument/2006/relationships/tags" Target="../tags/tag891.xml"/><Relationship Id="rId9" Type="http://schemas.openxmlformats.org/officeDocument/2006/relationships/tags" Target="../tags/tag896.xml"/><Relationship Id="rId14" Type="http://schemas.openxmlformats.org/officeDocument/2006/relationships/tags" Target="../tags/tag901.xml"/></Relationships>
</file>

<file path=ppt/slides/_rels/slide99.xml.rels><?xml version="1.0" encoding="UTF-8" standalone="yes"?>
<Relationships xmlns="http://schemas.openxmlformats.org/package/2006/relationships"><Relationship Id="rId8" Type="http://schemas.openxmlformats.org/officeDocument/2006/relationships/tags" Target="../tags/tag911.xml"/><Relationship Id="rId13" Type="http://schemas.openxmlformats.org/officeDocument/2006/relationships/tags" Target="../tags/tag916.xml"/><Relationship Id="rId18" Type="http://schemas.openxmlformats.org/officeDocument/2006/relationships/tags" Target="../tags/tag921.xml"/><Relationship Id="rId3" Type="http://schemas.openxmlformats.org/officeDocument/2006/relationships/tags" Target="../tags/tag906.xml"/><Relationship Id="rId21" Type="http://schemas.openxmlformats.org/officeDocument/2006/relationships/slideLayout" Target="../slideLayouts/slideLayout2.xml"/><Relationship Id="rId7" Type="http://schemas.openxmlformats.org/officeDocument/2006/relationships/tags" Target="../tags/tag910.xml"/><Relationship Id="rId12" Type="http://schemas.openxmlformats.org/officeDocument/2006/relationships/tags" Target="../tags/tag915.xml"/><Relationship Id="rId17" Type="http://schemas.openxmlformats.org/officeDocument/2006/relationships/tags" Target="../tags/tag920.xml"/><Relationship Id="rId2" Type="http://schemas.openxmlformats.org/officeDocument/2006/relationships/tags" Target="../tags/tag905.xml"/><Relationship Id="rId16" Type="http://schemas.openxmlformats.org/officeDocument/2006/relationships/tags" Target="../tags/tag919.xml"/><Relationship Id="rId20" Type="http://schemas.openxmlformats.org/officeDocument/2006/relationships/tags" Target="../tags/tag923.xml"/><Relationship Id="rId1" Type="http://schemas.openxmlformats.org/officeDocument/2006/relationships/tags" Target="../tags/tag904.xml"/><Relationship Id="rId6" Type="http://schemas.openxmlformats.org/officeDocument/2006/relationships/tags" Target="../tags/tag909.xml"/><Relationship Id="rId11" Type="http://schemas.openxmlformats.org/officeDocument/2006/relationships/tags" Target="../tags/tag914.xml"/><Relationship Id="rId5" Type="http://schemas.openxmlformats.org/officeDocument/2006/relationships/tags" Target="../tags/tag908.xml"/><Relationship Id="rId15" Type="http://schemas.openxmlformats.org/officeDocument/2006/relationships/tags" Target="../tags/tag918.xml"/><Relationship Id="rId10" Type="http://schemas.openxmlformats.org/officeDocument/2006/relationships/tags" Target="../tags/tag913.xml"/><Relationship Id="rId19" Type="http://schemas.openxmlformats.org/officeDocument/2006/relationships/tags" Target="../tags/tag922.xml"/><Relationship Id="rId4" Type="http://schemas.openxmlformats.org/officeDocument/2006/relationships/tags" Target="../tags/tag907.xml"/><Relationship Id="rId9" Type="http://schemas.openxmlformats.org/officeDocument/2006/relationships/tags" Target="../tags/tag912.xml"/><Relationship Id="rId14" Type="http://schemas.openxmlformats.org/officeDocument/2006/relationships/tags" Target="../tags/tag9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447800"/>
            <a:ext cx="7772400" cy="1470025"/>
          </a:xfrm>
          <a:prstGeom prst="rect">
            <a:avLst/>
          </a:prstGeom>
        </p:spPr>
        <p:txBody>
          <a:bodyPr vert="horz" lIns="91440" tIns="45720" rIns="91440" bIns="45720" rtlCol="0" anchor="ctr">
            <a:noAutofit/>
          </a:bodyPr>
          <a:lstStyle>
            <a:lvl1pPr algn="ctr" defTabSz="609570" rtl="0" eaLnBrk="1" latinLnBrk="0" hangingPunct="1">
              <a:spcBef>
                <a:spcPct val="0"/>
              </a:spcBef>
              <a:buNone/>
              <a:defRPr sz="4800" b="0" i="0" kern="1200" cap="none">
                <a:solidFill>
                  <a:srgbClr val="262626"/>
                </a:solidFill>
                <a:latin typeface="Source Sans Pro Light"/>
                <a:ea typeface="+mj-ea"/>
                <a:cs typeface="Source Sans Pro Light"/>
              </a:defRPr>
            </a:lvl1pPr>
          </a:lstStyle>
          <a:p>
            <a:pPr fontAlgn="auto">
              <a:spcAft>
                <a:spcPts val="0"/>
              </a:spcAft>
            </a:pPr>
            <a:r>
              <a:rPr lang="en-US" sz="4400" dirty="0" smtClean="0">
                <a:solidFill>
                  <a:schemeClr val="tx2"/>
                </a:solidFill>
              </a:rPr>
              <a:t>Calling Conventions</a:t>
            </a:r>
            <a:endParaRPr lang="en-US" sz="4400" dirty="0">
              <a:solidFill>
                <a:schemeClr val="tx2"/>
              </a:solidFill>
            </a:endParaRPr>
          </a:p>
        </p:txBody>
      </p:sp>
      <p:sp>
        <p:nvSpPr>
          <p:cNvPr id="4" name="Subtitle 2"/>
          <p:cNvSpPr txBox="1">
            <a:spLocks/>
          </p:cNvSpPr>
          <p:nvPr/>
        </p:nvSpPr>
        <p:spPr>
          <a:xfrm>
            <a:off x="800100" y="2917825"/>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solidFill>
                  <a:schemeClr val="tx2"/>
                </a:solidFill>
              </a:rPr>
              <a:t>Hakim Weatherspoon</a:t>
            </a:r>
          </a:p>
          <a:p>
            <a:pPr marL="0" indent="0" algn="ctr" fontAlgn="auto">
              <a:buNone/>
            </a:pPr>
            <a:r>
              <a:rPr lang="en-US" sz="2800" b="1" dirty="0" smtClean="0">
                <a:solidFill>
                  <a:schemeClr val="tx2"/>
                </a:solidFill>
              </a:rPr>
              <a:t>CS 3410</a:t>
            </a:r>
          </a:p>
          <a:p>
            <a:pPr marL="0" indent="0" algn="ctr" fontAlgn="auto">
              <a:buNone/>
            </a:pPr>
            <a:r>
              <a:rPr lang="en-US" sz="2800" dirty="0" smtClean="0">
                <a:solidFill>
                  <a:schemeClr val="tx2"/>
                </a:solidFill>
              </a:rPr>
              <a:t>Computer Science</a:t>
            </a:r>
          </a:p>
          <a:p>
            <a:pPr marL="0" indent="0" algn="ctr" fontAlgn="auto">
              <a:buNone/>
            </a:pPr>
            <a:r>
              <a:rPr lang="en-US" sz="2800" dirty="0" smtClean="0">
                <a:solidFill>
                  <a:schemeClr val="tx2"/>
                </a:solidFill>
              </a:rPr>
              <a:t>Cornell University</a:t>
            </a:r>
            <a:endParaRPr lang="en-US" sz="2800" dirty="0">
              <a:solidFill>
                <a:schemeClr val="tx2"/>
              </a:solidFill>
            </a:endParaRPr>
          </a:p>
        </p:txBody>
      </p:sp>
      <p:sp>
        <p:nvSpPr>
          <p:cNvPr id="5" name="Rectangle 4"/>
          <p:cNvSpPr/>
          <p:nvPr/>
        </p:nvSpPr>
        <p:spPr>
          <a:xfrm>
            <a:off x="1313371" y="6214417"/>
            <a:ext cx="6517257"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66840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675" y="-93251"/>
            <a:ext cx="8961120" cy="887417"/>
          </a:xfrm>
        </p:spPr>
        <p:txBody>
          <a:bodyPr/>
          <a:lstStyle/>
          <a:p>
            <a:r>
              <a:rPr lang="en-US" dirty="0" smtClean="0">
                <a:solidFill>
                  <a:schemeClr val="tx2"/>
                </a:solidFill>
              </a:rPr>
              <a:t>RISC-V Register Conventions</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solidFill>
                  <a:schemeClr val="tx2"/>
                </a:solidFill>
              </a:rPr>
              <a:pPr>
                <a:defRPr/>
              </a:pPr>
              <a:t>10</a:t>
            </a:fld>
            <a:endParaRPr lang="en-US" dirty="0">
              <a:solidFill>
                <a:schemeClr val="tx2"/>
              </a:solidFill>
            </a:endParaRPr>
          </a:p>
        </p:txBody>
      </p:sp>
      <p:graphicFrame>
        <p:nvGraphicFramePr>
          <p:cNvPr id="7" name="Table 6"/>
          <p:cNvGraphicFramePr>
            <a:graphicFrameLocks noGrp="1"/>
          </p:cNvGraphicFramePr>
          <p:nvPr>
            <p:custDataLst>
              <p:tags r:id="rId1"/>
            </p:custDataLst>
            <p:extLst/>
          </p:nvPr>
        </p:nvGraphicFramePr>
        <p:xfrm>
          <a:off x="91440" y="558917"/>
          <a:ext cx="4046220" cy="5996763"/>
        </p:xfrm>
        <a:graphic>
          <a:graphicData uri="http://schemas.openxmlformats.org/drawingml/2006/table">
            <a:tbl>
              <a:tblPr firstRow="1" bandRow="1"/>
              <a:tblGrid>
                <a:gridCol w="588541">
                  <a:extLst>
                    <a:ext uri="{9D8B030D-6E8A-4147-A177-3AD203B41FA5}">
                      <a16:colId xmlns:a16="http://schemas.microsoft.com/office/drawing/2014/main" val="20000"/>
                    </a:ext>
                  </a:extLst>
                </a:gridCol>
                <a:gridCol w="897826">
                  <a:extLst>
                    <a:ext uri="{9D8B030D-6E8A-4147-A177-3AD203B41FA5}">
                      <a16:colId xmlns:a16="http://schemas.microsoft.com/office/drawing/2014/main" val="20001"/>
                    </a:ext>
                  </a:extLst>
                </a:gridCol>
                <a:gridCol w="2559853">
                  <a:extLst>
                    <a:ext uri="{9D8B030D-6E8A-4147-A177-3AD203B41FA5}">
                      <a16:colId xmlns:a16="http://schemas.microsoft.com/office/drawing/2014/main" val="20002"/>
                    </a:ext>
                  </a:extLst>
                </a:gridCol>
              </a:tblGrid>
              <a:tr h="361756">
                <a:tc>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0" dirty="0" smtClean="0">
                          <a:solidFill>
                            <a:schemeClr val="accent1"/>
                          </a:solidFill>
                          <a:latin typeface="Source Sans Pro" panose="020B0503030403020204"/>
                        </a:rPr>
                        <a:t>x0</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0" dirty="0" smtClean="0">
                          <a:solidFill>
                            <a:schemeClr val="tx2"/>
                          </a:solidFill>
                          <a:latin typeface="Source Sans Pro" panose="020B0503030403020204"/>
                        </a:rPr>
                        <a:t>zero</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0" dirty="0" smtClean="0">
                          <a:solidFill>
                            <a:schemeClr val="tx2"/>
                          </a:solidFill>
                          <a:latin typeface="Source Sans Pro" panose="020B0503030403020204"/>
                        </a:rPr>
                        <a:t>zero</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13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x1</a:t>
                      </a:r>
                      <a:endParaRPr lang="en-US" sz="2400" b="0" i="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err="1" smtClean="0">
                          <a:solidFill>
                            <a:schemeClr val="tx2"/>
                          </a:solidFill>
                          <a:latin typeface="Source Sans Pro" panose="020B0503030403020204"/>
                        </a:rPr>
                        <a:t>ra</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return address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3503">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err="1" smtClean="0">
                          <a:solidFill>
                            <a:schemeClr val="tx2"/>
                          </a:solidFill>
                          <a:latin typeface="Source Sans Pro" panose="020B0503030403020204"/>
                        </a:rPr>
                        <a:t>sp</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stack pointer</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503">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x3</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err="1" smtClean="0">
                          <a:solidFill>
                            <a:schemeClr val="tx2"/>
                          </a:solidFill>
                          <a:latin typeface="Source Sans Pro" panose="020B0503030403020204"/>
                        </a:rPr>
                        <a:t>gp</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global data pointer</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3503">
                <a:tc>
                  <a:txBody>
                    <a:bodyPr/>
                    <a:lstStyle/>
                    <a:p>
                      <a:pPr algn="ctr"/>
                      <a:r>
                        <a:rPr lang="en-US" sz="2400" b="0" i="0" dirty="0" smtClean="0">
                          <a:solidFill>
                            <a:schemeClr val="accent1"/>
                          </a:solidFill>
                          <a:latin typeface="Source Sans Pro" panose="020B0503030403020204"/>
                        </a:rPr>
                        <a:t>x4</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err="1" smtClean="0">
                          <a:solidFill>
                            <a:schemeClr val="tx2"/>
                          </a:solidFill>
                          <a:latin typeface="Source Sans Pro" panose="020B0503030403020204"/>
                        </a:rPr>
                        <a:t>tp</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thread pointer</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404865"/>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dirty="0" smtClean="0">
                          <a:solidFill>
                            <a:schemeClr val="accent1"/>
                          </a:solidFill>
                          <a:latin typeface="Source Sans Pro" panose="020B0503030403020204"/>
                        </a:rPr>
                        <a:t>x5</a:t>
                      </a:r>
                      <a:endParaRPr lang="en-US" sz="240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dirty="0" smtClean="0">
                          <a:solidFill>
                            <a:schemeClr val="tx2"/>
                          </a:solidFill>
                          <a:latin typeface="Source Sans Pro" panose="020B0503030403020204"/>
                        </a:rPr>
                        <a:t>t0</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1" dirty="0" smtClean="0">
                          <a:solidFill>
                            <a:schemeClr val="tx2"/>
                          </a:solidFill>
                          <a:latin typeface="Source Sans Pro" panose="020B0503030403020204"/>
                        </a:rPr>
                        <a:t>temps</a:t>
                      </a:r>
                      <a:br>
                        <a:rPr lang="en-US" sz="2400" b="1" dirty="0" smtClean="0">
                          <a:solidFill>
                            <a:schemeClr val="tx2"/>
                          </a:solidFill>
                          <a:latin typeface="Source Sans Pro" panose="020B0503030403020204"/>
                        </a:rPr>
                      </a:br>
                      <a:r>
                        <a:rPr lang="en-US" sz="2400" b="1" dirty="0" smtClean="0">
                          <a:solidFill>
                            <a:schemeClr val="tx2"/>
                          </a:solidFill>
                          <a:latin typeface="Source Sans Pro" panose="020B0503030403020204"/>
                        </a:rPr>
                        <a:t>(caller save)</a:t>
                      </a:r>
                      <a:endParaRPr lang="en-US" sz="2400" b="1"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x6</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t1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x7</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t2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x8</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s0/</a:t>
                      </a:r>
                      <a:r>
                        <a:rPr lang="en-US" sz="2400" b="0" dirty="0" err="1" smtClean="0">
                          <a:solidFill>
                            <a:schemeClr val="tx2"/>
                          </a:solidFill>
                          <a:latin typeface="Source Sans Pro" panose="020B0503030403020204"/>
                        </a:rPr>
                        <a:t>fp</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frame pointer</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557826"/>
                  </a:ext>
                </a:extLst>
              </a:tr>
              <a:tr h="361756">
                <a:tc>
                  <a:txBody>
                    <a:bodyPr/>
                    <a:lstStyle/>
                    <a:p>
                      <a:pPr algn="ctr"/>
                      <a:r>
                        <a:rPr lang="en-US" sz="2400" b="0" i="0" dirty="0" smtClean="0">
                          <a:solidFill>
                            <a:schemeClr val="accent1"/>
                          </a:solidFill>
                          <a:latin typeface="Source Sans Pro" panose="020B0503030403020204"/>
                        </a:rPr>
                        <a:t>x9</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s1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latin typeface="Source Sans Pro" panose="020B0503030403020204"/>
                        </a:rPr>
                        <a:t>saved</a:t>
                      </a:r>
                      <a:br>
                        <a:rPr lang="en-US" sz="2400" b="1" dirty="0" smtClean="0">
                          <a:solidFill>
                            <a:schemeClr val="tx2"/>
                          </a:solidFill>
                          <a:latin typeface="Source Sans Pro" panose="020B0503030403020204"/>
                        </a:rPr>
                      </a:br>
                      <a:r>
                        <a:rPr lang="en-US" sz="2400" b="1" dirty="0" smtClean="0">
                          <a:solidFill>
                            <a:schemeClr val="tx2"/>
                          </a:solidFill>
                          <a:latin typeface="Source Sans Pro" panose="020B0503030403020204"/>
                        </a:rPr>
                        <a:t>(</a:t>
                      </a:r>
                      <a:r>
                        <a:rPr lang="en-US" sz="2400" b="1" dirty="0" err="1" smtClean="0">
                          <a:solidFill>
                            <a:schemeClr val="tx2"/>
                          </a:solidFill>
                          <a:latin typeface="Source Sans Pro" panose="020B0503030403020204"/>
                        </a:rPr>
                        <a:t>callee</a:t>
                      </a:r>
                      <a:r>
                        <a:rPr lang="en-US" sz="2400" b="1" baseline="0" dirty="0" smtClean="0">
                          <a:solidFill>
                            <a:schemeClr val="tx2"/>
                          </a:solidFill>
                          <a:latin typeface="Source Sans Pro" panose="020B0503030403020204"/>
                        </a:rPr>
                        <a:t> save)</a:t>
                      </a:r>
                      <a:endParaRPr lang="en-US" sz="2400" b="1" dirty="0" smtClean="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648721"/>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x10</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a0</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function </a:t>
                      </a:r>
                      <a:r>
                        <a:rPr lang="en-US" sz="2400" b="0" dirty="0" err="1" smtClean="0">
                          <a:solidFill>
                            <a:schemeClr val="tx2"/>
                          </a:solidFill>
                          <a:latin typeface="Source Sans Pro" panose="020B0503030403020204"/>
                        </a:rPr>
                        <a:t>args</a:t>
                      </a:r>
                      <a:r>
                        <a:rPr lang="en-US" sz="2400" b="0" dirty="0" smtClean="0">
                          <a:solidFill>
                            <a:schemeClr val="tx2"/>
                          </a:solidFill>
                          <a:latin typeface="Source Sans Pro" panose="020B0503030403020204"/>
                        </a:rPr>
                        <a:t> or return values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68252"/>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x11</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x12</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function</a:t>
                      </a:r>
                      <a:br>
                        <a:rPr lang="en-US" sz="2400" b="0" dirty="0" smtClean="0">
                          <a:solidFill>
                            <a:schemeClr val="tx2"/>
                          </a:solidFill>
                          <a:latin typeface="Source Sans Pro" panose="020B0503030403020204"/>
                        </a:rPr>
                      </a:br>
                      <a:r>
                        <a:rPr lang="en-US" sz="2400" b="0" dirty="0" smtClean="0">
                          <a:solidFill>
                            <a:schemeClr val="tx2"/>
                          </a:solidFill>
                          <a:latin typeface="Source Sans Pro" panose="020B0503030403020204"/>
                        </a:rPr>
                        <a:t>arguments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261785"/>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x13</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a3</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685465"/>
                  </a:ext>
                </a:extLst>
              </a:tr>
              <a:tr h="36175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x14</a:t>
                      </a:r>
                      <a:endParaRPr lang="en-US" sz="2400" b="0" dirty="0">
                        <a:solidFill>
                          <a:schemeClr val="accent1"/>
                        </a:solidFill>
                        <a:latin typeface="Source Sans Pro" panose="020B0503030403020204"/>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a4</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5667672"/>
                  </a:ext>
                </a:extLst>
              </a:tr>
            </a:tbl>
          </a:graphicData>
        </a:graphic>
      </p:graphicFrame>
      <p:graphicFrame>
        <p:nvGraphicFramePr>
          <p:cNvPr id="8" name="Table 7"/>
          <p:cNvGraphicFramePr>
            <a:graphicFrameLocks noGrp="1"/>
          </p:cNvGraphicFramePr>
          <p:nvPr>
            <p:custDataLst>
              <p:tags r:id="rId2"/>
            </p:custDataLst>
            <p:extLst/>
          </p:nvPr>
        </p:nvGraphicFramePr>
        <p:xfrm>
          <a:off x="4354830" y="558917"/>
          <a:ext cx="4114800" cy="6379718"/>
        </p:xfrm>
        <a:graphic>
          <a:graphicData uri="http://schemas.openxmlformats.org/drawingml/2006/table">
            <a:tbl>
              <a:tblPr firstRow="1" bandRow="1"/>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x15</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a5</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0" dirty="0" smtClean="0">
                          <a:solidFill>
                            <a:schemeClr val="tx2"/>
                          </a:solidFill>
                          <a:latin typeface="Source Sans Pro" panose="020B0503030403020204"/>
                        </a:rPr>
                        <a:t>function</a:t>
                      </a:r>
                      <a:br>
                        <a:rPr lang="en-US" sz="2400" b="0" dirty="0" smtClean="0">
                          <a:solidFill>
                            <a:schemeClr val="tx2"/>
                          </a:solidFill>
                          <a:latin typeface="Source Sans Pro" panose="020B0503030403020204"/>
                        </a:rPr>
                      </a:br>
                      <a:r>
                        <a:rPr lang="en-US" sz="2400" b="0" dirty="0" smtClean="0">
                          <a:solidFill>
                            <a:schemeClr val="tx2"/>
                          </a:solidFill>
                          <a:latin typeface="Source Sans Pro" panose="020B0503030403020204"/>
                        </a:rPr>
                        <a:t>arguments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311261"/>
                  </a:ext>
                </a:extLst>
              </a:tr>
              <a:tr h="349476">
                <a:tc>
                  <a:txBody>
                    <a:bodyPr/>
                    <a:lstStyle/>
                    <a:p>
                      <a:pPr algn="ctr"/>
                      <a:r>
                        <a:rPr lang="en-US" sz="2400" b="0" dirty="0" smtClean="0">
                          <a:solidFill>
                            <a:schemeClr val="accent1"/>
                          </a:solidFill>
                          <a:latin typeface="Source Sans Pro" panose="020B0503030403020204"/>
                        </a:rPr>
                        <a:t>x16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a6</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dirty="0" smtClean="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699566"/>
                  </a:ext>
                </a:extLst>
              </a:tr>
              <a:tr h="349476">
                <a:tc>
                  <a:txBody>
                    <a:bodyPr/>
                    <a:lstStyle/>
                    <a:p>
                      <a:pPr algn="ctr"/>
                      <a:r>
                        <a:rPr lang="en-US" sz="2400" b="0" dirty="0" smtClean="0">
                          <a:solidFill>
                            <a:schemeClr val="accent1"/>
                          </a:solidFill>
                          <a:latin typeface="Source Sans Pro" panose="020B0503030403020204"/>
                        </a:rPr>
                        <a:t>x17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a7</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dirty="0" smtClean="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305055"/>
                  </a:ext>
                </a:extLst>
              </a:tr>
              <a:tr h="349476">
                <a:tc>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0" i="0" dirty="0" smtClean="0">
                          <a:solidFill>
                            <a:schemeClr val="accent1"/>
                          </a:solidFill>
                          <a:latin typeface="Source Sans Pro" panose="020B0503030403020204"/>
                        </a:rPr>
                        <a:t>x18</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0" dirty="0" smtClean="0">
                          <a:solidFill>
                            <a:schemeClr val="tx2"/>
                          </a:solidFill>
                          <a:latin typeface="Source Sans Pro" panose="020B0503030403020204"/>
                        </a:rPr>
                        <a:t>s2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10">
                  <a:txBody>
                    <a:bodyPr/>
                    <a:lstStyle>
                      <a:lvl1pPr marL="0" algn="l" defTabSz="609570" rtl="0" eaLnBrk="1" latinLnBrk="0" hangingPunct="1">
                        <a:defRPr sz="2400" b="1" kern="1200">
                          <a:solidFill>
                            <a:schemeClr val="lt1"/>
                          </a:solidFill>
                          <a:latin typeface="Calibri"/>
                        </a:defRPr>
                      </a:lvl1pPr>
                      <a:lvl2pPr marL="609570" algn="l" defTabSz="609570" rtl="0" eaLnBrk="1" latinLnBrk="0" hangingPunct="1">
                        <a:defRPr sz="2400" b="1" kern="1200">
                          <a:solidFill>
                            <a:schemeClr val="lt1"/>
                          </a:solidFill>
                          <a:latin typeface="Calibri"/>
                        </a:defRPr>
                      </a:lvl2pPr>
                      <a:lvl3pPr marL="1219140" algn="l" defTabSz="609570" rtl="0" eaLnBrk="1" latinLnBrk="0" hangingPunct="1">
                        <a:defRPr sz="2400" b="1" kern="1200">
                          <a:solidFill>
                            <a:schemeClr val="lt1"/>
                          </a:solidFill>
                          <a:latin typeface="Calibri"/>
                        </a:defRPr>
                      </a:lvl3pPr>
                      <a:lvl4pPr marL="1828709" algn="l" defTabSz="609570" rtl="0" eaLnBrk="1" latinLnBrk="0" hangingPunct="1">
                        <a:defRPr sz="2400" b="1" kern="1200">
                          <a:solidFill>
                            <a:schemeClr val="lt1"/>
                          </a:solidFill>
                          <a:latin typeface="Calibri"/>
                        </a:defRPr>
                      </a:lvl4pPr>
                      <a:lvl5pPr marL="2438278" algn="l" defTabSz="609570" rtl="0" eaLnBrk="1" latinLnBrk="0" hangingPunct="1">
                        <a:defRPr sz="2400" b="1" kern="1200">
                          <a:solidFill>
                            <a:schemeClr val="lt1"/>
                          </a:solidFill>
                          <a:latin typeface="Calibri"/>
                        </a:defRPr>
                      </a:lvl5pPr>
                      <a:lvl6pPr marL="3047848" algn="l" defTabSz="609570" rtl="0" eaLnBrk="1" latinLnBrk="0" hangingPunct="1">
                        <a:defRPr sz="2400" b="1" kern="1200">
                          <a:solidFill>
                            <a:schemeClr val="lt1"/>
                          </a:solidFill>
                          <a:latin typeface="Calibri"/>
                        </a:defRPr>
                      </a:lvl6pPr>
                      <a:lvl7pPr marL="3657418" algn="l" defTabSz="609570" rtl="0" eaLnBrk="1" latinLnBrk="0" hangingPunct="1">
                        <a:defRPr sz="2400" b="1" kern="1200">
                          <a:solidFill>
                            <a:schemeClr val="lt1"/>
                          </a:solidFill>
                          <a:latin typeface="Calibri"/>
                        </a:defRPr>
                      </a:lvl7pPr>
                      <a:lvl8pPr marL="4266987" algn="l" defTabSz="609570" rtl="0" eaLnBrk="1" latinLnBrk="0" hangingPunct="1">
                        <a:defRPr sz="2400" b="1" kern="1200">
                          <a:solidFill>
                            <a:schemeClr val="lt1"/>
                          </a:solidFill>
                          <a:latin typeface="Calibri"/>
                        </a:defRPr>
                      </a:lvl8pPr>
                      <a:lvl9pPr marL="4876557" algn="l" defTabSz="609570" rtl="0" eaLnBrk="1" latinLnBrk="0" hangingPunct="1">
                        <a:defRPr sz="2400" b="1" kern="1200">
                          <a:solidFill>
                            <a:schemeClr val="lt1"/>
                          </a:solidFill>
                          <a:latin typeface="Calibri"/>
                        </a:defRPr>
                      </a:lvl9pPr>
                    </a:lstStyle>
                    <a:p>
                      <a:pPr algn="ctr"/>
                      <a:r>
                        <a:rPr lang="en-US" sz="2400" b="1" dirty="0" smtClean="0">
                          <a:solidFill>
                            <a:schemeClr val="tx2"/>
                          </a:solidFill>
                          <a:latin typeface="Source Sans Pro" panose="020B0503030403020204"/>
                        </a:rPr>
                        <a:t>saved</a:t>
                      </a:r>
                      <a:br>
                        <a:rPr lang="en-US" sz="2400" b="1" dirty="0" smtClean="0">
                          <a:solidFill>
                            <a:schemeClr val="tx2"/>
                          </a:solidFill>
                          <a:latin typeface="Source Sans Pro" panose="020B0503030403020204"/>
                        </a:rPr>
                      </a:br>
                      <a:r>
                        <a:rPr lang="en-US" sz="2400" b="1" dirty="0" smtClean="0">
                          <a:solidFill>
                            <a:schemeClr val="tx2"/>
                          </a:solidFill>
                          <a:latin typeface="Source Sans Pro" panose="020B0503030403020204"/>
                        </a:rPr>
                        <a:t>(</a:t>
                      </a:r>
                      <a:r>
                        <a:rPr lang="en-US" sz="2400" b="1" dirty="0" err="1" smtClean="0">
                          <a:solidFill>
                            <a:schemeClr val="tx2"/>
                          </a:solidFill>
                          <a:latin typeface="Source Sans Pro" panose="020B0503030403020204"/>
                        </a:rPr>
                        <a:t>callee</a:t>
                      </a:r>
                      <a:r>
                        <a:rPr lang="en-US" sz="2400" b="1" baseline="0" dirty="0" smtClean="0">
                          <a:solidFill>
                            <a:schemeClr val="tx2"/>
                          </a:solidFill>
                          <a:latin typeface="Source Sans Pro" panose="020B0503030403020204"/>
                        </a:rPr>
                        <a:t> save)</a:t>
                      </a:r>
                      <a:endParaRPr lang="en-US" sz="2400" b="1" dirty="0" smtClean="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kern="1200" dirty="0" smtClean="0">
                          <a:solidFill>
                            <a:schemeClr val="accent1"/>
                          </a:solidFill>
                          <a:latin typeface="Source Sans Pro" panose="020B0503030403020204"/>
                          <a:ea typeface="+mn-ea"/>
                          <a:cs typeface="+mn-cs"/>
                        </a:rPr>
                        <a:t>x19</a:t>
                      </a:r>
                      <a:endParaRPr lang="en-US" sz="2400" b="0" i="0" kern="1200" dirty="0">
                        <a:solidFill>
                          <a:schemeClr val="accent1"/>
                        </a:solidFill>
                        <a:latin typeface="Source Sans Pro" panose="020B0503030403020204"/>
                        <a:ea typeface="+mn-ea"/>
                        <a:cs typeface="+mn-cs"/>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s3</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x20</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s4</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x21</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s5</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x22</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s6</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x23</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s7</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x24</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s7</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8874">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s9</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x26</a:t>
                      </a:r>
                      <a:endParaRPr lang="en-US" sz="2400" b="0" i="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s10</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endParaRPr lang="en-US" sz="2400" b="1" dirty="0" smtClean="0">
                        <a:solidFill>
                          <a:schemeClr val="tx2"/>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i="0" dirty="0" smtClean="0">
                          <a:solidFill>
                            <a:schemeClr val="accent1"/>
                          </a:solidFill>
                          <a:latin typeface="Source Sans Pro" panose="020B0503030403020204"/>
                        </a:rPr>
                        <a:t>x27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s11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x28</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t3</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latin typeface="Source Sans Pro" panose="020B0503030403020204"/>
                        </a:rPr>
                        <a:t>temps</a:t>
                      </a:r>
                      <a:br>
                        <a:rPr lang="en-US" sz="2400" b="1" dirty="0" smtClean="0">
                          <a:solidFill>
                            <a:schemeClr val="tx2"/>
                          </a:solidFill>
                          <a:latin typeface="Source Sans Pro" panose="020B0503030403020204"/>
                        </a:rPr>
                      </a:br>
                      <a:r>
                        <a:rPr lang="en-US" sz="2400" b="1" dirty="0" smtClean="0">
                          <a:solidFill>
                            <a:schemeClr val="tx2"/>
                          </a:solidFill>
                          <a:latin typeface="Source Sans Pro" panose="020B0503030403020204"/>
                        </a:rPr>
                        <a:t>(caller save)</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968641"/>
                  </a:ext>
                </a:extLst>
              </a:tr>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x29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tx2"/>
                          </a:solidFill>
                          <a:latin typeface="Source Sans Pro" panose="020B0503030403020204"/>
                        </a:rPr>
                        <a:t>t4</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055484"/>
                  </a:ext>
                </a:extLst>
              </a:tr>
              <a:tr h="349476">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b="0" dirty="0" smtClean="0">
                          <a:solidFill>
                            <a:schemeClr val="accent1"/>
                          </a:solidFill>
                          <a:latin typeface="Source Sans Pro" panose="020B0503030403020204"/>
                        </a:rPr>
                        <a:t>x30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70" rtl="0" eaLnBrk="1" latinLnBrk="0" hangingPunct="1">
                        <a:defRPr sz="2400" kern="1200">
                          <a:solidFill>
                            <a:schemeClr val="dk1"/>
                          </a:solidFill>
                          <a:latin typeface="Calibri"/>
                        </a:defRPr>
                      </a:lvl1pPr>
                      <a:lvl2pPr marL="609570" algn="l" defTabSz="609570" rtl="0" eaLnBrk="1" latinLnBrk="0" hangingPunct="1">
                        <a:defRPr sz="2400" kern="1200">
                          <a:solidFill>
                            <a:schemeClr val="dk1"/>
                          </a:solidFill>
                          <a:latin typeface="Calibri"/>
                        </a:defRPr>
                      </a:lvl2pPr>
                      <a:lvl3pPr marL="1219140" algn="l" defTabSz="609570" rtl="0" eaLnBrk="1" latinLnBrk="0" hangingPunct="1">
                        <a:defRPr sz="2400" kern="1200">
                          <a:solidFill>
                            <a:schemeClr val="dk1"/>
                          </a:solidFill>
                          <a:latin typeface="Calibri"/>
                        </a:defRPr>
                      </a:lvl3pPr>
                      <a:lvl4pPr marL="1828709" algn="l" defTabSz="609570" rtl="0" eaLnBrk="1" latinLnBrk="0" hangingPunct="1">
                        <a:defRPr sz="2400" kern="1200">
                          <a:solidFill>
                            <a:schemeClr val="dk1"/>
                          </a:solidFill>
                          <a:latin typeface="Calibri"/>
                        </a:defRPr>
                      </a:lvl4pPr>
                      <a:lvl5pPr marL="2438278" algn="l" defTabSz="609570" rtl="0" eaLnBrk="1" latinLnBrk="0" hangingPunct="1">
                        <a:defRPr sz="2400" kern="1200">
                          <a:solidFill>
                            <a:schemeClr val="dk1"/>
                          </a:solidFill>
                          <a:latin typeface="Calibri"/>
                        </a:defRPr>
                      </a:lvl5pPr>
                      <a:lvl6pPr marL="3047848" algn="l" defTabSz="609570" rtl="0" eaLnBrk="1" latinLnBrk="0" hangingPunct="1">
                        <a:defRPr sz="2400" kern="1200">
                          <a:solidFill>
                            <a:schemeClr val="dk1"/>
                          </a:solidFill>
                          <a:latin typeface="Calibri"/>
                        </a:defRPr>
                      </a:lvl6pPr>
                      <a:lvl7pPr marL="3657418" algn="l" defTabSz="609570" rtl="0" eaLnBrk="1" latinLnBrk="0" hangingPunct="1">
                        <a:defRPr sz="2400" kern="1200">
                          <a:solidFill>
                            <a:schemeClr val="dk1"/>
                          </a:solidFill>
                          <a:latin typeface="Calibri"/>
                        </a:defRPr>
                      </a:lvl7pPr>
                      <a:lvl8pPr marL="4266987" algn="l" defTabSz="609570" rtl="0" eaLnBrk="1" latinLnBrk="0" hangingPunct="1">
                        <a:defRPr sz="2400" kern="1200">
                          <a:solidFill>
                            <a:schemeClr val="dk1"/>
                          </a:solidFill>
                          <a:latin typeface="Calibri"/>
                        </a:defRPr>
                      </a:lvl8pPr>
                      <a:lvl9pPr marL="4876557" algn="l" defTabSz="609570" rtl="0" eaLnBrk="1" latinLnBrk="0" hangingPunct="1">
                        <a:defRPr sz="2400" kern="1200">
                          <a:solidFill>
                            <a:schemeClr val="dk1"/>
                          </a:solidFill>
                          <a:latin typeface="Calibri"/>
                        </a:defRPr>
                      </a:lvl9pPr>
                    </a:lstStyle>
                    <a:p>
                      <a:pPr algn="ctr"/>
                      <a:r>
                        <a:rPr lang="en-US" sz="2400" dirty="0" smtClean="0">
                          <a:solidFill>
                            <a:schemeClr val="tx2"/>
                          </a:solidFill>
                          <a:latin typeface="Source Sans Pro" panose="020B0503030403020204"/>
                        </a:rPr>
                        <a:t>t5</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8656304"/>
                  </a:ext>
                </a:extLst>
              </a:tr>
              <a:tr h="349476">
                <a:tc>
                  <a:txBody>
                    <a:bodyPr/>
                    <a:lstStyle/>
                    <a:p>
                      <a:pPr algn="ctr"/>
                      <a:r>
                        <a:rPr lang="en-US" sz="2400" b="0" dirty="0" smtClean="0">
                          <a:solidFill>
                            <a:schemeClr val="accent1"/>
                          </a:solidFill>
                          <a:latin typeface="Source Sans Pro" panose="020B0503030403020204"/>
                        </a:rPr>
                        <a:t>x31</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solidFill>
                          <a:latin typeface="Source Sans Pro" panose="020B0503030403020204"/>
                        </a:rPr>
                        <a:t>t6</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975532"/>
                  </a:ext>
                </a:extLst>
              </a:tr>
            </a:tbl>
          </a:graphicData>
        </a:graphic>
      </p:graphicFrame>
    </p:spTree>
    <p:extLst>
      <p:ext uri="{BB962C8B-B14F-4D97-AF65-F5344CB8AC3E}">
        <p14:creationId xmlns:p14="http://schemas.microsoft.com/office/powerpoint/2010/main" val="17942887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100</a:t>
            </a:fld>
            <a:endParaRPr lang="en-US"/>
          </a:p>
        </p:txBody>
      </p:sp>
      <p:sp>
        <p:nvSpPr>
          <p:cNvPr id="5" name="Left Brace 4"/>
          <p:cNvSpPr/>
          <p:nvPr/>
        </p:nvSpPr>
        <p:spPr>
          <a:xfrm>
            <a:off x="5482493" y="1617943"/>
            <a:ext cx="318407" cy="847581"/>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latin typeface="Source Sans Pro" panose="020B0503030403020204"/>
            </a:endParaRPr>
          </a:p>
        </p:txBody>
      </p:sp>
      <p:sp>
        <p:nvSpPr>
          <p:cNvPr id="6" name="Title 1"/>
          <p:cNvSpPr>
            <a:spLocks noGrp="1"/>
          </p:cNvSpPr>
          <p:nvPr>
            <p:ph type="title"/>
            <p:custDataLst>
              <p:tags r:id="rId1"/>
            </p:custDataLst>
          </p:nvPr>
        </p:nvSpPr>
        <p:spPr>
          <a:xfrm>
            <a:off x="228600" y="0"/>
            <a:ext cx="8686800" cy="533400"/>
          </a:xfrm>
        </p:spPr>
        <p:txBody>
          <a:bodyPr>
            <a:normAutofit fontScale="90000"/>
          </a:bodyPr>
          <a:lstStyle/>
          <a:p>
            <a:r>
              <a:rPr lang="en-US"/>
              <a:t>Activity </a:t>
            </a:r>
            <a:r>
              <a:rPr lang="en-US" smtClean="0"/>
              <a:t>#4: </a:t>
            </a:r>
            <a:r>
              <a:rPr lang="en-US" dirty="0"/>
              <a:t>Debugging</a:t>
            </a:r>
          </a:p>
        </p:txBody>
      </p:sp>
      <p:sp>
        <p:nvSpPr>
          <p:cNvPr id="7" name="Content Placeholder 2"/>
          <p:cNvSpPr>
            <a:spLocks noGrp="1"/>
          </p:cNvSpPr>
          <p:nvPr>
            <p:ph idx="4294967295"/>
            <p:custDataLst>
              <p:tags r:id="rId2"/>
            </p:custDataLst>
          </p:nvPr>
        </p:nvSpPr>
        <p:spPr>
          <a:xfrm>
            <a:off x="1295400" y="533400"/>
            <a:ext cx="3124200" cy="1905000"/>
          </a:xfrm>
        </p:spPr>
        <p:txBody>
          <a:bodyPr>
            <a:noAutofit/>
          </a:bodyPr>
          <a:lstStyle/>
          <a:p>
            <a:pPr marL="0" indent="0">
              <a:lnSpc>
                <a:spcPct val="80000"/>
              </a:lnSpc>
              <a:spcBef>
                <a:spcPts val="0"/>
              </a:spcBef>
              <a:buNone/>
              <a:tabLst>
                <a:tab pos="1662113" algn="l"/>
              </a:tabLst>
            </a:pPr>
            <a:r>
              <a:rPr lang="en-US" sz="2000" dirty="0" smtClean="0"/>
              <a:t>init(): 	0x400000</a:t>
            </a:r>
          </a:p>
          <a:p>
            <a:pPr marL="0" indent="0">
              <a:lnSpc>
                <a:spcPct val="80000"/>
              </a:lnSpc>
              <a:spcBef>
                <a:spcPts val="0"/>
              </a:spcBef>
              <a:buNone/>
              <a:tabLst>
                <a:tab pos="1662113" algn="l"/>
              </a:tabLst>
            </a:pPr>
            <a:r>
              <a:rPr lang="en-US" sz="2000" dirty="0" err="1" smtClean="0"/>
              <a:t>printf</a:t>
            </a:r>
            <a:r>
              <a:rPr lang="en-US" sz="2000" dirty="0" smtClean="0"/>
              <a:t>(s, …): 	0x4002B4</a:t>
            </a:r>
          </a:p>
          <a:p>
            <a:pPr marL="0" indent="0">
              <a:lnSpc>
                <a:spcPct val="80000"/>
              </a:lnSpc>
              <a:spcBef>
                <a:spcPts val="0"/>
              </a:spcBef>
              <a:buNone/>
              <a:tabLst>
                <a:tab pos="1662113" algn="l"/>
              </a:tabLst>
            </a:pPr>
            <a:r>
              <a:rPr lang="en-US" sz="2000" dirty="0" err="1" smtClean="0"/>
              <a:t>vnorm</a:t>
            </a:r>
            <a:r>
              <a:rPr lang="en-US" sz="2000" dirty="0" smtClean="0"/>
              <a:t>(</a:t>
            </a:r>
            <a:r>
              <a:rPr lang="en-US" sz="2000" dirty="0" err="1" smtClean="0"/>
              <a:t>a,b</a:t>
            </a:r>
            <a:r>
              <a:rPr lang="en-US" sz="2000" dirty="0" smtClean="0"/>
              <a:t>): 	0x40107C</a:t>
            </a:r>
          </a:p>
          <a:p>
            <a:pPr marL="0" indent="0">
              <a:lnSpc>
                <a:spcPct val="80000"/>
              </a:lnSpc>
              <a:spcBef>
                <a:spcPts val="0"/>
              </a:spcBef>
              <a:buNone/>
              <a:tabLst>
                <a:tab pos="1662113" algn="l"/>
              </a:tabLst>
            </a:pPr>
            <a:r>
              <a:rPr lang="en-US" sz="2000" dirty="0" smtClean="0"/>
              <a:t>main(</a:t>
            </a:r>
            <a:r>
              <a:rPr lang="en-US" sz="2000" dirty="0" err="1" smtClean="0"/>
              <a:t>a,b</a:t>
            </a:r>
            <a:r>
              <a:rPr lang="en-US" sz="2000" dirty="0" smtClean="0"/>
              <a:t>):	0x4010A0</a:t>
            </a:r>
          </a:p>
          <a:p>
            <a:pPr marL="0" indent="0">
              <a:lnSpc>
                <a:spcPct val="80000"/>
              </a:lnSpc>
              <a:spcBef>
                <a:spcPts val="0"/>
              </a:spcBef>
              <a:buNone/>
              <a:tabLst>
                <a:tab pos="1371600" algn="l"/>
              </a:tabLst>
            </a:pPr>
            <a:r>
              <a:rPr lang="en-US" sz="2000" dirty="0" smtClean="0"/>
              <a:t>pi:	0x10000000</a:t>
            </a:r>
          </a:p>
          <a:p>
            <a:pPr marL="0" indent="0">
              <a:lnSpc>
                <a:spcPct val="80000"/>
              </a:lnSpc>
              <a:spcBef>
                <a:spcPts val="0"/>
              </a:spcBef>
              <a:buNone/>
              <a:tabLst>
                <a:tab pos="1371600" algn="l"/>
              </a:tabLst>
            </a:pPr>
            <a:r>
              <a:rPr lang="en-US" sz="2000" dirty="0" smtClean="0"/>
              <a:t>str1:	0x10000004</a:t>
            </a:r>
          </a:p>
        </p:txBody>
      </p:sp>
      <p:sp>
        <p:nvSpPr>
          <p:cNvPr id="8" name="Rectangle 7"/>
          <p:cNvSpPr>
            <a:spLocks noChangeArrowheads="1"/>
          </p:cNvSpPr>
          <p:nvPr>
            <p:custDataLst>
              <p:tags r:id="rId3"/>
            </p:custDataLst>
          </p:nvPr>
        </p:nvSpPr>
        <p:spPr bwMode="auto">
          <a:xfrm>
            <a:off x="7162800" y="685800"/>
            <a:ext cx="1752600" cy="6172200"/>
          </a:xfrm>
          <a:prstGeom prst="rect">
            <a:avLst/>
          </a:prstGeom>
          <a:noFill/>
          <a:ln w="28575">
            <a:solidFill>
              <a:schemeClr val="accent5">
                <a:lumMod val="60000"/>
                <a:lumOff val="40000"/>
              </a:schemeClr>
            </a:solidFill>
            <a:miter lim="800000"/>
            <a:headEnd/>
            <a:tailEnd/>
          </a:ln>
          <a:effectLst/>
        </p:spPr>
        <p:txBody>
          <a:bodyPr wrap="none" anchor="ctr"/>
          <a:lstStyle/>
          <a:p>
            <a:endParaRPr lang="en-US">
              <a:latin typeface="Source Sans Pro" panose="020B0503030403020204"/>
            </a:endParaRPr>
          </a:p>
        </p:txBody>
      </p:sp>
      <p:sp>
        <p:nvSpPr>
          <p:cNvPr id="9" name="Rectangle 7"/>
          <p:cNvSpPr>
            <a:spLocks noChangeArrowheads="1"/>
          </p:cNvSpPr>
          <p:nvPr>
            <p:custDataLst>
              <p:tags r:id="rId4"/>
            </p:custDataLst>
          </p:nvPr>
        </p:nvSpPr>
        <p:spPr bwMode="auto">
          <a:xfrm>
            <a:off x="7162800" y="3581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10" name="Rectangle 7"/>
          <p:cNvSpPr>
            <a:spLocks noChangeArrowheads="1"/>
          </p:cNvSpPr>
          <p:nvPr>
            <p:custDataLst>
              <p:tags r:id="rId5"/>
            </p:custDataLst>
          </p:nvPr>
        </p:nvSpPr>
        <p:spPr bwMode="auto">
          <a:xfrm>
            <a:off x="7162800" y="3962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0x004010c4</a:t>
            </a:r>
            <a:endParaRPr lang="en-US" sz="2400" dirty="0">
              <a:solidFill>
                <a:schemeClr val="tx2"/>
              </a:solidFill>
              <a:latin typeface="Source Sans Pro" panose="020B0503030403020204"/>
            </a:endParaRPr>
          </a:p>
        </p:txBody>
      </p:sp>
      <p:sp>
        <p:nvSpPr>
          <p:cNvPr id="11" name="Rectangle 10"/>
          <p:cNvSpPr>
            <a:spLocks noChangeArrowheads="1"/>
          </p:cNvSpPr>
          <p:nvPr>
            <p:custDataLst>
              <p:tags r:id="rId6"/>
            </p:custDataLst>
          </p:nvPr>
        </p:nvSpPr>
        <p:spPr bwMode="auto">
          <a:xfrm>
            <a:off x="7162800" y="4724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12" name="Rectangle 7"/>
          <p:cNvSpPr>
            <a:spLocks noChangeArrowheads="1"/>
          </p:cNvSpPr>
          <p:nvPr>
            <p:custDataLst>
              <p:tags r:id="rId7"/>
            </p:custDataLst>
          </p:nvPr>
        </p:nvSpPr>
        <p:spPr bwMode="auto">
          <a:xfrm>
            <a:off x="7162800" y="3200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13" name="Rectangle 7"/>
          <p:cNvSpPr>
            <a:spLocks noChangeArrowheads="1"/>
          </p:cNvSpPr>
          <p:nvPr>
            <p:custDataLst>
              <p:tags r:id="rId8"/>
            </p:custDataLst>
          </p:nvPr>
        </p:nvSpPr>
        <p:spPr bwMode="auto">
          <a:xfrm>
            <a:off x="7162800" y="205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0x7FFFFFF4</a:t>
            </a:r>
            <a:endParaRPr lang="en-US" sz="2400" dirty="0">
              <a:solidFill>
                <a:schemeClr val="tx2"/>
              </a:solidFill>
              <a:latin typeface="Source Sans Pro" panose="020B0503030403020204"/>
            </a:endParaRPr>
          </a:p>
        </p:txBody>
      </p:sp>
      <p:sp>
        <p:nvSpPr>
          <p:cNvPr id="14" name="Rectangle 7"/>
          <p:cNvSpPr>
            <a:spLocks noChangeArrowheads="1"/>
          </p:cNvSpPr>
          <p:nvPr>
            <p:custDataLst>
              <p:tags r:id="rId9"/>
            </p:custDataLst>
          </p:nvPr>
        </p:nvSpPr>
        <p:spPr bwMode="auto">
          <a:xfrm>
            <a:off x="7162800" y="243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15" name="Rectangle 14"/>
          <p:cNvSpPr>
            <a:spLocks noChangeArrowheads="1"/>
          </p:cNvSpPr>
          <p:nvPr>
            <p:custDataLst>
              <p:tags r:id="rId10"/>
            </p:custDataLst>
          </p:nvPr>
        </p:nvSpPr>
        <p:spPr bwMode="auto">
          <a:xfrm>
            <a:off x="7162800" y="2819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16" name="Rectangle 7"/>
          <p:cNvSpPr>
            <a:spLocks noChangeArrowheads="1"/>
          </p:cNvSpPr>
          <p:nvPr>
            <p:custDataLst>
              <p:tags r:id="rId11"/>
            </p:custDataLst>
          </p:nvPr>
        </p:nvSpPr>
        <p:spPr bwMode="auto">
          <a:xfrm>
            <a:off x="7162800" y="167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0x0040010c</a:t>
            </a:r>
            <a:endParaRPr lang="en-US" sz="2400" dirty="0">
              <a:solidFill>
                <a:schemeClr val="tx2"/>
              </a:solidFill>
              <a:latin typeface="Source Sans Pro" panose="020B0503030403020204"/>
            </a:endParaRPr>
          </a:p>
        </p:txBody>
      </p:sp>
      <p:sp>
        <p:nvSpPr>
          <p:cNvPr id="17" name="Rectangle 7"/>
          <p:cNvSpPr>
            <a:spLocks noChangeArrowheads="1"/>
          </p:cNvSpPr>
          <p:nvPr>
            <p:custDataLst>
              <p:tags r:id="rId12"/>
            </p:custDataLst>
          </p:nvPr>
        </p:nvSpPr>
        <p:spPr bwMode="auto">
          <a:xfrm>
            <a:off x="7162800" y="548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0x00000015</a:t>
            </a:r>
            <a:endParaRPr lang="en-US" sz="2400" dirty="0">
              <a:solidFill>
                <a:schemeClr val="tx2"/>
              </a:solidFill>
              <a:latin typeface="Source Sans Pro" panose="020B0503030403020204"/>
            </a:endParaRPr>
          </a:p>
        </p:txBody>
      </p:sp>
      <p:sp>
        <p:nvSpPr>
          <p:cNvPr id="18" name="Rectangle 7"/>
          <p:cNvSpPr>
            <a:spLocks noChangeArrowheads="1"/>
          </p:cNvSpPr>
          <p:nvPr>
            <p:custDataLst>
              <p:tags r:id="rId13"/>
            </p:custDataLst>
          </p:nvPr>
        </p:nvSpPr>
        <p:spPr bwMode="auto">
          <a:xfrm>
            <a:off x="7162800" y="586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0x10000004</a:t>
            </a:r>
            <a:endParaRPr lang="en-US" sz="2400" dirty="0">
              <a:solidFill>
                <a:schemeClr val="tx2"/>
              </a:solidFill>
              <a:latin typeface="Source Sans Pro" panose="020B0503030403020204"/>
            </a:endParaRPr>
          </a:p>
        </p:txBody>
      </p:sp>
      <p:sp>
        <p:nvSpPr>
          <p:cNvPr id="19" name="Rectangle 18"/>
          <p:cNvSpPr>
            <a:spLocks noChangeArrowheads="1"/>
          </p:cNvSpPr>
          <p:nvPr>
            <p:custDataLst>
              <p:tags r:id="rId14"/>
            </p:custDataLst>
          </p:nvPr>
        </p:nvSpPr>
        <p:spPr bwMode="auto">
          <a:xfrm>
            <a:off x="7162800" y="624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0x00401090</a:t>
            </a:r>
            <a:endParaRPr lang="en-US" sz="2400" dirty="0">
              <a:solidFill>
                <a:schemeClr val="tx2"/>
              </a:solidFill>
              <a:latin typeface="Source Sans Pro" panose="020B0503030403020204"/>
            </a:endParaRPr>
          </a:p>
        </p:txBody>
      </p:sp>
      <p:sp>
        <p:nvSpPr>
          <p:cNvPr id="20" name="Rectangle 7"/>
          <p:cNvSpPr>
            <a:spLocks noChangeArrowheads="1"/>
          </p:cNvSpPr>
          <p:nvPr>
            <p:custDataLst>
              <p:tags r:id="rId15"/>
            </p:custDataLst>
          </p:nvPr>
        </p:nvSpPr>
        <p:spPr bwMode="auto">
          <a:xfrm>
            <a:off x="7162800" y="510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21" name="Rectangle 7"/>
          <p:cNvSpPr>
            <a:spLocks noChangeArrowheads="1"/>
          </p:cNvSpPr>
          <p:nvPr>
            <p:custDataLst>
              <p:tags r:id="rId16"/>
            </p:custDataLst>
          </p:nvPr>
        </p:nvSpPr>
        <p:spPr bwMode="auto">
          <a:xfrm>
            <a:off x="7162800" y="129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0x00000000</a:t>
            </a:r>
            <a:endParaRPr lang="en-US" sz="2400" dirty="0">
              <a:solidFill>
                <a:schemeClr val="tx2"/>
              </a:solidFill>
              <a:latin typeface="Source Sans Pro" panose="020B0503030403020204"/>
            </a:endParaRPr>
          </a:p>
        </p:txBody>
      </p:sp>
      <p:sp>
        <p:nvSpPr>
          <p:cNvPr id="22" name="Rectangle 21"/>
          <p:cNvSpPr/>
          <p:nvPr>
            <p:custDataLst>
              <p:tags r:id="rId17"/>
            </p:custDataLst>
          </p:nvPr>
        </p:nvSpPr>
        <p:spPr>
          <a:xfrm>
            <a:off x="4648200" y="685800"/>
            <a:ext cx="2286000" cy="1600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r>
              <a:rPr lang="en-US" sz="2000" dirty="0" smtClean="0">
                <a:solidFill>
                  <a:schemeClr val="tx2"/>
                </a:solidFill>
                <a:latin typeface="Source Sans Pro" panose="020B0503030403020204"/>
              </a:rPr>
              <a:t>CPU:</a:t>
            </a:r>
          </a:p>
          <a:p>
            <a:r>
              <a:rPr lang="en-US" sz="2000" dirty="0" smtClean="0">
                <a:solidFill>
                  <a:schemeClr val="tx2"/>
                </a:solidFill>
                <a:latin typeface="Source Sans Pro" panose="020B0503030403020204"/>
              </a:rPr>
              <a:t>$pc=0x004003C0</a:t>
            </a:r>
          </a:p>
          <a:p>
            <a:r>
              <a:rPr lang="en-US" sz="2000" dirty="0" smtClean="0">
                <a:solidFill>
                  <a:schemeClr val="tx2"/>
                </a:solidFill>
                <a:latin typeface="Source Sans Pro" panose="020B0503030403020204"/>
              </a:rPr>
              <a:t>$sp=0x7FFFFFAC</a:t>
            </a:r>
          </a:p>
          <a:p>
            <a:r>
              <a:rPr lang="en-US" sz="2000" dirty="0" smtClean="0">
                <a:solidFill>
                  <a:schemeClr val="tx2"/>
                </a:solidFill>
                <a:latin typeface="Source Sans Pro" panose="020B0503030403020204"/>
              </a:rPr>
              <a:t>$</a:t>
            </a:r>
            <a:r>
              <a:rPr lang="en-US" sz="2000" dirty="0" err="1" smtClean="0">
                <a:solidFill>
                  <a:schemeClr val="tx2"/>
                </a:solidFill>
                <a:latin typeface="Source Sans Pro" panose="020B0503030403020204"/>
              </a:rPr>
              <a:t>ra</a:t>
            </a:r>
            <a:r>
              <a:rPr lang="en-US" sz="2000" dirty="0" smtClean="0">
                <a:solidFill>
                  <a:schemeClr val="tx2"/>
                </a:solidFill>
                <a:latin typeface="Source Sans Pro" panose="020B0503030403020204"/>
              </a:rPr>
              <a:t>=0x00401090</a:t>
            </a:r>
            <a:endParaRPr lang="en-US" sz="2000" dirty="0">
              <a:solidFill>
                <a:schemeClr val="tx2"/>
              </a:solidFill>
              <a:latin typeface="Source Sans Pro" panose="020B0503030403020204"/>
            </a:endParaRPr>
          </a:p>
        </p:txBody>
      </p:sp>
      <p:sp>
        <p:nvSpPr>
          <p:cNvPr id="23" name="TextBox 22"/>
          <p:cNvSpPr txBox="1"/>
          <p:nvPr>
            <p:custDataLst>
              <p:tags r:id="rId18"/>
            </p:custDataLst>
          </p:nvPr>
        </p:nvSpPr>
        <p:spPr>
          <a:xfrm>
            <a:off x="5734400" y="5867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0x7FFFFFB0</a:t>
            </a:r>
          </a:p>
        </p:txBody>
      </p:sp>
      <p:sp>
        <p:nvSpPr>
          <p:cNvPr id="24" name="TextBox 23"/>
          <p:cNvSpPr txBox="1"/>
          <p:nvPr>
            <p:custDataLst>
              <p:tags r:id="rId19"/>
            </p:custDataLst>
          </p:nvPr>
        </p:nvSpPr>
        <p:spPr>
          <a:xfrm>
            <a:off x="228600" y="2514600"/>
            <a:ext cx="3352800" cy="4419600"/>
          </a:xfrm>
          <a:prstGeom prst="rect">
            <a:avLst/>
          </a:prstGeom>
          <a:noFill/>
        </p:spPr>
        <p:txBody>
          <a:bodyPr wrap="none" lIns="0" tIns="0" rIns="0" bIns="0" rtlCol="0">
            <a:noAutofit/>
          </a:bodyPr>
          <a:lstStyle/>
          <a:p>
            <a:pPr>
              <a:lnSpc>
                <a:spcPct val="130000"/>
              </a:lnSpc>
            </a:pPr>
            <a:r>
              <a:rPr lang="en-US" sz="2800" dirty="0" smtClean="0">
                <a:solidFill>
                  <a:schemeClr val="tx2"/>
                </a:solidFill>
                <a:latin typeface="Source Sans Pro" panose="020B0503030403020204"/>
              </a:rPr>
              <a:t>What </a:t>
            </a:r>
            <a:r>
              <a:rPr lang="en-US" sz="2800" dirty="0" err="1" smtClean="0">
                <a:solidFill>
                  <a:schemeClr val="tx2"/>
                </a:solidFill>
                <a:latin typeface="Source Sans Pro" panose="020B0503030403020204"/>
              </a:rPr>
              <a:t>func</a:t>
            </a:r>
            <a:r>
              <a:rPr lang="en-US" sz="2800" dirty="0" smtClean="0">
                <a:solidFill>
                  <a:schemeClr val="tx2"/>
                </a:solidFill>
                <a:latin typeface="Source Sans Pro" panose="020B0503030403020204"/>
              </a:rPr>
              <a:t> is running?</a:t>
            </a:r>
          </a:p>
          <a:p>
            <a:pPr>
              <a:lnSpc>
                <a:spcPct val="130000"/>
              </a:lnSpc>
            </a:pPr>
            <a:r>
              <a:rPr lang="en-US" sz="2800" dirty="0" smtClean="0">
                <a:solidFill>
                  <a:schemeClr val="tx2"/>
                </a:solidFill>
                <a:latin typeface="Source Sans Pro" panose="020B0503030403020204"/>
              </a:rPr>
              <a:t>Who called it?</a:t>
            </a:r>
          </a:p>
          <a:p>
            <a:pPr>
              <a:lnSpc>
                <a:spcPct val="130000"/>
              </a:lnSpc>
            </a:pPr>
            <a:r>
              <a:rPr lang="en-US" sz="2800" dirty="0" smtClean="0">
                <a:solidFill>
                  <a:schemeClr val="tx2"/>
                </a:solidFill>
                <a:latin typeface="Source Sans Pro" panose="020B0503030403020204"/>
              </a:rPr>
              <a:t>Has it called anything?</a:t>
            </a:r>
          </a:p>
          <a:p>
            <a:pPr>
              <a:lnSpc>
                <a:spcPct val="130000"/>
              </a:lnSpc>
            </a:pPr>
            <a:r>
              <a:rPr lang="en-US" sz="2800" dirty="0" smtClean="0">
                <a:solidFill>
                  <a:schemeClr val="tx2"/>
                </a:solidFill>
                <a:latin typeface="Source Sans Pro" panose="020B0503030403020204"/>
              </a:rPr>
              <a:t>Will it?</a:t>
            </a:r>
          </a:p>
          <a:p>
            <a:pPr>
              <a:lnSpc>
                <a:spcPct val="130000"/>
              </a:lnSpc>
            </a:pPr>
            <a:r>
              <a:rPr lang="en-US" sz="2800" dirty="0" err="1" smtClean="0">
                <a:solidFill>
                  <a:schemeClr val="tx2"/>
                </a:solidFill>
                <a:latin typeface="Source Sans Pro" panose="020B0503030403020204"/>
              </a:rPr>
              <a:t>Args</a:t>
            </a:r>
            <a:r>
              <a:rPr lang="en-US" sz="2800" dirty="0" smtClean="0">
                <a:solidFill>
                  <a:schemeClr val="tx2"/>
                </a:solidFill>
                <a:latin typeface="Source Sans Pro" panose="020B0503030403020204"/>
              </a:rPr>
              <a:t>?</a:t>
            </a:r>
          </a:p>
          <a:p>
            <a:pPr>
              <a:lnSpc>
                <a:spcPct val="130000"/>
              </a:lnSpc>
            </a:pPr>
            <a:r>
              <a:rPr lang="en-US" sz="2800" dirty="0" smtClean="0">
                <a:solidFill>
                  <a:schemeClr val="tx2"/>
                </a:solidFill>
                <a:latin typeface="Source Sans Pro" panose="020B0503030403020204"/>
              </a:rPr>
              <a:t>Stack depth?</a:t>
            </a:r>
          </a:p>
          <a:p>
            <a:pPr>
              <a:lnSpc>
                <a:spcPct val="130000"/>
              </a:lnSpc>
            </a:pPr>
            <a:r>
              <a:rPr lang="en-US" sz="2800" dirty="0" smtClean="0">
                <a:solidFill>
                  <a:schemeClr val="tx2"/>
                </a:solidFill>
                <a:latin typeface="Source Sans Pro" panose="020B0503030403020204"/>
              </a:rPr>
              <a:t>Call trace?</a:t>
            </a:r>
          </a:p>
        </p:txBody>
      </p:sp>
      <p:sp>
        <p:nvSpPr>
          <p:cNvPr id="25" name="Rectangle 24"/>
          <p:cNvSpPr>
            <a:spLocks noChangeArrowheads="1"/>
          </p:cNvSpPr>
          <p:nvPr>
            <p:custDataLst>
              <p:tags r:id="rId20"/>
            </p:custDataLst>
          </p:nvPr>
        </p:nvSpPr>
        <p:spPr bwMode="auto">
          <a:xfrm>
            <a:off x="7162800" y="4343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tx2"/>
                </a:solidFill>
                <a:latin typeface="Source Sans Pro" panose="020B0503030403020204"/>
              </a:rPr>
              <a:t>0x7FFFFFDC</a:t>
            </a:r>
            <a:endParaRPr lang="en-US" sz="2400" dirty="0">
              <a:solidFill>
                <a:schemeClr val="tx2"/>
              </a:solidFill>
              <a:latin typeface="Source Sans Pro" panose="020B0503030403020204"/>
            </a:endParaRPr>
          </a:p>
        </p:txBody>
      </p:sp>
      <p:sp>
        <p:nvSpPr>
          <p:cNvPr id="26" name="TextBox 25"/>
          <p:cNvSpPr txBox="1"/>
          <p:nvPr/>
        </p:nvSpPr>
        <p:spPr>
          <a:xfrm>
            <a:off x="3581400" y="2600980"/>
            <a:ext cx="995657" cy="523220"/>
          </a:xfrm>
          <a:prstGeom prst="rect">
            <a:avLst/>
          </a:prstGeom>
          <a:noFill/>
        </p:spPr>
        <p:txBody>
          <a:bodyPr wrap="none" rtlCol="0">
            <a:spAutoFit/>
          </a:bodyPr>
          <a:lstStyle/>
          <a:p>
            <a:r>
              <a:rPr lang="en-US" sz="2800" dirty="0" err="1" smtClean="0">
                <a:solidFill>
                  <a:schemeClr val="accent1"/>
                </a:solidFill>
                <a:latin typeface="Source Sans Pro" panose="020B0503030403020204"/>
              </a:rPr>
              <a:t>printf</a:t>
            </a:r>
            <a:endParaRPr lang="en-US" sz="2800" dirty="0">
              <a:solidFill>
                <a:schemeClr val="accent1"/>
              </a:solidFill>
              <a:latin typeface="Source Sans Pro" panose="020B0503030403020204"/>
            </a:endParaRPr>
          </a:p>
        </p:txBody>
      </p:sp>
      <p:sp>
        <p:nvSpPr>
          <p:cNvPr id="27" name="TextBox 26"/>
          <p:cNvSpPr txBox="1"/>
          <p:nvPr/>
        </p:nvSpPr>
        <p:spPr>
          <a:xfrm>
            <a:off x="2362200" y="3058180"/>
            <a:ext cx="1184940" cy="523220"/>
          </a:xfrm>
          <a:prstGeom prst="rect">
            <a:avLst/>
          </a:prstGeom>
          <a:noFill/>
        </p:spPr>
        <p:txBody>
          <a:bodyPr wrap="none" rtlCol="0">
            <a:spAutoFit/>
          </a:bodyPr>
          <a:lstStyle/>
          <a:p>
            <a:r>
              <a:rPr lang="en-US" sz="2800" dirty="0" err="1" smtClean="0">
                <a:solidFill>
                  <a:schemeClr val="accent1"/>
                </a:solidFill>
                <a:latin typeface="Source Sans Pro" panose="020B0503030403020204"/>
              </a:rPr>
              <a:t>vnorm</a:t>
            </a:r>
            <a:endParaRPr lang="en-US" sz="2800" dirty="0">
              <a:solidFill>
                <a:schemeClr val="accent1"/>
              </a:solidFill>
              <a:latin typeface="Source Sans Pro" panose="020B0503030403020204"/>
            </a:endParaRPr>
          </a:p>
        </p:txBody>
      </p:sp>
      <p:sp>
        <p:nvSpPr>
          <p:cNvPr id="28" name="TextBox 27"/>
          <p:cNvSpPr txBox="1"/>
          <p:nvPr/>
        </p:nvSpPr>
        <p:spPr>
          <a:xfrm>
            <a:off x="3745891" y="3629680"/>
            <a:ext cx="58541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no</a:t>
            </a:r>
            <a:endParaRPr lang="en-US" sz="2800" dirty="0">
              <a:solidFill>
                <a:schemeClr val="accent1"/>
              </a:solidFill>
              <a:latin typeface="Source Sans Pro" panose="020B0503030403020204"/>
            </a:endParaRPr>
          </a:p>
        </p:txBody>
      </p:sp>
      <p:sp>
        <p:nvSpPr>
          <p:cNvPr id="29" name="TextBox 28"/>
          <p:cNvSpPr txBox="1"/>
          <p:nvPr/>
        </p:nvSpPr>
        <p:spPr>
          <a:xfrm>
            <a:off x="1209021" y="4180114"/>
            <a:ext cx="58541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no</a:t>
            </a:r>
            <a:endParaRPr lang="en-US" sz="2800" dirty="0">
              <a:solidFill>
                <a:schemeClr val="accent1"/>
              </a:solidFill>
              <a:latin typeface="Source Sans Pro" panose="020B0503030403020204"/>
            </a:endParaRPr>
          </a:p>
        </p:txBody>
      </p:sp>
      <p:sp>
        <p:nvSpPr>
          <p:cNvPr id="30" name="TextBox 29"/>
          <p:cNvSpPr txBox="1"/>
          <p:nvPr/>
        </p:nvSpPr>
        <p:spPr>
          <a:xfrm>
            <a:off x="1771996" y="5796290"/>
            <a:ext cx="3821880" cy="523220"/>
          </a:xfrm>
          <a:prstGeom prst="rect">
            <a:avLst/>
          </a:prstGeom>
          <a:noFill/>
        </p:spPr>
        <p:txBody>
          <a:bodyPr wrap="none" rtlCol="0">
            <a:spAutoFit/>
          </a:bodyPr>
          <a:lstStyle/>
          <a:p>
            <a:r>
              <a:rPr lang="en-US" sz="2800" dirty="0" err="1" smtClean="0">
                <a:solidFill>
                  <a:schemeClr val="accent1"/>
                </a:solidFill>
                <a:latin typeface="Source Sans Pro" panose="020B0503030403020204"/>
              </a:rPr>
              <a:t>printf</a:t>
            </a:r>
            <a:r>
              <a:rPr lang="en-US" sz="2800" dirty="0" smtClean="0">
                <a:solidFill>
                  <a:schemeClr val="accent1"/>
                </a:solidFill>
                <a:latin typeface="Source Sans Pro" panose="020B0503030403020204"/>
              </a:rPr>
              <a:t>, </a:t>
            </a:r>
            <a:r>
              <a:rPr lang="en-US" sz="2800" dirty="0" err="1" smtClean="0">
                <a:solidFill>
                  <a:schemeClr val="accent1"/>
                </a:solidFill>
                <a:latin typeface="Source Sans Pro" panose="020B0503030403020204"/>
              </a:rPr>
              <a:t>vnorm</a:t>
            </a:r>
            <a:r>
              <a:rPr lang="en-US" sz="2800" dirty="0" smtClean="0">
                <a:solidFill>
                  <a:schemeClr val="accent1"/>
                </a:solidFill>
                <a:latin typeface="Source Sans Pro" panose="020B0503030403020204"/>
              </a:rPr>
              <a:t>, main, </a:t>
            </a:r>
            <a:r>
              <a:rPr lang="en-US" sz="2800" dirty="0" err="1" smtClean="0">
                <a:solidFill>
                  <a:schemeClr val="accent1"/>
                </a:solidFill>
                <a:latin typeface="Source Sans Pro" panose="020B0503030403020204"/>
              </a:rPr>
              <a:t>init</a:t>
            </a:r>
            <a:endParaRPr lang="en-US" sz="2800" dirty="0">
              <a:solidFill>
                <a:schemeClr val="accent1"/>
              </a:solidFill>
              <a:latin typeface="Source Sans Pro" panose="020B0503030403020204"/>
            </a:endParaRPr>
          </a:p>
        </p:txBody>
      </p:sp>
      <p:sp>
        <p:nvSpPr>
          <p:cNvPr id="31" name="TextBox 30"/>
          <p:cNvSpPr txBox="1"/>
          <p:nvPr/>
        </p:nvSpPr>
        <p:spPr>
          <a:xfrm>
            <a:off x="1066800" y="4810780"/>
            <a:ext cx="2424062"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Str1 and 0x15</a:t>
            </a:r>
            <a:endParaRPr lang="en-US" sz="2800" dirty="0">
              <a:solidFill>
                <a:schemeClr val="accent1"/>
              </a:solidFill>
              <a:latin typeface="Source Sans Pro" panose="020B0503030403020204"/>
            </a:endParaRPr>
          </a:p>
        </p:txBody>
      </p:sp>
      <p:sp>
        <p:nvSpPr>
          <p:cNvPr id="32" name="TextBox 31"/>
          <p:cNvSpPr txBox="1"/>
          <p:nvPr/>
        </p:nvSpPr>
        <p:spPr>
          <a:xfrm>
            <a:off x="2245473" y="5300990"/>
            <a:ext cx="385042" cy="523220"/>
          </a:xfrm>
          <a:prstGeom prst="rect">
            <a:avLst/>
          </a:prstGeom>
          <a:noFill/>
        </p:spPr>
        <p:txBody>
          <a:bodyPr wrap="none" rtlCol="0">
            <a:spAutoFit/>
          </a:bodyPr>
          <a:lstStyle/>
          <a:p>
            <a:r>
              <a:rPr lang="en-US" sz="2800" dirty="0">
                <a:solidFill>
                  <a:schemeClr val="accent1"/>
                </a:solidFill>
                <a:latin typeface="Source Sans Pro" panose="020B0503030403020204"/>
              </a:rPr>
              <a:t>4</a:t>
            </a:r>
          </a:p>
        </p:txBody>
      </p:sp>
      <p:sp>
        <p:nvSpPr>
          <p:cNvPr id="33" name="TextBox 32"/>
          <p:cNvSpPr txBox="1"/>
          <p:nvPr>
            <p:custDataLst>
              <p:tags r:id="rId21"/>
            </p:custDataLst>
          </p:nvPr>
        </p:nvSpPr>
        <p:spPr>
          <a:xfrm>
            <a:off x="5734400" y="6248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0x7FFFFFAC</a:t>
            </a:r>
          </a:p>
        </p:txBody>
      </p:sp>
      <p:sp>
        <p:nvSpPr>
          <p:cNvPr id="34" name="Oval 33"/>
          <p:cNvSpPr/>
          <p:nvPr/>
        </p:nvSpPr>
        <p:spPr>
          <a:xfrm>
            <a:off x="7162800" y="1676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35" name="Oval 34"/>
          <p:cNvSpPr/>
          <p:nvPr/>
        </p:nvSpPr>
        <p:spPr>
          <a:xfrm>
            <a:off x="7162800" y="3962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36" name="TextBox 35"/>
          <p:cNvSpPr txBox="1"/>
          <p:nvPr>
            <p:custDataLst>
              <p:tags r:id="rId22"/>
            </p:custDataLst>
          </p:nvPr>
        </p:nvSpPr>
        <p:spPr>
          <a:xfrm>
            <a:off x="5734400" y="5486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0x7FFFFFB4</a:t>
            </a:r>
          </a:p>
        </p:txBody>
      </p:sp>
      <p:sp>
        <p:nvSpPr>
          <p:cNvPr id="37" name="TextBox 36"/>
          <p:cNvSpPr txBox="1"/>
          <p:nvPr>
            <p:custDataLst>
              <p:tags r:id="rId23"/>
            </p:custDataLst>
          </p:nvPr>
        </p:nvSpPr>
        <p:spPr>
          <a:xfrm>
            <a:off x="5734400" y="5105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0x7FFFFFB8</a:t>
            </a:r>
          </a:p>
        </p:txBody>
      </p:sp>
      <p:sp>
        <p:nvSpPr>
          <p:cNvPr id="38" name="TextBox 37"/>
          <p:cNvSpPr txBox="1"/>
          <p:nvPr>
            <p:custDataLst>
              <p:tags r:id="rId24"/>
            </p:custDataLst>
          </p:nvPr>
        </p:nvSpPr>
        <p:spPr>
          <a:xfrm>
            <a:off x="5734400" y="4724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0x7FFFFFBC</a:t>
            </a:r>
          </a:p>
        </p:txBody>
      </p:sp>
      <p:sp>
        <p:nvSpPr>
          <p:cNvPr id="39" name="TextBox 38"/>
          <p:cNvSpPr txBox="1"/>
          <p:nvPr>
            <p:custDataLst>
              <p:tags r:id="rId25"/>
            </p:custDataLst>
          </p:nvPr>
        </p:nvSpPr>
        <p:spPr>
          <a:xfrm>
            <a:off x="5734400" y="4343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0x7FFFFFC0</a:t>
            </a:r>
          </a:p>
        </p:txBody>
      </p:sp>
      <p:sp>
        <p:nvSpPr>
          <p:cNvPr id="40" name="TextBox 39"/>
          <p:cNvSpPr txBox="1"/>
          <p:nvPr>
            <p:custDataLst>
              <p:tags r:id="rId26"/>
            </p:custDataLst>
          </p:nvPr>
        </p:nvSpPr>
        <p:spPr>
          <a:xfrm>
            <a:off x="5734400" y="3962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0x7FFFFFC4</a:t>
            </a:r>
          </a:p>
        </p:txBody>
      </p:sp>
      <p:sp>
        <p:nvSpPr>
          <p:cNvPr id="41" name="TextBox 40"/>
          <p:cNvSpPr txBox="1"/>
          <p:nvPr>
            <p:custDataLst>
              <p:tags r:id="rId27"/>
            </p:custDataLst>
          </p:nvPr>
        </p:nvSpPr>
        <p:spPr>
          <a:xfrm>
            <a:off x="5734400" y="3581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0x7FFFFFC8</a:t>
            </a:r>
          </a:p>
        </p:txBody>
      </p:sp>
      <p:sp>
        <p:nvSpPr>
          <p:cNvPr id="42" name="TextBox 41"/>
          <p:cNvSpPr txBox="1"/>
          <p:nvPr>
            <p:custDataLst>
              <p:tags r:id="rId28"/>
            </p:custDataLst>
          </p:nvPr>
        </p:nvSpPr>
        <p:spPr>
          <a:xfrm>
            <a:off x="5734400" y="3200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0x7FFFFFCA</a:t>
            </a:r>
          </a:p>
        </p:txBody>
      </p:sp>
      <p:sp>
        <p:nvSpPr>
          <p:cNvPr id="43" name="TextBox 42"/>
          <p:cNvSpPr txBox="1"/>
          <p:nvPr>
            <p:custDataLst>
              <p:tags r:id="rId29"/>
            </p:custDataLst>
          </p:nvPr>
        </p:nvSpPr>
        <p:spPr>
          <a:xfrm>
            <a:off x="5734400" y="2819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0x7FFFFFD0</a:t>
            </a:r>
          </a:p>
        </p:txBody>
      </p:sp>
      <p:sp>
        <p:nvSpPr>
          <p:cNvPr id="44" name="TextBox 43"/>
          <p:cNvSpPr txBox="1"/>
          <p:nvPr>
            <p:custDataLst>
              <p:tags r:id="rId30"/>
            </p:custDataLst>
          </p:nvPr>
        </p:nvSpPr>
        <p:spPr>
          <a:xfrm>
            <a:off x="5734400" y="2438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0x7FFFFFD4</a:t>
            </a:r>
          </a:p>
        </p:txBody>
      </p:sp>
      <p:sp>
        <p:nvSpPr>
          <p:cNvPr id="45" name="TextBox 44"/>
          <p:cNvSpPr txBox="1"/>
          <p:nvPr>
            <p:custDataLst>
              <p:tags r:id="rId31"/>
            </p:custDataLst>
          </p:nvPr>
        </p:nvSpPr>
        <p:spPr>
          <a:xfrm>
            <a:off x="5791200" y="2133600"/>
            <a:ext cx="12954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       0x7       …D8</a:t>
            </a:r>
          </a:p>
        </p:txBody>
      </p:sp>
      <p:sp>
        <p:nvSpPr>
          <p:cNvPr id="46" name="TextBox 45"/>
          <p:cNvSpPr txBox="1"/>
          <p:nvPr>
            <p:custDataLst>
              <p:tags r:id="rId32"/>
            </p:custDataLst>
          </p:nvPr>
        </p:nvSpPr>
        <p:spPr>
          <a:xfrm>
            <a:off x="6858000" y="1676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DC</a:t>
            </a:r>
          </a:p>
        </p:txBody>
      </p:sp>
      <p:sp>
        <p:nvSpPr>
          <p:cNvPr id="47" name="TextBox 46"/>
          <p:cNvSpPr txBox="1"/>
          <p:nvPr>
            <p:custDataLst>
              <p:tags r:id="rId33"/>
            </p:custDataLst>
          </p:nvPr>
        </p:nvSpPr>
        <p:spPr>
          <a:xfrm>
            <a:off x="6858000" y="1295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E0</a:t>
            </a:r>
          </a:p>
        </p:txBody>
      </p:sp>
      <p:sp>
        <p:nvSpPr>
          <p:cNvPr id="48" name="Oval 47"/>
          <p:cNvSpPr/>
          <p:nvPr/>
        </p:nvSpPr>
        <p:spPr>
          <a:xfrm>
            <a:off x="7162800" y="6248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49" name="TextBox 48"/>
          <p:cNvSpPr txBox="1"/>
          <p:nvPr>
            <p:custDataLst>
              <p:tags r:id="rId34"/>
            </p:custDataLst>
          </p:nvPr>
        </p:nvSpPr>
        <p:spPr>
          <a:xfrm>
            <a:off x="7364186" y="152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Memory</a:t>
            </a:r>
          </a:p>
        </p:txBody>
      </p:sp>
      <p:sp>
        <p:nvSpPr>
          <p:cNvPr id="50" name="TextBox 49"/>
          <p:cNvSpPr txBox="1"/>
          <p:nvPr>
            <p:custDataLst>
              <p:tags r:id="rId35"/>
            </p:custDataLst>
          </p:nvPr>
        </p:nvSpPr>
        <p:spPr>
          <a:xfrm>
            <a:off x="8839200" y="1676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ra</a:t>
            </a:r>
            <a:endParaRPr lang="en-US" sz="2000" b="1" dirty="0" smtClean="0">
              <a:solidFill>
                <a:schemeClr val="accent5">
                  <a:lumMod val="60000"/>
                  <a:lumOff val="40000"/>
                </a:schemeClr>
              </a:solidFill>
              <a:latin typeface="Source Sans Pro" panose="020B0503030403020204"/>
            </a:endParaRPr>
          </a:p>
        </p:txBody>
      </p:sp>
      <p:sp>
        <p:nvSpPr>
          <p:cNvPr id="51" name="TextBox 50"/>
          <p:cNvSpPr txBox="1"/>
          <p:nvPr>
            <p:custDataLst>
              <p:tags r:id="rId36"/>
            </p:custDataLst>
          </p:nvPr>
        </p:nvSpPr>
        <p:spPr>
          <a:xfrm>
            <a:off x="8839200" y="2057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fp</a:t>
            </a:r>
            <a:endParaRPr lang="en-US" sz="2000" b="1" dirty="0" smtClean="0">
              <a:solidFill>
                <a:schemeClr val="accent5">
                  <a:lumMod val="60000"/>
                  <a:lumOff val="40000"/>
                </a:schemeClr>
              </a:solidFill>
              <a:latin typeface="Source Sans Pro" panose="020B0503030403020204"/>
            </a:endParaRPr>
          </a:p>
        </p:txBody>
      </p:sp>
      <p:sp>
        <p:nvSpPr>
          <p:cNvPr id="52" name="TextBox 51"/>
          <p:cNvSpPr txBox="1"/>
          <p:nvPr>
            <p:custDataLst>
              <p:tags r:id="rId37"/>
            </p:custDataLst>
          </p:nvPr>
        </p:nvSpPr>
        <p:spPr>
          <a:xfrm>
            <a:off x="8839200" y="2438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a3</a:t>
            </a:r>
          </a:p>
        </p:txBody>
      </p:sp>
      <p:sp>
        <p:nvSpPr>
          <p:cNvPr id="53" name="TextBox 52"/>
          <p:cNvSpPr txBox="1"/>
          <p:nvPr>
            <p:custDataLst>
              <p:tags r:id="rId38"/>
            </p:custDataLst>
          </p:nvPr>
        </p:nvSpPr>
        <p:spPr>
          <a:xfrm>
            <a:off x="8839200" y="2819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a2</a:t>
            </a:r>
          </a:p>
        </p:txBody>
      </p:sp>
      <p:sp>
        <p:nvSpPr>
          <p:cNvPr id="54" name="TextBox 53"/>
          <p:cNvSpPr txBox="1"/>
          <p:nvPr>
            <p:custDataLst>
              <p:tags r:id="rId39"/>
            </p:custDataLst>
          </p:nvPr>
        </p:nvSpPr>
        <p:spPr>
          <a:xfrm>
            <a:off x="8839200" y="3200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a1</a:t>
            </a:r>
          </a:p>
        </p:txBody>
      </p:sp>
      <p:sp>
        <p:nvSpPr>
          <p:cNvPr id="55" name="TextBox 54"/>
          <p:cNvSpPr txBox="1"/>
          <p:nvPr>
            <p:custDataLst>
              <p:tags r:id="rId40"/>
            </p:custDataLst>
          </p:nvPr>
        </p:nvSpPr>
        <p:spPr>
          <a:xfrm>
            <a:off x="8839200" y="35052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a0</a:t>
            </a:r>
          </a:p>
        </p:txBody>
      </p:sp>
      <p:sp>
        <p:nvSpPr>
          <p:cNvPr id="56" name="TextBox 55"/>
          <p:cNvSpPr txBox="1"/>
          <p:nvPr>
            <p:custDataLst>
              <p:tags r:id="rId41"/>
            </p:custDataLst>
          </p:nvPr>
        </p:nvSpPr>
        <p:spPr>
          <a:xfrm>
            <a:off x="8839200" y="3962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ra</a:t>
            </a:r>
            <a:endParaRPr lang="en-US" sz="2000" b="1" dirty="0" smtClean="0">
              <a:solidFill>
                <a:schemeClr val="accent5">
                  <a:lumMod val="60000"/>
                  <a:lumOff val="40000"/>
                </a:schemeClr>
              </a:solidFill>
              <a:latin typeface="Source Sans Pro" panose="020B0503030403020204"/>
            </a:endParaRPr>
          </a:p>
        </p:txBody>
      </p:sp>
      <p:sp>
        <p:nvSpPr>
          <p:cNvPr id="57" name="TextBox 56"/>
          <p:cNvSpPr txBox="1"/>
          <p:nvPr>
            <p:custDataLst>
              <p:tags r:id="rId42"/>
            </p:custDataLst>
          </p:nvPr>
        </p:nvSpPr>
        <p:spPr>
          <a:xfrm>
            <a:off x="8839200" y="4343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fp</a:t>
            </a:r>
            <a:endParaRPr lang="en-US" sz="2000" b="1" dirty="0" smtClean="0">
              <a:solidFill>
                <a:schemeClr val="accent5">
                  <a:lumMod val="60000"/>
                  <a:lumOff val="40000"/>
                </a:schemeClr>
              </a:solidFill>
              <a:latin typeface="Source Sans Pro" panose="020B0503030403020204"/>
            </a:endParaRPr>
          </a:p>
        </p:txBody>
      </p:sp>
      <p:sp>
        <p:nvSpPr>
          <p:cNvPr id="58" name="TextBox 57"/>
          <p:cNvSpPr txBox="1"/>
          <p:nvPr>
            <p:custDataLst>
              <p:tags r:id="rId43"/>
            </p:custDataLst>
          </p:nvPr>
        </p:nvSpPr>
        <p:spPr>
          <a:xfrm>
            <a:off x="8839200" y="4724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a3</a:t>
            </a:r>
          </a:p>
        </p:txBody>
      </p:sp>
      <p:sp>
        <p:nvSpPr>
          <p:cNvPr id="59" name="TextBox 58"/>
          <p:cNvSpPr txBox="1"/>
          <p:nvPr>
            <p:custDataLst>
              <p:tags r:id="rId44"/>
            </p:custDataLst>
          </p:nvPr>
        </p:nvSpPr>
        <p:spPr>
          <a:xfrm>
            <a:off x="8839200" y="5105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a2</a:t>
            </a:r>
          </a:p>
        </p:txBody>
      </p:sp>
      <p:sp>
        <p:nvSpPr>
          <p:cNvPr id="60" name="TextBox 59"/>
          <p:cNvSpPr txBox="1"/>
          <p:nvPr>
            <p:custDataLst>
              <p:tags r:id="rId45"/>
            </p:custDataLst>
          </p:nvPr>
        </p:nvSpPr>
        <p:spPr>
          <a:xfrm>
            <a:off x="8839200" y="5486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a1</a:t>
            </a:r>
          </a:p>
        </p:txBody>
      </p:sp>
      <p:sp>
        <p:nvSpPr>
          <p:cNvPr id="61" name="TextBox 60"/>
          <p:cNvSpPr txBox="1"/>
          <p:nvPr>
            <p:custDataLst>
              <p:tags r:id="rId46"/>
            </p:custDataLst>
          </p:nvPr>
        </p:nvSpPr>
        <p:spPr>
          <a:xfrm>
            <a:off x="8839200" y="5867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a0</a:t>
            </a:r>
          </a:p>
        </p:txBody>
      </p:sp>
      <p:sp>
        <p:nvSpPr>
          <p:cNvPr id="62" name="TextBox 61"/>
          <p:cNvSpPr txBox="1"/>
          <p:nvPr>
            <p:custDataLst>
              <p:tags r:id="rId47"/>
            </p:custDataLst>
          </p:nvPr>
        </p:nvSpPr>
        <p:spPr>
          <a:xfrm>
            <a:off x="8839200" y="1295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a0</a:t>
            </a:r>
          </a:p>
        </p:txBody>
      </p:sp>
      <p:sp>
        <p:nvSpPr>
          <p:cNvPr id="63" name="TextBox 62"/>
          <p:cNvSpPr txBox="1"/>
          <p:nvPr>
            <p:custDataLst>
              <p:tags r:id="rId48"/>
            </p:custDataLst>
          </p:nvPr>
        </p:nvSpPr>
        <p:spPr>
          <a:xfrm>
            <a:off x="8839200" y="6248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ra</a:t>
            </a:r>
            <a:endParaRPr lang="en-US" sz="2000" b="1" dirty="0" smtClean="0">
              <a:solidFill>
                <a:schemeClr val="accent5">
                  <a:lumMod val="60000"/>
                  <a:lumOff val="40000"/>
                </a:schemeClr>
              </a:solidFill>
              <a:latin typeface="Source Sans Pro" panose="020B0503030403020204"/>
            </a:endParaRPr>
          </a:p>
        </p:txBody>
      </p:sp>
      <p:sp>
        <p:nvSpPr>
          <p:cNvPr id="64" name="TextBox 63"/>
          <p:cNvSpPr txBox="1"/>
          <p:nvPr>
            <p:custDataLst>
              <p:tags r:id="rId49"/>
            </p:custDataLst>
          </p:nvPr>
        </p:nvSpPr>
        <p:spPr>
          <a:xfrm>
            <a:off x="6858000" y="9906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E4</a:t>
            </a:r>
          </a:p>
        </p:txBody>
      </p:sp>
      <p:sp>
        <p:nvSpPr>
          <p:cNvPr id="65" name="TextBox 64"/>
          <p:cNvSpPr txBox="1"/>
          <p:nvPr>
            <p:custDataLst>
              <p:tags r:id="rId50"/>
            </p:custDataLst>
          </p:nvPr>
        </p:nvSpPr>
        <p:spPr>
          <a:xfrm>
            <a:off x="6858000" y="7620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E8</a:t>
            </a:r>
          </a:p>
        </p:txBody>
      </p:sp>
      <p:sp>
        <p:nvSpPr>
          <p:cNvPr id="66" name="TextBox 65"/>
          <p:cNvSpPr txBox="1"/>
          <p:nvPr>
            <p:custDataLst>
              <p:tags r:id="rId51"/>
            </p:custDataLst>
          </p:nvPr>
        </p:nvSpPr>
        <p:spPr>
          <a:xfrm>
            <a:off x="6858000" y="533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EA</a:t>
            </a:r>
          </a:p>
        </p:txBody>
      </p:sp>
      <p:sp>
        <p:nvSpPr>
          <p:cNvPr id="67" name="TextBox 66"/>
          <p:cNvSpPr txBox="1"/>
          <p:nvPr>
            <p:custDataLst>
              <p:tags r:id="rId52"/>
            </p:custDataLst>
          </p:nvPr>
        </p:nvSpPr>
        <p:spPr>
          <a:xfrm>
            <a:off x="6858000" y="3048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…F0</a:t>
            </a:r>
          </a:p>
        </p:txBody>
      </p:sp>
      <p:sp>
        <p:nvSpPr>
          <p:cNvPr id="68" name="TextBox 67"/>
          <p:cNvSpPr txBox="1"/>
          <p:nvPr>
            <p:custDataLst>
              <p:tags r:id="rId53"/>
            </p:custDataLst>
          </p:nvPr>
        </p:nvSpPr>
        <p:spPr>
          <a:xfrm>
            <a:off x="6858000" y="762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latin typeface="Source Sans Pro" panose="020B0503030403020204"/>
              </a:rPr>
              <a:t>…F4</a:t>
            </a:r>
          </a:p>
        </p:txBody>
      </p:sp>
      <p:sp>
        <p:nvSpPr>
          <p:cNvPr id="69" name="TextBox 68"/>
          <p:cNvSpPr txBox="1"/>
          <p:nvPr>
            <p:custDataLst>
              <p:tags r:id="rId54"/>
            </p:custDataLst>
          </p:nvPr>
        </p:nvSpPr>
        <p:spPr>
          <a:xfrm>
            <a:off x="8839200" y="9906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a1</a:t>
            </a:r>
          </a:p>
        </p:txBody>
      </p:sp>
      <p:sp>
        <p:nvSpPr>
          <p:cNvPr id="70" name="TextBox 69"/>
          <p:cNvSpPr txBox="1"/>
          <p:nvPr>
            <p:custDataLst>
              <p:tags r:id="rId55"/>
            </p:custDataLst>
          </p:nvPr>
        </p:nvSpPr>
        <p:spPr>
          <a:xfrm>
            <a:off x="8839200" y="7620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a2</a:t>
            </a:r>
          </a:p>
        </p:txBody>
      </p:sp>
      <p:sp>
        <p:nvSpPr>
          <p:cNvPr id="71" name="TextBox 70"/>
          <p:cNvSpPr txBox="1"/>
          <p:nvPr>
            <p:custDataLst>
              <p:tags r:id="rId56"/>
            </p:custDataLst>
          </p:nvPr>
        </p:nvSpPr>
        <p:spPr>
          <a:xfrm>
            <a:off x="8839200" y="533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latin typeface="Source Sans Pro" panose="020B0503030403020204"/>
              </a:rPr>
              <a:t>a3</a:t>
            </a:r>
          </a:p>
        </p:txBody>
      </p:sp>
      <p:sp>
        <p:nvSpPr>
          <p:cNvPr id="72" name="TextBox 71"/>
          <p:cNvSpPr txBox="1"/>
          <p:nvPr>
            <p:custDataLst>
              <p:tags r:id="rId57"/>
            </p:custDataLst>
          </p:nvPr>
        </p:nvSpPr>
        <p:spPr>
          <a:xfrm>
            <a:off x="8839200" y="3048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fp</a:t>
            </a:r>
            <a:endParaRPr lang="en-US" sz="2000" b="1" dirty="0" smtClean="0">
              <a:solidFill>
                <a:schemeClr val="accent5">
                  <a:lumMod val="60000"/>
                  <a:lumOff val="40000"/>
                </a:schemeClr>
              </a:solidFill>
              <a:latin typeface="Source Sans Pro" panose="020B0503030403020204"/>
            </a:endParaRPr>
          </a:p>
        </p:txBody>
      </p:sp>
      <p:sp>
        <p:nvSpPr>
          <p:cNvPr id="73" name="TextBox 72"/>
          <p:cNvSpPr txBox="1"/>
          <p:nvPr>
            <p:custDataLst>
              <p:tags r:id="rId58"/>
            </p:custDataLst>
          </p:nvPr>
        </p:nvSpPr>
        <p:spPr>
          <a:xfrm>
            <a:off x="8839200" y="762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latin typeface="Source Sans Pro" panose="020B0503030403020204"/>
              </a:rPr>
              <a:t>ra</a:t>
            </a:r>
            <a:endParaRPr lang="en-US" sz="2000" b="1" dirty="0" smtClean="0">
              <a:solidFill>
                <a:schemeClr val="accent5">
                  <a:lumMod val="60000"/>
                  <a:lumOff val="40000"/>
                </a:schemeClr>
              </a:solidFill>
              <a:latin typeface="Source Sans Pro" panose="020B0503030403020204"/>
            </a:endParaRPr>
          </a:p>
        </p:txBody>
      </p:sp>
      <p:sp>
        <p:nvSpPr>
          <p:cNvPr id="74" name="Oval 73"/>
          <p:cNvSpPr/>
          <p:nvPr/>
        </p:nvSpPr>
        <p:spPr>
          <a:xfrm>
            <a:off x="4724400" y="1485900"/>
            <a:ext cx="2209800" cy="28569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latin typeface="Source Sans Pro" panose="020B0503030403020204"/>
            </a:endParaRPr>
          </a:p>
        </p:txBody>
      </p:sp>
      <p:sp>
        <p:nvSpPr>
          <p:cNvPr id="75" name="Freeform 74"/>
          <p:cNvSpPr/>
          <p:nvPr/>
        </p:nvSpPr>
        <p:spPr>
          <a:xfrm>
            <a:off x="5192486" y="1845129"/>
            <a:ext cx="636814" cy="4555671"/>
          </a:xfrm>
          <a:custGeom>
            <a:avLst/>
            <a:gdLst>
              <a:gd name="connsiteX0" fmla="*/ 0 w 636814"/>
              <a:gd name="connsiteY0" fmla="*/ 0 h 4833257"/>
              <a:gd name="connsiteX1" fmla="*/ 195943 w 636814"/>
              <a:gd name="connsiteY1" fmla="*/ 2204357 h 4833257"/>
              <a:gd name="connsiteX2" fmla="*/ 636814 w 636814"/>
              <a:gd name="connsiteY2" fmla="*/ 4833257 h 4833257"/>
            </a:gdLst>
            <a:ahLst/>
            <a:cxnLst>
              <a:cxn ang="0">
                <a:pos x="connsiteX0" y="connsiteY0"/>
              </a:cxn>
              <a:cxn ang="0">
                <a:pos x="connsiteX1" y="connsiteY1"/>
              </a:cxn>
              <a:cxn ang="0">
                <a:pos x="connsiteX2" y="connsiteY2"/>
              </a:cxn>
            </a:cxnLst>
            <a:rect l="l" t="t" r="r" b="b"/>
            <a:pathLst>
              <a:path w="636814" h="4833257">
                <a:moveTo>
                  <a:pt x="0" y="0"/>
                </a:moveTo>
                <a:cubicBezTo>
                  <a:pt x="44903" y="699407"/>
                  <a:pt x="89807" y="1398814"/>
                  <a:pt x="195943" y="2204357"/>
                </a:cubicBezTo>
                <a:cubicBezTo>
                  <a:pt x="302079" y="3009900"/>
                  <a:pt x="469446" y="3921578"/>
                  <a:pt x="636814" y="4833257"/>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latin typeface="Source Sans Pro" panose="020B0503030403020204"/>
            </a:endParaRPr>
          </a:p>
        </p:txBody>
      </p:sp>
      <p:sp>
        <p:nvSpPr>
          <p:cNvPr id="76" name="TextBox 75"/>
          <p:cNvSpPr txBox="1"/>
          <p:nvPr/>
        </p:nvSpPr>
        <p:spPr>
          <a:xfrm>
            <a:off x="1887345" y="4114800"/>
            <a:ext cx="2274662" cy="738664"/>
          </a:xfrm>
          <a:prstGeom prst="rect">
            <a:avLst/>
          </a:prstGeom>
          <a:noFill/>
        </p:spPr>
        <p:txBody>
          <a:bodyPr wrap="none" lIns="0" tIns="0" rIns="0" bIns="0" rtlCol="0">
            <a:spAutoFit/>
          </a:bodyPr>
          <a:lstStyle/>
          <a:p>
            <a:r>
              <a:rPr lang="en-US" sz="2400" dirty="0" smtClean="0">
                <a:solidFill>
                  <a:schemeClr val="accent1"/>
                </a:solidFill>
                <a:latin typeface="Source Sans Pro" panose="020B0503030403020204"/>
              </a:rPr>
              <a:t>b/c no space for </a:t>
            </a:r>
          </a:p>
          <a:p>
            <a:r>
              <a:rPr lang="en-US" sz="2400" dirty="0">
                <a:solidFill>
                  <a:schemeClr val="accent1"/>
                </a:solidFill>
                <a:latin typeface="Source Sans Pro" panose="020B0503030403020204"/>
              </a:rPr>
              <a:t>o</a:t>
            </a:r>
            <a:r>
              <a:rPr lang="en-US" sz="2400" dirty="0" smtClean="0">
                <a:solidFill>
                  <a:schemeClr val="accent1"/>
                </a:solidFill>
                <a:latin typeface="Source Sans Pro" panose="020B0503030403020204"/>
              </a:rPr>
              <a:t>utgoing </a:t>
            </a:r>
            <a:r>
              <a:rPr lang="en-US" sz="2400" dirty="0" err="1" smtClean="0">
                <a:solidFill>
                  <a:schemeClr val="accent1"/>
                </a:solidFill>
                <a:latin typeface="Source Sans Pro" panose="020B0503030403020204"/>
              </a:rPr>
              <a:t>args</a:t>
            </a:r>
            <a:endParaRPr lang="en-US" sz="2400" dirty="0">
              <a:solidFill>
                <a:schemeClr val="accent1"/>
              </a:solidFill>
              <a:latin typeface="Source Sans Pro" panose="020B0503030403020204"/>
            </a:endParaRPr>
          </a:p>
        </p:txBody>
      </p:sp>
      <p:sp>
        <p:nvSpPr>
          <p:cNvPr id="77" name="TextBox 76"/>
          <p:cNvSpPr txBox="1"/>
          <p:nvPr>
            <p:custDataLst>
              <p:tags r:id="rId59"/>
            </p:custDataLst>
          </p:nvPr>
        </p:nvSpPr>
        <p:spPr>
          <a:xfrm>
            <a:off x="5734400" y="65532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latin typeface="Source Sans Pro" panose="020B0503030403020204"/>
              </a:rPr>
              <a:t>0x7FFFFFA8</a:t>
            </a:r>
          </a:p>
        </p:txBody>
      </p:sp>
      <p:sp>
        <p:nvSpPr>
          <p:cNvPr id="78" name="TextBox 77"/>
          <p:cNvSpPr txBox="1"/>
          <p:nvPr/>
        </p:nvSpPr>
        <p:spPr>
          <a:xfrm>
            <a:off x="4858946" y="1976735"/>
            <a:ext cx="740908" cy="400110"/>
          </a:xfrm>
          <a:prstGeom prst="rect">
            <a:avLst/>
          </a:prstGeom>
          <a:noFill/>
        </p:spPr>
        <p:txBody>
          <a:bodyPr wrap="none" rtlCol="0">
            <a:spAutoFit/>
          </a:bodyPr>
          <a:lstStyle/>
          <a:p>
            <a:r>
              <a:rPr lang="en-US" sz="2000" dirty="0" smtClean="0">
                <a:solidFill>
                  <a:schemeClr val="accent5">
                    <a:lumMod val="60000"/>
                    <a:lumOff val="40000"/>
                  </a:schemeClr>
                </a:solidFill>
                <a:latin typeface="Source Sans Pro" panose="020B0503030403020204"/>
              </a:rPr>
              <a:t>main</a:t>
            </a:r>
            <a:endParaRPr lang="en-US" sz="2000" dirty="0">
              <a:solidFill>
                <a:schemeClr val="accent5">
                  <a:lumMod val="60000"/>
                  <a:lumOff val="40000"/>
                </a:schemeClr>
              </a:solidFill>
              <a:latin typeface="Source Sans Pro" panose="020B0503030403020204"/>
            </a:endParaRPr>
          </a:p>
        </p:txBody>
      </p:sp>
      <p:sp>
        <p:nvSpPr>
          <p:cNvPr id="79" name="Left Brace 78"/>
          <p:cNvSpPr/>
          <p:nvPr/>
        </p:nvSpPr>
        <p:spPr>
          <a:xfrm>
            <a:off x="5482493" y="2489642"/>
            <a:ext cx="289791" cy="2261881"/>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latin typeface="Source Sans Pro" panose="020B0503030403020204"/>
            </a:endParaRPr>
          </a:p>
        </p:txBody>
      </p:sp>
      <p:sp>
        <p:nvSpPr>
          <p:cNvPr id="80" name="TextBox 79"/>
          <p:cNvSpPr txBox="1"/>
          <p:nvPr/>
        </p:nvSpPr>
        <p:spPr>
          <a:xfrm>
            <a:off x="4624277" y="3330766"/>
            <a:ext cx="896399" cy="400110"/>
          </a:xfrm>
          <a:prstGeom prst="rect">
            <a:avLst/>
          </a:prstGeom>
          <a:noFill/>
        </p:spPr>
        <p:txBody>
          <a:bodyPr wrap="none" rtlCol="0">
            <a:spAutoFit/>
          </a:bodyPr>
          <a:lstStyle/>
          <a:p>
            <a:r>
              <a:rPr lang="en-US" sz="2000" dirty="0" err="1" smtClean="0">
                <a:solidFill>
                  <a:schemeClr val="accent5">
                    <a:lumMod val="60000"/>
                    <a:lumOff val="40000"/>
                  </a:schemeClr>
                </a:solidFill>
                <a:latin typeface="Source Sans Pro" panose="020B0503030403020204"/>
              </a:rPr>
              <a:t>vnorm</a:t>
            </a:r>
            <a:endParaRPr lang="en-US" sz="2000" dirty="0">
              <a:solidFill>
                <a:schemeClr val="accent5">
                  <a:lumMod val="60000"/>
                  <a:lumOff val="40000"/>
                </a:schemeClr>
              </a:solidFill>
              <a:latin typeface="Source Sans Pro" panose="020B0503030403020204"/>
            </a:endParaRPr>
          </a:p>
        </p:txBody>
      </p:sp>
      <p:sp>
        <p:nvSpPr>
          <p:cNvPr id="81" name="Oval 80"/>
          <p:cNvSpPr/>
          <p:nvPr/>
        </p:nvSpPr>
        <p:spPr>
          <a:xfrm>
            <a:off x="4724400" y="1066800"/>
            <a:ext cx="2209800"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latin typeface="Source Sans Pro" panose="020B0503030403020204"/>
            </a:endParaRPr>
          </a:p>
        </p:txBody>
      </p:sp>
      <p:cxnSp>
        <p:nvCxnSpPr>
          <p:cNvPr id="82" name="Straight Arrow Connector 81"/>
          <p:cNvCxnSpPr>
            <a:stCxn id="81" idx="2"/>
          </p:cNvCxnSpPr>
          <p:nvPr/>
        </p:nvCxnSpPr>
        <p:spPr>
          <a:xfrm flipH="1" flipV="1">
            <a:off x="4267200" y="1143000"/>
            <a:ext cx="457200" cy="13335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8" idx="2"/>
          </p:cNvCxnSpPr>
          <p:nvPr/>
        </p:nvCxnSpPr>
        <p:spPr>
          <a:xfrm flipH="1" flipV="1">
            <a:off x="4267200" y="1371600"/>
            <a:ext cx="2895600" cy="506730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custDataLst>
              <p:tags r:id="rId60"/>
            </p:custDataLst>
          </p:nvPr>
        </p:nvSpPr>
        <p:spPr>
          <a:xfrm>
            <a:off x="7239000" y="6553200"/>
            <a:ext cx="1371600" cy="381000"/>
          </a:xfrm>
          <a:prstGeom prst="rect">
            <a:avLst/>
          </a:prstGeom>
          <a:noFill/>
          <a:ln>
            <a:solidFill>
              <a:schemeClr val="accent5">
                <a:lumMod val="60000"/>
                <a:lumOff val="40000"/>
              </a:schemeClr>
            </a:solidFill>
          </a:ln>
        </p:spPr>
        <p:txBody>
          <a:bodyPr wrap="none" lIns="0" tIns="0" rIns="0" bIns="0" rtlCol="0" anchor="ctr">
            <a:noAutofit/>
          </a:bodyPr>
          <a:lstStyle/>
          <a:p>
            <a:pPr algn="ctr"/>
            <a:r>
              <a:rPr lang="en-US" sz="2000" dirty="0" smtClean="0">
                <a:solidFill>
                  <a:schemeClr val="tx2"/>
                </a:solidFill>
                <a:latin typeface="Source Sans Pro" panose="020B0503030403020204"/>
              </a:rPr>
              <a:t>0x7FFFFFC4</a:t>
            </a:r>
          </a:p>
        </p:txBody>
      </p:sp>
      <p:sp>
        <p:nvSpPr>
          <p:cNvPr id="85" name="Left Brace 84"/>
          <p:cNvSpPr/>
          <p:nvPr/>
        </p:nvSpPr>
        <p:spPr>
          <a:xfrm>
            <a:off x="5520676" y="4775643"/>
            <a:ext cx="251608" cy="2082358"/>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latin typeface="Source Sans Pro" panose="020B0503030403020204"/>
            </a:endParaRPr>
          </a:p>
        </p:txBody>
      </p:sp>
      <p:sp>
        <p:nvSpPr>
          <p:cNvPr id="86" name="TextBox 85"/>
          <p:cNvSpPr txBox="1"/>
          <p:nvPr/>
        </p:nvSpPr>
        <p:spPr>
          <a:xfrm>
            <a:off x="4751340" y="5514945"/>
            <a:ext cx="765787" cy="400110"/>
          </a:xfrm>
          <a:prstGeom prst="rect">
            <a:avLst/>
          </a:prstGeom>
          <a:noFill/>
        </p:spPr>
        <p:txBody>
          <a:bodyPr wrap="none" rtlCol="0">
            <a:spAutoFit/>
          </a:bodyPr>
          <a:lstStyle/>
          <a:p>
            <a:r>
              <a:rPr lang="en-US" sz="2000" dirty="0" err="1" smtClean="0">
                <a:solidFill>
                  <a:schemeClr val="accent5">
                    <a:lumMod val="60000"/>
                    <a:lumOff val="40000"/>
                  </a:schemeClr>
                </a:solidFill>
                <a:latin typeface="Source Sans Pro" panose="020B0503030403020204"/>
              </a:rPr>
              <a:t>printf</a:t>
            </a:r>
            <a:endParaRPr lang="en-US" sz="2000" dirty="0">
              <a:solidFill>
                <a:schemeClr val="accent5">
                  <a:lumMod val="60000"/>
                  <a:lumOff val="40000"/>
                </a:schemeClr>
              </a:solidFill>
              <a:latin typeface="Source Sans Pro" panose="020B0503030403020204"/>
            </a:endParaRPr>
          </a:p>
        </p:txBody>
      </p:sp>
    </p:spTree>
    <p:extLst>
      <p:ext uri="{BB962C8B-B14F-4D97-AF65-F5344CB8AC3E}">
        <p14:creationId xmlns:p14="http://schemas.microsoft.com/office/powerpoint/2010/main" val="3659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up)">
                                      <p:cBhvr>
                                        <p:cTn id="28" dur="5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43"/>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5"/>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8"/>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6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6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4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32"/>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7" grpId="0"/>
      <p:bldP spid="28" grpId="0"/>
      <p:bldP spid="29" grpId="0"/>
      <p:bldP spid="30" grpId="0"/>
      <p:bldP spid="31" grpId="0"/>
      <p:bldP spid="32" grpId="0"/>
      <p:bldP spid="33" grpId="0"/>
      <p:bldP spid="34" grpId="0" animBg="1"/>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animBg="1"/>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animBg="1"/>
      <p:bldP spid="75" grpId="0" animBg="1"/>
      <p:bldP spid="76" grpId="0"/>
      <p:bldP spid="77" grpId="0"/>
      <p:bldP spid="78" grpId="0"/>
      <p:bldP spid="79" grpId="0" animBg="1"/>
      <p:bldP spid="80" grpId="0"/>
      <p:bldP spid="81" grpId="0" animBg="1"/>
      <p:bldP spid="84" grpId="0" animBg="1"/>
      <p:bldP spid="85" grpId="0" animBg="1"/>
      <p:bldP spid="8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101</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Recap</a:t>
            </a:r>
            <a:endParaRPr lang="en-US" dirty="0"/>
          </a:p>
        </p:txBody>
      </p:sp>
      <p:sp>
        <p:nvSpPr>
          <p:cNvPr id="6" name="Content Placeholder 2"/>
          <p:cNvSpPr>
            <a:spLocks noGrp="1"/>
          </p:cNvSpPr>
          <p:nvPr>
            <p:ph idx="1"/>
            <p:custDataLst>
              <p:tags r:id="rId2"/>
            </p:custDataLst>
          </p:nvPr>
        </p:nvSpPr>
        <p:spPr>
          <a:xfrm>
            <a:off x="228600" y="609600"/>
            <a:ext cx="8686800" cy="6400800"/>
          </a:xfrm>
        </p:spPr>
        <p:txBody>
          <a:bodyPr>
            <a:noAutofit/>
          </a:bodyPr>
          <a:lstStyle/>
          <a:p>
            <a:pPr lvl="1"/>
            <a:r>
              <a:rPr lang="en-US" sz="2400" dirty="0" smtClean="0"/>
              <a:t>How to write and Debug a RISCV program using calling convention</a:t>
            </a:r>
          </a:p>
          <a:p>
            <a:pPr lvl="1"/>
            <a:r>
              <a:rPr lang="en-US" sz="2400" dirty="0" smtClean="0">
                <a:solidFill>
                  <a:schemeClr val="accent1"/>
                </a:solidFill>
              </a:rPr>
              <a:t>First eight </a:t>
            </a:r>
            <a:r>
              <a:rPr lang="en-US" sz="2400" dirty="0" err="1" smtClean="0"/>
              <a:t>arg</a:t>
            </a:r>
            <a:r>
              <a:rPr lang="en-US" sz="2400" dirty="0" smtClean="0"/>
              <a:t> words passed in a0, a1, …, a7</a:t>
            </a:r>
          </a:p>
          <a:p>
            <a:pPr lvl="1"/>
            <a:r>
              <a:rPr lang="en-US" sz="2400" dirty="0" smtClean="0"/>
              <a:t>Space for </a:t>
            </a:r>
            <a:r>
              <a:rPr lang="en-US" sz="2400" dirty="0" err="1" smtClean="0"/>
              <a:t>args</a:t>
            </a:r>
            <a:r>
              <a:rPr lang="en-US" sz="2400" dirty="0" smtClean="0"/>
              <a:t> passed </a:t>
            </a:r>
            <a:r>
              <a:rPr lang="en-US" sz="2400" dirty="0" smtClean="0">
                <a:solidFill>
                  <a:schemeClr val="accent1"/>
                </a:solidFill>
              </a:rPr>
              <a:t>in child’s stack frame</a:t>
            </a:r>
          </a:p>
          <a:p>
            <a:pPr lvl="1"/>
            <a:r>
              <a:rPr lang="en-US" sz="2400" dirty="0" smtClean="0"/>
              <a:t>return value (if any) in a0, a1</a:t>
            </a:r>
          </a:p>
          <a:p>
            <a:pPr lvl="1"/>
            <a:r>
              <a:rPr lang="en-US" sz="2400" dirty="0"/>
              <a:t>stack frame </a:t>
            </a:r>
            <a:r>
              <a:rPr lang="en-US" sz="2400" dirty="0" smtClean="0"/>
              <a:t>(</a:t>
            </a:r>
            <a:r>
              <a:rPr lang="en-US" sz="2400" dirty="0" err="1" smtClean="0"/>
              <a:t>fp</a:t>
            </a:r>
            <a:r>
              <a:rPr lang="en-US" sz="2400" dirty="0" smtClean="0"/>
              <a:t>/s0 to </a:t>
            </a:r>
            <a:r>
              <a:rPr lang="en-US" sz="2400" dirty="0" err="1" smtClean="0"/>
              <a:t>sp</a:t>
            </a:r>
            <a:r>
              <a:rPr lang="en-US" sz="2400" dirty="0" smtClean="0"/>
              <a:t>) contains:</a:t>
            </a:r>
            <a:endParaRPr lang="en-US" sz="2400" dirty="0"/>
          </a:p>
          <a:p>
            <a:pPr lvl="2"/>
            <a:r>
              <a:rPr lang="en-US" sz="2000" dirty="0" err="1" smtClean="0">
                <a:solidFill>
                  <a:schemeClr val="accent1"/>
                </a:solidFill>
              </a:rPr>
              <a:t>ra</a:t>
            </a:r>
            <a:r>
              <a:rPr lang="en-US" sz="2000" dirty="0" smtClean="0">
                <a:solidFill>
                  <a:schemeClr val="accent1"/>
                </a:solidFill>
              </a:rPr>
              <a:t> </a:t>
            </a:r>
            <a:r>
              <a:rPr lang="en-US" sz="2000" dirty="0"/>
              <a:t>(clobbered on JAL  </a:t>
            </a:r>
            <a:r>
              <a:rPr lang="en-US" sz="2000" dirty="0" smtClean="0"/>
              <a:t>to </a:t>
            </a:r>
            <a:r>
              <a:rPr lang="en-US" sz="2000" dirty="0"/>
              <a:t>sub-functions</a:t>
            </a:r>
            <a:r>
              <a:rPr lang="en-US" sz="2000" dirty="0" smtClean="0"/>
              <a:t>)</a:t>
            </a:r>
          </a:p>
          <a:p>
            <a:pPr lvl="2"/>
            <a:r>
              <a:rPr lang="en-US" sz="2000" dirty="0" err="1" smtClean="0">
                <a:solidFill>
                  <a:schemeClr val="accent1"/>
                </a:solidFill>
              </a:rPr>
              <a:t>fp</a:t>
            </a:r>
            <a:endParaRPr lang="en-US" sz="2000" dirty="0">
              <a:solidFill>
                <a:schemeClr val="accent1"/>
              </a:solidFill>
            </a:endParaRPr>
          </a:p>
          <a:p>
            <a:pPr lvl="2"/>
            <a:r>
              <a:rPr lang="en-US" sz="2000" dirty="0" smtClean="0">
                <a:solidFill>
                  <a:schemeClr val="accent1"/>
                </a:solidFill>
              </a:rPr>
              <a:t>local </a:t>
            </a:r>
            <a:r>
              <a:rPr lang="en-US" sz="2000" dirty="0" err="1">
                <a:solidFill>
                  <a:schemeClr val="accent1"/>
                </a:solidFill>
              </a:rPr>
              <a:t>vars</a:t>
            </a:r>
            <a:r>
              <a:rPr lang="en-US" sz="2000" dirty="0">
                <a:solidFill>
                  <a:schemeClr val="accent1"/>
                </a:solidFill>
              </a:rPr>
              <a:t> </a:t>
            </a:r>
            <a:r>
              <a:rPr lang="en-US" sz="2000" dirty="0"/>
              <a:t>(possibly </a:t>
            </a:r>
            <a:r>
              <a:rPr lang="en-US" sz="2000" dirty="0" smtClean="0"/>
              <a:t>clobbered by </a:t>
            </a:r>
            <a:r>
              <a:rPr lang="en-US" sz="2000" dirty="0"/>
              <a:t>sub-functions)</a:t>
            </a:r>
          </a:p>
          <a:p>
            <a:pPr lvl="2"/>
            <a:r>
              <a:rPr lang="en-US" sz="2000" dirty="0" smtClean="0">
                <a:solidFill>
                  <a:schemeClr val="accent1"/>
                </a:solidFill>
              </a:rPr>
              <a:t>Contains space for incoming </a:t>
            </a:r>
            <a:r>
              <a:rPr lang="en-US" sz="2000" dirty="0" err="1" smtClean="0">
                <a:solidFill>
                  <a:schemeClr val="accent1"/>
                </a:solidFill>
              </a:rPr>
              <a:t>args</a:t>
            </a:r>
            <a:endParaRPr lang="en-US" sz="2000" dirty="0" smtClean="0">
              <a:solidFill>
                <a:schemeClr val="accent1"/>
              </a:solidFill>
            </a:endParaRPr>
          </a:p>
          <a:p>
            <a:pPr lvl="1"/>
            <a:r>
              <a:rPr lang="en-US" sz="2400" dirty="0" err="1" smtClean="0">
                <a:solidFill>
                  <a:schemeClr val="accent1"/>
                </a:solidFill>
              </a:rPr>
              <a:t>callee</a:t>
            </a:r>
            <a:r>
              <a:rPr lang="en-US" sz="2400" dirty="0" smtClean="0">
                <a:solidFill>
                  <a:schemeClr val="accent1"/>
                </a:solidFill>
              </a:rPr>
              <a:t> </a:t>
            </a:r>
            <a:r>
              <a:rPr lang="en-US" sz="2400" dirty="0" smtClean="0"/>
              <a:t>save </a:t>
            </a:r>
            <a:r>
              <a:rPr lang="en-US" sz="2400" dirty="0" err="1" smtClean="0"/>
              <a:t>regs</a:t>
            </a:r>
            <a:r>
              <a:rPr lang="en-US" sz="2400" dirty="0" smtClean="0"/>
              <a:t> are </a:t>
            </a:r>
            <a:r>
              <a:rPr lang="en-US" sz="2400" dirty="0" smtClean="0">
                <a:solidFill>
                  <a:schemeClr val="accent1"/>
                </a:solidFill>
              </a:rPr>
              <a:t>preserved</a:t>
            </a:r>
          </a:p>
          <a:p>
            <a:pPr lvl="1"/>
            <a:r>
              <a:rPr lang="en-US" sz="2400" dirty="0" smtClean="0">
                <a:solidFill>
                  <a:schemeClr val="accent1"/>
                </a:solidFill>
              </a:rPr>
              <a:t>caller </a:t>
            </a:r>
            <a:r>
              <a:rPr lang="en-US" sz="2400" dirty="0" smtClean="0"/>
              <a:t>save </a:t>
            </a:r>
            <a:r>
              <a:rPr lang="en-US" sz="2400" dirty="0" err="1" smtClean="0"/>
              <a:t>regs</a:t>
            </a:r>
            <a:r>
              <a:rPr lang="en-US" sz="2400" dirty="0" smtClean="0"/>
              <a:t>  are </a:t>
            </a:r>
            <a:r>
              <a:rPr lang="en-US" sz="2400" dirty="0" smtClean="0">
                <a:solidFill>
                  <a:schemeClr val="accent1"/>
                </a:solidFill>
              </a:rPr>
              <a:t>not </a:t>
            </a:r>
          </a:p>
          <a:p>
            <a:pPr lvl="1"/>
            <a:r>
              <a:rPr lang="en-US" sz="2400" dirty="0"/>
              <a:t>Global data accessed via </a:t>
            </a:r>
            <a:r>
              <a:rPr lang="en-US" sz="2400" dirty="0" err="1" smtClean="0">
                <a:solidFill>
                  <a:schemeClr val="accent1"/>
                </a:solidFill>
              </a:rPr>
              <a:t>gp</a:t>
            </a:r>
            <a:endParaRPr lang="en-US" sz="2400" dirty="0">
              <a:solidFill>
                <a:schemeClr val="accent1"/>
              </a:solidFill>
            </a:endParaRPr>
          </a:p>
        </p:txBody>
      </p:sp>
      <p:cxnSp>
        <p:nvCxnSpPr>
          <p:cNvPr id="7" name="Straight Connector 6"/>
          <p:cNvCxnSpPr/>
          <p:nvPr>
            <p:custDataLst>
              <p:tags r:id="rId3"/>
            </p:custDataLst>
          </p:nvPr>
        </p:nvCxnSpPr>
        <p:spPr>
          <a:xfrm rot="5400000">
            <a:off x="4724400" y="41910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5400000">
            <a:off x="7086600" y="41910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5"/>
            </p:custDataLst>
          </p:nvPr>
        </p:nvSpPr>
        <p:spPr>
          <a:xfrm>
            <a:off x="6781800" y="3217604"/>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6"/>
            </p:custDataLst>
          </p:nvPr>
        </p:nvSpPr>
        <p:spPr>
          <a:xfrm>
            <a:off x="6781800" y="3598604"/>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fp</a:t>
            </a:r>
            <a:endParaRPr lang="en-US" sz="2400" dirty="0">
              <a:solidFill>
                <a:schemeClr val="tx2"/>
              </a:solidFill>
              <a:latin typeface="Source Sans Pro" panose="020B0503030403020204"/>
            </a:endParaRPr>
          </a:p>
        </p:txBody>
      </p:sp>
      <p:sp>
        <p:nvSpPr>
          <p:cNvPr id="11" name="Rectangle 10"/>
          <p:cNvSpPr/>
          <p:nvPr>
            <p:custDataLst>
              <p:tags r:id="rId7"/>
            </p:custDataLst>
          </p:nvPr>
        </p:nvSpPr>
        <p:spPr>
          <a:xfrm>
            <a:off x="6781800" y="3979604"/>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(s0  ... s7)</a:t>
            </a:r>
            <a:endParaRPr lang="en-US" sz="2400" dirty="0">
              <a:solidFill>
                <a:schemeClr val="tx2"/>
              </a:solidFill>
              <a:latin typeface="Source Sans Pro" panose="020B0503030403020204"/>
            </a:endParaRPr>
          </a:p>
        </p:txBody>
      </p:sp>
      <p:sp>
        <p:nvSpPr>
          <p:cNvPr id="12" name="Rectangle 11"/>
          <p:cNvSpPr/>
          <p:nvPr>
            <p:custDataLst>
              <p:tags r:id="rId8"/>
            </p:custDataLst>
          </p:nvPr>
        </p:nvSpPr>
        <p:spPr>
          <a:xfrm>
            <a:off x="6781800" y="4741604"/>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3" name="Rectangle 12"/>
          <p:cNvSpPr/>
          <p:nvPr>
            <p:custDataLst>
              <p:tags r:id="rId9"/>
            </p:custDataLst>
          </p:nvPr>
        </p:nvSpPr>
        <p:spPr>
          <a:xfrm>
            <a:off x="6781800" y="2541639"/>
            <a:ext cx="2362200" cy="671046"/>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10"/>
            </p:custDataLst>
          </p:nvPr>
        </p:nvSpPr>
        <p:spPr>
          <a:xfrm>
            <a:off x="5995526" y="2296180"/>
            <a:ext cx="934871" cy="523220"/>
          </a:xfrm>
          <a:prstGeom prst="rect">
            <a:avLst/>
          </a:prstGeom>
          <a:noFill/>
        </p:spPr>
        <p:txBody>
          <a:bodyPr wrap="none" rtlCol="0">
            <a:spAutoFit/>
          </a:bodyPr>
          <a:lstStyle/>
          <a:p>
            <a:r>
              <a:rPr lang="en-US" sz="2800" dirty="0" err="1" smtClean="0">
                <a:solidFill>
                  <a:schemeClr val="tx2"/>
                </a:solidFill>
                <a:latin typeface="Source Sans Pro" panose="020B0503030403020204"/>
              </a:rPr>
              <a:t>fp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5" name="TextBox 14"/>
          <p:cNvSpPr txBox="1"/>
          <p:nvPr>
            <p:custDataLst>
              <p:tags r:id="rId11"/>
            </p:custDataLst>
          </p:nvPr>
        </p:nvSpPr>
        <p:spPr>
          <a:xfrm>
            <a:off x="5915376" y="5648980"/>
            <a:ext cx="1015021" cy="523220"/>
          </a:xfrm>
          <a:prstGeom prst="rect">
            <a:avLst/>
          </a:prstGeom>
          <a:noFill/>
        </p:spPr>
        <p:txBody>
          <a:bodyPr wrap="none" rtlCol="0">
            <a:spAutoFit/>
          </a:bodyPr>
          <a:lstStyle/>
          <a:p>
            <a:r>
              <a:rPr lang="en-US" sz="2800" dirty="0" err="1" smtClean="0">
                <a:solidFill>
                  <a:schemeClr val="tx2"/>
                </a:solidFill>
                <a:latin typeface="Source Sans Pro" panose="020B0503030403020204"/>
              </a:rPr>
              <a:t>sp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25377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228600" y="990600"/>
            <a:ext cx="8686800" cy="450950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accent1"/>
                </a:solidFill>
              </a:rPr>
              <a:t>Caller </a:t>
            </a:r>
            <a:r>
              <a:rPr lang="en-GB" sz="3000" dirty="0" smtClean="0">
                <a:solidFill>
                  <a:schemeClr val="accent1"/>
                </a:solidFill>
                <a:sym typeface="Wingdings"/>
              </a:rPr>
              <a:t> </a:t>
            </a:r>
            <a:r>
              <a:rPr lang="en-GB" sz="3000" dirty="0" smtClean="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accent1"/>
                </a:solidFill>
              </a:rPr>
              <a:t>Routine </a:t>
            </a:r>
            <a:r>
              <a:rPr lang="en-GB" sz="3000" dirty="0" smtClean="0">
                <a:solidFill>
                  <a:schemeClr val="accent1"/>
                </a:solidFill>
                <a:sym typeface="Wingdings"/>
              </a:rPr>
              <a:t> </a:t>
            </a:r>
            <a:r>
              <a:rPr lang="en-GB" sz="3000" dirty="0" smtClean="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fixed </a:t>
            </a:r>
            <a:r>
              <a:rPr lang="en-GB" sz="3000" dirty="0">
                <a:solidFill>
                  <a:schemeClr val="tx2"/>
                </a:solidFill>
              </a:rPr>
              <a:t>length, variable </a:t>
            </a:r>
            <a:r>
              <a:rPr lang="en-GB" sz="3000" dirty="0" smtClean="0">
                <a:solidFill>
                  <a:schemeClr val="tx2"/>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Get return value back to the caller</a:t>
            </a:r>
            <a:endParaRPr lang="en-GB" sz="3000" dirty="0">
              <a:solidFill>
                <a:schemeClr val="tx2"/>
              </a:solidFill>
            </a:endParaRP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Manage Registers</a:t>
            </a:r>
            <a:endParaRPr lang="en-GB" sz="3400" dirty="0">
              <a:solidFill>
                <a:schemeClr val="tx2"/>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Prevent routines from clobbering each others’ data</a:t>
            </a:r>
            <a:endParaRPr lang="en-GB" sz="3000" dirty="0">
              <a:solidFill>
                <a:schemeClr val="tx2"/>
              </a:solidFill>
            </a:endParaRP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11</a:t>
            </a:fld>
            <a:endParaRPr lang="en-US"/>
          </a:p>
        </p:txBody>
      </p:sp>
      <p:sp>
        <p:nvSpPr>
          <p:cNvPr id="7" name="TextBox 6"/>
          <p:cNvSpPr txBox="1"/>
          <p:nvPr>
            <p:custDataLst>
              <p:tags r:id="rId1"/>
            </p:custDataLst>
          </p:nvPr>
        </p:nvSpPr>
        <p:spPr>
          <a:xfrm>
            <a:off x="0" y="5337394"/>
            <a:ext cx="9144000" cy="1520606"/>
          </a:xfrm>
          <a:prstGeom prst="rect">
            <a:avLst/>
          </a:prstGeom>
          <a:noFill/>
          <a:ln w="19050">
            <a:solidFill>
              <a:schemeClr val="accent5">
                <a:lumMod val="60000"/>
                <a:lumOff val="40000"/>
              </a:schemeClr>
            </a:solidFill>
          </a:ln>
        </p:spPr>
        <p:txBody>
          <a:bodyPr wrap="none" rtlCol="0" anchor="ctr">
            <a:noAutofit/>
          </a:bodyPr>
          <a:lstStyle/>
          <a:p>
            <a:pPr algn="ctr"/>
            <a:r>
              <a:rPr lang="en-US" sz="2800" b="1" dirty="0" smtClean="0">
                <a:solidFill>
                  <a:schemeClr val="accent6"/>
                </a:solidFill>
                <a:latin typeface="Source Sans Pro" panose="020B0503030403020204"/>
              </a:rPr>
              <a:t>What is a Convention?</a:t>
            </a:r>
          </a:p>
          <a:p>
            <a:pPr algn="ctr"/>
            <a:r>
              <a:rPr lang="en-US" sz="2800" dirty="0" smtClean="0">
                <a:solidFill>
                  <a:schemeClr val="accent2"/>
                </a:solidFill>
                <a:latin typeface="Source Sans Pro" panose="020B0503030403020204"/>
              </a:rPr>
              <a:t>Warning: </a:t>
            </a:r>
            <a:r>
              <a:rPr lang="en-US" sz="2800" dirty="0" smtClean="0">
                <a:solidFill>
                  <a:schemeClr val="tx2"/>
                </a:solidFill>
                <a:latin typeface="Source Sans Pro" panose="020B0503030403020204"/>
              </a:rPr>
              <a:t>There is no one true RISC-V calling convention.</a:t>
            </a:r>
          </a:p>
          <a:p>
            <a:pPr algn="ctr"/>
            <a:r>
              <a:rPr lang="en-US" sz="2800" dirty="0" smtClean="0">
                <a:solidFill>
                  <a:schemeClr val="tx2"/>
                </a:solidFill>
                <a:latin typeface="Source Sans Pro" panose="020B0503030403020204"/>
              </a:rPr>
              <a:t>lecture != book != </a:t>
            </a:r>
            <a:r>
              <a:rPr lang="en-US" sz="2800" dirty="0" err="1" smtClean="0">
                <a:solidFill>
                  <a:schemeClr val="tx2"/>
                </a:solidFill>
                <a:latin typeface="Source Sans Pro" panose="020B0503030403020204"/>
              </a:rPr>
              <a:t>gcc</a:t>
            </a:r>
            <a:r>
              <a:rPr lang="en-US" sz="2800" dirty="0" smtClean="0">
                <a:solidFill>
                  <a:schemeClr val="tx2"/>
                </a:solidFill>
                <a:latin typeface="Source Sans Pro" panose="020B0503030403020204"/>
              </a:rPr>
              <a:t> != </a:t>
            </a:r>
            <a:r>
              <a:rPr lang="en-US" sz="2800" dirty="0" err="1" smtClean="0">
                <a:solidFill>
                  <a:schemeClr val="tx2"/>
                </a:solidFill>
                <a:latin typeface="Source Sans Pro" panose="020B0503030403020204"/>
              </a:rPr>
              <a:t>spim</a:t>
            </a:r>
            <a:r>
              <a:rPr lang="en-US" sz="2800" dirty="0" smtClean="0">
                <a:solidFill>
                  <a:schemeClr val="tx2"/>
                </a:solidFill>
                <a:latin typeface="Source Sans Pro" panose="020B0503030403020204"/>
              </a:rPr>
              <a:t> != web</a:t>
            </a:r>
          </a:p>
        </p:txBody>
      </p:sp>
    </p:spTree>
    <p:extLst>
      <p:ext uri="{BB962C8B-B14F-4D97-AF65-F5344CB8AC3E}">
        <p14:creationId xmlns:p14="http://schemas.microsoft.com/office/powerpoint/2010/main" val="1126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12</a:t>
            </a:fld>
            <a:endParaRPr lang="en-US"/>
          </a:p>
        </p:txBody>
      </p:sp>
      <p:sp>
        <p:nvSpPr>
          <p:cNvPr id="5" name="Title 1"/>
          <p:cNvSpPr>
            <a:spLocks noGrp="1"/>
          </p:cNvSpPr>
          <p:nvPr>
            <p:ph type="title"/>
          </p:nvPr>
        </p:nvSpPr>
        <p:spPr>
          <a:xfrm>
            <a:off x="0" y="0"/>
            <a:ext cx="9144000" cy="533400"/>
          </a:xfrm>
        </p:spPr>
        <p:txBody>
          <a:bodyPr>
            <a:noAutofit/>
          </a:bodyPr>
          <a:lstStyle/>
          <a:p>
            <a:r>
              <a:rPr lang="en-US" sz="3800" dirty="0" smtClean="0">
                <a:solidFill>
                  <a:schemeClr val="tx2"/>
                </a:solidFill>
              </a:rPr>
              <a:t>How does a function call work?</a:t>
            </a:r>
            <a:endParaRPr lang="en-US" sz="3800" dirty="0">
              <a:solidFill>
                <a:schemeClr val="tx2"/>
              </a:solidFill>
            </a:endParaRPr>
          </a:p>
        </p:txBody>
      </p:sp>
      <p:sp>
        <p:nvSpPr>
          <p:cNvPr id="6" name="Content Placeholder 2"/>
          <p:cNvSpPr>
            <a:spLocks noGrp="1"/>
          </p:cNvSpPr>
          <p:nvPr>
            <p:ph idx="1"/>
          </p:nvPr>
        </p:nvSpPr>
        <p:spPr>
          <a:xfrm>
            <a:off x="228600" y="685800"/>
            <a:ext cx="8686800" cy="6019800"/>
          </a:xfrm>
        </p:spPr>
        <p:txBody>
          <a:bodyPr>
            <a:normAutofit fontScale="77500" lnSpcReduction="20000"/>
          </a:bodyPr>
          <a:lstStyle/>
          <a:p>
            <a:pPr marL="0" indent="0">
              <a:buNone/>
            </a:pPr>
            <a:r>
              <a:rPr lang="en-US" dirty="0" err="1">
                <a:solidFill>
                  <a:schemeClr val="tx2"/>
                </a:solidFill>
                <a:latin typeface="Consolas" pitchFamily="49" charset="0"/>
                <a:cs typeface="Consolas" pitchFamily="49" charset="0"/>
              </a:rPr>
              <a:t>int</a:t>
            </a:r>
            <a:r>
              <a:rPr lang="en-US" dirty="0">
                <a:solidFill>
                  <a:schemeClr val="tx2"/>
                </a:solidFill>
                <a:latin typeface="Consolas" pitchFamily="49" charset="0"/>
                <a:cs typeface="Consolas" pitchFamily="49" charset="0"/>
              </a:rPr>
              <a:t> main (</a:t>
            </a:r>
            <a:r>
              <a:rPr lang="en-US" dirty="0" err="1">
                <a:solidFill>
                  <a:schemeClr val="tx2"/>
                </a:solidFill>
                <a:latin typeface="Consolas" pitchFamily="49" charset="0"/>
                <a:cs typeface="Consolas" pitchFamily="49" charset="0"/>
              </a:rPr>
              <a:t>int</a:t>
            </a:r>
            <a:r>
              <a:rPr lang="en-US" dirty="0">
                <a:solidFill>
                  <a:schemeClr val="tx2"/>
                </a:solidFill>
                <a:latin typeface="Consolas" pitchFamily="49" charset="0"/>
                <a:cs typeface="Consolas" pitchFamily="49" charset="0"/>
              </a:rPr>
              <a:t> </a:t>
            </a:r>
            <a:r>
              <a:rPr lang="en-US" dirty="0" err="1">
                <a:solidFill>
                  <a:schemeClr val="tx2"/>
                </a:solidFill>
                <a:latin typeface="Consolas" pitchFamily="49" charset="0"/>
                <a:cs typeface="Consolas" pitchFamily="49" charset="0"/>
              </a:rPr>
              <a:t>argc</a:t>
            </a:r>
            <a:r>
              <a:rPr lang="en-US" dirty="0">
                <a:solidFill>
                  <a:schemeClr val="tx2"/>
                </a:solidFill>
                <a:latin typeface="Consolas" pitchFamily="49" charset="0"/>
                <a:cs typeface="Consolas" pitchFamily="49" charset="0"/>
              </a:rPr>
              <a:t>, char* </a:t>
            </a:r>
            <a:r>
              <a:rPr lang="en-US" dirty="0" err="1">
                <a:solidFill>
                  <a:schemeClr val="tx2"/>
                </a:solidFill>
                <a:latin typeface="Consolas" pitchFamily="49" charset="0"/>
                <a:cs typeface="Consolas" pitchFamily="49" charset="0"/>
              </a:rPr>
              <a:t>argv</a:t>
            </a:r>
            <a:r>
              <a:rPr lang="en-US"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n = 9;</a:t>
            </a:r>
            <a:endParaRPr lang="en-US" dirty="0">
              <a:solidFill>
                <a:schemeClr val="tx2"/>
              </a:solidFill>
              <a:latin typeface="Consolas" pitchFamily="49" charset="0"/>
              <a:cs typeface="Consolas" pitchFamily="49" charset="0"/>
            </a:endParaRPr>
          </a:p>
          <a:p>
            <a:pPr marL="0" indent="0">
              <a:buNone/>
              <a:tabLst>
                <a:tab pos="800100" algn="l"/>
                <a:tab pos="1600200" algn="l"/>
                <a:tab pos="1828800" algn="l"/>
              </a:tabLst>
            </a:pP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result = </a:t>
            </a:r>
            <a:r>
              <a:rPr lang="en-US" dirty="0" err="1" smtClean="0">
                <a:solidFill>
                  <a:schemeClr val="accent1"/>
                </a:solidFill>
                <a:latin typeface="Consolas" pitchFamily="49" charset="0"/>
                <a:cs typeface="Consolas" pitchFamily="49" charset="0"/>
              </a:rPr>
              <a:t>myfn</a:t>
            </a:r>
            <a:r>
              <a:rPr lang="en-US" dirty="0" smtClean="0">
                <a:solidFill>
                  <a:schemeClr val="tx2"/>
                </a:solidFill>
                <a:latin typeface="Consolas" pitchFamily="49" charset="0"/>
                <a:cs typeface="Consolas" pitchFamily="49" charset="0"/>
              </a:rPr>
              <a:t>(n);</a:t>
            </a:r>
            <a:endParaRPr lang="en-US" dirty="0">
              <a:solidFill>
                <a:schemeClr val="tx2"/>
              </a:solidFill>
              <a:latin typeface="Consolas" pitchFamily="49" charset="0"/>
              <a:cs typeface="Consolas" pitchFamily="49" charset="0"/>
            </a:endParaRPr>
          </a:p>
          <a:p>
            <a:pPr marL="0" indent="0">
              <a:buNone/>
            </a:pPr>
            <a:r>
              <a:rPr lang="en-US" dirty="0" smtClean="0">
                <a:solidFill>
                  <a:schemeClr val="tx2"/>
                </a:solidFill>
                <a:latin typeface="Consolas" pitchFamily="49" charset="0"/>
                <a:cs typeface="Consolas" pitchFamily="49" charset="0"/>
              </a:rPr>
              <a:t>}</a:t>
            </a:r>
          </a:p>
          <a:p>
            <a:endParaRPr lang="en-US" dirty="0">
              <a:solidFill>
                <a:schemeClr val="tx2"/>
              </a:solidFill>
              <a:latin typeface="Consolas" pitchFamily="49" charset="0"/>
              <a:cs typeface="Consolas" pitchFamily="49" charset="0"/>
            </a:endParaRPr>
          </a:p>
          <a:p>
            <a:pPr marL="0" indent="0">
              <a:buNone/>
            </a:pPr>
            <a:r>
              <a:rPr lang="en-US" dirty="0" err="1">
                <a:solidFill>
                  <a:schemeClr val="tx2"/>
                </a:solidFill>
                <a:latin typeface="Consolas" pitchFamily="49" charset="0"/>
                <a:cs typeface="Consolas" pitchFamily="49" charset="0"/>
              </a:rPr>
              <a:t>i</a:t>
            </a:r>
            <a:r>
              <a:rPr lang="en-US" dirty="0" err="1" smtClean="0">
                <a:solidFill>
                  <a:schemeClr val="tx2"/>
                </a:solidFill>
                <a:latin typeface="Consolas" pitchFamily="49" charset="0"/>
                <a:cs typeface="Consolas" pitchFamily="49" charset="0"/>
              </a:rPr>
              <a:t>nt</a:t>
            </a:r>
            <a:r>
              <a:rPr lang="en-US" dirty="0" smtClean="0">
                <a:solidFill>
                  <a:schemeClr val="tx2"/>
                </a:solidFill>
                <a:latin typeface="Consolas" pitchFamily="49" charset="0"/>
                <a:cs typeface="Consolas" pitchFamily="49" charset="0"/>
              </a:rPr>
              <a:t> </a:t>
            </a:r>
            <a:r>
              <a:rPr lang="en-US" dirty="0" err="1" smtClean="0">
                <a:solidFill>
                  <a:schemeClr val="accent1"/>
                </a:solidFill>
                <a:latin typeface="Consolas" pitchFamily="49" charset="0"/>
                <a:cs typeface="Consolas" pitchFamily="49" charset="0"/>
              </a:rPr>
              <a:t>myfn</a:t>
            </a:r>
            <a:r>
              <a:rPr lang="en-US" dirty="0" smtClean="0">
                <a:solidFill>
                  <a:schemeClr val="tx2"/>
                </a:solidFill>
                <a:latin typeface="Consolas" pitchFamily="49" charset="0"/>
                <a:cs typeface="Consolas" pitchFamily="49" charset="0"/>
              </a:rPr>
              <a:t>(</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n) {</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f = 1;</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 = 1;</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j = n – 1;</a:t>
            </a:r>
          </a:p>
          <a:p>
            <a:pPr marL="0" indent="0">
              <a:buNone/>
            </a:pPr>
            <a:r>
              <a:rPr lang="en-US" dirty="0" smtClean="0">
                <a:solidFill>
                  <a:schemeClr val="tx2"/>
                </a:solidFill>
                <a:latin typeface="Consolas" pitchFamily="49" charset="0"/>
                <a:cs typeface="Consolas" pitchFamily="49" charset="0"/>
              </a:rPr>
              <a:t>	while(j &gt;= 0) {</a:t>
            </a:r>
          </a:p>
          <a:p>
            <a:pPr marL="0" indent="0">
              <a:buNone/>
            </a:pPr>
            <a:r>
              <a:rPr lang="en-US" dirty="0" smtClean="0">
                <a:solidFill>
                  <a:schemeClr val="tx2"/>
                </a:solidFill>
                <a:latin typeface="Consolas" pitchFamily="49" charset="0"/>
                <a:cs typeface="Consolas" pitchFamily="49" charset="0"/>
              </a:rPr>
              <a:t>		f *=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	j = n -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return f;</a:t>
            </a:r>
          </a:p>
          <a:p>
            <a:pPr marL="0" indent="0">
              <a:buNone/>
            </a:pPr>
            <a:r>
              <a:rPr lang="en-US" dirty="0" smtClean="0">
                <a:solidFill>
                  <a:schemeClr val="tx2"/>
                </a:solidFill>
                <a:latin typeface="Consolas" pitchFamily="49" charset="0"/>
                <a:cs typeface="Consolas" pitchFamily="49" charset="0"/>
              </a:rPr>
              <a:t>}</a:t>
            </a:r>
            <a:endParaRPr lang="en-US" dirty="0">
              <a:solidFill>
                <a:schemeClr val="tx2"/>
              </a:solidFill>
              <a:latin typeface="Consolas" pitchFamily="49" charset="0"/>
              <a:cs typeface="Consolas" pitchFamily="49" charset="0"/>
            </a:endParaRPr>
          </a:p>
        </p:txBody>
      </p:sp>
    </p:spTree>
    <p:extLst>
      <p:ext uri="{BB962C8B-B14F-4D97-AF65-F5344CB8AC3E}">
        <p14:creationId xmlns:p14="http://schemas.microsoft.com/office/powerpoint/2010/main" val="41083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13</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Jumps are not enough</a:t>
            </a:r>
            <a:endParaRPr lang="en-GB" sz="4000" dirty="0"/>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j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a:t>
            </a:r>
            <a:r>
              <a:rPr lang="en-US" sz="2400" dirty="0" smtClean="0">
                <a:solidFill>
                  <a:schemeClr val="tx2"/>
                </a:solidFill>
                <a:latin typeface="Source Sans Pro" panose="020B0503030403020204"/>
              </a:rPr>
              <a:t>fter1</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add </a:t>
            </a:r>
            <a:r>
              <a:rPr lang="en-US" dirty="0" smtClean="0">
                <a:solidFill>
                  <a:schemeClr val="tx2"/>
                </a:solidFill>
                <a:latin typeface="Source Sans Pro" panose="020B0503030403020204"/>
              </a:rPr>
              <a:t>x</a:t>
            </a:r>
            <a:r>
              <a:rPr lang="en-US" sz="2400" dirty="0" smtClean="0">
                <a:solidFill>
                  <a:schemeClr val="tx2"/>
                </a:solidFill>
                <a:latin typeface="Source Sans Pro" panose="020B0503030403020204"/>
              </a:rPr>
              <a:t>1,x2,x3</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latin typeface="Source Sans Pro" panose="020B0503030403020204"/>
              </a:rPr>
              <a:t>Jumps to the </a:t>
            </a:r>
            <a:r>
              <a:rPr lang="en-GB" sz="2400" dirty="0" err="1" smtClean="0">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smtClean="0">
                  <a:solidFill>
                    <a:schemeClr val="accent1"/>
                  </a:solidFill>
                  <a:latin typeface="Source Sans Pro" panose="020B0503030403020204"/>
                </a:rPr>
                <a:t>2</a:t>
              </a:r>
              <a:endParaRPr lang="en-US" dirty="0">
                <a:solidFill>
                  <a:schemeClr val="accent1"/>
                </a:solidFill>
                <a:latin typeface="Source Sans Pro" panose="020B0503030403020204"/>
              </a:endParaRPr>
            </a:p>
          </p:txBody>
        </p:sp>
      </p:grpSp>
    </p:spTree>
    <p:extLst>
      <p:ext uri="{BB962C8B-B14F-4D97-AF65-F5344CB8AC3E}">
        <p14:creationId xmlns:p14="http://schemas.microsoft.com/office/powerpoint/2010/main" val="27049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14</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Jumps are not enough</a:t>
            </a:r>
            <a:endParaRPr lang="en-GB" sz="4000" dirty="0"/>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a:t>
            </a:r>
            <a:r>
              <a:rPr lang="en-US" dirty="0" smtClean="0">
                <a:solidFill>
                  <a:schemeClr val="tx2"/>
                </a:solidFill>
                <a:latin typeface="Source Sans Pro" panose="020B0503030403020204"/>
              </a:rPr>
              <a:t>x3,x4,x5</a:t>
            </a:r>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latin typeface="Source Sans Pro" panose="020B0503030403020204"/>
              </a:rPr>
              <a:t>Jumps to the </a:t>
            </a:r>
            <a:r>
              <a:rPr lang="en-GB" sz="2400" dirty="0" err="1" smtClean="0">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about multiple sites</a:t>
            </a:r>
            <a:r>
              <a:rPr lang="en-GB" sz="2400" dirty="0" smtClean="0">
                <a:solidFill>
                  <a:schemeClr val="accent1"/>
                </a:solidFill>
                <a:latin typeface="Source Sans Pro" panose="020B0503030403020204"/>
              </a:rPr>
              <a:t>?</a:t>
            </a:r>
            <a:endParaRPr lang="en-GB" sz="2400" dirty="0">
              <a:solidFill>
                <a:schemeClr val="accent1"/>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smtClean="0">
                <a:solidFill>
                  <a:schemeClr val="accent1"/>
                </a:solidFill>
                <a:latin typeface="Source Sans Pro" panose="020B0503030403020204"/>
              </a:rPr>
              <a:t>2</a:t>
            </a:r>
            <a:endParaRPr lang="en-US" dirty="0">
              <a:solidFill>
                <a:schemeClr val="accent1"/>
              </a:solidFill>
              <a:latin typeface="Source Sans Pro" panose="020B0503030403020204"/>
            </a:endParaRPr>
          </a:p>
        </p:txBody>
      </p:sp>
      <p:sp>
        <p:nvSpPr>
          <p:cNvPr id="12" name="TextBox 11"/>
          <p:cNvSpPr txBox="1"/>
          <p:nvPr/>
        </p:nvSpPr>
        <p:spPr>
          <a:xfrm>
            <a:off x="5341939" y="3858909"/>
            <a:ext cx="2821606" cy="830997"/>
          </a:xfrm>
          <a:prstGeom prst="rect">
            <a:avLst/>
          </a:prstGeom>
          <a:noFill/>
        </p:spPr>
        <p:txBody>
          <a:bodyPr wrap="none" rtlCol="0">
            <a:spAutoFit/>
          </a:bodyPr>
          <a:lstStyle/>
          <a:p>
            <a:pPr algn="ctr"/>
            <a:r>
              <a:rPr lang="en-US" sz="2400" dirty="0" smtClean="0">
                <a:solidFill>
                  <a:schemeClr val="accent1"/>
                </a:solidFill>
                <a:latin typeface="Source Sans Pro" panose="020B0503030403020204"/>
              </a:rPr>
              <a:t>??? Change target </a:t>
            </a:r>
          </a:p>
          <a:p>
            <a:pPr algn="ctr"/>
            <a:r>
              <a:rPr lang="en-US" sz="2400" dirty="0">
                <a:solidFill>
                  <a:schemeClr val="accent1"/>
                </a:solidFill>
                <a:latin typeface="Source Sans Pro" panose="020B0503030403020204"/>
              </a:rPr>
              <a:t>o</a:t>
            </a:r>
            <a:r>
              <a:rPr lang="en-US" sz="2400" dirty="0" smtClean="0">
                <a:solidFill>
                  <a:schemeClr val="accent1"/>
                </a:solidFill>
                <a:latin typeface="Source Sans Pro" panose="020B0503030403020204"/>
              </a:rPr>
              <a:t>n the fly ???</a:t>
            </a:r>
            <a:endParaRPr lang="en-US" sz="2400" dirty="0">
              <a:solidFill>
                <a:schemeClr val="accent1"/>
              </a:solidFill>
              <a:latin typeface="Source Sans Pro" panose="020B0503030403020204"/>
            </a:endParaRPr>
          </a:p>
        </p:txBody>
      </p:sp>
      <p:cxnSp>
        <p:nvCxnSpPr>
          <p:cNvPr id="15" name="Straight Arrow Connector 14"/>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99171" y="3427098"/>
            <a:ext cx="1125629" cy="461665"/>
          </a:xfrm>
          <a:prstGeom prst="rect">
            <a:avLst/>
          </a:prstGeom>
        </p:spPr>
        <p:txBody>
          <a:bodyPr wrap="none">
            <a:spAutoFit/>
          </a:bodyPr>
          <a:lstStyle/>
          <a:p>
            <a:r>
              <a:rPr lang="en-US" sz="2400" dirty="0">
                <a:solidFill>
                  <a:srgbClr val="FF2F92"/>
                </a:solidFill>
                <a:latin typeface="Source Sans Pro" panose="020B0503030403020204"/>
              </a:rPr>
              <a:t>j after2</a:t>
            </a:r>
          </a:p>
        </p:txBody>
      </p:sp>
      <p:grpSp>
        <p:nvGrpSpPr>
          <p:cNvPr id="17" name="Group 16"/>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2F92"/>
                </a:solidFill>
              </a:endParaRPr>
            </a:p>
          </p:txBody>
        </p:sp>
        <p:sp>
          <p:nvSpPr>
            <p:cNvPr id="19" name="Rectangle 18"/>
            <p:cNvSpPr/>
            <p:nvPr/>
          </p:nvSpPr>
          <p:spPr>
            <a:xfrm>
              <a:off x="4229682" y="1965522"/>
              <a:ext cx="356188" cy="461665"/>
            </a:xfrm>
            <a:prstGeom prst="rect">
              <a:avLst/>
            </a:prstGeom>
          </p:spPr>
          <p:txBody>
            <a:bodyPr wrap="none">
              <a:spAutoFit/>
            </a:bodyPr>
            <a:lstStyle/>
            <a:p>
              <a:r>
                <a:rPr lang="en-US" dirty="0" smtClean="0">
                  <a:solidFill>
                    <a:srgbClr val="FF2F92"/>
                  </a:solidFill>
                  <a:latin typeface="Arial" charset="0"/>
                </a:rPr>
                <a:t>3</a:t>
              </a:r>
              <a:endParaRPr lang="en-US" dirty="0">
                <a:solidFill>
                  <a:srgbClr val="FF2F92"/>
                </a:solidFill>
              </a:endParaRPr>
            </a:p>
          </p:txBody>
        </p:sp>
      </p:grpSp>
      <p:grpSp>
        <p:nvGrpSpPr>
          <p:cNvPr id="20" name="Group 19"/>
          <p:cNvGrpSpPr/>
          <p:nvPr/>
        </p:nvGrpSpPr>
        <p:grpSpPr>
          <a:xfrm>
            <a:off x="1479515" y="3858909"/>
            <a:ext cx="4338008" cy="472823"/>
            <a:chOff x="1479515" y="3858909"/>
            <a:chExt cx="4338008" cy="472823"/>
          </a:xfrm>
        </p:grpSpPr>
        <p:sp>
          <p:nvSpPr>
            <p:cNvPr id="21"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Tree>
    <p:extLst>
      <p:ext uri="{BB962C8B-B14F-4D97-AF65-F5344CB8AC3E}">
        <p14:creationId xmlns:p14="http://schemas.microsoft.com/office/powerpoint/2010/main" val="5994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0"/>
                            </p:stCondLst>
                            <p:childTnLst>
                              <p:par>
                                <p:cTn id="25" presetID="2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15</a:t>
            </a:fld>
            <a:endParaRPr lang="en-US"/>
          </a:p>
        </p:txBody>
      </p:sp>
      <p:sp>
        <p:nvSpPr>
          <p:cNvPr id="5" name="Rectangle 1"/>
          <p:cNvSpPr>
            <a:spLocks noGrp="1" noChangeArrowheads="1"/>
          </p:cNvSpPr>
          <p:nvPr>
            <p:ph type="title" idx="4294967295"/>
          </p:nvPr>
        </p:nvSpPr>
        <p:spPr>
          <a:xfrm>
            <a:off x="304800" y="44335"/>
            <a:ext cx="8610600"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t>Takeaway1: Need Jump </a:t>
            </a:r>
            <a:r>
              <a:rPr lang="en-GB" sz="4400" dirty="0"/>
              <a:t>And Link</a:t>
            </a:r>
          </a:p>
        </p:txBody>
      </p:sp>
      <p:sp>
        <p:nvSpPr>
          <p:cNvPr id="6" name="Rectangle 2"/>
          <p:cNvSpPr txBox="1">
            <a:spLocks noChangeArrowheads="1"/>
          </p:cNvSpPr>
          <p:nvPr/>
        </p:nvSpPr>
        <p:spPr>
          <a:xfrm>
            <a:off x="166255" y="827306"/>
            <a:ext cx="8749145" cy="5422190"/>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JAL (Jump And Link) instruction </a:t>
            </a:r>
            <a:r>
              <a:rPr lang="en-GB" dirty="0" smtClean="0"/>
              <a:t>moves a new value into the PC, and simultaneously saves the old value in register </a:t>
            </a:r>
            <a:r>
              <a:rPr lang="en-GB" dirty="0" smtClean="0">
                <a:solidFill>
                  <a:schemeClr val="accent1"/>
                </a:solidFill>
              </a:rPr>
              <a:t>x1 </a:t>
            </a:r>
            <a:r>
              <a:rPr lang="en-GB" dirty="0" smtClean="0">
                <a:solidFill>
                  <a:schemeClr val="tx2"/>
                </a:solidFill>
              </a:rPr>
              <a:t>(aka </a:t>
            </a:r>
            <a:r>
              <a:rPr lang="en-GB" dirty="0" smtClean="0">
                <a:solidFill>
                  <a:schemeClr val="accent1"/>
                </a:solidFill>
              </a:rPr>
              <a:t>$</a:t>
            </a:r>
            <a:r>
              <a:rPr lang="en-GB" dirty="0" err="1" smtClean="0">
                <a:solidFill>
                  <a:schemeClr val="accent1"/>
                </a:solidFill>
              </a:rPr>
              <a:t>ra</a:t>
            </a:r>
            <a:r>
              <a:rPr lang="en-GB" dirty="0" smtClean="0">
                <a:solidFill>
                  <a:schemeClr val="accent1"/>
                </a:solidFill>
              </a:rPr>
              <a:t> </a:t>
            </a:r>
            <a:r>
              <a:rPr lang="en-GB" dirty="0" smtClean="0">
                <a:solidFill>
                  <a:schemeClr val="tx2"/>
                </a:solidFill>
              </a:rPr>
              <a:t>or </a:t>
            </a:r>
            <a:r>
              <a:rPr lang="en-GB" dirty="0" smtClean="0">
                <a:solidFill>
                  <a:schemeClr val="accent1"/>
                </a:solidFill>
              </a:rPr>
              <a:t>return address</a:t>
            </a:r>
            <a:r>
              <a:rPr lang="en-GB" dirty="0" smtClean="0">
                <a:solidFill>
                  <a:schemeClr val="tx2"/>
                </a:solidFill>
              </a:rPr>
              <a:t>)</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Thus, can get back from the subroutine to the instruction immediately following the jump by transferring control back to PC in register x1</a:t>
            </a:r>
            <a:endParaRPr lang="en-GB" dirty="0"/>
          </a:p>
        </p:txBody>
      </p:sp>
    </p:spTree>
    <p:extLst>
      <p:ext uri="{BB962C8B-B14F-4D97-AF65-F5344CB8AC3E}">
        <p14:creationId xmlns:p14="http://schemas.microsoft.com/office/powerpoint/2010/main" val="25681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16</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a:t>
            </a:r>
            <a:r>
              <a:rPr lang="en-US" dirty="0" smtClean="0">
                <a:solidFill>
                  <a:schemeClr val="tx2"/>
                </a:solidFill>
                <a:latin typeface="Source Sans Pro" panose="020B0503030403020204"/>
              </a:rPr>
              <a:t>x3,x4,x5</a:t>
            </a:r>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sz="2400" dirty="0" smtClean="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35449"/>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$31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smtClean="0">
                  <a:solidFill>
                    <a:schemeClr val="accent1"/>
                  </a:solidFill>
                  <a:latin typeface="Source Sans Pro" panose="020B0503030403020204"/>
                </a:rPr>
                <a:t>2</a:t>
              </a:r>
              <a:endParaRPr lang="en-US" dirty="0">
                <a:solidFill>
                  <a:schemeClr val="accent1"/>
                </a:solidFill>
                <a:latin typeface="Source Sans Pro" panose="020B0503030403020204"/>
              </a:endParaRP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smtClean="0">
                <a:solidFill>
                  <a:schemeClr val="accent1"/>
                </a:solidFill>
                <a:latin typeface="Source Sans Pro" panose="020B0503030403020204"/>
                <a:ea typeface="Arial Narrow" charset="0"/>
                <a:cs typeface="Arial Narrow" charset="0"/>
              </a:rPr>
              <a:t>after1</a:t>
            </a:r>
            <a:endParaRPr lang="en-US" i="1" dirty="0">
              <a:solidFill>
                <a:schemeClr val="accent1"/>
              </a:solidFill>
              <a:latin typeface="Source Sans Pro" panose="020B0503030403020204"/>
              <a:ea typeface="Arial Narrow" charset="0"/>
              <a:cs typeface="Arial Narrow" charset="0"/>
            </a:endParaRP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chemeClr val="accent1"/>
                </a:solidFill>
                <a:latin typeface="Source Sans Pro" panose="020B0503030403020204"/>
              </a:rPr>
              <a:t>First call</a:t>
            </a:r>
            <a:endParaRPr lang="en-GB" i="1" dirty="0">
              <a:solidFill>
                <a:schemeClr val="accent1"/>
              </a:solidFill>
              <a:latin typeface="Source Sans Pro" panose="020B0503030403020204"/>
            </a:endParaRPr>
          </a:p>
        </p:txBody>
      </p:sp>
    </p:spTree>
    <p:extLst>
      <p:ext uri="{BB962C8B-B14F-4D97-AF65-F5344CB8AC3E}">
        <p14:creationId xmlns:p14="http://schemas.microsoft.com/office/powerpoint/2010/main" val="30709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smtClean="0">
                <a:solidFill>
                  <a:schemeClr val="accent1"/>
                </a:solidFill>
                <a:latin typeface="Source Sans Pro" panose="020B0503030403020204"/>
                <a:ea typeface="Arial Narrow" charset="0"/>
                <a:cs typeface="Arial Narrow" charset="0"/>
              </a:rPr>
              <a:t>after1</a:t>
            </a:r>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17</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a:t>
            </a:r>
            <a:r>
              <a:rPr lang="en-US" dirty="0" smtClean="0">
                <a:solidFill>
                  <a:schemeClr val="tx2"/>
                </a:solidFill>
                <a:latin typeface="Source Sans Pro" panose="020B0503030403020204"/>
              </a:rPr>
              <a:t>x3,x4,x5</a:t>
            </a:r>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sz="2400" dirty="0" smtClean="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a:t>
            </a:r>
            <a:r>
              <a:rPr lang="en-GB" sz="2400" dirty="0" smtClean="0">
                <a:solidFill>
                  <a:schemeClr val="tx2"/>
                </a:solidFill>
                <a:latin typeface="Source Sans Pro" panose="020B0503030403020204"/>
              </a:rPr>
              <a:t>x1</a:t>
            </a:r>
            <a:endParaRPr lang="en-GB" sz="2400" dirty="0">
              <a:solidFill>
                <a:schemeClr val="tx2"/>
              </a:solidFill>
              <a:latin typeface="Source Sans Pro" panose="020B0503030403020204"/>
            </a:endParaRP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a:t>
            </a:r>
            <a:r>
              <a:rPr lang="en-GB" sz="2400" dirty="0" smtClean="0">
                <a:solidFill>
                  <a:schemeClr val="tx2"/>
                </a:solidFill>
                <a:latin typeface="Source Sans Pro" panose="020B0503030403020204"/>
              </a:rPr>
              <a:t>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happens for recursive invocations</a:t>
            </a:r>
            <a:r>
              <a:rPr lang="en-GB" sz="2400" dirty="0" smtClean="0">
                <a:solidFill>
                  <a:schemeClr val="accent1"/>
                </a:solidFill>
                <a:latin typeface="Source Sans Pro" panose="020B0503030403020204"/>
              </a:rPr>
              <a:t>?</a:t>
            </a:r>
            <a:endParaRPr lang="en-GB" sz="2400" dirty="0">
              <a:solidFill>
                <a:schemeClr val="accent1"/>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smtClean="0">
                <a:solidFill>
                  <a:schemeClr val="accent1"/>
                </a:solidFill>
                <a:latin typeface="Source Sans Pro" panose="020B0503030403020204"/>
              </a:rPr>
              <a:t>2</a:t>
            </a:r>
            <a:endParaRPr lang="en-US" dirty="0">
              <a:solidFill>
                <a:schemeClr val="accent1"/>
              </a:solidFill>
              <a:latin typeface="Source Sans Pro" panose="020B0503030403020204"/>
            </a:endParaRPr>
          </a:p>
        </p:txBody>
      </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2104"/>
            <a:ext cx="1143000" cy="461665"/>
          </a:xfrm>
          <a:prstGeom prst="rect">
            <a:avLst/>
          </a:prstGeom>
          <a:noFill/>
          <a:ln>
            <a:noFill/>
          </a:ln>
        </p:spPr>
        <p:txBody>
          <a:bodyPr wrap="square" rtlCol="0">
            <a:spAutoFit/>
          </a:bodyPr>
          <a:lstStyle/>
          <a:p>
            <a:r>
              <a:rPr lang="en-US" i="1" dirty="0" smtClean="0">
                <a:solidFill>
                  <a:srgbClr val="FF2F92"/>
                </a:solidFill>
                <a:latin typeface="Source Sans Pro" panose="020B0503030403020204"/>
                <a:ea typeface="Arial Narrow" charset="0"/>
                <a:cs typeface="Arial Narrow" charset="0"/>
              </a:rPr>
              <a:t>after2</a:t>
            </a:r>
            <a:endParaRPr lang="en-US" i="1" dirty="0">
              <a:solidFill>
                <a:srgbClr val="FF2F92"/>
              </a:solidFill>
              <a:latin typeface="Source Sans Pro" panose="020B0503030403020204"/>
              <a:ea typeface="Arial Narrow" charset="0"/>
              <a:cs typeface="Arial Narrow" charset="0"/>
            </a:endParaRPr>
          </a:p>
        </p:txBody>
      </p:sp>
      <p:sp>
        <p:nvSpPr>
          <p:cNvPr id="16" name="Rectangle 15"/>
          <p:cNvSpPr/>
          <p:nvPr/>
        </p:nvSpPr>
        <p:spPr>
          <a:xfrm>
            <a:off x="508380" y="782126"/>
            <a:ext cx="177805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rgbClr val="FF2F92"/>
                </a:solidFill>
                <a:latin typeface="Source Sans Pro" panose="020B0503030403020204"/>
              </a:rPr>
              <a:t>Second call</a:t>
            </a:r>
            <a:endParaRPr lang="en-GB" i="1" dirty="0">
              <a:solidFill>
                <a:srgbClr val="FF2F92"/>
              </a:solidFill>
              <a:latin typeface="Source Sans Pro" panose="020B0503030403020204"/>
            </a:endParaRPr>
          </a:p>
        </p:txBody>
      </p:sp>
      <p:grpSp>
        <p:nvGrpSpPr>
          <p:cNvPr id="17" name="Group 16"/>
          <p:cNvGrpSpPr/>
          <p:nvPr/>
        </p:nvGrpSpPr>
        <p:grpSpPr>
          <a:xfrm>
            <a:off x="1479515" y="3888763"/>
            <a:ext cx="3665642" cy="442969"/>
            <a:chOff x="1479515" y="3888763"/>
            <a:chExt cx="3665642" cy="442969"/>
          </a:xfrm>
        </p:grpSpPr>
        <p:sp>
          <p:nvSpPr>
            <p:cNvPr id="18"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20" name="Group 19"/>
          <p:cNvGrpSpPr/>
          <p:nvPr/>
        </p:nvGrpSpPr>
        <p:grpSpPr>
          <a:xfrm>
            <a:off x="1479515" y="1600200"/>
            <a:ext cx="3397285" cy="2442475"/>
            <a:chOff x="1479515" y="1600200"/>
            <a:chExt cx="3397285" cy="2442475"/>
          </a:xfrm>
        </p:grpSpPr>
        <p:sp>
          <p:nvSpPr>
            <p:cNvPr id="21"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4229682" y="1965522"/>
              <a:ext cx="312906" cy="369332"/>
            </a:xfrm>
            <a:prstGeom prst="rect">
              <a:avLst/>
            </a:prstGeom>
          </p:spPr>
          <p:txBody>
            <a:bodyPr wrap="none">
              <a:spAutoFit/>
            </a:bodyPr>
            <a:lstStyle/>
            <a:p>
              <a:r>
                <a:rPr lang="en-US" dirty="0" smtClean="0">
                  <a:solidFill>
                    <a:srgbClr val="FF2F92"/>
                  </a:solidFill>
                  <a:latin typeface="Arial" charset="0"/>
                </a:rPr>
                <a:t>3</a:t>
              </a:r>
              <a:endParaRPr lang="en-US" dirty="0">
                <a:solidFill>
                  <a:srgbClr val="FF2F92"/>
                </a:solidFill>
              </a:endParaRPr>
            </a:p>
          </p:txBody>
        </p:sp>
      </p:grpSp>
      <p:sp>
        <p:nvSpPr>
          <p:cNvPr id="24" name="TextBox 23"/>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5758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18</a:t>
            </a:fld>
            <a:endParaRPr lang="en-US"/>
          </a:p>
        </p:txBody>
      </p:sp>
      <p:sp>
        <p:nvSpPr>
          <p:cNvPr id="5" name="Content Placeholder 2"/>
          <p:cNvSpPr>
            <a:spLocks noGrp="1"/>
          </p:cNvSpPr>
          <p:nvPr>
            <p:ph idx="1"/>
          </p:nvPr>
        </p:nvSpPr>
        <p:spPr>
          <a:xfrm>
            <a:off x="228600" y="685800"/>
            <a:ext cx="8686800" cy="6019800"/>
          </a:xfrm>
        </p:spPr>
        <p:txBody>
          <a:bodyPr>
            <a:normAutofit fontScale="70000" lnSpcReduction="20000"/>
          </a:bodyPr>
          <a:lstStyle/>
          <a:p>
            <a:pPr marL="0" indent="0">
              <a:buNone/>
            </a:pPr>
            <a:r>
              <a:rPr lang="en-US" dirty="0" err="1">
                <a:solidFill>
                  <a:schemeClr val="tx2"/>
                </a:solidFill>
                <a:latin typeface="Consolas" pitchFamily="49" charset="0"/>
                <a:cs typeface="Consolas" pitchFamily="49" charset="0"/>
              </a:rPr>
              <a:t>int</a:t>
            </a:r>
            <a:r>
              <a:rPr lang="en-US" dirty="0">
                <a:solidFill>
                  <a:schemeClr val="tx2"/>
                </a:solidFill>
                <a:latin typeface="Consolas" pitchFamily="49" charset="0"/>
                <a:cs typeface="Consolas" pitchFamily="49" charset="0"/>
              </a:rPr>
              <a:t> main (</a:t>
            </a:r>
            <a:r>
              <a:rPr lang="en-US" dirty="0" err="1">
                <a:solidFill>
                  <a:schemeClr val="tx2"/>
                </a:solidFill>
                <a:latin typeface="Consolas" pitchFamily="49" charset="0"/>
                <a:cs typeface="Consolas" pitchFamily="49" charset="0"/>
              </a:rPr>
              <a:t>int</a:t>
            </a:r>
            <a:r>
              <a:rPr lang="en-US" dirty="0">
                <a:solidFill>
                  <a:schemeClr val="tx2"/>
                </a:solidFill>
                <a:latin typeface="Consolas" pitchFamily="49" charset="0"/>
                <a:cs typeface="Consolas" pitchFamily="49" charset="0"/>
              </a:rPr>
              <a:t> </a:t>
            </a:r>
            <a:r>
              <a:rPr lang="en-US" dirty="0" err="1">
                <a:solidFill>
                  <a:schemeClr val="tx2"/>
                </a:solidFill>
                <a:latin typeface="Consolas" pitchFamily="49" charset="0"/>
                <a:cs typeface="Consolas" pitchFamily="49" charset="0"/>
              </a:rPr>
              <a:t>argc</a:t>
            </a:r>
            <a:r>
              <a:rPr lang="en-US" dirty="0">
                <a:solidFill>
                  <a:schemeClr val="tx2"/>
                </a:solidFill>
                <a:latin typeface="Consolas" pitchFamily="49" charset="0"/>
                <a:cs typeface="Consolas" pitchFamily="49" charset="0"/>
              </a:rPr>
              <a:t>, char* </a:t>
            </a:r>
            <a:r>
              <a:rPr lang="en-US" dirty="0" err="1">
                <a:solidFill>
                  <a:schemeClr val="tx2"/>
                </a:solidFill>
                <a:latin typeface="Consolas" pitchFamily="49" charset="0"/>
                <a:cs typeface="Consolas" pitchFamily="49" charset="0"/>
              </a:rPr>
              <a:t>argv</a:t>
            </a:r>
            <a:r>
              <a:rPr lang="en-US"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n = 9;</a:t>
            </a:r>
            <a:endParaRPr lang="en-US" dirty="0">
              <a:solidFill>
                <a:schemeClr val="tx2"/>
              </a:solidFill>
              <a:latin typeface="Consolas" pitchFamily="49" charset="0"/>
              <a:cs typeface="Consolas" pitchFamily="49" charset="0"/>
            </a:endParaRPr>
          </a:p>
          <a:p>
            <a:pPr marL="0" indent="0">
              <a:buNone/>
              <a:tabLst>
                <a:tab pos="800100" algn="l"/>
                <a:tab pos="1600200" algn="l"/>
                <a:tab pos="1828800" algn="l"/>
              </a:tabLst>
            </a:pP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result = </a:t>
            </a:r>
            <a:r>
              <a:rPr lang="en-US" dirty="0" err="1" smtClean="0">
                <a:solidFill>
                  <a:schemeClr val="accent1"/>
                </a:solidFill>
                <a:latin typeface="Consolas" pitchFamily="49" charset="0"/>
                <a:cs typeface="Consolas" pitchFamily="49" charset="0"/>
              </a:rPr>
              <a:t>myfn</a:t>
            </a:r>
            <a:r>
              <a:rPr lang="en-US" dirty="0" smtClean="0">
                <a:solidFill>
                  <a:schemeClr val="tx2"/>
                </a:solidFill>
                <a:latin typeface="Consolas" pitchFamily="49" charset="0"/>
                <a:cs typeface="Consolas" pitchFamily="49" charset="0"/>
              </a:rPr>
              <a:t>(n);</a:t>
            </a:r>
            <a:endParaRPr lang="en-US" dirty="0">
              <a:solidFill>
                <a:schemeClr val="tx2"/>
              </a:solidFill>
              <a:latin typeface="Consolas" pitchFamily="49" charset="0"/>
              <a:cs typeface="Consolas" pitchFamily="49" charset="0"/>
            </a:endParaRPr>
          </a:p>
          <a:p>
            <a:pPr marL="0" indent="0">
              <a:buNone/>
            </a:pPr>
            <a:r>
              <a:rPr lang="en-US" dirty="0" smtClean="0">
                <a:solidFill>
                  <a:schemeClr val="tx2"/>
                </a:solidFill>
                <a:latin typeface="Consolas" pitchFamily="49" charset="0"/>
                <a:cs typeface="Consolas" pitchFamily="49" charset="0"/>
              </a:rPr>
              <a:t>}</a:t>
            </a:r>
          </a:p>
          <a:p>
            <a:endParaRPr lang="en-US" dirty="0" smtClean="0">
              <a:solidFill>
                <a:schemeClr val="tx2"/>
              </a:solidFill>
              <a:latin typeface="Consolas" pitchFamily="49" charset="0"/>
              <a:cs typeface="Consolas" pitchFamily="49" charset="0"/>
            </a:endParaRPr>
          </a:p>
          <a:p>
            <a:endParaRPr lang="en-US" dirty="0">
              <a:solidFill>
                <a:schemeClr val="tx2"/>
              </a:solidFill>
              <a:latin typeface="Consolas" pitchFamily="49" charset="0"/>
              <a:cs typeface="Consolas" pitchFamily="49" charset="0"/>
            </a:endParaRPr>
          </a:p>
          <a:p>
            <a:pPr marL="0" indent="0">
              <a:buNone/>
            </a:pP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a:t>
            </a:r>
            <a:r>
              <a:rPr lang="en-US" dirty="0" err="1" smtClean="0">
                <a:solidFill>
                  <a:schemeClr val="accent1"/>
                </a:solidFill>
                <a:latin typeface="Consolas" pitchFamily="49" charset="0"/>
                <a:cs typeface="Consolas" pitchFamily="49" charset="0"/>
              </a:rPr>
              <a:t>myfn</a:t>
            </a:r>
            <a:r>
              <a:rPr lang="en-US" dirty="0" smtClean="0">
                <a:solidFill>
                  <a:schemeClr val="tx2"/>
                </a:solidFill>
                <a:latin typeface="Consolas" pitchFamily="49" charset="0"/>
                <a:cs typeface="Consolas" pitchFamily="49" charset="0"/>
              </a:rPr>
              <a:t>(</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n) {</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f = 1;</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 = 1;</a:t>
            </a:r>
          </a:p>
          <a:p>
            <a:pPr marL="0" indent="0">
              <a:buNone/>
            </a:pPr>
            <a:r>
              <a:rPr lang="en-US" dirty="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int</a:t>
            </a:r>
            <a:r>
              <a:rPr lang="en-US" dirty="0" smtClean="0">
                <a:solidFill>
                  <a:schemeClr val="tx2"/>
                </a:solidFill>
                <a:latin typeface="Consolas" pitchFamily="49" charset="0"/>
                <a:cs typeface="Consolas" pitchFamily="49" charset="0"/>
              </a:rPr>
              <a:t> j = n – 1;</a:t>
            </a:r>
          </a:p>
          <a:p>
            <a:pPr marL="0" indent="0">
              <a:buNone/>
            </a:pPr>
            <a:r>
              <a:rPr lang="en-US" dirty="0" smtClean="0">
                <a:solidFill>
                  <a:schemeClr val="tx2"/>
                </a:solidFill>
                <a:latin typeface="Consolas" pitchFamily="49" charset="0"/>
                <a:cs typeface="Consolas" pitchFamily="49" charset="0"/>
              </a:rPr>
              <a:t>	while(j &gt;= 0) {</a:t>
            </a:r>
          </a:p>
          <a:p>
            <a:pPr marL="0" indent="0">
              <a:buNone/>
            </a:pPr>
            <a:r>
              <a:rPr lang="en-US" dirty="0" smtClean="0">
                <a:solidFill>
                  <a:schemeClr val="tx2"/>
                </a:solidFill>
                <a:latin typeface="Consolas" pitchFamily="49" charset="0"/>
                <a:cs typeface="Consolas" pitchFamily="49" charset="0"/>
              </a:rPr>
              <a:t>		f *=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	j = n - </a:t>
            </a:r>
            <a:r>
              <a:rPr lang="en-US" dirty="0" err="1" smtClean="0">
                <a:solidFill>
                  <a:schemeClr val="tx2"/>
                </a:solidFill>
                <a:latin typeface="Consolas" pitchFamily="49" charset="0"/>
                <a:cs typeface="Consolas" pitchFamily="49" charset="0"/>
              </a:rPr>
              <a:t>i</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a:t>
            </a:r>
          </a:p>
          <a:p>
            <a:pPr marL="0" indent="0">
              <a:buNone/>
            </a:pPr>
            <a:r>
              <a:rPr lang="en-US" dirty="0">
                <a:solidFill>
                  <a:schemeClr val="tx2"/>
                </a:solidFill>
                <a:latin typeface="Consolas" pitchFamily="49" charset="0"/>
                <a:cs typeface="Consolas" pitchFamily="49" charset="0"/>
              </a:rPr>
              <a:t>	</a:t>
            </a:r>
            <a:r>
              <a:rPr lang="en-US" dirty="0" smtClean="0">
                <a:solidFill>
                  <a:schemeClr val="tx2"/>
                </a:solidFill>
                <a:latin typeface="Consolas" pitchFamily="49" charset="0"/>
                <a:cs typeface="Consolas" pitchFamily="49" charset="0"/>
              </a:rPr>
              <a:t>return f;</a:t>
            </a:r>
          </a:p>
          <a:p>
            <a:pPr marL="0" indent="0">
              <a:buNone/>
            </a:pPr>
            <a:r>
              <a:rPr lang="en-US" dirty="0" smtClean="0">
                <a:solidFill>
                  <a:schemeClr val="tx2"/>
                </a:solidFill>
                <a:latin typeface="Consolas" pitchFamily="49" charset="0"/>
                <a:cs typeface="Consolas" pitchFamily="49" charset="0"/>
              </a:rPr>
              <a:t>}</a:t>
            </a:r>
            <a:endParaRPr lang="en-US" dirty="0">
              <a:solidFill>
                <a:schemeClr val="tx2"/>
              </a:solidFill>
              <a:latin typeface="Consolas" pitchFamily="49" charset="0"/>
              <a:cs typeface="Consolas" pitchFamily="49" charset="0"/>
            </a:endParaRP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solidFill>
                  <a:schemeClr val="tx2"/>
                </a:solidFill>
              </a:rPr>
              <a:t>JAL / JR for Recursion?</a:t>
            </a:r>
            <a:endParaRPr lang="en-GB" sz="4000" dirty="0">
              <a:solidFill>
                <a:schemeClr val="tx2"/>
              </a:solidFill>
            </a:endParaRPr>
          </a:p>
        </p:txBody>
      </p:sp>
    </p:spTree>
    <p:extLst>
      <p:ext uri="{BB962C8B-B14F-4D97-AF65-F5344CB8AC3E}">
        <p14:creationId xmlns:p14="http://schemas.microsoft.com/office/powerpoint/2010/main" val="369851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19</a:t>
            </a:fld>
            <a:endParaRPr lang="en-US"/>
          </a:p>
        </p:txBody>
      </p:sp>
      <p:sp>
        <p:nvSpPr>
          <p:cNvPr id="5" name="Content Placeholder 2"/>
          <p:cNvSpPr>
            <a:spLocks noGrp="1"/>
          </p:cNvSpPr>
          <p:nvPr>
            <p:ph idx="1"/>
          </p:nvPr>
        </p:nvSpPr>
        <p:spPr>
          <a:xfrm>
            <a:off x="228600" y="685800"/>
            <a:ext cx="8686800" cy="6019800"/>
          </a:xfrm>
        </p:spPr>
        <p:txBody>
          <a:bodyPr>
            <a:normAutofit/>
          </a:bodyPr>
          <a:lstStyle/>
          <a:p>
            <a:pPr marL="0" indent="0">
              <a:buNone/>
            </a:pP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main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argc</a:t>
            </a:r>
            <a:r>
              <a:rPr lang="en-US" sz="2600" dirty="0">
                <a:solidFill>
                  <a:schemeClr val="tx2"/>
                </a:solidFill>
                <a:latin typeface="Consolas" pitchFamily="49" charset="0"/>
                <a:cs typeface="Consolas" pitchFamily="49" charset="0"/>
              </a:rPr>
              <a:t>, char* </a:t>
            </a:r>
            <a:r>
              <a:rPr lang="en-US" sz="2600" dirty="0" err="1">
                <a:solidFill>
                  <a:schemeClr val="tx2"/>
                </a:solidFill>
                <a:latin typeface="Consolas" pitchFamily="49" charset="0"/>
                <a:cs typeface="Consolas" pitchFamily="49" charset="0"/>
              </a:rPr>
              <a:t>argv</a:t>
            </a:r>
            <a:r>
              <a:rPr lang="en-US" sz="2600"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smtClean="0">
                <a:solidFill>
                  <a:schemeClr val="tx2"/>
                </a:solidFill>
                <a:latin typeface="Consolas" pitchFamily="49" charset="0"/>
                <a:cs typeface="Consolas" pitchFamily="49" charset="0"/>
              </a:rPr>
              <a:t>int</a:t>
            </a:r>
            <a:r>
              <a:rPr lang="en-US" sz="2600" dirty="0" smtClean="0">
                <a:solidFill>
                  <a:schemeClr val="tx2"/>
                </a:solidFill>
                <a:latin typeface="Consolas" pitchFamily="49" charset="0"/>
                <a:cs typeface="Consolas" pitchFamily="49" charset="0"/>
              </a:rPr>
              <a:t> n = 9;</a:t>
            </a:r>
            <a:endParaRPr lang="en-US" sz="2600" dirty="0">
              <a:solidFill>
                <a:schemeClr val="tx2"/>
              </a:solidFill>
              <a:latin typeface="Consolas" pitchFamily="49" charset="0"/>
              <a:cs typeface="Consolas" pitchFamily="49" charset="0"/>
            </a:endParaRPr>
          </a:p>
          <a:p>
            <a:pPr marL="0" indent="0">
              <a:buNone/>
              <a:tabLst>
                <a:tab pos="800100" algn="l"/>
                <a:tab pos="1600200" algn="l"/>
                <a:tab pos="1828800" algn="l"/>
              </a:tabLst>
            </a:pPr>
            <a:r>
              <a:rPr lang="en-US" sz="2600" dirty="0" smtClean="0">
                <a:solidFill>
                  <a:schemeClr val="tx2"/>
                </a:solidFill>
                <a:latin typeface="Consolas" pitchFamily="49" charset="0"/>
                <a:cs typeface="Consolas" pitchFamily="49" charset="0"/>
              </a:rPr>
              <a:t>	</a:t>
            </a:r>
            <a:r>
              <a:rPr lang="en-US" sz="2600" dirty="0" err="1" smtClean="0">
                <a:solidFill>
                  <a:schemeClr val="tx2"/>
                </a:solidFill>
                <a:latin typeface="Consolas" pitchFamily="49" charset="0"/>
                <a:cs typeface="Consolas" pitchFamily="49" charset="0"/>
              </a:rPr>
              <a:t>int</a:t>
            </a:r>
            <a:r>
              <a:rPr lang="en-US" sz="2600" dirty="0" smtClean="0">
                <a:solidFill>
                  <a:schemeClr val="tx2"/>
                </a:solidFill>
                <a:latin typeface="Consolas" pitchFamily="49" charset="0"/>
                <a:cs typeface="Consolas" pitchFamily="49" charset="0"/>
              </a:rPr>
              <a:t> result = </a:t>
            </a:r>
            <a:r>
              <a:rPr lang="en-US" sz="2600" dirty="0" err="1" smtClean="0">
                <a:solidFill>
                  <a:schemeClr val="accent1"/>
                </a:solidFill>
                <a:latin typeface="Consolas" pitchFamily="49" charset="0"/>
                <a:cs typeface="Consolas" pitchFamily="49" charset="0"/>
              </a:rPr>
              <a:t>myfn</a:t>
            </a:r>
            <a:r>
              <a:rPr lang="en-US" sz="2600" dirty="0" smtClean="0">
                <a:solidFill>
                  <a:schemeClr val="tx2"/>
                </a:solidFill>
                <a:latin typeface="Consolas" pitchFamily="49" charset="0"/>
                <a:cs typeface="Consolas" pitchFamily="49" charset="0"/>
              </a:rPr>
              <a:t>(n);</a:t>
            </a:r>
            <a:endParaRPr lang="en-US" sz="2600" dirty="0">
              <a:solidFill>
                <a:schemeClr val="tx2"/>
              </a:solidFill>
              <a:latin typeface="Consolas" pitchFamily="49" charset="0"/>
              <a:cs typeface="Consolas" pitchFamily="49" charset="0"/>
            </a:endParaRPr>
          </a:p>
          <a:p>
            <a:pPr marL="0" indent="0">
              <a:buNone/>
            </a:pPr>
            <a:r>
              <a:rPr lang="en-US" sz="2600" dirty="0" smtClean="0">
                <a:solidFill>
                  <a:schemeClr val="tx2"/>
                </a:solidFill>
                <a:latin typeface="Consolas" pitchFamily="49" charset="0"/>
                <a:cs typeface="Consolas" pitchFamily="49" charset="0"/>
              </a:rPr>
              <a:t>}</a:t>
            </a:r>
          </a:p>
          <a:p>
            <a:endParaRPr lang="en-US" sz="2600" dirty="0" smtClean="0">
              <a:solidFill>
                <a:schemeClr val="tx2"/>
              </a:solidFill>
              <a:latin typeface="Consolas" pitchFamily="49" charset="0"/>
              <a:cs typeface="Consolas" pitchFamily="49" charset="0"/>
            </a:endParaRPr>
          </a:p>
          <a:p>
            <a:endParaRPr lang="en-US" sz="2600" dirty="0">
              <a:solidFill>
                <a:schemeClr val="tx2"/>
              </a:solidFill>
              <a:latin typeface="Consolas" pitchFamily="49" charset="0"/>
              <a:cs typeface="Consolas" pitchFamily="49" charset="0"/>
            </a:endParaRPr>
          </a:p>
          <a:p>
            <a:pPr marL="0" indent="0">
              <a:lnSpc>
                <a:spcPct val="80000"/>
              </a:lnSpc>
              <a:spcBef>
                <a:spcPts val="528"/>
              </a:spcBef>
              <a:buNone/>
            </a:pPr>
            <a:r>
              <a:rPr lang="en-US" sz="2600" dirty="0" err="1">
                <a:latin typeface="Consolas" pitchFamily="49" charset="0"/>
                <a:cs typeface="Consolas" pitchFamily="49" charset="0"/>
              </a:rPr>
              <a:t>int</a:t>
            </a:r>
            <a:r>
              <a:rPr lang="en-US" sz="2600" dirty="0">
                <a:latin typeface="Consolas" pitchFamily="49" charset="0"/>
                <a:cs typeface="Consolas" pitchFamily="49" charset="0"/>
              </a:rPr>
              <a:t>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a:t>
            </a:r>
            <a:r>
              <a:rPr lang="en-US" sz="2600" dirty="0" err="1">
                <a:latin typeface="Consolas" pitchFamily="49" charset="0"/>
                <a:cs typeface="Consolas" pitchFamily="49" charset="0"/>
              </a:rPr>
              <a:t>int</a:t>
            </a:r>
            <a:r>
              <a:rPr lang="en-US" sz="2600" dirty="0">
                <a:latin typeface="Consolas" pitchFamily="49" charset="0"/>
                <a:cs typeface="Consolas" pitchFamily="49" charset="0"/>
              </a:rPr>
              <a:t> n) {</a:t>
            </a:r>
          </a:p>
          <a:p>
            <a:pPr>
              <a:lnSpc>
                <a:spcPct val="80000"/>
              </a:lnSpc>
              <a:spcBef>
                <a:spcPts val="528"/>
              </a:spcBef>
            </a:pPr>
            <a:endParaRPr lang="en-US" sz="2600" dirty="0">
              <a:latin typeface="Consolas" pitchFamily="49" charset="0"/>
              <a:cs typeface="Consolas" pitchFamily="49" charset="0"/>
            </a:endParaRPr>
          </a:p>
          <a:p>
            <a:pPr marL="0" indent="0">
              <a:lnSpc>
                <a:spcPct val="80000"/>
              </a:lnSpc>
              <a:spcBef>
                <a:spcPts val="528"/>
              </a:spcBef>
              <a:buNone/>
            </a:pPr>
            <a:r>
              <a:rPr lang="en-US" sz="2600" dirty="0">
                <a:latin typeface="Consolas" pitchFamily="49" charset="0"/>
                <a:cs typeface="Consolas" pitchFamily="49" charset="0"/>
              </a:rPr>
              <a:t>	if(n &gt; 0) {</a:t>
            </a:r>
          </a:p>
          <a:p>
            <a:pPr marL="0" indent="0">
              <a:lnSpc>
                <a:spcPct val="80000"/>
              </a:lnSpc>
              <a:spcBef>
                <a:spcPts val="528"/>
              </a:spcBef>
              <a:buNone/>
            </a:pPr>
            <a:r>
              <a:rPr lang="en-US" sz="2600" dirty="0">
                <a:latin typeface="Consolas" pitchFamily="49" charset="0"/>
                <a:cs typeface="Consolas" pitchFamily="49" charset="0"/>
              </a:rPr>
              <a:t>		return n *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(n - 1);</a:t>
            </a:r>
          </a:p>
          <a:p>
            <a:pPr marL="0" indent="0">
              <a:lnSpc>
                <a:spcPct val="80000"/>
              </a:lnSpc>
              <a:spcBef>
                <a:spcPts val="528"/>
              </a:spcBef>
              <a:buNone/>
            </a:pPr>
            <a:r>
              <a:rPr lang="en-US" sz="2600" dirty="0">
                <a:latin typeface="Consolas" pitchFamily="49" charset="0"/>
                <a:cs typeface="Consolas" pitchFamily="49" charset="0"/>
              </a:rPr>
              <a:t>	} else {</a:t>
            </a:r>
          </a:p>
          <a:p>
            <a:pPr marL="0" indent="0">
              <a:lnSpc>
                <a:spcPct val="80000"/>
              </a:lnSpc>
              <a:spcBef>
                <a:spcPts val="528"/>
              </a:spcBef>
              <a:buNone/>
            </a:pPr>
            <a:r>
              <a:rPr lang="en-US" sz="2600" dirty="0">
                <a:latin typeface="Consolas" pitchFamily="49" charset="0"/>
                <a:cs typeface="Consolas" pitchFamily="49" charset="0"/>
              </a:rPr>
              <a:t>		return 1;</a:t>
            </a:r>
          </a:p>
          <a:p>
            <a:pPr marL="0" indent="0">
              <a:lnSpc>
                <a:spcPct val="80000"/>
              </a:lnSpc>
              <a:spcBef>
                <a:spcPts val="528"/>
              </a:spcBef>
              <a:buNone/>
            </a:pPr>
            <a:r>
              <a:rPr lang="en-US" sz="2600" dirty="0">
                <a:latin typeface="Consolas" pitchFamily="49" charset="0"/>
                <a:cs typeface="Consolas" pitchFamily="49" charset="0"/>
              </a:rPr>
              <a:t>	}</a:t>
            </a:r>
          </a:p>
          <a:p>
            <a:pPr marL="0" indent="0">
              <a:lnSpc>
                <a:spcPct val="80000"/>
              </a:lnSpc>
              <a:spcBef>
                <a:spcPts val="528"/>
              </a:spcBef>
              <a:buNone/>
            </a:pPr>
            <a:r>
              <a:rPr lang="en-US" sz="2600" dirty="0">
                <a:latin typeface="Consolas" pitchFamily="49" charset="0"/>
                <a:cs typeface="Consolas" pitchFamily="49" charset="0"/>
              </a:rPr>
              <a:t>}</a:t>
            </a: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solidFill>
                  <a:schemeClr val="tx2"/>
                </a:solidFill>
              </a:rPr>
              <a:t>JAL / JR for Recursion?</a:t>
            </a:r>
            <a:endParaRPr lang="en-GB" sz="4000" dirty="0">
              <a:solidFill>
                <a:schemeClr val="tx2"/>
              </a:solidFill>
            </a:endParaRPr>
          </a:p>
        </p:txBody>
      </p:sp>
      <p:sp>
        <p:nvSpPr>
          <p:cNvPr id="7" name="Oval 6"/>
          <p:cNvSpPr/>
          <p:nvPr/>
        </p:nvSpPr>
        <p:spPr>
          <a:xfrm>
            <a:off x="3451167" y="4163290"/>
            <a:ext cx="20574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88915" y="2944091"/>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8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6314636"/>
            <a:ext cx="457200" cy="604647"/>
          </a:xfrm>
        </p:spPr>
        <p:txBody>
          <a:bodyPr/>
          <a:lstStyle/>
          <a:p>
            <a:pPr>
              <a:defRPr/>
            </a:pPr>
            <a:fld id="{EFE0FDE5-1195-4879-940F-31B1BE8EAA1F}" type="slidenum">
              <a:rPr lang="en-US" smtClean="0"/>
              <a:pPr>
                <a:defRPr/>
              </a:pPr>
              <a:t>2</a:t>
            </a:fld>
            <a:endParaRPr lang="en-US" dirty="0"/>
          </a:p>
        </p:txBody>
      </p:sp>
      <p:grpSp>
        <p:nvGrpSpPr>
          <p:cNvPr id="5" name="Group 156"/>
          <p:cNvGrpSpPr/>
          <p:nvPr>
            <p:custDataLst>
              <p:tags r:id="rId1"/>
            </p:custDataLst>
          </p:nvPr>
        </p:nvGrpSpPr>
        <p:grpSpPr>
          <a:xfrm>
            <a:off x="2057400" y="806650"/>
            <a:ext cx="6872500" cy="5334000"/>
            <a:chOff x="2057400" y="457200"/>
            <a:chExt cx="6872500" cy="5334000"/>
          </a:xfrm>
        </p:grpSpPr>
        <p:sp>
          <p:nvSpPr>
            <p:cNvPr id="6" name="Right Triangle 5"/>
            <p:cNvSpPr/>
            <p:nvPr>
              <p:custDataLst>
                <p:tags r:id="rId14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7" name="Rounded Rectangle 6"/>
            <p:cNvSpPr/>
            <p:nvPr>
              <p:custDataLst>
                <p:tags r:id="rId14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 name="Rounded Rectangle 7"/>
            <p:cNvSpPr/>
            <p:nvPr>
              <p:custDataLst>
                <p:tags r:id="rId14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 name="Rounded Rectangle 8"/>
            <p:cNvSpPr/>
            <p:nvPr>
              <p:custDataLst>
                <p:tags r:id="rId14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 name="Right Triangle 9"/>
            <p:cNvSpPr/>
            <p:nvPr>
              <p:custDataLst>
                <p:tags r:id="rId14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146"/>
              </p:custDataLst>
            </p:nvPr>
          </p:nvSpPr>
          <p:spPr>
            <a:xfrm>
              <a:off x="8000999" y="5083314"/>
              <a:ext cx="928901"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Write-</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Back</a:t>
              </a:r>
            </a:p>
          </p:txBody>
        </p:sp>
      </p:grpSp>
      <p:grpSp>
        <p:nvGrpSpPr>
          <p:cNvPr id="12" name="Group 154"/>
          <p:cNvGrpSpPr/>
          <p:nvPr>
            <p:custDataLst>
              <p:tags r:id="rId2"/>
            </p:custDataLst>
          </p:nvPr>
        </p:nvGrpSpPr>
        <p:grpSpPr>
          <a:xfrm>
            <a:off x="5791200" y="1492450"/>
            <a:ext cx="2286000" cy="4648200"/>
            <a:chOff x="6629400" y="1143000"/>
            <a:chExt cx="1447800" cy="4648200"/>
          </a:xfrm>
        </p:grpSpPr>
        <p:sp>
          <p:nvSpPr>
            <p:cNvPr id="13" name="Rounded Rectangle 12"/>
            <p:cNvSpPr/>
            <p:nvPr>
              <p:custDataLst>
                <p:tags r:id="rId13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4" name="TextBox 13"/>
            <p:cNvSpPr txBox="1"/>
            <p:nvPr>
              <p:custDataLst>
                <p:tags r:id="rId140"/>
              </p:custDataLst>
            </p:nvPr>
          </p:nvSpPr>
          <p:spPr>
            <a:xfrm>
              <a:off x="6629400" y="5334000"/>
              <a:ext cx="1447800" cy="400110"/>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Memory</a:t>
              </a:r>
            </a:p>
          </p:txBody>
        </p:sp>
      </p:grpSp>
      <p:grpSp>
        <p:nvGrpSpPr>
          <p:cNvPr id="15" name="Group 148"/>
          <p:cNvGrpSpPr/>
          <p:nvPr>
            <p:custDataLst>
              <p:tags r:id="rId3"/>
            </p:custDataLst>
          </p:nvPr>
        </p:nvGrpSpPr>
        <p:grpSpPr>
          <a:xfrm>
            <a:off x="152400" y="1492450"/>
            <a:ext cx="1600200" cy="4670286"/>
            <a:chOff x="152400" y="1143000"/>
            <a:chExt cx="1676400" cy="4670286"/>
          </a:xfrm>
        </p:grpSpPr>
        <p:sp>
          <p:nvSpPr>
            <p:cNvPr id="16" name="Rounded Rectangle 15"/>
            <p:cNvSpPr/>
            <p:nvPr>
              <p:custDataLst>
                <p:tags r:id="rId13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Source Sans Pro" panose="020B0503030403020204"/>
              </a:endParaRPr>
            </a:p>
          </p:txBody>
        </p:sp>
        <p:sp>
          <p:nvSpPr>
            <p:cNvPr id="17" name="TextBox 16"/>
            <p:cNvSpPr txBox="1"/>
            <p:nvPr>
              <p:custDataLst>
                <p:tags r:id="rId138"/>
              </p:custDataLst>
            </p:nvPr>
          </p:nvSpPr>
          <p:spPr>
            <a:xfrm>
              <a:off x="228600" y="5105400"/>
              <a:ext cx="1508467"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Fetch</a:t>
              </a:r>
            </a:p>
          </p:txBody>
        </p:sp>
      </p:grpSp>
      <p:grpSp>
        <p:nvGrpSpPr>
          <p:cNvPr id="18" name="Group 153"/>
          <p:cNvGrpSpPr/>
          <p:nvPr>
            <p:custDataLst>
              <p:tags r:id="rId4"/>
            </p:custDataLst>
          </p:nvPr>
        </p:nvGrpSpPr>
        <p:grpSpPr>
          <a:xfrm>
            <a:off x="3903628" y="1430280"/>
            <a:ext cx="2057400" cy="4648200"/>
            <a:chOff x="3886200" y="1143000"/>
            <a:chExt cx="2819400" cy="4648200"/>
          </a:xfrm>
        </p:grpSpPr>
        <p:sp>
          <p:nvSpPr>
            <p:cNvPr id="19" name="Rounded Rectangle 18"/>
            <p:cNvSpPr/>
            <p:nvPr>
              <p:custDataLst>
                <p:tags r:id="rId13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0" name="TextBox 19"/>
            <p:cNvSpPr txBox="1"/>
            <p:nvPr>
              <p:custDataLst>
                <p:tags r:id="rId136"/>
              </p:custDataLst>
            </p:nvPr>
          </p:nvSpPr>
          <p:spPr>
            <a:xfrm>
              <a:off x="4361501" y="5206181"/>
              <a:ext cx="1711572" cy="400110"/>
            </a:xfrm>
            <a:prstGeom prst="rect">
              <a:avLst/>
            </a:prstGeom>
            <a:solidFill>
              <a:schemeClr val="bg2"/>
            </a:solidFill>
            <a:ln>
              <a:noFill/>
            </a:ln>
          </p:spPr>
          <p:txBody>
            <a:bodyPr wrap="square" rtlCol="0">
              <a:spAutoFit/>
            </a:bodyPr>
            <a:lstStyle/>
            <a:p>
              <a:pPr algn="ctr"/>
              <a:r>
                <a:rPr lang="en-US" sz="2000" dirty="0" smtClean="0">
                  <a:solidFill>
                    <a:schemeClr val="tx2"/>
                  </a:solidFill>
                  <a:latin typeface="Source Sans Pro" panose="020B0503030403020204"/>
                </a:rPr>
                <a:t>Execute</a:t>
              </a:r>
            </a:p>
          </p:txBody>
        </p:sp>
      </p:grpSp>
      <p:grpSp>
        <p:nvGrpSpPr>
          <p:cNvPr id="21" name="Group 152"/>
          <p:cNvGrpSpPr/>
          <p:nvPr>
            <p:custDataLst>
              <p:tags r:id="rId5"/>
            </p:custDataLst>
          </p:nvPr>
        </p:nvGrpSpPr>
        <p:grpSpPr>
          <a:xfrm>
            <a:off x="1752600" y="1492450"/>
            <a:ext cx="2133600" cy="4648201"/>
            <a:chOff x="1828800" y="1143000"/>
            <a:chExt cx="2057400" cy="4648201"/>
          </a:xfrm>
        </p:grpSpPr>
        <p:sp>
          <p:nvSpPr>
            <p:cNvPr id="22" name="Rounded Rectangle 21"/>
            <p:cNvSpPr/>
            <p:nvPr>
              <p:custDataLst>
                <p:tags r:id="rId13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3" name="Rounded Rectangle 22"/>
            <p:cNvSpPr/>
            <p:nvPr>
              <p:custDataLst>
                <p:tags r:id="rId13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4" name="Right Triangle 23"/>
            <p:cNvSpPr/>
            <p:nvPr>
              <p:custDataLst>
                <p:tags r:id="rId13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5" name="TextBox 24"/>
            <p:cNvSpPr txBox="1"/>
            <p:nvPr>
              <p:custDataLst>
                <p:tags r:id="rId134"/>
              </p:custDataLst>
            </p:nvPr>
          </p:nvSpPr>
          <p:spPr>
            <a:xfrm>
              <a:off x="2133600" y="5083315"/>
              <a:ext cx="1447800"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Decode</a:t>
              </a:r>
            </a:p>
          </p:txBody>
        </p:sp>
      </p:grpSp>
      <p:sp>
        <p:nvSpPr>
          <p:cNvPr id="26" name="Arc 25"/>
          <p:cNvSpPr/>
          <p:nvPr>
            <p:custDataLst>
              <p:tags r:id="rId6"/>
            </p:custDataLst>
          </p:nvPr>
        </p:nvSpPr>
        <p:spPr>
          <a:xfrm rot="10800000" flipV="1">
            <a:off x="2743200" y="14924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27" name="Rounded Rectangle 26"/>
          <p:cNvSpPr/>
          <p:nvPr>
            <p:custDataLst>
              <p:tags r:id="rId7"/>
            </p:custDataLst>
          </p:nvPr>
        </p:nvSpPr>
        <p:spPr>
          <a:xfrm>
            <a:off x="5943600" y="149245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28" name="Straight Connector 27"/>
          <p:cNvCxnSpPr/>
          <p:nvPr>
            <p:custDataLst>
              <p:tags r:id="rId8"/>
            </p:custDataLst>
          </p:nvPr>
        </p:nvCxnSpPr>
        <p:spPr>
          <a:xfrm>
            <a:off x="8382000" y="614065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Arc 28"/>
          <p:cNvSpPr/>
          <p:nvPr>
            <p:custDataLst>
              <p:tags r:id="rId9"/>
            </p:custDataLst>
          </p:nvPr>
        </p:nvSpPr>
        <p:spPr>
          <a:xfrm rot="5400000">
            <a:off x="8305800" y="5531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0" name="Arc 29"/>
          <p:cNvSpPr/>
          <p:nvPr>
            <p:custDataLst>
              <p:tags r:id="rId10"/>
            </p:custDataLst>
          </p:nvPr>
        </p:nvSpPr>
        <p:spPr>
          <a:xfrm rot="10800000">
            <a:off x="7924800" y="5531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31" name="Straight Connector 30"/>
          <p:cNvCxnSpPr>
            <a:stCxn id="82" idx="2"/>
          </p:cNvCxnSpPr>
          <p:nvPr>
            <p:custDataLst>
              <p:tags r:id="rId11"/>
            </p:custDataLst>
          </p:nvPr>
        </p:nvCxnSpPr>
        <p:spPr>
          <a:xfrm rot="5400000">
            <a:off x="1828800" y="263545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Arc 31"/>
          <p:cNvSpPr/>
          <p:nvPr>
            <p:custDataLst>
              <p:tags r:id="rId12"/>
            </p:custDataLst>
          </p:nvPr>
        </p:nvSpPr>
        <p:spPr>
          <a:xfrm rot="16200000" flipV="1">
            <a:off x="7315200" y="14162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3" name="Text Box 11"/>
          <p:cNvSpPr txBox="1">
            <a:spLocks noChangeArrowheads="1"/>
          </p:cNvSpPr>
          <p:nvPr>
            <p:custDataLst>
              <p:tags r:id="rId13"/>
            </p:custDataLst>
          </p:nvPr>
        </p:nvSpPr>
        <p:spPr bwMode="auto">
          <a:xfrm>
            <a:off x="2704240" y="4481165"/>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34" name="Freeform 33"/>
          <p:cNvSpPr/>
          <p:nvPr>
            <p:custDataLst>
              <p:tags r:id="rId14"/>
            </p:custDataLst>
          </p:nvPr>
        </p:nvSpPr>
        <p:spPr>
          <a:xfrm>
            <a:off x="4953000" y="202585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35" name="Rectangle 19"/>
          <p:cNvSpPr>
            <a:spLocks noChangeArrowheads="1"/>
          </p:cNvSpPr>
          <p:nvPr>
            <p:custDataLst>
              <p:tags r:id="rId15"/>
            </p:custDataLst>
          </p:nvPr>
        </p:nvSpPr>
        <p:spPr bwMode="auto">
          <a:xfrm>
            <a:off x="4622518" y="301644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6" name="Rectangle 4"/>
          <p:cNvSpPr>
            <a:spLocks noChangeArrowheads="1"/>
          </p:cNvSpPr>
          <p:nvPr>
            <p:custDataLst>
              <p:tags r:id="rId16"/>
            </p:custDataLst>
          </p:nvPr>
        </p:nvSpPr>
        <p:spPr bwMode="auto">
          <a:xfrm>
            <a:off x="6400800" y="354985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7" name="Rectangle 22"/>
          <p:cNvSpPr>
            <a:spLocks noChangeArrowheads="1"/>
          </p:cNvSpPr>
          <p:nvPr>
            <p:custDataLst>
              <p:tags r:id="rId17"/>
            </p:custDataLst>
          </p:nvPr>
        </p:nvSpPr>
        <p:spPr bwMode="auto">
          <a:xfrm>
            <a:off x="2362199" y="210205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38" name="Oval 24"/>
          <p:cNvSpPr>
            <a:spLocks noChangeArrowheads="1"/>
          </p:cNvSpPr>
          <p:nvPr>
            <p:custDataLst>
              <p:tags r:id="rId18"/>
            </p:custDataLst>
          </p:nvPr>
        </p:nvSpPr>
        <p:spPr bwMode="auto">
          <a:xfrm>
            <a:off x="2362200" y="3799117"/>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chemeClr val="tx2"/>
                </a:solidFill>
                <a:latin typeface="Source Sans Pro" panose="020B0503030403020204"/>
              </a:rPr>
              <a:t>control</a:t>
            </a:r>
            <a:endParaRPr lang="en-US" sz="1800" dirty="0">
              <a:solidFill>
                <a:schemeClr val="tx2"/>
              </a:solidFill>
              <a:latin typeface="Source Sans Pro" panose="020B0503030403020204"/>
            </a:endParaRPr>
          </a:p>
        </p:txBody>
      </p:sp>
      <p:sp>
        <p:nvSpPr>
          <p:cNvPr id="39" name="Rounded Rectangle 38"/>
          <p:cNvSpPr/>
          <p:nvPr>
            <p:custDataLst>
              <p:tags r:id="rId19"/>
            </p:custDataLst>
          </p:nvPr>
        </p:nvSpPr>
        <p:spPr>
          <a:xfrm>
            <a:off x="152400" y="149245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41" name="Line 25"/>
          <p:cNvSpPr>
            <a:spLocks noChangeShapeType="1"/>
          </p:cNvSpPr>
          <p:nvPr>
            <p:custDataLst>
              <p:tags r:id="rId20"/>
            </p:custDataLst>
          </p:nvPr>
        </p:nvSpPr>
        <p:spPr bwMode="auto">
          <a:xfrm flipV="1">
            <a:off x="2514600" y="347365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42" name="Line 47"/>
          <p:cNvSpPr>
            <a:spLocks noChangeShapeType="1"/>
          </p:cNvSpPr>
          <p:nvPr>
            <p:custDataLst>
              <p:tags r:id="rId21"/>
            </p:custDataLst>
          </p:nvPr>
        </p:nvSpPr>
        <p:spPr bwMode="auto">
          <a:xfrm flipV="1">
            <a:off x="8686800" y="1263850"/>
            <a:ext cx="0" cy="1676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3" name="Line 51"/>
          <p:cNvSpPr>
            <a:spLocks noChangeShapeType="1"/>
          </p:cNvSpPr>
          <p:nvPr>
            <p:custDataLst>
              <p:tags r:id="rId22"/>
            </p:custDataLst>
          </p:nvPr>
        </p:nvSpPr>
        <p:spPr bwMode="auto">
          <a:xfrm flipV="1">
            <a:off x="2209800" y="301645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44" name="Text Box 52"/>
          <p:cNvSpPr txBox="1">
            <a:spLocks noChangeArrowheads="1"/>
          </p:cNvSpPr>
          <p:nvPr>
            <p:custDataLst>
              <p:tags r:id="rId23"/>
            </p:custDataLst>
          </p:nvPr>
        </p:nvSpPr>
        <p:spPr bwMode="auto">
          <a:xfrm>
            <a:off x="5105400" y="255925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45" name="Line 49"/>
          <p:cNvSpPr>
            <a:spLocks noChangeShapeType="1"/>
          </p:cNvSpPr>
          <p:nvPr>
            <p:custDataLst>
              <p:tags r:id="rId24"/>
            </p:custDataLst>
          </p:nvPr>
        </p:nvSpPr>
        <p:spPr bwMode="auto">
          <a:xfrm flipH="1">
            <a:off x="2209800" y="1263850"/>
            <a:ext cx="0" cy="17526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6" name="Line 44"/>
          <p:cNvSpPr>
            <a:spLocks noChangeShapeType="1"/>
          </p:cNvSpPr>
          <p:nvPr>
            <p:custDataLst>
              <p:tags r:id="rId25"/>
            </p:custDataLst>
          </p:nvPr>
        </p:nvSpPr>
        <p:spPr bwMode="auto">
          <a:xfrm>
            <a:off x="4774918" y="3321250"/>
            <a:ext cx="178082"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7" name="Line 44"/>
          <p:cNvSpPr>
            <a:spLocks noChangeShapeType="1"/>
          </p:cNvSpPr>
          <p:nvPr>
            <p:custDataLst>
              <p:tags r:id="rId26"/>
            </p:custDataLst>
          </p:nvPr>
        </p:nvSpPr>
        <p:spPr bwMode="auto">
          <a:xfrm>
            <a:off x="4470118" y="362605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8" name="Line 49"/>
          <p:cNvSpPr>
            <a:spLocks noChangeShapeType="1"/>
          </p:cNvSpPr>
          <p:nvPr>
            <p:custDataLst>
              <p:tags r:id="rId27"/>
            </p:custDataLst>
          </p:nvPr>
        </p:nvSpPr>
        <p:spPr bwMode="auto">
          <a:xfrm>
            <a:off x="2071901" y="4486336"/>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9" name="Text Box 5"/>
          <p:cNvSpPr txBox="1">
            <a:spLocks noChangeArrowheads="1"/>
          </p:cNvSpPr>
          <p:nvPr>
            <p:custDataLst>
              <p:tags r:id="rId28"/>
            </p:custDataLst>
          </p:nvPr>
        </p:nvSpPr>
        <p:spPr bwMode="auto">
          <a:xfrm>
            <a:off x="6386300" y="4235650"/>
            <a:ext cx="10668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memory</a:t>
            </a:r>
          </a:p>
        </p:txBody>
      </p:sp>
      <p:sp>
        <p:nvSpPr>
          <p:cNvPr id="50" name="Line 49"/>
          <p:cNvSpPr>
            <a:spLocks noChangeShapeType="1"/>
          </p:cNvSpPr>
          <p:nvPr>
            <p:custDataLst>
              <p:tags r:id="rId29"/>
            </p:custDataLst>
          </p:nvPr>
        </p:nvSpPr>
        <p:spPr bwMode="auto">
          <a:xfrm flipV="1">
            <a:off x="4267200" y="316885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solidFill>
                <a:schemeClr val="tx2"/>
              </a:solidFill>
              <a:latin typeface="Source Sans Pro" panose="020B0503030403020204"/>
            </a:endParaRPr>
          </a:p>
        </p:txBody>
      </p:sp>
      <p:sp>
        <p:nvSpPr>
          <p:cNvPr id="51" name="Text Box 5"/>
          <p:cNvSpPr txBox="1">
            <a:spLocks noChangeArrowheads="1"/>
          </p:cNvSpPr>
          <p:nvPr>
            <p:custDataLst>
              <p:tags r:id="rId30"/>
            </p:custDataLst>
          </p:nvPr>
        </p:nvSpPr>
        <p:spPr bwMode="auto">
          <a:xfrm>
            <a:off x="6324600" y="385465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52" name="Text Box 5"/>
          <p:cNvSpPr txBox="1">
            <a:spLocks noChangeArrowheads="1"/>
          </p:cNvSpPr>
          <p:nvPr>
            <p:custDataLst>
              <p:tags r:id="rId31"/>
            </p:custDataLst>
          </p:nvPr>
        </p:nvSpPr>
        <p:spPr bwMode="auto">
          <a:xfrm>
            <a:off x="6963815" y="3854650"/>
            <a:ext cx="565485"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53" name="Line 45"/>
          <p:cNvSpPr>
            <a:spLocks noChangeShapeType="1"/>
          </p:cNvSpPr>
          <p:nvPr>
            <p:custDataLst>
              <p:tags r:id="rId32"/>
            </p:custDataLst>
          </p:nvPr>
        </p:nvSpPr>
        <p:spPr bwMode="auto">
          <a:xfrm flipV="1">
            <a:off x="6858000" y="461665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4" name="Text Box 5"/>
          <p:cNvSpPr txBox="1">
            <a:spLocks noChangeArrowheads="1"/>
          </p:cNvSpPr>
          <p:nvPr>
            <p:custDataLst>
              <p:tags r:id="rId33"/>
            </p:custDataLst>
          </p:nvPr>
        </p:nvSpPr>
        <p:spPr bwMode="auto">
          <a:xfrm>
            <a:off x="6400800" y="347365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55" name="Line 44"/>
          <p:cNvSpPr>
            <a:spLocks noChangeShapeType="1"/>
          </p:cNvSpPr>
          <p:nvPr>
            <p:custDataLst>
              <p:tags r:id="rId34"/>
            </p:custDataLst>
          </p:nvPr>
        </p:nvSpPr>
        <p:spPr bwMode="auto">
          <a:xfrm>
            <a:off x="6858000" y="271165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6" name="Line 48"/>
          <p:cNvSpPr>
            <a:spLocks noChangeShapeType="1"/>
          </p:cNvSpPr>
          <p:nvPr>
            <p:custDataLst>
              <p:tags r:id="rId35"/>
            </p:custDataLst>
          </p:nvPr>
        </p:nvSpPr>
        <p:spPr bwMode="auto">
          <a:xfrm flipH="1">
            <a:off x="8534400" y="294025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57" name="Line 44"/>
          <p:cNvSpPr>
            <a:spLocks noChangeShapeType="1"/>
          </p:cNvSpPr>
          <p:nvPr>
            <p:custDataLst>
              <p:tags r:id="rId36"/>
            </p:custDataLst>
          </p:nvPr>
        </p:nvSpPr>
        <p:spPr bwMode="auto">
          <a:xfrm>
            <a:off x="8229600" y="316885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8" name="Line 49"/>
          <p:cNvSpPr>
            <a:spLocks noChangeShapeType="1"/>
          </p:cNvSpPr>
          <p:nvPr>
            <p:custDataLst>
              <p:tags r:id="rId37"/>
            </p:custDataLst>
          </p:nvPr>
        </p:nvSpPr>
        <p:spPr bwMode="auto">
          <a:xfrm>
            <a:off x="8229600" y="3168850"/>
            <a:ext cx="0" cy="914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5"/>
          <p:cNvSpPr>
            <a:spLocks noChangeShapeType="1"/>
          </p:cNvSpPr>
          <p:nvPr>
            <p:custDataLst>
              <p:tags r:id="rId38"/>
            </p:custDataLst>
          </p:nvPr>
        </p:nvSpPr>
        <p:spPr bwMode="auto">
          <a:xfrm flipV="1">
            <a:off x="8458200" y="332125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5"/>
          <p:cNvSpPr>
            <a:spLocks noChangeShapeType="1"/>
          </p:cNvSpPr>
          <p:nvPr>
            <p:custDataLst>
              <p:tags r:id="rId39"/>
            </p:custDataLst>
          </p:nvPr>
        </p:nvSpPr>
        <p:spPr bwMode="auto">
          <a:xfrm flipV="1">
            <a:off x="5334000" y="332125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1" name="Line 45"/>
          <p:cNvSpPr>
            <a:spLocks noChangeShapeType="1"/>
          </p:cNvSpPr>
          <p:nvPr>
            <p:custDataLst>
              <p:tags r:id="rId40"/>
            </p:custDataLst>
          </p:nvPr>
        </p:nvSpPr>
        <p:spPr bwMode="auto">
          <a:xfrm flipV="1">
            <a:off x="4648200" y="377845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2" name="Line 45"/>
          <p:cNvSpPr>
            <a:spLocks noChangeShapeType="1"/>
          </p:cNvSpPr>
          <p:nvPr>
            <p:custDataLst>
              <p:tags r:id="rId41"/>
            </p:custDataLst>
          </p:nvPr>
        </p:nvSpPr>
        <p:spPr bwMode="auto">
          <a:xfrm flipV="1">
            <a:off x="3009040" y="4785965"/>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3" name="Line 25"/>
          <p:cNvSpPr>
            <a:spLocks noChangeShapeType="1"/>
          </p:cNvSpPr>
          <p:nvPr>
            <p:custDataLst>
              <p:tags r:id="rId42"/>
            </p:custDataLst>
          </p:nvPr>
        </p:nvSpPr>
        <p:spPr bwMode="auto">
          <a:xfrm flipV="1">
            <a:off x="2895599" y="347365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4" name="Line 25"/>
          <p:cNvSpPr>
            <a:spLocks noChangeShapeType="1"/>
          </p:cNvSpPr>
          <p:nvPr>
            <p:custDataLst>
              <p:tags r:id="rId43"/>
            </p:custDataLst>
          </p:nvPr>
        </p:nvSpPr>
        <p:spPr bwMode="auto">
          <a:xfrm flipV="1">
            <a:off x="3124199" y="347365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5" name="Line 25"/>
          <p:cNvSpPr>
            <a:spLocks noChangeShapeType="1"/>
          </p:cNvSpPr>
          <p:nvPr>
            <p:custDataLst>
              <p:tags r:id="rId44"/>
            </p:custDataLst>
          </p:nvPr>
        </p:nvSpPr>
        <p:spPr bwMode="auto">
          <a:xfrm flipV="1">
            <a:off x="3352799" y="347365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6" name="Line 34"/>
          <p:cNvSpPr>
            <a:spLocks noChangeShapeType="1"/>
          </p:cNvSpPr>
          <p:nvPr>
            <p:custDataLst>
              <p:tags r:id="rId45"/>
            </p:custDataLst>
          </p:nvPr>
        </p:nvSpPr>
        <p:spPr bwMode="auto">
          <a:xfrm flipV="1">
            <a:off x="2057400" y="4155579"/>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7" name="Rounded Rectangle 66"/>
          <p:cNvSpPr/>
          <p:nvPr>
            <p:custDataLst>
              <p:tags r:id="rId46"/>
            </p:custDataLst>
          </p:nvPr>
        </p:nvSpPr>
        <p:spPr>
          <a:xfrm>
            <a:off x="3886200" y="149245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68" name="Straight Connector 67"/>
          <p:cNvCxnSpPr/>
          <p:nvPr>
            <p:custDataLst>
              <p:tags r:id="rId47"/>
            </p:custDataLst>
          </p:nvPr>
        </p:nvCxnSpPr>
        <p:spPr>
          <a:xfrm flipV="1">
            <a:off x="2057400" y="614065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8"/>
            </p:custDataLst>
          </p:nvPr>
        </p:nvCxnSpPr>
        <p:spPr>
          <a:xfrm rot="10800000">
            <a:off x="1905001" y="385465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49"/>
            </p:custDataLst>
          </p:nvPr>
        </p:nvCxnSpPr>
        <p:spPr>
          <a:xfrm rot="5400000">
            <a:off x="6553200" y="347365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50"/>
            </p:custDataLst>
          </p:nvPr>
        </p:nvCxnSpPr>
        <p:spPr>
          <a:xfrm rot="16200000" flipH="1">
            <a:off x="800101" y="229255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Arc 71"/>
          <p:cNvSpPr/>
          <p:nvPr>
            <p:custDataLst>
              <p:tags r:id="rId51"/>
            </p:custDataLst>
          </p:nvPr>
        </p:nvSpPr>
        <p:spPr>
          <a:xfrm rot="5400000">
            <a:off x="3276600" y="5531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3" name="Arc 72"/>
          <p:cNvSpPr/>
          <p:nvPr>
            <p:custDataLst>
              <p:tags r:id="rId52"/>
            </p:custDataLst>
          </p:nvPr>
        </p:nvSpPr>
        <p:spPr>
          <a:xfrm rot="10800000">
            <a:off x="1752601" y="5531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74" name="Straight Connector 73"/>
          <p:cNvCxnSpPr/>
          <p:nvPr>
            <p:custDataLst>
              <p:tags r:id="rId53"/>
            </p:custDataLst>
          </p:nvPr>
        </p:nvCxnSpPr>
        <p:spPr>
          <a:xfrm rot="10800000">
            <a:off x="2057400" y="80665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Arc 74"/>
          <p:cNvSpPr/>
          <p:nvPr>
            <p:custDataLst>
              <p:tags r:id="rId54"/>
            </p:custDataLst>
          </p:nvPr>
        </p:nvSpPr>
        <p:spPr>
          <a:xfrm>
            <a:off x="8305800" y="8066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6" name="Arc 75"/>
          <p:cNvSpPr/>
          <p:nvPr>
            <p:custDataLst>
              <p:tags r:id="rId55"/>
            </p:custDataLst>
          </p:nvPr>
        </p:nvSpPr>
        <p:spPr>
          <a:xfrm rot="5400000">
            <a:off x="2133601" y="3245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7" name="Arc 76"/>
          <p:cNvSpPr/>
          <p:nvPr>
            <p:custDataLst>
              <p:tags r:id="rId56"/>
            </p:custDataLst>
          </p:nvPr>
        </p:nvSpPr>
        <p:spPr>
          <a:xfrm rot="16200000">
            <a:off x="2057400" y="8066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8" name="Arc 77"/>
          <p:cNvSpPr/>
          <p:nvPr>
            <p:custDataLst>
              <p:tags r:id="rId57"/>
            </p:custDataLst>
          </p:nvPr>
        </p:nvSpPr>
        <p:spPr>
          <a:xfrm rot="10800000">
            <a:off x="2057400" y="32450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9" name="Arc 78"/>
          <p:cNvSpPr/>
          <p:nvPr>
            <p:custDataLst>
              <p:tags r:id="rId58"/>
            </p:custDataLst>
          </p:nvPr>
        </p:nvSpPr>
        <p:spPr>
          <a:xfrm rot="10800000" flipV="1">
            <a:off x="1752601" y="38546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80" name="Arc 79"/>
          <p:cNvSpPr/>
          <p:nvPr>
            <p:custDataLst>
              <p:tags r:id="rId59"/>
            </p:custDataLst>
          </p:nvPr>
        </p:nvSpPr>
        <p:spPr>
          <a:xfrm rot="16200000" flipV="1">
            <a:off x="3276600" y="14924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1" name="Straight Connector 80"/>
          <p:cNvCxnSpPr/>
          <p:nvPr>
            <p:custDataLst>
              <p:tags r:id="rId60"/>
            </p:custDataLst>
          </p:nvPr>
        </p:nvCxnSpPr>
        <p:spPr>
          <a:xfrm rot="10800000">
            <a:off x="3048000" y="149245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Arc 81"/>
          <p:cNvSpPr/>
          <p:nvPr>
            <p:custDataLst>
              <p:tags r:id="rId61"/>
            </p:custDataLst>
          </p:nvPr>
        </p:nvSpPr>
        <p:spPr>
          <a:xfrm rot="10800000" flipV="1">
            <a:off x="2743200" y="141625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3" name="Straight Connector 82"/>
          <p:cNvCxnSpPr/>
          <p:nvPr>
            <p:custDataLst>
              <p:tags r:id="rId62"/>
            </p:custDataLst>
          </p:nvPr>
        </p:nvCxnSpPr>
        <p:spPr>
          <a:xfrm rot="10800000" flipV="1">
            <a:off x="3048000" y="141624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2" idx="0"/>
          </p:cNvCxnSpPr>
          <p:nvPr>
            <p:custDataLst>
              <p:tags r:id="rId63"/>
            </p:custDataLst>
          </p:nvPr>
        </p:nvCxnSpPr>
        <p:spPr>
          <a:xfrm rot="5400000">
            <a:off x="7886700" y="175915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Line 8"/>
          <p:cNvSpPr>
            <a:spLocks noChangeShapeType="1"/>
          </p:cNvSpPr>
          <p:nvPr>
            <p:custDataLst>
              <p:tags r:id="rId64"/>
            </p:custDataLst>
          </p:nvPr>
        </p:nvSpPr>
        <p:spPr bwMode="auto">
          <a:xfrm>
            <a:off x="685798" y="3092650"/>
            <a:ext cx="2" cy="762000"/>
          </a:xfrm>
          <a:prstGeom prst="line">
            <a:avLst/>
          </a:prstGeom>
          <a:noFill/>
          <a:ln w="25400" cap="sq">
            <a:solidFill>
              <a:schemeClr val="accent6"/>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6" name="Text Box 11"/>
          <p:cNvSpPr txBox="1">
            <a:spLocks noChangeArrowheads="1"/>
          </p:cNvSpPr>
          <p:nvPr>
            <p:custDataLst>
              <p:tags r:id="rId65"/>
            </p:custDataLst>
          </p:nvPr>
        </p:nvSpPr>
        <p:spPr bwMode="auto">
          <a:xfrm>
            <a:off x="304800" y="385465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87" name="Line 18"/>
          <p:cNvSpPr>
            <a:spLocks noChangeShapeType="1"/>
          </p:cNvSpPr>
          <p:nvPr>
            <p:custDataLst>
              <p:tags r:id="rId66"/>
            </p:custDataLst>
          </p:nvPr>
        </p:nvSpPr>
        <p:spPr bwMode="auto">
          <a:xfrm flipH="1">
            <a:off x="1219200" y="3473650"/>
            <a:ext cx="0" cy="1143000"/>
          </a:xfrm>
          <a:prstGeom prst="line">
            <a:avLst/>
          </a:prstGeom>
          <a:noFill/>
          <a:ln w="25400" cap="sq">
            <a:solidFill>
              <a:schemeClr val="accent6"/>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8" name="Line 21"/>
          <p:cNvSpPr>
            <a:spLocks noChangeShapeType="1"/>
          </p:cNvSpPr>
          <p:nvPr>
            <p:custDataLst>
              <p:tags r:id="rId67"/>
            </p:custDataLst>
          </p:nvPr>
        </p:nvSpPr>
        <p:spPr bwMode="auto">
          <a:xfrm>
            <a:off x="685798" y="4159448"/>
            <a:ext cx="2" cy="457201"/>
          </a:xfrm>
          <a:prstGeom prst="line">
            <a:avLst/>
          </a:prstGeom>
          <a:noFill/>
          <a:ln w="25400" cap="sq">
            <a:solidFill>
              <a:schemeClr val="accent6"/>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89" name="Line 49"/>
          <p:cNvSpPr>
            <a:spLocks noChangeShapeType="1"/>
          </p:cNvSpPr>
          <p:nvPr>
            <p:custDataLst>
              <p:tags r:id="rId68"/>
            </p:custDataLst>
          </p:nvPr>
        </p:nvSpPr>
        <p:spPr bwMode="auto">
          <a:xfrm flipH="1" flipV="1">
            <a:off x="1295400" y="2559250"/>
            <a:ext cx="1524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0" name="Rectangle 4"/>
          <p:cNvSpPr>
            <a:spLocks noChangeArrowheads="1"/>
          </p:cNvSpPr>
          <p:nvPr>
            <p:custDataLst>
              <p:tags r:id="rId69"/>
            </p:custDataLst>
          </p:nvPr>
        </p:nvSpPr>
        <p:spPr bwMode="auto">
          <a:xfrm>
            <a:off x="304800" y="202585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91" name="Oval 17"/>
          <p:cNvSpPr>
            <a:spLocks noChangeArrowheads="1"/>
          </p:cNvSpPr>
          <p:nvPr>
            <p:custDataLst>
              <p:tags r:id="rId70"/>
            </p:custDataLst>
          </p:nvPr>
        </p:nvSpPr>
        <p:spPr bwMode="auto">
          <a:xfrm>
            <a:off x="457200" y="461665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new</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pc</a:t>
            </a:r>
            <a:endParaRPr lang="en-US" sz="2000" dirty="0">
              <a:solidFill>
                <a:schemeClr val="tx2"/>
              </a:solidFill>
              <a:latin typeface="Source Sans Pro" panose="020B0503030403020204"/>
            </a:endParaRPr>
          </a:p>
        </p:txBody>
      </p:sp>
      <p:sp>
        <p:nvSpPr>
          <p:cNvPr id="92" name="Line 49"/>
          <p:cNvSpPr>
            <a:spLocks noChangeShapeType="1"/>
          </p:cNvSpPr>
          <p:nvPr>
            <p:custDataLst>
              <p:tags r:id="rId71"/>
            </p:custDataLst>
          </p:nvPr>
        </p:nvSpPr>
        <p:spPr bwMode="auto">
          <a:xfrm flipH="1" flipV="1">
            <a:off x="1447800" y="2559250"/>
            <a:ext cx="0" cy="1524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3" name="Line 18"/>
          <p:cNvSpPr>
            <a:spLocks noChangeShapeType="1"/>
          </p:cNvSpPr>
          <p:nvPr>
            <p:custDataLst>
              <p:tags r:id="rId72"/>
            </p:custDataLst>
          </p:nvPr>
        </p:nvSpPr>
        <p:spPr bwMode="auto">
          <a:xfrm>
            <a:off x="685800" y="3473650"/>
            <a:ext cx="533400" cy="0"/>
          </a:xfrm>
          <a:prstGeom prst="line">
            <a:avLst/>
          </a:prstGeom>
          <a:noFill/>
          <a:ln w="25400" cap="sq">
            <a:solidFill>
              <a:schemeClr val="accent6"/>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4" name="Line 49"/>
          <p:cNvSpPr>
            <a:spLocks noChangeShapeType="1"/>
          </p:cNvSpPr>
          <p:nvPr>
            <p:custDataLst>
              <p:tags r:id="rId73"/>
            </p:custDataLst>
          </p:nvPr>
        </p:nvSpPr>
        <p:spPr bwMode="auto">
          <a:xfrm flipV="1">
            <a:off x="1447800" y="4083250"/>
            <a:ext cx="6096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5" name="Line 43"/>
          <p:cNvSpPr>
            <a:spLocks noChangeShapeType="1"/>
          </p:cNvSpPr>
          <p:nvPr>
            <p:custDataLst>
              <p:tags r:id="rId74"/>
            </p:custDataLst>
          </p:nvPr>
        </p:nvSpPr>
        <p:spPr bwMode="auto">
          <a:xfrm>
            <a:off x="3505200" y="233065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6" name="Line 44"/>
          <p:cNvSpPr>
            <a:spLocks noChangeShapeType="1"/>
          </p:cNvSpPr>
          <p:nvPr>
            <p:custDataLst>
              <p:tags r:id="rId75"/>
            </p:custDataLst>
          </p:nvPr>
        </p:nvSpPr>
        <p:spPr bwMode="auto">
          <a:xfrm>
            <a:off x="3505200" y="3168850"/>
            <a:ext cx="1193518"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7" name="Line 48"/>
          <p:cNvSpPr>
            <a:spLocks noChangeShapeType="1"/>
          </p:cNvSpPr>
          <p:nvPr>
            <p:custDataLst>
              <p:tags r:id="rId76"/>
            </p:custDataLst>
          </p:nvPr>
        </p:nvSpPr>
        <p:spPr bwMode="auto">
          <a:xfrm flipH="1">
            <a:off x="5562600" y="271165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98" name="Line 49"/>
          <p:cNvSpPr>
            <a:spLocks noChangeShapeType="1"/>
          </p:cNvSpPr>
          <p:nvPr>
            <p:custDataLst>
              <p:tags r:id="rId77"/>
            </p:custDataLst>
          </p:nvPr>
        </p:nvSpPr>
        <p:spPr bwMode="auto">
          <a:xfrm flipV="1">
            <a:off x="2209800" y="1263850"/>
            <a:ext cx="64770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9" name="Line 44"/>
          <p:cNvSpPr>
            <a:spLocks noChangeShapeType="1"/>
          </p:cNvSpPr>
          <p:nvPr>
            <p:custDataLst>
              <p:tags r:id="rId78"/>
            </p:custDataLst>
          </p:nvPr>
        </p:nvSpPr>
        <p:spPr bwMode="auto">
          <a:xfrm>
            <a:off x="4267200" y="408325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0" name="Line 49"/>
          <p:cNvSpPr>
            <a:spLocks noChangeShapeType="1"/>
          </p:cNvSpPr>
          <p:nvPr>
            <p:custDataLst>
              <p:tags r:id="rId79"/>
            </p:custDataLst>
          </p:nvPr>
        </p:nvSpPr>
        <p:spPr bwMode="auto">
          <a:xfrm flipV="1">
            <a:off x="7543800" y="4083250"/>
            <a:ext cx="6858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1" name="Line 44"/>
          <p:cNvSpPr>
            <a:spLocks noChangeShapeType="1"/>
          </p:cNvSpPr>
          <p:nvPr>
            <p:custDataLst>
              <p:tags r:id="rId80"/>
            </p:custDataLst>
          </p:nvPr>
        </p:nvSpPr>
        <p:spPr bwMode="auto">
          <a:xfrm>
            <a:off x="3390040" y="4633565"/>
            <a:ext cx="1068817" cy="8597"/>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2" name="Text Box 11"/>
          <p:cNvSpPr txBox="1">
            <a:spLocks noChangeArrowheads="1"/>
          </p:cNvSpPr>
          <p:nvPr>
            <p:custDataLst>
              <p:tags r:id="rId81"/>
            </p:custDataLst>
          </p:nvPr>
        </p:nvSpPr>
        <p:spPr bwMode="auto">
          <a:xfrm rot="16200000">
            <a:off x="-609596" y="3702248"/>
            <a:ext cx="4724398"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3" name="Text Box 11"/>
          <p:cNvSpPr txBox="1">
            <a:spLocks noChangeArrowheads="1"/>
          </p:cNvSpPr>
          <p:nvPr>
            <p:custDataLst>
              <p:tags r:id="rId82"/>
            </p:custDataLst>
          </p:nvPr>
        </p:nvSpPr>
        <p:spPr bwMode="auto">
          <a:xfrm rot="16200000">
            <a:off x="1371600" y="393085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inst</a:t>
            </a:r>
            <a:endParaRPr lang="en-US" dirty="0">
              <a:solidFill>
                <a:schemeClr val="tx2"/>
              </a:solidFill>
              <a:latin typeface="Source Sans Pro" panose="020B0503030403020204"/>
            </a:endParaRPr>
          </a:p>
        </p:txBody>
      </p:sp>
      <p:sp>
        <p:nvSpPr>
          <p:cNvPr id="104" name="TextBox 103"/>
          <p:cNvSpPr txBox="1"/>
          <p:nvPr>
            <p:custDataLst>
              <p:tags r:id="rId83"/>
            </p:custDataLst>
          </p:nvPr>
        </p:nvSpPr>
        <p:spPr>
          <a:xfrm>
            <a:off x="1371600" y="6197740"/>
            <a:ext cx="7620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IF/ID</a:t>
            </a:r>
          </a:p>
        </p:txBody>
      </p:sp>
      <p:sp>
        <p:nvSpPr>
          <p:cNvPr id="105" name="Text Box 11"/>
          <p:cNvSpPr txBox="1">
            <a:spLocks noChangeArrowheads="1"/>
          </p:cNvSpPr>
          <p:nvPr>
            <p:custDataLst>
              <p:tags r:id="rId84"/>
            </p:custDataLst>
          </p:nvPr>
        </p:nvSpPr>
        <p:spPr bwMode="auto">
          <a:xfrm rot="16200000">
            <a:off x="1524001" y="370224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6" name="TextBox 105"/>
          <p:cNvSpPr txBox="1"/>
          <p:nvPr>
            <p:custDataLst>
              <p:tags r:id="rId85"/>
            </p:custDataLst>
          </p:nvPr>
        </p:nvSpPr>
        <p:spPr>
          <a:xfrm>
            <a:off x="3505200" y="6216850"/>
            <a:ext cx="914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ID/EX</a:t>
            </a:r>
          </a:p>
        </p:txBody>
      </p:sp>
      <p:sp>
        <p:nvSpPr>
          <p:cNvPr id="107" name="Text Box 11"/>
          <p:cNvSpPr txBox="1">
            <a:spLocks noChangeArrowheads="1"/>
          </p:cNvSpPr>
          <p:nvPr>
            <p:custDataLst>
              <p:tags r:id="rId86"/>
            </p:custDataLst>
          </p:nvPr>
        </p:nvSpPr>
        <p:spPr bwMode="auto">
          <a:xfrm rot="16200000">
            <a:off x="5562601" y="3721361"/>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8" name="Text Box 11"/>
          <p:cNvSpPr txBox="1">
            <a:spLocks noChangeArrowheads="1"/>
          </p:cNvSpPr>
          <p:nvPr>
            <p:custDataLst>
              <p:tags r:id="rId87"/>
            </p:custDataLst>
          </p:nvPr>
        </p:nvSpPr>
        <p:spPr bwMode="auto">
          <a:xfrm rot="16200000">
            <a:off x="3581401" y="370224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9" name="Rectangle 19"/>
          <p:cNvSpPr>
            <a:spLocks noChangeArrowheads="1"/>
          </p:cNvSpPr>
          <p:nvPr>
            <p:custDataLst>
              <p:tags r:id="rId88"/>
            </p:custDataLst>
          </p:nvPr>
        </p:nvSpPr>
        <p:spPr bwMode="auto">
          <a:xfrm>
            <a:off x="8382000" y="255925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0" name="TextBox 109"/>
          <p:cNvSpPr txBox="1"/>
          <p:nvPr>
            <p:custDataLst>
              <p:tags r:id="rId89"/>
            </p:custDataLst>
          </p:nvPr>
        </p:nvSpPr>
        <p:spPr>
          <a:xfrm>
            <a:off x="5334000" y="6216850"/>
            <a:ext cx="12192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EX/MEM</a:t>
            </a:r>
          </a:p>
        </p:txBody>
      </p:sp>
      <p:sp>
        <p:nvSpPr>
          <p:cNvPr id="111" name="TextBox 110"/>
          <p:cNvSpPr txBox="1"/>
          <p:nvPr>
            <p:custDataLst>
              <p:tags r:id="rId90"/>
            </p:custDataLst>
          </p:nvPr>
        </p:nvSpPr>
        <p:spPr>
          <a:xfrm>
            <a:off x="7315200" y="6216850"/>
            <a:ext cx="1295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MEM/WB</a:t>
            </a:r>
          </a:p>
        </p:txBody>
      </p:sp>
      <p:sp>
        <p:nvSpPr>
          <p:cNvPr id="112" name="Text Box 11"/>
          <p:cNvSpPr txBox="1">
            <a:spLocks noChangeArrowheads="1"/>
          </p:cNvSpPr>
          <p:nvPr>
            <p:custDataLst>
              <p:tags r:id="rId91"/>
            </p:custDataLst>
          </p:nvPr>
        </p:nvSpPr>
        <p:spPr bwMode="auto">
          <a:xfrm rot="16200000">
            <a:off x="3505200" y="484525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chemeClr val="tx2"/>
                </a:solidFill>
                <a:latin typeface="Source Sans Pro" panose="020B0503030403020204"/>
              </a:rPr>
              <a:t>imm</a:t>
            </a:r>
            <a:endParaRPr lang="en-US" dirty="0">
              <a:solidFill>
                <a:schemeClr val="tx2"/>
              </a:solidFill>
              <a:latin typeface="Source Sans Pro" panose="020B0503030403020204"/>
            </a:endParaRPr>
          </a:p>
        </p:txBody>
      </p:sp>
      <p:sp>
        <p:nvSpPr>
          <p:cNvPr id="113" name="Text Box 11"/>
          <p:cNvSpPr txBox="1">
            <a:spLocks noChangeArrowheads="1"/>
          </p:cNvSpPr>
          <p:nvPr>
            <p:custDataLst>
              <p:tags r:id="rId92"/>
            </p:custDataLst>
          </p:nvPr>
        </p:nvSpPr>
        <p:spPr bwMode="auto">
          <a:xfrm rot="16200000">
            <a:off x="3505200" y="301645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14" name="Text Box 11"/>
          <p:cNvSpPr txBox="1">
            <a:spLocks noChangeArrowheads="1"/>
          </p:cNvSpPr>
          <p:nvPr>
            <p:custDataLst>
              <p:tags r:id="rId93"/>
            </p:custDataLst>
          </p:nvPr>
        </p:nvSpPr>
        <p:spPr bwMode="auto">
          <a:xfrm rot="16200000">
            <a:off x="3505200" y="217825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115" name="Text Box 11"/>
          <p:cNvSpPr txBox="1">
            <a:spLocks noChangeArrowheads="1"/>
          </p:cNvSpPr>
          <p:nvPr>
            <p:custDataLst>
              <p:tags r:id="rId94"/>
            </p:custDataLst>
          </p:nvPr>
        </p:nvSpPr>
        <p:spPr bwMode="auto">
          <a:xfrm rot="16200000">
            <a:off x="3619504" y="564535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6" name="Line 25"/>
          <p:cNvSpPr>
            <a:spLocks noChangeShapeType="1"/>
          </p:cNvSpPr>
          <p:nvPr>
            <p:custDataLst>
              <p:tags r:id="rId95"/>
            </p:custDataLst>
          </p:nvPr>
        </p:nvSpPr>
        <p:spPr bwMode="auto">
          <a:xfrm flipV="1">
            <a:off x="3505199" y="583584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7" name="Text Box 11"/>
          <p:cNvSpPr txBox="1">
            <a:spLocks noChangeArrowheads="1"/>
          </p:cNvSpPr>
          <p:nvPr>
            <p:custDataLst>
              <p:tags r:id="rId96"/>
            </p:custDataLst>
          </p:nvPr>
        </p:nvSpPr>
        <p:spPr bwMode="auto">
          <a:xfrm rot="16200000">
            <a:off x="5676901" y="564535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8" name="Line 25"/>
          <p:cNvSpPr>
            <a:spLocks noChangeShapeType="1"/>
          </p:cNvSpPr>
          <p:nvPr>
            <p:custDataLst>
              <p:tags r:id="rId97"/>
            </p:custDataLst>
          </p:nvPr>
        </p:nvSpPr>
        <p:spPr bwMode="auto">
          <a:xfrm flipV="1">
            <a:off x="5562596" y="583584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9" name="Text Box 11"/>
          <p:cNvSpPr txBox="1">
            <a:spLocks noChangeArrowheads="1"/>
          </p:cNvSpPr>
          <p:nvPr>
            <p:custDataLst>
              <p:tags r:id="rId98"/>
            </p:custDataLst>
          </p:nvPr>
        </p:nvSpPr>
        <p:spPr bwMode="auto">
          <a:xfrm rot="16200000">
            <a:off x="7658101" y="564535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20" name="Line 25"/>
          <p:cNvSpPr>
            <a:spLocks noChangeShapeType="1"/>
          </p:cNvSpPr>
          <p:nvPr>
            <p:custDataLst>
              <p:tags r:id="rId99"/>
            </p:custDataLst>
          </p:nvPr>
        </p:nvSpPr>
        <p:spPr bwMode="auto">
          <a:xfrm flipV="1">
            <a:off x="7543796" y="583584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1" name="Text Box 11"/>
          <p:cNvSpPr txBox="1">
            <a:spLocks noChangeArrowheads="1"/>
          </p:cNvSpPr>
          <p:nvPr>
            <p:custDataLst>
              <p:tags r:id="rId100"/>
            </p:custDataLst>
          </p:nvPr>
        </p:nvSpPr>
        <p:spPr bwMode="auto">
          <a:xfrm rot="16200000">
            <a:off x="5562600" y="393085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22" name="Text Box 11"/>
          <p:cNvSpPr txBox="1">
            <a:spLocks noChangeArrowheads="1"/>
          </p:cNvSpPr>
          <p:nvPr>
            <p:custDataLst>
              <p:tags r:id="rId101"/>
            </p:custDataLst>
          </p:nvPr>
        </p:nvSpPr>
        <p:spPr bwMode="auto">
          <a:xfrm rot="16200000">
            <a:off x="5562600" y="255925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3" name="Text Box 11"/>
          <p:cNvSpPr txBox="1">
            <a:spLocks noChangeArrowheads="1"/>
          </p:cNvSpPr>
          <p:nvPr>
            <p:custDataLst>
              <p:tags r:id="rId102"/>
            </p:custDataLst>
          </p:nvPr>
        </p:nvSpPr>
        <p:spPr bwMode="auto">
          <a:xfrm rot="16200000">
            <a:off x="7543800" y="255925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4" name="Text Box 11"/>
          <p:cNvSpPr txBox="1">
            <a:spLocks noChangeArrowheads="1"/>
          </p:cNvSpPr>
          <p:nvPr>
            <p:custDataLst>
              <p:tags r:id="rId103"/>
            </p:custDataLst>
          </p:nvPr>
        </p:nvSpPr>
        <p:spPr bwMode="auto">
          <a:xfrm rot="16200000">
            <a:off x="7543800" y="393085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M</a:t>
            </a:r>
            <a:endParaRPr lang="en-US" dirty="0">
              <a:solidFill>
                <a:schemeClr val="tx2"/>
              </a:solidFill>
              <a:latin typeface="Source Sans Pro" panose="020B0503030403020204"/>
            </a:endParaRPr>
          </a:p>
        </p:txBody>
      </p:sp>
      <p:sp>
        <p:nvSpPr>
          <p:cNvPr id="125" name="Line 25"/>
          <p:cNvSpPr>
            <a:spLocks noChangeShapeType="1"/>
          </p:cNvSpPr>
          <p:nvPr>
            <p:custDataLst>
              <p:tags r:id="rId104"/>
            </p:custDataLst>
          </p:nvPr>
        </p:nvSpPr>
        <p:spPr bwMode="auto">
          <a:xfrm flipV="1">
            <a:off x="3505200" y="598824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6" name="Line 25"/>
          <p:cNvSpPr>
            <a:spLocks noChangeShapeType="1"/>
          </p:cNvSpPr>
          <p:nvPr>
            <p:custDataLst>
              <p:tags r:id="rId105"/>
            </p:custDataLst>
          </p:nvPr>
        </p:nvSpPr>
        <p:spPr bwMode="auto">
          <a:xfrm flipV="1">
            <a:off x="3505200" y="568344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7" name="Line 25"/>
          <p:cNvSpPr>
            <a:spLocks noChangeShapeType="1"/>
          </p:cNvSpPr>
          <p:nvPr>
            <p:custDataLst>
              <p:tags r:id="rId106"/>
            </p:custDataLst>
          </p:nvPr>
        </p:nvSpPr>
        <p:spPr bwMode="auto">
          <a:xfrm flipV="1">
            <a:off x="5562599" y="598824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8" name="Line 25"/>
          <p:cNvSpPr>
            <a:spLocks noChangeShapeType="1"/>
          </p:cNvSpPr>
          <p:nvPr>
            <p:custDataLst>
              <p:tags r:id="rId107"/>
            </p:custDataLst>
          </p:nvPr>
        </p:nvSpPr>
        <p:spPr bwMode="auto">
          <a:xfrm flipV="1">
            <a:off x="5562599" y="568344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5"/>
          <p:cNvSpPr>
            <a:spLocks noChangeShapeType="1"/>
          </p:cNvSpPr>
          <p:nvPr>
            <p:custDataLst>
              <p:tags r:id="rId108"/>
            </p:custDataLst>
          </p:nvPr>
        </p:nvSpPr>
        <p:spPr bwMode="auto">
          <a:xfrm flipV="1">
            <a:off x="7543799" y="598825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0" name="Line 25"/>
          <p:cNvSpPr>
            <a:spLocks noChangeShapeType="1"/>
          </p:cNvSpPr>
          <p:nvPr>
            <p:custDataLst>
              <p:tags r:id="rId109"/>
            </p:custDataLst>
          </p:nvPr>
        </p:nvSpPr>
        <p:spPr bwMode="auto">
          <a:xfrm flipV="1">
            <a:off x="7543799" y="568345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1" name="Oval 17"/>
          <p:cNvSpPr>
            <a:spLocks noChangeArrowheads="1"/>
          </p:cNvSpPr>
          <p:nvPr>
            <p:custDataLst>
              <p:tags r:id="rId110"/>
            </p:custDataLst>
          </p:nvPr>
        </p:nvSpPr>
        <p:spPr bwMode="auto">
          <a:xfrm>
            <a:off x="2344773" y="125452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compute</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jump/branch</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targets</a:t>
            </a:r>
            <a:endParaRPr lang="en-US" sz="1400" dirty="0">
              <a:solidFill>
                <a:schemeClr val="tx2"/>
              </a:solidFill>
              <a:latin typeface="Source Sans Pro" panose="020B0503030403020204"/>
            </a:endParaRPr>
          </a:p>
        </p:txBody>
      </p:sp>
      <p:grpSp>
        <p:nvGrpSpPr>
          <p:cNvPr id="132" name="Group 131"/>
          <p:cNvGrpSpPr/>
          <p:nvPr>
            <p:custDataLst>
              <p:tags r:id="rId111"/>
            </p:custDataLst>
          </p:nvPr>
        </p:nvGrpSpPr>
        <p:grpSpPr>
          <a:xfrm>
            <a:off x="838200" y="3321250"/>
            <a:ext cx="304800" cy="304800"/>
            <a:chOff x="990600" y="2971800"/>
            <a:chExt cx="304800" cy="304800"/>
          </a:xfrm>
          <a:solidFill>
            <a:schemeClr val="tx1"/>
          </a:solidFill>
        </p:grpSpPr>
        <p:sp>
          <p:nvSpPr>
            <p:cNvPr id="133" name="Freeform 132"/>
            <p:cNvSpPr/>
            <p:nvPr>
              <p:custDataLst>
                <p:tags r:id="rId12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34" name="Text Box 11"/>
            <p:cNvSpPr txBox="1">
              <a:spLocks noChangeArrowheads="1"/>
            </p:cNvSpPr>
            <p:nvPr>
              <p:custDataLst>
                <p:tags r:id="rId13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35" name="Line 25"/>
          <p:cNvSpPr>
            <a:spLocks noChangeShapeType="1"/>
          </p:cNvSpPr>
          <p:nvPr>
            <p:custDataLst>
              <p:tags r:id="rId112"/>
            </p:custDataLst>
          </p:nvPr>
        </p:nvSpPr>
        <p:spPr bwMode="auto">
          <a:xfrm flipV="1">
            <a:off x="990600" y="530245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6" name="Line 49"/>
          <p:cNvSpPr>
            <a:spLocks noChangeShapeType="1"/>
          </p:cNvSpPr>
          <p:nvPr>
            <p:custDataLst>
              <p:tags r:id="rId113"/>
            </p:custDataLst>
          </p:nvPr>
        </p:nvSpPr>
        <p:spPr bwMode="auto">
          <a:xfrm>
            <a:off x="2057400" y="4083251"/>
            <a:ext cx="0" cy="1143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8" name="Line 49"/>
          <p:cNvSpPr>
            <a:spLocks noChangeShapeType="1"/>
          </p:cNvSpPr>
          <p:nvPr>
            <p:custDataLst>
              <p:tags r:id="rId114"/>
            </p:custDataLst>
          </p:nvPr>
        </p:nvSpPr>
        <p:spPr bwMode="auto">
          <a:xfrm>
            <a:off x="4451682" y="3626050"/>
            <a:ext cx="7999" cy="1002435"/>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9" name="Line 44"/>
          <p:cNvSpPr>
            <a:spLocks noChangeShapeType="1"/>
          </p:cNvSpPr>
          <p:nvPr>
            <p:custDataLst>
              <p:tags r:id="rId115"/>
            </p:custDataLst>
          </p:nvPr>
        </p:nvSpPr>
        <p:spPr bwMode="auto">
          <a:xfrm flipV="1">
            <a:off x="2229103" y="4633565"/>
            <a:ext cx="475137"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40" name="Line 45"/>
          <p:cNvSpPr>
            <a:spLocks noChangeShapeType="1"/>
          </p:cNvSpPr>
          <p:nvPr>
            <p:custDataLst>
              <p:tags r:id="rId116"/>
            </p:custDataLst>
          </p:nvPr>
        </p:nvSpPr>
        <p:spPr bwMode="auto">
          <a:xfrm flipV="1">
            <a:off x="5486400" y="324505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61" name="Oval 17"/>
          <p:cNvSpPr>
            <a:spLocks noChangeArrowheads="1"/>
          </p:cNvSpPr>
          <p:nvPr>
            <p:custDataLst>
              <p:tags r:id="rId117"/>
            </p:custDataLst>
          </p:nvPr>
        </p:nvSpPr>
        <p:spPr bwMode="auto">
          <a:xfrm>
            <a:off x="4625757" y="446698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Forward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unit</a:t>
            </a:r>
            <a:endParaRPr lang="en-US" sz="1400" dirty="0">
              <a:solidFill>
                <a:schemeClr val="tx2"/>
              </a:solidFill>
              <a:latin typeface="Source Sans Pro" panose="020B0503030403020204"/>
            </a:endParaRPr>
          </a:p>
        </p:txBody>
      </p:sp>
      <p:sp>
        <p:nvSpPr>
          <p:cNvPr id="162" name="Oval 17"/>
          <p:cNvSpPr>
            <a:spLocks noChangeArrowheads="1"/>
          </p:cNvSpPr>
          <p:nvPr>
            <p:custDataLst>
              <p:tags r:id="rId118"/>
            </p:custDataLst>
          </p:nvPr>
        </p:nvSpPr>
        <p:spPr bwMode="auto">
          <a:xfrm>
            <a:off x="2117558" y="480817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Detect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hazard</a:t>
            </a:r>
            <a:endParaRPr lang="en-US" sz="1400" dirty="0">
              <a:solidFill>
                <a:schemeClr val="tx2"/>
              </a:solidFill>
              <a:latin typeface="Source Sans Pro" panose="020B0503030403020204"/>
            </a:endParaRPr>
          </a:p>
        </p:txBody>
      </p:sp>
      <p:sp>
        <p:nvSpPr>
          <p:cNvPr id="163" name="Line 43"/>
          <p:cNvSpPr>
            <a:spLocks noChangeShapeType="1"/>
          </p:cNvSpPr>
          <p:nvPr>
            <p:custDataLst>
              <p:tags r:id="rId119"/>
            </p:custDataLst>
          </p:nvPr>
        </p:nvSpPr>
        <p:spPr bwMode="auto">
          <a:xfrm flipH="1">
            <a:off x="4267200" y="1663960"/>
            <a:ext cx="2133600" cy="0"/>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4" name="Line 43"/>
          <p:cNvSpPr>
            <a:spLocks noChangeShapeType="1"/>
          </p:cNvSpPr>
          <p:nvPr>
            <p:custDataLst>
              <p:tags r:id="rId120"/>
            </p:custDataLst>
          </p:nvPr>
        </p:nvSpPr>
        <p:spPr bwMode="auto">
          <a:xfrm flipH="1">
            <a:off x="6400800" y="1663960"/>
            <a:ext cx="0" cy="1276288"/>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5" name="Line 43"/>
          <p:cNvSpPr>
            <a:spLocks noChangeShapeType="1"/>
          </p:cNvSpPr>
          <p:nvPr>
            <p:custDataLst>
              <p:tags r:id="rId121"/>
            </p:custDataLst>
          </p:nvPr>
        </p:nvSpPr>
        <p:spPr bwMode="auto">
          <a:xfrm flipV="1">
            <a:off x="4114800" y="1511560"/>
            <a:ext cx="0" cy="1733490"/>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6" name="Line 43"/>
          <p:cNvSpPr>
            <a:spLocks noChangeShapeType="1"/>
          </p:cNvSpPr>
          <p:nvPr>
            <p:custDataLst>
              <p:tags r:id="rId122"/>
            </p:custDataLst>
          </p:nvPr>
        </p:nvSpPr>
        <p:spPr bwMode="auto">
          <a:xfrm flipH="1" flipV="1">
            <a:off x="4267200" y="1663957"/>
            <a:ext cx="0" cy="1352492"/>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7" name="Line 43"/>
          <p:cNvSpPr>
            <a:spLocks noChangeShapeType="1"/>
          </p:cNvSpPr>
          <p:nvPr>
            <p:custDataLst>
              <p:tags r:id="rId123"/>
            </p:custDataLst>
          </p:nvPr>
        </p:nvSpPr>
        <p:spPr bwMode="auto">
          <a:xfrm flipV="1">
            <a:off x="4114800" y="3264159"/>
            <a:ext cx="228600" cy="0"/>
          </a:xfrm>
          <a:prstGeom prst="line">
            <a:avLst/>
          </a:prstGeom>
          <a:noFill/>
          <a:ln w="57150" cap="sq">
            <a:solidFill>
              <a:schemeClr val="accent1"/>
            </a:solidFill>
            <a:prstDash val="solid"/>
            <a:round/>
            <a:headEnd type="none" w="med" len="med"/>
            <a:tailEnd type="none" w="sm" len="sm"/>
          </a:ln>
          <a:effectLst/>
        </p:spPr>
        <p:txBody>
          <a:bodyPr wrap="square" anchor="ctr" anchorCtr="1">
            <a:noAutofit/>
          </a:bodyPr>
          <a:lstStyle/>
          <a:p>
            <a:endParaRPr lang="en-US"/>
          </a:p>
        </p:txBody>
      </p:sp>
      <p:sp>
        <p:nvSpPr>
          <p:cNvPr id="168" name="Line 43"/>
          <p:cNvSpPr>
            <a:spLocks noChangeShapeType="1"/>
          </p:cNvSpPr>
          <p:nvPr>
            <p:custDataLst>
              <p:tags r:id="rId124"/>
            </p:custDataLst>
          </p:nvPr>
        </p:nvSpPr>
        <p:spPr bwMode="auto">
          <a:xfrm flipV="1">
            <a:off x="4114800" y="2425959"/>
            <a:ext cx="304800" cy="0"/>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69" name="Line 43"/>
          <p:cNvSpPr>
            <a:spLocks noChangeShapeType="1"/>
          </p:cNvSpPr>
          <p:nvPr>
            <p:custDataLst>
              <p:tags r:id="rId125"/>
            </p:custDataLst>
          </p:nvPr>
        </p:nvSpPr>
        <p:spPr bwMode="auto">
          <a:xfrm flipV="1">
            <a:off x="4267200" y="2197359"/>
            <a:ext cx="175054" cy="1"/>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70" name="Rectangle 19"/>
          <p:cNvSpPr>
            <a:spLocks noChangeArrowheads="1"/>
          </p:cNvSpPr>
          <p:nvPr>
            <p:custDataLst>
              <p:tags r:id="rId126"/>
            </p:custDataLst>
          </p:nvPr>
        </p:nvSpPr>
        <p:spPr bwMode="auto">
          <a:xfrm>
            <a:off x="4495797" y="198774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71" name="Rectangle 19"/>
          <p:cNvSpPr>
            <a:spLocks noChangeArrowheads="1"/>
          </p:cNvSpPr>
          <p:nvPr>
            <p:custDataLst>
              <p:tags r:id="rId127"/>
            </p:custDataLst>
          </p:nvPr>
        </p:nvSpPr>
        <p:spPr bwMode="auto">
          <a:xfrm>
            <a:off x="4381214" y="2780041"/>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51" name="Title 4"/>
          <p:cNvSpPr>
            <a:spLocks noGrp="1"/>
          </p:cNvSpPr>
          <p:nvPr>
            <p:ph type="title"/>
            <p:custDataLst>
              <p:tags r:id="rId128"/>
            </p:custDataLst>
          </p:nvPr>
        </p:nvSpPr>
        <p:spPr>
          <a:xfrm>
            <a:off x="91440" y="-63760"/>
            <a:ext cx="8961120" cy="887417"/>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Tree>
    <p:extLst>
      <p:ext uri="{BB962C8B-B14F-4D97-AF65-F5344CB8AC3E}">
        <p14:creationId xmlns:p14="http://schemas.microsoft.com/office/powerpoint/2010/main" val="1989545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20</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a:t>
            </a:r>
            <a:r>
              <a:rPr lang="en-US" dirty="0" smtClean="0">
                <a:solidFill>
                  <a:schemeClr val="tx2"/>
                </a:solidFill>
                <a:latin typeface="Source Sans Pro" panose="020B0503030403020204"/>
              </a:rPr>
              <a:t>1</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a:t>
            </a:r>
            <a:r>
              <a:rPr lang="en-GB" sz="2400" dirty="0" smtClean="0">
                <a:solidFill>
                  <a:schemeClr val="tx2"/>
                </a:solidFill>
                <a:latin typeface="Source Sans Pro" panose="020B0503030403020204"/>
              </a:rPr>
              <a:t>x1</a:t>
            </a: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smtClean="0">
                <a:solidFill>
                  <a:schemeClr val="accent1"/>
                </a:solidFill>
                <a:latin typeface="Source Sans Pro" panose="020B0503030403020204"/>
                <a:ea typeface="Arial Narrow" charset="0"/>
                <a:cs typeface="Arial Narrow" charset="0"/>
              </a:rPr>
              <a:t>after1</a:t>
            </a:r>
            <a:endParaRPr lang="en-US" i="1" dirty="0">
              <a:solidFill>
                <a:schemeClr val="accent1"/>
              </a:solidFill>
              <a:latin typeface="Source Sans Pro" panose="020B0503030403020204"/>
              <a:ea typeface="Arial Narrow" charset="0"/>
              <a:cs typeface="Arial Narrow" charset="0"/>
            </a:endParaRP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chemeClr val="accent1"/>
                </a:solidFill>
                <a:latin typeface="Source Sans Pro" panose="020B0503030403020204"/>
              </a:rPr>
              <a:t>First call</a:t>
            </a:r>
            <a:endParaRPr lang="en-GB" i="1" dirty="0">
              <a:solidFill>
                <a:schemeClr val="accent1"/>
              </a:solidFill>
              <a:latin typeface="Source Sans Pro" panose="020B0503030403020204"/>
            </a:endParaRPr>
          </a:p>
        </p:txBody>
      </p:sp>
      <p:sp>
        <p:nvSpPr>
          <p:cNvPr id="13" name="TextBox 12"/>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11754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21</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a:t>
            </a:r>
            <a:r>
              <a:rPr lang="en-US" dirty="0" smtClean="0">
                <a:solidFill>
                  <a:schemeClr val="tx2"/>
                </a:solidFill>
                <a:latin typeface="Source Sans Pro" panose="020B0503030403020204"/>
              </a:rPr>
              <a:t>1</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a:t>
            </a:r>
            <a:r>
              <a:rPr lang="en-GB" sz="2400" dirty="0" smtClean="0">
                <a:solidFill>
                  <a:schemeClr val="tx2"/>
                </a:solidFill>
                <a:latin typeface="Source Sans Pro" panose="020B0503030403020204"/>
              </a:rPr>
              <a:t>x1</a:t>
            </a: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6" name="Rectangle 15"/>
          <p:cNvSpPr/>
          <p:nvPr/>
        </p:nvSpPr>
        <p:spPr>
          <a:xfrm>
            <a:off x="508380" y="782126"/>
            <a:ext cx="2172390"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rgbClr val="FF2F92"/>
                </a:solidFill>
                <a:latin typeface="Source Sans Pro" panose="020B0503030403020204"/>
              </a:rPr>
              <a:t>Recursive Call</a:t>
            </a:r>
            <a:endParaRPr lang="en-GB" i="1" dirty="0">
              <a:solidFill>
                <a:srgbClr val="FF2F92"/>
              </a:solidFill>
              <a:latin typeface="Source Sans Pro" panose="020B0503030403020204"/>
            </a:endParaRP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21" name="TextBox 20"/>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smtClean="0">
                <a:solidFill>
                  <a:schemeClr val="accent1"/>
                </a:solidFill>
                <a:latin typeface="Source Sans Pro" panose="020B0503030403020204"/>
                <a:ea typeface="Arial Narrow" charset="0"/>
                <a:cs typeface="Arial Narrow" charset="0"/>
              </a:rPr>
              <a:t>after1</a:t>
            </a:r>
            <a:endParaRPr lang="en-US" i="1" dirty="0">
              <a:solidFill>
                <a:schemeClr val="accent1"/>
              </a:solidFill>
              <a:latin typeface="Source Sans Pro" panose="020B0503030403020204"/>
              <a:ea typeface="Arial Narrow" charset="0"/>
              <a:cs typeface="Arial Narrow" charset="0"/>
            </a:endParaRPr>
          </a:p>
        </p:txBody>
      </p:sp>
      <p:sp>
        <p:nvSpPr>
          <p:cNvPr id="22" name="TextBox 21"/>
          <p:cNvSpPr txBox="1"/>
          <p:nvPr/>
        </p:nvSpPr>
        <p:spPr>
          <a:xfrm>
            <a:off x="7620000" y="852104"/>
            <a:ext cx="1143000" cy="461665"/>
          </a:xfrm>
          <a:prstGeom prst="rect">
            <a:avLst/>
          </a:prstGeom>
          <a:noFill/>
          <a:ln>
            <a:noFill/>
          </a:ln>
        </p:spPr>
        <p:txBody>
          <a:bodyPr wrap="square" rtlCol="0">
            <a:spAutoFit/>
          </a:bodyPr>
          <a:lstStyle/>
          <a:p>
            <a:r>
              <a:rPr lang="en-US" i="1" dirty="0" smtClean="0">
                <a:solidFill>
                  <a:srgbClr val="FF2F92"/>
                </a:solidFill>
                <a:latin typeface="Source Sans Pro" panose="020B0503030403020204"/>
                <a:ea typeface="Arial Narrow" charset="0"/>
                <a:cs typeface="Arial Narrow" charset="0"/>
              </a:rPr>
              <a:t>after2</a:t>
            </a:r>
            <a:endParaRPr lang="en-US" i="1" dirty="0">
              <a:solidFill>
                <a:srgbClr val="FF2F92"/>
              </a:solidFill>
              <a:latin typeface="Source Sans Pro" panose="020B0503030403020204"/>
              <a:ea typeface="Arial Narrow" charset="0"/>
              <a:cs typeface="Arial Narrow" charset="0"/>
            </a:endParaRPr>
          </a:p>
        </p:txBody>
      </p:sp>
      <p:sp>
        <p:nvSpPr>
          <p:cNvPr id="23" name="TextBox 22"/>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23361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3" presetClass="emph" presetSubtype="2" fill="hold" nodeType="withEffect">
                                  <p:stCondLst>
                                    <p:cond delay="0"/>
                                  </p:stCondLst>
                                  <p:childTnLst>
                                    <p:animClr clrSpc="rgb" dir="cw">
                                      <p:cBhvr override="childStyle">
                                        <p:cTn id="9" dur="500" fill="hold"/>
                                        <p:tgtEl>
                                          <p:spTgt spid="7">
                                            <p:txEl>
                                              <p:pRg st="3" end="3"/>
                                            </p:txEl>
                                          </p:spTgt>
                                        </p:tgtEl>
                                        <p:attrNameLst>
                                          <p:attrName>style.color</p:attrName>
                                        </p:attrNameLst>
                                      </p:cBhvr>
                                      <p:to>
                                        <a:srgbClr val="FF6699"/>
                                      </p:to>
                                    </p:animClr>
                                  </p:childTnLst>
                                </p:cTn>
                              </p:par>
                            </p:childTnLst>
                          </p:cTn>
                        </p:par>
                        <p:par>
                          <p:cTn id="10" fill="hold">
                            <p:stCondLst>
                              <p:cond delay="5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22</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a:t>
            </a:r>
            <a:r>
              <a:rPr lang="en-US" dirty="0" smtClean="0">
                <a:solidFill>
                  <a:schemeClr val="tx2"/>
                </a:solidFill>
                <a:latin typeface="Source Sans Pro" panose="020B0503030403020204"/>
              </a:rPr>
              <a:t>1</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a:t>
            </a:r>
            <a:r>
              <a:rPr lang="en-GB" sz="2400" dirty="0" smtClean="0">
                <a:solidFill>
                  <a:schemeClr val="tx2"/>
                </a:solidFill>
                <a:latin typeface="Source Sans Pro" panose="020B0503030403020204"/>
              </a:rPr>
              <a:t>x1</a:t>
            </a: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smtClean="0">
                <a:solidFill>
                  <a:srgbClr val="FF2F92"/>
                </a:solidFill>
                <a:latin typeface="Source Sans Pro" panose="020B0503030403020204"/>
                <a:ea typeface="Arial Narrow" charset="0"/>
                <a:cs typeface="Arial Narrow" charset="0"/>
              </a:rPr>
              <a:t>after2</a:t>
            </a:r>
            <a:endParaRPr lang="en-US" i="1" dirty="0">
              <a:solidFill>
                <a:srgbClr val="FF2F92"/>
              </a:solidFill>
              <a:latin typeface="Source Sans Pro" panose="020B0503030403020204"/>
              <a:ea typeface="Arial Narrow" charset="0"/>
              <a:cs typeface="Arial Narrow" charset="0"/>
            </a:endParaRPr>
          </a:p>
        </p:txBody>
      </p:sp>
      <p:sp>
        <p:nvSpPr>
          <p:cNvPr id="16" name="Rectangle 15"/>
          <p:cNvSpPr/>
          <p:nvPr/>
        </p:nvSpPr>
        <p:spPr>
          <a:xfrm>
            <a:off x="508380" y="782126"/>
            <a:ext cx="388279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chemeClr val="accent4"/>
                </a:solidFill>
                <a:latin typeface="Source Sans Pro" panose="020B0503030403020204"/>
              </a:rPr>
              <a:t>Return from Recursive Call</a:t>
            </a:r>
            <a:endParaRPr lang="en-GB" i="1" dirty="0">
              <a:solidFill>
                <a:schemeClr val="accent4"/>
              </a:solidFill>
              <a:latin typeface="Source Sans Pro" panose="020B0503030403020204"/>
            </a:endParaRP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Tree>
    <p:extLst>
      <p:ext uri="{BB962C8B-B14F-4D97-AF65-F5344CB8AC3E}">
        <p14:creationId xmlns:p14="http://schemas.microsoft.com/office/powerpoint/2010/main" val="31608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23</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a:t>
            </a:r>
            <a:r>
              <a:rPr lang="en-US" dirty="0" smtClean="0">
                <a:solidFill>
                  <a:schemeClr val="tx2"/>
                </a:solidFill>
                <a:latin typeface="Source Sans Pro" panose="020B0503030403020204"/>
              </a:rPr>
              <a:t>1</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a:t>
            </a:r>
            <a:r>
              <a:rPr lang="en-GB" sz="2400" dirty="0" smtClean="0">
                <a:solidFill>
                  <a:schemeClr val="tx2"/>
                </a:solidFill>
                <a:latin typeface="Source Sans Pro" panose="020B0503030403020204"/>
              </a:rPr>
              <a:t>x1</a:t>
            </a: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smtClean="0">
                <a:solidFill>
                  <a:srgbClr val="FF2F92"/>
                </a:solidFill>
                <a:latin typeface="Source Sans Pro" panose="020B0503030403020204"/>
                <a:ea typeface="Arial Narrow" charset="0"/>
                <a:cs typeface="Arial Narrow" charset="0"/>
              </a:rPr>
              <a:t>after2</a:t>
            </a:r>
            <a:endParaRPr lang="en-US" i="1" dirty="0">
              <a:solidFill>
                <a:srgbClr val="FF2F92"/>
              </a:solidFill>
              <a:latin typeface="Source Sans Pro" panose="020B0503030403020204"/>
              <a:ea typeface="Arial Narrow" charset="0"/>
              <a:cs typeface="Arial Narrow" charset="0"/>
            </a:endParaRP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chemeClr val="accent6"/>
                </a:solidFill>
                <a:latin typeface="Source Sans Pro" panose="020B0503030403020204"/>
              </a:rPr>
              <a:t>Return from Original Call???</a:t>
            </a:r>
            <a:endParaRPr lang="en-GB" i="1" dirty="0">
              <a:solidFill>
                <a:schemeClr val="accent6"/>
              </a:solidFill>
              <a:latin typeface="Source Sans Pro" panose="020B0503030403020204"/>
            </a:endParaRP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smtClean="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smtClean="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82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24</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a:ex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a:t>
            </a:r>
            <a:r>
              <a:rPr lang="en-US" dirty="0" smtClean="0">
                <a:solidFill>
                  <a:schemeClr val="tx2"/>
                </a:solidFill>
                <a:latin typeface="Source Sans Pro" panose="020B0503030403020204"/>
              </a:rPr>
              <a:t>x1,x2,x3</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a:ex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a:t>
            </a:r>
            <a:r>
              <a:rPr lang="en-US" dirty="0" smtClean="0">
                <a:solidFill>
                  <a:schemeClr val="tx2"/>
                </a:solidFill>
                <a:latin typeface="Source Sans Pro" panose="020B0503030403020204"/>
              </a:rPr>
              <a:t>1</a:t>
            </a: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a:t>
            </a:r>
            <a:r>
              <a:rPr lang="en-GB" sz="2400" dirty="0" smtClean="0">
                <a:solidFill>
                  <a:schemeClr val="tx2"/>
                </a:solidFill>
                <a:latin typeface="Source Sans Pro" panose="020B0503030403020204"/>
              </a:rPr>
              <a:t>x1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latin typeface="Source Sans Pro" panose="020B0503030403020204"/>
              </a:rPr>
              <a:t>Need a way to save and restore register </a:t>
            </a:r>
            <a:r>
              <a:rPr lang="en-GB" sz="2400" dirty="0" smtClean="0">
                <a:solidFill>
                  <a:schemeClr val="accent6"/>
                </a:solidFill>
                <a:latin typeface="Source Sans Pro" panose="020B0503030403020204"/>
              </a:rPr>
              <a:t>contents</a:t>
            </a:r>
            <a:endParaRPr lang="en-GB" sz="2400" dirty="0">
              <a:solidFill>
                <a:schemeClr val="accent6"/>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smtClean="0">
                <a:solidFill>
                  <a:schemeClr val="tx2"/>
                </a:solidFill>
                <a:latin typeface="Source Sans Pro" panose="020B0503030403020204"/>
              </a:rPr>
              <a:t>x1</a:t>
            </a:r>
            <a:endParaRPr lang="en-US" dirty="0">
              <a:solidFill>
                <a:schemeClr val="tx2"/>
              </a:solidFill>
              <a:latin typeface="Source Sans Pro" panose="020B0503030403020204"/>
            </a:endParaRP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smtClean="0">
                <a:solidFill>
                  <a:srgbClr val="FF2F92"/>
                </a:solidFill>
                <a:latin typeface="Source Sans Pro" panose="020B0503030403020204"/>
                <a:ea typeface="Arial Narrow" charset="0"/>
                <a:cs typeface="Arial Narrow" charset="0"/>
              </a:rPr>
              <a:t>after2</a:t>
            </a:r>
            <a:endParaRPr lang="en-US" i="1" dirty="0">
              <a:solidFill>
                <a:srgbClr val="FF2F92"/>
              </a:solidFill>
              <a:latin typeface="Source Sans Pro" panose="020B0503030403020204"/>
              <a:ea typeface="Arial Narrow" charset="0"/>
              <a:cs typeface="Arial Narrow" charset="0"/>
            </a:endParaRP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smtClean="0">
                <a:solidFill>
                  <a:schemeClr val="accent6"/>
                </a:solidFill>
                <a:latin typeface="Source Sans Pro" panose="020B0503030403020204"/>
              </a:rPr>
              <a:t>Return from Original Call???</a:t>
            </a:r>
            <a:endParaRPr lang="en-GB" i="1" dirty="0">
              <a:solidFill>
                <a:schemeClr val="accent6"/>
              </a:solidFill>
              <a:latin typeface="Source Sans Pro" panose="020B0503030403020204"/>
            </a:endParaRP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smtClean="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smtClean="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418094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25</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solidFill>
                  <a:schemeClr val="tx2"/>
                </a:solidFill>
              </a:rPr>
              <a:t>Need a “Call Stack”</a:t>
            </a:r>
            <a:endParaRPr lang="en-US" dirty="0">
              <a:solidFill>
                <a:schemeClr val="tx2"/>
              </a:solidFill>
            </a:endParaRPr>
          </a:p>
        </p:txBody>
      </p:sp>
      <p:sp>
        <p:nvSpPr>
          <p:cNvPr id="6" name="Rectangle 3"/>
          <p:cNvSpPr txBox="1">
            <a:spLocks noChangeArrowheads="1"/>
          </p:cNvSpPr>
          <p:nvPr/>
        </p:nvSpPr>
        <p:spPr>
          <a:xfrm>
            <a:off x="228600" y="838200"/>
            <a:ext cx="6096000"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smtClean="0">
                <a:solidFill>
                  <a:schemeClr val="tx2"/>
                </a:solidFill>
              </a:rPr>
              <a:t>Call stack</a:t>
            </a:r>
          </a:p>
          <a:p>
            <a:pPr lvl="1" fontAlgn="auto">
              <a:lnSpc>
                <a:spcPct val="94000"/>
              </a:lnSpc>
              <a:spcAft>
                <a:spcPts val="0"/>
              </a:spcAft>
            </a:pPr>
            <a:r>
              <a:rPr lang="en-US" sz="2400" dirty="0" smtClean="0">
                <a:solidFill>
                  <a:schemeClr val="tx2"/>
                </a:solidFill>
              </a:rPr>
              <a:t>contains activation records                       (aka stack frames)</a:t>
            </a:r>
            <a:endParaRPr lang="en-US" sz="2800" dirty="0" smtClean="0">
              <a:solidFill>
                <a:schemeClr val="tx2"/>
              </a:solidFill>
            </a:endParaRPr>
          </a:p>
          <a:p>
            <a:pPr fontAlgn="auto">
              <a:lnSpc>
                <a:spcPct val="94000"/>
              </a:lnSpc>
            </a:pPr>
            <a:endParaRPr lang="en-US" sz="2800" dirty="0" smtClean="0">
              <a:solidFill>
                <a:schemeClr val="tx2"/>
              </a:solidFill>
            </a:endParaRPr>
          </a:p>
          <a:p>
            <a:pPr marL="0" indent="0" fontAlgn="auto">
              <a:lnSpc>
                <a:spcPct val="94000"/>
              </a:lnSpc>
              <a:buNone/>
            </a:pPr>
            <a:r>
              <a:rPr lang="en-US" sz="2800" dirty="0" smtClean="0">
                <a:solidFill>
                  <a:schemeClr val="tx2"/>
                </a:solidFill>
              </a:rPr>
              <a:t>Each activation record contains</a:t>
            </a:r>
          </a:p>
          <a:p>
            <a:pPr lvl="1" fontAlgn="auto">
              <a:lnSpc>
                <a:spcPct val="94000"/>
              </a:lnSpc>
              <a:spcAft>
                <a:spcPts val="0"/>
              </a:spcAft>
            </a:pPr>
            <a:r>
              <a:rPr lang="en-US" sz="2400" dirty="0" smtClean="0">
                <a:solidFill>
                  <a:schemeClr val="tx2"/>
                </a:solidFill>
              </a:rPr>
              <a:t>the return address for that invocation</a:t>
            </a:r>
          </a:p>
          <a:p>
            <a:pPr lvl="1" fontAlgn="auto">
              <a:lnSpc>
                <a:spcPct val="94000"/>
              </a:lnSpc>
              <a:spcAft>
                <a:spcPts val="0"/>
              </a:spcAft>
            </a:pPr>
            <a:r>
              <a:rPr lang="en-US" sz="2400" dirty="0" smtClean="0">
                <a:solidFill>
                  <a:schemeClr val="tx2"/>
                </a:solidFill>
              </a:rPr>
              <a:t>the local variables for that procedure</a:t>
            </a:r>
          </a:p>
          <a:p>
            <a:pPr marL="0" indent="0" fontAlgn="auto">
              <a:lnSpc>
                <a:spcPct val="94000"/>
              </a:lnSpc>
              <a:buNone/>
            </a:pPr>
            <a:r>
              <a:rPr lang="en-US" sz="2800" dirty="0" smtClean="0">
                <a:solidFill>
                  <a:schemeClr val="tx2"/>
                </a:solidFill>
              </a:rPr>
              <a:t>A </a:t>
            </a:r>
            <a:r>
              <a:rPr lang="en-US" sz="2800" dirty="0" smtClean="0">
                <a:solidFill>
                  <a:schemeClr val="accent6"/>
                </a:solidFill>
              </a:rPr>
              <a:t>stack pointer (</a:t>
            </a:r>
            <a:r>
              <a:rPr lang="en-US" sz="2800" dirty="0" err="1" smtClean="0">
                <a:solidFill>
                  <a:schemeClr val="accent6"/>
                </a:solidFill>
              </a:rPr>
              <a:t>sp</a:t>
            </a:r>
            <a:r>
              <a:rPr lang="en-US" sz="2800" dirty="0" smtClean="0">
                <a:solidFill>
                  <a:schemeClr val="accent6"/>
                </a:solidFill>
              </a:rPr>
              <a:t>) </a:t>
            </a:r>
            <a:r>
              <a:rPr lang="en-US" sz="2800" dirty="0" smtClean="0">
                <a:solidFill>
                  <a:schemeClr val="tx2"/>
                </a:solidFill>
              </a:rPr>
              <a:t>keeps track of the top of the stack</a:t>
            </a:r>
          </a:p>
          <a:p>
            <a:pPr lvl="1" fontAlgn="auto">
              <a:lnSpc>
                <a:spcPct val="94000"/>
              </a:lnSpc>
              <a:spcAft>
                <a:spcPts val="0"/>
              </a:spcAft>
            </a:pPr>
            <a:r>
              <a:rPr lang="en-US" sz="2400" dirty="0" smtClean="0">
                <a:solidFill>
                  <a:schemeClr val="tx2"/>
                </a:solidFill>
              </a:rPr>
              <a:t>dedicated register (</a:t>
            </a:r>
            <a:r>
              <a:rPr lang="en-US" sz="2400" dirty="0" smtClean="0">
                <a:solidFill>
                  <a:schemeClr val="accent6"/>
                </a:solidFill>
              </a:rPr>
              <a:t>x2</a:t>
            </a:r>
            <a:r>
              <a:rPr lang="en-US" sz="2400" dirty="0" smtClean="0">
                <a:solidFill>
                  <a:schemeClr val="tx2"/>
                </a:solidFill>
              </a:rPr>
              <a:t>) on the RISC-V</a:t>
            </a:r>
          </a:p>
          <a:p>
            <a:pPr marL="0" indent="0" fontAlgn="auto">
              <a:lnSpc>
                <a:spcPct val="94000"/>
              </a:lnSpc>
              <a:buNone/>
            </a:pPr>
            <a:r>
              <a:rPr lang="en-US" sz="2800" dirty="0" smtClean="0">
                <a:solidFill>
                  <a:schemeClr val="tx2"/>
                </a:solidFill>
              </a:rPr>
              <a:t>Manipulated by </a:t>
            </a:r>
            <a:r>
              <a:rPr lang="en-US" sz="2800" dirty="0" smtClean="0">
                <a:solidFill>
                  <a:schemeClr val="accent6"/>
                </a:solidFill>
              </a:rPr>
              <a:t>push/pop</a:t>
            </a:r>
            <a:r>
              <a:rPr lang="en-US" sz="2800" dirty="0" smtClean="0">
                <a:solidFill>
                  <a:schemeClr val="tx2"/>
                </a:solidFill>
              </a:rPr>
              <a:t> operations</a:t>
            </a:r>
          </a:p>
          <a:p>
            <a:pPr lvl="1" fontAlgn="auto">
              <a:lnSpc>
                <a:spcPct val="94000"/>
              </a:lnSpc>
              <a:spcAft>
                <a:spcPts val="0"/>
              </a:spcAft>
            </a:pPr>
            <a:r>
              <a:rPr lang="en-US" sz="2400" dirty="0" smtClean="0">
                <a:solidFill>
                  <a:schemeClr val="accent6"/>
                </a:solidFill>
              </a:rPr>
              <a:t>push</a:t>
            </a:r>
            <a:r>
              <a:rPr lang="en-US" sz="2400" dirty="0" smtClean="0">
                <a:solidFill>
                  <a:schemeClr val="tx2"/>
                </a:solidFill>
              </a:rPr>
              <a:t>: move </a:t>
            </a:r>
            <a:r>
              <a:rPr lang="en-US" sz="2400" dirty="0" err="1" smtClean="0">
                <a:solidFill>
                  <a:schemeClr val="tx2"/>
                </a:solidFill>
              </a:rPr>
              <a:t>sp</a:t>
            </a:r>
            <a:r>
              <a:rPr lang="en-US" sz="2400" dirty="0" smtClean="0">
                <a:solidFill>
                  <a:schemeClr val="tx2"/>
                </a:solidFill>
              </a:rPr>
              <a:t> down, store</a:t>
            </a:r>
          </a:p>
          <a:p>
            <a:pPr lvl="1" fontAlgn="auto">
              <a:lnSpc>
                <a:spcPct val="94000"/>
              </a:lnSpc>
              <a:spcAft>
                <a:spcPts val="0"/>
              </a:spcAft>
            </a:pPr>
            <a:r>
              <a:rPr lang="en-US" sz="2400" dirty="0" smtClean="0">
                <a:solidFill>
                  <a:schemeClr val="accent6"/>
                </a:solidFill>
              </a:rPr>
              <a:t>pop</a:t>
            </a:r>
            <a:r>
              <a:rPr lang="en-US" sz="2400" dirty="0" smtClean="0">
                <a:solidFill>
                  <a:schemeClr val="tx2"/>
                </a:solidFill>
              </a:rPr>
              <a:t>: load, move </a:t>
            </a:r>
            <a:r>
              <a:rPr lang="en-US" sz="2400" dirty="0" err="1" smtClean="0">
                <a:solidFill>
                  <a:schemeClr val="tx2"/>
                </a:solidFill>
              </a:rPr>
              <a:t>sp</a:t>
            </a:r>
            <a:r>
              <a:rPr lang="en-US" sz="2400" dirty="0" smtClean="0">
                <a:solidFill>
                  <a:schemeClr val="tx2"/>
                </a:solidFill>
              </a:rPr>
              <a:t> up</a:t>
            </a:r>
          </a:p>
          <a:p>
            <a:pPr lvl="1" fontAlgn="auto">
              <a:lnSpc>
                <a:spcPct val="94000"/>
              </a:lnSpc>
              <a:spcAft>
                <a:spcPts val="0"/>
              </a:spcAft>
            </a:pPr>
            <a:endParaRPr lang="en-US" sz="2000" dirty="0">
              <a:solidFill>
                <a:schemeClr val="tx2"/>
              </a:solidFill>
            </a:endParaRPr>
          </a:p>
        </p:txBody>
      </p:sp>
      <p:grpSp>
        <p:nvGrpSpPr>
          <p:cNvPr id="7" name="Group 6"/>
          <p:cNvGrpSpPr/>
          <p:nvPr/>
        </p:nvGrpSpPr>
        <p:grpSpPr>
          <a:xfrm>
            <a:off x="5577624" y="1284288"/>
            <a:ext cx="3185376" cy="5375890"/>
            <a:chOff x="5577624" y="1284288"/>
            <a:chExt cx="3185376" cy="5375890"/>
          </a:xfrm>
        </p:grpSpPr>
        <p:sp>
          <p:nvSpPr>
            <p:cNvPr id="8" name="Rectangle 4"/>
            <p:cNvSpPr>
              <a:spLocks noChangeArrowheads="1"/>
            </p:cNvSpPr>
            <p:nvPr/>
          </p:nvSpPr>
          <p:spPr bwMode="auto">
            <a:xfrm>
              <a:off x="6629400" y="1676400"/>
              <a:ext cx="2133600" cy="4876800"/>
            </a:xfrm>
            <a:prstGeom prst="rect">
              <a:avLst/>
            </a:prstGeom>
            <a:noFill/>
            <a:ln w="9525">
              <a:solidFill>
                <a:schemeClr val="accent1"/>
              </a:solidFill>
              <a:miter lim="800000"/>
              <a:headEnd/>
              <a:tailEnd/>
            </a:ln>
            <a:effectLst/>
            <a:extLst/>
          </p:spPr>
          <p:txBody>
            <a:bodyPr wrap="none" anchor="ctr"/>
            <a:lstStyle/>
            <a:p>
              <a:endParaRPr lang="en-US"/>
            </a:p>
          </p:txBody>
        </p:sp>
        <p:sp>
          <p:nvSpPr>
            <p:cNvPr id="9" name="Rectangle 7"/>
            <p:cNvSpPr>
              <a:spLocks noChangeArrowheads="1"/>
            </p:cNvSpPr>
            <p:nvPr/>
          </p:nvSpPr>
          <p:spPr bwMode="auto">
            <a:xfrm>
              <a:off x="6629400" y="2819400"/>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after1</a:t>
              </a:r>
              <a:endParaRPr lang="en-US" sz="2000" dirty="0">
                <a:solidFill>
                  <a:schemeClr val="tx2"/>
                </a:solidFill>
                <a:latin typeface="Source Sans Pro" panose="020B0503030403020204"/>
              </a:endParaRPr>
            </a:p>
          </p:txBody>
        </p:sp>
        <p:sp>
          <p:nvSpPr>
            <p:cNvPr id="10" name="Text Box 11"/>
            <p:cNvSpPr txBox="1">
              <a:spLocks noChangeArrowheads="1"/>
            </p:cNvSpPr>
            <p:nvPr/>
          </p:nvSpPr>
          <p:spPr bwMode="auto">
            <a:xfrm>
              <a:off x="5577624" y="1284288"/>
              <a:ext cx="1309974"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high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1" name="Text Box 12"/>
            <p:cNvSpPr txBox="1">
              <a:spLocks noChangeArrowheads="1"/>
            </p:cNvSpPr>
            <p:nvPr/>
          </p:nvSpPr>
          <p:spPr bwMode="auto">
            <a:xfrm>
              <a:off x="5589589" y="6260068"/>
              <a:ext cx="1210588"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low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2" name="TextBox 11"/>
            <p:cNvSpPr txBox="1"/>
            <p:nvPr/>
          </p:nvSpPr>
          <p:spPr>
            <a:xfrm>
              <a:off x="6630785" y="2884488"/>
              <a:ext cx="1094509" cy="400110"/>
            </a:xfrm>
            <a:prstGeom prst="rect">
              <a:avLst/>
            </a:prstGeom>
            <a:noFill/>
            <a:ln>
              <a:noFill/>
            </a:ln>
          </p:spPr>
          <p:txBody>
            <a:bodyPr wrap="square" rtlCol="0">
              <a:spAutoFit/>
            </a:bodyPr>
            <a:lstStyle/>
            <a:p>
              <a:r>
                <a:rPr lang="en-US" sz="2000" dirty="0">
                  <a:solidFill>
                    <a:schemeClr val="tx2"/>
                  </a:solidFill>
                  <a:latin typeface="Source Sans Pro" panose="020B0503030403020204"/>
                </a:rPr>
                <a:t>x</a:t>
              </a:r>
              <a:r>
                <a:rPr lang="en-US" sz="2000" dirty="0" smtClean="0">
                  <a:solidFill>
                    <a:schemeClr val="tx2"/>
                  </a:solidFill>
                  <a:latin typeface="Source Sans Pro" panose="020B0503030403020204"/>
                </a:rPr>
                <a:t>1 =</a:t>
              </a:r>
              <a:endParaRPr lang="en-US" sz="2000" dirty="0">
                <a:solidFill>
                  <a:schemeClr val="tx2"/>
                </a:solidFill>
                <a:latin typeface="Source Sans Pro" panose="020B0503030403020204"/>
              </a:endParaRPr>
            </a:p>
          </p:txBody>
        </p:sp>
        <p:sp>
          <p:nvSpPr>
            <p:cNvPr id="13" name="Line 5"/>
            <p:cNvSpPr>
              <a:spLocks noChangeShapeType="1"/>
            </p:cNvSpPr>
            <p:nvPr/>
          </p:nvSpPr>
          <p:spPr bwMode="auto">
            <a:xfrm>
              <a:off x="6172200" y="304800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6"/>
            <p:cNvSpPr txBox="1">
              <a:spLocks noChangeArrowheads="1"/>
            </p:cNvSpPr>
            <p:nvPr/>
          </p:nvSpPr>
          <p:spPr bwMode="auto">
            <a:xfrm>
              <a:off x="6019800" y="3200400"/>
              <a:ext cx="5334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grpSp>
      <p:sp>
        <p:nvSpPr>
          <p:cNvPr id="15" name="Rounded Rectangle 14"/>
          <p:cNvSpPr/>
          <p:nvPr/>
        </p:nvSpPr>
        <p:spPr>
          <a:xfrm>
            <a:off x="5638800" y="1066800"/>
            <a:ext cx="3276600" cy="5791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3018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grpSp>
        <p:nvGrpSpPr>
          <p:cNvPr id="5" name="Group 156"/>
          <p:cNvGrpSpPr/>
          <p:nvPr>
            <p:custDataLst>
              <p:tags r:id="rId1"/>
            </p:custDataLst>
          </p:nvPr>
        </p:nvGrpSpPr>
        <p:grpSpPr>
          <a:xfrm>
            <a:off x="2057400" y="514290"/>
            <a:ext cx="6872500" cy="5334000"/>
            <a:chOff x="2057400" y="457200"/>
            <a:chExt cx="6872500" cy="5334000"/>
          </a:xfrm>
        </p:grpSpPr>
        <p:sp>
          <p:nvSpPr>
            <p:cNvPr id="6" name="Right Triangle 5"/>
            <p:cNvSpPr/>
            <p:nvPr>
              <p:custDataLst>
                <p:tags r:id="rId14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7" name="Rounded Rectangle 6"/>
            <p:cNvSpPr/>
            <p:nvPr>
              <p:custDataLst>
                <p:tags r:id="rId14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 name="Rounded Rectangle 7"/>
            <p:cNvSpPr/>
            <p:nvPr>
              <p:custDataLst>
                <p:tags r:id="rId14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 name="Rounded Rectangle 8"/>
            <p:cNvSpPr/>
            <p:nvPr>
              <p:custDataLst>
                <p:tags r:id="rId14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 name="Right Triangle 9"/>
            <p:cNvSpPr/>
            <p:nvPr>
              <p:custDataLst>
                <p:tags r:id="rId14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146"/>
              </p:custDataLst>
            </p:nvPr>
          </p:nvSpPr>
          <p:spPr>
            <a:xfrm>
              <a:off x="8000999" y="5083314"/>
              <a:ext cx="928901"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Write-</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Back</a:t>
              </a:r>
            </a:p>
          </p:txBody>
        </p:sp>
      </p:grpSp>
      <p:grpSp>
        <p:nvGrpSpPr>
          <p:cNvPr id="12" name="Group 154"/>
          <p:cNvGrpSpPr/>
          <p:nvPr>
            <p:custDataLst>
              <p:tags r:id="rId2"/>
            </p:custDataLst>
          </p:nvPr>
        </p:nvGrpSpPr>
        <p:grpSpPr>
          <a:xfrm>
            <a:off x="5791200" y="1200090"/>
            <a:ext cx="2286000" cy="4648200"/>
            <a:chOff x="6629400" y="1143000"/>
            <a:chExt cx="1447800" cy="4648200"/>
          </a:xfrm>
        </p:grpSpPr>
        <p:sp>
          <p:nvSpPr>
            <p:cNvPr id="13" name="Rounded Rectangle 12"/>
            <p:cNvSpPr/>
            <p:nvPr>
              <p:custDataLst>
                <p:tags r:id="rId13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4" name="TextBox 13"/>
            <p:cNvSpPr txBox="1"/>
            <p:nvPr>
              <p:custDataLst>
                <p:tags r:id="rId140"/>
              </p:custDataLst>
            </p:nvPr>
          </p:nvSpPr>
          <p:spPr>
            <a:xfrm>
              <a:off x="6629400" y="5334000"/>
              <a:ext cx="1447800" cy="400110"/>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Memory</a:t>
              </a:r>
            </a:p>
          </p:txBody>
        </p:sp>
      </p:grpSp>
      <p:grpSp>
        <p:nvGrpSpPr>
          <p:cNvPr id="15" name="Group 148"/>
          <p:cNvGrpSpPr/>
          <p:nvPr>
            <p:custDataLst>
              <p:tags r:id="rId3"/>
            </p:custDataLst>
          </p:nvPr>
        </p:nvGrpSpPr>
        <p:grpSpPr>
          <a:xfrm>
            <a:off x="152400" y="1200090"/>
            <a:ext cx="1600200" cy="4670286"/>
            <a:chOff x="152400" y="1143000"/>
            <a:chExt cx="1676400" cy="4670286"/>
          </a:xfrm>
        </p:grpSpPr>
        <p:sp>
          <p:nvSpPr>
            <p:cNvPr id="16" name="Rounded Rectangle 15"/>
            <p:cNvSpPr/>
            <p:nvPr>
              <p:custDataLst>
                <p:tags r:id="rId13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Source Sans Pro" panose="020B0503030403020204"/>
              </a:endParaRPr>
            </a:p>
          </p:txBody>
        </p:sp>
        <p:sp>
          <p:nvSpPr>
            <p:cNvPr id="17" name="TextBox 16"/>
            <p:cNvSpPr txBox="1"/>
            <p:nvPr>
              <p:custDataLst>
                <p:tags r:id="rId138"/>
              </p:custDataLst>
            </p:nvPr>
          </p:nvSpPr>
          <p:spPr>
            <a:xfrm>
              <a:off x="228600" y="5105400"/>
              <a:ext cx="1508467"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Fetch</a:t>
              </a:r>
            </a:p>
          </p:txBody>
        </p:sp>
      </p:grpSp>
      <p:grpSp>
        <p:nvGrpSpPr>
          <p:cNvPr id="18" name="Group 153"/>
          <p:cNvGrpSpPr/>
          <p:nvPr>
            <p:custDataLst>
              <p:tags r:id="rId4"/>
            </p:custDataLst>
          </p:nvPr>
        </p:nvGrpSpPr>
        <p:grpSpPr>
          <a:xfrm>
            <a:off x="3903628" y="1137920"/>
            <a:ext cx="2057400" cy="4648200"/>
            <a:chOff x="3886200" y="1143000"/>
            <a:chExt cx="2819400" cy="4648200"/>
          </a:xfrm>
        </p:grpSpPr>
        <p:sp>
          <p:nvSpPr>
            <p:cNvPr id="19" name="Rounded Rectangle 18"/>
            <p:cNvSpPr/>
            <p:nvPr>
              <p:custDataLst>
                <p:tags r:id="rId13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0" name="TextBox 19"/>
            <p:cNvSpPr txBox="1"/>
            <p:nvPr>
              <p:custDataLst>
                <p:tags r:id="rId136"/>
              </p:custDataLst>
            </p:nvPr>
          </p:nvSpPr>
          <p:spPr>
            <a:xfrm>
              <a:off x="4361501" y="5206181"/>
              <a:ext cx="1711572" cy="400110"/>
            </a:xfrm>
            <a:prstGeom prst="rect">
              <a:avLst/>
            </a:prstGeom>
            <a:solidFill>
              <a:schemeClr val="bg2"/>
            </a:solidFill>
            <a:ln>
              <a:noFill/>
            </a:ln>
          </p:spPr>
          <p:txBody>
            <a:bodyPr wrap="square" rtlCol="0">
              <a:spAutoFit/>
            </a:bodyPr>
            <a:lstStyle/>
            <a:p>
              <a:pPr algn="ctr"/>
              <a:r>
                <a:rPr lang="en-US" sz="2000" dirty="0" smtClean="0">
                  <a:solidFill>
                    <a:schemeClr val="tx2"/>
                  </a:solidFill>
                  <a:latin typeface="Source Sans Pro" panose="020B0503030403020204"/>
                </a:rPr>
                <a:t>Execute</a:t>
              </a:r>
            </a:p>
          </p:txBody>
        </p:sp>
      </p:grpSp>
      <p:grpSp>
        <p:nvGrpSpPr>
          <p:cNvPr id="21" name="Group 152"/>
          <p:cNvGrpSpPr/>
          <p:nvPr>
            <p:custDataLst>
              <p:tags r:id="rId5"/>
            </p:custDataLst>
          </p:nvPr>
        </p:nvGrpSpPr>
        <p:grpSpPr>
          <a:xfrm>
            <a:off x="1752600" y="1200090"/>
            <a:ext cx="2133600" cy="4648201"/>
            <a:chOff x="1828800" y="1143000"/>
            <a:chExt cx="2057400" cy="4648201"/>
          </a:xfrm>
        </p:grpSpPr>
        <p:sp>
          <p:nvSpPr>
            <p:cNvPr id="22" name="Rounded Rectangle 21"/>
            <p:cNvSpPr/>
            <p:nvPr>
              <p:custDataLst>
                <p:tags r:id="rId13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3" name="Rounded Rectangle 22"/>
            <p:cNvSpPr/>
            <p:nvPr>
              <p:custDataLst>
                <p:tags r:id="rId13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4" name="Right Triangle 23"/>
            <p:cNvSpPr/>
            <p:nvPr>
              <p:custDataLst>
                <p:tags r:id="rId13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5" name="TextBox 24"/>
            <p:cNvSpPr txBox="1"/>
            <p:nvPr>
              <p:custDataLst>
                <p:tags r:id="rId134"/>
              </p:custDataLst>
            </p:nvPr>
          </p:nvSpPr>
          <p:spPr>
            <a:xfrm>
              <a:off x="2133600" y="5083315"/>
              <a:ext cx="1447800"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Decode</a:t>
              </a:r>
            </a:p>
          </p:txBody>
        </p:sp>
      </p:grpSp>
      <p:sp>
        <p:nvSpPr>
          <p:cNvPr id="26" name="Arc 2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27" name="Rounded Rectangle 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28" name="Straight Connector 27"/>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Arc 28"/>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0" name="Arc 29"/>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31" name="Straight Connector 30"/>
          <p:cNvCxnSpPr>
            <a:stCxn id="82"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Arc 31"/>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3" name="Text Box 11"/>
          <p:cNvSpPr txBox="1">
            <a:spLocks noChangeArrowheads="1"/>
          </p:cNvSpPr>
          <p:nvPr>
            <p:custDataLst>
              <p:tags r:id="rId13"/>
            </p:custDataLst>
          </p:nvPr>
        </p:nvSpPr>
        <p:spPr bwMode="auto">
          <a:xfrm>
            <a:off x="2704240" y="4188805"/>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34" name="Freeform 33"/>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35" name="Rectangle 19"/>
          <p:cNvSpPr>
            <a:spLocks noChangeArrowheads="1"/>
          </p:cNvSpPr>
          <p:nvPr>
            <p:custDataLst>
              <p:tags r:id="rId15"/>
            </p:custDataLst>
          </p:nvPr>
        </p:nvSpPr>
        <p:spPr bwMode="auto">
          <a:xfrm>
            <a:off x="4622518" y="27240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6"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7"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38" name="Oval 24"/>
          <p:cNvSpPr>
            <a:spLocks noChangeArrowheads="1"/>
          </p:cNvSpPr>
          <p:nvPr>
            <p:custDataLst>
              <p:tags r:id="rId18"/>
            </p:custDataLst>
          </p:nvPr>
        </p:nvSpPr>
        <p:spPr bwMode="auto">
          <a:xfrm>
            <a:off x="2362200" y="3506757"/>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chemeClr val="tx2"/>
                </a:solidFill>
                <a:latin typeface="Source Sans Pro" panose="020B0503030403020204"/>
              </a:rPr>
              <a:t>control</a:t>
            </a:r>
            <a:endParaRPr lang="en-US" sz="1800" dirty="0">
              <a:solidFill>
                <a:schemeClr val="tx2"/>
              </a:solidFill>
              <a:latin typeface="Source Sans Pro" panose="020B0503030403020204"/>
            </a:endParaRPr>
          </a:p>
        </p:txBody>
      </p:sp>
      <p:sp>
        <p:nvSpPr>
          <p:cNvPr id="39" name="Rounded Rectangle 3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41" name="Line 25"/>
          <p:cNvSpPr>
            <a:spLocks noChangeShapeType="1"/>
          </p:cNvSpPr>
          <p:nvPr>
            <p:custDataLst>
              <p:tags r:id="rId20"/>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42" name="Line 47"/>
          <p:cNvSpPr>
            <a:spLocks noChangeShapeType="1"/>
          </p:cNvSpPr>
          <p:nvPr>
            <p:custDataLst>
              <p:tags r:id="rId21"/>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3" name="Line 51"/>
          <p:cNvSpPr>
            <a:spLocks noChangeShapeType="1"/>
          </p:cNvSpPr>
          <p:nvPr>
            <p:custDataLst>
              <p:tags r:id="rId22"/>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44" name="Text Box 52"/>
          <p:cNvSpPr txBox="1">
            <a:spLocks noChangeArrowheads="1"/>
          </p:cNvSpPr>
          <p:nvPr>
            <p:custDataLst>
              <p:tags r:id="rId23"/>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45" name="Line 49"/>
          <p:cNvSpPr>
            <a:spLocks noChangeShapeType="1"/>
          </p:cNvSpPr>
          <p:nvPr>
            <p:custDataLst>
              <p:tags r:id="rId24"/>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6" name="Line 44"/>
          <p:cNvSpPr>
            <a:spLocks noChangeShapeType="1"/>
          </p:cNvSpPr>
          <p:nvPr>
            <p:custDataLst>
              <p:tags r:id="rId25"/>
            </p:custDataLst>
          </p:nvPr>
        </p:nvSpPr>
        <p:spPr bwMode="auto">
          <a:xfrm>
            <a:off x="4774918" y="3028890"/>
            <a:ext cx="178082"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7" name="Line 44"/>
          <p:cNvSpPr>
            <a:spLocks noChangeShapeType="1"/>
          </p:cNvSpPr>
          <p:nvPr>
            <p:custDataLst>
              <p:tags r:id="rId26"/>
            </p:custDataLst>
          </p:nvPr>
        </p:nvSpPr>
        <p:spPr bwMode="auto">
          <a:xfrm>
            <a:off x="4470118"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8" name="Line 49"/>
          <p:cNvSpPr>
            <a:spLocks noChangeShapeType="1"/>
          </p:cNvSpPr>
          <p:nvPr>
            <p:custDataLst>
              <p:tags r:id="rId27"/>
            </p:custDataLst>
          </p:nvPr>
        </p:nvSpPr>
        <p:spPr bwMode="auto">
          <a:xfrm>
            <a:off x="2071901" y="4193976"/>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9" name="Text Box 5"/>
          <p:cNvSpPr txBox="1">
            <a:spLocks noChangeArrowheads="1"/>
          </p:cNvSpPr>
          <p:nvPr>
            <p:custDataLst>
              <p:tags r:id="rId28"/>
            </p:custDataLst>
          </p:nvPr>
        </p:nvSpPr>
        <p:spPr bwMode="auto">
          <a:xfrm>
            <a:off x="6386300" y="3943290"/>
            <a:ext cx="10668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memory</a:t>
            </a:r>
          </a:p>
        </p:txBody>
      </p:sp>
      <p:sp>
        <p:nvSpPr>
          <p:cNvPr id="50" name="Line 49"/>
          <p:cNvSpPr>
            <a:spLocks noChangeShapeType="1"/>
          </p:cNvSpPr>
          <p:nvPr>
            <p:custDataLst>
              <p:tags r:id="rId29"/>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solidFill>
                <a:schemeClr val="tx2"/>
              </a:solidFill>
              <a:latin typeface="Source Sans Pro" panose="020B0503030403020204"/>
            </a:endParaRPr>
          </a:p>
        </p:txBody>
      </p:sp>
      <p:sp>
        <p:nvSpPr>
          <p:cNvPr id="51" name="Text Box 5"/>
          <p:cNvSpPr txBox="1">
            <a:spLocks noChangeArrowheads="1"/>
          </p:cNvSpPr>
          <p:nvPr>
            <p:custDataLst>
              <p:tags r:id="rId30"/>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52" name="Text Box 5"/>
          <p:cNvSpPr txBox="1">
            <a:spLocks noChangeArrowheads="1"/>
          </p:cNvSpPr>
          <p:nvPr>
            <p:custDataLst>
              <p:tags r:id="rId31"/>
            </p:custDataLst>
          </p:nvPr>
        </p:nvSpPr>
        <p:spPr bwMode="auto">
          <a:xfrm>
            <a:off x="6963815" y="3562290"/>
            <a:ext cx="565485"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53" name="Line 45"/>
          <p:cNvSpPr>
            <a:spLocks noChangeShapeType="1"/>
          </p:cNvSpPr>
          <p:nvPr>
            <p:custDataLst>
              <p:tags r:id="rId32"/>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4" name="Text Box 5"/>
          <p:cNvSpPr txBox="1">
            <a:spLocks noChangeArrowheads="1"/>
          </p:cNvSpPr>
          <p:nvPr>
            <p:custDataLst>
              <p:tags r:id="rId33"/>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55" name="Line 44"/>
          <p:cNvSpPr>
            <a:spLocks noChangeShapeType="1"/>
          </p:cNvSpPr>
          <p:nvPr>
            <p:custDataLst>
              <p:tags r:id="rId34"/>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6" name="Line 48"/>
          <p:cNvSpPr>
            <a:spLocks noChangeShapeType="1"/>
          </p:cNvSpPr>
          <p:nvPr>
            <p:custDataLst>
              <p:tags r:id="rId35"/>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57" name="Line 44"/>
          <p:cNvSpPr>
            <a:spLocks noChangeShapeType="1"/>
          </p:cNvSpPr>
          <p:nvPr>
            <p:custDataLst>
              <p:tags r:id="rId36"/>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8" name="Line 49"/>
          <p:cNvSpPr>
            <a:spLocks noChangeShapeType="1"/>
          </p:cNvSpPr>
          <p:nvPr>
            <p:custDataLst>
              <p:tags r:id="rId37"/>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5"/>
          <p:cNvSpPr>
            <a:spLocks noChangeShapeType="1"/>
          </p:cNvSpPr>
          <p:nvPr>
            <p:custDataLst>
              <p:tags r:id="rId38"/>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5"/>
          <p:cNvSpPr>
            <a:spLocks noChangeShapeType="1"/>
          </p:cNvSpPr>
          <p:nvPr>
            <p:custDataLst>
              <p:tags r:id="rId39"/>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1" name="Line 45"/>
          <p:cNvSpPr>
            <a:spLocks noChangeShapeType="1"/>
          </p:cNvSpPr>
          <p:nvPr>
            <p:custDataLst>
              <p:tags r:id="rId40"/>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2" name="Line 45"/>
          <p:cNvSpPr>
            <a:spLocks noChangeShapeType="1"/>
          </p:cNvSpPr>
          <p:nvPr>
            <p:custDataLst>
              <p:tags r:id="rId41"/>
            </p:custDataLst>
          </p:nvPr>
        </p:nvSpPr>
        <p:spPr bwMode="auto">
          <a:xfrm flipV="1">
            <a:off x="3009040" y="4493605"/>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3" name="Line 25"/>
          <p:cNvSpPr>
            <a:spLocks noChangeShapeType="1"/>
          </p:cNvSpPr>
          <p:nvPr>
            <p:custDataLst>
              <p:tags r:id="rId42"/>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4" name="Line 25"/>
          <p:cNvSpPr>
            <a:spLocks noChangeShapeType="1"/>
          </p:cNvSpPr>
          <p:nvPr>
            <p:custDataLst>
              <p:tags r:id="rId43"/>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5" name="Line 25"/>
          <p:cNvSpPr>
            <a:spLocks noChangeShapeType="1"/>
          </p:cNvSpPr>
          <p:nvPr>
            <p:custDataLst>
              <p:tags r:id="rId44"/>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6" name="Line 34"/>
          <p:cNvSpPr>
            <a:spLocks noChangeShapeType="1"/>
          </p:cNvSpPr>
          <p:nvPr>
            <p:custDataLst>
              <p:tags r:id="rId45"/>
            </p:custDataLst>
          </p:nvPr>
        </p:nvSpPr>
        <p:spPr bwMode="auto">
          <a:xfrm flipV="1">
            <a:off x="2057400" y="3863219"/>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7" name="Rounded Rectangle 66"/>
          <p:cNvSpPr/>
          <p:nvPr>
            <p:custDataLst>
              <p:tags r:id="rId46"/>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68" name="Straight Connector 67"/>
          <p:cNvCxnSpPr/>
          <p:nvPr>
            <p:custDataLst>
              <p:tags r:id="rId47"/>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8"/>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49"/>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50"/>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Arc 71"/>
          <p:cNvSpPr/>
          <p:nvPr>
            <p:custDataLst>
              <p:tags r:id="rId51"/>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3" name="Arc 72"/>
          <p:cNvSpPr/>
          <p:nvPr>
            <p:custDataLst>
              <p:tags r:id="rId52"/>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74" name="Straight Connector 73"/>
          <p:cNvCxnSpPr/>
          <p:nvPr>
            <p:custDataLst>
              <p:tags r:id="rId53"/>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Arc 74"/>
          <p:cNvSpPr/>
          <p:nvPr>
            <p:custDataLst>
              <p:tags r:id="rId54"/>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6" name="Arc 75"/>
          <p:cNvSpPr/>
          <p:nvPr>
            <p:custDataLst>
              <p:tags r:id="rId55"/>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7" name="Arc 76"/>
          <p:cNvSpPr/>
          <p:nvPr>
            <p:custDataLst>
              <p:tags r:id="rId56"/>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8" name="Arc 77"/>
          <p:cNvSpPr/>
          <p:nvPr>
            <p:custDataLst>
              <p:tags r:id="rId57"/>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9" name="Arc 78"/>
          <p:cNvSpPr/>
          <p:nvPr>
            <p:custDataLst>
              <p:tags r:id="rId58"/>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80" name="Arc 79"/>
          <p:cNvSpPr/>
          <p:nvPr>
            <p:custDataLst>
              <p:tags r:id="rId59"/>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1" name="Straight Connector 80"/>
          <p:cNvCxnSpPr/>
          <p:nvPr>
            <p:custDataLst>
              <p:tags r:id="rId60"/>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Arc 81"/>
          <p:cNvSpPr/>
          <p:nvPr>
            <p:custDataLst>
              <p:tags r:id="rId61"/>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3" name="Straight Connector 82"/>
          <p:cNvCxnSpPr/>
          <p:nvPr>
            <p:custDataLst>
              <p:tags r:id="rId62"/>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2" idx="0"/>
          </p:cNvCxnSpPr>
          <p:nvPr>
            <p:custDataLst>
              <p:tags r:id="rId63"/>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Line 8"/>
          <p:cNvSpPr>
            <a:spLocks noChangeShapeType="1"/>
          </p:cNvSpPr>
          <p:nvPr>
            <p:custDataLst>
              <p:tags r:id="rId64"/>
            </p:custDataLst>
          </p:nvPr>
        </p:nvSpPr>
        <p:spPr bwMode="auto">
          <a:xfrm>
            <a:off x="685798" y="2800290"/>
            <a:ext cx="2" cy="762000"/>
          </a:xfrm>
          <a:prstGeom prst="line">
            <a:avLst/>
          </a:prstGeom>
          <a:noFill/>
          <a:ln w="25400" cap="sq">
            <a:solidFill>
              <a:schemeClr val="accent6"/>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6" name="Text Box 11"/>
          <p:cNvSpPr txBox="1">
            <a:spLocks noChangeArrowheads="1"/>
          </p:cNvSpPr>
          <p:nvPr>
            <p:custDataLst>
              <p:tags r:id="rId65"/>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87" name="Line 18"/>
          <p:cNvSpPr>
            <a:spLocks noChangeShapeType="1"/>
          </p:cNvSpPr>
          <p:nvPr>
            <p:custDataLst>
              <p:tags r:id="rId66"/>
            </p:custDataLst>
          </p:nvPr>
        </p:nvSpPr>
        <p:spPr bwMode="auto">
          <a:xfrm flipH="1">
            <a:off x="1219200" y="3181290"/>
            <a:ext cx="0" cy="1143000"/>
          </a:xfrm>
          <a:prstGeom prst="line">
            <a:avLst/>
          </a:prstGeom>
          <a:noFill/>
          <a:ln w="25400" cap="sq">
            <a:solidFill>
              <a:schemeClr val="accent6"/>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8" name="Line 21"/>
          <p:cNvSpPr>
            <a:spLocks noChangeShapeType="1"/>
          </p:cNvSpPr>
          <p:nvPr>
            <p:custDataLst>
              <p:tags r:id="rId67"/>
            </p:custDataLst>
          </p:nvPr>
        </p:nvSpPr>
        <p:spPr bwMode="auto">
          <a:xfrm>
            <a:off x="685798" y="3867088"/>
            <a:ext cx="2" cy="457201"/>
          </a:xfrm>
          <a:prstGeom prst="line">
            <a:avLst/>
          </a:prstGeom>
          <a:noFill/>
          <a:ln w="25400" cap="sq">
            <a:solidFill>
              <a:schemeClr val="accent6"/>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89" name="Line 49"/>
          <p:cNvSpPr>
            <a:spLocks noChangeShapeType="1"/>
          </p:cNvSpPr>
          <p:nvPr>
            <p:custDataLst>
              <p:tags r:id="rId68"/>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0" name="Rectangle 4"/>
          <p:cNvSpPr>
            <a:spLocks noChangeArrowheads="1"/>
          </p:cNvSpPr>
          <p:nvPr>
            <p:custDataLst>
              <p:tags r:id="rId69"/>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91" name="Oval 17"/>
          <p:cNvSpPr>
            <a:spLocks noChangeArrowheads="1"/>
          </p:cNvSpPr>
          <p:nvPr>
            <p:custDataLst>
              <p:tags r:id="rId70"/>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new</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pc</a:t>
            </a:r>
            <a:endParaRPr lang="en-US" sz="2000" dirty="0">
              <a:solidFill>
                <a:schemeClr val="tx2"/>
              </a:solidFill>
              <a:latin typeface="Source Sans Pro" panose="020B0503030403020204"/>
            </a:endParaRPr>
          </a:p>
        </p:txBody>
      </p:sp>
      <p:sp>
        <p:nvSpPr>
          <p:cNvPr id="92" name="Line 49"/>
          <p:cNvSpPr>
            <a:spLocks noChangeShapeType="1"/>
          </p:cNvSpPr>
          <p:nvPr>
            <p:custDataLst>
              <p:tags r:id="rId71"/>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3" name="Line 18"/>
          <p:cNvSpPr>
            <a:spLocks noChangeShapeType="1"/>
          </p:cNvSpPr>
          <p:nvPr>
            <p:custDataLst>
              <p:tags r:id="rId72"/>
            </p:custDataLst>
          </p:nvPr>
        </p:nvSpPr>
        <p:spPr bwMode="auto">
          <a:xfrm>
            <a:off x="685800" y="3181290"/>
            <a:ext cx="533400" cy="0"/>
          </a:xfrm>
          <a:prstGeom prst="line">
            <a:avLst/>
          </a:prstGeom>
          <a:noFill/>
          <a:ln w="25400" cap="sq">
            <a:solidFill>
              <a:schemeClr val="accent6"/>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4" name="Line 49"/>
          <p:cNvSpPr>
            <a:spLocks noChangeShapeType="1"/>
          </p:cNvSpPr>
          <p:nvPr>
            <p:custDataLst>
              <p:tags r:id="rId73"/>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5" name="Line 43"/>
          <p:cNvSpPr>
            <a:spLocks noChangeShapeType="1"/>
          </p:cNvSpPr>
          <p:nvPr>
            <p:custDataLst>
              <p:tags r:id="rId74"/>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6" name="Line 44"/>
          <p:cNvSpPr>
            <a:spLocks noChangeShapeType="1"/>
          </p:cNvSpPr>
          <p:nvPr>
            <p:custDataLst>
              <p:tags r:id="rId75"/>
            </p:custDataLst>
          </p:nvPr>
        </p:nvSpPr>
        <p:spPr bwMode="auto">
          <a:xfrm>
            <a:off x="3505200" y="2876490"/>
            <a:ext cx="1193518"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7" name="Line 48"/>
          <p:cNvSpPr>
            <a:spLocks noChangeShapeType="1"/>
          </p:cNvSpPr>
          <p:nvPr>
            <p:custDataLst>
              <p:tags r:id="rId76"/>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98" name="Line 49"/>
          <p:cNvSpPr>
            <a:spLocks noChangeShapeType="1"/>
          </p:cNvSpPr>
          <p:nvPr>
            <p:custDataLst>
              <p:tags r:id="rId77"/>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9" name="Line 44"/>
          <p:cNvSpPr>
            <a:spLocks noChangeShapeType="1"/>
          </p:cNvSpPr>
          <p:nvPr>
            <p:custDataLst>
              <p:tags r:id="rId78"/>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0" name="Line 49"/>
          <p:cNvSpPr>
            <a:spLocks noChangeShapeType="1"/>
          </p:cNvSpPr>
          <p:nvPr>
            <p:custDataLst>
              <p:tags r:id="rId79"/>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1" name="Line 44"/>
          <p:cNvSpPr>
            <a:spLocks noChangeShapeType="1"/>
          </p:cNvSpPr>
          <p:nvPr>
            <p:custDataLst>
              <p:tags r:id="rId80"/>
            </p:custDataLst>
          </p:nvPr>
        </p:nvSpPr>
        <p:spPr bwMode="auto">
          <a:xfrm>
            <a:off x="3390040" y="4341205"/>
            <a:ext cx="1068817" cy="8597"/>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2" name="Text Box 11"/>
          <p:cNvSpPr txBox="1">
            <a:spLocks noChangeArrowheads="1"/>
          </p:cNvSpPr>
          <p:nvPr>
            <p:custDataLst>
              <p:tags r:id="rId81"/>
            </p:custDataLst>
          </p:nvPr>
        </p:nvSpPr>
        <p:spPr bwMode="auto">
          <a:xfrm rot="16200000">
            <a:off x="-609596" y="3409888"/>
            <a:ext cx="4724398"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3" name="Text Box 11"/>
          <p:cNvSpPr txBox="1">
            <a:spLocks noChangeArrowheads="1"/>
          </p:cNvSpPr>
          <p:nvPr>
            <p:custDataLst>
              <p:tags r:id="rId82"/>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inst</a:t>
            </a:r>
            <a:endParaRPr lang="en-US" dirty="0">
              <a:solidFill>
                <a:schemeClr val="tx2"/>
              </a:solidFill>
              <a:latin typeface="Source Sans Pro" panose="020B0503030403020204"/>
            </a:endParaRPr>
          </a:p>
        </p:txBody>
      </p:sp>
      <p:sp>
        <p:nvSpPr>
          <p:cNvPr id="104" name="TextBox 103"/>
          <p:cNvSpPr txBox="1"/>
          <p:nvPr>
            <p:custDataLst>
              <p:tags r:id="rId83"/>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IF/ID</a:t>
            </a:r>
          </a:p>
        </p:txBody>
      </p:sp>
      <p:sp>
        <p:nvSpPr>
          <p:cNvPr id="105" name="Text Box 11"/>
          <p:cNvSpPr txBox="1">
            <a:spLocks noChangeArrowheads="1"/>
          </p:cNvSpPr>
          <p:nvPr>
            <p:custDataLst>
              <p:tags r:id="rId84"/>
            </p:custDataLst>
          </p:nvPr>
        </p:nvSpPr>
        <p:spPr bwMode="auto">
          <a:xfrm rot="16200000">
            <a:off x="15240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6" name="TextBox 105"/>
          <p:cNvSpPr txBox="1"/>
          <p:nvPr>
            <p:custDataLst>
              <p:tags r:id="rId85"/>
            </p:custDataLst>
          </p:nvPr>
        </p:nvSpPr>
        <p:spPr>
          <a:xfrm>
            <a:off x="3505200" y="5924490"/>
            <a:ext cx="914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ID/EX</a:t>
            </a:r>
          </a:p>
        </p:txBody>
      </p:sp>
      <p:sp>
        <p:nvSpPr>
          <p:cNvPr id="107" name="Text Box 11"/>
          <p:cNvSpPr txBox="1">
            <a:spLocks noChangeArrowheads="1"/>
          </p:cNvSpPr>
          <p:nvPr>
            <p:custDataLst>
              <p:tags r:id="rId86"/>
            </p:custDataLst>
          </p:nvPr>
        </p:nvSpPr>
        <p:spPr bwMode="auto">
          <a:xfrm rot="16200000">
            <a:off x="5562601" y="3429001"/>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8" name="Text Box 11"/>
          <p:cNvSpPr txBox="1">
            <a:spLocks noChangeArrowheads="1"/>
          </p:cNvSpPr>
          <p:nvPr>
            <p:custDataLst>
              <p:tags r:id="rId87"/>
            </p:custDataLst>
          </p:nvPr>
        </p:nvSpPr>
        <p:spPr bwMode="auto">
          <a:xfrm rot="16200000">
            <a:off x="35814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9" name="Rectangle 19"/>
          <p:cNvSpPr>
            <a:spLocks noChangeArrowheads="1"/>
          </p:cNvSpPr>
          <p:nvPr>
            <p:custDataLst>
              <p:tags r:id="rId88"/>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0" name="TextBox 109"/>
          <p:cNvSpPr txBox="1"/>
          <p:nvPr>
            <p:custDataLst>
              <p:tags r:id="rId89"/>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EX/MEM</a:t>
            </a:r>
          </a:p>
        </p:txBody>
      </p:sp>
      <p:sp>
        <p:nvSpPr>
          <p:cNvPr id="111" name="TextBox 110"/>
          <p:cNvSpPr txBox="1"/>
          <p:nvPr>
            <p:custDataLst>
              <p:tags r:id="rId90"/>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MEM/WB</a:t>
            </a:r>
          </a:p>
        </p:txBody>
      </p:sp>
      <p:sp>
        <p:nvSpPr>
          <p:cNvPr id="112" name="Text Box 11"/>
          <p:cNvSpPr txBox="1">
            <a:spLocks noChangeArrowheads="1"/>
          </p:cNvSpPr>
          <p:nvPr>
            <p:custDataLst>
              <p:tags r:id="rId91"/>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chemeClr val="tx2"/>
                </a:solidFill>
                <a:latin typeface="Source Sans Pro" panose="020B0503030403020204"/>
              </a:rPr>
              <a:t>imm</a:t>
            </a:r>
            <a:endParaRPr lang="en-US" dirty="0">
              <a:solidFill>
                <a:schemeClr val="tx2"/>
              </a:solidFill>
              <a:latin typeface="Source Sans Pro" panose="020B0503030403020204"/>
            </a:endParaRPr>
          </a:p>
        </p:txBody>
      </p:sp>
      <p:sp>
        <p:nvSpPr>
          <p:cNvPr id="113" name="Text Box 11"/>
          <p:cNvSpPr txBox="1">
            <a:spLocks noChangeArrowheads="1"/>
          </p:cNvSpPr>
          <p:nvPr>
            <p:custDataLst>
              <p:tags r:id="rId92"/>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14" name="Text Box 11"/>
          <p:cNvSpPr txBox="1">
            <a:spLocks noChangeArrowheads="1"/>
          </p:cNvSpPr>
          <p:nvPr>
            <p:custDataLst>
              <p:tags r:id="rId93"/>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115" name="Text Box 11"/>
          <p:cNvSpPr txBox="1">
            <a:spLocks noChangeArrowheads="1"/>
          </p:cNvSpPr>
          <p:nvPr>
            <p:custDataLst>
              <p:tags r:id="rId94"/>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6" name="Line 25"/>
          <p:cNvSpPr>
            <a:spLocks noChangeShapeType="1"/>
          </p:cNvSpPr>
          <p:nvPr>
            <p:custDataLst>
              <p:tags r:id="rId95"/>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7" name="Text Box 11"/>
          <p:cNvSpPr txBox="1">
            <a:spLocks noChangeArrowheads="1"/>
          </p:cNvSpPr>
          <p:nvPr>
            <p:custDataLst>
              <p:tags r:id="rId96"/>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8" name="Line 25"/>
          <p:cNvSpPr>
            <a:spLocks noChangeShapeType="1"/>
          </p:cNvSpPr>
          <p:nvPr>
            <p:custDataLst>
              <p:tags r:id="rId97"/>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9" name="Text Box 11"/>
          <p:cNvSpPr txBox="1">
            <a:spLocks noChangeArrowheads="1"/>
          </p:cNvSpPr>
          <p:nvPr>
            <p:custDataLst>
              <p:tags r:id="rId98"/>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20" name="Line 25"/>
          <p:cNvSpPr>
            <a:spLocks noChangeShapeType="1"/>
          </p:cNvSpPr>
          <p:nvPr>
            <p:custDataLst>
              <p:tags r:id="rId99"/>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1" name="Text Box 11"/>
          <p:cNvSpPr txBox="1">
            <a:spLocks noChangeArrowheads="1"/>
          </p:cNvSpPr>
          <p:nvPr>
            <p:custDataLst>
              <p:tags r:id="rId100"/>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22" name="Text Box 11"/>
          <p:cNvSpPr txBox="1">
            <a:spLocks noChangeArrowheads="1"/>
          </p:cNvSpPr>
          <p:nvPr>
            <p:custDataLst>
              <p:tags r:id="rId101"/>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3" name="Text Box 11"/>
          <p:cNvSpPr txBox="1">
            <a:spLocks noChangeArrowheads="1"/>
          </p:cNvSpPr>
          <p:nvPr>
            <p:custDataLst>
              <p:tags r:id="rId102"/>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4" name="Text Box 11"/>
          <p:cNvSpPr txBox="1">
            <a:spLocks noChangeArrowheads="1"/>
          </p:cNvSpPr>
          <p:nvPr>
            <p:custDataLst>
              <p:tags r:id="rId103"/>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M</a:t>
            </a:r>
            <a:endParaRPr lang="en-US" dirty="0">
              <a:solidFill>
                <a:schemeClr val="tx2"/>
              </a:solidFill>
              <a:latin typeface="Source Sans Pro" panose="020B0503030403020204"/>
            </a:endParaRPr>
          </a:p>
        </p:txBody>
      </p:sp>
      <p:sp>
        <p:nvSpPr>
          <p:cNvPr id="125" name="Line 25"/>
          <p:cNvSpPr>
            <a:spLocks noChangeShapeType="1"/>
          </p:cNvSpPr>
          <p:nvPr>
            <p:custDataLst>
              <p:tags r:id="rId104"/>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6" name="Line 25"/>
          <p:cNvSpPr>
            <a:spLocks noChangeShapeType="1"/>
          </p:cNvSpPr>
          <p:nvPr>
            <p:custDataLst>
              <p:tags r:id="rId105"/>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7" name="Line 25"/>
          <p:cNvSpPr>
            <a:spLocks noChangeShapeType="1"/>
          </p:cNvSpPr>
          <p:nvPr>
            <p:custDataLst>
              <p:tags r:id="rId106"/>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8" name="Line 25"/>
          <p:cNvSpPr>
            <a:spLocks noChangeShapeType="1"/>
          </p:cNvSpPr>
          <p:nvPr>
            <p:custDataLst>
              <p:tags r:id="rId107"/>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5"/>
          <p:cNvSpPr>
            <a:spLocks noChangeShapeType="1"/>
          </p:cNvSpPr>
          <p:nvPr>
            <p:custDataLst>
              <p:tags r:id="rId108"/>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0" name="Line 25"/>
          <p:cNvSpPr>
            <a:spLocks noChangeShapeType="1"/>
          </p:cNvSpPr>
          <p:nvPr>
            <p:custDataLst>
              <p:tags r:id="rId109"/>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1" name="Oval 17"/>
          <p:cNvSpPr>
            <a:spLocks noChangeArrowheads="1"/>
          </p:cNvSpPr>
          <p:nvPr>
            <p:custDataLst>
              <p:tags r:id="rId110"/>
            </p:custDataLst>
          </p:nvPr>
        </p:nvSpPr>
        <p:spPr bwMode="auto">
          <a:xfrm>
            <a:off x="2344773" y="96216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compute</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jump/branch</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targets</a:t>
            </a:r>
            <a:endParaRPr lang="en-US" sz="1400" dirty="0">
              <a:solidFill>
                <a:schemeClr val="tx2"/>
              </a:solidFill>
              <a:latin typeface="Source Sans Pro" panose="020B0503030403020204"/>
            </a:endParaRPr>
          </a:p>
        </p:txBody>
      </p:sp>
      <p:grpSp>
        <p:nvGrpSpPr>
          <p:cNvPr id="132" name="Group 131"/>
          <p:cNvGrpSpPr/>
          <p:nvPr>
            <p:custDataLst>
              <p:tags r:id="rId111"/>
            </p:custDataLst>
          </p:nvPr>
        </p:nvGrpSpPr>
        <p:grpSpPr>
          <a:xfrm>
            <a:off x="838200" y="3028890"/>
            <a:ext cx="304800" cy="304800"/>
            <a:chOff x="990600" y="2971800"/>
            <a:chExt cx="304800" cy="304800"/>
          </a:xfrm>
          <a:solidFill>
            <a:schemeClr val="tx1"/>
          </a:solidFill>
        </p:grpSpPr>
        <p:sp>
          <p:nvSpPr>
            <p:cNvPr id="133" name="Freeform 132"/>
            <p:cNvSpPr/>
            <p:nvPr>
              <p:custDataLst>
                <p:tags r:id="rId12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34" name="Text Box 11"/>
            <p:cNvSpPr txBox="1">
              <a:spLocks noChangeArrowheads="1"/>
            </p:cNvSpPr>
            <p:nvPr>
              <p:custDataLst>
                <p:tags r:id="rId13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35" name="Line 25"/>
          <p:cNvSpPr>
            <a:spLocks noChangeShapeType="1"/>
          </p:cNvSpPr>
          <p:nvPr>
            <p:custDataLst>
              <p:tags r:id="rId11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6" name="Line 49"/>
          <p:cNvSpPr>
            <a:spLocks noChangeShapeType="1"/>
          </p:cNvSpPr>
          <p:nvPr>
            <p:custDataLst>
              <p:tags r:id="rId11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8" name="Line 49"/>
          <p:cNvSpPr>
            <a:spLocks noChangeShapeType="1"/>
          </p:cNvSpPr>
          <p:nvPr>
            <p:custDataLst>
              <p:tags r:id="rId114"/>
            </p:custDataLst>
          </p:nvPr>
        </p:nvSpPr>
        <p:spPr bwMode="auto">
          <a:xfrm>
            <a:off x="4451682" y="3333690"/>
            <a:ext cx="7999" cy="1002435"/>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9" name="Line 44"/>
          <p:cNvSpPr>
            <a:spLocks noChangeShapeType="1"/>
          </p:cNvSpPr>
          <p:nvPr>
            <p:custDataLst>
              <p:tags r:id="rId115"/>
            </p:custDataLst>
          </p:nvPr>
        </p:nvSpPr>
        <p:spPr bwMode="auto">
          <a:xfrm flipV="1">
            <a:off x="2229103" y="4341205"/>
            <a:ext cx="475137"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40" name="Line 45"/>
          <p:cNvSpPr>
            <a:spLocks noChangeShapeType="1"/>
          </p:cNvSpPr>
          <p:nvPr>
            <p:custDataLst>
              <p:tags r:id="rId116"/>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cxnSp>
        <p:nvCxnSpPr>
          <p:cNvPr id="159" name="Straight Connector 158"/>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2"/>
          <p:cNvSpPr>
            <a:spLocks noGrp="1" noChangeArrowheads="1"/>
          </p:cNvSpPr>
          <p:nvPr>
            <p:ph type="title"/>
            <p:custDataLst>
              <p:tags r:id="rId117"/>
            </p:custDataLst>
          </p:nvPr>
        </p:nvSpPr>
        <p:spPr>
          <a:xfrm>
            <a:off x="0" y="-121"/>
            <a:ext cx="8686800" cy="533400"/>
          </a:xfrm>
        </p:spPr>
        <p:txBody>
          <a:bodyPr>
            <a:noAutofit/>
          </a:bodyPr>
          <a:lstStyle/>
          <a:p>
            <a:r>
              <a:rPr lang="en-US" sz="3600" dirty="0"/>
              <a:t>Cheat Sheet and Mental Model for Today</a:t>
            </a:r>
            <a:endParaRPr lang="en-US" sz="3600" dirty="0">
              <a:solidFill>
                <a:schemeClr val="tx2"/>
              </a:solidFill>
            </a:endParaRPr>
          </a:p>
        </p:txBody>
      </p:sp>
      <p:sp>
        <p:nvSpPr>
          <p:cNvPr id="161" name="Oval 17"/>
          <p:cNvSpPr>
            <a:spLocks noChangeArrowheads="1"/>
          </p:cNvSpPr>
          <p:nvPr>
            <p:custDataLst>
              <p:tags r:id="rId118"/>
            </p:custDataLst>
          </p:nvPr>
        </p:nvSpPr>
        <p:spPr bwMode="auto">
          <a:xfrm>
            <a:off x="4625757" y="417462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Forward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unit</a:t>
            </a:r>
            <a:endParaRPr lang="en-US" sz="1400" dirty="0">
              <a:solidFill>
                <a:schemeClr val="tx2"/>
              </a:solidFill>
              <a:latin typeface="Source Sans Pro" panose="020B0503030403020204"/>
            </a:endParaRPr>
          </a:p>
        </p:txBody>
      </p:sp>
      <p:sp>
        <p:nvSpPr>
          <p:cNvPr id="162" name="Oval 17"/>
          <p:cNvSpPr>
            <a:spLocks noChangeArrowheads="1"/>
          </p:cNvSpPr>
          <p:nvPr>
            <p:custDataLst>
              <p:tags r:id="rId119"/>
            </p:custDataLst>
          </p:nvPr>
        </p:nvSpPr>
        <p:spPr bwMode="auto">
          <a:xfrm>
            <a:off x="2117558" y="451581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Detect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hazard</a:t>
            </a:r>
            <a:endParaRPr lang="en-US" sz="1400" dirty="0">
              <a:solidFill>
                <a:schemeClr val="tx2"/>
              </a:solidFill>
              <a:latin typeface="Source Sans Pro" panose="020B0503030403020204"/>
            </a:endParaRPr>
          </a:p>
        </p:txBody>
      </p:sp>
      <p:sp>
        <p:nvSpPr>
          <p:cNvPr id="163" name="Line 43"/>
          <p:cNvSpPr>
            <a:spLocks noChangeShapeType="1"/>
          </p:cNvSpPr>
          <p:nvPr>
            <p:custDataLst>
              <p:tags r:id="rId120"/>
            </p:custDataLst>
          </p:nvPr>
        </p:nvSpPr>
        <p:spPr bwMode="auto">
          <a:xfrm flipH="1">
            <a:off x="4267200" y="1371600"/>
            <a:ext cx="2133600" cy="0"/>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4" name="Line 43"/>
          <p:cNvSpPr>
            <a:spLocks noChangeShapeType="1"/>
          </p:cNvSpPr>
          <p:nvPr>
            <p:custDataLst>
              <p:tags r:id="rId121"/>
            </p:custDataLst>
          </p:nvPr>
        </p:nvSpPr>
        <p:spPr bwMode="auto">
          <a:xfrm flipH="1">
            <a:off x="6400800" y="1371600"/>
            <a:ext cx="0" cy="1276288"/>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5" name="Line 43"/>
          <p:cNvSpPr>
            <a:spLocks noChangeShapeType="1"/>
          </p:cNvSpPr>
          <p:nvPr>
            <p:custDataLst>
              <p:tags r:id="rId122"/>
            </p:custDataLst>
          </p:nvPr>
        </p:nvSpPr>
        <p:spPr bwMode="auto">
          <a:xfrm flipV="1">
            <a:off x="4114800" y="1219200"/>
            <a:ext cx="0" cy="1733490"/>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6" name="Line 43"/>
          <p:cNvSpPr>
            <a:spLocks noChangeShapeType="1"/>
          </p:cNvSpPr>
          <p:nvPr>
            <p:custDataLst>
              <p:tags r:id="rId123"/>
            </p:custDataLst>
          </p:nvPr>
        </p:nvSpPr>
        <p:spPr bwMode="auto">
          <a:xfrm flipH="1" flipV="1">
            <a:off x="4267200" y="1371597"/>
            <a:ext cx="0" cy="1352492"/>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7" name="Line 43"/>
          <p:cNvSpPr>
            <a:spLocks noChangeShapeType="1"/>
          </p:cNvSpPr>
          <p:nvPr>
            <p:custDataLst>
              <p:tags r:id="rId124"/>
            </p:custDataLst>
          </p:nvPr>
        </p:nvSpPr>
        <p:spPr bwMode="auto">
          <a:xfrm flipV="1">
            <a:off x="4114800" y="2971799"/>
            <a:ext cx="228600" cy="0"/>
          </a:xfrm>
          <a:prstGeom prst="line">
            <a:avLst/>
          </a:prstGeom>
          <a:noFill/>
          <a:ln w="57150" cap="sq">
            <a:solidFill>
              <a:schemeClr val="accent1"/>
            </a:solidFill>
            <a:prstDash val="solid"/>
            <a:round/>
            <a:headEnd type="none" w="med" len="med"/>
            <a:tailEnd type="none" w="sm" len="sm"/>
          </a:ln>
          <a:effectLst/>
        </p:spPr>
        <p:txBody>
          <a:bodyPr wrap="square" anchor="ctr" anchorCtr="1">
            <a:noAutofit/>
          </a:bodyPr>
          <a:lstStyle/>
          <a:p>
            <a:endParaRPr lang="en-US"/>
          </a:p>
        </p:txBody>
      </p:sp>
      <p:sp>
        <p:nvSpPr>
          <p:cNvPr id="168" name="Line 43"/>
          <p:cNvSpPr>
            <a:spLocks noChangeShapeType="1"/>
          </p:cNvSpPr>
          <p:nvPr>
            <p:custDataLst>
              <p:tags r:id="rId125"/>
            </p:custDataLst>
          </p:nvPr>
        </p:nvSpPr>
        <p:spPr bwMode="auto">
          <a:xfrm flipV="1">
            <a:off x="4114800" y="2133599"/>
            <a:ext cx="304800" cy="0"/>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69" name="Line 43"/>
          <p:cNvSpPr>
            <a:spLocks noChangeShapeType="1"/>
          </p:cNvSpPr>
          <p:nvPr>
            <p:custDataLst>
              <p:tags r:id="rId126"/>
            </p:custDataLst>
          </p:nvPr>
        </p:nvSpPr>
        <p:spPr bwMode="auto">
          <a:xfrm flipV="1">
            <a:off x="4267200" y="1904999"/>
            <a:ext cx="175054" cy="1"/>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70" name="Rectangle 19"/>
          <p:cNvSpPr>
            <a:spLocks noChangeArrowheads="1"/>
          </p:cNvSpPr>
          <p:nvPr>
            <p:custDataLst>
              <p:tags r:id="rId127"/>
            </p:custDataLst>
          </p:nvPr>
        </p:nvSpPr>
        <p:spPr bwMode="auto">
          <a:xfrm>
            <a:off x="4495797" y="16953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71" name="Rectangle 19"/>
          <p:cNvSpPr>
            <a:spLocks noChangeArrowheads="1"/>
          </p:cNvSpPr>
          <p:nvPr>
            <p:custDataLst>
              <p:tags r:id="rId128"/>
            </p:custDataLst>
          </p:nvPr>
        </p:nvSpPr>
        <p:spPr bwMode="auto">
          <a:xfrm>
            <a:off x="4381214" y="2487681"/>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50" name="Rounded Rectangle 149"/>
          <p:cNvSpPr/>
          <p:nvPr/>
        </p:nvSpPr>
        <p:spPr>
          <a:xfrm>
            <a:off x="6324600" y="2952690"/>
            <a:ext cx="1295400" cy="177171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27</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solidFill>
                  <a:schemeClr val="tx2"/>
                </a:solidFill>
              </a:rPr>
              <a:t>Need a “Call Stack”</a:t>
            </a:r>
            <a:endParaRPr lang="en-US" dirty="0">
              <a:solidFill>
                <a:schemeClr val="tx2"/>
              </a:solidFill>
            </a:endParaRPr>
          </a:p>
        </p:txBody>
      </p:sp>
      <p:sp>
        <p:nvSpPr>
          <p:cNvPr id="6" name="Rectangle 3"/>
          <p:cNvSpPr txBox="1">
            <a:spLocks noChangeArrowheads="1"/>
          </p:cNvSpPr>
          <p:nvPr/>
        </p:nvSpPr>
        <p:spPr>
          <a:xfrm>
            <a:off x="228600" y="838200"/>
            <a:ext cx="6096000"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smtClean="0">
                <a:solidFill>
                  <a:schemeClr val="tx2"/>
                </a:solidFill>
              </a:rPr>
              <a:t>Call stack</a:t>
            </a:r>
          </a:p>
          <a:p>
            <a:pPr lvl="1" fontAlgn="auto">
              <a:lnSpc>
                <a:spcPct val="94000"/>
              </a:lnSpc>
              <a:spcAft>
                <a:spcPts val="0"/>
              </a:spcAft>
            </a:pPr>
            <a:r>
              <a:rPr lang="en-US" sz="2400" dirty="0" smtClean="0">
                <a:solidFill>
                  <a:schemeClr val="tx2"/>
                </a:solidFill>
              </a:rPr>
              <a:t>contains activation records                       (aka stack frames)</a:t>
            </a:r>
            <a:endParaRPr lang="en-US" sz="2800" dirty="0" smtClean="0">
              <a:solidFill>
                <a:schemeClr val="tx2"/>
              </a:solidFill>
            </a:endParaRPr>
          </a:p>
          <a:p>
            <a:pPr fontAlgn="auto">
              <a:lnSpc>
                <a:spcPct val="94000"/>
              </a:lnSpc>
            </a:pPr>
            <a:endParaRPr lang="en-US" sz="2800" dirty="0" smtClean="0">
              <a:solidFill>
                <a:schemeClr val="tx2"/>
              </a:solidFill>
            </a:endParaRPr>
          </a:p>
          <a:p>
            <a:pPr marL="0" indent="0" fontAlgn="auto">
              <a:lnSpc>
                <a:spcPct val="94000"/>
              </a:lnSpc>
              <a:buNone/>
            </a:pPr>
            <a:r>
              <a:rPr lang="en-US" sz="2800" dirty="0" smtClean="0">
                <a:solidFill>
                  <a:schemeClr val="tx2"/>
                </a:solidFill>
              </a:rPr>
              <a:t>Each activation record contains</a:t>
            </a:r>
          </a:p>
          <a:p>
            <a:pPr lvl="1" fontAlgn="auto">
              <a:lnSpc>
                <a:spcPct val="94000"/>
              </a:lnSpc>
              <a:spcAft>
                <a:spcPts val="0"/>
              </a:spcAft>
            </a:pPr>
            <a:r>
              <a:rPr lang="en-US" sz="2400" dirty="0" smtClean="0">
                <a:solidFill>
                  <a:schemeClr val="tx2"/>
                </a:solidFill>
              </a:rPr>
              <a:t>the return address for that invocation</a:t>
            </a:r>
          </a:p>
          <a:p>
            <a:pPr lvl="1" fontAlgn="auto">
              <a:lnSpc>
                <a:spcPct val="94000"/>
              </a:lnSpc>
              <a:spcAft>
                <a:spcPts val="0"/>
              </a:spcAft>
            </a:pPr>
            <a:r>
              <a:rPr lang="en-US" sz="2400" dirty="0" smtClean="0">
                <a:solidFill>
                  <a:schemeClr val="tx2"/>
                </a:solidFill>
              </a:rPr>
              <a:t>the local variables for that procedure</a:t>
            </a:r>
          </a:p>
          <a:p>
            <a:pPr marL="0" indent="0" fontAlgn="auto">
              <a:lnSpc>
                <a:spcPct val="94000"/>
              </a:lnSpc>
              <a:buNone/>
            </a:pPr>
            <a:r>
              <a:rPr lang="en-US" sz="2800" dirty="0" smtClean="0">
                <a:solidFill>
                  <a:schemeClr val="tx2"/>
                </a:solidFill>
              </a:rPr>
              <a:t>A </a:t>
            </a:r>
            <a:r>
              <a:rPr lang="en-US" sz="2800" dirty="0" smtClean="0">
                <a:solidFill>
                  <a:schemeClr val="accent6"/>
                </a:solidFill>
              </a:rPr>
              <a:t>stack pointer (</a:t>
            </a:r>
            <a:r>
              <a:rPr lang="en-US" sz="2800" dirty="0" err="1" smtClean="0">
                <a:solidFill>
                  <a:schemeClr val="accent6"/>
                </a:solidFill>
              </a:rPr>
              <a:t>sp</a:t>
            </a:r>
            <a:r>
              <a:rPr lang="en-US" sz="2800" dirty="0" smtClean="0">
                <a:solidFill>
                  <a:schemeClr val="accent6"/>
                </a:solidFill>
              </a:rPr>
              <a:t>) </a:t>
            </a:r>
            <a:r>
              <a:rPr lang="en-US" sz="2800" dirty="0" smtClean="0">
                <a:solidFill>
                  <a:schemeClr val="tx2"/>
                </a:solidFill>
              </a:rPr>
              <a:t>keeps track of the top of the stack</a:t>
            </a:r>
          </a:p>
          <a:p>
            <a:pPr lvl="1" fontAlgn="auto">
              <a:lnSpc>
                <a:spcPct val="94000"/>
              </a:lnSpc>
              <a:spcAft>
                <a:spcPts val="0"/>
              </a:spcAft>
            </a:pPr>
            <a:r>
              <a:rPr lang="en-US" sz="2400" dirty="0" smtClean="0">
                <a:solidFill>
                  <a:schemeClr val="tx2"/>
                </a:solidFill>
              </a:rPr>
              <a:t>dedicated register (</a:t>
            </a:r>
            <a:r>
              <a:rPr lang="en-US" sz="2400" dirty="0" smtClean="0">
                <a:solidFill>
                  <a:schemeClr val="accent6"/>
                </a:solidFill>
              </a:rPr>
              <a:t>x2</a:t>
            </a:r>
            <a:r>
              <a:rPr lang="en-US" sz="2400" dirty="0" smtClean="0">
                <a:solidFill>
                  <a:schemeClr val="tx2"/>
                </a:solidFill>
              </a:rPr>
              <a:t>) on the RISC-V</a:t>
            </a:r>
          </a:p>
          <a:p>
            <a:pPr marL="0" indent="0" fontAlgn="auto">
              <a:lnSpc>
                <a:spcPct val="94000"/>
              </a:lnSpc>
              <a:buNone/>
            </a:pPr>
            <a:r>
              <a:rPr lang="en-US" sz="2800" dirty="0" smtClean="0">
                <a:solidFill>
                  <a:schemeClr val="tx2"/>
                </a:solidFill>
              </a:rPr>
              <a:t>Manipulated by </a:t>
            </a:r>
            <a:r>
              <a:rPr lang="en-US" sz="2800" dirty="0" smtClean="0">
                <a:solidFill>
                  <a:schemeClr val="accent6"/>
                </a:solidFill>
              </a:rPr>
              <a:t>push/pop</a:t>
            </a:r>
            <a:r>
              <a:rPr lang="en-US" sz="2800" dirty="0" smtClean="0">
                <a:solidFill>
                  <a:schemeClr val="tx2"/>
                </a:solidFill>
              </a:rPr>
              <a:t> operations</a:t>
            </a:r>
          </a:p>
          <a:p>
            <a:pPr lvl="1" fontAlgn="auto">
              <a:lnSpc>
                <a:spcPct val="94000"/>
              </a:lnSpc>
              <a:spcAft>
                <a:spcPts val="0"/>
              </a:spcAft>
            </a:pPr>
            <a:r>
              <a:rPr lang="en-US" sz="2400" dirty="0" smtClean="0">
                <a:solidFill>
                  <a:schemeClr val="accent6"/>
                </a:solidFill>
              </a:rPr>
              <a:t>push</a:t>
            </a:r>
            <a:r>
              <a:rPr lang="en-US" sz="2400" dirty="0" smtClean="0">
                <a:solidFill>
                  <a:schemeClr val="tx2"/>
                </a:solidFill>
              </a:rPr>
              <a:t>: move </a:t>
            </a:r>
            <a:r>
              <a:rPr lang="en-US" sz="2400" dirty="0" err="1" smtClean="0">
                <a:solidFill>
                  <a:schemeClr val="tx2"/>
                </a:solidFill>
              </a:rPr>
              <a:t>sp</a:t>
            </a:r>
            <a:r>
              <a:rPr lang="en-US" sz="2400" dirty="0" smtClean="0">
                <a:solidFill>
                  <a:schemeClr val="tx2"/>
                </a:solidFill>
              </a:rPr>
              <a:t> down, store</a:t>
            </a:r>
          </a:p>
          <a:p>
            <a:pPr lvl="1" fontAlgn="auto">
              <a:lnSpc>
                <a:spcPct val="94000"/>
              </a:lnSpc>
              <a:spcAft>
                <a:spcPts val="0"/>
              </a:spcAft>
            </a:pPr>
            <a:r>
              <a:rPr lang="en-US" sz="2400" dirty="0" smtClean="0">
                <a:solidFill>
                  <a:schemeClr val="accent6"/>
                </a:solidFill>
              </a:rPr>
              <a:t>pop</a:t>
            </a:r>
            <a:r>
              <a:rPr lang="en-US" sz="2400" dirty="0" smtClean="0">
                <a:solidFill>
                  <a:schemeClr val="tx2"/>
                </a:solidFill>
              </a:rPr>
              <a:t>: load, move </a:t>
            </a:r>
            <a:r>
              <a:rPr lang="en-US" sz="2400" dirty="0" err="1" smtClean="0">
                <a:solidFill>
                  <a:schemeClr val="tx2"/>
                </a:solidFill>
              </a:rPr>
              <a:t>sp</a:t>
            </a:r>
            <a:r>
              <a:rPr lang="en-US" sz="2400" dirty="0" smtClean="0">
                <a:solidFill>
                  <a:schemeClr val="tx2"/>
                </a:solidFill>
              </a:rPr>
              <a:t> up</a:t>
            </a:r>
          </a:p>
          <a:p>
            <a:pPr lvl="1" fontAlgn="auto">
              <a:lnSpc>
                <a:spcPct val="94000"/>
              </a:lnSpc>
              <a:spcAft>
                <a:spcPts val="0"/>
              </a:spcAft>
            </a:pPr>
            <a:endParaRPr lang="en-US" sz="2000" dirty="0">
              <a:solidFill>
                <a:schemeClr val="tx2"/>
              </a:solidFill>
            </a:endParaRPr>
          </a:p>
        </p:txBody>
      </p:sp>
      <p:sp>
        <p:nvSpPr>
          <p:cNvPr id="8" name="Rectangle 4"/>
          <p:cNvSpPr>
            <a:spLocks noChangeArrowheads="1"/>
          </p:cNvSpPr>
          <p:nvPr/>
        </p:nvSpPr>
        <p:spPr bwMode="auto">
          <a:xfrm>
            <a:off x="6629400" y="1676400"/>
            <a:ext cx="2133600" cy="4876800"/>
          </a:xfrm>
          <a:prstGeom prst="rect">
            <a:avLst/>
          </a:prstGeom>
          <a:noFill/>
          <a:ln w="9525">
            <a:solidFill>
              <a:schemeClr val="accent1"/>
            </a:solidFill>
            <a:miter lim="800000"/>
            <a:headEnd/>
            <a:tailEnd/>
          </a:ln>
          <a:effectLst/>
          <a:extLst/>
        </p:spPr>
        <p:txBody>
          <a:bodyPr wrap="none" anchor="ctr"/>
          <a:lstStyle/>
          <a:p>
            <a:endParaRPr lang="en-US"/>
          </a:p>
        </p:txBody>
      </p:sp>
      <p:sp>
        <p:nvSpPr>
          <p:cNvPr id="9" name="Rectangle 7"/>
          <p:cNvSpPr>
            <a:spLocks noChangeArrowheads="1"/>
          </p:cNvSpPr>
          <p:nvPr/>
        </p:nvSpPr>
        <p:spPr bwMode="auto">
          <a:xfrm>
            <a:off x="6629400" y="2819400"/>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after1</a:t>
            </a:r>
            <a:endParaRPr lang="en-US" sz="2000" dirty="0">
              <a:solidFill>
                <a:schemeClr val="tx2"/>
              </a:solidFill>
              <a:latin typeface="Source Sans Pro" panose="020B0503030403020204"/>
            </a:endParaRPr>
          </a:p>
        </p:txBody>
      </p:sp>
      <p:sp>
        <p:nvSpPr>
          <p:cNvPr id="10" name="Text Box 11"/>
          <p:cNvSpPr txBox="1">
            <a:spLocks noChangeArrowheads="1"/>
          </p:cNvSpPr>
          <p:nvPr/>
        </p:nvSpPr>
        <p:spPr bwMode="auto">
          <a:xfrm>
            <a:off x="5577624" y="1284288"/>
            <a:ext cx="1309974"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high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1" name="Text Box 12"/>
          <p:cNvSpPr txBox="1">
            <a:spLocks noChangeArrowheads="1"/>
          </p:cNvSpPr>
          <p:nvPr/>
        </p:nvSpPr>
        <p:spPr bwMode="auto">
          <a:xfrm>
            <a:off x="5589589" y="6260068"/>
            <a:ext cx="1210588"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low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2" name="TextBox 11"/>
          <p:cNvSpPr txBox="1"/>
          <p:nvPr/>
        </p:nvSpPr>
        <p:spPr>
          <a:xfrm>
            <a:off x="6644009" y="2895601"/>
            <a:ext cx="1094509" cy="400110"/>
          </a:xfrm>
          <a:prstGeom prst="rect">
            <a:avLst/>
          </a:prstGeom>
          <a:noFill/>
          <a:ln>
            <a:noFill/>
          </a:ln>
        </p:spPr>
        <p:txBody>
          <a:bodyPr wrap="square" rtlCol="0">
            <a:spAutoFit/>
          </a:bodyPr>
          <a:lstStyle/>
          <a:p>
            <a:r>
              <a:rPr lang="en-US" sz="2000" dirty="0">
                <a:solidFill>
                  <a:schemeClr val="tx2"/>
                </a:solidFill>
                <a:latin typeface="Source Sans Pro" panose="020B0503030403020204"/>
              </a:rPr>
              <a:t>x</a:t>
            </a:r>
            <a:r>
              <a:rPr lang="en-US" sz="2000" dirty="0" smtClean="0">
                <a:solidFill>
                  <a:schemeClr val="tx2"/>
                </a:solidFill>
                <a:latin typeface="Source Sans Pro" panose="020B0503030403020204"/>
              </a:rPr>
              <a:t>1 =</a:t>
            </a:r>
            <a:endParaRPr lang="en-US" sz="2000" dirty="0">
              <a:solidFill>
                <a:schemeClr val="tx2"/>
              </a:solidFill>
              <a:latin typeface="Source Sans Pro" panose="020B0503030403020204"/>
            </a:endParaRPr>
          </a:p>
        </p:txBody>
      </p:sp>
      <p:sp>
        <p:nvSpPr>
          <p:cNvPr id="13" name="Line 5"/>
          <p:cNvSpPr>
            <a:spLocks noChangeShapeType="1"/>
          </p:cNvSpPr>
          <p:nvPr/>
        </p:nvSpPr>
        <p:spPr bwMode="auto">
          <a:xfrm>
            <a:off x="6172200" y="304800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6"/>
          <p:cNvSpPr txBox="1">
            <a:spLocks noChangeArrowheads="1"/>
          </p:cNvSpPr>
          <p:nvPr/>
        </p:nvSpPr>
        <p:spPr bwMode="auto">
          <a:xfrm>
            <a:off x="6019800" y="3200400"/>
            <a:ext cx="5334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6" name="Text Box 6"/>
          <p:cNvSpPr txBox="1">
            <a:spLocks noChangeArrowheads="1"/>
          </p:cNvSpPr>
          <p:nvPr/>
        </p:nvSpPr>
        <p:spPr bwMode="auto">
          <a:xfrm>
            <a:off x="6019800" y="38100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7" name="Rectangle 9"/>
          <p:cNvSpPr>
            <a:spLocks noChangeArrowheads="1"/>
          </p:cNvSpPr>
          <p:nvPr/>
        </p:nvSpPr>
        <p:spPr bwMode="auto">
          <a:xfrm>
            <a:off x="6629400" y="3352800"/>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8" name="TextBox 17"/>
          <p:cNvSpPr txBox="1"/>
          <p:nvPr/>
        </p:nvSpPr>
        <p:spPr>
          <a:xfrm>
            <a:off x="5676389" y="5018782"/>
            <a:ext cx="2632708" cy="707886"/>
          </a:xfrm>
          <a:prstGeom prst="rect">
            <a:avLst/>
          </a:prstGeom>
          <a:noFill/>
        </p:spPr>
        <p:txBody>
          <a:bodyPr wrap="none" rtlCol="0">
            <a:spAutoFit/>
          </a:bodyPr>
          <a:lstStyle/>
          <a:p>
            <a:r>
              <a:rPr lang="en-US" sz="2000" dirty="0" smtClean="0">
                <a:solidFill>
                  <a:schemeClr val="accent1"/>
                </a:solidFill>
                <a:latin typeface="Source Sans Pro" panose="020B0503030403020204"/>
              </a:rPr>
              <a:t>Push: ADDI </a:t>
            </a:r>
            <a:r>
              <a:rPr lang="en-US" sz="2000" dirty="0" err="1" smtClean="0">
                <a:solidFill>
                  <a:schemeClr val="accent1"/>
                </a:solidFill>
                <a:latin typeface="Source Sans Pro" panose="020B0503030403020204"/>
              </a:rPr>
              <a:t>sp</a:t>
            </a:r>
            <a:r>
              <a:rPr lang="en-US" sz="2000" dirty="0" smtClean="0">
                <a:solidFill>
                  <a:schemeClr val="accent1"/>
                </a:solidFill>
                <a:latin typeface="Source Sans Pro" panose="020B0503030403020204"/>
              </a:rPr>
              <a:t>, </a:t>
            </a:r>
            <a:r>
              <a:rPr lang="en-US" sz="2000" dirty="0" err="1" smtClean="0">
                <a:solidFill>
                  <a:schemeClr val="accent1"/>
                </a:solidFill>
                <a:latin typeface="Source Sans Pro" panose="020B0503030403020204"/>
              </a:rPr>
              <a:t>sp</a:t>
            </a:r>
            <a:r>
              <a:rPr lang="en-US" sz="2000" dirty="0" smtClean="0">
                <a:solidFill>
                  <a:schemeClr val="accent1"/>
                </a:solidFill>
                <a:latin typeface="Source Sans Pro" panose="020B0503030403020204"/>
              </a:rPr>
              <a:t>, -4</a:t>
            </a:r>
          </a:p>
          <a:p>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SW </a:t>
            </a:r>
            <a:r>
              <a:rPr lang="en-US" sz="2000" dirty="0">
                <a:solidFill>
                  <a:schemeClr val="accent1"/>
                </a:solidFill>
                <a:latin typeface="Source Sans Pro" panose="020B0503030403020204"/>
              </a:rPr>
              <a:t>x</a:t>
            </a:r>
            <a:r>
              <a:rPr lang="en-US" sz="2000" dirty="0" smtClean="0">
                <a:solidFill>
                  <a:schemeClr val="accent1"/>
                </a:solidFill>
                <a:latin typeface="Source Sans Pro" panose="020B0503030403020204"/>
              </a:rPr>
              <a:t>1, 0 (</a:t>
            </a:r>
            <a:r>
              <a:rPr lang="en-US" sz="2000" dirty="0" err="1" smtClean="0">
                <a:solidFill>
                  <a:schemeClr val="accent1"/>
                </a:solidFill>
                <a:latin typeface="Source Sans Pro" panose="020B0503030403020204"/>
              </a:rPr>
              <a:t>sp</a:t>
            </a:r>
            <a:r>
              <a:rPr lang="en-US" sz="2000" dirty="0" smtClean="0">
                <a:solidFill>
                  <a:schemeClr val="accent1"/>
                </a:solidFill>
                <a:latin typeface="Source Sans Pro" panose="020B0503030403020204"/>
              </a:rPr>
              <a:t>)</a:t>
            </a:r>
            <a:endParaRPr lang="en-US" sz="2000" dirty="0">
              <a:solidFill>
                <a:schemeClr val="accent1"/>
              </a:solidFill>
              <a:latin typeface="Source Sans Pro" panose="020B0503030403020204"/>
            </a:endParaRPr>
          </a:p>
        </p:txBody>
      </p:sp>
      <p:sp>
        <p:nvSpPr>
          <p:cNvPr id="19" name="TextBox 18"/>
          <p:cNvSpPr txBox="1"/>
          <p:nvPr/>
        </p:nvSpPr>
        <p:spPr>
          <a:xfrm>
            <a:off x="6616176" y="3429001"/>
            <a:ext cx="675185" cy="400110"/>
          </a:xfrm>
          <a:prstGeom prst="rect">
            <a:avLst/>
          </a:prstGeom>
          <a:noFill/>
        </p:spPr>
        <p:txBody>
          <a:bodyPr wrap="none" rtlCol="0">
            <a:spAutoFit/>
          </a:bodyPr>
          <a:lstStyle/>
          <a:p>
            <a:r>
              <a:rPr lang="en-US" sz="2000" dirty="0">
                <a:solidFill>
                  <a:schemeClr val="tx2"/>
                </a:solidFill>
                <a:latin typeface="Source Sans Pro" panose="020B0503030403020204"/>
              </a:rPr>
              <a:t>x</a:t>
            </a:r>
            <a:r>
              <a:rPr lang="en-US" sz="2000" dirty="0" smtClean="0">
                <a:solidFill>
                  <a:schemeClr val="tx2"/>
                </a:solidFill>
                <a:latin typeface="Source Sans Pro" panose="020B0503030403020204"/>
              </a:rPr>
              <a:t>1 =</a:t>
            </a:r>
            <a:endParaRPr lang="en-US" sz="2000" dirty="0">
              <a:solidFill>
                <a:schemeClr val="tx2"/>
              </a:solidFill>
              <a:latin typeface="Source Sans Pro" panose="020B0503030403020204"/>
            </a:endParaRPr>
          </a:p>
        </p:txBody>
      </p:sp>
      <p:sp>
        <p:nvSpPr>
          <p:cNvPr id="20" name="Line 5"/>
          <p:cNvSpPr>
            <a:spLocks noChangeShapeType="1"/>
          </p:cNvSpPr>
          <p:nvPr/>
        </p:nvSpPr>
        <p:spPr bwMode="auto">
          <a:xfrm>
            <a:off x="6172200" y="365760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1" name="Straight Arrow Connector 20"/>
          <p:cNvCxnSpPr/>
          <p:nvPr/>
        </p:nvCxnSpPr>
        <p:spPr>
          <a:xfrm>
            <a:off x="7696200" y="3886200"/>
            <a:ext cx="0" cy="609600"/>
          </a:xfrm>
          <a:prstGeom prst="straightConnector1">
            <a:avLst/>
          </a:prstGeom>
          <a:ln w="381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6" grpId="0"/>
      <p:bldP spid="17"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28</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solidFill>
                  <a:schemeClr val="tx2"/>
                </a:solidFill>
              </a:rPr>
              <a:t>Need a “Call Stack”</a:t>
            </a:r>
            <a:endParaRPr lang="en-US" dirty="0">
              <a:solidFill>
                <a:schemeClr val="tx2"/>
              </a:solidFill>
            </a:endParaRPr>
          </a:p>
        </p:txBody>
      </p:sp>
      <p:sp>
        <p:nvSpPr>
          <p:cNvPr id="6" name="Rectangle 3"/>
          <p:cNvSpPr txBox="1">
            <a:spLocks noChangeArrowheads="1"/>
          </p:cNvSpPr>
          <p:nvPr/>
        </p:nvSpPr>
        <p:spPr>
          <a:xfrm>
            <a:off x="228600" y="838200"/>
            <a:ext cx="6096000"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smtClean="0">
                <a:solidFill>
                  <a:schemeClr val="tx2"/>
                </a:solidFill>
              </a:rPr>
              <a:t>Call stack</a:t>
            </a:r>
          </a:p>
          <a:p>
            <a:pPr lvl="1" fontAlgn="auto">
              <a:lnSpc>
                <a:spcPct val="94000"/>
              </a:lnSpc>
              <a:spcAft>
                <a:spcPts val="0"/>
              </a:spcAft>
            </a:pPr>
            <a:r>
              <a:rPr lang="en-US" sz="2400" dirty="0" smtClean="0">
                <a:solidFill>
                  <a:schemeClr val="tx2"/>
                </a:solidFill>
              </a:rPr>
              <a:t>contains activation records                       (aka stack frames)</a:t>
            </a:r>
            <a:endParaRPr lang="en-US" sz="2800" dirty="0" smtClean="0">
              <a:solidFill>
                <a:schemeClr val="tx2"/>
              </a:solidFill>
            </a:endParaRPr>
          </a:p>
          <a:p>
            <a:pPr fontAlgn="auto">
              <a:lnSpc>
                <a:spcPct val="94000"/>
              </a:lnSpc>
            </a:pPr>
            <a:endParaRPr lang="en-US" sz="2800" dirty="0" smtClean="0">
              <a:solidFill>
                <a:schemeClr val="tx2"/>
              </a:solidFill>
            </a:endParaRPr>
          </a:p>
          <a:p>
            <a:pPr marL="0" indent="0" fontAlgn="auto">
              <a:lnSpc>
                <a:spcPct val="94000"/>
              </a:lnSpc>
              <a:buNone/>
            </a:pPr>
            <a:r>
              <a:rPr lang="en-US" sz="2800" dirty="0" smtClean="0">
                <a:solidFill>
                  <a:schemeClr val="tx2"/>
                </a:solidFill>
              </a:rPr>
              <a:t>Each activation record contains</a:t>
            </a:r>
          </a:p>
          <a:p>
            <a:pPr lvl="1" fontAlgn="auto">
              <a:lnSpc>
                <a:spcPct val="94000"/>
              </a:lnSpc>
              <a:spcAft>
                <a:spcPts val="0"/>
              </a:spcAft>
            </a:pPr>
            <a:r>
              <a:rPr lang="en-US" sz="2400" dirty="0" smtClean="0">
                <a:solidFill>
                  <a:schemeClr val="tx2"/>
                </a:solidFill>
              </a:rPr>
              <a:t>the return address for that invocation</a:t>
            </a:r>
          </a:p>
          <a:p>
            <a:pPr lvl="1" fontAlgn="auto">
              <a:lnSpc>
                <a:spcPct val="94000"/>
              </a:lnSpc>
              <a:spcAft>
                <a:spcPts val="0"/>
              </a:spcAft>
            </a:pPr>
            <a:r>
              <a:rPr lang="en-US" sz="2400" dirty="0" smtClean="0">
                <a:solidFill>
                  <a:schemeClr val="tx2"/>
                </a:solidFill>
              </a:rPr>
              <a:t>the local variables for that procedure</a:t>
            </a:r>
          </a:p>
          <a:p>
            <a:pPr marL="0" indent="0" fontAlgn="auto">
              <a:lnSpc>
                <a:spcPct val="94000"/>
              </a:lnSpc>
              <a:buNone/>
            </a:pPr>
            <a:r>
              <a:rPr lang="en-US" sz="2800" dirty="0" smtClean="0">
                <a:solidFill>
                  <a:schemeClr val="tx2"/>
                </a:solidFill>
              </a:rPr>
              <a:t>A </a:t>
            </a:r>
            <a:r>
              <a:rPr lang="en-US" sz="2800" dirty="0" smtClean="0">
                <a:solidFill>
                  <a:schemeClr val="accent6"/>
                </a:solidFill>
              </a:rPr>
              <a:t>stack pointer (</a:t>
            </a:r>
            <a:r>
              <a:rPr lang="en-US" sz="2800" dirty="0" err="1" smtClean="0">
                <a:solidFill>
                  <a:schemeClr val="accent6"/>
                </a:solidFill>
              </a:rPr>
              <a:t>sp</a:t>
            </a:r>
            <a:r>
              <a:rPr lang="en-US" sz="2800" dirty="0" smtClean="0">
                <a:solidFill>
                  <a:schemeClr val="accent6"/>
                </a:solidFill>
              </a:rPr>
              <a:t>) </a:t>
            </a:r>
            <a:r>
              <a:rPr lang="en-US" sz="2800" dirty="0" smtClean="0">
                <a:solidFill>
                  <a:schemeClr val="tx2"/>
                </a:solidFill>
              </a:rPr>
              <a:t>keeps track of the top of the stack</a:t>
            </a:r>
          </a:p>
          <a:p>
            <a:pPr lvl="1" fontAlgn="auto">
              <a:lnSpc>
                <a:spcPct val="94000"/>
              </a:lnSpc>
              <a:spcAft>
                <a:spcPts val="0"/>
              </a:spcAft>
            </a:pPr>
            <a:r>
              <a:rPr lang="en-US" sz="2400" dirty="0" smtClean="0">
                <a:solidFill>
                  <a:schemeClr val="tx2"/>
                </a:solidFill>
              </a:rPr>
              <a:t>dedicated register (</a:t>
            </a:r>
            <a:r>
              <a:rPr lang="en-US" sz="2400" dirty="0" smtClean="0">
                <a:solidFill>
                  <a:schemeClr val="accent6"/>
                </a:solidFill>
              </a:rPr>
              <a:t>x2</a:t>
            </a:r>
            <a:r>
              <a:rPr lang="en-US" sz="2400" dirty="0" smtClean="0">
                <a:solidFill>
                  <a:schemeClr val="tx2"/>
                </a:solidFill>
              </a:rPr>
              <a:t>) on the RISC-V</a:t>
            </a:r>
          </a:p>
          <a:p>
            <a:pPr marL="0" indent="0" fontAlgn="auto">
              <a:lnSpc>
                <a:spcPct val="94000"/>
              </a:lnSpc>
              <a:buNone/>
            </a:pPr>
            <a:r>
              <a:rPr lang="en-US" sz="2800" dirty="0" smtClean="0">
                <a:solidFill>
                  <a:schemeClr val="tx2"/>
                </a:solidFill>
              </a:rPr>
              <a:t>Manipulated by </a:t>
            </a:r>
            <a:r>
              <a:rPr lang="en-US" sz="2800" dirty="0" smtClean="0">
                <a:solidFill>
                  <a:schemeClr val="accent6"/>
                </a:solidFill>
              </a:rPr>
              <a:t>push/pop</a:t>
            </a:r>
            <a:r>
              <a:rPr lang="en-US" sz="2800" dirty="0" smtClean="0">
                <a:solidFill>
                  <a:schemeClr val="tx2"/>
                </a:solidFill>
              </a:rPr>
              <a:t> operations</a:t>
            </a:r>
          </a:p>
          <a:p>
            <a:pPr lvl="1" fontAlgn="auto">
              <a:lnSpc>
                <a:spcPct val="94000"/>
              </a:lnSpc>
              <a:spcAft>
                <a:spcPts val="0"/>
              </a:spcAft>
            </a:pPr>
            <a:r>
              <a:rPr lang="en-US" sz="2400" dirty="0" smtClean="0">
                <a:solidFill>
                  <a:schemeClr val="accent6"/>
                </a:solidFill>
              </a:rPr>
              <a:t>push</a:t>
            </a:r>
            <a:r>
              <a:rPr lang="en-US" sz="2400" dirty="0" smtClean="0">
                <a:solidFill>
                  <a:schemeClr val="tx2"/>
                </a:solidFill>
              </a:rPr>
              <a:t>: move </a:t>
            </a:r>
            <a:r>
              <a:rPr lang="en-US" sz="2400" dirty="0" err="1" smtClean="0">
                <a:solidFill>
                  <a:schemeClr val="tx2"/>
                </a:solidFill>
              </a:rPr>
              <a:t>sp</a:t>
            </a:r>
            <a:r>
              <a:rPr lang="en-US" sz="2400" dirty="0" smtClean="0">
                <a:solidFill>
                  <a:schemeClr val="tx2"/>
                </a:solidFill>
              </a:rPr>
              <a:t> down, store</a:t>
            </a:r>
          </a:p>
          <a:p>
            <a:pPr lvl="1" fontAlgn="auto">
              <a:lnSpc>
                <a:spcPct val="94000"/>
              </a:lnSpc>
              <a:spcAft>
                <a:spcPts val="0"/>
              </a:spcAft>
            </a:pPr>
            <a:r>
              <a:rPr lang="en-US" sz="2400" dirty="0" smtClean="0">
                <a:solidFill>
                  <a:schemeClr val="accent6"/>
                </a:solidFill>
              </a:rPr>
              <a:t>pop</a:t>
            </a:r>
            <a:r>
              <a:rPr lang="en-US" sz="2400" dirty="0" smtClean="0">
                <a:solidFill>
                  <a:schemeClr val="tx2"/>
                </a:solidFill>
              </a:rPr>
              <a:t>: load, move </a:t>
            </a:r>
            <a:r>
              <a:rPr lang="en-US" sz="2400" dirty="0" err="1" smtClean="0">
                <a:solidFill>
                  <a:schemeClr val="tx2"/>
                </a:solidFill>
              </a:rPr>
              <a:t>sp</a:t>
            </a:r>
            <a:r>
              <a:rPr lang="en-US" sz="2400" dirty="0" smtClean="0">
                <a:solidFill>
                  <a:schemeClr val="tx2"/>
                </a:solidFill>
              </a:rPr>
              <a:t> up</a:t>
            </a:r>
          </a:p>
          <a:p>
            <a:pPr lvl="1" fontAlgn="auto">
              <a:lnSpc>
                <a:spcPct val="94000"/>
              </a:lnSpc>
              <a:spcAft>
                <a:spcPts val="0"/>
              </a:spcAft>
            </a:pPr>
            <a:endParaRPr lang="en-US" sz="2000" dirty="0">
              <a:solidFill>
                <a:schemeClr val="tx2"/>
              </a:solidFill>
            </a:endParaRPr>
          </a:p>
        </p:txBody>
      </p:sp>
      <p:sp>
        <p:nvSpPr>
          <p:cNvPr id="8" name="Rectangle 4"/>
          <p:cNvSpPr>
            <a:spLocks noChangeArrowheads="1"/>
          </p:cNvSpPr>
          <p:nvPr/>
        </p:nvSpPr>
        <p:spPr bwMode="auto">
          <a:xfrm>
            <a:off x="6629400" y="1676400"/>
            <a:ext cx="2133600" cy="4876800"/>
          </a:xfrm>
          <a:prstGeom prst="rect">
            <a:avLst/>
          </a:prstGeom>
          <a:noFill/>
          <a:ln w="9525">
            <a:solidFill>
              <a:schemeClr val="accent1"/>
            </a:solidFill>
            <a:miter lim="800000"/>
            <a:headEnd/>
            <a:tailEnd/>
          </a:ln>
          <a:effectLst/>
          <a:extLst/>
        </p:spPr>
        <p:txBody>
          <a:bodyPr wrap="none" anchor="ctr"/>
          <a:lstStyle/>
          <a:p>
            <a:endParaRPr lang="en-US"/>
          </a:p>
        </p:txBody>
      </p:sp>
      <p:sp>
        <p:nvSpPr>
          <p:cNvPr id="9" name="Rectangle 7"/>
          <p:cNvSpPr>
            <a:spLocks noChangeArrowheads="1"/>
          </p:cNvSpPr>
          <p:nvPr/>
        </p:nvSpPr>
        <p:spPr bwMode="auto">
          <a:xfrm>
            <a:off x="6629400" y="2819400"/>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after1</a:t>
            </a:r>
            <a:endParaRPr lang="en-US" sz="2000" dirty="0">
              <a:solidFill>
                <a:schemeClr val="tx2"/>
              </a:solidFill>
              <a:latin typeface="Source Sans Pro" panose="020B0503030403020204"/>
            </a:endParaRPr>
          </a:p>
        </p:txBody>
      </p:sp>
      <p:sp>
        <p:nvSpPr>
          <p:cNvPr id="10" name="Text Box 11"/>
          <p:cNvSpPr txBox="1">
            <a:spLocks noChangeArrowheads="1"/>
          </p:cNvSpPr>
          <p:nvPr/>
        </p:nvSpPr>
        <p:spPr bwMode="auto">
          <a:xfrm>
            <a:off x="5577624" y="1284288"/>
            <a:ext cx="1309974"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high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1" name="Text Box 12"/>
          <p:cNvSpPr txBox="1">
            <a:spLocks noChangeArrowheads="1"/>
          </p:cNvSpPr>
          <p:nvPr/>
        </p:nvSpPr>
        <p:spPr bwMode="auto">
          <a:xfrm>
            <a:off x="5589589" y="6260068"/>
            <a:ext cx="1210588"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low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2" name="TextBox 11"/>
          <p:cNvSpPr txBox="1"/>
          <p:nvPr/>
        </p:nvSpPr>
        <p:spPr>
          <a:xfrm>
            <a:off x="6644009" y="2895601"/>
            <a:ext cx="1094509" cy="400110"/>
          </a:xfrm>
          <a:prstGeom prst="rect">
            <a:avLst/>
          </a:prstGeom>
          <a:noFill/>
          <a:ln>
            <a:noFill/>
          </a:ln>
        </p:spPr>
        <p:txBody>
          <a:bodyPr wrap="square" rtlCol="0">
            <a:spAutoFit/>
          </a:bodyPr>
          <a:lstStyle/>
          <a:p>
            <a:r>
              <a:rPr lang="en-US" sz="2000" dirty="0">
                <a:solidFill>
                  <a:schemeClr val="tx2"/>
                </a:solidFill>
                <a:latin typeface="Source Sans Pro" panose="020B0503030403020204"/>
              </a:rPr>
              <a:t>x</a:t>
            </a:r>
            <a:r>
              <a:rPr lang="en-US" sz="2000" dirty="0" smtClean="0">
                <a:solidFill>
                  <a:schemeClr val="tx2"/>
                </a:solidFill>
                <a:latin typeface="Source Sans Pro" panose="020B0503030403020204"/>
              </a:rPr>
              <a:t>1 =</a:t>
            </a:r>
            <a:endParaRPr lang="en-US" sz="2000" dirty="0">
              <a:solidFill>
                <a:schemeClr val="tx2"/>
              </a:solidFill>
              <a:latin typeface="Source Sans Pro" panose="020B0503030403020204"/>
            </a:endParaRPr>
          </a:p>
        </p:txBody>
      </p:sp>
      <p:sp>
        <p:nvSpPr>
          <p:cNvPr id="13" name="Line 5"/>
          <p:cNvSpPr>
            <a:spLocks noChangeShapeType="1"/>
          </p:cNvSpPr>
          <p:nvPr/>
        </p:nvSpPr>
        <p:spPr bwMode="auto">
          <a:xfrm>
            <a:off x="6172200" y="304800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6"/>
          <p:cNvSpPr txBox="1">
            <a:spLocks noChangeArrowheads="1"/>
          </p:cNvSpPr>
          <p:nvPr/>
        </p:nvSpPr>
        <p:spPr bwMode="auto">
          <a:xfrm>
            <a:off x="6019800" y="3200400"/>
            <a:ext cx="5334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5" name="Rounded Rectangle 14"/>
          <p:cNvSpPr/>
          <p:nvPr/>
        </p:nvSpPr>
        <p:spPr>
          <a:xfrm>
            <a:off x="5638800" y="1066800"/>
            <a:ext cx="3276600" cy="5791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6" name="Text Box 6"/>
          <p:cNvSpPr txBox="1">
            <a:spLocks noChangeArrowheads="1"/>
          </p:cNvSpPr>
          <p:nvPr/>
        </p:nvSpPr>
        <p:spPr bwMode="auto">
          <a:xfrm>
            <a:off x="6019800" y="38100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7" name="Rectangle 9"/>
          <p:cNvSpPr>
            <a:spLocks noChangeArrowheads="1"/>
          </p:cNvSpPr>
          <p:nvPr/>
        </p:nvSpPr>
        <p:spPr bwMode="auto">
          <a:xfrm>
            <a:off x="6629400" y="3352800"/>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8" name="TextBox 17"/>
          <p:cNvSpPr txBox="1"/>
          <p:nvPr/>
        </p:nvSpPr>
        <p:spPr>
          <a:xfrm>
            <a:off x="5949345" y="4891447"/>
            <a:ext cx="2390463" cy="646331"/>
          </a:xfrm>
          <a:prstGeom prst="rect">
            <a:avLst/>
          </a:prstGeom>
          <a:noFill/>
        </p:spPr>
        <p:txBody>
          <a:bodyPr wrap="none" rtlCol="0">
            <a:spAutoFit/>
          </a:bodyPr>
          <a:lstStyle/>
          <a:p>
            <a:r>
              <a:rPr lang="en-US" sz="1800" dirty="0" smtClean="0">
                <a:solidFill>
                  <a:schemeClr val="accent1"/>
                </a:solidFill>
                <a:latin typeface="Source Sans Pro" panose="020B0503030403020204"/>
              </a:rPr>
              <a:t>Push: ADDI </a:t>
            </a:r>
            <a:r>
              <a:rPr lang="en-US" sz="1800" dirty="0" err="1" smtClean="0">
                <a:solidFill>
                  <a:schemeClr val="accent1"/>
                </a:solidFill>
                <a:latin typeface="Source Sans Pro" panose="020B0503030403020204"/>
              </a:rPr>
              <a:t>sp</a:t>
            </a:r>
            <a:r>
              <a:rPr lang="en-US" sz="1800" dirty="0" smtClean="0">
                <a:solidFill>
                  <a:schemeClr val="accent1"/>
                </a:solidFill>
                <a:latin typeface="Source Sans Pro" panose="020B0503030403020204"/>
              </a:rPr>
              <a:t>, </a:t>
            </a:r>
            <a:r>
              <a:rPr lang="en-US" sz="1800" dirty="0" err="1" smtClean="0">
                <a:solidFill>
                  <a:schemeClr val="accent1"/>
                </a:solidFill>
                <a:latin typeface="Source Sans Pro" panose="020B0503030403020204"/>
              </a:rPr>
              <a:t>sp</a:t>
            </a:r>
            <a:r>
              <a:rPr lang="en-US" sz="1800" dirty="0" smtClean="0">
                <a:solidFill>
                  <a:schemeClr val="accent1"/>
                </a:solidFill>
                <a:latin typeface="Source Sans Pro" panose="020B0503030403020204"/>
              </a:rPr>
              <a:t>, -4</a:t>
            </a:r>
          </a:p>
          <a:p>
            <a:r>
              <a:rPr lang="en-US" sz="1800" dirty="0">
                <a:solidFill>
                  <a:schemeClr val="accent1"/>
                </a:solidFill>
                <a:latin typeface="Source Sans Pro" panose="020B0503030403020204"/>
              </a:rPr>
              <a:t> </a:t>
            </a:r>
            <a:r>
              <a:rPr lang="en-US" sz="1800" dirty="0" smtClean="0">
                <a:solidFill>
                  <a:schemeClr val="accent1"/>
                </a:solidFill>
                <a:latin typeface="Source Sans Pro" panose="020B0503030403020204"/>
              </a:rPr>
              <a:t>          SW x1, 0 (</a:t>
            </a:r>
            <a:r>
              <a:rPr lang="en-US" sz="1800" dirty="0" err="1" smtClean="0">
                <a:solidFill>
                  <a:schemeClr val="accent1"/>
                </a:solidFill>
                <a:latin typeface="Source Sans Pro" panose="020B0503030403020204"/>
              </a:rPr>
              <a:t>sp</a:t>
            </a:r>
            <a:r>
              <a:rPr lang="en-US" sz="1800" dirty="0" smtClean="0">
                <a:solidFill>
                  <a:schemeClr val="accent1"/>
                </a:solidFill>
                <a:latin typeface="Source Sans Pro" panose="020B0503030403020204"/>
              </a:rPr>
              <a:t>)</a:t>
            </a:r>
            <a:endParaRPr lang="en-US" sz="1800" dirty="0">
              <a:solidFill>
                <a:schemeClr val="accent1"/>
              </a:solidFill>
              <a:latin typeface="Source Sans Pro" panose="020B0503030403020204"/>
            </a:endParaRPr>
          </a:p>
        </p:txBody>
      </p:sp>
      <p:sp>
        <p:nvSpPr>
          <p:cNvPr id="19" name="TextBox 18"/>
          <p:cNvSpPr txBox="1"/>
          <p:nvPr/>
        </p:nvSpPr>
        <p:spPr>
          <a:xfrm>
            <a:off x="6616176" y="3429001"/>
            <a:ext cx="675185" cy="400110"/>
          </a:xfrm>
          <a:prstGeom prst="rect">
            <a:avLst/>
          </a:prstGeom>
          <a:noFill/>
        </p:spPr>
        <p:txBody>
          <a:bodyPr wrap="none" rtlCol="0">
            <a:spAutoFit/>
          </a:bodyPr>
          <a:lstStyle/>
          <a:p>
            <a:r>
              <a:rPr lang="en-US" sz="2000" dirty="0">
                <a:solidFill>
                  <a:schemeClr val="tx2"/>
                </a:solidFill>
                <a:latin typeface="Source Sans Pro" panose="020B0503030403020204"/>
              </a:rPr>
              <a:t>x</a:t>
            </a:r>
            <a:r>
              <a:rPr lang="en-US" sz="2000" dirty="0" smtClean="0">
                <a:solidFill>
                  <a:schemeClr val="tx2"/>
                </a:solidFill>
                <a:latin typeface="Source Sans Pro" panose="020B0503030403020204"/>
              </a:rPr>
              <a:t>1 =</a:t>
            </a:r>
            <a:endParaRPr lang="en-US" sz="2000" dirty="0">
              <a:solidFill>
                <a:schemeClr val="tx2"/>
              </a:solidFill>
              <a:latin typeface="Source Sans Pro" panose="020B0503030403020204"/>
            </a:endParaRPr>
          </a:p>
        </p:txBody>
      </p:sp>
      <p:sp>
        <p:nvSpPr>
          <p:cNvPr id="20" name="Line 5"/>
          <p:cNvSpPr>
            <a:spLocks noChangeShapeType="1"/>
          </p:cNvSpPr>
          <p:nvPr/>
        </p:nvSpPr>
        <p:spPr bwMode="auto">
          <a:xfrm>
            <a:off x="6172200" y="365760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p:cNvSpPr txBox="1"/>
          <p:nvPr/>
        </p:nvSpPr>
        <p:spPr>
          <a:xfrm>
            <a:off x="6094615" y="5583200"/>
            <a:ext cx="2364815" cy="1200329"/>
          </a:xfrm>
          <a:prstGeom prst="rect">
            <a:avLst/>
          </a:prstGeom>
          <a:noFill/>
        </p:spPr>
        <p:txBody>
          <a:bodyPr wrap="none" rtlCol="0">
            <a:spAutoFit/>
          </a:bodyPr>
          <a:lstStyle/>
          <a:p>
            <a:r>
              <a:rPr lang="en-US" sz="1800" dirty="0" smtClean="0">
                <a:solidFill>
                  <a:schemeClr val="accent1"/>
                </a:solidFill>
                <a:latin typeface="Source Sans Pro" panose="020B0503030403020204"/>
              </a:rPr>
              <a:t>Pop: LW </a:t>
            </a:r>
            <a:r>
              <a:rPr lang="en-US" sz="1800" dirty="0">
                <a:solidFill>
                  <a:schemeClr val="accent1"/>
                </a:solidFill>
                <a:latin typeface="Source Sans Pro" panose="020B0503030403020204"/>
              </a:rPr>
              <a:t>x</a:t>
            </a:r>
            <a:r>
              <a:rPr lang="en-US" sz="1800" dirty="0" smtClean="0">
                <a:solidFill>
                  <a:schemeClr val="accent1"/>
                </a:solidFill>
                <a:latin typeface="Source Sans Pro" panose="020B0503030403020204"/>
              </a:rPr>
              <a:t>1</a:t>
            </a:r>
            <a:r>
              <a:rPr lang="en-US" sz="1800" dirty="0">
                <a:solidFill>
                  <a:schemeClr val="accent1"/>
                </a:solidFill>
                <a:latin typeface="Source Sans Pro" panose="020B0503030403020204"/>
              </a:rPr>
              <a:t>, 0 </a:t>
            </a:r>
            <a:r>
              <a:rPr lang="en-US" sz="1800" dirty="0" smtClean="0">
                <a:solidFill>
                  <a:schemeClr val="accent1"/>
                </a:solidFill>
                <a:latin typeface="Source Sans Pro" panose="020B0503030403020204"/>
              </a:rPr>
              <a:t>(</a:t>
            </a:r>
            <a:r>
              <a:rPr lang="en-US" sz="1800" dirty="0" err="1" smtClean="0">
                <a:solidFill>
                  <a:schemeClr val="accent1"/>
                </a:solidFill>
                <a:latin typeface="Source Sans Pro" panose="020B0503030403020204"/>
              </a:rPr>
              <a:t>sp</a:t>
            </a:r>
            <a:r>
              <a:rPr lang="en-US" sz="1800" dirty="0">
                <a:solidFill>
                  <a:schemeClr val="accent1"/>
                </a:solidFill>
                <a:latin typeface="Source Sans Pro" panose="020B0503030403020204"/>
              </a:rPr>
              <a:t>) </a:t>
            </a:r>
            <a:endParaRPr lang="en-US" sz="1800" dirty="0" smtClean="0">
              <a:solidFill>
                <a:schemeClr val="accent1"/>
              </a:solidFill>
              <a:latin typeface="Source Sans Pro" panose="020B0503030403020204"/>
            </a:endParaRPr>
          </a:p>
          <a:p>
            <a:r>
              <a:rPr lang="en-US" sz="1800" dirty="0">
                <a:solidFill>
                  <a:schemeClr val="accent1"/>
                </a:solidFill>
                <a:latin typeface="Source Sans Pro" panose="020B0503030403020204"/>
              </a:rPr>
              <a:t> </a:t>
            </a:r>
            <a:r>
              <a:rPr lang="en-US" sz="1800" dirty="0" smtClean="0">
                <a:solidFill>
                  <a:schemeClr val="accent1"/>
                </a:solidFill>
                <a:latin typeface="Source Sans Pro" panose="020B0503030403020204"/>
              </a:rPr>
              <a:t>          ADDI </a:t>
            </a:r>
            <a:r>
              <a:rPr lang="en-US" sz="1800" dirty="0" err="1" smtClean="0">
                <a:solidFill>
                  <a:schemeClr val="accent1"/>
                </a:solidFill>
                <a:latin typeface="Source Sans Pro" panose="020B0503030403020204"/>
              </a:rPr>
              <a:t>sp</a:t>
            </a:r>
            <a:r>
              <a:rPr lang="en-US" sz="1800" dirty="0" smtClean="0">
                <a:solidFill>
                  <a:schemeClr val="accent1"/>
                </a:solidFill>
                <a:latin typeface="Source Sans Pro" panose="020B0503030403020204"/>
              </a:rPr>
              <a:t>, </a:t>
            </a:r>
            <a:r>
              <a:rPr lang="en-US" sz="1800" dirty="0" err="1" smtClean="0">
                <a:solidFill>
                  <a:schemeClr val="accent1"/>
                </a:solidFill>
                <a:latin typeface="Source Sans Pro" panose="020B0503030403020204"/>
              </a:rPr>
              <a:t>sp</a:t>
            </a:r>
            <a:r>
              <a:rPr lang="en-US" sz="1800" dirty="0" smtClean="0">
                <a:solidFill>
                  <a:schemeClr val="accent1"/>
                </a:solidFill>
                <a:latin typeface="Source Sans Pro" panose="020B0503030403020204"/>
              </a:rPr>
              <a:t>, 4</a:t>
            </a:r>
          </a:p>
          <a:p>
            <a:r>
              <a:rPr lang="en-US" sz="1800" dirty="0">
                <a:solidFill>
                  <a:schemeClr val="accent1"/>
                </a:solidFill>
                <a:latin typeface="Source Sans Pro" panose="020B0503030403020204"/>
              </a:rPr>
              <a:t> </a:t>
            </a:r>
            <a:r>
              <a:rPr lang="en-US" sz="1800" dirty="0" smtClean="0">
                <a:solidFill>
                  <a:schemeClr val="accent1"/>
                </a:solidFill>
                <a:latin typeface="Source Sans Pro" panose="020B0503030403020204"/>
              </a:rPr>
              <a:t>          JR </a:t>
            </a:r>
            <a:r>
              <a:rPr lang="en-US" sz="1800" dirty="0">
                <a:solidFill>
                  <a:schemeClr val="accent1"/>
                </a:solidFill>
                <a:latin typeface="Source Sans Pro" panose="020B0503030403020204"/>
              </a:rPr>
              <a:t>x</a:t>
            </a:r>
            <a:r>
              <a:rPr lang="en-US" sz="1800" dirty="0" smtClean="0">
                <a:solidFill>
                  <a:schemeClr val="accent1"/>
                </a:solidFill>
                <a:latin typeface="Source Sans Pro" panose="020B0503030403020204"/>
              </a:rPr>
              <a:t>1</a:t>
            </a:r>
          </a:p>
          <a:p>
            <a:r>
              <a:rPr lang="en-US" sz="1800" dirty="0">
                <a:solidFill>
                  <a:schemeClr val="accent1"/>
                </a:solidFill>
                <a:latin typeface="Source Sans Pro" panose="020B0503030403020204"/>
              </a:rPr>
              <a:t> </a:t>
            </a:r>
            <a:r>
              <a:rPr lang="en-US" sz="1800" dirty="0" smtClean="0">
                <a:solidFill>
                  <a:schemeClr val="accent1"/>
                </a:solidFill>
                <a:latin typeface="Source Sans Pro" panose="020B0503030403020204"/>
              </a:rPr>
              <a:t>          </a:t>
            </a:r>
            <a:endParaRPr lang="en-US" sz="1800" dirty="0">
              <a:solidFill>
                <a:schemeClr val="accent1"/>
              </a:solidFill>
              <a:latin typeface="Source Sans Pro" panose="020B0503030403020204"/>
            </a:endParaRPr>
          </a:p>
        </p:txBody>
      </p:sp>
    </p:spTree>
    <p:extLst>
      <p:ext uri="{BB962C8B-B14F-4D97-AF65-F5344CB8AC3E}">
        <p14:creationId xmlns:p14="http://schemas.microsoft.com/office/powerpoint/2010/main" val="10565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animBg="1"/>
      <p:bldP spid="19"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29</a:t>
            </a:fld>
            <a:endParaRPr lang="en-US"/>
          </a:p>
        </p:txBody>
      </p:sp>
      <p:sp>
        <p:nvSpPr>
          <p:cNvPr id="6" name="Rectangle 4"/>
          <p:cNvSpPr>
            <a:spLocks noChangeArrowheads="1"/>
          </p:cNvSpPr>
          <p:nvPr/>
        </p:nvSpPr>
        <p:spPr bwMode="auto">
          <a:xfrm>
            <a:off x="6765204" y="1077912"/>
            <a:ext cx="2133600" cy="4876800"/>
          </a:xfrm>
          <a:prstGeom prst="rect">
            <a:avLst/>
          </a:prstGeom>
          <a:noFill/>
          <a:ln w="9525">
            <a:solidFill>
              <a:schemeClr val="accent1"/>
            </a:solidFill>
            <a:miter lim="800000"/>
            <a:headEnd/>
            <a:tailEnd/>
          </a:ln>
          <a:effectLst/>
          <a:extLst/>
        </p:spPr>
        <p:txBody>
          <a:bodyPr wrap="none" anchor="ctr"/>
          <a:lstStyle/>
          <a:p>
            <a:endParaRPr lang="en-US"/>
          </a:p>
        </p:txBody>
      </p:sp>
      <p:sp>
        <p:nvSpPr>
          <p:cNvPr id="7" name="Rectangle 7"/>
          <p:cNvSpPr>
            <a:spLocks noChangeArrowheads="1"/>
          </p:cNvSpPr>
          <p:nvPr/>
        </p:nvSpPr>
        <p:spPr bwMode="auto">
          <a:xfrm>
            <a:off x="6765204" y="22209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after1</a:t>
            </a:r>
            <a:endParaRPr lang="en-US" sz="2000" dirty="0">
              <a:solidFill>
                <a:schemeClr val="tx2"/>
              </a:solidFill>
              <a:latin typeface="Source Sans Pro" panose="020B0503030403020204"/>
            </a:endParaRPr>
          </a:p>
        </p:txBody>
      </p:sp>
      <p:sp>
        <p:nvSpPr>
          <p:cNvPr id="8" name="Text Box 11"/>
          <p:cNvSpPr txBox="1">
            <a:spLocks noChangeArrowheads="1"/>
          </p:cNvSpPr>
          <p:nvPr/>
        </p:nvSpPr>
        <p:spPr bwMode="auto">
          <a:xfrm>
            <a:off x="5713428" y="685800"/>
            <a:ext cx="1309974"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high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9" name="Text Box 12"/>
          <p:cNvSpPr txBox="1">
            <a:spLocks noChangeArrowheads="1"/>
          </p:cNvSpPr>
          <p:nvPr/>
        </p:nvSpPr>
        <p:spPr bwMode="auto">
          <a:xfrm>
            <a:off x="5634022" y="5654869"/>
            <a:ext cx="1210588"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low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3" name="Rectangle 9"/>
          <p:cNvSpPr>
            <a:spLocks noChangeArrowheads="1"/>
          </p:cNvSpPr>
          <p:nvPr/>
        </p:nvSpPr>
        <p:spPr bwMode="auto">
          <a:xfrm>
            <a:off x="6765204" y="27543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5" name="Text Box 6"/>
          <p:cNvSpPr txBox="1">
            <a:spLocks noChangeArrowheads="1"/>
          </p:cNvSpPr>
          <p:nvPr/>
        </p:nvSpPr>
        <p:spPr bwMode="auto">
          <a:xfrm>
            <a:off x="6215179" y="4325657"/>
            <a:ext cx="464127"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6" name="Line 5"/>
          <p:cNvSpPr>
            <a:spLocks noChangeShapeType="1"/>
          </p:cNvSpPr>
          <p:nvPr/>
        </p:nvSpPr>
        <p:spPr bwMode="auto">
          <a:xfrm>
            <a:off x="6291379" y="4188505"/>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9"/>
          <p:cNvSpPr>
            <a:spLocks noChangeArrowheads="1"/>
          </p:cNvSpPr>
          <p:nvPr/>
        </p:nvSpPr>
        <p:spPr bwMode="auto">
          <a:xfrm>
            <a:off x="6765204" y="32877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8" name="Rectangle 9"/>
          <p:cNvSpPr>
            <a:spLocks noChangeArrowheads="1"/>
          </p:cNvSpPr>
          <p:nvPr/>
        </p:nvSpPr>
        <p:spPr bwMode="auto">
          <a:xfrm>
            <a:off x="6765204" y="3820236"/>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20" name="Text Box 6"/>
          <p:cNvSpPr txBox="1">
            <a:spLocks noChangeArrowheads="1"/>
          </p:cNvSpPr>
          <p:nvPr/>
        </p:nvSpPr>
        <p:spPr bwMode="auto">
          <a:xfrm>
            <a:off x="6215179" y="3635996"/>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21" name="Line 5"/>
          <p:cNvSpPr>
            <a:spLocks noChangeShapeType="1"/>
          </p:cNvSpPr>
          <p:nvPr/>
        </p:nvSpPr>
        <p:spPr bwMode="auto">
          <a:xfrm>
            <a:off x="6291379" y="3554412"/>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6"/>
          <p:cNvSpPr txBox="1">
            <a:spLocks noChangeArrowheads="1"/>
          </p:cNvSpPr>
          <p:nvPr/>
        </p:nvSpPr>
        <p:spPr bwMode="auto">
          <a:xfrm>
            <a:off x="6215179" y="3059668"/>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23" name="Line 5"/>
          <p:cNvSpPr>
            <a:spLocks noChangeShapeType="1"/>
          </p:cNvSpPr>
          <p:nvPr/>
        </p:nvSpPr>
        <p:spPr bwMode="auto">
          <a:xfrm>
            <a:off x="6291379" y="307443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7"/>
          <p:cNvSpPr>
            <a:spLocks noChangeArrowheads="1"/>
          </p:cNvSpPr>
          <p:nvPr/>
        </p:nvSpPr>
        <p:spPr bwMode="auto">
          <a:xfrm>
            <a:off x="228600" y="6282910"/>
            <a:ext cx="8077200" cy="439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2"/>
                </a:solidFill>
                <a:latin typeface="Source Sans Pro" panose="020B0503030403020204"/>
              </a:rPr>
              <a:t>Stack used to save and restore contents of x</a:t>
            </a:r>
            <a:r>
              <a:rPr lang="en-GB" sz="2800" dirty="0" smtClean="0">
                <a:solidFill>
                  <a:schemeClr val="tx2"/>
                </a:solidFill>
                <a:latin typeface="Source Sans Pro" panose="020B0503030403020204"/>
              </a:rPr>
              <a:t>1</a:t>
            </a:r>
            <a:endParaRPr lang="en-GB" sz="2800" dirty="0">
              <a:solidFill>
                <a:schemeClr val="tx2"/>
              </a:solidFill>
              <a:latin typeface="Source Sans Pro" panose="020B0503030403020204"/>
            </a:endParaRPr>
          </a:p>
        </p:txBody>
      </p:sp>
      <p:sp>
        <p:nvSpPr>
          <p:cNvPr id="25" name="Rectangle 4"/>
          <p:cNvSpPr>
            <a:spLocks noChangeArrowheads="1"/>
          </p:cNvSpPr>
          <p:nvPr/>
        </p:nvSpPr>
        <p:spPr bwMode="auto">
          <a:xfrm>
            <a:off x="228600" y="1600200"/>
            <a:ext cx="2461700" cy="3810000"/>
          </a:xfrm>
          <a:prstGeom prst="rect">
            <a:avLst/>
          </a:prstGeom>
          <a:noFill/>
          <a:ln w="9525">
            <a:solidFill>
              <a:schemeClr val="tx2"/>
            </a:solidFill>
            <a:miter lim="800000"/>
            <a:headEnd/>
            <a:tailEnd/>
          </a:ln>
          <a:effectLst/>
          <a:extLst/>
        </p:spPr>
        <p:txBody>
          <a:bodyPr wrap="none" anchor="t"/>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jal</a:t>
            </a:r>
            <a:r>
              <a:rPr lang="en-US" sz="2400" dirty="0" smtClean="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accent1"/>
                </a:solidFill>
                <a:latin typeface="Source Sans Pro" panose="020B0503030403020204"/>
              </a:rPr>
              <a:t>a</a:t>
            </a:r>
            <a:r>
              <a:rPr lang="en-US" sz="2400" dirty="0" smtClean="0">
                <a:solidFill>
                  <a:schemeClr val="accent1"/>
                </a:solidFill>
                <a:latin typeface="Source Sans Pro" panose="020B0503030403020204"/>
              </a:rPr>
              <a:t>fter1</a:t>
            </a:r>
            <a:r>
              <a:rPr lang="en-US" sz="2400" dirty="0">
                <a:solidFill>
                  <a:schemeClr val="accent1"/>
                </a:solidFill>
                <a:latin typeface="Source Sans Pro" panose="020B0503030403020204"/>
              </a:rPr>
              <a:t>:</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add </a:t>
            </a:r>
            <a:r>
              <a:rPr lang="en-US" dirty="0" smtClean="0">
                <a:solidFill>
                  <a:schemeClr val="tx2"/>
                </a:solidFill>
                <a:latin typeface="Source Sans Pro" panose="020B0503030403020204"/>
              </a:rPr>
              <a:t>x</a:t>
            </a:r>
            <a:r>
              <a:rPr lang="en-US" sz="2400" dirty="0" smtClean="0">
                <a:solidFill>
                  <a:schemeClr val="tx2"/>
                </a:solidFill>
                <a:latin typeface="Source Sans Pro" panose="020B0503030403020204"/>
              </a:rPr>
              <a:t>1,x2,x3</a:t>
            </a:r>
            <a:endParaRPr lang="en-US" sz="2400" dirty="0">
              <a:solidFill>
                <a:schemeClr val="tx2"/>
              </a:solidFill>
              <a:latin typeface="Source Sans Pro" panose="020B0503030403020204"/>
            </a:endParaRPr>
          </a:p>
          <a:p>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p:txBody>
      </p:sp>
      <p:sp>
        <p:nvSpPr>
          <p:cNvPr id="26" name="Rectangle 5"/>
          <p:cNvSpPr>
            <a:spLocks noChangeArrowheads="1"/>
          </p:cNvSpPr>
          <p:nvPr/>
        </p:nvSpPr>
        <p:spPr bwMode="auto">
          <a:xfrm>
            <a:off x="3028767" y="1600200"/>
            <a:ext cx="3067233" cy="38100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a:t>
            </a:r>
          </a:p>
          <a:p>
            <a:r>
              <a:rPr lang="en-US" sz="2400" dirty="0" smtClean="0">
                <a:solidFill>
                  <a:schemeClr val="tx2"/>
                </a:solidFill>
                <a:latin typeface="Source Sans Pro" panose="020B0503030403020204"/>
              </a:rPr>
              <a:t>        </a:t>
            </a:r>
            <a:r>
              <a:rPr lang="pl-PL" sz="2400" dirty="0" smtClean="0">
                <a:solidFill>
                  <a:schemeClr val="accent6"/>
                </a:solidFill>
                <a:latin typeface="Arial" charset="0"/>
              </a:rPr>
              <a:t>addi sp,sp</a:t>
            </a:r>
            <a:r>
              <a:rPr lang="pl-PL" sz="2400" dirty="0">
                <a:solidFill>
                  <a:schemeClr val="accent6"/>
                </a:solidFill>
                <a:latin typeface="Arial" charset="0"/>
              </a:rPr>
              <a:t>,-4</a:t>
            </a:r>
          </a:p>
          <a:p>
            <a:r>
              <a:rPr lang="pl-PL" sz="2400" dirty="0">
                <a:solidFill>
                  <a:schemeClr val="accent6"/>
                </a:solidFill>
                <a:latin typeface="Arial" charset="0"/>
              </a:rPr>
              <a:t>  </a:t>
            </a:r>
            <a:r>
              <a:rPr lang="en-US" sz="2400" dirty="0" smtClean="0">
                <a:solidFill>
                  <a:schemeClr val="accent6"/>
                </a:solidFill>
                <a:latin typeface="Source Sans Pro" panose="020B0503030403020204"/>
              </a:rPr>
              <a:t>      </a:t>
            </a:r>
            <a:r>
              <a:rPr lang="pl-PL" sz="2400" dirty="0" smtClean="0">
                <a:solidFill>
                  <a:schemeClr val="accent6"/>
                </a:solidFill>
                <a:latin typeface="Arial" charset="0"/>
              </a:rPr>
              <a:t>sw </a:t>
            </a:r>
            <a:r>
              <a:rPr lang="en-US" dirty="0">
                <a:solidFill>
                  <a:schemeClr val="accent6"/>
                </a:solidFill>
                <a:latin typeface="Arial" charset="0"/>
              </a:rPr>
              <a:t>x</a:t>
            </a:r>
            <a:r>
              <a:rPr lang="pl-PL" sz="2400" dirty="0" smtClean="0">
                <a:solidFill>
                  <a:schemeClr val="accent6"/>
                </a:solidFill>
                <a:latin typeface="Arial" charset="0"/>
              </a:rPr>
              <a:t>1</a:t>
            </a:r>
            <a:r>
              <a:rPr lang="pl-PL" sz="2400" dirty="0">
                <a:solidFill>
                  <a:schemeClr val="accent6"/>
                </a:solidFill>
                <a:latin typeface="Arial" charset="0"/>
              </a:rPr>
              <a:t>, </a:t>
            </a:r>
            <a:r>
              <a:rPr lang="pl-PL" sz="2400" dirty="0" smtClean="0">
                <a:solidFill>
                  <a:schemeClr val="accent6"/>
                </a:solidFill>
                <a:latin typeface="Arial" charset="0"/>
              </a:rPr>
              <a:t>0(sp)</a:t>
            </a:r>
            <a:endParaRPr lang="en-US" sz="2400" dirty="0">
              <a:solidFill>
                <a:schemeClr val="accent6"/>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if (</a:t>
            </a:r>
            <a:r>
              <a:rPr lang="en-US" sz="2400" i="1" dirty="0" smtClean="0">
                <a:solidFill>
                  <a:schemeClr val="tx2"/>
                </a:solidFill>
                <a:latin typeface="Source Sans Pro" panose="020B0503030403020204"/>
              </a:rPr>
              <a:t>test</a:t>
            </a:r>
            <a:r>
              <a:rPr lang="en-US" sz="2400" dirty="0" smtClean="0">
                <a:solidFill>
                  <a:schemeClr val="tx2"/>
                </a:solidFill>
                <a:latin typeface="Source Sans Pro" panose="020B0503030403020204"/>
              </a:rPr>
              <a:t>)</a:t>
            </a:r>
          </a:p>
          <a:p>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jal</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smtClean="0">
              <a:solidFill>
                <a:schemeClr val="tx2"/>
              </a:solidFill>
              <a:latin typeface="Source Sans Pro" panose="020B0503030403020204"/>
            </a:endParaRPr>
          </a:p>
          <a:p>
            <a:r>
              <a:rPr lang="en-US" sz="2400" dirty="0" smtClean="0">
                <a:solidFill>
                  <a:srgbClr val="FF2F92"/>
                </a:solidFill>
                <a:latin typeface="Source Sans Pro" panose="020B0503030403020204"/>
              </a:rPr>
              <a:t>after2:</a:t>
            </a:r>
            <a:endParaRPr lang="en-US" sz="2400" dirty="0">
              <a:solidFill>
                <a:srgbClr val="FF2F92"/>
              </a:solidFill>
              <a:latin typeface="Source Sans Pro" panose="020B0503030403020204"/>
            </a:endParaRPr>
          </a:p>
          <a:p>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err="1" smtClean="0">
                <a:solidFill>
                  <a:schemeClr val="accent6"/>
                </a:solidFill>
                <a:latin typeface="Source Sans Pro" panose="020B0503030403020204"/>
              </a:rPr>
              <a:t>lw</a:t>
            </a:r>
            <a:r>
              <a:rPr lang="en-US" sz="2400" dirty="0" smtClean="0">
                <a:solidFill>
                  <a:schemeClr val="accent6"/>
                </a:solidFill>
                <a:latin typeface="Source Sans Pro" panose="020B0503030403020204"/>
              </a:rPr>
              <a:t> </a:t>
            </a:r>
            <a:r>
              <a:rPr lang="en-US" dirty="0">
                <a:solidFill>
                  <a:schemeClr val="accent6"/>
                </a:solidFill>
                <a:latin typeface="Source Sans Pro" panose="020B0503030403020204"/>
              </a:rPr>
              <a:t>x</a:t>
            </a:r>
            <a:r>
              <a:rPr lang="en-US" sz="2400" dirty="0" smtClean="0">
                <a:solidFill>
                  <a:schemeClr val="accent6"/>
                </a:solidFill>
                <a:latin typeface="Source Sans Pro" panose="020B0503030403020204"/>
              </a:rPr>
              <a:t>1</a:t>
            </a:r>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0(</a:t>
            </a:r>
            <a:r>
              <a:rPr lang="en-US" sz="2400" dirty="0" err="1" smtClean="0">
                <a:solidFill>
                  <a:schemeClr val="accent6"/>
                </a:solidFill>
                <a:latin typeface="Source Sans Pro" panose="020B0503030403020204"/>
              </a:rPr>
              <a:t>sp</a:t>
            </a:r>
            <a:r>
              <a:rPr lang="en-US" sz="2400" dirty="0">
                <a:solidFill>
                  <a:schemeClr val="accent6"/>
                </a:solidFill>
                <a:latin typeface="Source Sans Pro" panose="020B0503030403020204"/>
              </a:rPr>
              <a:t>)</a:t>
            </a:r>
          </a:p>
          <a:p>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err="1" smtClean="0">
                <a:solidFill>
                  <a:schemeClr val="accent6"/>
                </a:solidFill>
                <a:latin typeface="Source Sans Pro" panose="020B0503030403020204"/>
              </a:rPr>
              <a:t>addi</a:t>
            </a:r>
            <a:r>
              <a:rPr lang="en-US" sz="2400" dirty="0" smtClean="0">
                <a:solidFill>
                  <a:schemeClr val="accent6"/>
                </a:solidFill>
                <a:latin typeface="Source Sans Pro" panose="020B0503030403020204"/>
              </a:rPr>
              <a:t> sp,sp,4</a:t>
            </a:r>
            <a:endParaRPr lang="en-US" sz="2400" dirty="0">
              <a:solidFill>
                <a:schemeClr val="accent6"/>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dirty="0">
                <a:solidFill>
                  <a:schemeClr val="tx2"/>
                </a:solidFill>
                <a:latin typeface="Source Sans Pro" panose="020B0503030403020204"/>
              </a:rPr>
              <a:t> </a:t>
            </a:r>
            <a:r>
              <a:rPr lang="en-US" dirty="0" smtClean="0">
                <a:solidFill>
                  <a:schemeClr val="tx2"/>
                </a:solidFill>
                <a:latin typeface="Source Sans Pro" panose="020B0503030403020204"/>
              </a:rPr>
              <a:t>x1</a:t>
            </a:r>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p:txBody>
      </p:sp>
      <p:grpSp>
        <p:nvGrpSpPr>
          <p:cNvPr id="27" name="Group 26"/>
          <p:cNvGrpSpPr/>
          <p:nvPr/>
        </p:nvGrpSpPr>
        <p:grpSpPr>
          <a:xfrm>
            <a:off x="3927972" y="1226058"/>
            <a:ext cx="2537294" cy="1431699"/>
            <a:chOff x="5070972" y="1226058"/>
            <a:chExt cx="2537294" cy="1431699"/>
          </a:xfrm>
        </p:grpSpPr>
        <p:sp>
          <p:nvSpPr>
            <p:cNvPr id="28"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30" name="Freeform 6"/>
          <p:cNvSpPr>
            <a:spLocks/>
          </p:cNvSpPr>
          <p:nvPr/>
        </p:nvSpPr>
        <p:spPr bwMode="auto">
          <a:xfrm>
            <a:off x="1219201" y="1541200"/>
            <a:ext cx="1809566"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2"/>
          <p:cNvSpPr>
            <a:spLocks noGrp="1" noChangeArrowheads="1"/>
          </p:cNvSpPr>
          <p:nvPr>
            <p:ph type="title"/>
          </p:nvPr>
        </p:nvSpPr>
        <p:spPr>
          <a:xfrm>
            <a:off x="228600" y="152400"/>
            <a:ext cx="8686800" cy="533400"/>
          </a:xfrm>
        </p:spPr>
        <p:txBody>
          <a:bodyPr>
            <a:normAutofit fontScale="90000"/>
          </a:bodyPr>
          <a:lstStyle/>
          <a:p>
            <a:r>
              <a:rPr lang="en-US" dirty="0" smtClean="0"/>
              <a:t>Need a “Call Stack”</a:t>
            </a:r>
            <a:endParaRPr lang="en-US" dirty="0"/>
          </a:p>
        </p:txBody>
      </p:sp>
    </p:spTree>
    <p:extLst>
      <p:ext uri="{BB962C8B-B14F-4D97-AF65-F5344CB8AC3E}">
        <p14:creationId xmlns:p14="http://schemas.microsoft.com/office/powerpoint/2010/main" val="27264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17" grpId="0" animBg="1"/>
      <p:bldP spid="18" grpId="0" animBg="1"/>
      <p:bldP spid="20" grpId="0"/>
      <p:bldP spid="20" grpId="1"/>
      <p:bldP spid="21" grpId="0" animBg="1"/>
      <p:bldP spid="21" grpId="1" animBg="1"/>
      <p:bldP spid="22" grpId="0"/>
      <p:bldP spid="22" grpId="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x0</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10</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muli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18481" y="4708227"/>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91440" y="-76200"/>
            <a:ext cx="8961120" cy="887417"/>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
        <p:nvSpPr>
          <p:cNvPr id="4" name="Slide Number Placeholder 3"/>
          <p:cNvSpPr>
            <a:spLocks noGrp="1"/>
          </p:cNvSpPr>
          <p:nvPr>
            <p:ph type="sldNum" sz="quarter" idx="10"/>
            <p:custDataLst>
              <p:tags r:id="rId3"/>
            </p:custDataLst>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9EB2656-1F71-48FF-8CBF-4CFD95C1BAB2}" type="slidenum">
              <a:rPr kumimoji="0" lang="en-US" sz="1600" b="0" i="0" u="none" strike="noStrike" kern="1200" cap="small" spc="0" normalizeH="0" baseline="0" noProof="0" smtClean="0">
                <a:ln>
                  <a:noFill/>
                </a:ln>
                <a:solidFill>
                  <a:srgbClr val="424242">
                    <a:lumMod val="75000"/>
                  </a:srgbClr>
                </a:solidFill>
                <a:effectLst/>
                <a:uLnTx/>
                <a:uFillTx/>
                <a:latin typeface="Source Sans Pro"/>
                <a:ea typeface="+mn-ea"/>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small" spc="0" normalizeH="0" baseline="0" noProof="0" dirty="0">
              <a:ln>
                <a:noFill/>
              </a:ln>
              <a:solidFill>
                <a:srgbClr val="424242">
                  <a:lumMod val="75000"/>
                </a:srgbClr>
              </a:solidFill>
              <a:effectLst/>
              <a:uLnTx/>
              <a:uFillTx/>
              <a:latin typeface="Source Sans Pro"/>
              <a:ea typeface="+mn-ea"/>
            </a:endParaRPr>
          </a:p>
        </p:txBody>
      </p:sp>
      <p:sp>
        <p:nvSpPr>
          <p:cNvPr id="7" name="Text Box 2"/>
          <p:cNvSpPr txBox="1">
            <a:spLocks noChangeArrowheads="1"/>
          </p:cNvSpPr>
          <p:nvPr>
            <p:custDataLst>
              <p:tags r:id="rId4"/>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int</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x = 10;</a:t>
            </a:r>
          </a:p>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x =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 * x </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sp>
        <p:nvSpPr>
          <p:cNvPr id="8" name="Text Box 3"/>
          <p:cNvSpPr txBox="1">
            <a:spLocks noChangeArrowheads="1"/>
          </p:cNvSpPr>
          <p:nvPr>
            <p:custDataLst>
              <p:tags r:id="rId5"/>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C</a:t>
            </a:r>
          </a:p>
        </p:txBody>
      </p:sp>
      <p:sp>
        <p:nvSpPr>
          <p:cNvPr id="10" name="AutoShape 4"/>
          <p:cNvSpPr>
            <a:spLocks noChangeArrowheads="1"/>
          </p:cNvSpPr>
          <p:nvPr>
            <p:custDataLst>
              <p:tags r:id="rId6"/>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compiler</a:t>
            </a: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RISC-V</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assembly</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5" name="Text Box 8"/>
          <p:cNvSpPr txBox="1">
            <a:spLocks noChangeArrowheads="1"/>
          </p:cNvSpPr>
          <p:nvPr>
            <p:custDataLst>
              <p:tags r:id="rId8"/>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m</a:t>
            </a: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achine </a:t>
            </a: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code</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6" name="AutoShape 9"/>
          <p:cNvSpPr>
            <a:spLocks noChangeArrowheads="1"/>
          </p:cNvSpPr>
          <p:nvPr>
            <p:custDataLst>
              <p:tags r:id="rId9"/>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assembler</a:t>
            </a:r>
          </a:p>
        </p:txBody>
      </p:sp>
      <p:sp>
        <p:nvSpPr>
          <p:cNvPr id="17" name="Rectangle 16"/>
          <p:cNvSpPr/>
          <p:nvPr>
            <p:custDataLst>
              <p:tags r:id="rId10"/>
            </p:custDataLst>
          </p:nvPr>
        </p:nvSpPr>
        <p:spPr>
          <a:xfrm>
            <a:off x="226080" y="4265467"/>
            <a:ext cx="1905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24242"/>
                </a:solidFill>
                <a:effectLst/>
                <a:uLnTx/>
                <a:uFillTx/>
                <a:latin typeface="Arial"/>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24242"/>
                </a:solidFill>
                <a:effectLst/>
                <a:uLnTx/>
                <a:uFillTx/>
                <a:latin typeface="Arial"/>
                <a:ea typeface="+mn-ea"/>
                <a:cs typeface="+mn-cs"/>
              </a:rPr>
              <a:t>Circuits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24242"/>
                </a:solidFill>
                <a:effectLst/>
                <a:uLnTx/>
                <a:uFillTx/>
                <a:latin typeface="Arial"/>
                <a:ea typeface="+mn-ea"/>
                <a:cs typeface="+mn-cs"/>
              </a:rPr>
              <a:t>Gates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24242"/>
                </a:solidFill>
                <a:effectLst/>
                <a:uLnTx/>
                <a:uFillTx/>
                <a:latin typeface="Arial"/>
                <a:ea typeface="+mn-ea"/>
                <a:cs typeface="+mn-cs"/>
              </a:rPr>
              <a:t>Transistors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24242"/>
                </a:solidFill>
                <a:effectLst/>
                <a:uLnTx/>
                <a:uFillTx/>
                <a:latin typeface="Arial"/>
                <a:ea typeface="+mn-ea"/>
                <a:cs typeface="+mn-cs"/>
              </a:rPr>
              <a:t>Silicon</a:t>
            </a:r>
          </a:p>
        </p:txBody>
      </p:sp>
      <p:sp>
        <p:nvSpPr>
          <p:cNvPr id="18" name="AutoShape 9"/>
          <p:cNvSpPr>
            <a:spLocks noChangeArrowheads="1"/>
          </p:cNvSpPr>
          <p:nvPr>
            <p:custDataLst>
              <p:tags r:id="rId11"/>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9" name="AutoShape 9"/>
          <p:cNvSpPr>
            <a:spLocks noChangeArrowheads="1"/>
          </p:cNvSpPr>
          <p:nvPr>
            <p:custDataLst>
              <p:tags r:id="rId12"/>
            </p:custDataLst>
          </p:nvPr>
        </p:nvSpPr>
        <p:spPr bwMode="auto">
          <a:xfrm>
            <a:off x="655484" y="4681571"/>
            <a:ext cx="1046189" cy="304800"/>
          </a:xfrm>
          <a:prstGeom prst="downArrow">
            <a:avLst>
              <a:gd name="adj1" fmla="val 40711"/>
              <a:gd name="adj2" fmla="val 684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2" name="AutoShape 9"/>
          <p:cNvSpPr>
            <a:spLocks noChangeArrowheads="1"/>
          </p:cNvSpPr>
          <p:nvPr>
            <p:custDataLst>
              <p:tags r:id="rId13"/>
            </p:custDataLst>
          </p:nvPr>
        </p:nvSpPr>
        <p:spPr bwMode="auto">
          <a:xfrm>
            <a:off x="880483" y="6331195"/>
            <a:ext cx="598661" cy="228600"/>
          </a:xfrm>
          <a:prstGeom prst="downArrow">
            <a:avLst>
              <a:gd name="adj1" fmla="val 43062"/>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3" name="AutoShape 9"/>
          <p:cNvSpPr>
            <a:spLocks noChangeArrowheads="1"/>
          </p:cNvSpPr>
          <p:nvPr>
            <p:custDataLst>
              <p:tags r:id="rId14"/>
            </p:custDataLst>
          </p:nvPr>
        </p:nvSpPr>
        <p:spPr bwMode="auto">
          <a:xfrm>
            <a:off x="731685" y="5277316"/>
            <a:ext cx="893789" cy="267984"/>
          </a:xfrm>
          <a:prstGeom prst="downArrow">
            <a:avLst>
              <a:gd name="adj1" fmla="val 51299"/>
              <a:gd name="adj2" fmla="val 611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4" name="AutoShape 9"/>
          <p:cNvSpPr>
            <a:spLocks noChangeArrowheads="1"/>
          </p:cNvSpPr>
          <p:nvPr>
            <p:custDataLst>
              <p:tags r:id="rId15"/>
            </p:custDataLst>
          </p:nvPr>
        </p:nvSpPr>
        <p:spPr bwMode="auto">
          <a:xfrm>
            <a:off x="781205" y="5836245"/>
            <a:ext cx="795864" cy="267984"/>
          </a:xfrm>
          <a:prstGeom prst="downArrow">
            <a:avLst>
              <a:gd name="adj1" fmla="val 62219"/>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41" name="Oval 40"/>
          <p:cNvSpPr/>
          <p:nvPr/>
        </p:nvSpPr>
        <p:spPr>
          <a:xfrm>
            <a:off x="228684" y="1546485"/>
            <a:ext cx="1912281" cy="16827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504220" y="1103284"/>
            <a:ext cx="3575018" cy="1631216"/>
          </a:xfrm>
          <a:prstGeom prst="rect">
            <a:avLst/>
          </a:prstGeom>
          <a:noFill/>
          <a:ln>
            <a:noFill/>
          </a:ln>
        </p:spPr>
        <p:txBody>
          <a:bodyPr wrap="none" rtlCol="0">
            <a:spAutoFit/>
          </a:bodyPr>
          <a:lstStyle/>
          <a:p>
            <a:r>
              <a:rPr lang="en-US" sz="2500" dirty="0" smtClean="0">
                <a:solidFill>
                  <a:schemeClr val="tx2"/>
                </a:solidFill>
                <a:latin typeface="Source Sans Pro" panose="020B0503030403020204"/>
              </a:rPr>
              <a:t>x0 = 0</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x0 + 10</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x5&lt;&lt;1 #x5 = x5 * 2</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x15 + 15</a:t>
            </a:r>
            <a:endParaRPr lang="en-US" sz="2500" dirty="0">
              <a:solidFill>
                <a:schemeClr val="tx2"/>
              </a:solidFill>
              <a:latin typeface="Source Sans Pro" panose="020B0503030403020204"/>
            </a:endParaRPr>
          </a:p>
        </p:txBody>
      </p:sp>
      <p:cxnSp>
        <p:nvCxnSpPr>
          <p:cNvPr id="51" name="Straight Arrow Connector 50"/>
          <p:cNvCxnSpPr/>
          <p:nvPr/>
        </p:nvCxnSpPr>
        <p:spPr>
          <a:xfrm flipH="1">
            <a:off x="4673943" y="1827166"/>
            <a:ext cx="733218" cy="384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445343" y="2121509"/>
            <a:ext cx="10668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164311" y="2457449"/>
            <a:ext cx="347832" cy="9893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164311" y="1961807"/>
            <a:ext cx="347832" cy="2601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935711" y="2237583"/>
            <a:ext cx="576432" cy="610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3008444" y="4729101"/>
            <a:ext cx="2552700" cy="142102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1505952" y="4749210"/>
            <a:ext cx="1502492" cy="4103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009714" y="3415965"/>
            <a:ext cx="6402766" cy="1269417"/>
            <a:chOff x="2013609" y="3733800"/>
            <a:chExt cx="6368391" cy="1557808"/>
          </a:xfrm>
        </p:grpSpPr>
        <p:sp>
          <p:nvSpPr>
            <p:cNvPr id="59" name="TextBox 58"/>
            <p:cNvSpPr txBox="1"/>
            <p:nvPr/>
          </p:nvSpPr>
          <p:spPr>
            <a:xfrm>
              <a:off x="2190399" y="4800600"/>
              <a:ext cx="6191601" cy="491008"/>
            </a:xfrm>
            <a:prstGeom prst="rect">
              <a:avLst/>
            </a:prstGeom>
            <a:noFill/>
            <a:ln>
              <a:noFill/>
            </a:ln>
          </p:spPr>
          <p:txBody>
            <a:bodyPr wrap="square" rtlCol="0">
              <a:spAutoFit/>
            </a:bodyPr>
            <a:lstStyle/>
            <a:p>
              <a:r>
                <a:rPr lang="en-US" sz="2000" dirty="0" smtClean="0">
                  <a:solidFill>
                    <a:schemeClr val="accent1"/>
                  </a:solidFill>
                  <a:latin typeface="Source Sans Pro" panose="020B0503030403020204"/>
                </a:rPr>
                <a:t>op = r-type               x5    </a:t>
              </a:r>
              <a:r>
                <a:rPr lang="en-US" sz="2000" dirty="0" err="1" smtClean="0">
                  <a:solidFill>
                    <a:schemeClr val="accent1"/>
                  </a:solidFill>
                  <a:latin typeface="Source Sans Pro" panose="020B0503030403020204"/>
                </a:rPr>
                <a:t>shamt</a:t>
              </a:r>
              <a:r>
                <a:rPr lang="en-US" sz="2000" dirty="0" smtClean="0">
                  <a:solidFill>
                    <a:schemeClr val="accent1"/>
                  </a:solidFill>
                  <a:latin typeface="Source Sans Pro" panose="020B0503030403020204"/>
                </a:rPr>
                <a:t>=1     x5      </a:t>
              </a:r>
              <a:r>
                <a:rPr lang="en-US" sz="2000" dirty="0" err="1" smtClean="0">
                  <a:solidFill>
                    <a:schemeClr val="accent1"/>
                  </a:solidFill>
                  <a:latin typeface="Source Sans Pro" panose="020B0503030403020204"/>
                </a:rPr>
                <a:t>func</a:t>
              </a:r>
              <a:r>
                <a:rPr lang="en-US" sz="2000" dirty="0" smtClean="0">
                  <a:solidFill>
                    <a:schemeClr val="accent1"/>
                  </a:solidFill>
                  <a:latin typeface="Source Sans Pro" panose="020B0503030403020204"/>
                </a:rPr>
                <a:t>=</a:t>
              </a:r>
              <a:r>
                <a:rPr lang="en-US" sz="2000" dirty="0" err="1" smtClean="0">
                  <a:solidFill>
                    <a:schemeClr val="accent1"/>
                  </a:solidFill>
                  <a:latin typeface="Source Sans Pro" panose="020B0503030403020204"/>
                </a:rPr>
                <a:t>sll</a:t>
              </a:r>
              <a:endParaRPr lang="en-US" sz="2000" dirty="0">
                <a:solidFill>
                  <a:schemeClr val="accent1"/>
                </a:solidFill>
                <a:latin typeface="Source Sans Pro" panose="020B0503030403020204"/>
              </a:endParaRPr>
            </a:p>
          </p:txBody>
        </p:sp>
        <p:cxnSp>
          <p:nvCxnSpPr>
            <p:cNvPr id="60" name="Straight Arrow Connector 59"/>
            <p:cNvCxnSpPr/>
            <p:nvPr/>
          </p:nvCxnSpPr>
          <p:spPr>
            <a:xfrm flipV="1">
              <a:off x="64770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5626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3" name="Freeform 62"/>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4" name="Freeform 63"/>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grpSp>
      <p:sp>
        <p:nvSpPr>
          <p:cNvPr id="84" name="Text Box 7">
            <a:extLst>
              <a:ext uri="{FF2B5EF4-FFF2-40B4-BE49-F238E27FC236}">
                <a16:creationId xmlns:a16="http://schemas.microsoft.com/office/drawing/2014/main" id="{0F0D8A03-4AEF-C54A-90BB-20C15D4DFF30}"/>
              </a:ext>
            </a:extLst>
          </p:cNvPr>
          <p:cNvSpPr txBox="1">
            <a:spLocks noChangeArrowheads="1"/>
          </p:cNvSpPr>
          <p:nvPr>
            <p:custDataLst>
              <p:tags r:id="rId16"/>
            </p:custDataLst>
          </p:nvPr>
        </p:nvSpPr>
        <p:spPr bwMode="auto">
          <a:xfrm>
            <a:off x="2303625" y="2917049"/>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00000000001000101000001010000000</a:t>
            </a:r>
            <a:endParaRPr lang="en-US" sz="2500" dirty="0">
              <a:solidFill>
                <a:schemeClr val="accent1"/>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00000000111100101000001010010011</a:t>
            </a:r>
          </a:p>
        </p:txBody>
      </p:sp>
      <p:sp>
        <p:nvSpPr>
          <p:cNvPr id="99" name="TextBox 98">
            <a:extLst>
              <a:ext uri="{FF2B5EF4-FFF2-40B4-BE49-F238E27FC236}">
                <a16:creationId xmlns:a16="http://schemas.microsoft.com/office/drawing/2014/main" id="{A8125717-41D8-534C-816A-996A6A7F4FAF}"/>
              </a:ext>
            </a:extLst>
          </p:cNvPr>
          <p:cNvSpPr txBox="1"/>
          <p:nvPr/>
        </p:nvSpPr>
        <p:spPr>
          <a:xfrm>
            <a:off x="2481363" y="2682362"/>
            <a:ext cx="6321125" cy="369332"/>
          </a:xfrm>
          <a:prstGeom prst="rect">
            <a:avLst/>
          </a:prstGeom>
          <a:noFill/>
        </p:spPr>
        <p:txBody>
          <a:bodyPr wrap="square" rtlCol="0">
            <a:spAutoFit/>
          </a:bodyPr>
          <a:lstStyle/>
          <a:p>
            <a:r>
              <a:rPr lang="en-US" sz="1800" dirty="0" smtClean="0">
                <a:solidFill>
                  <a:srgbClr val="000000"/>
                </a:solidFill>
                <a:latin typeface="+mj-lt"/>
              </a:rPr>
              <a:t>10                              r0                  </a:t>
            </a:r>
            <a:r>
              <a:rPr lang="en-US" sz="1800" dirty="0">
                <a:solidFill>
                  <a:srgbClr val="000000"/>
                </a:solidFill>
                <a:latin typeface="+mj-lt"/>
              </a:rPr>
              <a:t>r5 </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0" name="TextBox 99">
            <a:extLst>
              <a:ext uri="{FF2B5EF4-FFF2-40B4-BE49-F238E27FC236}">
                <a16:creationId xmlns:a16="http://schemas.microsoft.com/office/drawing/2014/main" id="{770732CF-C6F4-CA4E-B89D-73EC42C9A0A4}"/>
              </a:ext>
            </a:extLst>
          </p:cNvPr>
          <p:cNvSpPr txBox="1"/>
          <p:nvPr/>
        </p:nvSpPr>
        <p:spPr>
          <a:xfrm>
            <a:off x="2456313" y="3964030"/>
            <a:ext cx="5997081" cy="369332"/>
          </a:xfrm>
          <a:prstGeom prst="rect">
            <a:avLst/>
          </a:prstGeom>
          <a:noFill/>
        </p:spPr>
        <p:txBody>
          <a:bodyPr wrap="square" rtlCol="0">
            <a:spAutoFit/>
          </a:bodyPr>
          <a:lstStyle/>
          <a:p>
            <a:r>
              <a:rPr lang="en-US" sz="1800" dirty="0" smtClean="0">
                <a:solidFill>
                  <a:srgbClr val="000000"/>
                </a:solidFill>
                <a:latin typeface="+mj-lt"/>
              </a:rPr>
              <a:t>15                               r5                 </a:t>
            </a:r>
            <a:r>
              <a:rPr lang="en-US" sz="1800" dirty="0" err="1" smtClean="0">
                <a:solidFill>
                  <a:srgbClr val="000000"/>
                </a:solidFill>
                <a:latin typeface="+mj-lt"/>
              </a:rPr>
              <a:t>r5</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1" name="Rectangle 100"/>
          <p:cNvSpPr/>
          <p:nvPr/>
        </p:nvSpPr>
        <p:spPr>
          <a:xfrm>
            <a:off x="2303626" y="3027463"/>
            <a:ext cx="2212924" cy="258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303626" y="3690513"/>
            <a:ext cx="2212924" cy="26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16550" y="302293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890025" y="302767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719302" y="302767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358849" y="303242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534040" y="369998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907515" y="370472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736792" y="370472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376339" y="370947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3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 grpId="0"/>
      <p:bldP spid="8" grpId="0"/>
      <p:bldP spid="10" grpId="0" animBg="1"/>
      <p:bldP spid="12" grpId="0"/>
      <p:bldP spid="15" grpId="0"/>
      <p:bldP spid="16" grpId="0" animBg="1"/>
      <p:bldP spid="17" grpId="0"/>
      <p:bldP spid="18" grpId="0" animBg="1"/>
      <p:bldP spid="19" grpId="0" animBg="1"/>
      <p:bldP spid="22" grpId="0" animBg="1"/>
      <p:bldP spid="23" grpId="0" animBg="1"/>
      <p:bldP spid="24" grpId="0" animBg="1"/>
      <p:bldP spid="41" grpId="0" animBg="1"/>
      <p:bldP spid="50" grpId="0"/>
      <p:bldP spid="69" grpId="0" animBg="1"/>
      <p:bldP spid="84" grpId="0"/>
      <p:bldP spid="99" grpId="0"/>
      <p:bldP spid="100"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30</a:t>
            </a:fld>
            <a:endParaRPr lang="en-US"/>
          </a:p>
        </p:txBody>
      </p:sp>
      <p:sp>
        <p:nvSpPr>
          <p:cNvPr id="6" name="Rectangle 4"/>
          <p:cNvSpPr>
            <a:spLocks noChangeArrowheads="1"/>
          </p:cNvSpPr>
          <p:nvPr/>
        </p:nvSpPr>
        <p:spPr bwMode="auto">
          <a:xfrm>
            <a:off x="6765204" y="1077912"/>
            <a:ext cx="2133600" cy="4876800"/>
          </a:xfrm>
          <a:prstGeom prst="rect">
            <a:avLst/>
          </a:prstGeom>
          <a:noFill/>
          <a:ln w="9525">
            <a:solidFill>
              <a:schemeClr val="accent1"/>
            </a:solidFill>
            <a:miter lim="800000"/>
            <a:headEnd/>
            <a:tailEnd/>
          </a:ln>
          <a:effectLst/>
          <a:extLst/>
        </p:spPr>
        <p:txBody>
          <a:bodyPr wrap="none" anchor="ctr"/>
          <a:lstStyle/>
          <a:p>
            <a:endParaRPr lang="en-US"/>
          </a:p>
        </p:txBody>
      </p:sp>
      <p:sp>
        <p:nvSpPr>
          <p:cNvPr id="7" name="Rectangle 7"/>
          <p:cNvSpPr>
            <a:spLocks noChangeArrowheads="1"/>
          </p:cNvSpPr>
          <p:nvPr/>
        </p:nvSpPr>
        <p:spPr bwMode="auto">
          <a:xfrm>
            <a:off x="6765204" y="22209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after1</a:t>
            </a:r>
            <a:endParaRPr lang="en-US" sz="2000" dirty="0">
              <a:solidFill>
                <a:schemeClr val="tx2"/>
              </a:solidFill>
              <a:latin typeface="Source Sans Pro" panose="020B0503030403020204"/>
            </a:endParaRPr>
          </a:p>
        </p:txBody>
      </p:sp>
      <p:sp>
        <p:nvSpPr>
          <p:cNvPr id="8" name="Text Box 11"/>
          <p:cNvSpPr txBox="1">
            <a:spLocks noChangeArrowheads="1"/>
          </p:cNvSpPr>
          <p:nvPr/>
        </p:nvSpPr>
        <p:spPr bwMode="auto">
          <a:xfrm>
            <a:off x="5713428" y="685800"/>
            <a:ext cx="1309974"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high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9" name="Text Box 12"/>
          <p:cNvSpPr txBox="1">
            <a:spLocks noChangeArrowheads="1"/>
          </p:cNvSpPr>
          <p:nvPr/>
        </p:nvSpPr>
        <p:spPr bwMode="auto">
          <a:xfrm>
            <a:off x="5634022" y="5654869"/>
            <a:ext cx="1210588" cy="40011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panose="020B0503030403020204"/>
              </a:rPr>
              <a:t>low </a:t>
            </a:r>
            <a:r>
              <a:rPr lang="en-US" sz="2000" dirty="0" err="1">
                <a:solidFill>
                  <a:schemeClr val="tx2"/>
                </a:solidFill>
                <a:latin typeface="Source Sans Pro" panose="020B0503030403020204"/>
              </a:rPr>
              <a:t>mem</a:t>
            </a:r>
            <a:endParaRPr lang="en-US" sz="2000" dirty="0">
              <a:solidFill>
                <a:schemeClr val="tx2"/>
              </a:solidFill>
              <a:latin typeface="Source Sans Pro" panose="020B0503030403020204"/>
            </a:endParaRPr>
          </a:p>
        </p:txBody>
      </p:sp>
      <p:sp>
        <p:nvSpPr>
          <p:cNvPr id="13" name="Rectangle 9"/>
          <p:cNvSpPr>
            <a:spLocks noChangeArrowheads="1"/>
          </p:cNvSpPr>
          <p:nvPr/>
        </p:nvSpPr>
        <p:spPr bwMode="auto">
          <a:xfrm>
            <a:off x="6765204" y="27543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5" name="Text Box 6"/>
          <p:cNvSpPr txBox="1">
            <a:spLocks noChangeArrowheads="1"/>
          </p:cNvSpPr>
          <p:nvPr/>
        </p:nvSpPr>
        <p:spPr bwMode="auto">
          <a:xfrm>
            <a:off x="6215179" y="4325657"/>
            <a:ext cx="464127"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16" name="Line 5"/>
          <p:cNvSpPr>
            <a:spLocks noChangeShapeType="1"/>
          </p:cNvSpPr>
          <p:nvPr/>
        </p:nvSpPr>
        <p:spPr bwMode="auto">
          <a:xfrm>
            <a:off x="6291379" y="4188505"/>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9"/>
          <p:cNvSpPr>
            <a:spLocks noChangeArrowheads="1"/>
          </p:cNvSpPr>
          <p:nvPr/>
        </p:nvSpPr>
        <p:spPr bwMode="auto">
          <a:xfrm>
            <a:off x="6765204" y="3287712"/>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18" name="Rectangle 9"/>
          <p:cNvSpPr>
            <a:spLocks noChangeArrowheads="1"/>
          </p:cNvSpPr>
          <p:nvPr/>
        </p:nvSpPr>
        <p:spPr bwMode="auto">
          <a:xfrm>
            <a:off x="6765204" y="3820236"/>
            <a:ext cx="2133600" cy="533400"/>
          </a:xfrm>
          <a:prstGeom prst="rect">
            <a:avLst/>
          </a:prstGeom>
          <a:noFill/>
          <a:ln w="9525">
            <a:solidFill>
              <a:schemeClr val="accent1"/>
            </a:solidFill>
            <a:miter lim="800000"/>
            <a:headEnd/>
            <a:tailEnd/>
          </a:ln>
          <a:effectLst/>
          <a:extLst/>
        </p:spPr>
        <p:txBody>
          <a:bodyPr wrap="none" anchor="ctr"/>
          <a:lstStyle/>
          <a:p>
            <a:pPr algn="ctr"/>
            <a:r>
              <a:rPr lang="en-US" sz="2000" dirty="0" smtClean="0">
                <a:solidFill>
                  <a:schemeClr val="tx2"/>
                </a:solidFill>
                <a:latin typeface="Source Sans Pro" panose="020B0503030403020204"/>
              </a:rPr>
              <a:t>after2</a:t>
            </a:r>
            <a:endParaRPr lang="en-US" sz="2000" dirty="0">
              <a:solidFill>
                <a:schemeClr val="tx2"/>
              </a:solidFill>
              <a:latin typeface="Source Sans Pro" panose="020B0503030403020204"/>
            </a:endParaRPr>
          </a:p>
        </p:txBody>
      </p:sp>
      <p:sp>
        <p:nvSpPr>
          <p:cNvPr id="20" name="Text Box 6"/>
          <p:cNvSpPr txBox="1">
            <a:spLocks noChangeArrowheads="1"/>
          </p:cNvSpPr>
          <p:nvPr/>
        </p:nvSpPr>
        <p:spPr bwMode="auto">
          <a:xfrm>
            <a:off x="6215179" y="3635996"/>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21" name="Line 5"/>
          <p:cNvSpPr>
            <a:spLocks noChangeShapeType="1"/>
          </p:cNvSpPr>
          <p:nvPr/>
        </p:nvSpPr>
        <p:spPr bwMode="auto">
          <a:xfrm>
            <a:off x="6291379" y="3554412"/>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6"/>
          <p:cNvSpPr txBox="1">
            <a:spLocks noChangeArrowheads="1"/>
          </p:cNvSpPr>
          <p:nvPr/>
        </p:nvSpPr>
        <p:spPr bwMode="auto">
          <a:xfrm>
            <a:off x="6215179" y="3059668"/>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23" name="Line 5"/>
          <p:cNvSpPr>
            <a:spLocks noChangeShapeType="1"/>
          </p:cNvSpPr>
          <p:nvPr/>
        </p:nvSpPr>
        <p:spPr bwMode="auto">
          <a:xfrm>
            <a:off x="6291379" y="3074430"/>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7"/>
          <p:cNvSpPr>
            <a:spLocks noChangeArrowheads="1"/>
          </p:cNvSpPr>
          <p:nvPr/>
        </p:nvSpPr>
        <p:spPr bwMode="auto">
          <a:xfrm>
            <a:off x="228600" y="6282910"/>
            <a:ext cx="8077200" cy="439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tx2"/>
                </a:solidFill>
                <a:latin typeface="Source Sans Pro" panose="020B0503030403020204"/>
              </a:rPr>
              <a:t>Stack used to save and restore contents of x</a:t>
            </a:r>
            <a:r>
              <a:rPr lang="en-GB" sz="2800" dirty="0" smtClean="0">
                <a:solidFill>
                  <a:schemeClr val="tx2"/>
                </a:solidFill>
                <a:latin typeface="Source Sans Pro" panose="020B0503030403020204"/>
              </a:rPr>
              <a:t>1</a:t>
            </a:r>
            <a:endParaRPr lang="en-GB" sz="2800" dirty="0">
              <a:solidFill>
                <a:schemeClr val="tx2"/>
              </a:solidFill>
              <a:latin typeface="Source Sans Pro" panose="020B0503030403020204"/>
            </a:endParaRPr>
          </a:p>
        </p:txBody>
      </p:sp>
      <p:sp>
        <p:nvSpPr>
          <p:cNvPr id="25" name="Rectangle 4"/>
          <p:cNvSpPr>
            <a:spLocks noChangeArrowheads="1"/>
          </p:cNvSpPr>
          <p:nvPr/>
        </p:nvSpPr>
        <p:spPr bwMode="auto">
          <a:xfrm>
            <a:off x="228600" y="1600200"/>
            <a:ext cx="2461700" cy="3810000"/>
          </a:xfrm>
          <a:prstGeom prst="rect">
            <a:avLst/>
          </a:prstGeom>
          <a:noFill/>
          <a:ln w="9525">
            <a:solidFill>
              <a:schemeClr val="tx2"/>
            </a:solidFill>
            <a:miter lim="800000"/>
            <a:headEnd/>
            <a:tailEnd/>
          </a:ln>
          <a:effectLst/>
          <a:extLst/>
        </p:spPr>
        <p:txBody>
          <a:bodyPr wrap="none" anchor="t"/>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jal</a:t>
            </a:r>
            <a:r>
              <a:rPr lang="en-US" sz="2400" dirty="0" smtClean="0">
                <a:solidFill>
                  <a:schemeClr val="tx2"/>
                </a:solidFill>
                <a:latin typeface="Source Sans Pro" panose="020B0503030403020204"/>
              </a:rPr>
              <a:t>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accent1"/>
                </a:solidFill>
                <a:latin typeface="Source Sans Pro" panose="020B0503030403020204"/>
              </a:rPr>
              <a:t>a</a:t>
            </a:r>
            <a:r>
              <a:rPr lang="en-US" sz="2400" dirty="0" smtClean="0">
                <a:solidFill>
                  <a:schemeClr val="accent1"/>
                </a:solidFill>
                <a:latin typeface="Source Sans Pro" panose="020B0503030403020204"/>
              </a:rPr>
              <a:t>fter1</a:t>
            </a:r>
            <a:r>
              <a:rPr lang="en-US" sz="2400" dirty="0">
                <a:solidFill>
                  <a:schemeClr val="accent1"/>
                </a:solidFill>
                <a:latin typeface="Source Sans Pro" panose="020B0503030403020204"/>
              </a:rPr>
              <a:t>:</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add </a:t>
            </a:r>
            <a:r>
              <a:rPr lang="en-US" dirty="0" smtClean="0">
                <a:solidFill>
                  <a:schemeClr val="tx2"/>
                </a:solidFill>
                <a:latin typeface="Source Sans Pro" panose="020B0503030403020204"/>
              </a:rPr>
              <a:t>x</a:t>
            </a:r>
            <a:r>
              <a:rPr lang="en-US" sz="2400" dirty="0" smtClean="0">
                <a:solidFill>
                  <a:schemeClr val="tx2"/>
                </a:solidFill>
                <a:latin typeface="Source Sans Pro" panose="020B0503030403020204"/>
              </a:rPr>
              <a:t>1,x2,x3</a:t>
            </a:r>
            <a:endParaRPr lang="en-US" sz="2400" dirty="0">
              <a:solidFill>
                <a:schemeClr val="tx2"/>
              </a:solidFill>
              <a:latin typeface="Source Sans Pro" panose="020B0503030403020204"/>
            </a:endParaRPr>
          </a:p>
          <a:p>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a:p>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p:txBody>
      </p:sp>
      <p:sp>
        <p:nvSpPr>
          <p:cNvPr id="26" name="Rectangle 5"/>
          <p:cNvSpPr>
            <a:spLocks noChangeArrowheads="1"/>
          </p:cNvSpPr>
          <p:nvPr/>
        </p:nvSpPr>
        <p:spPr bwMode="auto">
          <a:xfrm>
            <a:off x="3028767" y="1600200"/>
            <a:ext cx="3067233" cy="3810000"/>
          </a:xfrm>
          <a:prstGeom prst="rect">
            <a:avLst/>
          </a:prstGeom>
          <a:noFill/>
          <a:ln w="9525">
            <a:solidFill>
              <a:schemeClr val="tx2"/>
            </a:solidFill>
            <a:miter lim="800000"/>
            <a:headEnd/>
            <a:tailEnd/>
          </a:ln>
          <a:effectLst/>
          <a:extLst/>
        </p:spPr>
        <p:txBody>
          <a:bodyPr wrap="none" bIns="0" anchor="t"/>
          <a:lstStyle/>
          <a:p>
            <a:r>
              <a:rPr lang="en-US" sz="2400" dirty="0" err="1" smtClean="0">
                <a:solidFill>
                  <a:schemeClr val="tx2"/>
                </a:solidFill>
                <a:latin typeface="Source Sans Pro" panose="020B0503030403020204"/>
              </a:rPr>
              <a:t>myfn</a:t>
            </a:r>
            <a:r>
              <a:rPr lang="en-US" sz="2400" dirty="0" smtClean="0">
                <a:solidFill>
                  <a:schemeClr val="tx2"/>
                </a:solidFill>
                <a:latin typeface="Source Sans Pro" panose="020B0503030403020204"/>
              </a:rPr>
              <a:t>:</a:t>
            </a:r>
          </a:p>
          <a:p>
            <a:r>
              <a:rPr lang="en-US" sz="2400" dirty="0" smtClean="0">
                <a:solidFill>
                  <a:schemeClr val="tx2"/>
                </a:solidFill>
                <a:latin typeface="Source Sans Pro" panose="020B0503030403020204"/>
              </a:rPr>
              <a:t>        </a:t>
            </a:r>
            <a:r>
              <a:rPr lang="pl-PL" sz="2400" dirty="0" smtClean="0">
                <a:solidFill>
                  <a:schemeClr val="accent6"/>
                </a:solidFill>
                <a:latin typeface="Arial" charset="0"/>
              </a:rPr>
              <a:t>addi sp,sp</a:t>
            </a:r>
            <a:r>
              <a:rPr lang="pl-PL" sz="2400" dirty="0">
                <a:solidFill>
                  <a:schemeClr val="accent6"/>
                </a:solidFill>
                <a:latin typeface="Arial" charset="0"/>
              </a:rPr>
              <a:t>,-4</a:t>
            </a:r>
          </a:p>
          <a:p>
            <a:r>
              <a:rPr lang="pl-PL" sz="2400" dirty="0">
                <a:solidFill>
                  <a:schemeClr val="accent6"/>
                </a:solidFill>
                <a:latin typeface="Arial" charset="0"/>
              </a:rPr>
              <a:t>  </a:t>
            </a:r>
            <a:r>
              <a:rPr lang="en-US" sz="2400" dirty="0" smtClean="0">
                <a:solidFill>
                  <a:schemeClr val="accent6"/>
                </a:solidFill>
                <a:latin typeface="Source Sans Pro" panose="020B0503030403020204"/>
              </a:rPr>
              <a:t>      </a:t>
            </a:r>
            <a:r>
              <a:rPr lang="pl-PL" sz="2400" dirty="0" smtClean="0">
                <a:solidFill>
                  <a:schemeClr val="accent6"/>
                </a:solidFill>
                <a:latin typeface="Arial" charset="0"/>
              </a:rPr>
              <a:t>sw </a:t>
            </a:r>
            <a:r>
              <a:rPr lang="en-US" dirty="0">
                <a:solidFill>
                  <a:schemeClr val="accent6"/>
                </a:solidFill>
                <a:latin typeface="Arial" charset="0"/>
              </a:rPr>
              <a:t>x</a:t>
            </a:r>
            <a:r>
              <a:rPr lang="pl-PL" sz="2400" dirty="0" smtClean="0">
                <a:solidFill>
                  <a:schemeClr val="accent6"/>
                </a:solidFill>
                <a:latin typeface="Arial" charset="0"/>
              </a:rPr>
              <a:t>1</a:t>
            </a:r>
            <a:r>
              <a:rPr lang="pl-PL" sz="2400" dirty="0">
                <a:solidFill>
                  <a:schemeClr val="accent6"/>
                </a:solidFill>
                <a:latin typeface="Arial" charset="0"/>
              </a:rPr>
              <a:t>, </a:t>
            </a:r>
            <a:r>
              <a:rPr lang="pl-PL" sz="2400" dirty="0" smtClean="0">
                <a:solidFill>
                  <a:schemeClr val="accent6"/>
                </a:solidFill>
                <a:latin typeface="Arial" charset="0"/>
              </a:rPr>
              <a:t>0(sp)</a:t>
            </a:r>
            <a:endParaRPr lang="en-US" sz="2400" dirty="0">
              <a:solidFill>
                <a:schemeClr val="accent6"/>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if (</a:t>
            </a:r>
            <a:r>
              <a:rPr lang="en-US" sz="2400" i="1" dirty="0" smtClean="0">
                <a:solidFill>
                  <a:schemeClr val="tx2"/>
                </a:solidFill>
                <a:latin typeface="Source Sans Pro" panose="020B0503030403020204"/>
              </a:rPr>
              <a:t>test</a:t>
            </a:r>
            <a:r>
              <a:rPr lang="en-US" sz="2400" dirty="0" smtClean="0">
                <a:solidFill>
                  <a:schemeClr val="tx2"/>
                </a:solidFill>
                <a:latin typeface="Source Sans Pro" panose="020B0503030403020204"/>
              </a:rPr>
              <a:t>)</a:t>
            </a:r>
          </a:p>
          <a:p>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jal</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smtClean="0">
              <a:solidFill>
                <a:schemeClr val="tx2"/>
              </a:solidFill>
              <a:latin typeface="Source Sans Pro" panose="020B0503030403020204"/>
            </a:endParaRPr>
          </a:p>
          <a:p>
            <a:r>
              <a:rPr lang="en-US" sz="2400" dirty="0" smtClean="0">
                <a:solidFill>
                  <a:srgbClr val="FF2F92"/>
                </a:solidFill>
                <a:latin typeface="Source Sans Pro" panose="020B0503030403020204"/>
              </a:rPr>
              <a:t>after2:</a:t>
            </a:r>
            <a:endParaRPr lang="en-US" sz="2400" dirty="0">
              <a:solidFill>
                <a:srgbClr val="FF2F92"/>
              </a:solidFill>
              <a:latin typeface="Source Sans Pro" panose="020B0503030403020204"/>
            </a:endParaRPr>
          </a:p>
          <a:p>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err="1" smtClean="0">
                <a:solidFill>
                  <a:schemeClr val="accent6"/>
                </a:solidFill>
                <a:latin typeface="Source Sans Pro" panose="020B0503030403020204"/>
              </a:rPr>
              <a:t>lw</a:t>
            </a:r>
            <a:r>
              <a:rPr lang="en-US" sz="2400" dirty="0" smtClean="0">
                <a:solidFill>
                  <a:schemeClr val="accent6"/>
                </a:solidFill>
                <a:latin typeface="Source Sans Pro" panose="020B0503030403020204"/>
              </a:rPr>
              <a:t> </a:t>
            </a:r>
            <a:r>
              <a:rPr lang="en-US" dirty="0">
                <a:solidFill>
                  <a:schemeClr val="accent6"/>
                </a:solidFill>
                <a:latin typeface="Source Sans Pro" panose="020B0503030403020204"/>
              </a:rPr>
              <a:t>x</a:t>
            </a:r>
            <a:r>
              <a:rPr lang="en-US" sz="2400" dirty="0" smtClean="0">
                <a:solidFill>
                  <a:schemeClr val="accent6"/>
                </a:solidFill>
                <a:latin typeface="Source Sans Pro" panose="020B0503030403020204"/>
              </a:rPr>
              <a:t>1</a:t>
            </a:r>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0(</a:t>
            </a:r>
            <a:r>
              <a:rPr lang="en-US" sz="2400" dirty="0" err="1" smtClean="0">
                <a:solidFill>
                  <a:schemeClr val="accent6"/>
                </a:solidFill>
                <a:latin typeface="Source Sans Pro" panose="020B0503030403020204"/>
              </a:rPr>
              <a:t>sp</a:t>
            </a:r>
            <a:r>
              <a:rPr lang="en-US" sz="2400" dirty="0">
                <a:solidFill>
                  <a:schemeClr val="accent6"/>
                </a:solidFill>
                <a:latin typeface="Source Sans Pro" panose="020B0503030403020204"/>
              </a:rPr>
              <a:t>)</a:t>
            </a:r>
          </a:p>
          <a:p>
            <a:r>
              <a:rPr lang="en-US" sz="2400" dirty="0">
                <a:solidFill>
                  <a:schemeClr val="accent6"/>
                </a:solidFill>
                <a:latin typeface="Source Sans Pro" panose="020B0503030403020204"/>
              </a:rPr>
              <a:t>  </a:t>
            </a:r>
            <a:r>
              <a:rPr lang="en-US" sz="2400" dirty="0" smtClean="0">
                <a:solidFill>
                  <a:schemeClr val="accent6"/>
                </a:solidFill>
                <a:latin typeface="Source Sans Pro" panose="020B0503030403020204"/>
              </a:rPr>
              <a:t>      </a:t>
            </a:r>
            <a:r>
              <a:rPr lang="en-US" sz="2400" dirty="0" err="1" smtClean="0">
                <a:solidFill>
                  <a:schemeClr val="accent6"/>
                </a:solidFill>
                <a:latin typeface="Source Sans Pro" panose="020B0503030403020204"/>
              </a:rPr>
              <a:t>addi</a:t>
            </a:r>
            <a:r>
              <a:rPr lang="en-US" sz="2400" dirty="0" smtClean="0">
                <a:solidFill>
                  <a:schemeClr val="accent6"/>
                </a:solidFill>
                <a:latin typeface="Source Sans Pro" panose="020B0503030403020204"/>
              </a:rPr>
              <a:t> sp,sp,4</a:t>
            </a:r>
            <a:endParaRPr lang="en-US" sz="2400" dirty="0">
              <a:solidFill>
                <a:schemeClr val="accent6"/>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dirty="0">
                <a:solidFill>
                  <a:schemeClr val="tx2"/>
                </a:solidFill>
                <a:latin typeface="Source Sans Pro" panose="020B0503030403020204"/>
              </a:rPr>
              <a:t> </a:t>
            </a:r>
            <a:r>
              <a:rPr lang="en-US" dirty="0" smtClean="0">
                <a:solidFill>
                  <a:schemeClr val="tx2"/>
                </a:solidFill>
                <a:latin typeface="Source Sans Pro" panose="020B0503030403020204"/>
              </a:rPr>
              <a:t>x1</a:t>
            </a:r>
            <a:endParaRPr lang="en-US" sz="2400" dirty="0" smtClean="0">
              <a:solidFill>
                <a:schemeClr val="tx2"/>
              </a:solidFill>
              <a:latin typeface="Source Sans Pro" panose="020B0503030403020204"/>
            </a:endParaRPr>
          </a:p>
          <a:p>
            <a:endParaRPr lang="en-US" sz="2400" dirty="0">
              <a:solidFill>
                <a:schemeClr val="tx2"/>
              </a:solidFill>
              <a:latin typeface="Source Sans Pro" panose="020B0503030403020204"/>
            </a:endParaRPr>
          </a:p>
        </p:txBody>
      </p:sp>
      <p:grpSp>
        <p:nvGrpSpPr>
          <p:cNvPr id="27" name="Group 26"/>
          <p:cNvGrpSpPr/>
          <p:nvPr/>
        </p:nvGrpSpPr>
        <p:grpSpPr>
          <a:xfrm>
            <a:off x="3927972" y="1226058"/>
            <a:ext cx="2537294" cy="1431699"/>
            <a:chOff x="5070972" y="1226058"/>
            <a:chExt cx="2537294" cy="1431699"/>
          </a:xfrm>
        </p:grpSpPr>
        <p:sp>
          <p:nvSpPr>
            <p:cNvPr id="28"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30" name="Freeform 6"/>
          <p:cNvSpPr>
            <a:spLocks/>
          </p:cNvSpPr>
          <p:nvPr/>
        </p:nvSpPr>
        <p:spPr bwMode="auto">
          <a:xfrm>
            <a:off x="1219201" y="1541200"/>
            <a:ext cx="1809566"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2"/>
          <p:cNvSpPr>
            <a:spLocks noGrp="1" noChangeArrowheads="1"/>
          </p:cNvSpPr>
          <p:nvPr>
            <p:ph type="title"/>
          </p:nvPr>
        </p:nvSpPr>
        <p:spPr>
          <a:xfrm>
            <a:off x="228600" y="152400"/>
            <a:ext cx="8686800" cy="533400"/>
          </a:xfrm>
        </p:spPr>
        <p:txBody>
          <a:bodyPr>
            <a:normAutofit fontScale="90000"/>
          </a:bodyPr>
          <a:lstStyle/>
          <a:p>
            <a:r>
              <a:rPr lang="en-US" dirty="0" smtClean="0"/>
              <a:t>Need a “Call Stack”</a:t>
            </a:r>
            <a:endParaRPr lang="en-US" dirty="0"/>
          </a:p>
        </p:txBody>
      </p:sp>
      <p:sp>
        <p:nvSpPr>
          <p:cNvPr id="32" name="Text Box 6"/>
          <p:cNvSpPr txBox="1">
            <a:spLocks noChangeArrowheads="1"/>
          </p:cNvSpPr>
          <p:nvPr/>
        </p:nvSpPr>
        <p:spPr bwMode="auto">
          <a:xfrm>
            <a:off x="6212750" y="2495459"/>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6"/>
                </a:solidFill>
                <a:latin typeface="Source Sans Pro" panose="020B0503030403020204"/>
              </a:rPr>
              <a:t>sp</a:t>
            </a:r>
            <a:endParaRPr lang="en-US" sz="2000" dirty="0">
              <a:solidFill>
                <a:schemeClr val="accent6"/>
              </a:solidFill>
              <a:latin typeface="Source Sans Pro" panose="020B0503030403020204"/>
            </a:endParaRPr>
          </a:p>
        </p:txBody>
      </p:sp>
      <p:sp>
        <p:nvSpPr>
          <p:cNvPr id="33" name="Line 5"/>
          <p:cNvSpPr>
            <a:spLocks noChangeShapeType="1"/>
          </p:cNvSpPr>
          <p:nvPr/>
        </p:nvSpPr>
        <p:spPr bwMode="auto">
          <a:xfrm>
            <a:off x="6288950" y="2510221"/>
            <a:ext cx="45720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738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17" grpId="0" animBg="1"/>
      <p:bldP spid="18" grpId="0" animBg="1"/>
      <p:bldP spid="20" grpId="0"/>
      <p:bldP spid="20" grpId="1"/>
      <p:bldP spid="21" grpId="0" animBg="1"/>
      <p:bldP spid="21" grpId="1" animBg="1"/>
      <p:bldP spid="22" grpId="0"/>
      <p:bldP spid="22" grpId="1"/>
      <p:bldP spid="23" grpId="0" animBg="1"/>
      <p:bldP spid="23" grpId="1" animBg="1"/>
      <p:bldP spid="32" grpId="0"/>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31</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Stack Growth</a:t>
            </a:r>
          </a:p>
        </p:txBody>
      </p:sp>
      <p:sp>
        <p:nvSpPr>
          <p:cNvPr id="6" name="Rectangle 3"/>
          <p:cNvSpPr txBox="1">
            <a:spLocks noChangeArrowheads="1"/>
          </p:cNvSpPr>
          <p:nvPr/>
        </p:nvSpPr>
        <p:spPr>
          <a:xfrm>
            <a:off x="-1" y="685800"/>
            <a:ext cx="9394723"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smtClean="0"/>
              <a:t>(Call) Stacks start at a high address in memory</a:t>
            </a:r>
          </a:p>
          <a:p>
            <a:pPr fontAlgn="auto"/>
            <a:endParaRPr lang="en-US" sz="2800" dirty="0" smtClean="0"/>
          </a:p>
          <a:p>
            <a:pPr marL="0" indent="0" fontAlgn="auto">
              <a:buNone/>
            </a:pPr>
            <a:r>
              <a:rPr lang="en-US" sz="2800" dirty="0" smtClean="0"/>
              <a:t>Stacks grow down as frames are pushed on</a:t>
            </a:r>
          </a:p>
          <a:p>
            <a:pPr lvl="1" fontAlgn="auto">
              <a:spcAft>
                <a:spcPts val="0"/>
              </a:spcAft>
            </a:pPr>
            <a:r>
              <a:rPr lang="en-US" sz="2400" dirty="0" smtClean="0"/>
              <a:t>Note: data region starts at a low address and grows up</a:t>
            </a:r>
          </a:p>
          <a:p>
            <a:pPr lvl="1" fontAlgn="auto">
              <a:spcAft>
                <a:spcPts val="0"/>
              </a:spcAft>
            </a:pPr>
            <a:r>
              <a:rPr lang="en-US" sz="2400" dirty="0" smtClean="0"/>
              <a:t>The growth potential of stacks and data region are not artificially limited</a:t>
            </a:r>
            <a:endParaRPr lang="en-US" sz="2400" dirty="0"/>
          </a:p>
        </p:txBody>
      </p:sp>
    </p:spTree>
    <p:extLst>
      <p:ext uri="{BB962C8B-B14F-4D97-AF65-F5344CB8AC3E}">
        <p14:creationId xmlns:p14="http://schemas.microsoft.com/office/powerpoint/2010/main" val="42527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32</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5100935"/>
            <a:ext cx="869149" cy="461665"/>
          </a:xfrm>
          <a:prstGeom prst="rect">
            <a:avLst/>
          </a:prstGeom>
          <a:noFill/>
          <a:ln>
            <a:noFill/>
          </a:ln>
        </p:spPr>
        <p:txBody>
          <a:bodyPr wrap="none" rtlCol="0">
            <a:spAutoFit/>
          </a:bodyPr>
          <a:lstStyle/>
          <a:p>
            <a:r>
              <a:rPr lang="en-US" sz="2400" dirty="0" smtClean="0">
                <a:solidFill>
                  <a:schemeClr val="accent1"/>
                </a:solidFill>
                <a:latin typeface="Source Sans Pro" panose="020B0503030403020204"/>
              </a:rPr>
              <a:t>.data</a:t>
            </a:r>
            <a:endParaRPr lang="en-US" sz="2400" dirty="0">
              <a:solidFill>
                <a:schemeClr val="accent1"/>
              </a:solidFill>
              <a:latin typeface="Source Sans Pro" panose="020B0503030403020204"/>
            </a:endParaRPr>
          </a:p>
        </p:txBody>
      </p:sp>
      <p:sp>
        <p:nvSpPr>
          <p:cNvPr id="14" name="TextBox 13"/>
          <p:cNvSpPr txBox="1"/>
          <p:nvPr/>
        </p:nvSpPr>
        <p:spPr>
          <a:xfrm>
            <a:off x="7339010" y="5791200"/>
            <a:ext cx="764953" cy="461665"/>
          </a:xfrm>
          <a:prstGeom prst="rect">
            <a:avLst/>
          </a:prstGeom>
          <a:noFill/>
          <a:ln>
            <a:noFill/>
          </a:ln>
        </p:spPr>
        <p:txBody>
          <a:bodyPr wrap="none" rtlCol="0">
            <a:spAutoFit/>
          </a:bodyPr>
          <a:lstStyle/>
          <a:p>
            <a:r>
              <a:rPr lang="en-US" sz="2400" dirty="0" smtClean="0">
                <a:solidFill>
                  <a:schemeClr val="accent1"/>
                </a:solidFill>
                <a:latin typeface="Source Sans Pro" panose="020B0503030403020204"/>
              </a:rPr>
              <a:t>.text</a:t>
            </a:r>
            <a:endParaRPr lang="en-US" sz="2400" dirty="0">
              <a:solidFill>
                <a:schemeClr val="accent1"/>
              </a:solidFill>
              <a:latin typeface="Source Sans Pro" panose="020B0503030403020204"/>
            </a:endParaRPr>
          </a:p>
        </p:txBody>
      </p:sp>
      <p:cxnSp>
        <p:nvCxnSpPr>
          <p:cNvPr id="15" name="Straight Arrow Connector 14"/>
          <p:cNvCxnSpPr>
            <a:stCxn id="14" idx="1"/>
          </p:cNvCxnSpPr>
          <p:nvPr/>
        </p:nvCxnSpPr>
        <p:spPr>
          <a:xfrm flipH="1" flipV="1">
            <a:off x="6324600" y="6019801"/>
            <a:ext cx="101441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1"/>
          </p:cNvCxnSpPr>
          <p:nvPr/>
        </p:nvCxnSpPr>
        <p:spPr>
          <a:xfrm flipH="1">
            <a:off x="6324600" y="5331768"/>
            <a:ext cx="99060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 executing program in memory</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23715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33</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 executing program in memory</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“Data Memory”</a:t>
            </a:r>
            <a:endParaRPr lang="en-US" sz="2200" dirty="0">
              <a:solidFill>
                <a:schemeClr val="accent1"/>
              </a:solidFill>
              <a:latin typeface="Source Sans Pro" panose="020B0503030403020204"/>
            </a:endParaRP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“Program Memory”</a:t>
            </a:r>
            <a:endParaRPr lang="en-US" sz="2200" dirty="0">
              <a:solidFill>
                <a:schemeClr val="accent1"/>
              </a:solidFill>
              <a:latin typeface="Source Sans Pro" panose="020B0503030403020204"/>
            </a:endParaRP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568286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34</a:t>
            </a:fld>
            <a:endParaRPr lang="en-US" dirty="0"/>
          </a:p>
        </p:txBody>
      </p:sp>
      <p:grpSp>
        <p:nvGrpSpPr>
          <p:cNvPr id="5" name="Group 156"/>
          <p:cNvGrpSpPr/>
          <p:nvPr>
            <p:custDataLst>
              <p:tags r:id="rId1"/>
            </p:custDataLst>
          </p:nvPr>
        </p:nvGrpSpPr>
        <p:grpSpPr>
          <a:xfrm>
            <a:off x="2057400" y="514290"/>
            <a:ext cx="6872500" cy="5334000"/>
            <a:chOff x="2057400" y="457200"/>
            <a:chExt cx="6872500" cy="5334000"/>
          </a:xfrm>
        </p:grpSpPr>
        <p:sp>
          <p:nvSpPr>
            <p:cNvPr id="6" name="Right Triangle 5"/>
            <p:cNvSpPr/>
            <p:nvPr>
              <p:custDataLst>
                <p:tags r:id="rId14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7" name="Rounded Rectangle 6"/>
            <p:cNvSpPr/>
            <p:nvPr>
              <p:custDataLst>
                <p:tags r:id="rId14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 name="Rounded Rectangle 7"/>
            <p:cNvSpPr/>
            <p:nvPr>
              <p:custDataLst>
                <p:tags r:id="rId14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 name="Rounded Rectangle 8"/>
            <p:cNvSpPr/>
            <p:nvPr>
              <p:custDataLst>
                <p:tags r:id="rId14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 name="Right Triangle 9"/>
            <p:cNvSpPr/>
            <p:nvPr>
              <p:custDataLst>
                <p:tags r:id="rId14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146"/>
              </p:custDataLst>
            </p:nvPr>
          </p:nvSpPr>
          <p:spPr>
            <a:xfrm>
              <a:off x="8000999" y="5083314"/>
              <a:ext cx="928901"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Write-</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Back</a:t>
              </a:r>
            </a:p>
          </p:txBody>
        </p:sp>
      </p:grpSp>
      <p:grpSp>
        <p:nvGrpSpPr>
          <p:cNvPr id="12" name="Group 154"/>
          <p:cNvGrpSpPr/>
          <p:nvPr>
            <p:custDataLst>
              <p:tags r:id="rId2"/>
            </p:custDataLst>
          </p:nvPr>
        </p:nvGrpSpPr>
        <p:grpSpPr>
          <a:xfrm>
            <a:off x="5791200" y="1200090"/>
            <a:ext cx="2286000" cy="4648200"/>
            <a:chOff x="6629400" y="1143000"/>
            <a:chExt cx="1447800" cy="4648200"/>
          </a:xfrm>
        </p:grpSpPr>
        <p:sp>
          <p:nvSpPr>
            <p:cNvPr id="13" name="Rounded Rectangle 12"/>
            <p:cNvSpPr/>
            <p:nvPr>
              <p:custDataLst>
                <p:tags r:id="rId13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4" name="TextBox 13"/>
            <p:cNvSpPr txBox="1"/>
            <p:nvPr>
              <p:custDataLst>
                <p:tags r:id="rId140"/>
              </p:custDataLst>
            </p:nvPr>
          </p:nvSpPr>
          <p:spPr>
            <a:xfrm>
              <a:off x="6629400" y="5334000"/>
              <a:ext cx="1447800" cy="400110"/>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Memory</a:t>
              </a:r>
            </a:p>
          </p:txBody>
        </p:sp>
      </p:grpSp>
      <p:grpSp>
        <p:nvGrpSpPr>
          <p:cNvPr id="15" name="Group 148"/>
          <p:cNvGrpSpPr/>
          <p:nvPr>
            <p:custDataLst>
              <p:tags r:id="rId3"/>
            </p:custDataLst>
          </p:nvPr>
        </p:nvGrpSpPr>
        <p:grpSpPr>
          <a:xfrm>
            <a:off x="152400" y="1200090"/>
            <a:ext cx="1600200" cy="4670286"/>
            <a:chOff x="152400" y="1143000"/>
            <a:chExt cx="1676400" cy="4670286"/>
          </a:xfrm>
        </p:grpSpPr>
        <p:sp>
          <p:nvSpPr>
            <p:cNvPr id="16" name="Rounded Rectangle 15"/>
            <p:cNvSpPr/>
            <p:nvPr>
              <p:custDataLst>
                <p:tags r:id="rId13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Source Sans Pro" panose="020B0503030403020204"/>
              </a:endParaRPr>
            </a:p>
          </p:txBody>
        </p:sp>
        <p:sp>
          <p:nvSpPr>
            <p:cNvPr id="17" name="TextBox 16"/>
            <p:cNvSpPr txBox="1"/>
            <p:nvPr>
              <p:custDataLst>
                <p:tags r:id="rId138"/>
              </p:custDataLst>
            </p:nvPr>
          </p:nvSpPr>
          <p:spPr>
            <a:xfrm>
              <a:off x="228600" y="5105400"/>
              <a:ext cx="1508467"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Fetch</a:t>
              </a:r>
            </a:p>
          </p:txBody>
        </p:sp>
      </p:grpSp>
      <p:grpSp>
        <p:nvGrpSpPr>
          <p:cNvPr id="18" name="Group 153"/>
          <p:cNvGrpSpPr/>
          <p:nvPr>
            <p:custDataLst>
              <p:tags r:id="rId4"/>
            </p:custDataLst>
          </p:nvPr>
        </p:nvGrpSpPr>
        <p:grpSpPr>
          <a:xfrm>
            <a:off x="3903628" y="1137920"/>
            <a:ext cx="2057400" cy="4648200"/>
            <a:chOff x="3886200" y="1143000"/>
            <a:chExt cx="2819400" cy="4648200"/>
          </a:xfrm>
        </p:grpSpPr>
        <p:sp>
          <p:nvSpPr>
            <p:cNvPr id="19" name="Rounded Rectangle 18"/>
            <p:cNvSpPr/>
            <p:nvPr>
              <p:custDataLst>
                <p:tags r:id="rId13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0" name="TextBox 19"/>
            <p:cNvSpPr txBox="1"/>
            <p:nvPr>
              <p:custDataLst>
                <p:tags r:id="rId136"/>
              </p:custDataLst>
            </p:nvPr>
          </p:nvSpPr>
          <p:spPr>
            <a:xfrm>
              <a:off x="4361501" y="5206181"/>
              <a:ext cx="1711572" cy="400110"/>
            </a:xfrm>
            <a:prstGeom prst="rect">
              <a:avLst/>
            </a:prstGeom>
            <a:solidFill>
              <a:schemeClr val="bg2"/>
            </a:solidFill>
            <a:ln>
              <a:noFill/>
            </a:ln>
          </p:spPr>
          <p:txBody>
            <a:bodyPr wrap="square" rtlCol="0">
              <a:spAutoFit/>
            </a:bodyPr>
            <a:lstStyle/>
            <a:p>
              <a:pPr algn="ctr"/>
              <a:r>
                <a:rPr lang="en-US" sz="2000" dirty="0" smtClean="0">
                  <a:solidFill>
                    <a:schemeClr val="tx2"/>
                  </a:solidFill>
                  <a:latin typeface="Source Sans Pro" panose="020B0503030403020204"/>
                </a:rPr>
                <a:t>Execute</a:t>
              </a:r>
            </a:p>
          </p:txBody>
        </p:sp>
      </p:grpSp>
      <p:grpSp>
        <p:nvGrpSpPr>
          <p:cNvPr id="21" name="Group 152"/>
          <p:cNvGrpSpPr/>
          <p:nvPr>
            <p:custDataLst>
              <p:tags r:id="rId5"/>
            </p:custDataLst>
          </p:nvPr>
        </p:nvGrpSpPr>
        <p:grpSpPr>
          <a:xfrm>
            <a:off x="1752600" y="1200090"/>
            <a:ext cx="2133600" cy="4648201"/>
            <a:chOff x="1828800" y="1143000"/>
            <a:chExt cx="2057400" cy="4648201"/>
          </a:xfrm>
        </p:grpSpPr>
        <p:sp>
          <p:nvSpPr>
            <p:cNvPr id="22" name="Rounded Rectangle 21"/>
            <p:cNvSpPr/>
            <p:nvPr>
              <p:custDataLst>
                <p:tags r:id="rId13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3" name="Rounded Rectangle 22"/>
            <p:cNvSpPr/>
            <p:nvPr>
              <p:custDataLst>
                <p:tags r:id="rId13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4" name="Right Triangle 23"/>
            <p:cNvSpPr/>
            <p:nvPr>
              <p:custDataLst>
                <p:tags r:id="rId13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5" name="TextBox 24"/>
            <p:cNvSpPr txBox="1"/>
            <p:nvPr>
              <p:custDataLst>
                <p:tags r:id="rId134"/>
              </p:custDataLst>
            </p:nvPr>
          </p:nvSpPr>
          <p:spPr>
            <a:xfrm>
              <a:off x="2133600" y="5083315"/>
              <a:ext cx="1447800"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Decode</a:t>
              </a:r>
            </a:p>
          </p:txBody>
        </p:sp>
      </p:grpSp>
      <p:sp>
        <p:nvSpPr>
          <p:cNvPr id="26" name="Arc 2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27" name="Rounded Rectangle 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28" name="Straight Connector 27"/>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Arc 28"/>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0" name="Arc 29"/>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31" name="Straight Connector 30"/>
          <p:cNvCxnSpPr>
            <a:stCxn id="82"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Arc 31"/>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3" name="Text Box 11"/>
          <p:cNvSpPr txBox="1">
            <a:spLocks noChangeArrowheads="1"/>
          </p:cNvSpPr>
          <p:nvPr>
            <p:custDataLst>
              <p:tags r:id="rId13"/>
            </p:custDataLst>
          </p:nvPr>
        </p:nvSpPr>
        <p:spPr bwMode="auto">
          <a:xfrm>
            <a:off x="2704240" y="4188805"/>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34" name="Freeform 33"/>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35" name="Rectangle 19"/>
          <p:cNvSpPr>
            <a:spLocks noChangeArrowheads="1"/>
          </p:cNvSpPr>
          <p:nvPr>
            <p:custDataLst>
              <p:tags r:id="rId15"/>
            </p:custDataLst>
          </p:nvPr>
        </p:nvSpPr>
        <p:spPr bwMode="auto">
          <a:xfrm>
            <a:off x="4622518" y="27240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6"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7"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38" name="Oval 24"/>
          <p:cNvSpPr>
            <a:spLocks noChangeArrowheads="1"/>
          </p:cNvSpPr>
          <p:nvPr>
            <p:custDataLst>
              <p:tags r:id="rId18"/>
            </p:custDataLst>
          </p:nvPr>
        </p:nvSpPr>
        <p:spPr bwMode="auto">
          <a:xfrm>
            <a:off x="2362200" y="3506757"/>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chemeClr val="tx2"/>
                </a:solidFill>
                <a:latin typeface="Source Sans Pro" panose="020B0503030403020204"/>
              </a:rPr>
              <a:t>control</a:t>
            </a:r>
            <a:endParaRPr lang="en-US" sz="1800" dirty="0">
              <a:solidFill>
                <a:schemeClr val="tx2"/>
              </a:solidFill>
              <a:latin typeface="Source Sans Pro" panose="020B0503030403020204"/>
            </a:endParaRPr>
          </a:p>
        </p:txBody>
      </p:sp>
      <p:sp>
        <p:nvSpPr>
          <p:cNvPr id="39" name="Rounded Rectangle 3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41" name="Line 25"/>
          <p:cNvSpPr>
            <a:spLocks noChangeShapeType="1"/>
          </p:cNvSpPr>
          <p:nvPr>
            <p:custDataLst>
              <p:tags r:id="rId20"/>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42" name="Line 47"/>
          <p:cNvSpPr>
            <a:spLocks noChangeShapeType="1"/>
          </p:cNvSpPr>
          <p:nvPr>
            <p:custDataLst>
              <p:tags r:id="rId21"/>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3" name="Line 51"/>
          <p:cNvSpPr>
            <a:spLocks noChangeShapeType="1"/>
          </p:cNvSpPr>
          <p:nvPr>
            <p:custDataLst>
              <p:tags r:id="rId22"/>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44" name="Text Box 52"/>
          <p:cNvSpPr txBox="1">
            <a:spLocks noChangeArrowheads="1"/>
          </p:cNvSpPr>
          <p:nvPr>
            <p:custDataLst>
              <p:tags r:id="rId23"/>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45" name="Line 49"/>
          <p:cNvSpPr>
            <a:spLocks noChangeShapeType="1"/>
          </p:cNvSpPr>
          <p:nvPr>
            <p:custDataLst>
              <p:tags r:id="rId24"/>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6" name="Line 44"/>
          <p:cNvSpPr>
            <a:spLocks noChangeShapeType="1"/>
          </p:cNvSpPr>
          <p:nvPr>
            <p:custDataLst>
              <p:tags r:id="rId25"/>
            </p:custDataLst>
          </p:nvPr>
        </p:nvSpPr>
        <p:spPr bwMode="auto">
          <a:xfrm>
            <a:off x="4774918" y="3028890"/>
            <a:ext cx="178082"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7" name="Line 44"/>
          <p:cNvSpPr>
            <a:spLocks noChangeShapeType="1"/>
          </p:cNvSpPr>
          <p:nvPr>
            <p:custDataLst>
              <p:tags r:id="rId26"/>
            </p:custDataLst>
          </p:nvPr>
        </p:nvSpPr>
        <p:spPr bwMode="auto">
          <a:xfrm>
            <a:off x="4470118"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8" name="Line 49"/>
          <p:cNvSpPr>
            <a:spLocks noChangeShapeType="1"/>
          </p:cNvSpPr>
          <p:nvPr>
            <p:custDataLst>
              <p:tags r:id="rId27"/>
            </p:custDataLst>
          </p:nvPr>
        </p:nvSpPr>
        <p:spPr bwMode="auto">
          <a:xfrm>
            <a:off x="2071901" y="4193976"/>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9" name="Text Box 5"/>
          <p:cNvSpPr txBox="1">
            <a:spLocks noChangeArrowheads="1"/>
          </p:cNvSpPr>
          <p:nvPr>
            <p:custDataLst>
              <p:tags r:id="rId28"/>
            </p:custDataLst>
          </p:nvPr>
        </p:nvSpPr>
        <p:spPr bwMode="auto">
          <a:xfrm>
            <a:off x="6386300" y="3943290"/>
            <a:ext cx="10668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memory</a:t>
            </a:r>
          </a:p>
        </p:txBody>
      </p:sp>
      <p:sp>
        <p:nvSpPr>
          <p:cNvPr id="50" name="Line 49"/>
          <p:cNvSpPr>
            <a:spLocks noChangeShapeType="1"/>
          </p:cNvSpPr>
          <p:nvPr>
            <p:custDataLst>
              <p:tags r:id="rId29"/>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solidFill>
                <a:schemeClr val="tx2"/>
              </a:solidFill>
              <a:latin typeface="Source Sans Pro" panose="020B0503030403020204"/>
            </a:endParaRPr>
          </a:p>
        </p:txBody>
      </p:sp>
      <p:sp>
        <p:nvSpPr>
          <p:cNvPr id="51" name="Text Box 5"/>
          <p:cNvSpPr txBox="1">
            <a:spLocks noChangeArrowheads="1"/>
          </p:cNvSpPr>
          <p:nvPr>
            <p:custDataLst>
              <p:tags r:id="rId30"/>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52" name="Text Box 5"/>
          <p:cNvSpPr txBox="1">
            <a:spLocks noChangeArrowheads="1"/>
          </p:cNvSpPr>
          <p:nvPr>
            <p:custDataLst>
              <p:tags r:id="rId31"/>
            </p:custDataLst>
          </p:nvPr>
        </p:nvSpPr>
        <p:spPr bwMode="auto">
          <a:xfrm>
            <a:off x="6963815" y="3562290"/>
            <a:ext cx="565485"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53" name="Line 45"/>
          <p:cNvSpPr>
            <a:spLocks noChangeShapeType="1"/>
          </p:cNvSpPr>
          <p:nvPr>
            <p:custDataLst>
              <p:tags r:id="rId32"/>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4" name="Text Box 5"/>
          <p:cNvSpPr txBox="1">
            <a:spLocks noChangeArrowheads="1"/>
          </p:cNvSpPr>
          <p:nvPr>
            <p:custDataLst>
              <p:tags r:id="rId33"/>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55" name="Line 44"/>
          <p:cNvSpPr>
            <a:spLocks noChangeShapeType="1"/>
          </p:cNvSpPr>
          <p:nvPr>
            <p:custDataLst>
              <p:tags r:id="rId34"/>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6" name="Line 48"/>
          <p:cNvSpPr>
            <a:spLocks noChangeShapeType="1"/>
          </p:cNvSpPr>
          <p:nvPr>
            <p:custDataLst>
              <p:tags r:id="rId35"/>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57" name="Line 44"/>
          <p:cNvSpPr>
            <a:spLocks noChangeShapeType="1"/>
          </p:cNvSpPr>
          <p:nvPr>
            <p:custDataLst>
              <p:tags r:id="rId36"/>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8" name="Line 49"/>
          <p:cNvSpPr>
            <a:spLocks noChangeShapeType="1"/>
          </p:cNvSpPr>
          <p:nvPr>
            <p:custDataLst>
              <p:tags r:id="rId37"/>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5"/>
          <p:cNvSpPr>
            <a:spLocks noChangeShapeType="1"/>
          </p:cNvSpPr>
          <p:nvPr>
            <p:custDataLst>
              <p:tags r:id="rId38"/>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5"/>
          <p:cNvSpPr>
            <a:spLocks noChangeShapeType="1"/>
          </p:cNvSpPr>
          <p:nvPr>
            <p:custDataLst>
              <p:tags r:id="rId39"/>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1" name="Line 45"/>
          <p:cNvSpPr>
            <a:spLocks noChangeShapeType="1"/>
          </p:cNvSpPr>
          <p:nvPr>
            <p:custDataLst>
              <p:tags r:id="rId40"/>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2" name="Line 45"/>
          <p:cNvSpPr>
            <a:spLocks noChangeShapeType="1"/>
          </p:cNvSpPr>
          <p:nvPr>
            <p:custDataLst>
              <p:tags r:id="rId41"/>
            </p:custDataLst>
          </p:nvPr>
        </p:nvSpPr>
        <p:spPr bwMode="auto">
          <a:xfrm flipV="1">
            <a:off x="3009040" y="4493605"/>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3" name="Line 25"/>
          <p:cNvSpPr>
            <a:spLocks noChangeShapeType="1"/>
          </p:cNvSpPr>
          <p:nvPr>
            <p:custDataLst>
              <p:tags r:id="rId42"/>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4" name="Line 25"/>
          <p:cNvSpPr>
            <a:spLocks noChangeShapeType="1"/>
          </p:cNvSpPr>
          <p:nvPr>
            <p:custDataLst>
              <p:tags r:id="rId43"/>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5" name="Line 25"/>
          <p:cNvSpPr>
            <a:spLocks noChangeShapeType="1"/>
          </p:cNvSpPr>
          <p:nvPr>
            <p:custDataLst>
              <p:tags r:id="rId44"/>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6" name="Line 34"/>
          <p:cNvSpPr>
            <a:spLocks noChangeShapeType="1"/>
          </p:cNvSpPr>
          <p:nvPr>
            <p:custDataLst>
              <p:tags r:id="rId45"/>
            </p:custDataLst>
          </p:nvPr>
        </p:nvSpPr>
        <p:spPr bwMode="auto">
          <a:xfrm flipV="1">
            <a:off x="2057400" y="3863219"/>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7" name="Rounded Rectangle 66"/>
          <p:cNvSpPr/>
          <p:nvPr>
            <p:custDataLst>
              <p:tags r:id="rId46"/>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68" name="Straight Connector 67"/>
          <p:cNvCxnSpPr/>
          <p:nvPr>
            <p:custDataLst>
              <p:tags r:id="rId47"/>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8"/>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49"/>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50"/>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Arc 71"/>
          <p:cNvSpPr/>
          <p:nvPr>
            <p:custDataLst>
              <p:tags r:id="rId51"/>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3" name="Arc 72"/>
          <p:cNvSpPr/>
          <p:nvPr>
            <p:custDataLst>
              <p:tags r:id="rId52"/>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74" name="Straight Connector 73"/>
          <p:cNvCxnSpPr/>
          <p:nvPr>
            <p:custDataLst>
              <p:tags r:id="rId53"/>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Arc 74"/>
          <p:cNvSpPr/>
          <p:nvPr>
            <p:custDataLst>
              <p:tags r:id="rId54"/>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6" name="Arc 75"/>
          <p:cNvSpPr/>
          <p:nvPr>
            <p:custDataLst>
              <p:tags r:id="rId55"/>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7" name="Arc 76"/>
          <p:cNvSpPr/>
          <p:nvPr>
            <p:custDataLst>
              <p:tags r:id="rId56"/>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8" name="Arc 77"/>
          <p:cNvSpPr/>
          <p:nvPr>
            <p:custDataLst>
              <p:tags r:id="rId57"/>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9" name="Arc 78"/>
          <p:cNvSpPr/>
          <p:nvPr>
            <p:custDataLst>
              <p:tags r:id="rId58"/>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80" name="Arc 79"/>
          <p:cNvSpPr/>
          <p:nvPr>
            <p:custDataLst>
              <p:tags r:id="rId59"/>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1" name="Straight Connector 80"/>
          <p:cNvCxnSpPr/>
          <p:nvPr>
            <p:custDataLst>
              <p:tags r:id="rId60"/>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Arc 81"/>
          <p:cNvSpPr/>
          <p:nvPr>
            <p:custDataLst>
              <p:tags r:id="rId61"/>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3" name="Straight Connector 82"/>
          <p:cNvCxnSpPr/>
          <p:nvPr>
            <p:custDataLst>
              <p:tags r:id="rId62"/>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2" idx="0"/>
          </p:cNvCxnSpPr>
          <p:nvPr>
            <p:custDataLst>
              <p:tags r:id="rId63"/>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Line 8"/>
          <p:cNvSpPr>
            <a:spLocks noChangeShapeType="1"/>
          </p:cNvSpPr>
          <p:nvPr>
            <p:custDataLst>
              <p:tags r:id="rId64"/>
            </p:custDataLst>
          </p:nvPr>
        </p:nvSpPr>
        <p:spPr bwMode="auto">
          <a:xfrm>
            <a:off x="685798" y="2800290"/>
            <a:ext cx="2" cy="762000"/>
          </a:xfrm>
          <a:prstGeom prst="line">
            <a:avLst/>
          </a:prstGeom>
          <a:noFill/>
          <a:ln w="25400" cap="sq">
            <a:solidFill>
              <a:schemeClr val="accent6"/>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6" name="Text Box 11"/>
          <p:cNvSpPr txBox="1">
            <a:spLocks noChangeArrowheads="1"/>
          </p:cNvSpPr>
          <p:nvPr>
            <p:custDataLst>
              <p:tags r:id="rId65"/>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87" name="Line 18"/>
          <p:cNvSpPr>
            <a:spLocks noChangeShapeType="1"/>
          </p:cNvSpPr>
          <p:nvPr>
            <p:custDataLst>
              <p:tags r:id="rId66"/>
            </p:custDataLst>
          </p:nvPr>
        </p:nvSpPr>
        <p:spPr bwMode="auto">
          <a:xfrm flipH="1">
            <a:off x="1219200" y="3181290"/>
            <a:ext cx="0" cy="1143000"/>
          </a:xfrm>
          <a:prstGeom prst="line">
            <a:avLst/>
          </a:prstGeom>
          <a:noFill/>
          <a:ln w="25400" cap="sq">
            <a:solidFill>
              <a:schemeClr val="accent6"/>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8" name="Line 21"/>
          <p:cNvSpPr>
            <a:spLocks noChangeShapeType="1"/>
          </p:cNvSpPr>
          <p:nvPr>
            <p:custDataLst>
              <p:tags r:id="rId67"/>
            </p:custDataLst>
          </p:nvPr>
        </p:nvSpPr>
        <p:spPr bwMode="auto">
          <a:xfrm>
            <a:off x="685798" y="3867088"/>
            <a:ext cx="2" cy="457201"/>
          </a:xfrm>
          <a:prstGeom prst="line">
            <a:avLst/>
          </a:prstGeom>
          <a:noFill/>
          <a:ln w="25400" cap="sq">
            <a:solidFill>
              <a:schemeClr val="accent6"/>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89" name="Line 49"/>
          <p:cNvSpPr>
            <a:spLocks noChangeShapeType="1"/>
          </p:cNvSpPr>
          <p:nvPr>
            <p:custDataLst>
              <p:tags r:id="rId68"/>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0" name="Rectangle 4"/>
          <p:cNvSpPr>
            <a:spLocks noChangeArrowheads="1"/>
          </p:cNvSpPr>
          <p:nvPr>
            <p:custDataLst>
              <p:tags r:id="rId69"/>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91" name="Oval 17"/>
          <p:cNvSpPr>
            <a:spLocks noChangeArrowheads="1"/>
          </p:cNvSpPr>
          <p:nvPr>
            <p:custDataLst>
              <p:tags r:id="rId70"/>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new</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pc</a:t>
            </a:r>
            <a:endParaRPr lang="en-US" sz="2000" dirty="0">
              <a:solidFill>
                <a:schemeClr val="tx2"/>
              </a:solidFill>
              <a:latin typeface="Source Sans Pro" panose="020B0503030403020204"/>
            </a:endParaRPr>
          </a:p>
        </p:txBody>
      </p:sp>
      <p:sp>
        <p:nvSpPr>
          <p:cNvPr id="92" name="Line 49"/>
          <p:cNvSpPr>
            <a:spLocks noChangeShapeType="1"/>
          </p:cNvSpPr>
          <p:nvPr>
            <p:custDataLst>
              <p:tags r:id="rId71"/>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3" name="Line 18"/>
          <p:cNvSpPr>
            <a:spLocks noChangeShapeType="1"/>
          </p:cNvSpPr>
          <p:nvPr>
            <p:custDataLst>
              <p:tags r:id="rId72"/>
            </p:custDataLst>
          </p:nvPr>
        </p:nvSpPr>
        <p:spPr bwMode="auto">
          <a:xfrm>
            <a:off x="685800" y="3181290"/>
            <a:ext cx="533400" cy="0"/>
          </a:xfrm>
          <a:prstGeom prst="line">
            <a:avLst/>
          </a:prstGeom>
          <a:noFill/>
          <a:ln w="25400" cap="sq">
            <a:solidFill>
              <a:schemeClr val="accent6"/>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4" name="Line 49"/>
          <p:cNvSpPr>
            <a:spLocks noChangeShapeType="1"/>
          </p:cNvSpPr>
          <p:nvPr>
            <p:custDataLst>
              <p:tags r:id="rId73"/>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5" name="Line 43"/>
          <p:cNvSpPr>
            <a:spLocks noChangeShapeType="1"/>
          </p:cNvSpPr>
          <p:nvPr>
            <p:custDataLst>
              <p:tags r:id="rId74"/>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6" name="Line 44"/>
          <p:cNvSpPr>
            <a:spLocks noChangeShapeType="1"/>
          </p:cNvSpPr>
          <p:nvPr>
            <p:custDataLst>
              <p:tags r:id="rId75"/>
            </p:custDataLst>
          </p:nvPr>
        </p:nvSpPr>
        <p:spPr bwMode="auto">
          <a:xfrm>
            <a:off x="3505200" y="2876490"/>
            <a:ext cx="1193518"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7" name="Line 48"/>
          <p:cNvSpPr>
            <a:spLocks noChangeShapeType="1"/>
          </p:cNvSpPr>
          <p:nvPr>
            <p:custDataLst>
              <p:tags r:id="rId76"/>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98" name="Line 49"/>
          <p:cNvSpPr>
            <a:spLocks noChangeShapeType="1"/>
          </p:cNvSpPr>
          <p:nvPr>
            <p:custDataLst>
              <p:tags r:id="rId77"/>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9" name="Line 44"/>
          <p:cNvSpPr>
            <a:spLocks noChangeShapeType="1"/>
          </p:cNvSpPr>
          <p:nvPr>
            <p:custDataLst>
              <p:tags r:id="rId78"/>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0" name="Line 49"/>
          <p:cNvSpPr>
            <a:spLocks noChangeShapeType="1"/>
          </p:cNvSpPr>
          <p:nvPr>
            <p:custDataLst>
              <p:tags r:id="rId79"/>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1" name="Line 44"/>
          <p:cNvSpPr>
            <a:spLocks noChangeShapeType="1"/>
          </p:cNvSpPr>
          <p:nvPr>
            <p:custDataLst>
              <p:tags r:id="rId80"/>
            </p:custDataLst>
          </p:nvPr>
        </p:nvSpPr>
        <p:spPr bwMode="auto">
          <a:xfrm>
            <a:off x="3390040" y="4341205"/>
            <a:ext cx="1068817" cy="8597"/>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2" name="Text Box 11"/>
          <p:cNvSpPr txBox="1">
            <a:spLocks noChangeArrowheads="1"/>
          </p:cNvSpPr>
          <p:nvPr>
            <p:custDataLst>
              <p:tags r:id="rId81"/>
            </p:custDataLst>
          </p:nvPr>
        </p:nvSpPr>
        <p:spPr bwMode="auto">
          <a:xfrm rot="16200000">
            <a:off x="-609596" y="3409888"/>
            <a:ext cx="4724398"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3" name="Text Box 11"/>
          <p:cNvSpPr txBox="1">
            <a:spLocks noChangeArrowheads="1"/>
          </p:cNvSpPr>
          <p:nvPr>
            <p:custDataLst>
              <p:tags r:id="rId82"/>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inst</a:t>
            </a:r>
            <a:endParaRPr lang="en-US" dirty="0">
              <a:solidFill>
                <a:schemeClr val="tx2"/>
              </a:solidFill>
              <a:latin typeface="Source Sans Pro" panose="020B0503030403020204"/>
            </a:endParaRPr>
          </a:p>
        </p:txBody>
      </p:sp>
      <p:sp>
        <p:nvSpPr>
          <p:cNvPr id="104" name="TextBox 103"/>
          <p:cNvSpPr txBox="1"/>
          <p:nvPr>
            <p:custDataLst>
              <p:tags r:id="rId83"/>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IF/ID</a:t>
            </a:r>
          </a:p>
        </p:txBody>
      </p:sp>
      <p:sp>
        <p:nvSpPr>
          <p:cNvPr id="105" name="Text Box 11"/>
          <p:cNvSpPr txBox="1">
            <a:spLocks noChangeArrowheads="1"/>
          </p:cNvSpPr>
          <p:nvPr>
            <p:custDataLst>
              <p:tags r:id="rId84"/>
            </p:custDataLst>
          </p:nvPr>
        </p:nvSpPr>
        <p:spPr bwMode="auto">
          <a:xfrm rot="16200000">
            <a:off x="15240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6" name="TextBox 105"/>
          <p:cNvSpPr txBox="1"/>
          <p:nvPr>
            <p:custDataLst>
              <p:tags r:id="rId85"/>
            </p:custDataLst>
          </p:nvPr>
        </p:nvSpPr>
        <p:spPr>
          <a:xfrm>
            <a:off x="3505200" y="5924490"/>
            <a:ext cx="914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ID/EX</a:t>
            </a:r>
          </a:p>
        </p:txBody>
      </p:sp>
      <p:sp>
        <p:nvSpPr>
          <p:cNvPr id="107" name="Text Box 11"/>
          <p:cNvSpPr txBox="1">
            <a:spLocks noChangeArrowheads="1"/>
          </p:cNvSpPr>
          <p:nvPr>
            <p:custDataLst>
              <p:tags r:id="rId86"/>
            </p:custDataLst>
          </p:nvPr>
        </p:nvSpPr>
        <p:spPr bwMode="auto">
          <a:xfrm rot="16200000">
            <a:off x="5562601" y="3429001"/>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8" name="Text Box 11"/>
          <p:cNvSpPr txBox="1">
            <a:spLocks noChangeArrowheads="1"/>
          </p:cNvSpPr>
          <p:nvPr>
            <p:custDataLst>
              <p:tags r:id="rId87"/>
            </p:custDataLst>
          </p:nvPr>
        </p:nvSpPr>
        <p:spPr bwMode="auto">
          <a:xfrm rot="16200000">
            <a:off x="35814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9" name="Rectangle 19"/>
          <p:cNvSpPr>
            <a:spLocks noChangeArrowheads="1"/>
          </p:cNvSpPr>
          <p:nvPr>
            <p:custDataLst>
              <p:tags r:id="rId88"/>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0" name="TextBox 109"/>
          <p:cNvSpPr txBox="1"/>
          <p:nvPr>
            <p:custDataLst>
              <p:tags r:id="rId89"/>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EX/MEM</a:t>
            </a:r>
          </a:p>
        </p:txBody>
      </p:sp>
      <p:sp>
        <p:nvSpPr>
          <p:cNvPr id="111" name="TextBox 110"/>
          <p:cNvSpPr txBox="1"/>
          <p:nvPr>
            <p:custDataLst>
              <p:tags r:id="rId90"/>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MEM/WB</a:t>
            </a:r>
          </a:p>
        </p:txBody>
      </p:sp>
      <p:sp>
        <p:nvSpPr>
          <p:cNvPr id="112" name="Text Box 11"/>
          <p:cNvSpPr txBox="1">
            <a:spLocks noChangeArrowheads="1"/>
          </p:cNvSpPr>
          <p:nvPr>
            <p:custDataLst>
              <p:tags r:id="rId91"/>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chemeClr val="tx2"/>
                </a:solidFill>
                <a:latin typeface="Source Sans Pro" panose="020B0503030403020204"/>
              </a:rPr>
              <a:t>imm</a:t>
            </a:r>
            <a:endParaRPr lang="en-US" dirty="0">
              <a:solidFill>
                <a:schemeClr val="tx2"/>
              </a:solidFill>
              <a:latin typeface="Source Sans Pro" panose="020B0503030403020204"/>
            </a:endParaRPr>
          </a:p>
        </p:txBody>
      </p:sp>
      <p:sp>
        <p:nvSpPr>
          <p:cNvPr id="113" name="Text Box 11"/>
          <p:cNvSpPr txBox="1">
            <a:spLocks noChangeArrowheads="1"/>
          </p:cNvSpPr>
          <p:nvPr>
            <p:custDataLst>
              <p:tags r:id="rId92"/>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14" name="Text Box 11"/>
          <p:cNvSpPr txBox="1">
            <a:spLocks noChangeArrowheads="1"/>
          </p:cNvSpPr>
          <p:nvPr>
            <p:custDataLst>
              <p:tags r:id="rId93"/>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115" name="Text Box 11"/>
          <p:cNvSpPr txBox="1">
            <a:spLocks noChangeArrowheads="1"/>
          </p:cNvSpPr>
          <p:nvPr>
            <p:custDataLst>
              <p:tags r:id="rId94"/>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6" name="Line 25"/>
          <p:cNvSpPr>
            <a:spLocks noChangeShapeType="1"/>
          </p:cNvSpPr>
          <p:nvPr>
            <p:custDataLst>
              <p:tags r:id="rId95"/>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7" name="Text Box 11"/>
          <p:cNvSpPr txBox="1">
            <a:spLocks noChangeArrowheads="1"/>
          </p:cNvSpPr>
          <p:nvPr>
            <p:custDataLst>
              <p:tags r:id="rId96"/>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8" name="Line 25"/>
          <p:cNvSpPr>
            <a:spLocks noChangeShapeType="1"/>
          </p:cNvSpPr>
          <p:nvPr>
            <p:custDataLst>
              <p:tags r:id="rId97"/>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9" name="Text Box 11"/>
          <p:cNvSpPr txBox="1">
            <a:spLocks noChangeArrowheads="1"/>
          </p:cNvSpPr>
          <p:nvPr>
            <p:custDataLst>
              <p:tags r:id="rId98"/>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20" name="Line 25"/>
          <p:cNvSpPr>
            <a:spLocks noChangeShapeType="1"/>
          </p:cNvSpPr>
          <p:nvPr>
            <p:custDataLst>
              <p:tags r:id="rId99"/>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1" name="Text Box 11"/>
          <p:cNvSpPr txBox="1">
            <a:spLocks noChangeArrowheads="1"/>
          </p:cNvSpPr>
          <p:nvPr>
            <p:custDataLst>
              <p:tags r:id="rId100"/>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22" name="Text Box 11"/>
          <p:cNvSpPr txBox="1">
            <a:spLocks noChangeArrowheads="1"/>
          </p:cNvSpPr>
          <p:nvPr>
            <p:custDataLst>
              <p:tags r:id="rId101"/>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3" name="Text Box 11"/>
          <p:cNvSpPr txBox="1">
            <a:spLocks noChangeArrowheads="1"/>
          </p:cNvSpPr>
          <p:nvPr>
            <p:custDataLst>
              <p:tags r:id="rId102"/>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4" name="Text Box 11"/>
          <p:cNvSpPr txBox="1">
            <a:spLocks noChangeArrowheads="1"/>
          </p:cNvSpPr>
          <p:nvPr>
            <p:custDataLst>
              <p:tags r:id="rId103"/>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M</a:t>
            </a:r>
            <a:endParaRPr lang="en-US" dirty="0">
              <a:solidFill>
                <a:schemeClr val="tx2"/>
              </a:solidFill>
              <a:latin typeface="Source Sans Pro" panose="020B0503030403020204"/>
            </a:endParaRPr>
          </a:p>
        </p:txBody>
      </p:sp>
      <p:sp>
        <p:nvSpPr>
          <p:cNvPr id="125" name="Line 25"/>
          <p:cNvSpPr>
            <a:spLocks noChangeShapeType="1"/>
          </p:cNvSpPr>
          <p:nvPr>
            <p:custDataLst>
              <p:tags r:id="rId104"/>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6" name="Line 25"/>
          <p:cNvSpPr>
            <a:spLocks noChangeShapeType="1"/>
          </p:cNvSpPr>
          <p:nvPr>
            <p:custDataLst>
              <p:tags r:id="rId105"/>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7" name="Line 25"/>
          <p:cNvSpPr>
            <a:spLocks noChangeShapeType="1"/>
          </p:cNvSpPr>
          <p:nvPr>
            <p:custDataLst>
              <p:tags r:id="rId106"/>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8" name="Line 25"/>
          <p:cNvSpPr>
            <a:spLocks noChangeShapeType="1"/>
          </p:cNvSpPr>
          <p:nvPr>
            <p:custDataLst>
              <p:tags r:id="rId107"/>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5"/>
          <p:cNvSpPr>
            <a:spLocks noChangeShapeType="1"/>
          </p:cNvSpPr>
          <p:nvPr>
            <p:custDataLst>
              <p:tags r:id="rId108"/>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0" name="Line 25"/>
          <p:cNvSpPr>
            <a:spLocks noChangeShapeType="1"/>
          </p:cNvSpPr>
          <p:nvPr>
            <p:custDataLst>
              <p:tags r:id="rId109"/>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1" name="Oval 17"/>
          <p:cNvSpPr>
            <a:spLocks noChangeArrowheads="1"/>
          </p:cNvSpPr>
          <p:nvPr>
            <p:custDataLst>
              <p:tags r:id="rId110"/>
            </p:custDataLst>
          </p:nvPr>
        </p:nvSpPr>
        <p:spPr bwMode="auto">
          <a:xfrm>
            <a:off x="2344773" y="96216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compute</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jump/branch</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targets</a:t>
            </a:r>
            <a:endParaRPr lang="en-US" sz="1400" dirty="0">
              <a:solidFill>
                <a:schemeClr val="tx2"/>
              </a:solidFill>
              <a:latin typeface="Source Sans Pro" panose="020B0503030403020204"/>
            </a:endParaRPr>
          </a:p>
        </p:txBody>
      </p:sp>
      <p:grpSp>
        <p:nvGrpSpPr>
          <p:cNvPr id="132" name="Group 131"/>
          <p:cNvGrpSpPr/>
          <p:nvPr>
            <p:custDataLst>
              <p:tags r:id="rId111"/>
            </p:custDataLst>
          </p:nvPr>
        </p:nvGrpSpPr>
        <p:grpSpPr>
          <a:xfrm>
            <a:off x="838200" y="3028890"/>
            <a:ext cx="304800" cy="304800"/>
            <a:chOff x="990600" y="2971800"/>
            <a:chExt cx="304800" cy="304800"/>
          </a:xfrm>
          <a:solidFill>
            <a:schemeClr val="tx1"/>
          </a:solidFill>
        </p:grpSpPr>
        <p:sp>
          <p:nvSpPr>
            <p:cNvPr id="133" name="Freeform 132"/>
            <p:cNvSpPr/>
            <p:nvPr>
              <p:custDataLst>
                <p:tags r:id="rId12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34" name="Text Box 11"/>
            <p:cNvSpPr txBox="1">
              <a:spLocks noChangeArrowheads="1"/>
            </p:cNvSpPr>
            <p:nvPr>
              <p:custDataLst>
                <p:tags r:id="rId13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35" name="Line 25"/>
          <p:cNvSpPr>
            <a:spLocks noChangeShapeType="1"/>
          </p:cNvSpPr>
          <p:nvPr>
            <p:custDataLst>
              <p:tags r:id="rId11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6" name="Line 49"/>
          <p:cNvSpPr>
            <a:spLocks noChangeShapeType="1"/>
          </p:cNvSpPr>
          <p:nvPr>
            <p:custDataLst>
              <p:tags r:id="rId11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8" name="Line 49"/>
          <p:cNvSpPr>
            <a:spLocks noChangeShapeType="1"/>
          </p:cNvSpPr>
          <p:nvPr>
            <p:custDataLst>
              <p:tags r:id="rId114"/>
            </p:custDataLst>
          </p:nvPr>
        </p:nvSpPr>
        <p:spPr bwMode="auto">
          <a:xfrm>
            <a:off x="4451682" y="3333690"/>
            <a:ext cx="7999" cy="1002435"/>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9" name="Line 44"/>
          <p:cNvSpPr>
            <a:spLocks noChangeShapeType="1"/>
          </p:cNvSpPr>
          <p:nvPr>
            <p:custDataLst>
              <p:tags r:id="rId115"/>
            </p:custDataLst>
          </p:nvPr>
        </p:nvSpPr>
        <p:spPr bwMode="auto">
          <a:xfrm flipV="1">
            <a:off x="2229103" y="4341205"/>
            <a:ext cx="475137"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40" name="Line 45"/>
          <p:cNvSpPr>
            <a:spLocks noChangeShapeType="1"/>
          </p:cNvSpPr>
          <p:nvPr>
            <p:custDataLst>
              <p:tags r:id="rId116"/>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cxnSp>
        <p:nvCxnSpPr>
          <p:cNvPr id="159" name="Straight Connector 158"/>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2"/>
          <p:cNvSpPr>
            <a:spLocks noGrp="1" noChangeArrowheads="1"/>
          </p:cNvSpPr>
          <p:nvPr>
            <p:ph type="title"/>
            <p:custDataLst>
              <p:tags r:id="rId117"/>
            </p:custDataLst>
          </p:nvPr>
        </p:nvSpPr>
        <p:spPr>
          <a:xfrm>
            <a:off x="0" y="-121"/>
            <a:ext cx="8686800" cy="533400"/>
          </a:xfrm>
        </p:spPr>
        <p:txBody>
          <a:bodyPr>
            <a:noAutofit/>
          </a:bodyPr>
          <a:lstStyle/>
          <a:p>
            <a:r>
              <a:rPr lang="en-US" sz="3600" dirty="0" smtClean="0"/>
              <a:t>Anatomy of an executing program</a:t>
            </a:r>
            <a:endParaRPr lang="en-US" sz="3600" dirty="0">
              <a:solidFill>
                <a:schemeClr val="tx2"/>
              </a:solidFill>
            </a:endParaRPr>
          </a:p>
        </p:txBody>
      </p:sp>
      <p:sp>
        <p:nvSpPr>
          <p:cNvPr id="161" name="Oval 17"/>
          <p:cNvSpPr>
            <a:spLocks noChangeArrowheads="1"/>
          </p:cNvSpPr>
          <p:nvPr>
            <p:custDataLst>
              <p:tags r:id="rId118"/>
            </p:custDataLst>
          </p:nvPr>
        </p:nvSpPr>
        <p:spPr bwMode="auto">
          <a:xfrm>
            <a:off x="4625757" y="417462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Forward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unit</a:t>
            </a:r>
            <a:endParaRPr lang="en-US" sz="1400" dirty="0">
              <a:solidFill>
                <a:schemeClr val="tx2"/>
              </a:solidFill>
              <a:latin typeface="Source Sans Pro" panose="020B0503030403020204"/>
            </a:endParaRPr>
          </a:p>
        </p:txBody>
      </p:sp>
      <p:sp>
        <p:nvSpPr>
          <p:cNvPr id="162" name="Oval 17"/>
          <p:cNvSpPr>
            <a:spLocks noChangeArrowheads="1"/>
          </p:cNvSpPr>
          <p:nvPr>
            <p:custDataLst>
              <p:tags r:id="rId119"/>
            </p:custDataLst>
          </p:nvPr>
        </p:nvSpPr>
        <p:spPr bwMode="auto">
          <a:xfrm>
            <a:off x="2117558" y="451581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Detect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hazard</a:t>
            </a:r>
            <a:endParaRPr lang="en-US" sz="1400" dirty="0">
              <a:solidFill>
                <a:schemeClr val="tx2"/>
              </a:solidFill>
              <a:latin typeface="Source Sans Pro" panose="020B0503030403020204"/>
            </a:endParaRPr>
          </a:p>
        </p:txBody>
      </p:sp>
      <p:sp>
        <p:nvSpPr>
          <p:cNvPr id="163" name="Line 43"/>
          <p:cNvSpPr>
            <a:spLocks noChangeShapeType="1"/>
          </p:cNvSpPr>
          <p:nvPr>
            <p:custDataLst>
              <p:tags r:id="rId120"/>
            </p:custDataLst>
          </p:nvPr>
        </p:nvSpPr>
        <p:spPr bwMode="auto">
          <a:xfrm flipH="1">
            <a:off x="4267200" y="1371600"/>
            <a:ext cx="2133600" cy="0"/>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4" name="Line 43"/>
          <p:cNvSpPr>
            <a:spLocks noChangeShapeType="1"/>
          </p:cNvSpPr>
          <p:nvPr>
            <p:custDataLst>
              <p:tags r:id="rId121"/>
            </p:custDataLst>
          </p:nvPr>
        </p:nvSpPr>
        <p:spPr bwMode="auto">
          <a:xfrm flipH="1">
            <a:off x="6400800" y="1371600"/>
            <a:ext cx="0" cy="1276288"/>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5" name="Line 43"/>
          <p:cNvSpPr>
            <a:spLocks noChangeShapeType="1"/>
          </p:cNvSpPr>
          <p:nvPr>
            <p:custDataLst>
              <p:tags r:id="rId122"/>
            </p:custDataLst>
          </p:nvPr>
        </p:nvSpPr>
        <p:spPr bwMode="auto">
          <a:xfrm flipV="1">
            <a:off x="4114800" y="1219200"/>
            <a:ext cx="0" cy="1733490"/>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6" name="Line 43"/>
          <p:cNvSpPr>
            <a:spLocks noChangeShapeType="1"/>
          </p:cNvSpPr>
          <p:nvPr>
            <p:custDataLst>
              <p:tags r:id="rId123"/>
            </p:custDataLst>
          </p:nvPr>
        </p:nvSpPr>
        <p:spPr bwMode="auto">
          <a:xfrm flipH="1" flipV="1">
            <a:off x="4267200" y="1371597"/>
            <a:ext cx="0" cy="1352492"/>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7" name="Line 43"/>
          <p:cNvSpPr>
            <a:spLocks noChangeShapeType="1"/>
          </p:cNvSpPr>
          <p:nvPr>
            <p:custDataLst>
              <p:tags r:id="rId124"/>
            </p:custDataLst>
          </p:nvPr>
        </p:nvSpPr>
        <p:spPr bwMode="auto">
          <a:xfrm flipV="1">
            <a:off x="4114800" y="2971799"/>
            <a:ext cx="228600" cy="0"/>
          </a:xfrm>
          <a:prstGeom prst="line">
            <a:avLst/>
          </a:prstGeom>
          <a:noFill/>
          <a:ln w="57150" cap="sq">
            <a:solidFill>
              <a:schemeClr val="accent1"/>
            </a:solidFill>
            <a:prstDash val="solid"/>
            <a:round/>
            <a:headEnd type="none" w="med" len="med"/>
            <a:tailEnd type="none" w="sm" len="sm"/>
          </a:ln>
          <a:effectLst/>
        </p:spPr>
        <p:txBody>
          <a:bodyPr wrap="square" anchor="ctr" anchorCtr="1">
            <a:noAutofit/>
          </a:bodyPr>
          <a:lstStyle/>
          <a:p>
            <a:endParaRPr lang="en-US"/>
          </a:p>
        </p:txBody>
      </p:sp>
      <p:sp>
        <p:nvSpPr>
          <p:cNvPr id="168" name="Line 43"/>
          <p:cNvSpPr>
            <a:spLocks noChangeShapeType="1"/>
          </p:cNvSpPr>
          <p:nvPr>
            <p:custDataLst>
              <p:tags r:id="rId125"/>
            </p:custDataLst>
          </p:nvPr>
        </p:nvSpPr>
        <p:spPr bwMode="auto">
          <a:xfrm flipV="1">
            <a:off x="4114800" y="2133599"/>
            <a:ext cx="304800" cy="0"/>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69" name="Line 43"/>
          <p:cNvSpPr>
            <a:spLocks noChangeShapeType="1"/>
          </p:cNvSpPr>
          <p:nvPr>
            <p:custDataLst>
              <p:tags r:id="rId126"/>
            </p:custDataLst>
          </p:nvPr>
        </p:nvSpPr>
        <p:spPr bwMode="auto">
          <a:xfrm flipV="1">
            <a:off x="4267200" y="1904999"/>
            <a:ext cx="175054" cy="1"/>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70" name="Rectangle 19"/>
          <p:cNvSpPr>
            <a:spLocks noChangeArrowheads="1"/>
          </p:cNvSpPr>
          <p:nvPr>
            <p:custDataLst>
              <p:tags r:id="rId127"/>
            </p:custDataLst>
          </p:nvPr>
        </p:nvSpPr>
        <p:spPr bwMode="auto">
          <a:xfrm>
            <a:off x="4495797" y="16953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71" name="Rectangle 19"/>
          <p:cNvSpPr>
            <a:spLocks noChangeArrowheads="1"/>
          </p:cNvSpPr>
          <p:nvPr>
            <p:custDataLst>
              <p:tags r:id="rId128"/>
            </p:custDataLst>
          </p:nvPr>
        </p:nvSpPr>
        <p:spPr bwMode="auto">
          <a:xfrm>
            <a:off x="4381214" y="2487681"/>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50" name="Oval 149"/>
          <p:cNvSpPr/>
          <p:nvPr/>
        </p:nvSpPr>
        <p:spPr>
          <a:xfrm>
            <a:off x="2068689" y="1733490"/>
            <a:ext cx="1817511" cy="209550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2"/>
          <p:cNvPicPr>
            <a:picLocks noChangeAspect="1" noChangeArrowheads="1"/>
          </p:cNvPicPr>
          <p:nvPr/>
        </p:nvPicPr>
        <p:blipFill>
          <a:blip r:embed="rId148" cstate="print">
            <a:extLst>
              <a:ext uri="{28A0092B-C50C-407E-A947-70E740481C1C}">
                <a14:useLocalDpi xmlns:a14="http://schemas.microsoft.com/office/drawing/2010/main" val="0"/>
              </a:ext>
            </a:extLst>
          </a:blip>
          <a:srcRect/>
          <a:stretch>
            <a:fillRect/>
          </a:stretch>
        </p:blipFill>
        <p:spPr bwMode="auto">
          <a:xfrm>
            <a:off x="6202334" y="3429000"/>
            <a:ext cx="1493866" cy="12756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TextBox 151"/>
          <p:cNvSpPr txBox="1"/>
          <p:nvPr/>
        </p:nvSpPr>
        <p:spPr>
          <a:xfrm>
            <a:off x="6019800" y="4983658"/>
            <a:ext cx="2334293" cy="707886"/>
          </a:xfrm>
          <a:prstGeom prst="rect">
            <a:avLst/>
          </a:prstGeom>
          <a:solidFill>
            <a:schemeClr val="bg1"/>
          </a:solidFill>
          <a:ln>
            <a:solidFill>
              <a:schemeClr val="accent6"/>
            </a:solidFill>
          </a:ln>
        </p:spPr>
        <p:txBody>
          <a:bodyPr wrap="none" rtlCol="0">
            <a:spAutoFit/>
          </a:bodyPr>
          <a:lstStyle/>
          <a:p>
            <a:r>
              <a:rPr lang="en-US" sz="2000" dirty="0" smtClean="0">
                <a:solidFill>
                  <a:schemeClr val="accent6"/>
                </a:solidFill>
                <a:latin typeface="Source Sans Pro" panose="020B0503030403020204"/>
              </a:rPr>
              <a:t>Stack, Data, Code </a:t>
            </a:r>
          </a:p>
          <a:p>
            <a:r>
              <a:rPr lang="en-US" sz="2000" dirty="0" smtClean="0">
                <a:solidFill>
                  <a:schemeClr val="accent6"/>
                </a:solidFill>
                <a:latin typeface="Source Sans Pro" panose="020B0503030403020204"/>
              </a:rPr>
              <a:t>Stored in Memory</a:t>
            </a:r>
            <a:endParaRPr lang="en-US" sz="2000" dirty="0">
              <a:solidFill>
                <a:schemeClr val="accent6"/>
              </a:solidFill>
              <a:latin typeface="Source Sans Pro" panose="020B0503030403020204"/>
            </a:endParaRPr>
          </a:p>
        </p:txBody>
      </p:sp>
      <p:sp>
        <p:nvSpPr>
          <p:cNvPr id="153" name="TextBox 152"/>
          <p:cNvSpPr txBox="1"/>
          <p:nvPr/>
        </p:nvSpPr>
        <p:spPr>
          <a:xfrm>
            <a:off x="2480748" y="2819400"/>
            <a:ext cx="1109599" cy="707886"/>
          </a:xfrm>
          <a:prstGeom prst="rect">
            <a:avLst/>
          </a:prstGeom>
          <a:solidFill>
            <a:schemeClr val="bg1"/>
          </a:solidFill>
          <a:ln>
            <a:solidFill>
              <a:schemeClr val="accent6"/>
            </a:solidFill>
          </a:ln>
        </p:spPr>
        <p:txBody>
          <a:bodyPr wrap="none" rtlCol="0">
            <a:spAutoFit/>
          </a:bodyPr>
          <a:lstStyle/>
          <a:p>
            <a:r>
              <a:rPr lang="en-US" sz="2000" dirty="0">
                <a:solidFill>
                  <a:schemeClr val="accent6"/>
                </a:solidFill>
                <a:latin typeface="Source Sans Pro" panose="020B0503030403020204"/>
              </a:rPr>
              <a:t>x</a:t>
            </a:r>
            <a:r>
              <a:rPr lang="en-US" sz="2000" dirty="0" smtClean="0">
                <a:solidFill>
                  <a:schemeClr val="accent6"/>
                </a:solidFill>
                <a:latin typeface="Source Sans Pro" panose="020B0503030403020204"/>
              </a:rPr>
              <a:t>2 ($</a:t>
            </a:r>
            <a:r>
              <a:rPr lang="en-US" sz="2000" dirty="0" err="1" smtClean="0">
                <a:solidFill>
                  <a:schemeClr val="accent6"/>
                </a:solidFill>
                <a:latin typeface="Source Sans Pro" panose="020B0503030403020204"/>
              </a:rPr>
              <a:t>sp</a:t>
            </a:r>
            <a:r>
              <a:rPr lang="en-US" sz="2000" dirty="0" smtClean="0">
                <a:solidFill>
                  <a:schemeClr val="accent6"/>
                </a:solidFill>
                <a:latin typeface="Source Sans Pro" panose="020B0503030403020204"/>
              </a:rPr>
              <a:t>)</a:t>
            </a:r>
          </a:p>
          <a:p>
            <a:r>
              <a:rPr lang="en-US" sz="2000" dirty="0">
                <a:solidFill>
                  <a:schemeClr val="accent6"/>
                </a:solidFill>
                <a:latin typeface="Source Sans Pro" panose="020B0503030403020204"/>
              </a:rPr>
              <a:t>x</a:t>
            </a:r>
            <a:r>
              <a:rPr lang="en-US" sz="2000" dirty="0" smtClean="0">
                <a:solidFill>
                  <a:schemeClr val="accent6"/>
                </a:solidFill>
                <a:latin typeface="Source Sans Pro" panose="020B0503030403020204"/>
              </a:rPr>
              <a:t>1 ($</a:t>
            </a:r>
            <a:r>
              <a:rPr lang="en-US" sz="2000" dirty="0" err="1" smtClean="0">
                <a:solidFill>
                  <a:schemeClr val="accent6"/>
                </a:solidFill>
                <a:latin typeface="Source Sans Pro" panose="020B0503030403020204"/>
              </a:rPr>
              <a:t>ra</a:t>
            </a:r>
            <a:r>
              <a:rPr lang="en-US" sz="2000" dirty="0" smtClean="0">
                <a:solidFill>
                  <a:schemeClr val="accent6"/>
                </a:solidFill>
                <a:latin typeface="Source Sans Pro" panose="020B0503030403020204"/>
              </a:rPr>
              <a:t>)</a:t>
            </a:r>
            <a:endParaRPr lang="en-US" sz="2000" dirty="0">
              <a:solidFill>
                <a:schemeClr val="accent6"/>
              </a:solidFill>
              <a:latin typeface="Source Sans Pro" panose="020B0503030403020204"/>
            </a:endParaRPr>
          </a:p>
        </p:txBody>
      </p:sp>
      <p:sp>
        <p:nvSpPr>
          <p:cNvPr id="154" name="Oval 153"/>
          <p:cNvSpPr/>
          <p:nvPr/>
        </p:nvSpPr>
        <p:spPr>
          <a:xfrm>
            <a:off x="76200" y="1532811"/>
            <a:ext cx="1828800" cy="173349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2"/>
          <p:cNvPicPr>
            <a:picLocks noChangeAspect="1" noChangeArrowheads="1"/>
          </p:cNvPicPr>
          <p:nvPr/>
        </p:nvPicPr>
        <p:blipFill>
          <a:blip r:embed="rId148" cstate="print">
            <a:extLst>
              <a:ext uri="{28A0092B-C50C-407E-A947-70E740481C1C}">
                <a14:useLocalDpi xmlns:a14="http://schemas.microsoft.com/office/drawing/2010/main" val="0"/>
              </a:ext>
            </a:extLst>
          </a:blip>
          <a:srcRect/>
          <a:stretch>
            <a:fillRect/>
          </a:stretch>
        </p:blipFill>
        <p:spPr bwMode="auto">
          <a:xfrm>
            <a:off x="182533" y="1761411"/>
            <a:ext cx="1493866" cy="12756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 name="TextBox 155"/>
          <p:cNvSpPr txBox="1"/>
          <p:nvPr/>
        </p:nvSpPr>
        <p:spPr>
          <a:xfrm>
            <a:off x="-1" y="3316069"/>
            <a:ext cx="2334293" cy="707886"/>
          </a:xfrm>
          <a:prstGeom prst="rect">
            <a:avLst/>
          </a:prstGeom>
          <a:solidFill>
            <a:schemeClr val="bg1"/>
          </a:solidFill>
          <a:ln>
            <a:solidFill>
              <a:schemeClr val="accent6"/>
            </a:solidFill>
          </a:ln>
        </p:spPr>
        <p:txBody>
          <a:bodyPr wrap="none" rtlCol="0">
            <a:spAutoFit/>
          </a:bodyPr>
          <a:lstStyle/>
          <a:p>
            <a:r>
              <a:rPr lang="en-US" sz="2000" dirty="0" smtClean="0">
                <a:solidFill>
                  <a:schemeClr val="accent6"/>
                </a:solidFill>
                <a:latin typeface="Source Sans Pro" panose="020B0503030403020204"/>
              </a:rPr>
              <a:t>Stack, Data, Code </a:t>
            </a:r>
          </a:p>
          <a:p>
            <a:r>
              <a:rPr lang="en-US" sz="2000" dirty="0" smtClean="0">
                <a:solidFill>
                  <a:schemeClr val="accent6"/>
                </a:solidFill>
                <a:latin typeface="Source Sans Pro" panose="020B0503030403020204"/>
              </a:rPr>
              <a:t>Stored in Memory</a:t>
            </a:r>
            <a:endParaRPr lang="en-US" sz="2000" dirty="0">
              <a:solidFill>
                <a:schemeClr val="accent6"/>
              </a:solidFill>
              <a:latin typeface="Source Sans Pro" panose="020B0503030403020204"/>
            </a:endParaRPr>
          </a:p>
        </p:txBody>
      </p:sp>
      <p:sp>
        <p:nvSpPr>
          <p:cNvPr id="157" name="Oval 156"/>
          <p:cNvSpPr/>
          <p:nvPr/>
        </p:nvSpPr>
        <p:spPr>
          <a:xfrm>
            <a:off x="6096001" y="3200400"/>
            <a:ext cx="1828800" cy="173349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4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2" grpId="0" animBg="1"/>
      <p:bldP spid="153" grpId="0" animBg="1"/>
      <p:bldP spid="154" grpId="0" animBg="1"/>
      <p:bldP spid="156" grpId="0" animBg="1"/>
      <p:bldP spid="1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35</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 executing program in memory</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“Data Memory”</a:t>
            </a:r>
            <a:endParaRPr lang="en-US" sz="2200" dirty="0">
              <a:solidFill>
                <a:schemeClr val="accent1"/>
              </a:solidFill>
              <a:latin typeface="Source Sans Pro" panose="020B0503030403020204"/>
            </a:endParaRP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“Program Memory”</a:t>
            </a:r>
            <a:endParaRPr lang="en-US" sz="2200" dirty="0">
              <a:solidFill>
                <a:schemeClr val="accent1"/>
              </a:solidFill>
              <a:latin typeface="Source Sans Pro" panose="020B0503030403020204"/>
            </a:endParaRP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2992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36</a:t>
            </a:fld>
            <a:endParaRPr lang="en-US"/>
          </a:p>
        </p:txBody>
      </p:sp>
      <p:sp>
        <p:nvSpPr>
          <p:cNvPr id="5" name="Rectangle 4"/>
          <p:cNvSpPr>
            <a:spLocks noChangeArrowheads="1"/>
          </p:cNvSpPr>
          <p:nvPr/>
        </p:nvSpPr>
        <p:spPr bwMode="auto">
          <a:xfrm>
            <a:off x="685800" y="5480034"/>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dirty="0" smtClean="0">
                <a:solidFill>
                  <a:schemeClr val="accent5">
                    <a:lumMod val="60000"/>
                    <a:lumOff val="40000"/>
                  </a:schemeClr>
                </a:solidFill>
                <a:latin typeface="Arial" charset="0"/>
              </a:rPr>
              <a:t> x2000</a:t>
            </a:r>
            <a:endParaRPr lang="en-US" sz="2400" dirty="0">
              <a:solidFill>
                <a:schemeClr val="accent5">
                  <a:lumMod val="60000"/>
                  <a:lumOff val="40000"/>
                </a:schemeClr>
              </a:solidFill>
              <a:latin typeface="Arial" charset="0"/>
            </a:endParaRPr>
          </a:p>
        </p:txBody>
      </p:sp>
      <p:sp>
        <p:nvSpPr>
          <p:cNvPr id="6" name="Rectangle 5"/>
          <p:cNvSpPr>
            <a:spLocks noChangeArrowheads="1"/>
          </p:cNvSpPr>
          <p:nvPr/>
        </p:nvSpPr>
        <p:spPr bwMode="auto">
          <a:xfrm>
            <a:off x="685992" y="5491472"/>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dirty="0" smtClean="0">
                <a:solidFill>
                  <a:schemeClr val="accent5">
                    <a:lumMod val="60000"/>
                    <a:lumOff val="40000"/>
                  </a:schemeClr>
                </a:solidFill>
                <a:latin typeface="Source Sans Pro" panose="020B0503030403020204"/>
              </a:rPr>
              <a:t>x1FD0</a:t>
            </a:r>
            <a:endParaRPr lang="en-US" sz="2400" dirty="0">
              <a:solidFill>
                <a:schemeClr val="accent5">
                  <a:lumMod val="60000"/>
                  <a:lumOff val="40000"/>
                </a:schemeClr>
              </a:solidFill>
              <a:latin typeface="Source Sans Pro" panose="020B0503030403020204"/>
            </a:endParaRPr>
          </a:p>
        </p:txBody>
      </p:sp>
      <p:sp>
        <p:nvSpPr>
          <p:cNvPr id="7" name="Rectangle 2"/>
          <p:cNvSpPr>
            <a:spLocks noGrp="1" noChangeArrowheads="1"/>
          </p:cNvSpPr>
          <p:nvPr>
            <p:ph type="title"/>
          </p:nvPr>
        </p:nvSpPr>
        <p:spPr>
          <a:xfrm>
            <a:off x="228600" y="152400"/>
            <a:ext cx="8686800" cy="533400"/>
          </a:xfrm>
        </p:spPr>
        <p:txBody>
          <a:bodyPr>
            <a:noAutofit/>
          </a:bodyPr>
          <a:lstStyle/>
          <a:p>
            <a:r>
              <a:rPr lang="en-US" sz="4000" dirty="0" smtClean="0"/>
              <a:t>Return </a:t>
            </a:r>
            <a:r>
              <a:rPr lang="en-US" sz="4000" dirty="0"/>
              <a:t>A</a:t>
            </a:r>
            <a:r>
              <a:rPr lang="en-US" sz="4000" dirty="0" smtClean="0"/>
              <a:t>ddress lives in Stack Frame</a:t>
            </a:r>
            <a:endParaRPr lang="en-US" sz="4000" dirty="0"/>
          </a:p>
        </p:txBody>
      </p:sp>
      <p:sp>
        <p:nvSpPr>
          <p:cNvPr id="8" name="Rectangle 3"/>
          <p:cNvSpPr>
            <a:spLocks noGrp="1" noChangeArrowheads="1"/>
          </p:cNvSpPr>
          <p:nvPr>
            <p:ph idx="1"/>
          </p:nvPr>
        </p:nvSpPr>
        <p:spPr>
          <a:xfrm>
            <a:off x="-51620" y="843579"/>
            <a:ext cx="7234085" cy="4501811"/>
          </a:xfrm>
        </p:spPr>
        <p:txBody>
          <a:bodyPr>
            <a:normAutofit/>
          </a:bodyPr>
          <a:lstStyle/>
          <a:p>
            <a:pPr marL="0" indent="0">
              <a:lnSpc>
                <a:spcPct val="94000"/>
              </a:lnSpc>
              <a:buNone/>
            </a:pPr>
            <a:r>
              <a:rPr lang="en-US" sz="2800" dirty="0" smtClean="0"/>
              <a:t>Stack Manipulated </a:t>
            </a:r>
            <a:r>
              <a:rPr lang="en-US" sz="2800" dirty="0"/>
              <a:t>by </a:t>
            </a:r>
            <a:r>
              <a:rPr lang="en-US" sz="2800" dirty="0">
                <a:solidFill>
                  <a:schemeClr val="accent1"/>
                </a:solidFill>
              </a:rPr>
              <a:t>push/pop</a:t>
            </a:r>
            <a:r>
              <a:rPr lang="en-US" sz="2800" dirty="0"/>
              <a:t> </a:t>
            </a:r>
            <a:r>
              <a:rPr lang="en-US" sz="2800" dirty="0" smtClean="0"/>
              <a:t>operations</a:t>
            </a:r>
          </a:p>
          <a:p>
            <a:pPr marL="0" indent="0">
              <a:lnSpc>
                <a:spcPct val="94000"/>
              </a:lnSpc>
              <a:buNone/>
            </a:pPr>
            <a:r>
              <a:rPr lang="en-US" sz="2800" i="1" dirty="0" smtClean="0">
                <a:solidFill>
                  <a:schemeClr val="accent6"/>
                </a:solidFill>
              </a:rPr>
              <a:t>Context: after 2</a:t>
            </a:r>
            <a:r>
              <a:rPr lang="en-US" sz="2800" i="1" baseline="30000" dirty="0" smtClean="0">
                <a:solidFill>
                  <a:schemeClr val="accent6"/>
                </a:solidFill>
              </a:rPr>
              <a:t>nd</a:t>
            </a:r>
            <a:r>
              <a:rPr lang="en-US" sz="2800" i="1" dirty="0" smtClean="0">
                <a:solidFill>
                  <a:schemeClr val="accent6"/>
                </a:solidFill>
              </a:rPr>
              <a:t> JAL to </a:t>
            </a:r>
            <a:r>
              <a:rPr lang="en-US" sz="2800" i="1" dirty="0" err="1" smtClean="0">
                <a:solidFill>
                  <a:schemeClr val="accent6"/>
                </a:solidFill>
              </a:rPr>
              <a:t>myfn</a:t>
            </a:r>
            <a:r>
              <a:rPr lang="en-US" sz="2800" i="1" dirty="0" smtClean="0">
                <a:solidFill>
                  <a:schemeClr val="accent6"/>
                </a:solidFill>
              </a:rPr>
              <a:t> (from </a:t>
            </a:r>
            <a:r>
              <a:rPr lang="en-US" sz="2800" i="1" dirty="0" err="1" smtClean="0">
                <a:solidFill>
                  <a:schemeClr val="accent6"/>
                </a:solidFill>
              </a:rPr>
              <a:t>myfn</a:t>
            </a:r>
            <a:r>
              <a:rPr lang="en-US" sz="2800" i="1" dirty="0" smtClean="0">
                <a:solidFill>
                  <a:schemeClr val="accent6"/>
                </a:solidFill>
              </a:rPr>
              <a:t>)</a:t>
            </a:r>
          </a:p>
          <a:p>
            <a:pPr marL="0" indent="0">
              <a:lnSpc>
                <a:spcPct val="94000"/>
              </a:lnSpc>
              <a:buNone/>
            </a:pPr>
            <a:r>
              <a:rPr lang="en-US" sz="2800" dirty="0" smtClean="0">
                <a:solidFill>
                  <a:schemeClr val="accent1"/>
                </a:solidFill>
              </a:rPr>
              <a:t>PUSH:	  </a:t>
            </a:r>
            <a:r>
              <a:rPr lang="en-US" sz="2400" dirty="0" smtClean="0">
                <a:solidFill>
                  <a:schemeClr val="accent1"/>
                </a:solidFill>
              </a:rPr>
              <a:t>ADDI </a:t>
            </a:r>
            <a:r>
              <a:rPr lang="en-US" sz="2400" dirty="0" err="1" smtClean="0">
                <a:solidFill>
                  <a:schemeClr val="accent1"/>
                </a:solidFill>
              </a:rPr>
              <a:t>sp</a:t>
            </a:r>
            <a:r>
              <a:rPr lang="en-US" sz="2400" dirty="0">
                <a:solidFill>
                  <a:schemeClr val="accent1"/>
                </a:solidFill>
              </a:rPr>
              <a:t>, </a:t>
            </a:r>
            <a:r>
              <a:rPr lang="en-US" sz="2400" dirty="0" err="1" smtClean="0">
                <a:solidFill>
                  <a:schemeClr val="accent1"/>
                </a:solidFill>
              </a:rPr>
              <a:t>sp</a:t>
            </a:r>
            <a:r>
              <a:rPr lang="en-US" sz="2400" dirty="0">
                <a:solidFill>
                  <a:schemeClr val="accent1"/>
                </a:solidFill>
              </a:rPr>
              <a:t>, </a:t>
            </a:r>
            <a:r>
              <a:rPr lang="en-US" sz="2400" dirty="0" smtClean="0">
                <a:solidFill>
                  <a:schemeClr val="accent1"/>
                </a:solidFill>
              </a:rPr>
              <a:t>-20</a:t>
            </a:r>
            <a:r>
              <a:rPr lang="en-US" sz="2400" dirty="0" smtClean="0">
                <a:solidFill>
                  <a:schemeClr val="tx2"/>
                </a:solidFill>
              </a:rPr>
              <a:t>  // move </a:t>
            </a:r>
            <a:r>
              <a:rPr lang="en-US" sz="2400" dirty="0">
                <a:solidFill>
                  <a:schemeClr val="tx2"/>
                </a:solidFill>
              </a:rPr>
              <a:t>sp </a:t>
            </a:r>
            <a:r>
              <a:rPr lang="en-US" sz="2400" dirty="0" smtClean="0">
                <a:solidFill>
                  <a:schemeClr val="tx2"/>
                </a:solidFill>
              </a:rPr>
              <a:t>down </a:t>
            </a:r>
            <a:endParaRPr lang="en-US" sz="2400" dirty="0">
              <a:solidFill>
                <a:schemeClr val="tx2"/>
              </a:solidFill>
            </a:endParaRPr>
          </a:p>
          <a:p>
            <a:pPr marL="0" indent="0">
              <a:lnSpc>
                <a:spcPct val="94000"/>
              </a:lnSpc>
              <a:buNone/>
            </a:pPr>
            <a:r>
              <a:rPr lang="en-US" sz="2400" dirty="0" smtClean="0">
                <a:solidFill>
                  <a:schemeClr val="accent5">
                    <a:lumMod val="60000"/>
                    <a:lumOff val="40000"/>
                  </a:schemeClr>
                </a:solidFill>
              </a:rPr>
              <a:t>	         </a:t>
            </a:r>
            <a:r>
              <a:rPr lang="en-US" sz="2400" dirty="0" smtClean="0">
                <a:solidFill>
                  <a:schemeClr val="accent1"/>
                </a:solidFill>
              </a:rPr>
              <a:t>SW x1</a:t>
            </a:r>
            <a:r>
              <a:rPr lang="en-US" sz="2400" dirty="0">
                <a:solidFill>
                  <a:schemeClr val="accent1"/>
                </a:solidFill>
              </a:rPr>
              <a:t>, </a:t>
            </a:r>
            <a:r>
              <a:rPr lang="en-US" sz="2400" dirty="0" smtClean="0">
                <a:solidFill>
                  <a:schemeClr val="accent1"/>
                </a:solidFill>
              </a:rPr>
              <a:t>16(</a:t>
            </a:r>
            <a:r>
              <a:rPr lang="en-US" sz="2400" dirty="0" err="1" smtClean="0">
                <a:solidFill>
                  <a:schemeClr val="accent1"/>
                </a:solidFill>
              </a:rPr>
              <a:t>sp</a:t>
            </a:r>
            <a:r>
              <a:rPr lang="en-US" sz="2400" dirty="0" smtClean="0">
                <a:solidFill>
                  <a:schemeClr val="accent1"/>
                </a:solidFill>
              </a:rPr>
              <a:t>)        </a:t>
            </a:r>
            <a:r>
              <a:rPr lang="en-US" sz="2400" dirty="0" smtClean="0">
                <a:solidFill>
                  <a:schemeClr val="tx2"/>
                </a:solidFill>
              </a:rPr>
              <a:t>// store </a:t>
            </a:r>
            <a:r>
              <a:rPr lang="en-US" sz="2400" dirty="0" err="1" smtClean="0">
                <a:solidFill>
                  <a:schemeClr val="tx2"/>
                </a:solidFill>
              </a:rPr>
              <a:t>retn</a:t>
            </a:r>
            <a:r>
              <a:rPr lang="en-US" sz="2400" dirty="0" smtClean="0">
                <a:solidFill>
                  <a:schemeClr val="tx2"/>
                </a:solidFill>
              </a:rPr>
              <a:t> PC 1</a:t>
            </a:r>
            <a:r>
              <a:rPr lang="en-US" sz="2400" baseline="30000" dirty="0" smtClean="0">
                <a:solidFill>
                  <a:schemeClr val="tx2"/>
                </a:solidFill>
              </a:rPr>
              <a:t>st</a:t>
            </a:r>
            <a:endParaRPr lang="en-US" sz="2400" dirty="0" smtClean="0">
              <a:solidFill>
                <a:schemeClr val="tx2"/>
              </a:solidFill>
            </a:endParaRPr>
          </a:p>
          <a:p>
            <a:pPr marL="0" indent="0">
              <a:lnSpc>
                <a:spcPct val="94000"/>
              </a:lnSpc>
              <a:buNone/>
            </a:pPr>
            <a:r>
              <a:rPr lang="en-US" sz="2800" i="1" dirty="0">
                <a:solidFill>
                  <a:schemeClr val="accent6"/>
                </a:solidFill>
              </a:rPr>
              <a:t>Context: </a:t>
            </a:r>
            <a:r>
              <a:rPr lang="en-US" sz="2800" i="1" dirty="0" smtClean="0">
                <a:solidFill>
                  <a:schemeClr val="accent6"/>
                </a:solidFill>
              </a:rPr>
              <a:t>2</a:t>
            </a:r>
            <a:r>
              <a:rPr lang="en-US" sz="2800" i="1" baseline="30000" dirty="0" smtClean="0">
                <a:solidFill>
                  <a:schemeClr val="accent6"/>
                </a:solidFill>
              </a:rPr>
              <a:t>nd</a:t>
            </a:r>
            <a:r>
              <a:rPr lang="en-US" sz="2800" i="1" dirty="0" smtClean="0">
                <a:solidFill>
                  <a:schemeClr val="accent6"/>
                </a:solidFill>
              </a:rPr>
              <a:t> </a:t>
            </a:r>
            <a:r>
              <a:rPr lang="en-US" sz="2800" i="1" dirty="0" err="1" smtClean="0">
                <a:solidFill>
                  <a:schemeClr val="accent6"/>
                </a:solidFill>
              </a:rPr>
              <a:t>myfn</a:t>
            </a:r>
            <a:r>
              <a:rPr lang="en-US" sz="2800" i="1" dirty="0" smtClean="0">
                <a:solidFill>
                  <a:schemeClr val="accent6"/>
                </a:solidFill>
              </a:rPr>
              <a:t> is done (x1 == ???)</a:t>
            </a:r>
            <a:endParaRPr lang="en-US" sz="2800" dirty="0">
              <a:solidFill>
                <a:schemeClr val="accent6"/>
              </a:solidFill>
            </a:endParaRPr>
          </a:p>
          <a:p>
            <a:pPr marL="0" indent="0">
              <a:buNone/>
            </a:pPr>
            <a:r>
              <a:rPr lang="en-US" sz="2800" dirty="0" smtClean="0">
                <a:solidFill>
                  <a:schemeClr val="accent1"/>
                </a:solidFill>
              </a:rPr>
              <a:t>POP</a:t>
            </a:r>
            <a:r>
              <a:rPr lang="en-US" sz="2400" dirty="0" smtClean="0">
                <a:solidFill>
                  <a:schemeClr val="accent1"/>
                </a:solidFill>
              </a:rPr>
              <a:t>: 	  LW x1</a:t>
            </a:r>
            <a:r>
              <a:rPr lang="en-US" sz="2400" dirty="0">
                <a:solidFill>
                  <a:schemeClr val="accent1"/>
                </a:solidFill>
              </a:rPr>
              <a:t>, </a:t>
            </a:r>
            <a:r>
              <a:rPr lang="en-US" sz="2400" dirty="0" smtClean="0">
                <a:solidFill>
                  <a:schemeClr val="accent1"/>
                </a:solidFill>
              </a:rPr>
              <a:t>16(</a:t>
            </a:r>
            <a:r>
              <a:rPr lang="en-US" sz="2400" dirty="0" err="1" smtClean="0">
                <a:solidFill>
                  <a:schemeClr val="accent1"/>
                </a:solidFill>
              </a:rPr>
              <a:t>sp</a:t>
            </a:r>
            <a:r>
              <a:rPr lang="en-US" sz="2400" dirty="0">
                <a:solidFill>
                  <a:schemeClr val="accent1"/>
                </a:solidFill>
              </a:rPr>
              <a:t>) </a:t>
            </a:r>
            <a:r>
              <a:rPr lang="en-US" sz="2400" dirty="0" smtClean="0">
                <a:solidFill>
                  <a:schemeClr val="accent1"/>
                </a:solidFill>
              </a:rPr>
              <a:t>   </a:t>
            </a:r>
            <a:r>
              <a:rPr lang="en-US" sz="2400" dirty="0" smtClean="0">
                <a:solidFill>
                  <a:schemeClr val="tx2"/>
                </a:solidFill>
              </a:rPr>
              <a:t>// restore </a:t>
            </a:r>
            <a:r>
              <a:rPr lang="en-US" sz="2400" dirty="0" err="1">
                <a:solidFill>
                  <a:schemeClr val="tx2"/>
                </a:solidFill>
              </a:rPr>
              <a:t>retn</a:t>
            </a:r>
            <a:r>
              <a:rPr lang="en-US" sz="2400" dirty="0">
                <a:solidFill>
                  <a:schemeClr val="tx2"/>
                </a:solidFill>
              </a:rPr>
              <a:t> PC </a:t>
            </a:r>
            <a:r>
              <a:rPr lang="en-US" sz="2400" dirty="0" smtClean="0">
                <a:solidFill>
                  <a:schemeClr val="tx2"/>
                </a:solidFill>
              </a:rPr>
              <a:t> </a:t>
            </a:r>
            <a:r>
              <a:rPr lang="en-US" sz="2400" dirty="0" smtClean="0">
                <a:solidFill>
                  <a:schemeClr val="accent1"/>
                </a:solidFill>
                <a:sym typeface="Wingdings"/>
              </a:rPr>
              <a:t></a:t>
            </a:r>
            <a:r>
              <a:rPr lang="en-US" sz="2400" dirty="0" smtClean="0">
                <a:solidFill>
                  <a:schemeClr val="accent1"/>
                </a:solidFill>
              </a:rPr>
              <a:t>r31            </a:t>
            </a:r>
          </a:p>
          <a:p>
            <a:pPr marL="0" indent="0">
              <a:buNone/>
            </a:pPr>
            <a:r>
              <a:rPr lang="en-US" sz="2400" dirty="0">
                <a:solidFill>
                  <a:schemeClr val="accent1"/>
                </a:solidFill>
              </a:rPr>
              <a:t> </a:t>
            </a:r>
            <a:r>
              <a:rPr lang="en-US" sz="2400" dirty="0" smtClean="0">
                <a:solidFill>
                  <a:schemeClr val="accent1"/>
                </a:solidFill>
              </a:rPr>
              <a:t>                ADDI </a:t>
            </a:r>
            <a:r>
              <a:rPr lang="en-US" sz="2400" dirty="0" err="1" smtClean="0">
                <a:solidFill>
                  <a:schemeClr val="accent1"/>
                </a:solidFill>
              </a:rPr>
              <a:t>sp</a:t>
            </a:r>
            <a:r>
              <a:rPr lang="en-US" sz="2400" dirty="0">
                <a:solidFill>
                  <a:schemeClr val="accent1"/>
                </a:solidFill>
              </a:rPr>
              <a:t>, </a:t>
            </a:r>
            <a:r>
              <a:rPr lang="en-US" sz="2400" dirty="0" err="1" smtClean="0">
                <a:solidFill>
                  <a:schemeClr val="accent1"/>
                </a:solidFill>
              </a:rPr>
              <a:t>sp</a:t>
            </a:r>
            <a:r>
              <a:rPr lang="en-US" sz="2400" dirty="0">
                <a:solidFill>
                  <a:schemeClr val="accent1"/>
                </a:solidFill>
              </a:rPr>
              <a:t>, </a:t>
            </a:r>
            <a:r>
              <a:rPr lang="en-US" sz="2400" dirty="0" smtClean="0">
                <a:solidFill>
                  <a:schemeClr val="accent1"/>
                </a:solidFill>
              </a:rPr>
              <a:t>20 </a:t>
            </a:r>
            <a:r>
              <a:rPr lang="en-US" sz="2400" dirty="0">
                <a:solidFill>
                  <a:schemeClr val="tx2"/>
                </a:solidFill>
              </a:rPr>
              <a:t>// move sp </a:t>
            </a:r>
            <a:r>
              <a:rPr lang="en-US" sz="2400" dirty="0" smtClean="0">
                <a:solidFill>
                  <a:schemeClr val="tx2"/>
                </a:solidFill>
              </a:rPr>
              <a:t>up</a:t>
            </a:r>
            <a:endParaRPr lang="en-US" sz="2400" dirty="0">
              <a:solidFill>
                <a:schemeClr val="tx2"/>
              </a:solidFill>
            </a:endParaRPr>
          </a:p>
          <a:p>
            <a:pPr marL="0" indent="0">
              <a:buNone/>
            </a:pPr>
            <a:r>
              <a:rPr lang="en-US" sz="2400" dirty="0">
                <a:solidFill>
                  <a:schemeClr val="accent1"/>
                </a:solidFill>
              </a:rPr>
              <a:t>           </a:t>
            </a:r>
            <a:r>
              <a:rPr lang="en-US" sz="2400" dirty="0" smtClean="0">
                <a:solidFill>
                  <a:schemeClr val="accent1"/>
                </a:solidFill>
              </a:rPr>
              <a:t>	  JR </a:t>
            </a:r>
            <a:r>
              <a:rPr lang="en-US" sz="2400" dirty="0">
                <a:solidFill>
                  <a:schemeClr val="accent1"/>
                </a:solidFill>
              </a:rPr>
              <a:t>x</a:t>
            </a:r>
            <a:r>
              <a:rPr lang="en-US" sz="2400" dirty="0" smtClean="0">
                <a:solidFill>
                  <a:schemeClr val="accent1"/>
                </a:solidFill>
              </a:rPr>
              <a:t>1	          </a:t>
            </a:r>
            <a:r>
              <a:rPr lang="en-US" sz="2400" dirty="0" smtClean="0">
                <a:solidFill>
                  <a:schemeClr val="tx2"/>
                </a:solidFill>
              </a:rPr>
              <a:t>// return</a:t>
            </a:r>
            <a:endParaRPr lang="en-US" sz="2400" dirty="0">
              <a:solidFill>
                <a:schemeClr val="tx2"/>
              </a:solidFill>
            </a:endParaRPr>
          </a:p>
        </p:txBody>
      </p:sp>
      <p:sp>
        <p:nvSpPr>
          <p:cNvPr id="9" name="Rectangle 4"/>
          <p:cNvSpPr>
            <a:spLocks noChangeArrowheads="1"/>
          </p:cNvSpPr>
          <p:nvPr/>
        </p:nvSpPr>
        <p:spPr bwMode="auto">
          <a:xfrm>
            <a:off x="6934200" y="3498614"/>
            <a:ext cx="2133600" cy="2434952"/>
          </a:xfrm>
          <a:prstGeom prst="rect">
            <a:avLst/>
          </a:prstGeom>
          <a:noFill/>
          <a:ln w="9525">
            <a:solidFill>
              <a:schemeClr val="accent1"/>
            </a:solidFill>
            <a:miter lim="800000"/>
            <a:headEnd/>
            <a:tailEnd/>
          </a:ln>
          <a:effectLst/>
          <a:extLst/>
        </p:spPr>
        <p:txBody>
          <a:bodyPr wrap="none" anchor="ctr"/>
          <a:lstStyle/>
          <a:p>
            <a:endParaRPr lang="en-US"/>
          </a:p>
        </p:txBody>
      </p:sp>
      <p:sp>
        <p:nvSpPr>
          <p:cNvPr id="10" name="Rectangle 7"/>
          <p:cNvSpPr>
            <a:spLocks noChangeArrowheads="1"/>
          </p:cNvSpPr>
          <p:nvPr/>
        </p:nvSpPr>
        <p:spPr bwMode="auto">
          <a:xfrm>
            <a:off x="6934200" y="2822827"/>
            <a:ext cx="2133600" cy="910973"/>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err="1" smtClean="0">
                <a:solidFill>
                  <a:schemeClr val="bg1"/>
                </a:solidFill>
                <a:latin typeface="Source Sans Pro" panose="020B0503030403020204"/>
              </a:rPr>
              <a:t>myfn</a:t>
            </a:r>
            <a:r>
              <a:rPr lang="en-US" sz="2000" dirty="0" smtClean="0">
                <a:solidFill>
                  <a:schemeClr val="bg1"/>
                </a:solidFill>
                <a:latin typeface="Source Sans Pro" panose="020B0503030403020204"/>
              </a:rPr>
              <a:t> stack </a:t>
            </a:r>
            <a:r>
              <a:rPr lang="en-US" sz="2000" dirty="0">
                <a:solidFill>
                  <a:schemeClr val="bg1"/>
                </a:solidFill>
                <a:latin typeface="Source Sans Pro" panose="020B0503030403020204"/>
              </a:rPr>
              <a:t>frame</a:t>
            </a:r>
          </a:p>
        </p:txBody>
      </p:sp>
      <p:sp>
        <p:nvSpPr>
          <p:cNvPr id="11" name="Rectangle 7"/>
          <p:cNvSpPr>
            <a:spLocks noChangeArrowheads="1"/>
          </p:cNvSpPr>
          <p:nvPr/>
        </p:nvSpPr>
        <p:spPr bwMode="auto">
          <a:xfrm>
            <a:off x="6934200" y="1682766"/>
            <a:ext cx="2133600" cy="1130048"/>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a:solidFill>
                  <a:schemeClr val="bg1"/>
                </a:solidFill>
                <a:latin typeface="Source Sans Pro" panose="020B0503030403020204"/>
              </a:rPr>
              <a:t>m</a:t>
            </a:r>
            <a:r>
              <a:rPr lang="en-US" sz="2000" dirty="0" smtClean="0">
                <a:solidFill>
                  <a:schemeClr val="bg1"/>
                </a:solidFill>
                <a:latin typeface="Source Sans Pro" panose="020B0503030403020204"/>
              </a:rPr>
              <a:t>ain stack frame</a:t>
            </a:r>
            <a:endParaRPr lang="en-US" sz="2000" dirty="0">
              <a:solidFill>
                <a:schemeClr val="bg1"/>
              </a:solidFill>
              <a:latin typeface="Source Sans Pro" panose="020B0503030403020204"/>
            </a:endParaRPr>
          </a:p>
        </p:txBody>
      </p:sp>
      <p:sp>
        <p:nvSpPr>
          <p:cNvPr id="12" name="Rectangle 7"/>
          <p:cNvSpPr>
            <a:spLocks noChangeArrowheads="1"/>
          </p:cNvSpPr>
          <p:nvPr/>
        </p:nvSpPr>
        <p:spPr bwMode="auto">
          <a:xfrm>
            <a:off x="6934200" y="3746264"/>
            <a:ext cx="2133600" cy="910973"/>
          </a:xfrm>
          <a:prstGeom prst="rect">
            <a:avLst/>
          </a:prstGeom>
          <a:solidFill>
            <a:srgbClr val="205777"/>
          </a:solidFill>
          <a:ln w="28575">
            <a:solidFill>
              <a:schemeClr val="accent1"/>
            </a:solidFill>
            <a:miter lim="800000"/>
            <a:headEnd/>
            <a:tailEnd/>
          </a:ln>
          <a:effectLst/>
          <a:extLst/>
        </p:spPr>
        <p:txBody>
          <a:bodyPr wrap="none" anchor="ctr"/>
          <a:lstStyle/>
          <a:p>
            <a:pPr algn="ctr"/>
            <a:r>
              <a:rPr lang="en-US" sz="2000" dirty="0" err="1" smtClean="0">
                <a:solidFill>
                  <a:schemeClr val="bg1"/>
                </a:solidFill>
                <a:latin typeface="Source Sans Pro" panose="020B0503030403020204"/>
              </a:rPr>
              <a:t>myfn</a:t>
            </a:r>
            <a:r>
              <a:rPr lang="en-US" sz="2000" dirty="0" smtClean="0">
                <a:solidFill>
                  <a:schemeClr val="bg1"/>
                </a:solidFill>
                <a:latin typeface="Source Sans Pro" panose="020B0503030403020204"/>
              </a:rPr>
              <a:t> stack </a:t>
            </a:r>
            <a:r>
              <a:rPr lang="en-US" sz="2000" dirty="0">
                <a:solidFill>
                  <a:schemeClr val="bg1"/>
                </a:solidFill>
                <a:latin typeface="Source Sans Pro" panose="020B0503030403020204"/>
              </a:rPr>
              <a:t>frame</a:t>
            </a:r>
          </a:p>
        </p:txBody>
      </p:sp>
      <p:sp>
        <p:nvSpPr>
          <p:cNvPr id="13" name="Rectangle 5"/>
          <p:cNvSpPr>
            <a:spLocks noChangeArrowheads="1"/>
          </p:cNvSpPr>
          <p:nvPr/>
        </p:nvSpPr>
        <p:spPr bwMode="auto">
          <a:xfrm>
            <a:off x="685800" y="6019153"/>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i="1" dirty="0" smtClean="0">
                <a:solidFill>
                  <a:schemeClr val="accent5">
                    <a:lumMod val="60000"/>
                    <a:lumOff val="40000"/>
                  </a:schemeClr>
                </a:solidFill>
                <a:latin typeface="Arial" charset="0"/>
              </a:rPr>
              <a:t>after2</a:t>
            </a:r>
            <a:endParaRPr lang="en-US" sz="2400" i="1" dirty="0">
              <a:solidFill>
                <a:schemeClr val="accent5">
                  <a:lumMod val="60000"/>
                  <a:lumOff val="40000"/>
                </a:schemeClr>
              </a:solidFill>
              <a:latin typeface="Arial" charset="0"/>
            </a:endParaRPr>
          </a:p>
        </p:txBody>
      </p:sp>
      <p:sp>
        <p:nvSpPr>
          <p:cNvPr id="14" name="TextBox 13"/>
          <p:cNvSpPr txBox="1"/>
          <p:nvPr/>
        </p:nvSpPr>
        <p:spPr>
          <a:xfrm>
            <a:off x="76200" y="5949465"/>
            <a:ext cx="762000" cy="523220"/>
          </a:xfrm>
          <a:prstGeom prst="rect">
            <a:avLst/>
          </a:prstGeom>
          <a:noFill/>
        </p:spPr>
        <p:txBody>
          <a:bodyPr wrap="square" rtlCol="0">
            <a:spAutoFit/>
          </a:bodyPr>
          <a:lstStyle/>
          <a:p>
            <a:r>
              <a:rPr lang="en-US" sz="2800" dirty="0" smtClean="0">
                <a:solidFill>
                  <a:schemeClr val="tx2"/>
                </a:solidFill>
                <a:latin typeface="Source Sans Pro" panose="020B0503030403020204"/>
              </a:rPr>
              <a:t>r31</a:t>
            </a:r>
            <a:endParaRPr lang="en-US" sz="2800" dirty="0">
              <a:solidFill>
                <a:schemeClr val="tx2"/>
              </a:solidFill>
              <a:latin typeface="Source Sans Pro" panose="020B0503030403020204"/>
            </a:endParaRPr>
          </a:p>
        </p:txBody>
      </p:sp>
      <p:sp>
        <p:nvSpPr>
          <p:cNvPr id="15" name="TextBox 14"/>
          <p:cNvSpPr txBox="1"/>
          <p:nvPr/>
        </p:nvSpPr>
        <p:spPr>
          <a:xfrm>
            <a:off x="76200" y="5410346"/>
            <a:ext cx="762000" cy="523220"/>
          </a:xfrm>
          <a:prstGeom prst="rect">
            <a:avLst/>
          </a:prstGeom>
          <a:noFill/>
        </p:spPr>
        <p:txBody>
          <a:bodyPr wrap="square" rtlCol="0">
            <a:spAutoFit/>
          </a:bodyPr>
          <a:lstStyle/>
          <a:p>
            <a:r>
              <a:rPr lang="en-US" sz="2800" dirty="0" smtClean="0">
                <a:solidFill>
                  <a:schemeClr val="tx2"/>
                </a:solidFill>
                <a:latin typeface="Source Sans Pro" panose="020B0503030403020204"/>
              </a:rPr>
              <a:t>r29</a:t>
            </a:r>
            <a:endParaRPr lang="en-US" sz="2800" dirty="0">
              <a:solidFill>
                <a:schemeClr val="tx2"/>
              </a:solidFill>
              <a:latin typeface="Source Sans Pro" panose="020B0503030403020204"/>
            </a:endParaRPr>
          </a:p>
        </p:txBody>
      </p:sp>
      <p:sp>
        <p:nvSpPr>
          <p:cNvPr id="16" name="TextBox 15"/>
          <p:cNvSpPr txBox="1"/>
          <p:nvPr/>
        </p:nvSpPr>
        <p:spPr>
          <a:xfrm>
            <a:off x="5937669" y="3368702"/>
            <a:ext cx="1024639" cy="461665"/>
          </a:xfrm>
          <a:prstGeom prst="rect">
            <a:avLst/>
          </a:prstGeom>
          <a:noFill/>
        </p:spPr>
        <p:txBody>
          <a:bodyPr wrap="none" rtlCol="0">
            <a:spAutoFit/>
          </a:bodyPr>
          <a:lstStyle/>
          <a:p>
            <a:r>
              <a:rPr lang="en-US" sz="2400" dirty="0" smtClean="0">
                <a:solidFill>
                  <a:schemeClr val="tx2"/>
                </a:solidFill>
                <a:latin typeface="Source Sans Pro" panose="020B0503030403020204"/>
              </a:rPr>
              <a:t>x2000</a:t>
            </a:r>
            <a:endParaRPr lang="en-US" sz="2400" dirty="0">
              <a:solidFill>
                <a:schemeClr val="tx2"/>
              </a:solidFill>
              <a:latin typeface="Source Sans Pro" panose="020B0503030403020204"/>
            </a:endParaRPr>
          </a:p>
        </p:txBody>
      </p:sp>
      <p:sp>
        <p:nvSpPr>
          <p:cNvPr id="17" name="Rectangle 16"/>
          <p:cNvSpPr/>
          <p:nvPr/>
        </p:nvSpPr>
        <p:spPr>
          <a:xfrm>
            <a:off x="2859578" y="5950803"/>
            <a:ext cx="6185859" cy="830997"/>
          </a:xfrm>
          <a:prstGeom prst="rect">
            <a:avLst/>
          </a:prstGeom>
        </p:spPr>
        <p:txBody>
          <a:bodyPr wrap="square">
            <a:spAutoFit/>
          </a:bodyPr>
          <a:lstStyle/>
          <a:p>
            <a:r>
              <a:rPr lang="en-US" sz="2400" i="1" dirty="0" smtClean="0">
                <a:solidFill>
                  <a:schemeClr val="tx2"/>
                </a:solidFill>
                <a:latin typeface="Source Sans Pro" panose="020B0503030403020204"/>
              </a:rPr>
              <a:t>For now: Assume each frame = x20 bytes</a:t>
            </a:r>
          </a:p>
          <a:p>
            <a:r>
              <a:rPr lang="en-US" sz="2400" i="1" dirty="0" smtClean="0">
                <a:solidFill>
                  <a:schemeClr val="tx2"/>
                </a:solidFill>
                <a:latin typeface="Source Sans Pro" panose="020B0503030403020204"/>
              </a:rPr>
              <a:t>(just to make this example concrete)</a:t>
            </a:r>
            <a:endParaRPr lang="en-US" sz="2400" i="1" dirty="0">
              <a:solidFill>
                <a:schemeClr val="tx2"/>
              </a:solidFill>
              <a:latin typeface="Source Sans Pro" panose="020B0503030403020204"/>
            </a:endParaRPr>
          </a:p>
        </p:txBody>
      </p:sp>
      <p:sp>
        <p:nvSpPr>
          <p:cNvPr id="18" name="TextBox 17"/>
          <p:cNvSpPr txBox="1"/>
          <p:nvPr/>
        </p:nvSpPr>
        <p:spPr>
          <a:xfrm>
            <a:off x="5927730" y="4267917"/>
            <a:ext cx="1091966" cy="461665"/>
          </a:xfrm>
          <a:prstGeom prst="rect">
            <a:avLst/>
          </a:prstGeom>
          <a:noFill/>
        </p:spPr>
        <p:txBody>
          <a:bodyPr wrap="none" rtlCol="0">
            <a:spAutoFit/>
          </a:bodyPr>
          <a:lstStyle/>
          <a:p>
            <a:r>
              <a:rPr lang="en-US" sz="2400" dirty="0" smtClean="0">
                <a:solidFill>
                  <a:schemeClr val="tx2"/>
                </a:solidFill>
                <a:latin typeface="Source Sans Pro" panose="020B0503030403020204"/>
              </a:rPr>
              <a:t>x1FD0</a:t>
            </a:r>
            <a:endParaRPr lang="en-US" sz="2400" dirty="0">
              <a:solidFill>
                <a:schemeClr val="tx2"/>
              </a:solidFill>
              <a:latin typeface="Source Sans Pro" panose="020B0503030403020204"/>
            </a:endParaRPr>
          </a:p>
        </p:txBody>
      </p:sp>
      <p:sp>
        <p:nvSpPr>
          <p:cNvPr id="19" name="Rectangle 7"/>
          <p:cNvSpPr>
            <a:spLocks noChangeArrowheads="1"/>
          </p:cNvSpPr>
          <p:nvPr/>
        </p:nvSpPr>
        <p:spPr bwMode="auto">
          <a:xfrm>
            <a:off x="6934200" y="3750903"/>
            <a:ext cx="2133600" cy="226479"/>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i="1" dirty="0" smtClean="0">
                <a:solidFill>
                  <a:schemeClr val="bg1"/>
                </a:solidFill>
                <a:latin typeface="Source Sans Pro" panose="020B0503030403020204"/>
              </a:rPr>
              <a:t>after2</a:t>
            </a:r>
            <a:endParaRPr lang="en-US" sz="2000" i="1" dirty="0">
              <a:solidFill>
                <a:schemeClr val="bg1"/>
              </a:solidFill>
              <a:latin typeface="Source Sans Pro" panose="020B0503030403020204"/>
            </a:endParaRPr>
          </a:p>
        </p:txBody>
      </p:sp>
      <p:sp>
        <p:nvSpPr>
          <p:cNvPr id="20" name="Rectangle 5"/>
          <p:cNvSpPr>
            <a:spLocks noChangeArrowheads="1"/>
          </p:cNvSpPr>
          <p:nvPr/>
        </p:nvSpPr>
        <p:spPr bwMode="auto">
          <a:xfrm>
            <a:off x="685800" y="6019800"/>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i="1" dirty="0" smtClean="0">
                <a:solidFill>
                  <a:schemeClr val="accent5">
                    <a:lumMod val="60000"/>
                    <a:lumOff val="40000"/>
                  </a:schemeClr>
                </a:solidFill>
                <a:latin typeface="Source Sans Pro" panose="020B0503030403020204"/>
              </a:rPr>
              <a:t>XXXX</a:t>
            </a:r>
            <a:endParaRPr lang="en-US" sz="2400" i="1" dirty="0">
              <a:solidFill>
                <a:schemeClr val="accent5">
                  <a:lumMod val="60000"/>
                  <a:lumOff val="40000"/>
                </a:schemeClr>
              </a:solidFill>
              <a:latin typeface="Source Sans Pro" panose="020B0503030403020204"/>
            </a:endParaRPr>
          </a:p>
        </p:txBody>
      </p:sp>
    </p:spTree>
    <p:extLst>
      <p:ext uri="{BB962C8B-B14F-4D97-AF65-F5344CB8AC3E}">
        <p14:creationId xmlns:p14="http://schemas.microsoft.com/office/powerpoint/2010/main" val="225662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par>
                                <p:cTn id="18" presetID="9" presetClass="entr" presetSubtype="0"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2" grpId="0" animBg="1"/>
      <p:bldP spid="12" grpId="1" animBg="1"/>
      <p:bldP spid="18" grpId="0"/>
      <p:bldP spid="19" grpId="0" animBg="1"/>
      <p:bldP spid="19" grpId="1" animBg="1"/>
      <p:bldP spid="20" grpId="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37</a:t>
            </a:fld>
            <a:endParaRPr lang="en-US"/>
          </a:p>
        </p:txBody>
      </p:sp>
      <p:sp>
        <p:nvSpPr>
          <p:cNvPr id="5" name="Rectangle 2"/>
          <p:cNvSpPr>
            <a:spLocks noGrp="1" noChangeArrowheads="1"/>
          </p:cNvSpPr>
          <p:nvPr>
            <p:ph type="title"/>
          </p:nvPr>
        </p:nvSpPr>
        <p:spPr>
          <a:xfrm>
            <a:off x="228600" y="0"/>
            <a:ext cx="8686800" cy="533400"/>
          </a:xfrm>
        </p:spPr>
        <p:txBody>
          <a:bodyPr>
            <a:normAutofit fontScale="90000"/>
          </a:bodyPr>
          <a:lstStyle/>
          <a:p>
            <a:r>
              <a:rPr lang="en-US" dirty="0" smtClean="0"/>
              <a:t>The Stack</a:t>
            </a:r>
            <a:endParaRPr lang="en-US" dirty="0"/>
          </a:p>
        </p:txBody>
      </p:sp>
      <p:sp>
        <p:nvSpPr>
          <p:cNvPr id="6" name="Rectangle 3"/>
          <p:cNvSpPr>
            <a:spLocks noGrp="1" noChangeArrowheads="1"/>
          </p:cNvSpPr>
          <p:nvPr>
            <p:ph idx="1"/>
          </p:nvPr>
        </p:nvSpPr>
        <p:spPr>
          <a:xfrm>
            <a:off x="228600" y="457200"/>
            <a:ext cx="8915400" cy="5638800"/>
          </a:xfrm>
        </p:spPr>
        <p:txBody>
          <a:bodyPr>
            <a:normAutofit/>
          </a:bodyPr>
          <a:lstStyle/>
          <a:p>
            <a:pPr marL="0" indent="0">
              <a:lnSpc>
                <a:spcPct val="94000"/>
              </a:lnSpc>
              <a:buNone/>
            </a:pPr>
            <a:r>
              <a:rPr lang="en-US" sz="2800" dirty="0" smtClean="0"/>
              <a:t>Stack contains stack frames (aka “activation records”)</a:t>
            </a:r>
          </a:p>
          <a:p>
            <a:pPr marL="457200" lvl="1" indent="-457200">
              <a:lnSpc>
                <a:spcPct val="94000"/>
              </a:lnSpc>
              <a:buClrTx/>
              <a:buFont typeface="Arial" charset="0"/>
              <a:buChar char="•"/>
            </a:pPr>
            <a:r>
              <a:rPr lang="en-US" sz="2400" dirty="0" smtClean="0"/>
              <a:t>1 stack frame per dynamic function</a:t>
            </a:r>
          </a:p>
          <a:p>
            <a:pPr marL="457200" lvl="1" indent="-457200">
              <a:lnSpc>
                <a:spcPct val="94000"/>
              </a:lnSpc>
              <a:buClrTx/>
              <a:buFont typeface="Arial" charset="0"/>
              <a:buChar char="•"/>
            </a:pPr>
            <a:r>
              <a:rPr lang="en-US" sz="2400" dirty="0" smtClean="0"/>
              <a:t>Exists </a:t>
            </a:r>
            <a:r>
              <a:rPr lang="en-US" sz="2400" dirty="0"/>
              <a:t>only for the duration of </a:t>
            </a:r>
            <a:r>
              <a:rPr lang="en-US" sz="2400" dirty="0" smtClean="0"/>
              <a:t>function</a:t>
            </a:r>
          </a:p>
          <a:p>
            <a:pPr marL="457200" indent="-457200">
              <a:lnSpc>
                <a:spcPct val="94000"/>
              </a:lnSpc>
              <a:buFont typeface="Arial" charset="0"/>
              <a:buChar char="•"/>
            </a:pPr>
            <a:r>
              <a:rPr lang="en-US" sz="2400" dirty="0" smtClean="0"/>
              <a:t>Grows down, “top” of stack </a:t>
            </a:r>
            <a:r>
              <a:rPr lang="en-US" sz="2400" dirty="0" smtClean="0">
                <a:solidFill>
                  <a:schemeClr val="tx2"/>
                </a:solidFill>
              </a:rPr>
              <a:t>is </a:t>
            </a:r>
            <a:r>
              <a:rPr lang="en-US" sz="2400" dirty="0" err="1" smtClean="0">
                <a:solidFill>
                  <a:schemeClr val="accent1"/>
                </a:solidFill>
              </a:rPr>
              <a:t>sp</a:t>
            </a:r>
            <a:r>
              <a:rPr lang="en-US" sz="2400" dirty="0" smtClean="0">
                <a:solidFill>
                  <a:schemeClr val="accent1"/>
                </a:solidFill>
              </a:rPr>
              <a:t>, x2 </a:t>
            </a:r>
            <a:r>
              <a:rPr lang="en-US" sz="2400" dirty="0"/>
              <a:t>	</a:t>
            </a:r>
            <a:endParaRPr lang="en-US" sz="2400" dirty="0" smtClean="0"/>
          </a:p>
          <a:p>
            <a:pPr marL="457200" indent="-457200">
              <a:lnSpc>
                <a:spcPct val="94000"/>
              </a:lnSpc>
              <a:buFont typeface="Arial" charset="0"/>
              <a:buChar char="•"/>
            </a:pPr>
            <a:r>
              <a:rPr lang="en-US" sz="2400" dirty="0" smtClean="0"/>
              <a:t>Example: </a:t>
            </a:r>
            <a:r>
              <a:rPr lang="en-US" sz="2400" dirty="0" err="1" smtClean="0"/>
              <a:t>lw</a:t>
            </a:r>
            <a:r>
              <a:rPr lang="en-US" sz="2400" dirty="0" smtClean="0"/>
              <a:t> x5, 0(</a:t>
            </a:r>
            <a:r>
              <a:rPr lang="en-US" sz="2400" dirty="0" err="1" smtClean="0"/>
              <a:t>sp</a:t>
            </a:r>
            <a:r>
              <a:rPr lang="en-US" sz="2400" dirty="0" smtClean="0"/>
              <a:t>) puts word at top of stack into x5 </a:t>
            </a:r>
          </a:p>
          <a:p>
            <a:pPr marL="0" indent="0">
              <a:lnSpc>
                <a:spcPct val="94000"/>
              </a:lnSpc>
              <a:buNone/>
            </a:pPr>
            <a:r>
              <a:rPr lang="en-US" sz="2800" dirty="0" smtClean="0"/>
              <a:t>Each stack frame contains:</a:t>
            </a:r>
            <a:endParaRPr lang="en-US" sz="2800" dirty="0"/>
          </a:p>
          <a:p>
            <a:pPr marL="342900" lvl="1" indent="-171450">
              <a:lnSpc>
                <a:spcPct val="94000"/>
              </a:lnSpc>
            </a:pPr>
            <a:r>
              <a:rPr lang="en-US" sz="2400" dirty="0"/>
              <a:t>Local </a:t>
            </a:r>
            <a:r>
              <a:rPr lang="en-US" sz="2400" dirty="0" smtClean="0"/>
              <a:t>variables, return address (later), register</a:t>
            </a:r>
          </a:p>
          <a:p>
            <a:pPr marL="171450" lvl="1" indent="0">
              <a:lnSpc>
                <a:spcPct val="94000"/>
              </a:lnSpc>
              <a:buNone/>
            </a:pPr>
            <a:r>
              <a:rPr lang="en-US" sz="2400" dirty="0"/>
              <a:t> </a:t>
            </a:r>
            <a:r>
              <a:rPr lang="en-US" sz="2400" dirty="0" smtClean="0"/>
              <a:t>      backups (later)</a:t>
            </a:r>
          </a:p>
        </p:txBody>
      </p:sp>
      <p:sp>
        <p:nvSpPr>
          <p:cNvPr id="23"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smtClean="0">
                <a:solidFill>
                  <a:schemeClr val="tx2"/>
                </a:solidFill>
                <a:latin typeface="Consolas" pitchFamily="49" charset="0"/>
                <a:cs typeface="Consolas" pitchFamily="49" charset="0"/>
              </a:rPr>
              <a:t>int</a:t>
            </a:r>
            <a:r>
              <a:rPr lang="en-US" sz="2200" dirty="0" smtClean="0">
                <a:solidFill>
                  <a:schemeClr val="tx2"/>
                </a:solidFill>
                <a:latin typeface="Consolas" pitchFamily="49" charset="0"/>
                <a:cs typeface="Consolas" pitchFamily="49" charset="0"/>
              </a:rPr>
              <a:t> main(</a:t>
            </a:r>
            <a:r>
              <a:rPr lang="is-IS" sz="2200" dirty="0" smtClean="0">
                <a:solidFill>
                  <a:schemeClr val="tx2"/>
                </a:solidFill>
                <a:latin typeface="Consolas" pitchFamily="49" charset="0"/>
                <a:cs typeface="Consolas" pitchFamily="49" charset="0"/>
              </a:rPr>
              <a:t>…</a:t>
            </a:r>
            <a:r>
              <a:rPr lang="en-US" sz="2200" dirty="0" smtClean="0">
                <a:solidFill>
                  <a:schemeClr val="tx2"/>
                </a:solidFill>
                <a:latin typeface="Consolas" pitchFamily="49" charset="0"/>
                <a:cs typeface="Consolas" pitchFamily="49" charset="0"/>
              </a:rPr>
              <a:t>) {</a:t>
            </a:r>
          </a:p>
          <a:p>
            <a:pPr>
              <a:tabLst>
                <a:tab pos="800100" algn="l"/>
                <a:tab pos="1600200" algn="l"/>
                <a:tab pos="1828800" algn="l"/>
              </a:tabLst>
            </a:pPr>
            <a:r>
              <a:rPr lang="en-US" sz="1200" dirty="0">
                <a:solidFill>
                  <a:schemeClr val="tx2"/>
                </a:solidFill>
                <a:latin typeface="Consolas" pitchFamily="49" charset="0"/>
                <a:cs typeface="Consolas" pitchFamily="49" charset="0"/>
              </a:rPr>
              <a:t> </a:t>
            </a:r>
            <a:r>
              <a:rPr lang="en-US" sz="1200" dirty="0" smtClean="0">
                <a:solidFill>
                  <a:schemeClr val="tx2"/>
                </a:solidFill>
                <a:latin typeface="Consolas" pitchFamily="49" charset="0"/>
                <a:cs typeface="Consolas" pitchFamily="49" charset="0"/>
              </a:rPr>
              <a:t>        ...</a:t>
            </a:r>
          </a:p>
          <a:p>
            <a:pPr>
              <a:tabLst>
                <a:tab pos="800100" algn="l"/>
                <a:tab pos="1600200" algn="l"/>
                <a:tab pos="1828800" algn="l"/>
              </a:tabLst>
            </a:pPr>
            <a:r>
              <a:rPr lang="en-US" sz="2200" dirty="0">
                <a:solidFill>
                  <a:schemeClr val="tx2"/>
                </a:solidFill>
                <a:latin typeface="Consolas" pitchFamily="49" charset="0"/>
                <a:cs typeface="Consolas" pitchFamily="49" charset="0"/>
              </a:rPr>
              <a:t> </a:t>
            </a:r>
            <a:r>
              <a:rPr lang="en-US" sz="2200" dirty="0" smtClean="0">
                <a:solidFill>
                  <a:schemeClr val="tx2"/>
                </a:solidFill>
                <a:latin typeface="Consolas" pitchFamily="49" charset="0"/>
                <a:cs typeface="Consolas" pitchFamily="49" charset="0"/>
              </a:rPr>
              <a:t>    </a:t>
            </a:r>
            <a:r>
              <a:rPr lang="en-US" sz="2200" dirty="0" err="1" smtClean="0">
                <a:solidFill>
                  <a:schemeClr val="accent1"/>
                </a:solidFill>
                <a:latin typeface="Consolas" pitchFamily="49" charset="0"/>
                <a:cs typeface="Consolas" pitchFamily="49" charset="0"/>
              </a:rPr>
              <a:t>myfn</a:t>
            </a:r>
            <a:r>
              <a:rPr lang="en-US" sz="2200" dirty="0" smtClean="0">
                <a:solidFill>
                  <a:schemeClr val="tx2"/>
                </a:solidFill>
                <a:latin typeface="Consolas" pitchFamily="49" charset="0"/>
                <a:cs typeface="Consolas" pitchFamily="49" charset="0"/>
              </a:rPr>
              <a:t>(x);</a:t>
            </a:r>
          </a:p>
          <a:p>
            <a:r>
              <a:rPr lang="en-US" sz="2200" dirty="0" smtClean="0">
                <a:solidFill>
                  <a:schemeClr val="tx2"/>
                </a:solidFill>
                <a:latin typeface="Consolas" pitchFamily="49" charset="0"/>
                <a:cs typeface="Consolas" pitchFamily="49" charset="0"/>
              </a:rPr>
              <a:t>}</a:t>
            </a:r>
          </a:p>
          <a:p>
            <a:r>
              <a:rPr lang="en-US" sz="2200" dirty="0" err="1" smtClean="0">
                <a:solidFill>
                  <a:schemeClr val="tx2"/>
                </a:solidFill>
                <a:latin typeface="Consolas" pitchFamily="49" charset="0"/>
                <a:cs typeface="Consolas" pitchFamily="49" charset="0"/>
              </a:rPr>
              <a:t>int</a:t>
            </a:r>
            <a:r>
              <a:rPr lang="en-US" sz="2200" dirty="0" smtClean="0">
                <a:solidFill>
                  <a:schemeClr val="tx2"/>
                </a:solidFill>
                <a:latin typeface="Consolas" pitchFamily="49" charset="0"/>
                <a:cs typeface="Consolas" pitchFamily="49" charset="0"/>
              </a:rPr>
              <a:t> </a:t>
            </a:r>
            <a:r>
              <a:rPr lang="en-US" sz="2200" dirty="0" err="1" smtClean="0">
                <a:solidFill>
                  <a:schemeClr val="accent1"/>
                </a:solidFill>
                <a:latin typeface="Consolas" pitchFamily="49" charset="0"/>
                <a:cs typeface="Consolas" pitchFamily="49" charset="0"/>
              </a:rPr>
              <a:t>myfn</a:t>
            </a:r>
            <a:r>
              <a:rPr lang="en-US" sz="2200" dirty="0" smtClean="0">
                <a:solidFill>
                  <a:schemeClr val="tx2"/>
                </a:solidFill>
                <a:latin typeface="Consolas" pitchFamily="49" charset="0"/>
                <a:cs typeface="Consolas" pitchFamily="49" charset="0"/>
              </a:rPr>
              <a:t>(</a:t>
            </a:r>
            <a:r>
              <a:rPr lang="en-US" sz="2200" dirty="0" err="1" smtClean="0">
                <a:solidFill>
                  <a:schemeClr val="tx2"/>
                </a:solidFill>
                <a:latin typeface="Consolas" pitchFamily="49" charset="0"/>
                <a:cs typeface="Consolas" pitchFamily="49" charset="0"/>
              </a:rPr>
              <a:t>int</a:t>
            </a:r>
            <a:r>
              <a:rPr lang="en-US" sz="2200" dirty="0" smtClean="0">
                <a:solidFill>
                  <a:schemeClr val="tx2"/>
                </a:solidFill>
                <a:latin typeface="Consolas" pitchFamily="49" charset="0"/>
                <a:cs typeface="Consolas" pitchFamily="49" charset="0"/>
              </a:rPr>
              <a:t> n) {</a:t>
            </a:r>
          </a:p>
          <a:p>
            <a:r>
              <a:rPr lang="en-US" sz="1200" dirty="0" smtClean="0">
                <a:solidFill>
                  <a:schemeClr val="tx2"/>
                </a:solidFill>
                <a:latin typeface="Consolas" pitchFamily="49" charset="0"/>
                <a:cs typeface="Consolas" pitchFamily="49" charset="0"/>
              </a:rPr>
              <a:t>         ...</a:t>
            </a:r>
          </a:p>
          <a:p>
            <a:r>
              <a:rPr lang="en-US" sz="2200" dirty="0" smtClean="0">
                <a:solidFill>
                  <a:schemeClr val="tx2"/>
                </a:solidFill>
                <a:latin typeface="Consolas" pitchFamily="49" charset="0"/>
                <a:cs typeface="Consolas" pitchFamily="49" charset="0"/>
              </a:rPr>
              <a:t>     </a:t>
            </a:r>
            <a:r>
              <a:rPr lang="en-US" sz="2200" dirty="0" err="1" smtClean="0">
                <a:solidFill>
                  <a:schemeClr val="accent1"/>
                </a:solidFill>
                <a:latin typeface="Consolas" pitchFamily="49" charset="0"/>
                <a:cs typeface="Consolas" pitchFamily="49" charset="0"/>
              </a:rPr>
              <a:t>myfn</a:t>
            </a:r>
            <a:r>
              <a:rPr lang="en-US" sz="2200" dirty="0" smtClean="0">
                <a:solidFill>
                  <a:schemeClr val="tx2"/>
                </a:solidFill>
                <a:latin typeface="Consolas" pitchFamily="49" charset="0"/>
                <a:cs typeface="Consolas" pitchFamily="49" charset="0"/>
              </a:rPr>
              <a:t>();</a:t>
            </a:r>
          </a:p>
          <a:p>
            <a:r>
              <a:rPr lang="en-US" sz="2200" dirty="0" smtClean="0">
                <a:solidFill>
                  <a:schemeClr val="tx2"/>
                </a:solidFill>
                <a:latin typeface="Consolas" pitchFamily="49" charset="0"/>
                <a:cs typeface="Consolas" pitchFamily="49" charset="0"/>
              </a:rPr>
              <a:t>}</a:t>
            </a:r>
            <a:endParaRPr lang="en-US" sz="2200" dirty="0">
              <a:solidFill>
                <a:schemeClr val="tx2"/>
              </a:solidFill>
              <a:latin typeface="Consolas" pitchFamily="49" charset="0"/>
              <a:cs typeface="Consolas" pitchFamily="49" charset="0"/>
            </a:endParaRPr>
          </a:p>
        </p:txBody>
      </p:sp>
      <p:sp>
        <p:nvSpPr>
          <p:cNvPr id="25" name="Rectangle 24"/>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smtClean="0">
              <a:solidFill>
                <a:schemeClr val="bg1"/>
              </a:solidFill>
              <a:latin typeface="Source Sans Pro" panose="020B0503030403020204"/>
            </a:endParaRPr>
          </a:p>
        </p:txBody>
      </p:sp>
      <p:sp>
        <p:nvSpPr>
          <p:cNvPr id="26"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27"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smtClean="0">
                <a:solidFill>
                  <a:schemeClr val="bg1"/>
                </a:solidFill>
                <a:latin typeface="Source Sans Pro" panose="020B0503030403020204"/>
              </a:rPr>
              <a:t>stack</a:t>
            </a:r>
            <a:endParaRPr lang="en-US" sz="2000" b="1" dirty="0">
              <a:solidFill>
                <a:schemeClr val="bg1"/>
              </a:solidFill>
              <a:latin typeface="Source Sans Pro" panose="020B0503030403020204"/>
            </a:endParaRPr>
          </a:p>
        </p:txBody>
      </p:sp>
      <p:sp>
        <p:nvSpPr>
          <p:cNvPr id="28"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code</a:t>
            </a:r>
            <a:endParaRPr lang="en-US" sz="2000" dirty="0">
              <a:solidFill>
                <a:schemeClr val="tx2">
                  <a:lumMod val="10000"/>
                </a:schemeClr>
              </a:solidFill>
              <a:latin typeface="Source Sans Pro" panose="020B0503030403020204"/>
            </a:endParaRPr>
          </a:p>
        </p:txBody>
      </p:sp>
      <p:sp>
        <p:nvSpPr>
          <p:cNvPr id="29" name="Rectangle 28"/>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heap</a:t>
            </a:r>
            <a:endParaRPr lang="en-US" sz="2000" dirty="0">
              <a:solidFill>
                <a:schemeClr val="tx2">
                  <a:lumMod val="10000"/>
                </a:schemeClr>
              </a:solidFill>
              <a:latin typeface="Source Sans Pro" panose="020B0503030403020204"/>
            </a:endParaRPr>
          </a:p>
        </p:txBody>
      </p:sp>
      <p:sp>
        <p:nvSpPr>
          <p:cNvPr id="30"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31"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static data</a:t>
            </a:r>
            <a:endParaRPr lang="en-US" sz="2000" dirty="0">
              <a:solidFill>
                <a:schemeClr val="tx2">
                  <a:lumMod val="10000"/>
                </a:schemeClr>
              </a:solidFill>
              <a:latin typeface="Source Sans Pro" panose="020B0503030403020204"/>
            </a:endParaRPr>
          </a:p>
        </p:txBody>
      </p:sp>
      <p:cxnSp>
        <p:nvCxnSpPr>
          <p:cNvPr id="32" name="Straight Arrow Connector 31"/>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4"/>
          <p:cNvSpPr>
            <a:spLocks noChangeArrowheads="1"/>
          </p:cNvSpPr>
          <p:nvPr/>
        </p:nvSpPr>
        <p:spPr bwMode="auto">
          <a:xfrm>
            <a:off x="6781800" y="3282485"/>
            <a:ext cx="2133600" cy="3518152"/>
          </a:xfrm>
          <a:prstGeom prst="rect">
            <a:avLst/>
          </a:prstGeom>
          <a:noFill/>
          <a:ln w="9525">
            <a:solidFill>
              <a:schemeClr val="accent1"/>
            </a:solidFill>
            <a:miter lim="800000"/>
            <a:headEnd/>
            <a:tailEnd/>
          </a:ln>
          <a:effectLst/>
          <a:extLst/>
        </p:spPr>
        <p:txBody>
          <a:bodyPr wrap="none" anchor="ctr"/>
          <a:lstStyle/>
          <a:p>
            <a:endParaRPr lang="en-US" sz="2000">
              <a:latin typeface="Source Sans Pro" panose="020B0503030403020204"/>
            </a:endParaRPr>
          </a:p>
        </p:txBody>
      </p:sp>
      <p:sp>
        <p:nvSpPr>
          <p:cNvPr id="35" name="Rectangle 7"/>
          <p:cNvSpPr>
            <a:spLocks noChangeArrowheads="1"/>
          </p:cNvSpPr>
          <p:nvPr/>
        </p:nvSpPr>
        <p:spPr bwMode="auto">
          <a:xfrm>
            <a:off x="6781800" y="3820648"/>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err="1" smtClean="0">
                <a:solidFill>
                  <a:schemeClr val="accent6"/>
                </a:solidFill>
                <a:latin typeface="Source Sans Pro" panose="020B0503030403020204"/>
              </a:rPr>
              <a:t>myfn</a:t>
            </a:r>
            <a:r>
              <a:rPr lang="en-US" sz="2000" dirty="0" smtClean="0">
                <a:solidFill>
                  <a:schemeClr val="accent1"/>
                </a:solidFill>
                <a:latin typeface="Source Sans Pro" panose="020B0503030403020204"/>
              </a:rPr>
              <a:t> </a:t>
            </a:r>
            <a:r>
              <a:rPr lang="en-US" sz="2000" dirty="0" smtClean="0">
                <a:solidFill>
                  <a:schemeClr val="bg1"/>
                </a:solidFill>
                <a:latin typeface="Source Sans Pro" panose="020B0503030403020204"/>
              </a:rPr>
              <a:t>stack </a:t>
            </a:r>
            <a:r>
              <a:rPr lang="en-US" sz="2000" dirty="0">
                <a:solidFill>
                  <a:schemeClr val="bg1"/>
                </a:solidFill>
                <a:latin typeface="Source Sans Pro" panose="020B0503030403020204"/>
              </a:rPr>
              <a:t>frame</a:t>
            </a:r>
          </a:p>
        </p:txBody>
      </p:sp>
      <p:sp>
        <p:nvSpPr>
          <p:cNvPr id="36" name="Rectangle 9"/>
          <p:cNvSpPr>
            <a:spLocks noChangeArrowheads="1"/>
          </p:cNvSpPr>
          <p:nvPr/>
        </p:nvSpPr>
        <p:spPr bwMode="auto">
          <a:xfrm>
            <a:off x="6781800" y="4358810"/>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7" name="Rectangle 7"/>
          <p:cNvSpPr>
            <a:spLocks noChangeArrowheads="1"/>
          </p:cNvSpPr>
          <p:nvPr/>
        </p:nvSpPr>
        <p:spPr bwMode="auto">
          <a:xfrm>
            <a:off x="6781800" y="3282485"/>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a:solidFill>
                  <a:schemeClr val="accent6"/>
                </a:solidFill>
                <a:latin typeface="Source Sans Pro" panose="020B0503030403020204"/>
              </a:rPr>
              <a:t>m</a:t>
            </a:r>
            <a:r>
              <a:rPr lang="en-US" sz="2000" dirty="0" smtClean="0">
                <a:solidFill>
                  <a:schemeClr val="accent6"/>
                </a:solidFill>
                <a:latin typeface="Source Sans Pro" panose="020B0503030403020204"/>
              </a:rPr>
              <a:t>ain</a:t>
            </a:r>
            <a:r>
              <a:rPr lang="en-US" sz="2000" dirty="0" smtClean="0">
                <a:solidFill>
                  <a:schemeClr val="bg1"/>
                </a:solidFill>
                <a:latin typeface="Source Sans Pro" panose="020B0503030403020204"/>
              </a:rPr>
              <a:t> stack frame</a:t>
            </a:r>
            <a:endParaRPr lang="en-US" sz="2000" dirty="0">
              <a:solidFill>
                <a:schemeClr val="bg1"/>
              </a:solidFill>
              <a:latin typeface="Source Sans Pro" panose="020B0503030403020204"/>
            </a:endParaRPr>
          </a:p>
        </p:txBody>
      </p:sp>
      <p:cxnSp>
        <p:nvCxnSpPr>
          <p:cNvPr id="38" name="Straight Arrow Connector 37"/>
          <p:cNvCxnSpPr/>
          <p:nvPr/>
        </p:nvCxnSpPr>
        <p:spPr>
          <a:xfrm flipH="1">
            <a:off x="5864589" y="3343048"/>
            <a:ext cx="917211" cy="110991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864589" y="4751014"/>
            <a:ext cx="917211" cy="208552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95053" y="4656863"/>
            <a:ext cx="915635" cy="430887"/>
          </a:xfrm>
          <a:prstGeom prst="rect">
            <a:avLst/>
          </a:prstGeom>
        </p:spPr>
        <p:txBody>
          <a:bodyPr wrap="none">
            <a:spAutoFit/>
          </a:bodyPr>
          <a:lstStyle/>
          <a:p>
            <a:r>
              <a:rPr lang="en-US" sz="2200" dirty="0" smtClean="0">
                <a:solidFill>
                  <a:schemeClr val="accent1"/>
                </a:solidFill>
                <a:latin typeface="Source Sans Pro" panose="020B0503030403020204"/>
              </a:rPr>
              <a:t>$sp</a:t>
            </a:r>
            <a:r>
              <a:rPr lang="en-US" sz="2200" dirty="0" smtClean="0">
                <a:solidFill>
                  <a:schemeClr val="accent1"/>
                </a:solidFill>
                <a:latin typeface="Source Sans Pro" panose="020B0503030403020204"/>
                <a:sym typeface="Wingdings"/>
              </a:rPr>
              <a:t></a:t>
            </a:r>
            <a:endParaRPr lang="en-US" sz="2200" dirty="0">
              <a:solidFill>
                <a:schemeClr val="accent1"/>
              </a:solidFill>
              <a:latin typeface="Source Sans Pro" panose="020B0503030403020204"/>
            </a:endParaRPr>
          </a:p>
        </p:txBody>
      </p:sp>
    </p:spTree>
    <p:extLst>
      <p:ext uri="{BB962C8B-B14F-4D97-AF65-F5344CB8AC3E}">
        <p14:creationId xmlns:p14="http://schemas.microsoft.com/office/powerpoint/2010/main" val="3609598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38</a:t>
            </a:fld>
            <a:endParaRPr lang="en-US"/>
          </a:p>
        </p:txBody>
      </p:sp>
      <p:sp>
        <p:nvSpPr>
          <p:cNvPr id="5" name="Rectangle 2"/>
          <p:cNvSpPr>
            <a:spLocks noGrp="1" noChangeArrowheads="1"/>
          </p:cNvSpPr>
          <p:nvPr>
            <p:ph type="title"/>
          </p:nvPr>
        </p:nvSpPr>
        <p:spPr>
          <a:xfrm>
            <a:off x="228600" y="76200"/>
            <a:ext cx="8686800" cy="533400"/>
          </a:xfrm>
        </p:spPr>
        <p:txBody>
          <a:bodyPr>
            <a:normAutofit fontScale="90000"/>
          </a:bodyPr>
          <a:lstStyle/>
          <a:p>
            <a:r>
              <a:rPr lang="en-US" dirty="0" smtClean="0"/>
              <a:t>The Heap</a:t>
            </a:r>
            <a:endParaRPr lang="en-US" dirty="0"/>
          </a:p>
        </p:txBody>
      </p:sp>
      <p:sp>
        <p:nvSpPr>
          <p:cNvPr id="6" name="Rectangle 3"/>
          <p:cNvSpPr>
            <a:spLocks noGrp="1" noChangeArrowheads="1"/>
          </p:cNvSpPr>
          <p:nvPr>
            <p:ph idx="1"/>
          </p:nvPr>
        </p:nvSpPr>
        <p:spPr>
          <a:xfrm>
            <a:off x="228600" y="609599"/>
            <a:ext cx="8686800" cy="2618403"/>
          </a:xfrm>
        </p:spPr>
        <p:txBody>
          <a:bodyPr>
            <a:normAutofit/>
          </a:bodyPr>
          <a:lstStyle/>
          <a:p>
            <a:pPr>
              <a:lnSpc>
                <a:spcPct val="94000"/>
              </a:lnSpc>
            </a:pPr>
            <a:r>
              <a:rPr lang="en-US" sz="2800" dirty="0" smtClean="0"/>
              <a:t>Heap holds dynamically allocated memory</a:t>
            </a:r>
          </a:p>
          <a:p>
            <a:pPr marL="457200" indent="-457200">
              <a:lnSpc>
                <a:spcPct val="94000"/>
              </a:lnSpc>
              <a:buFont typeface="Arial" charset="0"/>
              <a:buChar char="•"/>
            </a:pPr>
            <a:r>
              <a:rPr lang="en-US" sz="2800" dirty="0" smtClean="0"/>
              <a:t>Program must maintain pointers to anything allocated</a:t>
            </a:r>
          </a:p>
          <a:p>
            <a:pPr marL="1200150" lvl="1" indent="-457200">
              <a:lnSpc>
                <a:spcPct val="94000"/>
              </a:lnSpc>
              <a:buFont typeface="Arial" charset="0"/>
              <a:buChar char="•"/>
            </a:pPr>
            <a:r>
              <a:rPr lang="en-US" sz="2400" dirty="0"/>
              <a:t>Example: </a:t>
            </a:r>
            <a:r>
              <a:rPr lang="en-US" sz="2400" dirty="0" smtClean="0"/>
              <a:t>if x5 holds x</a:t>
            </a:r>
          </a:p>
          <a:p>
            <a:pPr marL="1200150" lvl="1" indent="-457200">
              <a:lnSpc>
                <a:spcPct val="94000"/>
              </a:lnSpc>
              <a:buFont typeface="Arial" charset="0"/>
              <a:buChar char="•"/>
            </a:pPr>
            <a:r>
              <a:rPr lang="en-US" sz="2400" dirty="0" err="1" smtClean="0"/>
              <a:t>lw</a:t>
            </a:r>
            <a:r>
              <a:rPr lang="en-US" sz="2400" dirty="0" smtClean="0"/>
              <a:t> x6, 0(x5) gets first word x points to</a:t>
            </a:r>
          </a:p>
          <a:p>
            <a:pPr marL="457200" indent="-457200">
              <a:lnSpc>
                <a:spcPct val="94000"/>
              </a:lnSpc>
              <a:buFont typeface="Arial" charset="0"/>
              <a:buChar char="•"/>
            </a:pPr>
            <a:r>
              <a:rPr lang="en-US" sz="2800" dirty="0" smtClean="0"/>
              <a:t>Data exists from </a:t>
            </a:r>
            <a:r>
              <a:rPr lang="en-US" sz="2800" dirty="0" err="1" smtClean="0">
                <a:solidFill>
                  <a:schemeClr val="accent1"/>
                </a:solidFill>
              </a:rPr>
              <a:t>malloc</a:t>
            </a:r>
            <a:r>
              <a:rPr lang="en-US" sz="2800" dirty="0" smtClean="0">
                <a:solidFill>
                  <a:schemeClr val="accent1"/>
                </a:solidFill>
              </a:rPr>
              <a:t>() </a:t>
            </a:r>
            <a:r>
              <a:rPr lang="en-US" sz="2800" dirty="0" smtClean="0"/>
              <a:t>to </a:t>
            </a:r>
            <a:r>
              <a:rPr lang="en-US" sz="2800" dirty="0" smtClean="0">
                <a:solidFill>
                  <a:schemeClr val="accent1"/>
                </a:solidFill>
              </a:rPr>
              <a:t>free()</a:t>
            </a:r>
          </a:p>
        </p:txBody>
      </p:sp>
      <p:sp>
        <p:nvSpPr>
          <p:cNvPr id="7"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tx2"/>
                </a:solidFill>
                <a:latin typeface="Consolas" pitchFamily="49" charset="0"/>
                <a:cs typeface="Consolas" pitchFamily="49" charset="0"/>
              </a:rPr>
              <a:t>void </a:t>
            </a:r>
            <a:r>
              <a:rPr lang="en-US" sz="1800" dirty="0" err="1" smtClean="0">
                <a:solidFill>
                  <a:schemeClr val="tx2"/>
                </a:solidFill>
                <a:latin typeface="Consolas" pitchFamily="49" charset="0"/>
                <a:cs typeface="Consolas" pitchFamily="49" charset="0"/>
              </a:rPr>
              <a:t>some_function</a:t>
            </a:r>
            <a:r>
              <a:rPr lang="en-US" sz="1800" dirty="0" smtClean="0">
                <a:solidFill>
                  <a:schemeClr val="tx2"/>
                </a:solidFill>
                <a:latin typeface="Consolas" pitchFamily="49" charset="0"/>
                <a:cs typeface="Consolas" pitchFamily="49" charset="0"/>
              </a:rPr>
              <a:t>() {</a:t>
            </a:r>
          </a:p>
          <a:p>
            <a:r>
              <a:rPr lang="en-US" sz="1800" dirty="0" smtClean="0">
                <a:solidFill>
                  <a:schemeClr val="tx2"/>
                </a:solidFill>
                <a:latin typeface="Consolas" pitchFamily="49" charset="0"/>
                <a:cs typeface="Consolas" pitchFamily="49" charset="0"/>
              </a:rPr>
              <a:t>  </a:t>
            </a:r>
            <a:r>
              <a:rPr lang="en-US" sz="1800" dirty="0" err="1" smtClean="0">
                <a:solidFill>
                  <a:schemeClr val="tx2"/>
                </a:solidFill>
                <a:latin typeface="Consolas" pitchFamily="49" charset="0"/>
                <a:cs typeface="Consolas" pitchFamily="49" charset="0"/>
              </a:rPr>
              <a:t>int</a:t>
            </a:r>
            <a:r>
              <a:rPr lang="en-US" sz="1800" dirty="0" smtClean="0">
                <a:solidFill>
                  <a:schemeClr val="tx2"/>
                </a:solidFill>
                <a:latin typeface="Consolas" pitchFamily="49" charset="0"/>
                <a:cs typeface="Consolas" pitchFamily="49" charset="0"/>
              </a:rPr>
              <a:t> *x = </a:t>
            </a:r>
            <a:r>
              <a:rPr lang="en-US" sz="1800" dirty="0" err="1" smtClean="0">
                <a:solidFill>
                  <a:schemeClr val="tx2"/>
                </a:solidFill>
                <a:latin typeface="Consolas" pitchFamily="49" charset="0"/>
                <a:cs typeface="Consolas" pitchFamily="49" charset="0"/>
              </a:rPr>
              <a:t>malloc</a:t>
            </a:r>
            <a:r>
              <a:rPr lang="en-US" sz="1800" dirty="0" smtClean="0">
                <a:solidFill>
                  <a:schemeClr val="tx2"/>
                </a:solidFill>
                <a:latin typeface="Consolas" pitchFamily="49" charset="0"/>
                <a:cs typeface="Consolas" pitchFamily="49" charset="0"/>
              </a:rPr>
              <a:t>(1000);</a:t>
            </a:r>
          </a:p>
          <a:p>
            <a:r>
              <a:rPr lang="en-US" sz="1800" dirty="0" smtClean="0">
                <a:solidFill>
                  <a:schemeClr val="tx2"/>
                </a:solidFill>
                <a:latin typeface="Consolas" pitchFamily="49" charset="0"/>
                <a:cs typeface="Consolas" pitchFamily="49" charset="0"/>
              </a:rPr>
              <a:t>  </a:t>
            </a:r>
            <a:r>
              <a:rPr lang="en-US" sz="1800" dirty="0" err="1" smtClean="0">
                <a:solidFill>
                  <a:schemeClr val="tx2"/>
                </a:solidFill>
                <a:latin typeface="Consolas" pitchFamily="49" charset="0"/>
                <a:cs typeface="Consolas" pitchFamily="49" charset="0"/>
              </a:rPr>
              <a:t>int</a:t>
            </a:r>
            <a:r>
              <a:rPr lang="en-US" sz="1800" dirty="0" smtClean="0">
                <a:solidFill>
                  <a:schemeClr val="tx2"/>
                </a:solidFill>
                <a:latin typeface="Consolas" pitchFamily="49" charset="0"/>
                <a:cs typeface="Consolas" pitchFamily="49" charset="0"/>
              </a:rPr>
              <a:t> *y </a:t>
            </a:r>
            <a:r>
              <a:rPr lang="en-US" sz="1800" dirty="0">
                <a:solidFill>
                  <a:schemeClr val="tx2"/>
                </a:solidFill>
                <a:latin typeface="Consolas" pitchFamily="49" charset="0"/>
                <a:cs typeface="Consolas" pitchFamily="49" charset="0"/>
              </a:rPr>
              <a:t>= </a:t>
            </a:r>
            <a:r>
              <a:rPr lang="en-US" sz="1800" dirty="0" err="1" smtClean="0">
                <a:solidFill>
                  <a:schemeClr val="tx2"/>
                </a:solidFill>
                <a:latin typeface="Consolas" pitchFamily="49" charset="0"/>
                <a:cs typeface="Consolas" pitchFamily="49" charset="0"/>
              </a:rPr>
              <a:t>malloc</a:t>
            </a:r>
            <a:r>
              <a:rPr lang="en-US" sz="1800" dirty="0" smtClean="0">
                <a:solidFill>
                  <a:schemeClr val="tx2"/>
                </a:solidFill>
                <a:latin typeface="Consolas" pitchFamily="49" charset="0"/>
                <a:cs typeface="Consolas" pitchFamily="49" charset="0"/>
              </a:rPr>
              <a:t>(2000</a:t>
            </a:r>
            <a:r>
              <a:rPr lang="en-US" sz="1800" dirty="0">
                <a:solidFill>
                  <a:schemeClr val="tx2"/>
                </a:solidFill>
                <a:latin typeface="Consolas" pitchFamily="49" charset="0"/>
                <a:cs typeface="Consolas" pitchFamily="49" charset="0"/>
              </a:rPr>
              <a:t>);</a:t>
            </a:r>
          </a:p>
          <a:p>
            <a:r>
              <a:rPr lang="en-US" sz="1800" dirty="0">
                <a:solidFill>
                  <a:schemeClr val="tx2"/>
                </a:solidFill>
                <a:latin typeface="Consolas" pitchFamily="49" charset="0"/>
                <a:cs typeface="Consolas" pitchFamily="49" charset="0"/>
              </a:rPr>
              <a:t> </a:t>
            </a:r>
            <a:r>
              <a:rPr lang="en-US" sz="1800" dirty="0" smtClean="0">
                <a:solidFill>
                  <a:schemeClr val="tx2"/>
                </a:solidFill>
                <a:latin typeface="Consolas" pitchFamily="49" charset="0"/>
                <a:cs typeface="Consolas" pitchFamily="49" charset="0"/>
              </a:rPr>
              <a:t> free(y</a:t>
            </a:r>
            <a:r>
              <a:rPr lang="en-US" sz="1800" dirty="0">
                <a:solidFill>
                  <a:schemeClr val="tx2"/>
                </a:solidFill>
                <a:latin typeface="Consolas" pitchFamily="49" charset="0"/>
                <a:cs typeface="Consolas" pitchFamily="49" charset="0"/>
              </a:rPr>
              <a:t>);</a:t>
            </a:r>
            <a:endParaRPr lang="en-US" sz="1800" dirty="0" smtClean="0">
              <a:solidFill>
                <a:schemeClr val="tx2"/>
              </a:solidFill>
              <a:latin typeface="Consolas" pitchFamily="49" charset="0"/>
              <a:cs typeface="Consolas" pitchFamily="49" charset="0"/>
            </a:endParaRPr>
          </a:p>
          <a:p>
            <a:r>
              <a:rPr lang="en-US" sz="1800" dirty="0" smtClean="0">
                <a:solidFill>
                  <a:schemeClr val="tx2"/>
                </a:solidFill>
                <a:latin typeface="Consolas" pitchFamily="49" charset="0"/>
                <a:cs typeface="Consolas" pitchFamily="49" charset="0"/>
              </a:rPr>
              <a:t>  </a:t>
            </a:r>
            <a:r>
              <a:rPr lang="en-US" sz="1800" dirty="0" err="1" smtClean="0">
                <a:solidFill>
                  <a:schemeClr val="tx2"/>
                </a:solidFill>
                <a:latin typeface="Consolas" pitchFamily="49" charset="0"/>
                <a:cs typeface="Consolas" pitchFamily="49" charset="0"/>
              </a:rPr>
              <a:t>int</a:t>
            </a:r>
            <a:r>
              <a:rPr lang="en-US" sz="1800" dirty="0" smtClean="0">
                <a:solidFill>
                  <a:schemeClr val="tx2"/>
                </a:solidFill>
                <a:latin typeface="Consolas" pitchFamily="49" charset="0"/>
                <a:cs typeface="Consolas" pitchFamily="49" charset="0"/>
              </a:rPr>
              <a:t> *z </a:t>
            </a:r>
            <a:r>
              <a:rPr lang="en-US" sz="1800" dirty="0">
                <a:solidFill>
                  <a:schemeClr val="tx2"/>
                </a:solidFill>
                <a:latin typeface="Consolas" pitchFamily="49" charset="0"/>
                <a:cs typeface="Consolas" pitchFamily="49" charset="0"/>
              </a:rPr>
              <a:t>= </a:t>
            </a:r>
            <a:r>
              <a:rPr lang="en-US" sz="1800" dirty="0" err="1" smtClean="0">
                <a:solidFill>
                  <a:schemeClr val="tx2"/>
                </a:solidFill>
                <a:latin typeface="Consolas" pitchFamily="49" charset="0"/>
                <a:cs typeface="Consolas" pitchFamily="49" charset="0"/>
              </a:rPr>
              <a:t>malloc</a:t>
            </a:r>
            <a:r>
              <a:rPr lang="en-US" sz="1800" dirty="0" smtClean="0">
                <a:solidFill>
                  <a:schemeClr val="tx2"/>
                </a:solidFill>
                <a:latin typeface="Consolas" pitchFamily="49" charset="0"/>
                <a:cs typeface="Consolas" pitchFamily="49" charset="0"/>
              </a:rPr>
              <a:t>(3000);</a:t>
            </a:r>
          </a:p>
          <a:p>
            <a:r>
              <a:rPr lang="en-US" sz="1800" dirty="0" smtClean="0">
                <a:solidFill>
                  <a:schemeClr val="tx2"/>
                </a:solidFill>
                <a:latin typeface="Consolas" pitchFamily="49" charset="0"/>
                <a:cs typeface="Consolas" pitchFamily="49" charset="0"/>
              </a:rPr>
              <a:t>}</a:t>
            </a:r>
            <a:endParaRPr lang="en-US" sz="1800" dirty="0">
              <a:solidFill>
                <a:schemeClr val="tx2"/>
              </a:solidFill>
              <a:latin typeface="Consolas" pitchFamily="49" charset="0"/>
              <a:cs typeface="Consolas" pitchFamily="49" charset="0"/>
            </a:endParaRPr>
          </a:p>
          <a:p>
            <a:endParaRPr lang="en-US" sz="1800" dirty="0" smtClean="0">
              <a:solidFill>
                <a:schemeClr val="tx2"/>
              </a:solidFill>
              <a:latin typeface="Consolas" pitchFamily="49" charset="0"/>
              <a:cs typeface="Consolas" pitchFamily="49" charset="0"/>
            </a:endParaRPr>
          </a:p>
          <a:p>
            <a:endParaRPr lang="en-US" sz="1800" dirty="0" smtClean="0">
              <a:solidFill>
                <a:schemeClr val="tx2"/>
              </a:solidFill>
              <a:latin typeface="Consolas" pitchFamily="49" charset="0"/>
              <a:cs typeface="Consolas" pitchFamily="49" charset="0"/>
            </a:endParaRPr>
          </a:p>
        </p:txBody>
      </p:sp>
      <p:sp>
        <p:nvSpPr>
          <p:cNvPr id="8" name="Rectangle 7"/>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smtClean="0">
              <a:solidFill>
                <a:schemeClr val="bg1"/>
              </a:solidFill>
              <a:latin typeface="Source Sans Pro" panose="020B0503030403020204"/>
            </a:endParaRPr>
          </a:p>
        </p:txBody>
      </p:sp>
      <p:sp>
        <p:nvSpPr>
          <p:cNvPr id="9" name="Rectangle 7"/>
          <p:cNvSpPr>
            <a:spLocks noChangeArrowheads="1"/>
          </p:cNvSpPr>
          <p:nvPr>
            <p:custDataLst>
              <p:tags r:id="rId2"/>
            </p:custDataLst>
          </p:nvPr>
        </p:nvSpPr>
        <p:spPr bwMode="auto">
          <a:xfrm>
            <a:off x="4267200" y="3319613"/>
            <a:ext cx="1600200" cy="402942"/>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10" name="Rectangle 7"/>
          <p:cNvSpPr>
            <a:spLocks noChangeArrowheads="1"/>
          </p:cNvSpPr>
          <p:nvPr>
            <p:custDataLst>
              <p:tags r:id="rId3"/>
            </p:custDataLst>
          </p:nvPr>
        </p:nvSpPr>
        <p:spPr bwMode="auto">
          <a:xfrm>
            <a:off x="4267200" y="3722555"/>
            <a:ext cx="1600200" cy="1096305"/>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1600" b="1" dirty="0" smtClean="0">
                <a:solidFill>
                  <a:schemeClr val="bg1"/>
                </a:solidFill>
                <a:latin typeface="Source Sans Pro" panose="020B0503030403020204"/>
              </a:rPr>
              <a:t>stack</a:t>
            </a:r>
          </a:p>
          <a:p>
            <a:r>
              <a:rPr lang="en-US" sz="1600" b="1" dirty="0" smtClean="0">
                <a:latin typeface="Source Sans Pro" panose="020B0503030403020204"/>
              </a:rPr>
              <a:t>X</a:t>
            </a:r>
          </a:p>
          <a:p>
            <a:r>
              <a:rPr lang="en-US" sz="1600" b="1" dirty="0" smtClean="0">
                <a:solidFill>
                  <a:schemeClr val="bg1"/>
                </a:solidFill>
                <a:latin typeface="Source Sans Pro" panose="020B0503030403020204"/>
              </a:rPr>
              <a:t>Y</a:t>
            </a:r>
          </a:p>
          <a:p>
            <a:r>
              <a:rPr lang="en-US" sz="1600" b="1" dirty="0">
                <a:latin typeface="Source Sans Pro" panose="020B0503030403020204"/>
              </a:rPr>
              <a:t>z</a:t>
            </a:r>
            <a:endParaRPr lang="en-US" sz="1600" b="1" dirty="0" smtClean="0">
              <a:solidFill>
                <a:schemeClr val="bg1"/>
              </a:solidFill>
              <a:latin typeface="Source Sans Pro" panose="020B0503030403020204"/>
            </a:endParaRPr>
          </a:p>
        </p:txBody>
      </p:sp>
      <p:sp>
        <p:nvSpPr>
          <p:cNvPr id="11"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code</a:t>
            </a:r>
            <a:endParaRPr lang="en-US" sz="2000" dirty="0">
              <a:solidFill>
                <a:schemeClr val="tx2">
                  <a:lumMod val="10000"/>
                </a:schemeClr>
              </a:solidFill>
              <a:latin typeface="Source Sans Pro" panose="020B0503030403020204"/>
            </a:endParaRPr>
          </a:p>
        </p:txBody>
      </p:sp>
      <p:sp>
        <p:nvSpPr>
          <p:cNvPr id="12" name="Rectangle 11"/>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heap</a:t>
            </a:r>
            <a:endParaRPr lang="en-US" sz="2000" dirty="0">
              <a:solidFill>
                <a:schemeClr val="tx2">
                  <a:lumMod val="10000"/>
                </a:schemeClr>
              </a:solidFill>
              <a:latin typeface="Source Sans Pro" panose="020B0503030403020204"/>
            </a:endParaRPr>
          </a:p>
        </p:txBody>
      </p:sp>
      <p:sp>
        <p:nvSpPr>
          <p:cNvPr id="13"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14"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static data</a:t>
            </a:r>
            <a:endParaRPr lang="en-US" sz="2000" dirty="0">
              <a:solidFill>
                <a:schemeClr val="tx2">
                  <a:lumMod val="10000"/>
                </a:schemeClr>
              </a:solidFill>
              <a:latin typeface="Source Sans Pro" panose="020B0503030403020204"/>
            </a:endParaRPr>
          </a:p>
        </p:txBody>
      </p:sp>
      <p:cxnSp>
        <p:nvCxnSpPr>
          <p:cNvPr id="15" name="Straight Arrow Connector 14"/>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65894" y="5224222"/>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a:extLst/>
        </p:spPr>
        <p:txBody>
          <a:bodyPr wrap="none" anchor="ctr"/>
          <a:lstStyle/>
          <a:p>
            <a:endParaRPr lang="en-US"/>
          </a:p>
        </p:txBody>
      </p:sp>
      <p:sp>
        <p:nvSpPr>
          <p:cNvPr id="1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a:extLst/>
        </p:spPr>
        <p:txBody>
          <a:bodyPr wrap="none" anchor="ctr"/>
          <a:lstStyle/>
          <a:p>
            <a:pPr algn="ctr"/>
            <a:r>
              <a:rPr lang="en-US" dirty="0" smtClean="0">
                <a:solidFill>
                  <a:schemeClr val="tx2"/>
                </a:solidFill>
                <a:latin typeface="Source Sans Pro" panose="020B0503030403020204"/>
              </a:rPr>
              <a:t>1000 bytes</a:t>
            </a:r>
            <a:endParaRPr lang="en-US" dirty="0">
              <a:solidFill>
                <a:schemeClr val="tx2"/>
              </a:solidFill>
              <a:latin typeface="Source Sans Pro" panose="020B0503030403020204"/>
            </a:endParaRPr>
          </a:p>
        </p:txBody>
      </p:sp>
      <p:cxnSp>
        <p:nvCxnSpPr>
          <p:cNvPr id="21" name="Straight Arrow Connector 20"/>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2000" y="4159262"/>
            <a:ext cx="2153353" cy="214067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6817717" y="4653614"/>
            <a:ext cx="2066543" cy="1143000"/>
          </a:xfrm>
          <a:prstGeom prst="rect">
            <a:avLst/>
          </a:prstGeom>
          <a:solidFill>
            <a:schemeClr val="accent2">
              <a:lumMod val="40000"/>
              <a:lumOff val="60000"/>
            </a:schemeClr>
          </a:solidFill>
          <a:ln w="9525">
            <a:solidFill>
              <a:schemeClr val="accent1"/>
            </a:solidFill>
            <a:miter lim="800000"/>
            <a:headEnd/>
            <a:tailEnd/>
          </a:ln>
          <a:effectLst/>
          <a:extLst/>
        </p:spPr>
        <p:txBody>
          <a:bodyPr wrap="none" anchor="ctr"/>
          <a:lstStyle/>
          <a:p>
            <a:pPr algn="ctr"/>
            <a:r>
              <a:rPr lang="en-US" dirty="0" smtClean="0">
                <a:solidFill>
                  <a:schemeClr val="tx2"/>
                </a:solidFill>
              </a:rPr>
              <a:t>2000 bytes</a:t>
            </a:r>
            <a:endParaRPr lang="en-US" dirty="0">
              <a:solidFill>
                <a:schemeClr val="tx2"/>
              </a:solidFill>
            </a:endParaRPr>
          </a:p>
        </p:txBody>
      </p:sp>
      <p:sp>
        <p:nvSpPr>
          <p:cNvPr id="20" name="Rectangle 7"/>
          <p:cNvSpPr>
            <a:spLocks noChangeArrowheads="1"/>
          </p:cNvSpPr>
          <p:nvPr/>
        </p:nvSpPr>
        <p:spPr bwMode="auto">
          <a:xfrm>
            <a:off x="6815328" y="4271754"/>
            <a:ext cx="2066543" cy="1510107"/>
          </a:xfrm>
          <a:prstGeom prst="rect">
            <a:avLst/>
          </a:prstGeom>
          <a:solidFill>
            <a:schemeClr val="accent5">
              <a:lumMod val="40000"/>
              <a:lumOff val="60000"/>
            </a:schemeClr>
          </a:solidFill>
          <a:ln w="9525">
            <a:solidFill>
              <a:schemeClr val="accent1"/>
            </a:solidFill>
            <a:miter lim="800000"/>
            <a:headEnd/>
            <a:tailEnd/>
          </a:ln>
          <a:effectLst/>
          <a:extLst/>
        </p:spPr>
        <p:txBody>
          <a:bodyPr wrap="none" anchor="ctr"/>
          <a:lstStyle/>
          <a:p>
            <a:pPr algn="ctr"/>
            <a:r>
              <a:rPr lang="en-US" dirty="0" smtClean="0">
                <a:solidFill>
                  <a:schemeClr val="tx2"/>
                </a:solidFill>
                <a:latin typeface="Source Sans Pro" panose="020B0503030403020204"/>
              </a:rPr>
              <a:t>3000 bytes</a:t>
            </a:r>
            <a:endParaRPr lang="en-US" dirty="0">
              <a:solidFill>
                <a:schemeClr val="tx2"/>
              </a:solidFill>
              <a:latin typeface="Source Sans Pro" panose="020B0503030403020204"/>
            </a:endParaRPr>
          </a:p>
        </p:txBody>
      </p:sp>
    </p:spTree>
    <p:extLst>
      <p:ext uri="{BB962C8B-B14F-4D97-AF65-F5344CB8AC3E}">
        <p14:creationId xmlns:p14="http://schemas.microsoft.com/office/powerpoint/2010/main" val="17879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26"/>
                                        </p:tgtEl>
                                      </p:cBhvr>
                                    </p:animEffect>
                                    <p:set>
                                      <p:cBhvr>
                                        <p:cTn id="19" dur="1" fill="hold">
                                          <p:stCondLst>
                                            <p:cond delay="1999"/>
                                          </p:stCondLst>
                                        </p:cTn>
                                        <p:tgtEl>
                                          <p:spTgt spid="26"/>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6" grpId="1"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39</a:t>
            </a:fld>
            <a:endParaRPr lang="en-US"/>
          </a:p>
        </p:txBody>
      </p:sp>
      <p:sp>
        <p:nvSpPr>
          <p:cNvPr id="5" name="Rectangle 2"/>
          <p:cNvSpPr>
            <a:spLocks noGrp="1" noChangeArrowheads="1"/>
          </p:cNvSpPr>
          <p:nvPr>
            <p:ph type="title"/>
          </p:nvPr>
        </p:nvSpPr>
        <p:spPr>
          <a:xfrm>
            <a:off x="228600" y="76200"/>
            <a:ext cx="8686800" cy="533400"/>
          </a:xfrm>
        </p:spPr>
        <p:txBody>
          <a:bodyPr>
            <a:normAutofit fontScale="90000"/>
          </a:bodyPr>
          <a:lstStyle/>
          <a:p>
            <a:r>
              <a:rPr lang="en-US" dirty="0" smtClean="0"/>
              <a:t>Data Segment</a:t>
            </a:r>
            <a:endParaRPr lang="en-US" dirty="0"/>
          </a:p>
        </p:txBody>
      </p:sp>
      <p:sp>
        <p:nvSpPr>
          <p:cNvPr id="6" name="Rectangle 3"/>
          <p:cNvSpPr>
            <a:spLocks noGrp="1" noChangeArrowheads="1"/>
          </p:cNvSpPr>
          <p:nvPr>
            <p:ph idx="1"/>
          </p:nvPr>
        </p:nvSpPr>
        <p:spPr>
          <a:xfrm>
            <a:off x="152400" y="609600"/>
            <a:ext cx="8839200" cy="5638800"/>
          </a:xfrm>
        </p:spPr>
        <p:txBody>
          <a:bodyPr>
            <a:normAutofit/>
          </a:bodyPr>
          <a:lstStyle/>
          <a:p>
            <a:pPr marL="0" indent="0">
              <a:lnSpc>
                <a:spcPct val="94000"/>
              </a:lnSpc>
              <a:buNone/>
            </a:pPr>
            <a:r>
              <a:rPr lang="en-US" sz="3200" dirty="0" smtClean="0">
                <a:solidFill>
                  <a:schemeClr val="tx2"/>
                </a:solidFill>
              </a:rPr>
              <a:t>Data segment contains global variables</a:t>
            </a:r>
          </a:p>
          <a:p>
            <a:pPr marL="457200" lvl="1" indent="-457200">
              <a:lnSpc>
                <a:spcPct val="94000"/>
              </a:lnSpc>
              <a:buClrTx/>
              <a:buFont typeface="Arial" charset="0"/>
              <a:buChar char="•"/>
            </a:pPr>
            <a:r>
              <a:rPr lang="en-US" sz="2800" dirty="0" smtClean="0">
                <a:solidFill>
                  <a:schemeClr val="tx2"/>
                </a:solidFill>
              </a:rPr>
              <a:t>Exist </a:t>
            </a:r>
            <a:r>
              <a:rPr lang="en-US" sz="2800" dirty="0">
                <a:solidFill>
                  <a:schemeClr val="tx2"/>
                </a:solidFill>
              </a:rPr>
              <a:t>for all time, accessible to all routines</a:t>
            </a:r>
          </a:p>
          <a:p>
            <a:pPr marL="457200" indent="-457200">
              <a:lnSpc>
                <a:spcPct val="94000"/>
              </a:lnSpc>
              <a:buFont typeface="Arial" charset="0"/>
              <a:buChar char="•"/>
            </a:pPr>
            <a:r>
              <a:rPr lang="en-US" sz="2800" dirty="0" smtClean="0">
                <a:solidFill>
                  <a:schemeClr val="tx2"/>
                </a:solidFill>
              </a:rPr>
              <a:t>Accessed w/global pointer</a:t>
            </a:r>
          </a:p>
          <a:p>
            <a:pPr marL="1200150" lvl="1" indent="-457200">
              <a:lnSpc>
                <a:spcPct val="94000"/>
              </a:lnSpc>
              <a:buFont typeface="Arial" charset="0"/>
              <a:buChar char="•"/>
            </a:pPr>
            <a:r>
              <a:rPr lang="en-US" sz="2400" dirty="0" err="1" smtClean="0">
                <a:solidFill>
                  <a:schemeClr val="accent1"/>
                </a:solidFill>
              </a:rPr>
              <a:t>gp</a:t>
            </a:r>
            <a:r>
              <a:rPr lang="en-US" sz="2400" dirty="0" smtClean="0">
                <a:solidFill>
                  <a:schemeClr val="accent1"/>
                </a:solidFill>
              </a:rPr>
              <a:t>, x3</a:t>
            </a:r>
            <a:r>
              <a:rPr lang="en-US" sz="2400" dirty="0" smtClean="0">
                <a:solidFill>
                  <a:schemeClr val="tx2"/>
                </a:solidFill>
              </a:rPr>
              <a:t>, points to middle of segment</a:t>
            </a:r>
          </a:p>
          <a:p>
            <a:pPr marL="1200150" lvl="1" indent="-457200">
              <a:lnSpc>
                <a:spcPct val="94000"/>
              </a:lnSpc>
              <a:buFont typeface="Arial" charset="0"/>
              <a:buChar char="•"/>
            </a:pPr>
            <a:r>
              <a:rPr lang="en-US" sz="2400" dirty="0" smtClean="0">
                <a:solidFill>
                  <a:schemeClr val="tx2"/>
                </a:solidFill>
              </a:rPr>
              <a:t>Example:    </a:t>
            </a:r>
            <a:r>
              <a:rPr lang="en-US" sz="2400" dirty="0" err="1" smtClean="0">
                <a:solidFill>
                  <a:schemeClr val="tx2"/>
                </a:solidFill>
              </a:rPr>
              <a:t>lw</a:t>
            </a:r>
            <a:r>
              <a:rPr lang="en-US" sz="2400" dirty="0" smtClean="0">
                <a:solidFill>
                  <a:schemeClr val="tx2"/>
                </a:solidFill>
              </a:rPr>
              <a:t> x</a:t>
            </a:r>
            <a:r>
              <a:rPr lang="en-US" sz="2400" dirty="0">
                <a:solidFill>
                  <a:schemeClr val="tx2"/>
                </a:solidFill>
              </a:rPr>
              <a:t>5</a:t>
            </a:r>
            <a:r>
              <a:rPr lang="en-US" sz="2400" dirty="0" smtClean="0">
                <a:solidFill>
                  <a:schemeClr val="tx2"/>
                </a:solidFill>
              </a:rPr>
              <a:t>, 0(</a:t>
            </a:r>
            <a:r>
              <a:rPr lang="en-US" sz="2400" dirty="0" err="1" smtClean="0">
                <a:solidFill>
                  <a:schemeClr val="tx2"/>
                </a:solidFill>
              </a:rPr>
              <a:t>gp</a:t>
            </a:r>
            <a:r>
              <a:rPr lang="en-US" sz="2400" dirty="0" smtClean="0">
                <a:solidFill>
                  <a:schemeClr val="tx2"/>
                </a:solidFill>
              </a:rPr>
              <a:t>) gets middle-most word</a:t>
            </a:r>
          </a:p>
          <a:p>
            <a:pPr lvl="1" indent="0">
              <a:lnSpc>
                <a:spcPct val="94000"/>
              </a:lnSpc>
              <a:buNone/>
            </a:pPr>
            <a:r>
              <a:rPr lang="en-US" sz="2400" dirty="0">
                <a:solidFill>
                  <a:schemeClr val="tx2"/>
                </a:solidFill>
              </a:rPr>
              <a:t>	</a:t>
            </a:r>
            <a:r>
              <a:rPr lang="en-US" sz="2400" dirty="0" smtClean="0">
                <a:solidFill>
                  <a:schemeClr val="tx2"/>
                </a:solidFill>
              </a:rPr>
              <a:t>				(here, </a:t>
            </a:r>
            <a:r>
              <a:rPr lang="en-US" sz="2400" dirty="0" err="1" smtClean="0">
                <a:solidFill>
                  <a:schemeClr val="tx2"/>
                </a:solidFill>
              </a:rPr>
              <a:t>max_players</a:t>
            </a:r>
            <a:r>
              <a:rPr lang="en-US" sz="2400" dirty="0" smtClean="0">
                <a:solidFill>
                  <a:schemeClr val="tx2"/>
                </a:solidFill>
              </a:rPr>
              <a:t>)</a:t>
            </a:r>
            <a:r>
              <a:rPr lang="en-US" dirty="0" smtClean="0">
                <a:solidFill>
                  <a:schemeClr val="tx2"/>
                </a:solidFill>
              </a:rPr>
              <a:t> </a:t>
            </a:r>
          </a:p>
          <a:p>
            <a:pPr>
              <a:lnSpc>
                <a:spcPct val="94000"/>
              </a:lnSpc>
            </a:pPr>
            <a:endParaRPr lang="en-US" sz="2800" dirty="0" smtClean="0">
              <a:solidFill>
                <a:schemeClr val="tx2"/>
              </a:solidFill>
            </a:endParaRPr>
          </a:p>
        </p:txBody>
      </p:sp>
      <p:sp>
        <p:nvSpPr>
          <p:cNvPr id="7"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a:extLst/>
        </p:spPr>
        <p:txBody>
          <a:bodyPr wrap="none" anchor="ctr"/>
          <a:lstStyle/>
          <a:p>
            <a:endParaRPr lang="en-US"/>
          </a:p>
        </p:txBody>
      </p:sp>
      <p:cxnSp>
        <p:nvCxnSpPr>
          <p:cNvPr id="8" name="Straight Arrow Connector 7"/>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smtClean="0">
                <a:solidFill>
                  <a:schemeClr val="tx2"/>
                </a:solidFill>
                <a:latin typeface="Consolas" pitchFamily="49" charset="0"/>
                <a:cs typeface="Consolas" pitchFamily="49" charset="0"/>
              </a:rPr>
              <a:t>int</a:t>
            </a:r>
            <a:r>
              <a:rPr lang="en-US" sz="2200" dirty="0" smtClean="0">
                <a:solidFill>
                  <a:schemeClr val="tx2"/>
                </a:solidFill>
                <a:latin typeface="Consolas" pitchFamily="49" charset="0"/>
                <a:cs typeface="Consolas" pitchFamily="49" charset="0"/>
              </a:rPr>
              <a:t> </a:t>
            </a:r>
            <a:r>
              <a:rPr lang="en-US" sz="2200" dirty="0" err="1" smtClean="0">
                <a:solidFill>
                  <a:schemeClr val="tx2"/>
                </a:solidFill>
                <a:latin typeface="Consolas" pitchFamily="49" charset="0"/>
                <a:cs typeface="Consolas" pitchFamily="49" charset="0"/>
              </a:rPr>
              <a:t>max_players</a:t>
            </a:r>
            <a:r>
              <a:rPr lang="en-US" sz="2200" dirty="0" smtClean="0">
                <a:solidFill>
                  <a:schemeClr val="tx2"/>
                </a:solidFill>
                <a:latin typeface="Consolas" pitchFamily="49" charset="0"/>
                <a:cs typeface="Consolas" pitchFamily="49" charset="0"/>
              </a:rPr>
              <a:t> = 4;</a:t>
            </a:r>
          </a:p>
          <a:p>
            <a:endParaRPr lang="en-US" sz="2200" dirty="0" smtClean="0">
              <a:solidFill>
                <a:schemeClr val="tx2"/>
              </a:solidFill>
              <a:latin typeface="Consolas" pitchFamily="49" charset="0"/>
              <a:cs typeface="Consolas" pitchFamily="49" charset="0"/>
            </a:endParaRPr>
          </a:p>
          <a:p>
            <a:r>
              <a:rPr lang="en-US" sz="2200" dirty="0" err="1" smtClean="0">
                <a:solidFill>
                  <a:schemeClr val="tx2"/>
                </a:solidFill>
                <a:latin typeface="Consolas" pitchFamily="49" charset="0"/>
                <a:cs typeface="Consolas" pitchFamily="49" charset="0"/>
              </a:rPr>
              <a:t>int</a:t>
            </a:r>
            <a:r>
              <a:rPr lang="en-US" sz="2200" dirty="0" smtClean="0">
                <a:solidFill>
                  <a:schemeClr val="tx2"/>
                </a:solidFill>
                <a:latin typeface="Consolas" pitchFamily="49" charset="0"/>
                <a:cs typeface="Consolas" pitchFamily="49" charset="0"/>
              </a:rPr>
              <a:t> </a:t>
            </a:r>
            <a:r>
              <a:rPr lang="en-US" sz="2200" dirty="0" smtClean="0">
                <a:solidFill>
                  <a:schemeClr val="accent1"/>
                </a:solidFill>
                <a:latin typeface="Consolas" pitchFamily="49" charset="0"/>
                <a:cs typeface="Consolas" pitchFamily="49" charset="0"/>
              </a:rPr>
              <a:t>main</a:t>
            </a:r>
            <a:r>
              <a:rPr lang="en-US" sz="2200" dirty="0" smtClean="0">
                <a:solidFill>
                  <a:schemeClr val="tx2"/>
                </a:solidFill>
                <a:latin typeface="Consolas" pitchFamily="49" charset="0"/>
                <a:cs typeface="Consolas" pitchFamily="49" charset="0"/>
              </a:rPr>
              <a:t>(...) {</a:t>
            </a:r>
          </a:p>
          <a:p>
            <a:r>
              <a:rPr lang="en-US" sz="2200" dirty="0" smtClean="0">
                <a:solidFill>
                  <a:schemeClr val="tx2"/>
                </a:solidFill>
                <a:latin typeface="Consolas" pitchFamily="49" charset="0"/>
                <a:cs typeface="Consolas" pitchFamily="49" charset="0"/>
              </a:rPr>
              <a:t>	...</a:t>
            </a:r>
          </a:p>
          <a:p>
            <a:r>
              <a:rPr lang="en-US" sz="2200" dirty="0" smtClean="0">
                <a:solidFill>
                  <a:schemeClr val="tx2"/>
                </a:solidFill>
                <a:latin typeface="Consolas" pitchFamily="49" charset="0"/>
                <a:cs typeface="Consolas" pitchFamily="49" charset="0"/>
              </a:rPr>
              <a:t>}</a:t>
            </a:r>
            <a:endParaRPr lang="en-US" sz="2200" dirty="0">
              <a:solidFill>
                <a:schemeClr val="tx2"/>
              </a:solidFill>
              <a:latin typeface="Consolas" pitchFamily="49" charset="0"/>
              <a:cs typeface="Consolas" pitchFamily="49" charset="0"/>
            </a:endParaRPr>
          </a:p>
        </p:txBody>
      </p:sp>
      <p:sp>
        <p:nvSpPr>
          <p:cNvPr id="11" name="Rectangle 10"/>
          <p:cNvSpPr/>
          <p:nvPr/>
        </p:nvSpPr>
        <p:spPr>
          <a:xfrm>
            <a:off x="6033363" y="5210145"/>
            <a:ext cx="862737" cy="400110"/>
          </a:xfrm>
          <a:prstGeom prst="rect">
            <a:avLst/>
          </a:prstGeom>
        </p:spPr>
        <p:txBody>
          <a:bodyPr wrap="none">
            <a:spAutoFit/>
          </a:bodyPr>
          <a:lstStyle/>
          <a:p>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a:t>
            </a:r>
            <a:r>
              <a:rPr lang="en-US" sz="2000" dirty="0" err="1" smtClean="0">
                <a:solidFill>
                  <a:schemeClr val="accent1"/>
                </a:solidFill>
                <a:latin typeface="Source Sans Pro" panose="020B0503030403020204"/>
              </a:rPr>
              <a:t>gp</a:t>
            </a:r>
            <a:r>
              <a:rPr lang="en-US" sz="2000" dirty="0" smtClean="0">
                <a:solidFill>
                  <a:schemeClr val="accent1"/>
                </a:solidFill>
                <a:latin typeface="Source Sans Pro" panose="020B0503030403020204"/>
                <a:sym typeface="Wingdings"/>
              </a:rPr>
              <a:t></a:t>
            </a:r>
            <a:endParaRPr lang="en-US" sz="2000" dirty="0">
              <a:solidFill>
                <a:schemeClr val="accent1"/>
              </a:solidFill>
              <a:latin typeface="Source Sans Pro" panose="020B0503030403020204"/>
            </a:endParaRPr>
          </a:p>
        </p:txBody>
      </p:sp>
      <p:sp>
        <p:nvSpPr>
          <p:cNvPr id="12" name="Rectangle 4"/>
          <p:cNvSpPr>
            <a:spLocks noChangeArrowheads="1"/>
          </p:cNvSpPr>
          <p:nvPr/>
        </p:nvSpPr>
        <p:spPr bwMode="auto">
          <a:xfrm>
            <a:off x="6775862" y="5218073"/>
            <a:ext cx="2133600" cy="344527"/>
          </a:xfrm>
          <a:prstGeom prst="rect">
            <a:avLst/>
          </a:prstGeom>
          <a:noFill/>
          <a:ln w="9525">
            <a:solidFill>
              <a:schemeClr val="tx2"/>
            </a:solidFill>
            <a:miter lim="800000"/>
            <a:headEnd/>
            <a:tailEnd/>
          </a:ln>
          <a:effectLst/>
          <a:extLst/>
        </p:spPr>
        <p:txBody>
          <a:bodyPr wrap="none" anchor="ctr"/>
          <a:lstStyle/>
          <a:p>
            <a:pPr algn="ctr"/>
            <a:r>
              <a:rPr lang="en-US" sz="2400" dirty="0" smtClean="0">
                <a:solidFill>
                  <a:schemeClr val="tx2"/>
                </a:solidFill>
                <a:latin typeface="Source Sans Pro" panose="020B0503030403020204"/>
              </a:rPr>
              <a:t>4</a:t>
            </a:r>
            <a:endParaRPr lang="en-US" sz="2400" dirty="0">
              <a:solidFill>
                <a:schemeClr val="tx2"/>
              </a:solidFill>
              <a:latin typeface="Source Sans Pro" panose="020B0503030403020204"/>
            </a:endParaRPr>
          </a:p>
        </p:txBody>
      </p:sp>
      <p:sp>
        <p:nvSpPr>
          <p:cNvPr id="13" name="Rectangle 12"/>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smtClean="0">
              <a:solidFill>
                <a:schemeClr val="bg1"/>
              </a:solidFill>
              <a:latin typeface="Source Sans Pro" panose="020B0503030403020204"/>
            </a:endParaRPr>
          </a:p>
        </p:txBody>
      </p:sp>
      <p:sp>
        <p:nvSpPr>
          <p:cNvPr id="14"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15"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smtClean="0">
                <a:solidFill>
                  <a:schemeClr val="bg1"/>
                </a:solidFill>
                <a:latin typeface="Source Sans Pro" panose="020B0503030403020204"/>
              </a:rPr>
              <a:t>stack</a:t>
            </a:r>
            <a:endParaRPr lang="en-US" sz="2000" b="1" dirty="0">
              <a:solidFill>
                <a:schemeClr val="bg1"/>
              </a:solidFill>
              <a:latin typeface="Source Sans Pro" panose="020B0503030403020204"/>
            </a:endParaRPr>
          </a:p>
        </p:txBody>
      </p:sp>
      <p:sp>
        <p:nvSpPr>
          <p:cNvPr id="16"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code</a:t>
            </a:r>
            <a:endParaRPr lang="en-US" sz="2000" dirty="0">
              <a:solidFill>
                <a:schemeClr val="tx2">
                  <a:lumMod val="10000"/>
                </a:schemeClr>
              </a:solidFill>
              <a:latin typeface="Source Sans Pro" panose="020B0503030403020204"/>
            </a:endParaRPr>
          </a:p>
        </p:txBody>
      </p:sp>
      <p:sp>
        <p:nvSpPr>
          <p:cNvPr id="17" name="Rectangle 16"/>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heap</a:t>
            </a:r>
            <a:endParaRPr lang="en-US" sz="2000" dirty="0">
              <a:solidFill>
                <a:schemeClr val="tx2">
                  <a:lumMod val="10000"/>
                </a:schemeClr>
              </a:solidFill>
              <a:latin typeface="Source Sans Pro" panose="020B0503030403020204"/>
            </a:endParaRPr>
          </a:p>
        </p:txBody>
      </p:sp>
      <p:sp>
        <p:nvSpPr>
          <p:cNvPr id="18"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smtClean="0">
                <a:solidFill>
                  <a:schemeClr val="bg1"/>
                </a:solidFill>
                <a:latin typeface="Source Sans Pro" panose="020B0503030403020204"/>
              </a:rPr>
              <a:t>system reserved</a:t>
            </a:r>
            <a:endParaRPr lang="en-US" sz="1600" dirty="0">
              <a:solidFill>
                <a:schemeClr val="bg1"/>
              </a:solidFill>
              <a:latin typeface="Source Sans Pro" panose="020B0503030403020204"/>
            </a:endParaRPr>
          </a:p>
        </p:txBody>
      </p:sp>
      <p:sp>
        <p:nvSpPr>
          <p:cNvPr id="19"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smtClean="0">
                <a:solidFill>
                  <a:schemeClr val="tx2">
                    <a:lumMod val="10000"/>
                  </a:schemeClr>
                </a:solidFill>
                <a:latin typeface="Source Sans Pro" panose="020B0503030403020204"/>
              </a:rPr>
              <a:t>static data</a:t>
            </a:r>
            <a:endParaRPr lang="en-US" sz="2000" dirty="0">
              <a:solidFill>
                <a:schemeClr val="tx2">
                  <a:lumMod val="10000"/>
                </a:schemeClr>
              </a:solidFill>
              <a:latin typeface="Source Sans Pro" panose="020B0503030403020204"/>
            </a:endParaRPr>
          </a:p>
        </p:txBody>
      </p:sp>
      <p:cxnSp>
        <p:nvCxnSpPr>
          <p:cNvPr id="20" name="Straight Arrow Connector 19"/>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1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a:t>
            </a:fld>
            <a:endParaRPr lang="en-US"/>
          </a:p>
        </p:txBody>
      </p:sp>
      <p:sp>
        <p:nvSpPr>
          <p:cNvPr id="6" name="Rectangle 5"/>
          <p:cNvSpPr/>
          <p:nvPr/>
        </p:nvSpPr>
        <p:spPr>
          <a:xfrm>
            <a:off x="-16588" y="6368139"/>
            <a:ext cx="2756973" cy="523220"/>
          </a:xfrm>
          <a:prstGeom prst="rect">
            <a:avLst/>
          </a:prstGeom>
        </p:spPr>
        <p:txBody>
          <a:bodyPr wrap="none">
            <a:spAutoFit/>
          </a:bodyPr>
          <a:lstStyle/>
          <a:p>
            <a:r>
              <a:rPr lang="en-US" sz="1400" dirty="0" err="1" smtClean="0">
                <a:solidFill>
                  <a:schemeClr val="tx2"/>
                </a:solidFill>
                <a:latin typeface="Source Sans Pro" panose="020B0503030403020204"/>
              </a:rPr>
              <a:t>SandyBridge</a:t>
            </a:r>
            <a:r>
              <a:rPr lang="en-US" sz="1400" dirty="0" smtClean="0">
                <a:solidFill>
                  <a:schemeClr val="tx2"/>
                </a:solidFill>
                <a:latin typeface="Source Sans Pro" panose="020B0503030403020204"/>
              </a:rPr>
              <a:t> Motherboard, 2011</a:t>
            </a:r>
          </a:p>
          <a:p>
            <a:r>
              <a:rPr lang="en-US" sz="1400" dirty="0" smtClean="0">
                <a:solidFill>
                  <a:schemeClr val="tx2"/>
                </a:solidFill>
                <a:latin typeface="Source Sans Pro" panose="020B0503030403020204"/>
              </a:rPr>
              <a:t>http://</a:t>
            </a:r>
            <a:r>
              <a:rPr lang="en-US" sz="1400" dirty="0" err="1" smtClean="0">
                <a:solidFill>
                  <a:schemeClr val="tx2"/>
                </a:solidFill>
                <a:latin typeface="Source Sans Pro" panose="020B0503030403020204"/>
              </a:rPr>
              <a:t>news.softpedia.com</a:t>
            </a:r>
            <a:endParaRPr lang="en-US" sz="1400" dirty="0">
              <a:solidFill>
                <a:schemeClr val="tx2"/>
              </a:solidFill>
              <a:latin typeface="Source Sans Pro" panose="020B0503030403020204"/>
            </a:endParaRPr>
          </a:p>
        </p:txBody>
      </p:sp>
      <p:sp>
        <p:nvSpPr>
          <p:cNvPr id="7" name="Rectangle 6"/>
          <p:cNvSpPr/>
          <p:nvPr/>
        </p:nvSpPr>
        <p:spPr>
          <a:xfrm>
            <a:off x="6092126" y="1539483"/>
            <a:ext cx="1103187" cy="615553"/>
          </a:xfrm>
          <a:prstGeom prst="rect">
            <a:avLst/>
          </a:prstGeom>
        </p:spPr>
        <p:txBody>
          <a:bodyPr wrap="none">
            <a:spAutoFit/>
          </a:bodyPr>
          <a:lstStyle/>
          <a:p>
            <a:r>
              <a:rPr lang="en-US" sz="3400" dirty="0" smtClean="0">
                <a:solidFill>
                  <a:schemeClr val="accent1"/>
                </a:solidFill>
                <a:latin typeface="Source Sans Pro" panose="020B0503030403020204"/>
                <a:cs typeface="Calibri"/>
              </a:rPr>
              <a:t>CPU</a:t>
            </a:r>
            <a:endParaRPr lang="en-US" sz="3400" dirty="0">
              <a:solidFill>
                <a:schemeClr val="accent1"/>
              </a:solidFill>
              <a:latin typeface="Source Sans Pro" panose="020B0503030403020204"/>
              <a:cs typeface="Calibri"/>
            </a:endParaRPr>
          </a:p>
        </p:txBody>
      </p:sp>
      <p:sp>
        <p:nvSpPr>
          <p:cNvPr id="8" name="Rectangle 7"/>
          <p:cNvSpPr/>
          <p:nvPr/>
        </p:nvSpPr>
        <p:spPr>
          <a:xfrm>
            <a:off x="6092126" y="2158997"/>
            <a:ext cx="2826415" cy="1138773"/>
          </a:xfrm>
          <a:prstGeom prst="rect">
            <a:avLst/>
          </a:prstGeom>
        </p:spPr>
        <p:txBody>
          <a:bodyPr wrap="none">
            <a:spAutoFit/>
          </a:bodyPr>
          <a:lstStyle/>
          <a:p>
            <a:r>
              <a:rPr lang="en-US" sz="3400" dirty="0" smtClean="0">
                <a:solidFill>
                  <a:schemeClr val="accent2"/>
                </a:solidFill>
                <a:latin typeface="Source Sans Pro" panose="020B0503030403020204"/>
                <a:cs typeface="Calibri"/>
              </a:rPr>
              <a:t>Main Memory</a:t>
            </a:r>
          </a:p>
          <a:p>
            <a:r>
              <a:rPr lang="en-US" sz="3400" dirty="0" smtClean="0">
                <a:solidFill>
                  <a:schemeClr val="accent2"/>
                </a:solidFill>
                <a:latin typeface="Source Sans Pro" panose="020B0503030403020204"/>
                <a:cs typeface="Calibri"/>
              </a:rPr>
              <a:t>(DRAM)</a:t>
            </a:r>
            <a:endParaRPr lang="en-US" sz="3400" dirty="0">
              <a:solidFill>
                <a:schemeClr val="accent2"/>
              </a:solidFill>
              <a:latin typeface="Source Sans Pro" panose="020B0503030403020204"/>
              <a:cs typeface="Calibri"/>
            </a:endParaRPr>
          </a:p>
        </p:txBody>
      </p:sp>
      <p:pic>
        <p:nvPicPr>
          <p:cNvPr id="10" name="Picture 9"/>
          <p:cNvPicPr>
            <a:picLocks noChangeAspect="1"/>
          </p:cNvPicPr>
          <p:nvPr/>
        </p:nvPicPr>
        <p:blipFill rotWithShape="1">
          <a:blip r:embed="rId3"/>
          <a:srcRect t="7449" b="7143"/>
          <a:stretch/>
        </p:blipFill>
        <p:spPr>
          <a:xfrm>
            <a:off x="189514" y="1516238"/>
            <a:ext cx="5655907" cy="4830635"/>
          </a:xfrm>
          <a:prstGeom prst="rect">
            <a:avLst/>
          </a:prstGeom>
        </p:spPr>
      </p:pic>
      <p:cxnSp>
        <p:nvCxnSpPr>
          <p:cNvPr id="11" name="Straight Arrow Connector 10"/>
          <p:cNvCxnSpPr/>
          <p:nvPr/>
        </p:nvCxnSpPr>
        <p:spPr>
          <a:xfrm flipH="1">
            <a:off x="5257800" y="2482325"/>
            <a:ext cx="834327" cy="815445"/>
          </a:xfrm>
          <a:prstGeom prst="straightConnector1">
            <a:avLst/>
          </a:prstGeom>
          <a:ln w="57150" cmpd="sng">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3276600" y="4678637"/>
            <a:ext cx="574716" cy="348516"/>
          </a:xfrm>
          <a:prstGeom prst="rect">
            <a:avLst/>
          </a:prstGeom>
          <a:ln w="28575">
            <a:solidFill>
              <a:schemeClr val="accent1"/>
            </a:solidFill>
          </a:ln>
        </p:spPr>
      </p:pic>
      <p:sp>
        <p:nvSpPr>
          <p:cNvPr id="13" name="Rectangle 12"/>
          <p:cNvSpPr/>
          <p:nvPr/>
        </p:nvSpPr>
        <p:spPr>
          <a:xfrm>
            <a:off x="4343400" y="3322484"/>
            <a:ext cx="1317809" cy="27735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cxnSp>
        <p:nvCxnSpPr>
          <p:cNvPr id="14" name="Straight Arrow Connector 13"/>
          <p:cNvCxnSpPr>
            <a:stCxn id="7" idx="1"/>
          </p:cNvCxnSpPr>
          <p:nvPr/>
        </p:nvCxnSpPr>
        <p:spPr>
          <a:xfrm flipH="1">
            <a:off x="3586004" y="1847260"/>
            <a:ext cx="2506122" cy="2784925"/>
          </a:xfrm>
          <a:prstGeom prst="straightConnector1">
            <a:avLst/>
          </a:prstGeom>
          <a:ln w="57150">
            <a:solidFill>
              <a:schemeClr val="accent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Tree>
    <p:extLst>
      <p:ext uri="{BB962C8B-B14F-4D97-AF65-F5344CB8AC3E}">
        <p14:creationId xmlns:p14="http://schemas.microsoft.com/office/powerpoint/2010/main" val="11764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40</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main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argc</a:t>
            </a:r>
            <a:r>
              <a:rPr lang="en-US" sz="2200" dirty="0" smtClean="0">
                <a:solidFill>
                  <a:schemeClr val="tx2"/>
                </a:solidFill>
                <a:latin typeface="Consolas" charset="0"/>
                <a:ea typeface="Consolas" charset="0"/>
                <a:cs typeface="Consolas" charset="0"/>
              </a:rPr>
              <a:t>, char* </a:t>
            </a:r>
            <a:r>
              <a:rPr lang="en-US" sz="2200" dirty="0" err="1" smtClean="0">
                <a:solidFill>
                  <a:schemeClr val="tx2"/>
                </a:solidFill>
                <a:latin typeface="Consolas" charset="0"/>
                <a:ea typeface="Consolas" charset="0"/>
                <a:cs typeface="Consolas" charset="0"/>
              </a:rPr>
              <a:t>argv</a:t>
            </a:r>
            <a:r>
              <a:rPr lang="en-US" sz="2200" dirty="0" smtClean="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A = </a:t>
            </a:r>
            <a:r>
              <a:rPr lang="en-US" sz="2200" dirty="0" err="1" smtClean="0">
                <a:solidFill>
                  <a:schemeClr val="tx2"/>
                </a:solidFill>
                <a:latin typeface="Consolas" charset="0"/>
                <a:ea typeface="Consolas" charset="0"/>
                <a:cs typeface="Consolas" charset="0"/>
              </a:rPr>
              <a:t>malloc</a:t>
            </a:r>
            <a:r>
              <a:rPr lang="en-US" sz="2200" dirty="0" smtClean="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smtClean="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printf</a:t>
            </a:r>
            <a:r>
              <a:rPr lang="en-US" sz="2200" dirty="0" smtClean="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smtClean="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smtClean="0">
                <a:solidFill>
                  <a:schemeClr val="accent1"/>
                </a:solidFill>
                <a:latin typeface="Source Sans Pro" panose="020B0503030403020204"/>
                <a:cs typeface="Arial" pitchFamily="34" charset="0"/>
              </a:rPr>
              <a:t>Variables</a:t>
            </a:r>
            <a:r>
              <a:rPr lang="en-US" sz="3200" dirty="0">
                <a:solidFill>
                  <a:schemeClr val="accent1"/>
                </a:solidFill>
                <a:latin typeface="Source Sans Pro" panose="020B0503030403020204"/>
                <a:cs typeface="Arial" pitchFamily="34" charset="0"/>
              </a:rPr>
              <a:t> </a:t>
            </a:r>
            <a:r>
              <a:rPr lang="en-US" sz="3200" dirty="0" smtClean="0">
                <a:solidFill>
                  <a:schemeClr val="accent1"/>
                </a:solidFill>
                <a:latin typeface="Source Sans Pro" panose="020B0503030403020204"/>
                <a:cs typeface="Arial" pitchFamily="34" charset="0"/>
              </a:rPr>
              <a:t>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Rectangle 2"/>
          <p:cNvSpPr>
            <a:spLocks noGrp="1" noChangeArrowheads="1"/>
          </p:cNvSpPr>
          <p:nvPr>
            <p:ph type="title"/>
            <p:custDataLst>
              <p:tags r:id="rId2"/>
            </p:custDataLst>
          </p:nvPr>
        </p:nvSpPr>
        <p:spPr>
          <a:xfrm>
            <a:off x="304800" y="0"/>
            <a:ext cx="8610600" cy="457200"/>
          </a:xfrm>
        </p:spPr>
        <p:txBody>
          <a:bodyPr>
            <a:normAutofit fontScale="90000"/>
          </a:bodyPr>
          <a:lstStyle/>
          <a:p>
            <a:r>
              <a:rPr lang="en-US" dirty="0" err="1" smtClean="0">
                <a:solidFill>
                  <a:schemeClr val="tx2"/>
                </a:solidFill>
              </a:rPr>
              <a:t>Globals</a:t>
            </a:r>
            <a:r>
              <a:rPr lang="en-US" dirty="0" smtClean="0">
                <a:solidFill>
                  <a:schemeClr val="tx2"/>
                </a:solidFill>
              </a:rPr>
              <a:t> and Locals</a:t>
            </a:r>
            <a:endParaRPr lang="en-US" dirty="0">
              <a:solidFill>
                <a:schemeClr val="tx2"/>
              </a:solidFill>
            </a:endParaRPr>
          </a:p>
        </p:txBody>
      </p:sp>
      <p:sp>
        <p:nvSpPr>
          <p:cNvPr id="16" name="Rectangle 15"/>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smtClean="0">
                <a:solidFill>
                  <a:schemeClr val="tx2"/>
                </a:solidFill>
                <a:latin typeface="Source Sans Pro" panose="020B0503030403020204"/>
                <a:ea typeface="Consolas" charset="0"/>
                <a:cs typeface="Consolas" charset="0"/>
              </a:rPr>
              <a:t>i</a:t>
            </a:r>
            <a:r>
              <a:rPr lang="en-US" sz="3200" dirty="0" smtClean="0">
                <a:solidFill>
                  <a:schemeClr val="tx2"/>
                </a:solidFill>
                <a:latin typeface="Source Sans Pro" panose="020B0503030403020204"/>
              </a:rPr>
              <a:t> </a:t>
            </a:r>
            <a:r>
              <a:rPr lang="en-US" sz="3200" dirty="0">
                <a:solidFill>
                  <a:schemeClr val="tx2"/>
                </a:solidFill>
                <a:latin typeface="Source Sans Pro" panose="020B0503030403020204"/>
              </a:rPr>
              <a:t>?</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smtClean="0">
                <a:solidFill>
                  <a:schemeClr val="tx2"/>
                </a:solidFill>
                <a:latin typeface="Source Sans Pro" panose="020B0503030403020204"/>
                <a:cs typeface="Arial" pitchFamily="34" charset="0"/>
              </a:rPr>
              <a:t>Text</a:t>
            </a:r>
            <a:endParaRPr lang="en-US" sz="3200" dirty="0">
              <a:solidFill>
                <a:schemeClr val="tx2"/>
              </a:solidFill>
              <a:latin typeface="Source Sans Pro" panose="020B0503030403020204"/>
              <a:cs typeface="Arial" pitchFamily="34" charset="0"/>
            </a:endParaRPr>
          </a:p>
        </p:txBody>
      </p:sp>
      <p:sp>
        <p:nvSpPr>
          <p:cNvPr id="17" name="Rectangle 16"/>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smtClean="0">
                <a:solidFill>
                  <a:schemeClr val="tx2"/>
                </a:solidFill>
                <a:latin typeface="Source Sans Pro" panose="020B0503030403020204"/>
                <a:cs typeface="Arial" pitchFamily="34" charset="0"/>
              </a:rPr>
              <a:t>Text</a:t>
            </a:r>
            <a:endParaRPr lang="en-US" sz="3200" dirty="0">
              <a:solidFill>
                <a:schemeClr val="tx2"/>
              </a:solidFill>
              <a:latin typeface="Source Sans Pro" panose="020B0503030403020204"/>
              <a:cs typeface="Arial" pitchFamily="34" charset="0"/>
            </a:endParaRP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smtClean="0">
                <a:solidFill>
                  <a:schemeClr val="accent6"/>
                </a:solidFill>
                <a:latin typeface="Consolas" panose="020B0609020204030204" pitchFamily="49" charset="0"/>
                <a:ea typeface="Consolas" charset="0"/>
                <a:cs typeface="Consolas" charset="0"/>
              </a:rPr>
              <a:t>main</a:t>
            </a:r>
            <a:r>
              <a:rPr lang="en-US" sz="3200" dirty="0" smtClean="0">
                <a:solidFill>
                  <a:schemeClr val="tx2"/>
                </a:solidFill>
                <a:latin typeface="Source Sans Pro" panose="020B0503030403020204"/>
              </a:rPr>
              <a:t> </a:t>
            </a:r>
            <a:r>
              <a:rPr lang="en-US" sz="3200" dirty="0">
                <a:solidFill>
                  <a:schemeClr val="tx2"/>
                </a:solidFill>
                <a:latin typeface="Source Sans Pro" panose="020B0503030403020204"/>
              </a:rPr>
              <a:t>?</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smtClean="0">
                <a:solidFill>
                  <a:schemeClr val="tx2"/>
                </a:solidFill>
                <a:latin typeface="Source Sans Pro" panose="020B0503030403020204"/>
                <a:cs typeface="Arial" pitchFamily="34" charset="0"/>
              </a:rPr>
              <a:t>Text</a:t>
            </a:r>
            <a:endParaRPr lang="en-US" sz="3200" dirty="0">
              <a:solidFill>
                <a:schemeClr val="tx2"/>
              </a:solidFill>
              <a:latin typeface="Source Sans Pro" panose="020B0503030403020204"/>
              <a:cs typeface="Arial" pitchFamily="34" charset="0"/>
            </a:endParaRPr>
          </a:p>
        </p:txBody>
      </p:sp>
    </p:spTree>
    <p:extLst>
      <p:ext uri="{BB962C8B-B14F-4D97-AF65-F5344CB8AC3E}">
        <p14:creationId xmlns:p14="http://schemas.microsoft.com/office/powerpoint/2010/main" val="18302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41</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 executing program in memory</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“Data Memory”</a:t>
            </a:r>
            <a:endParaRPr lang="en-US" sz="2200" dirty="0">
              <a:solidFill>
                <a:schemeClr val="accent1"/>
              </a:solidFill>
              <a:latin typeface="Source Sans Pro" panose="020B0503030403020204"/>
            </a:endParaRP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smtClean="0">
                <a:solidFill>
                  <a:schemeClr val="accent1"/>
                </a:solidFill>
                <a:latin typeface="Source Sans Pro" panose="020B0503030403020204"/>
              </a:rPr>
              <a:t>“Program Memory”</a:t>
            </a:r>
            <a:endParaRPr lang="en-US" sz="2200" dirty="0">
              <a:solidFill>
                <a:schemeClr val="accent1"/>
              </a:solidFill>
              <a:latin typeface="Source Sans Pro" panose="020B0503030403020204"/>
            </a:endParaRP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40441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42</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main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argc</a:t>
            </a:r>
            <a:r>
              <a:rPr lang="en-US" sz="2200" dirty="0" smtClean="0">
                <a:solidFill>
                  <a:schemeClr val="tx2"/>
                </a:solidFill>
                <a:latin typeface="Consolas" charset="0"/>
                <a:ea typeface="Consolas" charset="0"/>
                <a:cs typeface="Consolas" charset="0"/>
              </a:rPr>
              <a:t>, char* </a:t>
            </a:r>
            <a:r>
              <a:rPr lang="en-US" sz="2200" dirty="0" err="1" smtClean="0">
                <a:solidFill>
                  <a:schemeClr val="tx2"/>
                </a:solidFill>
                <a:latin typeface="Consolas" charset="0"/>
                <a:ea typeface="Consolas" charset="0"/>
                <a:cs typeface="Consolas" charset="0"/>
              </a:rPr>
              <a:t>argv</a:t>
            </a:r>
            <a:r>
              <a:rPr lang="en-US" sz="2200" dirty="0" smtClean="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int</a:t>
            </a:r>
            <a:r>
              <a:rPr lang="en-US" sz="2200" dirty="0" smtClean="0">
                <a:solidFill>
                  <a:schemeClr val="tx2"/>
                </a:solidFill>
                <a:latin typeface="Consolas" charset="0"/>
                <a:ea typeface="Consolas" charset="0"/>
                <a:cs typeface="Consolas" charset="0"/>
              </a:rPr>
              <a:t>* A = </a:t>
            </a:r>
            <a:r>
              <a:rPr lang="en-US" sz="2200" dirty="0" err="1" smtClean="0">
                <a:solidFill>
                  <a:schemeClr val="tx2"/>
                </a:solidFill>
                <a:latin typeface="Consolas" charset="0"/>
                <a:ea typeface="Consolas" charset="0"/>
                <a:cs typeface="Consolas" charset="0"/>
              </a:rPr>
              <a:t>malloc</a:t>
            </a:r>
            <a:r>
              <a:rPr lang="en-US" sz="2200" dirty="0" smtClean="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smtClean="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smtClean="0">
                <a:solidFill>
                  <a:schemeClr val="tx2"/>
                </a:solidFill>
                <a:latin typeface="Consolas" charset="0"/>
                <a:ea typeface="Consolas" charset="0"/>
                <a:cs typeface="Consolas" charset="0"/>
              </a:rPr>
              <a:t>		</a:t>
            </a:r>
            <a:r>
              <a:rPr lang="en-US" sz="2200" dirty="0" err="1" smtClean="0">
                <a:solidFill>
                  <a:schemeClr val="tx2"/>
                </a:solidFill>
                <a:latin typeface="Consolas" charset="0"/>
                <a:ea typeface="Consolas" charset="0"/>
                <a:cs typeface="Consolas" charset="0"/>
              </a:rPr>
              <a:t>printf</a:t>
            </a:r>
            <a:r>
              <a:rPr lang="en-US" sz="2200" dirty="0" smtClean="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smtClean="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smtClean="0">
                <a:solidFill>
                  <a:schemeClr val="accent1"/>
                </a:solidFill>
                <a:latin typeface="Source Sans Pro" panose="020B0503030403020204"/>
                <a:cs typeface="Arial" pitchFamily="34" charset="0"/>
              </a:rPr>
              <a:t>Variables</a:t>
            </a:r>
            <a:r>
              <a:rPr lang="en-US" sz="3200" dirty="0">
                <a:solidFill>
                  <a:schemeClr val="accent1"/>
                </a:solidFill>
                <a:latin typeface="Source Sans Pro" panose="020B0503030403020204"/>
                <a:cs typeface="Arial" pitchFamily="34" charset="0"/>
              </a:rPr>
              <a:t> </a:t>
            </a:r>
            <a:r>
              <a:rPr lang="en-US" sz="3200" dirty="0" smtClean="0">
                <a:solidFill>
                  <a:schemeClr val="accent1"/>
                </a:solidFill>
                <a:latin typeface="Source Sans Pro" panose="020B0503030403020204"/>
                <a:cs typeface="Arial" pitchFamily="34" charset="0"/>
              </a:rPr>
              <a:t>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Rectangle 2"/>
          <p:cNvSpPr>
            <a:spLocks noGrp="1" noChangeArrowheads="1"/>
          </p:cNvSpPr>
          <p:nvPr>
            <p:ph type="title"/>
            <p:custDataLst>
              <p:tags r:id="rId2"/>
            </p:custDataLst>
          </p:nvPr>
        </p:nvSpPr>
        <p:spPr>
          <a:xfrm>
            <a:off x="304800" y="0"/>
            <a:ext cx="8610600" cy="457200"/>
          </a:xfrm>
        </p:spPr>
        <p:txBody>
          <a:bodyPr>
            <a:normAutofit fontScale="90000"/>
          </a:bodyPr>
          <a:lstStyle/>
          <a:p>
            <a:r>
              <a:rPr lang="en-US" dirty="0" err="1" smtClean="0">
                <a:solidFill>
                  <a:schemeClr val="tx2"/>
                </a:solidFill>
              </a:rPr>
              <a:t>Globals</a:t>
            </a:r>
            <a:r>
              <a:rPr lang="en-US" dirty="0" smtClean="0">
                <a:solidFill>
                  <a:schemeClr val="tx2"/>
                </a:solidFill>
              </a:rPr>
              <a:t> and Locals</a:t>
            </a:r>
            <a:endParaRPr lang="en-US" dirty="0">
              <a:solidFill>
                <a:schemeClr val="tx2"/>
              </a:solidFill>
            </a:endParaRPr>
          </a:p>
        </p:txBody>
      </p:sp>
      <p:sp>
        <p:nvSpPr>
          <p:cNvPr id="19" name="TextBox 18"/>
          <p:cNvSpPr txBox="1"/>
          <p:nvPr/>
        </p:nvSpPr>
        <p:spPr>
          <a:xfrm>
            <a:off x="1252201" y="1671935"/>
            <a:ext cx="1789914" cy="461665"/>
          </a:xfrm>
          <a:prstGeom prst="rect">
            <a:avLst/>
          </a:prstGeom>
          <a:noFill/>
        </p:spPr>
        <p:txBody>
          <a:bodyPr wrap="none" rtlCol="0">
            <a:spAutoFit/>
          </a:bodyPr>
          <a:lstStyle/>
          <a:p>
            <a:r>
              <a:rPr lang="en-US" sz="2400" dirty="0">
                <a:solidFill>
                  <a:schemeClr val="accent1"/>
                </a:solidFill>
                <a:latin typeface="Source Sans Pro" panose="020B0503030403020204"/>
              </a:rPr>
              <a:t>i</a:t>
            </a:r>
            <a:r>
              <a:rPr lang="en-US" sz="2400" dirty="0" smtClean="0">
                <a:solidFill>
                  <a:schemeClr val="accent1"/>
                </a:solidFill>
                <a:latin typeface="Source Sans Pro" panose="020B0503030403020204"/>
              </a:rPr>
              <a:t>, m</a:t>
            </a:r>
            <a:r>
              <a:rPr lang="en-US" sz="2400" smtClean="0">
                <a:solidFill>
                  <a:schemeClr val="accent1"/>
                </a:solidFill>
                <a:latin typeface="Source Sans Pro" panose="020B0503030403020204"/>
              </a:rPr>
              <a:t>, sum, A</a:t>
            </a:r>
            <a:endParaRPr lang="en-US" sz="2400" dirty="0">
              <a:solidFill>
                <a:schemeClr val="accent1"/>
              </a:solidFill>
              <a:latin typeface="Source Sans Pro" panose="020B0503030403020204"/>
            </a:endParaRPr>
          </a:p>
        </p:txBody>
      </p:sp>
      <p:sp>
        <p:nvSpPr>
          <p:cNvPr id="20" name="TextBox 19"/>
          <p:cNvSpPr txBox="1"/>
          <p:nvPr/>
        </p:nvSpPr>
        <p:spPr>
          <a:xfrm>
            <a:off x="2053270" y="2218452"/>
            <a:ext cx="867545" cy="461665"/>
          </a:xfrm>
          <a:prstGeom prst="rect">
            <a:avLst/>
          </a:prstGeom>
          <a:noFill/>
        </p:spPr>
        <p:txBody>
          <a:bodyPr wrap="none" rtlCol="0">
            <a:spAutoFit/>
          </a:bodyPr>
          <a:lstStyle/>
          <a:p>
            <a:r>
              <a:rPr lang="en-US" sz="2400" dirty="0">
                <a:solidFill>
                  <a:schemeClr val="accent1"/>
                </a:solidFill>
                <a:latin typeface="Source Sans Pro" panose="020B0503030403020204"/>
              </a:rPr>
              <a:t>n</a:t>
            </a:r>
            <a:r>
              <a:rPr lang="en-US" sz="2400" dirty="0" smtClean="0">
                <a:solidFill>
                  <a:schemeClr val="accent1"/>
                </a:solidFill>
                <a:latin typeface="Source Sans Pro" panose="020B0503030403020204"/>
              </a:rPr>
              <a:t>, </a:t>
            </a:r>
            <a:r>
              <a:rPr lang="en-US" sz="2400" dirty="0" err="1" smtClean="0">
                <a:solidFill>
                  <a:schemeClr val="accent1"/>
                </a:solidFill>
                <a:latin typeface="Source Sans Pro" panose="020B0503030403020204"/>
              </a:rPr>
              <a:t>str</a:t>
            </a:r>
            <a:endParaRPr lang="en-US" sz="2400" dirty="0">
              <a:solidFill>
                <a:schemeClr val="accent1"/>
              </a:solidFill>
              <a:latin typeface="Source Sans Pro" panose="020B0503030403020204"/>
            </a:endParaRPr>
          </a:p>
        </p:txBody>
      </p:sp>
      <p:sp>
        <p:nvSpPr>
          <p:cNvPr id="21" name="TextBox 20"/>
          <p:cNvSpPr txBox="1"/>
          <p:nvPr/>
        </p:nvSpPr>
        <p:spPr>
          <a:xfrm>
            <a:off x="3124200" y="1381985"/>
            <a:ext cx="1896673" cy="461665"/>
          </a:xfrm>
          <a:prstGeom prst="rect">
            <a:avLst/>
          </a:prstGeom>
          <a:noFill/>
        </p:spPr>
        <p:txBody>
          <a:bodyPr wrap="none" rtlCol="0">
            <a:spAutoFit/>
          </a:bodyPr>
          <a:lstStyle/>
          <a:p>
            <a:r>
              <a:rPr lang="en-US" sz="2400" dirty="0" smtClean="0">
                <a:solidFill>
                  <a:schemeClr val="accent1"/>
                </a:solidFill>
                <a:latin typeface="Source Sans Pro" panose="020B0503030403020204"/>
              </a:rPr>
              <a:t>w/in function</a:t>
            </a:r>
            <a:endParaRPr lang="en-US" sz="2400" dirty="0">
              <a:solidFill>
                <a:schemeClr val="accent1"/>
              </a:solidFill>
              <a:latin typeface="Source Sans Pro" panose="020B0503030403020204"/>
            </a:endParaRPr>
          </a:p>
        </p:txBody>
      </p:sp>
      <p:sp>
        <p:nvSpPr>
          <p:cNvPr id="22" name="TextBox 21"/>
          <p:cNvSpPr txBox="1"/>
          <p:nvPr/>
        </p:nvSpPr>
        <p:spPr>
          <a:xfrm>
            <a:off x="5255741" y="1229585"/>
            <a:ext cx="1572867" cy="830997"/>
          </a:xfrm>
          <a:prstGeom prst="rect">
            <a:avLst/>
          </a:prstGeom>
          <a:noFill/>
        </p:spPr>
        <p:txBody>
          <a:bodyPr wrap="none" rtlCol="0">
            <a:spAutoFit/>
          </a:bodyPr>
          <a:lstStyle/>
          <a:p>
            <a:pPr algn="ctr"/>
            <a:r>
              <a:rPr lang="en-US" sz="2400" dirty="0" smtClean="0">
                <a:solidFill>
                  <a:schemeClr val="accent1"/>
                </a:solidFill>
                <a:latin typeface="Source Sans Pro" panose="020B0503030403020204"/>
              </a:rPr>
              <a:t>function </a:t>
            </a:r>
          </a:p>
          <a:p>
            <a:pPr algn="ctr"/>
            <a:r>
              <a:rPr lang="en-US" sz="2400" dirty="0" smtClean="0">
                <a:solidFill>
                  <a:schemeClr val="accent1"/>
                </a:solidFill>
                <a:latin typeface="Source Sans Pro" panose="020B0503030403020204"/>
              </a:rPr>
              <a:t>invocation</a:t>
            </a:r>
            <a:endParaRPr lang="en-US" sz="2400" dirty="0">
              <a:solidFill>
                <a:schemeClr val="accent1"/>
              </a:solidFill>
              <a:latin typeface="Source Sans Pro" panose="020B0503030403020204"/>
            </a:endParaRPr>
          </a:p>
        </p:txBody>
      </p:sp>
      <p:sp>
        <p:nvSpPr>
          <p:cNvPr id="23" name="TextBox 22"/>
          <p:cNvSpPr txBox="1"/>
          <p:nvPr/>
        </p:nvSpPr>
        <p:spPr>
          <a:xfrm>
            <a:off x="7283749" y="1458185"/>
            <a:ext cx="902811" cy="461665"/>
          </a:xfrm>
          <a:prstGeom prst="rect">
            <a:avLst/>
          </a:prstGeom>
          <a:noFill/>
        </p:spPr>
        <p:txBody>
          <a:bodyPr wrap="none" rtlCol="0">
            <a:spAutoFit/>
          </a:bodyPr>
          <a:lstStyle/>
          <a:p>
            <a:r>
              <a:rPr lang="en-US" sz="2400" dirty="0" smtClean="0">
                <a:solidFill>
                  <a:schemeClr val="accent1"/>
                </a:solidFill>
                <a:latin typeface="Source Sans Pro" panose="020B0503030403020204"/>
              </a:rPr>
              <a:t>stack</a:t>
            </a:r>
          </a:p>
        </p:txBody>
      </p:sp>
      <p:sp>
        <p:nvSpPr>
          <p:cNvPr id="24" name="TextBox 23"/>
          <p:cNvSpPr txBox="1"/>
          <p:nvPr/>
        </p:nvSpPr>
        <p:spPr>
          <a:xfrm>
            <a:off x="3048000" y="2229967"/>
            <a:ext cx="2223686" cy="461665"/>
          </a:xfrm>
          <a:prstGeom prst="rect">
            <a:avLst/>
          </a:prstGeom>
          <a:noFill/>
        </p:spPr>
        <p:txBody>
          <a:bodyPr wrap="none" rtlCol="0">
            <a:spAutoFit/>
          </a:bodyPr>
          <a:lstStyle/>
          <a:p>
            <a:r>
              <a:rPr lang="en-US" sz="2400" dirty="0">
                <a:solidFill>
                  <a:schemeClr val="accent1"/>
                </a:solidFill>
                <a:latin typeface="Source Sans Pro" panose="020B0503030403020204"/>
              </a:rPr>
              <a:t>w</a:t>
            </a:r>
            <a:r>
              <a:rPr lang="en-US" sz="2400" dirty="0" smtClean="0">
                <a:solidFill>
                  <a:schemeClr val="accent1"/>
                </a:solidFill>
                <a:latin typeface="Source Sans Pro" panose="020B0503030403020204"/>
              </a:rPr>
              <a:t>hole program</a:t>
            </a:r>
            <a:endParaRPr lang="en-US" sz="2400" dirty="0">
              <a:solidFill>
                <a:schemeClr val="accent1"/>
              </a:solidFill>
              <a:latin typeface="Source Sans Pro" panose="020B0503030403020204"/>
            </a:endParaRPr>
          </a:p>
        </p:txBody>
      </p:sp>
      <p:sp>
        <p:nvSpPr>
          <p:cNvPr id="25" name="TextBox 24"/>
          <p:cNvSpPr txBox="1"/>
          <p:nvPr/>
        </p:nvSpPr>
        <p:spPr>
          <a:xfrm>
            <a:off x="5329062" y="2064603"/>
            <a:ext cx="1503938" cy="830997"/>
          </a:xfrm>
          <a:prstGeom prst="rect">
            <a:avLst/>
          </a:prstGeom>
          <a:noFill/>
        </p:spPr>
        <p:txBody>
          <a:bodyPr wrap="none" rtlCol="0">
            <a:spAutoFit/>
          </a:bodyPr>
          <a:lstStyle/>
          <a:p>
            <a:pPr algn="ctr"/>
            <a:r>
              <a:rPr lang="en-US" sz="2400" smtClean="0">
                <a:solidFill>
                  <a:schemeClr val="accent1"/>
                </a:solidFill>
                <a:latin typeface="Source Sans Pro" panose="020B0503030403020204"/>
              </a:rPr>
              <a:t>program </a:t>
            </a:r>
            <a:endParaRPr lang="en-US" sz="2400" dirty="0" smtClean="0">
              <a:solidFill>
                <a:schemeClr val="accent1"/>
              </a:solidFill>
              <a:latin typeface="Source Sans Pro" panose="020B0503030403020204"/>
            </a:endParaRPr>
          </a:p>
          <a:p>
            <a:pPr algn="ctr"/>
            <a:r>
              <a:rPr lang="en-US" sz="2400" dirty="0" smtClean="0">
                <a:solidFill>
                  <a:schemeClr val="accent1"/>
                </a:solidFill>
                <a:latin typeface="Source Sans Pro" panose="020B0503030403020204"/>
              </a:rPr>
              <a:t>execution</a:t>
            </a:r>
          </a:p>
        </p:txBody>
      </p:sp>
      <p:sp>
        <p:nvSpPr>
          <p:cNvPr id="26" name="TextBox 25"/>
          <p:cNvSpPr txBox="1"/>
          <p:nvPr/>
        </p:nvSpPr>
        <p:spPr>
          <a:xfrm>
            <a:off x="7283749" y="2379788"/>
            <a:ext cx="869149" cy="461665"/>
          </a:xfrm>
          <a:prstGeom prst="rect">
            <a:avLst/>
          </a:prstGeom>
          <a:noFill/>
        </p:spPr>
        <p:txBody>
          <a:bodyPr wrap="none" rtlCol="0">
            <a:spAutoFit/>
          </a:bodyPr>
          <a:lstStyle/>
          <a:p>
            <a:r>
              <a:rPr lang="en-US" sz="2400" dirty="0" smtClean="0">
                <a:solidFill>
                  <a:schemeClr val="accent1"/>
                </a:solidFill>
                <a:latin typeface="Source Sans Pro" panose="020B0503030403020204"/>
              </a:rPr>
              <a:t>.data</a:t>
            </a:r>
          </a:p>
        </p:txBody>
      </p:sp>
      <p:sp>
        <p:nvSpPr>
          <p:cNvPr id="27" name="TextBox 26"/>
          <p:cNvSpPr txBox="1"/>
          <p:nvPr/>
        </p:nvSpPr>
        <p:spPr>
          <a:xfrm>
            <a:off x="5151143" y="2819400"/>
            <a:ext cx="1640193" cy="830997"/>
          </a:xfrm>
          <a:prstGeom prst="rect">
            <a:avLst/>
          </a:prstGeom>
          <a:noFill/>
        </p:spPr>
        <p:txBody>
          <a:bodyPr wrap="none" rtlCol="0">
            <a:spAutoFit/>
          </a:bodyPr>
          <a:lstStyle/>
          <a:p>
            <a:pPr algn="ctr"/>
            <a:r>
              <a:rPr lang="en-US" sz="2400" dirty="0" smtClean="0">
                <a:solidFill>
                  <a:schemeClr val="accent1"/>
                </a:solidFill>
                <a:latin typeface="Source Sans Pro" panose="020B0503030403020204"/>
              </a:rPr>
              <a:t>b/w </a:t>
            </a:r>
            <a:r>
              <a:rPr lang="en-US" sz="2400" dirty="0" err="1" smtClean="0">
                <a:solidFill>
                  <a:schemeClr val="accent1"/>
                </a:solidFill>
                <a:latin typeface="Source Sans Pro" panose="020B0503030403020204"/>
              </a:rPr>
              <a:t>malloc</a:t>
            </a:r>
            <a:endParaRPr lang="en-US" sz="2400" dirty="0" smtClean="0">
              <a:solidFill>
                <a:schemeClr val="accent1"/>
              </a:solidFill>
              <a:latin typeface="Source Sans Pro" panose="020B0503030403020204"/>
            </a:endParaRPr>
          </a:p>
          <a:p>
            <a:pPr algn="ctr"/>
            <a:r>
              <a:rPr lang="en-US" sz="2400" dirty="0">
                <a:solidFill>
                  <a:schemeClr val="accent1"/>
                </a:solidFill>
                <a:latin typeface="Source Sans Pro" panose="020B0503030403020204"/>
              </a:rPr>
              <a:t>a</a:t>
            </a:r>
            <a:r>
              <a:rPr lang="en-US" sz="2400" dirty="0" smtClean="0">
                <a:solidFill>
                  <a:schemeClr val="accent1"/>
                </a:solidFill>
                <a:latin typeface="Source Sans Pro" panose="020B0503030403020204"/>
              </a:rPr>
              <a:t>nd free</a:t>
            </a:r>
          </a:p>
        </p:txBody>
      </p:sp>
      <p:sp>
        <p:nvSpPr>
          <p:cNvPr id="28" name="TextBox 27"/>
          <p:cNvSpPr txBox="1"/>
          <p:nvPr/>
        </p:nvSpPr>
        <p:spPr>
          <a:xfrm>
            <a:off x="7283749" y="3119735"/>
            <a:ext cx="870751" cy="461665"/>
          </a:xfrm>
          <a:prstGeom prst="rect">
            <a:avLst/>
          </a:prstGeom>
          <a:noFill/>
        </p:spPr>
        <p:txBody>
          <a:bodyPr wrap="none" rtlCol="0">
            <a:spAutoFit/>
          </a:bodyPr>
          <a:lstStyle/>
          <a:p>
            <a:r>
              <a:rPr lang="en-US" sz="2400" dirty="0" smtClean="0">
                <a:solidFill>
                  <a:schemeClr val="accent1"/>
                </a:solidFill>
                <a:latin typeface="Source Sans Pro" panose="020B0503030403020204"/>
              </a:rPr>
              <a:t>heap</a:t>
            </a:r>
          </a:p>
        </p:txBody>
      </p:sp>
      <p:sp>
        <p:nvSpPr>
          <p:cNvPr id="29" name="TextBox 28"/>
          <p:cNvSpPr txBox="1"/>
          <p:nvPr/>
        </p:nvSpPr>
        <p:spPr>
          <a:xfrm>
            <a:off x="2978792" y="2783302"/>
            <a:ext cx="2220480" cy="830997"/>
          </a:xfrm>
          <a:prstGeom prst="rect">
            <a:avLst/>
          </a:prstGeom>
          <a:noFill/>
        </p:spPr>
        <p:txBody>
          <a:bodyPr wrap="none" rtlCol="0">
            <a:spAutoFit/>
          </a:bodyPr>
          <a:lstStyle/>
          <a:p>
            <a:pPr algn="ctr"/>
            <a:r>
              <a:rPr lang="en-US" sz="2400" dirty="0" smtClean="0">
                <a:solidFill>
                  <a:schemeClr val="accent1"/>
                </a:solidFill>
                <a:latin typeface="Source Sans Pro" panose="020B0503030403020204"/>
              </a:rPr>
              <a:t>Anywhere that</a:t>
            </a:r>
          </a:p>
          <a:p>
            <a:pPr algn="ctr"/>
            <a:r>
              <a:rPr lang="en-US" sz="2400" dirty="0" smtClean="0">
                <a:solidFill>
                  <a:schemeClr val="accent1"/>
                </a:solidFill>
                <a:latin typeface="Source Sans Pro" panose="020B0503030403020204"/>
              </a:rPr>
              <a:t>   has a pointer</a:t>
            </a:r>
            <a:endParaRPr lang="en-US" sz="2400" dirty="0">
              <a:solidFill>
                <a:schemeClr val="accent1"/>
              </a:solidFill>
              <a:latin typeface="Source Sans Pro" panose="020B0503030403020204"/>
            </a:endParaRPr>
          </a:p>
        </p:txBody>
      </p:sp>
      <p:sp>
        <p:nvSpPr>
          <p:cNvPr id="30" name="TextBox 29"/>
          <p:cNvSpPr txBox="1"/>
          <p:nvPr/>
        </p:nvSpPr>
        <p:spPr>
          <a:xfrm>
            <a:off x="2302912" y="3135086"/>
            <a:ext cx="516488" cy="461665"/>
          </a:xfrm>
          <a:prstGeom prst="rect">
            <a:avLst/>
          </a:prstGeom>
          <a:noFill/>
        </p:spPr>
        <p:txBody>
          <a:bodyPr wrap="none" rtlCol="0">
            <a:spAutoFit/>
          </a:bodyPr>
          <a:lstStyle/>
          <a:p>
            <a:r>
              <a:rPr lang="en-US" sz="2400" dirty="0" smtClean="0">
                <a:solidFill>
                  <a:schemeClr val="accent1"/>
                </a:solidFill>
                <a:latin typeface="Source Sans Pro" panose="020B0503030403020204"/>
              </a:rPr>
              <a:t>*A</a:t>
            </a:r>
            <a:endParaRPr lang="en-US" sz="2400" dirty="0">
              <a:solidFill>
                <a:schemeClr val="accent1"/>
              </a:solidFill>
              <a:latin typeface="Source Sans Pro" panose="020B0503030403020204"/>
            </a:endParaRPr>
          </a:p>
        </p:txBody>
      </p:sp>
    </p:spTree>
    <p:extLst>
      <p:ext uri="{BB962C8B-B14F-4D97-AF65-F5344CB8AC3E}">
        <p14:creationId xmlns:p14="http://schemas.microsoft.com/office/powerpoint/2010/main" val="11479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43</a:t>
            </a:fld>
            <a:endParaRPr lang="en-US"/>
          </a:p>
        </p:txBody>
      </p:sp>
      <p:sp>
        <p:nvSpPr>
          <p:cNvPr id="5" name="Rectangle 1"/>
          <p:cNvSpPr>
            <a:spLocks noGrp="1" noChangeArrowheads="1"/>
          </p:cNvSpPr>
          <p:nvPr>
            <p:ph type="title" idx="4294967295"/>
          </p:nvPr>
        </p:nvSpPr>
        <p:spPr>
          <a:xfrm>
            <a:off x="76200" y="-126372"/>
            <a:ext cx="8304213"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t>Takeaway2: Need a Call Stack</a:t>
            </a:r>
            <a:endParaRPr lang="en-GB" sz="4400" dirty="0"/>
          </a:p>
        </p:txBody>
      </p:sp>
      <p:sp>
        <p:nvSpPr>
          <p:cNvPr id="6" name="Rectangle 2"/>
          <p:cNvSpPr txBox="1">
            <a:spLocks noChangeArrowheads="1"/>
          </p:cNvSpPr>
          <p:nvPr/>
        </p:nvSpPr>
        <p:spPr>
          <a:xfrm>
            <a:off x="304800" y="609600"/>
            <a:ext cx="8610600" cy="6183809"/>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JAL (Jump And Link) instruction moves a new value into the PC, and simultaneously saves the old value in register x1 (aka </a:t>
            </a:r>
            <a:r>
              <a:rPr lang="en-GB" sz="3000" dirty="0" err="1" smtClean="0">
                <a:solidFill>
                  <a:schemeClr val="tx2"/>
                </a:solidFill>
              </a:rPr>
              <a:t>ra</a:t>
            </a:r>
            <a:r>
              <a:rPr lang="en-GB" sz="3000" dirty="0" smtClean="0">
                <a:solidFill>
                  <a:schemeClr val="tx2"/>
                </a:solidFill>
              </a:rPr>
              <a:t> or return address) Thus, can get back from the subroutine to the instruction immediately following the jump by transferring control back to PC in register x1</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000" dirty="0" smtClean="0">
              <a:solidFill>
                <a:schemeClr val="tx2"/>
              </a:solidFill>
            </a:endParaRPr>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accent1"/>
                </a:solidFill>
              </a:rPr>
              <a:t>Need a Call Stack to return to correct calling procedure.  To maintain a stack, need to store an </a:t>
            </a:r>
            <a:r>
              <a:rPr lang="en-GB" sz="3000" b="1" i="1" dirty="0" smtClean="0">
                <a:solidFill>
                  <a:schemeClr val="accent1"/>
                </a:solidFill>
              </a:rPr>
              <a:t>activation record </a:t>
            </a:r>
            <a:r>
              <a:rPr lang="en-GB" sz="3000" dirty="0" smtClean="0">
                <a:solidFill>
                  <a:schemeClr val="accent1"/>
                </a:solidFill>
              </a:rPr>
              <a:t>(aka a “stack frame”) in memory.  Stacks keep track of the correct return address by storing the contents of x1 in memory (the stack).  </a:t>
            </a:r>
            <a:endParaRPr lang="en-GB" sz="3000" dirty="0">
              <a:solidFill>
                <a:schemeClr val="accent1"/>
              </a:solidFill>
            </a:endParaRPr>
          </a:p>
        </p:txBody>
      </p:sp>
    </p:spTree>
    <p:extLst>
      <p:ext uri="{BB962C8B-B14F-4D97-AF65-F5344CB8AC3E}">
        <p14:creationId xmlns:p14="http://schemas.microsoft.com/office/powerpoint/2010/main" val="942841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44</a:t>
            </a:fld>
            <a:endParaRPr lang="en-US"/>
          </a:p>
        </p:txBody>
      </p:sp>
      <p:sp>
        <p:nvSpPr>
          <p:cNvPr id="5" name="Rectangle 1"/>
          <p:cNvSpPr>
            <a:spLocks noGrp="1" noChangeArrowheads="1"/>
          </p:cNvSpPr>
          <p:nvPr>
            <p:ph type="title"/>
          </p:nvPr>
        </p:nvSpPr>
        <p:spPr>
          <a:xfrm>
            <a:off x="0" y="89779"/>
            <a:ext cx="91440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6" name="Rectangle 2"/>
          <p:cNvSpPr>
            <a:spLocks noGrp="1" noChangeArrowheads="1"/>
          </p:cNvSpPr>
          <p:nvPr>
            <p:ph idx="1"/>
          </p:nvPr>
        </p:nvSpPr>
        <p:spPr>
          <a:xfrm>
            <a:off x="228600" y="762000"/>
            <a:ext cx="8686800" cy="504721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2"/>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2"/>
                </a:solidFill>
              </a:rPr>
              <a:t>Caller </a:t>
            </a:r>
            <a:r>
              <a:rPr lang="en-GB" strike="sngStrike" dirty="0" smtClean="0">
                <a:solidFill>
                  <a:schemeClr val="bg2"/>
                </a:solidFill>
                <a:sym typeface="Wingdings"/>
              </a:rPr>
              <a:t> </a:t>
            </a:r>
            <a:r>
              <a:rPr lang="en-GB" strike="sngStrike" dirty="0" smtClean="0">
                <a:solidFill>
                  <a:schemeClr val="bg2"/>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2"/>
                </a:solidFill>
              </a:rPr>
              <a:t>Routine </a:t>
            </a:r>
            <a:r>
              <a:rPr lang="en-GB" strike="sngStrike" dirty="0" smtClean="0">
                <a:solidFill>
                  <a:schemeClr val="bg2"/>
                </a:solidFill>
                <a:sym typeface="Wingdings"/>
              </a:rPr>
              <a:t> </a:t>
            </a:r>
            <a:r>
              <a:rPr lang="en-GB" strike="sngStrike" dirty="0" smtClean="0">
                <a:solidFill>
                  <a:schemeClr val="bg2"/>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fixed </a:t>
            </a:r>
            <a:r>
              <a:rPr lang="en-GB" dirty="0">
                <a:solidFill>
                  <a:schemeClr val="accent6"/>
                </a:solidFill>
              </a:rPr>
              <a:t>length, variable </a:t>
            </a:r>
            <a:r>
              <a:rPr lang="en-GB" dirty="0" smtClean="0">
                <a:solidFill>
                  <a:schemeClr val="accent6"/>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Get return value back to the caller</a:t>
            </a:r>
            <a:endParaRPr lang="en-GB" dirty="0">
              <a:solidFill>
                <a:schemeClr val="accent6"/>
              </a:solidFill>
            </a:endParaRP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tx2"/>
                </a:solidFill>
              </a:rPr>
              <a:t>Manage Registers</a:t>
            </a:r>
            <a:endParaRPr lang="en-GB" dirty="0">
              <a:solidFill>
                <a:schemeClr val="tx2"/>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tx2"/>
                </a:solidFill>
              </a:rPr>
              <a:t>Prevent routines from clobbering each others’ data</a:t>
            </a:r>
            <a:endParaRPr lang="en-GB" dirty="0">
              <a:solidFill>
                <a:schemeClr val="tx2"/>
              </a:solidFill>
            </a:endParaRPr>
          </a:p>
        </p:txBody>
      </p:sp>
    </p:spTree>
    <p:extLst>
      <p:ext uri="{BB962C8B-B14F-4D97-AF65-F5344CB8AC3E}">
        <p14:creationId xmlns:p14="http://schemas.microsoft.com/office/powerpoint/2010/main" val="3840192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D0A56F-BD0F-4BDF-9912-D1E89E9626C0}" type="slidenum">
              <a:rPr lang="en-US" smtClean="0"/>
              <a:t>45</a:t>
            </a:fld>
            <a:endParaRPr lang="en-US"/>
          </a:p>
        </p:txBody>
      </p:sp>
      <p:sp>
        <p:nvSpPr>
          <p:cNvPr id="5" name="Rectangle 2"/>
          <p:cNvSpPr>
            <a:spLocks noGrp="1" noChangeArrowheads="1"/>
          </p:cNvSpPr>
          <p:nvPr>
            <p:ph type="title"/>
          </p:nvPr>
        </p:nvSpPr>
        <p:spPr>
          <a:xfrm>
            <a:off x="228600" y="152404"/>
            <a:ext cx="8686800" cy="533400"/>
          </a:xfrm>
        </p:spPr>
        <p:txBody>
          <a:bodyPr>
            <a:normAutofit fontScale="90000"/>
          </a:bodyPr>
          <a:lstStyle/>
          <a:p>
            <a:r>
              <a:rPr lang="en-US" dirty="0" smtClean="0"/>
              <a:t>Next Goal</a:t>
            </a:r>
            <a:endParaRPr lang="en-US" dirty="0"/>
          </a:p>
        </p:txBody>
      </p:sp>
      <p:sp>
        <p:nvSpPr>
          <p:cNvPr id="6" name="Rectangle 3"/>
          <p:cNvSpPr txBox="1">
            <a:spLocks noChangeArrowheads="1"/>
          </p:cNvSpPr>
          <p:nvPr/>
        </p:nvSpPr>
        <p:spPr>
          <a:xfrm>
            <a:off x="152400" y="835433"/>
            <a:ext cx="8991600" cy="5417924"/>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27050" indent="-29845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dirty="0" smtClean="0"/>
              <a:t>Need consistent way of passing arguments and getting the result of a subroutine invocation</a:t>
            </a:r>
          </a:p>
          <a:p>
            <a:pPr fontAlgn="auto">
              <a:lnSpc>
                <a:spcPct val="84000"/>
              </a:lnSpc>
            </a:pPr>
            <a:endParaRPr lang="en-US" sz="2800" dirty="0"/>
          </a:p>
        </p:txBody>
      </p:sp>
    </p:spTree>
    <p:extLst>
      <p:ext uri="{BB962C8B-B14F-4D97-AF65-F5344CB8AC3E}">
        <p14:creationId xmlns:p14="http://schemas.microsoft.com/office/powerpoint/2010/main" val="2437939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253353"/>
            <a:ext cx="457200" cy="604647"/>
          </a:xfrm>
        </p:spPr>
        <p:txBody>
          <a:bodyPr/>
          <a:lstStyle/>
          <a:p>
            <a:fld id="{DAD0A56F-BD0F-4BDF-9912-D1E89E9626C0}" type="slidenum">
              <a:rPr lang="en-US" smtClean="0"/>
              <a:t>46</a:t>
            </a:fld>
            <a:endParaRPr lang="en-US" dirty="0"/>
          </a:p>
        </p:txBody>
      </p:sp>
      <p:sp>
        <p:nvSpPr>
          <p:cNvPr id="7" name="Rectangle 2"/>
          <p:cNvSpPr>
            <a:spLocks noGrp="1" noChangeArrowheads="1"/>
          </p:cNvSpPr>
          <p:nvPr>
            <p:ph type="title"/>
          </p:nvPr>
        </p:nvSpPr>
        <p:spPr>
          <a:xfrm>
            <a:off x="228600" y="0"/>
            <a:ext cx="8686800" cy="533400"/>
          </a:xfrm>
        </p:spPr>
        <p:txBody>
          <a:bodyPr>
            <a:normAutofit fontScale="90000"/>
          </a:bodyPr>
          <a:lstStyle/>
          <a:p>
            <a:r>
              <a:rPr lang="en-US" dirty="0" smtClean="0"/>
              <a:t>Arguments </a:t>
            </a:r>
            <a:r>
              <a:rPr lang="en-US" dirty="0"/>
              <a:t>&amp; Return Values</a:t>
            </a:r>
          </a:p>
        </p:txBody>
      </p:sp>
      <p:sp>
        <p:nvSpPr>
          <p:cNvPr id="8" name="Rectangle 3"/>
          <p:cNvSpPr txBox="1">
            <a:spLocks noChangeArrowheads="1"/>
          </p:cNvSpPr>
          <p:nvPr/>
        </p:nvSpPr>
        <p:spPr>
          <a:xfrm>
            <a:off x="0" y="533400"/>
            <a:ext cx="8991600" cy="6172200"/>
          </a:xfrm>
          <a:prstGeom prst="rect">
            <a:avLst/>
          </a:prstGeom>
          <a:ln>
            <a:noFill/>
          </a:ln>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sz="3000" dirty="0" smtClean="0"/>
              <a:t>Need consistent way of passing arguments and getting the result of a subroutine invocation</a:t>
            </a:r>
          </a:p>
          <a:p>
            <a:pPr fontAlgn="auto">
              <a:lnSpc>
                <a:spcPct val="84000"/>
              </a:lnSpc>
            </a:pPr>
            <a:endParaRPr lang="en-US" sz="2800" dirty="0" smtClean="0"/>
          </a:p>
          <a:p>
            <a:pPr marL="0" indent="0" fontAlgn="auto">
              <a:lnSpc>
                <a:spcPct val="84000"/>
              </a:lnSpc>
              <a:buNone/>
            </a:pPr>
            <a:r>
              <a:rPr lang="en-US" sz="2800" dirty="0" smtClean="0"/>
              <a:t>Given a procedure signature, need to know where arguments should be placed</a:t>
            </a:r>
          </a:p>
          <a:p>
            <a:pPr marL="0" indent="0" fontAlgn="auto">
              <a:lnSpc>
                <a:spcPct val="84000"/>
              </a:lnSpc>
              <a:buNone/>
            </a:pPr>
            <a:endParaRPr lang="en-US" sz="2800" dirty="0" smtClean="0"/>
          </a:p>
          <a:p>
            <a:pPr lvl="1" fontAlgn="auto">
              <a:lnSpc>
                <a:spcPct val="84000"/>
              </a:lnSpc>
              <a:spcAft>
                <a:spcPts val="0"/>
              </a:spcAft>
            </a:pPr>
            <a:r>
              <a:rPr lang="en-US" sz="2400" dirty="0" err="1" smtClean="0">
                <a:latin typeface="Courier New" pitchFamily="49" charset="0"/>
              </a:rPr>
              <a:t>int</a:t>
            </a:r>
            <a:r>
              <a:rPr lang="en-US" sz="2400" dirty="0" smtClean="0">
                <a:latin typeface="Courier New" pitchFamily="49" charset="0"/>
              </a:rPr>
              <a:t> min(</a:t>
            </a:r>
            <a:r>
              <a:rPr lang="en-US" sz="2400" dirty="0" err="1" smtClean="0">
                <a:latin typeface="Courier New" pitchFamily="49" charset="0"/>
              </a:rPr>
              <a:t>int</a:t>
            </a:r>
            <a:r>
              <a:rPr lang="en-US" sz="2400" dirty="0" smtClean="0">
                <a:latin typeface="Courier New" pitchFamily="49" charset="0"/>
              </a:rPr>
              <a:t> a, </a:t>
            </a:r>
            <a:r>
              <a:rPr lang="en-US" sz="2400" dirty="0" err="1" smtClean="0">
                <a:latin typeface="Courier New" pitchFamily="49" charset="0"/>
              </a:rPr>
              <a:t>int</a:t>
            </a:r>
            <a:r>
              <a:rPr lang="en-US" sz="2400" dirty="0" smtClean="0">
                <a:latin typeface="Courier New" pitchFamily="49" charset="0"/>
              </a:rPr>
              <a:t> b);</a:t>
            </a:r>
          </a:p>
          <a:p>
            <a:pPr lvl="1" fontAlgn="auto">
              <a:lnSpc>
                <a:spcPct val="84000"/>
              </a:lnSpc>
              <a:spcAft>
                <a:spcPts val="0"/>
              </a:spcAft>
            </a:pPr>
            <a:r>
              <a:rPr lang="en-US" sz="2400" dirty="0" err="1" smtClean="0">
                <a:latin typeface="Courier New" pitchFamily="49" charset="0"/>
              </a:rPr>
              <a:t>int</a:t>
            </a:r>
            <a:r>
              <a:rPr lang="en-US" sz="2400" dirty="0" smtClean="0">
                <a:latin typeface="Courier New" pitchFamily="49" charset="0"/>
              </a:rPr>
              <a:t> </a:t>
            </a:r>
            <a:r>
              <a:rPr lang="en-US" sz="2400" dirty="0" err="1" smtClean="0">
                <a:latin typeface="Courier New" pitchFamily="49" charset="0"/>
              </a:rPr>
              <a:t>subf</a:t>
            </a:r>
            <a:r>
              <a:rPr lang="en-US" sz="2400" dirty="0" smtClean="0">
                <a:latin typeface="Courier New" pitchFamily="49" charset="0"/>
              </a:rPr>
              <a:t>(</a:t>
            </a:r>
            <a:r>
              <a:rPr lang="en-US" sz="2400" dirty="0" err="1" smtClean="0">
                <a:latin typeface="Courier New" pitchFamily="49" charset="0"/>
              </a:rPr>
              <a:t>int</a:t>
            </a:r>
            <a:r>
              <a:rPr lang="en-US" sz="2400" dirty="0" smtClean="0">
                <a:latin typeface="Courier New" pitchFamily="49" charset="0"/>
              </a:rPr>
              <a:t> a, </a:t>
            </a:r>
            <a:r>
              <a:rPr lang="en-US" sz="2400" dirty="0" err="1" smtClean="0">
                <a:latin typeface="Courier New" pitchFamily="49" charset="0"/>
              </a:rPr>
              <a:t>int</a:t>
            </a:r>
            <a:r>
              <a:rPr lang="en-US" sz="2400" dirty="0" smtClean="0">
                <a:latin typeface="Courier New" pitchFamily="49" charset="0"/>
              </a:rPr>
              <a:t> b, </a:t>
            </a:r>
            <a:r>
              <a:rPr lang="en-US" sz="2400" dirty="0" err="1" smtClean="0">
                <a:latin typeface="Courier New" pitchFamily="49" charset="0"/>
              </a:rPr>
              <a:t>int</a:t>
            </a:r>
            <a:r>
              <a:rPr lang="en-US" sz="2400" dirty="0" smtClean="0">
                <a:latin typeface="Courier New" pitchFamily="49" charset="0"/>
              </a:rPr>
              <a:t> c, </a:t>
            </a:r>
            <a:r>
              <a:rPr lang="en-US" sz="2400" dirty="0" err="1" smtClean="0">
                <a:latin typeface="Courier New" pitchFamily="49" charset="0"/>
              </a:rPr>
              <a:t>int</a:t>
            </a:r>
            <a:r>
              <a:rPr lang="en-US" sz="2400" dirty="0" smtClean="0">
                <a:latin typeface="Courier New" pitchFamily="49" charset="0"/>
              </a:rPr>
              <a:t> d, </a:t>
            </a:r>
            <a:r>
              <a:rPr lang="en-US" sz="2400" dirty="0" err="1" smtClean="0">
                <a:latin typeface="Courier New" pitchFamily="49" charset="0"/>
              </a:rPr>
              <a:t>int</a:t>
            </a:r>
            <a:r>
              <a:rPr lang="en-US" sz="2400" dirty="0" smtClean="0">
                <a:latin typeface="Courier New" pitchFamily="49" charset="0"/>
              </a:rPr>
              <a:t> e, </a:t>
            </a:r>
            <a:r>
              <a:rPr lang="en-US" sz="2400" dirty="0" err="1" smtClean="0">
                <a:latin typeface="Courier New" pitchFamily="49" charset="0"/>
              </a:rPr>
              <a:t>int</a:t>
            </a:r>
            <a:r>
              <a:rPr lang="en-US" sz="2400" dirty="0" smtClean="0">
                <a:latin typeface="Courier New" pitchFamily="49" charset="0"/>
              </a:rPr>
              <a:t> f, </a:t>
            </a:r>
            <a:r>
              <a:rPr lang="en-US" sz="2400" dirty="0" err="1" smtClean="0">
                <a:latin typeface="Courier New" pitchFamily="49" charset="0"/>
              </a:rPr>
              <a:t>int</a:t>
            </a:r>
            <a:r>
              <a:rPr lang="en-US" sz="2400" dirty="0" smtClean="0">
                <a:latin typeface="Courier New" pitchFamily="49" charset="0"/>
              </a:rPr>
              <a:t> g, </a:t>
            </a:r>
            <a:r>
              <a:rPr lang="en-US" sz="2400" dirty="0" err="1" smtClean="0">
                <a:latin typeface="Courier New" pitchFamily="49" charset="0"/>
              </a:rPr>
              <a:t>int</a:t>
            </a:r>
            <a:r>
              <a:rPr lang="en-US" sz="2400" dirty="0" smtClean="0">
                <a:latin typeface="Courier New" pitchFamily="49" charset="0"/>
              </a:rPr>
              <a:t> h, </a:t>
            </a:r>
            <a:r>
              <a:rPr lang="en-US" sz="2400" dirty="0" err="1" smtClean="0">
                <a:latin typeface="Courier New" pitchFamily="49" charset="0"/>
              </a:rPr>
              <a:t>int</a:t>
            </a:r>
            <a:r>
              <a:rPr lang="en-US" sz="2400" dirty="0" smtClean="0">
                <a:latin typeface="Courier New" pitchFamily="49" charset="0"/>
              </a:rPr>
              <a:t> i);</a:t>
            </a:r>
          </a:p>
          <a:p>
            <a:pPr lvl="1" fontAlgn="auto">
              <a:lnSpc>
                <a:spcPct val="84000"/>
              </a:lnSpc>
              <a:spcAft>
                <a:spcPts val="0"/>
              </a:spcAft>
            </a:pPr>
            <a:r>
              <a:rPr lang="en-US" sz="2400" dirty="0" err="1" smtClean="0">
                <a:latin typeface="Courier New" pitchFamily="49" charset="0"/>
              </a:rPr>
              <a:t>int</a:t>
            </a:r>
            <a:r>
              <a:rPr lang="en-US" sz="2400" dirty="0" smtClean="0">
                <a:latin typeface="Courier New" pitchFamily="49" charset="0"/>
              </a:rPr>
              <a:t> </a:t>
            </a:r>
            <a:r>
              <a:rPr lang="en-US" sz="2400" dirty="0" err="1" smtClean="0">
                <a:latin typeface="Courier New" pitchFamily="49" charset="0"/>
              </a:rPr>
              <a:t>isalpha</a:t>
            </a:r>
            <a:r>
              <a:rPr lang="en-US" sz="2400" dirty="0" smtClean="0">
                <a:latin typeface="Courier New" pitchFamily="49" charset="0"/>
              </a:rPr>
              <a:t>(char c);</a:t>
            </a:r>
          </a:p>
          <a:p>
            <a:pPr lvl="1" fontAlgn="auto">
              <a:lnSpc>
                <a:spcPct val="84000"/>
              </a:lnSpc>
              <a:spcAft>
                <a:spcPts val="0"/>
              </a:spcAft>
            </a:pPr>
            <a:r>
              <a:rPr lang="en-US" sz="2400" dirty="0" err="1" smtClean="0">
                <a:latin typeface="Courier New" pitchFamily="49" charset="0"/>
              </a:rPr>
              <a:t>int</a:t>
            </a:r>
            <a:r>
              <a:rPr lang="en-US" sz="2400" dirty="0" smtClean="0">
                <a:latin typeface="Courier New" pitchFamily="49" charset="0"/>
              </a:rPr>
              <a:t> </a:t>
            </a:r>
            <a:r>
              <a:rPr lang="en-US" sz="2400" dirty="0" err="1" smtClean="0">
                <a:latin typeface="Courier New" pitchFamily="49" charset="0"/>
              </a:rPr>
              <a:t>treesort</a:t>
            </a:r>
            <a:r>
              <a:rPr lang="en-US" sz="2400" dirty="0" smtClean="0">
                <a:latin typeface="Courier New" pitchFamily="49" charset="0"/>
              </a:rPr>
              <a:t>(</a:t>
            </a:r>
            <a:r>
              <a:rPr lang="en-US" sz="2400" dirty="0" err="1" smtClean="0">
                <a:latin typeface="Courier New" pitchFamily="49" charset="0"/>
              </a:rPr>
              <a:t>struct</a:t>
            </a:r>
            <a:r>
              <a:rPr lang="en-US" sz="2400" dirty="0" smtClean="0">
                <a:latin typeface="Courier New" pitchFamily="49" charset="0"/>
              </a:rPr>
              <a:t> Tree *root);</a:t>
            </a:r>
          </a:p>
          <a:p>
            <a:pPr lvl="1" fontAlgn="auto">
              <a:lnSpc>
                <a:spcPct val="84000"/>
              </a:lnSpc>
              <a:spcAft>
                <a:spcPts val="0"/>
              </a:spcAft>
            </a:pPr>
            <a:r>
              <a:rPr lang="en-US" sz="2400" dirty="0" err="1" smtClean="0">
                <a:latin typeface="Courier New" pitchFamily="49" charset="0"/>
              </a:rPr>
              <a:t>struct</a:t>
            </a:r>
            <a:r>
              <a:rPr lang="en-US" sz="2400" dirty="0" smtClean="0">
                <a:latin typeface="Courier New" pitchFamily="49" charset="0"/>
              </a:rPr>
              <a:t> Node *</a:t>
            </a:r>
            <a:r>
              <a:rPr lang="en-US" sz="2400" dirty="0" err="1" smtClean="0">
                <a:latin typeface="Courier New" pitchFamily="49" charset="0"/>
              </a:rPr>
              <a:t>createNode</a:t>
            </a:r>
            <a:r>
              <a:rPr lang="en-US" sz="2400" dirty="0" smtClean="0">
                <a:latin typeface="Courier New" pitchFamily="49" charset="0"/>
              </a:rPr>
              <a:t>();</a:t>
            </a:r>
          </a:p>
          <a:p>
            <a:pPr lvl="1" fontAlgn="auto">
              <a:lnSpc>
                <a:spcPct val="84000"/>
              </a:lnSpc>
              <a:spcAft>
                <a:spcPts val="0"/>
              </a:spcAft>
            </a:pPr>
            <a:r>
              <a:rPr lang="en-US" sz="2400" dirty="0" err="1" smtClean="0">
                <a:latin typeface="Courier New" pitchFamily="49" charset="0"/>
              </a:rPr>
              <a:t>struct</a:t>
            </a:r>
            <a:r>
              <a:rPr lang="en-US" sz="2400" dirty="0" smtClean="0">
                <a:latin typeface="Courier New" pitchFamily="49" charset="0"/>
              </a:rPr>
              <a:t> Node </a:t>
            </a:r>
            <a:r>
              <a:rPr lang="en-US" sz="2400" dirty="0" err="1" smtClean="0">
                <a:latin typeface="Courier New" pitchFamily="49" charset="0"/>
              </a:rPr>
              <a:t>mynode</a:t>
            </a:r>
            <a:r>
              <a:rPr lang="en-US" sz="2400" dirty="0" smtClean="0">
                <a:latin typeface="Courier New" pitchFamily="49" charset="0"/>
              </a:rPr>
              <a:t>();</a:t>
            </a:r>
          </a:p>
          <a:p>
            <a:pPr lvl="1" fontAlgn="auto">
              <a:lnSpc>
                <a:spcPct val="84000"/>
              </a:lnSpc>
              <a:spcAft>
                <a:spcPts val="0"/>
              </a:spcAft>
            </a:pPr>
            <a:endParaRPr lang="en-US" sz="2400" dirty="0" smtClean="0">
              <a:latin typeface="Courier New" pitchFamily="49" charset="0"/>
            </a:endParaRPr>
          </a:p>
          <a:p>
            <a:pPr lvl="1" fontAlgn="auto">
              <a:lnSpc>
                <a:spcPct val="84000"/>
              </a:lnSpc>
              <a:spcAft>
                <a:spcPts val="0"/>
              </a:spcAft>
            </a:pPr>
            <a:endParaRPr lang="en-US" sz="2400" dirty="0" smtClean="0">
              <a:latin typeface="Courier New" pitchFamily="49" charset="0"/>
            </a:endParaRPr>
          </a:p>
          <a:p>
            <a:pPr marL="0" indent="0" fontAlgn="auto">
              <a:lnSpc>
                <a:spcPct val="84000"/>
              </a:lnSpc>
              <a:buNone/>
            </a:pPr>
            <a:r>
              <a:rPr lang="en-US" sz="2800" dirty="0"/>
              <a:t>T</a:t>
            </a:r>
            <a:r>
              <a:rPr lang="en-US" sz="2800" dirty="0" smtClean="0"/>
              <a:t>oo many combinations of char, short, </a:t>
            </a:r>
            <a:r>
              <a:rPr lang="en-US" sz="2800" dirty="0" err="1" smtClean="0"/>
              <a:t>int</a:t>
            </a:r>
            <a:r>
              <a:rPr lang="en-US" sz="2800" dirty="0" smtClean="0"/>
              <a:t>, void *, </a:t>
            </a:r>
            <a:r>
              <a:rPr lang="en-US" sz="2800" dirty="0" err="1" smtClean="0"/>
              <a:t>struct</a:t>
            </a:r>
            <a:r>
              <a:rPr lang="en-US" sz="2800" dirty="0" smtClean="0"/>
              <a:t>, etc.</a:t>
            </a:r>
          </a:p>
          <a:p>
            <a:pPr lvl="1" fontAlgn="auto">
              <a:lnSpc>
                <a:spcPct val="84000"/>
              </a:lnSpc>
              <a:spcAft>
                <a:spcPts val="0"/>
              </a:spcAft>
            </a:pPr>
            <a:r>
              <a:rPr lang="en-US" sz="2400" dirty="0" smtClean="0"/>
              <a:t>RISC-V treats char, short, </a:t>
            </a:r>
            <a:r>
              <a:rPr lang="en-US" sz="2400" dirty="0" err="1" smtClean="0"/>
              <a:t>int</a:t>
            </a:r>
            <a:r>
              <a:rPr lang="en-US" sz="2400" dirty="0" smtClean="0"/>
              <a:t> and void * identically</a:t>
            </a:r>
            <a:endParaRPr lang="en-US" sz="2400" dirty="0"/>
          </a:p>
        </p:txBody>
      </p:sp>
      <p:sp>
        <p:nvSpPr>
          <p:cNvPr id="9" name="TextBox 8"/>
          <p:cNvSpPr txBox="1"/>
          <p:nvPr/>
        </p:nvSpPr>
        <p:spPr>
          <a:xfrm>
            <a:off x="5384034" y="2416189"/>
            <a:ext cx="1585690"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 $a1</a:t>
            </a:r>
            <a:endParaRPr lang="en-US" sz="2800" dirty="0">
              <a:solidFill>
                <a:schemeClr val="accent1"/>
              </a:solidFill>
              <a:latin typeface="Source Sans Pro" panose="020B0503030403020204"/>
            </a:endParaRPr>
          </a:p>
        </p:txBody>
      </p:sp>
      <p:sp>
        <p:nvSpPr>
          <p:cNvPr id="10" name="Freeform 9"/>
          <p:cNvSpPr/>
          <p:nvPr/>
        </p:nvSpPr>
        <p:spPr>
          <a:xfrm>
            <a:off x="2915286" y="2522677"/>
            <a:ext cx="2778991" cy="310243"/>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24706" y="2832920"/>
            <a:ext cx="2318657" cy="299396"/>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520259" y="3685058"/>
            <a:ext cx="106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0865" y="3601328"/>
            <a:ext cx="1223412"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stack?</a:t>
            </a:r>
            <a:endParaRPr lang="en-US" sz="2800" dirty="0">
              <a:solidFill>
                <a:schemeClr val="accent1"/>
              </a:solidFill>
              <a:latin typeface="Source Sans Pro" panose="020B0503030403020204"/>
            </a:endParaRPr>
          </a:p>
        </p:txBody>
      </p:sp>
      <p:sp>
        <p:nvSpPr>
          <p:cNvPr id="14" name="TextBox 13"/>
          <p:cNvSpPr txBox="1"/>
          <p:nvPr/>
        </p:nvSpPr>
        <p:spPr>
          <a:xfrm>
            <a:off x="6324600" y="4379127"/>
            <a:ext cx="785793"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a:t>
            </a:r>
            <a:endParaRPr lang="en-US" sz="2800" dirty="0">
              <a:solidFill>
                <a:schemeClr val="accent1"/>
              </a:solidFill>
              <a:latin typeface="Source Sans Pro" panose="020B0503030403020204"/>
            </a:endParaRPr>
          </a:p>
        </p:txBody>
      </p:sp>
      <p:cxnSp>
        <p:nvCxnSpPr>
          <p:cNvPr id="15" name="Straight Arrow Connector 14"/>
          <p:cNvCxnSpPr>
            <a:stCxn id="14" idx="1"/>
          </p:cNvCxnSpPr>
          <p:nvPr/>
        </p:nvCxnSpPr>
        <p:spPr>
          <a:xfrm flipH="1" flipV="1">
            <a:off x="5867400" y="4263387"/>
            <a:ext cx="457200" cy="37735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69654" y="4819292"/>
            <a:ext cx="1585690"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 $a1</a:t>
            </a:r>
            <a:endParaRPr lang="en-US" sz="2800" dirty="0">
              <a:solidFill>
                <a:schemeClr val="accent1"/>
              </a:solidFill>
              <a:latin typeface="Source Sans Pro" panose="020B0503030403020204"/>
            </a:endParaRPr>
          </a:p>
        </p:txBody>
      </p:sp>
      <p:cxnSp>
        <p:nvCxnSpPr>
          <p:cNvPr id="17" name="Straight Connector 16"/>
          <p:cNvCxnSpPr/>
          <p:nvPr/>
        </p:nvCxnSpPr>
        <p:spPr>
          <a:xfrm>
            <a:off x="934082" y="4902347"/>
            <a:ext cx="17722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62923" y="4259737"/>
            <a:ext cx="2514600" cy="381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36246" y="4922707"/>
            <a:ext cx="785793"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a:t>
            </a:r>
            <a:endParaRPr lang="en-US" sz="2800" dirty="0">
              <a:solidFill>
                <a:schemeClr val="accent1"/>
              </a:solidFill>
              <a:latin typeface="Source Sans Pro" panose="020B0503030403020204"/>
            </a:endParaRPr>
          </a:p>
        </p:txBody>
      </p:sp>
      <p:sp>
        <p:nvSpPr>
          <p:cNvPr id="20" name="Freeform 19"/>
          <p:cNvSpPr/>
          <p:nvPr/>
        </p:nvSpPr>
        <p:spPr>
          <a:xfrm>
            <a:off x="3266089" y="4593560"/>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0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
                                            <p:txEl>
                                              <p:pRg st="12" end="12"/>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p:bldP spid="14" grpId="0"/>
      <p:bldP spid="16" grpId="0"/>
      <p:bldP spid="18" grpId="0" animBg="1"/>
      <p:bldP spid="19" grpId="0"/>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47</a:t>
            </a:fld>
            <a:endParaRPr lang="en-US"/>
          </a:p>
        </p:txBody>
      </p:sp>
      <p:sp>
        <p:nvSpPr>
          <p:cNvPr id="5" name="Rectangle 2"/>
          <p:cNvSpPr>
            <a:spLocks noGrp="1" noChangeArrowheads="1"/>
          </p:cNvSpPr>
          <p:nvPr>
            <p:ph type="title"/>
          </p:nvPr>
        </p:nvSpPr>
        <p:spPr>
          <a:xfrm>
            <a:off x="0" y="152400"/>
            <a:ext cx="9144000" cy="533400"/>
          </a:xfrm>
        </p:spPr>
        <p:txBody>
          <a:bodyPr>
            <a:normAutofit fontScale="90000"/>
          </a:bodyPr>
          <a:lstStyle/>
          <a:p>
            <a:r>
              <a:rPr lang="en-US" dirty="0"/>
              <a:t>Simple </a:t>
            </a:r>
            <a:r>
              <a:rPr lang="en-US" dirty="0" smtClean="0"/>
              <a:t>Argument Passing (1-8 </a:t>
            </a:r>
            <a:r>
              <a:rPr lang="en-US" dirty="0" err="1" smtClean="0"/>
              <a:t>args</a:t>
            </a:r>
            <a:r>
              <a:rPr lang="en-US" dirty="0" smtClean="0"/>
              <a:t>)</a:t>
            </a:r>
            <a:endParaRPr lang="en-US" dirty="0"/>
          </a:p>
        </p:txBody>
      </p:sp>
      <p:sp>
        <p:nvSpPr>
          <p:cNvPr id="6" name="Rectangle 3"/>
          <p:cNvSpPr>
            <a:spLocks noGrp="1" noChangeArrowheads="1"/>
          </p:cNvSpPr>
          <p:nvPr>
            <p:ph idx="1"/>
          </p:nvPr>
        </p:nvSpPr>
        <p:spPr>
          <a:xfrm>
            <a:off x="3352800" y="1371600"/>
            <a:ext cx="5254625" cy="4111625"/>
          </a:xfrm>
        </p:spPr>
        <p:txBody>
          <a:bodyPr>
            <a:normAutofit/>
          </a:bodyPr>
          <a:lstStyle/>
          <a:p>
            <a:pPr marL="0" indent="0">
              <a:buNone/>
            </a:pPr>
            <a:r>
              <a:rPr lang="en-US" sz="3200" dirty="0">
                <a:solidFill>
                  <a:schemeClr val="accent1"/>
                </a:solidFill>
              </a:rPr>
              <a:t>First </a:t>
            </a:r>
            <a:r>
              <a:rPr lang="en-US" sz="3200" dirty="0" smtClean="0">
                <a:solidFill>
                  <a:schemeClr val="accent1"/>
                </a:solidFill>
              </a:rPr>
              <a:t>eight arguments: </a:t>
            </a:r>
          </a:p>
          <a:p>
            <a:pPr marL="0" indent="0">
              <a:buNone/>
            </a:pPr>
            <a:r>
              <a:rPr lang="en-US" sz="3200" dirty="0" smtClean="0"/>
              <a:t>passed </a:t>
            </a:r>
            <a:r>
              <a:rPr lang="en-US" sz="3200" dirty="0"/>
              <a:t>in </a:t>
            </a:r>
            <a:r>
              <a:rPr lang="en-US" sz="3200" dirty="0" smtClean="0"/>
              <a:t>registers x10-x17 </a:t>
            </a:r>
            <a:endParaRPr lang="en-US" sz="3200" dirty="0"/>
          </a:p>
          <a:p>
            <a:pPr lvl="1"/>
            <a:r>
              <a:rPr lang="en-US" sz="3200" dirty="0" smtClean="0"/>
              <a:t>aka </a:t>
            </a:r>
            <a:r>
              <a:rPr lang="en-US" sz="3200" dirty="0" smtClean="0">
                <a:solidFill>
                  <a:schemeClr val="accent1"/>
                </a:solidFill>
              </a:rPr>
              <a:t>$a0, $a1, …, $a7</a:t>
            </a:r>
            <a:endParaRPr lang="en-US" sz="3200" dirty="0">
              <a:solidFill>
                <a:schemeClr val="accent1"/>
              </a:solidFill>
            </a:endParaRPr>
          </a:p>
          <a:p>
            <a:pPr marL="0" indent="0">
              <a:buNone/>
            </a:pPr>
            <a:r>
              <a:rPr lang="en-US" sz="3200" dirty="0">
                <a:solidFill>
                  <a:schemeClr val="accent1"/>
                </a:solidFill>
              </a:rPr>
              <a:t>R</a:t>
            </a:r>
            <a:r>
              <a:rPr lang="en-US" sz="3200" dirty="0" smtClean="0">
                <a:solidFill>
                  <a:schemeClr val="accent1"/>
                </a:solidFill>
              </a:rPr>
              <a:t>eturned result:</a:t>
            </a:r>
          </a:p>
          <a:p>
            <a:pPr marL="0" indent="0">
              <a:buNone/>
            </a:pPr>
            <a:r>
              <a:rPr lang="en-US" sz="3200" dirty="0" smtClean="0"/>
              <a:t>passed </a:t>
            </a:r>
            <a:r>
              <a:rPr lang="en-US" sz="3200" dirty="0"/>
              <a:t>back in a register</a:t>
            </a:r>
          </a:p>
          <a:p>
            <a:pPr lvl="1"/>
            <a:r>
              <a:rPr lang="en-US" sz="3000" dirty="0"/>
              <a:t>Specifically, </a:t>
            </a:r>
            <a:r>
              <a:rPr lang="en-US" sz="3000" dirty="0" smtClean="0">
                <a:solidFill>
                  <a:schemeClr val="accent1"/>
                </a:solidFill>
              </a:rPr>
              <a:t>x10</a:t>
            </a:r>
            <a:r>
              <a:rPr lang="en-US" sz="3000" dirty="0" smtClean="0"/>
              <a:t>, </a:t>
            </a:r>
            <a:r>
              <a:rPr lang="en-US" sz="3000" dirty="0"/>
              <a:t>aka </a:t>
            </a:r>
            <a:r>
              <a:rPr lang="en-US" sz="3000" dirty="0" smtClean="0"/>
              <a:t>a0</a:t>
            </a:r>
          </a:p>
          <a:p>
            <a:pPr lvl="1"/>
            <a:r>
              <a:rPr lang="en-US" sz="3000" dirty="0" smtClean="0">
                <a:solidFill>
                  <a:schemeClr val="tx2"/>
                </a:solidFill>
              </a:rPr>
              <a:t>And</a:t>
            </a:r>
            <a:r>
              <a:rPr lang="en-US" sz="3000" dirty="0" smtClean="0">
                <a:solidFill>
                  <a:schemeClr val="accent1"/>
                </a:solidFill>
              </a:rPr>
              <a:t> x11</a:t>
            </a:r>
            <a:r>
              <a:rPr lang="en-US" sz="3000" dirty="0" smtClean="0">
                <a:solidFill>
                  <a:schemeClr val="tx2"/>
                </a:solidFill>
              </a:rPr>
              <a:t>, aka a1</a:t>
            </a:r>
            <a:endParaRPr lang="en-US" sz="3000" dirty="0">
              <a:solidFill>
                <a:schemeClr val="tx2"/>
              </a:solidFill>
            </a:endParaRPr>
          </a:p>
          <a:p>
            <a:pPr lvl="1">
              <a:buFont typeface="Wingdings" pitchFamily="2" charset="2"/>
              <a:buNone/>
            </a:pPr>
            <a:endParaRPr lang="en-US" dirty="0"/>
          </a:p>
          <a:p>
            <a:endParaRPr lang="en-US" dirty="0"/>
          </a:p>
        </p:txBody>
      </p:sp>
      <p:sp>
        <p:nvSpPr>
          <p:cNvPr id="7" name="Rectangle 4"/>
          <p:cNvSpPr>
            <a:spLocks noChangeArrowheads="1"/>
          </p:cNvSpPr>
          <p:nvPr/>
        </p:nvSpPr>
        <p:spPr bwMode="auto">
          <a:xfrm>
            <a:off x="228600" y="3276600"/>
            <a:ext cx="2922104" cy="31242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a:t>
            </a:r>
            <a:r>
              <a:rPr lang="en-US" sz="2400" dirty="0">
                <a:solidFill>
                  <a:schemeClr val="accent1"/>
                </a:solidFill>
                <a:latin typeface="Source Sans Pro" panose="020B0503030403020204"/>
              </a:rPr>
              <a:t>li </a:t>
            </a:r>
            <a:r>
              <a:rPr lang="en-US" dirty="0" smtClean="0">
                <a:solidFill>
                  <a:schemeClr val="accent1"/>
                </a:solidFill>
                <a:latin typeface="Source Sans Pro" panose="020B0503030403020204"/>
              </a:rPr>
              <a:t>x10</a:t>
            </a:r>
            <a:r>
              <a:rPr lang="en-US" sz="2400" dirty="0" smtClean="0">
                <a:solidFill>
                  <a:schemeClr val="accent1"/>
                </a:solidFill>
                <a:latin typeface="Source Sans Pro" panose="020B0503030403020204"/>
              </a:rPr>
              <a:t>, </a:t>
            </a:r>
            <a:r>
              <a:rPr lang="en-US" sz="2400" dirty="0">
                <a:solidFill>
                  <a:schemeClr val="accent1"/>
                </a:solidFill>
                <a:latin typeface="Source Sans Pro" panose="020B0503030403020204"/>
              </a:rPr>
              <a:t>6</a:t>
            </a: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x</a:t>
            </a:r>
            <a:r>
              <a:rPr lang="en-US" sz="2400" dirty="0" smtClean="0">
                <a:solidFill>
                  <a:schemeClr val="accent1"/>
                </a:solidFill>
                <a:latin typeface="Source Sans Pro" panose="020B0503030403020204"/>
              </a:rPr>
              <a:t>11, </a:t>
            </a:r>
            <a:r>
              <a:rPr lang="en-US" sz="2400" dirty="0">
                <a:solidFill>
                  <a:schemeClr val="accent1"/>
                </a:solidFill>
                <a:latin typeface="Source Sans Pro" panose="020B0503030403020204"/>
              </a:rPr>
              <a:t>7</a:t>
            </a: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jal</a:t>
            </a:r>
            <a:r>
              <a:rPr lang="en-US" sz="2400" dirty="0">
                <a:solidFill>
                  <a:schemeClr val="accent1"/>
                </a:solidFill>
                <a:latin typeface="Source Sans Pro" panose="020B0503030403020204"/>
              </a:rPr>
              <a:t> </a:t>
            </a:r>
            <a:r>
              <a:rPr lang="en-US" sz="2400" dirty="0" err="1" smtClean="0">
                <a:solidFill>
                  <a:schemeClr val="accent1"/>
                </a:solidFill>
                <a:latin typeface="Source Sans Pro" panose="020B0503030403020204"/>
              </a:rPr>
              <a:t>myfn</a:t>
            </a:r>
            <a:endParaRPr lang="en-US" sz="2400" dirty="0">
              <a:solidFill>
                <a:schemeClr val="accent1"/>
              </a:solidFill>
              <a:latin typeface="Source Sans Pro" panose="020B0503030403020204"/>
            </a:endParaRPr>
          </a:p>
          <a:p>
            <a:r>
              <a:rPr lang="en-US" sz="2400" dirty="0" smtClean="0">
                <a:solidFill>
                  <a:schemeClr val="accent1"/>
                </a:solidFill>
                <a:latin typeface="Source Sans Pro" panose="020B0503030403020204"/>
              </a:rPr>
              <a:t>   </a:t>
            </a:r>
            <a:r>
              <a:rPr lang="en-US" sz="2400" dirty="0" err="1" smtClean="0">
                <a:solidFill>
                  <a:schemeClr val="accent1"/>
                </a:solidFill>
                <a:latin typeface="Source Sans Pro" panose="020B0503030403020204"/>
              </a:rPr>
              <a:t>addi</a:t>
            </a:r>
            <a:r>
              <a:rPr lang="en-US" sz="2400" dirty="0" smtClean="0">
                <a:solidFill>
                  <a:schemeClr val="accent1"/>
                </a:solidFill>
                <a:latin typeface="Source Sans Pro" panose="020B0503030403020204"/>
              </a:rPr>
              <a:t> x5, x10, 2</a:t>
            </a:r>
            <a:endParaRPr lang="en-US" sz="2400" dirty="0">
              <a:solidFill>
                <a:schemeClr val="accent1"/>
              </a:solidFill>
              <a:latin typeface="Source Sans Pro" panose="020B0503030403020204"/>
            </a:endParaRPr>
          </a:p>
          <a:p>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255104" y="1371600"/>
            <a:ext cx="2895600" cy="16002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 {</a:t>
            </a:r>
          </a:p>
          <a:p>
            <a:r>
              <a:rPr lang="en-US" sz="2400" dirty="0" smtClean="0">
                <a:solidFill>
                  <a:schemeClr val="tx2"/>
                </a:solidFill>
                <a:latin typeface="Source Sans Pro" panose="020B0503030403020204"/>
              </a:rPr>
              <a:t>   </a:t>
            </a:r>
            <a:r>
              <a:rPr lang="en-US" sz="2400" dirty="0" err="1" smtClean="0">
                <a:solidFill>
                  <a:schemeClr val="accent1"/>
                </a:solidFill>
                <a:latin typeface="Source Sans Pro" panose="020B0503030403020204"/>
              </a:rPr>
              <a:t>int</a:t>
            </a:r>
            <a:r>
              <a:rPr lang="en-US" sz="2400" dirty="0" smtClean="0">
                <a:solidFill>
                  <a:schemeClr val="accent1"/>
                </a:solidFill>
                <a:latin typeface="Source Sans Pro" panose="020B0503030403020204"/>
              </a:rPr>
              <a:t> x = </a:t>
            </a:r>
            <a:r>
              <a:rPr lang="en-US" sz="2400" dirty="0" err="1" smtClean="0">
                <a:solidFill>
                  <a:schemeClr val="accent1"/>
                </a:solidFill>
                <a:latin typeface="Source Sans Pro" panose="020B0503030403020204"/>
              </a:rPr>
              <a:t>myfn</a:t>
            </a:r>
            <a:r>
              <a:rPr lang="en-US" sz="2400" dirty="0" smtClean="0">
                <a:solidFill>
                  <a:schemeClr val="accent1"/>
                </a:solidFill>
                <a:latin typeface="Source Sans Pro" panose="020B0503030403020204"/>
              </a:rPr>
              <a:t>(6, 7);</a:t>
            </a:r>
          </a:p>
          <a:p>
            <a:r>
              <a:rPr lang="en-US" sz="2400" dirty="0">
                <a:solidFill>
                  <a:schemeClr val="accent1"/>
                </a:solidFill>
                <a:latin typeface="Source Sans Pro" panose="020B0503030403020204"/>
              </a:rPr>
              <a:t> </a:t>
            </a:r>
            <a:r>
              <a:rPr lang="en-US" sz="2400" dirty="0" smtClean="0">
                <a:solidFill>
                  <a:schemeClr val="accent1"/>
                </a:solidFill>
                <a:latin typeface="Source Sans Pro" panose="020B0503030403020204"/>
              </a:rPr>
              <a:t>  x = x + 2;</a:t>
            </a:r>
            <a:endParaRPr lang="en-US" sz="2400" dirty="0">
              <a:solidFill>
                <a:schemeClr val="accent1"/>
              </a:solidFill>
              <a:latin typeface="Source Sans Pro" panose="020B0503030403020204"/>
            </a:endParaRPr>
          </a:p>
          <a:p>
            <a:r>
              <a:rPr lang="en-US" sz="2400" dirty="0" smtClean="0">
                <a:solidFill>
                  <a:schemeClr val="tx2"/>
                </a:solidFill>
                <a:latin typeface="Source Sans Pro" panose="020B0503030403020204"/>
              </a:rPr>
              <a:t>}</a:t>
            </a:r>
            <a:endParaRPr lang="en-US" sz="2400" dirty="0">
              <a:solidFill>
                <a:schemeClr val="tx2"/>
              </a:solidFill>
              <a:latin typeface="Source Sans Pro" panose="020B0503030403020204"/>
            </a:endParaRPr>
          </a:p>
        </p:txBody>
      </p:sp>
      <p:sp>
        <p:nvSpPr>
          <p:cNvPr id="9" name="Rectangle 8"/>
          <p:cNvSpPr/>
          <p:nvPr/>
        </p:nvSpPr>
        <p:spPr>
          <a:xfrm>
            <a:off x="3188331" y="5461139"/>
            <a:ext cx="5955669" cy="707886"/>
          </a:xfrm>
          <a:prstGeom prst="rect">
            <a:avLst/>
          </a:prstGeom>
          <a:ln>
            <a:solidFill>
              <a:schemeClr val="accent6"/>
            </a:solidFill>
          </a:ln>
        </p:spPr>
        <p:txBody>
          <a:bodyPr wrap="none">
            <a:spAutoFit/>
          </a:bodyPr>
          <a:lstStyle/>
          <a:p>
            <a:r>
              <a:rPr lang="en-US" sz="2000" dirty="0" smtClean="0">
                <a:solidFill>
                  <a:schemeClr val="accent6"/>
                </a:solidFill>
                <a:latin typeface="Source Sans Pro" panose="020B0503030403020204"/>
              </a:rPr>
              <a:t>Note: This is </a:t>
            </a:r>
            <a:r>
              <a:rPr lang="en-US" sz="2000" i="1" dirty="0" smtClean="0">
                <a:solidFill>
                  <a:schemeClr val="accent6"/>
                </a:solidFill>
                <a:latin typeface="Source Sans Pro" panose="020B0503030403020204"/>
              </a:rPr>
              <a:t>not </a:t>
            </a:r>
            <a:r>
              <a:rPr lang="en-US" sz="2000" dirty="0" smtClean="0">
                <a:solidFill>
                  <a:schemeClr val="accent6"/>
                </a:solidFill>
                <a:latin typeface="Source Sans Pro" panose="020B0503030403020204"/>
              </a:rPr>
              <a:t>the entire story for 1-8 arguments.</a:t>
            </a:r>
          </a:p>
          <a:p>
            <a:r>
              <a:rPr lang="en-US" sz="2000" dirty="0" smtClean="0">
                <a:solidFill>
                  <a:schemeClr val="accent6"/>
                </a:solidFill>
                <a:latin typeface="Source Sans Pro" panose="020B0503030403020204"/>
              </a:rPr>
              <a:t>Please see </a:t>
            </a:r>
            <a:r>
              <a:rPr lang="en-US" sz="2000" i="1" dirty="0" smtClean="0">
                <a:solidFill>
                  <a:schemeClr val="accent6"/>
                </a:solidFill>
                <a:latin typeface="Source Sans Pro" panose="020B0503030403020204"/>
              </a:rPr>
              <a:t>the Full Story </a:t>
            </a:r>
            <a:r>
              <a:rPr lang="en-US" sz="2000" dirty="0" smtClean="0">
                <a:solidFill>
                  <a:schemeClr val="accent6"/>
                </a:solidFill>
                <a:latin typeface="Source Sans Pro" panose="020B0503030403020204"/>
              </a:rPr>
              <a:t>slides.</a:t>
            </a:r>
            <a:endParaRPr lang="en-US" sz="2000" dirty="0">
              <a:solidFill>
                <a:schemeClr val="accent6"/>
              </a:solidFill>
              <a:latin typeface="Source Sans Pro" panose="020B0503030403020204"/>
            </a:endParaRPr>
          </a:p>
        </p:txBody>
      </p:sp>
    </p:spTree>
    <p:extLst>
      <p:ext uri="{BB962C8B-B14F-4D97-AF65-F5344CB8AC3E}">
        <p14:creationId xmlns:p14="http://schemas.microsoft.com/office/powerpoint/2010/main" val="2977121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48</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Conventions so far:</a:t>
            </a:r>
          </a:p>
        </p:txBody>
      </p:sp>
      <p:sp>
        <p:nvSpPr>
          <p:cNvPr id="6" name="Content Placeholder 2"/>
          <p:cNvSpPr>
            <a:spLocks noGrp="1"/>
          </p:cNvSpPr>
          <p:nvPr>
            <p:ph idx="1"/>
            <p:custDataLst>
              <p:tags r:id="rId2"/>
            </p:custDataLst>
          </p:nvPr>
        </p:nvSpPr>
        <p:spPr>
          <a:xfrm>
            <a:off x="228599" y="838200"/>
            <a:ext cx="9166123" cy="5638800"/>
          </a:xfrm>
        </p:spPr>
        <p:txBody>
          <a:bodyPr/>
          <a:lstStyle/>
          <a:p>
            <a:pPr lvl="1"/>
            <a:r>
              <a:rPr lang="en-US" dirty="0" err="1" smtClean="0"/>
              <a:t>args</a:t>
            </a:r>
            <a:r>
              <a:rPr lang="en-US" dirty="0" smtClean="0"/>
              <a:t> passed in </a:t>
            </a:r>
            <a:r>
              <a:rPr lang="en-US" dirty="0" smtClean="0">
                <a:solidFill>
                  <a:schemeClr val="accent1"/>
                </a:solidFill>
              </a:rPr>
              <a:t>$a0, $a1, …, $a7</a:t>
            </a:r>
          </a:p>
          <a:p>
            <a:pPr lvl="1"/>
            <a:r>
              <a:rPr lang="en-US" dirty="0" smtClean="0"/>
              <a:t>return value (if any) in </a:t>
            </a:r>
            <a:r>
              <a:rPr lang="en-US" dirty="0" smtClean="0">
                <a:solidFill>
                  <a:schemeClr val="accent1"/>
                </a:solidFill>
              </a:rPr>
              <a:t>$a0, $a1</a:t>
            </a:r>
          </a:p>
          <a:p>
            <a:pPr lvl="1"/>
            <a:r>
              <a:rPr lang="en-US" dirty="0" smtClean="0"/>
              <a:t>stack frame at </a:t>
            </a:r>
            <a:r>
              <a:rPr lang="en-US" dirty="0" smtClean="0">
                <a:solidFill>
                  <a:schemeClr val="accent1"/>
                </a:solidFill>
              </a:rPr>
              <a:t>$sp</a:t>
            </a:r>
          </a:p>
          <a:p>
            <a:pPr lvl="2"/>
            <a:r>
              <a:rPr lang="en-US" dirty="0" smtClean="0"/>
              <a:t>contains </a:t>
            </a:r>
            <a:r>
              <a:rPr lang="en-US" dirty="0" smtClean="0">
                <a:solidFill>
                  <a:schemeClr val="accent1"/>
                </a:solidFill>
              </a:rPr>
              <a:t>$</a:t>
            </a:r>
            <a:r>
              <a:rPr lang="en-US" dirty="0" err="1" smtClean="0">
                <a:solidFill>
                  <a:schemeClr val="accent1"/>
                </a:solidFill>
              </a:rPr>
              <a:t>ra</a:t>
            </a:r>
            <a:r>
              <a:rPr lang="en-US" dirty="0" smtClean="0">
                <a:solidFill>
                  <a:schemeClr val="accent1"/>
                </a:solidFill>
              </a:rPr>
              <a:t> </a:t>
            </a:r>
            <a:r>
              <a:rPr lang="en-US" dirty="0" smtClean="0"/>
              <a:t>(clobbered on JAL to sub-functions)</a:t>
            </a:r>
          </a:p>
          <a:p>
            <a:pPr marL="0" indent="0">
              <a:buNone/>
            </a:pPr>
            <a:r>
              <a:rPr lang="en-US" dirty="0" smtClean="0"/>
              <a:t>Q: What about argument lists?</a:t>
            </a:r>
          </a:p>
        </p:txBody>
      </p:sp>
    </p:spTree>
    <p:extLst>
      <p:ext uri="{BB962C8B-B14F-4D97-AF65-F5344CB8AC3E}">
        <p14:creationId xmlns:p14="http://schemas.microsoft.com/office/powerpoint/2010/main" val="42494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Many Arguments (8+ </a:t>
            </a:r>
            <a:r>
              <a:rPr lang="en-US" dirty="0" err="1" smtClean="0"/>
              <a:t>args</a:t>
            </a:r>
            <a:r>
              <a:rPr lang="en-US" dirty="0" smtClean="0"/>
              <a:t>)</a:t>
            </a:r>
            <a:endParaRPr lang="en-US" dirty="0"/>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a:t>
            </a:r>
            <a:r>
              <a:rPr lang="en-US" sz="3000" dirty="0" smtClean="0">
                <a:solidFill>
                  <a:schemeClr val="accent6"/>
                </a:solidFill>
              </a:rPr>
              <a:t>eight arguments: </a:t>
            </a:r>
          </a:p>
          <a:p>
            <a:pPr marL="0" indent="0">
              <a:buNone/>
            </a:pPr>
            <a:r>
              <a:rPr lang="en-US" sz="2600" dirty="0"/>
              <a:t>passed in registers </a:t>
            </a:r>
            <a:r>
              <a:rPr lang="en-US" sz="2600" dirty="0" smtClean="0"/>
              <a:t>x10-x17 </a:t>
            </a:r>
            <a:endParaRPr lang="en-US" sz="2600" dirty="0"/>
          </a:p>
          <a:p>
            <a:pPr lvl="1"/>
            <a:r>
              <a:rPr lang="en-US" sz="2600" dirty="0"/>
              <a:t>aka </a:t>
            </a:r>
            <a:r>
              <a:rPr lang="en-US" sz="2600" dirty="0" smtClean="0">
                <a:solidFill>
                  <a:schemeClr val="accent1"/>
                </a:solidFill>
              </a:rPr>
              <a:t>a0, a1, …, a7</a:t>
            </a:r>
            <a:endParaRPr lang="en-US" sz="2600" dirty="0">
              <a:solidFill>
                <a:schemeClr val="accent1"/>
              </a:solidFill>
            </a:endParaRPr>
          </a:p>
          <a:p>
            <a:pPr marL="0" indent="0">
              <a:buNone/>
            </a:pPr>
            <a:r>
              <a:rPr lang="en-US" sz="3000" dirty="0" smtClean="0">
                <a:solidFill>
                  <a:schemeClr val="accent6"/>
                </a:solidFill>
              </a:rPr>
              <a:t>Subsequent arguments:</a:t>
            </a:r>
          </a:p>
          <a:p>
            <a:pPr marL="0" indent="0">
              <a:buNone/>
            </a:pPr>
            <a:r>
              <a:rPr lang="en-US" sz="2800" dirty="0" smtClean="0">
                <a:solidFill>
                  <a:schemeClr val="tx2"/>
                </a:solidFill>
              </a:rPr>
              <a:t>   ”spill” onto the stack</a:t>
            </a:r>
          </a:p>
          <a:p>
            <a:pPr marL="0" indent="0">
              <a:buNone/>
            </a:pPr>
            <a:endParaRPr lang="en-US" sz="2800" dirty="0" smtClean="0"/>
          </a:p>
          <a:p>
            <a:pPr marL="0" indent="0">
              <a:buNone/>
            </a:pPr>
            <a:r>
              <a:rPr lang="en-US" sz="2800" dirty="0" err="1" smtClean="0"/>
              <a:t>Args</a:t>
            </a:r>
            <a:r>
              <a:rPr lang="en-US" sz="2800" dirty="0" smtClean="0"/>
              <a:t> passed </a:t>
            </a:r>
            <a:r>
              <a:rPr lang="en-US" sz="2800" dirty="0">
                <a:solidFill>
                  <a:schemeClr val="accent1"/>
                </a:solidFill>
              </a:rPr>
              <a:t>in child’s stack frame</a:t>
            </a:r>
          </a:p>
          <a:p>
            <a:pPr marL="0" indent="0">
              <a:buNone/>
            </a:pPr>
            <a:endParaRPr lang="en-US" sz="2800" dirty="0" smtClean="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li </a:t>
            </a:r>
            <a:r>
              <a:rPr lang="en-US" dirty="0" smtClean="0">
                <a:solidFill>
                  <a:schemeClr val="tx2"/>
                </a:solidFill>
                <a:latin typeface="Source Sans Pro" panose="020B0503030403020204"/>
              </a:rPr>
              <a:t>x10</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0</a:t>
            </a:r>
          </a:p>
          <a:p>
            <a:r>
              <a:rPr lang="en-US" sz="2400" dirty="0">
                <a:solidFill>
                  <a:schemeClr val="tx2"/>
                </a:solidFill>
                <a:latin typeface="Source Sans Pro" panose="020B0503030403020204"/>
              </a:rPr>
              <a:t>   li </a:t>
            </a:r>
            <a:r>
              <a:rPr lang="en-US" dirty="0" smtClean="0">
                <a:solidFill>
                  <a:schemeClr val="tx2"/>
                </a:solidFill>
                <a:latin typeface="Source Sans Pro" panose="020B0503030403020204"/>
              </a:rPr>
              <a:t>x11</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1</a:t>
            </a:r>
          </a:p>
          <a:p>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smtClean="0">
                <a:solidFill>
                  <a:schemeClr val="tx2"/>
                </a:solidFill>
                <a:latin typeface="Source Sans Pro" panose="020B0503030403020204"/>
              </a:rPr>
              <a:t>x17</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x5</a:t>
            </a:r>
            <a:r>
              <a:rPr lang="en-US" sz="2400" dirty="0" smtClean="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sz="2400" dirty="0" smtClean="0">
                <a:solidFill>
                  <a:schemeClr val="accent1"/>
                </a:solidFill>
                <a:latin typeface="Source Sans Pro" panose="020B0503030403020204"/>
              </a:rPr>
              <a:t>x5, </a:t>
            </a:r>
            <a:r>
              <a:rPr lang="en-US" dirty="0" smtClean="0">
                <a:solidFill>
                  <a:schemeClr val="accent1"/>
                </a:solidFill>
                <a:latin typeface="Source Sans Pro" panose="020B0503030403020204"/>
              </a:rPr>
              <a:t>-8</a:t>
            </a:r>
            <a:r>
              <a:rPr lang="en-US" sz="2400" dirty="0" smtClean="0">
                <a:solidFill>
                  <a:schemeClr val="accent1"/>
                </a:solidFill>
                <a:latin typeface="Source Sans Pro" panose="020B0503030403020204"/>
              </a:rPr>
              <a:t>(x2)</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li </a:t>
            </a:r>
            <a:r>
              <a:rPr lang="en-US" sz="2400" dirty="0" smtClean="0">
                <a:solidFill>
                  <a:schemeClr val="accent1"/>
                </a:solidFill>
                <a:latin typeface="Source Sans Pro" panose="020B0503030403020204"/>
              </a:rPr>
              <a:t>x5, 9</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sz="2400" dirty="0" smtClean="0">
                <a:solidFill>
                  <a:schemeClr val="accent1"/>
                </a:solidFill>
                <a:latin typeface="Source Sans Pro" panose="020B0503030403020204"/>
              </a:rPr>
              <a:t>x5, </a:t>
            </a:r>
            <a:r>
              <a:rPr lang="en-US" dirty="0" smtClean="0">
                <a:solidFill>
                  <a:schemeClr val="accent1"/>
                </a:solidFill>
                <a:latin typeface="Source Sans Pro" panose="020B0503030403020204"/>
              </a:rPr>
              <a:t>-4</a:t>
            </a:r>
            <a:r>
              <a:rPr lang="en-US" sz="2400" dirty="0" smtClean="0">
                <a:solidFill>
                  <a:schemeClr val="accent1"/>
                </a:solidFill>
                <a:latin typeface="Source Sans Pro" panose="020B0503030403020204"/>
              </a:rPr>
              <a:t>(x2)</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 {</a:t>
            </a:r>
          </a:p>
          <a:p>
            <a:r>
              <a:rPr lang="en-US" sz="2400" dirty="0" smtClean="0">
                <a:solidFill>
                  <a:schemeClr val="tx2"/>
                </a:solidFill>
                <a:latin typeface="Source Sans Pro" panose="020B0503030403020204"/>
              </a:rPr>
              <a:t>   </a:t>
            </a:r>
            <a:r>
              <a:rPr lang="en-US" sz="2400" dirty="0" err="1" smtClean="0">
                <a:solidFill>
                  <a:schemeClr val="accent1"/>
                </a:solidFill>
                <a:latin typeface="Source Sans Pro" panose="020B0503030403020204"/>
              </a:rPr>
              <a:t>myfn</a:t>
            </a:r>
            <a:r>
              <a:rPr lang="en-US" sz="2400" dirty="0" smtClean="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is-IS" sz="2400" dirty="0" smtClean="0">
                <a:solidFill>
                  <a:schemeClr val="tx2"/>
                </a:solidFill>
                <a:latin typeface="Source Sans Pro" panose="020B0503030403020204"/>
              </a:rPr>
              <a:t>…</a:t>
            </a:r>
            <a:endParaRPr lang="en-US" sz="2400" dirty="0" smtClean="0">
              <a:solidFill>
                <a:schemeClr val="tx2"/>
              </a:solidFill>
              <a:latin typeface="Source Sans Pro" panose="020B0503030403020204"/>
            </a:endParaRPr>
          </a:p>
          <a:p>
            <a:r>
              <a:rPr lang="en-US" sz="2400" dirty="0" smtClean="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smtClean="0">
                <a:solidFill>
                  <a:schemeClr val="accent1"/>
                </a:solidFill>
                <a:latin typeface="Source Sans Pro" panose="020B0503030403020204"/>
              </a:rPr>
              <a:t>Note: This is </a:t>
            </a:r>
            <a:r>
              <a:rPr lang="en-US" sz="2000" i="1" dirty="0" smtClean="0">
                <a:solidFill>
                  <a:schemeClr val="accent1"/>
                </a:solidFill>
                <a:latin typeface="Source Sans Pro" panose="020B0503030403020204"/>
              </a:rPr>
              <a:t>not </a:t>
            </a:r>
            <a:r>
              <a:rPr lang="en-US" sz="2000" dirty="0" smtClean="0">
                <a:solidFill>
                  <a:schemeClr val="accent1"/>
                </a:solidFill>
                <a:latin typeface="Source Sans Pro" panose="020B0503030403020204"/>
              </a:rPr>
              <a:t>the entire story for </a:t>
            </a:r>
            <a:r>
              <a:rPr lang="en-US" sz="2000" dirty="0">
                <a:solidFill>
                  <a:schemeClr val="accent1"/>
                </a:solidFill>
                <a:latin typeface="Source Sans Pro" panose="020B0503030403020204"/>
              </a:rPr>
              <a:t>9</a:t>
            </a:r>
            <a:r>
              <a:rPr lang="en-US" sz="2000" dirty="0" smtClean="0">
                <a:solidFill>
                  <a:schemeClr val="accent1"/>
                </a:solidFill>
                <a:latin typeface="Source Sans Pro" panose="020B0503030403020204"/>
              </a:rPr>
              <a:t>+ </a:t>
            </a:r>
            <a:r>
              <a:rPr lang="en-US" sz="2000" dirty="0" err="1" smtClean="0">
                <a:solidFill>
                  <a:schemeClr val="accent1"/>
                </a:solidFill>
                <a:latin typeface="Source Sans Pro" panose="020B0503030403020204"/>
              </a:rPr>
              <a:t>args</a:t>
            </a:r>
            <a:r>
              <a:rPr lang="en-US" sz="2000" dirty="0" smtClean="0">
                <a:solidFill>
                  <a:schemeClr val="accent1"/>
                </a:solidFill>
                <a:latin typeface="Source Sans Pro" panose="020B0503030403020204"/>
              </a:rPr>
              <a:t>.</a:t>
            </a:r>
          </a:p>
          <a:p>
            <a:r>
              <a:rPr lang="en-US" sz="2000" dirty="0" smtClean="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smtClean="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a:ex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171420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D0A56F-BD0F-4BDF-9912-D1E89E9626C0}" type="slidenum">
              <a:rPr lang="en-US" smtClean="0"/>
              <a:t>5</a:t>
            </a:fld>
            <a:endParaRPr lang="en-US"/>
          </a:p>
        </p:txBody>
      </p:sp>
      <p:sp>
        <p:nvSpPr>
          <p:cNvPr id="5" name="Rectangle 1"/>
          <p:cNvSpPr>
            <a:spLocks noGrp="1" noChangeArrowheads="1"/>
          </p:cNvSpPr>
          <p:nvPr>
            <p:ph type="title"/>
          </p:nvPr>
        </p:nvSpPr>
        <p:spPr>
          <a:xfrm>
            <a:off x="76200" y="0"/>
            <a:ext cx="7770813" cy="73879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smtClean="0">
                <a:solidFill>
                  <a:schemeClr val="tx2"/>
                </a:solidFill>
              </a:rPr>
              <a:t>Goals for this week</a:t>
            </a:r>
            <a:endParaRPr lang="en-GB" sz="4400" dirty="0">
              <a:solidFill>
                <a:schemeClr val="tx2"/>
              </a:solidFill>
            </a:endParaRPr>
          </a:p>
        </p:txBody>
      </p:sp>
      <p:sp>
        <p:nvSpPr>
          <p:cNvPr id="6" name="Rectangle 2"/>
          <p:cNvSpPr txBox="1">
            <a:spLocks noChangeArrowheads="1"/>
          </p:cNvSpPr>
          <p:nvPr/>
        </p:nvSpPr>
        <p:spPr>
          <a:xfrm>
            <a:off x="76199" y="685800"/>
            <a:ext cx="9067801" cy="5622758"/>
          </a:xfrm>
          <a:prstGeom prst="rect">
            <a:avLst/>
          </a:prstGeo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27050" indent="-29845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accent1"/>
                </a:solidFill>
              </a:rPr>
              <a:t>Calling Convention for Procedure Calls</a:t>
            </a:r>
          </a:p>
          <a:p>
            <a:pPr marL="0" indent="0" fontAlgn="auto">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Enable code to be reused by allowing code snippets to be invoked</a:t>
            </a:r>
          </a:p>
          <a:p>
            <a:pPr fontAlgn="auto">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solidFill>
                <a:schemeClr val="tx2"/>
              </a:solidFill>
            </a:endParaRPr>
          </a:p>
          <a:p>
            <a:pPr marL="0" indent="0" fontAlgn="auto">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Will need a way to</a:t>
            </a:r>
          </a:p>
          <a:p>
            <a:pPr lvl="1"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call the routine (i.e. transfer control to procedure)</a:t>
            </a:r>
          </a:p>
          <a:p>
            <a:pPr lvl="1"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pass arguments</a:t>
            </a:r>
          </a:p>
          <a:p>
            <a:pPr lvl="2"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smtClean="0">
                <a:solidFill>
                  <a:schemeClr val="tx2"/>
                </a:solidFill>
              </a:rPr>
              <a:t>fixed length, variable length, recursively</a:t>
            </a:r>
          </a:p>
          <a:p>
            <a:pPr marL="173038" lvl="1" indent="0" fontAlgn="auto">
              <a:lnSpc>
                <a:spcPct val="92000"/>
              </a:lnSpc>
              <a:spcAft>
                <a:spcPts val="0"/>
              </a:spcAft>
              <a:buFont typeface="Arial"/>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solidFill>
                <a:schemeClr val="tx2"/>
              </a:solidFill>
            </a:endParaRPr>
          </a:p>
          <a:p>
            <a:pPr lvl="1"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return to the caller</a:t>
            </a:r>
          </a:p>
          <a:p>
            <a:pPr lvl="2"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smtClean="0">
                <a:solidFill>
                  <a:schemeClr val="tx2"/>
                </a:solidFill>
              </a:rPr>
              <a:t>Putting results in a place where caller can find them</a:t>
            </a:r>
          </a:p>
          <a:p>
            <a:pPr lvl="1" fontAlgn="auto">
              <a:lnSpc>
                <a:spcPct val="92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Manage register</a:t>
            </a:r>
          </a:p>
        </p:txBody>
      </p:sp>
    </p:spTree>
    <p:extLst>
      <p:ext uri="{BB962C8B-B14F-4D97-AF65-F5344CB8AC3E}">
        <p14:creationId xmlns:p14="http://schemas.microsoft.com/office/powerpoint/2010/main" val="24819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50</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Many Arguments (8+ </a:t>
            </a:r>
            <a:r>
              <a:rPr lang="en-US" dirty="0" err="1" smtClean="0"/>
              <a:t>args</a:t>
            </a:r>
            <a:r>
              <a:rPr lang="en-US" dirty="0" smtClean="0"/>
              <a:t>)</a:t>
            </a:r>
            <a:endParaRPr lang="en-US" dirty="0"/>
          </a:p>
        </p:txBody>
      </p:sp>
      <p:sp>
        <p:nvSpPr>
          <p:cNvPr id="6" name="Rectangle 3"/>
          <p:cNvSpPr>
            <a:spLocks noGrp="1" noChangeArrowheads="1"/>
          </p:cNvSpPr>
          <p:nvPr>
            <p:ph idx="1"/>
          </p:nvPr>
        </p:nvSpPr>
        <p:spPr>
          <a:xfrm>
            <a:off x="4876800" y="1371600"/>
            <a:ext cx="4267200" cy="4111625"/>
          </a:xfrm>
        </p:spPr>
        <p:txBody>
          <a:bodyPr>
            <a:normAutofit/>
          </a:bodyPr>
          <a:lstStyle/>
          <a:p>
            <a:pPr marL="0" indent="0">
              <a:buNone/>
            </a:pPr>
            <a:r>
              <a:rPr lang="en-US" sz="3000" dirty="0">
                <a:solidFill>
                  <a:schemeClr val="accent6"/>
                </a:solidFill>
              </a:rPr>
              <a:t>First </a:t>
            </a:r>
            <a:r>
              <a:rPr lang="en-US" sz="3000" dirty="0" smtClean="0">
                <a:solidFill>
                  <a:schemeClr val="accent6"/>
                </a:solidFill>
              </a:rPr>
              <a:t>eight arguments: </a:t>
            </a:r>
          </a:p>
          <a:p>
            <a:pPr marL="0" indent="0">
              <a:buNone/>
            </a:pPr>
            <a:r>
              <a:rPr lang="en-US" sz="2600" dirty="0"/>
              <a:t>passed in registers </a:t>
            </a:r>
            <a:r>
              <a:rPr lang="en-US" sz="2600" dirty="0" smtClean="0"/>
              <a:t>x10-x17 </a:t>
            </a:r>
            <a:endParaRPr lang="en-US" sz="2600" dirty="0"/>
          </a:p>
          <a:p>
            <a:pPr lvl="1"/>
            <a:r>
              <a:rPr lang="en-US" sz="2600" dirty="0"/>
              <a:t>aka </a:t>
            </a:r>
            <a:r>
              <a:rPr lang="en-US" sz="2600" dirty="0" smtClean="0">
                <a:solidFill>
                  <a:schemeClr val="accent1"/>
                </a:solidFill>
              </a:rPr>
              <a:t>a0, a1, …, a7</a:t>
            </a:r>
            <a:endParaRPr lang="en-US" sz="2600" dirty="0">
              <a:solidFill>
                <a:schemeClr val="accent1"/>
              </a:solidFill>
            </a:endParaRPr>
          </a:p>
          <a:p>
            <a:pPr marL="0" indent="0">
              <a:buNone/>
            </a:pPr>
            <a:r>
              <a:rPr lang="en-US" sz="3000" dirty="0" smtClean="0">
                <a:solidFill>
                  <a:schemeClr val="accent6"/>
                </a:solidFill>
              </a:rPr>
              <a:t>Subsequent arguments:</a:t>
            </a:r>
          </a:p>
          <a:p>
            <a:pPr marL="0" indent="0">
              <a:buNone/>
            </a:pPr>
            <a:r>
              <a:rPr lang="en-US" sz="2800" dirty="0" smtClean="0">
                <a:solidFill>
                  <a:schemeClr val="tx2"/>
                </a:solidFill>
              </a:rPr>
              <a:t>   ”spill” onto the stack</a:t>
            </a:r>
          </a:p>
          <a:p>
            <a:pPr marL="0" indent="0">
              <a:buNone/>
            </a:pPr>
            <a:endParaRPr lang="en-US" sz="2800" dirty="0" smtClean="0"/>
          </a:p>
          <a:p>
            <a:pPr marL="0" indent="0">
              <a:buNone/>
            </a:pPr>
            <a:r>
              <a:rPr lang="en-US" sz="2800" dirty="0" err="1" smtClean="0"/>
              <a:t>Args</a:t>
            </a:r>
            <a:r>
              <a:rPr lang="en-US" sz="2800" dirty="0" smtClean="0"/>
              <a:t> passed </a:t>
            </a:r>
            <a:r>
              <a:rPr lang="en-US" sz="2800" dirty="0">
                <a:solidFill>
                  <a:schemeClr val="accent1"/>
                </a:solidFill>
              </a:rPr>
              <a:t>in child’s stack frame</a:t>
            </a:r>
          </a:p>
          <a:p>
            <a:pPr marL="0" indent="0">
              <a:buNone/>
            </a:pPr>
            <a:endParaRPr lang="en-US" sz="2800" dirty="0" smtClean="0">
              <a:solidFill>
                <a:schemeClr val="tx2"/>
              </a:solidFill>
            </a:endParaRPr>
          </a:p>
          <a:p>
            <a:endParaRPr lang="en-US" dirty="0">
              <a:solidFill>
                <a:schemeClr val="tx2"/>
              </a:solidFill>
            </a:endParaRPr>
          </a:p>
          <a:p>
            <a:endParaRPr lang="en-US" dirty="0">
              <a:solidFill>
                <a:schemeClr val="tx2"/>
              </a:solidFill>
            </a:endParaRPr>
          </a:p>
        </p:txBody>
      </p:sp>
      <p:sp>
        <p:nvSpPr>
          <p:cNvPr id="7"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0</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1</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1</a:t>
            </a:r>
          </a:p>
          <a:p>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7</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t</a:t>
            </a:r>
            <a:r>
              <a:rPr lang="en-US" dirty="0">
                <a:solidFill>
                  <a:schemeClr val="accent1"/>
                </a:solidFill>
                <a:latin typeface="Source Sans Pro" panose="020B0503030403020204"/>
              </a:rPr>
              <a:t>0</a:t>
            </a:r>
            <a:r>
              <a:rPr lang="en-US" sz="2400" dirty="0" smtClean="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t>
            </a:r>
            <a:r>
              <a:rPr lang="en-US" dirty="0" smtClean="0">
                <a:solidFill>
                  <a:schemeClr val="accent1"/>
                </a:solidFill>
                <a:latin typeface="Source Sans Pro" panose="020B0503030403020204"/>
              </a:rPr>
              <a:t>-8</a:t>
            </a:r>
            <a:r>
              <a:rPr lang="en-US" sz="2400" dirty="0" smtClean="0">
                <a:solidFill>
                  <a:schemeClr val="accent1"/>
                </a:solidFill>
                <a:latin typeface="Source Sans Pro" panose="020B0503030403020204"/>
              </a:rPr>
              <a:t>(</a:t>
            </a:r>
            <a:r>
              <a:rPr lang="en-US" sz="2400" dirty="0" err="1" smtClean="0">
                <a:solidFill>
                  <a:schemeClr val="accent1"/>
                </a:solidFill>
                <a:latin typeface="Source Sans Pro" panose="020B0503030403020204"/>
              </a:rPr>
              <a:t>sp</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9</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t>
            </a:r>
            <a:r>
              <a:rPr lang="en-US" dirty="0" smtClean="0">
                <a:solidFill>
                  <a:schemeClr val="accent1"/>
                </a:solidFill>
                <a:latin typeface="Source Sans Pro" panose="020B0503030403020204"/>
              </a:rPr>
              <a:t>-4</a:t>
            </a:r>
            <a:r>
              <a:rPr lang="en-US" sz="2400" dirty="0" smtClean="0">
                <a:solidFill>
                  <a:schemeClr val="accent1"/>
                </a:solidFill>
                <a:latin typeface="Source Sans Pro" panose="020B0503030403020204"/>
              </a:rPr>
              <a:t>(</a:t>
            </a:r>
            <a:r>
              <a:rPr lang="en-US" sz="2400" dirty="0" err="1" smtClean="0">
                <a:solidFill>
                  <a:schemeClr val="accent1"/>
                </a:solidFill>
                <a:latin typeface="Source Sans Pro" panose="020B0503030403020204"/>
              </a:rPr>
              <a:t>sp</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a:solidFill>
                <a:schemeClr val="tx2"/>
              </a:solidFill>
              <a:latin typeface="Source Sans Pro" panose="020B0503030403020204"/>
            </a:endParaRPr>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 {</a:t>
            </a:r>
          </a:p>
          <a:p>
            <a:r>
              <a:rPr lang="en-US" sz="2400" dirty="0" smtClean="0">
                <a:solidFill>
                  <a:schemeClr val="tx2"/>
                </a:solidFill>
                <a:latin typeface="Source Sans Pro" panose="020B0503030403020204"/>
              </a:rPr>
              <a:t>   </a:t>
            </a:r>
            <a:r>
              <a:rPr lang="en-US" sz="2400" dirty="0" err="1" smtClean="0">
                <a:solidFill>
                  <a:schemeClr val="accent1"/>
                </a:solidFill>
                <a:latin typeface="Source Sans Pro" panose="020B0503030403020204"/>
              </a:rPr>
              <a:t>myfn</a:t>
            </a:r>
            <a:r>
              <a:rPr lang="en-US" sz="2400" dirty="0" smtClean="0">
                <a:solidFill>
                  <a:schemeClr val="accent1"/>
                </a:solidFill>
                <a:latin typeface="Source Sans Pro" panose="020B0503030403020204"/>
              </a:rPr>
              <a:t>(0,1,2,..,7,8,9);</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is-IS" sz="2400" dirty="0" smtClean="0">
                <a:solidFill>
                  <a:schemeClr val="tx2"/>
                </a:solidFill>
                <a:latin typeface="Source Sans Pro" panose="020B0503030403020204"/>
              </a:rPr>
              <a:t>…</a:t>
            </a:r>
            <a:endParaRPr lang="en-US" sz="2400" dirty="0" smtClean="0">
              <a:solidFill>
                <a:schemeClr val="tx2"/>
              </a:solidFill>
              <a:latin typeface="Source Sans Pro" panose="020B0503030403020204"/>
            </a:endParaRPr>
          </a:p>
          <a:p>
            <a:r>
              <a:rPr lang="en-US" sz="2400" dirty="0" smtClean="0">
                <a:solidFill>
                  <a:schemeClr val="tx2"/>
                </a:solidFill>
                <a:latin typeface="Source Sans Pro" panose="020B0503030403020204"/>
              </a:rPr>
              <a:t>}</a:t>
            </a:r>
          </a:p>
        </p:txBody>
      </p:sp>
      <p:sp>
        <p:nvSpPr>
          <p:cNvPr id="9" name="Rectangle 8"/>
          <p:cNvSpPr/>
          <p:nvPr/>
        </p:nvSpPr>
        <p:spPr>
          <a:xfrm>
            <a:off x="3329609" y="5846802"/>
            <a:ext cx="5171720" cy="707886"/>
          </a:xfrm>
          <a:prstGeom prst="rect">
            <a:avLst/>
          </a:prstGeom>
          <a:ln>
            <a:solidFill>
              <a:schemeClr val="accent1"/>
            </a:solidFill>
          </a:ln>
        </p:spPr>
        <p:txBody>
          <a:bodyPr wrap="square">
            <a:spAutoFit/>
          </a:bodyPr>
          <a:lstStyle/>
          <a:p>
            <a:r>
              <a:rPr lang="en-US" sz="2000" dirty="0" smtClean="0">
                <a:solidFill>
                  <a:schemeClr val="accent1"/>
                </a:solidFill>
                <a:latin typeface="Source Sans Pro" panose="020B0503030403020204"/>
              </a:rPr>
              <a:t>Note: This is </a:t>
            </a:r>
            <a:r>
              <a:rPr lang="en-US" sz="2000" i="1" dirty="0" smtClean="0">
                <a:solidFill>
                  <a:schemeClr val="accent1"/>
                </a:solidFill>
                <a:latin typeface="Source Sans Pro" panose="020B0503030403020204"/>
              </a:rPr>
              <a:t>not </a:t>
            </a:r>
            <a:r>
              <a:rPr lang="en-US" sz="2000" dirty="0" smtClean="0">
                <a:solidFill>
                  <a:schemeClr val="accent1"/>
                </a:solidFill>
                <a:latin typeface="Source Sans Pro" panose="020B0503030403020204"/>
              </a:rPr>
              <a:t>the entire story for </a:t>
            </a:r>
            <a:r>
              <a:rPr lang="en-US" sz="2000" dirty="0">
                <a:solidFill>
                  <a:schemeClr val="accent1"/>
                </a:solidFill>
                <a:latin typeface="Source Sans Pro" panose="020B0503030403020204"/>
              </a:rPr>
              <a:t>9</a:t>
            </a:r>
            <a:r>
              <a:rPr lang="en-US" sz="2000" dirty="0" smtClean="0">
                <a:solidFill>
                  <a:schemeClr val="accent1"/>
                </a:solidFill>
                <a:latin typeface="Source Sans Pro" panose="020B0503030403020204"/>
              </a:rPr>
              <a:t>+ </a:t>
            </a:r>
            <a:r>
              <a:rPr lang="en-US" sz="2000" dirty="0" err="1" smtClean="0">
                <a:solidFill>
                  <a:schemeClr val="accent1"/>
                </a:solidFill>
                <a:latin typeface="Source Sans Pro" panose="020B0503030403020204"/>
              </a:rPr>
              <a:t>args</a:t>
            </a:r>
            <a:r>
              <a:rPr lang="en-US" sz="2000" dirty="0" smtClean="0">
                <a:solidFill>
                  <a:schemeClr val="accent1"/>
                </a:solidFill>
                <a:latin typeface="Source Sans Pro" panose="020B0503030403020204"/>
              </a:rPr>
              <a:t>.</a:t>
            </a:r>
          </a:p>
          <a:p>
            <a:r>
              <a:rPr lang="en-US" sz="2000" dirty="0" smtClean="0">
                <a:solidFill>
                  <a:schemeClr val="accent1"/>
                </a:solidFill>
                <a:latin typeface="Source Sans Pro" panose="020B0503030403020204"/>
              </a:rPr>
              <a:t>Please see </a:t>
            </a:r>
            <a:r>
              <a:rPr lang="en-US" sz="2000" i="1" dirty="0">
                <a:solidFill>
                  <a:schemeClr val="accent1"/>
                </a:solidFill>
                <a:latin typeface="Source Sans Pro" panose="020B0503030403020204"/>
              </a:rPr>
              <a:t>the Full Story </a:t>
            </a:r>
            <a:r>
              <a:rPr lang="en-US" sz="2000" dirty="0" smtClean="0">
                <a:solidFill>
                  <a:schemeClr val="accent1"/>
                </a:solidFill>
                <a:latin typeface="Source Sans Pro" panose="020B0503030403020204"/>
              </a:rPr>
              <a:t>slides.</a:t>
            </a:r>
            <a:endParaRPr lang="en-US" sz="2000" dirty="0">
              <a:latin typeface="Source Sans Pro" panose="020B0503030403020204"/>
            </a:endParaRPr>
          </a:p>
        </p:txBody>
      </p:sp>
      <p:sp>
        <p:nvSpPr>
          <p:cNvPr id="11"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a:extLst/>
        </p:spPr>
        <p:txBody>
          <a:bodyPr wrap="none" anchor="ctr"/>
          <a:lstStyle/>
          <a:p>
            <a:endParaRPr lang="en-US"/>
          </a:p>
        </p:txBody>
      </p:sp>
      <p:sp>
        <p:nvSpPr>
          <p:cNvPr id="12"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9</a:t>
            </a:r>
          </a:p>
        </p:txBody>
      </p:sp>
      <p:sp>
        <p:nvSpPr>
          <p:cNvPr id="13"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8</a:t>
            </a:r>
          </a:p>
        </p:txBody>
      </p:sp>
      <p:sp>
        <p:nvSpPr>
          <p:cNvPr id="14"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x17</a:t>
            </a:r>
            <a:endParaRPr lang="en-US" sz="1600" dirty="0">
              <a:solidFill>
                <a:schemeClr val="tx2"/>
              </a:solidFill>
              <a:latin typeface="Source Sans Pro" panose="020B0503030403020204"/>
            </a:endParaRPr>
          </a:p>
        </p:txBody>
      </p:sp>
      <p:sp>
        <p:nvSpPr>
          <p:cNvPr id="17"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x16</a:t>
            </a:r>
            <a:endParaRPr lang="en-US" sz="1600" dirty="0">
              <a:solidFill>
                <a:schemeClr val="tx2"/>
              </a:solidFill>
              <a:latin typeface="Source Sans Pro" panose="020B0503030403020204"/>
            </a:endParaRPr>
          </a:p>
        </p:txBody>
      </p:sp>
      <p:sp>
        <p:nvSpPr>
          <p:cNvPr id="18"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x15</a:t>
            </a:r>
            <a:endParaRPr lang="en-US" sz="1600" dirty="0">
              <a:solidFill>
                <a:schemeClr val="tx2"/>
              </a:solidFill>
              <a:latin typeface="Source Sans Pro" panose="020B0503030403020204"/>
            </a:endParaRPr>
          </a:p>
        </p:txBody>
      </p:sp>
      <p:sp>
        <p:nvSpPr>
          <p:cNvPr id="19"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x14</a:t>
            </a:r>
            <a:endParaRPr lang="en-US" sz="1600" dirty="0">
              <a:solidFill>
                <a:schemeClr val="tx2"/>
              </a:solidFill>
              <a:latin typeface="Source Sans Pro" panose="020B0503030403020204"/>
            </a:endParaRPr>
          </a:p>
        </p:txBody>
      </p:sp>
      <p:sp>
        <p:nvSpPr>
          <p:cNvPr id="20"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x13</a:t>
            </a:r>
            <a:endParaRPr lang="en-US" sz="1600" dirty="0">
              <a:solidFill>
                <a:schemeClr val="tx2"/>
              </a:solidFill>
              <a:latin typeface="Source Sans Pro" panose="020B0503030403020204"/>
            </a:endParaRPr>
          </a:p>
        </p:txBody>
      </p:sp>
      <p:sp>
        <p:nvSpPr>
          <p:cNvPr id="21"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x12</a:t>
            </a:r>
            <a:endParaRPr lang="en-US" sz="1600" dirty="0">
              <a:solidFill>
                <a:schemeClr val="tx2"/>
              </a:solidFill>
              <a:latin typeface="Source Sans Pro" panose="020B0503030403020204"/>
            </a:endParaRPr>
          </a:p>
        </p:txBody>
      </p:sp>
      <p:sp>
        <p:nvSpPr>
          <p:cNvPr id="22"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x11</a:t>
            </a:r>
            <a:endParaRPr lang="en-US" sz="1600" dirty="0">
              <a:solidFill>
                <a:schemeClr val="tx2"/>
              </a:solidFill>
              <a:latin typeface="Source Sans Pro" panose="020B0503030403020204"/>
            </a:endParaRPr>
          </a:p>
        </p:txBody>
      </p:sp>
      <p:sp>
        <p:nvSpPr>
          <p:cNvPr id="23"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x10</a:t>
            </a:r>
            <a:endParaRPr lang="en-US" sz="1600" dirty="0">
              <a:solidFill>
                <a:schemeClr val="tx2"/>
              </a:solidFill>
              <a:latin typeface="Source Sans Pro" panose="020B0503030403020204"/>
            </a:endParaRPr>
          </a:p>
        </p:txBody>
      </p:sp>
    </p:spTree>
    <p:extLst>
      <p:ext uri="{BB962C8B-B14F-4D97-AF65-F5344CB8AC3E}">
        <p14:creationId xmlns:p14="http://schemas.microsoft.com/office/powerpoint/2010/main" val="247316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51</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t>Argument Passing: </a:t>
            </a:r>
            <a:r>
              <a:rPr lang="en-US" i="1" dirty="0"/>
              <a:t>the Full Story</a:t>
            </a:r>
            <a:endParaRPr lang="en-US" dirty="0"/>
          </a:p>
        </p:txBody>
      </p:sp>
      <p:sp>
        <p:nvSpPr>
          <p:cNvPr id="8" name="Rectangle 7"/>
          <p:cNvSpPr>
            <a:spLocks noChangeArrowheads="1"/>
          </p:cNvSpPr>
          <p:nvPr/>
        </p:nvSpPr>
        <p:spPr bwMode="auto">
          <a:xfrm>
            <a:off x="152400" y="838200"/>
            <a:ext cx="2922104" cy="16002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 {</a:t>
            </a:r>
          </a:p>
          <a:p>
            <a:r>
              <a:rPr lang="en-US" sz="2400" dirty="0" smtClean="0">
                <a:solidFill>
                  <a:schemeClr val="tx2"/>
                </a:solidFill>
                <a:latin typeface="Source Sans Pro" panose="020B0503030403020204"/>
              </a:rPr>
              <a:t>   </a:t>
            </a:r>
            <a:r>
              <a:rPr lang="en-US" sz="2400" dirty="0" err="1" smtClean="0">
                <a:solidFill>
                  <a:schemeClr val="accent1"/>
                </a:solidFill>
                <a:latin typeface="Source Sans Pro" panose="020B0503030403020204"/>
              </a:rPr>
              <a:t>myfn</a:t>
            </a:r>
            <a:r>
              <a:rPr lang="en-US" sz="2400" dirty="0" smtClean="0">
                <a:solidFill>
                  <a:schemeClr val="accent1"/>
                </a:solidFill>
                <a:latin typeface="Source Sans Pro" panose="020B0503030403020204"/>
              </a:rPr>
              <a:t>(0,1,2,..,</a:t>
            </a:r>
            <a:r>
              <a:rPr lang="en-US" dirty="0" smtClean="0">
                <a:solidFill>
                  <a:schemeClr val="accent1"/>
                </a:solidFill>
                <a:latin typeface="Source Sans Pro" panose="020B0503030403020204"/>
              </a:rPr>
              <a:t>7</a:t>
            </a:r>
            <a:r>
              <a:rPr lang="en-US" sz="2400" dirty="0" smtClean="0">
                <a:solidFill>
                  <a:schemeClr val="accent1"/>
                </a:solidFill>
                <a:latin typeface="Source Sans Pro" panose="020B0503030403020204"/>
              </a:rPr>
              <a:t>,8,9);</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is-IS" sz="2400" dirty="0" smtClean="0">
                <a:solidFill>
                  <a:schemeClr val="tx2"/>
                </a:solidFill>
                <a:latin typeface="Source Sans Pro" panose="020B0503030403020204"/>
              </a:rPr>
              <a:t>…</a:t>
            </a:r>
            <a:endParaRPr lang="en-US" sz="2400" dirty="0" smtClean="0">
              <a:solidFill>
                <a:schemeClr val="tx2"/>
              </a:solidFill>
              <a:latin typeface="Source Sans Pro" panose="020B0503030403020204"/>
            </a:endParaRPr>
          </a:p>
          <a:p>
            <a:r>
              <a:rPr lang="en-US" sz="2400" dirty="0" smtClean="0">
                <a:solidFill>
                  <a:schemeClr val="tx2"/>
                </a:solidFill>
                <a:latin typeface="Source Sans Pro" panose="020B0503030403020204"/>
              </a:rPr>
              <a:t>}</a:t>
            </a:r>
          </a:p>
        </p:txBody>
      </p:sp>
      <p:sp>
        <p:nvSpPr>
          <p:cNvPr id="16" name="Rectangle 3"/>
          <p:cNvSpPr>
            <a:spLocks noGrp="1" noChangeArrowheads="1"/>
          </p:cNvSpPr>
          <p:nvPr>
            <p:ph idx="1"/>
          </p:nvPr>
        </p:nvSpPr>
        <p:spPr>
          <a:xfrm>
            <a:off x="6045325" y="1312529"/>
            <a:ext cx="3022474" cy="3087405"/>
          </a:xfrm>
        </p:spPr>
        <p:txBody>
          <a:bodyPr>
            <a:normAutofit/>
          </a:bodyPr>
          <a:lstStyle/>
          <a:p>
            <a:pPr marL="0" indent="0">
              <a:buNone/>
            </a:pPr>
            <a:r>
              <a:rPr lang="en-US" sz="2400" dirty="0" smtClean="0">
                <a:solidFill>
                  <a:schemeClr val="accent6"/>
                </a:solidFill>
              </a:rPr>
              <a:t>Arguments 1-8: </a:t>
            </a:r>
          </a:p>
          <a:p>
            <a:pPr marL="0" indent="0">
              <a:buNone/>
            </a:pPr>
            <a:r>
              <a:rPr lang="en-US" sz="2400" dirty="0">
                <a:solidFill>
                  <a:schemeClr val="tx2"/>
                </a:solidFill>
              </a:rPr>
              <a:t> </a:t>
            </a:r>
            <a:r>
              <a:rPr lang="en-US" sz="2400" dirty="0" smtClean="0">
                <a:solidFill>
                  <a:schemeClr val="tx2"/>
                </a:solidFill>
              </a:rPr>
              <a:t>  passed </a:t>
            </a:r>
            <a:r>
              <a:rPr lang="en-US" sz="2400" dirty="0">
                <a:solidFill>
                  <a:schemeClr val="tx2"/>
                </a:solidFill>
              </a:rPr>
              <a:t>in </a:t>
            </a:r>
            <a:r>
              <a:rPr lang="en-US" sz="2400" dirty="0" smtClean="0">
                <a:solidFill>
                  <a:schemeClr val="tx2"/>
                </a:solidFill>
              </a:rPr>
              <a:t>x10-x17</a:t>
            </a:r>
            <a:r>
              <a:rPr lang="en-US" sz="2400" i="1" dirty="0" smtClean="0">
                <a:solidFill>
                  <a:schemeClr val="tx2"/>
                </a:solidFill>
              </a:rPr>
              <a:t>   room on stack </a:t>
            </a:r>
            <a:endParaRPr lang="en-US" sz="2400" i="1" dirty="0">
              <a:solidFill>
                <a:schemeClr val="tx2"/>
              </a:solidFill>
            </a:endParaRPr>
          </a:p>
          <a:p>
            <a:pPr marL="0" indent="0">
              <a:buNone/>
            </a:pPr>
            <a:r>
              <a:rPr lang="en-US" sz="2400" dirty="0" smtClean="0">
                <a:solidFill>
                  <a:schemeClr val="accent6"/>
                </a:solidFill>
              </a:rPr>
              <a:t>Arguments 9+:</a:t>
            </a:r>
          </a:p>
          <a:p>
            <a:pPr marL="0" indent="0">
              <a:buNone/>
            </a:pPr>
            <a:r>
              <a:rPr lang="en-US" sz="2400" dirty="0" smtClean="0">
                <a:solidFill>
                  <a:schemeClr val="tx2"/>
                </a:solidFill>
              </a:rPr>
              <a:t>  placed on stack</a:t>
            </a:r>
          </a:p>
          <a:p>
            <a:pPr marL="0" indent="0">
              <a:buNone/>
            </a:pPr>
            <a:endParaRPr lang="en-US" sz="2400" dirty="0" smtClean="0">
              <a:solidFill>
                <a:schemeClr val="tx2"/>
              </a:solidFill>
            </a:endParaRPr>
          </a:p>
          <a:p>
            <a:pPr marL="0" indent="0">
              <a:buNone/>
            </a:pPr>
            <a:r>
              <a:rPr lang="en-US" sz="2400" dirty="0" err="1"/>
              <a:t>Args</a:t>
            </a:r>
            <a:r>
              <a:rPr lang="en-US" sz="2400" dirty="0"/>
              <a:t> passed </a:t>
            </a:r>
            <a:r>
              <a:rPr lang="en-US" sz="2400" dirty="0">
                <a:solidFill>
                  <a:schemeClr val="accent1"/>
                </a:solidFill>
              </a:rPr>
              <a:t>in child’s stack frame</a:t>
            </a:r>
          </a:p>
          <a:p>
            <a:pPr marL="0" indent="0">
              <a:buNone/>
            </a:pPr>
            <a:endParaRPr lang="en-US" sz="2400" dirty="0" smtClean="0">
              <a:solidFill>
                <a:schemeClr val="tx2"/>
              </a:solidFill>
            </a:endParaRPr>
          </a:p>
        </p:txBody>
      </p:sp>
      <p:sp>
        <p:nvSpPr>
          <p:cNvPr id="27" name="TextBox 26"/>
          <p:cNvSpPr txBox="1"/>
          <p:nvPr/>
        </p:nvSpPr>
        <p:spPr>
          <a:xfrm>
            <a:off x="4960650" y="4871228"/>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-40($sp)</a:t>
            </a:r>
            <a:endParaRPr lang="en-US" sz="1600" dirty="0">
              <a:solidFill>
                <a:schemeClr val="accent1"/>
              </a:solidFill>
              <a:latin typeface="Source Sans Pro" panose="020B0503030403020204"/>
            </a:endParaRPr>
          </a:p>
        </p:txBody>
      </p:sp>
      <p:sp>
        <p:nvSpPr>
          <p:cNvPr id="28" name="TextBox 27"/>
          <p:cNvSpPr txBox="1"/>
          <p:nvPr/>
        </p:nvSpPr>
        <p:spPr>
          <a:xfrm>
            <a:off x="4960650" y="4490228"/>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-36($sp)</a:t>
            </a:r>
            <a:endParaRPr lang="en-US" sz="1600" dirty="0">
              <a:solidFill>
                <a:schemeClr val="accent1"/>
              </a:solidFill>
              <a:latin typeface="Source Sans Pro" panose="020B0503030403020204"/>
            </a:endParaRPr>
          </a:p>
        </p:txBody>
      </p:sp>
      <p:sp>
        <p:nvSpPr>
          <p:cNvPr id="29" name="TextBox 28"/>
          <p:cNvSpPr txBox="1"/>
          <p:nvPr/>
        </p:nvSpPr>
        <p:spPr>
          <a:xfrm>
            <a:off x="4970015" y="4109228"/>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-32($sp)</a:t>
            </a:r>
            <a:endParaRPr lang="en-US" sz="1600" dirty="0">
              <a:solidFill>
                <a:schemeClr val="accent1"/>
              </a:solidFill>
              <a:latin typeface="Source Sans Pro" panose="020B0503030403020204"/>
            </a:endParaRPr>
          </a:p>
        </p:txBody>
      </p:sp>
      <p:sp>
        <p:nvSpPr>
          <p:cNvPr id="30" name="TextBox 29"/>
          <p:cNvSpPr txBox="1"/>
          <p:nvPr/>
        </p:nvSpPr>
        <p:spPr>
          <a:xfrm>
            <a:off x="4970015" y="3772034"/>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-28($sp)</a:t>
            </a:r>
            <a:endParaRPr lang="en-US" sz="1600" dirty="0">
              <a:solidFill>
                <a:schemeClr val="accent1"/>
              </a:solidFill>
              <a:latin typeface="Source Sans Pro" panose="020B0503030403020204"/>
            </a:endParaRPr>
          </a:p>
        </p:txBody>
      </p:sp>
      <p:sp>
        <p:nvSpPr>
          <p:cNvPr id="31" name="TextBox 30"/>
          <p:cNvSpPr txBox="1"/>
          <p:nvPr/>
        </p:nvSpPr>
        <p:spPr>
          <a:xfrm>
            <a:off x="4970015" y="3421467"/>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-24($sp)</a:t>
            </a:r>
            <a:endParaRPr lang="en-US" sz="1600" dirty="0">
              <a:solidFill>
                <a:schemeClr val="accent1"/>
              </a:solidFill>
              <a:latin typeface="Source Sans Pro" panose="020B0503030403020204"/>
            </a:endParaRPr>
          </a:p>
        </p:txBody>
      </p:sp>
      <p:sp>
        <p:nvSpPr>
          <p:cNvPr id="32" name="TextBox 31"/>
          <p:cNvSpPr txBox="1"/>
          <p:nvPr/>
        </p:nvSpPr>
        <p:spPr>
          <a:xfrm>
            <a:off x="4989487" y="3031684"/>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-20($sp)</a:t>
            </a:r>
            <a:endParaRPr lang="en-US" sz="1600" dirty="0">
              <a:solidFill>
                <a:schemeClr val="accent1"/>
              </a:solidFill>
              <a:latin typeface="Source Sans Pro" panose="020B0503030403020204"/>
            </a:endParaRPr>
          </a:p>
        </p:txBody>
      </p:sp>
      <p:sp>
        <p:nvSpPr>
          <p:cNvPr id="34" name="Rectangle 7"/>
          <p:cNvSpPr>
            <a:spLocks noChangeArrowheads="1"/>
          </p:cNvSpPr>
          <p:nvPr/>
        </p:nvSpPr>
        <p:spPr bwMode="auto">
          <a:xfrm>
            <a:off x="3569110" y="1125794"/>
            <a:ext cx="1381432" cy="4513006"/>
          </a:xfrm>
          <a:prstGeom prst="rect">
            <a:avLst/>
          </a:prstGeom>
          <a:noFill/>
          <a:ln w="38100">
            <a:solidFill>
              <a:schemeClr val="accent1"/>
            </a:solidFill>
            <a:miter lim="800000"/>
            <a:headEnd/>
            <a:tailEnd/>
          </a:ln>
          <a:effectLst/>
          <a:extLst/>
        </p:spPr>
        <p:txBody>
          <a:bodyPr wrap="none" anchor="ctr"/>
          <a:lstStyle/>
          <a:p>
            <a:endParaRPr lang="en-US"/>
          </a:p>
        </p:txBody>
      </p:sp>
      <p:sp>
        <p:nvSpPr>
          <p:cNvPr id="35" name="Rectangle 8"/>
          <p:cNvSpPr>
            <a:spLocks noChangeArrowheads="1"/>
          </p:cNvSpPr>
          <p:nvPr/>
        </p:nvSpPr>
        <p:spPr bwMode="auto">
          <a:xfrm>
            <a:off x="3569110" y="1625577"/>
            <a:ext cx="1381432" cy="37782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9</a:t>
            </a:r>
          </a:p>
        </p:txBody>
      </p:sp>
      <p:sp>
        <p:nvSpPr>
          <p:cNvPr id="36" name="Rectangle 9"/>
          <p:cNvSpPr>
            <a:spLocks noChangeArrowheads="1"/>
          </p:cNvSpPr>
          <p:nvPr/>
        </p:nvSpPr>
        <p:spPr bwMode="auto">
          <a:xfrm>
            <a:off x="3569110" y="2003402"/>
            <a:ext cx="1381432" cy="352455"/>
          </a:xfrm>
          <a:prstGeom prst="rect">
            <a:avLst/>
          </a:prstGeom>
          <a:noFill/>
          <a:ln w="38100">
            <a:solidFill>
              <a:schemeClr val="accent1"/>
            </a:solidFill>
            <a:miter lim="800000"/>
            <a:headEnd/>
            <a:tailEnd/>
          </a:ln>
          <a:effectLst/>
          <a:extLst/>
        </p:spPr>
        <p:txBody>
          <a:bodyPr wrap="none" anchor="ctr"/>
          <a:lstStyle/>
          <a:p>
            <a:pPr algn="ctr"/>
            <a:r>
              <a:rPr lang="en-US" sz="3000" dirty="0">
                <a:solidFill>
                  <a:schemeClr val="tx2"/>
                </a:solidFill>
                <a:latin typeface="Source Sans Pro" panose="020B0503030403020204"/>
              </a:rPr>
              <a:t>8</a:t>
            </a:r>
          </a:p>
        </p:txBody>
      </p:sp>
      <p:sp>
        <p:nvSpPr>
          <p:cNvPr id="37" name="Text Box 6"/>
          <p:cNvSpPr txBox="1">
            <a:spLocks noChangeArrowheads="1"/>
          </p:cNvSpPr>
          <p:nvPr/>
        </p:nvSpPr>
        <p:spPr bwMode="auto">
          <a:xfrm>
            <a:off x="2965655" y="1378017"/>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sp>
        <p:nvSpPr>
          <p:cNvPr id="38" name="Rectangle 9"/>
          <p:cNvSpPr>
            <a:spLocks noChangeArrowheads="1"/>
          </p:cNvSpPr>
          <p:nvPr/>
        </p:nvSpPr>
        <p:spPr bwMode="auto">
          <a:xfrm>
            <a:off x="3569110" y="2355857"/>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x17</a:t>
            </a:r>
            <a:endParaRPr lang="en-US" sz="1600" dirty="0">
              <a:solidFill>
                <a:schemeClr val="tx2"/>
              </a:solidFill>
              <a:latin typeface="Source Sans Pro" panose="020B0503030403020204"/>
            </a:endParaRPr>
          </a:p>
        </p:txBody>
      </p:sp>
      <p:sp>
        <p:nvSpPr>
          <p:cNvPr id="39" name="Rectangle 9"/>
          <p:cNvSpPr>
            <a:spLocks noChangeArrowheads="1"/>
          </p:cNvSpPr>
          <p:nvPr/>
        </p:nvSpPr>
        <p:spPr bwMode="auto">
          <a:xfrm>
            <a:off x="3569110" y="2708312"/>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x16</a:t>
            </a:r>
            <a:endParaRPr lang="en-US" sz="1600" dirty="0">
              <a:solidFill>
                <a:schemeClr val="tx2"/>
              </a:solidFill>
              <a:latin typeface="Source Sans Pro" panose="020B0503030403020204"/>
            </a:endParaRPr>
          </a:p>
        </p:txBody>
      </p:sp>
      <p:sp>
        <p:nvSpPr>
          <p:cNvPr id="40" name="Rectangle 9"/>
          <p:cNvSpPr>
            <a:spLocks noChangeArrowheads="1"/>
          </p:cNvSpPr>
          <p:nvPr/>
        </p:nvSpPr>
        <p:spPr bwMode="auto">
          <a:xfrm>
            <a:off x="3569110" y="305395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x15</a:t>
            </a:r>
            <a:endParaRPr lang="en-US" sz="1600" dirty="0">
              <a:solidFill>
                <a:schemeClr val="tx2"/>
              </a:solidFill>
              <a:latin typeface="Source Sans Pro" panose="020B0503030403020204"/>
            </a:endParaRPr>
          </a:p>
        </p:txBody>
      </p:sp>
      <p:sp>
        <p:nvSpPr>
          <p:cNvPr id="41" name="Rectangle 9"/>
          <p:cNvSpPr>
            <a:spLocks noChangeArrowheads="1"/>
          </p:cNvSpPr>
          <p:nvPr/>
        </p:nvSpPr>
        <p:spPr bwMode="auto">
          <a:xfrm>
            <a:off x="3569110" y="340640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x14</a:t>
            </a:r>
            <a:endParaRPr lang="en-US" sz="1600" dirty="0">
              <a:solidFill>
                <a:schemeClr val="tx2"/>
              </a:solidFill>
              <a:latin typeface="Source Sans Pro" panose="020B0503030403020204"/>
            </a:endParaRPr>
          </a:p>
        </p:txBody>
      </p:sp>
      <p:sp>
        <p:nvSpPr>
          <p:cNvPr id="42" name="Rectangle 9"/>
          <p:cNvSpPr>
            <a:spLocks noChangeArrowheads="1"/>
          </p:cNvSpPr>
          <p:nvPr/>
        </p:nvSpPr>
        <p:spPr bwMode="auto">
          <a:xfrm>
            <a:off x="3569110" y="3758864"/>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x13</a:t>
            </a:r>
            <a:endParaRPr lang="en-US" sz="1600" dirty="0">
              <a:solidFill>
                <a:schemeClr val="tx2"/>
              </a:solidFill>
              <a:latin typeface="Source Sans Pro" panose="020B0503030403020204"/>
            </a:endParaRPr>
          </a:p>
        </p:txBody>
      </p:sp>
      <p:sp>
        <p:nvSpPr>
          <p:cNvPr id="43" name="Rectangle 9"/>
          <p:cNvSpPr>
            <a:spLocks noChangeArrowheads="1"/>
          </p:cNvSpPr>
          <p:nvPr/>
        </p:nvSpPr>
        <p:spPr bwMode="auto">
          <a:xfrm>
            <a:off x="3569110" y="4111319"/>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x12</a:t>
            </a:r>
            <a:endParaRPr lang="en-US" sz="1600" dirty="0">
              <a:solidFill>
                <a:schemeClr val="tx2"/>
              </a:solidFill>
              <a:latin typeface="Source Sans Pro" panose="020B0503030403020204"/>
            </a:endParaRPr>
          </a:p>
        </p:txBody>
      </p:sp>
      <p:sp>
        <p:nvSpPr>
          <p:cNvPr id="44" name="Rectangle 9"/>
          <p:cNvSpPr>
            <a:spLocks noChangeArrowheads="1"/>
          </p:cNvSpPr>
          <p:nvPr/>
        </p:nvSpPr>
        <p:spPr bwMode="auto">
          <a:xfrm>
            <a:off x="3569110" y="4456961"/>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x11</a:t>
            </a:r>
            <a:endParaRPr lang="en-US" sz="1600" dirty="0">
              <a:solidFill>
                <a:schemeClr val="tx2"/>
              </a:solidFill>
              <a:latin typeface="Source Sans Pro" panose="020B0503030403020204"/>
            </a:endParaRPr>
          </a:p>
        </p:txBody>
      </p:sp>
      <p:sp>
        <p:nvSpPr>
          <p:cNvPr id="45" name="Rectangle 9"/>
          <p:cNvSpPr>
            <a:spLocks noChangeArrowheads="1"/>
          </p:cNvSpPr>
          <p:nvPr/>
        </p:nvSpPr>
        <p:spPr bwMode="auto">
          <a:xfrm>
            <a:off x="3569110" y="4809416"/>
            <a:ext cx="1381432" cy="352455"/>
          </a:xfrm>
          <a:prstGeom prst="rect">
            <a:avLst/>
          </a:prstGeom>
          <a:noFill/>
          <a:ln w="38100">
            <a:solidFill>
              <a:schemeClr val="accent1"/>
            </a:solidFill>
            <a:miter lim="800000"/>
            <a:headEnd/>
            <a:tailEnd/>
          </a:ln>
          <a:effectLst/>
          <a:extLst/>
        </p:spPr>
        <p:txBody>
          <a:bodyPr wrap="none" anchor="ctr"/>
          <a:lstStyle/>
          <a:p>
            <a:pPr algn="ctr"/>
            <a:r>
              <a:rPr lang="en-US" sz="1800" dirty="0">
                <a:solidFill>
                  <a:schemeClr val="tx2"/>
                </a:solidFill>
                <a:latin typeface="Source Sans Pro" panose="020B0503030403020204"/>
              </a:rPr>
              <a:t>s</a:t>
            </a:r>
            <a:r>
              <a:rPr lang="en-US" sz="1800" dirty="0" smtClean="0">
                <a:solidFill>
                  <a:schemeClr val="tx2"/>
                </a:solidFill>
                <a:latin typeface="Source Sans Pro" panose="020B0503030403020204"/>
              </a:rPr>
              <a:t>pace for x10</a:t>
            </a:r>
            <a:endParaRPr lang="en-US" sz="1600" dirty="0">
              <a:solidFill>
                <a:schemeClr val="tx2"/>
              </a:solidFill>
              <a:latin typeface="Source Sans Pro" panose="020B0503030403020204"/>
            </a:endParaRPr>
          </a:p>
        </p:txBody>
      </p:sp>
      <p:sp>
        <p:nvSpPr>
          <p:cNvPr id="46" name="TextBox 45"/>
          <p:cNvSpPr txBox="1"/>
          <p:nvPr/>
        </p:nvSpPr>
        <p:spPr>
          <a:xfrm>
            <a:off x="4989488" y="2701876"/>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-16($sp)</a:t>
            </a:r>
            <a:endParaRPr lang="en-US" sz="1600" dirty="0">
              <a:solidFill>
                <a:schemeClr val="accent1"/>
              </a:solidFill>
              <a:latin typeface="Source Sans Pro" panose="020B0503030403020204"/>
            </a:endParaRPr>
          </a:p>
        </p:txBody>
      </p:sp>
      <p:sp>
        <p:nvSpPr>
          <p:cNvPr id="47" name="TextBox 46"/>
          <p:cNvSpPr txBox="1"/>
          <p:nvPr/>
        </p:nvSpPr>
        <p:spPr>
          <a:xfrm>
            <a:off x="4989488" y="2320876"/>
            <a:ext cx="949299"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-12($sp)</a:t>
            </a:r>
            <a:endParaRPr lang="en-US" sz="1600" dirty="0">
              <a:solidFill>
                <a:schemeClr val="accent1"/>
              </a:solidFill>
              <a:latin typeface="Source Sans Pro" panose="020B0503030403020204"/>
            </a:endParaRPr>
          </a:p>
        </p:txBody>
      </p:sp>
      <p:sp>
        <p:nvSpPr>
          <p:cNvPr id="48" name="TextBox 47"/>
          <p:cNvSpPr txBox="1"/>
          <p:nvPr/>
        </p:nvSpPr>
        <p:spPr>
          <a:xfrm>
            <a:off x="4989487" y="1993827"/>
            <a:ext cx="83548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-8($sp)</a:t>
            </a:r>
            <a:endParaRPr lang="en-US" sz="1600" dirty="0">
              <a:solidFill>
                <a:schemeClr val="accent1"/>
              </a:solidFill>
              <a:latin typeface="Source Sans Pro" panose="020B0503030403020204"/>
            </a:endParaRPr>
          </a:p>
        </p:txBody>
      </p:sp>
      <p:sp>
        <p:nvSpPr>
          <p:cNvPr id="49" name="TextBox 48"/>
          <p:cNvSpPr txBox="1"/>
          <p:nvPr/>
        </p:nvSpPr>
        <p:spPr>
          <a:xfrm>
            <a:off x="4989487" y="1626918"/>
            <a:ext cx="835485" cy="338554"/>
          </a:xfrm>
          <a:prstGeom prst="rect">
            <a:avLst/>
          </a:prstGeom>
          <a:noFill/>
        </p:spPr>
        <p:txBody>
          <a:bodyPr wrap="none" rtlCol="0">
            <a:spAutoFit/>
          </a:bodyPr>
          <a:lstStyle/>
          <a:p>
            <a:r>
              <a:rPr lang="en-US" sz="1600" dirty="0" smtClean="0">
                <a:solidFill>
                  <a:schemeClr val="accent1"/>
                </a:solidFill>
                <a:latin typeface="Source Sans Pro" panose="020B0503030403020204"/>
              </a:rPr>
              <a:t>-4($sp)</a:t>
            </a:r>
            <a:endParaRPr lang="en-US" sz="1600" dirty="0">
              <a:solidFill>
                <a:schemeClr val="accent1"/>
              </a:solidFill>
              <a:latin typeface="Source Sans Pro" panose="020B0503030403020204"/>
            </a:endParaRPr>
          </a:p>
        </p:txBody>
      </p:sp>
      <p:sp>
        <p:nvSpPr>
          <p:cNvPr id="50" name="Rectangle 4"/>
          <p:cNvSpPr>
            <a:spLocks noChangeArrowheads="1"/>
          </p:cNvSpPr>
          <p:nvPr/>
        </p:nvSpPr>
        <p:spPr bwMode="auto">
          <a:xfrm>
            <a:off x="152400" y="2590800"/>
            <a:ext cx="2922104" cy="4114800"/>
          </a:xfrm>
          <a:prstGeom prst="rect">
            <a:avLst/>
          </a:prstGeom>
          <a:noFill/>
          <a:ln w="9525">
            <a:solidFill>
              <a:schemeClr val="tx2"/>
            </a:solidFill>
            <a:miter lim="800000"/>
            <a:headEnd/>
            <a:tailEnd/>
          </a:ln>
          <a:effectLst/>
          <a:extLst/>
        </p:spPr>
        <p:txBody>
          <a:bodyPr wrap="none" anchor="ctr"/>
          <a:lstStyle/>
          <a:p>
            <a:r>
              <a:rPr lang="en-US" sz="2400" dirty="0" smtClean="0">
                <a:solidFill>
                  <a:schemeClr val="tx2"/>
                </a:solidFill>
                <a:latin typeface="Source Sans Pro" panose="020B0503030403020204"/>
              </a:rPr>
              <a:t>main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0</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0</a:t>
            </a: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1</a:t>
            </a:r>
            <a:r>
              <a:rPr lang="en-US" sz="2400" dirty="0" smtClean="0">
                <a:solidFill>
                  <a:schemeClr val="tx2"/>
                </a:solidFill>
                <a:latin typeface="Source Sans Pro" panose="020B0503030403020204"/>
              </a:rPr>
              <a:t>, </a:t>
            </a:r>
            <a:r>
              <a:rPr lang="en-US" sz="2400" dirty="0">
                <a:solidFill>
                  <a:schemeClr val="tx2"/>
                </a:solidFill>
                <a:latin typeface="Source Sans Pro" panose="020B0503030403020204"/>
              </a:rPr>
              <a:t>1</a:t>
            </a:r>
          </a:p>
          <a:p>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li </a:t>
            </a:r>
            <a:r>
              <a:rPr lang="en-US" dirty="0">
                <a:solidFill>
                  <a:schemeClr val="tx2"/>
                </a:solidFill>
                <a:latin typeface="Source Sans Pro" panose="020B0503030403020204"/>
              </a:rPr>
              <a:t>a</a:t>
            </a:r>
            <a:r>
              <a:rPr lang="en-US" dirty="0" smtClean="0">
                <a:solidFill>
                  <a:schemeClr val="tx2"/>
                </a:solidFill>
                <a:latin typeface="Source Sans Pro" panose="020B0503030403020204"/>
              </a:rPr>
              <a:t>7</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7</a:t>
            </a:r>
            <a:endParaRPr lang="en-US" sz="2400" dirty="0">
              <a:solidFill>
                <a:schemeClr val="accent6"/>
              </a:solidFill>
              <a:latin typeface="Source Sans Pro" panose="020B0503030403020204"/>
            </a:endParaRP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t</a:t>
            </a:r>
            <a:r>
              <a:rPr lang="en-US" dirty="0">
                <a:solidFill>
                  <a:schemeClr val="accent1"/>
                </a:solidFill>
                <a:latin typeface="Source Sans Pro" panose="020B0503030403020204"/>
              </a:rPr>
              <a:t>0</a:t>
            </a:r>
            <a:r>
              <a:rPr lang="en-US" sz="2400" dirty="0" smtClean="0">
                <a:solidFill>
                  <a:schemeClr val="accent1"/>
                </a:solidFill>
                <a:latin typeface="Source Sans Pro" panose="020B0503030403020204"/>
              </a:rPr>
              <a:t>, </a:t>
            </a:r>
            <a:r>
              <a:rPr lang="en-US" dirty="0">
                <a:solidFill>
                  <a:schemeClr val="accent1"/>
                </a:solidFill>
                <a:latin typeface="Source Sans Pro" panose="020B0503030403020204"/>
              </a:rPr>
              <a:t>8</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t>
            </a:r>
            <a:r>
              <a:rPr lang="en-US" dirty="0" smtClean="0">
                <a:solidFill>
                  <a:schemeClr val="accent1"/>
                </a:solidFill>
                <a:latin typeface="Source Sans Pro" panose="020B0503030403020204"/>
              </a:rPr>
              <a:t>-8</a:t>
            </a:r>
            <a:r>
              <a:rPr lang="en-US" sz="2400" dirty="0" smtClean="0">
                <a:solidFill>
                  <a:schemeClr val="accent1"/>
                </a:solidFill>
                <a:latin typeface="Source Sans Pro" panose="020B0503030403020204"/>
              </a:rPr>
              <a:t>(x2)</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li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9</a:t>
            </a:r>
            <a:endParaRPr lang="en-US" sz="2400" dirty="0">
              <a:solidFill>
                <a:schemeClr val="accent1"/>
              </a:solidFill>
              <a:latin typeface="Source Sans Pro" panose="020B0503030403020204"/>
            </a:endParaRPr>
          </a:p>
          <a:p>
            <a:r>
              <a:rPr lang="en-US" sz="2400" dirty="0">
                <a:solidFill>
                  <a:schemeClr val="accent1"/>
                </a:solidFill>
                <a:latin typeface="Source Sans Pro" panose="020B0503030403020204"/>
              </a:rPr>
              <a:t>   </a:t>
            </a:r>
            <a:r>
              <a:rPr lang="en-US" sz="2400" dirty="0" err="1">
                <a:solidFill>
                  <a:schemeClr val="accent1"/>
                </a:solidFill>
                <a:latin typeface="Source Sans Pro" panose="020B0503030403020204"/>
              </a:rPr>
              <a:t>sw</a:t>
            </a:r>
            <a:r>
              <a:rPr lang="en-US" sz="2400" dirty="0">
                <a:solidFill>
                  <a:schemeClr val="accent1"/>
                </a:solidFill>
                <a:latin typeface="Source Sans Pro" panose="020B0503030403020204"/>
              </a:rPr>
              <a:t>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t>
            </a:r>
            <a:r>
              <a:rPr lang="en-US" dirty="0" smtClean="0">
                <a:solidFill>
                  <a:schemeClr val="accent1"/>
                </a:solidFill>
                <a:latin typeface="Source Sans Pro" panose="020B0503030403020204"/>
              </a:rPr>
              <a:t>-4</a:t>
            </a:r>
            <a:r>
              <a:rPr lang="en-US" sz="2400" dirty="0" smtClean="0">
                <a:solidFill>
                  <a:schemeClr val="accent1"/>
                </a:solidFill>
                <a:latin typeface="Source Sans Pro" panose="020B0503030403020204"/>
              </a:rPr>
              <a:t>(x2)</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13997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46" grpId="0"/>
      <p:bldP spid="47" grpId="0"/>
      <p:bldP spid="48" grpId="0"/>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52</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smtClean="0"/>
              <a:t>Pros of Argument Passing Convention</a:t>
            </a:r>
            <a:endParaRPr lang="en-US" sz="3800" dirty="0"/>
          </a:p>
        </p:txBody>
      </p:sp>
      <p:sp>
        <p:nvSpPr>
          <p:cNvPr id="6" name="Content Placeholder 2"/>
          <p:cNvSpPr>
            <a:spLocks noGrp="1"/>
          </p:cNvSpPr>
          <p:nvPr>
            <p:ph idx="1"/>
          </p:nvPr>
        </p:nvSpPr>
        <p:spPr>
          <a:xfrm>
            <a:off x="228599" y="838200"/>
            <a:ext cx="9175955" cy="6019800"/>
          </a:xfrm>
        </p:spPr>
        <p:txBody>
          <a:bodyPr>
            <a:normAutofit/>
          </a:bodyPr>
          <a:lstStyle/>
          <a:p>
            <a:pPr marL="457200" indent="-457200">
              <a:buFont typeface="Arial" charset="0"/>
              <a:buChar char="•"/>
            </a:pPr>
            <a:r>
              <a:rPr lang="en-US" sz="2400" dirty="0" smtClean="0"/>
              <a:t>Consistent </a:t>
            </a:r>
            <a:r>
              <a:rPr lang="en-US" sz="2400" dirty="0"/>
              <a:t>way of passing </a:t>
            </a:r>
            <a:r>
              <a:rPr lang="en-US" sz="2400" dirty="0" smtClean="0"/>
              <a:t>arguments to and from subroutines</a:t>
            </a:r>
          </a:p>
          <a:p>
            <a:pPr marL="457200" indent="-457200">
              <a:buFont typeface="Arial" charset="0"/>
              <a:buChar char="•"/>
            </a:pPr>
            <a:r>
              <a:rPr lang="en-US" sz="2400" dirty="0" smtClean="0"/>
              <a:t>Creates single location for all arguments</a:t>
            </a:r>
          </a:p>
          <a:p>
            <a:pPr marL="1200150" lvl="1" indent="-457200">
              <a:buFont typeface="Arial" charset="0"/>
              <a:buChar char="•"/>
            </a:pPr>
            <a:r>
              <a:rPr lang="en-US" sz="2000" dirty="0" smtClean="0"/>
              <a:t>Caller makes room for a0-a7 on stack</a:t>
            </a:r>
          </a:p>
          <a:p>
            <a:pPr marL="1200150" lvl="1" indent="-457200">
              <a:buFont typeface="Arial" charset="0"/>
              <a:buChar char="•"/>
            </a:pPr>
            <a:r>
              <a:rPr lang="en-US" sz="2000" dirty="0" err="1" smtClean="0"/>
              <a:t>Callee</a:t>
            </a:r>
            <a:r>
              <a:rPr lang="en-US" sz="2000" dirty="0" smtClean="0"/>
              <a:t> must copy values from a0-a7 to stack</a:t>
            </a:r>
          </a:p>
          <a:p>
            <a:pPr lvl="1" indent="0">
              <a:buNone/>
            </a:pPr>
            <a:r>
              <a:rPr lang="en-US" sz="2000" dirty="0">
                <a:sym typeface="Wingdings"/>
              </a:rPr>
              <a:t> </a:t>
            </a:r>
            <a:r>
              <a:rPr lang="en-US" sz="2000" dirty="0" smtClean="0">
                <a:sym typeface="Wingdings"/>
              </a:rPr>
              <a:t>     </a:t>
            </a:r>
            <a:r>
              <a:rPr lang="en-US" sz="2000" dirty="0" err="1" smtClean="0"/>
              <a:t>callee</a:t>
            </a:r>
            <a:r>
              <a:rPr lang="en-US" sz="2000" dirty="0" smtClean="0"/>
              <a:t> may treat all </a:t>
            </a:r>
            <a:r>
              <a:rPr lang="en-US" sz="2000" dirty="0" err="1" smtClean="0"/>
              <a:t>args</a:t>
            </a:r>
            <a:r>
              <a:rPr lang="en-US" sz="2000" dirty="0" smtClean="0"/>
              <a:t> as an array in memory</a:t>
            </a:r>
          </a:p>
          <a:p>
            <a:pPr marL="1200150" lvl="1" indent="-457200"/>
            <a:r>
              <a:rPr lang="en-US" sz="2000" dirty="0" smtClean="0"/>
              <a:t>Particularly helpful for functions w/ variable length inputs: </a:t>
            </a:r>
            <a:r>
              <a:rPr lang="en-US" sz="1800" dirty="0" err="1" smtClean="0">
                <a:solidFill>
                  <a:schemeClr val="accent1"/>
                </a:solidFill>
                <a:latin typeface="Apple Braille" charset="0"/>
                <a:ea typeface="Apple Braille" charset="0"/>
                <a:cs typeface="Apple Braille" charset="0"/>
              </a:rPr>
              <a:t>printf</a:t>
            </a:r>
            <a:r>
              <a:rPr lang="en-US" sz="1800" dirty="0" smtClean="0">
                <a:solidFill>
                  <a:schemeClr val="accent1"/>
                </a:solidFill>
                <a:latin typeface="Apple Braille" charset="0"/>
                <a:ea typeface="Apple Braille" charset="0"/>
                <a:cs typeface="Apple Braille" charset="0"/>
              </a:rPr>
              <a:t>(“Scores: </a:t>
            </a:r>
            <a:r>
              <a:rPr lang="en-US" sz="1800" dirty="0">
                <a:solidFill>
                  <a:schemeClr val="accent1"/>
                </a:solidFill>
                <a:latin typeface="Apple Braille" charset="0"/>
                <a:ea typeface="Apple Braille" charset="0"/>
                <a:cs typeface="Apple Braille" charset="0"/>
              </a:rPr>
              <a:t>%d %d %d\n”, 1, </a:t>
            </a:r>
            <a:r>
              <a:rPr lang="en-US" sz="1800" dirty="0" smtClean="0">
                <a:solidFill>
                  <a:schemeClr val="accent1"/>
                </a:solidFill>
                <a:latin typeface="Apple Braille" charset="0"/>
                <a:ea typeface="Apple Braille" charset="0"/>
                <a:cs typeface="Apple Braille" charset="0"/>
              </a:rPr>
              <a:t>2, 3);</a:t>
            </a:r>
          </a:p>
          <a:p>
            <a:pPr marL="457200" indent="-457200">
              <a:buFont typeface="Arial" charset="0"/>
              <a:buChar char="•"/>
            </a:pPr>
            <a:r>
              <a:rPr lang="en-US" sz="2400" dirty="0" smtClean="0"/>
              <a:t>Aside: not a bad place to store inputs if </a:t>
            </a:r>
            <a:r>
              <a:rPr lang="en-US" sz="2400" dirty="0" err="1" smtClean="0"/>
              <a:t>callee</a:t>
            </a:r>
            <a:r>
              <a:rPr lang="en-US" sz="2400" dirty="0" smtClean="0"/>
              <a:t> needs to call a function (your input cannot stay in $a0 if you need to call another function!)</a:t>
            </a:r>
          </a:p>
          <a:p>
            <a:endParaRPr lang="en-US" sz="2800" dirty="0"/>
          </a:p>
        </p:txBody>
      </p:sp>
    </p:spTree>
    <p:extLst>
      <p:ext uri="{BB962C8B-B14F-4D97-AF65-F5344CB8AC3E}">
        <p14:creationId xmlns:p14="http://schemas.microsoft.com/office/powerpoint/2010/main" val="2762205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
        <p:nvSpPr>
          <p:cNvPr id="6" name="Content Placeholder 2"/>
          <p:cNvSpPr>
            <a:spLocks noGrp="1"/>
          </p:cNvSpPr>
          <p:nvPr>
            <p:ph idx="1"/>
          </p:nvPr>
        </p:nvSpPr>
        <p:spPr>
          <a:xfrm>
            <a:off x="108155" y="838200"/>
            <a:ext cx="9124335" cy="5638800"/>
          </a:xfrm>
        </p:spPr>
        <p:txBody>
          <a:bodyPr>
            <a:normAutofit fontScale="92500"/>
          </a:bodyPr>
          <a:lstStyle/>
          <a:p>
            <a:pPr marL="0" lvl="1" indent="0">
              <a:buClrTx/>
              <a:buNone/>
            </a:pPr>
            <a:r>
              <a:rPr lang="en-US" dirty="0" smtClean="0"/>
              <a:t>Which is a true statement about the arguments to the function </a:t>
            </a:r>
          </a:p>
          <a:p>
            <a:pPr marL="0" lvl="1" indent="0">
              <a:buClrTx/>
              <a:buNone/>
            </a:pPr>
            <a:r>
              <a:rPr lang="en-US" sz="2400" dirty="0" smtClean="0">
                <a:latin typeface="Courier New" pitchFamily="49" charset="0"/>
              </a:rPr>
              <a:t>void </a:t>
            </a:r>
            <a:r>
              <a:rPr lang="en-US" sz="2400" dirty="0">
                <a:latin typeface="Courier New" pitchFamily="49" charset="0"/>
              </a:rPr>
              <a:t>sub(int a, int b, int c, int d, </a:t>
            </a:r>
            <a:r>
              <a:rPr lang="en-US" sz="2400" dirty="0" err="1">
                <a:latin typeface="Courier New" pitchFamily="49" charset="0"/>
              </a:rPr>
              <a:t>int</a:t>
            </a:r>
            <a:r>
              <a:rPr lang="en-US" sz="2400" dirty="0">
                <a:latin typeface="Courier New" pitchFamily="49" charset="0"/>
              </a:rPr>
              <a:t> </a:t>
            </a:r>
            <a:r>
              <a:rPr lang="en-US" sz="2400" dirty="0" smtClean="0">
                <a:latin typeface="Courier New" pitchFamily="49" charset="0"/>
              </a:rPr>
              <a:t>e, </a:t>
            </a:r>
            <a:r>
              <a:rPr lang="en-US" sz="2400" dirty="0" err="1" smtClean="0">
                <a:latin typeface="Courier New" pitchFamily="49" charset="0"/>
              </a:rPr>
              <a:t>int</a:t>
            </a:r>
            <a:r>
              <a:rPr lang="en-US" sz="2400" dirty="0" smtClean="0">
                <a:latin typeface="Courier New" pitchFamily="49" charset="0"/>
              </a:rPr>
              <a:t> f, </a:t>
            </a:r>
            <a:r>
              <a:rPr lang="en-US" sz="2400" dirty="0" err="1" smtClean="0">
                <a:latin typeface="Courier New" pitchFamily="49" charset="0"/>
              </a:rPr>
              <a:t>int</a:t>
            </a:r>
            <a:r>
              <a:rPr lang="en-US" sz="2400" dirty="0" smtClean="0">
                <a:latin typeface="Courier New" pitchFamily="49" charset="0"/>
              </a:rPr>
              <a:t> g, </a:t>
            </a:r>
            <a:r>
              <a:rPr lang="en-US" sz="2400" dirty="0" err="1" smtClean="0">
                <a:latin typeface="Courier New" pitchFamily="49" charset="0"/>
              </a:rPr>
              <a:t>int</a:t>
            </a:r>
            <a:r>
              <a:rPr lang="en-US" sz="2400" dirty="0" smtClean="0">
                <a:latin typeface="Courier New" pitchFamily="49" charset="0"/>
              </a:rPr>
              <a:t> h, </a:t>
            </a:r>
            <a:r>
              <a:rPr lang="en-US" sz="2400" dirty="0" err="1" smtClean="0">
                <a:latin typeface="Courier New" pitchFamily="49" charset="0"/>
              </a:rPr>
              <a:t>int</a:t>
            </a:r>
            <a:r>
              <a:rPr lang="en-US" sz="2400" dirty="0" smtClean="0">
                <a:latin typeface="Courier New" pitchFamily="49" charset="0"/>
              </a:rPr>
              <a:t> i);</a:t>
            </a:r>
            <a:endParaRPr lang="en-US" sz="2400" dirty="0">
              <a:latin typeface="Courier New" pitchFamily="49" charset="0"/>
            </a:endParaRPr>
          </a:p>
          <a:p>
            <a:endParaRPr lang="en-US" dirty="0" smtClean="0"/>
          </a:p>
          <a:p>
            <a:pPr marL="514350" indent="-514350">
              <a:buFont typeface="+mj-lt"/>
              <a:buAutoNum type="alphaUcPeriod"/>
            </a:pPr>
            <a:r>
              <a:rPr lang="en-US" dirty="0" smtClean="0"/>
              <a:t>Arguments </a:t>
            </a:r>
            <a:r>
              <a:rPr lang="en-US" dirty="0" smtClean="0">
                <a:latin typeface="Consolas" charset="0"/>
                <a:ea typeface="Consolas" charset="0"/>
                <a:cs typeface="Consolas" charset="0"/>
              </a:rPr>
              <a:t>a-i</a:t>
            </a:r>
            <a:r>
              <a:rPr lang="en-US" dirty="0" smtClean="0"/>
              <a:t> are all passed in registers.</a:t>
            </a:r>
          </a:p>
          <a:p>
            <a:pPr marL="514350" indent="-514350">
              <a:buFont typeface="+mj-lt"/>
              <a:buAutoNum type="alphaUcPeriod"/>
            </a:pPr>
            <a:r>
              <a:rPr lang="en-US" dirty="0" smtClean="0"/>
              <a:t>Arguments </a:t>
            </a:r>
            <a:r>
              <a:rPr lang="en-US" dirty="0" smtClean="0">
                <a:latin typeface="Consolas" charset="0"/>
                <a:ea typeface="Consolas" charset="0"/>
                <a:cs typeface="Consolas" charset="0"/>
              </a:rPr>
              <a:t>a-i</a:t>
            </a:r>
            <a:r>
              <a:rPr lang="en-US" dirty="0" smtClean="0"/>
              <a:t> </a:t>
            </a:r>
            <a:r>
              <a:rPr lang="en-US" dirty="0"/>
              <a:t>are </a:t>
            </a:r>
            <a:r>
              <a:rPr lang="en-US" dirty="0" smtClean="0"/>
              <a:t>all stored on the stack.</a:t>
            </a:r>
            <a:r>
              <a:rPr lang="en-US" dirty="0" smtClean="0">
                <a:latin typeface="Consolas" charset="0"/>
                <a:ea typeface="Consolas" charset="0"/>
                <a:cs typeface="Consolas" charset="0"/>
              </a:rPr>
              <a:t> </a:t>
            </a:r>
            <a:endParaRPr lang="en-US" dirty="0" smtClean="0"/>
          </a:p>
          <a:p>
            <a:pPr marL="514350" indent="-514350">
              <a:buFont typeface="+mj-lt"/>
              <a:buAutoNum type="alphaUcPeriod"/>
            </a:pPr>
            <a:r>
              <a:rPr lang="en-US" dirty="0" smtClean="0"/>
              <a:t>Only i is stored on the stack,                  but space is allocated for all 9 arguments.</a:t>
            </a:r>
          </a:p>
          <a:p>
            <a:pPr marL="514350" indent="-514350">
              <a:buFont typeface="+mj-lt"/>
              <a:buAutoNum type="alphaUcPeriod"/>
            </a:pPr>
            <a:r>
              <a:rPr lang="en-US" dirty="0" smtClean="0"/>
              <a:t>Only a-h are stored on the stack,           but space is allocated for all 9 arguments.</a:t>
            </a:r>
          </a:p>
        </p:txBody>
      </p:sp>
      <p:sp>
        <p:nvSpPr>
          <p:cNvPr id="7" name="Rectangle 6"/>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71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
        <p:nvSpPr>
          <p:cNvPr id="7" name="Rectangle 6"/>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108155" y="838200"/>
            <a:ext cx="9124335" cy="5638800"/>
          </a:xfrm>
        </p:spPr>
        <p:txBody>
          <a:bodyPr>
            <a:normAutofit fontScale="92500"/>
          </a:bodyPr>
          <a:lstStyle/>
          <a:p>
            <a:pPr marL="0" lvl="1" indent="0">
              <a:buClrTx/>
              <a:buNone/>
            </a:pPr>
            <a:r>
              <a:rPr lang="en-US" dirty="0" smtClean="0"/>
              <a:t>Which is a true statement about the arguments to the function </a:t>
            </a:r>
          </a:p>
          <a:p>
            <a:pPr marL="0" lvl="1" indent="0">
              <a:buClrTx/>
              <a:buNone/>
            </a:pPr>
            <a:r>
              <a:rPr lang="en-US" sz="2400" dirty="0" smtClean="0">
                <a:latin typeface="Courier New" pitchFamily="49" charset="0"/>
              </a:rPr>
              <a:t>void </a:t>
            </a:r>
            <a:r>
              <a:rPr lang="en-US" sz="2400" dirty="0">
                <a:latin typeface="Courier New" pitchFamily="49" charset="0"/>
              </a:rPr>
              <a:t>sub(int a, int b, int c, int d, </a:t>
            </a:r>
            <a:r>
              <a:rPr lang="en-US" sz="2400" dirty="0" err="1">
                <a:latin typeface="Courier New" pitchFamily="49" charset="0"/>
              </a:rPr>
              <a:t>int</a:t>
            </a:r>
            <a:r>
              <a:rPr lang="en-US" sz="2400" dirty="0">
                <a:latin typeface="Courier New" pitchFamily="49" charset="0"/>
              </a:rPr>
              <a:t> </a:t>
            </a:r>
            <a:r>
              <a:rPr lang="en-US" sz="2400" dirty="0" smtClean="0">
                <a:latin typeface="Courier New" pitchFamily="49" charset="0"/>
              </a:rPr>
              <a:t>e, </a:t>
            </a:r>
            <a:r>
              <a:rPr lang="en-US" sz="2400" dirty="0" err="1" smtClean="0">
                <a:latin typeface="Courier New" pitchFamily="49" charset="0"/>
              </a:rPr>
              <a:t>int</a:t>
            </a:r>
            <a:r>
              <a:rPr lang="en-US" sz="2400" dirty="0" smtClean="0">
                <a:latin typeface="Courier New" pitchFamily="49" charset="0"/>
              </a:rPr>
              <a:t> f, </a:t>
            </a:r>
            <a:r>
              <a:rPr lang="en-US" sz="2400" dirty="0" err="1" smtClean="0">
                <a:latin typeface="Courier New" pitchFamily="49" charset="0"/>
              </a:rPr>
              <a:t>int</a:t>
            </a:r>
            <a:r>
              <a:rPr lang="en-US" sz="2400" dirty="0" smtClean="0">
                <a:latin typeface="Courier New" pitchFamily="49" charset="0"/>
              </a:rPr>
              <a:t> g, </a:t>
            </a:r>
            <a:r>
              <a:rPr lang="en-US" sz="2400" dirty="0" err="1" smtClean="0">
                <a:latin typeface="Courier New" pitchFamily="49" charset="0"/>
              </a:rPr>
              <a:t>int</a:t>
            </a:r>
            <a:r>
              <a:rPr lang="en-US" sz="2400" dirty="0" smtClean="0">
                <a:latin typeface="Courier New" pitchFamily="49" charset="0"/>
              </a:rPr>
              <a:t> h, </a:t>
            </a:r>
            <a:r>
              <a:rPr lang="en-US" sz="2400" dirty="0" err="1" smtClean="0">
                <a:latin typeface="Courier New" pitchFamily="49" charset="0"/>
              </a:rPr>
              <a:t>int</a:t>
            </a:r>
            <a:r>
              <a:rPr lang="en-US" sz="2400" dirty="0" smtClean="0">
                <a:latin typeface="Courier New" pitchFamily="49" charset="0"/>
              </a:rPr>
              <a:t> i);</a:t>
            </a:r>
            <a:endParaRPr lang="en-US" sz="2400" dirty="0">
              <a:latin typeface="Courier New" pitchFamily="49" charset="0"/>
            </a:endParaRPr>
          </a:p>
          <a:p>
            <a:endParaRPr lang="en-US" dirty="0" smtClean="0"/>
          </a:p>
          <a:p>
            <a:pPr marL="514350" indent="-514350">
              <a:buFont typeface="+mj-lt"/>
              <a:buAutoNum type="alphaUcPeriod"/>
            </a:pPr>
            <a:r>
              <a:rPr lang="en-US" dirty="0" smtClean="0"/>
              <a:t>Arguments </a:t>
            </a:r>
            <a:r>
              <a:rPr lang="en-US" dirty="0" smtClean="0">
                <a:latin typeface="Consolas" charset="0"/>
                <a:ea typeface="Consolas" charset="0"/>
                <a:cs typeface="Consolas" charset="0"/>
              </a:rPr>
              <a:t>a-i</a:t>
            </a:r>
            <a:r>
              <a:rPr lang="en-US" dirty="0" smtClean="0"/>
              <a:t> are all passed in registers.</a:t>
            </a:r>
          </a:p>
          <a:p>
            <a:pPr marL="514350" indent="-514350">
              <a:buFont typeface="+mj-lt"/>
              <a:buAutoNum type="alphaUcPeriod"/>
            </a:pPr>
            <a:r>
              <a:rPr lang="en-US" dirty="0" smtClean="0"/>
              <a:t>Arguments </a:t>
            </a:r>
            <a:r>
              <a:rPr lang="en-US" dirty="0" smtClean="0">
                <a:latin typeface="Consolas" charset="0"/>
                <a:ea typeface="Consolas" charset="0"/>
                <a:cs typeface="Consolas" charset="0"/>
              </a:rPr>
              <a:t>a-i</a:t>
            </a:r>
            <a:r>
              <a:rPr lang="en-US" dirty="0" smtClean="0"/>
              <a:t> </a:t>
            </a:r>
            <a:r>
              <a:rPr lang="en-US" dirty="0"/>
              <a:t>are </a:t>
            </a:r>
            <a:r>
              <a:rPr lang="en-US" dirty="0" smtClean="0"/>
              <a:t>all stored on the stack.</a:t>
            </a:r>
            <a:r>
              <a:rPr lang="en-US" dirty="0" smtClean="0">
                <a:latin typeface="Consolas" charset="0"/>
                <a:ea typeface="Consolas" charset="0"/>
                <a:cs typeface="Consolas" charset="0"/>
              </a:rPr>
              <a:t> </a:t>
            </a:r>
            <a:endParaRPr lang="en-US" dirty="0" smtClean="0"/>
          </a:p>
          <a:p>
            <a:pPr marL="514350" indent="-514350">
              <a:buFont typeface="+mj-lt"/>
              <a:buAutoNum type="alphaUcPeriod"/>
            </a:pPr>
            <a:r>
              <a:rPr lang="en-US" dirty="0" smtClean="0"/>
              <a:t>Only i is stored on the stack,                  but space is allocated for all 9 arguments.</a:t>
            </a:r>
          </a:p>
          <a:p>
            <a:pPr marL="514350" indent="-514350">
              <a:buFont typeface="+mj-lt"/>
              <a:buAutoNum type="alphaUcPeriod"/>
            </a:pPr>
            <a:r>
              <a:rPr lang="en-US" dirty="0" smtClean="0"/>
              <a:t>Only a-h are stored on the stack,           but space is allocated for all 9 arguments.</a:t>
            </a:r>
          </a:p>
        </p:txBody>
      </p:sp>
      <p:sp>
        <p:nvSpPr>
          <p:cNvPr id="8" name="Rounded Rectangle 7"/>
          <p:cNvSpPr/>
          <p:nvPr/>
        </p:nvSpPr>
        <p:spPr>
          <a:xfrm>
            <a:off x="145026" y="4138890"/>
            <a:ext cx="8770374" cy="9906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0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55</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Frame </a:t>
            </a:r>
            <a:r>
              <a:rPr lang="en-US" dirty="0"/>
              <a:t>Layout </a:t>
            </a:r>
            <a:r>
              <a:rPr lang="en-US" dirty="0" smtClean="0"/>
              <a:t>&amp; the Frame Pointer</a:t>
            </a:r>
            <a:endParaRPr lang="en-US" dirty="0"/>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a:extLst/>
        </p:spPr>
        <p:txBody>
          <a:bodyPr wrap="none" anchor="ctr"/>
          <a:lstStyle/>
          <a:p>
            <a:endParaRPr lang="en-US">
              <a:solidFill>
                <a:schemeClr val="tx2"/>
              </a:solidFill>
            </a:endParaRPr>
          </a:p>
        </p:txBody>
      </p:sp>
      <p:sp>
        <p:nvSpPr>
          <p:cNvPr id="13" name="Text Box 16"/>
          <p:cNvSpPr txBox="1">
            <a:spLocks noChangeArrowheads="1"/>
          </p:cNvSpPr>
          <p:nvPr/>
        </p:nvSpPr>
        <p:spPr bwMode="auto">
          <a:xfrm>
            <a:off x="3331101" y="4625876"/>
            <a:ext cx="2953244"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a:t>
            </a:r>
            <a:r>
              <a:rPr lang="en-US" sz="2400" dirty="0" smtClean="0">
                <a:solidFill>
                  <a:schemeClr val="tx2"/>
                </a:solidFill>
                <a:latin typeface="Tahoma" pitchFamily="34" charset="0"/>
              </a:rPr>
              <a:t> pink(0,1,2,3,4,5</a:t>
            </a:r>
            <a:r>
              <a:rPr lang="en-US" sz="2400" dirty="0">
                <a:solidFill>
                  <a:schemeClr val="tx2"/>
                </a:solidFill>
                <a:latin typeface="Tahoma" pitchFamily="34" charset="0"/>
              </a:rPr>
              <a:t>);</a:t>
            </a:r>
          </a:p>
          <a:p>
            <a:r>
              <a:rPr lang="en-US" sz="2400" dirty="0" smtClean="0">
                <a:solidFill>
                  <a:schemeClr val="tx2"/>
                </a:solidFill>
                <a:latin typeface="Tahoma" pitchFamily="34" charset="0"/>
              </a:rPr>
              <a:t>}</a:t>
            </a: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Ret </a:t>
            </a:r>
            <a:r>
              <a:rPr lang="en-US" sz="2200" dirty="0" err="1" smtClean="0">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5"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sp>
        <p:nvSpPr>
          <p:cNvPr id="16" name="Rectangle 14"/>
          <p:cNvSpPr>
            <a:spLocks noChangeArrowheads="1"/>
          </p:cNvSpPr>
          <p:nvPr/>
        </p:nvSpPr>
        <p:spPr bwMode="auto">
          <a:xfrm>
            <a:off x="764321" y="1388549"/>
            <a:ext cx="2057400" cy="347102"/>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tx2"/>
              </a:solidFill>
            </a:endParaRPr>
          </a:p>
        </p:txBody>
      </p:sp>
      <p:sp>
        <p:nvSpPr>
          <p:cNvPr id="17" name="TextBox 16"/>
          <p:cNvSpPr txBox="1"/>
          <p:nvPr/>
        </p:nvSpPr>
        <p:spPr>
          <a:xfrm>
            <a:off x="617211" y="967051"/>
            <a:ext cx="2344993" cy="430887"/>
          </a:xfrm>
          <a:prstGeom prst="rect">
            <a:avLst/>
          </a:prstGeom>
          <a:noFill/>
        </p:spPr>
        <p:txBody>
          <a:bodyPr wrap="square" rtlCol="0">
            <a:spAutoFit/>
          </a:bodyPr>
          <a:lstStyle/>
          <a:p>
            <a:pPr algn="ctr"/>
            <a:r>
              <a:rPr lang="en-US" sz="2200" i="1" dirty="0" smtClean="0">
                <a:solidFill>
                  <a:schemeClr val="accent1"/>
                </a:solidFill>
              </a:rPr>
              <a:t>blue’s stack frame</a:t>
            </a:r>
            <a:endParaRPr lang="en-US" sz="2200" i="1" dirty="0">
              <a:solidFill>
                <a:schemeClr val="accent1"/>
              </a:solidFill>
            </a:endParaRPr>
          </a:p>
        </p:txBody>
      </p:sp>
      <p:sp>
        <p:nvSpPr>
          <p:cNvPr id="18" name="Text Box 6"/>
          <p:cNvSpPr txBox="1">
            <a:spLocks noChangeArrowheads="1"/>
          </p:cNvSpPr>
          <p:nvPr/>
        </p:nvSpPr>
        <p:spPr bwMode="auto">
          <a:xfrm>
            <a:off x="152400" y="9714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tx2"/>
                </a:solidFill>
                <a:latin typeface="Arial" charset="0"/>
              </a:rPr>
              <a:t>sp</a:t>
            </a:r>
            <a:r>
              <a:rPr lang="en-US" sz="2000" dirty="0" smtClean="0">
                <a:solidFill>
                  <a:schemeClr val="tx2"/>
                </a:solidFill>
                <a:latin typeface="Arial" charset="0"/>
                <a:sym typeface="Wingdings"/>
              </a:rPr>
              <a:t></a:t>
            </a:r>
            <a:endParaRPr lang="en-US" sz="2000" dirty="0">
              <a:solidFill>
                <a:schemeClr val="tx2"/>
              </a:solidFill>
              <a:latin typeface="Arial" charset="0"/>
            </a:endParaRPr>
          </a:p>
        </p:txBody>
      </p:sp>
    </p:spTree>
    <p:extLst>
      <p:ext uri="{BB962C8B-B14F-4D97-AF65-F5344CB8AC3E}">
        <p14:creationId xmlns:p14="http://schemas.microsoft.com/office/powerpoint/2010/main" val="8805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56</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Frame </a:t>
            </a:r>
            <a:r>
              <a:rPr lang="en-US" dirty="0"/>
              <a:t>Layout </a:t>
            </a:r>
            <a:r>
              <a:rPr lang="en-US" dirty="0" smtClean="0"/>
              <a:t>&amp; the Frame Pointer</a:t>
            </a:r>
            <a:endParaRPr lang="en-US" dirty="0"/>
          </a:p>
        </p:txBody>
      </p:sp>
      <p:sp>
        <p:nvSpPr>
          <p:cNvPr id="6" name="Rectangle 7"/>
          <p:cNvSpPr>
            <a:spLocks noChangeArrowheads="1"/>
          </p:cNvSpPr>
          <p:nvPr/>
        </p:nvSpPr>
        <p:spPr bwMode="auto">
          <a:xfrm>
            <a:off x="761008" y="838200"/>
            <a:ext cx="2057400" cy="5562600"/>
          </a:xfrm>
          <a:prstGeom prst="rect">
            <a:avLst/>
          </a:prstGeom>
          <a:noFill/>
          <a:ln w="9525">
            <a:solidFill>
              <a:schemeClr val="tx2"/>
            </a:solidFill>
            <a:miter lim="800000"/>
            <a:headEnd/>
            <a:tailEnd/>
          </a:ln>
          <a:effectLst/>
          <a:extLst/>
        </p:spPr>
        <p:txBody>
          <a:bodyPr wrap="none" anchor="ctr"/>
          <a:lstStyle/>
          <a:p>
            <a:endParaRPr lang="en-US">
              <a:solidFill>
                <a:schemeClr val="tx2"/>
              </a:solidFill>
            </a:endParaRPr>
          </a:p>
        </p:txBody>
      </p:sp>
      <p:sp>
        <p:nvSpPr>
          <p:cNvPr id="7" name="Rectangle 8"/>
          <p:cNvSpPr>
            <a:spLocks noChangeArrowheads="1"/>
          </p:cNvSpPr>
          <p:nvPr/>
        </p:nvSpPr>
        <p:spPr bwMode="auto">
          <a:xfrm>
            <a:off x="761008" y="2133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a4</a:t>
            </a:r>
            <a:endParaRPr lang="en-US" sz="2200" dirty="0">
              <a:solidFill>
                <a:schemeClr val="tx2"/>
              </a:solidFill>
              <a:latin typeface="Source Sans Pro" panose="020B0503030403020204"/>
            </a:endParaRPr>
          </a:p>
        </p:txBody>
      </p:sp>
      <p:sp>
        <p:nvSpPr>
          <p:cNvPr id="8" name="Rectangle 9"/>
          <p:cNvSpPr>
            <a:spLocks noChangeArrowheads="1"/>
          </p:cNvSpPr>
          <p:nvPr/>
        </p:nvSpPr>
        <p:spPr bwMode="auto">
          <a:xfrm>
            <a:off x="761008" y="2514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a3</a:t>
            </a:r>
            <a:endParaRPr lang="en-US" sz="2200" dirty="0">
              <a:solidFill>
                <a:schemeClr val="tx2"/>
              </a:solidFill>
              <a:latin typeface="Source Sans Pro" panose="020B0503030403020204"/>
            </a:endParaRPr>
          </a:p>
        </p:txBody>
      </p:sp>
      <p:sp>
        <p:nvSpPr>
          <p:cNvPr id="9" name="Rectangle 10"/>
          <p:cNvSpPr>
            <a:spLocks noChangeArrowheads="1"/>
          </p:cNvSpPr>
          <p:nvPr/>
        </p:nvSpPr>
        <p:spPr bwMode="auto">
          <a:xfrm>
            <a:off x="761008" y="2895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a2</a:t>
            </a:r>
            <a:endParaRPr lang="en-US" sz="2200" dirty="0">
              <a:solidFill>
                <a:schemeClr val="tx2"/>
              </a:solidFill>
              <a:latin typeface="Source Sans Pro" panose="020B0503030403020204"/>
            </a:endParaRPr>
          </a:p>
        </p:txBody>
      </p:sp>
      <p:sp>
        <p:nvSpPr>
          <p:cNvPr id="10" name="Rectangle 11"/>
          <p:cNvSpPr>
            <a:spLocks noChangeArrowheads="1"/>
          </p:cNvSpPr>
          <p:nvPr/>
        </p:nvSpPr>
        <p:spPr bwMode="auto">
          <a:xfrm>
            <a:off x="761008" y="3276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a1</a:t>
            </a:r>
            <a:endParaRPr lang="en-US" sz="2200" dirty="0">
              <a:solidFill>
                <a:schemeClr val="tx2"/>
              </a:solidFill>
              <a:latin typeface="Source Sans Pro" panose="020B0503030403020204"/>
            </a:endParaRPr>
          </a:p>
        </p:txBody>
      </p:sp>
      <p:sp>
        <p:nvSpPr>
          <p:cNvPr id="11" name="Rectangle 12"/>
          <p:cNvSpPr>
            <a:spLocks noChangeArrowheads="1"/>
          </p:cNvSpPr>
          <p:nvPr/>
        </p:nvSpPr>
        <p:spPr bwMode="auto">
          <a:xfrm>
            <a:off x="761008" y="3657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a0</a:t>
            </a:r>
            <a:endParaRPr lang="en-US" sz="2200" dirty="0">
              <a:solidFill>
                <a:schemeClr val="tx2"/>
              </a:solidFill>
              <a:latin typeface="Source Sans Pro" panose="020B0503030403020204"/>
            </a:endParaRPr>
          </a:p>
        </p:txBody>
      </p:sp>
      <p:sp>
        <p:nvSpPr>
          <p:cNvPr id="12" name="Rectangle 13"/>
          <p:cNvSpPr>
            <a:spLocks noChangeArrowheads="1"/>
          </p:cNvSpPr>
          <p:nvPr/>
        </p:nvSpPr>
        <p:spPr bwMode="auto">
          <a:xfrm>
            <a:off x="761008" y="1752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space for </a:t>
            </a:r>
            <a:r>
              <a:rPr lang="en-US" sz="2200" dirty="0" smtClean="0">
                <a:solidFill>
                  <a:schemeClr val="tx2"/>
                </a:solidFill>
                <a:latin typeface="Source Sans Pro" panose="020B0503030403020204"/>
              </a:rPr>
              <a:t>a5</a:t>
            </a:r>
            <a:endParaRPr lang="en-US" sz="2200" dirty="0">
              <a:solidFill>
                <a:schemeClr val="tx2"/>
              </a:solidFill>
              <a:latin typeface="Source Sans Pro" panose="020B0503030403020204"/>
            </a:endParaRPr>
          </a:p>
        </p:txBody>
      </p:sp>
      <p:sp>
        <p:nvSpPr>
          <p:cNvPr id="14" name="Rectangle 13"/>
          <p:cNvSpPr>
            <a:spLocks noChangeArrowheads="1"/>
          </p:cNvSpPr>
          <p:nvPr/>
        </p:nvSpPr>
        <p:spPr bwMode="auto">
          <a:xfrm>
            <a:off x="761008" y="13716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Ret </a:t>
            </a:r>
            <a:r>
              <a:rPr lang="en-US" sz="2200" dirty="0" err="1" smtClean="0">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16" name="Rectangle 14"/>
          <p:cNvSpPr>
            <a:spLocks noChangeArrowheads="1"/>
          </p:cNvSpPr>
          <p:nvPr/>
        </p:nvSpPr>
        <p:spPr bwMode="auto">
          <a:xfrm>
            <a:off x="764321" y="1388549"/>
            <a:ext cx="2057400" cy="34494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tx2"/>
              </a:solidFill>
            </a:endParaRPr>
          </a:p>
        </p:txBody>
      </p:sp>
      <p:sp>
        <p:nvSpPr>
          <p:cNvPr id="19" name="Rectangle 14"/>
          <p:cNvSpPr>
            <a:spLocks noChangeArrowheads="1"/>
          </p:cNvSpPr>
          <p:nvPr/>
        </p:nvSpPr>
        <p:spPr bwMode="auto">
          <a:xfrm>
            <a:off x="761008" y="4038600"/>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p</a:t>
            </a:r>
            <a:r>
              <a:rPr lang="en-US" sz="2200" dirty="0" smtClean="0">
                <a:solidFill>
                  <a:schemeClr val="tx2"/>
                </a:solidFill>
                <a:latin typeface="Source Sans Pro" panose="020B0503030403020204"/>
              </a:rPr>
              <a:t>ink’s Ret </a:t>
            </a:r>
            <a:r>
              <a:rPr lang="en-US" sz="2200" dirty="0" err="1" smtClean="0">
                <a:solidFill>
                  <a:schemeClr val="tx2"/>
                </a:solidFill>
                <a:latin typeface="Source Sans Pro" panose="020B0503030403020204"/>
              </a:rPr>
              <a:t>Addr</a:t>
            </a:r>
            <a:endParaRPr lang="en-US" sz="2200" dirty="0">
              <a:solidFill>
                <a:schemeClr val="tx2"/>
              </a:solidFill>
              <a:latin typeface="Source Sans Pro" panose="020B0503030403020204"/>
            </a:endParaRPr>
          </a:p>
        </p:txBody>
      </p:sp>
      <p:sp>
        <p:nvSpPr>
          <p:cNvPr id="20" name="Text Box 6"/>
          <p:cNvSpPr txBox="1">
            <a:spLocks noChangeArrowheads="1"/>
          </p:cNvSpPr>
          <p:nvPr/>
        </p:nvSpPr>
        <p:spPr bwMode="auto">
          <a:xfrm>
            <a:off x="117208" y="571476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rgbClr val="FF2F92"/>
                </a:solidFill>
                <a:latin typeface="Arial" charset="0"/>
              </a:rPr>
              <a:t>sp</a:t>
            </a:r>
            <a:r>
              <a:rPr lang="en-US" sz="2000" dirty="0" smtClean="0">
                <a:solidFill>
                  <a:srgbClr val="FF2F92"/>
                </a:solidFill>
                <a:latin typeface="Arial" charset="0"/>
                <a:sym typeface="Wingdings"/>
              </a:rPr>
              <a:t></a:t>
            </a:r>
            <a:endParaRPr lang="en-US" sz="2000" dirty="0">
              <a:solidFill>
                <a:srgbClr val="FF2F92"/>
              </a:solidFill>
              <a:latin typeface="Arial" charset="0"/>
            </a:endParaRPr>
          </a:p>
        </p:txBody>
      </p:sp>
      <p:cxnSp>
        <p:nvCxnSpPr>
          <p:cNvPr id="21" name="Straight Arrow Connector 20"/>
          <p:cNvCxnSpPr/>
          <p:nvPr/>
        </p:nvCxnSpPr>
        <p:spPr>
          <a:xfrm>
            <a:off x="451825" y="4267440"/>
            <a:ext cx="0" cy="1542870"/>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tangle 14"/>
          <p:cNvSpPr>
            <a:spLocks noChangeArrowheads="1"/>
          </p:cNvSpPr>
          <p:nvPr/>
        </p:nvSpPr>
        <p:spPr bwMode="auto">
          <a:xfrm>
            <a:off x="756039" y="1769549"/>
            <a:ext cx="2057400" cy="4192921"/>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23" name="Text Box 6"/>
          <p:cNvSpPr txBox="1">
            <a:spLocks noChangeArrowheads="1"/>
          </p:cNvSpPr>
          <p:nvPr/>
        </p:nvSpPr>
        <p:spPr bwMode="auto">
          <a:xfrm>
            <a:off x="0" y="1781187"/>
            <a:ext cx="8382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solidFill>
                  <a:srgbClr val="FF2F92"/>
                </a:solidFill>
                <a:latin typeface="Arial" charset="0"/>
                <a:sym typeface="Wingdings"/>
              </a:rPr>
              <a:t> </a:t>
            </a:r>
            <a:r>
              <a:rPr lang="en-US" sz="2400" dirty="0" err="1" smtClean="0">
                <a:solidFill>
                  <a:srgbClr val="FF2F92"/>
                </a:solidFill>
                <a:latin typeface="Arial" charset="0"/>
                <a:sym typeface="Wingdings"/>
              </a:rPr>
              <a:t>f</a:t>
            </a:r>
            <a:r>
              <a:rPr lang="en-US" sz="2400" dirty="0" err="1" smtClean="0">
                <a:solidFill>
                  <a:srgbClr val="FF2F92"/>
                </a:solidFill>
                <a:latin typeface="Arial" charset="0"/>
              </a:rPr>
              <a:t>p</a:t>
            </a:r>
            <a:r>
              <a:rPr lang="en-US" dirty="0" smtClean="0">
                <a:solidFill>
                  <a:srgbClr val="FF2F92"/>
                </a:solidFill>
                <a:latin typeface="Arial" charset="0"/>
                <a:sym typeface="Wingdings"/>
              </a:rPr>
              <a:t></a:t>
            </a:r>
            <a:endParaRPr lang="en-US" sz="2400" dirty="0">
              <a:solidFill>
                <a:srgbClr val="FF2F92"/>
              </a:solidFill>
              <a:latin typeface="Arial" charset="0"/>
            </a:endParaRPr>
          </a:p>
        </p:txBody>
      </p:sp>
      <p:sp>
        <p:nvSpPr>
          <p:cNvPr id="24" name="TextBox 23"/>
          <p:cNvSpPr txBox="1"/>
          <p:nvPr/>
        </p:nvSpPr>
        <p:spPr>
          <a:xfrm>
            <a:off x="-258133" y="2650082"/>
            <a:ext cx="1272306" cy="1107996"/>
          </a:xfrm>
          <a:prstGeom prst="rect">
            <a:avLst/>
          </a:prstGeom>
          <a:noFill/>
        </p:spPr>
        <p:txBody>
          <a:bodyPr wrap="square" rtlCol="0">
            <a:spAutoFit/>
          </a:bodyPr>
          <a:lstStyle/>
          <a:p>
            <a:pPr algn="ctr"/>
            <a:r>
              <a:rPr lang="en-US" sz="2200" i="1" dirty="0" smtClean="0">
                <a:solidFill>
                  <a:srgbClr val="FF2F92"/>
                </a:solidFill>
              </a:rPr>
              <a:t>pink’s stack frame</a:t>
            </a:r>
            <a:endParaRPr lang="en-US" sz="2200" i="1" dirty="0">
              <a:solidFill>
                <a:srgbClr val="FF2F92"/>
              </a:solidFill>
            </a:endParaRPr>
          </a:p>
        </p:txBody>
      </p:sp>
      <p:sp>
        <p:nvSpPr>
          <p:cNvPr id="25" name="Text Box 16"/>
          <p:cNvSpPr txBox="1">
            <a:spLocks noChangeArrowheads="1"/>
          </p:cNvSpPr>
          <p:nvPr/>
        </p:nvSpPr>
        <p:spPr bwMode="auto">
          <a:xfrm>
            <a:off x="3331101" y="4625876"/>
            <a:ext cx="5736699"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a:t>
            </a:r>
            <a:r>
              <a:rPr lang="en-US" sz="2400" dirty="0" smtClean="0">
                <a:solidFill>
                  <a:schemeClr val="tx2"/>
                </a:solidFill>
                <a:latin typeface="Tahoma" pitchFamily="34" charset="0"/>
              </a:rPr>
              <a:t> pink(0,1,2,3,4,5</a:t>
            </a:r>
            <a:r>
              <a:rPr lang="en-US" sz="2400" dirty="0">
                <a:solidFill>
                  <a:schemeClr val="tx2"/>
                </a:solidFill>
                <a:latin typeface="Tahoma" pitchFamily="34" charset="0"/>
              </a:rPr>
              <a:t>);</a:t>
            </a:r>
          </a:p>
          <a:p>
            <a:r>
              <a:rPr lang="en-US" sz="2400" dirty="0" smtClean="0">
                <a:solidFill>
                  <a:schemeClr val="tx2"/>
                </a:solidFill>
                <a:latin typeface="Tahoma" pitchFamily="34" charset="0"/>
              </a:rPr>
              <a:t>}</a:t>
            </a:r>
          </a:p>
          <a:p>
            <a:r>
              <a:rPr lang="en-US" sz="2400" dirty="0" smtClean="0">
                <a:solidFill>
                  <a:schemeClr val="tx2"/>
                </a:solidFill>
                <a:latin typeface="Tahoma" pitchFamily="34" charset="0"/>
              </a:rPr>
              <a:t>pink(</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a, </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b, </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c, </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d, </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e, </a:t>
            </a:r>
            <a:r>
              <a:rPr lang="en-US" sz="2400" dirty="0" err="1" smtClean="0">
                <a:solidFill>
                  <a:schemeClr val="tx2"/>
                </a:solidFill>
                <a:latin typeface="Tahoma" pitchFamily="34" charset="0"/>
              </a:rPr>
              <a:t>int</a:t>
            </a:r>
            <a:r>
              <a:rPr lang="en-US" sz="2400" dirty="0" smtClean="0">
                <a:solidFill>
                  <a:schemeClr val="tx2"/>
                </a:solidFill>
                <a:latin typeface="Tahoma" pitchFamily="34" charset="0"/>
              </a:rPr>
              <a:t> f) </a:t>
            </a:r>
            <a:r>
              <a:rPr lang="en-US" sz="2400" dirty="0">
                <a:solidFill>
                  <a:schemeClr val="tx2"/>
                </a:solidFill>
                <a:latin typeface="Tahoma" pitchFamily="34" charset="0"/>
              </a:rPr>
              <a:t>{</a:t>
            </a:r>
          </a:p>
          <a:p>
            <a:r>
              <a:rPr lang="en-US" sz="2400" dirty="0">
                <a:solidFill>
                  <a:schemeClr val="tx2"/>
                </a:solidFill>
                <a:latin typeface="Tahoma" pitchFamily="34" charset="0"/>
              </a:rPr>
              <a:t>    </a:t>
            </a:r>
            <a:r>
              <a:rPr lang="en-US" sz="2400" dirty="0" smtClean="0">
                <a:solidFill>
                  <a:schemeClr val="tx2"/>
                </a:solidFill>
                <a:latin typeface="Tahoma" pitchFamily="34" charset="0"/>
              </a:rPr>
              <a:t>…</a:t>
            </a:r>
            <a:endParaRPr lang="en-US" sz="2400" dirty="0">
              <a:solidFill>
                <a:schemeClr val="tx2"/>
              </a:solidFill>
              <a:latin typeface="Tahoma" pitchFamily="34" charset="0"/>
            </a:endParaRPr>
          </a:p>
          <a:p>
            <a:r>
              <a:rPr lang="en-US" sz="2000" dirty="0">
                <a:solidFill>
                  <a:schemeClr val="tx2"/>
                </a:solidFill>
                <a:latin typeface="Tahoma" pitchFamily="34" charset="0"/>
              </a:rPr>
              <a:t>}</a:t>
            </a:r>
          </a:p>
        </p:txBody>
      </p:sp>
      <p:sp>
        <p:nvSpPr>
          <p:cNvPr id="26" name="TextBox 25"/>
          <p:cNvSpPr txBox="1"/>
          <p:nvPr/>
        </p:nvSpPr>
        <p:spPr>
          <a:xfrm>
            <a:off x="3048000" y="930057"/>
            <a:ext cx="5952047" cy="3046988"/>
          </a:xfrm>
          <a:prstGeom prst="rect">
            <a:avLst/>
          </a:prstGeom>
          <a:noFill/>
        </p:spPr>
        <p:txBody>
          <a:bodyPr wrap="square" rtlCol="0">
            <a:spAutoFit/>
          </a:bodyPr>
          <a:lstStyle/>
          <a:p>
            <a:r>
              <a:rPr lang="en-US" b="1" dirty="0" smtClean="0">
                <a:solidFill>
                  <a:schemeClr val="accent6"/>
                </a:solidFill>
                <a:latin typeface="Source Sans Pro" panose="020B0503030403020204"/>
              </a:rPr>
              <a:t>Notice</a:t>
            </a:r>
          </a:p>
          <a:p>
            <a:pPr marL="457200" indent="-457200">
              <a:buFont typeface="Arial" charset="0"/>
              <a:buChar char="•"/>
            </a:pPr>
            <a:r>
              <a:rPr lang="en-US" dirty="0" smtClean="0">
                <a:solidFill>
                  <a:srgbClr val="FF0066"/>
                </a:solidFill>
                <a:latin typeface="Source Sans Pro" panose="020B0503030403020204"/>
              </a:rPr>
              <a:t>Pink’s arguments </a:t>
            </a:r>
            <a:r>
              <a:rPr lang="en-US" dirty="0" smtClean="0">
                <a:solidFill>
                  <a:schemeClr val="tx2"/>
                </a:solidFill>
                <a:latin typeface="Source Sans Pro" panose="020B0503030403020204"/>
              </a:rPr>
              <a:t>are on </a:t>
            </a:r>
            <a:r>
              <a:rPr lang="en-US" b="1" dirty="0" smtClean="0">
                <a:solidFill>
                  <a:srgbClr val="FF2F92"/>
                </a:solidFill>
                <a:latin typeface="Source Sans Pro" panose="020B0503030403020204"/>
              </a:rPr>
              <a:t>pink’s</a:t>
            </a:r>
            <a:r>
              <a:rPr lang="en-US" dirty="0" smtClean="0">
                <a:solidFill>
                  <a:srgbClr val="FF2F92"/>
                </a:solidFill>
                <a:latin typeface="Source Sans Pro" panose="020B0503030403020204"/>
              </a:rPr>
              <a:t> stack</a:t>
            </a:r>
          </a:p>
          <a:p>
            <a:pPr marL="457200" indent="-457200">
              <a:buFont typeface="Arial" charset="0"/>
              <a:buChar char="•"/>
            </a:pPr>
            <a:r>
              <a:rPr lang="en-US" b="1" dirty="0" err="1" smtClean="0">
                <a:solidFill>
                  <a:schemeClr val="accent6"/>
                </a:solidFill>
                <a:latin typeface="Source Sans Pro" panose="020B0503030403020204"/>
              </a:rPr>
              <a:t>sp</a:t>
            </a:r>
            <a:r>
              <a:rPr lang="en-US" dirty="0" smtClean="0">
                <a:solidFill>
                  <a:schemeClr val="tx2"/>
                </a:solidFill>
                <a:latin typeface="Source Sans Pro" panose="020B0503030403020204"/>
              </a:rPr>
              <a:t> changes as functions call other functions,</a:t>
            </a:r>
            <a:r>
              <a:rPr lang="en-US" dirty="0" smtClean="0">
                <a:solidFill>
                  <a:schemeClr val="tx2"/>
                </a:solidFill>
                <a:latin typeface="Source Sans Pro" panose="020B0503030403020204"/>
                <a:sym typeface="Wingdings"/>
              </a:rPr>
              <a:t> complicates accesses</a:t>
            </a:r>
            <a:endParaRPr lang="en-US" dirty="0" smtClean="0">
              <a:solidFill>
                <a:schemeClr val="tx2"/>
              </a:solidFill>
              <a:latin typeface="Source Sans Pro" panose="020B0503030403020204"/>
            </a:endParaRPr>
          </a:p>
          <a:p>
            <a:r>
              <a:rPr lang="en-US" dirty="0" smtClean="0">
                <a:solidFill>
                  <a:schemeClr val="tx2"/>
                </a:solidFill>
                <a:latin typeface="Source Sans Pro" panose="020B0503030403020204"/>
                <a:sym typeface="Wingdings"/>
              </a:rPr>
              <a:t> </a:t>
            </a:r>
            <a:r>
              <a:rPr lang="en-US" dirty="0" smtClean="0">
                <a:solidFill>
                  <a:schemeClr val="tx2"/>
                </a:solidFill>
                <a:latin typeface="Source Sans Pro" panose="020B0503030403020204"/>
              </a:rPr>
              <a:t>Convenient to keep pointer to bottom of stack == </a:t>
            </a:r>
            <a:r>
              <a:rPr lang="en-US" b="1" dirty="0" smtClean="0">
                <a:solidFill>
                  <a:schemeClr val="accent6"/>
                </a:solidFill>
                <a:latin typeface="Source Sans Pro" panose="020B0503030403020204"/>
              </a:rPr>
              <a:t>frame pointer</a:t>
            </a:r>
          </a:p>
          <a:p>
            <a:r>
              <a:rPr lang="en-US" b="1" dirty="0" smtClean="0">
                <a:solidFill>
                  <a:schemeClr val="tx2"/>
                </a:solidFill>
                <a:latin typeface="Source Sans Pro" panose="020B0503030403020204"/>
              </a:rPr>
              <a:t>	</a:t>
            </a:r>
            <a:r>
              <a:rPr lang="en-US" b="1" dirty="0" smtClean="0">
                <a:solidFill>
                  <a:schemeClr val="accent6"/>
                </a:solidFill>
                <a:latin typeface="Source Sans Pro" panose="020B0503030403020204"/>
              </a:rPr>
              <a:t>x8, aka </a:t>
            </a:r>
            <a:r>
              <a:rPr lang="en-US" b="1" dirty="0" err="1" smtClean="0">
                <a:solidFill>
                  <a:schemeClr val="accent6"/>
                </a:solidFill>
                <a:latin typeface="Source Sans Pro" panose="020B0503030403020204"/>
              </a:rPr>
              <a:t>fp</a:t>
            </a:r>
            <a:r>
              <a:rPr lang="en-US" b="1" dirty="0" smtClean="0">
                <a:solidFill>
                  <a:schemeClr val="accent6"/>
                </a:solidFill>
                <a:latin typeface="Source Sans Pro" panose="020B0503030403020204"/>
              </a:rPr>
              <a:t> (also known as s0)</a:t>
            </a:r>
          </a:p>
          <a:p>
            <a:r>
              <a:rPr lang="en-US" b="1" dirty="0" smtClean="0">
                <a:solidFill>
                  <a:schemeClr val="tx2"/>
                </a:solidFill>
                <a:latin typeface="Source Sans Pro" panose="020B0503030403020204"/>
              </a:rPr>
              <a:t>           </a:t>
            </a:r>
            <a:r>
              <a:rPr lang="en-US" dirty="0" smtClean="0">
                <a:solidFill>
                  <a:schemeClr val="tx2"/>
                </a:solidFill>
                <a:latin typeface="Source Sans Pro" panose="020B0503030403020204"/>
              </a:rPr>
              <a:t>can be used to restore </a:t>
            </a:r>
            <a:r>
              <a:rPr lang="en-US" dirty="0" err="1" smtClean="0">
                <a:solidFill>
                  <a:schemeClr val="accent6"/>
                </a:solidFill>
                <a:latin typeface="Source Sans Pro" panose="020B0503030403020204"/>
              </a:rPr>
              <a:t>sp</a:t>
            </a:r>
            <a:r>
              <a:rPr lang="en-US" dirty="0" smtClean="0">
                <a:solidFill>
                  <a:schemeClr val="tx2"/>
                </a:solidFill>
                <a:latin typeface="Source Sans Pro" panose="020B0503030403020204"/>
              </a:rPr>
              <a:t> on exit</a:t>
            </a:r>
          </a:p>
        </p:txBody>
      </p:sp>
      <p:sp>
        <p:nvSpPr>
          <p:cNvPr id="27" name="Text Box 6"/>
          <p:cNvSpPr txBox="1">
            <a:spLocks noChangeArrowheads="1"/>
          </p:cNvSpPr>
          <p:nvPr/>
        </p:nvSpPr>
        <p:spPr bwMode="auto">
          <a:xfrm>
            <a:off x="117208" y="15133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sp>
        <p:nvSpPr>
          <p:cNvPr id="28" name="TextBox 27"/>
          <p:cNvSpPr txBox="1"/>
          <p:nvPr/>
        </p:nvSpPr>
        <p:spPr>
          <a:xfrm>
            <a:off x="617211" y="967051"/>
            <a:ext cx="2344993" cy="430887"/>
          </a:xfrm>
          <a:prstGeom prst="rect">
            <a:avLst/>
          </a:prstGeom>
          <a:noFill/>
        </p:spPr>
        <p:txBody>
          <a:bodyPr wrap="square" rtlCol="0">
            <a:spAutoFit/>
          </a:bodyPr>
          <a:lstStyle/>
          <a:p>
            <a:pPr algn="ctr"/>
            <a:r>
              <a:rPr lang="en-US" sz="2200" i="1" dirty="0" smtClean="0">
                <a:solidFill>
                  <a:schemeClr val="accent1"/>
                </a:solidFill>
              </a:rPr>
              <a:t>blue’s stack frame</a:t>
            </a:r>
            <a:endParaRPr lang="en-US" sz="2200" i="1" dirty="0">
              <a:solidFill>
                <a:schemeClr val="accent1"/>
              </a:solidFill>
            </a:endParaRPr>
          </a:p>
        </p:txBody>
      </p:sp>
    </p:spTree>
    <p:extLst>
      <p:ext uri="{BB962C8B-B14F-4D97-AF65-F5344CB8AC3E}">
        <p14:creationId xmlns:p14="http://schemas.microsoft.com/office/powerpoint/2010/main" val="5100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1"/>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57</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Conventions so far</a:t>
            </a:r>
            <a:endParaRPr lang="en-US" dirty="0"/>
          </a:p>
        </p:txBody>
      </p:sp>
      <p:sp>
        <p:nvSpPr>
          <p:cNvPr id="6" name="Content Placeholder 2"/>
          <p:cNvSpPr>
            <a:spLocks noGrp="1"/>
          </p:cNvSpPr>
          <p:nvPr>
            <p:ph idx="1"/>
            <p:custDataLst>
              <p:tags r:id="rId2"/>
            </p:custDataLst>
          </p:nvPr>
        </p:nvSpPr>
        <p:spPr>
          <a:xfrm>
            <a:off x="0" y="739833"/>
            <a:ext cx="9144000" cy="6096000"/>
          </a:xfrm>
        </p:spPr>
        <p:txBody>
          <a:bodyPr>
            <a:normAutofit/>
          </a:bodyPr>
          <a:lstStyle/>
          <a:p>
            <a:pPr lvl="1"/>
            <a:r>
              <a:rPr lang="en-US" sz="2800" dirty="0" smtClean="0">
                <a:solidFill>
                  <a:schemeClr val="accent1"/>
                </a:solidFill>
              </a:rPr>
              <a:t>first eight </a:t>
            </a:r>
            <a:r>
              <a:rPr lang="en-US" sz="2800" dirty="0" err="1" smtClean="0"/>
              <a:t>arg</a:t>
            </a:r>
            <a:r>
              <a:rPr lang="en-US" sz="2800" dirty="0" smtClean="0"/>
              <a:t> words passed in $a0, $a1, …, $a7</a:t>
            </a:r>
          </a:p>
          <a:p>
            <a:pPr lvl="1"/>
            <a:r>
              <a:rPr lang="en-US" sz="2800" dirty="0" smtClean="0"/>
              <a:t>Space for </a:t>
            </a:r>
            <a:r>
              <a:rPr lang="en-US" sz="2800" dirty="0" err="1" smtClean="0"/>
              <a:t>arg</a:t>
            </a:r>
            <a:r>
              <a:rPr lang="en-US" sz="2800" dirty="0" err="1"/>
              <a:t>s</a:t>
            </a:r>
            <a:r>
              <a:rPr lang="en-US" sz="2800" dirty="0" smtClean="0"/>
              <a:t> </a:t>
            </a:r>
            <a:r>
              <a:rPr lang="en-US" sz="2800" dirty="0" smtClean="0">
                <a:solidFill>
                  <a:schemeClr val="accent1"/>
                </a:solidFill>
              </a:rPr>
              <a:t>in child’s stack frame</a:t>
            </a:r>
          </a:p>
          <a:p>
            <a:pPr lvl="1"/>
            <a:r>
              <a:rPr lang="en-US" sz="2800" dirty="0" smtClean="0"/>
              <a:t>return value (if any) in $a0, $a1</a:t>
            </a:r>
          </a:p>
          <a:p>
            <a:pPr lvl="1"/>
            <a:r>
              <a:rPr lang="en-US" sz="2800" dirty="0"/>
              <a:t>stack frame </a:t>
            </a:r>
            <a:r>
              <a:rPr lang="en-US" sz="2800" dirty="0" smtClean="0"/>
              <a:t>($</a:t>
            </a:r>
            <a:r>
              <a:rPr lang="en-US" sz="2800" dirty="0" err="1" smtClean="0"/>
              <a:t>fp</a:t>
            </a:r>
            <a:r>
              <a:rPr lang="en-US" sz="2800" dirty="0" smtClean="0"/>
              <a:t>/$s0 to $</a:t>
            </a:r>
            <a:r>
              <a:rPr lang="en-US" sz="2800" dirty="0" err="1" smtClean="0"/>
              <a:t>sp</a:t>
            </a:r>
            <a:r>
              <a:rPr lang="en-US" sz="2800" dirty="0" smtClean="0"/>
              <a:t>) contains:</a:t>
            </a:r>
            <a:endParaRPr lang="en-US" sz="2800" dirty="0"/>
          </a:p>
          <a:p>
            <a:pPr lvl="2"/>
            <a:r>
              <a:rPr lang="en-US" sz="2400" dirty="0" smtClean="0"/>
              <a:t>$</a:t>
            </a:r>
            <a:r>
              <a:rPr lang="en-US" sz="2400" dirty="0" err="1" smtClean="0"/>
              <a:t>ra</a:t>
            </a:r>
            <a:r>
              <a:rPr lang="en-US" sz="2400" dirty="0" smtClean="0"/>
              <a:t> </a:t>
            </a:r>
            <a:r>
              <a:rPr lang="en-US" sz="2400" dirty="0"/>
              <a:t>(clobbered on JAL </a:t>
            </a:r>
            <a:r>
              <a:rPr lang="en-US" sz="2400" dirty="0" smtClean="0"/>
              <a:t>to </a:t>
            </a:r>
            <a:r>
              <a:rPr lang="en-US" sz="2400" dirty="0"/>
              <a:t>sub-functions) </a:t>
            </a:r>
          </a:p>
          <a:p>
            <a:pPr lvl="2"/>
            <a:r>
              <a:rPr lang="en-US" sz="2400" dirty="0"/>
              <a:t>space for </a:t>
            </a:r>
            <a:r>
              <a:rPr lang="en-US" sz="2400" dirty="0" smtClean="0"/>
              <a:t>8 </a:t>
            </a:r>
            <a:r>
              <a:rPr lang="en-US" sz="2400" dirty="0"/>
              <a:t>arguments to </a:t>
            </a:r>
            <a:r>
              <a:rPr lang="en-US" sz="2400" dirty="0" err="1"/>
              <a:t>Callees</a:t>
            </a:r>
            <a:endParaRPr lang="en-US" sz="2400" dirty="0"/>
          </a:p>
          <a:p>
            <a:pPr lvl="2"/>
            <a:r>
              <a:rPr lang="en-US" sz="2400" dirty="0"/>
              <a:t>arguments </a:t>
            </a:r>
            <a:r>
              <a:rPr lang="en-US" sz="2400" dirty="0" smtClean="0"/>
              <a:t>9+ </a:t>
            </a:r>
            <a:r>
              <a:rPr lang="en-US" sz="2400" dirty="0"/>
              <a:t>to </a:t>
            </a:r>
            <a:r>
              <a:rPr lang="en-US" sz="2400" dirty="0" err="1"/>
              <a:t>Callees</a:t>
            </a:r>
            <a:endParaRPr lang="en-US" sz="2400" dirty="0"/>
          </a:p>
          <a:p>
            <a:pPr lvl="1"/>
            <a:endParaRPr lang="en-US" sz="3200" dirty="0" smtClean="0">
              <a:solidFill>
                <a:schemeClr val="accent1"/>
              </a:solidFill>
            </a:endParaRPr>
          </a:p>
          <a:p>
            <a:pPr lvl="2"/>
            <a:endParaRPr lang="en-US" sz="2800" dirty="0" smtClean="0"/>
          </a:p>
        </p:txBody>
      </p:sp>
    </p:spTree>
    <p:extLst>
      <p:ext uri="{BB962C8B-B14F-4D97-AF65-F5344CB8AC3E}">
        <p14:creationId xmlns:p14="http://schemas.microsoft.com/office/powerpoint/2010/main" val="990843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58</a:t>
            </a:fld>
            <a:endParaRPr lang="en-US"/>
          </a:p>
        </p:txBody>
      </p:sp>
      <p:sp>
        <p:nvSpPr>
          <p:cNvPr id="5" name="Title 1"/>
          <p:cNvSpPr>
            <a:spLocks noGrp="1"/>
          </p:cNvSpPr>
          <p:nvPr>
            <p:ph type="title"/>
            <p:custDataLst>
              <p:tags r:id="rId1"/>
            </p:custDataLst>
          </p:nvPr>
        </p:nvSpPr>
        <p:spPr>
          <a:xfrm>
            <a:off x="228599" y="0"/>
            <a:ext cx="9003723" cy="533400"/>
          </a:xfrm>
        </p:spPr>
        <p:txBody>
          <a:bodyPr>
            <a:normAutofit fontScale="90000"/>
          </a:bodyPr>
          <a:lstStyle/>
          <a:p>
            <a:r>
              <a:rPr lang="en-US" dirty="0" smtClean="0"/>
              <a:t>RISCV Register Conventions so far:</a:t>
            </a:r>
            <a:endParaRPr lang="en-US" dirty="0"/>
          </a:p>
        </p:txBody>
      </p:sp>
      <p:graphicFrame>
        <p:nvGraphicFramePr>
          <p:cNvPr id="6" name="Table 5"/>
          <p:cNvGraphicFramePr>
            <a:graphicFrameLocks noGrp="1"/>
          </p:cNvGraphicFramePr>
          <p:nvPr>
            <p:custDataLst>
              <p:tags r:id="rId2"/>
            </p:custDataLst>
            <p:extLst/>
          </p:nvPr>
        </p:nvGraphicFramePr>
        <p:xfrm>
          <a:off x="228600" y="547935"/>
          <a:ext cx="3733800" cy="6645348"/>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50441">
                <a:tc>
                  <a:txBody>
                    <a:bodyPr/>
                    <a:lstStyle/>
                    <a:p>
                      <a:pPr algn="ctr"/>
                      <a:r>
                        <a:rPr lang="en-US" sz="2400" b="0" dirty="0" smtClean="0">
                          <a:solidFill>
                            <a:schemeClr val="accent1"/>
                          </a:solidFill>
                          <a:latin typeface="Source Sans Pro" panose="020B0503030403020204"/>
                        </a:rPr>
                        <a:t>x0</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zero</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zero</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404">
                <a:tc>
                  <a:txBody>
                    <a:bodyPr/>
                    <a:lstStyle/>
                    <a:p>
                      <a:pPr algn="ctr"/>
                      <a:r>
                        <a:rPr lang="en-US" sz="2400" b="0" dirty="0" smtClean="0">
                          <a:solidFill>
                            <a:schemeClr val="accent1"/>
                          </a:solidFill>
                          <a:latin typeface="Source Sans Pro" panose="020B0503030403020204"/>
                        </a:rPr>
                        <a:t>x1</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err="1" smtClean="0">
                          <a:solidFill>
                            <a:schemeClr val="tx2"/>
                          </a:solidFill>
                          <a:latin typeface="Source Sans Pro" panose="020B0503030403020204"/>
                        </a:rPr>
                        <a:t>ra</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Return address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9404">
                <a:tc>
                  <a:txBody>
                    <a:bodyPr/>
                    <a:lstStyle/>
                    <a:p>
                      <a:pPr algn="ctr"/>
                      <a:r>
                        <a:rPr lang="en-US" sz="2400" b="0" dirty="0" smtClean="0">
                          <a:solidFill>
                            <a:schemeClr val="accent1"/>
                          </a:solidFill>
                          <a:latin typeface="Source Sans Pro" panose="020B0503030403020204"/>
                        </a:rPr>
                        <a:t>x2</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9404">
                <a:tc>
                  <a:txBody>
                    <a:bodyPr/>
                    <a:lstStyle/>
                    <a:p>
                      <a:pPr algn="ctr"/>
                      <a:r>
                        <a:rPr lang="en-US" sz="2400" b="0" dirty="0" smtClean="0">
                          <a:solidFill>
                            <a:schemeClr val="accent1"/>
                          </a:solidFill>
                          <a:latin typeface="Source Sans Pro" panose="020B0503030403020204"/>
                        </a:rPr>
                        <a:t>x3</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404">
                <a:tc>
                  <a:txBody>
                    <a:bodyPr/>
                    <a:lstStyle/>
                    <a:p>
                      <a:pPr algn="ctr"/>
                      <a:r>
                        <a:rPr lang="en-US" sz="2400" b="0" dirty="0" smtClean="0">
                          <a:solidFill>
                            <a:schemeClr val="accent1"/>
                          </a:solidFill>
                          <a:latin typeface="Source Sans Pro" panose="020B0503030403020204"/>
                        </a:rPr>
                        <a:t>x4</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9404">
                <a:tc>
                  <a:txBody>
                    <a:bodyPr/>
                    <a:lstStyle/>
                    <a:p>
                      <a:pPr algn="ctr"/>
                      <a:r>
                        <a:rPr lang="en-US" sz="2400" b="0" dirty="0" smtClean="0">
                          <a:solidFill>
                            <a:schemeClr val="accent1"/>
                          </a:solidFill>
                          <a:latin typeface="Source Sans Pro" panose="020B0503030403020204"/>
                        </a:rPr>
                        <a:t>x5</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404">
                <a:tc>
                  <a:txBody>
                    <a:bodyPr/>
                    <a:lstStyle/>
                    <a:p>
                      <a:pPr algn="ctr"/>
                      <a:r>
                        <a:rPr lang="en-US" sz="2400" b="0" dirty="0" smtClean="0">
                          <a:solidFill>
                            <a:schemeClr val="accent1"/>
                          </a:solidFill>
                          <a:latin typeface="Source Sans Pro" panose="020B0503030403020204"/>
                        </a:rPr>
                        <a:t>x6</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9404">
                <a:tc>
                  <a:txBody>
                    <a:bodyPr/>
                    <a:lstStyle/>
                    <a:p>
                      <a:pPr algn="ctr"/>
                      <a:r>
                        <a:rPr lang="en-US" sz="2400" b="0" dirty="0" smtClean="0">
                          <a:solidFill>
                            <a:schemeClr val="accent1"/>
                          </a:solidFill>
                          <a:latin typeface="Source Sans Pro" panose="020B0503030403020204"/>
                        </a:rPr>
                        <a:t>x7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0441">
                <a:tc>
                  <a:txBody>
                    <a:bodyPr/>
                    <a:lstStyle/>
                    <a:p>
                      <a:pPr algn="ctr"/>
                      <a:r>
                        <a:rPr lang="en-US" sz="2400" dirty="0" smtClean="0">
                          <a:solidFill>
                            <a:schemeClr val="accent1"/>
                          </a:solidFill>
                          <a:latin typeface="Source Sans Pro" panose="020B0503030403020204"/>
                        </a:rPr>
                        <a:t>x8</a:t>
                      </a:r>
                      <a:endParaRPr lang="en-US" sz="240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solidFill>
                          <a:latin typeface="Source Sans Pro" panose="020B0503030403020204"/>
                        </a:rPr>
                        <a:t>s0/</a:t>
                      </a:r>
                      <a:r>
                        <a:rPr lang="en-US" sz="2400" dirty="0" err="1" smtClean="0">
                          <a:solidFill>
                            <a:schemeClr val="tx2"/>
                          </a:solidFill>
                          <a:latin typeface="Source Sans Pro" panose="020B0503030403020204"/>
                        </a:rPr>
                        <a:t>fp</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2"/>
                          </a:solidFill>
                          <a:latin typeface="Source Sans Pro" panose="020B0503030403020204"/>
                        </a:rPr>
                        <a:t>Saved register</a:t>
                      </a:r>
                      <a:r>
                        <a:rPr lang="en-US" sz="2000" b="0" baseline="0" dirty="0" smtClean="0">
                          <a:solidFill>
                            <a:schemeClr val="tx2"/>
                          </a:solidFill>
                          <a:latin typeface="Source Sans Pro" panose="020B0503030403020204"/>
                        </a:rPr>
                        <a:t> or </a:t>
                      </a:r>
                      <a:r>
                        <a:rPr lang="en-US" sz="2000" b="0" baseline="0" dirty="0" err="1" smtClean="0">
                          <a:solidFill>
                            <a:schemeClr val="tx2"/>
                          </a:solidFill>
                          <a:latin typeface="Source Sans Pro" panose="020B0503030403020204"/>
                        </a:rPr>
                        <a:t>framepointer</a:t>
                      </a:r>
                      <a:endParaRPr lang="en-US" sz="20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441">
                <a:tc>
                  <a:txBody>
                    <a:bodyPr/>
                    <a:lstStyle/>
                    <a:p>
                      <a:pPr algn="ctr"/>
                      <a:r>
                        <a:rPr lang="en-US" sz="2400" b="0" dirty="0" smtClean="0">
                          <a:solidFill>
                            <a:schemeClr val="accent1"/>
                          </a:solidFill>
                          <a:latin typeface="Source Sans Pro" panose="020B0503030403020204"/>
                        </a:rPr>
                        <a:t>x9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s1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Saved</a:t>
                      </a:r>
                      <a:r>
                        <a:rPr lang="en-US" sz="2400" b="0" baseline="0" dirty="0" smtClean="0">
                          <a:solidFill>
                            <a:schemeClr val="tx2"/>
                          </a:solidFill>
                          <a:latin typeface="Source Sans Pro" panose="020B0503030403020204"/>
                        </a:rPr>
                        <a:t> register</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0441">
                <a:tc>
                  <a:txBody>
                    <a:bodyPr/>
                    <a:lstStyle/>
                    <a:p>
                      <a:pPr algn="ctr"/>
                      <a:r>
                        <a:rPr lang="en-US" sz="2400" b="0" dirty="0" smtClean="0">
                          <a:solidFill>
                            <a:schemeClr val="accent1"/>
                          </a:solidFill>
                          <a:latin typeface="Source Sans Pro" panose="020B0503030403020204"/>
                        </a:rPr>
                        <a:t>x10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a0</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2"/>
                          </a:solidFill>
                          <a:latin typeface="Source Sans Pro" panose="020B0503030403020204"/>
                        </a:rPr>
                        <a:t>Function </a:t>
                      </a:r>
                      <a:r>
                        <a:rPr lang="en-US" sz="2000" b="0" dirty="0" err="1" smtClean="0">
                          <a:solidFill>
                            <a:schemeClr val="tx2"/>
                          </a:solidFill>
                          <a:latin typeface="Source Sans Pro" panose="020B0503030403020204"/>
                        </a:rPr>
                        <a:t>args</a:t>
                      </a:r>
                      <a:r>
                        <a:rPr lang="en-US" sz="2000" b="0" dirty="0" smtClean="0">
                          <a:solidFill>
                            <a:schemeClr val="tx2"/>
                          </a:solidFill>
                          <a:latin typeface="Source Sans Pro" panose="020B0503030403020204"/>
                        </a:rPr>
                        <a:t> or return</a:t>
                      </a:r>
                      <a:r>
                        <a:rPr lang="en-US" sz="2000" b="0" baseline="0" dirty="0" smtClean="0">
                          <a:solidFill>
                            <a:schemeClr val="tx2"/>
                          </a:solidFill>
                          <a:latin typeface="Source Sans Pro" panose="020B0503030403020204"/>
                        </a:rPr>
                        <a:t> values</a:t>
                      </a:r>
                      <a:endParaRPr lang="en-US" sz="20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0441">
                <a:tc>
                  <a:txBody>
                    <a:bodyPr/>
                    <a:lstStyle/>
                    <a:p>
                      <a:pPr algn="ctr"/>
                      <a:r>
                        <a:rPr lang="en-US" sz="2400" b="0" dirty="0" smtClean="0">
                          <a:solidFill>
                            <a:schemeClr val="accent1"/>
                          </a:solidFill>
                          <a:latin typeface="Source Sans Pro" panose="020B0503030403020204"/>
                        </a:rPr>
                        <a:t>x11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a1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0441">
                <a:tc>
                  <a:txBody>
                    <a:bodyPr/>
                    <a:lstStyle/>
                    <a:p>
                      <a:pPr algn="ctr"/>
                      <a:r>
                        <a:rPr lang="en-US" sz="2400" b="0" dirty="0" smtClean="0">
                          <a:solidFill>
                            <a:schemeClr val="accent1"/>
                          </a:solidFill>
                          <a:latin typeface="Source Sans Pro" panose="020B0503030403020204"/>
                        </a:rPr>
                        <a:t>x12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a2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Function</a:t>
                      </a:r>
                      <a:r>
                        <a:rPr lang="en-US" sz="2400" b="0" baseline="0" dirty="0" smtClean="0">
                          <a:solidFill>
                            <a:schemeClr val="tx2"/>
                          </a:solidFill>
                          <a:latin typeface="Source Sans Pro" panose="020B0503030403020204"/>
                        </a:rPr>
                        <a:t> </a:t>
                      </a:r>
                      <a:r>
                        <a:rPr lang="en-US" sz="2400" b="0" baseline="0" dirty="0" err="1" smtClean="0">
                          <a:solidFill>
                            <a:schemeClr val="tx2"/>
                          </a:solidFill>
                          <a:latin typeface="Source Sans Pro" panose="020B0503030403020204"/>
                        </a:rPr>
                        <a:t>args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441">
                <a:tc>
                  <a:txBody>
                    <a:bodyPr/>
                    <a:lstStyle/>
                    <a:p>
                      <a:pPr algn="ctr"/>
                      <a:r>
                        <a:rPr lang="en-US" sz="2400" b="0" dirty="0" smtClean="0">
                          <a:solidFill>
                            <a:schemeClr val="accent1"/>
                          </a:solidFill>
                          <a:latin typeface="Source Sans Pro" panose="020B0503030403020204"/>
                        </a:rPr>
                        <a:t>x13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solidFill>
                          <a:latin typeface="Source Sans Pro" panose="020B0503030403020204"/>
                        </a:rPr>
                        <a:t>a3</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0441">
                <a:tc>
                  <a:txBody>
                    <a:bodyPr/>
                    <a:lstStyle/>
                    <a:p>
                      <a:pPr algn="ctr"/>
                      <a:r>
                        <a:rPr lang="en-US" sz="2400" b="0" dirty="0" smtClean="0">
                          <a:solidFill>
                            <a:schemeClr val="accent1"/>
                          </a:solidFill>
                          <a:latin typeface="Source Sans Pro" panose="020B0503030403020204"/>
                        </a:rPr>
                        <a:t>x14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solidFill>
                          <a:latin typeface="Source Sans Pro" panose="020B0503030403020204"/>
                        </a:rPr>
                        <a:t>a4</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0441">
                <a:tc>
                  <a:txBody>
                    <a:bodyPr/>
                    <a:lstStyle/>
                    <a:p>
                      <a:pPr algn="ctr"/>
                      <a:r>
                        <a:rPr lang="en-US" sz="2400" b="0" dirty="0" smtClean="0">
                          <a:solidFill>
                            <a:schemeClr val="accent1"/>
                          </a:solidFill>
                          <a:latin typeface="Source Sans Pro" panose="020B0503030403020204"/>
                        </a:rPr>
                        <a:t>x15</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solidFill>
                          <a:latin typeface="Source Sans Pro" panose="020B0503030403020204"/>
                        </a:rPr>
                        <a:t>a5</a:t>
                      </a: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7" name="Table 6"/>
          <p:cNvGraphicFramePr>
            <a:graphicFrameLocks noGrp="1"/>
          </p:cNvGraphicFramePr>
          <p:nvPr>
            <p:custDataLst>
              <p:tags r:id="rId3"/>
            </p:custDataLst>
            <p:extLst/>
          </p:nvPr>
        </p:nvGraphicFramePr>
        <p:xfrm>
          <a:off x="4038600" y="547934"/>
          <a:ext cx="4114800" cy="615766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50441">
                <a:tc>
                  <a:txBody>
                    <a:bodyPr/>
                    <a:lstStyle/>
                    <a:p>
                      <a:pPr algn="ctr"/>
                      <a:r>
                        <a:rPr lang="en-US" sz="2400" b="0" dirty="0" smtClean="0">
                          <a:solidFill>
                            <a:schemeClr val="accent1"/>
                          </a:solidFill>
                          <a:latin typeface="Source Sans Pro" panose="020B0503030403020204"/>
                        </a:rPr>
                        <a:t>x16</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404">
                <a:tc>
                  <a:txBody>
                    <a:bodyPr/>
                    <a:lstStyle/>
                    <a:p>
                      <a:pPr algn="ctr"/>
                      <a:r>
                        <a:rPr lang="en-US" sz="2400" b="0" dirty="0" smtClean="0">
                          <a:solidFill>
                            <a:schemeClr val="accent1"/>
                          </a:solidFill>
                          <a:latin typeface="Source Sans Pro" panose="020B0503030403020204"/>
                        </a:rPr>
                        <a:t>x17</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9404">
                <a:tc>
                  <a:txBody>
                    <a:bodyPr/>
                    <a:lstStyle/>
                    <a:p>
                      <a:pPr algn="ctr"/>
                      <a:r>
                        <a:rPr lang="en-US" sz="2400" b="0" dirty="0" smtClean="0">
                          <a:solidFill>
                            <a:schemeClr val="accent1"/>
                          </a:solidFill>
                          <a:latin typeface="Source Sans Pro" panose="020B0503030403020204"/>
                        </a:rPr>
                        <a:t>x18</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s2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Saved registers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9404">
                <a:tc>
                  <a:txBody>
                    <a:bodyPr/>
                    <a:lstStyle/>
                    <a:p>
                      <a:pPr algn="ctr"/>
                      <a:r>
                        <a:rPr lang="en-US" sz="2400" b="0" dirty="0" smtClean="0">
                          <a:solidFill>
                            <a:schemeClr val="accent1"/>
                          </a:solidFill>
                          <a:latin typeface="Source Sans Pro" panose="020B0503030403020204"/>
                        </a:rPr>
                        <a:t>x19</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404">
                <a:tc>
                  <a:txBody>
                    <a:bodyPr/>
                    <a:lstStyle/>
                    <a:p>
                      <a:pPr algn="ctr"/>
                      <a:r>
                        <a:rPr lang="en-US" sz="2400" b="0" dirty="0" smtClean="0">
                          <a:solidFill>
                            <a:schemeClr val="accent1"/>
                          </a:solidFill>
                          <a:latin typeface="Source Sans Pro" panose="020B0503030403020204"/>
                        </a:rPr>
                        <a:t>x20</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9404">
                <a:tc>
                  <a:txBody>
                    <a:bodyPr/>
                    <a:lstStyle/>
                    <a:p>
                      <a:pPr algn="ctr"/>
                      <a:r>
                        <a:rPr lang="en-US" sz="2400" b="0" dirty="0" smtClean="0">
                          <a:solidFill>
                            <a:schemeClr val="accent1"/>
                          </a:solidFill>
                          <a:latin typeface="Source Sans Pro" panose="020B0503030403020204"/>
                        </a:rPr>
                        <a:t>x21</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404">
                <a:tc>
                  <a:txBody>
                    <a:bodyPr/>
                    <a:lstStyle/>
                    <a:p>
                      <a:pPr algn="ctr"/>
                      <a:r>
                        <a:rPr lang="en-US" sz="2400" b="0" dirty="0" smtClean="0">
                          <a:solidFill>
                            <a:schemeClr val="accent1"/>
                          </a:solidFill>
                          <a:latin typeface="Source Sans Pro" panose="020B0503030403020204"/>
                        </a:rPr>
                        <a:t>x22</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9404">
                <a:tc>
                  <a:txBody>
                    <a:bodyPr/>
                    <a:lstStyle/>
                    <a:p>
                      <a:pPr algn="ctr"/>
                      <a:r>
                        <a:rPr lang="en-US" sz="2400" b="0" dirty="0" smtClean="0">
                          <a:solidFill>
                            <a:schemeClr val="accent1"/>
                          </a:solidFill>
                          <a:latin typeface="Source Sans Pro" panose="020B0503030403020204"/>
                        </a:rPr>
                        <a:t>x23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0441">
                <a:tc>
                  <a:txBody>
                    <a:bodyPr/>
                    <a:lstStyle/>
                    <a:p>
                      <a:pPr algn="ctr"/>
                      <a:r>
                        <a:rPr lang="en-US" sz="2400" b="0" dirty="0" smtClean="0">
                          <a:solidFill>
                            <a:schemeClr val="accent1"/>
                          </a:solidFill>
                          <a:latin typeface="Source Sans Pro" panose="020B0503030403020204"/>
                        </a:rPr>
                        <a:t>x24</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441">
                <a:tc>
                  <a:txBody>
                    <a:bodyPr/>
                    <a:lstStyle/>
                    <a:p>
                      <a:pPr algn="ctr"/>
                      <a:r>
                        <a:rPr lang="en-US" sz="2400" b="0" dirty="0" smtClean="0">
                          <a:solidFill>
                            <a:schemeClr val="accent1"/>
                          </a:solidFill>
                          <a:latin typeface="Source Sans Pro" panose="020B0503030403020204"/>
                        </a:rPr>
                        <a:t>x25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0441">
                <a:tc>
                  <a:txBody>
                    <a:bodyPr/>
                    <a:lstStyle/>
                    <a:p>
                      <a:pPr algn="ctr"/>
                      <a:r>
                        <a:rPr lang="en-US" sz="2400" b="0" dirty="0" smtClean="0">
                          <a:solidFill>
                            <a:schemeClr val="accent1"/>
                          </a:solidFill>
                          <a:latin typeface="Source Sans Pro" panose="020B0503030403020204"/>
                        </a:rPr>
                        <a:t>x26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0441">
                <a:tc>
                  <a:txBody>
                    <a:bodyPr/>
                    <a:lstStyle/>
                    <a:p>
                      <a:pPr algn="ctr"/>
                      <a:r>
                        <a:rPr lang="en-US" sz="2400" b="0" dirty="0" smtClean="0">
                          <a:solidFill>
                            <a:schemeClr val="accent1"/>
                          </a:solidFill>
                          <a:latin typeface="Source Sans Pro" panose="020B0503030403020204"/>
                        </a:rPr>
                        <a:t>x27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0441">
                <a:tc>
                  <a:txBody>
                    <a:bodyPr/>
                    <a:lstStyle/>
                    <a:p>
                      <a:pPr algn="ctr"/>
                      <a:r>
                        <a:rPr lang="en-US" sz="2400" b="0" dirty="0" smtClean="0">
                          <a:solidFill>
                            <a:schemeClr val="accent1"/>
                          </a:solidFill>
                          <a:latin typeface="Source Sans Pro" panose="020B0503030403020204"/>
                        </a:rPr>
                        <a:t>x28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t3</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2"/>
                          </a:solidFill>
                          <a:latin typeface="Source Sans Pro" panose="020B0503030403020204"/>
                        </a:rPr>
                        <a:t>Temporary registers</a:t>
                      </a:r>
                      <a:endParaRPr lang="en-US" sz="20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441">
                <a:tc>
                  <a:txBody>
                    <a:bodyPr/>
                    <a:lstStyle/>
                    <a:p>
                      <a:pPr algn="ctr"/>
                      <a:r>
                        <a:rPr lang="en-US" sz="2400" b="0" dirty="0" smtClean="0">
                          <a:solidFill>
                            <a:schemeClr val="accent1"/>
                          </a:solidFill>
                          <a:latin typeface="Source Sans Pro" panose="020B0503030403020204"/>
                        </a:rPr>
                        <a:t>x29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0441">
                <a:tc>
                  <a:txBody>
                    <a:bodyPr/>
                    <a:lstStyle/>
                    <a:p>
                      <a:pPr algn="ctr"/>
                      <a:r>
                        <a:rPr lang="en-US" sz="2400" b="0" dirty="0" smtClean="0">
                          <a:solidFill>
                            <a:schemeClr val="accent1"/>
                          </a:solidFill>
                          <a:latin typeface="Source Sans Pro" panose="020B0503030403020204"/>
                        </a:rPr>
                        <a:t>x30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0441">
                <a:tc>
                  <a:txBody>
                    <a:bodyPr/>
                    <a:lstStyle/>
                    <a:p>
                      <a:pPr algn="ctr"/>
                      <a:r>
                        <a:rPr lang="en-US" sz="2400" b="0" dirty="0" smtClean="0">
                          <a:solidFill>
                            <a:schemeClr val="accent1"/>
                          </a:solidFill>
                          <a:latin typeface="Source Sans Pro" panose="020B0503030403020204"/>
                        </a:rPr>
                        <a:t>x31</a:t>
                      </a:r>
                      <a:endParaRPr lang="en-US" sz="2400" b="0" dirty="0">
                        <a:solidFill>
                          <a:schemeClr val="accent1"/>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8" name="Table 7"/>
          <p:cNvGraphicFramePr>
            <a:graphicFrameLocks noGrp="1"/>
          </p:cNvGraphicFramePr>
          <p:nvPr>
            <p:custDataLst>
              <p:tags r:id="rId4"/>
            </p:custDataLst>
            <p:extLst/>
          </p:nvPr>
        </p:nvGraphicFramePr>
        <p:xfrm>
          <a:off x="228600" y="1320562"/>
          <a:ext cx="3733800" cy="2451102"/>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08517">
                <a:tc>
                  <a:txBody>
                    <a:bodyPr/>
                    <a:lstStyle/>
                    <a:p>
                      <a:pPr algn="ctr"/>
                      <a:endParaRPr lang="en-US" sz="2400" b="0" dirty="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err="1" smtClean="0">
                          <a:solidFill>
                            <a:schemeClr val="tx2"/>
                          </a:solidFill>
                          <a:latin typeface="Source Sans Pro" panose="020B0503030403020204"/>
                        </a:rPr>
                        <a:t>sp</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tx2"/>
                          </a:solidFill>
                          <a:latin typeface="Source Sans Pro" panose="020B0503030403020204"/>
                        </a:rPr>
                        <a:t>Stack pointer</a:t>
                      </a:r>
                      <a:br>
                        <a:rPr lang="en-US" sz="2400" b="0" dirty="0" smtClean="0">
                          <a:solidFill>
                            <a:schemeClr val="tx2"/>
                          </a:solidFill>
                          <a:latin typeface="Source Sans Pro" panose="020B0503030403020204"/>
                        </a:rPr>
                      </a:b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517">
                <a:tc>
                  <a:txBody>
                    <a:bodyPr/>
                    <a:lstStyle/>
                    <a:p>
                      <a:pPr algn="ctr"/>
                      <a:endParaRPr lang="en-US" sz="2400" b="0" dirty="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517">
                <a:tc>
                  <a:txBody>
                    <a:bodyPr/>
                    <a:lstStyle/>
                    <a:p>
                      <a:pPr algn="ctr"/>
                      <a:endParaRPr lang="en-US" sz="2400" b="0" dirty="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US" sz="2400" b="0" dirty="0" smtClean="0">
                          <a:solidFill>
                            <a:schemeClr val="tx2"/>
                          </a:solidFill>
                          <a:latin typeface="Source Sans Pro" panose="020B0503030403020204"/>
                        </a:rPr>
                        <a:t>Temporary registers</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517">
                <a:tc>
                  <a:txBody>
                    <a:bodyPr/>
                    <a:lstStyle/>
                    <a:p>
                      <a:pPr algn="ctr"/>
                      <a:endParaRPr lang="en-US" sz="2400" b="0" dirty="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t0</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517">
                <a:tc>
                  <a:txBody>
                    <a:bodyPr/>
                    <a:lstStyle/>
                    <a:p>
                      <a:pPr algn="ctr"/>
                      <a:endParaRPr lang="en-US" sz="2400" b="0" dirty="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t1</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517">
                <a:tc>
                  <a:txBody>
                    <a:bodyPr/>
                    <a:lstStyle/>
                    <a:p>
                      <a:pPr algn="ctr"/>
                      <a:endParaRPr lang="en-US" sz="2400" b="0" dirty="0" smtClean="0">
                        <a:solidFill>
                          <a:schemeClr val="accent1"/>
                        </a:solidFill>
                        <a:latin typeface="+mj-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2"/>
                          </a:solidFill>
                          <a:latin typeface="Source Sans Pro" panose="020B0503030403020204"/>
                        </a:rPr>
                        <a:t>t2</a:t>
                      </a:r>
                      <a:endParaRPr lang="en-US" sz="2400" b="0" dirty="0">
                        <a:solidFill>
                          <a:schemeClr val="tx2"/>
                        </a:solidFill>
                        <a:latin typeface="Source Sans Pro" panose="020B0503030403020204"/>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7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C &amp; RISCV: the fine print</a:t>
            </a:r>
            <a:endParaRPr lang="en-US" dirty="0"/>
          </a:p>
        </p:txBody>
      </p:sp>
      <p:sp>
        <p:nvSpPr>
          <p:cNvPr id="6" name="Rectangle 3"/>
          <p:cNvSpPr>
            <a:spLocks noGrp="1" noChangeArrowheads="1"/>
          </p:cNvSpPr>
          <p:nvPr>
            <p:ph idx="1"/>
          </p:nvPr>
        </p:nvSpPr>
        <p:spPr>
          <a:xfrm>
            <a:off x="152400" y="762000"/>
            <a:ext cx="8915400" cy="5943600"/>
          </a:xfrm>
        </p:spPr>
        <p:txBody>
          <a:bodyPr>
            <a:normAutofit/>
          </a:bodyPr>
          <a:lstStyle/>
          <a:p>
            <a:pPr marL="0" indent="0">
              <a:lnSpc>
                <a:spcPct val="94000"/>
              </a:lnSpc>
              <a:buNone/>
            </a:pPr>
            <a:r>
              <a:rPr lang="en-US" sz="2800" dirty="0" smtClean="0"/>
              <a:t>C </a:t>
            </a:r>
            <a:r>
              <a:rPr lang="en-US" sz="2800" dirty="0"/>
              <a:t>allows passing whole </a:t>
            </a:r>
            <a:r>
              <a:rPr lang="en-US" sz="2800" dirty="0" err="1" smtClean="0"/>
              <a:t>structs</a:t>
            </a:r>
            <a:endParaRPr lang="en-US" sz="2800" dirty="0" smtClean="0"/>
          </a:p>
          <a:p>
            <a:pPr marL="0" indent="0">
              <a:lnSpc>
                <a:spcPct val="94000"/>
              </a:lnSpc>
              <a:buNone/>
            </a:pPr>
            <a:endParaRPr lang="en-US" sz="1000" dirty="0"/>
          </a:p>
          <a:p>
            <a:pPr marL="461963" lvl="1" indent="-223838">
              <a:lnSpc>
                <a:spcPct val="94000"/>
              </a:lnSpc>
            </a:pPr>
            <a:r>
              <a:rPr lang="en-US" sz="2400" dirty="0" err="1">
                <a:latin typeface="Courier New" pitchFamily="49" charset="0"/>
              </a:rPr>
              <a:t>int</a:t>
            </a:r>
            <a:r>
              <a:rPr lang="en-US" sz="2400" dirty="0">
                <a:latin typeface="Courier New" pitchFamily="49" charset="0"/>
              </a:rPr>
              <a:t> </a:t>
            </a:r>
            <a:r>
              <a:rPr lang="en-US" sz="2400" dirty="0" err="1" smtClean="0">
                <a:latin typeface="Courier New" pitchFamily="49" charset="0"/>
              </a:rPr>
              <a:t>dist</a:t>
            </a:r>
            <a:r>
              <a:rPr lang="en-US" sz="2400" dirty="0" smtClean="0">
                <a:latin typeface="Courier New" pitchFamily="49" charset="0"/>
              </a:rPr>
              <a:t>(</a:t>
            </a:r>
            <a:r>
              <a:rPr lang="en-US" sz="2400" dirty="0" err="1" smtClean="0">
                <a:latin typeface="Courier New" pitchFamily="49" charset="0"/>
              </a:rPr>
              <a:t>struct</a:t>
            </a:r>
            <a:r>
              <a:rPr lang="en-US" sz="2400" dirty="0" smtClean="0">
                <a:latin typeface="Courier New" pitchFamily="49" charset="0"/>
              </a:rPr>
              <a:t> </a:t>
            </a:r>
            <a:r>
              <a:rPr lang="en-US" sz="2400" dirty="0">
                <a:latin typeface="Courier New" pitchFamily="49" charset="0"/>
              </a:rPr>
              <a:t>Point p1, </a:t>
            </a:r>
            <a:r>
              <a:rPr lang="en-US" sz="2400" dirty="0" err="1">
                <a:latin typeface="Courier New" pitchFamily="49" charset="0"/>
              </a:rPr>
              <a:t>struct</a:t>
            </a:r>
            <a:r>
              <a:rPr lang="en-US" sz="2400" dirty="0">
                <a:latin typeface="Courier New" pitchFamily="49" charset="0"/>
              </a:rPr>
              <a:t> Point p2);</a:t>
            </a:r>
          </a:p>
          <a:p>
            <a:pPr marL="461963" lvl="1" indent="-223838">
              <a:lnSpc>
                <a:spcPct val="94000"/>
              </a:lnSpc>
            </a:pPr>
            <a:r>
              <a:rPr lang="en-US" sz="2400" dirty="0" smtClean="0"/>
              <a:t>Treated as collection </a:t>
            </a:r>
            <a:r>
              <a:rPr lang="en-US" sz="2400" dirty="0"/>
              <a:t>of consecutive 32-bit </a:t>
            </a:r>
            <a:r>
              <a:rPr lang="en-US" sz="2400" dirty="0" smtClean="0"/>
              <a:t>arguments</a:t>
            </a:r>
          </a:p>
          <a:p>
            <a:pPr marL="862013" lvl="2" indent="-223838">
              <a:lnSpc>
                <a:spcPct val="94000"/>
              </a:lnSpc>
            </a:pPr>
            <a:r>
              <a:rPr lang="en-US" sz="2000" dirty="0" smtClean="0"/>
              <a:t>Registers </a:t>
            </a:r>
            <a:r>
              <a:rPr lang="en-US" sz="2000" dirty="0"/>
              <a:t>for first 4 words, stack for </a:t>
            </a:r>
            <a:r>
              <a:rPr lang="en-US" sz="2000" dirty="0" smtClean="0"/>
              <a:t>rest</a:t>
            </a:r>
            <a:endParaRPr lang="en-US" sz="2000" dirty="0"/>
          </a:p>
          <a:p>
            <a:pPr marL="461963" lvl="1" indent="-223838">
              <a:lnSpc>
                <a:spcPct val="94000"/>
              </a:lnSpc>
            </a:pPr>
            <a:r>
              <a:rPr lang="en-US" sz="2400" dirty="0" smtClean="0"/>
              <a:t>Better:  </a:t>
            </a:r>
            <a:r>
              <a:rPr lang="en-US" sz="2000" dirty="0" err="1" smtClean="0">
                <a:latin typeface="Courier New" pitchFamily="49" charset="0"/>
              </a:rPr>
              <a:t>int</a:t>
            </a:r>
            <a:r>
              <a:rPr lang="en-US" sz="2000" dirty="0" smtClean="0">
                <a:latin typeface="Courier New" pitchFamily="49" charset="0"/>
              </a:rPr>
              <a:t> </a:t>
            </a:r>
            <a:r>
              <a:rPr lang="en-US" sz="2000" dirty="0" err="1" smtClean="0">
                <a:latin typeface="Courier New" pitchFamily="49" charset="0"/>
              </a:rPr>
              <a:t>dist</a:t>
            </a:r>
            <a:r>
              <a:rPr lang="en-US" sz="2000" dirty="0" smtClean="0">
                <a:latin typeface="Courier New" pitchFamily="49" charset="0"/>
              </a:rPr>
              <a:t>(</a:t>
            </a:r>
            <a:r>
              <a:rPr lang="en-US" sz="2000" dirty="0" err="1" smtClean="0">
                <a:latin typeface="Courier New" pitchFamily="49" charset="0"/>
              </a:rPr>
              <a:t>struct</a:t>
            </a:r>
            <a:r>
              <a:rPr lang="en-US" sz="2000" dirty="0" smtClean="0">
                <a:latin typeface="Courier New" pitchFamily="49" charset="0"/>
              </a:rPr>
              <a:t> Point *p1,</a:t>
            </a:r>
            <a:r>
              <a:rPr lang="en-US" sz="1050" dirty="0" smtClean="0">
                <a:latin typeface="Courier New" pitchFamily="49" charset="0"/>
              </a:rPr>
              <a:t> </a:t>
            </a:r>
            <a:r>
              <a:rPr lang="en-US" sz="2000" dirty="0" err="1" smtClean="0">
                <a:latin typeface="Courier New" pitchFamily="49" charset="0"/>
              </a:rPr>
              <a:t>struct</a:t>
            </a:r>
            <a:r>
              <a:rPr lang="en-US" sz="2000" dirty="0" smtClean="0">
                <a:latin typeface="Courier New" pitchFamily="49" charset="0"/>
              </a:rPr>
              <a:t> Point *p2);</a:t>
            </a:r>
            <a:endParaRPr lang="en-US" sz="3200" dirty="0" smtClean="0"/>
          </a:p>
          <a:p>
            <a:pPr>
              <a:lnSpc>
                <a:spcPct val="84000"/>
              </a:lnSpc>
            </a:pPr>
            <a:endParaRPr lang="en-US" sz="2800" dirty="0" smtClean="0"/>
          </a:p>
          <a:p>
            <a:pPr marL="0" indent="0">
              <a:lnSpc>
                <a:spcPct val="84000"/>
              </a:lnSpc>
              <a:buNone/>
            </a:pPr>
            <a:r>
              <a:rPr lang="en-US" sz="2800" dirty="0" smtClean="0">
                <a:solidFill>
                  <a:schemeClr val="accent6"/>
                </a:solidFill>
              </a:rPr>
              <a:t>Where are the arguments to:</a:t>
            </a:r>
            <a:endParaRPr lang="en-US" sz="2800" dirty="0">
              <a:solidFill>
                <a:schemeClr val="accent6"/>
              </a:solidFill>
            </a:endParaRPr>
          </a:p>
          <a:p>
            <a:pPr marL="290513" lvl="1" indent="0">
              <a:lnSpc>
                <a:spcPct val="84000"/>
              </a:lnSpc>
              <a:buNone/>
            </a:pPr>
            <a:r>
              <a:rPr lang="en-US" sz="2400" dirty="0" smtClean="0">
                <a:latin typeface="Courier New" pitchFamily="49" charset="0"/>
              </a:rPr>
              <a:t>void sub(</a:t>
            </a:r>
            <a:r>
              <a:rPr lang="en-US" sz="2400" dirty="0" err="1" smtClean="0">
                <a:latin typeface="Courier New" pitchFamily="49" charset="0"/>
              </a:rPr>
              <a:t>int</a:t>
            </a:r>
            <a:r>
              <a:rPr lang="en-US" sz="2400" dirty="0" smtClean="0">
                <a:latin typeface="Courier New" pitchFamily="49" charset="0"/>
              </a:rPr>
              <a:t> a, </a:t>
            </a:r>
            <a:r>
              <a:rPr lang="en-US" sz="2400" dirty="0" err="1" smtClean="0">
                <a:latin typeface="Courier New" pitchFamily="49" charset="0"/>
              </a:rPr>
              <a:t>int</a:t>
            </a:r>
            <a:r>
              <a:rPr lang="en-US" sz="2400" dirty="0" smtClean="0">
                <a:latin typeface="Courier New" pitchFamily="49" charset="0"/>
              </a:rPr>
              <a:t> b, </a:t>
            </a:r>
            <a:r>
              <a:rPr lang="en-US" sz="2400" dirty="0" err="1" smtClean="0">
                <a:latin typeface="Courier New" pitchFamily="49" charset="0"/>
              </a:rPr>
              <a:t>int</a:t>
            </a:r>
            <a:r>
              <a:rPr lang="en-US" sz="2400" dirty="0" smtClean="0">
                <a:latin typeface="Courier New" pitchFamily="49" charset="0"/>
              </a:rPr>
              <a:t> c, </a:t>
            </a:r>
            <a:r>
              <a:rPr lang="en-US" sz="2400" dirty="0" err="1" smtClean="0">
                <a:latin typeface="Courier New" pitchFamily="49" charset="0"/>
              </a:rPr>
              <a:t>int</a:t>
            </a:r>
            <a:r>
              <a:rPr lang="en-US" sz="2400" dirty="0" smtClean="0">
                <a:latin typeface="Courier New" pitchFamily="49" charset="0"/>
              </a:rPr>
              <a:t> d, </a:t>
            </a:r>
            <a:r>
              <a:rPr lang="en-US" sz="2400" dirty="0" err="1" smtClean="0">
                <a:latin typeface="Courier New" pitchFamily="49" charset="0"/>
              </a:rPr>
              <a:t>int</a:t>
            </a:r>
            <a:r>
              <a:rPr lang="en-US" sz="2400" dirty="0" smtClean="0">
                <a:latin typeface="Courier New" pitchFamily="49" charset="0"/>
              </a:rPr>
              <a:t> e, </a:t>
            </a:r>
            <a:r>
              <a:rPr lang="en-US" sz="2400" dirty="0" err="1" smtClean="0">
                <a:latin typeface="Courier New" pitchFamily="49" charset="0"/>
              </a:rPr>
              <a:t>int</a:t>
            </a:r>
            <a:r>
              <a:rPr lang="en-US" sz="2400" dirty="0" smtClean="0">
                <a:latin typeface="Courier New" pitchFamily="49" charset="0"/>
              </a:rPr>
              <a:t> f, </a:t>
            </a:r>
            <a:r>
              <a:rPr lang="en-US" sz="2400" dirty="0" err="1" smtClean="0">
                <a:latin typeface="Courier New" pitchFamily="49" charset="0"/>
              </a:rPr>
              <a:t>int</a:t>
            </a:r>
            <a:r>
              <a:rPr lang="en-US" sz="2400" dirty="0" smtClean="0">
                <a:latin typeface="Courier New" pitchFamily="49" charset="0"/>
              </a:rPr>
              <a:t> g, </a:t>
            </a:r>
            <a:r>
              <a:rPr lang="en-US" sz="2400" dirty="0" err="1" smtClean="0">
                <a:latin typeface="Courier New" pitchFamily="49" charset="0"/>
              </a:rPr>
              <a:t>int</a:t>
            </a:r>
            <a:r>
              <a:rPr lang="en-US" sz="2400" dirty="0" smtClean="0">
                <a:latin typeface="Courier New" pitchFamily="49" charset="0"/>
              </a:rPr>
              <a:t> h, </a:t>
            </a:r>
            <a:r>
              <a:rPr lang="en-US" sz="2400" dirty="0" err="1" smtClean="0">
                <a:latin typeface="Courier New" pitchFamily="49" charset="0"/>
              </a:rPr>
              <a:t>int</a:t>
            </a:r>
            <a:r>
              <a:rPr lang="en-US" sz="2400" dirty="0" smtClean="0">
                <a:latin typeface="Courier New" pitchFamily="49" charset="0"/>
              </a:rPr>
              <a:t> i);</a:t>
            </a:r>
            <a:endParaRPr lang="en-US" sz="2400" dirty="0">
              <a:latin typeface="Courier New" pitchFamily="49" charset="0"/>
            </a:endParaRPr>
          </a:p>
          <a:p>
            <a:pPr marL="290513" lvl="1" indent="0">
              <a:lnSpc>
                <a:spcPct val="84000"/>
              </a:lnSpc>
              <a:buNone/>
            </a:pPr>
            <a:r>
              <a:rPr lang="en-US" sz="2400" dirty="0" smtClean="0">
                <a:latin typeface="Courier New" pitchFamily="49" charset="0"/>
              </a:rPr>
              <a:t>void </a:t>
            </a:r>
            <a:r>
              <a:rPr lang="en-US" sz="2400" dirty="0" err="1">
                <a:latin typeface="Courier New" pitchFamily="49" charset="0"/>
              </a:rPr>
              <a:t>isalpha</a:t>
            </a:r>
            <a:r>
              <a:rPr lang="en-US" sz="2400" dirty="0">
                <a:latin typeface="Courier New" pitchFamily="49" charset="0"/>
              </a:rPr>
              <a:t>(char c);</a:t>
            </a:r>
          </a:p>
          <a:p>
            <a:pPr marL="290513" lvl="1" indent="0">
              <a:lnSpc>
                <a:spcPct val="84000"/>
              </a:lnSpc>
              <a:buNone/>
            </a:pPr>
            <a:r>
              <a:rPr lang="en-US" sz="2400" dirty="0" smtClean="0">
                <a:latin typeface="Courier New" pitchFamily="49" charset="0"/>
              </a:rPr>
              <a:t>void </a:t>
            </a:r>
            <a:r>
              <a:rPr lang="en-US" sz="2400" dirty="0" err="1">
                <a:latin typeface="Courier New" pitchFamily="49" charset="0"/>
              </a:rPr>
              <a:t>treesort</a:t>
            </a:r>
            <a:r>
              <a:rPr lang="en-US" sz="2400" dirty="0">
                <a:latin typeface="Courier New" pitchFamily="49" charset="0"/>
              </a:rPr>
              <a:t>(</a:t>
            </a:r>
            <a:r>
              <a:rPr lang="en-US" sz="2400" dirty="0" err="1">
                <a:latin typeface="Courier New" pitchFamily="49" charset="0"/>
              </a:rPr>
              <a:t>struct</a:t>
            </a:r>
            <a:r>
              <a:rPr lang="en-US" sz="2400" dirty="0">
                <a:latin typeface="Courier New" pitchFamily="49" charset="0"/>
              </a:rPr>
              <a:t> Tree *root</a:t>
            </a:r>
            <a:r>
              <a:rPr lang="en-US" sz="2400" dirty="0" smtClean="0">
                <a:latin typeface="Courier New" pitchFamily="49" charset="0"/>
              </a:rPr>
              <a:t>);</a:t>
            </a:r>
          </a:p>
          <a:p>
            <a:pPr marL="0" indent="0">
              <a:lnSpc>
                <a:spcPct val="84000"/>
              </a:lnSpc>
              <a:buNone/>
            </a:pPr>
            <a:r>
              <a:rPr lang="en-US" sz="2800" dirty="0" smtClean="0">
                <a:solidFill>
                  <a:schemeClr val="accent6"/>
                </a:solidFill>
              </a:rPr>
              <a:t>Where </a:t>
            </a:r>
            <a:r>
              <a:rPr lang="en-US" sz="2800" dirty="0">
                <a:solidFill>
                  <a:schemeClr val="accent6"/>
                </a:solidFill>
              </a:rPr>
              <a:t>are the </a:t>
            </a:r>
            <a:r>
              <a:rPr lang="en-US" sz="2800" dirty="0" smtClean="0">
                <a:solidFill>
                  <a:schemeClr val="accent6"/>
                </a:solidFill>
              </a:rPr>
              <a:t>return values from:</a:t>
            </a:r>
            <a:endParaRPr lang="en-US" sz="2800" dirty="0">
              <a:solidFill>
                <a:schemeClr val="accent6"/>
              </a:solidFill>
              <a:latin typeface="Courier New" pitchFamily="49" charset="0"/>
            </a:endParaRPr>
          </a:p>
          <a:p>
            <a:pPr marL="290513" lvl="1" indent="0">
              <a:lnSpc>
                <a:spcPct val="84000"/>
              </a:lnSpc>
              <a:buNone/>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createNode</a:t>
            </a:r>
            <a:r>
              <a:rPr lang="en-US" sz="2400" dirty="0">
                <a:latin typeface="Courier New" pitchFamily="49" charset="0"/>
              </a:rPr>
              <a:t>();</a:t>
            </a:r>
          </a:p>
          <a:p>
            <a:pPr marL="290513" lvl="1" indent="0">
              <a:lnSpc>
                <a:spcPct val="84000"/>
              </a:lnSpc>
              <a:buNone/>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mynode</a:t>
            </a:r>
            <a:r>
              <a:rPr lang="en-US" sz="2400" dirty="0" smtClean="0">
                <a:latin typeface="Courier New" pitchFamily="49" charset="0"/>
              </a:rPr>
              <a:t>();</a:t>
            </a:r>
          </a:p>
          <a:p>
            <a:pPr marL="290513" lvl="1" indent="0">
              <a:lnSpc>
                <a:spcPct val="84000"/>
              </a:lnSpc>
              <a:buNone/>
            </a:pPr>
            <a:endParaRPr lang="en-US" sz="2400" dirty="0">
              <a:latin typeface="Courier New" pitchFamily="49" charset="0"/>
            </a:endParaRPr>
          </a:p>
          <a:p>
            <a:pPr marL="0" indent="0">
              <a:lnSpc>
                <a:spcPct val="84000"/>
              </a:lnSpc>
              <a:buNone/>
            </a:pPr>
            <a:r>
              <a:rPr lang="en-US" sz="2800" dirty="0" smtClean="0"/>
              <a:t>Many </a:t>
            </a:r>
            <a:r>
              <a:rPr lang="en-US" sz="2800" dirty="0"/>
              <a:t>combinations of char, short, </a:t>
            </a:r>
            <a:r>
              <a:rPr lang="en-US" sz="2800" dirty="0" err="1"/>
              <a:t>int</a:t>
            </a:r>
            <a:r>
              <a:rPr lang="en-US" sz="2800" dirty="0"/>
              <a:t>, void *, </a:t>
            </a:r>
            <a:r>
              <a:rPr lang="en-US" sz="2800" dirty="0" err="1"/>
              <a:t>struct</a:t>
            </a:r>
            <a:r>
              <a:rPr lang="en-US" sz="2800" dirty="0"/>
              <a:t>, </a:t>
            </a:r>
            <a:r>
              <a:rPr lang="en-US" sz="2800" i="1" dirty="0"/>
              <a:t>etc.</a:t>
            </a:r>
          </a:p>
          <a:p>
            <a:pPr lvl="1">
              <a:lnSpc>
                <a:spcPct val="84000"/>
              </a:lnSpc>
            </a:pPr>
            <a:r>
              <a:rPr lang="en-US" sz="2600" dirty="0" smtClean="0"/>
              <a:t>RISCV </a:t>
            </a:r>
            <a:r>
              <a:rPr lang="en-US" sz="2600" dirty="0"/>
              <a:t>treats char, short, </a:t>
            </a:r>
            <a:r>
              <a:rPr lang="en-US" sz="2600" dirty="0" err="1"/>
              <a:t>int</a:t>
            </a:r>
            <a:r>
              <a:rPr lang="en-US" sz="2600" dirty="0"/>
              <a:t> and void * identically</a:t>
            </a:r>
          </a:p>
        </p:txBody>
      </p:sp>
      <p:sp>
        <p:nvSpPr>
          <p:cNvPr id="7" name="TextBox 6"/>
          <p:cNvSpPr txBox="1"/>
          <p:nvPr/>
        </p:nvSpPr>
        <p:spPr>
          <a:xfrm>
            <a:off x="3984446" y="1024168"/>
            <a:ext cx="1184940"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 a1</a:t>
            </a:r>
            <a:endParaRPr lang="en-US" sz="2800" dirty="0">
              <a:solidFill>
                <a:schemeClr val="accent1"/>
              </a:solidFill>
              <a:latin typeface="Source Sans Pro" panose="020B0503030403020204"/>
            </a:endParaRPr>
          </a:p>
        </p:txBody>
      </p:sp>
      <p:sp>
        <p:nvSpPr>
          <p:cNvPr id="8" name="TextBox 7"/>
          <p:cNvSpPr txBox="1"/>
          <p:nvPr/>
        </p:nvSpPr>
        <p:spPr>
          <a:xfrm>
            <a:off x="7094300" y="968634"/>
            <a:ext cx="1184940"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a2, a3</a:t>
            </a:r>
            <a:endParaRPr lang="en-US" sz="2800" dirty="0">
              <a:solidFill>
                <a:schemeClr val="accent1"/>
              </a:solidFill>
              <a:latin typeface="Source Sans Pro" panose="020B0503030403020204"/>
            </a:endParaRPr>
          </a:p>
        </p:txBody>
      </p:sp>
      <p:sp>
        <p:nvSpPr>
          <p:cNvPr id="9" name="TextBox 8"/>
          <p:cNvSpPr txBox="1"/>
          <p:nvPr/>
        </p:nvSpPr>
        <p:spPr>
          <a:xfrm>
            <a:off x="5078524" y="2578528"/>
            <a:ext cx="58541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a:t>
            </a:r>
            <a:endParaRPr lang="en-US" sz="2800" dirty="0">
              <a:solidFill>
                <a:schemeClr val="accent1"/>
              </a:solidFill>
              <a:latin typeface="Source Sans Pro" panose="020B0503030403020204"/>
            </a:endParaRPr>
          </a:p>
        </p:txBody>
      </p:sp>
      <p:sp>
        <p:nvSpPr>
          <p:cNvPr id="10" name="TextBox 9"/>
          <p:cNvSpPr txBox="1"/>
          <p:nvPr/>
        </p:nvSpPr>
        <p:spPr>
          <a:xfrm>
            <a:off x="7765505" y="2594098"/>
            <a:ext cx="58541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a1</a:t>
            </a:r>
            <a:endParaRPr lang="en-US" sz="2800" dirty="0">
              <a:solidFill>
                <a:schemeClr val="accent1"/>
              </a:solidFill>
              <a:latin typeface="Source Sans Pro" panose="020B0503030403020204"/>
            </a:endParaRPr>
          </a:p>
        </p:txBody>
      </p:sp>
      <p:sp>
        <p:nvSpPr>
          <p:cNvPr id="11" name="TextBox 10"/>
          <p:cNvSpPr txBox="1"/>
          <p:nvPr/>
        </p:nvSpPr>
        <p:spPr>
          <a:xfrm>
            <a:off x="5663941" y="2916338"/>
            <a:ext cx="1184940"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 a1</a:t>
            </a:r>
            <a:endParaRPr lang="en-US" sz="2800" dirty="0">
              <a:solidFill>
                <a:schemeClr val="accent1"/>
              </a:solidFill>
              <a:latin typeface="Source Sans Pro" panose="020B0503030403020204"/>
            </a:endParaRPr>
          </a:p>
        </p:txBody>
      </p:sp>
      <p:sp>
        <p:nvSpPr>
          <p:cNvPr id="12" name="Freeform 11"/>
          <p:cNvSpPr/>
          <p:nvPr/>
        </p:nvSpPr>
        <p:spPr>
          <a:xfrm>
            <a:off x="2932148" y="3260246"/>
            <a:ext cx="2731793" cy="293915"/>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236507" y="3363916"/>
            <a:ext cx="2198708" cy="507153"/>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429912" y="4055402"/>
            <a:ext cx="106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91085" y="3995793"/>
            <a:ext cx="102303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stack</a:t>
            </a:r>
            <a:endParaRPr lang="en-US" sz="2800" dirty="0">
              <a:solidFill>
                <a:schemeClr val="accent1"/>
              </a:solidFill>
              <a:latin typeface="Source Sans Pro" panose="020B0503030403020204"/>
            </a:endParaRPr>
          </a:p>
        </p:txBody>
      </p:sp>
      <p:sp>
        <p:nvSpPr>
          <p:cNvPr id="16" name="TextBox 15"/>
          <p:cNvSpPr txBox="1"/>
          <p:nvPr/>
        </p:nvSpPr>
        <p:spPr>
          <a:xfrm>
            <a:off x="6263464" y="4659287"/>
            <a:ext cx="585417" cy="523220"/>
          </a:xfrm>
          <a:prstGeom prst="rect">
            <a:avLst/>
          </a:prstGeom>
          <a:noFill/>
        </p:spPr>
        <p:txBody>
          <a:bodyPr wrap="none" rtlCol="0">
            <a:spAutoFit/>
          </a:bodyPr>
          <a:lstStyle/>
          <a:p>
            <a:r>
              <a:rPr lang="en-US" sz="2800" dirty="0" smtClean="0">
                <a:solidFill>
                  <a:schemeClr val="accent1"/>
                </a:solidFill>
                <a:latin typeface="Source Sans Pro" panose="020B0503030403020204"/>
              </a:rPr>
              <a:t>a0</a:t>
            </a:r>
            <a:endParaRPr lang="en-US" sz="2800" dirty="0">
              <a:solidFill>
                <a:schemeClr val="accent1"/>
              </a:solidFill>
              <a:latin typeface="Source Sans Pro" panose="020B0503030403020204"/>
            </a:endParaRPr>
          </a:p>
        </p:txBody>
      </p:sp>
      <p:cxnSp>
        <p:nvCxnSpPr>
          <p:cNvPr id="17" name="Straight Arrow Connector 16"/>
          <p:cNvCxnSpPr/>
          <p:nvPr/>
        </p:nvCxnSpPr>
        <p:spPr>
          <a:xfrm flipH="1" flipV="1">
            <a:off x="5730064" y="4659287"/>
            <a:ext cx="457200" cy="26161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95451" y="5528629"/>
            <a:ext cx="1184940" cy="523220"/>
          </a:xfrm>
          <a:prstGeom prst="rect">
            <a:avLst/>
          </a:prstGeom>
          <a:noFill/>
        </p:spPr>
        <p:txBody>
          <a:bodyPr wrap="none" rtlCol="0">
            <a:spAutoFit/>
          </a:bodyPr>
          <a:lstStyle/>
          <a:p>
            <a:r>
              <a:rPr lang="en-US" sz="2800" dirty="0">
                <a:solidFill>
                  <a:schemeClr val="accent1"/>
                </a:solidFill>
                <a:latin typeface="Source Sans Pro" panose="020B0503030403020204"/>
              </a:rPr>
              <a:t>a</a:t>
            </a:r>
            <a:r>
              <a:rPr lang="en-US" sz="2800" dirty="0" smtClean="0">
                <a:solidFill>
                  <a:schemeClr val="accent1"/>
                </a:solidFill>
                <a:latin typeface="Source Sans Pro" panose="020B0503030403020204"/>
              </a:rPr>
              <a:t>0, a1</a:t>
            </a:r>
            <a:endParaRPr lang="en-US" sz="2800" dirty="0">
              <a:solidFill>
                <a:schemeClr val="accent1"/>
              </a:solidFill>
              <a:latin typeface="Source Sans Pro" panose="020B0503030403020204"/>
            </a:endParaRPr>
          </a:p>
        </p:txBody>
      </p:sp>
      <p:cxnSp>
        <p:nvCxnSpPr>
          <p:cNvPr id="19" name="Straight Connector 18"/>
          <p:cNvCxnSpPr/>
          <p:nvPr/>
        </p:nvCxnSpPr>
        <p:spPr>
          <a:xfrm flipV="1">
            <a:off x="599070" y="5644432"/>
            <a:ext cx="1914412" cy="36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66296" y="5014659"/>
            <a:ext cx="2476182" cy="37865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93270" y="5267019"/>
            <a:ext cx="585417" cy="523220"/>
          </a:xfrm>
          <a:prstGeom prst="rect">
            <a:avLst/>
          </a:prstGeom>
          <a:noFill/>
        </p:spPr>
        <p:txBody>
          <a:bodyPr wrap="none" rtlCol="0">
            <a:spAutoFit/>
          </a:bodyPr>
          <a:lstStyle/>
          <a:p>
            <a:r>
              <a:rPr lang="en-US" sz="2800" dirty="0">
                <a:solidFill>
                  <a:schemeClr val="accent1"/>
                </a:solidFill>
                <a:latin typeface="Source Sans Pro" panose="020B0503030403020204"/>
              </a:rPr>
              <a:t>a</a:t>
            </a:r>
            <a:r>
              <a:rPr lang="en-US" sz="2800" dirty="0" smtClean="0">
                <a:solidFill>
                  <a:schemeClr val="accent1"/>
                </a:solidFill>
                <a:latin typeface="Source Sans Pro" panose="020B0503030403020204"/>
              </a:rPr>
              <a:t>0</a:t>
            </a:r>
            <a:endParaRPr lang="en-US" sz="2800" dirty="0">
              <a:solidFill>
                <a:schemeClr val="accent1"/>
              </a:solidFill>
              <a:latin typeface="Source Sans Pro" panose="020B0503030403020204"/>
            </a:endParaRPr>
          </a:p>
        </p:txBody>
      </p:sp>
      <p:sp>
        <p:nvSpPr>
          <p:cNvPr id="22" name="Freeform 21"/>
          <p:cNvSpPr/>
          <p:nvPr/>
        </p:nvSpPr>
        <p:spPr>
          <a:xfrm>
            <a:off x="2942478" y="5339855"/>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5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animBg="1"/>
      <p:bldP spid="15" grpId="0"/>
      <p:bldP spid="16" grpId="0"/>
      <p:bldP spid="18" grpId="0"/>
      <p:bldP spid="20" grpId="0" animBg="1"/>
      <p:bldP spid="2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228600" y="990600"/>
            <a:ext cx="8686800" cy="450950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accent1"/>
                </a:solidFill>
              </a:rPr>
              <a:t>Caller </a:t>
            </a:r>
            <a:r>
              <a:rPr lang="en-GB" sz="3000" dirty="0" smtClean="0">
                <a:solidFill>
                  <a:schemeClr val="accent1"/>
                </a:solidFill>
                <a:sym typeface="Wingdings"/>
              </a:rPr>
              <a:t> </a:t>
            </a:r>
            <a:r>
              <a:rPr lang="en-GB" sz="3000" dirty="0" smtClean="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accent1"/>
                </a:solidFill>
              </a:rPr>
              <a:t>Routine </a:t>
            </a:r>
            <a:r>
              <a:rPr lang="en-GB" sz="3000" dirty="0" smtClean="0">
                <a:solidFill>
                  <a:schemeClr val="accent1"/>
                </a:solidFill>
                <a:sym typeface="Wingdings"/>
              </a:rPr>
              <a:t> </a:t>
            </a:r>
            <a:r>
              <a:rPr lang="en-GB" sz="3000" dirty="0" smtClean="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fixed </a:t>
            </a:r>
            <a:r>
              <a:rPr lang="en-GB" sz="3000" dirty="0">
                <a:solidFill>
                  <a:schemeClr val="tx2"/>
                </a:solidFill>
              </a:rPr>
              <a:t>length, variable </a:t>
            </a:r>
            <a:r>
              <a:rPr lang="en-GB" sz="3000" dirty="0" smtClean="0">
                <a:solidFill>
                  <a:schemeClr val="tx2"/>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Get return value back to the caller</a:t>
            </a:r>
            <a:endParaRPr lang="en-GB" sz="3000" dirty="0">
              <a:solidFill>
                <a:schemeClr val="tx2"/>
              </a:solidFill>
            </a:endParaRP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smtClean="0">
                <a:solidFill>
                  <a:schemeClr val="tx2"/>
                </a:solidFill>
              </a:rPr>
              <a:t>Manage Registers</a:t>
            </a:r>
            <a:endParaRPr lang="en-GB" sz="3400" dirty="0">
              <a:solidFill>
                <a:schemeClr val="tx2"/>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smtClean="0">
                <a:solidFill>
                  <a:schemeClr val="tx2"/>
                </a:solidFill>
              </a:rPr>
              <a:t>Prevent routines from clobbering each others’ data</a:t>
            </a:r>
            <a:endParaRPr lang="en-GB" sz="3000" dirty="0">
              <a:solidFill>
                <a:schemeClr val="tx2"/>
              </a:solidFill>
            </a:endParaRP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6</a:t>
            </a:fld>
            <a:endParaRPr lang="en-US"/>
          </a:p>
        </p:txBody>
      </p:sp>
      <p:sp>
        <p:nvSpPr>
          <p:cNvPr id="7" name="TextBox 6"/>
          <p:cNvSpPr txBox="1"/>
          <p:nvPr>
            <p:custDataLst>
              <p:tags r:id="rId1"/>
            </p:custDataLst>
          </p:nvPr>
        </p:nvSpPr>
        <p:spPr>
          <a:xfrm>
            <a:off x="0" y="5337394"/>
            <a:ext cx="9144000" cy="1520606"/>
          </a:xfrm>
          <a:prstGeom prst="rect">
            <a:avLst/>
          </a:prstGeom>
          <a:noFill/>
          <a:ln w="19050">
            <a:solidFill>
              <a:schemeClr val="accent5">
                <a:lumMod val="60000"/>
                <a:lumOff val="40000"/>
              </a:schemeClr>
            </a:solidFill>
          </a:ln>
        </p:spPr>
        <p:txBody>
          <a:bodyPr wrap="none" rtlCol="0" anchor="ctr">
            <a:noAutofit/>
          </a:bodyPr>
          <a:lstStyle/>
          <a:p>
            <a:pPr algn="ctr"/>
            <a:r>
              <a:rPr lang="en-US" sz="2800" b="1" dirty="0" smtClean="0">
                <a:solidFill>
                  <a:schemeClr val="accent6"/>
                </a:solidFill>
                <a:latin typeface="Source Sans Pro" panose="020B0503030403020204"/>
              </a:rPr>
              <a:t>What is a Convention?</a:t>
            </a:r>
          </a:p>
          <a:p>
            <a:pPr algn="ctr"/>
            <a:r>
              <a:rPr lang="en-US" sz="2800" dirty="0" smtClean="0">
                <a:solidFill>
                  <a:schemeClr val="accent2"/>
                </a:solidFill>
                <a:latin typeface="Source Sans Pro" panose="020B0503030403020204"/>
              </a:rPr>
              <a:t>Warning: </a:t>
            </a:r>
            <a:r>
              <a:rPr lang="en-US" sz="2800" dirty="0" smtClean="0">
                <a:solidFill>
                  <a:schemeClr val="tx2"/>
                </a:solidFill>
                <a:latin typeface="Source Sans Pro" panose="020B0503030403020204"/>
              </a:rPr>
              <a:t>There is no one true RISC-V calling convention.</a:t>
            </a:r>
          </a:p>
          <a:p>
            <a:pPr algn="ctr"/>
            <a:r>
              <a:rPr lang="en-US" sz="2800" dirty="0" smtClean="0">
                <a:solidFill>
                  <a:schemeClr val="tx2"/>
                </a:solidFill>
                <a:latin typeface="Source Sans Pro" panose="020B0503030403020204"/>
              </a:rPr>
              <a:t>lecture != book != </a:t>
            </a:r>
            <a:r>
              <a:rPr lang="en-US" sz="2800" dirty="0" err="1" smtClean="0">
                <a:solidFill>
                  <a:schemeClr val="tx2"/>
                </a:solidFill>
                <a:latin typeface="Source Sans Pro" panose="020B0503030403020204"/>
              </a:rPr>
              <a:t>gcc</a:t>
            </a:r>
            <a:r>
              <a:rPr lang="en-US" sz="2800" dirty="0" smtClean="0">
                <a:solidFill>
                  <a:schemeClr val="tx2"/>
                </a:solidFill>
                <a:latin typeface="Source Sans Pro" panose="020B0503030403020204"/>
              </a:rPr>
              <a:t> != </a:t>
            </a:r>
            <a:r>
              <a:rPr lang="en-US" sz="2800" dirty="0" err="1" smtClean="0">
                <a:solidFill>
                  <a:schemeClr val="tx2"/>
                </a:solidFill>
                <a:latin typeface="Source Sans Pro" panose="020B0503030403020204"/>
              </a:rPr>
              <a:t>spim</a:t>
            </a:r>
            <a:r>
              <a:rPr lang="en-US" sz="2800" dirty="0" smtClean="0">
                <a:solidFill>
                  <a:schemeClr val="tx2"/>
                </a:solidFill>
                <a:latin typeface="Source Sans Pro" panose="020B0503030403020204"/>
              </a:rPr>
              <a:t> != web</a:t>
            </a:r>
          </a:p>
        </p:txBody>
      </p:sp>
    </p:spTree>
    <p:extLst>
      <p:ext uri="{BB962C8B-B14F-4D97-AF65-F5344CB8AC3E}">
        <p14:creationId xmlns:p14="http://schemas.microsoft.com/office/powerpoint/2010/main" val="1351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60</a:t>
            </a:fld>
            <a:endParaRPr lang="en-US"/>
          </a:p>
        </p:txBody>
      </p:sp>
      <p:sp>
        <p:nvSpPr>
          <p:cNvPr id="5" name="Rectangle 2"/>
          <p:cNvSpPr>
            <a:spLocks noGrp="1" noChangeArrowheads="1"/>
          </p:cNvSpPr>
          <p:nvPr>
            <p:ph type="title"/>
          </p:nvPr>
        </p:nvSpPr>
        <p:spPr>
          <a:xfrm>
            <a:off x="228600" y="0"/>
            <a:ext cx="8686800" cy="533400"/>
          </a:xfrm>
        </p:spPr>
        <p:txBody>
          <a:bodyPr>
            <a:normAutofit fontScale="90000"/>
          </a:bodyPr>
          <a:lstStyle/>
          <a:p>
            <a:r>
              <a:rPr lang="en-US" dirty="0" err="1"/>
              <a:t>Globals</a:t>
            </a:r>
            <a:r>
              <a:rPr lang="en-US" dirty="0"/>
              <a:t> and Locals</a:t>
            </a:r>
          </a:p>
        </p:txBody>
      </p:sp>
      <p:sp>
        <p:nvSpPr>
          <p:cNvPr id="6" name="Rectangle 3"/>
          <p:cNvSpPr txBox="1">
            <a:spLocks noChangeArrowheads="1"/>
          </p:cNvSpPr>
          <p:nvPr/>
        </p:nvSpPr>
        <p:spPr>
          <a:xfrm>
            <a:off x="95865" y="852949"/>
            <a:ext cx="9048135"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sz="2400" u="sng" dirty="0" smtClean="0"/>
              <a:t>Global variables</a:t>
            </a:r>
            <a:r>
              <a:rPr lang="en-US" sz="2400" dirty="0" smtClean="0"/>
              <a:t> are allocated in the “data” region of the program</a:t>
            </a:r>
          </a:p>
          <a:p>
            <a:pPr lvl="1" fontAlgn="auto">
              <a:lnSpc>
                <a:spcPct val="84000"/>
              </a:lnSpc>
              <a:spcAft>
                <a:spcPts val="0"/>
              </a:spcAft>
            </a:pPr>
            <a:r>
              <a:rPr lang="en-US" sz="2000" dirty="0" smtClean="0"/>
              <a:t>Exist for all time, accessible to all routines</a:t>
            </a:r>
          </a:p>
          <a:p>
            <a:pPr lvl="1" fontAlgn="auto">
              <a:lnSpc>
                <a:spcPct val="84000"/>
              </a:lnSpc>
              <a:spcAft>
                <a:spcPts val="0"/>
              </a:spcAft>
            </a:pPr>
            <a:endParaRPr lang="en-US" sz="2000" dirty="0" smtClean="0"/>
          </a:p>
          <a:p>
            <a:pPr marL="0" indent="0" fontAlgn="auto">
              <a:lnSpc>
                <a:spcPct val="84000"/>
              </a:lnSpc>
              <a:buNone/>
            </a:pPr>
            <a:r>
              <a:rPr lang="en-US" sz="2400" u="sng" dirty="0" smtClean="0"/>
              <a:t>Local variables</a:t>
            </a:r>
            <a:r>
              <a:rPr lang="en-US" sz="2400" dirty="0" smtClean="0"/>
              <a:t> are allocated within the stack frame</a:t>
            </a:r>
          </a:p>
          <a:p>
            <a:pPr lvl="1" fontAlgn="auto">
              <a:lnSpc>
                <a:spcPct val="84000"/>
              </a:lnSpc>
              <a:spcAft>
                <a:spcPts val="0"/>
              </a:spcAft>
            </a:pPr>
            <a:r>
              <a:rPr lang="en-US" sz="2000" dirty="0" smtClean="0"/>
              <a:t>Exist solely for the duration of the stack frame</a:t>
            </a:r>
          </a:p>
          <a:p>
            <a:pPr lvl="1" fontAlgn="auto">
              <a:lnSpc>
                <a:spcPct val="84000"/>
              </a:lnSpc>
              <a:spcAft>
                <a:spcPts val="0"/>
              </a:spcAft>
            </a:pPr>
            <a:endParaRPr lang="en-US" sz="2000" dirty="0" smtClean="0"/>
          </a:p>
          <a:p>
            <a:pPr marL="0" indent="0" fontAlgn="auto">
              <a:lnSpc>
                <a:spcPct val="84000"/>
              </a:lnSpc>
              <a:buNone/>
            </a:pPr>
            <a:r>
              <a:rPr lang="en-US" sz="2400" dirty="0" smtClean="0"/>
              <a:t>Dangling pointers are pointers into a destroyed stack frame</a:t>
            </a:r>
          </a:p>
          <a:p>
            <a:pPr lvl="1" fontAlgn="auto">
              <a:lnSpc>
                <a:spcPct val="84000"/>
              </a:lnSpc>
              <a:spcAft>
                <a:spcPts val="0"/>
              </a:spcAft>
            </a:pPr>
            <a:r>
              <a:rPr lang="en-US" sz="2000" dirty="0" smtClean="0"/>
              <a:t>C lets you create these, Java does not</a:t>
            </a:r>
          </a:p>
          <a:p>
            <a:pPr lvl="1" fontAlgn="auto">
              <a:lnSpc>
                <a:spcPct val="84000"/>
              </a:lnSpc>
              <a:spcAft>
                <a:spcPts val="0"/>
              </a:spcAft>
            </a:pPr>
            <a:r>
              <a:rPr lang="en-US" sz="2000" dirty="0" err="1" smtClean="0"/>
              <a:t>int</a:t>
            </a:r>
            <a:r>
              <a:rPr lang="en-US" sz="2000" dirty="0" smtClean="0"/>
              <a:t> *foo() { </a:t>
            </a:r>
            <a:r>
              <a:rPr lang="en-US" sz="2000" dirty="0" err="1" smtClean="0"/>
              <a:t>int</a:t>
            </a:r>
            <a:r>
              <a:rPr lang="en-US" sz="2000" dirty="0" smtClean="0"/>
              <a:t> </a:t>
            </a:r>
            <a:r>
              <a:rPr lang="en-US" sz="2000" dirty="0" smtClean="0">
                <a:solidFill>
                  <a:schemeClr val="accent6"/>
                </a:solidFill>
              </a:rPr>
              <a:t>a</a:t>
            </a:r>
            <a:r>
              <a:rPr lang="en-US" sz="2000" dirty="0" smtClean="0"/>
              <a:t>; return &amp;</a:t>
            </a:r>
            <a:r>
              <a:rPr lang="en-US" sz="2000" dirty="0" smtClean="0">
                <a:solidFill>
                  <a:schemeClr val="accent6"/>
                </a:solidFill>
              </a:rPr>
              <a:t>a</a:t>
            </a:r>
            <a:r>
              <a:rPr lang="en-US" sz="2000" dirty="0" smtClean="0"/>
              <a:t>; }</a:t>
            </a:r>
            <a:endParaRPr lang="en-US" sz="2000" dirty="0"/>
          </a:p>
        </p:txBody>
      </p:sp>
      <p:sp>
        <p:nvSpPr>
          <p:cNvPr id="7" name="TextBox 6"/>
          <p:cNvSpPr txBox="1"/>
          <p:nvPr/>
        </p:nvSpPr>
        <p:spPr>
          <a:xfrm>
            <a:off x="1803505" y="3720326"/>
            <a:ext cx="6189515" cy="1200329"/>
          </a:xfrm>
          <a:prstGeom prst="rect">
            <a:avLst/>
          </a:prstGeom>
          <a:noFill/>
          <a:ln>
            <a:solidFill>
              <a:schemeClr val="accent1"/>
            </a:solidFill>
          </a:ln>
        </p:spPr>
        <p:txBody>
          <a:bodyPr wrap="none" rtlCol="0">
            <a:spAutoFit/>
          </a:bodyPr>
          <a:lstStyle/>
          <a:p>
            <a:r>
              <a:rPr lang="en-US" sz="2400" dirty="0" smtClean="0">
                <a:solidFill>
                  <a:schemeClr val="tx2"/>
                </a:solidFill>
                <a:latin typeface="Source Sans Pro" panose="020B0503030403020204"/>
              </a:rPr>
              <a:t>Return the address of </a:t>
            </a:r>
            <a:r>
              <a:rPr lang="en-US" sz="2400" dirty="0" smtClean="0">
                <a:solidFill>
                  <a:schemeClr val="accent6"/>
                </a:solidFill>
                <a:latin typeface="Source Sans Pro" panose="020B0503030403020204"/>
              </a:rPr>
              <a:t>a</a:t>
            </a:r>
            <a:r>
              <a:rPr lang="en-US" sz="2400" dirty="0" smtClean="0">
                <a:solidFill>
                  <a:schemeClr val="tx2"/>
                </a:solidFill>
                <a:latin typeface="Source Sans Pro" panose="020B0503030403020204"/>
              </a:rPr>
              <a:t>,</a:t>
            </a:r>
          </a:p>
          <a:p>
            <a:r>
              <a:rPr lang="en-US" sz="2400" dirty="0" smtClean="0">
                <a:solidFill>
                  <a:schemeClr val="tx2"/>
                </a:solidFill>
                <a:latin typeface="Source Sans Pro" panose="020B0503030403020204"/>
              </a:rPr>
              <a:t>But </a:t>
            </a:r>
            <a:r>
              <a:rPr lang="en-US" sz="2400" dirty="0" smtClean="0">
                <a:solidFill>
                  <a:schemeClr val="accent6"/>
                </a:solidFill>
                <a:latin typeface="Source Sans Pro" panose="020B0503030403020204"/>
              </a:rPr>
              <a:t>a</a:t>
            </a:r>
            <a:r>
              <a:rPr lang="en-US" sz="2400" dirty="0" smtClean="0">
                <a:solidFill>
                  <a:schemeClr val="tx2"/>
                </a:solidFill>
                <a:latin typeface="Source Sans Pro" panose="020B0503030403020204"/>
              </a:rPr>
              <a:t> is stored on stack, so will  be removed</a:t>
            </a:r>
          </a:p>
          <a:p>
            <a:r>
              <a:rPr lang="en-US" sz="2400" dirty="0">
                <a:solidFill>
                  <a:schemeClr val="tx2"/>
                </a:solidFill>
                <a:latin typeface="Source Sans Pro" panose="020B0503030403020204"/>
              </a:rPr>
              <a:t>w</a:t>
            </a:r>
            <a:r>
              <a:rPr lang="en-US" sz="2400" dirty="0" smtClean="0">
                <a:solidFill>
                  <a:schemeClr val="tx2"/>
                </a:solidFill>
                <a:latin typeface="Source Sans Pro" panose="020B0503030403020204"/>
              </a:rPr>
              <a:t>hen call returns and point will be invalid</a:t>
            </a:r>
            <a:endParaRPr lang="en-US" sz="2400" dirty="0">
              <a:solidFill>
                <a:schemeClr val="tx2"/>
              </a:solidFill>
              <a:latin typeface="Source Sans Pro" panose="020B0503030403020204"/>
            </a:endParaRPr>
          </a:p>
        </p:txBody>
      </p:sp>
      <p:sp>
        <p:nvSpPr>
          <p:cNvPr id="8" name="Oval 7"/>
          <p:cNvSpPr/>
          <p:nvPr/>
        </p:nvSpPr>
        <p:spPr>
          <a:xfrm>
            <a:off x="3204889" y="3034526"/>
            <a:ext cx="5334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8" idx="5"/>
          </p:cNvCxnSpPr>
          <p:nvPr/>
        </p:nvCxnSpPr>
        <p:spPr>
          <a:xfrm flipH="1" flipV="1">
            <a:off x="3660174" y="3424771"/>
            <a:ext cx="916315" cy="29555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6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61</a:t>
            </a:fld>
            <a:endParaRPr lang="en-US"/>
          </a:p>
        </p:txBody>
      </p:sp>
      <p:sp>
        <p:nvSpPr>
          <p:cNvPr id="5"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Global and Locals</a:t>
            </a:r>
            <a:endParaRPr lang="en-US" dirty="0"/>
          </a:p>
        </p:txBody>
      </p:sp>
      <p:sp>
        <p:nvSpPr>
          <p:cNvPr id="6" name="Content Placeholder 2"/>
          <p:cNvSpPr>
            <a:spLocks noGrp="1"/>
          </p:cNvSpPr>
          <p:nvPr>
            <p:ph idx="1"/>
            <p:custDataLst>
              <p:tags r:id="rId2"/>
            </p:custDataLst>
          </p:nvPr>
        </p:nvSpPr>
        <p:spPr>
          <a:xfrm>
            <a:off x="228600" y="838200"/>
            <a:ext cx="8915400" cy="5638800"/>
          </a:xfrm>
        </p:spPr>
        <p:txBody>
          <a:bodyPr>
            <a:normAutofit/>
          </a:bodyPr>
          <a:lstStyle/>
          <a:p>
            <a:pPr marL="0" indent="0">
              <a:buNone/>
            </a:pPr>
            <a:r>
              <a:rPr lang="en-US" sz="3200" dirty="0" smtClean="0"/>
              <a:t>How does a function load global data?</a:t>
            </a:r>
          </a:p>
          <a:p>
            <a:pPr lvl="1"/>
            <a:r>
              <a:rPr lang="en-US" sz="2800" dirty="0" smtClean="0"/>
              <a:t>global variables are just above 0x10000000 </a:t>
            </a:r>
          </a:p>
          <a:p>
            <a:endParaRPr lang="en-US" sz="3200" dirty="0" smtClean="0"/>
          </a:p>
          <a:p>
            <a:endParaRPr lang="en-US" sz="3200" dirty="0" smtClean="0"/>
          </a:p>
          <a:p>
            <a:pPr marL="0" indent="0">
              <a:buNone/>
            </a:pPr>
            <a:r>
              <a:rPr lang="en-US" sz="3200" dirty="0" smtClean="0"/>
              <a:t>Convention: </a:t>
            </a:r>
            <a:r>
              <a:rPr lang="en-US" sz="3200" i="1" dirty="0" smtClean="0">
                <a:solidFill>
                  <a:schemeClr val="accent1"/>
                </a:solidFill>
              </a:rPr>
              <a:t>global pointer</a:t>
            </a:r>
          </a:p>
          <a:p>
            <a:pPr lvl="1"/>
            <a:r>
              <a:rPr lang="en-US" sz="2800" dirty="0" smtClean="0">
                <a:solidFill>
                  <a:schemeClr val="accent1"/>
                </a:solidFill>
              </a:rPr>
              <a:t>x3</a:t>
            </a:r>
            <a:r>
              <a:rPr lang="en-US" sz="2800" dirty="0" smtClean="0"/>
              <a:t> is </a:t>
            </a:r>
            <a:r>
              <a:rPr lang="en-US" sz="2800" dirty="0" err="1" smtClean="0">
                <a:solidFill>
                  <a:schemeClr val="accent1"/>
                </a:solidFill>
              </a:rPr>
              <a:t>gp</a:t>
            </a:r>
            <a:r>
              <a:rPr lang="en-US" sz="2800" dirty="0" smtClean="0">
                <a:solidFill>
                  <a:schemeClr val="accent1"/>
                </a:solidFill>
              </a:rPr>
              <a:t> </a:t>
            </a:r>
            <a:r>
              <a:rPr lang="en-US" sz="2800" dirty="0" smtClean="0"/>
              <a:t>(pointer into </a:t>
            </a:r>
            <a:r>
              <a:rPr lang="en-US" sz="2800" i="1" dirty="0" smtClean="0">
                <a:solidFill>
                  <a:schemeClr val="accent1"/>
                </a:solidFill>
              </a:rPr>
              <a:t>middle</a:t>
            </a:r>
            <a:r>
              <a:rPr lang="en-US" sz="2800" dirty="0" smtClean="0"/>
              <a:t> of global data section)</a:t>
            </a:r>
            <a:br>
              <a:rPr lang="en-US" sz="2800" dirty="0" smtClean="0"/>
            </a:br>
            <a:r>
              <a:rPr lang="en-US" sz="2800" dirty="0" err="1" smtClean="0">
                <a:latin typeface="Consolas" panose="020B0609020204030204" pitchFamily="49" charset="0"/>
              </a:rPr>
              <a:t>gp</a:t>
            </a:r>
            <a:r>
              <a:rPr lang="en-US" sz="2800" dirty="0" smtClean="0">
                <a:latin typeface="Consolas" panose="020B0609020204030204" pitchFamily="49" charset="0"/>
              </a:rPr>
              <a:t> = </a:t>
            </a:r>
            <a:r>
              <a:rPr lang="en-US" sz="2800" dirty="0" smtClean="0">
                <a:latin typeface="Consolas" panose="020B0609020204030204" pitchFamily="49" charset="0"/>
              </a:rPr>
              <a:t>0x10000800</a:t>
            </a:r>
            <a:endParaRPr lang="en-US" sz="2800" dirty="0" smtClean="0">
              <a:latin typeface="Consolas" panose="020B0609020204030204" pitchFamily="49" charset="0"/>
            </a:endParaRPr>
          </a:p>
          <a:p>
            <a:pPr lvl="1"/>
            <a:r>
              <a:rPr lang="en-US" sz="2800" dirty="0" smtClean="0"/>
              <a:t>Access most global data using LW at </a:t>
            </a:r>
            <a:r>
              <a:rPr lang="en-US" sz="2800" dirty="0" err="1" smtClean="0"/>
              <a:t>gp</a:t>
            </a:r>
            <a:r>
              <a:rPr lang="en-US" sz="2800" dirty="0" smtClean="0"/>
              <a:t> +/- offset</a:t>
            </a:r>
            <a:br>
              <a:rPr lang="en-US" sz="2800" dirty="0" smtClean="0"/>
            </a:br>
            <a:r>
              <a:rPr lang="en-US" sz="2800" dirty="0" smtClean="0">
                <a:latin typeface="Consolas" panose="020B0609020204030204" pitchFamily="49" charset="0"/>
              </a:rPr>
              <a:t>LW t0, </a:t>
            </a:r>
            <a:r>
              <a:rPr lang="en-US" sz="2800" dirty="0" smtClean="0">
                <a:latin typeface="Consolas" panose="020B0609020204030204" pitchFamily="49" charset="0"/>
              </a:rPr>
              <a:t>0x800(</a:t>
            </a:r>
            <a:r>
              <a:rPr lang="en-US" sz="2800" dirty="0" err="1" smtClean="0">
                <a:latin typeface="Consolas" panose="020B0609020204030204" pitchFamily="49" charset="0"/>
              </a:rPr>
              <a:t>gp</a:t>
            </a:r>
            <a:r>
              <a:rPr lang="en-US" sz="2800" dirty="0" smtClean="0">
                <a:latin typeface="Consolas" panose="020B0609020204030204" pitchFamily="49" charset="0"/>
              </a:rPr>
              <a:t>) </a:t>
            </a:r>
            <a:r>
              <a:rPr lang="en-US" sz="2800" dirty="0" smtClean="0">
                <a:latin typeface="Consolas" panose="020B0609020204030204" pitchFamily="49" charset="0"/>
              </a:rPr>
              <a:t/>
            </a:r>
            <a:br>
              <a:rPr lang="en-US" sz="2800" dirty="0" smtClean="0">
                <a:latin typeface="Consolas" panose="020B0609020204030204" pitchFamily="49" charset="0"/>
              </a:rPr>
            </a:br>
            <a:r>
              <a:rPr lang="en-US" sz="2800" dirty="0" smtClean="0">
                <a:latin typeface="Consolas" panose="020B0609020204030204" pitchFamily="49" charset="0"/>
              </a:rPr>
              <a:t>LW t1, </a:t>
            </a:r>
            <a:r>
              <a:rPr lang="en-US" sz="2800" dirty="0" smtClean="0">
                <a:latin typeface="Consolas" panose="020B0609020204030204" pitchFamily="49" charset="0"/>
              </a:rPr>
              <a:t>0x7FF(</a:t>
            </a:r>
            <a:r>
              <a:rPr lang="en-US" sz="2800" dirty="0" err="1" smtClean="0">
                <a:latin typeface="Consolas" panose="020B0609020204030204" pitchFamily="49" charset="0"/>
              </a:rPr>
              <a:t>gp</a:t>
            </a:r>
            <a:r>
              <a:rPr lang="en-US" sz="2800" dirty="0" smtClean="0">
                <a:latin typeface="Consolas" panose="020B0609020204030204" pitchFamily="49" charset="0"/>
              </a:rPr>
              <a:t>) </a:t>
            </a:r>
            <a:r>
              <a:rPr lang="en-US" sz="2800" dirty="0" smtClean="0"/>
              <a:t>	</a:t>
            </a:r>
            <a:br>
              <a:rPr lang="en-US" sz="2800" dirty="0" smtClean="0"/>
            </a:br>
            <a:endParaRPr lang="en-US" sz="2800" dirty="0" smtClean="0">
              <a:solidFill>
                <a:schemeClr val="accent1"/>
              </a:solidFill>
            </a:endParaRPr>
          </a:p>
        </p:txBody>
      </p:sp>
    </p:spTree>
    <p:extLst>
      <p:ext uri="{BB962C8B-B14F-4D97-AF65-F5344CB8AC3E}">
        <p14:creationId xmlns:p14="http://schemas.microsoft.com/office/powerpoint/2010/main" val="9608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62</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Anatomy of an executing program</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smtClean="0">
                <a:solidFill>
                  <a:schemeClr val="accent1"/>
                </a:solidFill>
                <a:latin typeface="Source Sans Pro" panose="020B0503030403020204"/>
              </a:rPr>
              <a:t>$</a:t>
            </a:r>
            <a:r>
              <a:rPr lang="en-US" sz="2800" dirty="0" err="1" smtClean="0">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31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63</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Frame Pointer</a:t>
            </a:r>
          </a:p>
        </p:txBody>
      </p:sp>
      <p:sp>
        <p:nvSpPr>
          <p:cNvPr id="6" name="Rectangle 3"/>
          <p:cNvSpPr txBox="1">
            <a:spLocks noChangeArrowheads="1"/>
          </p:cNvSpPr>
          <p:nvPr/>
        </p:nvSpPr>
        <p:spPr>
          <a:xfrm>
            <a:off x="228600" y="685800"/>
            <a:ext cx="8302625" cy="60960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smtClean="0"/>
              <a:t>It is often cumbersome to keep track of location of data on the stack</a:t>
            </a:r>
          </a:p>
          <a:p>
            <a:pPr lvl="1" fontAlgn="auto">
              <a:spcAft>
                <a:spcPts val="0"/>
              </a:spcAft>
            </a:pPr>
            <a:r>
              <a:rPr lang="en-US" sz="2400" dirty="0" smtClean="0"/>
              <a:t>The offsets change as new values are pushed onto and popped off of the stack</a:t>
            </a:r>
          </a:p>
          <a:p>
            <a:pPr fontAlgn="auto"/>
            <a:endParaRPr lang="en-US" sz="2400" dirty="0" smtClean="0"/>
          </a:p>
          <a:p>
            <a:pPr marL="0" indent="0" fontAlgn="auto">
              <a:buNone/>
            </a:pPr>
            <a:r>
              <a:rPr lang="en-US" sz="2800" dirty="0" smtClean="0"/>
              <a:t>Keep a pointer to the bottom of the top stack frame</a:t>
            </a:r>
          </a:p>
          <a:p>
            <a:pPr lvl="1" fontAlgn="auto">
              <a:spcAft>
                <a:spcPts val="0"/>
              </a:spcAft>
            </a:pPr>
            <a:r>
              <a:rPr lang="en-US" sz="2400" dirty="0" smtClean="0"/>
              <a:t>Simplifies the task of referring to items on the stack</a:t>
            </a:r>
          </a:p>
          <a:p>
            <a:pPr lvl="1" fontAlgn="auto">
              <a:spcAft>
                <a:spcPts val="0"/>
              </a:spcAft>
            </a:pPr>
            <a:endParaRPr lang="en-US" sz="2400" dirty="0" smtClean="0"/>
          </a:p>
          <a:p>
            <a:pPr marL="0" indent="0" fontAlgn="auto">
              <a:buNone/>
            </a:pPr>
            <a:r>
              <a:rPr lang="en-US" sz="2800" dirty="0" smtClean="0"/>
              <a:t>A frame pointer, </a:t>
            </a:r>
            <a:r>
              <a:rPr lang="en-US" sz="2800" dirty="0" smtClean="0">
                <a:solidFill>
                  <a:schemeClr val="accent1"/>
                </a:solidFill>
              </a:rPr>
              <a:t>x8</a:t>
            </a:r>
            <a:r>
              <a:rPr lang="en-US" sz="2800" dirty="0" smtClean="0"/>
              <a:t>, aka </a:t>
            </a:r>
            <a:r>
              <a:rPr lang="en-US" sz="2800" dirty="0" err="1" smtClean="0">
                <a:solidFill>
                  <a:schemeClr val="accent1"/>
                </a:solidFill>
              </a:rPr>
              <a:t>fp</a:t>
            </a:r>
            <a:r>
              <a:rPr lang="en-US" sz="2800" dirty="0" smtClean="0">
                <a:solidFill>
                  <a:schemeClr val="accent1"/>
                </a:solidFill>
              </a:rPr>
              <a:t>/s0</a:t>
            </a:r>
          </a:p>
          <a:p>
            <a:pPr lvl="1" fontAlgn="auto">
              <a:spcAft>
                <a:spcPts val="0"/>
              </a:spcAft>
            </a:pPr>
            <a:r>
              <a:rPr lang="en-US" sz="2400" dirty="0" smtClean="0"/>
              <a:t>Value of </a:t>
            </a:r>
            <a:r>
              <a:rPr lang="en-US" sz="2400" dirty="0" err="1" smtClean="0"/>
              <a:t>sp</a:t>
            </a:r>
            <a:r>
              <a:rPr lang="en-US" sz="2400" dirty="0" smtClean="0"/>
              <a:t> upon procedure entry</a:t>
            </a:r>
          </a:p>
          <a:p>
            <a:pPr lvl="1" fontAlgn="auto">
              <a:spcAft>
                <a:spcPts val="0"/>
              </a:spcAft>
            </a:pPr>
            <a:r>
              <a:rPr lang="en-US" sz="2400" dirty="0" smtClean="0"/>
              <a:t>Can be used to restore </a:t>
            </a:r>
            <a:r>
              <a:rPr lang="en-US" sz="2400" dirty="0" err="1" smtClean="0"/>
              <a:t>sp</a:t>
            </a:r>
            <a:r>
              <a:rPr lang="en-US" sz="2400" dirty="0" smtClean="0"/>
              <a:t> on exit</a:t>
            </a:r>
            <a:endParaRPr lang="en-US" sz="2400" dirty="0"/>
          </a:p>
        </p:txBody>
      </p:sp>
    </p:spTree>
    <p:extLst>
      <p:ext uri="{BB962C8B-B14F-4D97-AF65-F5344CB8AC3E}">
        <p14:creationId xmlns:p14="http://schemas.microsoft.com/office/powerpoint/2010/main" val="154461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64</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Conventions so far</a:t>
            </a:r>
            <a:endParaRPr lang="en-US" dirty="0"/>
          </a:p>
        </p:txBody>
      </p:sp>
      <p:sp>
        <p:nvSpPr>
          <p:cNvPr id="6" name="Content Placeholder 2"/>
          <p:cNvSpPr>
            <a:spLocks noGrp="1"/>
          </p:cNvSpPr>
          <p:nvPr>
            <p:ph idx="1"/>
            <p:custDataLst>
              <p:tags r:id="rId2"/>
            </p:custDataLst>
          </p:nvPr>
        </p:nvSpPr>
        <p:spPr>
          <a:xfrm>
            <a:off x="76200" y="838200"/>
            <a:ext cx="8686800" cy="5638800"/>
          </a:xfrm>
        </p:spPr>
        <p:txBody>
          <a:bodyPr>
            <a:normAutofit/>
          </a:bodyPr>
          <a:lstStyle/>
          <a:p>
            <a:pPr marL="457200" indent="-457200">
              <a:buFont typeface="Arial" charset="0"/>
              <a:buChar char="•"/>
            </a:pPr>
            <a:r>
              <a:rPr lang="en-US" sz="3600" dirty="0" smtClean="0">
                <a:solidFill>
                  <a:schemeClr val="accent1"/>
                </a:solidFill>
              </a:rPr>
              <a:t>first eight </a:t>
            </a:r>
            <a:r>
              <a:rPr lang="en-US" sz="3600" dirty="0" err="1" smtClean="0"/>
              <a:t>arg</a:t>
            </a:r>
            <a:r>
              <a:rPr lang="en-US" sz="3600" dirty="0" smtClean="0"/>
              <a:t> words passed in a0-a7</a:t>
            </a:r>
          </a:p>
          <a:p>
            <a:pPr marL="457200" indent="-457200">
              <a:buFont typeface="Arial" charset="0"/>
              <a:buChar char="•"/>
            </a:pPr>
            <a:r>
              <a:rPr lang="en-US" sz="3600" dirty="0" smtClean="0"/>
              <a:t>Space for </a:t>
            </a:r>
            <a:r>
              <a:rPr lang="en-US" sz="3600" dirty="0" err="1" smtClean="0"/>
              <a:t>args</a:t>
            </a:r>
            <a:r>
              <a:rPr lang="en-US" sz="3600" dirty="0" smtClean="0"/>
              <a:t> </a:t>
            </a:r>
            <a:r>
              <a:rPr lang="en-US" sz="3600" dirty="0" smtClean="0">
                <a:solidFill>
                  <a:schemeClr val="accent1"/>
                </a:solidFill>
              </a:rPr>
              <a:t>in child’s stack frame</a:t>
            </a:r>
          </a:p>
          <a:p>
            <a:pPr marL="457200" indent="-457200">
              <a:buFont typeface="Arial" charset="0"/>
              <a:buChar char="•"/>
            </a:pPr>
            <a:r>
              <a:rPr lang="en-US" sz="3600" dirty="0" smtClean="0"/>
              <a:t>return value (if any) in a0, a1</a:t>
            </a:r>
          </a:p>
          <a:p>
            <a:pPr marL="457200" indent="-457200">
              <a:buFont typeface="Arial" charset="0"/>
              <a:buChar char="•"/>
            </a:pPr>
            <a:r>
              <a:rPr lang="en-US" sz="3600" dirty="0"/>
              <a:t>stack frame </a:t>
            </a:r>
            <a:r>
              <a:rPr lang="en-US" sz="3600" dirty="0" smtClean="0"/>
              <a:t>(</a:t>
            </a:r>
            <a:r>
              <a:rPr lang="en-US" sz="3600" dirty="0" err="1" smtClean="0"/>
              <a:t>fp</a:t>
            </a:r>
            <a:r>
              <a:rPr lang="en-US" sz="3600" dirty="0" smtClean="0"/>
              <a:t>/s0 to </a:t>
            </a:r>
            <a:r>
              <a:rPr lang="en-US" sz="3600" dirty="0" err="1" smtClean="0"/>
              <a:t>sp</a:t>
            </a:r>
            <a:r>
              <a:rPr lang="en-US" sz="3600" dirty="0" smtClean="0"/>
              <a:t>) contains:</a:t>
            </a:r>
            <a:endParaRPr lang="en-US" sz="3600" dirty="0"/>
          </a:p>
          <a:p>
            <a:pPr lvl="1"/>
            <a:r>
              <a:rPr lang="en-US" sz="3200" dirty="0" err="1" smtClean="0"/>
              <a:t>ra</a:t>
            </a:r>
            <a:r>
              <a:rPr lang="en-US" sz="3200" dirty="0" smtClean="0"/>
              <a:t> </a:t>
            </a:r>
            <a:r>
              <a:rPr lang="en-US" sz="3200" dirty="0"/>
              <a:t>(clobbered </a:t>
            </a:r>
            <a:r>
              <a:rPr lang="en-US" sz="3200" dirty="0" smtClean="0"/>
              <a:t>on JALs) </a:t>
            </a:r>
          </a:p>
          <a:p>
            <a:pPr lvl="1"/>
            <a:r>
              <a:rPr lang="en-US" sz="3200" dirty="0" smtClean="0"/>
              <a:t>space </a:t>
            </a:r>
            <a:r>
              <a:rPr lang="en-US" sz="3200" dirty="0"/>
              <a:t>for </a:t>
            </a:r>
            <a:r>
              <a:rPr lang="en-US" sz="3200" dirty="0" smtClean="0"/>
              <a:t>8 arguments</a:t>
            </a:r>
          </a:p>
          <a:p>
            <a:pPr lvl="1"/>
            <a:r>
              <a:rPr lang="en-US" sz="3200" dirty="0" smtClean="0"/>
              <a:t>arguments 9+</a:t>
            </a:r>
            <a:endParaRPr lang="en-US" sz="3200" dirty="0"/>
          </a:p>
          <a:p>
            <a:pPr marL="457200" indent="-457200">
              <a:buFont typeface="Arial" charset="0"/>
              <a:buChar char="•"/>
            </a:pPr>
            <a:r>
              <a:rPr lang="en-US" sz="3600" dirty="0" smtClean="0">
                <a:solidFill>
                  <a:schemeClr val="accent1"/>
                </a:solidFill>
              </a:rPr>
              <a:t>global </a:t>
            </a:r>
            <a:r>
              <a:rPr lang="en-US" sz="3600" dirty="0">
                <a:solidFill>
                  <a:schemeClr val="accent1"/>
                </a:solidFill>
              </a:rPr>
              <a:t>data accessed via </a:t>
            </a:r>
            <a:r>
              <a:rPr lang="en-US" sz="3600" dirty="0" err="1" smtClean="0">
                <a:solidFill>
                  <a:schemeClr val="accent1"/>
                </a:solidFill>
              </a:rPr>
              <a:t>gp</a:t>
            </a:r>
            <a:endParaRPr lang="en-US" sz="3600" dirty="0" smtClean="0">
              <a:solidFill>
                <a:schemeClr val="accent1"/>
              </a:solidFill>
            </a:endParaRPr>
          </a:p>
        </p:txBody>
      </p:sp>
    </p:spTree>
    <p:extLst>
      <p:ext uri="{BB962C8B-B14F-4D97-AF65-F5344CB8AC3E}">
        <p14:creationId xmlns:p14="http://schemas.microsoft.com/office/powerpoint/2010/main" val="8554303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65</a:t>
            </a:fld>
            <a:endParaRPr lang="en-US"/>
          </a:p>
        </p:txBody>
      </p:sp>
      <p:sp>
        <p:nvSpPr>
          <p:cNvPr id="7" name="Rectangle 1"/>
          <p:cNvSpPr>
            <a:spLocks noGrp="1" noChangeArrowheads="1"/>
          </p:cNvSpPr>
          <p:nvPr>
            <p:ph type="title"/>
          </p:nvPr>
        </p:nvSpPr>
        <p:spPr>
          <a:xfrm>
            <a:off x="228600" y="118088"/>
            <a:ext cx="8686800" cy="60202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600" dirty="0"/>
              <a:t>Calling Convention for Procedure Calls</a:t>
            </a:r>
          </a:p>
        </p:txBody>
      </p:sp>
      <p:sp>
        <p:nvSpPr>
          <p:cNvPr id="8" name="Rectangle 2"/>
          <p:cNvSpPr>
            <a:spLocks noGrp="1" noChangeArrowheads="1"/>
          </p:cNvSpPr>
          <p:nvPr>
            <p:ph idx="1"/>
          </p:nvPr>
        </p:nvSpPr>
        <p:spPr>
          <a:xfrm>
            <a:off x="228600" y="762000"/>
            <a:ext cx="8686800" cy="504721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Caller </a:t>
            </a:r>
            <a:r>
              <a:rPr lang="en-GB" strike="sngStrike" dirty="0" smtClean="0">
                <a:solidFill>
                  <a:schemeClr val="tx2"/>
                </a:solidFill>
                <a:sym typeface="Wingdings"/>
              </a:rPr>
              <a:t> </a:t>
            </a:r>
            <a:r>
              <a:rPr lang="en-GB" strike="sngStrike" dirty="0" smtClean="0">
                <a:solidFill>
                  <a:schemeClr val="tx2"/>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Routine </a:t>
            </a:r>
            <a:r>
              <a:rPr lang="en-GB" strike="sngStrike" dirty="0" smtClean="0">
                <a:solidFill>
                  <a:schemeClr val="tx2"/>
                </a:solidFill>
                <a:sym typeface="Wingdings"/>
              </a:rPr>
              <a:t> </a:t>
            </a:r>
            <a:r>
              <a:rPr lang="en-GB" strike="sngStrike" dirty="0" smtClean="0">
                <a:solidFill>
                  <a:schemeClr val="tx2"/>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fixed </a:t>
            </a:r>
            <a:r>
              <a:rPr lang="en-GB" strike="sngStrike" dirty="0">
                <a:solidFill>
                  <a:schemeClr val="tx2"/>
                </a:solidFill>
              </a:rPr>
              <a:t>length, variable </a:t>
            </a:r>
            <a:r>
              <a:rPr lang="en-GB" strike="sngStrike" dirty="0" smtClean="0">
                <a:solidFill>
                  <a:schemeClr val="tx2"/>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tx2"/>
                </a:solidFill>
              </a:rPr>
              <a:t>Get return value back to the caller</a:t>
            </a:r>
            <a:endParaRPr lang="en-GB" strike="sngStrike" dirty="0">
              <a:solidFill>
                <a:schemeClr val="tx2"/>
              </a:solidFill>
            </a:endParaRP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Manage Registers</a:t>
            </a:r>
            <a:endParaRPr lang="en-GB" dirty="0">
              <a:solidFill>
                <a:schemeClr val="accent6"/>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6"/>
                </a:solidFill>
              </a:rPr>
              <a:t>Prevent routines from clobbering each others’ data</a:t>
            </a:r>
            <a:endParaRPr lang="en-GB" dirty="0">
              <a:solidFill>
                <a:schemeClr val="accent6"/>
              </a:solidFill>
            </a:endParaRPr>
          </a:p>
        </p:txBody>
      </p:sp>
    </p:spTree>
    <p:extLst>
      <p:ext uri="{BB962C8B-B14F-4D97-AF65-F5344CB8AC3E}">
        <p14:creationId xmlns:p14="http://schemas.microsoft.com/office/powerpoint/2010/main" val="18481192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Next Goal</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66</a:t>
            </a:fld>
            <a:endParaRPr lang="en-US"/>
          </a:p>
        </p:txBody>
      </p:sp>
      <p:sp>
        <p:nvSpPr>
          <p:cNvPr id="6" name="Content Placeholder 2"/>
          <p:cNvSpPr>
            <a:spLocks noGrp="1"/>
          </p:cNvSpPr>
          <p:nvPr>
            <p:ph idx="1"/>
          </p:nvPr>
        </p:nvSpPr>
        <p:spPr/>
        <p:txBody>
          <a:bodyPr/>
          <a:lstStyle/>
          <a:p>
            <a:pPr marL="0" indent="0">
              <a:buNone/>
            </a:pPr>
            <a:r>
              <a:rPr lang="en-US" dirty="0" smtClean="0"/>
              <a:t>What convention should we use to share use of registers across procedure calls?</a:t>
            </a:r>
            <a:endParaRPr lang="en-US" dirty="0"/>
          </a:p>
        </p:txBody>
      </p:sp>
    </p:spTree>
    <p:extLst>
      <p:ext uri="{BB962C8B-B14F-4D97-AF65-F5344CB8AC3E}">
        <p14:creationId xmlns:p14="http://schemas.microsoft.com/office/powerpoint/2010/main" val="3384180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67</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Register Management</a:t>
            </a:r>
            <a:endParaRPr lang="en-US" dirty="0"/>
          </a:p>
        </p:txBody>
      </p:sp>
      <p:sp>
        <p:nvSpPr>
          <p:cNvPr id="6" name="Rectangle 3"/>
          <p:cNvSpPr>
            <a:spLocks noGrp="1" noChangeArrowheads="1"/>
          </p:cNvSpPr>
          <p:nvPr>
            <p:ph idx="1"/>
          </p:nvPr>
        </p:nvSpPr>
        <p:spPr>
          <a:xfrm>
            <a:off x="228600" y="838200"/>
            <a:ext cx="8686800" cy="5638800"/>
          </a:xfrm>
        </p:spPr>
        <p:txBody>
          <a:bodyPr>
            <a:normAutofit/>
          </a:bodyPr>
          <a:lstStyle/>
          <a:p>
            <a:pPr marL="0" indent="0">
              <a:lnSpc>
                <a:spcPct val="84000"/>
              </a:lnSpc>
              <a:buNone/>
            </a:pPr>
            <a:r>
              <a:rPr lang="en-US" sz="2800" dirty="0" smtClean="0"/>
              <a:t>Functions:</a:t>
            </a:r>
          </a:p>
          <a:p>
            <a:pPr marL="457200" indent="-457200">
              <a:lnSpc>
                <a:spcPct val="84000"/>
              </a:lnSpc>
              <a:buFont typeface="Arial" charset="0"/>
              <a:buChar char="•"/>
            </a:pPr>
            <a:r>
              <a:rPr lang="en-US" sz="2800" dirty="0"/>
              <a:t>A</a:t>
            </a:r>
            <a:r>
              <a:rPr lang="en-US" sz="2800" dirty="0" smtClean="0"/>
              <a:t>re compiled in isolation</a:t>
            </a:r>
          </a:p>
          <a:p>
            <a:pPr marL="457200" indent="-457200">
              <a:lnSpc>
                <a:spcPct val="84000"/>
              </a:lnSpc>
              <a:buFont typeface="Arial" charset="0"/>
              <a:buChar char="•"/>
            </a:pPr>
            <a:r>
              <a:rPr lang="en-US" sz="2800" dirty="0" smtClean="0"/>
              <a:t>Make use of general purpose registers</a:t>
            </a:r>
          </a:p>
          <a:p>
            <a:pPr marL="457200" indent="-457200">
              <a:lnSpc>
                <a:spcPct val="84000"/>
              </a:lnSpc>
              <a:buFont typeface="Arial" charset="0"/>
              <a:buChar char="•"/>
            </a:pPr>
            <a:r>
              <a:rPr lang="en-US" sz="2800" dirty="0" smtClean="0"/>
              <a:t>Call other functions in the middle of their execution</a:t>
            </a:r>
          </a:p>
          <a:p>
            <a:pPr marL="1200150" lvl="1" indent="-457200">
              <a:lnSpc>
                <a:spcPct val="84000"/>
              </a:lnSpc>
              <a:buFont typeface="Arial" charset="0"/>
              <a:buChar char="•"/>
            </a:pPr>
            <a:r>
              <a:rPr lang="en-US" sz="2400" dirty="0" smtClean="0"/>
              <a:t>These functions also use general purpose registers!</a:t>
            </a:r>
          </a:p>
          <a:p>
            <a:pPr marL="1200150" lvl="1" indent="-457200">
              <a:lnSpc>
                <a:spcPct val="84000"/>
              </a:lnSpc>
              <a:buFont typeface="Arial" charset="0"/>
              <a:buChar char="•"/>
            </a:pPr>
            <a:r>
              <a:rPr lang="en-US" sz="2400" dirty="0" smtClean="0"/>
              <a:t>No way to coordinate between caller &amp; </a:t>
            </a:r>
            <a:r>
              <a:rPr lang="en-US" sz="2400" dirty="0" err="1" smtClean="0"/>
              <a:t>callee</a:t>
            </a:r>
            <a:endParaRPr lang="en-US" sz="2400" dirty="0" smtClean="0"/>
          </a:p>
          <a:p>
            <a:pPr>
              <a:lnSpc>
                <a:spcPct val="84000"/>
              </a:lnSpc>
            </a:pPr>
            <a:endParaRPr lang="en-US" sz="2800" dirty="0" smtClean="0"/>
          </a:p>
          <a:p>
            <a:pPr marL="0" indent="0">
              <a:lnSpc>
                <a:spcPct val="84000"/>
              </a:lnSpc>
              <a:buNone/>
            </a:pPr>
            <a:r>
              <a:rPr lang="en-US" sz="2800" dirty="0" smtClean="0">
                <a:sym typeface="Wingdings"/>
              </a:rPr>
              <a:t> </a:t>
            </a:r>
            <a:r>
              <a:rPr lang="en-US" sz="2800" dirty="0" smtClean="0"/>
              <a:t>Need a convention for register management</a:t>
            </a:r>
          </a:p>
        </p:txBody>
      </p:sp>
    </p:spTree>
    <p:extLst>
      <p:ext uri="{BB962C8B-B14F-4D97-AF65-F5344CB8AC3E}">
        <p14:creationId xmlns:p14="http://schemas.microsoft.com/office/powerpoint/2010/main" val="4203392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68</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Register Usage</a:t>
            </a:r>
          </a:p>
        </p:txBody>
      </p:sp>
      <p:sp>
        <p:nvSpPr>
          <p:cNvPr id="6"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sz="2800" dirty="0" smtClean="0"/>
              <a:t>Suppose a routine would like to store a value in a register</a:t>
            </a:r>
          </a:p>
          <a:p>
            <a:pPr marL="0" indent="0" fontAlgn="auto">
              <a:lnSpc>
                <a:spcPct val="84000"/>
              </a:lnSpc>
              <a:buNone/>
            </a:pPr>
            <a:r>
              <a:rPr lang="en-US" sz="2800" dirty="0" smtClean="0"/>
              <a:t>Two options: </a:t>
            </a:r>
            <a:r>
              <a:rPr lang="en-US" sz="2800" i="1" dirty="0" err="1" smtClean="0"/>
              <a:t>callee</a:t>
            </a:r>
            <a:r>
              <a:rPr lang="en-US" sz="2800" i="1" dirty="0" smtClean="0"/>
              <a:t>-save</a:t>
            </a:r>
            <a:r>
              <a:rPr lang="en-US" sz="2800" dirty="0" smtClean="0"/>
              <a:t> and </a:t>
            </a:r>
            <a:r>
              <a:rPr lang="en-US" sz="2800" i="1" dirty="0" smtClean="0"/>
              <a:t>caller-save</a:t>
            </a:r>
          </a:p>
          <a:p>
            <a:pPr marL="0" indent="0" fontAlgn="auto">
              <a:lnSpc>
                <a:spcPct val="84000"/>
              </a:lnSpc>
              <a:buNone/>
            </a:pPr>
            <a:r>
              <a:rPr lang="en-US" sz="2800" dirty="0" err="1" smtClean="0">
                <a:solidFill>
                  <a:schemeClr val="accent1"/>
                </a:solidFill>
              </a:rPr>
              <a:t>Callee</a:t>
            </a:r>
            <a:r>
              <a:rPr lang="en-US" sz="2800" dirty="0" smtClean="0">
                <a:solidFill>
                  <a:schemeClr val="accent1"/>
                </a:solidFill>
              </a:rPr>
              <a:t>-save:</a:t>
            </a:r>
          </a:p>
          <a:p>
            <a:pPr lvl="1" fontAlgn="auto">
              <a:lnSpc>
                <a:spcPct val="84000"/>
              </a:lnSpc>
              <a:spcAft>
                <a:spcPts val="0"/>
              </a:spcAft>
            </a:pPr>
            <a:r>
              <a:rPr lang="en-US" sz="2400" dirty="0" smtClean="0"/>
              <a:t>Assume that one of the callers is already using that register to hold a value of interest</a:t>
            </a:r>
          </a:p>
          <a:p>
            <a:pPr lvl="1" fontAlgn="auto">
              <a:lnSpc>
                <a:spcPct val="84000"/>
              </a:lnSpc>
              <a:spcAft>
                <a:spcPts val="0"/>
              </a:spcAft>
            </a:pPr>
            <a:r>
              <a:rPr lang="en-US" sz="2400" dirty="0" smtClean="0"/>
              <a:t>Save the previous contents of the register on procedure entry, restore just before procedure return</a:t>
            </a:r>
          </a:p>
          <a:p>
            <a:pPr lvl="1" fontAlgn="auto">
              <a:lnSpc>
                <a:spcPct val="84000"/>
              </a:lnSpc>
              <a:spcAft>
                <a:spcPts val="0"/>
              </a:spcAft>
            </a:pPr>
            <a:r>
              <a:rPr lang="en-US" sz="2400" dirty="0" smtClean="0"/>
              <a:t>E.g</a:t>
            </a:r>
            <a:r>
              <a:rPr lang="en-US" sz="2400" dirty="0"/>
              <a:t>. $</a:t>
            </a:r>
            <a:r>
              <a:rPr lang="en-US" sz="2400" dirty="0" err="1"/>
              <a:t>ra</a:t>
            </a:r>
            <a:r>
              <a:rPr lang="en-US" sz="2400" dirty="0"/>
              <a:t>, $</a:t>
            </a:r>
            <a:r>
              <a:rPr lang="en-US" sz="2400" dirty="0" err="1" smtClean="0"/>
              <a:t>fp</a:t>
            </a:r>
            <a:r>
              <a:rPr lang="en-US" sz="2400" dirty="0" smtClean="0"/>
              <a:t>/$s0, </a:t>
            </a:r>
            <a:r>
              <a:rPr lang="en-US" sz="2400" dirty="0"/>
              <a:t>$</a:t>
            </a:r>
            <a:r>
              <a:rPr lang="en-US" sz="2400" dirty="0" smtClean="0"/>
              <a:t>s1-$s11, </a:t>
            </a:r>
            <a:r>
              <a:rPr lang="en-US" sz="2400" dirty="0"/>
              <a:t>$</a:t>
            </a:r>
            <a:r>
              <a:rPr lang="en-US" sz="2400" dirty="0" err="1" smtClean="0"/>
              <a:t>gp</a:t>
            </a:r>
            <a:r>
              <a:rPr lang="en-US" sz="2400" dirty="0" smtClean="0"/>
              <a:t>, $</a:t>
            </a:r>
            <a:r>
              <a:rPr lang="en-US" sz="2400" dirty="0" err="1" smtClean="0"/>
              <a:t>tp</a:t>
            </a:r>
            <a:endParaRPr lang="en-US" sz="2400" dirty="0" smtClean="0"/>
          </a:p>
          <a:p>
            <a:pPr lvl="1" fontAlgn="auto">
              <a:lnSpc>
                <a:spcPct val="84000"/>
              </a:lnSpc>
              <a:spcAft>
                <a:spcPts val="0"/>
              </a:spcAft>
            </a:pPr>
            <a:r>
              <a:rPr lang="en-US" sz="2400" dirty="0" smtClean="0"/>
              <a:t>Also, $</a:t>
            </a:r>
            <a:r>
              <a:rPr lang="en-US" sz="2400" dirty="0" err="1" smtClean="0"/>
              <a:t>sp</a:t>
            </a:r>
            <a:endParaRPr lang="en-US" sz="2400" dirty="0" smtClean="0"/>
          </a:p>
          <a:p>
            <a:pPr marL="0" indent="0" fontAlgn="auto">
              <a:lnSpc>
                <a:spcPct val="84000"/>
              </a:lnSpc>
              <a:buNone/>
            </a:pPr>
            <a:r>
              <a:rPr lang="en-US" sz="2800" dirty="0" smtClean="0">
                <a:solidFill>
                  <a:schemeClr val="accent1"/>
                </a:solidFill>
              </a:rPr>
              <a:t>Caller-save:</a:t>
            </a:r>
          </a:p>
          <a:p>
            <a:pPr lvl="1" fontAlgn="auto">
              <a:lnSpc>
                <a:spcPct val="84000"/>
              </a:lnSpc>
              <a:spcAft>
                <a:spcPts val="0"/>
              </a:spcAft>
            </a:pPr>
            <a:r>
              <a:rPr lang="en-US" sz="2400" dirty="0" smtClean="0"/>
              <a:t>Assume that a caller can clobber any one of the registers</a:t>
            </a:r>
          </a:p>
          <a:p>
            <a:pPr lvl="1" fontAlgn="auto">
              <a:lnSpc>
                <a:spcPct val="84000"/>
              </a:lnSpc>
              <a:spcAft>
                <a:spcPts val="0"/>
              </a:spcAft>
            </a:pPr>
            <a:r>
              <a:rPr lang="en-US" sz="2400" dirty="0" smtClean="0">
                <a:solidFill>
                  <a:schemeClr val="accent1"/>
                </a:solidFill>
              </a:rPr>
              <a:t>Save</a:t>
            </a:r>
            <a:r>
              <a:rPr lang="en-US" sz="2400" dirty="0" smtClean="0"/>
              <a:t> the previous contents of the register </a:t>
            </a:r>
            <a:r>
              <a:rPr lang="en-US" sz="2400" dirty="0" smtClean="0">
                <a:solidFill>
                  <a:schemeClr val="accent1"/>
                </a:solidFill>
              </a:rPr>
              <a:t>before</a:t>
            </a:r>
            <a:r>
              <a:rPr lang="en-US" sz="2400" dirty="0" smtClean="0"/>
              <a:t> </a:t>
            </a:r>
            <a:r>
              <a:rPr lang="en-US" sz="2400" dirty="0" err="1" smtClean="0"/>
              <a:t>proc</a:t>
            </a:r>
            <a:r>
              <a:rPr lang="en-US" sz="2400" dirty="0" smtClean="0"/>
              <a:t> call</a:t>
            </a:r>
          </a:p>
          <a:p>
            <a:pPr lvl="1" fontAlgn="auto">
              <a:lnSpc>
                <a:spcPct val="84000"/>
              </a:lnSpc>
              <a:spcAft>
                <a:spcPts val="0"/>
              </a:spcAft>
            </a:pPr>
            <a:r>
              <a:rPr lang="en-US" sz="2400" dirty="0" smtClean="0">
                <a:solidFill>
                  <a:schemeClr val="accent1"/>
                </a:solidFill>
              </a:rPr>
              <a:t>Restore after </a:t>
            </a:r>
            <a:r>
              <a:rPr lang="en-US" sz="2400" dirty="0" smtClean="0"/>
              <a:t>the call</a:t>
            </a:r>
          </a:p>
          <a:p>
            <a:pPr lvl="1" fontAlgn="auto">
              <a:lnSpc>
                <a:spcPct val="84000"/>
              </a:lnSpc>
              <a:spcAft>
                <a:spcPts val="0"/>
              </a:spcAft>
            </a:pPr>
            <a:r>
              <a:rPr lang="en-US" sz="2400" dirty="0" smtClean="0"/>
              <a:t>E.g. </a:t>
            </a:r>
            <a:r>
              <a:rPr lang="fr-FR" sz="2400" dirty="0"/>
              <a:t>$</a:t>
            </a:r>
            <a:r>
              <a:rPr lang="fr-FR" sz="2400" dirty="0" smtClean="0"/>
              <a:t>a0-a7, </a:t>
            </a:r>
            <a:r>
              <a:rPr lang="fr-FR" sz="2400" dirty="0"/>
              <a:t>$t0-$</a:t>
            </a:r>
            <a:r>
              <a:rPr lang="fr-FR" sz="2400" dirty="0" smtClean="0"/>
              <a:t>t6</a:t>
            </a:r>
            <a:endParaRPr lang="fr-FR" sz="2400" dirty="0"/>
          </a:p>
          <a:p>
            <a:pPr lvl="1" fontAlgn="auto">
              <a:lnSpc>
                <a:spcPct val="84000"/>
              </a:lnSpc>
              <a:spcAft>
                <a:spcPts val="0"/>
              </a:spcAft>
            </a:pPr>
            <a:endParaRPr lang="en-US" sz="2400" dirty="0" smtClean="0"/>
          </a:p>
          <a:p>
            <a:pPr marL="0" indent="0" fontAlgn="auto">
              <a:lnSpc>
                <a:spcPct val="84000"/>
              </a:lnSpc>
              <a:buNone/>
            </a:pPr>
            <a:r>
              <a:rPr lang="en-US" sz="2800" dirty="0" smtClean="0"/>
              <a:t>RISCV calling convention supports both</a:t>
            </a:r>
            <a:endParaRPr lang="en-US" sz="1800" dirty="0" smtClean="0"/>
          </a:p>
        </p:txBody>
      </p:sp>
    </p:spTree>
    <p:extLst>
      <p:ext uri="{BB962C8B-B14F-4D97-AF65-F5344CB8AC3E}">
        <p14:creationId xmlns:p14="http://schemas.microsoft.com/office/powerpoint/2010/main" val="275215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69</a:t>
            </a:fld>
            <a:endParaRPr lang="en-US"/>
          </a:p>
        </p:txBody>
      </p:sp>
      <p:sp>
        <p:nvSpPr>
          <p:cNvPr id="5"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Caller-saved</a:t>
            </a:r>
            <a:endParaRPr lang="en-US" dirty="0"/>
          </a:p>
        </p:txBody>
      </p:sp>
      <p:sp>
        <p:nvSpPr>
          <p:cNvPr id="6" name="Content Placeholder 2"/>
          <p:cNvSpPr>
            <a:spLocks noGrp="1"/>
          </p:cNvSpPr>
          <p:nvPr>
            <p:ph idx="1"/>
            <p:custDataLst>
              <p:tags r:id="rId2"/>
            </p:custDataLst>
          </p:nvPr>
        </p:nvSpPr>
        <p:spPr>
          <a:xfrm>
            <a:off x="228600" y="609600"/>
            <a:ext cx="8686800" cy="6019800"/>
          </a:xfrm>
          <a:ln>
            <a:noFill/>
          </a:ln>
        </p:spPr>
        <p:txBody>
          <a:bodyPr>
            <a:normAutofit/>
          </a:bodyPr>
          <a:lstStyle/>
          <a:p>
            <a:pPr marL="0" indent="0">
              <a:buNone/>
            </a:pPr>
            <a:r>
              <a:rPr lang="en-US" sz="2800" dirty="0" smtClean="0">
                <a:solidFill>
                  <a:schemeClr val="tx2"/>
                </a:solidFill>
              </a:rPr>
              <a:t>Registers that the caller cares about</a:t>
            </a:r>
            <a:r>
              <a:rPr lang="en-US" sz="2800" dirty="0">
                <a:solidFill>
                  <a:schemeClr val="tx2"/>
                </a:solidFill>
              </a:rPr>
              <a:t>: </a:t>
            </a:r>
            <a:r>
              <a:rPr lang="en-US" sz="2800" dirty="0" smtClean="0">
                <a:solidFill>
                  <a:schemeClr val="tx2"/>
                </a:solidFill>
              </a:rPr>
              <a:t>t0</a:t>
            </a:r>
            <a:r>
              <a:rPr lang="is-IS" sz="2800" dirty="0">
                <a:solidFill>
                  <a:schemeClr val="tx2"/>
                </a:solidFill>
              </a:rPr>
              <a:t>… </a:t>
            </a:r>
            <a:r>
              <a:rPr lang="is-IS" sz="2800" dirty="0" smtClean="0">
                <a:solidFill>
                  <a:schemeClr val="tx2"/>
                </a:solidFill>
              </a:rPr>
              <a:t>t9</a:t>
            </a:r>
            <a:endParaRPr lang="en-US" sz="2800" dirty="0" smtClean="0">
              <a:solidFill>
                <a:schemeClr val="tx2"/>
              </a:solidFill>
            </a:endParaRPr>
          </a:p>
          <a:p>
            <a:pPr marL="0" indent="0">
              <a:buNone/>
            </a:pPr>
            <a:r>
              <a:rPr lang="en-US" sz="2800" dirty="0" smtClean="0">
                <a:solidFill>
                  <a:schemeClr val="tx2"/>
                </a:solidFill>
              </a:rPr>
              <a:t>About to call a function?</a:t>
            </a:r>
          </a:p>
          <a:p>
            <a:pPr marL="457200" indent="-457200">
              <a:buFont typeface="Arial" charset="0"/>
              <a:buChar char="•"/>
            </a:pPr>
            <a:r>
              <a:rPr lang="en-US" sz="2400" dirty="0" smtClean="0">
                <a:solidFill>
                  <a:schemeClr val="tx2"/>
                </a:solidFill>
              </a:rPr>
              <a:t>Need value in a t-register </a:t>
            </a:r>
            <a:r>
              <a:rPr lang="en-US" sz="2400" i="1" dirty="0" smtClean="0">
                <a:solidFill>
                  <a:schemeClr val="tx2"/>
                </a:solidFill>
              </a:rPr>
              <a:t>after</a:t>
            </a:r>
            <a:r>
              <a:rPr lang="en-US" sz="2400" dirty="0" smtClean="0">
                <a:solidFill>
                  <a:schemeClr val="tx2"/>
                </a:solidFill>
              </a:rPr>
              <a:t> function returns? </a:t>
            </a:r>
          </a:p>
          <a:p>
            <a:pPr marL="0" indent="0">
              <a:buNone/>
            </a:pPr>
            <a:r>
              <a:rPr lang="en-US" sz="2400" dirty="0">
                <a:solidFill>
                  <a:schemeClr val="tx2"/>
                </a:solidFill>
                <a:sym typeface="Wingdings"/>
              </a:rPr>
              <a:t>	</a:t>
            </a:r>
            <a:r>
              <a:rPr lang="en-US" sz="2400" dirty="0" smtClean="0">
                <a:solidFill>
                  <a:schemeClr val="tx2"/>
                </a:solidFill>
                <a:sym typeface="Wingdings"/>
              </a:rPr>
              <a:t> </a:t>
            </a:r>
            <a:r>
              <a:rPr lang="en-US" sz="2400" dirty="0" smtClean="0">
                <a:solidFill>
                  <a:schemeClr val="accent6"/>
                </a:solidFill>
                <a:sym typeface="Wingdings"/>
              </a:rPr>
              <a:t>save</a:t>
            </a:r>
            <a:r>
              <a:rPr lang="en-US" sz="2400" dirty="0" smtClean="0">
                <a:solidFill>
                  <a:schemeClr val="tx2"/>
                </a:solidFill>
                <a:sym typeface="Wingdings"/>
              </a:rPr>
              <a:t> it to the stack </a:t>
            </a:r>
            <a:r>
              <a:rPr lang="en-US" sz="2400" dirty="0" smtClean="0">
                <a:solidFill>
                  <a:schemeClr val="accent6"/>
                </a:solidFill>
                <a:sym typeface="Wingdings"/>
              </a:rPr>
              <a:t>before</a:t>
            </a:r>
            <a:r>
              <a:rPr lang="en-US" sz="2400" dirty="0" smtClean="0">
                <a:solidFill>
                  <a:schemeClr val="tx2"/>
                </a:solidFill>
                <a:sym typeface="Wingdings"/>
              </a:rPr>
              <a:t> </a:t>
            </a:r>
            <a:r>
              <a:rPr lang="en-US" sz="2400" dirty="0" err="1" smtClean="0">
                <a:solidFill>
                  <a:schemeClr val="tx2"/>
                </a:solidFill>
                <a:sym typeface="Wingdings"/>
              </a:rPr>
              <a:t>fn</a:t>
            </a:r>
            <a:r>
              <a:rPr lang="en-US" sz="2400" dirty="0" smtClean="0">
                <a:solidFill>
                  <a:schemeClr val="tx2"/>
                </a:solidFill>
                <a:sym typeface="Wingdings"/>
              </a:rPr>
              <a:t> call</a:t>
            </a:r>
          </a:p>
          <a:p>
            <a:pPr marL="0" indent="0">
              <a:buNone/>
            </a:pPr>
            <a:r>
              <a:rPr lang="en-US" sz="2400" dirty="0">
                <a:solidFill>
                  <a:schemeClr val="tx2"/>
                </a:solidFill>
                <a:sym typeface="Wingdings"/>
              </a:rPr>
              <a:t>	 </a:t>
            </a:r>
            <a:r>
              <a:rPr lang="en-US" sz="2400" dirty="0" smtClean="0">
                <a:solidFill>
                  <a:schemeClr val="accent6"/>
                </a:solidFill>
                <a:sym typeface="Wingdings"/>
              </a:rPr>
              <a:t>restore</a:t>
            </a:r>
            <a:r>
              <a:rPr lang="en-US" sz="2400" dirty="0" smtClean="0">
                <a:solidFill>
                  <a:schemeClr val="tx2"/>
                </a:solidFill>
                <a:sym typeface="Wingdings"/>
              </a:rPr>
              <a:t> it from the </a:t>
            </a:r>
            <a:r>
              <a:rPr lang="en-US" sz="2400" dirty="0">
                <a:solidFill>
                  <a:schemeClr val="tx2"/>
                </a:solidFill>
                <a:sym typeface="Wingdings"/>
              </a:rPr>
              <a:t>stack </a:t>
            </a:r>
            <a:r>
              <a:rPr lang="en-US" sz="2400" dirty="0" smtClean="0">
                <a:solidFill>
                  <a:schemeClr val="tx2"/>
                </a:solidFill>
                <a:sym typeface="Wingdings"/>
              </a:rPr>
              <a:t>after </a:t>
            </a:r>
            <a:r>
              <a:rPr lang="en-US" sz="2400" dirty="0" err="1" smtClean="0">
                <a:solidFill>
                  <a:schemeClr val="tx2"/>
                </a:solidFill>
                <a:sym typeface="Wingdings"/>
              </a:rPr>
              <a:t>fn</a:t>
            </a:r>
            <a:r>
              <a:rPr lang="en-US" sz="2400" dirty="0" smtClean="0">
                <a:solidFill>
                  <a:schemeClr val="tx2"/>
                </a:solidFill>
                <a:sym typeface="Wingdings"/>
              </a:rPr>
              <a:t> returns</a:t>
            </a:r>
          </a:p>
          <a:p>
            <a:pPr marL="457200" indent="-457200">
              <a:buFont typeface="Arial" charset="0"/>
              <a:buChar char="•"/>
            </a:pPr>
            <a:r>
              <a:rPr lang="en-US" sz="2400" dirty="0" smtClean="0">
                <a:solidFill>
                  <a:schemeClr val="tx2"/>
                </a:solidFill>
                <a:sym typeface="Wingdings"/>
              </a:rPr>
              <a:t>Don’t need value?  do nothing</a:t>
            </a:r>
            <a:endParaRPr lang="en-US" sz="2400" dirty="0">
              <a:solidFill>
                <a:schemeClr val="tx2"/>
              </a:solidFill>
              <a:sym typeface="Wingdings"/>
            </a:endParaRPr>
          </a:p>
          <a:p>
            <a:endParaRPr lang="en-US" sz="2800" dirty="0" smtClean="0">
              <a:solidFill>
                <a:schemeClr val="tx2"/>
              </a:solidFill>
              <a:sym typeface="Wingdings"/>
            </a:endParaRPr>
          </a:p>
          <a:p>
            <a:endParaRPr lang="en-US" sz="2800" dirty="0" smtClean="0">
              <a:solidFill>
                <a:schemeClr val="tx2"/>
              </a:solidFill>
              <a:sym typeface="Wingdings"/>
            </a:endParaRPr>
          </a:p>
          <a:p>
            <a:pPr marL="0" lvl="0" indent="0">
              <a:buSzPct val="80000"/>
              <a:buNone/>
            </a:pPr>
            <a:r>
              <a:rPr lang="en-US" sz="2800" dirty="0" smtClean="0">
                <a:solidFill>
                  <a:schemeClr val="tx2"/>
                </a:solidFill>
              </a:rPr>
              <a:t>Functions</a:t>
            </a:r>
          </a:p>
          <a:p>
            <a:pPr marL="458788" lvl="1">
              <a:buClr>
                <a:schemeClr val="accent1"/>
              </a:buClr>
            </a:pPr>
            <a:r>
              <a:rPr lang="en-US" sz="2400" dirty="0" smtClean="0">
                <a:solidFill>
                  <a:schemeClr val="tx2"/>
                </a:solidFill>
              </a:rPr>
              <a:t>Can freely use these registers</a:t>
            </a:r>
          </a:p>
          <a:p>
            <a:pPr marL="458788" lvl="1">
              <a:buClr>
                <a:schemeClr val="accent1"/>
              </a:buClr>
            </a:pPr>
            <a:r>
              <a:rPr lang="en-US" sz="2400" dirty="0" smtClean="0">
                <a:solidFill>
                  <a:schemeClr val="tx2"/>
                </a:solidFill>
              </a:rPr>
              <a:t>Must </a:t>
            </a:r>
            <a:r>
              <a:rPr lang="en-US" sz="2400" dirty="0">
                <a:solidFill>
                  <a:schemeClr val="tx2"/>
                </a:solidFill>
              </a:rPr>
              <a:t>assume that their contents </a:t>
            </a:r>
          </a:p>
          <a:p>
            <a:pPr marL="173038" lvl="1" indent="0">
              <a:buClr>
                <a:schemeClr val="accent1"/>
              </a:buClr>
              <a:buNone/>
            </a:pPr>
            <a:r>
              <a:rPr lang="en-US" sz="2400" dirty="0" smtClean="0">
                <a:solidFill>
                  <a:schemeClr val="tx2"/>
                </a:solidFill>
              </a:rPr>
              <a:t>are </a:t>
            </a:r>
            <a:r>
              <a:rPr lang="en-US" sz="2400" dirty="0">
                <a:solidFill>
                  <a:schemeClr val="tx2"/>
                </a:solidFill>
              </a:rPr>
              <a:t>destroyed </a:t>
            </a:r>
            <a:r>
              <a:rPr lang="en-US" sz="2400" dirty="0" smtClean="0">
                <a:solidFill>
                  <a:schemeClr val="tx2"/>
                </a:solidFill>
              </a:rPr>
              <a:t>by other functions</a:t>
            </a:r>
            <a:endParaRPr lang="en-US" sz="2400" dirty="0">
              <a:solidFill>
                <a:schemeClr val="tx2"/>
              </a:solidFill>
              <a:latin typeface="Calibri" pitchFamily="34" charset="0"/>
              <a:cs typeface="Arial" pitchFamily="34" charset="0"/>
            </a:endParaRPr>
          </a:p>
        </p:txBody>
      </p:sp>
      <p:sp>
        <p:nvSpPr>
          <p:cNvPr id="7" name="Content Placeholder 2"/>
          <p:cNvSpPr txBox="1">
            <a:spLocks/>
          </p:cNvSpPr>
          <p:nvPr/>
        </p:nvSpPr>
        <p:spPr>
          <a:xfrm>
            <a:off x="5486400" y="4038600"/>
            <a:ext cx="3459004" cy="2590800"/>
          </a:xfrm>
          <a:prstGeom prst="rect">
            <a:avLst/>
          </a:prstGeom>
          <a:ln>
            <a:no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chemeClr val="accent6"/>
                </a:solidFill>
                <a:latin typeface="Consolas" pitchFamily="49" charset="0"/>
                <a:cs typeface="Consolas" pitchFamily="49" charset="0"/>
              </a:rPr>
              <a:t>void </a:t>
            </a:r>
            <a:r>
              <a:rPr lang="en-US" sz="2200" dirty="0" err="1" smtClean="0">
                <a:solidFill>
                  <a:schemeClr val="accent6"/>
                </a:solidFill>
                <a:latin typeface="Consolas" pitchFamily="49" charset="0"/>
                <a:cs typeface="Consolas" pitchFamily="49" charset="0"/>
              </a:rPr>
              <a:t>myfn</a:t>
            </a:r>
            <a:r>
              <a:rPr lang="en-US" sz="2200" dirty="0" smtClean="0">
                <a:solidFill>
                  <a:schemeClr val="accent6"/>
                </a:solidFill>
                <a:latin typeface="Consolas" pitchFamily="49" charset="0"/>
                <a:cs typeface="Consolas" pitchFamily="49" charset="0"/>
              </a:rPr>
              <a:t>(</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a) {</a:t>
            </a:r>
          </a:p>
          <a:p>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x = 10;</a:t>
            </a:r>
          </a:p>
          <a:p>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y </a:t>
            </a:r>
            <a:r>
              <a:rPr lang="en-US" sz="2200" dirty="0">
                <a:solidFill>
                  <a:schemeClr val="accent6"/>
                </a:solidFill>
                <a:latin typeface="Consolas" pitchFamily="49" charset="0"/>
                <a:cs typeface="Consolas" pitchFamily="49" charset="0"/>
              </a:rPr>
              <a:t>= </a:t>
            </a:r>
            <a:r>
              <a:rPr lang="en-US" sz="2200" dirty="0" smtClean="0">
                <a:solidFill>
                  <a:schemeClr val="accent6"/>
                </a:solidFill>
                <a:latin typeface="Consolas" pitchFamily="49" charset="0"/>
                <a:cs typeface="Consolas" pitchFamily="49" charset="0"/>
              </a:rPr>
              <a:t>max(x, a);</a:t>
            </a:r>
            <a:endParaRPr lang="en-US" sz="2200" dirty="0">
              <a:solidFill>
                <a:schemeClr val="accent6"/>
              </a:solidFill>
              <a:latin typeface="Consolas" pitchFamily="49" charset="0"/>
              <a:cs typeface="Consolas" pitchFamily="49" charset="0"/>
            </a:endParaRPr>
          </a:p>
          <a:p>
            <a:r>
              <a:rPr lang="en-US" sz="2200" dirty="0">
                <a:solidFill>
                  <a:schemeClr val="accent6"/>
                </a:solidFill>
                <a:latin typeface="Consolas" pitchFamily="49" charset="0"/>
                <a:cs typeface="Consolas" pitchFamily="49" charset="0"/>
              </a:rPr>
              <a:t> </a:t>
            </a:r>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z = </a:t>
            </a:r>
            <a:r>
              <a:rPr lang="en-US" sz="2200" dirty="0" err="1" smtClean="0">
                <a:solidFill>
                  <a:schemeClr val="accent6"/>
                </a:solidFill>
                <a:latin typeface="Consolas" pitchFamily="49" charset="0"/>
                <a:cs typeface="Consolas" pitchFamily="49" charset="0"/>
              </a:rPr>
              <a:t>some_fn</a:t>
            </a:r>
            <a:r>
              <a:rPr lang="en-US" sz="2200" dirty="0" smtClean="0">
                <a:solidFill>
                  <a:schemeClr val="accent6"/>
                </a:solidFill>
                <a:latin typeface="Consolas" pitchFamily="49" charset="0"/>
                <a:cs typeface="Consolas" pitchFamily="49" charset="0"/>
              </a:rPr>
              <a:t>(y</a:t>
            </a:r>
            <a:r>
              <a:rPr lang="en-US" sz="2200" dirty="0">
                <a:solidFill>
                  <a:schemeClr val="accent6"/>
                </a:solidFill>
                <a:latin typeface="Consolas" pitchFamily="49" charset="0"/>
                <a:cs typeface="Consolas" pitchFamily="49" charset="0"/>
              </a:rPr>
              <a:t>);</a:t>
            </a:r>
            <a:endParaRPr lang="en-US" sz="2200" dirty="0" smtClean="0">
              <a:solidFill>
                <a:schemeClr val="accent6"/>
              </a:solidFill>
              <a:latin typeface="Consolas" pitchFamily="49" charset="0"/>
              <a:cs typeface="Consolas" pitchFamily="49" charset="0"/>
            </a:endParaRPr>
          </a:p>
          <a:p>
            <a:r>
              <a:rPr lang="en-US" sz="2200" dirty="0" smtClean="0">
                <a:solidFill>
                  <a:schemeClr val="accent6"/>
                </a:solidFill>
                <a:latin typeface="Consolas" pitchFamily="49" charset="0"/>
                <a:cs typeface="Consolas" pitchFamily="49" charset="0"/>
              </a:rPr>
              <a:t>  return (z + y);</a:t>
            </a:r>
          </a:p>
          <a:p>
            <a:r>
              <a:rPr lang="en-US" sz="2200" dirty="0" smtClean="0">
                <a:solidFill>
                  <a:schemeClr val="accent6"/>
                </a:solidFill>
                <a:latin typeface="Consolas" pitchFamily="49" charset="0"/>
                <a:cs typeface="Consolas" pitchFamily="49" charset="0"/>
              </a:rPr>
              <a:t>}</a:t>
            </a:r>
          </a:p>
        </p:txBody>
      </p:sp>
      <p:sp>
        <p:nvSpPr>
          <p:cNvPr id="8" name="Rectangle 7"/>
          <p:cNvSpPr/>
          <p:nvPr/>
        </p:nvSpPr>
        <p:spPr>
          <a:xfrm>
            <a:off x="4459057" y="2023408"/>
            <a:ext cx="4549643" cy="1938992"/>
          </a:xfrm>
          <a:prstGeom prst="rect">
            <a:avLst/>
          </a:prstGeom>
        </p:spPr>
        <p:txBody>
          <a:bodyPr wrap="none">
            <a:spAutoFit/>
          </a:bodyPr>
          <a:lstStyle/>
          <a:p>
            <a:pPr algn="r"/>
            <a:r>
              <a:rPr lang="en-US" sz="2400" u="sng" dirty="0" smtClean="0">
                <a:solidFill>
                  <a:schemeClr val="accent6"/>
                </a:solidFill>
                <a:latin typeface="Source Sans Pro" panose="020B0503030403020204"/>
              </a:rPr>
              <a:t>Suppose:</a:t>
            </a:r>
          </a:p>
          <a:p>
            <a:pPr algn="r"/>
            <a:r>
              <a:rPr lang="en-US" sz="2400" dirty="0" smtClean="0">
                <a:solidFill>
                  <a:schemeClr val="accent6"/>
                </a:solidFill>
                <a:latin typeface="Source Sans Pro" panose="020B0503030403020204"/>
              </a:rPr>
              <a:t>t0 holds x</a:t>
            </a:r>
          </a:p>
          <a:p>
            <a:pPr algn="r"/>
            <a:r>
              <a:rPr lang="en-US" sz="2400" dirty="0" smtClean="0">
                <a:solidFill>
                  <a:schemeClr val="accent6"/>
                </a:solidFill>
                <a:latin typeface="Source Sans Pro" panose="020B0503030403020204"/>
              </a:rPr>
              <a:t>t1 </a:t>
            </a:r>
            <a:r>
              <a:rPr lang="en-US" sz="2400" dirty="0">
                <a:solidFill>
                  <a:schemeClr val="accent6"/>
                </a:solidFill>
                <a:latin typeface="Source Sans Pro" panose="020B0503030403020204"/>
              </a:rPr>
              <a:t>holds </a:t>
            </a:r>
            <a:r>
              <a:rPr lang="en-US" sz="2400" dirty="0" smtClean="0">
                <a:solidFill>
                  <a:schemeClr val="accent6"/>
                </a:solidFill>
                <a:latin typeface="Source Sans Pro" panose="020B0503030403020204"/>
              </a:rPr>
              <a:t>y</a:t>
            </a:r>
            <a:endParaRPr lang="en-US" sz="2400" dirty="0">
              <a:solidFill>
                <a:schemeClr val="accent6"/>
              </a:solidFill>
              <a:latin typeface="Source Sans Pro" panose="020B0503030403020204"/>
            </a:endParaRPr>
          </a:p>
          <a:p>
            <a:pPr algn="r"/>
            <a:r>
              <a:rPr lang="en-US" sz="2400" dirty="0" smtClean="0">
                <a:solidFill>
                  <a:schemeClr val="accent6"/>
                </a:solidFill>
                <a:latin typeface="Source Sans Pro" panose="020B0503030403020204"/>
              </a:rPr>
              <a:t>t2 </a:t>
            </a:r>
            <a:r>
              <a:rPr lang="en-US" sz="2400" dirty="0">
                <a:solidFill>
                  <a:schemeClr val="accent6"/>
                </a:solidFill>
                <a:latin typeface="Source Sans Pro" panose="020B0503030403020204"/>
              </a:rPr>
              <a:t>holds </a:t>
            </a:r>
            <a:r>
              <a:rPr lang="en-US" sz="2400" dirty="0" smtClean="0">
                <a:solidFill>
                  <a:schemeClr val="accent6"/>
                </a:solidFill>
                <a:latin typeface="Source Sans Pro" panose="020B0503030403020204"/>
              </a:rPr>
              <a:t>z</a:t>
            </a:r>
          </a:p>
          <a:p>
            <a:pPr algn="r"/>
            <a:r>
              <a:rPr lang="en-US" sz="2400" dirty="0" smtClean="0">
                <a:solidFill>
                  <a:schemeClr val="accent6"/>
                </a:solidFill>
                <a:latin typeface="Source Sans Pro" panose="020B0503030403020204"/>
              </a:rPr>
              <a:t>Where do we save and restore?</a:t>
            </a:r>
            <a:endParaRPr lang="en-US" sz="2400" dirty="0">
              <a:solidFill>
                <a:schemeClr val="accent6"/>
              </a:solidFill>
              <a:latin typeface="Source Sans Pro" panose="020B0503030403020204"/>
            </a:endParaRPr>
          </a:p>
        </p:txBody>
      </p:sp>
    </p:spTree>
    <p:extLst>
      <p:ext uri="{BB962C8B-B14F-4D97-AF65-F5344CB8AC3E}">
        <p14:creationId xmlns:p14="http://schemas.microsoft.com/office/powerpoint/2010/main" val="1850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grpSp>
        <p:nvGrpSpPr>
          <p:cNvPr id="5" name="Group 156"/>
          <p:cNvGrpSpPr/>
          <p:nvPr>
            <p:custDataLst>
              <p:tags r:id="rId1"/>
            </p:custDataLst>
          </p:nvPr>
        </p:nvGrpSpPr>
        <p:grpSpPr>
          <a:xfrm>
            <a:off x="2057400" y="514290"/>
            <a:ext cx="6872500" cy="5334000"/>
            <a:chOff x="2057400" y="457200"/>
            <a:chExt cx="6872500" cy="5334000"/>
          </a:xfrm>
        </p:grpSpPr>
        <p:sp>
          <p:nvSpPr>
            <p:cNvPr id="6" name="Right Triangle 5"/>
            <p:cNvSpPr/>
            <p:nvPr>
              <p:custDataLst>
                <p:tags r:id="rId14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7" name="Rounded Rectangle 6"/>
            <p:cNvSpPr/>
            <p:nvPr>
              <p:custDataLst>
                <p:tags r:id="rId14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 name="Rounded Rectangle 7"/>
            <p:cNvSpPr/>
            <p:nvPr>
              <p:custDataLst>
                <p:tags r:id="rId14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 name="Rounded Rectangle 8"/>
            <p:cNvSpPr/>
            <p:nvPr>
              <p:custDataLst>
                <p:tags r:id="rId14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 name="Right Triangle 9"/>
            <p:cNvSpPr/>
            <p:nvPr>
              <p:custDataLst>
                <p:tags r:id="rId14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146"/>
              </p:custDataLst>
            </p:nvPr>
          </p:nvSpPr>
          <p:spPr>
            <a:xfrm>
              <a:off x="8000999" y="5083314"/>
              <a:ext cx="928901"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Write-</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Back</a:t>
              </a:r>
            </a:p>
          </p:txBody>
        </p:sp>
      </p:grpSp>
      <p:grpSp>
        <p:nvGrpSpPr>
          <p:cNvPr id="12" name="Group 154"/>
          <p:cNvGrpSpPr/>
          <p:nvPr>
            <p:custDataLst>
              <p:tags r:id="rId2"/>
            </p:custDataLst>
          </p:nvPr>
        </p:nvGrpSpPr>
        <p:grpSpPr>
          <a:xfrm>
            <a:off x="5791200" y="1200090"/>
            <a:ext cx="2286000" cy="4648200"/>
            <a:chOff x="6629400" y="1143000"/>
            <a:chExt cx="1447800" cy="4648200"/>
          </a:xfrm>
        </p:grpSpPr>
        <p:sp>
          <p:nvSpPr>
            <p:cNvPr id="13" name="Rounded Rectangle 12"/>
            <p:cNvSpPr/>
            <p:nvPr>
              <p:custDataLst>
                <p:tags r:id="rId13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4" name="TextBox 13"/>
            <p:cNvSpPr txBox="1"/>
            <p:nvPr>
              <p:custDataLst>
                <p:tags r:id="rId140"/>
              </p:custDataLst>
            </p:nvPr>
          </p:nvSpPr>
          <p:spPr>
            <a:xfrm>
              <a:off x="6629400" y="5334000"/>
              <a:ext cx="1447800" cy="400110"/>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Memory</a:t>
              </a:r>
            </a:p>
          </p:txBody>
        </p:sp>
      </p:grpSp>
      <p:grpSp>
        <p:nvGrpSpPr>
          <p:cNvPr id="15" name="Group 148"/>
          <p:cNvGrpSpPr/>
          <p:nvPr>
            <p:custDataLst>
              <p:tags r:id="rId3"/>
            </p:custDataLst>
          </p:nvPr>
        </p:nvGrpSpPr>
        <p:grpSpPr>
          <a:xfrm>
            <a:off x="152400" y="1200090"/>
            <a:ext cx="1600200" cy="4670286"/>
            <a:chOff x="152400" y="1143000"/>
            <a:chExt cx="1676400" cy="4670286"/>
          </a:xfrm>
        </p:grpSpPr>
        <p:sp>
          <p:nvSpPr>
            <p:cNvPr id="16" name="Rounded Rectangle 15"/>
            <p:cNvSpPr/>
            <p:nvPr>
              <p:custDataLst>
                <p:tags r:id="rId13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Source Sans Pro" panose="020B0503030403020204"/>
              </a:endParaRPr>
            </a:p>
          </p:txBody>
        </p:sp>
        <p:sp>
          <p:nvSpPr>
            <p:cNvPr id="17" name="TextBox 16"/>
            <p:cNvSpPr txBox="1"/>
            <p:nvPr>
              <p:custDataLst>
                <p:tags r:id="rId138"/>
              </p:custDataLst>
            </p:nvPr>
          </p:nvSpPr>
          <p:spPr>
            <a:xfrm>
              <a:off x="228600" y="5105400"/>
              <a:ext cx="1508467"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Fetch</a:t>
              </a:r>
            </a:p>
          </p:txBody>
        </p:sp>
      </p:grpSp>
      <p:grpSp>
        <p:nvGrpSpPr>
          <p:cNvPr id="18" name="Group 153"/>
          <p:cNvGrpSpPr/>
          <p:nvPr>
            <p:custDataLst>
              <p:tags r:id="rId4"/>
            </p:custDataLst>
          </p:nvPr>
        </p:nvGrpSpPr>
        <p:grpSpPr>
          <a:xfrm>
            <a:off x="3903628" y="1137920"/>
            <a:ext cx="2057400" cy="4648200"/>
            <a:chOff x="3886200" y="1143000"/>
            <a:chExt cx="2819400" cy="4648200"/>
          </a:xfrm>
        </p:grpSpPr>
        <p:sp>
          <p:nvSpPr>
            <p:cNvPr id="19" name="Rounded Rectangle 18"/>
            <p:cNvSpPr/>
            <p:nvPr>
              <p:custDataLst>
                <p:tags r:id="rId13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0" name="TextBox 19"/>
            <p:cNvSpPr txBox="1"/>
            <p:nvPr>
              <p:custDataLst>
                <p:tags r:id="rId136"/>
              </p:custDataLst>
            </p:nvPr>
          </p:nvSpPr>
          <p:spPr>
            <a:xfrm>
              <a:off x="4361501" y="5206181"/>
              <a:ext cx="1711572" cy="400110"/>
            </a:xfrm>
            <a:prstGeom prst="rect">
              <a:avLst/>
            </a:prstGeom>
            <a:solidFill>
              <a:schemeClr val="bg2"/>
            </a:solidFill>
            <a:ln>
              <a:noFill/>
            </a:ln>
          </p:spPr>
          <p:txBody>
            <a:bodyPr wrap="square" rtlCol="0">
              <a:spAutoFit/>
            </a:bodyPr>
            <a:lstStyle/>
            <a:p>
              <a:pPr algn="ctr"/>
              <a:r>
                <a:rPr lang="en-US" sz="2000" dirty="0" smtClean="0">
                  <a:solidFill>
                    <a:schemeClr val="tx2"/>
                  </a:solidFill>
                  <a:latin typeface="Source Sans Pro" panose="020B0503030403020204"/>
                </a:rPr>
                <a:t>Execute</a:t>
              </a:r>
            </a:p>
          </p:txBody>
        </p:sp>
      </p:grpSp>
      <p:grpSp>
        <p:nvGrpSpPr>
          <p:cNvPr id="21" name="Group 152"/>
          <p:cNvGrpSpPr/>
          <p:nvPr>
            <p:custDataLst>
              <p:tags r:id="rId5"/>
            </p:custDataLst>
          </p:nvPr>
        </p:nvGrpSpPr>
        <p:grpSpPr>
          <a:xfrm>
            <a:off x="1752600" y="1200090"/>
            <a:ext cx="2133600" cy="4648201"/>
            <a:chOff x="1828800" y="1143000"/>
            <a:chExt cx="2057400" cy="4648201"/>
          </a:xfrm>
        </p:grpSpPr>
        <p:sp>
          <p:nvSpPr>
            <p:cNvPr id="22" name="Rounded Rectangle 21"/>
            <p:cNvSpPr/>
            <p:nvPr>
              <p:custDataLst>
                <p:tags r:id="rId13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3" name="Rounded Rectangle 22"/>
            <p:cNvSpPr/>
            <p:nvPr>
              <p:custDataLst>
                <p:tags r:id="rId13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4" name="Right Triangle 23"/>
            <p:cNvSpPr/>
            <p:nvPr>
              <p:custDataLst>
                <p:tags r:id="rId13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5" name="TextBox 24"/>
            <p:cNvSpPr txBox="1"/>
            <p:nvPr>
              <p:custDataLst>
                <p:tags r:id="rId134"/>
              </p:custDataLst>
            </p:nvPr>
          </p:nvSpPr>
          <p:spPr>
            <a:xfrm>
              <a:off x="2133600" y="5083315"/>
              <a:ext cx="1447800"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Decode</a:t>
              </a:r>
            </a:p>
          </p:txBody>
        </p:sp>
      </p:grpSp>
      <p:sp>
        <p:nvSpPr>
          <p:cNvPr id="26" name="Arc 2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27" name="Rounded Rectangle 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28" name="Straight Connector 27"/>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Arc 28"/>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0" name="Arc 29"/>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31" name="Straight Connector 30"/>
          <p:cNvCxnSpPr>
            <a:stCxn id="82"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Arc 31"/>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3" name="Text Box 11"/>
          <p:cNvSpPr txBox="1">
            <a:spLocks noChangeArrowheads="1"/>
          </p:cNvSpPr>
          <p:nvPr>
            <p:custDataLst>
              <p:tags r:id="rId13"/>
            </p:custDataLst>
          </p:nvPr>
        </p:nvSpPr>
        <p:spPr bwMode="auto">
          <a:xfrm>
            <a:off x="2704240" y="4188805"/>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34" name="Freeform 33"/>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35" name="Rectangle 19"/>
          <p:cNvSpPr>
            <a:spLocks noChangeArrowheads="1"/>
          </p:cNvSpPr>
          <p:nvPr>
            <p:custDataLst>
              <p:tags r:id="rId15"/>
            </p:custDataLst>
          </p:nvPr>
        </p:nvSpPr>
        <p:spPr bwMode="auto">
          <a:xfrm>
            <a:off x="4622518" y="27240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6"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7"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38" name="Oval 24"/>
          <p:cNvSpPr>
            <a:spLocks noChangeArrowheads="1"/>
          </p:cNvSpPr>
          <p:nvPr>
            <p:custDataLst>
              <p:tags r:id="rId18"/>
            </p:custDataLst>
          </p:nvPr>
        </p:nvSpPr>
        <p:spPr bwMode="auto">
          <a:xfrm>
            <a:off x="2362200" y="3506757"/>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chemeClr val="tx2"/>
                </a:solidFill>
                <a:latin typeface="Source Sans Pro" panose="020B0503030403020204"/>
              </a:rPr>
              <a:t>control</a:t>
            </a:r>
            <a:endParaRPr lang="en-US" sz="1800" dirty="0">
              <a:solidFill>
                <a:schemeClr val="tx2"/>
              </a:solidFill>
              <a:latin typeface="Source Sans Pro" panose="020B0503030403020204"/>
            </a:endParaRPr>
          </a:p>
        </p:txBody>
      </p:sp>
      <p:sp>
        <p:nvSpPr>
          <p:cNvPr id="39" name="Rounded Rectangle 3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41" name="Line 25"/>
          <p:cNvSpPr>
            <a:spLocks noChangeShapeType="1"/>
          </p:cNvSpPr>
          <p:nvPr>
            <p:custDataLst>
              <p:tags r:id="rId20"/>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42" name="Line 47"/>
          <p:cNvSpPr>
            <a:spLocks noChangeShapeType="1"/>
          </p:cNvSpPr>
          <p:nvPr>
            <p:custDataLst>
              <p:tags r:id="rId21"/>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3" name="Line 51"/>
          <p:cNvSpPr>
            <a:spLocks noChangeShapeType="1"/>
          </p:cNvSpPr>
          <p:nvPr>
            <p:custDataLst>
              <p:tags r:id="rId22"/>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44" name="Text Box 52"/>
          <p:cNvSpPr txBox="1">
            <a:spLocks noChangeArrowheads="1"/>
          </p:cNvSpPr>
          <p:nvPr>
            <p:custDataLst>
              <p:tags r:id="rId23"/>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45" name="Line 49"/>
          <p:cNvSpPr>
            <a:spLocks noChangeShapeType="1"/>
          </p:cNvSpPr>
          <p:nvPr>
            <p:custDataLst>
              <p:tags r:id="rId24"/>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6" name="Line 44"/>
          <p:cNvSpPr>
            <a:spLocks noChangeShapeType="1"/>
          </p:cNvSpPr>
          <p:nvPr>
            <p:custDataLst>
              <p:tags r:id="rId25"/>
            </p:custDataLst>
          </p:nvPr>
        </p:nvSpPr>
        <p:spPr bwMode="auto">
          <a:xfrm>
            <a:off x="4774918" y="3028890"/>
            <a:ext cx="178082"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7" name="Line 44"/>
          <p:cNvSpPr>
            <a:spLocks noChangeShapeType="1"/>
          </p:cNvSpPr>
          <p:nvPr>
            <p:custDataLst>
              <p:tags r:id="rId26"/>
            </p:custDataLst>
          </p:nvPr>
        </p:nvSpPr>
        <p:spPr bwMode="auto">
          <a:xfrm>
            <a:off x="4470118"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8" name="Line 49"/>
          <p:cNvSpPr>
            <a:spLocks noChangeShapeType="1"/>
          </p:cNvSpPr>
          <p:nvPr>
            <p:custDataLst>
              <p:tags r:id="rId27"/>
            </p:custDataLst>
          </p:nvPr>
        </p:nvSpPr>
        <p:spPr bwMode="auto">
          <a:xfrm>
            <a:off x="2071901" y="4193976"/>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9" name="Text Box 5"/>
          <p:cNvSpPr txBox="1">
            <a:spLocks noChangeArrowheads="1"/>
          </p:cNvSpPr>
          <p:nvPr>
            <p:custDataLst>
              <p:tags r:id="rId28"/>
            </p:custDataLst>
          </p:nvPr>
        </p:nvSpPr>
        <p:spPr bwMode="auto">
          <a:xfrm>
            <a:off x="6386300" y="3943290"/>
            <a:ext cx="10668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memory</a:t>
            </a:r>
          </a:p>
        </p:txBody>
      </p:sp>
      <p:sp>
        <p:nvSpPr>
          <p:cNvPr id="50" name="Line 49"/>
          <p:cNvSpPr>
            <a:spLocks noChangeShapeType="1"/>
          </p:cNvSpPr>
          <p:nvPr>
            <p:custDataLst>
              <p:tags r:id="rId29"/>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solidFill>
                <a:schemeClr val="tx2"/>
              </a:solidFill>
              <a:latin typeface="Source Sans Pro" panose="020B0503030403020204"/>
            </a:endParaRPr>
          </a:p>
        </p:txBody>
      </p:sp>
      <p:sp>
        <p:nvSpPr>
          <p:cNvPr id="51" name="Text Box 5"/>
          <p:cNvSpPr txBox="1">
            <a:spLocks noChangeArrowheads="1"/>
          </p:cNvSpPr>
          <p:nvPr>
            <p:custDataLst>
              <p:tags r:id="rId30"/>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52" name="Text Box 5"/>
          <p:cNvSpPr txBox="1">
            <a:spLocks noChangeArrowheads="1"/>
          </p:cNvSpPr>
          <p:nvPr>
            <p:custDataLst>
              <p:tags r:id="rId31"/>
            </p:custDataLst>
          </p:nvPr>
        </p:nvSpPr>
        <p:spPr bwMode="auto">
          <a:xfrm>
            <a:off x="6963815" y="3562290"/>
            <a:ext cx="565485"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53" name="Line 45"/>
          <p:cNvSpPr>
            <a:spLocks noChangeShapeType="1"/>
          </p:cNvSpPr>
          <p:nvPr>
            <p:custDataLst>
              <p:tags r:id="rId32"/>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4" name="Text Box 5"/>
          <p:cNvSpPr txBox="1">
            <a:spLocks noChangeArrowheads="1"/>
          </p:cNvSpPr>
          <p:nvPr>
            <p:custDataLst>
              <p:tags r:id="rId33"/>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55" name="Line 44"/>
          <p:cNvSpPr>
            <a:spLocks noChangeShapeType="1"/>
          </p:cNvSpPr>
          <p:nvPr>
            <p:custDataLst>
              <p:tags r:id="rId34"/>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6" name="Line 48"/>
          <p:cNvSpPr>
            <a:spLocks noChangeShapeType="1"/>
          </p:cNvSpPr>
          <p:nvPr>
            <p:custDataLst>
              <p:tags r:id="rId35"/>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57" name="Line 44"/>
          <p:cNvSpPr>
            <a:spLocks noChangeShapeType="1"/>
          </p:cNvSpPr>
          <p:nvPr>
            <p:custDataLst>
              <p:tags r:id="rId36"/>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8" name="Line 49"/>
          <p:cNvSpPr>
            <a:spLocks noChangeShapeType="1"/>
          </p:cNvSpPr>
          <p:nvPr>
            <p:custDataLst>
              <p:tags r:id="rId37"/>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5"/>
          <p:cNvSpPr>
            <a:spLocks noChangeShapeType="1"/>
          </p:cNvSpPr>
          <p:nvPr>
            <p:custDataLst>
              <p:tags r:id="rId38"/>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5"/>
          <p:cNvSpPr>
            <a:spLocks noChangeShapeType="1"/>
          </p:cNvSpPr>
          <p:nvPr>
            <p:custDataLst>
              <p:tags r:id="rId39"/>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1" name="Line 45"/>
          <p:cNvSpPr>
            <a:spLocks noChangeShapeType="1"/>
          </p:cNvSpPr>
          <p:nvPr>
            <p:custDataLst>
              <p:tags r:id="rId40"/>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2" name="Line 45"/>
          <p:cNvSpPr>
            <a:spLocks noChangeShapeType="1"/>
          </p:cNvSpPr>
          <p:nvPr>
            <p:custDataLst>
              <p:tags r:id="rId41"/>
            </p:custDataLst>
          </p:nvPr>
        </p:nvSpPr>
        <p:spPr bwMode="auto">
          <a:xfrm flipV="1">
            <a:off x="3009040" y="4493605"/>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3" name="Line 25"/>
          <p:cNvSpPr>
            <a:spLocks noChangeShapeType="1"/>
          </p:cNvSpPr>
          <p:nvPr>
            <p:custDataLst>
              <p:tags r:id="rId42"/>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4" name="Line 25"/>
          <p:cNvSpPr>
            <a:spLocks noChangeShapeType="1"/>
          </p:cNvSpPr>
          <p:nvPr>
            <p:custDataLst>
              <p:tags r:id="rId43"/>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5" name="Line 25"/>
          <p:cNvSpPr>
            <a:spLocks noChangeShapeType="1"/>
          </p:cNvSpPr>
          <p:nvPr>
            <p:custDataLst>
              <p:tags r:id="rId44"/>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6" name="Line 34"/>
          <p:cNvSpPr>
            <a:spLocks noChangeShapeType="1"/>
          </p:cNvSpPr>
          <p:nvPr>
            <p:custDataLst>
              <p:tags r:id="rId45"/>
            </p:custDataLst>
          </p:nvPr>
        </p:nvSpPr>
        <p:spPr bwMode="auto">
          <a:xfrm flipV="1">
            <a:off x="2057400" y="3863219"/>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7" name="Rounded Rectangle 66"/>
          <p:cNvSpPr/>
          <p:nvPr>
            <p:custDataLst>
              <p:tags r:id="rId46"/>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68" name="Straight Connector 67"/>
          <p:cNvCxnSpPr/>
          <p:nvPr>
            <p:custDataLst>
              <p:tags r:id="rId47"/>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8"/>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49"/>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50"/>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Arc 71"/>
          <p:cNvSpPr/>
          <p:nvPr>
            <p:custDataLst>
              <p:tags r:id="rId51"/>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3" name="Arc 72"/>
          <p:cNvSpPr/>
          <p:nvPr>
            <p:custDataLst>
              <p:tags r:id="rId52"/>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74" name="Straight Connector 73"/>
          <p:cNvCxnSpPr/>
          <p:nvPr>
            <p:custDataLst>
              <p:tags r:id="rId53"/>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Arc 74"/>
          <p:cNvSpPr/>
          <p:nvPr>
            <p:custDataLst>
              <p:tags r:id="rId54"/>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6" name="Arc 75"/>
          <p:cNvSpPr/>
          <p:nvPr>
            <p:custDataLst>
              <p:tags r:id="rId55"/>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7" name="Arc 76"/>
          <p:cNvSpPr/>
          <p:nvPr>
            <p:custDataLst>
              <p:tags r:id="rId56"/>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8" name="Arc 77"/>
          <p:cNvSpPr/>
          <p:nvPr>
            <p:custDataLst>
              <p:tags r:id="rId57"/>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9" name="Arc 78"/>
          <p:cNvSpPr/>
          <p:nvPr>
            <p:custDataLst>
              <p:tags r:id="rId58"/>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80" name="Arc 79"/>
          <p:cNvSpPr/>
          <p:nvPr>
            <p:custDataLst>
              <p:tags r:id="rId59"/>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1" name="Straight Connector 80"/>
          <p:cNvCxnSpPr/>
          <p:nvPr>
            <p:custDataLst>
              <p:tags r:id="rId60"/>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Arc 81"/>
          <p:cNvSpPr/>
          <p:nvPr>
            <p:custDataLst>
              <p:tags r:id="rId61"/>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3" name="Straight Connector 82"/>
          <p:cNvCxnSpPr/>
          <p:nvPr>
            <p:custDataLst>
              <p:tags r:id="rId62"/>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2" idx="0"/>
          </p:cNvCxnSpPr>
          <p:nvPr>
            <p:custDataLst>
              <p:tags r:id="rId63"/>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Line 8"/>
          <p:cNvSpPr>
            <a:spLocks noChangeShapeType="1"/>
          </p:cNvSpPr>
          <p:nvPr>
            <p:custDataLst>
              <p:tags r:id="rId64"/>
            </p:custDataLst>
          </p:nvPr>
        </p:nvSpPr>
        <p:spPr bwMode="auto">
          <a:xfrm>
            <a:off x="685798" y="2800290"/>
            <a:ext cx="2" cy="762000"/>
          </a:xfrm>
          <a:prstGeom prst="line">
            <a:avLst/>
          </a:prstGeom>
          <a:noFill/>
          <a:ln w="25400" cap="sq">
            <a:solidFill>
              <a:schemeClr val="accent6"/>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6" name="Text Box 11"/>
          <p:cNvSpPr txBox="1">
            <a:spLocks noChangeArrowheads="1"/>
          </p:cNvSpPr>
          <p:nvPr>
            <p:custDataLst>
              <p:tags r:id="rId65"/>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87" name="Line 18"/>
          <p:cNvSpPr>
            <a:spLocks noChangeShapeType="1"/>
          </p:cNvSpPr>
          <p:nvPr>
            <p:custDataLst>
              <p:tags r:id="rId66"/>
            </p:custDataLst>
          </p:nvPr>
        </p:nvSpPr>
        <p:spPr bwMode="auto">
          <a:xfrm flipH="1">
            <a:off x="1219200" y="3181290"/>
            <a:ext cx="0" cy="1143000"/>
          </a:xfrm>
          <a:prstGeom prst="line">
            <a:avLst/>
          </a:prstGeom>
          <a:noFill/>
          <a:ln w="25400" cap="sq">
            <a:solidFill>
              <a:schemeClr val="accent6"/>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8" name="Line 21"/>
          <p:cNvSpPr>
            <a:spLocks noChangeShapeType="1"/>
          </p:cNvSpPr>
          <p:nvPr>
            <p:custDataLst>
              <p:tags r:id="rId67"/>
            </p:custDataLst>
          </p:nvPr>
        </p:nvSpPr>
        <p:spPr bwMode="auto">
          <a:xfrm>
            <a:off x="685798" y="3867088"/>
            <a:ext cx="2" cy="457201"/>
          </a:xfrm>
          <a:prstGeom prst="line">
            <a:avLst/>
          </a:prstGeom>
          <a:noFill/>
          <a:ln w="25400" cap="sq">
            <a:solidFill>
              <a:schemeClr val="accent6"/>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89" name="Line 49"/>
          <p:cNvSpPr>
            <a:spLocks noChangeShapeType="1"/>
          </p:cNvSpPr>
          <p:nvPr>
            <p:custDataLst>
              <p:tags r:id="rId68"/>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0" name="Rectangle 4"/>
          <p:cNvSpPr>
            <a:spLocks noChangeArrowheads="1"/>
          </p:cNvSpPr>
          <p:nvPr>
            <p:custDataLst>
              <p:tags r:id="rId69"/>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91" name="Oval 17"/>
          <p:cNvSpPr>
            <a:spLocks noChangeArrowheads="1"/>
          </p:cNvSpPr>
          <p:nvPr>
            <p:custDataLst>
              <p:tags r:id="rId70"/>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new</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pc</a:t>
            </a:r>
            <a:endParaRPr lang="en-US" sz="2000" dirty="0">
              <a:solidFill>
                <a:schemeClr val="tx2"/>
              </a:solidFill>
              <a:latin typeface="Source Sans Pro" panose="020B0503030403020204"/>
            </a:endParaRPr>
          </a:p>
        </p:txBody>
      </p:sp>
      <p:sp>
        <p:nvSpPr>
          <p:cNvPr id="92" name="Line 49"/>
          <p:cNvSpPr>
            <a:spLocks noChangeShapeType="1"/>
          </p:cNvSpPr>
          <p:nvPr>
            <p:custDataLst>
              <p:tags r:id="rId71"/>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3" name="Line 18"/>
          <p:cNvSpPr>
            <a:spLocks noChangeShapeType="1"/>
          </p:cNvSpPr>
          <p:nvPr>
            <p:custDataLst>
              <p:tags r:id="rId72"/>
            </p:custDataLst>
          </p:nvPr>
        </p:nvSpPr>
        <p:spPr bwMode="auto">
          <a:xfrm>
            <a:off x="685800" y="3181290"/>
            <a:ext cx="533400" cy="0"/>
          </a:xfrm>
          <a:prstGeom prst="line">
            <a:avLst/>
          </a:prstGeom>
          <a:noFill/>
          <a:ln w="25400" cap="sq">
            <a:solidFill>
              <a:schemeClr val="accent6"/>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4" name="Line 49"/>
          <p:cNvSpPr>
            <a:spLocks noChangeShapeType="1"/>
          </p:cNvSpPr>
          <p:nvPr>
            <p:custDataLst>
              <p:tags r:id="rId73"/>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5" name="Line 43"/>
          <p:cNvSpPr>
            <a:spLocks noChangeShapeType="1"/>
          </p:cNvSpPr>
          <p:nvPr>
            <p:custDataLst>
              <p:tags r:id="rId74"/>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6" name="Line 44"/>
          <p:cNvSpPr>
            <a:spLocks noChangeShapeType="1"/>
          </p:cNvSpPr>
          <p:nvPr>
            <p:custDataLst>
              <p:tags r:id="rId75"/>
            </p:custDataLst>
          </p:nvPr>
        </p:nvSpPr>
        <p:spPr bwMode="auto">
          <a:xfrm>
            <a:off x="3505200" y="2876490"/>
            <a:ext cx="1193518"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7" name="Line 48"/>
          <p:cNvSpPr>
            <a:spLocks noChangeShapeType="1"/>
          </p:cNvSpPr>
          <p:nvPr>
            <p:custDataLst>
              <p:tags r:id="rId76"/>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98" name="Line 49"/>
          <p:cNvSpPr>
            <a:spLocks noChangeShapeType="1"/>
          </p:cNvSpPr>
          <p:nvPr>
            <p:custDataLst>
              <p:tags r:id="rId77"/>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9" name="Line 44"/>
          <p:cNvSpPr>
            <a:spLocks noChangeShapeType="1"/>
          </p:cNvSpPr>
          <p:nvPr>
            <p:custDataLst>
              <p:tags r:id="rId78"/>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0" name="Line 49"/>
          <p:cNvSpPr>
            <a:spLocks noChangeShapeType="1"/>
          </p:cNvSpPr>
          <p:nvPr>
            <p:custDataLst>
              <p:tags r:id="rId79"/>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1" name="Line 44"/>
          <p:cNvSpPr>
            <a:spLocks noChangeShapeType="1"/>
          </p:cNvSpPr>
          <p:nvPr>
            <p:custDataLst>
              <p:tags r:id="rId80"/>
            </p:custDataLst>
          </p:nvPr>
        </p:nvSpPr>
        <p:spPr bwMode="auto">
          <a:xfrm>
            <a:off x="3390040" y="4341205"/>
            <a:ext cx="1068817" cy="8597"/>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2" name="Text Box 11"/>
          <p:cNvSpPr txBox="1">
            <a:spLocks noChangeArrowheads="1"/>
          </p:cNvSpPr>
          <p:nvPr>
            <p:custDataLst>
              <p:tags r:id="rId81"/>
            </p:custDataLst>
          </p:nvPr>
        </p:nvSpPr>
        <p:spPr bwMode="auto">
          <a:xfrm rot="16200000">
            <a:off x="-609596" y="3409888"/>
            <a:ext cx="4724398"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3" name="Text Box 11"/>
          <p:cNvSpPr txBox="1">
            <a:spLocks noChangeArrowheads="1"/>
          </p:cNvSpPr>
          <p:nvPr>
            <p:custDataLst>
              <p:tags r:id="rId82"/>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inst</a:t>
            </a:r>
            <a:endParaRPr lang="en-US" dirty="0">
              <a:solidFill>
                <a:schemeClr val="tx2"/>
              </a:solidFill>
              <a:latin typeface="Source Sans Pro" panose="020B0503030403020204"/>
            </a:endParaRPr>
          </a:p>
        </p:txBody>
      </p:sp>
      <p:sp>
        <p:nvSpPr>
          <p:cNvPr id="104" name="TextBox 103"/>
          <p:cNvSpPr txBox="1"/>
          <p:nvPr>
            <p:custDataLst>
              <p:tags r:id="rId83"/>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IF/ID</a:t>
            </a:r>
          </a:p>
        </p:txBody>
      </p:sp>
      <p:sp>
        <p:nvSpPr>
          <p:cNvPr id="105" name="Text Box 11"/>
          <p:cNvSpPr txBox="1">
            <a:spLocks noChangeArrowheads="1"/>
          </p:cNvSpPr>
          <p:nvPr>
            <p:custDataLst>
              <p:tags r:id="rId84"/>
            </p:custDataLst>
          </p:nvPr>
        </p:nvSpPr>
        <p:spPr bwMode="auto">
          <a:xfrm rot="16200000">
            <a:off x="15240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6" name="TextBox 105"/>
          <p:cNvSpPr txBox="1"/>
          <p:nvPr>
            <p:custDataLst>
              <p:tags r:id="rId85"/>
            </p:custDataLst>
          </p:nvPr>
        </p:nvSpPr>
        <p:spPr>
          <a:xfrm>
            <a:off x="3505200" y="5924490"/>
            <a:ext cx="914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ID/EX</a:t>
            </a:r>
          </a:p>
        </p:txBody>
      </p:sp>
      <p:sp>
        <p:nvSpPr>
          <p:cNvPr id="107" name="Text Box 11"/>
          <p:cNvSpPr txBox="1">
            <a:spLocks noChangeArrowheads="1"/>
          </p:cNvSpPr>
          <p:nvPr>
            <p:custDataLst>
              <p:tags r:id="rId86"/>
            </p:custDataLst>
          </p:nvPr>
        </p:nvSpPr>
        <p:spPr bwMode="auto">
          <a:xfrm rot="16200000">
            <a:off x="5562601" y="3429001"/>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8" name="Text Box 11"/>
          <p:cNvSpPr txBox="1">
            <a:spLocks noChangeArrowheads="1"/>
          </p:cNvSpPr>
          <p:nvPr>
            <p:custDataLst>
              <p:tags r:id="rId87"/>
            </p:custDataLst>
          </p:nvPr>
        </p:nvSpPr>
        <p:spPr bwMode="auto">
          <a:xfrm rot="16200000">
            <a:off x="35814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9" name="Rectangle 19"/>
          <p:cNvSpPr>
            <a:spLocks noChangeArrowheads="1"/>
          </p:cNvSpPr>
          <p:nvPr>
            <p:custDataLst>
              <p:tags r:id="rId88"/>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10" name="TextBox 109"/>
          <p:cNvSpPr txBox="1"/>
          <p:nvPr>
            <p:custDataLst>
              <p:tags r:id="rId89"/>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EX/MEM</a:t>
            </a:r>
          </a:p>
        </p:txBody>
      </p:sp>
      <p:sp>
        <p:nvSpPr>
          <p:cNvPr id="111" name="TextBox 110"/>
          <p:cNvSpPr txBox="1"/>
          <p:nvPr>
            <p:custDataLst>
              <p:tags r:id="rId90"/>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MEM/WB</a:t>
            </a:r>
          </a:p>
        </p:txBody>
      </p:sp>
      <p:sp>
        <p:nvSpPr>
          <p:cNvPr id="112" name="Text Box 11"/>
          <p:cNvSpPr txBox="1">
            <a:spLocks noChangeArrowheads="1"/>
          </p:cNvSpPr>
          <p:nvPr>
            <p:custDataLst>
              <p:tags r:id="rId91"/>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chemeClr val="tx2"/>
                </a:solidFill>
                <a:latin typeface="Source Sans Pro" panose="020B0503030403020204"/>
              </a:rPr>
              <a:t>imm</a:t>
            </a:r>
            <a:endParaRPr lang="en-US" dirty="0">
              <a:solidFill>
                <a:schemeClr val="tx2"/>
              </a:solidFill>
              <a:latin typeface="Source Sans Pro" panose="020B0503030403020204"/>
            </a:endParaRPr>
          </a:p>
        </p:txBody>
      </p:sp>
      <p:sp>
        <p:nvSpPr>
          <p:cNvPr id="113" name="Text Box 11"/>
          <p:cNvSpPr txBox="1">
            <a:spLocks noChangeArrowheads="1"/>
          </p:cNvSpPr>
          <p:nvPr>
            <p:custDataLst>
              <p:tags r:id="rId92"/>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14" name="Text Box 11"/>
          <p:cNvSpPr txBox="1">
            <a:spLocks noChangeArrowheads="1"/>
          </p:cNvSpPr>
          <p:nvPr>
            <p:custDataLst>
              <p:tags r:id="rId93"/>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115" name="Text Box 11"/>
          <p:cNvSpPr txBox="1">
            <a:spLocks noChangeArrowheads="1"/>
          </p:cNvSpPr>
          <p:nvPr>
            <p:custDataLst>
              <p:tags r:id="rId94"/>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6" name="Line 25"/>
          <p:cNvSpPr>
            <a:spLocks noChangeShapeType="1"/>
          </p:cNvSpPr>
          <p:nvPr>
            <p:custDataLst>
              <p:tags r:id="rId95"/>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7" name="Text Box 11"/>
          <p:cNvSpPr txBox="1">
            <a:spLocks noChangeArrowheads="1"/>
          </p:cNvSpPr>
          <p:nvPr>
            <p:custDataLst>
              <p:tags r:id="rId96"/>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8" name="Line 25"/>
          <p:cNvSpPr>
            <a:spLocks noChangeShapeType="1"/>
          </p:cNvSpPr>
          <p:nvPr>
            <p:custDataLst>
              <p:tags r:id="rId97"/>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9" name="Text Box 11"/>
          <p:cNvSpPr txBox="1">
            <a:spLocks noChangeArrowheads="1"/>
          </p:cNvSpPr>
          <p:nvPr>
            <p:custDataLst>
              <p:tags r:id="rId98"/>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20" name="Line 25"/>
          <p:cNvSpPr>
            <a:spLocks noChangeShapeType="1"/>
          </p:cNvSpPr>
          <p:nvPr>
            <p:custDataLst>
              <p:tags r:id="rId99"/>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1" name="Text Box 11"/>
          <p:cNvSpPr txBox="1">
            <a:spLocks noChangeArrowheads="1"/>
          </p:cNvSpPr>
          <p:nvPr>
            <p:custDataLst>
              <p:tags r:id="rId100"/>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22" name="Text Box 11"/>
          <p:cNvSpPr txBox="1">
            <a:spLocks noChangeArrowheads="1"/>
          </p:cNvSpPr>
          <p:nvPr>
            <p:custDataLst>
              <p:tags r:id="rId101"/>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3" name="Text Box 11"/>
          <p:cNvSpPr txBox="1">
            <a:spLocks noChangeArrowheads="1"/>
          </p:cNvSpPr>
          <p:nvPr>
            <p:custDataLst>
              <p:tags r:id="rId102"/>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4" name="Text Box 11"/>
          <p:cNvSpPr txBox="1">
            <a:spLocks noChangeArrowheads="1"/>
          </p:cNvSpPr>
          <p:nvPr>
            <p:custDataLst>
              <p:tags r:id="rId103"/>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M</a:t>
            </a:r>
            <a:endParaRPr lang="en-US" dirty="0">
              <a:solidFill>
                <a:schemeClr val="tx2"/>
              </a:solidFill>
              <a:latin typeface="Source Sans Pro" panose="020B0503030403020204"/>
            </a:endParaRPr>
          </a:p>
        </p:txBody>
      </p:sp>
      <p:sp>
        <p:nvSpPr>
          <p:cNvPr id="125" name="Line 25"/>
          <p:cNvSpPr>
            <a:spLocks noChangeShapeType="1"/>
          </p:cNvSpPr>
          <p:nvPr>
            <p:custDataLst>
              <p:tags r:id="rId104"/>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6" name="Line 25"/>
          <p:cNvSpPr>
            <a:spLocks noChangeShapeType="1"/>
          </p:cNvSpPr>
          <p:nvPr>
            <p:custDataLst>
              <p:tags r:id="rId105"/>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7" name="Line 25"/>
          <p:cNvSpPr>
            <a:spLocks noChangeShapeType="1"/>
          </p:cNvSpPr>
          <p:nvPr>
            <p:custDataLst>
              <p:tags r:id="rId106"/>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8" name="Line 25"/>
          <p:cNvSpPr>
            <a:spLocks noChangeShapeType="1"/>
          </p:cNvSpPr>
          <p:nvPr>
            <p:custDataLst>
              <p:tags r:id="rId107"/>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5"/>
          <p:cNvSpPr>
            <a:spLocks noChangeShapeType="1"/>
          </p:cNvSpPr>
          <p:nvPr>
            <p:custDataLst>
              <p:tags r:id="rId108"/>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0" name="Line 25"/>
          <p:cNvSpPr>
            <a:spLocks noChangeShapeType="1"/>
          </p:cNvSpPr>
          <p:nvPr>
            <p:custDataLst>
              <p:tags r:id="rId109"/>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1" name="Oval 17"/>
          <p:cNvSpPr>
            <a:spLocks noChangeArrowheads="1"/>
          </p:cNvSpPr>
          <p:nvPr>
            <p:custDataLst>
              <p:tags r:id="rId110"/>
            </p:custDataLst>
          </p:nvPr>
        </p:nvSpPr>
        <p:spPr bwMode="auto">
          <a:xfrm>
            <a:off x="2344773" y="96216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compute</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jump/branch</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targets</a:t>
            </a:r>
            <a:endParaRPr lang="en-US" sz="1400" dirty="0">
              <a:solidFill>
                <a:schemeClr val="tx2"/>
              </a:solidFill>
              <a:latin typeface="Source Sans Pro" panose="020B0503030403020204"/>
            </a:endParaRPr>
          </a:p>
        </p:txBody>
      </p:sp>
      <p:grpSp>
        <p:nvGrpSpPr>
          <p:cNvPr id="132" name="Group 131"/>
          <p:cNvGrpSpPr/>
          <p:nvPr>
            <p:custDataLst>
              <p:tags r:id="rId111"/>
            </p:custDataLst>
          </p:nvPr>
        </p:nvGrpSpPr>
        <p:grpSpPr>
          <a:xfrm>
            <a:off x="838200" y="3028890"/>
            <a:ext cx="304800" cy="304800"/>
            <a:chOff x="990600" y="2971800"/>
            <a:chExt cx="304800" cy="304800"/>
          </a:xfrm>
          <a:solidFill>
            <a:schemeClr val="tx1"/>
          </a:solidFill>
        </p:grpSpPr>
        <p:sp>
          <p:nvSpPr>
            <p:cNvPr id="133" name="Freeform 132"/>
            <p:cNvSpPr/>
            <p:nvPr>
              <p:custDataLst>
                <p:tags r:id="rId12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34" name="Text Box 11"/>
            <p:cNvSpPr txBox="1">
              <a:spLocks noChangeArrowheads="1"/>
            </p:cNvSpPr>
            <p:nvPr>
              <p:custDataLst>
                <p:tags r:id="rId13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35" name="Line 25"/>
          <p:cNvSpPr>
            <a:spLocks noChangeShapeType="1"/>
          </p:cNvSpPr>
          <p:nvPr>
            <p:custDataLst>
              <p:tags r:id="rId11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6" name="Line 49"/>
          <p:cNvSpPr>
            <a:spLocks noChangeShapeType="1"/>
          </p:cNvSpPr>
          <p:nvPr>
            <p:custDataLst>
              <p:tags r:id="rId11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8" name="Line 49"/>
          <p:cNvSpPr>
            <a:spLocks noChangeShapeType="1"/>
          </p:cNvSpPr>
          <p:nvPr>
            <p:custDataLst>
              <p:tags r:id="rId114"/>
            </p:custDataLst>
          </p:nvPr>
        </p:nvSpPr>
        <p:spPr bwMode="auto">
          <a:xfrm>
            <a:off x="4451682" y="3333690"/>
            <a:ext cx="7999" cy="1002435"/>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9" name="Line 44"/>
          <p:cNvSpPr>
            <a:spLocks noChangeShapeType="1"/>
          </p:cNvSpPr>
          <p:nvPr>
            <p:custDataLst>
              <p:tags r:id="rId115"/>
            </p:custDataLst>
          </p:nvPr>
        </p:nvSpPr>
        <p:spPr bwMode="auto">
          <a:xfrm flipV="1">
            <a:off x="2229103" y="4341205"/>
            <a:ext cx="475137"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40" name="Line 45"/>
          <p:cNvSpPr>
            <a:spLocks noChangeShapeType="1"/>
          </p:cNvSpPr>
          <p:nvPr>
            <p:custDataLst>
              <p:tags r:id="rId116"/>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cxnSp>
        <p:nvCxnSpPr>
          <p:cNvPr id="159" name="Straight Connector 158"/>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2"/>
          <p:cNvSpPr>
            <a:spLocks noGrp="1" noChangeArrowheads="1"/>
          </p:cNvSpPr>
          <p:nvPr>
            <p:ph type="title"/>
            <p:custDataLst>
              <p:tags r:id="rId117"/>
            </p:custDataLst>
          </p:nvPr>
        </p:nvSpPr>
        <p:spPr>
          <a:xfrm>
            <a:off x="0" y="-121"/>
            <a:ext cx="8686800" cy="533400"/>
          </a:xfrm>
        </p:spPr>
        <p:txBody>
          <a:bodyPr>
            <a:noAutofit/>
          </a:bodyPr>
          <a:lstStyle/>
          <a:p>
            <a:r>
              <a:rPr lang="en-US" sz="3600" dirty="0"/>
              <a:t>Cheat Sheet and Mental Model for Today</a:t>
            </a:r>
            <a:endParaRPr lang="en-US" sz="3600" dirty="0">
              <a:solidFill>
                <a:schemeClr val="tx2"/>
              </a:solidFill>
            </a:endParaRPr>
          </a:p>
        </p:txBody>
      </p:sp>
      <p:sp>
        <p:nvSpPr>
          <p:cNvPr id="161" name="Oval 17"/>
          <p:cNvSpPr>
            <a:spLocks noChangeArrowheads="1"/>
          </p:cNvSpPr>
          <p:nvPr>
            <p:custDataLst>
              <p:tags r:id="rId118"/>
            </p:custDataLst>
          </p:nvPr>
        </p:nvSpPr>
        <p:spPr bwMode="auto">
          <a:xfrm>
            <a:off x="4625757" y="417462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Forward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unit</a:t>
            </a:r>
            <a:endParaRPr lang="en-US" sz="1400" dirty="0">
              <a:solidFill>
                <a:schemeClr val="tx2"/>
              </a:solidFill>
              <a:latin typeface="Source Sans Pro" panose="020B0503030403020204"/>
            </a:endParaRPr>
          </a:p>
        </p:txBody>
      </p:sp>
      <p:sp>
        <p:nvSpPr>
          <p:cNvPr id="162" name="Oval 17"/>
          <p:cNvSpPr>
            <a:spLocks noChangeArrowheads="1"/>
          </p:cNvSpPr>
          <p:nvPr>
            <p:custDataLst>
              <p:tags r:id="rId119"/>
            </p:custDataLst>
          </p:nvPr>
        </p:nvSpPr>
        <p:spPr bwMode="auto">
          <a:xfrm>
            <a:off x="2117558" y="451581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Detect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hazard</a:t>
            </a:r>
            <a:endParaRPr lang="en-US" sz="1400" dirty="0">
              <a:solidFill>
                <a:schemeClr val="tx2"/>
              </a:solidFill>
              <a:latin typeface="Source Sans Pro" panose="020B0503030403020204"/>
            </a:endParaRPr>
          </a:p>
        </p:txBody>
      </p:sp>
      <p:sp>
        <p:nvSpPr>
          <p:cNvPr id="163" name="Line 43"/>
          <p:cNvSpPr>
            <a:spLocks noChangeShapeType="1"/>
          </p:cNvSpPr>
          <p:nvPr>
            <p:custDataLst>
              <p:tags r:id="rId120"/>
            </p:custDataLst>
          </p:nvPr>
        </p:nvSpPr>
        <p:spPr bwMode="auto">
          <a:xfrm flipH="1">
            <a:off x="4267200" y="1371600"/>
            <a:ext cx="2133600" cy="0"/>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4" name="Line 43"/>
          <p:cNvSpPr>
            <a:spLocks noChangeShapeType="1"/>
          </p:cNvSpPr>
          <p:nvPr>
            <p:custDataLst>
              <p:tags r:id="rId121"/>
            </p:custDataLst>
          </p:nvPr>
        </p:nvSpPr>
        <p:spPr bwMode="auto">
          <a:xfrm flipH="1">
            <a:off x="6400800" y="1371600"/>
            <a:ext cx="0" cy="1276288"/>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5" name="Line 43"/>
          <p:cNvSpPr>
            <a:spLocks noChangeShapeType="1"/>
          </p:cNvSpPr>
          <p:nvPr>
            <p:custDataLst>
              <p:tags r:id="rId122"/>
            </p:custDataLst>
          </p:nvPr>
        </p:nvSpPr>
        <p:spPr bwMode="auto">
          <a:xfrm flipV="1">
            <a:off x="4114800" y="1219200"/>
            <a:ext cx="0" cy="1733490"/>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66" name="Line 43"/>
          <p:cNvSpPr>
            <a:spLocks noChangeShapeType="1"/>
          </p:cNvSpPr>
          <p:nvPr>
            <p:custDataLst>
              <p:tags r:id="rId123"/>
            </p:custDataLst>
          </p:nvPr>
        </p:nvSpPr>
        <p:spPr bwMode="auto">
          <a:xfrm flipH="1" flipV="1">
            <a:off x="4267200" y="1371597"/>
            <a:ext cx="0" cy="1352492"/>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67" name="Line 43"/>
          <p:cNvSpPr>
            <a:spLocks noChangeShapeType="1"/>
          </p:cNvSpPr>
          <p:nvPr>
            <p:custDataLst>
              <p:tags r:id="rId124"/>
            </p:custDataLst>
          </p:nvPr>
        </p:nvSpPr>
        <p:spPr bwMode="auto">
          <a:xfrm flipV="1">
            <a:off x="4114800" y="2971799"/>
            <a:ext cx="228600" cy="0"/>
          </a:xfrm>
          <a:prstGeom prst="line">
            <a:avLst/>
          </a:prstGeom>
          <a:noFill/>
          <a:ln w="57150" cap="sq">
            <a:solidFill>
              <a:schemeClr val="accent1"/>
            </a:solidFill>
            <a:prstDash val="solid"/>
            <a:round/>
            <a:headEnd type="none" w="med" len="med"/>
            <a:tailEnd type="none" w="sm" len="sm"/>
          </a:ln>
          <a:effectLst/>
        </p:spPr>
        <p:txBody>
          <a:bodyPr wrap="square" anchor="ctr" anchorCtr="1">
            <a:noAutofit/>
          </a:bodyPr>
          <a:lstStyle/>
          <a:p>
            <a:endParaRPr lang="en-US"/>
          </a:p>
        </p:txBody>
      </p:sp>
      <p:sp>
        <p:nvSpPr>
          <p:cNvPr id="168" name="Line 43"/>
          <p:cNvSpPr>
            <a:spLocks noChangeShapeType="1"/>
          </p:cNvSpPr>
          <p:nvPr>
            <p:custDataLst>
              <p:tags r:id="rId125"/>
            </p:custDataLst>
          </p:nvPr>
        </p:nvSpPr>
        <p:spPr bwMode="auto">
          <a:xfrm flipV="1">
            <a:off x="4114800" y="2133599"/>
            <a:ext cx="304800" cy="0"/>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69" name="Line 43"/>
          <p:cNvSpPr>
            <a:spLocks noChangeShapeType="1"/>
          </p:cNvSpPr>
          <p:nvPr>
            <p:custDataLst>
              <p:tags r:id="rId126"/>
            </p:custDataLst>
          </p:nvPr>
        </p:nvSpPr>
        <p:spPr bwMode="auto">
          <a:xfrm flipV="1">
            <a:off x="4267200" y="1904999"/>
            <a:ext cx="175054" cy="1"/>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70" name="Rectangle 19"/>
          <p:cNvSpPr>
            <a:spLocks noChangeArrowheads="1"/>
          </p:cNvSpPr>
          <p:nvPr>
            <p:custDataLst>
              <p:tags r:id="rId127"/>
            </p:custDataLst>
          </p:nvPr>
        </p:nvSpPr>
        <p:spPr bwMode="auto">
          <a:xfrm>
            <a:off x="4495797" y="16953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71" name="Rectangle 19"/>
          <p:cNvSpPr>
            <a:spLocks noChangeArrowheads="1"/>
          </p:cNvSpPr>
          <p:nvPr>
            <p:custDataLst>
              <p:tags r:id="rId128"/>
            </p:custDataLst>
          </p:nvPr>
        </p:nvSpPr>
        <p:spPr bwMode="auto">
          <a:xfrm>
            <a:off x="4381214" y="2487681"/>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58" name="Oval 157"/>
          <p:cNvSpPr/>
          <p:nvPr/>
        </p:nvSpPr>
        <p:spPr>
          <a:xfrm>
            <a:off x="2068689" y="1504890"/>
            <a:ext cx="1817511" cy="20955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096001" y="2971800"/>
            <a:ext cx="1828800" cy="173349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76200" y="6248400"/>
            <a:ext cx="8731878" cy="400110"/>
          </a:xfrm>
          <a:prstGeom prst="rect">
            <a:avLst/>
          </a:prstGeom>
          <a:noFill/>
        </p:spPr>
        <p:txBody>
          <a:bodyPr wrap="none" rtlCol="0">
            <a:spAutoFit/>
          </a:bodyPr>
          <a:lstStyle/>
          <a:p>
            <a:r>
              <a:rPr lang="en-US" sz="2000" dirty="0" smtClean="0">
                <a:solidFill>
                  <a:schemeClr val="accent1"/>
                </a:solidFill>
                <a:latin typeface="Source Sans Pro" panose="020B0503030403020204"/>
              </a:rPr>
              <a:t>How do we share registers and use memory when making procedure calls?</a:t>
            </a:r>
            <a:endParaRPr lang="en-US" sz="2000" dirty="0">
              <a:solidFill>
                <a:schemeClr val="accent1"/>
              </a:solidFill>
              <a:latin typeface="Source Sans Pro" panose="020B0503030403020204"/>
            </a:endParaRPr>
          </a:p>
        </p:txBody>
      </p:sp>
      <p:cxnSp>
        <p:nvCxnSpPr>
          <p:cNvPr id="173" name="Straight Arrow Connector 172"/>
          <p:cNvCxnSpPr>
            <a:endCxn id="158" idx="4"/>
          </p:cNvCxnSpPr>
          <p:nvPr/>
        </p:nvCxnSpPr>
        <p:spPr>
          <a:xfrm flipV="1">
            <a:off x="2667000" y="3600390"/>
            <a:ext cx="310445" cy="272421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4800600" y="4572000"/>
            <a:ext cx="1752600" cy="175260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down)">
                                      <p:cBhvr>
                                        <p:cTn id="11" dur="500"/>
                                        <p:tgtEl>
                                          <p:spTgt spid="17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wipe(down)">
                                      <p:cBhvr>
                                        <p:cTn id="19" dur="500"/>
                                        <p:tgtEl>
                                          <p:spTgt spid="17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0" grpId="0" animBg="1"/>
      <p:bldP spid="17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70</a:t>
            </a:fld>
            <a:endParaRPr lang="en-US"/>
          </a:p>
        </p:txBody>
      </p:sp>
      <p:sp>
        <p:nvSpPr>
          <p:cNvPr id="5" name="Title 1"/>
          <p:cNvSpPr>
            <a:spLocks noGrp="1"/>
          </p:cNvSpPr>
          <p:nvPr>
            <p:ph type="title"/>
            <p:custDataLst>
              <p:tags r:id="rId1"/>
            </p:custDataLst>
          </p:nvPr>
        </p:nvSpPr>
        <p:spPr>
          <a:xfrm>
            <a:off x="228600" y="0"/>
            <a:ext cx="8686800" cy="533400"/>
          </a:xfrm>
        </p:spPr>
        <p:txBody>
          <a:bodyPr>
            <a:normAutofit fontScale="90000"/>
          </a:bodyPr>
          <a:lstStyle/>
          <a:p>
            <a:r>
              <a:rPr lang="en-US" dirty="0" err="1" smtClean="0"/>
              <a:t>Callee</a:t>
            </a:r>
            <a:r>
              <a:rPr lang="en-US" dirty="0" smtClean="0"/>
              <a:t>-saved</a:t>
            </a:r>
            <a:endParaRPr lang="en-US" dirty="0"/>
          </a:p>
        </p:txBody>
      </p:sp>
      <p:sp>
        <p:nvSpPr>
          <p:cNvPr id="6" name="Content Placeholder 2"/>
          <p:cNvSpPr>
            <a:spLocks noGrp="1"/>
          </p:cNvSpPr>
          <p:nvPr>
            <p:ph idx="1"/>
            <p:custDataLst>
              <p:tags r:id="rId2"/>
            </p:custDataLst>
          </p:nvPr>
        </p:nvSpPr>
        <p:spPr>
          <a:xfrm>
            <a:off x="228600" y="609600"/>
            <a:ext cx="8686800" cy="6019800"/>
          </a:xfrm>
          <a:ln>
            <a:noFill/>
          </a:ln>
        </p:spPr>
        <p:txBody>
          <a:bodyPr>
            <a:normAutofit/>
          </a:bodyPr>
          <a:lstStyle/>
          <a:p>
            <a:pPr marL="0" indent="0">
              <a:buNone/>
            </a:pPr>
            <a:r>
              <a:rPr lang="en-US" sz="2800" dirty="0" smtClean="0">
                <a:solidFill>
                  <a:schemeClr val="tx2"/>
                </a:solidFill>
              </a:rPr>
              <a:t>Registers a function intends to use: s0</a:t>
            </a:r>
            <a:r>
              <a:rPr lang="is-IS" sz="2800" dirty="0">
                <a:solidFill>
                  <a:schemeClr val="tx2"/>
                </a:solidFill>
              </a:rPr>
              <a:t>… </a:t>
            </a:r>
            <a:r>
              <a:rPr lang="is-IS" sz="2800" dirty="0" smtClean="0">
                <a:solidFill>
                  <a:schemeClr val="tx2"/>
                </a:solidFill>
              </a:rPr>
              <a:t>s9</a:t>
            </a:r>
            <a:endParaRPr lang="en-US" sz="2800" dirty="0" smtClean="0">
              <a:solidFill>
                <a:schemeClr val="tx2"/>
              </a:solidFill>
            </a:endParaRPr>
          </a:p>
          <a:p>
            <a:pPr marL="0" indent="0">
              <a:buNone/>
            </a:pPr>
            <a:r>
              <a:rPr lang="en-US" sz="2800" dirty="0" smtClean="0">
                <a:solidFill>
                  <a:schemeClr val="tx2"/>
                </a:solidFill>
              </a:rPr>
              <a:t>About to use an s-register? You </a:t>
            </a:r>
            <a:r>
              <a:rPr lang="en-US" sz="2800" b="1" dirty="0" smtClean="0">
                <a:solidFill>
                  <a:schemeClr val="accent6"/>
                </a:solidFill>
              </a:rPr>
              <a:t>MUST</a:t>
            </a:r>
            <a:r>
              <a:rPr lang="en-US" sz="2800" dirty="0" smtClean="0">
                <a:solidFill>
                  <a:schemeClr val="tx2"/>
                </a:solidFill>
              </a:rPr>
              <a:t>:</a:t>
            </a:r>
          </a:p>
          <a:p>
            <a:pPr marL="457200" indent="-457200">
              <a:buFont typeface="Arial" charset="0"/>
              <a:buChar char="•"/>
            </a:pPr>
            <a:r>
              <a:rPr lang="en-US" sz="2400" dirty="0" smtClean="0">
                <a:solidFill>
                  <a:schemeClr val="tx2"/>
                </a:solidFill>
              </a:rPr>
              <a:t>Save the current value on the stack </a:t>
            </a:r>
            <a:r>
              <a:rPr lang="en-US" sz="2400" b="1" i="1" dirty="0" smtClean="0">
                <a:solidFill>
                  <a:schemeClr val="accent6"/>
                </a:solidFill>
              </a:rPr>
              <a:t>before</a:t>
            </a:r>
            <a:r>
              <a:rPr lang="en-US" sz="2400" dirty="0" smtClean="0">
                <a:solidFill>
                  <a:schemeClr val="tx2"/>
                </a:solidFill>
              </a:rPr>
              <a:t> using</a:t>
            </a:r>
          </a:p>
          <a:p>
            <a:pPr marL="457200" indent="-457200">
              <a:buFont typeface="Arial" charset="0"/>
              <a:buChar char="•"/>
            </a:pPr>
            <a:r>
              <a:rPr lang="en-US" sz="2400" dirty="0" smtClean="0">
                <a:solidFill>
                  <a:schemeClr val="tx2"/>
                </a:solidFill>
                <a:sym typeface="Wingdings"/>
              </a:rPr>
              <a:t>Restore the old value from the </a:t>
            </a:r>
            <a:r>
              <a:rPr lang="en-US" sz="2400" dirty="0">
                <a:solidFill>
                  <a:schemeClr val="tx2"/>
                </a:solidFill>
                <a:sym typeface="Wingdings"/>
              </a:rPr>
              <a:t>stack </a:t>
            </a:r>
            <a:r>
              <a:rPr lang="en-US" sz="2400" dirty="0" smtClean="0">
                <a:solidFill>
                  <a:schemeClr val="tx2"/>
                </a:solidFill>
                <a:sym typeface="Wingdings"/>
              </a:rPr>
              <a:t>before </a:t>
            </a:r>
            <a:r>
              <a:rPr lang="en-US" sz="2400" dirty="0" err="1" smtClean="0">
                <a:solidFill>
                  <a:schemeClr val="tx2"/>
                </a:solidFill>
                <a:sym typeface="Wingdings"/>
              </a:rPr>
              <a:t>fn</a:t>
            </a:r>
            <a:r>
              <a:rPr lang="en-US" sz="2400" dirty="0" smtClean="0">
                <a:solidFill>
                  <a:schemeClr val="tx2"/>
                </a:solidFill>
                <a:sym typeface="Wingdings"/>
              </a:rPr>
              <a:t> returns</a:t>
            </a:r>
          </a:p>
          <a:p>
            <a:endParaRPr lang="en-US" sz="2800" dirty="0" smtClean="0">
              <a:solidFill>
                <a:schemeClr val="tx2"/>
              </a:solidFill>
              <a:sym typeface="Wingdings"/>
            </a:endParaRPr>
          </a:p>
          <a:p>
            <a:endParaRPr lang="en-US" sz="2800" dirty="0" smtClean="0">
              <a:solidFill>
                <a:schemeClr val="tx2"/>
              </a:solidFill>
              <a:sym typeface="Wingdings"/>
            </a:endParaRPr>
          </a:p>
          <a:p>
            <a:endParaRPr lang="en-US" sz="2800" dirty="0" smtClean="0">
              <a:solidFill>
                <a:schemeClr val="tx2"/>
              </a:solidFill>
              <a:sym typeface="Wingdings"/>
            </a:endParaRPr>
          </a:p>
          <a:p>
            <a:pPr marL="0" lvl="0" indent="0">
              <a:buSzPct val="80000"/>
              <a:buNone/>
            </a:pPr>
            <a:r>
              <a:rPr lang="en-US" sz="2800" dirty="0" smtClean="0">
                <a:solidFill>
                  <a:schemeClr val="tx2"/>
                </a:solidFill>
              </a:rPr>
              <a:t>Functions</a:t>
            </a:r>
          </a:p>
          <a:p>
            <a:pPr marL="458788" lvl="1">
              <a:buClr>
                <a:schemeClr val="accent1"/>
              </a:buClr>
            </a:pPr>
            <a:r>
              <a:rPr lang="en-US" sz="2400" dirty="0" smtClean="0">
                <a:solidFill>
                  <a:schemeClr val="tx2"/>
                </a:solidFill>
              </a:rPr>
              <a:t>Must save these registers before </a:t>
            </a:r>
          </a:p>
          <a:p>
            <a:pPr marL="173038" lvl="1" indent="0">
              <a:buClr>
                <a:schemeClr val="accent1"/>
              </a:buClr>
              <a:buNone/>
            </a:pPr>
            <a:r>
              <a:rPr lang="en-US" sz="2400" dirty="0" smtClean="0">
                <a:solidFill>
                  <a:schemeClr val="tx2"/>
                </a:solidFill>
              </a:rPr>
              <a:t>    using them</a:t>
            </a:r>
          </a:p>
          <a:p>
            <a:pPr marL="458788" lvl="1">
              <a:buClr>
                <a:schemeClr val="accent1"/>
              </a:buClr>
            </a:pPr>
            <a:r>
              <a:rPr lang="en-US" sz="2400" dirty="0" smtClean="0">
                <a:solidFill>
                  <a:schemeClr val="tx2"/>
                </a:solidFill>
              </a:rPr>
              <a:t>May </a:t>
            </a:r>
            <a:r>
              <a:rPr lang="en-US" sz="2400" dirty="0">
                <a:solidFill>
                  <a:schemeClr val="tx2"/>
                </a:solidFill>
              </a:rPr>
              <a:t>assume that their contents </a:t>
            </a:r>
          </a:p>
          <a:p>
            <a:pPr marL="173038" lvl="1" indent="0">
              <a:buClr>
                <a:schemeClr val="accent1"/>
              </a:buClr>
              <a:buNone/>
            </a:pPr>
            <a:r>
              <a:rPr lang="en-US" sz="2400" dirty="0" smtClean="0">
                <a:solidFill>
                  <a:schemeClr val="tx2"/>
                </a:solidFill>
              </a:rPr>
              <a:t>    are preserved even across </a:t>
            </a:r>
            <a:r>
              <a:rPr lang="en-US" sz="2400" dirty="0" err="1" smtClean="0">
                <a:solidFill>
                  <a:schemeClr val="tx2"/>
                </a:solidFill>
              </a:rPr>
              <a:t>fn</a:t>
            </a:r>
            <a:r>
              <a:rPr lang="en-US" sz="2400" dirty="0" smtClean="0">
                <a:solidFill>
                  <a:schemeClr val="tx2"/>
                </a:solidFill>
              </a:rPr>
              <a:t> calls</a:t>
            </a:r>
            <a:endParaRPr lang="en-US" sz="2400" dirty="0">
              <a:solidFill>
                <a:schemeClr val="tx2"/>
              </a:solidFill>
              <a:latin typeface="Calibri" pitchFamily="34" charset="0"/>
              <a:cs typeface="Arial" pitchFamily="34" charset="0"/>
            </a:endParaRPr>
          </a:p>
        </p:txBody>
      </p:sp>
      <p:sp>
        <p:nvSpPr>
          <p:cNvPr id="7" name="Content Placeholder 2"/>
          <p:cNvSpPr txBox="1">
            <a:spLocks/>
          </p:cNvSpPr>
          <p:nvPr/>
        </p:nvSpPr>
        <p:spPr>
          <a:xfrm>
            <a:off x="5486400" y="4038600"/>
            <a:ext cx="3459004" cy="2590800"/>
          </a:xfrm>
          <a:prstGeom prst="rect">
            <a:avLst/>
          </a:prstGeom>
          <a:ln>
            <a:no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chemeClr val="accent6"/>
                </a:solidFill>
                <a:latin typeface="Consolas" pitchFamily="49" charset="0"/>
                <a:cs typeface="Consolas" pitchFamily="49" charset="0"/>
              </a:rPr>
              <a:t>void </a:t>
            </a:r>
            <a:r>
              <a:rPr lang="en-US" sz="2200" dirty="0" err="1" smtClean="0">
                <a:solidFill>
                  <a:schemeClr val="accent6"/>
                </a:solidFill>
                <a:latin typeface="Consolas" pitchFamily="49" charset="0"/>
                <a:cs typeface="Consolas" pitchFamily="49" charset="0"/>
              </a:rPr>
              <a:t>myfn</a:t>
            </a:r>
            <a:r>
              <a:rPr lang="en-US" sz="2200" dirty="0" smtClean="0">
                <a:solidFill>
                  <a:schemeClr val="accent6"/>
                </a:solidFill>
                <a:latin typeface="Consolas" pitchFamily="49" charset="0"/>
                <a:cs typeface="Consolas" pitchFamily="49" charset="0"/>
              </a:rPr>
              <a:t>(</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a) {</a:t>
            </a:r>
          </a:p>
          <a:p>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x = 10;</a:t>
            </a:r>
          </a:p>
          <a:p>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y </a:t>
            </a:r>
            <a:r>
              <a:rPr lang="en-US" sz="2200" dirty="0">
                <a:solidFill>
                  <a:schemeClr val="accent6"/>
                </a:solidFill>
                <a:latin typeface="Consolas" pitchFamily="49" charset="0"/>
                <a:cs typeface="Consolas" pitchFamily="49" charset="0"/>
              </a:rPr>
              <a:t>= </a:t>
            </a:r>
            <a:r>
              <a:rPr lang="en-US" sz="2200" dirty="0" smtClean="0">
                <a:solidFill>
                  <a:schemeClr val="accent6"/>
                </a:solidFill>
                <a:latin typeface="Consolas" pitchFamily="49" charset="0"/>
                <a:cs typeface="Consolas" pitchFamily="49" charset="0"/>
              </a:rPr>
              <a:t>max(x, a);</a:t>
            </a:r>
            <a:endParaRPr lang="en-US" sz="2200" dirty="0">
              <a:solidFill>
                <a:schemeClr val="accent6"/>
              </a:solidFill>
              <a:latin typeface="Consolas" pitchFamily="49" charset="0"/>
              <a:cs typeface="Consolas" pitchFamily="49" charset="0"/>
            </a:endParaRPr>
          </a:p>
          <a:p>
            <a:r>
              <a:rPr lang="en-US" sz="2200" dirty="0">
                <a:solidFill>
                  <a:schemeClr val="accent6"/>
                </a:solidFill>
                <a:latin typeface="Consolas" pitchFamily="49" charset="0"/>
                <a:cs typeface="Consolas" pitchFamily="49" charset="0"/>
              </a:rPr>
              <a:t> </a:t>
            </a:r>
            <a:r>
              <a:rPr lang="en-US" sz="2200" dirty="0" smtClean="0">
                <a:solidFill>
                  <a:schemeClr val="accent6"/>
                </a:solidFill>
                <a:latin typeface="Consolas" pitchFamily="49" charset="0"/>
                <a:cs typeface="Consolas" pitchFamily="49" charset="0"/>
              </a:rPr>
              <a:t> </a:t>
            </a:r>
            <a:r>
              <a:rPr lang="en-US" sz="2200" dirty="0" err="1" smtClean="0">
                <a:solidFill>
                  <a:schemeClr val="accent6"/>
                </a:solidFill>
                <a:latin typeface="Consolas" pitchFamily="49" charset="0"/>
                <a:cs typeface="Consolas" pitchFamily="49" charset="0"/>
              </a:rPr>
              <a:t>int</a:t>
            </a:r>
            <a:r>
              <a:rPr lang="en-US" sz="2200" dirty="0" smtClean="0">
                <a:solidFill>
                  <a:schemeClr val="accent6"/>
                </a:solidFill>
                <a:latin typeface="Consolas" pitchFamily="49" charset="0"/>
                <a:cs typeface="Consolas" pitchFamily="49" charset="0"/>
              </a:rPr>
              <a:t> z = </a:t>
            </a:r>
            <a:r>
              <a:rPr lang="en-US" sz="2200" dirty="0" err="1" smtClean="0">
                <a:solidFill>
                  <a:schemeClr val="accent6"/>
                </a:solidFill>
                <a:latin typeface="Consolas" pitchFamily="49" charset="0"/>
                <a:cs typeface="Consolas" pitchFamily="49" charset="0"/>
              </a:rPr>
              <a:t>some_fn</a:t>
            </a:r>
            <a:r>
              <a:rPr lang="en-US" sz="2200" dirty="0" smtClean="0">
                <a:solidFill>
                  <a:schemeClr val="accent6"/>
                </a:solidFill>
                <a:latin typeface="Consolas" pitchFamily="49" charset="0"/>
                <a:cs typeface="Consolas" pitchFamily="49" charset="0"/>
              </a:rPr>
              <a:t>(y</a:t>
            </a:r>
            <a:r>
              <a:rPr lang="en-US" sz="2200" dirty="0">
                <a:solidFill>
                  <a:schemeClr val="accent6"/>
                </a:solidFill>
                <a:latin typeface="Consolas" pitchFamily="49" charset="0"/>
                <a:cs typeface="Consolas" pitchFamily="49" charset="0"/>
              </a:rPr>
              <a:t>);</a:t>
            </a:r>
            <a:endParaRPr lang="en-US" sz="2200" dirty="0" smtClean="0">
              <a:solidFill>
                <a:schemeClr val="accent6"/>
              </a:solidFill>
              <a:latin typeface="Consolas" pitchFamily="49" charset="0"/>
              <a:cs typeface="Consolas" pitchFamily="49" charset="0"/>
            </a:endParaRPr>
          </a:p>
          <a:p>
            <a:r>
              <a:rPr lang="en-US" sz="2200" dirty="0" smtClean="0">
                <a:solidFill>
                  <a:schemeClr val="accent6"/>
                </a:solidFill>
                <a:latin typeface="Consolas" pitchFamily="49" charset="0"/>
                <a:cs typeface="Consolas" pitchFamily="49" charset="0"/>
              </a:rPr>
              <a:t>  return (z + y);</a:t>
            </a:r>
          </a:p>
          <a:p>
            <a:r>
              <a:rPr lang="en-US" sz="2200" dirty="0" smtClean="0">
                <a:solidFill>
                  <a:schemeClr val="accent6"/>
                </a:solidFill>
                <a:latin typeface="Consolas" pitchFamily="49" charset="0"/>
                <a:cs typeface="Consolas" pitchFamily="49" charset="0"/>
              </a:rPr>
              <a:t>}</a:t>
            </a:r>
          </a:p>
        </p:txBody>
      </p:sp>
      <p:sp>
        <p:nvSpPr>
          <p:cNvPr id="8" name="Rectangle 7"/>
          <p:cNvSpPr/>
          <p:nvPr/>
        </p:nvSpPr>
        <p:spPr>
          <a:xfrm>
            <a:off x="4395761" y="2099608"/>
            <a:ext cx="4549643" cy="1938992"/>
          </a:xfrm>
          <a:prstGeom prst="rect">
            <a:avLst/>
          </a:prstGeom>
        </p:spPr>
        <p:txBody>
          <a:bodyPr wrap="none">
            <a:spAutoFit/>
          </a:bodyPr>
          <a:lstStyle/>
          <a:p>
            <a:pPr algn="r"/>
            <a:r>
              <a:rPr lang="en-US" sz="2400" u="sng" dirty="0" smtClean="0">
                <a:solidFill>
                  <a:schemeClr val="accent6"/>
                </a:solidFill>
                <a:latin typeface="Source Sans Pro" panose="020B0503030403020204"/>
              </a:rPr>
              <a:t>Suppose:</a:t>
            </a:r>
          </a:p>
          <a:p>
            <a:pPr algn="r"/>
            <a:r>
              <a:rPr lang="en-US" dirty="0" smtClean="0">
                <a:solidFill>
                  <a:schemeClr val="accent6"/>
                </a:solidFill>
                <a:latin typeface="Source Sans Pro" panose="020B0503030403020204"/>
              </a:rPr>
              <a:t>s</a:t>
            </a:r>
            <a:r>
              <a:rPr lang="en-US" dirty="0">
                <a:solidFill>
                  <a:schemeClr val="accent6"/>
                </a:solidFill>
                <a:latin typeface="Source Sans Pro" panose="020B0503030403020204"/>
              </a:rPr>
              <a:t>1</a:t>
            </a:r>
            <a:r>
              <a:rPr lang="en-US" sz="2400" dirty="0" smtClean="0">
                <a:solidFill>
                  <a:schemeClr val="accent6"/>
                </a:solidFill>
                <a:latin typeface="Source Sans Pro" panose="020B0503030403020204"/>
              </a:rPr>
              <a:t> holds x</a:t>
            </a:r>
          </a:p>
          <a:p>
            <a:pPr algn="r"/>
            <a:r>
              <a:rPr lang="en-US" sz="2400" dirty="0" smtClean="0">
                <a:solidFill>
                  <a:schemeClr val="accent6"/>
                </a:solidFill>
                <a:latin typeface="Source Sans Pro" panose="020B0503030403020204"/>
              </a:rPr>
              <a:t>s2 </a:t>
            </a:r>
            <a:r>
              <a:rPr lang="en-US" sz="2400" dirty="0">
                <a:solidFill>
                  <a:schemeClr val="accent6"/>
                </a:solidFill>
                <a:latin typeface="Source Sans Pro" panose="020B0503030403020204"/>
              </a:rPr>
              <a:t>holds </a:t>
            </a:r>
            <a:r>
              <a:rPr lang="en-US" sz="2400" dirty="0" smtClean="0">
                <a:solidFill>
                  <a:schemeClr val="accent6"/>
                </a:solidFill>
                <a:latin typeface="Source Sans Pro" panose="020B0503030403020204"/>
              </a:rPr>
              <a:t>y</a:t>
            </a:r>
            <a:endParaRPr lang="en-US" sz="2400" dirty="0">
              <a:solidFill>
                <a:schemeClr val="accent6"/>
              </a:solidFill>
              <a:latin typeface="Source Sans Pro" panose="020B0503030403020204"/>
            </a:endParaRPr>
          </a:p>
          <a:p>
            <a:pPr algn="r"/>
            <a:r>
              <a:rPr lang="en-US" sz="2400" dirty="0" smtClean="0">
                <a:solidFill>
                  <a:schemeClr val="accent6"/>
                </a:solidFill>
                <a:latin typeface="Source Sans Pro" panose="020B0503030403020204"/>
              </a:rPr>
              <a:t>s3 </a:t>
            </a:r>
            <a:r>
              <a:rPr lang="en-US" sz="2400" dirty="0">
                <a:solidFill>
                  <a:schemeClr val="accent6"/>
                </a:solidFill>
                <a:latin typeface="Source Sans Pro" panose="020B0503030403020204"/>
              </a:rPr>
              <a:t>holds </a:t>
            </a:r>
            <a:r>
              <a:rPr lang="en-US" sz="2400" dirty="0" smtClean="0">
                <a:solidFill>
                  <a:schemeClr val="accent6"/>
                </a:solidFill>
                <a:latin typeface="Source Sans Pro" panose="020B0503030403020204"/>
              </a:rPr>
              <a:t>z</a:t>
            </a:r>
          </a:p>
          <a:p>
            <a:pPr algn="r"/>
            <a:r>
              <a:rPr lang="en-US" sz="2400" dirty="0" smtClean="0">
                <a:solidFill>
                  <a:schemeClr val="accent6"/>
                </a:solidFill>
                <a:latin typeface="Source Sans Pro" panose="020B0503030403020204"/>
              </a:rPr>
              <a:t>Where do we save and restore?</a:t>
            </a:r>
            <a:endParaRPr lang="en-US" sz="2400" dirty="0">
              <a:solidFill>
                <a:schemeClr val="accent6"/>
              </a:solidFill>
              <a:latin typeface="Source Sans Pro" panose="020B0503030403020204"/>
            </a:endParaRPr>
          </a:p>
        </p:txBody>
      </p:sp>
    </p:spTree>
    <p:extLst>
      <p:ext uri="{BB962C8B-B14F-4D97-AF65-F5344CB8AC3E}">
        <p14:creationId xmlns:p14="http://schemas.microsoft.com/office/powerpoint/2010/main" val="762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71</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Caller-Saved Registers in Practice</a:t>
            </a:r>
            <a:endParaRPr lang="en-US" dirty="0"/>
          </a:p>
        </p:txBody>
      </p:sp>
      <p:sp>
        <p:nvSpPr>
          <p:cNvPr id="6" name="Rectangle 3"/>
          <p:cNvSpPr>
            <a:spLocks noGrp="1" noChangeArrowheads="1"/>
          </p:cNvSpPr>
          <p:nvPr>
            <p:ph idx="1"/>
          </p:nvPr>
        </p:nvSpPr>
        <p:spPr>
          <a:xfrm>
            <a:off x="3276600" y="1219200"/>
            <a:ext cx="5867400" cy="5410200"/>
          </a:xfrm>
        </p:spPr>
        <p:txBody>
          <a:bodyPr>
            <a:normAutofit/>
          </a:bodyPr>
          <a:lstStyle/>
          <a:p>
            <a:pPr marL="0" indent="0">
              <a:lnSpc>
                <a:spcPct val="84000"/>
              </a:lnSpc>
              <a:buNone/>
            </a:pPr>
            <a:r>
              <a:rPr lang="en-US" sz="2800" dirty="0">
                <a:solidFill>
                  <a:schemeClr val="accent1"/>
                </a:solidFill>
              </a:rPr>
              <a:t>Assume the registers are free for the taking, </a:t>
            </a:r>
            <a:r>
              <a:rPr lang="en-US" sz="2800" dirty="0" smtClean="0">
                <a:solidFill>
                  <a:schemeClr val="accent1"/>
                </a:solidFill>
              </a:rPr>
              <a:t>use with no overhead</a:t>
            </a:r>
            <a:endParaRPr lang="en-US" sz="2800" dirty="0">
              <a:solidFill>
                <a:schemeClr val="accent1"/>
              </a:solidFill>
            </a:endParaRPr>
          </a:p>
          <a:p>
            <a:pPr>
              <a:lnSpc>
                <a:spcPct val="84000"/>
              </a:lnSpc>
            </a:pPr>
            <a:endParaRPr lang="en-US" sz="2800" dirty="0" smtClean="0"/>
          </a:p>
          <a:p>
            <a:pPr marL="0" indent="0">
              <a:lnSpc>
                <a:spcPct val="84000"/>
              </a:lnSpc>
              <a:buNone/>
            </a:pPr>
            <a:r>
              <a:rPr lang="en-US" sz="2800" dirty="0" smtClean="0"/>
              <a:t>Since subroutines </a:t>
            </a:r>
            <a:r>
              <a:rPr lang="en-US" sz="2800" dirty="0"/>
              <a:t>will do the same, must protect values </a:t>
            </a:r>
            <a:r>
              <a:rPr lang="en-US" sz="2800" dirty="0" smtClean="0"/>
              <a:t>needed later:</a:t>
            </a:r>
            <a:endParaRPr lang="en-US" sz="2800" dirty="0"/>
          </a:p>
          <a:p>
            <a:pPr marL="457200" lvl="1" indent="0">
              <a:lnSpc>
                <a:spcPct val="84000"/>
              </a:lnSpc>
              <a:buNone/>
            </a:pPr>
            <a:r>
              <a:rPr lang="en-US" dirty="0" smtClean="0"/>
              <a:t>Save before </a:t>
            </a:r>
            <a:r>
              <a:rPr lang="en-US" dirty="0" err="1" smtClean="0"/>
              <a:t>fn</a:t>
            </a:r>
            <a:r>
              <a:rPr lang="en-US" dirty="0" smtClean="0"/>
              <a:t> call</a:t>
            </a:r>
          </a:p>
          <a:p>
            <a:pPr marL="457200" lvl="1" indent="0">
              <a:lnSpc>
                <a:spcPct val="84000"/>
              </a:lnSpc>
              <a:buNone/>
            </a:pPr>
            <a:r>
              <a:rPr lang="en-US" dirty="0" smtClean="0"/>
              <a:t>Restore after </a:t>
            </a:r>
            <a:r>
              <a:rPr lang="en-US" dirty="0" err="1" smtClean="0"/>
              <a:t>fn</a:t>
            </a:r>
            <a:r>
              <a:rPr lang="en-US" dirty="0" smtClean="0"/>
              <a:t> call </a:t>
            </a:r>
          </a:p>
          <a:p>
            <a:pPr>
              <a:lnSpc>
                <a:spcPct val="84000"/>
              </a:lnSpc>
            </a:pPr>
            <a:endParaRPr lang="en-US" sz="2800" dirty="0"/>
          </a:p>
          <a:p>
            <a:pPr marL="0" indent="0">
              <a:lnSpc>
                <a:spcPct val="84000"/>
              </a:lnSpc>
              <a:buNone/>
            </a:pPr>
            <a:r>
              <a:rPr lang="en-US" sz="2800" dirty="0" smtClean="0"/>
              <a:t>Notice: Good registers to use if you don’t call too many functions or if the values don’t matter later on anyway.</a:t>
            </a:r>
            <a:endParaRPr lang="en-US" sz="2800" dirty="0"/>
          </a:p>
        </p:txBody>
      </p:sp>
      <p:sp>
        <p:nvSpPr>
          <p:cNvPr id="7" name="Rectangle 4"/>
          <p:cNvSpPr>
            <a:spLocks noChangeArrowheads="1"/>
          </p:cNvSpPr>
          <p:nvPr/>
        </p:nvSpPr>
        <p:spPr bwMode="auto">
          <a:xfrm>
            <a:off x="228600" y="1371600"/>
            <a:ext cx="2895600" cy="48006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a:t>
            </a: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dirty="0" smtClean="0">
                <a:solidFill>
                  <a:schemeClr val="accent1"/>
                </a:solidFill>
                <a:latin typeface="Source Sans Pro" panose="020B0503030403020204"/>
              </a:rPr>
              <a:t>x</a:t>
            </a:r>
            <a:r>
              <a:rPr lang="en-US" dirty="0">
                <a:solidFill>
                  <a:schemeClr val="accent1"/>
                </a:solidFill>
                <a:latin typeface="Source Sans Pro" panose="020B0503030403020204"/>
              </a:rPr>
              <a:t>5</a:t>
            </a:r>
            <a:r>
              <a:rPr lang="en-US" sz="2400" dirty="0" smtClean="0">
                <a:solidFill>
                  <a:schemeClr val="accent1"/>
                </a:solidFill>
                <a:latin typeface="Source Sans Pro" panose="020B0503030403020204"/>
              </a:rPr>
              <a:t> &amp; x6]</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a:t>
            </a:r>
            <a:r>
              <a:rPr lang="en-US" sz="2400" dirty="0" err="1" smtClean="0">
                <a:solidFill>
                  <a:schemeClr val="accent5">
                    <a:lumMod val="60000"/>
                    <a:lumOff val="40000"/>
                  </a:schemeClr>
                </a:solidFill>
                <a:latin typeface="Source Sans Pro" panose="020B0503030403020204"/>
              </a:rPr>
              <a:t>addi</a:t>
            </a:r>
            <a:r>
              <a:rPr lang="en-US" sz="2400" dirty="0" smtClean="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x2</a:t>
            </a:r>
            <a:r>
              <a:rPr lang="en-US" sz="2400" dirty="0" smtClean="0">
                <a:solidFill>
                  <a:schemeClr val="accent5">
                    <a:lumMod val="60000"/>
                    <a:lumOff val="40000"/>
                  </a:schemeClr>
                </a:solidFill>
                <a:latin typeface="Source Sans Pro" panose="020B0503030403020204"/>
              </a:rPr>
              <a:t>, x2, -</a:t>
            </a:r>
            <a:r>
              <a:rPr lang="en-US" sz="2400" dirty="0">
                <a:solidFill>
                  <a:schemeClr val="accent5">
                    <a:lumMod val="60000"/>
                    <a:lumOff val="40000"/>
                  </a:schemeClr>
                </a:solidFill>
                <a:latin typeface="Source Sans Pro" panose="020B0503030403020204"/>
              </a:rPr>
              <a:t>8</a:t>
            </a: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sz="2400" dirty="0" smtClean="0">
                <a:solidFill>
                  <a:schemeClr val="accent5">
                    <a:lumMod val="60000"/>
                    <a:lumOff val="40000"/>
                  </a:schemeClr>
                </a:solidFill>
                <a:latin typeface="Source Sans Pro" panose="020B0503030403020204"/>
              </a:rPr>
              <a:t>x6, 4(x2</a:t>
            </a:r>
            <a:r>
              <a:rPr lang="en-US" dirty="0" smtClean="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x</a:t>
            </a:r>
            <a:r>
              <a:rPr lang="en-US" dirty="0">
                <a:solidFill>
                  <a:schemeClr val="accent5">
                    <a:lumMod val="60000"/>
                    <a:lumOff val="40000"/>
                  </a:schemeClr>
                </a:solidFill>
                <a:latin typeface="Source Sans Pro" panose="020B0503030403020204"/>
              </a:rPr>
              <a:t>5</a:t>
            </a:r>
            <a:r>
              <a:rPr lang="en-US" sz="2400" dirty="0" smtClean="0">
                <a:solidFill>
                  <a:schemeClr val="accent5">
                    <a:lumMod val="60000"/>
                    <a:lumOff val="40000"/>
                  </a:schemeClr>
                </a:solidFill>
                <a:latin typeface="Source Sans Pro" panose="020B0503030403020204"/>
              </a:rPr>
              <a:t>, 0(x2</a:t>
            </a:r>
            <a:r>
              <a:rPr lang="en-US" dirty="0" smtClean="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x</a:t>
            </a:r>
            <a:r>
              <a:rPr lang="en-US" dirty="0">
                <a:solidFill>
                  <a:srgbClr val="92D050"/>
                </a:solidFill>
                <a:latin typeface="Source Sans Pro" panose="020B0503030403020204"/>
              </a:rPr>
              <a:t>6</a:t>
            </a:r>
            <a:r>
              <a:rPr lang="en-US" sz="2400" dirty="0" smtClean="0">
                <a:solidFill>
                  <a:srgbClr val="92D050"/>
                </a:solidFill>
                <a:latin typeface="Source Sans Pro" panose="020B0503030403020204"/>
              </a:rPr>
              <a:t>, 4(x2</a:t>
            </a:r>
            <a:r>
              <a:rPr lang="en-US" dirty="0" smtClean="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x</a:t>
            </a:r>
            <a:r>
              <a:rPr lang="en-US" dirty="0">
                <a:solidFill>
                  <a:srgbClr val="92D050"/>
                </a:solidFill>
                <a:latin typeface="Source Sans Pro" panose="020B0503030403020204"/>
              </a:rPr>
              <a:t>5</a:t>
            </a:r>
            <a:r>
              <a:rPr lang="en-US" sz="2400" dirty="0" smtClean="0">
                <a:solidFill>
                  <a:srgbClr val="92D050"/>
                </a:solidFill>
                <a:latin typeface="Source Sans Pro" panose="020B0503030403020204"/>
              </a:rPr>
              <a:t>, 0(x2</a:t>
            </a:r>
            <a:r>
              <a:rPr lang="en-US" dirty="0" smtClean="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smtClean="0">
                <a:solidFill>
                  <a:srgbClr val="92D050"/>
                </a:solidFill>
                <a:latin typeface="Source Sans Pro" panose="020B0503030403020204"/>
              </a:rPr>
              <a:t>addi</a:t>
            </a:r>
            <a:r>
              <a:rPr lang="en-US" sz="2400" dirty="0" smtClean="0">
                <a:solidFill>
                  <a:srgbClr val="92D050"/>
                </a:solidFill>
                <a:latin typeface="Source Sans Pro" panose="020B0503030403020204"/>
              </a:rPr>
              <a:t> </a:t>
            </a:r>
            <a:r>
              <a:rPr lang="en-US" dirty="0" smtClean="0">
                <a:solidFill>
                  <a:srgbClr val="92D050"/>
                </a:solidFill>
                <a:latin typeface="Source Sans Pro" panose="020B0503030403020204"/>
              </a:rPr>
              <a:t>x2</a:t>
            </a:r>
            <a:r>
              <a:rPr lang="en-US" sz="2400" dirty="0" smtClean="0">
                <a:solidFill>
                  <a:srgbClr val="92D050"/>
                </a:solidFill>
                <a:latin typeface="Source Sans Pro" panose="020B0503030403020204"/>
              </a:rPr>
              <a:t>, x2, 8</a:t>
            </a:r>
            <a:endParaRPr lang="en-US" sz="2400" dirty="0">
              <a:solidFill>
                <a:srgbClr val="92D050"/>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sz="2400" dirty="0" smtClean="0">
                <a:solidFill>
                  <a:schemeClr val="accent1"/>
                </a:solidFill>
                <a:latin typeface="Source Sans Pro" panose="020B0503030403020204"/>
              </a:rPr>
              <a:t>x5 </a:t>
            </a:r>
            <a:r>
              <a:rPr lang="en-US" sz="2400" dirty="0">
                <a:solidFill>
                  <a:schemeClr val="accent1"/>
                </a:solidFill>
                <a:latin typeface="Source Sans Pro" panose="020B0503030403020204"/>
              </a:rPr>
              <a:t>&amp; </a:t>
            </a:r>
            <a:r>
              <a:rPr lang="en-US" dirty="0" smtClean="0">
                <a:solidFill>
                  <a:schemeClr val="accent1"/>
                </a:solidFill>
                <a:latin typeface="Source Sans Pro" panose="020B0503030403020204"/>
              </a:rPr>
              <a:t>x</a:t>
            </a:r>
            <a:r>
              <a:rPr lang="en-US" dirty="0">
                <a:solidFill>
                  <a:schemeClr val="accent1"/>
                </a:solidFill>
                <a:latin typeface="Source Sans Pro" panose="020B0503030403020204"/>
              </a:rPr>
              <a:t>6</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p:txBody>
      </p:sp>
    </p:spTree>
    <p:extLst>
      <p:ext uri="{BB962C8B-B14F-4D97-AF65-F5344CB8AC3E}">
        <p14:creationId xmlns:p14="http://schemas.microsoft.com/office/powerpoint/2010/main" val="38024074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72</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smtClean="0"/>
              <a:t>Caller-Saved Registers in Practice</a:t>
            </a:r>
            <a:endParaRPr lang="en-US" dirty="0"/>
          </a:p>
        </p:txBody>
      </p:sp>
      <p:sp>
        <p:nvSpPr>
          <p:cNvPr id="6" name="Rectangle 3"/>
          <p:cNvSpPr>
            <a:spLocks noGrp="1" noChangeArrowheads="1"/>
          </p:cNvSpPr>
          <p:nvPr>
            <p:ph idx="1"/>
          </p:nvPr>
        </p:nvSpPr>
        <p:spPr>
          <a:xfrm>
            <a:off x="3276600" y="1219200"/>
            <a:ext cx="5867400" cy="5410200"/>
          </a:xfrm>
        </p:spPr>
        <p:txBody>
          <a:bodyPr>
            <a:normAutofit/>
          </a:bodyPr>
          <a:lstStyle/>
          <a:p>
            <a:pPr marL="0" indent="0">
              <a:lnSpc>
                <a:spcPct val="84000"/>
              </a:lnSpc>
              <a:buNone/>
            </a:pPr>
            <a:r>
              <a:rPr lang="en-US" sz="2800" dirty="0">
                <a:solidFill>
                  <a:schemeClr val="accent1"/>
                </a:solidFill>
              </a:rPr>
              <a:t>Assume the registers are free for the taking, </a:t>
            </a:r>
            <a:r>
              <a:rPr lang="en-US" sz="2800" dirty="0" smtClean="0">
                <a:solidFill>
                  <a:schemeClr val="accent1"/>
                </a:solidFill>
              </a:rPr>
              <a:t>use with no overhead</a:t>
            </a:r>
            <a:endParaRPr lang="en-US" sz="2800" dirty="0">
              <a:solidFill>
                <a:schemeClr val="accent1"/>
              </a:solidFill>
            </a:endParaRPr>
          </a:p>
          <a:p>
            <a:pPr>
              <a:lnSpc>
                <a:spcPct val="84000"/>
              </a:lnSpc>
            </a:pPr>
            <a:endParaRPr lang="en-US" sz="2800" dirty="0" smtClean="0"/>
          </a:p>
          <a:p>
            <a:pPr marL="0" indent="0">
              <a:lnSpc>
                <a:spcPct val="84000"/>
              </a:lnSpc>
              <a:buNone/>
            </a:pPr>
            <a:r>
              <a:rPr lang="en-US" sz="2800" dirty="0" smtClean="0"/>
              <a:t>Since subroutines </a:t>
            </a:r>
            <a:r>
              <a:rPr lang="en-US" sz="2800" dirty="0"/>
              <a:t>will do the same, must protect values </a:t>
            </a:r>
            <a:r>
              <a:rPr lang="en-US" sz="2800" dirty="0" smtClean="0"/>
              <a:t>needed later:</a:t>
            </a:r>
            <a:endParaRPr lang="en-US" sz="2800" dirty="0"/>
          </a:p>
          <a:p>
            <a:pPr marL="457200" lvl="1" indent="0">
              <a:lnSpc>
                <a:spcPct val="84000"/>
              </a:lnSpc>
              <a:buNone/>
            </a:pPr>
            <a:r>
              <a:rPr lang="en-US" dirty="0" smtClean="0"/>
              <a:t>Save before </a:t>
            </a:r>
            <a:r>
              <a:rPr lang="en-US" dirty="0" err="1" smtClean="0"/>
              <a:t>fn</a:t>
            </a:r>
            <a:r>
              <a:rPr lang="en-US" dirty="0" smtClean="0"/>
              <a:t> call</a:t>
            </a:r>
          </a:p>
          <a:p>
            <a:pPr marL="457200" lvl="1" indent="0">
              <a:lnSpc>
                <a:spcPct val="84000"/>
              </a:lnSpc>
              <a:buNone/>
            </a:pPr>
            <a:r>
              <a:rPr lang="en-US" dirty="0" smtClean="0"/>
              <a:t>Restore after </a:t>
            </a:r>
            <a:r>
              <a:rPr lang="en-US" dirty="0" err="1" smtClean="0"/>
              <a:t>fn</a:t>
            </a:r>
            <a:r>
              <a:rPr lang="en-US" dirty="0" smtClean="0"/>
              <a:t> call </a:t>
            </a:r>
          </a:p>
          <a:p>
            <a:pPr>
              <a:lnSpc>
                <a:spcPct val="84000"/>
              </a:lnSpc>
            </a:pPr>
            <a:endParaRPr lang="en-US" sz="2800" dirty="0"/>
          </a:p>
          <a:p>
            <a:pPr marL="0" indent="0">
              <a:lnSpc>
                <a:spcPct val="84000"/>
              </a:lnSpc>
              <a:buNone/>
            </a:pPr>
            <a:r>
              <a:rPr lang="en-US" sz="2800" dirty="0" smtClean="0"/>
              <a:t>Notice: Good registers to use if you don’t call too many functions or if the values don’t matter later on anyway.</a:t>
            </a:r>
            <a:endParaRPr lang="en-US" sz="2800" dirty="0"/>
          </a:p>
        </p:txBody>
      </p:sp>
      <p:sp>
        <p:nvSpPr>
          <p:cNvPr id="7" name="Rectangle 4"/>
          <p:cNvSpPr>
            <a:spLocks noChangeArrowheads="1"/>
          </p:cNvSpPr>
          <p:nvPr/>
        </p:nvSpPr>
        <p:spPr bwMode="auto">
          <a:xfrm>
            <a:off x="228600" y="1371600"/>
            <a:ext cx="2895600" cy="48006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a:t>
            </a: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sz="2400" dirty="0" smtClean="0">
                <a:solidFill>
                  <a:schemeClr val="accent1"/>
                </a:solidFill>
                <a:latin typeface="Source Sans Pro" panose="020B0503030403020204"/>
              </a:rPr>
              <a:t>$</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&amp; $</a:t>
            </a:r>
            <a:r>
              <a:rPr lang="en-US" dirty="0" smtClean="0">
                <a:solidFill>
                  <a:schemeClr val="accent1"/>
                </a:solidFill>
                <a:latin typeface="Source Sans Pro" panose="020B0503030403020204"/>
              </a:rPr>
              <a:t>t1</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a:t>
            </a:r>
            <a:r>
              <a:rPr lang="en-US" sz="2400" dirty="0" err="1" smtClean="0">
                <a:solidFill>
                  <a:schemeClr val="accent5">
                    <a:lumMod val="60000"/>
                    <a:lumOff val="40000"/>
                  </a:schemeClr>
                </a:solidFill>
                <a:latin typeface="Source Sans Pro" panose="020B0503030403020204"/>
              </a:rPr>
              <a:t>addi</a:t>
            </a:r>
            <a:r>
              <a:rPr lang="en-US" sz="2400" dirty="0" smtClean="0">
                <a:solidFill>
                  <a:schemeClr val="accent5">
                    <a:lumMod val="60000"/>
                    <a:lumOff val="40000"/>
                  </a:schemeClr>
                </a:solidFill>
                <a:latin typeface="Source Sans Pro" panose="020B0503030403020204"/>
              </a:rPr>
              <a:t> $</a:t>
            </a:r>
            <a:r>
              <a:rPr lang="en-US" sz="2400" dirty="0" err="1" smtClean="0">
                <a:solidFill>
                  <a:schemeClr val="accent5">
                    <a:lumMod val="60000"/>
                    <a:lumOff val="40000"/>
                  </a:schemeClr>
                </a:solidFill>
                <a:latin typeface="Source Sans Pro" panose="020B0503030403020204"/>
              </a:rPr>
              <a:t>sp</a:t>
            </a:r>
            <a:r>
              <a:rPr lang="en-US" sz="2400" dirty="0" smtClean="0">
                <a:solidFill>
                  <a:schemeClr val="accent5">
                    <a:lumMod val="60000"/>
                    <a:lumOff val="40000"/>
                  </a:schemeClr>
                </a:solidFill>
                <a:latin typeface="Source Sans Pro" panose="020B0503030403020204"/>
              </a:rPr>
              <a:t>, $sp</a:t>
            </a:r>
            <a:r>
              <a:rPr lang="en-US" sz="2400" dirty="0">
                <a:solidFill>
                  <a:schemeClr val="accent5">
                    <a:lumMod val="60000"/>
                    <a:lumOff val="40000"/>
                  </a:schemeClr>
                </a:solidFill>
                <a:latin typeface="Source Sans Pro" panose="020B0503030403020204"/>
              </a:rPr>
              <a:t>,-8</a:t>
            </a: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$t1</a:t>
            </a:r>
            <a:r>
              <a:rPr lang="en-US" sz="2400" dirty="0" smtClean="0">
                <a:solidFill>
                  <a:schemeClr val="accent5">
                    <a:lumMod val="60000"/>
                    <a:lumOff val="40000"/>
                  </a:schemeClr>
                </a:solidFill>
                <a:latin typeface="Source Sans Pro" panose="020B0503030403020204"/>
              </a:rPr>
              <a:t>, 4($</a:t>
            </a:r>
            <a:r>
              <a:rPr lang="en-US" sz="2400" dirty="0" err="1" smtClean="0">
                <a:solidFill>
                  <a:schemeClr val="accent5">
                    <a:lumMod val="60000"/>
                    <a:lumOff val="40000"/>
                  </a:schemeClr>
                </a:solidFill>
                <a:latin typeface="Source Sans Pro" panose="020B0503030403020204"/>
              </a:rPr>
              <a:t>sp</a:t>
            </a:r>
            <a:r>
              <a:rPr lang="en-US" dirty="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$t0</a:t>
            </a:r>
            <a:r>
              <a:rPr lang="en-US" sz="2400" dirty="0" smtClean="0">
                <a:solidFill>
                  <a:schemeClr val="accent5">
                    <a:lumMod val="60000"/>
                    <a:lumOff val="40000"/>
                  </a:schemeClr>
                </a:solidFill>
                <a:latin typeface="Source Sans Pro" panose="020B0503030403020204"/>
              </a:rPr>
              <a:t>, 0($</a:t>
            </a:r>
            <a:r>
              <a:rPr lang="en-US" sz="2400" dirty="0" err="1" smtClean="0">
                <a:solidFill>
                  <a:schemeClr val="accent5">
                    <a:lumMod val="60000"/>
                    <a:lumOff val="40000"/>
                  </a:schemeClr>
                </a:solidFill>
                <a:latin typeface="Source Sans Pro" panose="020B0503030403020204"/>
              </a:rPr>
              <a:t>sp</a:t>
            </a:r>
            <a:r>
              <a:rPr lang="en-US" dirty="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jal</a:t>
            </a:r>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$t1</a:t>
            </a:r>
            <a:r>
              <a:rPr lang="en-US" sz="2400" dirty="0" smtClean="0">
                <a:solidFill>
                  <a:srgbClr val="92D050"/>
                </a:solidFill>
                <a:latin typeface="Source Sans Pro" panose="020B0503030403020204"/>
              </a:rPr>
              <a:t>, 4($</a:t>
            </a:r>
            <a:r>
              <a:rPr lang="en-US" sz="2400" dirty="0" err="1" smtClean="0">
                <a:solidFill>
                  <a:srgbClr val="92D050"/>
                </a:solidFill>
                <a:latin typeface="Source Sans Pro" panose="020B0503030403020204"/>
              </a:rPr>
              <a:t>sp</a:t>
            </a:r>
            <a:r>
              <a:rPr lang="en-US" dirty="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$t0</a:t>
            </a:r>
            <a:r>
              <a:rPr lang="en-US" sz="2400" dirty="0" smtClean="0">
                <a:solidFill>
                  <a:srgbClr val="92D050"/>
                </a:solidFill>
                <a:latin typeface="Source Sans Pro" panose="020B0503030403020204"/>
              </a:rPr>
              <a:t>, 0($</a:t>
            </a:r>
            <a:r>
              <a:rPr lang="en-US" sz="2400" dirty="0" err="1" smtClean="0">
                <a:solidFill>
                  <a:srgbClr val="92D050"/>
                </a:solidFill>
                <a:latin typeface="Source Sans Pro" panose="020B0503030403020204"/>
              </a:rPr>
              <a:t>sp</a:t>
            </a:r>
            <a:r>
              <a:rPr lang="en-US" dirty="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smtClean="0">
                <a:solidFill>
                  <a:srgbClr val="92D050"/>
                </a:solidFill>
                <a:latin typeface="Source Sans Pro" panose="020B0503030403020204"/>
              </a:rPr>
              <a:t>addi</a:t>
            </a:r>
            <a:r>
              <a:rPr lang="en-US" sz="2400" dirty="0" smtClean="0">
                <a:solidFill>
                  <a:srgbClr val="92D050"/>
                </a:solidFill>
                <a:latin typeface="Source Sans Pro" panose="020B0503030403020204"/>
              </a:rPr>
              <a:t> $</a:t>
            </a:r>
            <a:r>
              <a:rPr lang="en-US" sz="2400" dirty="0" err="1" smtClean="0">
                <a:solidFill>
                  <a:srgbClr val="92D050"/>
                </a:solidFill>
                <a:latin typeface="Source Sans Pro" panose="020B0503030403020204"/>
              </a:rPr>
              <a:t>sp</a:t>
            </a:r>
            <a:r>
              <a:rPr lang="en-US" sz="2400" dirty="0" smtClean="0">
                <a:solidFill>
                  <a:srgbClr val="92D050"/>
                </a:solidFill>
                <a:latin typeface="Source Sans Pro" panose="020B0503030403020204"/>
              </a:rPr>
              <a:t>, $</a:t>
            </a:r>
            <a:r>
              <a:rPr lang="en-US" sz="2400" dirty="0" err="1" smtClean="0">
                <a:solidFill>
                  <a:srgbClr val="92D050"/>
                </a:solidFill>
                <a:latin typeface="Source Sans Pro" panose="020B0503030403020204"/>
              </a:rPr>
              <a:t>sp</a:t>
            </a:r>
            <a:r>
              <a:rPr lang="en-US" sz="2400" dirty="0" smtClean="0">
                <a:solidFill>
                  <a:srgbClr val="92D050"/>
                </a:solidFill>
                <a:latin typeface="Source Sans Pro" panose="020B0503030403020204"/>
              </a:rPr>
              <a:t>, 8</a:t>
            </a:r>
            <a:endParaRPr lang="en-US" sz="2400" dirty="0">
              <a:solidFill>
                <a:srgbClr val="92D050"/>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dirty="0" smtClean="0">
                <a:solidFill>
                  <a:schemeClr val="accent1"/>
                </a:solidFill>
                <a:latin typeface="Source Sans Pro" panose="020B0503030403020204"/>
              </a:rPr>
              <a:t>$t0</a:t>
            </a:r>
            <a:r>
              <a:rPr lang="en-US" sz="2400" dirty="0" smtClean="0">
                <a:solidFill>
                  <a:schemeClr val="accent1"/>
                </a:solidFill>
                <a:latin typeface="Source Sans Pro" panose="020B0503030403020204"/>
              </a:rPr>
              <a:t> </a:t>
            </a:r>
            <a:r>
              <a:rPr lang="en-US" sz="2400" dirty="0">
                <a:solidFill>
                  <a:schemeClr val="accent1"/>
                </a:solidFill>
                <a:latin typeface="Source Sans Pro" panose="020B0503030403020204"/>
              </a:rPr>
              <a:t>&amp; </a:t>
            </a:r>
            <a:r>
              <a:rPr lang="en-US" dirty="0" smtClean="0">
                <a:solidFill>
                  <a:schemeClr val="accent1"/>
                </a:solidFill>
                <a:latin typeface="Source Sans Pro" panose="020B0503030403020204"/>
              </a:rPr>
              <a:t>$t1</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p:txBody>
      </p:sp>
      <p:cxnSp>
        <p:nvCxnSpPr>
          <p:cNvPr id="8" name="Straight Arrow Connector 7"/>
          <p:cNvCxnSpPr/>
          <p:nvPr/>
        </p:nvCxnSpPr>
        <p:spPr>
          <a:xfrm flipH="1">
            <a:off x="2514600" y="1676400"/>
            <a:ext cx="762000" cy="56781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3254477"/>
            <a:ext cx="1251155" cy="174524"/>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3726426"/>
            <a:ext cx="1447800" cy="107417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73</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err="1" smtClean="0"/>
              <a:t>Callee</a:t>
            </a:r>
            <a:r>
              <a:rPr lang="en-US" dirty="0" smtClean="0"/>
              <a:t>-Saved Registers </a:t>
            </a:r>
            <a:r>
              <a:rPr lang="en-US" dirty="0"/>
              <a:t>in Practice</a:t>
            </a:r>
          </a:p>
        </p:txBody>
      </p:sp>
      <p:sp>
        <p:nvSpPr>
          <p:cNvPr id="6" name="Rectangle 3"/>
          <p:cNvSpPr>
            <a:spLocks noGrp="1" noChangeArrowheads="1"/>
          </p:cNvSpPr>
          <p:nvPr>
            <p:ph idx="1"/>
          </p:nvPr>
        </p:nvSpPr>
        <p:spPr>
          <a:xfrm>
            <a:off x="2971799" y="1295400"/>
            <a:ext cx="6300019" cy="4721225"/>
          </a:xfrm>
        </p:spPr>
        <p:txBody>
          <a:bodyPr>
            <a:normAutofit fontScale="92500"/>
          </a:bodyPr>
          <a:lstStyle/>
          <a:p>
            <a:pPr marL="0" indent="0">
              <a:lnSpc>
                <a:spcPct val="94000"/>
              </a:lnSpc>
              <a:buNone/>
            </a:pPr>
            <a:r>
              <a:rPr lang="en-US" sz="2800" dirty="0"/>
              <a:t>Assume caller is using the registers</a:t>
            </a:r>
          </a:p>
          <a:p>
            <a:pPr marL="0" indent="0">
              <a:lnSpc>
                <a:spcPct val="94000"/>
              </a:lnSpc>
              <a:buNone/>
            </a:pPr>
            <a:r>
              <a:rPr lang="en-US" sz="2800" dirty="0" smtClean="0"/>
              <a:t>    Save </a:t>
            </a:r>
            <a:r>
              <a:rPr lang="en-US" sz="2800" dirty="0"/>
              <a:t>on </a:t>
            </a:r>
            <a:r>
              <a:rPr lang="en-US" sz="2800" dirty="0" smtClean="0"/>
              <a:t>entry</a:t>
            </a:r>
          </a:p>
          <a:p>
            <a:pPr marL="0" indent="0">
              <a:lnSpc>
                <a:spcPct val="94000"/>
              </a:lnSpc>
              <a:buNone/>
            </a:pPr>
            <a:r>
              <a:rPr lang="en-US" sz="2800" dirty="0" smtClean="0"/>
              <a:t>    Restore </a:t>
            </a:r>
            <a:r>
              <a:rPr lang="en-US" sz="2800" dirty="0"/>
              <a:t>on exit</a:t>
            </a:r>
          </a:p>
          <a:p>
            <a:pPr>
              <a:lnSpc>
                <a:spcPct val="94000"/>
              </a:lnSpc>
            </a:pPr>
            <a:endParaRPr lang="en-US" sz="2800" dirty="0" smtClean="0"/>
          </a:p>
          <a:p>
            <a:pPr marL="0" indent="0">
              <a:lnSpc>
                <a:spcPct val="94000"/>
              </a:lnSpc>
              <a:buNone/>
            </a:pPr>
            <a:endParaRPr lang="en-US" sz="2800" dirty="0"/>
          </a:p>
          <a:p>
            <a:pPr marL="0" indent="0">
              <a:lnSpc>
                <a:spcPct val="94000"/>
              </a:lnSpc>
              <a:buNone/>
            </a:pPr>
            <a:r>
              <a:rPr lang="en-US" sz="2800" dirty="0" smtClean="0"/>
              <a:t>Notice: Good registers to use if you make a lot of function calls and need values that are preserved across all of them. </a:t>
            </a:r>
          </a:p>
          <a:p>
            <a:pPr marL="0" indent="0">
              <a:lnSpc>
                <a:spcPct val="94000"/>
              </a:lnSpc>
              <a:buNone/>
            </a:pPr>
            <a:r>
              <a:rPr lang="en-US" sz="2800" dirty="0" smtClean="0"/>
              <a:t>Also, good if caller </a:t>
            </a:r>
            <a:r>
              <a:rPr lang="en-US" sz="2800" dirty="0"/>
              <a:t>is actually using the registers, </a:t>
            </a:r>
            <a:r>
              <a:rPr lang="en-US" sz="2800" dirty="0" smtClean="0"/>
              <a:t>otherwise the </a:t>
            </a:r>
            <a:r>
              <a:rPr lang="en-US" sz="2800" dirty="0"/>
              <a:t>save and </a:t>
            </a:r>
            <a:r>
              <a:rPr lang="en-US" sz="2800" dirty="0" smtClean="0"/>
              <a:t>restores </a:t>
            </a:r>
            <a:r>
              <a:rPr lang="en-US" sz="2800" dirty="0"/>
              <a:t>are </a:t>
            </a:r>
            <a:r>
              <a:rPr lang="en-US" sz="2800" dirty="0" smtClean="0"/>
              <a:t>wasted. But hard to know this.</a:t>
            </a:r>
            <a:endParaRPr lang="en-US" sz="2800" dirty="0"/>
          </a:p>
        </p:txBody>
      </p:sp>
      <p:sp>
        <p:nvSpPr>
          <p:cNvPr id="7" name="Rectangle 4"/>
          <p:cNvSpPr>
            <a:spLocks noChangeArrowheads="1"/>
          </p:cNvSpPr>
          <p:nvPr/>
        </p:nvSpPr>
        <p:spPr bwMode="auto">
          <a:xfrm>
            <a:off x="228600" y="762000"/>
            <a:ext cx="2743200" cy="60198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a:t>
            </a:r>
          </a:p>
          <a:p>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x2</a:t>
            </a:r>
            <a:r>
              <a:rPr lang="en-US" sz="2400" dirty="0" smtClean="0">
                <a:solidFill>
                  <a:schemeClr val="tx2"/>
                </a:solidFill>
                <a:latin typeface="Source Sans Pro" panose="020B0503030403020204"/>
              </a:rPr>
              <a:t>, x2, -16</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sw</a:t>
            </a:r>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x1, 12(x2</a:t>
            </a:r>
            <a:r>
              <a:rPr lang="en-US" dirty="0" smtClean="0">
                <a:solidFill>
                  <a:schemeClr val="tx2"/>
                </a:solidFill>
                <a:latin typeface="Source Sans Pro" panose="020B0503030403020204"/>
              </a:rPr>
              <a:t>)</a:t>
            </a:r>
            <a:endParaRPr lang="en-US" sz="2400" dirty="0" smtClean="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sw</a:t>
            </a:r>
            <a:r>
              <a:rPr lang="en-US" sz="2400" dirty="0" smtClean="0">
                <a:solidFill>
                  <a:schemeClr val="tx2"/>
                </a:solidFill>
                <a:latin typeface="Source Sans Pro" panose="020B0503030403020204"/>
              </a:rPr>
              <a:t> x8, 8(x2)</a:t>
            </a:r>
            <a:endParaRPr lang="en-US" sz="2400" dirty="0">
              <a:solidFill>
                <a:schemeClr val="bg1"/>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sz="2400" dirty="0" smtClean="0">
                <a:solidFill>
                  <a:schemeClr val="accent5">
                    <a:lumMod val="60000"/>
                    <a:lumOff val="40000"/>
                  </a:schemeClr>
                </a:solidFill>
                <a:latin typeface="Source Sans Pro" panose="020B0503030403020204"/>
              </a:rPr>
              <a:t>x18, 4(x2</a:t>
            </a:r>
            <a:r>
              <a:rPr lang="en-US" dirty="0" smtClean="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x9</a:t>
            </a:r>
            <a:r>
              <a:rPr lang="en-US" sz="2400" dirty="0" smtClean="0">
                <a:solidFill>
                  <a:schemeClr val="accent5">
                    <a:lumMod val="60000"/>
                    <a:lumOff val="40000"/>
                  </a:schemeClr>
                </a:solidFill>
                <a:latin typeface="Source Sans Pro" panose="020B0503030403020204"/>
              </a:rPr>
              <a:t>, 0(x2)</a:t>
            </a:r>
          </a:p>
          <a:p>
            <a:r>
              <a:rPr lang="en-US" sz="2400" dirty="0">
                <a:solidFill>
                  <a:schemeClr val="bg1"/>
                </a:solidFill>
                <a:latin typeface="Source Sans Pro" panose="020B0503030403020204"/>
              </a:rPr>
              <a:t> </a:t>
            </a:r>
            <a:r>
              <a:rPr lang="en-US" sz="2400" dirty="0" smtClean="0">
                <a:solidFill>
                  <a:schemeClr val="bg1"/>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x8</a:t>
            </a:r>
            <a:r>
              <a:rPr lang="en-US" sz="2400" dirty="0" smtClean="0">
                <a:solidFill>
                  <a:schemeClr val="tx2"/>
                </a:solidFill>
                <a:latin typeface="Source Sans Pro" panose="020B0503030403020204"/>
              </a:rPr>
              <a:t>, x2, </a:t>
            </a:r>
            <a:r>
              <a:rPr lang="en-US" dirty="0" smtClean="0">
                <a:solidFill>
                  <a:schemeClr val="tx2"/>
                </a:solidFill>
                <a:latin typeface="Source Sans Pro" panose="020B0503030403020204"/>
              </a:rPr>
              <a:t>12</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dirty="0" smtClean="0">
                <a:solidFill>
                  <a:schemeClr val="accent1"/>
                </a:solidFill>
                <a:latin typeface="Source Sans Pro" panose="020B0503030403020204"/>
              </a:rPr>
              <a:t>x</a:t>
            </a:r>
            <a:r>
              <a:rPr lang="en-US" dirty="0">
                <a:solidFill>
                  <a:schemeClr val="accent1"/>
                </a:solidFill>
                <a:latin typeface="Source Sans Pro" panose="020B0503030403020204"/>
              </a:rPr>
              <a:t>9</a:t>
            </a:r>
            <a:r>
              <a:rPr lang="en-US" sz="2400" dirty="0" smtClean="0">
                <a:solidFill>
                  <a:schemeClr val="accent1"/>
                </a:solidFill>
                <a:latin typeface="Source Sans Pro" panose="020B0503030403020204"/>
              </a:rPr>
              <a:t> </a:t>
            </a:r>
            <a:r>
              <a:rPr lang="en-US" sz="2400" dirty="0">
                <a:solidFill>
                  <a:schemeClr val="accent1"/>
                </a:solidFill>
                <a:latin typeface="Source Sans Pro" panose="020B0503030403020204"/>
              </a:rPr>
              <a:t>and </a:t>
            </a:r>
            <a:r>
              <a:rPr lang="en-US" sz="2400" dirty="0" smtClean="0">
                <a:solidFill>
                  <a:schemeClr val="accent1"/>
                </a:solidFill>
                <a:latin typeface="Source Sans Pro" panose="020B0503030403020204"/>
              </a:rPr>
              <a:t>x18]</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lw</a:t>
            </a:r>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x</a:t>
            </a:r>
            <a:r>
              <a:rPr lang="en-US" sz="2400" dirty="0" smtClean="0">
                <a:solidFill>
                  <a:schemeClr val="tx2"/>
                </a:solidFill>
                <a:latin typeface="Source Sans Pro" panose="020B0503030403020204"/>
              </a:rPr>
              <a:t>1, 12(x2</a:t>
            </a:r>
            <a:r>
              <a:rPr lang="en-US" dirty="0" smtClean="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smtClean="0">
                <a:solidFill>
                  <a:schemeClr val="tx2"/>
                </a:solidFill>
                <a:latin typeface="Source Sans Pro" panose="020B0503030403020204"/>
              </a:rPr>
              <a:t>  </a:t>
            </a:r>
            <a:r>
              <a:rPr lang="en-US" sz="2400" dirty="0" err="1">
                <a:solidFill>
                  <a:schemeClr val="tx2"/>
                </a:solidFill>
                <a:latin typeface="Source Sans Pro" panose="020B0503030403020204"/>
              </a:rPr>
              <a:t>lw</a:t>
            </a:r>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x</a:t>
            </a:r>
            <a:r>
              <a:rPr lang="en-US" dirty="0">
                <a:solidFill>
                  <a:schemeClr val="tx2"/>
                </a:solidFill>
                <a:latin typeface="Source Sans Pro" panose="020B0503030403020204"/>
              </a:rPr>
              <a:t>8</a:t>
            </a:r>
            <a:r>
              <a:rPr lang="en-US" sz="2400" dirty="0" smtClean="0">
                <a:solidFill>
                  <a:schemeClr val="tx2"/>
                </a:solidFill>
                <a:latin typeface="Source Sans Pro" panose="020B0503030403020204"/>
              </a:rPr>
              <a:t>, 8(x2)</a:t>
            </a:r>
            <a:r>
              <a:rPr lang="en-US" sz="2400" dirty="0" smtClean="0">
                <a:solidFill>
                  <a:schemeClr val="bg1"/>
                </a:solidFill>
                <a:latin typeface="Source Sans Pro" panose="020B0503030403020204"/>
              </a:rPr>
              <a:t>($</a:t>
            </a:r>
            <a:r>
              <a:rPr lang="en-US" sz="2400" dirty="0">
                <a:solidFill>
                  <a:schemeClr val="bg1"/>
                </a:solidFill>
                <a:latin typeface="Source Sans Pro" panose="020B0503030403020204"/>
              </a:rPr>
              <a:t>sp</a:t>
            </a:r>
            <a:r>
              <a:rPr lang="en-US" sz="2400" dirty="0" smtClean="0">
                <a:solidFill>
                  <a:schemeClr val="bg1"/>
                </a:solidFill>
                <a:latin typeface="Source Sans Pro" panose="020B0503030403020204"/>
              </a:rPr>
              <a:t>)</a:t>
            </a:r>
          </a:p>
          <a:p>
            <a:r>
              <a:rPr lang="en-US" sz="2400" dirty="0" smtClean="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x</a:t>
            </a:r>
            <a:r>
              <a:rPr lang="en-US" sz="2400" dirty="0" smtClean="0">
                <a:solidFill>
                  <a:srgbClr val="92D050"/>
                </a:solidFill>
                <a:latin typeface="Source Sans Pro" panose="020B0503030403020204"/>
              </a:rPr>
              <a:t>18, 4(x2</a:t>
            </a:r>
            <a:r>
              <a:rPr lang="en-US" dirty="0" smtClean="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x</a:t>
            </a:r>
            <a:r>
              <a:rPr lang="en-US" dirty="0">
                <a:solidFill>
                  <a:srgbClr val="92D050"/>
                </a:solidFill>
                <a:latin typeface="Source Sans Pro" panose="020B0503030403020204"/>
              </a:rPr>
              <a:t>9</a:t>
            </a:r>
            <a:r>
              <a:rPr lang="en-US" sz="2400" dirty="0" smtClean="0">
                <a:solidFill>
                  <a:srgbClr val="92D050"/>
                </a:solidFill>
                <a:latin typeface="Source Sans Pro" panose="020B0503030403020204"/>
              </a:rPr>
              <a:t>, 0(x2</a:t>
            </a:r>
            <a:r>
              <a:rPr lang="en-US" dirty="0" smtClean="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chemeClr val="bg1"/>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x2</a:t>
            </a:r>
            <a:r>
              <a:rPr lang="en-US" sz="2400" dirty="0" smtClean="0">
                <a:solidFill>
                  <a:schemeClr val="tx2"/>
                </a:solidFill>
                <a:latin typeface="Source Sans Pro" panose="020B0503030403020204"/>
              </a:rPr>
              <a:t>, x2, 16</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sz="2400" dirty="0" smtClean="0">
                <a:solidFill>
                  <a:schemeClr val="tx2"/>
                </a:solidFill>
                <a:latin typeface="Source Sans Pro" panose="020B0503030403020204"/>
              </a:rPr>
              <a:t> x1</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1030550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74</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err="1" smtClean="0"/>
              <a:t>Callee</a:t>
            </a:r>
            <a:r>
              <a:rPr lang="en-US" dirty="0" smtClean="0"/>
              <a:t>-Saved Registers </a:t>
            </a:r>
            <a:r>
              <a:rPr lang="en-US" dirty="0"/>
              <a:t>in Practice</a:t>
            </a:r>
          </a:p>
        </p:txBody>
      </p:sp>
      <p:sp>
        <p:nvSpPr>
          <p:cNvPr id="6" name="Rectangle 3"/>
          <p:cNvSpPr>
            <a:spLocks noGrp="1" noChangeArrowheads="1"/>
          </p:cNvSpPr>
          <p:nvPr>
            <p:ph idx="1"/>
          </p:nvPr>
        </p:nvSpPr>
        <p:spPr>
          <a:xfrm>
            <a:off x="2971799" y="1295400"/>
            <a:ext cx="6300019" cy="4721225"/>
          </a:xfrm>
        </p:spPr>
        <p:txBody>
          <a:bodyPr>
            <a:normAutofit fontScale="92500"/>
          </a:bodyPr>
          <a:lstStyle/>
          <a:p>
            <a:pPr marL="0" indent="0">
              <a:lnSpc>
                <a:spcPct val="94000"/>
              </a:lnSpc>
              <a:buNone/>
            </a:pPr>
            <a:r>
              <a:rPr lang="en-US" sz="2800" dirty="0"/>
              <a:t>Assume caller is using the registers</a:t>
            </a:r>
          </a:p>
          <a:p>
            <a:pPr marL="0" indent="0">
              <a:lnSpc>
                <a:spcPct val="94000"/>
              </a:lnSpc>
              <a:buNone/>
            </a:pPr>
            <a:r>
              <a:rPr lang="en-US" sz="2800" dirty="0" smtClean="0"/>
              <a:t>    Save </a:t>
            </a:r>
            <a:r>
              <a:rPr lang="en-US" sz="2800" dirty="0"/>
              <a:t>on </a:t>
            </a:r>
            <a:r>
              <a:rPr lang="en-US" sz="2800" dirty="0" smtClean="0"/>
              <a:t>entry</a:t>
            </a:r>
          </a:p>
          <a:p>
            <a:pPr marL="0" indent="0">
              <a:lnSpc>
                <a:spcPct val="94000"/>
              </a:lnSpc>
              <a:buNone/>
            </a:pPr>
            <a:r>
              <a:rPr lang="en-US" sz="2800" dirty="0" smtClean="0"/>
              <a:t>    Restore </a:t>
            </a:r>
            <a:r>
              <a:rPr lang="en-US" sz="2800" dirty="0"/>
              <a:t>on exit</a:t>
            </a:r>
          </a:p>
          <a:p>
            <a:pPr>
              <a:lnSpc>
                <a:spcPct val="94000"/>
              </a:lnSpc>
            </a:pPr>
            <a:endParaRPr lang="en-US" sz="2800" dirty="0" smtClean="0"/>
          </a:p>
          <a:p>
            <a:pPr marL="0" indent="0">
              <a:lnSpc>
                <a:spcPct val="94000"/>
              </a:lnSpc>
              <a:buNone/>
            </a:pPr>
            <a:endParaRPr lang="en-US" sz="2800" dirty="0"/>
          </a:p>
          <a:p>
            <a:pPr marL="0" indent="0">
              <a:lnSpc>
                <a:spcPct val="94000"/>
              </a:lnSpc>
              <a:buNone/>
            </a:pPr>
            <a:r>
              <a:rPr lang="en-US" sz="2800" dirty="0" smtClean="0"/>
              <a:t>Notice: Good registers to use if you make a lot of function calls and need values that are preserved across all of them. </a:t>
            </a:r>
          </a:p>
          <a:p>
            <a:pPr marL="0" indent="0">
              <a:lnSpc>
                <a:spcPct val="94000"/>
              </a:lnSpc>
              <a:buNone/>
            </a:pPr>
            <a:r>
              <a:rPr lang="en-US" sz="2800" dirty="0" smtClean="0"/>
              <a:t>Also, good if caller </a:t>
            </a:r>
            <a:r>
              <a:rPr lang="en-US" sz="2800" dirty="0"/>
              <a:t>is actually using the registers, </a:t>
            </a:r>
            <a:r>
              <a:rPr lang="en-US" sz="2800" dirty="0" smtClean="0"/>
              <a:t>otherwise the </a:t>
            </a:r>
            <a:r>
              <a:rPr lang="en-US" sz="2800" dirty="0"/>
              <a:t>save and </a:t>
            </a:r>
            <a:r>
              <a:rPr lang="en-US" sz="2800" dirty="0" smtClean="0"/>
              <a:t>restores </a:t>
            </a:r>
            <a:r>
              <a:rPr lang="en-US" sz="2800" dirty="0"/>
              <a:t>are </a:t>
            </a:r>
            <a:r>
              <a:rPr lang="en-US" sz="2800" dirty="0" smtClean="0"/>
              <a:t>wasted. But hard to know this.</a:t>
            </a:r>
            <a:endParaRPr lang="en-US" sz="2800" dirty="0"/>
          </a:p>
        </p:txBody>
      </p:sp>
      <p:sp>
        <p:nvSpPr>
          <p:cNvPr id="7" name="Rectangle 4"/>
          <p:cNvSpPr>
            <a:spLocks noChangeArrowheads="1"/>
          </p:cNvSpPr>
          <p:nvPr/>
        </p:nvSpPr>
        <p:spPr bwMode="auto">
          <a:xfrm>
            <a:off x="228600" y="762000"/>
            <a:ext cx="2743200" cy="6019800"/>
          </a:xfrm>
          <a:prstGeom prst="rect">
            <a:avLst/>
          </a:prstGeom>
          <a:noFill/>
          <a:ln w="9525">
            <a:solidFill>
              <a:schemeClr val="tx2"/>
            </a:solidFill>
            <a:miter lim="800000"/>
            <a:headEnd/>
            <a:tailEnd/>
          </a:ln>
          <a:effectLst/>
          <a:extLst/>
        </p:spPr>
        <p:txBody>
          <a:bodyPr wrap="none" anchor="ctr"/>
          <a:lstStyle/>
          <a:p>
            <a:r>
              <a:rPr lang="en-US" sz="2400" dirty="0">
                <a:solidFill>
                  <a:schemeClr val="tx2"/>
                </a:solidFill>
                <a:latin typeface="Source Sans Pro" panose="020B0503030403020204"/>
              </a:rPr>
              <a:t>main:</a:t>
            </a:r>
          </a:p>
          <a:p>
            <a:r>
              <a:rPr lang="en-US" sz="2400" dirty="0">
                <a:solidFill>
                  <a:schemeClr val="tx2"/>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 -16</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sw</a:t>
            </a:r>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ra</a:t>
            </a:r>
            <a:r>
              <a:rPr lang="en-US" sz="2400" dirty="0" smtClean="0">
                <a:solidFill>
                  <a:schemeClr val="tx2"/>
                </a:solidFill>
                <a:latin typeface="Source Sans Pro" panose="020B0503030403020204"/>
              </a:rPr>
              <a:t>, 12($</a:t>
            </a:r>
            <a:r>
              <a:rPr lang="en-US" sz="2400" dirty="0" err="1" smtClean="0">
                <a:solidFill>
                  <a:schemeClr val="tx2"/>
                </a:solidFill>
                <a:latin typeface="Source Sans Pro" panose="020B0503030403020204"/>
              </a:rPr>
              <a:t>sp</a:t>
            </a:r>
            <a:r>
              <a:rPr lang="en-US" dirty="0">
                <a:solidFill>
                  <a:schemeClr val="tx2"/>
                </a:solidFill>
                <a:latin typeface="Source Sans Pro" panose="020B0503030403020204"/>
              </a:rPr>
              <a:t>)</a:t>
            </a:r>
            <a:endParaRPr lang="en-US" sz="2400" dirty="0" smtClean="0">
              <a:solidFill>
                <a:schemeClr val="tx2"/>
              </a:solidFill>
              <a:latin typeface="Source Sans Pro" panose="020B0503030403020204"/>
            </a:endParaRP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sw</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sz="2400" dirty="0" smtClean="0">
                <a:solidFill>
                  <a:schemeClr val="tx2"/>
                </a:solidFill>
                <a:latin typeface="Source Sans Pro" panose="020B0503030403020204"/>
              </a:rPr>
              <a:t>, 8($</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a:t>
            </a:r>
            <a:endParaRPr lang="en-US" sz="2400" dirty="0">
              <a:solidFill>
                <a:schemeClr val="bg1"/>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$s2</a:t>
            </a:r>
            <a:r>
              <a:rPr lang="en-US" sz="2400" dirty="0" smtClean="0">
                <a:solidFill>
                  <a:schemeClr val="accent5">
                    <a:lumMod val="60000"/>
                    <a:lumOff val="40000"/>
                  </a:schemeClr>
                </a:solidFill>
                <a:latin typeface="Source Sans Pro" panose="020B0503030403020204"/>
              </a:rPr>
              <a:t>, 4($</a:t>
            </a:r>
            <a:r>
              <a:rPr lang="en-US" sz="2400" dirty="0" err="1" smtClean="0">
                <a:solidFill>
                  <a:schemeClr val="accent5">
                    <a:lumMod val="60000"/>
                    <a:lumOff val="40000"/>
                  </a:schemeClr>
                </a:solidFill>
                <a:latin typeface="Source Sans Pro" panose="020B0503030403020204"/>
              </a:rPr>
              <a:t>sp</a:t>
            </a:r>
            <a:r>
              <a:rPr lang="en-US" dirty="0">
                <a:solidFill>
                  <a:schemeClr val="accent5">
                    <a:lumMod val="60000"/>
                    <a:lumOff val="40000"/>
                  </a:schemeClr>
                </a:solidFill>
                <a:latin typeface="Source Sans Pro" panose="020B0503030403020204"/>
              </a:rPr>
              <a:t>)</a:t>
            </a:r>
            <a:endParaRPr lang="en-US" sz="2400" dirty="0">
              <a:solidFill>
                <a:schemeClr val="accent5">
                  <a:lumMod val="60000"/>
                  <a:lumOff val="40000"/>
                </a:schemeClr>
              </a:solidFill>
              <a:latin typeface="Source Sans Pro" panose="020B0503030403020204"/>
            </a:endParaRPr>
          </a:p>
          <a:p>
            <a:r>
              <a:rPr lang="en-US" sz="2400" dirty="0">
                <a:solidFill>
                  <a:schemeClr val="accent5">
                    <a:lumMod val="60000"/>
                    <a:lumOff val="40000"/>
                  </a:schemeClr>
                </a:solidFill>
                <a:latin typeface="Source Sans Pro" panose="020B0503030403020204"/>
              </a:rPr>
              <a:t>  </a:t>
            </a:r>
            <a:r>
              <a:rPr lang="en-US" sz="2400" dirty="0" err="1">
                <a:solidFill>
                  <a:schemeClr val="accent5">
                    <a:lumMod val="60000"/>
                    <a:lumOff val="40000"/>
                  </a:schemeClr>
                </a:solidFill>
                <a:latin typeface="Source Sans Pro" panose="020B0503030403020204"/>
              </a:rPr>
              <a:t>sw</a:t>
            </a:r>
            <a:r>
              <a:rPr lang="en-US" sz="2400" dirty="0">
                <a:solidFill>
                  <a:schemeClr val="accent5">
                    <a:lumMod val="60000"/>
                    <a:lumOff val="40000"/>
                  </a:schemeClr>
                </a:solidFill>
                <a:latin typeface="Source Sans Pro" panose="020B0503030403020204"/>
              </a:rPr>
              <a:t> </a:t>
            </a:r>
            <a:r>
              <a:rPr lang="en-US" dirty="0" smtClean="0">
                <a:solidFill>
                  <a:schemeClr val="accent5">
                    <a:lumMod val="60000"/>
                    <a:lumOff val="40000"/>
                  </a:schemeClr>
                </a:solidFill>
                <a:latin typeface="Source Sans Pro" panose="020B0503030403020204"/>
              </a:rPr>
              <a:t>$s1</a:t>
            </a:r>
            <a:r>
              <a:rPr lang="en-US" sz="2400" dirty="0" smtClean="0">
                <a:solidFill>
                  <a:schemeClr val="accent5">
                    <a:lumMod val="60000"/>
                    <a:lumOff val="40000"/>
                  </a:schemeClr>
                </a:solidFill>
                <a:latin typeface="Source Sans Pro" panose="020B0503030403020204"/>
              </a:rPr>
              <a:t>, 0($</a:t>
            </a:r>
            <a:r>
              <a:rPr lang="en-US" sz="2400" dirty="0" err="1" smtClean="0">
                <a:solidFill>
                  <a:schemeClr val="accent5">
                    <a:lumMod val="60000"/>
                    <a:lumOff val="40000"/>
                  </a:schemeClr>
                </a:solidFill>
                <a:latin typeface="Source Sans Pro" panose="020B0503030403020204"/>
              </a:rPr>
              <a:t>sp</a:t>
            </a:r>
            <a:r>
              <a:rPr lang="en-US" sz="2400" dirty="0" smtClean="0">
                <a:solidFill>
                  <a:schemeClr val="accent5">
                    <a:lumMod val="60000"/>
                    <a:lumOff val="40000"/>
                  </a:schemeClr>
                </a:solidFill>
                <a:latin typeface="Source Sans Pro" panose="020B0503030403020204"/>
              </a:rPr>
              <a:t>)</a:t>
            </a:r>
          </a:p>
          <a:p>
            <a:r>
              <a:rPr lang="en-US" sz="2400" dirty="0">
                <a:solidFill>
                  <a:schemeClr val="bg1"/>
                </a:solidFill>
                <a:latin typeface="Source Sans Pro" panose="020B0503030403020204"/>
              </a:rPr>
              <a:t> </a:t>
            </a:r>
            <a:r>
              <a:rPr lang="en-US" sz="2400" dirty="0" smtClean="0">
                <a:solidFill>
                  <a:schemeClr val="bg1"/>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dirty="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12</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accent1"/>
                </a:solidFill>
                <a:latin typeface="Source Sans Pro" panose="020B0503030403020204"/>
              </a:rPr>
              <a:t>  [use </a:t>
            </a:r>
            <a:r>
              <a:rPr lang="en-US" dirty="0" smtClean="0">
                <a:solidFill>
                  <a:schemeClr val="accent1"/>
                </a:solidFill>
                <a:latin typeface="Source Sans Pro" panose="020B0503030403020204"/>
              </a:rPr>
              <a:t>$s1</a:t>
            </a:r>
            <a:r>
              <a:rPr lang="en-US" sz="2400" dirty="0" smtClean="0">
                <a:solidFill>
                  <a:schemeClr val="accent1"/>
                </a:solidFill>
                <a:latin typeface="Source Sans Pro" panose="020B0503030403020204"/>
              </a:rPr>
              <a:t> </a:t>
            </a:r>
            <a:r>
              <a:rPr lang="en-US" sz="2400" dirty="0">
                <a:solidFill>
                  <a:schemeClr val="accent1"/>
                </a:solidFill>
                <a:latin typeface="Source Sans Pro" panose="020B0503030403020204"/>
              </a:rPr>
              <a:t>and </a:t>
            </a:r>
            <a:r>
              <a:rPr lang="en-US" dirty="0" smtClean="0">
                <a:solidFill>
                  <a:schemeClr val="accent1"/>
                </a:solidFill>
                <a:latin typeface="Source Sans Pro" panose="020B0503030403020204"/>
              </a:rPr>
              <a:t>$s2</a:t>
            </a:r>
            <a:r>
              <a:rPr lang="en-US" sz="2400" dirty="0" smtClean="0">
                <a:solidFill>
                  <a:schemeClr val="accent1"/>
                </a:solidFill>
                <a:latin typeface="Source Sans Pro" panose="020B0503030403020204"/>
              </a:rPr>
              <a:t>]</a:t>
            </a:r>
            <a:endParaRPr lang="en-US" sz="2400" dirty="0">
              <a:solidFill>
                <a:schemeClr val="accent1"/>
              </a:solidFill>
              <a:latin typeface="Source Sans Pro" panose="020B0503030403020204"/>
            </a:endParaRPr>
          </a:p>
          <a:p>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lw</a:t>
            </a:r>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ra</a:t>
            </a:r>
            <a:r>
              <a:rPr lang="en-US" sz="2400" dirty="0" smtClean="0">
                <a:solidFill>
                  <a:schemeClr val="tx2"/>
                </a:solidFill>
                <a:latin typeface="Source Sans Pro" panose="020B0503030403020204"/>
              </a:rPr>
              <a:t>, 12($</a:t>
            </a:r>
            <a:r>
              <a:rPr lang="en-US" sz="2400" dirty="0" err="1" smtClean="0">
                <a:solidFill>
                  <a:schemeClr val="tx2"/>
                </a:solidFill>
                <a:latin typeface="Source Sans Pro" panose="020B0503030403020204"/>
              </a:rPr>
              <a:t>sp</a:t>
            </a:r>
            <a:r>
              <a:rPr lang="en-US" dirty="0">
                <a:solidFill>
                  <a:schemeClr val="tx2"/>
                </a:solidFill>
                <a:latin typeface="Source Sans Pro" panose="020B0503030403020204"/>
              </a:rPr>
              <a:t>)</a:t>
            </a:r>
            <a:endParaRPr lang="en-US" sz="2400" dirty="0">
              <a:solidFill>
                <a:schemeClr val="tx2"/>
              </a:solidFill>
              <a:latin typeface="Source Sans Pro" panose="020B0503030403020204"/>
            </a:endParaRPr>
          </a:p>
          <a:p>
            <a:r>
              <a:rPr lang="en-US" sz="2400" dirty="0" smtClean="0">
                <a:solidFill>
                  <a:schemeClr val="tx2"/>
                </a:solidFill>
                <a:latin typeface="Source Sans Pro" panose="020B0503030403020204"/>
              </a:rPr>
              <a:t>  </a:t>
            </a:r>
            <a:r>
              <a:rPr lang="en-US" sz="2400" dirty="0" err="1">
                <a:solidFill>
                  <a:schemeClr val="tx2"/>
                </a:solidFill>
                <a:latin typeface="Source Sans Pro" panose="020B0503030403020204"/>
              </a:rPr>
              <a:t>lw</a:t>
            </a:r>
            <a:r>
              <a:rPr lang="en-US" sz="2400" dirty="0">
                <a:solidFill>
                  <a:schemeClr val="tx2"/>
                </a:solidFill>
                <a:latin typeface="Source Sans Pro" panose="020B0503030403020204"/>
              </a:rPr>
              <a:t> </a:t>
            </a:r>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sz="2400" dirty="0" smtClean="0">
                <a:solidFill>
                  <a:schemeClr val="tx2"/>
                </a:solidFill>
                <a:latin typeface="Source Sans Pro" panose="020B0503030403020204"/>
              </a:rPr>
              <a:t>, 8($</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a:t>
            </a:r>
            <a:r>
              <a:rPr lang="en-US" sz="2400" dirty="0" smtClean="0">
                <a:solidFill>
                  <a:schemeClr val="bg1"/>
                </a:solidFill>
                <a:latin typeface="Source Sans Pro" panose="020B0503030403020204"/>
              </a:rPr>
              <a:t>($</a:t>
            </a:r>
            <a:r>
              <a:rPr lang="en-US" sz="2400" dirty="0">
                <a:solidFill>
                  <a:schemeClr val="bg1"/>
                </a:solidFill>
                <a:latin typeface="Source Sans Pro" panose="020B0503030403020204"/>
              </a:rPr>
              <a:t>sp</a:t>
            </a:r>
            <a:r>
              <a:rPr lang="en-US" sz="2400" dirty="0" smtClean="0">
                <a:solidFill>
                  <a:schemeClr val="bg1"/>
                </a:solidFill>
                <a:latin typeface="Source Sans Pro" panose="020B0503030403020204"/>
              </a:rPr>
              <a:t>)</a:t>
            </a:r>
          </a:p>
          <a:p>
            <a:r>
              <a:rPr lang="en-US" sz="2400" dirty="0" smtClean="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$s2</a:t>
            </a:r>
            <a:r>
              <a:rPr lang="en-US" sz="2400" dirty="0" smtClean="0">
                <a:solidFill>
                  <a:srgbClr val="92D050"/>
                </a:solidFill>
                <a:latin typeface="Source Sans Pro" panose="020B0503030403020204"/>
              </a:rPr>
              <a:t>, 4($</a:t>
            </a:r>
            <a:r>
              <a:rPr lang="en-US" sz="2400" dirty="0" err="1" smtClean="0">
                <a:solidFill>
                  <a:srgbClr val="92D050"/>
                </a:solidFill>
                <a:latin typeface="Source Sans Pro" panose="020B0503030403020204"/>
              </a:rPr>
              <a:t>sp</a:t>
            </a:r>
            <a:r>
              <a:rPr lang="en-US" dirty="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rgbClr val="92D050"/>
                </a:solidFill>
                <a:latin typeface="Source Sans Pro" panose="020B0503030403020204"/>
              </a:rPr>
              <a:t>  </a:t>
            </a:r>
            <a:r>
              <a:rPr lang="en-US" sz="2400" dirty="0" err="1">
                <a:solidFill>
                  <a:srgbClr val="92D050"/>
                </a:solidFill>
                <a:latin typeface="Source Sans Pro" panose="020B0503030403020204"/>
              </a:rPr>
              <a:t>lw</a:t>
            </a:r>
            <a:r>
              <a:rPr lang="en-US" sz="2400" dirty="0">
                <a:solidFill>
                  <a:srgbClr val="92D050"/>
                </a:solidFill>
                <a:latin typeface="Source Sans Pro" panose="020B0503030403020204"/>
              </a:rPr>
              <a:t> </a:t>
            </a:r>
            <a:r>
              <a:rPr lang="en-US" dirty="0" smtClean="0">
                <a:solidFill>
                  <a:srgbClr val="92D050"/>
                </a:solidFill>
                <a:latin typeface="Source Sans Pro" panose="020B0503030403020204"/>
              </a:rPr>
              <a:t>$s1</a:t>
            </a:r>
            <a:r>
              <a:rPr lang="en-US" sz="2400" dirty="0" smtClean="0">
                <a:solidFill>
                  <a:srgbClr val="92D050"/>
                </a:solidFill>
                <a:latin typeface="Source Sans Pro" panose="020B0503030403020204"/>
              </a:rPr>
              <a:t>, 0($</a:t>
            </a:r>
            <a:r>
              <a:rPr lang="en-US" sz="2400" dirty="0" err="1" smtClean="0">
                <a:solidFill>
                  <a:srgbClr val="92D050"/>
                </a:solidFill>
                <a:latin typeface="Source Sans Pro" panose="020B0503030403020204"/>
              </a:rPr>
              <a:t>sp</a:t>
            </a:r>
            <a:r>
              <a:rPr lang="en-US" dirty="0">
                <a:solidFill>
                  <a:srgbClr val="92D050"/>
                </a:solidFill>
                <a:latin typeface="Source Sans Pro" panose="020B0503030403020204"/>
              </a:rPr>
              <a:t>)</a:t>
            </a:r>
            <a:endParaRPr lang="en-US" sz="2400" dirty="0">
              <a:solidFill>
                <a:srgbClr val="92D050"/>
              </a:solidFill>
              <a:latin typeface="Source Sans Pro" panose="020B0503030403020204"/>
            </a:endParaRPr>
          </a:p>
          <a:p>
            <a:r>
              <a:rPr lang="en-US" sz="2400" dirty="0">
                <a:solidFill>
                  <a:schemeClr val="bg1"/>
                </a:solidFill>
                <a:latin typeface="Source Sans Pro" panose="020B0503030403020204"/>
              </a:rPr>
              <a:t>  </a:t>
            </a:r>
            <a:r>
              <a:rPr lang="en-US" sz="2400" dirty="0" err="1" smtClean="0">
                <a:solidFill>
                  <a:schemeClr val="tx2"/>
                </a:solidFill>
                <a:latin typeface="Source Sans Pro" panose="020B0503030403020204"/>
              </a:rPr>
              <a:t>addi</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sp</a:t>
            </a:r>
            <a:r>
              <a:rPr lang="en-US" sz="2400" dirty="0" smtClean="0">
                <a:solidFill>
                  <a:schemeClr val="tx2"/>
                </a:solidFill>
                <a:latin typeface="Source Sans Pro" panose="020B0503030403020204"/>
              </a:rPr>
              <a:t>, 16</a:t>
            </a:r>
          </a:p>
          <a:p>
            <a:r>
              <a:rPr lang="en-US" sz="2400" dirty="0">
                <a:solidFill>
                  <a:schemeClr val="tx2"/>
                </a:solidFill>
                <a:latin typeface="Source Sans Pro" panose="020B0503030403020204"/>
              </a:rPr>
              <a:t> </a:t>
            </a:r>
            <a:r>
              <a:rPr lang="en-US" sz="2400" dirty="0" smtClean="0">
                <a:solidFill>
                  <a:schemeClr val="tx2"/>
                </a:solidFill>
                <a:latin typeface="Source Sans Pro" panose="020B0503030403020204"/>
              </a:rPr>
              <a:t> </a:t>
            </a:r>
            <a:r>
              <a:rPr lang="en-US" sz="2400" dirty="0" err="1" smtClean="0">
                <a:solidFill>
                  <a:schemeClr val="tx2"/>
                </a:solidFill>
                <a:latin typeface="Source Sans Pro" panose="020B0503030403020204"/>
              </a:rPr>
              <a:t>jr</a:t>
            </a:r>
            <a:r>
              <a:rPr lang="en-US" sz="2400" dirty="0" smtClean="0">
                <a:solidFill>
                  <a:schemeClr val="tx2"/>
                </a:solidFill>
                <a:latin typeface="Source Sans Pro" panose="020B0503030403020204"/>
              </a:rPr>
              <a:t> </a:t>
            </a:r>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cxnSp>
        <p:nvCxnSpPr>
          <p:cNvPr id="8" name="Straight Arrow Connector 7"/>
          <p:cNvCxnSpPr/>
          <p:nvPr/>
        </p:nvCxnSpPr>
        <p:spPr>
          <a:xfrm flipH="1">
            <a:off x="2571135" y="1841269"/>
            <a:ext cx="705465" cy="59713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62200" y="2247900"/>
            <a:ext cx="945078" cy="30480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75</a:t>
            </a:fld>
            <a:endParaRPr lang="en-US"/>
          </a:p>
        </p:txBody>
      </p:sp>
      <p:pic>
        <p:nvPicPr>
          <p:cNvPr id="6"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7" name="Rectangle 3"/>
          <p:cNvSpPr txBox="1">
            <a:spLocks noChangeArrowheads="1"/>
          </p:cNvSpPr>
          <p:nvPr/>
        </p:nvSpPr>
        <p:spPr>
          <a:xfrm>
            <a:off x="4495800" y="997817"/>
            <a:ext cx="4495800" cy="49911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solidFill>
                  <a:schemeClr val="tx2"/>
                </a:solidFill>
                <a:latin typeface="Source Sans Pro" panose="020B0503030403020204"/>
              </a:rPr>
              <a:t>You are a compiler. Do you choose to put </a:t>
            </a:r>
            <a:r>
              <a:rPr lang="en-US" sz="2800" dirty="0" smtClean="0">
                <a:solidFill>
                  <a:schemeClr val="accent6"/>
                </a:solidFill>
                <a:latin typeface="Source Sans Pro" panose="020B0503030403020204"/>
              </a:rPr>
              <a:t>a</a:t>
            </a:r>
            <a:r>
              <a:rPr lang="en-US" sz="2800" dirty="0" smtClean="0">
                <a:solidFill>
                  <a:schemeClr val="tx2"/>
                </a:solidFill>
                <a:latin typeface="Source Sans Pro" panose="020B0503030403020204"/>
              </a:rPr>
              <a:t> in a:</a:t>
            </a:r>
          </a:p>
          <a:p>
            <a:pPr>
              <a:lnSpc>
                <a:spcPct val="94000"/>
              </a:lnSpc>
            </a:pPr>
            <a:endParaRPr lang="en-US" sz="2400" dirty="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Caller-saved register (t)</a:t>
            </a:r>
          </a:p>
          <a:p>
            <a:pPr marL="514350" indent="-514350">
              <a:lnSpc>
                <a:spcPct val="94000"/>
              </a:lnSpc>
              <a:buAutoNum type="alphaUcParenBoth"/>
            </a:pPr>
            <a:r>
              <a:rPr lang="en-US" sz="2400" dirty="0" err="1" smtClean="0">
                <a:solidFill>
                  <a:schemeClr val="tx2"/>
                </a:solidFill>
                <a:latin typeface="Source Sans Pro" panose="020B0503030403020204"/>
              </a:rPr>
              <a:t>Callee</a:t>
            </a:r>
            <a:r>
              <a:rPr lang="en-US" sz="2400" dirty="0" smtClean="0">
                <a:solidFill>
                  <a:schemeClr val="tx2"/>
                </a:solidFill>
                <a:latin typeface="Source Sans Pro" panose="020B0503030403020204"/>
              </a:rPr>
              <a:t>-saved register (s)</a:t>
            </a:r>
          </a:p>
          <a:p>
            <a:pPr marL="514350" indent="-514350">
              <a:lnSpc>
                <a:spcPct val="94000"/>
              </a:lnSpc>
              <a:buAutoNum type="alphaUcParenBoth"/>
            </a:pPr>
            <a:r>
              <a:rPr lang="en-US" sz="2400" dirty="0" smtClean="0">
                <a:solidFill>
                  <a:schemeClr val="tx2"/>
                </a:solidFill>
                <a:latin typeface="Source Sans Pro" panose="020B0503030403020204"/>
              </a:rPr>
              <a:t>Depends on where we put the other variables in this </a:t>
            </a:r>
            <a:r>
              <a:rPr lang="en-US" sz="2400" dirty="0" err="1" smtClean="0">
                <a:solidFill>
                  <a:schemeClr val="tx2"/>
                </a:solidFill>
                <a:latin typeface="Source Sans Pro" panose="020B0503030403020204"/>
              </a:rPr>
              <a:t>fn</a:t>
            </a:r>
            <a:endParaRPr lang="en-US" sz="2400" dirty="0" smtClean="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Both are equally valid</a:t>
            </a:r>
          </a:p>
          <a:p>
            <a:pPr marL="514350" indent="-514350">
              <a:lnSpc>
                <a:spcPct val="94000"/>
              </a:lnSpc>
              <a:buAutoNum type="alphaUcParenBoth"/>
            </a:pPr>
            <a:endParaRPr lang="en-US" sz="2800" dirty="0" smtClean="0">
              <a:solidFill>
                <a:schemeClr val="tx2"/>
              </a:solidFill>
              <a:latin typeface="Source Sans Pro" panose="020B0503030403020204"/>
            </a:endParaRPr>
          </a:p>
          <a:p>
            <a:pPr>
              <a:lnSpc>
                <a:spcPct val="94000"/>
              </a:lnSpc>
            </a:pPr>
            <a:endParaRPr lang="en-US" sz="2800" dirty="0" smtClean="0">
              <a:solidFill>
                <a:schemeClr val="tx2"/>
              </a:solidFill>
              <a:latin typeface="Source Sans Pro" panose="020B0503030403020204"/>
            </a:endParaRPr>
          </a:p>
        </p:txBody>
      </p:sp>
      <p:sp>
        <p:nvSpPr>
          <p:cNvPr id="8" name="Rectangle 7"/>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solidFill>
                  <a:schemeClr val="accent6"/>
                </a:solidFill>
              </a:rPr>
              <a:t>Clicker</a:t>
            </a:r>
            <a:r>
              <a:rPr lang="en-US" dirty="0" smtClean="0"/>
              <a:t> </a:t>
            </a:r>
            <a:r>
              <a:rPr lang="en-US" dirty="0" smtClean="0">
                <a:solidFill>
                  <a:schemeClr val="accent6"/>
                </a:solidFill>
              </a:rPr>
              <a:t>Question</a:t>
            </a:r>
            <a:endParaRPr lang="en-US" dirty="0">
              <a:solidFill>
                <a:schemeClr val="accent6"/>
              </a:solidFill>
            </a:endParaRPr>
          </a:p>
        </p:txBody>
      </p:sp>
      <p:sp>
        <p:nvSpPr>
          <p:cNvPr id="10" name="Rounded Rectangle 9"/>
          <p:cNvSpPr/>
          <p:nvPr/>
        </p:nvSpPr>
        <p:spPr>
          <a:xfrm>
            <a:off x="4495800" y="2133600"/>
            <a:ext cx="41910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9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76</a:t>
            </a:fld>
            <a:endParaRPr lang="en-US"/>
          </a:p>
        </p:txBody>
      </p:sp>
      <p:pic>
        <p:nvPicPr>
          <p:cNvPr id="6"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7" name="Rectangle 3"/>
          <p:cNvSpPr txBox="1">
            <a:spLocks noChangeArrowheads="1"/>
          </p:cNvSpPr>
          <p:nvPr/>
        </p:nvSpPr>
        <p:spPr>
          <a:xfrm>
            <a:off x="4495800" y="997817"/>
            <a:ext cx="4495800" cy="49911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solidFill>
                  <a:schemeClr val="tx2"/>
                </a:solidFill>
                <a:latin typeface="Source Sans Pro" panose="020B0503030403020204"/>
              </a:rPr>
              <a:t>You are a compiler. Do you choose to put </a:t>
            </a:r>
            <a:r>
              <a:rPr lang="en-US" sz="2800" dirty="0" smtClean="0">
                <a:solidFill>
                  <a:schemeClr val="accent6"/>
                </a:solidFill>
                <a:latin typeface="Source Sans Pro" panose="020B0503030403020204"/>
              </a:rPr>
              <a:t>a</a:t>
            </a:r>
            <a:r>
              <a:rPr lang="en-US" sz="2800" dirty="0" smtClean="0">
                <a:solidFill>
                  <a:schemeClr val="tx2"/>
                </a:solidFill>
                <a:latin typeface="Source Sans Pro" panose="020B0503030403020204"/>
              </a:rPr>
              <a:t> in a:</a:t>
            </a:r>
          </a:p>
          <a:p>
            <a:pPr>
              <a:lnSpc>
                <a:spcPct val="94000"/>
              </a:lnSpc>
            </a:pPr>
            <a:endParaRPr lang="en-US" sz="2400" dirty="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Caller-saved register (t)</a:t>
            </a:r>
          </a:p>
          <a:p>
            <a:pPr marL="514350" indent="-514350">
              <a:lnSpc>
                <a:spcPct val="94000"/>
              </a:lnSpc>
              <a:buAutoNum type="alphaUcParenBoth"/>
            </a:pPr>
            <a:r>
              <a:rPr lang="en-US" sz="2400" dirty="0" err="1" smtClean="0">
                <a:solidFill>
                  <a:schemeClr val="tx2"/>
                </a:solidFill>
                <a:latin typeface="Source Sans Pro" panose="020B0503030403020204"/>
              </a:rPr>
              <a:t>Callee</a:t>
            </a:r>
            <a:r>
              <a:rPr lang="en-US" sz="2400" dirty="0" smtClean="0">
                <a:solidFill>
                  <a:schemeClr val="tx2"/>
                </a:solidFill>
                <a:latin typeface="Source Sans Pro" panose="020B0503030403020204"/>
              </a:rPr>
              <a:t>-saved register (s)</a:t>
            </a:r>
          </a:p>
          <a:p>
            <a:pPr marL="514350" indent="-514350">
              <a:lnSpc>
                <a:spcPct val="94000"/>
              </a:lnSpc>
              <a:buAutoNum type="alphaUcParenBoth"/>
            </a:pPr>
            <a:r>
              <a:rPr lang="en-US" sz="2400" dirty="0" smtClean="0">
                <a:solidFill>
                  <a:schemeClr val="tx2"/>
                </a:solidFill>
                <a:latin typeface="Source Sans Pro" panose="020B0503030403020204"/>
              </a:rPr>
              <a:t>Depends on where we put the other variables in this </a:t>
            </a:r>
            <a:r>
              <a:rPr lang="en-US" sz="2400" dirty="0" err="1" smtClean="0">
                <a:solidFill>
                  <a:schemeClr val="tx2"/>
                </a:solidFill>
                <a:latin typeface="Source Sans Pro" panose="020B0503030403020204"/>
              </a:rPr>
              <a:t>fn</a:t>
            </a:r>
            <a:endParaRPr lang="en-US" sz="2400" dirty="0" smtClean="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Both are equally valid</a:t>
            </a:r>
          </a:p>
          <a:p>
            <a:pPr marL="514350" indent="-514350">
              <a:lnSpc>
                <a:spcPct val="94000"/>
              </a:lnSpc>
              <a:buAutoNum type="alphaUcParenBoth"/>
            </a:pPr>
            <a:endParaRPr lang="en-US" sz="2800" dirty="0" smtClean="0">
              <a:solidFill>
                <a:schemeClr val="tx2"/>
              </a:solidFill>
              <a:latin typeface="Source Sans Pro" panose="020B0503030403020204"/>
            </a:endParaRPr>
          </a:p>
          <a:p>
            <a:pPr>
              <a:lnSpc>
                <a:spcPct val="94000"/>
              </a:lnSpc>
            </a:pPr>
            <a:r>
              <a:rPr lang="en-US" sz="2800" dirty="0">
                <a:solidFill>
                  <a:schemeClr val="tx2"/>
                </a:solidFill>
              </a:rPr>
              <a:t>Repeat but assume that foo is recursive (bar/</a:t>
            </a:r>
            <a:r>
              <a:rPr lang="en-US" sz="2800" dirty="0" err="1">
                <a:solidFill>
                  <a:schemeClr val="tx2"/>
                </a:solidFill>
              </a:rPr>
              <a:t>baz</a:t>
            </a:r>
            <a:r>
              <a:rPr lang="en-US" sz="2800" dirty="0">
                <a:solidFill>
                  <a:schemeClr val="tx2"/>
                </a:solidFill>
              </a:rPr>
              <a:t> </a:t>
            </a:r>
            <a:r>
              <a:rPr lang="en-US" sz="2800" dirty="0">
                <a:solidFill>
                  <a:schemeClr val="tx2"/>
                </a:solidFill>
                <a:sym typeface="Wingdings"/>
              </a:rPr>
              <a:t></a:t>
            </a:r>
            <a:r>
              <a:rPr lang="en-US" sz="2800" dirty="0">
                <a:solidFill>
                  <a:schemeClr val="tx2"/>
                </a:solidFill>
              </a:rPr>
              <a:t> foo)</a:t>
            </a:r>
          </a:p>
          <a:p>
            <a:pPr>
              <a:lnSpc>
                <a:spcPct val="94000"/>
              </a:lnSpc>
            </a:pPr>
            <a:endParaRPr lang="en-US" sz="2800" dirty="0" smtClean="0">
              <a:solidFill>
                <a:schemeClr val="tx2"/>
              </a:solidFill>
              <a:latin typeface="Source Sans Pro" panose="020B0503030403020204"/>
            </a:endParaRPr>
          </a:p>
        </p:txBody>
      </p:sp>
      <p:sp>
        <p:nvSpPr>
          <p:cNvPr id="8" name="Rectangle 7"/>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solidFill>
                  <a:schemeClr val="accent6"/>
                </a:solidFill>
              </a:rPr>
              <a:t>Clicker</a:t>
            </a:r>
            <a:r>
              <a:rPr lang="en-US" dirty="0" smtClean="0"/>
              <a:t> </a:t>
            </a:r>
            <a:r>
              <a:rPr lang="en-US" dirty="0" smtClean="0">
                <a:solidFill>
                  <a:schemeClr val="accent6"/>
                </a:solidFill>
              </a:rPr>
              <a:t>Question</a:t>
            </a:r>
            <a:endParaRPr lang="en-US" dirty="0">
              <a:solidFill>
                <a:schemeClr val="accent6"/>
              </a:solidFill>
            </a:endParaRPr>
          </a:p>
        </p:txBody>
      </p:sp>
      <p:sp>
        <p:nvSpPr>
          <p:cNvPr id="10" name="Rounded Rectangle 9"/>
          <p:cNvSpPr/>
          <p:nvPr/>
        </p:nvSpPr>
        <p:spPr>
          <a:xfrm>
            <a:off x="4495800" y="1983971"/>
            <a:ext cx="41910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8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77</a:t>
            </a:fld>
            <a:endParaRPr lang="en-US"/>
          </a:p>
        </p:txBody>
      </p:sp>
      <p:pic>
        <p:nvPicPr>
          <p:cNvPr id="6"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7" name="Rectangle 3"/>
          <p:cNvSpPr txBox="1">
            <a:spLocks noChangeArrowheads="1"/>
          </p:cNvSpPr>
          <p:nvPr/>
        </p:nvSpPr>
        <p:spPr>
          <a:xfrm>
            <a:off x="4495800" y="997817"/>
            <a:ext cx="4495800" cy="49911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solidFill>
                  <a:schemeClr val="tx2"/>
                </a:solidFill>
                <a:latin typeface="Source Sans Pro" panose="020B0503030403020204"/>
              </a:rPr>
              <a:t>You are a compiler. Do you choose to put </a:t>
            </a:r>
            <a:r>
              <a:rPr lang="en-US" sz="2800" dirty="0">
                <a:solidFill>
                  <a:schemeClr val="accent6"/>
                </a:solidFill>
                <a:latin typeface="Source Sans Pro" panose="020B0503030403020204"/>
              </a:rPr>
              <a:t>b</a:t>
            </a:r>
            <a:r>
              <a:rPr lang="en-US" sz="2800" dirty="0" smtClean="0">
                <a:solidFill>
                  <a:schemeClr val="tx2"/>
                </a:solidFill>
                <a:latin typeface="Source Sans Pro" panose="020B0503030403020204"/>
              </a:rPr>
              <a:t> in a:</a:t>
            </a:r>
          </a:p>
          <a:p>
            <a:pPr>
              <a:lnSpc>
                <a:spcPct val="94000"/>
              </a:lnSpc>
            </a:pPr>
            <a:endParaRPr lang="en-US" sz="2400" dirty="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Caller-saved register (t)</a:t>
            </a:r>
          </a:p>
          <a:p>
            <a:pPr marL="514350" indent="-514350">
              <a:lnSpc>
                <a:spcPct val="94000"/>
              </a:lnSpc>
              <a:buAutoNum type="alphaUcParenBoth"/>
            </a:pPr>
            <a:r>
              <a:rPr lang="en-US" sz="2400" dirty="0" err="1" smtClean="0">
                <a:solidFill>
                  <a:schemeClr val="tx2"/>
                </a:solidFill>
                <a:latin typeface="Source Sans Pro" panose="020B0503030403020204"/>
              </a:rPr>
              <a:t>Callee</a:t>
            </a:r>
            <a:r>
              <a:rPr lang="en-US" sz="2400" dirty="0" smtClean="0">
                <a:solidFill>
                  <a:schemeClr val="tx2"/>
                </a:solidFill>
                <a:latin typeface="Source Sans Pro" panose="020B0503030403020204"/>
              </a:rPr>
              <a:t>-saved register (s)</a:t>
            </a:r>
          </a:p>
          <a:p>
            <a:pPr marL="514350" indent="-514350">
              <a:lnSpc>
                <a:spcPct val="94000"/>
              </a:lnSpc>
              <a:buAutoNum type="alphaUcParenBoth"/>
            </a:pPr>
            <a:r>
              <a:rPr lang="en-US" sz="2400" dirty="0" smtClean="0">
                <a:solidFill>
                  <a:schemeClr val="tx2"/>
                </a:solidFill>
                <a:latin typeface="Source Sans Pro" panose="020B0503030403020204"/>
              </a:rPr>
              <a:t>Depends on where we put the other variables in this </a:t>
            </a:r>
            <a:r>
              <a:rPr lang="en-US" sz="2400" dirty="0" err="1" smtClean="0">
                <a:solidFill>
                  <a:schemeClr val="tx2"/>
                </a:solidFill>
                <a:latin typeface="Source Sans Pro" panose="020B0503030403020204"/>
              </a:rPr>
              <a:t>fn</a:t>
            </a:r>
            <a:endParaRPr lang="en-US" sz="2400" dirty="0" smtClean="0">
              <a:solidFill>
                <a:schemeClr val="tx2"/>
              </a:solidFill>
              <a:latin typeface="Source Sans Pro" panose="020B0503030403020204"/>
            </a:endParaRPr>
          </a:p>
          <a:p>
            <a:pPr marL="514350" indent="-514350">
              <a:lnSpc>
                <a:spcPct val="94000"/>
              </a:lnSpc>
              <a:buAutoNum type="alphaUcParenBoth"/>
            </a:pPr>
            <a:r>
              <a:rPr lang="en-US" sz="2400" dirty="0" smtClean="0">
                <a:solidFill>
                  <a:schemeClr val="tx2"/>
                </a:solidFill>
                <a:latin typeface="Source Sans Pro" panose="020B0503030403020204"/>
              </a:rPr>
              <a:t>Both are equally valid</a:t>
            </a:r>
          </a:p>
          <a:p>
            <a:pPr marL="514350" indent="-514350">
              <a:lnSpc>
                <a:spcPct val="94000"/>
              </a:lnSpc>
              <a:buAutoNum type="alphaUcParenBoth"/>
            </a:pPr>
            <a:endParaRPr lang="en-US" sz="2800" dirty="0" smtClean="0">
              <a:solidFill>
                <a:schemeClr val="tx2"/>
              </a:solidFill>
              <a:latin typeface="Source Sans Pro" panose="020B0503030403020204"/>
            </a:endParaRPr>
          </a:p>
          <a:p>
            <a:pPr>
              <a:lnSpc>
                <a:spcPct val="94000"/>
              </a:lnSpc>
            </a:pPr>
            <a:endParaRPr lang="en-US" sz="2800" dirty="0" smtClean="0">
              <a:solidFill>
                <a:schemeClr val="tx2"/>
              </a:solidFill>
              <a:latin typeface="Source Sans Pro" panose="020B0503030403020204"/>
            </a:endParaRPr>
          </a:p>
        </p:txBody>
      </p:sp>
      <p:sp>
        <p:nvSpPr>
          <p:cNvPr id="8" name="Rectangle 7"/>
          <p:cNvSpPr/>
          <p:nvPr/>
        </p:nvSpPr>
        <p:spPr>
          <a:xfrm>
            <a:off x="0" y="0"/>
            <a:ext cx="9144000" cy="685800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solidFill>
                  <a:schemeClr val="accent6"/>
                </a:solidFill>
              </a:rPr>
              <a:t>Clicker</a:t>
            </a:r>
            <a:r>
              <a:rPr lang="en-US" dirty="0" smtClean="0"/>
              <a:t> </a:t>
            </a:r>
            <a:r>
              <a:rPr lang="en-US" dirty="0" smtClean="0">
                <a:solidFill>
                  <a:schemeClr val="accent6"/>
                </a:solidFill>
              </a:rPr>
              <a:t>Question</a:t>
            </a:r>
            <a:endParaRPr lang="en-US" dirty="0">
              <a:solidFill>
                <a:schemeClr val="accent6"/>
              </a:solidFill>
            </a:endParaRPr>
          </a:p>
        </p:txBody>
      </p:sp>
      <p:sp>
        <p:nvSpPr>
          <p:cNvPr id="10" name="Rounded Rectangle 9"/>
          <p:cNvSpPr/>
          <p:nvPr/>
        </p:nvSpPr>
        <p:spPr>
          <a:xfrm>
            <a:off x="4495800" y="2644877"/>
            <a:ext cx="41910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78</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Frame Layout on Stack</a:t>
            </a:r>
          </a:p>
        </p:txBody>
      </p:sp>
      <p:sp>
        <p:nvSpPr>
          <p:cNvPr id="6" name="Content Placeholder 2"/>
          <p:cNvSpPr>
            <a:spLocks noGrp="1"/>
          </p:cNvSpPr>
          <p:nvPr>
            <p:ph idx="4294967295"/>
            <p:custDataLst>
              <p:tags r:id="rId1"/>
            </p:custDataLst>
          </p:nvPr>
        </p:nvSpPr>
        <p:spPr>
          <a:xfrm>
            <a:off x="3377220" y="1370257"/>
            <a:ext cx="5948516" cy="4953000"/>
          </a:xfrm>
        </p:spPr>
        <p:txBody>
          <a:bodyPr>
            <a:normAutofit/>
          </a:bodyPr>
          <a:lstStyle/>
          <a:p>
            <a:pPr marL="0" indent="0">
              <a:buNone/>
            </a:pPr>
            <a:r>
              <a:rPr lang="en-US" sz="2800" dirty="0" smtClean="0">
                <a:solidFill>
                  <a:schemeClr val="tx2"/>
                </a:solidFill>
              </a:rPr>
              <a:t>Assume a function uses two   </a:t>
            </a:r>
            <a:r>
              <a:rPr lang="en-US" sz="2800" dirty="0" err="1" smtClean="0">
                <a:solidFill>
                  <a:schemeClr val="tx2"/>
                </a:solidFill>
              </a:rPr>
              <a:t>callee</a:t>
            </a:r>
            <a:r>
              <a:rPr lang="en-US" sz="2800" dirty="0" smtClean="0">
                <a:solidFill>
                  <a:schemeClr val="tx2"/>
                </a:solidFill>
              </a:rPr>
              <a:t>-save registers.  </a:t>
            </a:r>
          </a:p>
          <a:p>
            <a:pPr marL="0" indent="0">
              <a:buNone/>
            </a:pPr>
            <a:r>
              <a:rPr lang="en-US" sz="2800" dirty="0" smtClean="0">
                <a:solidFill>
                  <a:schemeClr val="tx2"/>
                </a:solidFill>
              </a:rPr>
              <a:t>How do we allocate a stack frame? How large is the stack frame? </a:t>
            </a:r>
          </a:p>
          <a:p>
            <a:pPr marL="0" indent="0">
              <a:buNone/>
            </a:pPr>
            <a:r>
              <a:rPr lang="en-US" sz="2800" dirty="0" smtClean="0">
                <a:solidFill>
                  <a:schemeClr val="tx2"/>
                </a:solidFill>
              </a:rPr>
              <a:t>What should be stored in the stack frame?  </a:t>
            </a:r>
          </a:p>
          <a:p>
            <a:pPr marL="0" indent="0">
              <a:buNone/>
            </a:pPr>
            <a:r>
              <a:rPr lang="en-US" sz="2800" dirty="0" smtClean="0">
                <a:solidFill>
                  <a:schemeClr val="tx2"/>
                </a:solidFill>
              </a:rPr>
              <a:t>Where should everything be stored?</a:t>
            </a:r>
          </a:p>
        </p:txBody>
      </p:sp>
      <p:cxnSp>
        <p:nvCxnSpPr>
          <p:cNvPr id="7" name="Straight Connector 6"/>
          <p:cNvCxnSpPr/>
          <p:nvPr>
            <p:custDataLst>
              <p:tags r:id="rId2"/>
            </p:custDataLst>
          </p:nvPr>
        </p:nvCxnSpPr>
        <p:spPr>
          <a:xfrm rot="5400000">
            <a:off x="1176295" y="3276600"/>
            <a:ext cx="411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3"/>
            </p:custDataLst>
          </p:nvPr>
        </p:nvSpPr>
        <p:spPr>
          <a:xfrm>
            <a:off x="871495" y="2314437"/>
            <a:ext cx="2362200" cy="381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9" name="Rectangle 8"/>
          <p:cNvSpPr/>
          <p:nvPr>
            <p:custDataLst>
              <p:tags r:id="rId4"/>
            </p:custDataLst>
          </p:nvPr>
        </p:nvSpPr>
        <p:spPr>
          <a:xfrm>
            <a:off x="871495" y="2695437"/>
            <a:ext cx="2362200" cy="381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fp</a:t>
            </a:r>
            <a:endParaRPr lang="en-US" sz="2400" dirty="0">
              <a:solidFill>
                <a:schemeClr val="tx2"/>
              </a:solidFill>
              <a:latin typeface="Source Sans Pro" panose="020B0503030403020204"/>
            </a:endParaRPr>
          </a:p>
        </p:txBody>
      </p:sp>
      <p:sp>
        <p:nvSpPr>
          <p:cNvPr id="10" name="Rectangle 9"/>
          <p:cNvSpPr/>
          <p:nvPr>
            <p:custDataLst>
              <p:tags r:id="rId5"/>
            </p:custDataLst>
          </p:nvPr>
        </p:nvSpPr>
        <p:spPr>
          <a:xfrm>
            <a:off x="871495" y="3076437"/>
            <a:ext cx="2362200" cy="76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($s1  ... $s11)</a:t>
            </a:r>
            <a:endParaRPr lang="en-US" sz="2400" dirty="0">
              <a:solidFill>
                <a:schemeClr val="tx2"/>
              </a:solidFill>
              <a:latin typeface="Source Sans Pro" panose="020B0503030403020204"/>
            </a:endParaRPr>
          </a:p>
        </p:txBody>
      </p:sp>
      <p:sp>
        <p:nvSpPr>
          <p:cNvPr id="11" name="Rectangle 10"/>
          <p:cNvSpPr/>
          <p:nvPr>
            <p:custDataLst>
              <p:tags r:id="rId6"/>
            </p:custDataLst>
          </p:nvPr>
        </p:nvSpPr>
        <p:spPr>
          <a:xfrm>
            <a:off x="871495" y="3838437"/>
            <a:ext cx="2362200" cy="1143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2" name="Rectangle 11"/>
          <p:cNvSpPr/>
          <p:nvPr>
            <p:custDataLst>
              <p:tags r:id="rId7"/>
            </p:custDataLst>
          </p:nvPr>
        </p:nvSpPr>
        <p:spPr>
          <a:xfrm>
            <a:off x="871495" y="1568295"/>
            <a:ext cx="2362200" cy="74384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3" name="TextBox 12"/>
          <p:cNvSpPr txBox="1"/>
          <p:nvPr>
            <p:custDataLst>
              <p:tags r:id="rId8"/>
            </p:custDataLst>
          </p:nvPr>
        </p:nvSpPr>
        <p:spPr>
          <a:xfrm>
            <a:off x="33295" y="1371600"/>
            <a:ext cx="934871" cy="523220"/>
          </a:xfrm>
          <a:prstGeom prst="rect">
            <a:avLst/>
          </a:prstGeom>
          <a:noFill/>
        </p:spPr>
        <p:txBody>
          <a:bodyPr wrap="none" rtlCol="0">
            <a:spAutoFit/>
          </a:bodyPr>
          <a:lstStyle/>
          <a:p>
            <a:r>
              <a:rPr lang="en-US" sz="2800" dirty="0" smtClean="0">
                <a:solidFill>
                  <a:schemeClr val="tx2"/>
                </a:solidFill>
                <a:latin typeface="Source Sans Pro" panose="020B0503030403020204"/>
              </a:rPr>
              <a:t>fp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4" name="TextBox 13"/>
          <p:cNvSpPr txBox="1"/>
          <p:nvPr>
            <p:custDataLst>
              <p:tags r:id="rId9"/>
            </p:custDataLst>
          </p:nvPr>
        </p:nvSpPr>
        <p:spPr>
          <a:xfrm>
            <a:off x="0" y="4734580"/>
            <a:ext cx="1015021" cy="523220"/>
          </a:xfrm>
          <a:prstGeom prst="rect">
            <a:avLst/>
          </a:prstGeom>
          <a:noFill/>
        </p:spPr>
        <p:txBody>
          <a:bodyPr wrap="none" rtlCol="0">
            <a:spAutoFit/>
          </a:bodyPr>
          <a:lstStyle/>
          <a:p>
            <a:r>
              <a:rPr lang="en-US" sz="280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cxnSp>
        <p:nvCxnSpPr>
          <p:cNvPr id="15" name="Straight Connector 14"/>
          <p:cNvCxnSpPr/>
          <p:nvPr>
            <p:custDataLst>
              <p:tags r:id="rId10"/>
            </p:custDataLst>
          </p:nvPr>
        </p:nvCxnSpPr>
        <p:spPr>
          <a:xfrm rot="5400000">
            <a:off x="-1185905" y="3276600"/>
            <a:ext cx="411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
        <p:nvSpPr>
          <p:cNvPr id="17" name="Rectangle 16"/>
          <p:cNvSpPr/>
          <p:nvPr>
            <p:custDataLst>
              <p:tags r:id="rId11"/>
            </p:custDataLst>
          </p:nvPr>
        </p:nvSpPr>
        <p:spPr>
          <a:xfrm>
            <a:off x="871495" y="4984843"/>
            <a:ext cx="2362200" cy="74384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outgoing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31296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79</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Frame Layout on Stack</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
        <p:nvSpPr>
          <p:cNvPr id="17" name="Content Placeholder 2"/>
          <p:cNvSpPr>
            <a:spLocks noGrp="1"/>
          </p:cNvSpPr>
          <p:nvPr>
            <p:ph idx="4294967295"/>
            <p:custDataLst>
              <p:tags r:id="rId1"/>
            </p:custDataLst>
          </p:nvPr>
        </p:nvSpPr>
        <p:spPr>
          <a:xfrm>
            <a:off x="3429000" y="838200"/>
            <a:ext cx="5562600" cy="5943600"/>
          </a:xfrm>
        </p:spPr>
        <p:txBody>
          <a:bodyPr>
            <a:normAutofit/>
          </a:bodyPr>
          <a:lstStyle/>
          <a:p>
            <a:pPr marL="0" indent="0">
              <a:buNone/>
            </a:pPr>
            <a:r>
              <a:rPr lang="en-US" sz="2400" dirty="0" smtClean="0">
                <a:solidFill>
                  <a:schemeClr val="accent5">
                    <a:lumMod val="60000"/>
                    <a:lumOff val="40000"/>
                  </a:schemeClr>
                </a:solidFill>
              </a:rPr>
              <a:t>ADDI </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-16</a:t>
            </a:r>
            <a:r>
              <a:rPr lang="en-US" sz="2400" dirty="0" smtClean="0"/>
              <a:t>	# allocate frame</a:t>
            </a:r>
          </a:p>
          <a:p>
            <a:pPr marL="0" indent="0">
              <a:buNone/>
            </a:pPr>
            <a:r>
              <a:rPr lang="en-US" sz="2400" dirty="0" smtClean="0">
                <a:solidFill>
                  <a:schemeClr val="accent5">
                    <a:lumMod val="60000"/>
                    <a:lumOff val="40000"/>
                  </a:schemeClr>
                </a:solidFill>
              </a:rPr>
              <a:t>SW </a:t>
            </a:r>
            <a:r>
              <a:rPr lang="en-US" sz="2400" dirty="0" err="1" smtClean="0">
                <a:solidFill>
                  <a:schemeClr val="accent5">
                    <a:lumMod val="60000"/>
                    <a:lumOff val="40000"/>
                  </a:schemeClr>
                </a:solidFill>
              </a:rPr>
              <a:t>ra</a:t>
            </a:r>
            <a:r>
              <a:rPr lang="en-US" sz="2400" dirty="0" smtClean="0">
                <a:solidFill>
                  <a:schemeClr val="accent5">
                    <a:lumMod val="60000"/>
                    <a:lumOff val="40000"/>
                  </a:schemeClr>
                </a:solidFill>
              </a:rPr>
              <a:t>, 12(</a:t>
            </a:r>
            <a:r>
              <a:rPr lang="en-US" sz="2400" dirty="0" err="1" smtClean="0">
                <a:solidFill>
                  <a:schemeClr val="accent5">
                    <a:lumMod val="60000"/>
                    <a:lumOff val="40000"/>
                  </a:schemeClr>
                </a:solidFill>
              </a:rPr>
              <a:t>sp</a:t>
            </a:r>
            <a:r>
              <a:rPr lang="en-US" sz="2400" dirty="0">
                <a:solidFill>
                  <a:schemeClr val="accent5">
                    <a:lumMod val="60000"/>
                    <a:lumOff val="40000"/>
                  </a:schemeClr>
                </a:solidFill>
              </a:rPr>
              <a:t>)</a:t>
            </a:r>
            <a:r>
              <a:rPr lang="en-US" sz="2400" dirty="0" smtClean="0"/>
              <a:t>		# save </a:t>
            </a:r>
            <a:r>
              <a:rPr lang="en-US" sz="2400" dirty="0" err="1" smtClean="0"/>
              <a:t>ra</a:t>
            </a:r>
            <a:endParaRPr lang="en-US" sz="2400" dirty="0" smtClean="0"/>
          </a:p>
          <a:p>
            <a:pPr marL="0" indent="0">
              <a:buNone/>
            </a:pPr>
            <a:r>
              <a:rPr lang="en-US" sz="2400" dirty="0" smtClean="0">
                <a:solidFill>
                  <a:schemeClr val="accent5">
                    <a:lumMod val="60000"/>
                    <a:lumOff val="40000"/>
                  </a:schemeClr>
                </a:solidFill>
              </a:rPr>
              <a:t>SW </a:t>
            </a:r>
            <a:r>
              <a:rPr lang="en-US" sz="2400" dirty="0" err="1" smtClean="0">
                <a:solidFill>
                  <a:schemeClr val="accent5">
                    <a:lumMod val="60000"/>
                    <a:lumOff val="40000"/>
                  </a:schemeClr>
                </a:solidFill>
              </a:rPr>
              <a:t>fp</a:t>
            </a:r>
            <a:r>
              <a:rPr lang="en-US" sz="2400" dirty="0" smtClean="0">
                <a:solidFill>
                  <a:schemeClr val="accent5">
                    <a:lumMod val="60000"/>
                    <a:lumOff val="40000"/>
                  </a:schemeClr>
                </a:solidFill>
              </a:rPr>
              <a:t>, 8(</a:t>
            </a:r>
            <a:r>
              <a:rPr lang="en-US" sz="2400" dirty="0" err="1" smtClean="0">
                <a:solidFill>
                  <a:schemeClr val="accent5">
                    <a:lumMod val="60000"/>
                    <a:lumOff val="40000"/>
                  </a:schemeClr>
                </a:solidFill>
              </a:rPr>
              <a:t>sp</a:t>
            </a:r>
            <a:r>
              <a:rPr lang="en-US" sz="2400" dirty="0">
                <a:solidFill>
                  <a:schemeClr val="accent5">
                    <a:lumMod val="60000"/>
                    <a:lumOff val="40000"/>
                  </a:schemeClr>
                </a:solidFill>
              </a:rPr>
              <a:t>)</a:t>
            </a:r>
            <a:r>
              <a:rPr lang="en-US" sz="2400" dirty="0" smtClean="0"/>
              <a:t>			# save old </a:t>
            </a:r>
            <a:r>
              <a:rPr lang="en-US" sz="2400" dirty="0" err="1" smtClean="0"/>
              <a:t>fp</a:t>
            </a:r>
            <a:endParaRPr lang="en-US" sz="2400" dirty="0" smtClean="0"/>
          </a:p>
          <a:p>
            <a:pPr marL="0" indent="0">
              <a:buNone/>
            </a:pPr>
            <a:r>
              <a:rPr lang="en-US" sz="2400" dirty="0" smtClean="0">
                <a:solidFill>
                  <a:schemeClr val="accent5">
                    <a:lumMod val="60000"/>
                    <a:lumOff val="40000"/>
                  </a:schemeClr>
                </a:solidFill>
              </a:rPr>
              <a:t>SW s2, 4(</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a:t>
            </a:r>
            <a:r>
              <a:rPr lang="en-US" sz="2400" dirty="0" smtClean="0"/>
              <a:t>		# save ...</a:t>
            </a:r>
          </a:p>
          <a:p>
            <a:pPr marL="0" indent="0">
              <a:buNone/>
            </a:pPr>
            <a:r>
              <a:rPr lang="en-US" sz="2400" dirty="0" smtClean="0">
                <a:solidFill>
                  <a:schemeClr val="accent5">
                    <a:lumMod val="60000"/>
                    <a:lumOff val="40000"/>
                  </a:schemeClr>
                </a:solidFill>
              </a:rPr>
              <a:t>SW s1, 0(</a:t>
            </a:r>
            <a:r>
              <a:rPr lang="en-US" sz="2400" dirty="0" err="1" smtClean="0">
                <a:solidFill>
                  <a:schemeClr val="accent5">
                    <a:lumMod val="60000"/>
                    <a:lumOff val="40000"/>
                  </a:schemeClr>
                </a:solidFill>
              </a:rPr>
              <a:t>sp</a:t>
            </a:r>
            <a:r>
              <a:rPr lang="en-US" sz="2400" dirty="0">
                <a:solidFill>
                  <a:schemeClr val="accent5">
                    <a:lumMod val="60000"/>
                    <a:lumOff val="40000"/>
                  </a:schemeClr>
                </a:solidFill>
              </a:rPr>
              <a:t>)</a:t>
            </a:r>
            <a:r>
              <a:rPr lang="en-US" sz="2400" dirty="0" smtClean="0"/>
              <a:t>			# save ...</a:t>
            </a:r>
          </a:p>
          <a:p>
            <a:pPr marL="0" indent="0">
              <a:buNone/>
            </a:pPr>
            <a:r>
              <a:rPr lang="en-US" sz="2400" dirty="0" smtClean="0">
                <a:solidFill>
                  <a:schemeClr val="accent5">
                    <a:lumMod val="60000"/>
                    <a:lumOff val="40000"/>
                  </a:schemeClr>
                </a:solidFill>
              </a:rPr>
              <a:t>ADDI </a:t>
            </a:r>
            <a:r>
              <a:rPr lang="en-US" sz="2400" dirty="0" err="1" smtClean="0">
                <a:solidFill>
                  <a:schemeClr val="accent5">
                    <a:lumMod val="60000"/>
                    <a:lumOff val="40000"/>
                  </a:schemeClr>
                </a:solidFill>
              </a:rPr>
              <a:t>fp</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12</a:t>
            </a:r>
            <a:r>
              <a:rPr lang="en-US" sz="2400" dirty="0" smtClean="0"/>
              <a:t>		</a:t>
            </a:r>
            <a:r>
              <a:rPr lang="en-US" sz="2000" dirty="0" smtClean="0"/>
              <a:t># set new frame </a:t>
            </a:r>
            <a:r>
              <a:rPr lang="en-US" sz="2000" dirty="0" err="1" smtClean="0"/>
              <a:t>ptr</a:t>
            </a:r>
            <a:endParaRPr lang="en-US" sz="2000" dirty="0" smtClean="0"/>
          </a:p>
          <a:p>
            <a:pPr marL="0" indent="0">
              <a:buNone/>
            </a:pPr>
            <a:r>
              <a:rPr lang="en-US" sz="2400" dirty="0" smtClean="0">
                <a:solidFill>
                  <a:schemeClr val="accent5">
                    <a:lumMod val="60000"/>
                    <a:lumOff val="40000"/>
                  </a:schemeClr>
                </a:solidFill>
              </a:rPr>
              <a:t>…</a:t>
            </a:r>
            <a:r>
              <a:rPr lang="en-US" sz="2400" dirty="0" smtClean="0"/>
              <a:t>					...</a:t>
            </a:r>
          </a:p>
          <a:p>
            <a:pPr marL="0" indent="0">
              <a:buNone/>
            </a:pPr>
            <a:r>
              <a:rPr lang="en-US" sz="2400" dirty="0" smtClean="0">
                <a:solidFill>
                  <a:schemeClr val="accent5">
                    <a:lumMod val="60000"/>
                    <a:lumOff val="40000"/>
                  </a:schemeClr>
                </a:solidFill>
              </a:rPr>
              <a:t>BODY</a:t>
            </a:r>
          </a:p>
          <a:p>
            <a:pPr marL="0" indent="0">
              <a:buNone/>
            </a:pPr>
            <a:r>
              <a:rPr lang="en-US" sz="2400" dirty="0" smtClean="0">
                <a:solidFill>
                  <a:schemeClr val="accent5">
                    <a:lumMod val="60000"/>
                    <a:lumOff val="40000"/>
                  </a:schemeClr>
                </a:solidFill>
              </a:rPr>
              <a:t>…</a:t>
            </a:r>
            <a:r>
              <a:rPr lang="en-US" sz="2400" dirty="0" smtClean="0"/>
              <a:t>					...</a:t>
            </a:r>
          </a:p>
          <a:p>
            <a:pPr marL="0" indent="0">
              <a:buNone/>
            </a:pPr>
            <a:r>
              <a:rPr lang="en-US" sz="2400" dirty="0" smtClean="0">
                <a:solidFill>
                  <a:schemeClr val="accent5">
                    <a:lumMod val="60000"/>
                    <a:lumOff val="40000"/>
                  </a:schemeClr>
                </a:solidFill>
              </a:rPr>
              <a:t>LW s1, 0(</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a:t>
            </a:r>
            <a:r>
              <a:rPr lang="en-US" sz="2400" dirty="0" smtClean="0"/>
              <a:t>		# restore …</a:t>
            </a:r>
          </a:p>
          <a:p>
            <a:pPr marL="0" indent="0">
              <a:buNone/>
            </a:pPr>
            <a:r>
              <a:rPr lang="en-US" sz="2400" dirty="0" smtClean="0">
                <a:solidFill>
                  <a:schemeClr val="accent5">
                    <a:lumMod val="60000"/>
                    <a:lumOff val="40000"/>
                  </a:schemeClr>
                </a:solidFill>
              </a:rPr>
              <a:t>LW s2, 4(</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a:t>
            </a:r>
            <a:r>
              <a:rPr lang="en-US" sz="2400" dirty="0" smtClean="0"/>
              <a:t>		# restore …</a:t>
            </a:r>
          </a:p>
          <a:p>
            <a:pPr marL="0" indent="0">
              <a:buNone/>
            </a:pPr>
            <a:r>
              <a:rPr lang="en-US" sz="2400" dirty="0" smtClean="0">
                <a:solidFill>
                  <a:schemeClr val="accent5">
                    <a:lumMod val="60000"/>
                    <a:lumOff val="40000"/>
                  </a:schemeClr>
                </a:solidFill>
              </a:rPr>
              <a:t>LW </a:t>
            </a:r>
            <a:r>
              <a:rPr lang="en-US" sz="2400" dirty="0" err="1" smtClean="0">
                <a:solidFill>
                  <a:schemeClr val="accent5">
                    <a:lumMod val="60000"/>
                    <a:lumOff val="40000"/>
                  </a:schemeClr>
                </a:solidFill>
              </a:rPr>
              <a:t>fp</a:t>
            </a:r>
            <a:r>
              <a:rPr lang="en-US" sz="2400" dirty="0" smtClean="0">
                <a:solidFill>
                  <a:schemeClr val="accent5">
                    <a:lumMod val="60000"/>
                    <a:lumOff val="40000"/>
                  </a:schemeClr>
                </a:solidFill>
              </a:rPr>
              <a:t>, 8(</a:t>
            </a:r>
            <a:r>
              <a:rPr lang="en-US" sz="2400" dirty="0" err="1" smtClean="0">
                <a:solidFill>
                  <a:schemeClr val="accent5">
                    <a:lumMod val="60000"/>
                    <a:lumOff val="40000"/>
                  </a:schemeClr>
                </a:solidFill>
              </a:rPr>
              <a:t>sp</a:t>
            </a:r>
            <a:r>
              <a:rPr lang="en-US" sz="2400" dirty="0">
                <a:solidFill>
                  <a:schemeClr val="accent5">
                    <a:lumMod val="60000"/>
                    <a:lumOff val="40000"/>
                  </a:schemeClr>
                </a:solidFill>
              </a:rPr>
              <a:t>)</a:t>
            </a:r>
            <a:r>
              <a:rPr lang="en-US" sz="2400" dirty="0" smtClean="0">
                <a:solidFill>
                  <a:schemeClr val="accent5">
                    <a:lumMod val="60000"/>
                    <a:lumOff val="40000"/>
                  </a:schemeClr>
                </a:solidFill>
              </a:rPr>
              <a:t>	</a:t>
            </a:r>
            <a:r>
              <a:rPr lang="en-US" sz="2400" dirty="0" smtClean="0"/>
              <a:t>		# restore old </a:t>
            </a:r>
            <a:r>
              <a:rPr lang="en-US" sz="2400" dirty="0" err="1" smtClean="0"/>
              <a:t>fp</a:t>
            </a:r>
            <a:endParaRPr lang="en-US" sz="2400" dirty="0" smtClean="0"/>
          </a:p>
          <a:p>
            <a:pPr marL="0" indent="0">
              <a:buNone/>
            </a:pPr>
            <a:r>
              <a:rPr lang="en-US" sz="2400" dirty="0" smtClean="0">
                <a:solidFill>
                  <a:schemeClr val="accent5">
                    <a:lumMod val="60000"/>
                    <a:lumOff val="40000"/>
                  </a:schemeClr>
                </a:solidFill>
              </a:rPr>
              <a:t>LW </a:t>
            </a:r>
            <a:r>
              <a:rPr lang="en-US" sz="2400" dirty="0" err="1" smtClean="0">
                <a:solidFill>
                  <a:schemeClr val="accent5">
                    <a:lumMod val="60000"/>
                    <a:lumOff val="40000"/>
                  </a:schemeClr>
                </a:solidFill>
              </a:rPr>
              <a:t>ra</a:t>
            </a:r>
            <a:r>
              <a:rPr lang="en-US" sz="2400" dirty="0" smtClean="0">
                <a:solidFill>
                  <a:schemeClr val="accent5">
                    <a:lumMod val="60000"/>
                    <a:lumOff val="40000"/>
                  </a:schemeClr>
                </a:solidFill>
              </a:rPr>
              <a:t>, 12(</a:t>
            </a:r>
            <a:r>
              <a:rPr lang="en-US" sz="2400" dirty="0" err="1" smtClean="0">
                <a:solidFill>
                  <a:schemeClr val="accent5">
                    <a:lumMod val="60000"/>
                    <a:lumOff val="40000"/>
                  </a:schemeClr>
                </a:solidFill>
              </a:rPr>
              <a:t>sp</a:t>
            </a:r>
            <a:r>
              <a:rPr lang="en-US" sz="2400" dirty="0">
                <a:solidFill>
                  <a:schemeClr val="accent5">
                    <a:lumMod val="60000"/>
                    <a:lumOff val="40000"/>
                  </a:schemeClr>
                </a:solidFill>
              </a:rPr>
              <a:t>)</a:t>
            </a:r>
            <a:r>
              <a:rPr lang="en-US" sz="2400" dirty="0" smtClean="0"/>
              <a:t>			# restore </a:t>
            </a:r>
            <a:r>
              <a:rPr lang="en-US" sz="2400" dirty="0" err="1" smtClean="0"/>
              <a:t>ra</a:t>
            </a:r>
            <a:endParaRPr lang="en-US" sz="2400" dirty="0" smtClean="0"/>
          </a:p>
          <a:p>
            <a:pPr marL="0" indent="0">
              <a:buNone/>
            </a:pPr>
            <a:r>
              <a:rPr lang="en-US" sz="2400" dirty="0" smtClean="0">
                <a:solidFill>
                  <a:schemeClr val="accent5">
                    <a:lumMod val="60000"/>
                    <a:lumOff val="40000"/>
                  </a:schemeClr>
                </a:solidFill>
              </a:rPr>
              <a:t>ADDI </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sp</a:t>
            </a:r>
            <a:r>
              <a:rPr lang="en-US" sz="2400" dirty="0" smtClean="0">
                <a:solidFill>
                  <a:schemeClr val="accent5">
                    <a:lumMod val="60000"/>
                    <a:lumOff val="40000"/>
                  </a:schemeClr>
                </a:solidFill>
              </a:rPr>
              <a:t>, 16</a:t>
            </a:r>
            <a:r>
              <a:rPr lang="en-US" sz="2400" dirty="0" smtClean="0"/>
              <a:t>		# </a:t>
            </a:r>
            <a:r>
              <a:rPr lang="en-US" sz="2400" dirty="0" err="1" smtClean="0"/>
              <a:t>dealloc</a:t>
            </a:r>
            <a:r>
              <a:rPr lang="en-US" sz="2400" dirty="0" smtClean="0"/>
              <a:t> frame</a:t>
            </a:r>
          </a:p>
          <a:p>
            <a:pPr marL="0" indent="0">
              <a:buNone/>
            </a:pPr>
            <a:r>
              <a:rPr lang="en-US" sz="2400" dirty="0" smtClean="0">
                <a:solidFill>
                  <a:schemeClr val="accent5">
                    <a:lumMod val="60000"/>
                    <a:lumOff val="40000"/>
                  </a:schemeClr>
                </a:solidFill>
              </a:rPr>
              <a:t>JR </a:t>
            </a:r>
            <a:r>
              <a:rPr lang="en-US" sz="2400" dirty="0" err="1" smtClean="0">
                <a:solidFill>
                  <a:schemeClr val="accent5">
                    <a:lumMod val="60000"/>
                    <a:lumOff val="40000"/>
                  </a:schemeClr>
                </a:solidFill>
              </a:rPr>
              <a:t>ra</a:t>
            </a:r>
            <a:endParaRPr lang="en-US" sz="2400" dirty="0" smtClean="0">
              <a:solidFill>
                <a:schemeClr val="accent5">
                  <a:lumMod val="60000"/>
                  <a:lumOff val="40000"/>
                </a:schemeClr>
              </a:solidFill>
            </a:endParaRPr>
          </a:p>
        </p:txBody>
      </p:sp>
      <p:cxnSp>
        <p:nvCxnSpPr>
          <p:cNvPr id="18" name="Straight Connector 17"/>
          <p:cNvCxnSpPr/>
          <p:nvPr>
            <p:custDataLst>
              <p:tags r:id="rId2"/>
            </p:custDataLst>
          </p:nvPr>
        </p:nvCxnSpPr>
        <p:spPr>
          <a:xfrm rot="5400000">
            <a:off x="1176295" y="3276600"/>
            <a:ext cx="411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custDataLst>
              <p:tags r:id="rId3"/>
            </p:custDataLst>
          </p:nvPr>
        </p:nvSpPr>
        <p:spPr>
          <a:xfrm>
            <a:off x="871495" y="2314437"/>
            <a:ext cx="2362200" cy="381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20" name="Rectangle 19"/>
          <p:cNvSpPr/>
          <p:nvPr>
            <p:custDataLst>
              <p:tags r:id="rId4"/>
            </p:custDataLst>
          </p:nvPr>
        </p:nvSpPr>
        <p:spPr>
          <a:xfrm>
            <a:off x="871495" y="2695437"/>
            <a:ext cx="2362200" cy="381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fp</a:t>
            </a:r>
            <a:endParaRPr lang="en-US" sz="2400" dirty="0">
              <a:solidFill>
                <a:schemeClr val="tx2"/>
              </a:solidFill>
              <a:latin typeface="Source Sans Pro" panose="020B0503030403020204"/>
            </a:endParaRPr>
          </a:p>
        </p:txBody>
      </p:sp>
      <p:sp>
        <p:nvSpPr>
          <p:cNvPr id="21" name="Rectangle 20"/>
          <p:cNvSpPr/>
          <p:nvPr>
            <p:custDataLst>
              <p:tags r:id="rId5"/>
            </p:custDataLst>
          </p:nvPr>
        </p:nvSpPr>
        <p:spPr>
          <a:xfrm>
            <a:off x="871495" y="3076437"/>
            <a:ext cx="2362200" cy="76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($s1  ... $s11)</a:t>
            </a:r>
            <a:endParaRPr lang="en-US" sz="2400" dirty="0">
              <a:solidFill>
                <a:schemeClr val="tx2"/>
              </a:solidFill>
              <a:latin typeface="Source Sans Pro" panose="020B0503030403020204"/>
            </a:endParaRPr>
          </a:p>
        </p:txBody>
      </p:sp>
      <p:sp>
        <p:nvSpPr>
          <p:cNvPr id="22" name="Rectangle 21"/>
          <p:cNvSpPr/>
          <p:nvPr>
            <p:custDataLst>
              <p:tags r:id="rId6"/>
            </p:custDataLst>
          </p:nvPr>
        </p:nvSpPr>
        <p:spPr>
          <a:xfrm>
            <a:off x="871495" y="3838437"/>
            <a:ext cx="2362200" cy="1143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23" name="Rectangle 22"/>
          <p:cNvSpPr/>
          <p:nvPr>
            <p:custDataLst>
              <p:tags r:id="rId7"/>
            </p:custDataLst>
          </p:nvPr>
        </p:nvSpPr>
        <p:spPr>
          <a:xfrm>
            <a:off x="871495" y="1568295"/>
            <a:ext cx="2362200" cy="74384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24" name="TextBox 23"/>
          <p:cNvSpPr txBox="1"/>
          <p:nvPr>
            <p:custDataLst>
              <p:tags r:id="rId8"/>
            </p:custDataLst>
          </p:nvPr>
        </p:nvSpPr>
        <p:spPr>
          <a:xfrm>
            <a:off x="33295" y="1371600"/>
            <a:ext cx="934871" cy="523220"/>
          </a:xfrm>
          <a:prstGeom prst="rect">
            <a:avLst/>
          </a:prstGeom>
          <a:noFill/>
        </p:spPr>
        <p:txBody>
          <a:bodyPr wrap="none" rtlCol="0">
            <a:spAutoFit/>
          </a:bodyPr>
          <a:lstStyle/>
          <a:p>
            <a:r>
              <a:rPr lang="en-US" sz="2800" dirty="0" smtClean="0">
                <a:solidFill>
                  <a:schemeClr val="tx2"/>
                </a:solidFill>
                <a:latin typeface="Source Sans Pro" panose="020B0503030403020204"/>
              </a:rPr>
              <a:t>fp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25" name="TextBox 24"/>
          <p:cNvSpPr txBox="1"/>
          <p:nvPr>
            <p:custDataLst>
              <p:tags r:id="rId9"/>
            </p:custDataLst>
          </p:nvPr>
        </p:nvSpPr>
        <p:spPr>
          <a:xfrm>
            <a:off x="0" y="4734580"/>
            <a:ext cx="1015021" cy="523220"/>
          </a:xfrm>
          <a:prstGeom prst="rect">
            <a:avLst/>
          </a:prstGeom>
          <a:noFill/>
        </p:spPr>
        <p:txBody>
          <a:bodyPr wrap="none" rtlCol="0">
            <a:spAutoFit/>
          </a:bodyPr>
          <a:lstStyle/>
          <a:p>
            <a:r>
              <a:rPr lang="en-US" sz="280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cxnSp>
        <p:nvCxnSpPr>
          <p:cNvPr id="26" name="Straight Connector 25"/>
          <p:cNvCxnSpPr/>
          <p:nvPr>
            <p:custDataLst>
              <p:tags r:id="rId10"/>
            </p:custDataLst>
          </p:nvPr>
        </p:nvCxnSpPr>
        <p:spPr>
          <a:xfrm rot="5400000">
            <a:off x="-1185905" y="3276600"/>
            <a:ext cx="411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11"/>
            </p:custDataLst>
          </p:nvPr>
        </p:nvSpPr>
        <p:spPr>
          <a:xfrm>
            <a:off x="871495" y="4984843"/>
            <a:ext cx="2362200" cy="74384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outgoing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25465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a:t>
            </a:fld>
            <a:endParaRPr lang="en-US" dirty="0"/>
          </a:p>
        </p:txBody>
      </p:sp>
      <p:sp>
        <p:nvSpPr>
          <p:cNvPr id="5" name="Title 1"/>
          <p:cNvSpPr>
            <a:spLocks noGrp="1"/>
          </p:cNvSpPr>
          <p:nvPr>
            <p:ph type="title"/>
            <p:custDataLst>
              <p:tags r:id="rId1"/>
            </p:custDataLst>
          </p:nvPr>
        </p:nvSpPr>
        <p:spPr>
          <a:xfrm>
            <a:off x="0" y="0"/>
            <a:ext cx="9144000" cy="533400"/>
          </a:xfrm>
        </p:spPr>
        <p:txBody>
          <a:bodyPr>
            <a:noAutofit/>
          </a:bodyPr>
          <a:lstStyle/>
          <a:p>
            <a:r>
              <a:rPr lang="en-US" sz="3800" dirty="0" smtClean="0"/>
              <a:t>Cheat Sheet and Mental Model for Today</a:t>
            </a:r>
            <a:endParaRPr lang="en-US" sz="3800" dirty="0"/>
          </a:p>
        </p:txBody>
      </p:sp>
      <p:sp>
        <p:nvSpPr>
          <p:cNvPr id="6" name="Content Placeholder 2"/>
          <p:cNvSpPr>
            <a:spLocks noGrp="1"/>
          </p:cNvSpPr>
          <p:nvPr>
            <p:ph idx="1"/>
            <p:custDataLst>
              <p:tags r:id="rId2"/>
            </p:custDataLst>
          </p:nvPr>
        </p:nvSpPr>
        <p:spPr>
          <a:xfrm>
            <a:off x="-142568" y="619432"/>
            <a:ext cx="9286568" cy="6096000"/>
          </a:xfrm>
        </p:spPr>
        <p:txBody>
          <a:bodyPr>
            <a:normAutofit/>
          </a:bodyPr>
          <a:lstStyle/>
          <a:p>
            <a:pPr lvl="1"/>
            <a:r>
              <a:rPr lang="en-US" sz="2800" dirty="0" smtClean="0">
                <a:solidFill>
                  <a:schemeClr val="accent1"/>
                </a:solidFill>
              </a:rPr>
              <a:t>first eight </a:t>
            </a:r>
            <a:r>
              <a:rPr lang="en-US" sz="2800" dirty="0" err="1" smtClean="0">
                <a:solidFill>
                  <a:schemeClr val="tx2"/>
                </a:solidFill>
              </a:rPr>
              <a:t>arg</a:t>
            </a:r>
            <a:r>
              <a:rPr lang="en-US" sz="2800" dirty="0" smtClean="0">
                <a:solidFill>
                  <a:schemeClr val="tx2"/>
                </a:solidFill>
              </a:rPr>
              <a:t> words passed in a0, a1, … , a7</a:t>
            </a:r>
          </a:p>
          <a:p>
            <a:pPr lvl="1"/>
            <a:r>
              <a:rPr lang="en-US" sz="2800" dirty="0" smtClean="0">
                <a:solidFill>
                  <a:schemeClr val="tx2"/>
                </a:solidFill>
              </a:rPr>
              <a:t>remaining </a:t>
            </a:r>
            <a:r>
              <a:rPr lang="en-US" sz="2800" dirty="0" err="1" smtClean="0">
                <a:solidFill>
                  <a:schemeClr val="tx2"/>
                </a:solidFill>
              </a:rPr>
              <a:t>arg</a:t>
            </a:r>
            <a:r>
              <a:rPr lang="en-US" sz="2800" dirty="0" smtClean="0">
                <a:solidFill>
                  <a:schemeClr val="tx2"/>
                </a:solidFill>
              </a:rPr>
              <a:t> words passed </a:t>
            </a:r>
            <a:r>
              <a:rPr lang="en-US" sz="2800" dirty="0" smtClean="0">
                <a:solidFill>
                  <a:schemeClr val="accent1"/>
                </a:solidFill>
              </a:rPr>
              <a:t>in parent’s stack frame</a:t>
            </a:r>
          </a:p>
          <a:p>
            <a:pPr lvl="1"/>
            <a:r>
              <a:rPr lang="en-US" sz="2800" dirty="0" smtClean="0">
                <a:solidFill>
                  <a:schemeClr val="tx2"/>
                </a:solidFill>
              </a:rPr>
              <a:t>return value (if any) in a0, a1</a:t>
            </a:r>
          </a:p>
          <a:p>
            <a:pPr lvl="1"/>
            <a:r>
              <a:rPr lang="en-US" sz="2800" dirty="0">
                <a:solidFill>
                  <a:schemeClr val="tx2"/>
                </a:solidFill>
              </a:rPr>
              <a:t>stack frame at </a:t>
            </a:r>
            <a:r>
              <a:rPr lang="en-US" sz="2800" dirty="0" err="1" smtClean="0">
                <a:solidFill>
                  <a:schemeClr val="tx2"/>
                </a:solidFill>
              </a:rPr>
              <a:t>sp</a:t>
            </a:r>
            <a:endParaRPr lang="en-US" sz="2800" dirty="0">
              <a:solidFill>
                <a:schemeClr val="tx2"/>
              </a:solidFill>
            </a:endParaRPr>
          </a:p>
          <a:p>
            <a:pPr lvl="2"/>
            <a:r>
              <a:rPr lang="en-US" sz="2400" dirty="0">
                <a:solidFill>
                  <a:schemeClr val="tx2"/>
                </a:solidFill>
              </a:rPr>
              <a:t>contains </a:t>
            </a:r>
            <a:r>
              <a:rPr lang="en-US" sz="2400" dirty="0" err="1" smtClean="0">
                <a:solidFill>
                  <a:schemeClr val="tx2"/>
                </a:solidFill>
              </a:rPr>
              <a:t>ra</a:t>
            </a:r>
            <a:r>
              <a:rPr lang="en-US" sz="2400" dirty="0" smtClean="0">
                <a:solidFill>
                  <a:schemeClr val="tx2"/>
                </a:solidFill>
              </a:rPr>
              <a:t> </a:t>
            </a:r>
            <a:r>
              <a:rPr lang="en-US" sz="2400" dirty="0">
                <a:solidFill>
                  <a:schemeClr val="tx2"/>
                </a:solidFill>
              </a:rPr>
              <a:t>(clobbered on JAL </a:t>
            </a:r>
            <a:endParaRPr lang="en-US" sz="2400" dirty="0" smtClean="0">
              <a:solidFill>
                <a:schemeClr val="tx2"/>
              </a:solidFill>
            </a:endParaRPr>
          </a:p>
          <a:p>
            <a:pPr marL="688975" lvl="2" indent="0">
              <a:buNone/>
            </a:pPr>
            <a:r>
              <a:rPr lang="en-US" sz="2400" dirty="0">
                <a:solidFill>
                  <a:schemeClr val="tx2"/>
                </a:solidFill>
              </a:rPr>
              <a:t>	</a:t>
            </a:r>
            <a:r>
              <a:rPr lang="en-US" sz="2400" dirty="0" smtClean="0">
                <a:solidFill>
                  <a:schemeClr val="tx2"/>
                </a:solidFill>
              </a:rPr>
              <a:t>to </a:t>
            </a:r>
            <a:r>
              <a:rPr lang="en-US" sz="2400" dirty="0">
                <a:solidFill>
                  <a:schemeClr val="tx2"/>
                </a:solidFill>
              </a:rPr>
              <a:t>sub-functions) </a:t>
            </a:r>
          </a:p>
          <a:p>
            <a:pPr lvl="2"/>
            <a:r>
              <a:rPr lang="en-US" sz="2400" dirty="0">
                <a:solidFill>
                  <a:schemeClr val="tx2"/>
                </a:solidFill>
              </a:rPr>
              <a:t>contains local </a:t>
            </a:r>
            <a:r>
              <a:rPr lang="en-US" sz="2400" dirty="0" err="1">
                <a:solidFill>
                  <a:schemeClr val="tx2"/>
                </a:solidFill>
              </a:rPr>
              <a:t>vars</a:t>
            </a:r>
            <a:r>
              <a:rPr lang="en-US" sz="2400" dirty="0">
                <a:solidFill>
                  <a:schemeClr val="tx2"/>
                </a:solidFill>
              </a:rPr>
              <a:t> (possibly </a:t>
            </a:r>
            <a:endParaRPr lang="en-US" sz="2400" dirty="0" smtClean="0">
              <a:solidFill>
                <a:schemeClr val="tx2"/>
              </a:solidFill>
            </a:endParaRPr>
          </a:p>
          <a:p>
            <a:pPr marL="688975" lvl="2" indent="0">
              <a:buNone/>
            </a:pPr>
            <a:r>
              <a:rPr lang="en-US" sz="2400" dirty="0">
                <a:solidFill>
                  <a:schemeClr val="tx2"/>
                </a:solidFill>
              </a:rPr>
              <a:t>	</a:t>
            </a:r>
            <a:r>
              <a:rPr lang="en-US" sz="2400" dirty="0" smtClean="0">
                <a:solidFill>
                  <a:schemeClr val="tx2"/>
                </a:solidFill>
              </a:rPr>
              <a:t>clobbered by </a:t>
            </a:r>
            <a:r>
              <a:rPr lang="en-US" sz="2400" dirty="0">
                <a:solidFill>
                  <a:schemeClr val="tx2"/>
                </a:solidFill>
              </a:rPr>
              <a:t>sub-functions)</a:t>
            </a:r>
          </a:p>
          <a:p>
            <a:pPr lvl="2"/>
            <a:r>
              <a:rPr lang="en-US" sz="2400" dirty="0">
                <a:solidFill>
                  <a:schemeClr val="tx2"/>
                </a:solidFill>
              </a:rPr>
              <a:t>contains </a:t>
            </a:r>
            <a:r>
              <a:rPr lang="en-US" sz="2400" dirty="0" smtClean="0">
                <a:solidFill>
                  <a:schemeClr val="tx2"/>
                </a:solidFill>
              </a:rPr>
              <a:t>space for </a:t>
            </a:r>
            <a:r>
              <a:rPr lang="en-US" sz="2400" dirty="0" smtClean="0">
                <a:solidFill>
                  <a:schemeClr val="tx2"/>
                </a:solidFill>
              </a:rPr>
              <a:t>incoming</a:t>
            </a:r>
            <a:r>
              <a:rPr lang="en-US" sz="2400" dirty="0" smtClean="0">
                <a:solidFill>
                  <a:schemeClr val="tx2"/>
                </a:solidFill>
              </a:rPr>
              <a:t> </a:t>
            </a:r>
            <a:r>
              <a:rPr lang="en-US" sz="2400" dirty="0" err="1" smtClean="0">
                <a:solidFill>
                  <a:schemeClr val="tx2"/>
                </a:solidFill>
              </a:rPr>
              <a:t>args</a:t>
            </a:r>
            <a:endParaRPr lang="en-US" sz="2400" dirty="0" smtClean="0">
              <a:solidFill>
                <a:schemeClr val="tx2"/>
              </a:solidFill>
            </a:endParaRPr>
          </a:p>
          <a:p>
            <a:pPr lvl="1"/>
            <a:r>
              <a:rPr lang="en-US" sz="2800" dirty="0" err="1" smtClean="0">
                <a:solidFill>
                  <a:schemeClr val="accent1"/>
                </a:solidFill>
              </a:rPr>
              <a:t>callee</a:t>
            </a:r>
            <a:r>
              <a:rPr lang="en-US" sz="2800" dirty="0" smtClean="0">
                <a:solidFill>
                  <a:schemeClr val="accent1"/>
                </a:solidFill>
              </a:rPr>
              <a:t> save </a:t>
            </a:r>
            <a:r>
              <a:rPr lang="en-US" sz="2800" dirty="0" err="1" smtClean="0">
                <a:solidFill>
                  <a:schemeClr val="accent1"/>
                </a:solidFill>
              </a:rPr>
              <a:t>regs</a:t>
            </a:r>
            <a:r>
              <a:rPr lang="en-US" sz="2800" dirty="0" smtClean="0">
                <a:solidFill>
                  <a:schemeClr val="accent1"/>
                </a:solidFill>
              </a:rPr>
              <a:t> are preserved</a:t>
            </a:r>
          </a:p>
          <a:p>
            <a:pPr lvl="1"/>
            <a:r>
              <a:rPr lang="en-US" sz="2800" dirty="0" smtClean="0">
                <a:solidFill>
                  <a:schemeClr val="accent1"/>
                </a:solidFill>
              </a:rPr>
              <a:t>caller save </a:t>
            </a:r>
            <a:r>
              <a:rPr lang="en-US" sz="2800" dirty="0" err="1" smtClean="0">
                <a:solidFill>
                  <a:schemeClr val="accent1"/>
                </a:solidFill>
              </a:rPr>
              <a:t>regs</a:t>
            </a:r>
            <a:r>
              <a:rPr lang="en-US" sz="2800" dirty="0" smtClean="0">
                <a:solidFill>
                  <a:schemeClr val="accent1"/>
                </a:solidFill>
              </a:rPr>
              <a:t> are not </a:t>
            </a:r>
          </a:p>
          <a:p>
            <a:pPr lvl="1"/>
            <a:r>
              <a:rPr lang="en-US" sz="2800" dirty="0">
                <a:solidFill>
                  <a:schemeClr val="accent1"/>
                </a:solidFill>
              </a:rPr>
              <a:t>Global data accessed via $</a:t>
            </a:r>
            <a:r>
              <a:rPr lang="en-US" sz="2800" dirty="0" err="1" smtClean="0">
                <a:solidFill>
                  <a:schemeClr val="accent1"/>
                </a:solidFill>
              </a:rPr>
              <a:t>gp</a:t>
            </a:r>
            <a:endParaRPr lang="en-US" sz="2800" dirty="0">
              <a:solidFill>
                <a:schemeClr val="accent1"/>
              </a:solidFill>
            </a:endParaRPr>
          </a:p>
        </p:txBody>
      </p:sp>
      <p:cxnSp>
        <p:nvCxnSpPr>
          <p:cNvPr id="7" name="Straight Connector 6"/>
          <p:cNvCxnSpPr/>
          <p:nvPr>
            <p:custDataLst>
              <p:tags r:id="rId3"/>
            </p:custDataLst>
          </p:nvPr>
        </p:nvCxnSpPr>
        <p:spPr>
          <a:xfrm rot="5400000">
            <a:off x="4379160" y="44958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5400000">
            <a:off x="6741360" y="44958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5"/>
            </p:custDataLst>
          </p:nvPr>
        </p:nvSpPr>
        <p:spPr>
          <a:xfrm>
            <a:off x="6436560" y="374854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6"/>
            </p:custDataLst>
          </p:nvPr>
        </p:nvSpPr>
        <p:spPr>
          <a:xfrm>
            <a:off x="6436560" y="412954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fp</a:t>
            </a:r>
            <a:endParaRPr lang="en-US" sz="2400" dirty="0">
              <a:solidFill>
                <a:schemeClr val="tx2"/>
              </a:solidFill>
              <a:latin typeface="Source Sans Pro" panose="020B0503030403020204"/>
            </a:endParaRPr>
          </a:p>
        </p:txBody>
      </p:sp>
      <p:sp>
        <p:nvSpPr>
          <p:cNvPr id="11" name="Rectangle 10"/>
          <p:cNvSpPr/>
          <p:nvPr>
            <p:custDataLst>
              <p:tags r:id="rId7"/>
            </p:custDataLst>
          </p:nvPr>
        </p:nvSpPr>
        <p:spPr>
          <a:xfrm>
            <a:off x="6436560" y="4510541"/>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a:t>
            </a:r>
            <a:r>
              <a:rPr lang="en-US" sz="2400" dirty="0" smtClean="0">
                <a:solidFill>
                  <a:schemeClr val="tx2"/>
                </a:solidFill>
                <a:latin typeface="Source Sans Pro" panose="020B0503030403020204"/>
              </a:rPr>
              <a:t>s1  </a:t>
            </a:r>
            <a:r>
              <a:rPr lang="en-US" sz="2400" dirty="0" smtClean="0">
                <a:solidFill>
                  <a:schemeClr val="tx2"/>
                </a:solidFill>
                <a:latin typeface="Source Sans Pro" panose="020B0503030403020204"/>
              </a:rPr>
              <a:t>... s11)</a:t>
            </a:r>
            <a:endParaRPr lang="en-US" sz="2400" dirty="0">
              <a:solidFill>
                <a:schemeClr val="tx2"/>
              </a:solidFill>
              <a:latin typeface="Source Sans Pro" panose="020B0503030403020204"/>
            </a:endParaRPr>
          </a:p>
        </p:txBody>
      </p:sp>
      <p:sp>
        <p:nvSpPr>
          <p:cNvPr id="12" name="Rectangle 11"/>
          <p:cNvSpPr/>
          <p:nvPr>
            <p:custDataLst>
              <p:tags r:id="rId8"/>
            </p:custDataLst>
          </p:nvPr>
        </p:nvSpPr>
        <p:spPr>
          <a:xfrm>
            <a:off x="6436560" y="5279922"/>
            <a:ext cx="2362200" cy="89473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3" name="Rectangle 12"/>
          <p:cNvSpPr/>
          <p:nvPr>
            <p:custDataLst>
              <p:tags r:id="rId9"/>
            </p:custDataLst>
          </p:nvPr>
        </p:nvSpPr>
        <p:spPr>
          <a:xfrm>
            <a:off x="6436560" y="2686657"/>
            <a:ext cx="2362200" cy="10668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10"/>
            </p:custDataLst>
          </p:nvPr>
        </p:nvSpPr>
        <p:spPr>
          <a:xfrm>
            <a:off x="5558230" y="2590800"/>
            <a:ext cx="934871" cy="523220"/>
          </a:xfrm>
          <a:prstGeom prst="rect">
            <a:avLst/>
          </a:prstGeom>
          <a:noFill/>
        </p:spPr>
        <p:txBody>
          <a:bodyPr wrap="none" rtlCol="0">
            <a:spAutoFit/>
          </a:bodyPr>
          <a:lstStyle/>
          <a:p>
            <a:r>
              <a:rPr lang="en-US" sz="2800" dirty="0" err="1" smtClean="0">
                <a:solidFill>
                  <a:schemeClr val="tx2"/>
                </a:solidFill>
                <a:latin typeface="Source Sans Pro" panose="020B0503030403020204"/>
              </a:rPr>
              <a:t>fp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5" name="TextBox 14"/>
          <p:cNvSpPr txBox="1"/>
          <p:nvPr>
            <p:custDataLst>
              <p:tags r:id="rId11"/>
            </p:custDataLst>
          </p:nvPr>
        </p:nvSpPr>
        <p:spPr>
          <a:xfrm>
            <a:off x="5461612" y="5986790"/>
            <a:ext cx="1015021" cy="523220"/>
          </a:xfrm>
          <a:prstGeom prst="rect">
            <a:avLst/>
          </a:prstGeom>
          <a:noFill/>
        </p:spPr>
        <p:txBody>
          <a:bodyPr wrap="none" rtlCol="0">
            <a:spAutoFit/>
          </a:bodyPr>
          <a:lstStyle/>
          <a:p>
            <a:r>
              <a:rPr lang="en-US" sz="2800" dirty="0" err="1" smtClean="0">
                <a:solidFill>
                  <a:schemeClr val="tx2"/>
                </a:solidFill>
                <a:latin typeface="Source Sans Pro" panose="020B0503030403020204"/>
              </a:rPr>
              <a:t>sp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1386753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80</a:t>
            </a:fld>
            <a:endParaRPr lang="en-US"/>
          </a:p>
        </p:txBody>
      </p:sp>
      <p:cxnSp>
        <p:nvCxnSpPr>
          <p:cNvPr id="5" name="Straight Connector 4"/>
          <p:cNvCxnSpPr/>
          <p:nvPr>
            <p:custDataLst>
              <p:tags r:id="rId1"/>
            </p:custDataLst>
          </p:nvPr>
        </p:nvCxnSpPr>
        <p:spPr>
          <a:xfrm>
            <a:off x="2894608" y="605135"/>
            <a:ext cx="0" cy="59099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
            </p:custDataLst>
          </p:nvPr>
        </p:nvCxnSpPr>
        <p:spPr>
          <a:xfrm flipH="1">
            <a:off x="831878" y="609600"/>
            <a:ext cx="4002" cy="59055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3048000" y="914400"/>
            <a:ext cx="5943600" cy="20928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smtClean="0">
                <a:solidFill>
                  <a:schemeClr val="tx2"/>
                </a:solidFill>
                <a:latin typeface="Tahoma" pitchFamily="34" charset="0"/>
              </a:rPr>
              <a:t>}</a:t>
            </a:r>
          </a:p>
          <a:p>
            <a:endParaRPr lang="en-US" sz="1000" dirty="0">
              <a:solidFill>
                <a:schemeClr val="tx2"/>
              </a:solidFill>
              <a:latin typeface="Tahoma" pitchFamily="34" charset="0"/>
            </a:endParaRPr>
          </a:p>
          <a:p>
            <a:endParaRPr lang="en-US" sz="2400" dirty="0">
              <a:solidFill>
                <a:schemeClr val="tx2"/>
              </a:solidFill>
              <a:latin typeface="Tahoma" pitchFamily="34" charset="0"/>
            </a:endParaRPr>
          </a:p>
          <a:p>
            <a:endParaRPr lang="en-US" sz="2400" dirty="0">
              <a:solidFill>
                <a:schemeClr val="tx2"/>
              </a:solidFill>
              <a:latin typeface="Tahoma" pitchFamily="34" charset="0"/>
            </a:endParaRPr>
          </a:p>
        </p:txBody>
      </p:sp>
      <p:sp>
        <p:nvSpPr>
          <p:cNvPr id="8" name="Rectangle 8"/>
          <p:cNvSpPr>
            <a:spLocks noChangeArrowheads="1"/>
          </p:cNvSpPr>
          <p:nvPr/>
        </p:nvSpPr>
        <p:spPr bwMode="auto">
          <a:xfrm>
            <a:off x="834887" y="1676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9" name="Rectangle 10"/>
          <p:cNvSpPr>
            <a:spLocks noChangeArrowheads="1"/>
          </p:cNvSpPr>
          <p:nvPr/>
        </p:nvSpPr>
        <p:spPr bwMode="auto">
          <a:xfrm>
            <a:off x="834887" y="2057400"/>
            <a:ext cx="2057400" cy="438090"/>
          </a:xfrm>
          <a:prstGeom prst="rect">
            <a:avLst/>
          </a:prstGeom>
          <a:noFill/>
          <a:ln w="9525">
            <a:solidFill>
              <a:schemeClr val="accent1"/>
            </a:solidFill>
            <a:miter lim="800000"/>
            <a:headEnd/>
            <a:tailEnd/>
          </a:ln>
          <a:effectLst/>
          <a:extLst/>
        </p:spPr>
        <p:txBody>
          <a:bodyPr wrap="none" anchor="ctr"/>
          <a:lstStyle/>
          <a:p>
            <a:pPr algn="ctr"/>
            <a:r>
              <a:rPr lang="en-US" sz="2200" dirty="0" err="1">
                <a:solidFill>
                  <a:schemeClr val="tx2"/>
                </a:solidFill>
                <a:latin typeface="Source Sans Pro" panose="020B0503030403020204"/>
              </a:rPr>
              <a:t>args</a:t>
            </a:r>
            <a:r>
              <a:rPr lang="en-US" sz="2200" dirty="0">
                <a:solidFill>
                  <a:schemeClr val="tx2"/>
                </a:solidFill>
                <a:latin typeface="Source Sans Pro" panose="020B0503030403020204"/>
              </a:rPr>
              <a:t> for pink</a:t>
            </a:r>
          </a:p>
        </p:txBody>
      </p:sp>
      <p:sp>
        <p:nvSpPr>
          <p:cNvPr id="10" name="Rectangle 13"/>
          <p:cNvSpPr>
            <a:spLocks noChangeArrowheads="1"/>
          </p:cNvSpPr>
          <p:nvPr/>
        </p:nvSpPr>
        <p:spPr bwMode="auto">
          <a:xfrm>
            <a:off x="834887" y="1295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aved fp</a:t>
            </a:r>
            <a:endParaRPr lang="en-US" sz="2200" dirty="0">
              <a:solidFill>
                <a:schemeClr val="tx2"/>
              </a:solidFill>
              <a:latin typeface="Source Sans Pro" panose="020B0503030403020204"/>
            </a:endParaRPr>
          </a:p>
        </p:txBody>
      </p:sp>
      <p:sp>
        <p:nvSpPr>
          <p:cNvPr id="11" name="Rectangle 13"/>
          <p:cNvSpPr>
            <a:spLocks noChangeArrowheads="1"/>
          </p:cNvSpPr>
          <p:nvPr/>
        </p:nvSpPr>
        <p:spPr bwMode="auto">
          <a:xfrm>
            <a:off x="834887" y="914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2" name="Text Box 6"/>
          <p:cNvSpPr txBox="1">
            <a:spLocks noChangeArrowheads="1"/>
          </p:cNvSpPr>
          <p:nvPr/>
        </p:nvSpPr>
        <p:spPr bwMode="auto">
          <a:xfrm>
            <a:off x="203200" y="8952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Source Sans Pro" panose="020B0503030403020204"/>
              </a:rPr>
              <a:t>f</a:t>
            </a:r>
            <a:r>
              <a:rPr lang="en-US" sz="2000" dirty="0" smtClean="0">
                <a:solidFill>
                  <a:schemeClr val="tx2"/>
                </a:solidFill>
                <a:latin typeface="Source Sans Pro" panose="020B0503030403020204"/>
              </a:rPr>
              <a:t>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13" name="Rectangle 14"/>
          <p:cNvSpPr>
            <a:spLocks noChangeArrowheads="1"/>
          </p:cNvSpPr>
          <p:nvPr/>
        </p:nvSpPr>
        <p:spPr bwMode="auto">
          <a:xfrm>
            <a:off x="838200" y="912239"/>
            <a:ext cx="2057400" cy="1145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14" name="TextBox 13"/>
          <p:cNvSpPr txBox="1"/>
          <p:nvPr/>
        </p:nvSpPr>
        <p:spPr>
          <a:xfrm>
            <a:off x="0" y="1083637"/>
            <a:ext cx="916721" cy="1015663"/>
          </a:xfrm>
          <a:prstGeom prst="rect">
            <a:avLst/>
          </a:prstGeom>
          <a:noFill/>
        </p:spPr>
        <p:txBody>
          <a:bodyPr wrap="square" rtlCol="0">
            <a:spAutoFit/>
          </a:bodyPr>
          <a:lstStyle/>
          <a:p>
            <a:pPr algn="ctr"/>
            <a:r>
              <a:rPr lang="en-US" sz="2000" b="1" i="1" dirty="0" smtClean="0">
                <a:solidFill>
                  <a:schemeClr val="accent5"/>
                </a:solidFill>
              </a:rPr>
              <a:t>blue’s stack frame</a:t>
            </a:r>
            <a:endParaRPr lang="en-US" sz="2000" b="1" i="1" dirty="0">
              <a:solidFill>
                <a:schemeClr val="accent5"/>
              </a:solidFill>
            </a:endParaRPr>
          </a:p>
        </p:txBody>
      </p:sp>
      <p:sp>
        <p:nvSpPr>
          <p:cNvPr id="15" name="Text Box 6"/>
          <p:cNvSpPr txBox="1">
            <a:spLocks noChangeArrowheads="1"/>
          </p:cNvSpPr>
          <p:nvPr/>
        </p:nvSpPr>
        <p:spPr bwMode="auto">
          <a:xfrm>
            <a:off x="193925" y="1923319"/>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tx2"/>
                </a:solidFill>
                <a:latin typeface="Source Sans Pro" panose="020B0503030403020204"/>
              </a:rPr>
              <a:t>sp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16" name="Rectangle 2"/>
          <p:cNvSpPr>
            <a:spLocks noGrp="1" noChangeArrowheads="1"/>
          </p:cNvSpPr>
          <p:nvPr>
            <p:ph type="title"/>
          </p:nvPr>
        </p:nvSpPr>
        <p:spPr>
          <a:xfrm>
            <a:off x="228600" y="152400"/>
            <a:ext cx="8686800" cy="533400"/>
          </a:xfrm>
        </p:spPr>
        <p:txBody>
          <a:bodyPr>
            <a:normAutofit fontScale="90000"/>
          </a:bodyPr>
          <a:lstStyle/>
          <a:p>
            <a:r>
              <a:rPr lang="en-US" dirty="0"/>
              <a:t>Frame Layout on Stack</a:t>
            </a:r>
          </a:p>
        </p:txBody>
      </p:sp>
    </p:spTree>
    <p:extLst>
      <p:ext uri="{BB962C8B-B14F-4D97-AF65-F5344CB8AC3E}">
        <p14:creationId xmlns:p14="http://schemas.microsoft.com/office/powerpoint/2010/main" val="19901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p:bldP spid="13" grpId="0" animBg="1"/>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81</a:t>
            </a:fld>
            <a:endParaRPr lang="en-US"/>
          </a:p>
        </p:txBody>
      </p:sp>
      <p:cxnSp>
        <p:nvCxnSpPr>
          <p:cNvPr id="5" name="Straight Connector 4"/>
          <p:cNvCxnSpPr/>
          <p:nvPr>
            <p:custDataLst>
              <p:tags r:id="rId1"/>
            </p:custDataLst>
          </p:nvPr>
        </p:nvCxnSpPr>
        <p:spPr>
          <a:xfrm>
            <a:off x="2894608" y="605135"/>
            <a:ext cx="0" cy="59099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
            </p:custDataLst>
          </p:nvPr>
        </p:nvCxnSpPr>
        <p:spPr>
          <a:xfrm flipH="1">
            <a:off x="831878" y="609600"/>
            <a:ext cx="4002" cy="59055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3048000" y="914400"/>
            <a:ext cx="5943600"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smtClean="0">
                <a:solidFill>
                  <a:schemeClr val="tx2"/>
                </a:solidFill>
                <a:latin typeface="Tahoma" pitchFamily="34" charset="0"/>
              </a:rPr>
              <a:t>}</a:t>
            </a:r>
          </a:p>
          <a:p>
            <a:r>
              <a:rPr lang="en-US" dirty="0">
                <a:solidFill>
                  <a:schemeClr val="tx2"/>
                </a:solidFill>
                <a:latin typeface="Tahoma" pitchFamily="34" charset="0"/>
              </a:rPr>
              <a:t>pink(</a:t>
            </a:r>
            <a:r>
              <a:rPr lang="en-US" dirty="0" err="1">
                <a:solidFill>
                  <a:schemeClr val="tx2"/>
                </a:solidFill>
                <a:latin typeface="Tahoma" pitchFamily="34" charset="0"/>
              </a:rPr>
              <a:t>int</a:t>
            </a:r>
            <a:r>
              <a:rPr lang="en-US" dirty="0">
                <a:solidFill>
                  <a:schemeClr val="tx2"/>
                </a:solidFill>
                <a:latin typeface="Tahoma" pitchFamily="34" charset="0"/>
              </a:rPr>
              <a:t> a, </a:t>
            </a:r>
            <a:r>
              <a:rPr lang="en-US" dirty="0" err="1">
                <a:solidFill>
                  <a:schemeClr val="tx2"/>
                </a:solidFill>
                <a:latin typeface="Tahoma" pitchFamily="34" charset="0"/>
              </a:rPr>
              <a:t>int</a:t>
            </a:r>
            <a:r>
              <a:rPr lang="en-US" dirty="0">
                <a:solidFill>
                  <a:schemeClr val="tx2"/>
                </a:solidFill>
                <a:latin typeface="Tahoma" pitchFamily="34" charset="0"/>
              </a:rPr>
              <a:t> b, </a:t>
            </a:r>
            <a:r>
              <a:rPr lang="en-US" dirty="0" err="1">
                <a:solidFill>
                  <a:schemeClr val="tx2"/>
                </a:solidFill>
                <a:latin typeface="Tahoma" pitchFamily="34" charset="0"/>
              </a:rPr>
              <a:t>int</a:t>
            </a:r>
            <a:r>
              <a:rPr lang="en-US" dirty="0">
                <a:solidFill>
                  <a:schemeClr val="tx2"/>
                </a:solidFill>
                <a:latin typeface="Tahoma" pitchFamily="34" charset="0"/>
              </a:rPr>
              <a:t> c, </a:t>
            </a:r>
            <a:r>
              <a:rPr lang="en-US" dirty="0" err="1">
                <a:solidFill>
                  <a:schemeClr val="tx2"/>
                </a:solidFill>
                <a:latin typeface="Tahoma" pitchFamily="34" charset="0"/>
              </a:rPr>
              <a:t>int</a:t>
            </a:r>
            <a:r>
              <a:rPr lang="en-US" dirty="0">
                <a:solidFill>
                  <a:schemeClr val="tx2"/>
                </a:solidFill>
                <a:latin typeface="Tahoma" pitchFamily="34" charset="0"/>
              </a:rPr>
              <a:t> d, </a:t>
            </a:r>
            <a:r>
              <a:rPr lang="en-US" dirty="0" err="1">
                <a:solidFill>
                  <a:schemeClr val="tx2"/>
                </a:solidFill>
                <a:latin typeface="Tahoma" pitchFamily="34" charset="0"/>
              </a:rPr>
              <a:t>int</a:t>
            </a:r>
            <a:r>
              <a:rPr lang="en-US" dirty="0">
                <a:solidFill>
                  <a:schemeClr val="tx2"/>
                </a:solidFill>
                <a:latin typeface="Tahoma" pitchFamily="34" charset="0"/>
              </a:rPr>
              <a:t> e, </a:t>
            </a:r>
            <a:r>
              <a:rPr lang="en-US" dirty="0" err="1">
                <a:solidFill>
                  <a:schemeClr val="tx2"/>
                </a:solidFill>
                <a:latin typeface="Tahoma" pitchFamily="34" charset="0"/>
              </a:rPr>
              <a:t>int</a:t>
            </a:r>
            <a:r>
              <a:rPr lang="en-US" dirty="0">
                <a:solidFill>
                  <a:schemeClr val="tx2"/>
                </a:solidFill>
                <a:latin typeface="Tahoma" pitchFamily="34" charset="0"/>
              </a:rPr>
              <a:t> f) {</a:t>
            </a:r>
          </a:p>
          <a:p>
            <a:r>
              <a:rPr lang="en-US" dirty="0">
                <a:solidFill>
                  <a:schemeClr val="tx2"/>
                </a:solidFill>
                <a:latin typeface="Tahoma" pitchFamily="34" charset="0"/>
              </a:rPr>
              <a:t>    </a:t>
            </a:r>
            <a:r>
              <a:rPr lang="en-US" dirty="0" err="1">
                <a:solidFill>
                  <a:schemeClr val="tx2"/>
                </a:solidFill>
                <a:latin typeface="Tahoma" pitchFamily="34" charset="0"/>
              </a:rPr>
              <a:t>int</a:t>
            </a:r>
            <a:r>
              <a:rPr lang="en-US" dirty="0">
                <a:solidFill>
                  <a:schemeClr val="tx2"/>
                </a:solidFill>
                <a:latin typeface="Tahoma" pitchFamily="34" charset="0"/>
              </a:rPr>
              <a:t> x;</a:t>
            </a:r>
          </a:p>
          <a:p>
            <a:r>
              <a:rPr lang="en-US" dirty="0">
                <a:solidFill>
                  <a:schemeClr val="tx2"/>
                </a:solidFill>
                <a:latin typeface="Tahoma" pitchFamily="34" charset="0"/>
              </a:rPr>
              <a:t>    orange(10,11,12,13,14);</a:t>
            </a:r>
          </a:p>
          <a:p>
            <a:r>
              <a:rPr lang="en-US" dirty="0" smtClean="0">
                <a:solidFill>
                  <a:schemeClr val="tx2"/>
                </a:solidFill>
                <a:latin typeface="Tahoma" pitchFamily="34" charset="0"/>
              </a:rPr>
              <a:t>}</a:t>
            </a:r>
            <a:endParaRPr lang="en-US" dirty="0">
              <a:solidFill>
                <a:schemeClr val="tx2"/>
              </a:solidFill>
              <a:latin typeface="Tahoma" pitchFamily="34" charset="0"/>
            </a:endParaRPr>
          </a:p>
        </p:txBody>
      </p:sp>
      <p:sp>
        <p:nvSpPr>
          <p:cNvPr id="8" name="Rectangle 8"/>
          <p:cNvSpPr>
            <a:spLocks noChangeArrowheads="1"/>
          </p:cNvSpPr>
          <p:nvPr/>
        </p:nvSpPr>
        <p:spPr bwMode="auto">
          <a:xfrm>
            <a:off x="834887" y="1676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9" name="Rectangle 10"/>
          <p:cNvSpPr>
            <a:spLocks noChangeArrowheads="1"/>
          </p:cNvSpPr>
          <p:nvPr/>
        </p:nvSpPr>
        <p:spPr bwMode="auto">
          <a:xfrm>
            <a:off x="834887" y="2057399"/>
            <a:ext cx="2057400" cy="423815"/>
          </a:xfrm>
          <a:prstGeom prst="rect">
            <a:avLst/>
          </a:prstGeom>
          <a:noFill/>
          <a:ln w="9525">
            <a:solidFill>
              <a:schemeClr val="accent1"/>
            </a:solidFill>
            <a:miter lim="800000"/>
            <a:headEnd/>
            <a:tailEnd/>
          </a:ln>
          <a:effectLst/>
          <a:extLst/>
        </p:spPr>
        <p:txBody>
          <a:bodyPr wrap="none" anchor="ctr"/>
          <a:lstStyle/>
          <a:p>
            <a:pPr algn="ctr"/>
            <a:r>
              <a:rPr lang="en-US" sz="2200" dirty="0" err="1">
                <a:solidFill>
                  <a:schemeClr val="tx2"/>
                </a:solidFill>
                <a:latin typeface="Source Sans Pro" panose="020B0503030403020204"/>
              </a:rPr>
              <a:t>args</a:t>
            </a:r>
            <a:r>
              <a:rPr lang="en-US" sz="2200" dirty="0">
                <a:solidFill>
                  <a:schemeClr val="tx2"/>
                </a:solidFill>
                <a:latin typeface="Source Sans Pro" panose="020B0503030403020204"/>
              </a:rPr>
              <a:t> for pink</a:t>
            </a:r>
          </a:p>
        </p:txBody>
      </p:sp>
      <p:sp>
        <p:nvSpPr>
          <p:cNvPr id="10" name="Rectangle 13"/>
          <p:cNvSpPr>
            <a:spLocks noChangeArrowheads="1"/>
          </p:cNvSpPr>
          <p:nvPr/>
        </p:nvSpPr>
        <p:spPr bwMode="auto">
          <a:xfrm>
            <a:off x="834887" y="1295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aved fp</a:t>
            </a:r>
            <a:endParaRPr lang="en-US" sz="2200" dirty="0">
              <a:solidFill>
                <a:schemeClr val="tx2"/>
              </a:solidFill>
              <a:latin typeface="Source Sans Pro" panose="020B0503030403020204"/>
            </a:endParaRPr>
          </a:p>
        </p:txBody>
      </p:sp>
      <p:sp>
        <p:nvSpPr>
          <p:cNvPr id="11" name="Rectangle 13"/>
          <p:cNvSpPr>
            <a:spLocks noChangeArrowheads="1"/>
          </p:cNvSpPr>
          <p:nvPr/>
        </p:nvSpPr>
        <p:spPr bwMode="auto">
          <a:xfrm>
            <a:off x="834887" y="914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3" name="Rectangle 14"/>
          <p:cNvSpPr>
            <a:spLocks noChangeArrowheads="1"/>
          </p:cNvSpPr>
          <p:nvPr/>
        </p:nvSpPr>
        <p:spPr bwMode="auto">
          <a:xfrm>
            <a:off x="838200" y="912239"/>
            <a:ext cx="2057400" cy="1150250"/>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16" name="Rectangle 2"/>
          <p:cNvSpPr>
            <a:spLocks noGrp="1" noChangeArrowheads="1"/>
          </p:cNvSpPr>
          <p:nvPr>
            <p:ph type="title"/>
          </p:nvPr>
        </p:nvSpPr>
        <p:spPr>
          <a:xfrm>
            <a:off x="228600" y="152400"/>
            <a:ext cx="8686800" cy="533400"/>
          </a:xfrm>
        </p:spPr>
        <p:txBody>
          <a:bodyPr>
            <a:normAutofit fontScale="90000"/>
          </a:bodyPr>
          <a:lstStyle/>
          <a:p>
            <a:r>
              <a:rPr lang="en-US" dirty="0"/>
              <a:t>Frame Layout on Stack</a:t>
            </a:r>
          </a:p>
        </p:txBody>
      </p:sp>
      <p:sp>
        <p:nvSpPr>
          <p:cNvPr id="17"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pink’s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8"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a:solidFill>
                  <a:schemeClr val="tx2"/>
                </a:solidFill>
                <a:latin typeface="Source Sans Pro" panose="020B0503030403020204"/>
              </a:rPr>
              <a:t>fp</a:t>
            </a:r>
          </a:p>
        </p:txBody>
      </p:sp>
      <p:sp>
        <p:nvSpPr>
          <p:cNvPr id="19"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20" name="TextBox 19"/>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latin typeface="Source Sans Pro" panose="020B0503030403020204"/>
              </a:rPr>
              <a:t>pink’s stack frame</a:t>
            </a:r>
            <a:endParaRPr lang="en-US" sz="2200" i="1" dirty="0">
              <a:solidFill>
                <a:srgbClr val="FF2F92"/>
              </a:solidFill>
              <a:latin typeface="Source Sans Pro" panose="020B0503030403020204"/>
            </a:endParaRPr>
          </a:p>
        </p:txBody>
      </p:sp>
      <p:sp>
        <p:nvSpPr>
          <p:cNvPr id="21" name="Text Box 6"/>
          <p:cNvSpPr txBox="1">
            <a:spLocks noChangeArrowheads="1"/>
          </p:cNvSpPr>
          <p:nvPr/>
        </p:nvSpPr>
        <p:spPr bwMode="auto">
          <a:xfrm>
            <a:off x="231331" y="206514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Source Sans Pro" panose="020B0503030403020204"/>
              </a:rPr>
              <a:t>f</a:t>
            </a:r>
            <a:r>
              <a:rPr lang="en-US" sz="2000" dirty="0" smtClean="0">
                <a:solidFill>
                  <a:schemeClr val="tx2"/>
                </a:solidFill>
                <a:latin typeface="Source Sans Pro" panose="020B0503030403020204"/>
              </a:rPr>
              <a:t>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22"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x</a:t>
            </a:r>
            <a:endParaRPr lang="en-US" sz="2200" dirty="0">
              <a:solidFill>
                <a:schemeClr val="tx2"/>
              </a:solidFill>
              <a:latin typeface="Source Sans Pro" panose="020B0503030403020204"/>
            </a:endParaRPr>
          </a:p>
        </p:txBody>
      </p:sp>
      <p:sp>
        <p:nvSpPr>
          <p:cNvPr id="23" name="Rectangle 14"/>
          <p:cNvSpPr>
            <a:spLocks noChangeArrowheads="1"/>
          </p:cNvSpPr>
          <p:nvPr/>
        </p:nvSpPr>
        <p:spPr bwMode="auto">
          <a:xfrm>
            <a:off x="836847" y="4003777"/>
            <a:ext cx="2057400" cy="417289"/>
          </a:xfrm>
          <a:prstGeom prst="rect">
            <a:avLst/>
          </a:prstGeom>
          <a:noFill/>
          <a:ln w="9525">
            <a:solidFill>
              <a:schemeClr val="accent6"/>
            </a:solidFill>
            <a:miter lim="800000"/>
            <a:headEnd/>
            <a:tailEnd/>
          </a:ln>
          <a:effectLst/>
          <a:extLst/>
        </p:spPr>
        <p:txBody>
          <a:bodyPr wrap="none" anchor="ctr"/>
          <a:lstStyle/>
          <a:p>
            <a:pPr algn="ctr"/>
            <a:r>
              <a:rPr lang="en-US" sz="2200" dirty="0" err="1" smtClean="0">
                <a:solidFill>
                  <a:schemeClr val="tx2"/>
                </a:solidFill>
                <a:latin typeface="Source Sans Pro" panose="020B0503030403020204"/>
              </a:rPr>
              <a:t>args</a:t>
            </a:r>
            <a:r>
              <a:rPr lang="en-US" sz="2200" dirty="0" smtClean="0">
                <a:solidFill>
                  <a:schemeClr val="tx2"/>
                </a:solidFill>
                <a:latin typeface="Source Sans Pro" panose="020B0503030403020204"/>
              </a:rPr>
              <a:t> for orange</a:t>
            </a:r>
            <a:endParaRPr lang="en-US" sz="2200" dirty="0">
              <a:solidFill>
                <a:schemeClr val="tx2"/>
              </a:solidFill>
              <a:latin typeface="Source Sans Pro" panose="020B0503030403020204"/>
            </a:endParaRPr>
          </a:p>
        </p:txBody>
      </p:sp>
      <p:sp>
        <p:nvSpPr>
          <p:cNvPr id="24" name="Text Box 6"/>
          <p:cNvSpPr txBox="1">
            <a:spLocks noChangeArrowheads="1"/>
          </p:cNvSpPr>
          <p:nvPr/>
        </p:nvSpPr>
        <p:spPr bwMode="auto">
          <a:xfrm>
            <a:off x="228600" y="3822266"/>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tx2"/>
                </a:solidFill>
                <a:latin typeface="Source Sans Pro" panose="020B0503030403020204"/>
              </a:rPr>
              <a:t>sp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25" name="Rectangle 14"/>
          <p:cNvSpPr>
            <a:spLocks noChangeArrowheads="1"/>
          </p:cNvSpPr>
          <p:nvPr/>
        </p:nvSpPr>
        <p:spPr bwMode="auto">
          <a:xfrm>
            <a:off x="842682" y="2062489"/>
            <a:ext cx="2057400" cy="1941289"/>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27" name="TextBox 26"/>
          <p:cNvSpPr txBox="1"/>
          <p:nvPr/>
        </p:nvSpPr>
        <p:spPr>
          <a:xfrm>
            <a:off x="0" y="1083637"/>
            <a:ext cx="916721" cy="1015663"/>
          </a:xfrm>
          <a:prstGeom prst="rect">
            <a:avLst/>
          </a:prstGeom>
          <a:noFill/>
        </p:spPr>
        <p:txBody>
          <a:bodyPr wrap="square" rtlCol="0">
            <a:spAutoFit/>
          </a:bodyPr>
          <a:lstStyle/>
          <a:p>
            <a:pPr algn="ctr"/>
            <a:r>
              <a:rPr lang="en-US" sz="2000" b="1" i="1" dirty="0" smtClean="0">
                <a:solidFill>
                  <a:schemeClr val="accent5"/>
                </a:solidFill>
              </a:rPr>
              <a:t>blue’s stack frame</a:t>
            </a:r>
            <a:endParaRPr lang="en-US" sz="2000" b="1" i="1" dirty="0">
              <a:solidFill>
                <a:schemeClr val="accent5"/>
              </a:solidFill>
            </a:endParaRPr>
          </a:p>
        </p:txBody>
      </p:sp>
    </p:spTree>
    <p:extLst>
      <p:ext uri="{BB962C8B-B14F-4D97-AF65-F5344CB8AC3E}">
        <p14:creationId xmlns:p14="http://schemas.microsoft.com/office/powerpoint/2010/main" val="19012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82</a:t>
            </a:fld>
            <a:endParaRPr lang="en-US"/>
          </a:p>
        </p:txBody>
      </p:sp>
      <p:cxnSp>
        <p:nvCxnSpPr>
          <p:cNvPr id="5" name="Straight Connector 4"/>
          <p:cNvCxnSpPr/>
          <p:nvPr>
            <p:custDataLst>
              <p:tags r:id="rId1"/>
            </p:custDataLst>
          </p:nvPr>
        </p:nvCxnSpPr>
        <p:spPr>
          <a:xfrm>
            <a:off x="2894608" y="605135"/>
            <a:ext cx="0" cy="59099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
            </p:custDataLst>
          </p:nvPr>
        </p:nvCxnSpPr>
        <p:spPr>
          <a:xfrm flipH="1">
            <a:off x="831878" y="609600"/>
            <a:ext cx="4002" cy="59055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3048000" y="914400"/>
            <a:ext cx="59436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smtClean="0">
                <a:solidFill>
                  <a:schemeClr val="tx2"/>
                </a:solidFill>
                <a:latin typeface="Tahoma" pitchFamily="34" charset="0"/>
              </a:rPr>
              <a:t>}</a:t>
            </a:r>
          </a:p>
          <a:p>
            <a:r>
              <a:rPr lang="en-US" dirty="0">
                <a:solidFill>
                  <a:schemeClr val="tx2"/>
                </a:solidFill>
                <a:latin typeface="Tahoma" pitchFamily="34" charset="0"/>
              </a:rPr>
              <a:t>pink(</a:t>
            </a:r>
            <a:r>
              <a:rPr lang="en-US" dirty="0" err="1">
                <a:solidFill>
                  <a:schemeClr val="tx2"/>
                </a:solidFill>
                <a:latin typeface="Tahoma" pitchFamily="34" charset="0"/>
              </a:rPr>
              <a:t>int</a:t>
            </a:r>
            <a:r>
              <a:rPr lang="en-US" dirty="0">
                <a:solidFill>
                  <a:schemeClr val="tx2"/>
                </a:solidFill>
                <a:latin typeface="Tahoma" pitchFamily="34" charset="0"/>
              </a:rPr>
              <a:t> a, </a:t>
            </a:r>
            <a:r>
              <a:rPr lang="en-US" dirty="0" err="1">
                <a:solidFill>
                  <a:schemeClr val="tx2"/>
                </a:solidFill>
                <a:latin typeface="Tahoma" pitchFamily="34" charset="0"/>
              </a:rPr>
              <a:t>int</a:t>
            </a:r>
            <a:r>
              <a:rPr lang="en-US" dirty="0">
                <a:solidFill>
                  <a:schemeClr val="tx2"/>
                </a:solidFill>
                <a:latin typeface="Tahoma" pitchFamily="34" charset="0"/>
              </a:rPr>
              <a:t> b, </a:t>
            </a:r>
            <a:r>
              <a:rPr lang="en-US" dirty="0" err="1">
                <a:solidFill>
                  <a:schemeClr val="tx2"/>
                </a:solidFill>
                <a:latin typeface="Tahoma" pitchFamily="34" charset="0"/>
              </a:rPr>
              <a:t>int</a:t>
            </a:r>
            <a:r>
              <a:rPr lang="en-US" dirty="0">
                <a:solidFill>
                  <a:schemeClr val="tx2"/>
                </a:solidFill>
                <a:latin typeface="Tahoma" pitchFamily="34" charset="0"/>
              </a:rPr>
              <a:t> c, </a:t>
            </a:r>
            <a:r>
              <a:rPr lang="en-US" dirty="0" err="1">
                <a:solidFill>
                  <a:schemeClr val="tx2"/>
                </a:solidFill>
                <a:latin typeface="Tahoma" pitchFamily="34" charset="0"/>
              </a:rPr>
              <a:t>int</a:t>
            </a:r>
            <a:r>
              <a:rPr lang="en-US" dirty="0">
                <a:solidFill>
                  <a:schemeClr val="tx2"/>
                </a:solidFill>
                <a:latin typeface="Tahoma" pitchFamily="34" charset="0"/>
              </a:rPr>
              <a:t> d, </a:t>
            </a:r>
            <a:r>
              <a:rPr lang="en-US" dirty="0" err="1">
                <a:solidFill>
                  <a:schemeClr val="tx2"/>
                </a:solidFill>
                <a:latin typeface="Tahoma" pitchFamily="34" charset="0"/>
              </a:rPr>
              <a:t>int</a:t>
            </a:r>
            <a:r>
              <a:rPr lang="en-US" dirty="0">
                <a:solidFill>
                  <a:schemeClr val="tx2"/>
                </a:solidFill>
                <a:latin typeface="Tahoma" pitchFamily="34" charset="0"/>
              </a:rPr>
              <a:t> e, </a:t>
            </a:r>
            <a:r>
              <a:rPr lang="en-US" dirty="0" err="1">
                <a:solidFill>
                  <a:schemeClr val="tx2"/>
                </a:solidFill>
                <a:latin typeface="Tahoma" pitchFamily="34" charset="0"/>
              </a:rPr>
              <a:t>int</a:t>
            </a:r>
            <a:r>
              <a:rPr lang="en-US" dirty="0">
                <a:solidFill>
                  <a:schemeClr val="tx2"/>
                </a:solidFill>
                <a:latin typeface="Tahoma" pitchFamily="34" charset="0"/>
              </a:rPr>
              <a:t> f) {</a:t>
            </a:r>
          </a:p>
          <a:p>
            <a:r>
              <a:rPr lang="en-US" dirty="0">
                <a:solidFill>
                  <a:schemeClr val="tx2"/>
                </a:solidFill>
                <a:latin typeface="Tahoma" pitchFamily="34" charset="0"/>
              </a:rPr>
              <a:t>    </a:t>
            </a:r>
            <a:r>
              <a:rPr lang="en-US" dirty="0" err="1">
                <a:solidFill>
                  <a:schemeClr val="tx2"/>
                </a:solidFill>
                <a:latin typeface="Tahoma" pitchFamily="34" charset="0"/>
              </a:rPr>
              <a:t>int</a:t>
            </a:r>
            <a:r>
              <a:rPr lang="en-US" dirty="0">
                <a:solidFill>
                  <a:schemeClr val="tx2"/>
                </a:solidFill>
                <a:latin typeface="Tahoma" pitchFamily="34" charset="0"/>
              </a:rPr>
              <a:t> x;</a:t>
            </a:r>
          </a:p>
          <a:p>
            <a:r>
              <a:rPr lang="en-US" dirty="0">
                <a:solidFill>
                  <a:schemeClr val="tx2"/>
                </a:solidFill>
                <a:latin typeface="Tahoma" pitchFamily="34" charset="0"/>
              </a:rPr>
              <a:t>    orange(10,11,12,13,14);</a:t>
            </a:r>
          </a:p>
          <a:p>
            <a:r>
              <a:rPr lang="en-US" dirty="0" smtClean="0">
                <a:solidFill>
                  <a:schemeClr val="tx2"/>
                </a:solidFill>
                <a:latin typeface="Tahoma" pitchFamily="34" charset="0"/>
              </a:rPr>
              <a:t>}</a:t>
            </a:r>
          </a:p>
          <a:p>
            <a:r>
              <a:rPr lang="en-US" dirty="0">
                <a:solidFill>
                  <a:schemeClr val="tx2"/>
                </a:solidFill>
                <a:latin typeface="Tahoma" pitchFamily="34" charset="0"/>
              </a:rPr>
              <a:t>orange(</a:t>
            </a:r>
            <a:r>
              <a:rPr lang="en-US" dirty="0" err="1">
                <a:solidFill>
                  <a:schemeClr val="tx2"/>
                </a:solidFill>
                <a:latin typeface="Tahoma" pitchFamily="34" charset="0"/>
              </a:rPr>
              <a:t>int</a:t>
            </a:r>
            <a:r>
              <a:rPr lang="en-US" dirty="0">
                <a:solidFill>
                  <a:schemeClr val="tx2"/>
                </a:solidFill>
                <a:latin typeface="Tahoma" pitchFamily="34" charset="0"/>
              </a:rPr>
              <a:t> a, </a:t>
            </a:r>
            <a:r>
              <a:rPr lang="en-US" dirty="0" err="1">
                <a:solidFill>
                  <a:schemeClr val="tx2"/>
                </a:solidFill>
                <a:latin typeface="Tahoma" pitchFamily="34" charset="0"/>
              </a:rPr>
              <a:t>int</a:t>
            </a:r>
            <a:r>
              <a:rPr lang="en-US" dirty="0">
                <a:solidFill>
                  <a:schemeClr val="tx2"/>
                </a:solidFill>
                <a:latin typeface="Tahoma" pitchFamily="34" charset="0"/>
              </a:rPr>
              <a:t> b, </a:t>
            </a:r>
            <a:r>
              <a:rPr lang="en-US" dirty="0" err="1">
                <a:solidFill>
                  <a:schemeClr val="tx2"/>
                </a:solidFill>
                <a:latin typeface="Tahoma" pitchFamily="34" charset="0"/>
              </a:rPr>
              <a:t>int</a:t>
            </a:r>
            <a:r>
              <a:rPr lang="en-US" dirty="0">
                <a:solidFill>
                  <a:schemeClr val="tx2"/>
                </a:solidFill>
                <a:latin typeface="Tahoma" pitchFamily="34" charset="0"/>
              </a:rPr>
              <a:t> c, </a:t>
            </a:r>
            <a:r>
              <a:rPr lang="en-US" dirty="0" err="1">
                <a:solidFill>
                  <a:schemeClr val="tx2"/>
                </a:solidFill>
                <a:latin typeface="Tahoma" pitchFamily="34" charset="0"/>
              </a:rPr>
              <a:t>int</a:t>
            </a:r>
            <a:r>
              <a:rPr lang="en-US" dirty="0">
                <a:solidFill>
                  <a:schemeClr val="tx2"/>
                </a:solidFill>
                <a:latin typeface="Tahoma" pitchFamily="34" charset="0"/>
              </a:rPr>
              <a:t>, d, </a:t>
            </a:r>
            <a:r>
              <a:rPr lang="en-US" dirty="0" err="1">
                <a:solidFill>
                  <a:schemeClr val="tx2"/>
                </a:solidFill>
                <a:latin typeface="Tahoma" pitchFamily="34" charset="0"/>
              </a:rPr>
              <a:t>int</a:t>
            </a:r>
            <a:r>
              <a:rPr lang="en-US" dirty="0">
                <a:solidFill>
                  <a:schemeClr val="tx2"/>
                </a:solidFill>
                <a:latin typeface="Tahoma" pitchFamily="34" charset="0"/>
              </a:rPr>
              <a:t> e) {</a:t>
            </a:r>
          </a:p>
          <a:p>
            <a:r>
              <a:rPr lang="en-US" dirty="0">
                <a:solidFill>
                  <a:schemeClr val="tx2"/>
                </a:solidFill>
                <a:latin typeface="Tahoma" pitchFamily="34" charset="0"/>
              </a:rPr>
              <a:t>	char </a:t>
            </a:r>
            <a:r>
              <a:rPr lang="en-US" dirty="0" err="1">
                <a:solidFill>
                  <a:schemeClr val="tx2"/>
                </a:solidFill>
                <a:latin typeface="Tahoma" pitchFamily="34" charset="0"/>
              </a:rPr>
              <a:t>buf</a:t>
            </a:r>
            <a:r>
              <a:rPr lang="en-US" dirty="0">
                <a:solidFill>
                  <a:schemeClr val="tx2"/>
                </a:solidFill>
                <a:latin typeface="Tahoma" pitchFamily="34" charset="0"/>
              </a:rPr>
              <a:t>[100];</a:t>
            </a:r>
          </a:p>
          <a:p>
            <a:r>
              <a:rPr lang="en-US" dirty="0">
                <a:solidFill>
                  <a:schemeClr val="tx2"/>
                </a:solidFill>
                <a:latin typeface="Tahoma" pitchFamily="34" charset="0"/>
              </a:rPr>
              <a:t>	</a:t>
            </a:r>
            <a:r>
              <a:rPr lang="en-US" dirty="0">
                <a:solidFill>
                  <a:schemeClr val="accent6"/>
                </a:solidFill>
                <a:latin typeface="Tahoma" pitchFamily="34" charset="0"/>
              </a:rPr>
              <a:t>gets(</a:t>
            </a:r>
            <a:r>
              <a:rPr lang="en-US" dirty="0" err="1">
                <a:solidFill>
                  <a:schemeClr val="accent6"/>
                </a:solidFill>
                <a:latin typeface="Tahoma" pitchFamily="34" charset="0"/>
              </a:rPr>
              <a:t>buf</a:t>
            </a:r>
            <a:r>
              <a:rPr lang="en-US" dirty="0">
                <a:solidFill>
                  <a:schemeClr val="accent6"/>
                </a:solidFill>
                <a:latin typeface="Tahoma" pitchFamily="34" charset="0"/>
              </a:rPr>
              <a:t>);      // no bounds check!</a:t>
            </a:r>
          </a:p>
          <a:p>
            <a:r>
              <a:rPr lang="en-US" dirty="0" smtClean="0">
                <a:solidFill>
                  <a:schemeClr val="tx2"/>
                </a:solidFill>
                <a:latin typeface="Tahoma" pitchFamily="34" charset="0"/>
              </a:rPr>
              <a:t>}</a:t>
            </a:r>
            <a:endParaRPr lang="en-US" dirty="0">
              <a:solidFill>
                <a:schemeClr val="tx2"/>
              </a:solidFill>
              <a:latin typeface="Tahoma" pitchFamily="34" charset="0"/>
            </a:endParaRPr>
          </a:p>
        </p:txBody>
      </p:sp>
      <p:sp>
        <p:nvSpPr>
          <p:cNvPr id="8" name="Rectangle 8"/>
          <p:cNvSpPr>
            <a:spLocks noChangeArrowheads="1"/>
          </p:cNvSpPr>
          <p:nvPr/>
        </p:nvSpPr>
        <p:spPr bwMode="auto">
          <a:xfrm>
            <a:off x="834887" y="1676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9" name="Rectangle 10"/>
          <p:cNvSpPr>
            <a:spLocks noChangeArrowheads="1"/>
          </p:cNvSpPr>
          <p:nvPr/>
        </p:nvSpPr>
        <p:spPr bwMode="auto">
          <a:xfrm>
            <a:off x="834887" y="2057400"/>
            <a:ext cx="2057400" cy="415822"/>
          </a:xfrm>
          <a:prstGeom prst="rect">
            <a:avLst/>
          </a:prstGeom>
          <a:noFill/>
          <a:ln w="9525">
            <a:solidFill>
              <a:schemeClr val="accent1"/>
            </a:solidFill>
            <a:miter lim="800000"/>
            <a:headEnd/>
            <a:tailEnd/>
          </a:ln>
          <a:effectLst/>
          <a:extLst/>
        </p:spPr>
        <p:txBody>
          <a:bodyPr wrap="none" anchor="ctr"/>
          <a:lstStyle/>
          <a:p>
            <a:pPr algn="ctr"/>
            <a:r>
              <a:rPr lang="en-US" sz="2200" dirty="0" err="1">
                <a:solidFill>
                  <a:schemeClr val="tx2"/>
                </a:solidFill>
                <a:latin typeface="Source Sans Pro" panose="020B0503030403020204"/>
              </a:rPr>
              <a:t>args</a:t>
            </a:r>
            <a:r>
              <a:rPr lang="en-US" sz="2200" dirty="0">
                <a:solidFill>
                  <a:schemeClr val="tx2"/>
                </a:solidFill>
                <a:latin typeface="Source Sans Pro" panose="020B0503030403020204"/>
              </a:rPr>
              <a:t> for pink</a:t>
            </a:r>
          </a:p>
        </p:txBody>
      </p:sp>
      <p:sp>
        <p:nvSpPr>
          <p:cNvPr id="10" name="Rectangle 13"/>
          <p:cNvSpPr>
            <a:spLocks noChangeArrowheads="1"/>
          </p:cNvSpPr>
          <p:nvPr/>
        </p:nvSpPr>
        <p:spPr bwMode="auto">
          <a:xfrm>
            <a:off x="834887" y="1295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aved fp</a:t>
            </a:r>
            <a:endParaRPr lang="en-US" sz="2200" dirty="0">
              <a:solidFill>
                <a:schemeClr val="tx2"/>
              </a:solidFill>
              <a:latin typeface="Source Sans Pro" panose="020B0503030403020204"/>
            </a:endParaRPr>
          </a:p>
        </p:txBody>
      </p:sp>
      <p:sp>
        <p:nvSpPr>
          <p:cNvPr id="11" name="Rectangle 13"/>
          <p:cNvSpPr>
            <a:spLocks noChangeArrowheads="1"/>
          </p:cNvSpPr>
          <p:nvPr/>
        </p:nvSpPr>
        <p:spPr bwMode="auto">
          <a:xfrm>
            <a:off x="834887" y="914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3" name="Rectangle 14"/>
          <p:cNvSpPr>
            <a:spLocks noChangeArrowheads="1"/>
          </p:cNvSpPr>
          <p:nvPr/>
        </p:nvSpPr>
        <p:spPr bwMode="auto">
          <a:xfrm>
            <a:off x="838200" y="912239"/>
            <a:ext cx="2057400" cy="1145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16" name="Rectangle 2"/>
          <p:cNvSpPr>
            <a:spLocks noGrp="1" noChangeArrowheads="1"/>
          </p:cNvSpPr>
          <p:nvPr>
            <p:ph type="title"/>
          </p:nvPr>
        </p:nvSpPr>
        <p:spPr>
          <a:xfrm>
            <a:off x="228600" y="152400"/>
            <a:ext cx="8686800" cy="533400"/>
          </a:xfrm>
        </p:spPr>
        <p:txBody>
          <a:bodyPr>
            <a:normAutofit fontScale="90000"/>
          </a:bodyPr>
          <a:lstStyle/>
          <a:p>
            <a:r>
              <a:rPr lang="en-US" dirty="0"/>
              <a:t>Frame Layout on Stack</a:t>
            </a:r>
          </a:p>
        </p:txBody>
      </p:sp>
      <p:sp>
        <p:nvSpPr>
          <p:cNvPr id="17"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pink’s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8"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a:solidFill>
                  <a:schemeClr val="tx2"/>
                </a:solidFill>
                <a:latin typeface="Source Sans Pro" panose="020B0503030403020204"/>
              </a:rPr>
              <a:t>fp</a:t>
            </a:r>
          </a:p>
        </p:txBody>
      </p:sp>
      <p:sp>
        <p:nvSpPr>
          <p:cNvPr id="19"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20" name="TextBox 19"/>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latin typeface="Source Sans Pro" panose="020B0503030403020204"/>
              </a:rPr>
              <a:t>pink’s stack frame</a:t>
            </a:r>
            <a:endParaRPr lang="en-US" sz="2200" i="1" dirty="0">
              <a:solidFill>
                <a:srgbClr val="FF2F92"/>
              </a:solidFill>
              <a:latin typeface="Source Sans Pro" panose="020B0503030403020204"/>
            </a:endParaRPr>
          </a:p>
        </p:txBody>
      </p:sp>
      <p:sp>
        <p:nvSpPr>
          <p:cNvPr id="22"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x</a:t>
            </a:r>
            <a:endParaRPr lang="en-US" sz="2200" dirty="0">
              <a:solidFill>
                <a:schemeClr val="tx2"/>
              </a:solidFill>
              <a:latin typeface="Source Sans Pro" panose="020B0503030403020204"/>
            </a:endParaRPr>
          </a:p>
        </p:txBody>
      </p:sp>
      <p:sp>
        <p:nvSpPr>
          <p:cNvPr id="23" name="Rectangle 14"/>
          <p:cNvSpPr>
            <a:spLocks noChangeArrowheads="1"/>
          </p:cNvSpPr>
          <p:nvPr/>
        </p:nvSpPr>
        <p:spPr bwMode="auto">
          <a:xfrm>
            <a:off x="836847" y="4003778"/>
            <a:ext cx="2057400" cy="457200"/>
          </a:xfrm>
          <a:prstGeom prst="rect">
            <a:avLst/>
          </a:prstGeom>
          <a:noFill/>
          <a:ln w="9525">
            <a:solidFill>
              <a:schemeClr val="accent6"/>
            </a:solidFill>
            <a:miter lim="800000"/>
            <a:headEnd/>
            <a:tailEnd/>
          </a:ln>
          <a:effectLst/>
          <a:extLst/>
        </p:spPr>
        <p:txBody>
          <a:bodyPr wrap="none" anchor="ctr"/>
          <a:lstStyle/>
          <a:p>
            <a:pPr algn="ctr"/>
            <a:r>
              <a:rPr lang="en-US" sz="2200" dirty="0" err="1" smtClean="0">
                <a:solidFill>
                  <a:schemeClr val="tx2"/>
                </a:solidFill>
                <a:latin typeface="Source Sans Pro" panose="020B0503030403020204"/>
              </a:rPr>
              <a:t>args</a:t>
            </a:r>
            <a:r>
              <a:rPr lang="en-US" sz="2200" dirty="0" smtClean="0">
                <a:solidFill>
                  <a:schemeClr val="tx2"/>
                </a:solidFill>
                <a:latin typeface="Source Sans Pro" panose="020B0503030403020204"/>
              </a:rPr>
              <a:t> for orange</a:t>
            </a:r>
            <a:endParaRPr lang="en-US" sz="2200" dirty="0">
              <a:solidFill>
                <a:schemeClr val="tx2"/>
              </a:solidFill>
              <a:latin typeface="Source Sans Pro" panose="020B0503030403020204"/>
            </a:endParaRPr>
          </a:p>
        </p:txBody>
      </p:sp>
      <p:sp>
        <p:nvSpPr>
          <p:cNvPr id="25" name="TextBox 24"/>
          <p:cNvSpPr txBox="1"/>
          <p:nvPr/>
        </p:nvSpPr>
        <p:spPr>
          <a:xfrm>
            <a:off x="3048000" y="5561023"/>
            <a:ext cx="5471370" cy="830997"/>
          </a:xfrm>
          <a:prstGeom prst="rect">
            <a:avLst/>
          </a:prstGeom>
          <a:noFill/>
        </p:spPr>
        <p:txBody>
          <a:bodyPr wrap="none" rtlCol="0">
            <a:spAutoFit/>
          </a:bodyPr>
          <a:lstStyle/>
          <a:p>
            <a:r>
              <a:rPr lang="en-US" dirty="0" smtClean="0">
                <a:solidFill>
                  <a:schemeClr val="accent1"/>
                </a:solidFill>
                <a:latin typeface="Source Sans Pro" panose="020B0503030403020204"/>
              </a:rPr>
              <a:t>What happens if  more than 100 bytes </a:t>
            </a:r>
          </a:p>
          <a:p>
            <a:r>
              <a:rPr lang="en-US" dirty="0" smtClean="0">
                <a:solidFill>
                  <a:schemeClr val="accent1"/>
                </a:solidFill>
                <a:latin typeface="Source Sans Pro" panose="020B0503030403020204"/>
              </a:rPr>
              <a:t>is written to </a:t>
            </a:r>
            <a:r>
              <a:rPr lang="en-US" dirty="0" err="1" smtClean="0">
                <a:solidFill>
                  <a:schemeClr val="accent1"/>
                </a:solidFill>
                <a:latin typeface="Source Sans Pro" panose="020B0503030403020204"/>
              </a:rPr>
              <a:t>buf</a:t>
            </a:r>
            <a:r>
              <a:rPr lang="en-US" dirty="0" smtClean="0">
                <a:solidFill>
                  <a:schemeClr val="accent1"/>
                </a:solidFill>
                <a:latin typeface="Source Sans Pro" panose="020B0503030403020204"/>
              </a:rPr>
              <a:t>?</a:t>
            </a:r>
            <a:endParaRPr lang="en-US" dirty="0">
              <a:solidFill>
                <a:schemeClr val="accent1"/>
              </a:solidFill>
              <a:latin typeface="Source Sans Pro" panose="020B0503030403020204"/>
            </a:endParaRPr>
          </a:p>
        </p:txBody>
      </p:sp>
      <p:sp>
        <p:nvSpPr>
          <p:cNvPr id="33" name="Text Box 6"/>
          <p:cNvSpPr txBox="1">
            <a:spLocks noChangeArrowheads="1"/>
          </p:cNvSpPr>
          <p:nvPr/>
        </p:nvSpPr>
        <p:spPr bwMode="auto">
          <a:xfrm>
            <a:off x="186195" y="3987476"/>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Source Sans Pro" panose="020B0503030403020204"/>
              </a:rPr>
              <a:t>f</a:t>
            </a:r>
            <a:r>
              <a:rPr lang="en-US" sz="2000" dirty="0" smtClean="0">
                <a:solidFill>
                  <a:schemeClr val="tx2"/>
                </a:solidFill>
                <a:latin typeface="Source Sans Pro" panose="020B0503030403020204"/>
              </a:rPr>
              <a:t>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34" name="Text Box 6"/>
          <p:cNvSpPr txBox="1">
            <a:spLocks noChangeArrowheads="1"/>
          </p:cNvSpPr>
          <p:nvPr/>
        </p:nvSpPr>
        <p:spPr bwMode="auto">
          <a:xfrm>
            <a:off x="186195" y="56196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tx2"/>
                </a:solidFill>
                <a:latin typeface="Source Sans Pro" panose="020B0503030403020204"/>
              </a:rPr>
              <a:t>sp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35" name="Rectangle 11"/>
          <p:cNvSpPr>
            <a:spLocks noChangeArrowheads="1"/>
          </p:cNvSpPr>
          <p:nvPr/>
        </p:nvSpPr>
        <p:spPr bwMode="auto">
          <a:xfrm>
            <a:off x="837028" y="4453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o</a:t>
            </a:r>
            <a:r>
              <a:rPr lang="en-US" sz="2200" dirty="0" smtClean="0">
                <a:solidFill>
                  <a:schemeClr val="tx2"/>
                </a:solidFill>
                <a:latin typeface="Source Sans Pro" panose="020B0503030403020204"/>
              </a:rPr>
              <a:t>range’s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36" name="Rectangle 12"/>
          <p:cNvSpPr>
            <a:spLocks noChangeArrowheads="1"/>
          </p:cNvSpPr>
          <p:nvPr/>
        </p:nvSpPr>
        <p:spPr bwMode="auto">
          <a:xfrm>
            <a:off x="837028" y="4834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p</a:t>
            </a:r>
            <a:r>
              <a:rPr lang="en-US" sz="2200" dirty="0" smtClean="0">
                <a:solidFill>
                  <a:schemeClr val="tx2"/>
                </a:solidFill>
                <a:latin typeface="Source Sans Pro" panose="020B0503030403020204"/>
              </a:rPr>
              <a:t>ink’s fp</a:t>
            </a:r>
            <a:endParaRPr lang="en-US" sz="2200" dirty="0">
              <a:solidFill>
                <a:schemeClr val="tx2"/>
              </a:solidFill>
              <a:latin typeface="Source Sans Pro" panose="020B0503030403020204"/>
            </a:endParaRPr>
          </a:p>
        </p:txBody>
      </p:sp>
      <p:sp>
        <p:nvSpPr>
          <p:cNvPr id="37" name="Rectangle 14"/>
          <p:cNvSpPr>
            <a:spLocks noChangeArrowheads="1"/>
          </p:cNvSpPr>
          <p:nvPr/>
        </p:nvSpPr>
        <p:spPr bwMode="auto">
          <a:xfrm>
            <a:off x="837028" y="5215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38" name="TextBox 37"/>
          <p:cNvSpPr txBox="1"/>
          <p:nvPr/>
        </p:nvSpPr>
        <p:spPr>
          <a:xfrm>
            <a:off x="-80842" y="4685057"/>
            <a:ext cx="992921" cy="1015663"/>
          </a:xfrm>
          <a:prstGeom prst="rect">
            <a:avLst/>
          </a:prstGeom>
          <a:noFill/>
        </p:spPr>
        <p:txBody>
          <a:bodyPr wrap="square" rtlCol="0">
            <a:spAutoFit/>
          </a:bodyPr>
          <a:lstStyle/>
          <a:p>
            <a:pPr algn="ctr"/>
            <a:r>
              <a:rPr lang="en-US" sz="2000" i="1" dirty="0" smtClean="0">
                <a:solidFill>
                  <a:schemeClr val="accent6"/>
                </a:solidFill>
                <a:latin typeface="Source Sans Pro" panose="020B0503030403020204"/>
                <a:ea typeface="Arial Narrow" charset="0"/>
                <a:cs typeface="Arial Narrow" charset="0"/>
              </a:rPr>
              <a:t>orange</a:t>
            </a:r>
          </a:p>
          <a:p>
            <a:pPr algn="ctr"/>
            <a:r>
              <a:rPr lang="en-US" sz="2000" i="1" dirty="0" smtClean="0">
                <a:solidFill>
                  <a:schemeClr val="accent6"/>
                </a:solidFill>
                <a:latin typeface="Source Sans Pro" panose="020B0503030403020204"/>
              </a:rPr>
              <a:t>stack frame</a:t>
            </a:r>
            <a:endParaRPr lang="en-US" sz="2000" i="1" dirty="0">
              <a:solidFill>
                <a:schemeClr val="accent6"/>
              </a:solidFill>
              <a:latin typeface="Source Sans Pro" panose="020B0503030403020204"/>
            </a:endParaRPr>
          </a:p>
        </p:txBody>
      </p:sp>
      <p:sp>
        <p:nvSpPr>
          <p:cNvPr id="39" name="Rectangle 14"/>
          <p:cNvSpPr>
            <a:spLocks noChangeArrowheads="1"/>
          </p:cNvSpPr>
          <p:nvPr/>
        </p:nvSpPr>
        <p:spPr bwMode="auto">
          <a:xfrm>
            <a:off x="837028" y="5596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err="1">
                <a:solidFill>
                  <a:schemeClr val="accent6"/>
                </a:solidFill>
                <a:latin typeface="Source Sans Pro" panose="020B0503030403020204"/>
              </a:rPr>
              <a:t>b</a:t>
            </a:r>
            <a:r>
              <a:rPr lang="en-US" sz="2400" dirty="0" err="1" smtClean="0">
                <a:solidFill>
                  <a:schemeClr val="accent6"/>
                </a:solidFill>
                <a:latin typeface="Source Sans Pro" panose="020B0503030403020204"/>
              </a:rPr>
              <a:t>uf</a:t>
            </a:r>
            <a:r>
              <a:rPr lang="en-US" sz="2400" dirty="0" smtClean="0">
                <a:solidFill>
                  <a:schemeClr val="accent6"/>
                </a:solidFill>
                <a:latin typeface="Source Sans Pro" panose="020B0503030403020204"/>
              </a:rPr>
              <a:t>[100]</a:t>
            </a:r>
            <a:endParaRPr lang="en-US" sz="2400" dirty="0">
              <a:solidFill>
                <a:schemeClr val="accent6"/>
              </a:solidFill>
              <a:latin typeface="Source Sans Pro" panose="020B0503030403020204"/>
            </a:endParaRPr>
          </a:p>
        </p:txBody>
      </p:sp>
      <p:sp>
        <p:nvSpPr>
          <p:cNvPr id="28" name="Rectangle 14"/>
          <p:cNvSpPr>
            <a:spLocks noChangeArrowheads="1"/>
          </p:cNvSpPr>
          <p:nvPr/>
        </p:nvSpPr>
        <p:spPr bwMode="auto">
          <a:xfrm>
            <a:off x="842682" y="2062489"/>
            <a:ext cx="2057400" cy="1941289"/>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27" name="Rectangle 14"/>
          <p:cNvSpPr>
            <a:spLocks noChangeArrowheads="1"/>
          </p:cNvSpPr>
          <p:nvPr/>
        </p:nvSpPr>
        <p:spPr bwMode="auto">
          <a:xfrm>
            <a:off x="831374" y="4002341"/>
            <a:ext cx="2057400" cy="1995850"/>
          </a:xfrm>
          <a:prstGeom prst="rect">
            <a:avLst/>
          </a:prstGeom>
          <a:noFill/>
          <a:ln w="38100">
            <a:solidFill>
              <a:schemeClr val="accent6"/>
            </a:solidFill>
            <a:miter lim="800000"/>
            <a:headEnd/>
            <a:tailEnd/>
          </a:ln>
          <a:effectLst/>
          <a:extLst/>
        </p:spPr>
        <p:txBody>
          <a:bodyPr wrap="none" anchor="ctr"/>
          <a:lstStyle/>
          <a:p>
            <a:pPr algn="ctr"/>
            <a:endParaRPr lang="en-US" sz="1600" dirty="0">
              <a:solidFill>
                <a:schemeClr val="bg1"/>
              </a:solidFill>
            </a:endParaRPr>
          </a:p>
        </p:txBody>
      </p:sp>
      <p:sp>
        <p:nvSpPr>
          <p:cNvPr id="29" name="TextBox 28"/>
          <p:cNvSpPr txBox="1"/>
          <p:nvPr/>
        </p:nvSpPr>
        <p:spPr>
          <a:xfrm>
            <a:off x="0" y="1083637"/>
            <a:ext cx="916721" cy="1015663"/>
          </a:xfrm>
          <a:prstGeom prst="rect">
            <a:avLst/>
          </a:prstGeom>
          <a:noFill/>
        </p:spPr>
        <p:txBody>
          <a:bodyPr wrap="square" rtlCol="0">
            <a:spAutoFit/>
          </a:bodyPr>
          <a:lstStyle/>
          <a:p>
            <a:pPr algn="ctr"/>
            <a:r>
              <a:rPr lang="en-US" sz="2000" b="1" i="1" dirty="0" smtClean="0">
                <a:solidFill>
                  <a:schemeClr val="accent5"/>
                </a:solidFill>
              </a:rPr>
              <a:t>blue’s stack frame</a:t>
            </a:r>
            <a:endParaRPr lang="en-US" sz="2000" b="1" i="1" dirty="0">
              <a:solidFill>
                <a:schemeClr val="accent5"/>
              </a:solidFill>
            </a:endParaRPr>
          </a:p>
        </p:txBody>
      </p:sp>
    </p:spTree>
    <p:extLst>
      <p:ext uri="{BB962C8B-B14F-4D97-AF65-F5344CB8AC3E}">
        <p14:creationId xmlns:p14="http://schemas.microsoft.com/office/powerpoint/2010/main" val="40482183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83</a:t>
            </a:fld>
            <a:endParaRPr lang="en-US"/>
          </a:p>
        </p:txBody>
      </p:sp>
      <p:cxnSp>
        <p:nvCxnSpPr>
          <p:cNvPr id="5" name="Straight Connector 4"/>
          <p:cNvCxnSpPr/>
          <p:nvPr>
            <p:custDataLst>
              <p:tags r:id="rId1"/>
            </p:custDataLst>
          </p:nvPr>
        </p:nvCxnSpPr>
        <p:spPr>
          <a:xfrm>
            <a:off x="2894608" y="605135"/>
            <a:ext cx="0" cy="59099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2"/>
            </p:custDataLst>
          </p:nvPr>
        </p:nvCxnSpPr>
        <p:spPr>
          <a:xfrm flipH="1">
            <a:off x="831878" y="609600"/>
            <a:ext cx="4002" cy="59055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Box 14"/>
          <p:cNvSpPr txBox="1">
            <a:spLocks noChangeArrowheads="1"/>
          </p:cNvSpPr>
          <p:nvPr/>
        </p:nvSpPr>
        <p:spPr bwMode="auto">
          <a:xfrm>
            <a:off x="3048000" y="914400"/>
            <a:ext cx="59436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tx2"/>
                </a:solidFill>
                <a:latin typeface="Tahoma" pitchFamily="34" charset="0"/>
              </a:rPr>
              <a:t>blue() {</a:t>
            </a:r>
          </a:p>
          <a:p>
            <a:r>
              <a:rPr lang="en-US" sz="2400" dirty="0">
                <a:solidFill>
                  <a:schemeClr val="tx2"/>
                </a:solidFill>
                <a:latin typeface="Tahoma" pitchFamily="34" charset="0"/>
              </a:rPr>
              <a:t>   pink(0,1,2,3,4,5);</a:t>
            </a:r>
          </a:p>
          <a:p>
            <a:r>
              <a:rPr lang="en-US" sz="2400" dirty="0" smtClean="0">
                <a:solidFill>
                  <a:schemeClr val="tx2"/>
                </a:solidFill>
                <a:latin typeface="Tahoma" pitchFamily="34" charset="0"/>
              </a:rPr>
              <a:t>}</a:t>
            </a:r>
          </a:p>
          <a:p>
            <a:r>
              <a:rPr lang="en-US" dirty="0">
                <a:solidFill>
                  <a:schemeClr val="tx2"/>
                </a:solidFill>
                <a:latin typeface="Tahoma" pitchFamily="34" charset="0"/>
              </a:rPr>
              <a:t>pink(</a:t>
            </a:r>
            <a:r>
              <a:rPr lang="en-US" dirty="0" err="1">
                <a:solidFill>
                  <a:schemeClr val="tx2"/>
                </a:solidFill>
                <a:latin typeface="Tahoma" pitchFamily="34" charset="0"/>
              </a:rPr>
              <a:t>int</a:t>
            </a:r>
            <a:r>
              <a:rPr lang="en-US" dirty="0">
                <a:solidFill>
                  <a:schemeClr val="tx2"/>
                </a:solidFill>
                <a:latin typeface="Tahoma" pitchFamily="34" charset="0"/>
              </a:rPr>
              <a:t> a, </a:t>
            </a:r>
            <a:r>
              <a:rPr lang="en-US" dirty="0" err="1">
                <a:solidFill>
                  <a:schemeClr val="tx2"/>
                </a:solidFill>
                <a:latin typeface="Tahoma" pitchFamily="34" charset="0"/>
              </a:rPr>
              <a:t>int</a:t>
            </a:r>
            <a:r>
              <a:rPr lang="en-US" dirty="0">
                <a:solidFill>
                  <a:schemeClr val="tx2"/>
                </a:solidFill>
                <a:latin typeface="Tahoma" pitchFamily="34" charset="0"/>
              </a:rPr>
              <a:t> b, </a:t>
            </a:r>
            <a:r>
              <a:rPr lang="en-US" dirty="0" err="1">
                <a:solidFill>
                  <a:schemeClr val="tx2"/>
                </a:solidFill>
                <a:latin typeface="Tahoma" pitchFamily="34" charset="0"/>
              </a:rPr>
              <a:t>int</a:t>
            </a:r>
            <a:r>
              <a:rPr lang="en-US" dirty="0">
                <a:solidFill>
                  <a:schemeClr val="tx2"/>
                </a:solidFill>
                <a:latin typeface="Tahoma" pitchFamily="34" charset="0"/>
              </a:rPr>
              <a:t> c, </a:t>
            </a:r>
            <a:r>
              <a:rPr lang="en-US" dirty="0" err="1">
                <a:solidFill>
                  <a:schemeClr val="tx2"/>
                </a:solidFill>
                <a:latin typeface="Tahoma" pitchFamily="34" charset="0"/>
              </a:rPr>
              <a:t>int</a:t>
            </a:r>
            <a:r>
              <a:rPr lang="en-US" dirty="0">
                <a:solidFill>
                  <a:schemeClr val="tx2"/>
                </a:solidFill>
                <a:latin typeface="Tahoma" pitchFamily="34" charset="0"/>
              </a:rPr>
              <a:t> d, </a:t>
            </a:r>
            <a:r>
              <a:rPr lang="en-US" dirty="0" err="1">
                <a:solidFill>
                  <a:schemeClr val="tx2"/>
                </a:solidFill>
                <a:latin typeface="Tahoma" pitchFamily="34" charset="0"/>
              </a:rPr>
              <a:t>int</a:t>
            </a:r>
            <a:r>
              <a:rPr lang="en-US" dirty="0">
                <a:solidFill>
                  <a:schemeClr val="tx2"/>
                </a:solidFill>
                <a:latin typeface="Tahoma" pitchFamily="34" charset="0"/>
              </a:rPr>
              <a:t> e, </a:t>
            </a:r>
            <a:r>
              <a:rPr lang="en-US" dirty="0" err="1">
                <a:solidFill>
                  <a:schemeClr val="tx2"/>
                </a:solidFill>
                <a:latin typeface="Tahoma" pitchFamily="34" charset="0"/>
              </a:rPr>
              <a:t>int</a:t>
            </a:r>
            <a:r>
              <a:rPr lang="en-US" dirty="0">
                <a:solidFill>
                  <a:schemeClr val="tx2"/>
                </a:solidFill>
                <a:latin typeface="Tahoma" pitchFamily="34" charset="0"/>
              </a:rPr>
              <a:t> f) {</a:t>
            </a:r>
          </a:p>
          <a:p>
            <a:r>
              <a:rPr lang="en-US" dirty="0">
                <a:solidFill>
                  <a:schemeClr val="tx2"/>
                </a:solidFill>
                <a:latin typeface="Tahoma" pitchFamily="34" charset="0"/>
              </a:rPr>
              <a:t>    </a:t>
            </a:r>
            <a:r>
              <a:rPr lang="en-US" dirty="0" err="1">
                <a:solidFill>
                  <a:schemeClr val="tx2"/>
                </a:solidFill>
                <a:latin typeface="Tahoma" pitchFamily="34" charset="0"/>
              </a:rPr>
              <a:t>int</a:t>
            </a:r>
            <a:r>
              <a:rPr lang="en-US" dirty="0">
                <a:solidFill>
                  <a:schemeClr val="tx2"/>
                </a:solidFill>
                <a:latin typeface="Tahoma" pitchFamily="34" charset="0"/>
              </a:rPr>
              <a:t> x;</a:t>
            </a:r>
          </a:p>
          <a:p>
            <a:r>
              <a:rPr lang="en-US" dirty="0">
                <a:solidFill>
                  <a:schemeClr val="tx2"/>
                </a:solidFill>
                <a:latin typeface="Tahoma" pitchFamily="34" charset="0"/>
              </a:rPr>
              <a:t>    orange(10,11,12,13,14);</a:t>
            </a:r>
          </a:p>
          <a:p>
            <a:r>
              <a:rPr lang="en-US" dirty="0" smtClean="0">
                <a:solidFill>
                  <a:schemeClr val="tx2"/>
                </a:solidFill>
                <a:latin typeface="Tahoma" pitchFamily="34" charset="0"/>
              </a:rPr>
              <a:t>}</a:t>
            </a:r>
          </a:p>
          <a:p>
            <a:r>
              <a:rPr lang="en-US" dirty="0">
                <a:solidFill>
                  <a:schemeClr val="tx2"/>
                </a:solidFill>
                <a:latin typeface="Tahoma" pitchFamily="34" charset="0"/>
              </a:rPr>
              <a:t>orange(</a:t>
            </a:r>
            <a:r>
              <a:rPr lang="en-US" dirty="0" err="1">
                <a:solidFill>
                  <a:schemeClr val="tx2"/>
                </a:solidFill>
                <a:latin typeface="Tahoma" pitchFamily="34" charset="0"/>
              </a:rPr>
              <a:t>int</a:t>
            </a:r>
            <a:r>
              <a:rPr lang="en-US" dirty="0">
                <a:solidFill>
                  <a:schemeClr val="tx2"/>
                </a:solidFill>
                <a:latin typeface="Tahoma" pitchFamily="34" charset="0"/>
              </a:rPr>
              <a:t> a, </a:t>
            </a:r>
            <a:r>
              <a:rPr lang="en-US" dirty="0" err="1">
                <a:solidFill>
                  <a:schemeClr val="tx2"/>
                </a:solidFill>
                <a:latin typeface="Tahoma" pitchFamily="34" charset="0"/>
              </a:rPr>
              <a:t>int</a:t>
            </a:r>
            <a:r>
              <a:rPr lang="en-US" dirty="0">
                <a:solidFill>
                  <a:schemeClr val="tx2"/>
                </a:solidFill>
                <a:latin typeface="Tahoma" pitchFamily="34" charset="0"/>
              </a:rPr>
              <a:t> b, </a:t>
            </a:r>
            <a:r>
              <a:rPr lang="en-US" dirty="0" err="1">
                <a:solidFill>
                  <a:schemeClr val="tx2"/>
                </a:solidFill>
                <a:latin typeface="Tahoma" pitchFamily="34" charset="0"/>
              </a:rPr>
              <a:t>int</a:t>
            </a:r>
            <a:r>
              <a:rPr lang="en-US" dirty="0">
                <a:solidFill>
                  <a:schemeClr val="tx2"/>
                </a:solidFill>
                <a:latin typeface="Tahoma" pitchFamily="34" charset="0"/>
              </a:rPr>
              <a:t> c, </a:t>
            </a:r>
            <a:r>
              <a:rPr lang="en-US" dirty="0" err="1">
                <a:solidFill>
                  <a:schemeClr val="tx2"/>
                </a:solidFill>
                <a:latin typeface="Tahoma" pitchFamily="34" charset="0"/>
              </a:rPr>
              <a:t>int</a:t>
            </a:r>
            <a:r>
              <a:rPr lang="en-US" dirty="0">
                <a:solidFill>
                  <a:schemeClr val="tx2"/>
                </a:solidFill>
                <a:latin typeface="Tahoma" pitchFamily="34" charset="0"/>
              </a:rPr>
              <a:t>, d, </a:t>
            </a:r>
            <a:r>
              <a:rPr lang="en-US" dirty="0" err="1">
                <a:solidFill>
                  <a:schemeClr val="tx2"/>
                </a:solidFill>
                <a:latin typeface="Tahoma" pitchFamily="34" charset="0"/>
              </a:rPr>
              <a:t>int</a:t>
            </a:r>
            <a:r>
              <a:rPr lang="en-US" dirty="0">
                <a:solidFill>
                  <a:schemeClr val="tx2"/>
                </a:solidFill>
                <a:latin typeface="Tahoma" pitchFamily="34" charset="0"/>
              </a:rPr>
              <a:t> e) {</a:t>
            </a:r>
          </a:p>
          <a:p>
            <a:r>
              <a:rPr lang="en-US" dirty="0">
                <a:solidFill>
                  <a:schemeClr val="tx2"/>
                </a:solidFill>
                <a:latin typeface="Tahoma" pitchFamily="34" charset="0"/>
              </a:rPr>
              <a:t>	char </a:t>
            </a:r>
            <a:r>
              <a:rPr lang="en-US" dirty="0" err="1">
                <a:solidFill>
                  <a:schemeClr val="tx2"/>
                </a:solidFill>
                <a:latin typeface="Tahoma" pitchFamily="34" charset="0"/>
              </a:rPr>
              <a:t>buf</a:t>
            </a:r>
            <a:r>
              <a:rPr lang="en-US" dirty="0">
                <a:solidFill>
                  <a:schemeClr val="tx2"/>
                </a:solidFill>
                <a:latin typeface="Tahoma" pitchFamily="34" charset="0"/>
              </a:rPr>
              <a:t>[100];</a:t>
            </a:r>
          </a:p>
          <a:p>
            <a:r>
              <a:rPr lang="en-US" dirty="0">
                <a:solidFill>
                  <a:schemeClr val="tx2"/>
                </a:solidFill>
                <a:latin typeface="Tahoma" pitchFamily="34" charset="0"/>
              </a:rPr>
              <a:t>	</a:t>
            </a:r>
            <a:r>
              <a:rPr lang="en-US" dirty="0">
                <a:solidFill>
                  <a:schemeClr val="accent6"/>
                </a:solidFill>
                <a:latin typeface="Tahoma" pitchFamily="34" charset="0"/>
              </a:rPr>
              <a:t>gets(</a:t>
            </a:r>
            <a:r>
              <a:rPr lang="en-US" dirty="0" err="1">
                <a:solidFill>
                  <a:schemeClr val="accent6"/>
                </a:solidFill>
                <a:latin typeface="Tahoma" pitchFamily="34" charset="0"/>
              </a:rPr>
              <a:t>buf</a:t>
            </a:r>
            <a:r>
              <a:rPr lang="en-US" dirty="0">
                <a:solidFill>
                  <a:schemeClr val="accent6"/>
                </a:solidFill>
                <a:latin typeface="Tahoma" pitchFamily="34" charset="0"/>
              </a:rPr>
              <a:t>);      // no bounds check!</a:t>
            </a:r>
          </a:p>
          <a:p>
            <a:r>
              <a:rPr lang="en-US" dirty="0" smtClean="0">
                <a:solidFill>
                  <a:schemeClr val="tx2"/>
                </a:solidFill>
                <a:latin typeface="Tahoma" pitchFamily="34" charset="0"/>
              </a:rPr>
              <a:t>}</a:t>
            </a:r>
            <a:endParaRPr lang="en-US" dirty="0">
              <a:solidFill>
                <a:schemeClr val="tx2"/>
              </a:solidFill>
              <a:latin typeface="Tahoma" pitchFamily="34" charset="0"/>
            </a:endParaRPr>
          </a:p>
        </p:txBody>
      </p:sp>
      <p:sp>
        <p:nvSpPr>
          <p:cNvPr id="8" name="Rectangle 8"/>
          <p:cNvSpPr>
            <a:spLocks noChangeArrowheads="1"/>
          </p:cNvSpPr>
          <p:nvPr/>
        </p:nvSpPr>
        <p:spPr bwMode="auto">
          <a:xfrm>
            <a:off x="834887" y="1676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9" name="Rectangle 10"/>
          <p:cNvSpPr>
            <a:spLocks noChangeArrowheads="1"/>
          </p:cNvSpPr>
          <p:nvPr/>
        </p:nvSpPr>
        <p:spPr bwMode="auto">
          <a:xfrm>
            <a:off x="834887" y="2057400"/>
            <a:ext cx="2057400" cy="422378"/>
          </a:xfrm>
          <a:prstGeom prst="rect">
            <a:avLst/>
          </a:prstGeom>
          <a:noFill/>
          <a:ln w="9525">
            <a:solidFill>
              <a:schemeClr val="accent1"/>
            </a:solidFill>
            <a:miter lim="800000"/>
            <a:headEnd/>
            <a:tailEnd/>
          </a:ln>
          <a:effectLst/>
          <a:extLst/>
        </p:spPr>
        <p:txBody>
          <a:bodyPr wrap="none" anchor="ctr"/>
          <a:lstStyle/>
          <a:p>
            <a:pPr algn="ctr"/>
            <a:r>
              <a:rPr lang="en-US" sz="2200" dirty="0" err="1">
                <a:solidFill>
                  <a:schemeClr val="tx2"/>
                </a:solidFill>
                <a:latin typeface="Source Sans Pro" panose="020B0503030403020204"/>
              </a:rPr>
              <a:t>args</a:t>
            </a:r>
            <a:r>
              <a:rPr lang="en-US" sz="2200" dirty="0">
                <a:solidFill>
                  <a:schemeClr val="tx2"/>
                </a:solidFill>
                <a:latin typeface="Source Sans Pro" panose="020B0503030403020204"/>
              </a:rPr>
              <a:t> for pink</a:t>
            </a:r>
          </a:p>
        </p:txBody>
      </p:sp>
      <p:sp>
        <p:nvSpPr>
          <p:cNvPr id="10" name="Rectangle 13"/>
          <p:cNvSpPr>
            <a:spLocks noChangeArrowheads="1"/>
          </p:cNvSpPr>
          <p:nvPr/>
        </p:nvSpPr>
        <p:spPr bwMode="auto">
          <a:xfrm>
            <a:off x="834887" y="1295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aved fp</a:t>
            </a:r>
            <a:endParaRPr lang="en-US" sz="2200" dirty="0">
              <a:solidFill>
                <a:schemeClr val="tx2"/>
              </a:solidFill>
              <a:latin typeface="Source Sans Pro" panose="020B0503030403020204"/>
            </a:endParaRPr>
          </a:p>
        </p:txBody>
      </p:sp>
      <p:sp>
        <p:nvSpPr>
          <p:cNvPr id="11" name="Rectangle 13"/>
          <p:cNvSpPr>
            <a:spLocks noChangeArrowheads="1"/>
          </p:cNvSpPr>
          <p:nvPr/>
        </p:nvSpPr>
        <p:spPr bwMode="auto">
          <a:xfrm>
            <a:off x="834887" y="914400"/>
            <a:ext cx="2057400" cy="381000"/>
          </a:xfrm>
          <a:prstGeom prst="rect">
            <a:avLst/>
          </a:prstGeom>
          <a:noFill/>
          <a:ln w="9525">
            <a:solidFill>
              <a:schemeClr val="accent1"/>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3" name="Rectangle 14"/>
          <p:cNvSpPr>
            <a:spLocks noChangeArrowheads="1"/>
          </p:cNvSpPr>
          <p:nvPr/>
        </p:nvSpPr>
        <p:spPr bwMode="auto">
          <a:xfrm>
            <a:off x="838200" y="912239"/>
            <a:ext cx="2057400" cy="1145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16" name="Rectangle 2"/>
          <p:cNvSpPr>
            <a:spLocks noGrp="1" noChangeArrowheads="1"/>
          </p:cNvSpPr>
          <p:nvPr>
            <p:ph type="title"/>
          </p:nvPr>
        </p:nvSpPr>
        <p:spPr>
          <a:xfrm>
            <a:off x="228600" y="152400"/>
            <a:ext cx="8686800" cy="533400"/>
          </a:xfrm>
        </p:spPr>
        <p:txBody>
          <a:bodyPr>
            <a:normAutofit fontScale="90000"/>
          </a:bodyPr>
          <a:lstStyle/>
          <a:p>
            <a:r>
              <a:rPr lang="en-US" dirty="0" smtClean="0"/>
              <a:t>Buffer Overflow</a:t>
            </a:r>
            <a:endParaRPr lang="en-US" dirty="0"/>
          </a:p>
        </p:txBody>
      </p:sp>
      <p:sp>
        <p:nvSpPr>
          <p:cNvPr id="17"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pink’s </a:t>
            </a:r>
            <a:r>
              <a:rPr lang="en-US" sz="2200" dirty="0" err="1">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18"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b</a:t>
            </a:r>
            <a:r>
              <a:rPr lang="en-US" sz="2200" dirty="0" smtClean="0">
                <a:solidFill>
                  <a:schemeClr val="tx2"/>
                </a:solidFill>
                <a:latin typeface="Source Sans Pro" panose="020B0503030403020204"/>
              </a:rPr>
              <a:t>lue’s </a:t>
            </a:r>
            <a:r>
              <a:rPr lang="en-US" sz="2200" dirty="0">
                <a:solidFill>
                  <a:schemeClr val="tx2"/>
                </a:solidFill>
                <a:latin typeface="Source Sans Pro" panose="020B0503030403020204"/>
              </a:rPr>
              <a:t>fp</a:t>
            </a:r>
          </a:p>
        </p:txBody>
      </p:sp>
      <p:sp>
        <p:nvSpPr>
          <p:cNvPr id="19"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20" name="TextBox 19"/>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latin typeface="Source Sans Pro" panose="020B0503030403020204"/>
              </a:rPr>
              <a:t>pink’s stack frame</a:t>
            </a:r>
            <a:endParaRPr lang="en-US" sz="2200" i="1" dirty="0">
              <a:solidFill>
                <a:srgbClr val="FF2F92"/>
              </a:solidFill>
              <a:latin typeface="Source Sans Pro" panose="020B0503030403020204"/>
            </a:endParaRPr>
          </a:p>
        </p:txBody>
      </p:sp>
      <p:sp>
        <p:nvSpPr>
          <p:cNvPr id="22"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200" dirty="0" smtClean="0">
                <a:solidFill>
                  <a:schemeClr val="tx2"/>
                </a:solidFill>
                <a:latin typeface="Source Sans Pro" panose="020B0503030403020204"/>
              </a:rPr>
              <a:t>x</a:t>
            </a:r>
            <a:endParaRPr lang="en-US" sz="2200" dirty="0">
              <a:solidFill>
                <a:schemeClr val="tx2"/>
              </a:solidFill>
              <a:latin typeface="Source Sans Pro" panose="020B0503030403020204"/>
            </a:endParaRPr>
          </a:p>
        </p:txBody>
      </p:sp>
      <p:sp>
        <p:nvSpPr>
          <p:cNvPr id="23" name="Rectangle 14"/>
          <p:cNvSpPr>
            <a:spLocks noChangeArrowheads="1"/>
          </p:cNvSpPr>
          <p:nvPr/>
        </p:nvSpPr>
        <p:spPr bwMode="auto">
          <a:xfrm>
            <a:off x="836847" y="4003778"/>
            <a:ext cx="2057400" cy="457200"/>
          </a:xfrm>
          <a:prstGeom prst="rect">
            <a:avLst/>
          </a:prstGeom>
          <a:noFill/>
          <a:ln w="9525">
            <a:solidFill>
              <a:schemeClr val="accent6"/>
            </a:solidFill>
            <a:miter lim="800000"/>
            <a:headEnd/>
            <a:tailEnd/>
          </a:ln>
          <a:effectLst/>
          <a:extLst/>
        </p:spPr>
        <p:txBody>
          <a:bodyPr wrap="none" anchor="ctr"/>
          <a:lstStyle/>
          <a:p>
            <a:pPr algn="ctr"/>
            <a:r>
              <a:rPr lang="en-US" sz="2200" dirty="0" err="1" smtClean="0">
                <a:solidFill>
                  <a:schemeClr val="tx2"/>
                </a:solidFill>
                <a:latin typeface="Source Sans Pro" panose="020B0503030403020204"/>
              </a:rPr>
              <a:t>args</a:t>
            </a:r>
            <a:r>
              <a:rPr lang="en-US" sz="2200" dirty="0" smtClean="0">
                <a:solidFill>
                  <a:schemeClr val="tx2"/>
                </a:solidFill>
                <a:latin typeface="Source Sans Pro" panose="020B0503030403020204"/>
              </a:rPr>
              <a:t> for orange</a:t>
            </a:r>
            <a:endParaRPr lang="en-US" sz="2200" dirty="0">
              <a:solidFill>
                <a:schemeClr val="tx2"/>
              </a:solidFill>
              <a:latin typeface="Source Sans Pro" panose="020B0503030403020204"/>
            </a:endParaRPr>
          </a:p>
        </p:txBody>
      </p:sp>
      <p:sp>
        <p:nvSpPr>
          <p:cNvPr id="25" name="TextBox 24"/>
          <p:cNvSpPr txBox="1"/>
          <p:nvPr/>
        </p:nvSpPr>
        <p:spPr>
          <a:xfrm>
            <a:off x="3048000" y="5561023"/>
            <a:ext cx="5471370" cy="830997"/>
          </a:xfrm>
          <a:prstGeom prst="rect">
            <a:avLst/>
          </a:prstGeom>
          <a:noFill/>
        </p:spPr>
        <p:txBody>
          <a:bodyPr wrap="none" rtlCol="0">
            <a:spAutoFit/>
          </a:bodyPr>
          <a:lstStyle/>
          <a:p>
            <a:r>
              <a:rPr lang="en-US" dirty="0" smtClean="0">
                <a:solidFill>
                  <a:schemeClr val="accent1"/>
                </a:solidFill>
                <a:latin typeface="Source Sans Pro" panose="020B0503030403020204"/>
              </a:rPr>
              <a:t>What happens if  more than 100 bytes </a:t>
            </a:r>
          </a:p>
          <a:p>
            <a:r>
              <a:rPr lang="en-US" dirty="0" smtClean="0">
                <a:solidFill>
                  <a:schemeClr val="accent1"/>
                </a:solidFill>
                <a:latin typeface="Source Sans Pro" panose="020B0503030403020204"/>
              </a:rPr>
              <a:t>is written to </a:t>
            </a:r>
            <a:r>
              <a:rPr lang="en-US" dirty="0" err="1" smtClean="0">
                <a:solidFill>
                  <a:schemeClr val="accent1"/>
                </a:solidFill>
                <a:latin typeface="Source Sans Pro" panose="020B0503030403020204"/>
              </a:rPr>
              <a:t>buf</a:t>
            </a:r>
            <a:r>
              <a:rPr lang="en-US" dirty="0" smtClean="0">
                <a:solidFill>
                  <a:schemeClr val="accent1"/>
                </a:solidFill>
                <a:latin typeface="Source Sans Pro" panose="020B0503030403020204"/>
              </a:rPr>
              <a:t>?</a:t>
            </a:r>
            <a:endParaRPr lang="en-US" dirty="0">
              <a:solidFill>
                <a:schemeClr val="accent1"/>
              </a:solidFill>
              <a:latin typeface="Source Sans Pro" panose="020B0503030403020204"/>
            </a:endParaRPr>
          </a:p>
        </p:txBody>
      </p:sp>
      <p:sp>
        <p:nvSpPr>
          <p:cNvPr id="33" name="Text Box 6"/>
          <p:cNvSpPr txBox="1">
            <a:spLocks noChangeArrowheads="1"/>
          </p:cNvSpPr>
          <p:nvPr/>
        </p:nvSpPr>
        <p:spPr bwMode="auto">
          <a:xfrm>
            <a:off x="195470" y="4085306"/>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2"/>
                </a:solidFill>
                <a:latin typeface="Source Sans Pro" panose="020B0503030403020204"/>
              </a:rPr>
              <a:t>f</a:t>
            </a:r>
            <a:r>
              <a:rPr lang="en-US" sz="2000" dirty="0" smtClean="0">
                <a:solidFill>
                  <a:schemeClr val="tx2"/>
                </a:solidFill>
                <a:latin typeface="Source Sans Pro" panose="020B0503030403020204"/>
              </a:rPr>
              <a:t>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34" name="Text Box 6"/>
          <p:cNvSpPr txBox="1">
            <a:spLocks noChangeArrowheads="1"/>
          </p:cNvSpPr>
          <p:nvPr/>
        </p:nvSpPr>
        <p:spPr bwMode="auto">
          <a:xfrm>
            <a:off x="186195" y="56196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tx2"/>
                </a:solidFill>
                <a:latin typeface="Source Sans Pro" panose="020B0503030403020204"/>
              </a:rPr>
              <a:t>sp</a:t>
            </a:r>
            <a:r>
              <a:rPr lang="en-US" sz="2000" dirty="0" smtClean="0">
                <a:solidFill>
                  <a:schemeClr val="tx2"/>
                </a:solidFill>
                <a:latin typeface="Source Sans Pro" panose="020B0503030403020204"/>
                <a:sym typeface="Wingdings"/>
              </a:rPr>
              <a:t></a:t>
            </a:r>
            <a:endParaRPr lang="en-US" sz="2000" dirty="0">
              <a:solidFill>
                <a:schemeClr val="tx2"/>
              </a:solidFill>
              <a:latin typeface="Source Sans Pro" panose="020B0503030403020204"/>
            </a:endParaRPr>
          </a:p>
        </p:txBody>
      </p:sp>
      <p:sp>
        <p:nvSpPr>
          <p:cNvPr id="35" name="Rectangle 11"/>
          <p:cNvSpPr>
            <a:spLocks noChangeArrowheads="1"/>
          </p:cNvSpPr>
          <p:nvPr/>
        </p:nvSpPr>
        <p:spPr bwMode="auto">
          <a:xfrm>
            <a:off x="837028" y="4453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o</a:t>
            </a:r>
            <a:r>
              <a:rPr lang="en-US" sz="2200" dirty="0" smtClean="0">
                <a:solidFill>
                  <a:schemeClr val="tx2"/>
                </a:solidFill>
                <a:latin typeface="Source Sans Pro" panose="020B0503030403020204"/>
              </a:rPr>
              <a:t>range’s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36" name="Rectangle 12"/>
          <p:cNvSpPr>
            <a:spLocks noChangeArrowheads="1"/>
          </p:cNvSpPr>
          <p:nvPr/>
        </p:nvSpPr>
        <p:spPr bwMode="auto">
          <a:xfrm>
            <a:off x="837028" y="4834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p</a:t>
            </a:r>
            <a:r>
              <a:rPr lang="en-US" sz="2200" dirty="0" smtClean="0">
                <a:solidFill>
                  <a:schemeClr val="tx2"/>
                </a:solidFill>
                <a:latin typeface="Source Sans Pro" panose="020B0503030403020204"/>
              </a:rPr>
              <a:t>ink’s fp</a:t>
            </a:r>
            <a:endParaRPr lang="en-US" sz="2200" dirty="0">
              <a:solidFill>
                <a:schemeClr val="tx2"/>
              </a:solidFill>
              <a:latin typeface="Source Sans Pro" panose="020B0503030403020204"/>
            </a:endParaRPr>
          </a:p>
        </p:txBody>
      </p:sp>
      <p:sp>
        <p:nvSpPr>
          <p:cNvPr id="37" name="Rectangle 14"/>
          <p:cNvSpPr>
            <a:spLocks noChangeArrowheads="1"/>
          </p:cNvSpPr>
          <p:nvPr/>
        </p:nvSpPr>
        <p:spPr bwMode="auto">
          <a:xfrm>
            <a:off x="837028" y="5215956"/>
            <a:ext cx="2057400" cy="381000"/>
          </a:xfrm>
          <a:prstGeom prst="rect">
            <a:avLst/>
          </a:prstGeom>
          <a:noFill/>
          <a:ln w="9525">
            <a:solidFill>
              <a:schemeClr val="accent6"/>
            </a:solidFill>
            <a:miter lim="800000"/>
            <a:headEnd/>
            <a:tailEnd/>
          </a:ln>
          <a:effectLst/>
          <a:extLst/>
        </p:spPr>
        <p:txBody>
          <a:bodyPr wrap="none" anchor="ctr"/>
          <a:lstStyle/>
          <a:p>
            <a:pPr algn="ctr"/>
            <a:r>
              <a:rPr lang="en-US" sz="2200" dirty="0">
                <a:solidFill>
                  <a:schemeClr val="tx2"/>
                </a:solidFill>
                <a:latin typeface="Source Sans Pro" panose="020B0503030403020204"/>
              </a:rPr>
              <a:t>saved </a:t>
            </a:r>
            <a:r>
              <a:rPr lang="en-US" sz="2200" dirty="0" err="1">
                <a:solidFill>
                  <a:schemeClr val="tx2"/>
                </a:solidFill>
                <a:latin typeface="Source Sans Pro" panose="020B0503030403020204"/>
              </a:rPr>
              <a:t>regs</a:t>
            </a:r>
            <a:endParaRPr lang="en-US" sz="2200" dirty="0">
              <a:solidFill>
                <a:schemeClr val="tx2"/>
              </a:solidFill>
              <a:latin typeface="Source Sans Pro" panose="020B0503030403020204"/>
            </a:endParaRPr>
          </a:p>
        </p:txBody>
      </p:sp>
      <p:sp>
        <p:nvSpPr>
          <p:cNvPr id="38" name="TextBox 37"/>
          <p:cNvSpPr txBox="1"/>
          <p:nvPr/>
        </p:nvSpPr>
        <p:spPr>
          <a:xfrm>
            <a:off x="-80842" y="4685057"/>
            <a:ext cx="992921" cy="1015663"/>
          </a:xfrm>
          <a:prstGeom prst="rect">
            <a:avLst/>
          </a:prstGeom>
          <a:noFill/>
        </p:spPr>
        <p:txBody>
          <a:bodyPr wrap="square" rtlCol="0">
            <a:spAutoFit/>
          </a:bodyPr>
          <a:lstStyle/>
          <a:p>
            <a:pPr algn="ctr"/>
            <a:r>
              <a:rPr lang="en-US" sz="2000" i="1" dirty="0" smtClean="0">
                <a:solidFill>
                  <a:schemeClr val="accent6"/>
                </a:solidFill>
                <a:latin typeface="Source Sans Pro" panose="020B0503030403020204"/>
                <a:ea typeface="Arial Narrow" charset="0"/>
                <a:cs typeface="Arial Narrow" charset="0"/>
              </a:rPr>
              <a:t>orange</a:t>
            </a:r>
          </a:p>
          <a:p>
            <a:pPr algn="ctr"/>
            <a:r>
              <a:rPr lang="en-US" sz="2000" i="1" dirty="0" smtClean="0">
                <a:solidFill>
                  <a:schemeClr val="accent6"/>
                </a:solidFill>
                <a:latin typeface="Source Sans Pro" panose="020B0503030403020204"/>
              </a:rPr>
              <a:t>stack frame</a:t>
            </a:r>
            <a:endParaRPr lang="en-US" sz="2000" i="1" dirty="0">
              <a:solidFill>
                <a:schemeClr val="accent6"/>
              </a:solidFill>
              <a:latin typeface="Source Sans Pro" panose="020B0503030403020204"/>
            </a:endParaRPr>
          </a:p>
        </p:txBody>
      </p:sp>
      <p:sp>
        <p:nvSpPr>
          <p:cNvPr id="39" name="Rectangle 14"/>
          <p:cNvSpPr>
            <a:spLocks noChangeArrowheads="1"/>
          </p:cNvSpPr>
          <p:nvPr/>
        </p:nvSpPr>
        <p:spPr bwMode="auto">
          <a:xfrm>
            <a:off x="837028" y="5596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err="1">
                <a:solidFill>
                  <a:schemeClr val="accent6"/>
                </a:solidFill>
                <a:latin typeface="Source Sans Pro" panose="020B0503030403020204"/>
              </a:rPr>
              <a:t>b</a:t>
            </a:r>
            <a:r>
              <a:rPr lang="en-US" sz="2400" dirty="0" err="1" smtClean="0">
                <a:solidFill>
                  <a:schemeClr val="accent6"/>
                </a:solidFill>
                <a:latin typeface="Source Sans Pro" panose="020B0503030403020204"/>
              </a:rPr>
              <a:t>uf</a:t>
            </a:r>
            <a:r>
              <a:rPr lang="en-US" sz="2400" dirty="0" smtClean="0">
                <a:solidFill>
                  <a:schemeClr val="accent6"/>
                </a:solidFill>
                <a:latin typeface="Source Sans Pro" panose="020B0503030403020204"/>
              </a:rPr>
              <a:t>[100]</a:t>
            </a:r>
            <a:endParaRPr lang="en-US" sz="2400" dirty="0">
              <a:solidFill>
                <a:schemeClr val="accent6"/>
              </a:solidFill>
              <a:latin typeface="Source Sans Pro" panose="020B0503030403020204"/>
            </a:endParaRPr>
          </a:p>
        </p:txBody>
      </p:sp>
      <p:sp>
        <p:nvSpPr>
          <p:cNvPr id="28" name="Rectangle 14"/>
          <p:cNvSpPr>
            <a:spLocks noChangeArrowheads="1"/>
          </p:cNvSpPr>
          <p:nvPr/>
        </p:nvSpPr>
        <p:spPr bwMode="auto">
          <a:xfrm>
            <a:off x="842682" y="2062489"/>
            <a:ext cx="2057400" cy="1941289"/>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27" name="Rectangle 14"/>
          <p:cNvSpPr>
            <a:spLocks noChangeArrowheads="1"/>
          </p:cNvSpPr>
          <p:nvPr/>
        </p:nvSpPr>
        <p:spPr bwMode="auto">
          <a:xfrm>
            <a:off x="831374" y="4002341"/>
            <a:ext cx="2057400" cy="1995850"/>
          </a:xfrm>
          <a:prstGeom prst="rect">
            <a:avLst/>
          </a:prstGeom>
          <a:noFill/>
          <a:ln w="38100">
            <a:solidFill>
              <a:schemeClr val="accent6"/>
            </a:solidFill>
            <a:miter lim="800000"/>
            <a:headEnd/>
            <a:tailEnd/>
          </a:ln>
          <a:effectLst/>
          <a:extLst/>
        </p:spPr>
        <p:txBody>
          <a:bodyPr wrap="none" anchor="ctr"/>
          <a:lstStyle/>
          <a:p>
            <a:pPr algn="ctr"/>
            <a:endParaRPr lang="en-US" sz="1600" dirty="0">
              <a:solidFill>
                <a:schemeClr val="bg1"/>
              </a:solidFill>
            </a:endParaRPr>
          </a:p>
        </p:txBody>
      </p:sp>
      <p:sp>
        <p:nvSpPr>
          <p:cNvPr id="29" name="TextBox 28"/>
          <p:cNvSpPr txBox="1"/>
          <p:nvPr/>
        </p:nvSpPr>
        <p:spPr>
          <a:xfrm>
            <a:off x="0" y="1083637"/>
            <a:ext cx="916721" cy="1015663"/>
          </a:xfrm>
          <a:prstGeom prst="rect">
            <a:avLst/>
          </a:prstGeom>
          <a:noFill/>
        </p:spPr>
        <p:txBody>
          <a:bodyPr wrap="square" rtlCol="0">
            <a:spAutoFit/>
          </a:bodyPr>
          <a:lstStyle/>
          <a:p>
            <a:pPr algn="ctr"/>
            <a:r>
              <a:rPr lang="en-US" sz="2000" b="1" i="1" dirty="0" smtClean="0">
                <a:solidFill>
                  <a:schemeClr val="accent5"/>
                </a:solidFill>
              </a:rPr>
              <a:t>blue’s stack frame</a:t>
            </a:r>
            <a:endParaRPr lang="en-US" sz="2000" b="1" i="1" dirty="0">
              <a:solidFill>
                <a:schemeClr val="accent5"/>
              </a:solidFill>
            </a:endParaRPr>
          </a:p>
        </p:txBody>
      </p:sp>
    </p:spTree>
    <p:extLst>
      <p:ext uri="{BB962C8B-B14F-4D97-AF65-F5344CB8AC3E}">
        <p14:creationId xmlns:p14="http://schemas.microsoft.com/office/powerpoint/2010/main" val="34119045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84</a:t>
            </a:fld>
            <a:endParaRPr lang="en-US"/>
          </a:p>
        </p:txBody>
      </p:sp>
      <p:sp>
        <p:nvSpPr>
          <p:cNvPr id="5" name="Rectangle 2"/>
          <p:cNvSpPr>
            <a:spLocks noGrp="1" noChangeArrowheads="1"/>
          </p:cNvSpPr>
          <p:nvPr>
            <p:ph type="title"/>
          </p:nvPr>
        </p:nvSpPr>
        <p:spPr>
          <a:xfrm>
            <a:off x="228600" y="0"/>
            <a:ext cx="8686800" cy="533400"/>
          </a:xfrm>
        </p:spPr>
        <p:txBody>
          <a:bodyPr>
            <a:normAutofit fontScale="90000"/>
          </a:bodyPr>
          <a:lstStyle/>
          <a:p>
            <a:r>
              <a:rPr lang="en-US" dirty="0" smtClean="0"/>
              <a:t>RISCV </a:t>
            </a:r>
            <a:r>
              <a:rPr lang="en-US" dirty="0"/>
              <a:t>Register Recap</a:t>
            </a:r>
          </a:p>
        </p:txBody>
      </p:sp>
      <p:sp>
        <p:nvSpPr>
          <p:cNvPr id="6" name="Rectangle 3"/>
          <p:cNvSpPr txBox="1">
            <a:spLocks noChangeArrowheads="1"/>
          </p:cNvSpPr>
          <p:nvPr/>
        </p:nvSpPr>
        <p:spPr>
          <a:xfrm>
            <a:off x="228600" y="838200"/>
            <a:ext cx="8686800" cy="56388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84000"/>
              </a:lnSpc>
              <a:buNone/>
            </a:pPr>
            <a:r>
              <a:rPr lang="en-US" sz="2800" dirty="0" smtClean="0"/>
              <a:t>Return address: x1 (</a:t>
            </a:r>
            <a:r>
              <a:rPr lang="en-US" sz="2800" dirty="0" err="1" smtClean="0"/>
              <a:t>ra</a:t>
            </a:r>
            <a:r>
              <a:rPr lang="en-US" sz="2800" dirty="0" smtClean="0"/>
              <a:t>)</a:t>
            </a:r>
          </a:p>
          <a:p>
            <a:pPr marL="0" indent="0" fontAlgn="auto">
              <a:lnSpc>
                <a:spcPct val="84000"/>
              </a:lnSpc>
              <a:buNone/>
            </a:pPr>
            <a:r>
              <a:rPr lang="en-US" sz="2800" dirty="0" smtClean="0"/>
              <a:t>Stack pointer: x2 (</a:t>
            </a:r>
            <a:r>
              <a:rPr lang="en-US" sz="2800" dirty="0" err="1" smtClean="0"/>
              <a:t>sp</a:t>
            </a:r>
            <a:r>
              <a:rPr lang="en-US" sz="2800" dirty="0" smtClean="0"/>
              <a:t>)</a:t>
            </a:r>
          </a:p>
          <a:p>
            <a:pPr marL="0" indent="0" fontAlgn="auto">
              <a:lnSpc>
                <a:spcPct val="84000"/>
              </a:lnSpc>
              <a:buNone/>
            </a:pPr>
            <a:r>
              <a:rPr lang="en-US" sz="2800" dirty="0" smtClean="0"/>
              <a:t>Frame pointer: x8 (</a:t>
            </a:r>
            <a:r>
              <a:rPr lang="en-US" sz="2800" dirty="0" err="1" smtClean="0"/>
              <a:t>fp</a:t>
            </a:r>
            <a:r>
              <a:rPr lang="en-US" sz="2800" dirty="0" smtClean="0"/>
              <a:t>/s0)</a:t>
            </a:r>
          </a:p>
          <a:p>
            <a:pPr marL="0" indent="0" fontAlgn="auto">
              <a:lnSpc>
                <a:spcPct val="84000"/>
              </a:lnSpc>
              <a:buNone/>
            </a:pPr>
            <a:r>
              <a:rPr lang="en-US" sz="2800" dirty="0" smtClean="0"/>
              <a:t>First four arguments: x10-x17  (a0-a7)</a:t>
            </a:r>
          </a:p>
          <a:p>
            <a:pPr marL="0" indent="0" fontAlgn="auto">
              <a:lnSpc>
                <a:spcPct val="84000"/>
              </a:lnSpc>
              <a:buNone/>
            </a:pPr>
            <a:r>
              <a:rPr lang="en-US" sz="2800" dirty="0" smtClean="0"/>
              <a:t>Return result: x10-x11 (a0-a1)</a:t>
            </a:r>
          </a:p>
          <a:p>
            <a:pPr marL="0" indent="0" fontAlgn="auto">
              <a:lnSpc>
                <a:spcPct val="84000"/>
              </a:lnSpc>
              <a:buNone/>
            </a:pPr>
            <a:r>
              <a:rPr lang="en-US" sz="2800" dirty="0" err="1" smtClean="0"/>
              <a:t>Callee</a:t>
            </a:r>
            <a:r>
              <a:rPr lang="en-US" sz="2800" dirty="0" smtClean="0"/>
              <a:t>-save free </a:t>
            </a:r>
            <a:r>
              <a:rPr lang="en-US" sz="2800" dirty="0" err="1" smtClean="0"/>
              <a:t>regs</a:t>
            </a:r>
            <a:r>
              <a:rPr lang="en-US" sz="2800" dirty="0" smtClean="0"/>
              <a:t>: x9,x18-x27 (s1-s11)</a:t>
            </a:r>
          </a:p>
          <a:p>
            <a:pPr marL="0" indent="0" fontAlgn="auto">
              <a:lnSpc>
                <a:spcPct val="84000"/>
              </a:lnSpc>
              <a:buNone/>
            </a:pPr>
            <a:r>
              <a:rPr lang="en-US" sz="2800" dirty="0" smtClean="0"/>
              <a:t>Caller-save (temp) free </a:t>
            </a:r>
            <a:r>
              <a:rPr lang="en-US" sz="2800" dirty="0" err="1" smtClean="0"/>
              <a:t>regs</a:t>
            </a:r>
            <a:r>
              <a:rPr lang="en-US" sz="2800" dirty="0" smtClean="0"/>
              <a:t>: x5-x7, x28-x31 (t0-t6)</a:t>
            </a:r>
          </a:p>
          <a:p>
            <a:pPr marL="0" indent="0" fontAlgn="auto">
              <a:lnSpc>
                <a:spcPct val="84000"/>
              </a:lnSpc>
              <a:buNone/>
            </a:pPr>
            <a:r>
              <a:rPr lang="en-US" sz="2800" dirty="0" smtClean="0"/>
              <a:t>Global pointer: x3 (</a:t>
            </a:r>
            <a:r>
              <a:rPr lang="en-US" sz="2800" dirty="0" err="1" smtClean="0"/>
              <a:t>gp</a:t>
            </a:r>
            <a:r>
              <a:rPr lang="en-US" sz="2800" dirty="0" smtClean="0"/>
              <a:t>)</a:t>
            </a:r>
            <a:endParaRPr lang="en-US" sz="2400" dirty="0" smtClean="0"/>
          </a:p>
        </p:txBody>
      </p:sp>
      <p:sp>
        <p:nvSpPr>
          <p:cNvPr id="7" name="Rounded Rectangle 6"/>
          <p:cNvSpPr/>
          <p:nvPr/>
        </p:nvSpPr>
        <p:spPr>
          <a:xfrm>
            <a:off x="228600" y="2667000"/>
            <a:ext cx="8458200" cy="6913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6491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85</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Convention Summary</a:t>
            </a:r>
            <a:endParaRPr lang="en-US" dirty="0"/>
          </a:p>
        </p:txBody>
      </p:sp>
      <p:sp>
        <p:nvSpPr>
          <p:cNvPr id="6" name="Content Placeholder 2"/>
          <p:cNvSpPr>
            <a:spLocks noGrp="1"/>
          </p:cNvSpPr>
          <p:nvPr>
            <p:ph idx="1"/>
            <p:custDataLst>
              <p:tags r:id="rId2"/>
            </p:custDataLst>
          </p:nvPr>
        </p:nvSpPr>
        <p:spPr>
          <a:xfrm>
            <a:off x="76200" y="838200"/>
            <a:ext cx="8686800" cy="5638800"/>
          </a:xfrm>
        </p:spPr>
        <p:txBody>
          <a:bodyPr>
            <a:noAutofit/>
          </a:bodyPr>
          <a:lstStyle/>
          <a:p>
            <a:pPr marL="457200" indent="-457200">
              <a:buFont typeface="Arial" charset="0"/>
              <a:buChar char="•"/>
            </a:pPr>
            <a:r>
              <a:rPr lang="en-US" sz="2800" dirty="0" smtClean="0">
                <a:solidFill>
                  <a:schemeClr val="accent1"/>
                </a:solidFill>
              </a:rPr>
              <a:t>first eight </a:t>
            </a:r>
            <a:r>
              <a:rPr lang="en-US" sz="2800" dirty="0" err="1" smtClean="0"/>
              <a:t>arg</a:t>
            </a:r>
            <a:r>
              <a:rPr lang="en-US" sz="2800" dirty="0" smtClean="0"/>
              <a:t> words passed in $a0</a:t>
            </a:r>
            <a:r>
              <a:rPr lang="en-US" sz="2800" dirty="0"/>
              <a:t>-</a:t>
            </a:r>
            <a:r>
              <a:rPr lang="en-US" sz="2800" dirty="0" smtClean="0"/>
              <a:t>$a7</a:t>
            </a:r>
          </a:p>
          <a:p>
            <a:pPr marL="457200" indent="-457200">
              <a:buFont typeface="Arial" charset="0"/>
              <a:buChar char="•"/>
            </a:pPr>
            <a:r>
              <a:rPr lang="en-US" sz="2800" dirty="0" smtClean="0"/>
              <a:t>Space for </a:t>
            </a:r>
            <a:r>
              <a:rPr lang="en-US" sz="2800" dirty="0" err="1" smtClean="0"/>
              <a:t>args</a:t>
            </a:r>
            <a:r>
              <a:rPr lang="en-US" sz="2800" dirty="0" smtClean="0"/>
              <a:t> </a:t>
            </a:r>
            <a:r>
              <a:rPr lang="en-US" sz="2800" dirty="0" smtClean="0">
                <a:solidFill>
                  <a:schemeClr val="accent1"/>
                </a:solidFill>
              </a:rPr>
              <a:t>in child’s stack frame</a:t>
            </a:r>
          </a:p>
          <a:p>
            <a:pPr marL="457200" indent="-457200">
              <a:buFont typeface="Arial" charset="0"/>
              <a:buChar char="•"/>
            </a:pPr>
            <a:r>
              <a:rPr lang="en-US" sz="2800" dirty="0" smtClean="0"/>
              <a:t>return value (if any) in $a0, $a1</a:t>
            </a:r>
          </a:p>
          <a:p>
            <a:pPr marL="457200" indent="-457200">
              <a:buFont typeface="Arial" charset="0"/>
              <a:buChar char="•"/>
            </a:pPr>
            <a:r>
              <a:rPr lang="en-US" sz="2800" dirty="0"/>
              <a:t>stack frame </a:t>
            </a:r>
            <a:r>
              <a:rPr lang="en-US" sz="2800" dirty="0" smtClean="0"/>
              <a:t>($</a:t>
            </a:r>
            <a:r>
              <a:rPr lang="en-US" sz="2800" dirty="0" err="1" smtClean="0"/>
              <a:t>fp</a:t>
            </a:r>
            <a:r>
              <a:rPr lang="en-US" sz="2800" dirty="0" smtClean="0"/>
              <a:t> to $sp) contains:</a:t>
            </a:r>
            <a:endParaRPr lang="en-US" sz="2800" dirty="0"/>
          </a:p>
          <a:p>
            <a:pPr lvl="1"/>
            <a:r>
              <a:rPr lang="en-US" sz="2400" dirty="0" smtClean="0"/>
              <a:t>$</a:t>
            </a:r>
            <a:r>
              <a:rPr lang="en-US" sz="2400" dirty="0" err="1" smtClean="0"/>
              <a:t>ra</a:t>
            </a:r>
            <a:r>
              <a:rPr lang="en-US" sz="2400" dirty="0" smtClean="0"/>
              <a:t> </a:t>
            </a:r>
            <a:r>
              <a:rPr lang="en-US" sz="2400" dirty="0"/>
              <a:t>(clobbered </a:t>
            </a:r>
            <a:r>
              <a:rPr lang="en-US" sz="2400" dirty="0" smtClean="0"/>
              <a:t>on JALs) </a:t>
            </a:r>
            <a:endParaRPr lang="en-US" sz="2400" dirty="0"/>
          </a:p>
          <a:p>
            <a:pPr lvl="1"/>
            <a:r>
              <a:rPr lang="en-US" sz="2400" dirty="0" smtClean="0"/>
              <a:t>local variables </a:t>
            </a:r>
          </a:p>
          <a:p>
            <a:pPr lvl="1"/>
            <a:r>
              <a:rPr lang="en-US" sz="2400" dirty="0" smtClean="0"/>
              <a:t>space </a:t>
            </a:r>
            <a:r>
              <a:rPr lang="en-US" sz="2400" dirty="0"/>
              <a:t>for 8</a:t>
            </a:r>
            <a:r>
              <a:rPr lang="en-US" sz="2400" dirty="0" smtClean="0"/>
              <a:t> </a:t>
            </a:r>
            <a:r>
              <a:rPr lang="en-US" sz="2400" dirty="0"/>
              <a:t>arguments </a:t>
            </a:r>
            <a:r>
              <a:rPr lang="en-US" sz="2400" dirty="0" smtClean="0"/>
              <a:t>to </a:t>
            </a:r>
            <a:r>
              <a:rPr lang="en-US" sz="2400" dirty="0" err="1"/>
              <a:t>C</a:t>
            </a:r>
            <a:r>
              <a:rPr lang="en-US" sz="2400" dirty="0" err="1" smtClean="0"/>
              <a:t>allees</a:t>
            </a:r>
            <a:endParaRPr lang="en-US" sz="2400" dirty="0" smtClean="0"/>
          </a:p>
          <a:p>
            <a:pPr lvl="1"/>
            <a:r>
              <a:rPr lang="en-US" sz="2400" dirty="0" smtClean="0"/>
              <a:t>arguments 9+ to </a:t>
            </a:r>
            <a:r>
              <a:rPr lang="en-US" sz="2400" dirty="0" err="1" smtClean="0"/>
              <a:t>Callees</a:t>
            </a:r>
            <a:endParaRPr lang="en-US" sz="2400" dirty="0"/>
          </a:p>
          <a:p>
            <a:pPr marL="457200" indent="-457200">
              <a:buFont typeface="Arial" charset="0"/>
              <a:buChar char="•"/>
            </a:pPr>
            <a:r>
              <a:rPr lang="en-US" sz="2800" dirty="0" err="1" smtClean="0">
                <a:solidFill>
                  <a:schemeClr val="accent1"/>
                </a:solidFill>
              </a:rPr>
              <a:t>callee</a:t>
            </a:r>
            <a:r>
              <a:rPr lang="en-US" sz="2800" dirty="0" smtClean="0">
                <a:solidFill>
                  <a:schemeClr val="accent1"/>
                </a:solidFill>
              </a:rPr>
              <a:t> save </a:t>
            </a:r>
            <a:r>
              <a:rPr lang="en-US" sz="2800" dirty="0" err="1" smtClean="0">
                <a:solidFill>
                  <a:schemeClr val="accent1"/>
                </a:solidFill>
              </a:rPr>
              <a:t>regs</a:t>
            </a:r>
            <a:r>
              <a:rPr lang="en-US" sz="2800" dirty="0" smtClean="0">
                <a:solidFill>
                  <a:schemeClr val="accent1"/>
                </a:solidFill>
              </a:rPr>
              <a:t>: preserved</a:t>
            </a:r>
          </a:p>
          <a:p>
            <a:pPr marL="457200" indent="-457200">
              <a:buFont typeface="Arial" charset="0"/>
              <a:buChar char="•"/>
            </a:pPr>
            <a:r>
              <a:rPr lang="en-US" sz="2800" dirty="0" smtClean="0">
                <a:solidFill>
                  <a:schemeClr val="accent1"/>
                </a:solidFill>
              </a:rPr>
              <a:t>caller save </a:t>
            </a:r>
            <a:r>
              <a:rPr lang="en-US" sz="2800" dirty="0" err="1" smtClean="0">
                <a:solidFill>
                  <a:schemeClr val="accent1"/>
                </a:solidFill>
              </a:rPr>
              <a:t>regs</a:t>
            </a:r>
            <a:r>
              <a:rPr lang="en-US" sz="2800" dirty="0" smtClean="0">
                <a:solidFill>
                  <a:schemeClr val="accent1"/>
                </a:solidFill>
              </a:rPr>
              <a:t>: not preserved </a:t>
            </a:r>
          </a:p>
          <a:p>
            <a:pPr marL="457200" indent="-457200">
              <a:buFont typeface="Arial" charset="0"/>
              <a:buChar char="•"/>
            </a:pPr>
            <a:r>
              <a:rPr lang="en-US" sz="2800" dirty="0">
                <a:solidFill>
                  <a:schemeClr val="accent1"/>
                </a:solidFill>
              </a:rPr>
              <a:t>g</a:t>
            </a:r>
            <a:r>
              <a:rPr lang="en-US" sz="2800" dirty="0" smtClean="0">
                <a:solidFill>
                  <a:schemeClr val="accent1"/>
                </a:solidFill>
              </a:rPr>
              <a:t>lobal </a:t>
            </a:r>
            <a:r>
              <a:rPr lang="en-US" sz="2800" dirty="0">
                <a:solidFill>
                  <a:schemeClr val="accent1"/>
                </a:solidFill>
              </a:rPr>
              <a:t>data accessed via $</a:t>
            </a:r>
            <a:r>
              <a:rPr lang="en-US" sz="2800" dirty="0" err="1" smtClean="0">
                <a:solidFill>
                  <a:schemeClr val="accent1"/>
                </a:solidFill>
              </a:rPr>
              <a:t>gp</a:t>
            </a:r>
            <a:endParaRPr lang="en-US" sz="2800" dirty="0" smtClean="0">
              <a:solidFill>
                <a:schemeClr val="accent1"/>
              </a:solidFill>
            </a:endParaRPr>
          </a:p>
          <a:p>
            <a:pPr lvl="1"/>
            <a:endParaRPr lang="en-US" sz="2400" dirty="0" smtClean="0"/>
          </a:p>
        </p:txBody>
      </p:sp>
      <p:cxnSp>
        <p:nvCxnSpPr>
          <p:cNvPr id="7" name="Straight Connector 6"/>
          <p:cNvCxnSpPr/>
          <p:nvPr>
            <p:custDataLst>
              <p:tags r:id="rId3"/>
            </p:custDataLst>
          </p:nvPr>
        </p:nvCxnSpPr>
        <p:spPr>
          <a:xfrm rot="5400000">
            <a:off x="46482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5400000">
            <a:off x="7010400" y="4800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5"/>
            </p:custDataLst>
          </p:nvPr>
        </p:nvSpPr>
        <p:spPr>
          <a:xfrm>
            <a:off x="6705600" y="3860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6"/>
            </p:custDataLst>
          </p:nvPr>
        </p:nvSpPr>
        <p:spPr>
          <a:xfrm>
            <a:off x="6705600" y="4241478"/>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fp</a:t>
            </a:r>
            <a:endParaRPr lang="en-US" sz="2400" dirty="0">
              <a:solidFill>
                <a:schemeClr val="tx2"/>
              </a:solidFill>
              <a:latin typeface="Source Sans Pro" panose="020B0503030403020204"/>
            </a:endParaRPr>
          </a:p>
        </p:txBody>
      </p:sp>
      <p:sp>
        <p:nvSpPr>
          <p:cNvPr id="11" name="Rectangle 10"/>
          <p:cNvSpPr/>
          <p:nvPr>
            <p:custDataLst>
              <p:tags r:id="rId7"/>
            </p:custDataLst>
          </p:nvPr>
        </p:nvSpPr>
        <p:spPr>
          <a:xfrm>
            <a:off x="6705600" y="4622478"/>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($s0  ... $s7)</a:t>
            </a:r>
            <a:endParaRPr lang="en-US" sz="2400" dirty="0">
              <a:solidFill>
                <a:schemeClr val="tx2"/>
              </a:solidFill>
              <a:latin typeface="Source Sans Pro" panose="020B0503030403020204"/>
            </a:endParaRPr>
          </a:p>
        </p:txBody>
      </p:sp>
      <p:sp>
        <p:nvSpPr>
          <p:cNvPr id="12" name="Rectangle 11"/>
          <p:cNvSpPr/>
          <p:nvPr>
            <p:custDataLst>
              <p:tags r:id="rId8"/>
            </p:custDataLst>
          </p:nvPr>
        </p:nvSpPr>
        <p:spPr>
          <a:xfrm>
            <a:off x="6705600" y="5384478"/>
            <a:ext cx="2362200" cy="1143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3" name="Rectangle 12"/>
          <p:cNvSpPr/>
          <p:nvPr>
            <p:custDataLst>
              <p:tags r:id="rId9"/>
            </p:custDataLst>
          </p:nvPr>
        </p:nvSpPr>
        <p:spPr>
          <a:xfrm>
            <a:off x="6705600" y="3098478"/>
            <a:ext cx="2362200" cy="7570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incoming</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10"/>
            </p:custDataLst>
          </p:nvPr>
        </p:nvSpPr>
        <p:spPr>
          <a:xfrm>
            <a:off x="5638800" y="2895600"/>
            <a:ext cx="1135247" cy="523220"/>
          </a:xfrm>
          <a:prstGeom prst="rect">
            <a:avLst/>
          </a:prstGeom>
          <a:noFill/>
        </p:spPr>
        <p:txBody>
          <a:bodyPr wrap="none" rtlCol="0">
            <a:spAutoFit/>
          </a:bodyPr>
          <a:lstStyle/>
          <a:p>
            <a:r>
              <a:rPr lang="en-US" sz="2800" dirty="0" smtClean="0">
                <a:solidFill>
                  <a:schemeClr val="tx2"/>
                </a:solidFill>
                <a:latin typeface="Source Sans Pro" panose="020B0503030403020204"/>
              </a:rPr>
              <a:t>$fp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5" name="TextBox 14"/>
          <p:cNvSpPr txBox="1"/>
          <p:nvPr>
            <p:custDataLst>
              <p:tags r:id="rId11"/>
            </p:custDataLst>
          </p:nvPr>
        </p:nvSpPr>
        <p:spPr>
          <a:xfrm>
            <a:off x="5638800" y="6258580"/>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33045441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86</a:t>
            </a:fld>
            <a:endParaRPr lang="en-US"/>
          </a:p>
        </p:txBody>
      </p:sp>
      <p:sp>
        <p:nvSpPr>
          <p:cNvPr id="6" name="Content Placeholder 2"/>
          <p:cNvSpPr>
            <a:spLocks noGrp="1"/>
          </p:cNvSpPr>
          <p:nvPr>
            <p:ph idx="1"/>
            <p:custDataLst>
              <p:tags r:id="rId1"/>
            </p:custDataLst>
          </p:nvPr>
        </p:nvSpPr>
        <p:spPr>
          <a:xfrm>
            <a:off x="228599" y="685800"/>
            <a:ext cx="4946073" cy="2173778"/>
          </a:xfrm>
        </p:spPr>
        <p:txBody>
          <a:bodyPr>
            <a:normAutofit/>
          </a:bodyPr>
          <a:lstStyle/>
          <a:p>
            <a:pPr marL="0" indent="0">
              <a:lnSpc>
                <a:spcPct val="90000"/>
              </a:lnSpc>
              <a:buNone/>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sum(tmp,1,2,3,4,5,6,7,8);</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smtClean="0">
                <a:latin typeface="Consolas" pitchFamily="49" charset="0"/>
              </a:rPr>
              <a:t>return u + a + b;</a:t>
            </a:r>
          </a:p>
          <a:p>
            <a:pPr marL="0" indent="0">
              <a:lnSpc>
                <a:spcPct val="90000"/>
              </a:lnSpc>
              <a:buNone/>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7" name="TextBox 6"/>
          <p:cNvSpPr txBox="1"/>
          <p:nvPr/>
        </p:nvSpPr>
        <p:spPr>
          <a:xfrm>
            <a:off x="228599" y="3259334"/>
            <a:ext cx="6022571" cy="1815882"/>
          </a:xfrm>
          <a:prstGeom prst="rect">
            <a:avLst/>
          </a:prstGeom>
          <a:noFill/>
        </p:spPr>
        <p:txBody>
          <a:bodyPr wrap="square" rtlCol="0">
            <a:spAutoFit/>
          </a:bodyPr>
          <a:lstStyle/>
          <a:p>
            <a:r>
              <a:rPr lang="en-US" sz="2800" u="sng" dirty="0" smtClean="0">
                <a:solidFill>
                  <a:schemeClr val="accent1"/>
                </a:solidFill>
                <a:latin typeface="Source Sans Pro" panose="020B0503030403020204"/>
              </a:rPr>
              <a:t>Correct Order:</a:t>
            </a:r>
          </a:p>
          <a:p>
            <a:pPr marL="514350" indent="-514350">
              <a:buFont typeface="+mj-lt"/>
              <a:buAutoNum type="arabicPeriod"/>
            </a:pPr>
            <a:r>
              <a:rPr lang="en-US" sz="2800" dirty="0" smtClean="0">
                <a:solidFill>
                  <a:schemeClr val="accent1"/>
                </a:solidFill>
                <a:latin typeface="Source Sans Pro" panose="020B0503030403020204"/>
              </a:rPr>
              <a:t>Body First</a:t>
            </a:r>
          </a:p>
          <a:p>
            <a:pPr marL="514350" indent="-514350">
              <a:buFont typeface="+mj-lt"/>
              <a:buAutoNum type="arabicPeriod"/>
            </a:pPr>
            <a:r>
              <a:rPr lang="en-US" sz="2800" dirty="0" smtClean="0">
                <a:solidFill>
                  <a:schemeClr val="accent1"/>
                </a:solidFill>
                <a:latin typeface="Source Sans Pro" panose="020B0503030403020204"/>
              </a:rPr>
              <a:t>Determine stack frame size</a:t>
            </a:r>
          </a:p>
          <a:p>
            <a:pPr marL="514350" indent="-514350">
              <a:buFont typeface="+mj-lt"/>
              <a:buAutoNum type="arabicPeriod"/>
            </a:pPr>
            <a:r>
              <a:rPr lang="en-US" sz="2800" dirty="0" smtClean="0">
                <a:solidFill>
                  <a:schemeClr val="accent1"/>
                </a:solidFill>
                <a:latin typeface="Source Sans Pro" panose="020B0503030403020204"/>
              </a:rPr>
              <a:t>Complete Prologue/Epilogue</a:t>
            </a:r>
            <a:endParaRPr lang="en-US" sz="2800" dirty="0">
              <a:solidFill>
                <a:schemeClr val="accent1"/>
              </a:solidFill>
              <a:latin typeface="Source Sans Pro" panose="020B0503030403020204"/>
            </a:endParaRPr>
          </a:p>
        </p:txBody>
      </p:sp>
      <p:sp>
        <p:nvSpPr>
          <p:cNvPr id="8" name="Title 1"/>
          <p:cNvSpPr>
            <a:spLocks noGrp="1"/>
          </p:cNvSpPr>
          <p:nvPr>
            <p:ph type="title"/>
            <p:custDataLst>
              <p:tags r:id="rId2"/>
            </p:custDataLst>
          </p:nvPr>
        </p:nvSpPr>
        <p:spPr>
          <a:xfrm>
            <a:off x="228600" y="76200"/>
            <a:ext cx="8686800" cy="533400"/>
          </a:xfrm>
        </p:spPr>
        <p:txBody>
          <a:bodyPr>
            <a:noAutofit/>
          </a:bodyPr>
          <a:lstStyle/>
          <a:p>
            <a:r>
              <a:rPr lang="en-US" sz="3600" dirty="0"/>
              <a:t>Activity #1: Calling </a:t>
            </a:r>
            <a:r>
              <a:rPr lang="en-US" sz="3600" dirty="0" smtClean="0"/>
              <a:t>Convention Example</a:t>
            </a:r>
            <a:endParaRPr lang="en-US" sz="3600" dirty="0"/>
          </a:p>
        </p:txBody>
      </p:sp>
    </p:spTree>
    <p:extLst>
      <p:ext uri="{BB962C8B-B14F-4D97-AF65-F5344CB8AC3E}">
        <p14:creationId xmlns:p14="http://schemas.microsoft.com/office/powerpoint/2010/main" val="39708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87</a:t>
            </a:fld>
            <a:endParaRPr lang="en-US"/>
          </a:p>
        </p:txBody>
      </p:sp>
      <p:sp>
        <p:nvSpPr>
          <p:cNvPr id="5" name="Title 1"/>
          <p:cNvSpPr>
            <a:spLocks noGrp="1"/>
          </p:cNvSpPr>
          <p:nvPr>
            <p:ph type="title"/>
            <p:custDataLst>
              <p:tags r:id="rId1"/>
            </p:custDataLst>
          </p:nvPr>
        </p:nvSpPr>
        <p:spPr>
          <a:xfrm>
            <a:off x="228600" y="76200"/>
            <a:ext cx="8686800" cy="533400"/>
          </a:xfrm>
        </p:spPr>
        <p:txBody>
          <a:bodyPr>
            <a:noAutofit/>
          </a:bodyPr>
          <a:lstStyle/>
          <a:p>
            <a:r>
              <a:rPr lang="en-US" sz="3600" dirty="0"/>
              <a:t>Activity #1: Calling </a:t>
            </a:r>
            <a:r>
              <a:rPr lang="en-US" sz="3600" dirty="0" smtClean="0"/>
              <a:t>Convention Example</a:t>
            </a:r>
            <a:endParaRPr lang="en-US" sz="3600" dirty="0"/>
          </a:p>
        </p:txBody>
      </p:sp>
      <p:sp>
        <p:nvSpPr>
          <p:cNvPr id="6" name="Content Placeholder 2"/>
          <p:cNvSpPr>
            <a:spLocks noGrp="1"/>
          </p:cNvSpPr>
          <p:nvPr>
            <p:ph idx="1"/>
            <p:custDataLst>
              <p:tags r:id="rId2"/>
            </p:custDataLst>
          </p:nvPr>
        </p:nvSpPr>
        <p:spPr>
          <a:xfrm>
            <a:off x="228599" y="685800"/>
            <a:ext cx="3924301" cy="1733994"/>
          </a:xfrm>
        </p:spPr>
        <p:txBody>
          <a:bodyPr>
            <a:normAutofit/>
          </a:bodyPr>
          <a:lstStyle/>
          <a:p>
            <a:pPr marL="0" indent="0">
              <a:lnSpc>
                <a:spcPct val="90000"/>
              </a:lnSpc>
              <a:buNone/>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s =sum(tmp,1,2,3,4,5,6,7,8);</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smtClean="0">
                <a:latin typeface="Consolas" pitchFamily="49" charset="0"/>
              </a:rPr>
              <a:t>return u + a + b;</a:t>
            </a:r>
          </a:p>
          <a:p>
            <a:pPr marL="0" indent="0">
              <a:lnSpc>
                <a:spcPct val="90000"/>
              </a:lnSpc>
              <a:buNone/>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7" name="TextBox 6"/>
          <p:cNvSpPr txBox="1"/>
          <p:nvPr>
            <p:custDataLst>
              <p:tags r:id="rId3"/>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smtClean="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s2,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AND t0, a0, a1</a:t>
            </a:r>
          </a:p>
          <a:p>
            <a:pPr>
              <a:tabLst>
                <a:tab pos="225425" algn="l"/>
                <a:tab pos="1541463" algn="l"/>
              </a:tabLst>
            </a:pPr>
            <a:r>
              <a:rPr lang="en-US" sz="2000" dirty="0" smtClean="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t0, t0, t1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t0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a1, 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a2, 2</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a7, 7</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t1, 8</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SW t1, -4(</a:t>
            </a:r>
            <a:r>
              <a:rPr lang="en-US" sz="2000" dirty="0" err="1" smtClean="0">
                <a:solidFill>
                  <a:schemeClr val="tx2"/>
                </a:solidFill>
                <a:latin typeface="Source Sans Pro" panose="020B0503030403020204"/>
              </a:rPr>
              <a:t>sp</a:t>
            </a:r>
            <a:r>
              <a:rPr lang="en-US" sz="2000" dirty="0" smtClean="0">
                <a:solidFill>
                  <a:schemeClr val="tx2"/>
                </a:solidFill>
                <a:latin typeface="Source Sans Pro" panose="020B0503030403020204"/>
              </a:rPr>
              <a:t>)</a:t>
            </a: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accent6"/>
                </a:solidFill>
                <a:latin typeface="Source Sans Pro" panose="020B0503030403020204"/>
              </a:rPr>
              <a:t>SW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endParaRPr lang="en-US" sz="2000" dirty="0" smtClean="0">
              <a:solidFill>
                <a:schemeClr val="tx2"/>
              </a:solidFill>
              <a:latin typeface="Source Sans Pro" panose="020B0503030403020204"/>
            </a:endParaRPr>
          </a:p>
        </p:txBody>
      </p:sp>
      <p:sp>
        <p:nvSpPr>
          <p:cNvPr id="8" name="TextBox 7"/>
          <p:cNvSpPr txBox="1"/>
          <p:nvPr>
            <p:custDataLst>
              <p:tags r:id="rId4"/>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a:t>
            </a:r>
          </a:p>
          <a:p>
            <a:pPr>
              <a:tabLst>
                <a:tab pos="225425" algn="l"/>
                <a:tab pos="1541463" algn="l"/>
              </a:tabLst>
            </a:pPr>
            <a:r>
              <a:rPr lang="en-US" sz="2000" dirty="0" smtClean="0">
                <a:solidFill>
                  <a:schemeClr val="tx2"/>
                </a:solidFill>
                <a:latin typeface="Source Sans Pro" panose="020B0503030403020204"/>
              </a:rPr>
              <a:t>	</a:t>
            </a:r>
            <a:r>
              <a:rPr lang="en-US" sz="2000" dirty="0" smtClean="0">
                <a:solidFill>
                  <a:schemeClr val="accent6"/>
                </a:solidFill>
                <a:latin typeface="Source Sans Pro" panose="020B0503030403020204"/>
              </a:rPr>
              <a:t>LW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a0 # s</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a1, t0 # </a:t>
            </a:r>
            <a:r>
              <a:rPr lang="en-US" sz="2000" dirty="0" err="1" smtClean="0">
                <a:solidFill>
                  <a:schemeClr val="tx2"/>
                </a:solidFill>
                <a:latin typeface="Source Sans Pro" panose="020B0503030403020204"/>
              </a:rPr>
              <a:t>tmp</a:t>
            </a: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a2, s2 # b</a:t>
            </a:r>
          </a:p>
          <a:p>
            <a:pPr>
              <a:tabLst>
                <a:tab pos="225425" algn="l"/>
                <a:tab pos="1541463" algn="l"/>
              </a:tabLst>
            </a:pPr>
            <a:r>
              <a:rPr lang="en-US" sz="2000" dirty="0" smtClean="0">
                <a:solidFill>
                  <a:schemeClr val="tx2"/>
                </a:solidFill>
                <a:latin typeface="Source Sans Pro" panose="020B0503030403020204"/>
              </a:rPr>
              <a:t>	MOVE </a:t>
            </a:r>
            <a:r>
              <a:rPr lang="en-US" sz="2000" dirty="0">
                <a:solidFill>
                  <a:schemeClr val="tx2"/>
                </a:solidFill>
                <a:latin typeface="Source Sans Pro" panose="020B0503030403020204"/>
              </a:rPr>
              <a:t>a</a:t>
            </a:r>
            <a:r>
              <a:rPr lang="en-US" sz="2000" dirty="0" smtClean="0">
                <a:solidFill>
                  <a:schemeClr val="tx2"/>
                </a:solidFill>
                <a:latin typeface="Source Sans Pro" panose="020B0503030403020204"/>
              </a:rPr>
              <a:t>3, s1 # a</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a4, s2 # b</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a5, s1 # a</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add u (a0) and a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s2</a:t>
            </a:r>
          </a:p>
          <a:p>
            <a:pPr>
              <a:tabLst>
                <a:tab pos="225425" algn="l"/>
                <a:tab pos="1541463" algn="l"/>
              </a:tabLst>
            </a:pPr>
            <a:r>
              <a:rPr lang="en-US" sz="2000" dirty="0">
                <a:solidFill>
                  <a:schemeClr val="accent1"/>
                </a:solidFill>
                <a:latin typeface="Source Sans Pro" panose="020B0503030403020204"/>
              </a:rPr>
              <a:t>	 # a</a:t>
            </a:r>
            <a:r>
              <a:rPr lang="en-US" sz="2000" dirty="0" smtClean="0">
                <a:solidFill>
                  <a:schemeClr val="accent1"/>
                </a:solidFill>
                <a:latin typeface="Source Sans Pro" panose="020B0503030403020204"/>
              </a:rPr>
              <a:t>0 = u + a + b</a:t>
            </a: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Epilogue</a:t>
            </a:r>
          </a:p>
        </p:txBody>
      </p:sp>
      <p:sp>
        <p:nvSpPr>
          <p:cNvPr id="11" name="Freeform 10"/>
          <p:cNvSpPr/>
          <p:nvPr/>
        </p:nvSpPr>
        <p:spPr>
          <a:xfrm>
            <a:off x="5176157" y="1387929"/>
            <a:ext cx="408214" cy="146957"/>
          </a:xfrm>
          <a:custGeom>
            <a:avLst/>
            <a:gdLst>
              <a:gd name="connsiteX0" fmla="*/ 408214 w 408214"/>
              <a:gd name="connsiteY0" fmla="*/ 146957 h 146957"/>
              <a:gd name="connsiteX1" fmla="*/ 179614 w 408214"/>
              <a:gd name="connsiteY1" fmla="*/ 0 h 146957"/>
              <a:gd name="connsiteX2" fmla="*/ 0 w 408214"/>
              <a:gd name="connsiteY2" fmla="*/ 146957 h 146957"/>
            </a:gdLst>
            <a:ahLst/>
            <a:cxnLst>
              <a:cxn ang="0">
                <a:pos x="connsiteX0" y="connsiteY0"/>
              </a:cxn>
              <a:cxn ang="0">
                <a:pos x="connsiteX1" y="connsiteY1"/>
              </a:cxn>
              <a:cxn ang="0">
                <a:pos x="connsiteX2" y="connsiteY2"/>
              </a:cxn>
            </a:cxnLst>
            <a:rect l="l" t="t" r="r" b="b"/>
            <a:pathLst>
              <a:path w="408214" h="146957">
                <a:moveTo>
                  <a:pt x="408214" y="146957"/>
                </a:moveTo>
                <a:cubicBezTo>
                  <a:pt x="327932" y="73478"/>
                  <a:pt x="247650" y="0"/>
                  <a:pt x="179614" y="0"/>
                </a:cubicBezTo>
                <a:cubicBezTo>
                  <a:pt x="111578" y="0"/>
                  <a:pt x="0" y="146957"/>
                  <a:pt x="0" y="146957"/>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06129" y="1125715"/>
            <a:ext cx="2780071" cy="2500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a:off x="3276600" y="3048000"/>
            <a:ext cx="838200" cy="327660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4" name="Straight Arrow Connector 13"/>
          <p:cNvCxnSpPr>
            <a:stCxn id="12" idx="4"/>
            <a:endCxn id="13" idx="1"/>
          </p:cNvCxnSpPr>
          <p:nvPr/>
        </p:nvCxnSpPr>
        <p:spPr>
          <a:xfrm>
            <a:off x="2496165" y="1375756"/>
            <a:ext cx="780435" cy="331054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57300" y="1375756"/>
            <a:ext cx="2286000" cy="2500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p:cNvSpPr/>
          <p:nvPr/>
        </p:nvSpPr>
        <p:spPr>
          <a:xfrm>
            <a:off x="6362700" y="1221432"/>
            <a:ext cx="419100" cy="2436168"/>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7" name="Straight Arrow Connector 16"/>
          <p:cNvCxnSpPr>
            <a:stCxn id="15" idx="6"/>
            <a:endCxn id="16" idx="1"/>
          </p:cNvCxnSpPr>
          <p:nvPr/>
        </p:nvCxnSpPr>
        <p:spPr>
          <a:xfrm>
            <a:off x="3543300" y="1500777"/>
            <a:ext cx="2819400" cy="938739"/>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66700" y="1613010"/>
            <a:ext cx="2590800"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8" idx="6"/>
          </p:cNvCxnSpPr>
          <p:nvPr/>
        </p:nvCxnSpPr>
        <p:spPr>
          <a:xfrm>
            <a:off x="2857500" y="1727310"/>
            <a:ext cx="3595007" cy="292334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452507" y="4555670"/>
            <a:ext cx="2310493" cy="3211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6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childTnLst>
                                    <p:animClr clrSpc="rgb" dir="cw">
                                      <p:cBhvr override="childStyle">
                                        <p:cTn id="39" dur="500" fill="hold"/>
                                        <p:tgtEl>
                                          <p:spTgt spid="6">
                                            <p:txEl>
                                              <p:pRg st="1" end="1"/>
                                            </p:txEl>
                                          </p:spTgt>
                                        </p:tgtEl>
                                        <p:attrNameLst>
                                          <p:attrName>style.color</p:attrName>
                                        </p:attrNameLst>
                                      </p:cBhvr>
                                      <p:to>
                                        <a:srgbClr val="FFD965"/>
                                      </p:to>
                                    </p:animClr>
                                  </p:childTnLst>
                                </p:cTn>
                              </p:par>
                            </p:childTnLst>
                          </p:cTn>
                        </p:par>
                        <p:par>
                          <p:cTn id="40" fill="hold">
                            <p:stCondLst>
                              <p:cond delay="500"/>
                            </p:stCondLst>
                            <p:childTnLst>
                              <p:par>
                                <p:cTn id="41" presetID="3" presetClass="emph" presetSubtype="2" fill="hold" nodeType="afterEffect">
                                  <p:stCondLst>
                                    <p:cond delay="0"/>
                                  </p:stCondLst>
                                  <p:childTnLst>
                                    <p:animClr clrSpc="rgb" dir="cw">
                                      <p:cBhvr override="childStyle">
                                        <p:cTn id="42" dur="500" fill="hold"/>
                                        <p:tgtEl>
                                          <p:spTgt spid="7">
                                            <p:txEl>
                                              <p:pRg st="3" end="3"/>
                                            </p:txEl>
                                          </p:spTgt>
                                        </p:tgtEl>
                                        <p:attrNameLst>
                                          <p:attrName>style.color</p:attrName>
                                        </p:attrNameLst>
                                      </p:cBhvr>
                                      <p:to>
                                        <a:srgbClr val="FFD965"/>
                                      </p:to>
                                    </p:animClr>
                                  </p:childTnLst>
                                </p:cTn>
                              </p:par>
                              <p:par>
                                <p:cTn id="43" presetID="3" presetClass="emph" presetSubtype="2" fill="hold" nodeType="withEffect">
                                  <p:stCondLst>
                                    <p:cond delay="0"/>
                                  </p:stCondLst>
                                  <p:childTnLst>
                                    <p:animClr clrSpc="rgb" dir="cw">
                                      <p:cBhvr override="childStyle">
                                        <p:cTn id="44" dur="500" fill="hold"/>
                                        <p:tgtEl>
                                          <p:spTgt spid="7">
                                            <p:txEl>
                                              <p:pRg st="4" end="4"/>
                                            </p:txEl>
                                          </p:spTgt>
                                        </p:tgtEl>
                                        <p:attrNameLst>
                                          <p:attrName>style.color</p:attrName>
                                        </p:attrNameLst>
                                      </p:cBhvr>
                                      <p:to>
                                        <a:srgbClr val="FFD965"/>
                                      </p:to>
                                    </p:animClr>
                                  </p:childTnLst>
                                </p:cTn>
                              </p:par>
                              <p:par>
                                <p:cTn id="45" presetID="3" presetClass="emph" presetSubtype="2" fill="hold" nodeType="withEffect">
                                  <p:stCondLst>
                                    <p:cond delay="0"/>
                                  </p:stCondLst>
                                  <p:childTnLst>
                                    <p:animClr clrSpc="rgb" dir="cw">
                                      <p:cBhvr override="childStyle">
                                        <p:cTn id="46" dur="500" fill="hold"/>
                                        <p:tgtEl>
                                          <p:spTgt spid="7">
                                            <p:txEl>
                                              <p:pRg st="5" end="5"/>
                                            </p:txEl>
                                          </p:spTgt>
                                        </p:tgtEl>
                                        <p:attrNameLst>
                                          <p:attrName>style.color</p:attrName>
                                        </p:attrNameLst>
                                      </p:cBhvr>
                                      <p:to>
                                        <a:srgbClr val="FFD965"/>
                                      </p:to>
                                    </p:animClr>
                                  </p:childTnLst>
                                </p:cTn>
                              </p:par>
                              <p:par>
                                <p:cTn id="47" presetID="3" presetClass="emph" presetSubtype="2" fill="hold" nodeType="withEffect">
                                  <p:stCondLst>
                                    <p:cond delay="0"/>
                                  </p:stCondLst>
                                  <p:childTnLst>
                                    <p:animClr clrSpc="rgb" dir="cw">
                                      <p:cBhvr override="childStyle">
                                        <p:cTn id="48" dur="500" fill="hold"/>
                                        <p:tgtEl>
                                          <p:spTgt spid="7">
                                            <p:txEl>
                                              <p:pRg st="6" end="6"/>
                                            </p:txEl>
                                          </p:spTgt>
                                        </p:tgtEl>
                                        <p:attrNameLst>
                                          <p:attrName>style.color</p:attrName>
                                        </p:attrNameLst>
                                      </p:cBhvr>
                                      <p:to>
                                        <a:srgbClr val="FFD965"/>
                                      </p:to>
                                    </p:animClr>
                                  </p:childTnLst>
                                </p:cTn>
                              </p:par>
                              <p:par>
                                <p:cTn id="49" presetID="3" presetClass="emph" presetSubtype="2" fill="hold" nodeType="withEffect">
                                  <p:stCondLst>
                                    <p:cond delay="0"/>
                                  </p:stCondLst>
                                  <p:childTnLst>
                                    <p:animClr clrSpc="rgb" dir="cw">
                                      <p:cBhvr override="childStyle">
                                        <p:cTn id="50" dur="500" fill="hold"/>
                                        <p:tgtEl>
                                          <p:spTgt spid="7">
                                            <p:txEl>
                                              <p:pRg st="7" end="7"/>
                                            </p:txEl>
                                          </p:spTgt>
                                        </p:tgtEl>
                                        <p:attrNameLst>
                                          <p:attrName>style.color</p:attrName>
                                        </p:attrNameLst>
                                      </p:cBhvr>
                                      <p:to>
                                        <a:srgbClr val="FFD965"/>
                                      </p:to>
                                    </p:animClr>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par>
                          <p:cTn id="87" fill="hold">
                            <p:stCondLst>
                              <p:cond delay="0"/>
                            </p:stCondLst>
                            <p:childTnLst>
                              <p:par>
                                <p:cTn id="88" presetID="22" presetClass="entr" presetSubtype="1"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500"/>
                                        <p:tgtEl>
                                          <p:spTgt spid="14"/>
                                        </p:tgtEl>
                                      </p:cBhvr>
                                    </p:animEffect>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3" presetClass="emph" presetSubtype="2" fill="hold" nodeType="clickEffect">
                                  <p:stCondLst>
                                    <p:cond delay="0"/>
                                  </p:stCondLst>
                                  <p:childTnLst>
                                    <p:animClr clrSpc="rgb" dir="cw">
                                      <p:cBhvr override="childStyle">
                                        <p:cTn id="97" dur="500" fill="hold"/>
                                        <p:tgtEl>
                                          <p:spTgt spid="6">
                                            <p:txEl>
                                              <p:pRg st="2" end="2"/>
                                            </p:txEl>
                                          </p:spTgt>
                                        </p:tgtEl>
                                        <p:attrNameLst>
                                          <p:attrName>style.color</p:attrName>
                                        </p:attrNameLst>
                                      </p:cBhvr>
                                      <p:to>
                                        <a:srgbClr val="92D050"/>
                                      </p:to>
                                    </p:animClr>
                                  </p:childTnLst>
                                </p:cTn>
                              </p:par>
                            </p:childTnLst>
                          </p:cTn>
                        </p:par>
                        <p:par>
                          <p:cTn id="98" fill="hold">
                            <p:stCondLst>
                              <p:cond delay="500"/>
                            </p:stCondLst>
                            <p:childTnLst>
                              <p:par>
                                <p:cTn id="99" presetID="3" presetClass="emph" presetSubtype="2" fill="hold" nodeType="afterEffect">
                                  <p:stCondLst>
                                    <p:cond delay="0"/>
                                  </p:stCondLst>
                                  <p:childTnLst>
                                    <p:animClr clrSpc="rgb" dir="cw">
                                      <p:cBhvr override="childStyle">
                                        <p:cTn id="100" dur="500" fill="hold"/>
                                        <p:tgtEl>
                                          <p:spTgt spid="7">
                                            <p:txEl>
                                              <p:pRg st="8" end="8"/>
                                            </p:txEl>
                                          </p:spTgt>
                                        </p:tgtEl>
                                        <p:attrNameLst>
                                          <p:attrName>style.color</p:attrName>
                                        </p:attrNameLst>
                                      </p:cBhvr>
                                      <p:to>
                                        <a:srgbClr val="92D050"/>
                                      </p:to>
                                    </p:animClr>
                                  </p:childTnLst>
                                </p:cTn>
                              </p:par>
                              <p:par>
                                <p:cTn id="101" presetID="3" presetClass="emph" presetSubtype="2" fill="hold" nodeType="withEffect">
                                  <p:stCondLst>
                                    <p:cond delay="0"/>
                                  </p:stCondLst>
                                  <p:childTnLst>
                                    <p:animClr clrSpc="rgb" dir="cw">
                                      <p:cBhvr override="childStyle">
                                        <p:cTn id="102" dur="500" fill="hold"/>
                                        <p:tgtEl>
                                          <p:spTgt spid="7">
                                            <p:txEl>
                                              <p:pRg st="9" end="9"/>
                                            </p:txEl>
                                          </p:spTgt>
                                        </p:tgtEl>
                                        <p:attrNameLst>
                                          <p:attrName>style.color</p:attrName>
                                        </p:attrNameLst>
                                      </p:cBhvr>
                                      <p:to>
                                        <a:srgbClr val="92D050"/>
                                      </p:to>
                                    </p:animClr>
                                  </p:childTnLst>
                                </p:cTn>
                              </p:par>
                              <p:par>
                                <p:cTn id="103" presetID="3" presetClass="emph" presetSubtype="2" fill="hold" nodeType="withEffect">
                                  <p:stCondLst>
                                    <p:cond delay="0"/>
                                  </p:stCondLst>
                                  <p:childTnLst>
                                    <p:animClr clrSpc="rgb" dir="cw">
                                      <p:cBhvr override="childStyle">
                                        <p:cTn id="104" dur="500" fill="hold"/>
                                        <p:tgtEl>
                                          <p:spTgt spid="7">
                                            <p:txEl>
                                              <p:pRg st="10" end="10"/>
                                            </p:txEl>
                                          </p:spTgt>
                                        </p:tgtEl>
                                        <p:attrNameLst>
                                          <p:attrName>style.color</p:attrName>
                                        </p:attrNameLst>
                                      </p:cBhvr>
                                      <p:to>
                                        <a:srgbClr val="92D050"/>
                                      </p:to>
                                    </p:animClr>
                                  </p:childTnLst>
                                </p:cTn>
                              </p:par>
                              <p:par>
                                <p:cTn id="105" presetID="3" presetClass="emph" presetSubtype="2" fill="hold" nodeType="withEffect">
                                  <p:stCondLst>
                                    <p:cond delay="0"/>
                                  </p:stCondLst>
                                  <p:childTnLst>
                                    <p:animClr clrSpc="rgb" dir="cw">
                                      <p:cBhvr override="childStyle">
                                        <p:cTn id="106" dur="500" fill="hold"/>
                                        <p:tgtEl>
                                          <p:spTgt spid="7">
                                            <p:txEl>
                                              <p:pRg st="11" end="11"/>
                                            </p:txEl>
                                          </p:spTgt>
                                        </p:tgtEl>
                                        <p:attrNameLst>
                                          <p:attrName>style.color</p:attrName>
                                        </p:attrNameLst>
                                      </p:cBhvr>
                                      <p:to>
                                        <a:srgbClr val="92D050"/>
                                      </p:to>
                                    </p:animClr>
                                  </p:childTnLst>
                                </p:cTn>
                              </p:par>
                              <p:par>
                                <p:cTn id="107" presetID="3" presetClass="emph" presetSubtype="2" fill="hold" nodeType="withEffect">
                                  <p:stCondLst>
                                    <p:cond delay="0"/>
                                  </p:stCondLst>
                                  <p:childTnLst>
                                    <p:animClr clrSpc="rgb" dir="cw">
                                      <p:cBhvr override="childStyle">
                                        <p:cTn id="108" dur="500" fill="hold"/>
                                        <p:tgtEl>
                                          <p:spTgt spid="7">
                                            <p:txEl>
                                              <p:pRg st="12" end="12"/>
                                            </p:txEl>
                                          </p:spTgt>
                                        </p:tgtEl>
                                        <p:attrNameLst>
                                          <p:attrName>style.color</p:attrName>
                                        </p:attrNameLst>
                                      </p:cBhvr>
                                      <p:to>
                                        <a:srgbClr val="92D050"/>
                                      </p:to>
                                    </p:animClr>
                                  </p:childTnLst>
                                </p:cTn>
                              </p:par>
                              <p:par>
                                <p:cTn id="109" presetID="3" presetClass="emph" presetSubtype="2" fill="hold" nodeType="withEffect">
                                  <p:stCondLst>
                                    <p:cond delay="0"/>
                                  </p:stCondLst>
                                  <p:childTnLst>
                                    <p:animClr clrSpc="rgb" dir="cw">
                                      <p:cBhvr override="childStyle">
                                        <p:cTn id="110" dur="500" fill="hold"/>
                                        <p:tgtEl>
                                          <p:spTgt spid="7">
                                            <p:txEl>
                                              <p:pRg st="13" end="13"/>
                                            </p:txEl>
                                          </p:spTgt>
                                        </p:tgtEl>
                                        <p:attrNameLst>
                                          <p:attrName>style.color</p:attrName>
                                        </p:attrNameLst>
                                      </p:cBhvr>
                                      <p:to>
                                        <a:srgbClr val="92D050"/>
                                      </p:to>
                                    </p:animClr>
                                  </p:childTnLst>
                                </p:cTn>
                              </p:par>
                              <p:par>
                                <p:cTn id="111" presetID="3" presetClass="emph" presetSubtype="2" fill="hold" nodeType="withEffect">
                                  <p:stCondLst>
                                    <p:cond delay="0"/>
                                  </p:stCondLst>
                                  <p:childTnLst>
                                    <p:animClr clrSpc="rgb" dir="cw">
                                      <p:cBhvr override="childStyle">
                                        <p:cTn id="112" dur="500" fill="hold"/>
                                        <p:tgtEl>
                                          <p:spTgt spid="7">
                                            <p:txEl>
                                              <p:pRg st="14" end="14"/>
                                            </p:txEl>
                                          </p:spTgt>
                                        </p:tgtEl>
                                        <p:attrNameLst>
                                          <p:attrName>style.color</p:attrName>
                                        </p:attrNameLst>
                                      </p:cBhvr>
                                      <p:to>
                                        <a:srgbClr val="92D050"/>
                                      </p:to>
                                    </p:animClr>
                                  </p:childTnLst>
                                </p:cTn>
                              </p:par>
                              <p:par>
                                <p:cTn id="113" presetID="3" presetClass="emph" presetSubtype="2" fill="hold" nodeType="withEffect">
                                  <p:stCondLst>
                                    <p:cond delay="0"/>
                                  </p:stCondLst>
                                  <p:childTnLst>
                                    <p:animClr clrSpc="rgb" dir="cw">
                                      <p:cBhvr override="childStyle">
                                        <p:cTn id="114" dur="500" fill="hold"/>
                                        <p:tgtEl>
                                          <p:spTgt spid="7">
                                            <p:txEl>
                                              <p:pRg st="17" end="17"/>
                                            </p:txEl>
                                          </p:spTgt>
                                        </p:tgtEl>
                                        <p:attrNameLst>
                                          <p:attrName>style.color</p:attrName>
                                        </p:attrNameLst>
                                      </p:cBhvr>
                                      <p:to>
                                        <a:srgbClr val="92D050"/>
                                      </p:to>
                                    </p:animClr>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5"/>
                                        </p:tgtEl>
                                        <p:attrNameLst>
                                          <p:attrName>style.visibility</p:attrName>
                                        </p:attrNameLst>
                                      </p:cBhvr>
                                      <p:to>
                                        <p:strVal val="visible"/>
                                      </p:to>
                                    </p:set>
                                  </p:childTnLst>
                                </p:cTn>
                              </p:par>
                            </p:childTnLst>
                          </p:cTn>
                        </p:par>
                        <p:par>
                          <p:cTn id="147" fill="hold">
                            <p:stCondLst>
                              <p:cond delay="0"/>
                            </p:stCondLst>
                            <p:childTnLst>
                              <p:par>
                                <p:cTn id="148" presetID="22" presetClass="entr" presetSubtype="1" fill="hold" nodeType="after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wipe(up)">
                                      <p:cBhvr>
                                        <p:cTn id="150" dur="500"/>
                                        <p:tgtEl>
                                          <p:spTgt spid="17"/>
                                        </p:tgtEl>
                                      </p:cBhvr>
                                    </p:animEffect>
                                  </p:childTnLst>
                                </p:cTn>
                              </p:par>
                            </p:childTnLst>
                          </p:cTn>
                        </p:par>
                        <p:par>
                          <p:cTn id="151" fill="hold">
                            <p:stCondLst>
                              <p:cond delay="500"/>
                            </p:stCondLst>
                            <p:childTnLst>
                              <p:par>
                                <p:cTn id="152" presetID="1" presetClass="entr" presetSubtype="0" fill="hold" grpId="0" nodeType="afterEffect">
                                  <p:stCondLst>
                                    <p:cond delay="0"/>
                                  </p:stCondLst>
                                  <p:childTnLst>
                                    <p:set>
                                      <p:cBhvr>
                                        <p:cTn id="153" dur="1" fill="hold">
                                          <p:stCondLst>
                                            <p:cond delay="0"/>
                                          </p:stCondLst>
                                        </p:cTn>
                                        <p:tgtEl>
                                          <p:spTgt spid="1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3" presetClass="emph" presetSubtype="2" fill="hold" nodeType="clickEffect">
                                  <p:stCondLst>
                                    <p:cond delay="0"/>
                                  </p:stCondLst>
                                  <p:childTnLst>
                                    <p:animClr clrSpc="rgb" dir="cw">
                                      <p:cBhvr override="childStyle">
                                        <p:cTn id="173" dur="500" fill="hold"/>
                                        <p:tgtEl>
                                          <p:spTgt spid="6">
                                            <p:txEl>
                                              <p:pRg st="4" end="4"/>
                                            </p:txEl>
                                          </p:spTgt>
                                        </p:tgtEl>
                                        <p:attrNameLst>
                                          <p:attrName>style.color</p:attrName>
                                        </p:attrNameLst>
                                      </p:cBhvr>
                                      <p:to>
                                        <a:srgbClr val="FF2F92"/>
                                      </p:to>
                                    </p:animClr>
                                  </p:childTnLst>
                                </p:cTn>
                              </p:par>
                            </p:childTnLst>
                          </p:cTn>
                        </p:par>
                        <p:par>
                          <p:cTn id="174" fill="hold">
                            <p:stCondLst>
                              <p:cond delay="500"/>
                            </p:stCondLst>
                            <p:childTnLst>
                              <p:par>
                                <p:cTn id="175" presetID="3" presetClass="emph" presetSubtype="2" fill="hold" nodeType="afterEffect">
                                  <p:stCondLst>
                                    <p:cond delay="0"/>
                                  </p:stCondLst>
                                  <p:childTnLst>
                                    <p:animClr clrSpc="rgb" dir="cw">
                                      <p:cBhvr override="childStyle">
                                        <p:cTn id="176" dur="500" fill="hold"/>
                                        <p:tgtEl>
                                          <p:spTgt spid="8">
                                            <p:txEl>
                                              <p:pRg st="12" end="12"/>
                                            </p:txEl>
                                          </p:spTgt>
                                        </p:tgtEl>
                                        <p:attrNameLst>
                                          <p:attrName>style.color</p:attrName>
                                        </p:attrNameLst>
                                      </p:cBhvr>
                                      <p:to>
                                        <a:srgbClr val="FF2F92"/>
                                      </p:to>
                                    </p:animClr>
                                  </p:childTnLst>
                                </p:cTn>
                              </p:par>
                              <p:par>
                                <p:cTn id="177" presetID="3" presetClass="emph" presetSubtype="2" fill="hold" nodeType="withEffect">
                                  <p:stCondLst>
                                    <p:cond delay="0"/>
                                  </p:stCondLst>
                                  <p:childTnLst>
                                    <p:animClr clrSpc="rgb" dir="cw">
                                      <p:cBhvr override="childStyle">
                                        <p:cTn id="178" dur="500" fill="hold"/>
                                        <p:tgtEl>
                                          <p:spTgt spid="8">
                                            <p:txEl>
                                              <p:pRg st="13" end="13"/>
                                            </p:txEl>
                                          </p:spTgt>
                                        </p:tgtEl>
                                        <p:attrNameLst>
                                          <p:attrName>style.color</p:attrName>
                                        </p:attrNameLst>
                                      </p:cBhvr>
                                      <p:to>
                                        <a:srgbClr val="FF2F92"/>
                                      </p:to>
                                    </p:animClr>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8"/>
                                        </p:tgtEl>
                                        <p:attrNameLst>
                                          <p:attrName>style.visibility</p:attrName>
                                        </p:attrNameLst>
                                      </p:cBhvr>
                                      <p:to>
                                        <p:strVal val="visible"/>
                                      </p:to>
                                    </p:set>
                                  </p:childTnLst>
                                </p:cTn>
                              </p:par>
                            </p:childTnLst>
                          </p:cTn>
                        </p:par>
                        <p:par>
                          <p:cTn id="183" fill="hold">
                            <p:stCondLst>
                              <p:cond delay="0"/>
                            </p:stCondLst>
                            <p:childTnLst>
                              <p:par>
                                <p:cTn id="184" presetID="22" presetClass="entr" presetSubtype="1" fill="hold" nodeType="afterEffect">
                                  <p:stCondLst>
                                    <p:cond delay="0"/>
                                  </p:stCondLst>
                                  <p:childTnLst>
                                    <p:set>
                                      <p:cBhvr>
                                        <p:cTn id="185" dur="1" fill="hold">
                                          <p:stCondLst>
                                            <p:cond delay="0"/>
                                          </p:stCondLst>
                                        </p:cTn>
                                        <p:tgtEl>
                                          <p:spTgt spid="19"/>
                                        </p:tgtEl>
                                        <p:attrNameLst>
                                          <p:attrName>style.visibility</p:attrName>
                                        </p:attrNameLst>
                                      </p:cBhvr>
                                      <p:to>
                                        <p:strVal val="visible"/>
                                      </p:to>
                                    </p:set>
                                    <p:animEffect transition="in" filter="wipe(up)">
                                      <p:cBhvr>
                                        <p:cTn id="186" dur="500"/>
                                        <p:tgtEl>
                                          <p:spTgt spid="19"/>
                                        </p:tgtEl>
                                      </p:cBhvr>
                                    </p:animEffect>
                                  </p:childTnLst>
                                </p:cTn>
                              </p:par>
                            </p:childTnLst>
                          </p:cTn>
                        </p:par>
                        <p:par>
                          <p:cTn id="187" fill="hold">
                            <p:stCondLst>
                              <p:cond delay="500"/>
                            </p:stCondLst>
                            <p:childTnLst>
                              <p:par>
                                <p:cTn id="188" presetID="1" presetClass="entr" presetSubtype="0" fill="hold" grpId="0" nodeType="afterEffect">
                                  <p:stCondLst>
                                    <p:cond delay="0"/>
                                  </p:stCondLst>
                                  <p:childTnLst>
                                    <p:set>
                                      <p:cBhvr>
                                        <p:cTn id="189" dur="1" fill="hold">
                                          <p:stCondLst>
                                            <p:cond delay="0"/>
                                          </p:stCondLst>
                                        </p:cTn>
                                        <p:tgtEl>
                                          <p:spTgt spid="20"/>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8" grpId="0" animBg="1"/>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88</a:t>
            </a:fld>
            <a:endParaRPr lang="en-US"/>
          </a:p>
        </p:txBody>
      </p:sp>
      <p:sp>
        <p:nvSpPr>
          <p:cNvPr id="5" name="Title 1"/>
          <p:cNvSpPr>
            <a:spLocks noGrp="1"/>
          </p:cNvSpPr>
          <p:nvPr>
            <p:ph type="title"/>
            <p:custDataLst>
              <p:tags r:id="rId1"/>
            </p:custDataLst>
          </p:nvPr>
        </p:nvSpPr>
        <p:spPr>
          <a:xfrm>
            <a:off x="228600" y="76200"/>
            <a:ext cx="8686800" cy="533400"/>
          </a:xfrm>
        </p:spPr>
        <p:txBody>
          <a:bodyPr>
            <a:noAutofit/>
          </a:bodyPr>
          <a:lstStyle/>
          <a:p>
            <a:r>
              <a:rPr lang="en-US" sz="3600" dirty="0"/>
              <a:t>Activity #1: Calling </a:t>
            </a:r>
            <a:r>
              <a:rPr lang="en-US" sz="3600" dirty="0" smtClean="0"/>
              <a:t>Convention Example</a:t>
            </a:r>
            <a:endParaRPr lang="en-US" sz="3600" dirty="0"/>
          </a:p>
        </p:txBody>
      </p:sp>
      <p:sp>
        <p:nvSpPr>
          <p:cNvPr id="6" name="Content Placeholder 2"/>
          <p:cNvSpPr>
            <a:spLocks noGrp="1"/>
          </p:cNvSpPr>
          <p:nvPr>
            <p:ph idx="1"/>
            <p:custDataLst>
              <p:tags r:id="rId2"/>
            </p:custDataLst>
          </p:nvPr>
        </p:nvSpPr>
        <p:spPr>
          <a:xfrm>
            <a:off x="228599" y="685800"/>
            <a:ext cx="3938155" cy="1733994"/>
          </a:xfrm>
        </p:spPr>
        <p:txBody>
          <a:bodyPr>
            <a:normAutofit/>
          </a:bodyPr>
          <a:lstStyle/>
          <a:p>
            <a:pPr marL="0" indent="0">
              <a:lnSpc>
                <a:spcPct val="90000"/>
              </a:lnSpc>
              <a:buNone/>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s =sum(tmp,1,2,3,4,5,6,7,8);</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smtClean="0">
                <a:latin typeface="Consolas" pitchFamily="49" charset="0"/>
              </a:rPr>
              <a:t>return u + a + b;</a:t>
            </a:r>
          </a:p>
          <a:p>
            <a:pPr marL="0" indent="0">
              <a:lnSpc>
                <a:spcPct val="90000"/>
              </a:lnSpc>
              <a:buNone/>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Epilogue</a:t>
            </a:r>
          </a:p>
        </p:txBody>
      </p:sp>
      <p:sp>
        <p:nvSpPr>
          <p:cNvPr id="21" name="TextBox 20"/>
          <p:cNvSpPr txBox="1"/>
          <p:nvPr>
            <p:custDataLst>
              <p:tags r:id="rId3"/>
            </p:custDataLst>
          </p:nvPr>
        </p:nvSpPr>
        <p:spPr>
          <a:xfrm>
            <a:off x="228600" y="2628925"/>
            <a:ext cx="3810000" cy="4343400"/>
          </a:xfrm>
          <a:prstGeom prst="rect">
            <a:avLst/>
          </a:prstGeom>
          <a:noFill/>
        </p:spPr>
        <p:txBody>
          <a:bodyPr wrap="none" lIns="0" tIns="0" rIns="0" bIns="0" rtlCol="0">
            <a:noAutofit/>
          </a:bodyPr>
          <a:lstStyle/>
          <a:p>
            <a:pPr>
              <a:tabLst>
                <a:tab pos="225425" algn="l"/>
                <a:tab pos="1541463" algn="l"/>
              </a:tabLst>
            </a:pPr>
            <a:r>
              <a:rPr lang="en-US" sz="2800" dirty="0" smtClean="0">
                <a:solidFill>
                  <a:schemeClr val="tx2"/>
                </a:solidFill>
                <a:latin typeface="Source Sans Pro" panose="020B0503030403020204"/>
                <a:cs typeface="Helvetica" pitchFamily="34" charset="0"/>
              </a:rPr>
              <a:t>How many bytes do we </a:t>
            </a:r>
          </a:p>
          <a:p>
            <a:pPr>
              <a:tabLst>
                <a:tab pos="225425" algn="l"/>
                <a:tab pos="1541463" algn="l"/>
              </a:tabLst>
            </a:pPr>
            <a:r>
              <a:rPr lang="en-US" sz="2800" dirty="0" smtClean="0">
                <a:solidFill>
                  <a:schemeClr val="tx2"/>
                </a:solidFill>
                <a:latin typeface="Source Sans Pro" panose="020B0503030403020204"/>
                <a:cs typeface="Helvetica" pitchFamily="34" charset="0"/>
              </a:rPr>
              <a:t>need to allocate for the </a:t>
            </a:r>
          </a:p>
          <a:p>
            <a:pPr>
              <a:tabLst>
                <a:tab pos="225425" algn="l"/>
                <a:tab pos="1541463" algn="l"/>
              </a:tabLst>
            </a:pPr>
            <a:r>
              <a:rPr lang="en-US" sz="2800" dirty="0" smtClean="0">
                <a:solidFill>
                  <a:schemeClr val="tx2"/>
                </a:solidFill>
                <a:latin typeface="Source Sans Pro" panose="020B0503030403020204"/>
                <a:cs typeface="Helvetica" pitchFamily="34" charset="0"/>
              </a:rPr>
              <a:t>stack frame?</a:t>
            </a:r>
          </a:p>
          <a:p>
            <a:pPr marL="457200" indent="-457200">
              <a:buAutoNum type="alphaLcParenR"/>
              <a:tabLst>
                <a:tab pos="225425" algn="l"/>
                <a:tab pos="1541463" algn="l"/>
              </a:tabLst>
            </a:pPr>
            <a:r>
              <a:rPr lang="en-US" sz="2800" dirty="0" smtClean="0">
                <a:solidFill>
                  <a:schemeClr val="tx2"/>
                </a:solidFill>
                <a:latin typeface="Source Sans Pro" panose="020B0503030403020204"/>
              </a:rPr>
              <a:t>24</a:t>
            </a:r>
          </a:p>
          <a:p>
            <a:pPr marL="457200" indent="-457200">
              <a:buAutoNum type="alphaLcParenR"/>
              <a:tabLst>
                <a:tab pos="225425" algn="l"/>
                <a:tab pos="1541463" algn="l"/>
              </a:tabLst>
            </a:pPr>
            <a:r>
              <a:rPr lang="en-US" sz="2800" dirty="0" smtClean="0">
                <a:solidFill>
                  <a:schemeClr val="tx2"/>
                </a:solidFill>
                <a:latin typeface="Source Sans Pro" panose="020B0503030403020204"/>
              </a:rPr>
              <a:t>28</a:t>
            </a:r>
          </a:p>
          <a:p>
            <a:pPr marL="457200" indent="-457200">
              <a:buAutoNum type="alphaLcParenR"/>
              <a:tabLst>
                <a:tab pos="225425" algn="l"/>
                <a:tab pos="1541463" algn="l"/>
              </a:tabLst>
            </a:pPr>
            <a:r>
              <a:rPr lang="en-US" sz="2800" dirty="0" smtClean="0">
                <a:solidFill>
                  <a:schemeClr val="tx2"/>
                </a:solidFill>
                <a:latin typeface="Source Sans Pro" panose="020B0503030403020204"/>
              </a:rPr>
              <a:t>36</a:t>
            </a:r>
          </a:p>
          <a:p>
            <a:pPr marL="457200" indent="-457200">
              <a:buAutoNum type="alphaLcParenR"/>
              <a:tabLst>
                <a:tab pos="225425" algn="l"/>
                <a:tab pos="1541463" algn="l"/>
              </a:tabLst>
            </a:pPr>
            <a:r>
              <a:rPr lang="en-US" sz="2800" dirty="0" smtClean="0">
                <a:solidFill>
                  <a:schemeClr val="tx2"/>
                </a:solidFill>
                <a:latin typeface="Source Sans Pro" panose="020B0503030403020204"/>
              </a:rPr>
              <a:t>40</a:t>
            </a:r>
          </a:p>
          <a:p>
            <a:pPr marL="457200" indent="-457200">
              <a:buAutoNum type="alphaLcParenR"/>
              <a:tabLst>
                <a:tab pos="225425" algn="l"/>
                <a:tab pos="1541463" algn="l"/>
              </a:tabLst>
            </a:pPr>
            <a:r>
              <a:rPr lang="en-US" sz="2800" dirty="0" smtClean="0">
                <a:solidFill>
                  <a:schemeClr val="tx2"/>
                </a:solidFill>
                <a:latin typeface="Source Sans Pro" panose="020B0503030403020204"/>
              </a:rPr>
              <a:t>48</a:t>
            </a:r>
          </a:p>
          <a:p>
            <a:pPr>
              <a:tabLst>
                <a:tab pos="225425" algn="l"/>
                <a:tab pos="1541463" algn="l"/>
              </a:tabLst>
            </a:pPr>
            <a:endParaRPr lang="en-US" sz="2000" dirty="0" smtClean="0">
              <a:solidFill>
                <a:schemeClr val="tx2"/>
              </a:solidFill>
              <a:latin typeface="Source Sans Pro" panose="020B0503030403020204"/>
            </a:endParaRPr>
          </a:p>
        </p:txBody>
      </p:sp>
      <p:sp>
        <p:nvSpPr>
          <p:cNvPr id="22" name="Oval 21"/>
          <p:cNvSpPr/>
          <p:nvPr/>
        </p:nvSpPr>
        <p:spPr>
          <a:xfrm>
            <a:off x="152400" y="4336978"/>
            <a:ext cx="1143000" cy="4549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4"/>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smtClean="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s2,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AND t0, a0, a1</a:t>
            </a:r>
          </a:p>
          <a:p>
            <a:pPr>
              <a:tabLst>
                <a:tab pos="225425" algn="l"/>
                <a:tab pos="1541463" algn="l"/>
              </a:tabLst>
            </a:pPr>
            <a:r>
              <a:rPr lang="en-US" sz="2000" dirty="0" smtClean="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t0, t0, t1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t0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a1, 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a2, 2</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a7, 7</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t1, 8</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SW t1, -4(</a:t>
            </a:r>
            <a:r>
              <a:rPr lang="en-US" sz="2000" dirty="0" err="1" smtClean="0">
                <a:solidFill>
                  <a:schemeClr val="tx2"/>
                </a:solidFill>
                <a:latin typeface="Source Sans Pro" panose="020B0503030403020204"/>
              </a:rPr>
              <a:t>sp</a:t>
            </a:r>
            <a:r>
              <a:rPr lang="en-US" sz="2000" dirty="0" smtClean="0">
                <a:solidFill>
                  <a:schemeClr val="tx2"/>
                </a:solidFill>
                <a:latin typeface="Source Sans Pro" panose="020B0503030403020204"/>
              </a:rPr>
              <a:t>)</a:t>
            </a: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accent6"/>
                </a:solidFill>
                <a:latin typeface="Source Sans Pro" panose="020B0503030403020204"/>
              </a:rPr>
              <a:t>SW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endParaRPr lang="en-US" sz="2000" dirty="0" smtClean="0">
              <a:solidFill>
                <a:schemeClr val="tx2"/>
              </a:solidFill>
              <a:latin typeface="Source Sans Pro" panose="020B0503030403020204"/>
            </a:endParaRPr>
          </a:p>
        </p:txBody>
      </p:sp>
      <p:sp>
        <p:nvSpPr>
          <p:cNvPr id="12" name="TextBox 11"/>
          <p:cNvSpPr txBox="1"/>
          <p:nvPr>
            <p:custDataLst>
              <p:tags r:id="rId5"/>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a:t>
            </a:r>
          </a:p>
          <a:p>
            <a:pPr>
              <a:tabLst>
                <a:tab pos="225425" algn="l"/>
                <a:tab pos="1541463" algn="l"/>
              </a:tabLst>
            </a:pPr>
            <a:r>
              <a:rPr lang="en-US" sz="2000" dirty="0" smtClean="0">
                <a:solidFill>
                  <a:schemeClr val="tx2"/>
                </a:solidFill>
                <a:latin typeface="Source Sans Pro" panose="020B0503030403020204"/>
              </a:rPr>
              <a:t>	</a:t>
            </a:r>
            <a:r>
              <a:rPr lang="en-US" sz="2000" dirty="0" smtClean="0">
                <a:solidFill>
                  <a:schemeClr val="accent6"/>
                </a:solidFill>
                <a:latin typeface="Source Sans Pro" panose="020B0503030403020204"/>
              </a:rPr>
              <a:t>LW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a0 # s</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a1, t0 # </a:t>
            </a:r>
            <a:r>
              <a:rPr lang="en-US" sz="2000" dirty="0" err="1" smtClean="0">
                <a:solidFill>
                  <a:schemeClr val="tx2"/>
                </a:solidFill>
                <a:latin typeface="Source Sans Pro" panose="020B0503030403020204"/>
              </a:rPr>
              <a:t>tmp</a:t>
            </a: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a2, s2 # b</a:t>
            </a:r>
          </a:p>
          <a:p>
            <a:pPr>
              <a:tabLst>
                <a:tab pos="225425" algn="l"/>
                <a:tab pos="1541463" algn="l"/>
              </a:tabLst>
            </a:pPr>
            <a:r>
              <a:rPr lang="en-US" sz="2000" dirty="0" smtClean="0">
                <a:solidFill>
                  <a:schemeClr val="tx2"/>
                </a:solidFill>
                <a:latin typeface="Source Sans Pro" panose="020B0503030403020204"/>
              </a:rPr>
              <a:t>	MOVE </a:t>
            </a:r>
            <a:r>
              <a:rPr lang="en-US" sz="2000" dirty="0">
                <a:solidFill>
                  <a:schemeClr val="tx2"/>
                </a:solidFill>
                <a:latin typeface="Source Sans Pro" panose="020B0503030403020204"/>
              </a:rPr>
              <a:t>a</a:t>
            </a:r>
            <a:r>
              <a:rPr lang="en-US" sz="2000" dirty="0" smtClean="0">
                <a:solidFill>
                  <a:schemeClr val="tx2"/>
                </a:solidFill>
                <a:latin typeface="Source Sans Pro" panose="020B0503030403020204"/>
              </a:rPr>
              <a:t>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add u (v0) and a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s2</a:t>
            </a:r>
          </a:p>
          <a:p>
            <a:pPr>
              <a:tabLst>
                <a:tab pos="225425" algn="l"/>
                <a:tab pos="1541463" algn="l"/>
              </a:tabLst>
            </a:pPr>
            <a:r>
              <a:rPr lang="en-US" sz="2000" dirty="0">
                <a:solidFill>
                  <a:schemeClr val="accent1"/>
                </a:solidFill>
                <a:latin typeface="Source Sans Pro" panose="020B0503030403020204"/>
              </a:rPr>
              <a:t>	 # a</a:t>
            </a:r>
            <a:r>
              <a:rPr lang="en-US" sz="2000" dirty="0" smtClean="0">
                <a:solidFill>
                  <a:schemeClr val="accent1"/>
                </a:solidFill>
                <a:latin typeface="Source Sans Pro" panose="020B0503030403020204"/>
              </a:rPr>
              <a:t>0 = u + a + b</a:t>
            </a:r>
          </a:p>
        </p:txBody>
      </p:sp>
    </p:spTree>
    <p:extLst>
      <p:ext uri="{BB962C8B-B14F-4D97-AF65-F5344CB8AC3E}">
        <p14:creationId xmlns:p14="http://schemas.microsoft.com/office/powerpoint/2010/main" val="38931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89</a:t>
            </a:fld>
            <a:endParaRPr lang="en-US"/>
          </a:p>
        </p:txBody>
      </p:sp>
      <p:sp>
        <p:nvSpPr>
          <p:cNvPr id="5" name="Title 1"/>
          <p:cNvSpPr>
            <a:spLocks noGrp="1"/>
          </p:cNvSpPr>
          <p:nvPr>
            <p:ph type="title"/>
            <p:custDataLst>
              <p:tags r:id="rId1"/>
            </p:custDataLst>
          </p:nvPr>
        </p:nvSpPr>
        <p:spPr>
          <a:xfrm>
            <a:off x="228600" y="76200"/>
            <a:ext cx="8686800" cy="533400"/>
          </a:xfrm>
        </p:spPr>
        <p:txBody>
          <a:bodyPr>
            <a:noAutofit/>
          </a:bodyPr>
          <a:lstStyle/>
          <a:p>
            <a:r>
              <a:rPr lang="en-US" sz="3600" dirty="0"/>
              <a:t>Activity #1: Calling </a:t>
            </a:r>
            <a:r>
              <a:rPr lang="en-US" sz="3600" dirty="0" smtClean="0"/>
              <a:t>Convention Example</a:t>
            </a:r>
            <a:endParaRPr lang="en-US" sz="3600" dirty="0"/>
          </a:p>
        </p:txBody>
      </p:sp>
      <p:sp>
        <p:nvSpPr>
          <p:cNvPr id="6" name="Content Placeholder 2"/>
          <p:cNvSpPr>
            <a:spLocks noGrp="1"/>
          </p:cNvSpPr>
          <p:nvPr>
            <p:ph idx="1"/>
            <p:custDataLst>
              <p:tags r:id="rId2"/>
            </p:custDataLst>
          </p:nvPr>
        </p:nvSpPr>
        <p:spPr>
          <a:xfrm>
            <a:off x="228600" y="685800"/>
            <a:ext cx="3886200" cy="1733994"/>
          </a:xfrm>
        </p:spPr>
        <p:txBody>
          <a:bodyPr>
            <a:normAutofit/>
          </a:bodyPr>
          <a:lstStyle/>
          <a:p>
            <a:pPr marL="0" indent="0">
              <a:lnSpc>
                <a:spcPct val="90000"/>
              </a:lnSpc>
              <a:buNone/>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s =sum(tmp,1,2,3,4,5,6,7,8);</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smtClean="0">
                <a:latin typeface="Consolas" pitchFamily="49" charset="0"/>
              </a:rPr>
              <a:t>return u + a + b;</a:t>
            </a:r>
          </a:p>
          <a:p>
            <a:pPr marL="0" indent="0">
              <a:lnSpc>
                <a:spcPct val="90000"/>
              </a:lnSpc>
              <a:buNone/>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Epilogue</a:t>
            </a:r>
          </a:p>
        </p:txBody>
      </p:sp>
      <p:cxnSp>
        <p:nvCxnSpPr>
          <p:cNvPr id="11" name="Straight Connector 10"/>
          <p:cNvCxnSpPr/>
          <p:nvPr>
            <p:custDataLst>
              <p:tags r:id="rId3"/>
            </p:custDataLst>
          </p:nvPr>
        </p:nvCxnSpPr>
        <p:spPr>
          <a:xfrm>
            <a:off x="12954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4"/>
            </p:custDataLst>
          </p:nvPr>
        </p:nvCxnSpPr>
        <p:spPr>
          <a:xfrm>
            <a:off x="3657600" y="2164556"/>
            <a:ext cx="0" cy="43886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custDataLst>
              <p:tags r:id="rId5"/>
            </p:custDataLst>
          </p:nvPr>
        </p:nvSpPr>
        <p:spPr>
          <a:xfrm>
            <a:off x="1295400" y="3038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4" name="Rectangle 13"/>
          <p:cNvSpPr/>
          <p:nvPr>
            <p:custDataLst>
              <p:tags r:id="rId6"/>
            </p:custDataLst>
          </p:nvPr>
        </p:nvSpPr>
        <p:spPr>
          <a:xfrm>
            <a:off x="1295400" y="3419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fp</a:t>
            </a:r>
            <a:endParaRPr lang="en-US" sz="2400" dirty="0">
              <a:solidFill>
                <a:schemeClr val="tx2"/>
              </a:solidFill>
              <a:latin typeface="Source Sans Pro" panose="020B0503030403020204"/>
            </a:endParaRPr>
          </a:p>
        </p:txBody>
      </p:sp>
      <p:sp>
        <p:nvSpPr>
          <p:cNvPr id="15" name="Rectangle 14"/>
          <p:cNvSpPr/>
          <p:nvPr>
            <p:custDataLst>
              <p:tags r:id="rId7"/>
            </p:custDataLst>
          </p:nvPr>
        </p:nvSpPr>
        <p:spPr>
          <a:xfrm>
            <a:off x="1295400" y="3800481"/>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(s1  ... s11)</a:t>
            </a:r>
            <a:endParaRPr lang="en-US" sz="2400" dirty="0">
              <a:solidFill>
                <a:schemeClr val="tx2"/>
              </a:solidFill>
              <a:latin typeface="Source Sans Pro" panose="020B0503030403020204"/>
            </a:endParaRPr>
          </a:p>
        </p:txBody>
      </p:sp>
      <p:sp>
        <p:nvSpPr>
          <p:cNvPr id="16" name="Rectangle 15"/>
          <p:cNvSpPr/>
          <p:nvPr>
            <p:custDataLst>
              <p:tags r:id="rId8"/>
            </p:custDataLst>
          </p:nvPr>
        </p:nvSpPr>
        <p:spPr>
          <a:xfrm>
            <a:off x="1295400" y="4572000"/>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locals</a:t>
            </a:r>
          </a:p>
          <a:p>
            <a:pPr algn="ctr"/>
            <a:r>
              <a:rPr lang="en-US" sz="2400" dirty="0" smtClean="0">
                <a:solidFill>
                  <a:schemeClr val="tx2"/>
                </a:solidFill>
                <a:latin typeface="Source Sans Pro" panose="020B0503030403020204"/>
              </a:rPr>
              <a:t>(t0)</a:t>
            </a:r>
          </a:p>
        </p:txBody>
      </p:sp>
      <p:sp>
        <p:nvSpPr>
          <p:cNvPr id="17" name="Rectangle 16"/>
          <p:cNvSpPr/>
          <p:nvPr>
            <p:custDataLst>
              <p:tags r:id="rId9"/>
            </p:custDataLst>
          </p:nvPr>
        </p:nvSpPr>
        <p:spPr>
          <a:xfrm>
            <a:off x="1295400" y="5334000"/>
            <a:ext cx="2362200" cy="10668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Source Sans Pro" panose="020B0503030403020204"/>
              </a:rPr>
              <a:t>outgoing </a:t>
            </a:r>
            <a:r>
              <a:rPr lang="en-US" sz="2000" dirty="0" err="1">
                <a:solidFill>
                  <a:schemeClr val="tx2"/>
                </a:solidFill>
                <a:latin typeface="Source Sans Pro" panose="020B0503030403020204"/>
              </a:rPr>
              <a:t>args</a:t>
            </a:r>
            <a:endParaRPr lang="en-US" sz="2000" dirty="0">
              <a:solidFill>
                <a:schemeClr val="tx2"/>
              </a:solidFill>
              <a:latin typeface="Source Sans Pro" panose="020B0503030403020204"/>
            </a:endParaRPr>
          </a:p>
          <a:p>
            <a:pPr algn="ctr"/>
            <a:r>
              <a:rPr lang="en-US" sz="2000" dirty="0">
                <a:solidFill>
                  <a:schemeClr val="tx2"/>
                </a:solidFill>
                <a:latin typeface="Source Sans Pro" panose="020B0503030403020204"/>
              </a:rPr>
              <a:t>space for a0 </a:t>
            </a:r>
            <a:r>
              <a:rPr lang="en-US" sz="2000" dirty="0" smtClean="0">
                <a:solidFill>
                  <a:schemeClr val="tx2"/>
                </a:solidFill>
                <a:latin typeface="Source Sans Pro" panose="020B0503030403020204"/>
              </a:rPr>
              <a:t>– a7</a:t>
            </a:r>
            <a:endParaRPr lang="en-US" sz="2000" dirty="0">
              <a:solidFill>
                <a:schemeClr val="tx2"/>
              </a:solidFill>
              <a:latin typeface="Source Sans Pro" panose="020B0503030403020204"/>
            </a:endParaRPr>
          </a:p>
          <a:p>
            <a:pPr algn="ctr"/>
            <a:r>
              <a:rPr lang="en-US" sz="2000" dirty="0">
                <a:solidFill>
                  <a:schemeClr val="tx2"/>
                </a:solidFill>
                <a:latin typeface="Source Sans Pro" panose="020B0503030403020204"/>
              </a:rPr>
              <a:t>and 9</a:t>
            </a:r>
            <a:r>
              <a:rPr lang="en-US" sz="2000" baseline="30000" dirty="0" smtClean="0">
                <a:solidFill>
                  <a:schemeClr val="tx2"/>
                </a:solidFill>
                <a:latin typeface="Source Sans Pro" panose="020B0503030403020204"/>
              </a:rPr>
              <a:t>th</a:t>
            </a:r>
            <a:r>
              <a:rPr lang="en-US" sz="2000" dirty="0" smtClean="0">
                <a:solidFill>
                  <a:schemeClr val="tx2"/>
                </a:solidFill>
                <a:latin typeface="Source Sans Pro" panose="020B0503030403020204"/>
              </a:rPr>
              <a:t> </a:t>
            </a:r>
            <a:r>
              <a:rPr lang="en-US" sz="2000" dirty="0" err="1">
                <a:solidFill>
                  <a:schemeClr val="tx2"/>
                </a:solidFill>
                <a:latin typeface="Source Sans Pro" panose="020B0503030403020204"/>
              </a:rPr>
              <a:t>arg</a:t>
            </a:r>
            <a:endParaRPr lang="en-US" sz="2000" dirty="0">
              <a:solidFill>
                <a:schemeClr val="tx2"/>
              </a:solidFill>
              <a:latin typeface="Source Sans Pro" panose="020B0503030403020204"/>
            </a:endParaRPr>
          </a:p>
        </p:txBody>
      </p:sp>
      <p:sp>
        <p:nvSpPr>
          <p:cNvPr id="18" name="TextBox 17"/>
          <p:cNvSpPr txBox="1"/>
          <p:nvPr>
            <p:custDataLst>
              <p:tags r:id="rId10"/>
            </p:custDataLst>
          </p:nvPr>
        </p:nvSpPr>
        <p:spPr>
          <a:xfrm>
            <a:off x="228600" y="2294079"/>
            <a:ext cx="1135247" cy="523220"/>
          </a:xfrm>
          <a:prstGeom prst="rect">
            <a:avLst/>
          </a:prstGeom>
          <a:noFill/>
        </p:spPr>
        <p:txBody>
          <a:bodyPr wrap="none" rtlCol="0">
            <a:spAutoFit/>
          </a:bodyPr>
          <a:lstStyle/>
          <a:p>
            <a:r>
              <a:rPr lang="en-US" sz="2800" dirty="0" smtClean="0">
                <a:solidFill>
                  <a:schemeClr val="tx2"/>
                </a:solidFill>
                <a:latin typeface="Source Sans Pro" panose="020B0503030403020204"/>
              </a:rPr>
              <a:t>$fp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9" name="TextBox 18"/>
          <p:cNvSpPr txBox="1"/>
          <p:nvPr>
            <p:custDataLst>
              <p:tags r:id="rId11"/>
            </p:custDataLst>
          </p:nvPr>
        </p:nvSpPr>
        <p:spPr>
          <a:xfrm>
            <a:off x="228600" y="5082570"/>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20" name="Rectangle 19"/>
          <p:cNvSpPr/>
          <p:nvPr>
            <p:custDataLst>
              <p:tags r:id="rId12"/>
            </p:custDataLst>
          </p:nvPr>
        </p:nvSpPr>
        <p:spPr>
          <a:xfrm>
            <a:off x="1295401" y="2276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a:t>
            </a:r>
            <a:r>
              <a:rPr lang="en-US" sz="2400" dirty="0" smtClean="0">
                <a:solidFill>
                  <a:schemeClr val="tx2"/>
                </a:solidFill>
                <a:latin typeface="Source Sans Pro" panose="020B0503030403020204"/>
              </a:rPr>
              <a:t>pace for </a:t>
            </a:r>
            <a:r>
              <a:rPr lang="en-US" dirty="0" smtClean="0">
                <a:solidFill>
                  <a:schemeClr val="tx2"/>
                </a:solidFill>
                <a:latin typeface="Source Sans Pro" panose="020B0503030403020204"/>
              </a:rPr>
              <a:t>a1</a:t>
            </a:r>
            <a:endParaRPr lang="en-US" sz="2400" dirty="0">
              <a:solidFill>
                <a:schemeClr val="tx2"/>
              </a:solidFill>
              <a:latin typeface="Source Sans Pro" panose="020B0503030403020204"/>
            </a:endParaRPr>
          </a:p>
        </p:txBody>
      </p:sp>
      <p:sp>
        <p:nvSpPr>
          <p:cNvPr id="21" name="Rectangle 20"/>
          <p:cNvSpPr/>
          <p:nvPr>
            <p:custDataLst>
              <p:tags r:id="rId13"/>
            </p:custDataLst>
          </p:nvPr>
        </p:nvSpPr>
        <p:spPr>
          <a:xfrm>
            <a:off x="1295401" y="265748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Source Sans Pro" panose="020B0503030403020204"/>
              </a:rPr>
              <a:t>s</a:t>
            </a:r>
            <a:r>
              <a:rPr lang="en-US" dirty="0" smtClean="0">
                <a:solidFill>
                  <a:schemeClr val="tx2"/>
                </a:solidFill>
                <a:latin typeface="Source Sans Pro" panose="020B0503030403020204"/>
              </a:rPr>
              <a:t>pace for</a:t>
            </a:r>
            <a:r>
              <a:rPr lang="en-US" sz="2400" dirty="0" smtClean="0">
                <a:solidFill>
                  <a:schemeClr val="tx2"/>
                </a:solidFill>
                <a:latin typeface="Source Sans Pro" panose="020B0503030403020204"/>
              </a:rPr>
              <a:t> a0</a:t>
            </a:r>
            <a:endParaRPr lang="en-US" sz="2400" dirty="0">
              <a:solidFill>
                <a:schemeClr val="tx2"/>
              </a:solidFill>
              <a:latin typeface="Source Sans Pro" panose="020B0503030403020204"/>
            </a:endParaRPr>
          </a:p>
        </p:txBody>
      </p:sp>
      <p:sp>
        <p:nvSpPr>
          <p:cNvPr id="24" name="TextBox 23"/>
          <p:cNvSpPr txBox="1"/>
          <p:nvPr>
            <p:custDataLst>
              <p:tags r:id="rId14"/>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smtClean="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s2,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AND t0, a0, a1</a:t>
            </a:r>
          </a:p>
          <a:p>
            <a:pPr>
              <a:tabLst>
                <a:tab pos="225425" algn="l"/>
                <a:tab pos="1541463" algn="l"/>
              </a:tabLst>
            </a:pPr>
            <a:r>
              <a:rPr lang="en-US" sz="2000" dirty="0" smtClean="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t0, t0, t1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t0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a1, 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a2, 2</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a7, 7</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t1, 8</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SW t1, -4(</a:t>
            </a:r>
            <a:r>
              <a:rPr lang="en-US" sz="2000" dirty="0" err="1" smtClean="0">
                <a:solidFill>
                  <a:schemeClr val="tx2"/>
                </a:solidFill>
                <a:latin typeface="Source Sans Pro" panose="020B0503030403020204"/>
              </a:rPr>
              <a:t>sp</a:t>
            </a:r>
            <a:r>
              <a:rPr lang="en-US" sz="2000" dirty="0" smtClean="0">
                <a:solidFill>
                  <a:schemeClr val="tx2"/>
                </a:solidFill>
                <a:latin typeface="Source Sans Pro" panose="020B0503030403020204"/>
              </a:rPr>
              <a:t>)</a:t>
            </a: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accent6"/>
                </a:solidFill>
                <a:latin typeface="Source Sans Pro" panose="020B0503030403020204"/>
              </a:rPr>
              <a:t>SW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endParaRPr lang="en-US" sz="2000" dirty="0" smtClean="0">
              <a:solidFill>
                <a:schemeClr val="tx2"/>
              </a:solidFill>
              <a:latin typeface="Source Sans Pro" panose="020B0503030403020204"/>
            </a:endParaRPr>
          </a:p>
        </p:txBody>
      </p:sp>
      <p:sp>
        <p:nvSpPr>
          <p:cNvPr id="25" name="TextBox 24"/>
          <p:cNvSpPr txBox="1"/>
          <p:nvPr>
            <p:custDataLst>
              <p:tags r:id="rId15"/>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a:t>
            </a:r>
          </a:p>
          <a:p>
            <a:pPr>
              <a:tabLst>
                <a:tab pos="225425" algn="l"/>
                <a:tab pos="1541463" algn="l"/>
              </a:tabLst>
            </a:pPr>
            <a:r>
              <a:rPr lang="en-US" sz="2000" dirty="0" smtClean="0">
                <a:solidFill>
                  <a:schemeClr val="tx2"/>
                </a:solidFill>
                <a:latin typeface="Source Sans Pro" panose="020B0503030403020204"/>
              </a:rPr>
              <a:t>	</a:t>
            </a:r>
            <a:r>
              <a:rPr lang="en-US" sz="2000" dirty="0" smtClean="0">
                <a:solidFill>
                  <a:schemeClr val="accent6"/>
                </a:solidFill>
                <a:latin typeface="Source Sans Pro" panose="020B0503030403020204"/>
              </a:rPr>
              <a:t>LW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v0 # s</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a1, t0 # </a:t>
            </a:r>
            <a:r>
              <a:rPr lang="en-US" sz="2000" dirty="0" err="1" smtClean="0">
                <a:solidFill>
                  <a:schemeClr val="tx2"/>
                </a:solidFill>
                <a:latin typeface="Source Sans Pro" panose="020B0503030403020204"/>
              </a:rPr>
              <a:t>tmp</a:t>
            </a: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a2, s2 # b</a:t>
            </a:r>
          </a:p>
          <a:p>
            <a:pPr>
              <a:tabLst>
                <a:tab pos="225425" algn="l"/>
                <a:tab pos="1541463" algn="l"/>
              </a:tabLst>
            </a:pPr>
            <a:r>
              <a:rPr lang="en-US" sz="2000" dirty="0" smtClean="0">
                <a:solidFill>
                  <a:schemeClr val="tx2"/>
                </a:solidFill>
                <a:latin typeface="Source Sans Pro" panose="020B0503030403020204"/>
              </a:rPr>
              <a:t>	MOVE </a:t>
            </a:r>
            <a:r>
              <a:rPr lang="en-US" sz="2000" dirty="0">
                <a:solidFill>
                  <a:schemeClr val="tx2"/>
                </a:solidFill>
                <a:latin typeface="Source Sans Pro" panose="020B0503030403020204"/>
              </a:rPr>
              <a:t>a</a:t>
            </a:r>
            <a:r>
              <a:rPr lang="en-US" sz="2000" dirty="0" smtClean="0">
                <a:solidFill>
                  <a:schemeClr val="tx2"/>
                </a:solidFill>
                <a:latin typeface="Source Sans Pro" panose="020B0503030403020204"/>
              </a:rPr>
              <a:t>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add u (a0) and a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s2</a:t>
            </a:r>
          </a:p>
          <a:p>
            <a:pPr>
              <a:tabLst>
                <a:tab pos="225425" algn="l"/>
                <a:tab pos="1541463" algn="l"/>
              </a:tabLst>
            </a:pPr>
            <a:r>
              <a:rPr lang="en-US" sz="2000" dirty="0">
                <a:solidFill>
                  <a:schemeClr val="accent1"/>
                </a:solidFill>
                <a:latin typeface="Source Sans Pro" panose="020B0503030403020204"/>
              </a:rPr>
              <a:t>	 # a</a:t>
            </a:r>
            <a:r>
              <a:rPr lang="en-US" sz="2000" dirty="0" smtClean="0">
                <a:solidFill>
                  <a:schemeClr val="accent1"/>
                </a:solidFill>
                <a:latin typeface="Source Sans Pro" panose="020B0503030403020204"/>
              </a:rPr>
              <a:t>0 = u + a + b</a:t>
            </a:r>
          </a:p>
        </p:txBody>
      </p:sp>
    </p:spTree>
    <p:extLst>
      <p:ext uri="{BB962C8B-B14F-4D97-AF65-F5344CB8AC3E}">
        <p14:creationId xmlns:p14="http://schemas.microsoft.com/office/powerpoint/2010/main" val="42495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823960" cy="5741984"/>
          </a:xfrm>
        </p:spPr>
        <p:txBody>
          <a:bodyPr/>
          <a:lstStyle/>
          <a:p>
            <a:pPr>
              <a:lnSpc>
                <a:spcPct val="84000"/>
              </a:lnSpc>
            </a:pPr>
            <a:r>
              <a:rPr lang="en-US" dirty="0"/>
              <a:t>Return address: </a:t>
            </a:r>
            <a:r>
              <a:rPr lang="en-US" dirty="0" smtClean="0"/>
              <a:t>x1 </a:t>
            </a:r>
            <a:r>
              <a:rPr lang="en-US" dirty="0"/>
              <a:t>(</a:t>
            </a:r>
            <a:r>
              <a:rPr lang="en-US" dirty="0" err="1"/>
              <a:t>ra</a:t>
            </a:r>
            <a:r>
              <a:rPr lang="en-US" dirty="0"/>
              <a:t>)</a:t>
            </a:r>
          </a:p>
          <a:p>
            <a:pPr>
              <a:lnSpc>
                <a:spcPct val="84000"/>
              </a:lnSpc>
            </a:pPr>
            <a:r>
              <a:rPr lang="en-US" dirty="0"/>
              <a:t>Stack pointer: </a:t>
            </a:r>
            <a:r>
              <a:rPr lang="en-US" dirty="0" smtClean="0"/>
              <a:t>x2 </a:t>
            </a:r>
            <a:r>
              <a:rPr lang="en-US" dirty="0"/>
              <a:t>(</a:t>
            </a:r>
            <a:r>
              <a:rPr lang="en-US" dirty="0" err="1"/>
              <a:t>sp</a:t>
            </a:r>
            <a:r>
              <a:rPr lang="en-US" dirty="0"/>
              <a:t>)</a:t>
            </a:r>
          </a:p>
          <a:p>
            <a:pPr>
              <a:lnSpc>
                <a:spcPct val="84000"/>
              </a:lnSpc>
            </a:pPr>
            <a:r>
              <a:rPr lang="en-US" dirty="0"/>
              <a:t>Frame pointer</a:t>
            </a:r>
            <a:r>
              <a:rPr lang="en-US" dirty="0" smtClean="0"/>
              <a:t>: x8 </a:t>
            </a:r>
            <a:r>
              <a:rPr lang="en-US" dirty="0"/>
              <a:t>(</a:t>
            </a:r>
            <a:r>
              <a:rPr lang="en-US" dirty="0" err="1" smtClean="0"/>
              <a:t>fp</a:t>
            </a:r>
            <a:r>
              <a:rPr lang="en-US" dirty="0" smtClean="0"/>
              <a:t>/s0)</a:t>
            </a:r>
            <a:endParaRPr lang="en-US" dirty="0"/>
          </a:p>
          <a:p>
            <a:pPr>
              <a:lnSpc>
                <a:spcPct val="84000"/>
              </a:lnSpc>
            </a:pPr>
            <a:r>
              <a:rPr lang="en-US" dirty="0" smtClean="0"/>
              <a:t>First eight </a:t>
            </a:r>
            <a:r>
              <a:rPr lang="en-US" dirty="0"/>
              <a:t>arguments: </a:t>
            </a:r>
            <a:r>
              <a:rPr lang="en-US" dirty="0" smtClean="0"/>
              <a:t>x10-x17 (a0-a7)</a:t>
            </a:r>
            <a:endParaRPr lang="en-US" dirty="0"/>
          </a:p>
          <a:p>
            <a:pPr>
              <a:lnSpc>
                <a:spcPct val="84000"/>
              </a:lnSpc>
            </a:pPr>
            <a:r>
              <a:rPr lang="en-US" dirty="0"/>
              <a:t>Return result: </a:t>
            </a:r>
            <a:r>
              <a:rPr lang="en-US" dirty="0" smtClean="0"/>
              <a:t>x10-x11 (a0-a1</a:t>
            </a:r>
            <a:r>
              <a:rPr lang="en-US" dirty="0"/>
              <a:t>)</a:t>
            </a:r>
          </a:p>
          <a:p>
            <a:pPr>
              <a:lnSpc>
                <a:spcPct val="84000"/>
              </a:lnSpc>
            </a:pPr>
            <a:r>
              <a:rPr lang="en-US" dirty="0" err="1"/>
              <a:t>Callee</a:t>
            </a:r>
            <a:r>
              <a:rPr lang="en-US" dirty="0"/>
              <a:t>-save free </a:t>
            </a:r>
            <a:r>
              <a:rPr lang="en-US" dirty="0" err="1"/>
              <a:t>regs</a:t>
            </a:r>
            <a:r>
              <a:rPr lang="en-US" dirty="0"/>
              <a:t>: </a:t>
            </a:r>
            <a:r>
              <a:rPr lang="en-US" dirty="0" smtClean="0"/>
              <a:t>x18-x27 </a:t>
            </a:r>
            <a:r>
              <a:rPr lang="en-US" dirty="0"/>
              <a:t>(</a:t>
            </a:r>
            <a:r>
              <a:rPr lang="en-US" dirty="0" smtClean="0"/>
              <a:t>s2-s11)</a:t>
            </a:r>
            <a:endParaRPr lang="en-US" dirty="0"/>
          </a:p>
          <a:p>
            <a:pPr>
              <a:lnSpc>
                <a:spcPct val="84000"/>
              </a:lnSpc>
            </a:pPr>
            <a:r>
              <a:rPr lang="en-US" dirty="0"/>
              <a:t>Caller-save free </a:t>
            </a:r>
            <a:r>
              <a:rPr lang="en-US" dirty="0" err="1"/>
              <a:t>regs</a:t>
            </a:r>
            <a:r>
              <a:rPr lang="en-US" dirty="0"/>
              <a:t>: </a:t>
            </a:r>
            <a:r>
              <a:rPr lang="en-US" dirty="0" smtClean="0"/>
              <a:t>x5-x7,x28-x31 </a:t>
            </a:r>
            <a:r>
              <a:rPr lang="en-US" dirty="0"/>
              <a:t>(</a:t>
            </a:r>
            <a:r>
              <a:rPr lang="en-US" dirty="0" smtClean="0"/>
              <a:t>t0-t6)</a:t>
            </a:r>
            <a:endParaRPr lang="en-US" dirty="0"/>
          </a:p>
          <a:p>
            <a:pPr>
              <a:lnSpc>
                <a:spcPct val="84000"/>
              </a:lnSpc>
            </a:pPr>
            <a:r>
              <a:rPr lang="en-US" dirty="0" smtClean="0"/>
              <a:t>Global </a:t>
            </a:r>
            <a:r>
              <a:rPr lang="en-US" dirty="0"/>
              <a:t>pointer: </a:t>
            </a:r>
            <a:r>
              <a:rPr lang="en-US" dirty="0" smtClean="0"/>
              <a:t>x3 </a:t>
            </a:r>
            <a:r>
              <a:rPr lang="en-US" dirty="0"/>
              <a:t>(</a:t>
            </a:r>
            <a:r>
              <a:rPr lang="en-US" dirty="0" err="1" smtClean="0"/>
              <a:t>gp</a:t>
            </a:r>
            <a:r>
              <a:rPr lang="en-US" dirty="0" smtClean="0"/>
              <a:t>)</a:t>
            </a:r>
          </a:p>
          <a:p>
            <a:pPr>
              <a:lnSpc>
                <a:spcPct val="84000"/>
              </a:lnSpc>
            </a:pPr>
            <a:r>
              <a:rPr lang="en-US" dirty="0" smtClean="0"/>
              <a:t>Thread pointer: x4 (</a:t>
            </a:r>
            <a:r>
              <a:rPr lang="en-US" dirty="0" err="1" smtClean="0"/>
              <a:t>tp</a:t>
            </a:r>
            <a:r>
              <a:rPr lang="en-US" dirty="0" smtClean="0"/>
              <a:t>)</a:t>
            </a:r>
            <a:endParaRPr lang="en-US" dirty="0"/>
          </a:p>
        </p:txBody>
      </p:sp>
      <p:sp>
        <p:nvSpPr>
          <p:cNvPr id="3" name="Title 2"/>
          <p:cNvSpPr>
            <a:spLocks noGrp="1"/>
          </p:cNvSpPr>
          <p:nvPr>
            <p:ph type="title"/>
          </p:nvPr>
        </p:nvSpPr>
        <p:spPr/>
        <p:txBody>
          <a:bodyPr/>
          <a:lstStyle/>
          <a:p>
            <a:r>
              <a:rPr lang="en-US" dirty="0" smtClean="0"/>
              <a:t>RISC-V Register</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a:t>
            </a:fld>
            <a:endParaRPr lang="en-US" dirty="0"/>
          </a:p>
        </p:txBody>
      </p:sp>
    </p:spTree>
    <p:extLst>
      <p:ext uri="{BB962C8B-B14F-4D97-AF65-F5344CB8AC3E}">
        <p14:creationId xmlns:p14="http://schemas.microsoft.com/office/powerpoint/2010/main" val="40883144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90</a:t>
            </a:fld>
            <a:endParaRPr lang="en-US"/>
          </a:p>
        </p:txBody>
      </p:sp>
      <p:sp>
        <p:nvSpPr>
          <p:cNvPr id="5" name="Title 1"/>
          <p:cNvSpPr>
            <a:spLocks noGrp="1"/>
          </p:cNvSpPr>
          <p:nvPr>
            <p:ph type="title"/>
            <p:custDataLst>
              <p:tags r:id="rId1"/>
            </p:custDataLst>
          </p:nvPr>
        </p:nvSpPr>
        <p:spPr>
          <a:xfrm>
            <a:off x="228600" y="76200"/>
            <a:ext cx="8686800" cy="533400"/>
          </a:xfrm>
        </p:spPr>
        <p:txBody>
          <a:bodyPr>
            <a:noAutofit/>
          </a:bodyPr>
          <a:lstStyle/>
          <a:p>
            <a:r>
              <a:rPr lang="en-US" sz="3600" dirty="0"/>
              <a:t>Activity #1: Calling </a:t>
            </a:r>
            <a:r>
              <a:rPr lang="en-US" sz="3600" dirty="0" smtClean="0"/>
              <a:t>Convention Example</a:t>
            </a:r>
            <a:endParaRPr lang="en-US" sz="3600" dirty="0"/>
          </a:p>
        </p:txBody>
      </p:sp>
      <p:sp>
        <p:nvSpPr>
          <p:cNvPr id="6" name="Content Placeholder 2"/>
          <p:cNvSpPr>
            <a:spLocks noGrp="1"/>
          </p:cNvSpPr>
          <p:nvPr>
            <p:ph idx="1"/>
            <p:custDataLst>
              <p:tags r:id="rId2"/>
            </p:custDataLst>
          </p:nvPr>
        </p:nvSpPr>
        <p:spPr>
          <a:xfrm>
            <a:off x="228600" y="685800"/>
            <a:ext cx="3886200" cy="1733994"/>
          </a:xfrm>
        </p:spPr>
        <p:txBody>
          <a:bodyPr>
            <a:normAutofit/>
          </a:bodyPr>
          <a:lstStyle/>
          <a:p>
            <a:pPr marL="0" indent="0">
              <a:lnSpc>
                <a:spcPct val="90000"/>
              </a:lnSpc>
              <a:buNone/>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s =sum(tmp,1,2,3,4,5,6,7,8);</a:t>
            </a:r>
          </a:p>
          <a:p>
            <a:pPr marL="0" indent="0">
              <a:lnSpc>
                <a:spcPct val="90000"/>
              </a:lnSpc>
              <a:buNone/>
            </a:pPr>
            <a:r>
              <a:rPr lang="en-US" sz="1600" dirty="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marL="0" indent="0">
              <a:lnSpc>
                <a:spcPct val="90000"/>
              </a:lnSpc>
              <a:buNone/>
            </a:pPr>
            <a:r>
              <a:rPr lang="en-US" sz="1600" dirty="0">
                <a:latin typeface="Consolas" pitchFamily="49" charset="0"/>
              </a:rPr>
              <a:t> </a:t>
            </a:r>
            <a:r>
              <a:rPr lang="en-US" sz="1600" dirty="0" smtClean="0">
                <a:latin typeface="Consolas" pitchFamily="49" charset="0"/>
              </a:rPr>
              <a:t>return u + a + b;</a:t>
            </a:r>
          </a:p>
          <a:p>
            <a:pPr marL="0" indent="0">
              <a:lnSpc>
                <a:spcPct val="90000"/>
              </a:lnSpc>
              <a:buNone/>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9" name="TextBox 8"/>
          <p:cNvSpPr txBox="1"/>
          <p:nvPr/>
        </p:nvSpPr>
        <p:spPr>
          <a:xfrm>
            <a:off x="4114800" y="990600"/>
            <a:ext cx="1418978"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Prologue</a:t>
            </a:r>
          </a:p>
        </p:txBody>
      </p:sp>
      <p:sp>
        <p:nvSpPr>
          <p:cNvPr id="10" name="TextBox 9"/>
          <p:cNvSpPr txBox="1"/>
          <p:nvPr/>
        </p:nvSpPr>
        <p:spPr>
          <a:xfrm>
            <a:off x="6635563" y="5253335"/>
            <a:ext cx="1385316" cy="461665"/>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Epilogue</a:t>
            </a:r>
          </a:p>
        </p:txBody>
      </p:sp>
      <p:sp>
        <p:nvSpPr>
          <p:cNvPr id="20" name="Rectangle 19"/>
          <p:cNvSpPr/>
          <p:nvPr>
            <p:custDataLst>
              <p:tags r:id="rId3"/>
            </p:custDataLst>
          </p:nvPr>
        </p:nvSpPr>
        <p:spPr>
          <a:xfrm>
            <a:off x="1082886" y="256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21" name="Rectangle 20"/>
          <p:cNvSpPr/>
          <p:nvPr>
            <p:custDataLst>
              <p:tags r:id="rId4"/>
            </p:custDataLst>
          </p:nvPr>
        </p:nvSpPr>
        <p:spPr>
          <a:xfrm>
            <a:off x="1082886" y="2950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22" name="TextBox 21"/>
          <p:cNvSpPr txBox="1"/>
          <p:nvPr>
            <p:custDataLst>
              <p:tags r:id="rId5"/>
            </p:custDataLst>
          </p:nvPr>
        </p:nvSpPr>
        <p:spPr>
          <a:xfrm>
            <a:off x="-95163" y="1810138"/>
            <a:ext cx="998991" cy="461665"/>
          </a:xfrm>
          <a:prstGeom prst="rect">
            <a:avLst/>
          </a:prstGeom>
          <a:noFill/>
        </p:spPr>
        <p:txBody>
          <a:bodyPr wrap="none" rtlCol="0">
            <a:spAutoFit/>
          </a:bodyPr>
          <a:lstStyle/>
          <a:p>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dirty="0" smtClean="0">
                <a:solidFill>
                  <a:schemeClr val="tx2"/>
                </a:solidFill>
                <a:latin typeface="Source Sans Pro" panose="020B0503030403020204"/>
              </a:rPr>
              <a:t> </a:t>
            </a:r>
            <a:r>
              <a:rPr lang="en-US" dirty="0" smtClean="0">
                <a:solidFill>
                  <a:schemeClr val="tx2"/>
                </a:solidFill>
                <a:latin typeface="Source Sans Pro" panose="020B0503030403020204"/>
                <a:sym typeface="Wingdings" pitchFamily="2" charset="2"/>
              </a:rPr>
              <a:t></a:t>
            </a:r>
            <a:endParaRPr lang="en-US" dirty="0" smtClean="0">
              <a:solidFill>
                <a:schemeClr val="tx2"/>
              </a:solidFill>
              <a:latin typeface="Source Sans Pro" panose="020B0503030403020204"/>
            </a:endParaRPr>
          </a:p>
        </p:txBody>
      </p:sp>
      <p:sp>
        <p:nvSpPr>
          <p:cNvPr id="23" name="TextBox 22"/>
          <p:cNvSpPr txBox="1"/>
          <p:nvPr>
            <p:custDataLst>
              <p:tags r:id="rId6"/>
            </p:custDataLst>
          </p:nvPr>
        </p:nvSpPr>
        <p:spPr>
          <a:xfrm>
            <a:off x="-94411" y="4288959"/>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24" name="Rectangle 23"/>
          <p:cNvSpPr/>
          <p:nvPr>
            <p:custDataLst>
              <p:tags r:id="rId7"/>
            </p:custDataLst>
          </p:nvPr>
        </p:nvSpPr>
        <p:spPr>
          <a:xfrm>
            <a:off x="1082886" y="3331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s2</a:t>
            </a:r>
            <a:endParaRPr lang="en-US" sz="2200" dirty="0">
              <a:solidFill>
                <a:schemeClr val="tx2"/>
              </a:solidFill>
              <a:latin typeface="Source Sans Pro" panose="020B0503030403020204"/>
            </a:endParaRPr>
          </a:p>
        </p:txBody>
      </p:sp>
      <p:sp>
        <p:nvSpPr>
          <p:cNvPr id="25" name="Rectangle 24"/>
          <p:cNvSpPr/>
          <p:nvPr>
            <p:custDataLst>
              <p:tags r:id="rId8"/>
            </p:custDataLst>
          </p:nvPr>
        </p:nvSpPr>
        <p:spPr>
          <a:xfrm>
            <a:off x="1082886" y="3712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s1</a:t>
            </a:r>
            <a:endParaRPr lang="en-US" sz="2200" dirty="0">
              <a:solidFill>
                <a:schemeClr val="tx2"/>
              </a:solidFill>
              <a:latin typeface="Source Sans Pro" panose="020B0503030403020204"/>
            </a:endParaRPr>
          </a:p>
        </p:txBody>
      </p:sp>
      <p:sp>
        <p:nvSpPr>
          <p:cNvPr id="26" name="Rectangle 25"/>
          <p:cNvSpPr/>
          <p:nvPr>
            <p:custDataLst>
              <p:tags r:id="rId9"/>
            </p:custDataLst>
          </p:nvPr>
        </p:nvSpPr>
        <p:spPr>
          <a:xfrm>
            <a:off x="1082886" y="4093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a:t>
            </a:r>
            <a:r>
              <a:rPr lang="en-US" sz="2200" dirty="0" smtClean="0">
                <a:solidFill>
                  <a:schemeClr val="tx2"/>
                </a:solidFill>
                <a:latin typeface="Source Sans Pro" panose="020B0503030403020204"/>
              </a:rPr>
              <a:t>ocal t0</a:t>
            </a:r>
            <a:endParaRPr lang="en-US" sz="2200" dirty="0">
              <a:solidFill>
                <a:schemeClr val="tx2"/>
              </a:solidFill>
              <a:latin typeface="Source Sans Pro" panose="020B0503030403020204"/>
            </a:endParaRPr>
          </a:p>
        </p:txBody>
      </p:sp>
      <p:sp>
        <p:nvSpPr>
          <p:cNvPr id="27" name="Rectangle 26"/>
          <p:cNvSpPr/>
          <p:nvPr>
            <p:custDataLst>
              <p:tags r:id="rId10"/>
            </p:custDataLst>
          </p:nvPr>
        </p:nvSpPr>
        <p:spPr>
          <a:xfrm>
            <a:off x="1082886" y="4474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outgoing 9</a:t>
            </a:r>
            <a:r>
              <a:rPr lang="en-US" sz="2200" baseline="30000" dirty="0" smtClean="0">
                <a:solidFill>
                  <a:schemeClr val="tx2"/>
                </a:solidFill>
                <a:latin typeface="Source Sans Pro" panose="020B0503030403020204"/>
              </a:rPr>
              <a:t>th</a:t>
            </a:r>
            <a:r>
              <a:rPr lang="en-US" sz="2200" dirty="0" smtClean="0">
                <a:solidFill>
                  <a:schemeClr val="tx2"/>
                </a:solidFill>
                <a:latin typeface="Source Sans Pro" panose="020B0503030403020204"/>
              </a:rPr>
              <a:t> </a:t>
            </a:r>
            <a:r>
              <a:rPr lang="en-US" sz="2200" dirty="0" err="1" smtClean="0">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28" name="Rectangle 27"/>
          <p:cNvSpPr/>
          <p:nvPr>
            <p:custDataLst>
              <p:tags r:id="rId11"/>
            </p:custDataLst>
          </p:nvPr>
        </p:nvSpPr>
        <p:spPr>
          <a:xfrm>
            <a:off x="1082886" y="4855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a7</a:t>
            </a:r>
            <a:endParaRPr lang="en-US" sz="2200" dirty="0">
              <a:solidFill>
                <a:schemeClr val="tx2"/>
              </a:solidFill>
              <a:latin typeface="Source Sans Pro" panose="020B0503030403020204"/>
            </a:endParaRPr>
          </a:p>
        </p:txBody>
      </p:sp>
      <p:sp>
        <p:nvSpPr>
          <p:cNvPr id="29" name="Rectangle 28"/>
          <p:cNvSpPr/>
          <p:nvPr>
            <p:custDataLst>
              <p:tags r:id="rId12"/>
            </p:custDataLst>
          </p:nvPr>
        </p:nvSpPr>
        <p:spPr>
          <a:xfrm>
            <a:off x="1082886" y="5236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a6</a:t>
            </a:r>
            <a:endParaRPr lang="en-US" sz="2200" dirty="0">
              <a:solidFill>
                <a:schemeClr val="tx2"/>
              </a:solidFill>
              <a:latin typeface="Source Sans Pro" panose="020B0503030403020204"/>
            </a:endParaRPr>
          </a:p>
        </p:txBody>
      </p:sp>
      <p:sp>
        <p:nvSpPr>
          <p:cNvPr id="30" name="Rectangle 29"/>
          <p:cNvSpPr/>
          <p:nvPr>
            <p:custDataLst>
              <p:tags r:id="rId13"/>
            </p:custDataLst>
          </p:nvPr>
        </p:nvSpPr>
        <p:spPr>
          <a:xfrm>
            <a:off x="1082886" y="5617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a:t>
            </a:r>
            <a:endParaRPr lang="en-US" sz="2200" dirty="0">
              <a:solidFill>
                <a:schemeClr val="tx2"/>
              </a:solidFill>
              <a:latin typeface="Source Sans Pro" panose="020B0503030403020204"/>
            </a:endParaRPr>
          </a:p>
        </p:txBody>
      </p:sp>
      <p:sp>
        <p:nvSpPr>
          <p:cNvPr id="31" name="Rectangle 30"/>
          <p:cNvSpPr/>
          <p:nvPr>
            <p:custDataLst>
              <p:tags r:id="rId14"/>
            </p:custDataLst>
          </p:nvPr>
        </p:nvSpPr>
        <p:spPr>
          <a:xfrm>
            <a:off x="1082886" y="5998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a1</a:t>
            </a:r>
            <a:endParaRPr lang="en-US" sz="2200" dirty="0">
              <a:solidFill>
                <a:schemeClr val="tx2"/>
              </a:solidFill>
              <a:latin typeface="Source Sans Pro" panose="020B0503030403020204"/>
            </a:endParaRPr>
          </a:p>
        </p:txBody>
      </p:sp>
      <p:sp>
        <p:nvSpPr>
          <p:cNvPr id="32" name="Rectangle 31"/>
          <p:cNvSpPr/>
          <p:nvPr>
            <p:custDataLst>
              <p:tags r:id="rId15"/>
            </p:custDataLst>
          </p:nvPr>
        </p:nvSpPr>
        <p:spPr>
          <a:xfrm>
            <a:off x="1082886" y="6379369"/>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a0</a:t>
            </a:r>
            <a:endParaRPr lang="en-US" sz="2200" dirty="0">
              <a:solidFill>
                <a:schemeClr val="tx2"/>
              </a:solidFill>
              <a:latin typeface="Source Sans Pro" panose="020B0503030403020204"/>
            </a:endParaRPr>
          </a:p>
        </p:txBody>
      </p:sp>
      <p:cxnSp>
        <p:nvCxnSpPr>
          <p:cNvPr id="33" name="Straight Connector 32"/>
          <p:cNvCxnSpPr/>
          <p:nvPr>
            <p:custDataLst>
              <p:tags r:id="rId16"/>
            </p:custDataLst>
          </p:nvPr>
        </p:nvCxnSpPr>
        <p:spPr>
          <a:xfrm flipH="1">
            <a:off x="1082886" y="1756064"/>
            <a:ext cx="12800" cy="5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a:off x="3445085" y="1709305"/>
            <a:ext cx="1" cy="52034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3206" y="5998369"/>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-28</a:t>
            </a:r>
          </a:p>
        </p:txBody>
      </p:sp>
      <p:sp>
        <p:nvSpPr>
          <p:cNvPr id="36" name="TextBox 35"/>
          <p:cNvSpPr txBox="1"/>
          <p:nvPr/>
        </p:nvSpPr>
        <p:spPr>
          <a:xfrm>
            <a:off x="586761" y="5623084"/>
            <a:ext cx="441146" cy="400110"/>
          </a:xfrm>
          <a:prstGeom prst="rect">
            <a:avLst/>
          </a:prstGeom>
          <a:noFill/>
        </p:spPr>
        <p:txBody>
          <a:bodyPr wrap="none" rtlCol="0">
            <a:spAutoFit/>
          </a:bodyPr>
          <a:lstStyle/>
          <a:p>
            <a:r>
              <a:rPr lang="en-US" sz="2000" dirty="0" smtClean="0">
                <a:solidFill>
                  <a:schemeClr val="tx2"/>
                </a:solidFill>
                <a:latin typeface="Source Sans Pro" panose="020B0503030403020204"/>
              </a:rPr>
              <a:t>…</a:t>
            </a:r>
          </a:p>
        </p:txBody>
      </p:sp>
      <p:sp>
        <p:nvSpPr>
          <p:cNvPr id="37" name="TextBox 36"/>
          <p:cNvSpPr txBox="1"/>
          <p:nvPr/>
        </p:nvSpPr>
        <p:spPr>
          <a:xfrm>
            <a:off x="554352" y="523065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38" name="TextBox 37"/>
          <p:cNvSpPr txBox="1"/>
          <p:nvPr/>
        </p:nvSpPr>
        <p:spPr>
          <a:xfrm>
            <a:off x="625686" y="4855369"/>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-8</a:t>
            </a:r>
          </a:p>
        </p:txBody>
      </p:sp>
      <p:sp>
        <p:nvSpPr>
          <p:cNvPr id="39" name="TextBox 38"/>
          <p:cNvSpPr txBox="1"/>
          <p:nvPr/>
        </p:nvSpPr>
        <p:spPr>
          <a:xfrm>
            <a:off x="540726" y="636981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-36</a:t>
            </a:r>
          </a:p>
        </p:txBody>
      </p:sp>
      <p:sp>
        <p:nvSpPr>
          <p:cNvPr id="40" name="TextBox 39"/>
          <p:cNvSpPr txBox="1"/>
          <p:nvPr/>
        </p:nvSpPr>
        <p:spPr>
          <a:xfrm>
            <a:off x="648139" y="4542934"/>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-4</a:t>
            </a:r>
          </a:p>
        </p:txBody>
      </p:sp>
      <p:sp>
        <p:nvSpPr>
          <p:cNvPr id="41" name="TextBox 40"/>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endParaRPr lang="en-US" sz="2000" dirty="0" smtClean="0">
              <a:solidFill>
                <a:schemeClr val="tx2"/>
              </a:solidFill>
              <a:latin typeface="Source Sans Pro" panose="020B0503030403020204"/>
            </a:endParaRPr>
          </a:p>
        </p:txBody>
      </p:sp>
      <p:sp>
        <p:nvSpPr>
          <p:cNvPr id="42" name="TextBox 41"/>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endParaRPr lang="en-US" sz="2000" dirty="0" smtClean="0">
              <a:solidFill>
                <a:schemeClr val="tx2"/>
              </a:solidFill>
              <a:latin typeface="Source Sans Pro" panose="020B0503030403020204"/>
            </a:endParaRPr>
          </a:p>
        </p:txBody>
      </p:sp>
      <p:sp>
        <p:nvSpPr>
          <p:cNvPr id="43" name="TextBox 42"/>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endParaRPr lang="en-US" sz="2000" dirty="0" smtClean="0">
              <a:solidFill>
                <a:schemeClr val="tx2"/>
              </a:solidFill>
              <a:latin typeface="Source Sans Pro" panose="020B0503030403020204"/>
            </a:endParaRPr>
          </a:p>
        </p:txBody>
      </p:sp>
      <p:sp>
        <p:nvSpPr>
          <p:cNvPr id="44" name="TextBox 43"/>
          <p:cNvSpPr txBox="1"/>
          <p:nvPr/>
        </p:nvSpPr>
        <p:spPr>
          <a:xfrm>
            <a:off x="625686" y="3007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45" name="TextBox 44"/>
          <p:cNvSpPr txBox="1"/>
          <p:nvPr/>
        </p:nvSpPr>
        <p:spPr>
          <a:xfrm>
            <a:off x="625686" y="2626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16</a:t>
            </a:r>
          </a:p>
        </p:txBody>
      </p:sp>
      <p:sp>
        <p:nvSpPr>
          <p:cNvPr id="46" name="Rectangle 45"/>
          <p:cNvSpPr/>
          <p:nvPr>
            <p:custDataLst>
              <p:tags r:id="rId18"/>
            </p:custDataLst>
          </p:nvPr>
        </p:nvSpPr>
        <p:spPr>
          <a:xfrm>
            <a:off x="1082885" y="1818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a:t>
            </a:r>
            <a:r>
              <a:rPr lang="en-US" sz="1600" dirty="0" smtClean="0">
                <a:solidFill>
                  <a:schemeClr val="tx2"/>
                </a:solidFill>
                <a:latin typeface="Source Sans Pro" panose="020B0503030403020204"/>
              </a:rPr>
              <a:t>pace incoming for a1</a:t>
            </a:r>
            <a:endParaRPr lang="en-US" sz="1600" dirty="0">
              <a:solidFill>
                <a:schemeClr val="tx2"/>
              </a:solidFill>
              <a:latin typeface="Source Sans Pro" panose="020B0503030403020204"/>
            </a:endParaRPr>
          </a:p>
        </p:txBody>
      </p:sp>
      <p:sp>
        <p:nvSpPr>
          <p:cNvPr id="47" name="Rectangle 46"/>
          <p:cNvSpPr/>
          <p:nvPr>
            <p:custDataLst>
              <p:tags r:id="rId19"/>
            </p:custDataLst>
          </p:nvPr>
        </p:nvSpPr>
        <p:spPr>
          <a:xfrm>
            <a:off x="1082885" y="2199844"/>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a:t>
            </a:r>
            <a:r>
              <a:rPr lang="en-US" sz="1600" dirty="0" smtClean="0">
                <a:solidFill>
                  <a:schemeClr val="tx2"/>
                </a:solidFill>
                <a:latin typeface="Source Sans Pro" panose="020B0503030403020204"/>
              </a:rPr>
              <a:t>pace incoming for a0</a:t>
            </a:r>
            <a:endParaRPr lang="en-US" sz="1600" dirty="0">
              <a:solidFill>
                <a:schemeClr val="tx2"/>
              </a:solidFill>
              <a:latin typeface="Source Sans Pro" panose="020B0503030403020204"/>
            </a:endParaRPr>
          </a:p>
        </p:txBody>
      </p:sp>
      <p:sp>
        <p:nvSpPr>
          <p:cNvPr id="52" name="TextBox 51"/>
          <p:cNvSpPr txBox="1"/>
          <p:nvPr/>
        </p:nvSpPr>
        <p:spPr>
          <a:xfrm>
            <a:off x="629017" y="2251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20</a:t>
            </a:r>
          </a:p>
        </p:txBody>
      </p:sp>
      <p:sp>
        <p:nvSpPr>
          <p:cNvPr id="53" name="TextBox 52"/>
          <p:cNvSpPr txBox="1"/>
          <p:nvPr/>
        </p:nvSpPr>
        <p:spPr>
          <a:xfrm>
            <a:off x="629017" y="1870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24</a:t>
            </a:r>
          </a:p>
        </p:txBody>
      </p:sp>
      <p:sp>
        <p:nvSpPr>
          <p:cNvPr id="54" name="TextBox 53"/>
          <p:cNvSpPr txBox="1"/>
          <p:nvPr>
            <p:custDataLst>
              <p:tags r:id="rId20"/>
            </p:custDataLst>
          </p:nvPr>
        </p:nvSpPr>
        <p:spPr>
          <a:xfrm>
            <a:off x="3886200" y="609600"/>
            <a:ext cx="24765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test:</a:t>
            </a:r>
          </a:p>
          <a:p>
            <a:pPr>
              <a:tabLst>
                <a:tab pos="225425" algn="l"/>
                <a:tab pos="1541463" algn="l"/>
              </a:tabLst>
            </a:pPr>
            <a:endParaRPr lang="en-US" sz="2000" dirty="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smtClean="0">
                <a:solidFill>
                  <a:schemeClr val="tx2"/>
                </a:solidFill>
                <a:latin typeface="Source Sans Pro" panose="020B0503030403020204"/>
              </a:rPr>
              <a:t>	MOVE s1, a0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s2,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AND t0, a0, a1</a:t>
            </a:r>
          </a:p>
          <a:p>
            <a:pPr>
              <a:tabLst>
                <a:tab pos="225425" algn="l"/>
                <a:tab pos="1541463" algn="l"/>
              </a:tabLst>
            </a:pPr>
            <a:r>
              <a:rPr lang="en-US" sz="2000" dirty="0" smtClean="0">
                <a:solidFill>
                  <a:schemeClr val="tx2"/>
                </a:solidFill>
                <a:latin typeface="Source Sans Pro" panose="020B0503030403020204"/>
              </a:rPr>
              <a:t>	OR t1, a0, a1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t0, t0, t1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t0</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a1, 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a2, 2</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a7, 7</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LI t1, 8</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SW t1, -4(</a:t>
            </a:r>
            <a:r>
              <a:rPr lang="en-US" sz="2000" dirty="0" err="1" smtClean="0">
                <a:solidFill>
                  <a:schemeClr val="tx2"/>
                </a:solidFill>
                <a:latin typeface="Source Sans Pro" panose="020B0503030403020204"/>
              </a:rPr>
              <a:t>sp</a:t>
            </a:r>
            <a:r>
              <a:rPr lang="en-US" sz="2000" dirty="0" smtClean="0">
                <a:solidFill>
                  <a:schemeClr val="tx2"/>
                </a:solidFill>
                <a:latin typeface="Source Sans Pro" panose="020B0503030403020204"/>
              </a:rPr>
              <a:t>)</a:t>
            </a: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accent6"/>
                </a:solidFill>
                <a:latin typeface="Source Sans Pro" panose="020B0503030403020204"/>
              </a:rPr>
              <a:t>SW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endParaRPr lang="en-US" sz="2000" dirty="0" smtClean="0">
              <a:solidFill>
                <a:schemeClr val="tx2"/>
              </a:solidFill>
              <a:latin typeface="Source Sans Pro" panose="020B0503030403020204"/>
            </a:endParaRPr>
          </a:p>
        </p:txBody>
      </p:sp>
      <p:sp>
        <p:nvSpPr>
          <p:cNvPr id="55" name="TextBox 54"/>
          <p:cNvSpPr txBox="1"/>
          <p:nvPr>
            <p:custDataLst>
              <p:tags r:id="rId21"/>
            </p:custDataLst>
          </p:nvPr>
        </p:nvSpPr>
        <p:spPr>
          <a:xfrm>
            <a:off x="6362700" y="609600"/>
            <a:ext cx="2628900" cy="5867400"/>
          </a:xfrm>
          <a:prstGeom prst="rect">
            <a:avLst/>
          </a:prstGeom>
          <a:noFill/>
          <a:ln>
            <a:solidFill>
              <a:schemeClr val="tx2"/>
            </a:solidFill>
          </a:ln>
        </p:spPr>
        <p:txBody>
          <a:bodyPr wrap="none" lIns="0" tIns="0" rIns="0" bIns="0" rtlCol="0">
            <a:noAutofit/>
          </a:bodyPr>
          <a:lstStyle/>
          <a:p>
            <a:pPr>
              <a:tabLst>
                <a:tab pos="225425" algn="l"/>
                <a:tab pos="1541463" algn="l"/>
              </a:tabLst>
            </a:pPr>
            <a:r>
              <a:rPr lang="en-US" sz="2000" dirty="0" smtClean="0">
                <a:solidFill>
                  <a:schemeClr val="tx2"/>
                </a:solidFill>
                <a:latin typeface="Source Sans Pro" panose="020B0503030403020204"/>
              </a:rPr>
              <a:t> </a:t>
            </a:r>
          </a:p>
          <a:p>
            <a:pPr>
              <a:tabLst>
                <a:tab pos="225425" algn="l"/>
                <a:tab pos="1541463" algn="l"/>
              </a:tabLst>
            </a:pPr>
            <a:r>
              <a:rPr lang="en-US" sz="2000" dirty="0" smtClean="0">
                <a:solidFill>
                  <a:schemeClr val="tx2"/>
                </a:solidFill>
                <a:latin typeface="Source Sans Pro" panose="020B0503030403020204"/>
              </a:rPr>
              <a:t>	</a:t>
            </a:r>
            <a:r>
              <a:rPr lang="en-US" sz="2000" dirty="0" smtClean="0">
                <a:solidFill>
                  <a:schemeClr val="accent6"/>
                </a:solidFill>
                <a:latin typeface="Source Sans Pro" panose="020B0503030403020204"/>
              </a:rPr>
              <a:t>LW t0, 0(</a:t>
            </a:r>
            <a:r>
              <a:rPr lang="en-US" sz="2000" dirty="0" err="1" smtClean="0">
                <a:solidFill>
                  <a:schemeClr val="accent6"/>
                </a:solidFill>
                <a:latin typeface="Source Sans Pro" panose="020B0503030403020204"/>
              </a:rPr>
              <a:t>sp</a:t>
            </a:r>
            <a:r>
              <a:rPr lang="en-US" sz="2000" dirty="0">
                <a:solidFill>
                  <a:schemeClr val="accent6"/>
                </a:solidFill>
                <a:latin typeface="Source Sans Pro" panose="020B0503030403020204"/>
              </a:rPr>
              <a:t>)</a:t>
            </a:r>
            <a:endParaRPr lang="en-US" sz="2000" dirty="0" smtClean="0">
              <a:solidFill>
                <a:schemeClr val="accent6"/>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a0, a0 # s</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a1, t0 # </a:t>
            </a:r>
            <a:r>
              <a:rPr lang="en-US" sz="2000" dirty="0" err="1" smtClean="0">
                <a:solidFill>
                  <a:schemeClr val="tx2"/>
                </a:solidFill>
                <a:latin typeface="Source Sans Pro" panose="020B0503030403020204"/>
              </a:rPr>
              <a:t>tmp</a:t>
            </a: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MOVE a2, s2 # b</a:t>
            </a:r>
          </a:p>
          <a:p>
            <a:pPr>
              <a:tabLst>
                <a:tab pos="225425" algn="l"/>
                <a:tab pos="1541463" algn="l"/>
              </a:tabLst>
            </a:pPr>
            <a:r>
              <a:rPr lang="en-US" sz="2000" dirty="0" smtClean="0">
                <a:solidFill>
                  <a:schemeClr val="tx2"/>
                </a:solidFill>
                <a:latin typeface="Source Sans Pro" panose="020B0503030403020204"/>
              </a:rPr>
              <a:t>	MOVE </a:t>
            </a:r>
            <a:r>
              <a:rPr lang="en-US" sz="2000" dirty="0">
                <a:solidFill>
                  <a:schemeClr val="tx2"/>
                </a:solidFill>
                <a:latin typeface="Source Sans Pro" panose="020B0503030403020204"/>
              </a:rPr>
              <a:t>a</a:t>
            </a:r>
            <a:r>
              <a:rPr lang="en-US" sz="2000" dirty="0" smtClean="0">
                <a:solidFill>
                  <a:schemeClr val="tx2"/>
                </a:solidFill>
                <a:latin typeface="Source Sans Pro" panose="020B0503030403020204"/>
              </a:rPr>
              <a:t>3, s1 # a</a:t>
            </a:r>
          </a:p>
          <a:p>
            <a:pPr>
              <a:tabLst>
                <a:tab pos="225425" algn="l"/>
                <a:tab pos="1541463" algn="l"/>
              </a:tabLst>
            </a:pPr>
            <a:r>
              <a:rPr lang="en-US" sz="2000" dirty="0">
                <a:solidFill>
                  <a:schemeClr val="tx2"/>
                </a:solidFill>
                <a:latin typeface="Source Sans Pro" panose="020B0503030403020204"/>
              </a:rPr>
              <a:t>	MOVE a4, s2 # b</a:t>
            </a:r>
          </a:p>
          <a:p>
            <a:pPr>
              <a:tabLst>
                <a:tab pos="225425" algn="l"/>
                <a:tab pos="1541463" algn="l"/>
              </a:tabLst>
            </a:pPr>
            <a:r>
              <a:rPr lang="en-US" sz="2000" dirty="0">
                <a:solidFill>
                  <a:schemeClr val="tx2"/>
                </a:solidFill>
                <a:latin typeface="Source Sans Pro" panose="020B0503030403020204"/>
              </a:rPr>
              <a:t>	MOVE a5, s1 # a</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JAL sum</a:t>
            </a:r>
            <a:endParaRPr lang="en-US" sz="2000" dirty="0" smtClean="0">
              <a:solidFill>
                <a:schemeClr val="accent6"/>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endParaRPr lang="en-US" sz="2000" dirty="0" smtClean="0">
              <a:solidFill>
                <a:schemeClr val="tx2"/>
              </a:solidFill>
              <a:latin typeface="Source Sans Pro" panose="020B0503030403020204"/>
            </a:endParaRPr>
          </a:p>
          <a:p>
            <a:pPr>
              <a:tabLst>
                <a:tab pos="225425" algn="l"/>
                <a:tab pos="1541463" algn="l"/>
              </a:tabLst>
            </a:pPr>
            <a:r>
              <a:rPr lang="en-US" sz="2000" dirty="0">
                <a:solidFill>
                  <a:schemeClr val="accent1"/>
                </a:solidFill>
                <a:latin typeface="Source Sans Pro" panose="020B0503030403020204"/>
              </a:rPr>
              <a:t>	</a:t>
            </a:r>
            <a:r>
              <a:rPr lang="en-US" sz="2000" dirty="0" smtClean="0">
                <a:solidFill>
                  <a:schemeClr val="accent1"/>
                </a:solidFill>
                <a:latin typeface="Source Sans Pro" panose="020B0503030403020204"/>
              </a:rPr>
              <a:t># add u (a0) and a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s1</a:t>
            </a:r>
          </a:p>
          <a:p>
            <a:pPr>
              <a:tabLst>
                <a:tab pos="225425" algn="l"/>
                <a:tab pos="1541463" algn="l"/>
              </a:tabLst>
            </a:pPr>
            <a:r>
              <a:rPr lang="en-US" sz="2000" dirty="0">
                <a:solidFill>
                  <a:schemeClr val="tx2"/>
                </a:solidFill>
                <a:latin typeface="Source Sans Pro" panose="020B0503030403020204"/>
              </a:rPr>
              <a:t>	</a:t>
            </a:r>
            <a:r>
              <a:rPr lang="en-US" sz="2000" dirty="0" smtClean="0">
                <a:solidFill>
                  <a:schemeClr val="tx2"/>
                </a:solidFill>
                <a:latin typeface="Source Sans Pro" panose="020B0503030403020204"/>
              </a:rPr>
              <a:t>ADD a0, a0, s2</a:t>
            </a:r>
          </a:p>
          <a:p>
            <a:pPr>
              <a:tabLst>
                <a:tab pos="225425" algn="l"/>
                <a:tab pos="1541463" algn="l"/>
              </a:tabLst>
            </a:pPr>
            <a:r>
              <a:rPr lang="en-US" sz="2000" dirty="0">
                <a:solidFill>
                  <a:schemeClr val="accent1"/>
                </a:solidFill>
                <a:latin typeface="Source Sans Pro" panose="020B0503030403020204"/>
              </a:rPr>
              <a:t>	 # a</a:t>
            </a:r>
            <a:r>
              <a:rPr lang="en-US" sz="2000" dirty="0" smtClean="0">
                <a:solidFill>
                  <a:schemeClr val="accent1"/>
                </a:solidFill>
                <a:latin typeface="Source Sans Pro" panose="020B0503030403020204"/>
              </a:rPr>
              <a:t>0 = u + a + b</a:t>
            </a:r>
          </a:p>
        </p:txBody>
      </p:sp>
    </p:spTree>
    <p:extLst>
      <p:ext uri="{BB962C8B-B14F-4D97-AF65-F5344CB8AC3E}">
        <p14:creationId xmlns:p14="http://schemas.microsoft.com/office/powerpoint/2010/main" val="23357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5" grpId="0"/>
      <p:bldP spid="36" grpId="0"/>
      <p:bldP spid="37" grpId="0"/>
      <p:bldP spid="38" grpId="0"/>
      <p:bldP spid="39" grpId="0"/>
      <p:bldP spid="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91</a:t>
            </a:fld>
            <a:endParaRPr lang="en-US"/>
          </a:p>
        </p:txBody>
      </p:sp>
      <p:sp>
        <p:nvSpPr>
          <p:cNvPr id="5" name="Title 1"/>
          <p:cNvSpPr>
            <a:spLocks noGrp="1"/>
          </p:cNvSpPr>
          <p:nvPr>
            <p:ph type="title"/>
            <p:custDataLst>
              <p:tags r:id="rId1"/>
            </p:custDataLst>
          </p:nvPr>
        </p:nvSpPr>
        <p:spPr>
          <a:xfrm>
            <a:off x="0" y="228600"/>
            <a:ext cx="9144000" cy="533400"/>
          </a:xfrm>
        </p:spPr>
        <p:txBody>
          <a:bodyPr>
            <a:noAutofit/>
          </a:bodyPr>
          <a:lstStyle/>
          <a:p>
            <a:pPr algn="ctr"/>
            <a:r>
              <a:rPr lang="en-US" sz="3600" dirty="0"/>
              <a:t>Activity </a:t>
            </a:r>
            <a:r>
              <a:rPr lang="en-US" sz="3600" dirty="0" smtClean="0"/>
              <a:t>#2: </a:t>
            </a:r>
            <a:r>
              <a:rPr lang="en-US" sz="3600" dirty="0"/>
              <a:t>Calling </a:t>
            </a:r>
            <a:r>
              <a:rPr lang="en-US" sz="3600" dirty="0" smtClean="0"/>
              <a:t>Convention Example: </a:t>
            </a:r>
            <a:br>
              <a:rPr lang="en-US" sz="3600" dirty="0" smtClean="0"/>
            </a:br>
            <a:r>
              <a:rPr lang="en-US" sz="3600" dirty="0" smtClean="0"/>
              <a:t>Prologue, Epilogue</a:t>
            </a:r>
            <a:endParaRPr lang="en-US" sz="3600" dirty="0"/>
          </a:p>
        </p:txBody>
      </p:sp>
      <p:sp>
        <p:nvSpPr>
          <p:cNvPr id="6" name="Content Placeholder 2"/>
          <p:cNvSpPr>
            <a:spLocks noGrp="1"/>
          </p:cNvSpPr>
          <p:nvPr>
            <p:ph idx="1"/>
            <p:custDataLst>
              <p:tags r:id="rId2"/>
            </p:custDataLst>
          </p:nvPr>
        </p:nvSpPr>
        <p:spPr>
          <a:xfrm>
            <a:off x="6781800" y="1219200"/>
            <a:ext cx="2438400" cy="6172200"/>
          </a:xfrm>
        </p:spPr>
        <p:txBody>
          <a:bodyPr>
            <a:normAutofit/>
          </a:bodyPr>
          <a:lstStyle/>
          <a:p>
            <a:pPr marL="0" indent="0">
              <a:buNone/>
            </a:pPr>
            <a:r>
              <a:rPr lang="en-US" sz="2200" dirty="0" smtClean="0"/>
              <a:t># allocate frame</a:t>
            </a:r>
          </a:p>
          <a:p>
            <a:pPr marL="0" indent="0">
              <a:buNone/>
            </a:pPr>
            <a:r>
              <a:rPr lang="en-US" sz="2200" dirty="0" smtClean="0"/>
              <a:t># save $</a:t>
            </a:r>
            <a:r>
              <a:rPr lang="en-US" sz="2200" dirty="0" err="1" smtClean="0"/>
              <a:t>ra</a:t>
            </a:r>
            <a:endParaRPr lang="en-US" sz="2200" dirty="0" smtClean="0"/>
          </a:p>
          <a:p>
            <a:pPr marL="0" indent="0">
              <a:buNone/>
            </a:pPr>
            <a:r>
              <a:rPr lang="en-US" sz="2200" dirty="0" smtClean="0"/>
              <a:t># save old $</a:t>
            </a:r>
            <a:r>
              <a:rPr lang="en-US" sz="2200" dirty="0" err="1" smtClean="0"/>
              <a:t>fp</a:t>
            </a:r>
            <a:endParaRPr lang="en-US" sz="2200" dirty="0" smtClean="0"/>
          </a:p>
          <a:p>
            <a:pPr marL="0" indent="0">
              <a:buNone/>
            </a:pPr>
            <a:r>
              <a:rPr lang="en-US" sz="2200" dirty="0" smtClean="0"/>
              <a:t># </a:t>
            </a:r>
            <a:r>
              <a:rPr lang="en-US" sz="2200" dirty="0" err="1" smtClean="0"/>
              <a:t>callee</a:t>
            </a:r>
            <a:r>
              <a:rPr lang="en-US" sz="2200" dirty="0" smtClean="0"/>
              <a:t> save ...</a:t>
            </a:r>
          </a:p>
          <a:p>
            <a:pPr marL="0" indent="0">
              <a:buNone/>
            </a:pPr>
            <a:r>
              <a:rPr lang="en-US" sz="2200" dirty="0" smtClean="0"/>
              <a:t># </a:t>
            </a:r>
            <a:r>
              <a:rPr lang="en-US" sz="2200" dirty="0" err="1" smtClean="0"/>
              <a:t>callee</a:t>
            </a:r>
            <a:r>
              <a:rPr lang="en-US" sz="2200" dirty="0" smtClean="0"/>
              <a:t> save ...</a:t>
            </a:r>
          </a:p>
          <a:p>
            <a:pPr marL="0" indent="0">
              <a:buNone/>
            </a:pPr>
            <a:r>
              <a:rPr lang="en-US" sz="2000" dirty="0" smtClean="0"/>
              <a:t># set new frame </a:t>
            </a:r>
            <a:r>
              <a:rPr lang="en-US" sz="2000" dirty="0" err="1" smtClean="0"/>
              <a:t>ptr</a:t>
            </a:r>
            <a:endParaRPr lang="en-US" sz="2000" dirty="0" smtClean="0"/>
          </a:p>
          <a:p>
            <a:r>
              <a:rPr lang="en-US" sz="1400" dirty="0" smtClean="0"/>
              <a:t>	...</a:t>
            </a:r>
          </a:p>
          <a:p>
            <a:r>
              <a:rPr lang="en-US" sz="1400" dirty="0" smtClean="0"/>
              <a:t>	...</a:t>
            </a:r>
          </a:p>
          <a:p>
            <a:pPr marL="0" indent="0">
              <a:buNone/>
            </a:pPr>
            <a:r>
              <a:rPr lang="en-US" sz="2200" dirty="0" smtClean="0"/>
              <a:t># restore …</a:t>
            </a:r>
          </a:p>
          <a:p>
            <a:pPr marL="0" indent="0">
              <a:buNone/>
            </a:pPr>
            <a:r>
              <a:rPr lang="en-US" sz="2200" dirty="0" smtClean="0"/>
              <a:t># restore …</a:t>
            </a:r>
          </a:p>
          <a:p>
            <a:pPr marL="0" indent="0">
              <a:buNone/>
            </a:pPr>
            <a:r>
              <a:rPr lang="en-US" sz="2200" dirty="0" smtClean="0"/>
              <a:t># restore old $</a:t>
            </a:r>
            <a:r>
              <a:rPr lang="en-US" sz="2200" dirty="0" err="1" smtClean="0"/>
              <a:t>fp</a:t>
            </a:r>
            <a:endParaRPr lang="en-US" sz="2200" dirty="0" smtClean="0"/>
          </a:p>
          <a:p>
            <a:pPr marL="0" indent="0">
              <a:buNone/>
            </a:pPr>
            <a:r>
              <a:rPr lang="en-US" sz="2200" dirty="0" smtClean="0"/>
              <a:t># restore $</a:t>
            </a:r>
            <a:r>
              <a:rPr lang="en-US" sz="2200" dirty="0" err="1" smtClean="0"/>
              <a:t>ra</a:t>
            </a:r>
            <a:endParaRPr lang="en-US" sz="2200" dirty="0" smtClean="0"/>
          </a:p>
          <a:p>
            <a:pPr marL="0" indent="0">
              <a:buNone/>
            </a:pPr>
            <a:r>
              <a:rPr lang="en-US" sz="2200" dirty="0" smtClean="0"/>
              <a:t># </a:t>
            </a:r>
            <a:r>
              <a:rPr lang="en-US" sz="2200" dirty="0" err="1" smtClean="0"/>
              <a:t>dealloc</a:t>
            </a:r>
            <a:r>
              <a:rPr lang="en-US" sz="2200" dirty="0" smtClean="0"/>
              <a:t> frame</a:t>
            </a:r>
          </a:p>
        </p:txBody>
      </p:sp>
      <p:sp>
        <p:nvSpPr>
          <p:cNvPr id="7" name="Content Placeholder 2"/>
          <p:cNvSpPr txBox="1">
            <a:spLocks/>
          </p:cNvSpPr>
          <p:nvPr>
            <p:custDataLst>
              <p:tags r:id="rId3"/>
            </p:custDataLst>
          </p:nvPr>
        </p:nvSpPr>
        <p:spPr>
          <a:xfrm>
            <a:off x="3886200" y="838200"/>
            <a:ext cx="3505200" cy="624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600" noProof="0" dirty="0" smtClean="0">
                <a:solidFill>
                  <a:schemeClr val="tx2"/>
                </a:solidFill>
                <a:latin typeface="Calibri" pitchFamily="34" charset="0"/>
                <a:cs typeface="Arial" pitchFamily="34" charset="0"/>
              </a:rPr>
              <a:t>test:</a:t>
            </a:r>
            <a:r>
              <a:rPr lang="en-US" sz="2800" noProof="0" dirty="0" smtClean="0">
                <a:solidFill>
                  <a:schemeClr val="tx2"/>
                </a:solidFill>
                <a:latin typeface="Calibri"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endParaRPr lang="en-US" sz="2400" baseline="0" noProof="0" dirty="0">
              <a:solidFill>
                <a:schemeClr val="tx2"/>
              </a:solidFill>
              <a:latin typeface="Calibri" pitchFamily="34" charset="0"/>
              <a:cs typeface="Arial" pitchFamily="34" charset="0"/>
            </a:endParaRPr>
          </a:p>
        </p:txBody>
      </p:sp>
      <p:sp>
        <p:nvSpPr>
          <p:cNvPr id="34" name="Rectangle 33"/>
          <p:cNvSpPr/>
          <p:nvPr>
            <p:custDataLst>
              <p:tags r:id="rId4"/>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35" name="Rectangle 34"/>
          <p:cNvSpPr/>
          <p:nvPr>
            <p:custDataLst>
              <p:tags r:id="rId5"/>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36" name="TextBox 35"/>
          <p:cNvSpPr txBox="1"/>
          <p:nvPr>
            <p:custDataLst>
              <p:tags r:id="rId6"/>
            </p:custDataLst>
          </p:nvPr>
        </p:nvSpPr>
        <p:spPr>
          <a:xfrm>
            <a:off x="-95163" y="1810138"/>
            <a:ext cx="998991" cy="461665"/>
          </a:xfrm>
          <a:prstGeom prst="rect">
            <a:avLst/>
          </a:prstGeom>
          <a:noFill/>
        </p:spPr>
        <p:txBody>
          <a:bodyPr wrap="none" rtlCol="0">
            <a:spAutoFit/>
          </a:bodyPr>
          <a:lstStyle/>
          <a:p>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dirty="0" smtClean="0">
                <a:solidFill>
                  <a:schemeClr val="tx2"/>
                </a:solidFill>
                <a:latin typeface="Source Sans Pro" panose="020B0503030403020204"/>
              </a:rPr>
              <a:t> </a:t>
            </a:r>
            <a:r>
              <a:rPr lang="en-US" dirty="0" smtClean="0">
                <a:solidFill>
                  <a:schemeClr val="tx2"/>
                </a:solidFill>
                <a:latin typeface="Source Sans Pro" panose="020B0503030403020204"/>
                <a:sym typeface="Wingdings" pitchFamily="2" charset="2"/>
              </a:rPr>
              <a:t></a:t>
            </a:r>
            <a:endParaRPr lang="en-US" dirty="0" smtClean="0">
              <a:solidFill>
                <a:schemeClr val="tx2"/>
              </a:solidFill>
              <a:latin typeface="Source Sans Pro" panose="020B0503030403020204"/>
            </a:endParaRPr>
          </a:p>
        </p:txBody>
      </p:sp>
      <p:sp>
        <p:nvSpPr>
          <p:cNvPr id="37" name="TextBox 36"/>
          <p:cNvSpPr txBox="1"/>
          <p:nvPr>
            <p:custDataLst>
              <p:tags r:id="rId7"/>
            </p:custDataLst>
          </p:nvPr>
        </p:nvSpPr>
        <p:spPr>
          <a:xfrm>
            <a:off x="-94411" y="4288959"/>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38" name="Rectangle 37"/>
          <p:cNvSpPr/>
          <p:nvPr>
            <p:custDataLst>
              <p:tags r:id="rId8"/>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s2</a:t>
            </a:r>
            <a:endParaRPr lang="en-US" sz="2200" dirty="0">
              <a:solidFill>
                <a:schemeClr val="tx2"/>
              </a:solidFill>
              <a:latin typeface="Source Sans Pro" panose="020B0503030403020204"/>
            </a:endParaRPr>
          </a:p>
        </p:txBody>
      </p:sp>
      <p:sp>
        <p:nvSpPr>
          <p:cNvPr id="39" name="Rectangle 38"/>
          <p:cNvSpPr/>
          <p:nvPr>
            <p:custDataLst>
              <p:tags r:id="rId9"/>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s1</a:t>
            </a:r>
            <a:endParaRPr lang="en-US" sz="2200" dirty="0">
              <a:solidFill>
                <a:schemeClr val="tx2"/>
              </a:solidFill>
              <a:latin typeface="Source Sans Pro" panose="020B0503030403020204"/>
            </a:endParaRPr>
          </a:p>
        </p:txBody>
      </p:sp>
      <p:sp>
        <p:nvSpPr>
          <p:cNvPr id="40" name="Rectangle 39"/>
          <p:cNvSpPr/>
          <p:nvPr>
            <p:custDataLst>
              <p:tags r:id="rId10"/>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a:t>
            </a:r>
            <a:r>
              <a:rPr lang="en-US" sz="2200" dirty="0" smtClean="0">
                <a:solidFill>
                  <a:schemeClr val="tx2"/>
                </a:solidFill>
                <a:latin typeface="Source Sans Pro" panose="020B0503030403020204"/>
              </a:rPr>
              <a:t>ocal t0</a:t>
            </a:r>
            <a:endParaRPr lang="en-US" sz="2200" dirty="0">
              <a:solidFill>
                <a:schemeClr val="tx2"/>
              </a:solidFill>
              <a:latin typeface="Source Sans Pro" panose="020B0503030403020204"/>
            </a:endParaRPr>
          </a:p>
        </p:txBody>
      </p:sp>
      <p:sp>
        <p:nvSpPr>
          <p:cNvPr id="41" name="Rectangle 40"/>
          <p:cNvSpPr/>
          <p:nvPr>
            <p:custDataLst>
              <p:tags r:id="rId11"/>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outgoing 9</a:t>
            </a:r>
            <a:r>
              <a:rPr lang="en-US" sz="2200" baseline="30000" dirty="0" smtClean="0">
                <a:solidFill>
                  <a:schemeClr val="tx2"/>
                </a:solidFill>
                <a:latin typeface="Source Sans Pro" panose="020B0503030403020204"/>
              </a:rPr>
              <a:t>th</a:t>
            </a:r>
            <a:r>
              <a:rPr lang="en-US" sz="2200" dirty="0" smtClean="0">
                <a:solidFill>
                  <a:schemeClr val="tx2"/>
                </a:solidFill>
                <a:latin typeface="Source Sans Pro" panose="020B0503030403020204"/>
              </a:rPr>
              <a:t> </a:t>
            </a:r>
            <a:r>
              <a:rPr lang="en-US" sz="2200" dirty="0" err="1" smtClean="0">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2" name="Rectangle 41"/>
          <p:cNvSpPr/>
          <p:nvPr>
            <p:custDataLst>
              <p:tags r:id="rId12"/>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a7</a:t>
            </a:r>
            <a:endParaRPr lang="en-US" sz="2200" dirty="0">
              <a:solidFill>
                <a:schemeClr val="tx2"/>
              </a:solidFill>
              <a:latin typeface="Source Sans Pro" panose="020B0503030403020204"/>
            </a:endParaRPr>
          </a:p>
        </p:txBody>
      </p:sp>
      <p:sp>
        <p:nvSpPr>
          <p:cNvPr id="43" name="Rectangle 42"/>
          <p:cNvSpPr/>
          <p:nvPr>
            <p:custDataLst>
              <p:tags r:id="rId13"/>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a6</a:t>
            </a:r>
            <a:endParaRPr lang="en-US" sz="2200" dirty="0">
              <a:solidFill>
                <a:schemeClr val="tx2"/>
              </a:solidFill>
              <a:latin typeface="Source Sans Pro" panose="020B0503030403020204"/>
            </a:endParaRPr>
          </a:p>
        </p:txBody>
      </p:sp>
      <p:sp>
        <p:nvSpPr>
          <p:cNvPr id="44" name="Rectangle 43"/>
          <p:cNvSpPr/>
          <p:nvPr>
            <p:custDataLst>
              <p:tags r:id="rId14"/>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a:t>
            </a:r>
            <a:endParaRPr lang="en-US" sz="2200" dirty="0">
              <a:solidFill>
                <a:schemeClr val="tx2"/>
              </a:solidFill>
              <a:latin typeface="Source Sans Pro" panose="020B0503030403020204"/>
            </a:endParaRPr>
          </a:p>
        </p:txBody>
      </p:sp>
      <p:sp>
        <p:nvSpPr>
          <p:cNvPr id="45" name="Rectangle 44"/>
          <p:cNvSpPr/>
          <p:nvPr>
            <p:custDataLst>
              <p:tags r:id="rId15"/>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a1</a:t>
            </a:r>
            <a:endParaRPr lang="en-US" sz="2200" dirty="0">
              <a:solidFill>
                <a:schemeClr val="tx2"/>
              </a:solidFill>
              <a:latin typeface="Source Sans Pro" panose="020B0503030403020204"/>
            </a:endParaRPr>
          </a:p>
        </p:txBody>
      </p:sp>
      <p:sp>
        <p:nvSpPr>
          <p:cNvPr id="46" name="Rectangle 45"/>
          <p:cNvSpPr/>
          <p:nvPr>
            <p:custDataLst>
              <p:tags r:id="rId16"/>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a0</a:t>
            </a:r>
            <a:endParaRPr lang="en-US" sz="2200" dirty="0">
              <a:solidFill>
                <a:schemeClr val="tx2"/>
              </a:solidFill>
              <a:latin typeface="Source Sans Pro" panose="020B0503030403020204"/>
            </a:endParaRPr>
          </a:p>
        </p:txBody>
      </p:sp>
      <p:cxnSp>
        <p:nvCxnSpPr>
          <p:cNvPr id="47" name="Straight Connector 46"/>
          <p:cNvCxnSpPr/>
          <p:nvPr>
            <p:custDataLst>
              <p:tags r:id="rId17"/>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8"/>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3206" y="5998369"/>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-28</a:t>
            </a:r>
          </a:p>
        </p:txBody>
      </p:sp>
      <p:sp>
        <p:nvSpPr>
          <p:cNvPr id="50" name="TextBox 49"/>
          <p:cNvSpPr txBox="1"/>
          <p:nvPr/>
        </p:nvSpPr>
        <p:spPr>
          <a:xfrm>
            <a:off x="586761" y="5623084"/>
            <a:ext cx="441146" cy="400110"/>
          </a:xfrm>
          <a:prstGeom prst="rect">
            <a:avLst/>
          </a:prstGeom>
          <a:noFill/>
        </p:spPr>
        <p:txBody>
          <a:bodyPr wrap="none" rtlCol="0">
            <a:spAutoFit/>
          </a:bodyPr>
          <a:lstStyle/>
          <a:p>
            <a:r>
              <a:rPr lang="en-US" sz="2000" dirty="0" smtClean="0">
                <a:solidFill>
                  <a:schemeClr val="tx2"/>
                </a:solidFill>
                <a:latin typeface="Source Sans Pro" panose="020B0503030403020204"/>
              </a:rPr>
              <a:t>…</a:t>
            </a:r>
          </a:p>
        </p:txBody>
      </p:sp>
      <p:sp>
        <p:nvSpPr>
          <p:cNvPr id="51" name="TextBox 50"/>
          <p:cNvSpPr txBox="1"/>
          <p:nvPr/>
        </p:nvSpPr>
        <p:spPr>
          <a:xfrm>
            <a:off x="554352" y="523065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52" name="TextBox 51"/>
          <p:cNvSpPr txBox="1"/>
          <p:nvPr/>
        </p:nvSpPr>
        <p:spPr>
          <a:xfrm>
            <a:off x="625686" y="4855369"/>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-8</a:t>
            </a:r>
          </a:p>
        </p:txBody>
      </p:sp>
      <p:sp>
        <p:nvSpPr>
          <p:cNvPr id="53" name="TextBox 52"/>
          <p:cNvSpPr txBox="1"/>
          <p:nvPr/>
        </p:nvSpPr>
        <p:spPr>
          <a:xfrm>
            <a:off x="540726" y="636981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-36</a:t>
            </a:r>
          </a:p>
        </p:txBody>
      </p:sp>
      <p:sp>
        <p:nvSpPr>
          <p:cNvPr id="54" name="TextBox 53"/>
          <p:cNvSpPr txBox="1"/>
          <p:nvPr/>
        </p:nvSpPr>
        <p:spPr>
          <a:xfrm>
            <a:off x="648139" y="4542934"/>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-4</a:t>
            </a:r>
          </a:p>
        </p:txBody>
      </p:sp>
      <p:sp>
        <p:nvSpPr>
          <p:cNvPr id="55" name="TextBox 54"/>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endParaRPr lang="en-US" sz="2000" dirty="0" smtClean="0">
              <a:solidFill>
                <a:schemeClr val="tx2"/>
              </a:solidFill>
              <a:latin typeface="Source Sans Pro" panose="020B0503030403020204"/>
            </a:endParaRPr>
          </a:p>
        </p:txBody>
      </p:sp>
      <p:sp>
        <p:nvSpPr>
          <p:cNvPr id="56" name="TextBox 55"/>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endParaRPr lang="en-US" sz="2000" dirty="0" smtClean="0">
              <a:solidFill>
                <a:schemeClr val="tx2"/>
              </a:solidFill>
              <a:latin typeface="Source Sans Pro" panose="020B0503030403020204"/>
            </a:endParaRPr>
          </a:p>
        </p:txBody>
      </p:sp>
      <p:sp>
        <p:nvSpPr>
          <p:cNvPr id="57" name="TextBox 56"/>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endParaRPr lang="en-US" sz="2000" dirty="0" smtClean="0">
              <a:solidFill>
                <a:schemeClr val="tx2"/>
              </a:solidFill>
              <a:latin typeface="Source Sans Pro" panose="020B0503030403020204"/>
            </a:endParaRPr>
          </a:p>
        </p:txBody>
      </p:sp>
      <p:sp>
        <p:nvSpPr>
          <p:cNvPr id="58" name="TextBox 57"/>
          <p:cNvSpPr txBox="1"/>
          <p:nvPr/>
        </p:nvSpPr>
        <p:spPr>
          <a:xfrm>
            <a:off x="625686" y="3007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59" name="TextBox 58"/>
          <p:cNvSpPr txBox="1"/>
          <p:nvPr/>
        </p:nvSpPr>
        <p:spPr>
          <a:xfrm>
            <a:off x="625686" y="2626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16</a:t>
            </a:r>
          </a:p>
        </p:txBody>
      </p:sp>
      <p:sp>
        <p:nvSpPr>
          <p:cNvPr id="60" name="Rectangle 59"/>
          <p:cNvSpPr/>
          <p:nvPr>
            <p:custDataLst>
              <p:tags r:id="rId19"/>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a:t>
            </a:r>
            <a:r>
              <a:rPr lang="en-US" sz="1600" dirty="0" smtClean="0">
                <a:solidFill>
                  <a:schemeClr val="tx2"/>
                </a:solidFill>
                <a:latin typeface="Source Sans Pro" panose="020B0503030403020204"/>
              </a:rPr>
              <a:t>pace incoming for a1</a:t>
            </a:r>
            <a:endParaRPr lang="en-US" sz="1600" dirty="0">
              <a:solidFill>
                <a:schemeClr val="tx2"/>
              </a:solidFill>
              <a:latin typeface="Source Sans Pro" panose="020B0503030403020204"/>
            </a:endParaRPr>
          </a:p>
        </p:txBody>
      </p:sp>
      <p:sp>
        <p:nvSpPr>
          <p:cNvPr id="61" name="Rectangle 60"/>
          <p:cNvSpPr/>
          <p:nvPr>
            <p:custDataLst>
              <p:tags r:id="rId20"/>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solidFill>
                <a:latin typeface="Source Sans Pro" panose="020B0503030403020204"/>
              </a:rPr>
              <a:t>Space incoming for a0</a:t>
            </a:r>
            <a:endParaRPr lang="en-US" sz="1600" dirty="0">
              <a:solidFill>
                <a:schemeClr val="tx2"/>
              </a:solidFill>
              <a:latin typeface="Source Sans Pro" panose="020B0503030403020204"/>
            </a:endParaRPr>
          </a:p>
        </p:txBody>
      </p:sp>
      <p:sp>
        <p:nvSpPr>
          <p:cNvPr id="62" name="TextBox 61"/>
          <p:cNvSpPr txBox="1"/>
          <p:nvPr/>
        </p:nvSpPr>
        <p:spPr>
          <a:xfrm>
            <a:off x="629017" y="2251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20</a:t>
            </a:r>
          </a:p>
        </p:txBody>
      </p:sp>
      <p:sp>
        <p:nvSpPr>
          <p:cNvPr id="63" name="TextBox 62"/>
          <p:cNvSpPr txBox="1"/>
          <p:nvPr/>
        </p:nvSpPr>
        <p:spPr>
          <a:xfrm>
            <a:off x="629017" y="1870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24</a:t>
            </a:r>
          </a:p>
        </p:txBody>
      </p:sp>
    </p:spTree>
    <p:extLst>
      <p:ext uri="{BB962C8B-B14F-4D97-AF65-F5344CB8AC3E}">
        <p14:creationId xmlns:p14="http://schemas.microsoft.com/office/powerpoint/2010/main" val="5716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92</a:t>
            </a:fld>
            <a:endParaRPr lang="en-US"/>
          </a:p>
        </p:txBody>
      </p:sp>
      <p:sp>
        <p:nvSpPr>
          <p:cNvPr id="5" name="Title 1"/>
          <p:cNvSpPr>
            <a:spLocks noGrp="1"/>
          </p:cNvSpPr>
          <p:nvPr>
            <p:ph type="title"/>
            <p:custDataLst>
              <p:tags r:id="rId1"/>
            </p:custDataLst>
          </p:nvPr>
        </p:nvSpPr>
        <p:spPr>
          <a:xfrm>
            <a:off x="0" y="228600"/>
            <a:ext cx="9144000" cy="533400"/>
          </a:xfrm>
        </p:spPr>
        <p:txBody>
          <a:bodyPr>
            <a:noAutofit/>
          </a:bodyPr>
          <a:lstStyle/>
          <a:p>
            <a:pPr algn="ctr"/>
            <a:r>
              <a:rPr lang="en-US" sz="3600" dirty="0"/>
              <a:t>Activity </a:t>
            </a:r>
            <a:r>
              <a:rPr lang="en-US" sz="3600" dirty="0" smtClean="0"/>
              <a:t>#2: </a:t>
            </a:r>
            <a:r>
              <a:rPr lang="en-US" sz="3600" dirty="0"/>
              <a:t>Calling </a:t>
            </a:r>
            <a:r>
              <a:rPr lang="en-US" sz="3600" dirty="0" smtClean="0"/>
              <a:t>Convention Example: </a:t>
            </a:r>
            <a:br>
              <a:rPr lang="en-US" sz="3600" dirty="0" smtClean="0"/>
            </a:br>
            <a:r>
              <a:rPr lang="en-US" sz="3600" dirty="0" smtClean="0"/>
              <a:t>Prologue, Epilogue</a:t>
            </a:r>
            <a:endParaRPr lang="en-US" sz="3600" dirty="0"/>
          </a:p>
        </p:txBody>
      </p:sp>
      <p:sp>
        <p:nvSpPr>
          <p:cNvPr id="6" name="Content Placeholder 2"/>
          <p:cNvSpPr>
            <a:spLocks noGrp="1"/>
          </p:cNvSpPr>
          <p:nvPr>
            <p:ph idx="1"/>
            <p:custDataLst>
              <p:tags r:id="rId2"/>
            </p:custDataLst>
          </p:nvPr>
        </p:nvSpPr>
        <p:spPr>
          <a:xfrm>
            <a:off x="6781800" y="1219200"/>
            <a:ext cx="2438400" cy="6172200"/>
          </a:xfrm>
        </p:spPr>
        <p:txBody>
          <a:bodyPr>
            <a:normAutofit/>
          </a:bodyPr>
          <a:lstStyle/>
          <a:p>
            <a:pPr marL="0" indent="0">
              <a:buNone/>
            </a:pPr>
            <a:r>
              <a:rPr lang="en-US" sz="2200" dirty="0" smtClean="0"/>
              <a:t># allocate frame</a:t>
            </a:r>
          </a:p>
          <a:p>
            <a:pPr marL="0" indent="0">
              <a:buNone/>
            </a:pPr>
            <a:r>
              <a:rPr lang="en-US" sz="2200" dirty="0" smtClean="0"/>
              <a:t># save $</a:t>
            </a:r>
            <a:r>
              <a:rPr lang="en-US" sz="2200" dirty="0" err="1" smtClean="0"/>
              <a:t>ra</a:t>
            </a:r>
            <a:endParaRPr lang="en-US" sz="2200" dirty="0" smtClean="0"/>
          </a:p>
          <a:p>
            <a:pPr marL="0" indent="0">
              <a:buNone/>
            </a:pPr>
            <a:r>
              <a:rPr lang="en-US" sz="2200" dirty="0" smtClean="0"/>
              <a:t># save old $</a:t>
            </a:r>
            <a:r>
              <a:rPr lang="en-US" sz="2200" dirty="0" err="1" smtClean="0"/>
              <a:t>fp</a:t>
            </a:r>
            <a:endParaRPr lang="en-US" sz="2200" dirty="0" smtClean="0"/>
          </a:p>
          <a:p>
            <a:pPr marL="0" indent="0">
              <a:buNone/>
            </a:pPr>
            <a:r>
              <a:rPr lang="en-US" sz="2200" dirty="0" smtClean="0"/>
              <a:t># </a:t>
            </a:r>
            <a:r>
              <a:rPr lang="en-US" sz="2200" dirty="0" err="1" smtClean="0"/>
              <a:t>callee</a:t>
            </a:r>
            <a:r>
              <a:rPr lang="en-US" sz="2200" dirty="0" smtClean="0"/>
              <a:t> save ...</a:t>
            </a:r>
          </a:p>
          <a:p>
            <a:pPr marL="0" indent="0">
              <a:buNone/>
            </a:pPr>
            <a:r>
              <a:rPr lang="en-US" sz="2200" dirty="0" smtClean="0"/>
              <a:t># </a:t>
            </a:r>
            <a:r>
              <a:rPr lang="en-US" sz="2200" dirty="0" err="1" smtClean="0"/>
              <a:t>callee</a:t>
            </a:r>
            <a:r>
              <a:rPr lang="en-US" sz="2200" dirty="0" smtClean="0"/>
              <a:t> save ...</a:t>
            </a:r>
          </a:p>
          <a:p>
            <a:pPr marL="0" indent="0">
              <a:buNone/>
            </a:pPr>
            <a:r>
              <a:rPr lang="en-US" sz="2000" dirty="0" smtClean="0"/>
              <a:t># set new frame </a:t>
            </a:r>
            <a:r>
              <a:rPr lang="en-US" sz="2000" dirty="0" err="1" smtClean="0"/>
              <a:t>ptr</a:t>
            </a:r>
            <a:endParaRPr lang="en-US" sz="2000" dirty="0" smtClean="0"/>
          </a:p>
          <a:p>
            <a:pPr marL="0" indent="0">
              <a:buNone/>
            </a:pPr>
            <a:r>
              <a:rPr lang="en-US" sz="1400" dirty="0" smtClean="0"/>
              <a:t>	...</a:t>
            </a:r>
          </a:p>
          <a:p>
            <a:pPr marL="0" indent="0">
              <a:buNone/>
            </a:pPr>
            <a:r>
              <a:rPr lang="en-US" sz="1400" dirty="0" smtClean="0"/>
              <a:t>	...</a:t>
            </a:r>
          </a:p>
          <a:p>
            <a:pPr marL="0" indent="0">
              <a:buNone/>
            </a:pPr>
            <a:r>
              <a:rPr lang="en-US" sz="2200" dirty="0" smtClean="0"/>
              <a:t># restore …</a:t>
            </a:r>
          </a:p>
          <a:p>
            <a:pPr marL="0" indent="0">
              <a:buNone/>
            </a:pPr>
            <a:r>
              <a:rPr lang="en-US" sz="2200" dirty="0" smtClean="0"/>
              <a:t># restore …</a:t>
            </a:r>
          </a:p>
          <a:p>
            <a:pPr marL="0" indent="0">
              <a:buNone/>
            </a:pPr>
            <a:r>
              <a:rPr lang="en-US" sz="2200" dirty="0" smtClean="0"/>
              <a:t># restore old $</a:t>
            </a:r>
            <a:r>
              <a:rPr lang="en-US" sz="2200" dirty="0" err="1" smtClean="0"/>
              <a:t>fp</a:t>
            </a:r>
            <a:endParaRPr lang="en-US" sz="2200" dirty="0" smtClean="0"/>
          </a:p>
          <a:p>
            <a:pPr marL="0" indent="0">
              <a:buNone/>
            </a:pPr>
            <a:r>
              <a:rPr lang="en-US" sz="2200" dirty="0" smtClean="0"/>
              <a:t># restore $</a:t>
            </a:r>
            <a:r>
              <a:rPr lang="en-US" sz="2200" dirty="0" err="1" smtClean="0"/>
              <a:t>ra</a:t>
            </a:r>
            <a:endParaRPr lang="en-US" sz="2200" dirty="0" smtClean="0"/>
          </a:p>
          <a:p>
            <a:pPr marL="0" indent="0">
              <a:buNone/>
            </a:pPr>
            <a:r>
              <a:rPr lang="en-US" sz="2200" dirty="0" smtClean="0"/>
              <a:t># </a:t>
            </a:r>
            <a:r>
              <a:rPr lang="en-US" sz="2200" dirty="0" err="1" smtClean="0"/>
              <a:t>dealloc</a:t>
            </a:r>
            <a:r>
              <a:rPr lang="en-US" sz="2200" dirty="0" smtClean="0"/>
              <a:t> frame</a:t>
            </a:r>
          </a:p>
        </p:txBody>
      </p:sp>
      <p:sp>
        <p:nvSpPr>
          <p:cNvPr id="34" name="Content Placeholder 2"/>
          <p:cNvSpPr txBox="1">
            <a:spLocks/>
          </p:cNvSpPr>
          <p:nvPr>
            <p:custDataLst>
              <p:tags r:id="rId3"/>
            </p:custDataLst>
          </p:nvPr>
        </p:nvSpPr>
        <p:spPr>
          <a:xfrm>
            <a:off x="3886200" y="838200"/>
            <a:ext cx="3505200" cy="624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800" noProof="0" dirty="0" smtClean="0">
                <a:solidFill>
                  <a:schemeClr val="tx2"/>
                </a:solidFill>
                <a:latin typeface="Calibri" pitchFamily="34" charset="0"/>
                <a:cs typeface="Arial" pitchFamily="34" charset="0"/>
              </a:rPr>
              <a:t>test: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tx2"/>
                </a:solidFill>
                <a:effectLst/>
                <a:uLnTx/>
                <a:uFillTx/>
                <a:latin typeface="Calibri" pitchFamily="34" charset="0"/>
                <a:ea typeface="+mn-ea"/>
                <a:cs typeface="Arial" pitchFamily="34" charset="0"/>
              </a:rPr>
              <a:t>	</a:t>
            </a:r>
            <a:r>
              <a:rPr kumimoji="0" lang="en-US" sz="2400" b="0" i="0" u="none" strike="noStrike" kern="1200" cap="none" spc="0" normalizeH="0" baseline="0" dirty="0" smtClean="0">
                <a:ln>
                  <a:noFill/>
                </a:ln>
                <a:solidFill>
                  <a:schemeClr val="tx2"/>
                </a:solidFill>
                <a:effectLst/>
                <a:uLnTx/>
                <a:uFillTx/>
                <a:latin typeface="Calibri" pitchFamily="34" charset="0"/>
                <a:cs typeface="Arial" pitchFamily="34" charset="0"/>
              </a:rPr>
              <a:t>ADDI </a:t>
            </a:r>
            <a:r>
              <a:rPr kumimoji="0" lang="en-US" sz="2400" b="0" i="0" u="none" strike="noStrike" kern="1200" cap="none" spc="0" normalizeH="0" baseline="0" dirty="0" err="1" smtClean="0">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baseline="0" dirty="0" err="1" smtClean="0">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tx2"/>
                </a:solidFill>
                <a:effectLst/>
                <a:uLnTx/>
                <a:uFillTx/>
                <a:latin typeface="Calibri" pitchFamily="34" charset="0"/>
                <a:cs typeface="Arial" pitchFamily="34" charset="0"/>
              </a:rPr>
              <a:t>, -</a:t>
            </a:r>
            <a:r>
              <a:rPr lang="en-US" dirty="0" smtClean="0">
                <a:solidFill>
                  <a:schemeClr val="tx2"/>
                </a:solidFill>
                <a:latin typeface="Calibri" pitchFamily="34" charset="0"/>
                <a:cs typeface="Arial" pitchFamily="34" charset="0"/>
              </a:rPr>
              <a:t>28</a:t>
            </a:r>
            <a:endParaRPr kumimoji="0" lang="en-US" sz="2400" b="0" i="0" u="none" strike="noStrike" kern="1200" cap="none" spc="0" normalizeH="0" baseline="0" dirty="0" smtClean="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a:t>
            </a:r>
            <a:r>
              <a:rPr lang="en-US" sz="2400" noProof="0" dirty="0" smtClean="0">
                <a:solidFill>
                  <a:schemeClr val="tx2"/>
                </a:solidFill>
                <a:latin typeface="Calibri" pitchFamily="34" charset="0"/>
                <a:cs typeface="Arial" pitchFamily="34" charset="0"/>
              </a:rPr>
              <a:t>SW </a:t>
            </a:r>
            <a:r>
              <a:rPr lang="en-US" sz="2400" noProof="0" dirty="0" err="1" smtClean="0">
                <a:solidFill>
                  <a:schemeClr val="tx2"/>
                </a:solidFill>
                <a:latin typeface="Calibri" pitchFamily="34" charset="0"/>
                <a:cs typeface="Arial" pitchFamily="34" charset="0"/>
              </a:rPr>
              <a:t>ra</a:t>
            </a:r>
            <a:r>
              <a:rPr lang="en-US" sz="2400" noProof="0" dirty="0" smtClean="0">
                <a:solidFill>
                  <a:schemeClr val="tx2"/>
                </a:solidFill>
                <a:latin typeface="Calibri" pitchFamily="34" charset="0"/>
                <a:cs typeface="Arial" pitchFamily="34" charset="0"/>
              </a:rPr>
              <a:t>, </a:t>
            </a:r>
            <a:r>
              <a:rPr lang="en-US" sz="2400" noProof="0" dirty="0" err="1" smtClean="0">
                <a:solidFill>
                  <a:schemeClr val="tx2"/>
                </a:solidFill>
                <a:latin typeface="Calibri" pitchFamily="34" charset="0"/>
                <a:cs typeface="Arial" pitchFamily="34" charset="0"/>
              </a:rPr>
              <a:t>sp</a:t>
            </a:r>
            <a:r>
              <a:rPr lang="en-US" sz="2400" noProof="0" dirty="0" smtClean="0">
                <a:solidFill>
                  <a:schemeClr val="tx2"/>
                </a:solidFill>
                <a:latin typeface="Calibri" pitchFamily="34" charset="0"/>
                <a:cs typeface="Arial" pitchFamily="34" charset="0"/>
              </a:rPr>
              <a:t>, </a:t>
            </a:r>
            <a:r>
              <a:rPr lang="en-US" dirty="0" smtClean="0">
                <a:solidFill>
                  <a:schemeClr val="tx2"/>
                </a:solidFill>
                <a:latin typeface="Calibri" pitchFamily="34" charset="0"/>
                <a:cs typeface="Arial" pitchFamily="34" charset="0"/>
              </a:rPr>
              <a:t>16</a:t>
            </a:r>
            <a:endParaRPr lang="en-US" sz="240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dirty="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baseline="0" dirty="0" smtClean="0">
                <a:ln>
                  <a:noFill/>
                </a:ln>
                <a:solidFill>
                  <a:schemeClr val="tx2"/>
                </a:solidFill>
                <a:effectLst/>
                <a:uLnTx/>
                <a:uFillTx/>
                <a:latin typeface="Calibri" pitchFamily="34" charset="0"/>
                <a:cs typeface="Arial" pitchFamily="34" charset="0"/>
              </a:rPr>
              <a:t>SW</a:t>
            </a:r>
            <a:r>
              <a:rPr kumimoji="0" lang="en-US" sz="2400" b="0" i="0" u="none" strike="noStrike" kern="1200" cap="none" spc="0" normalizeH="0" dirty="0" smtClean="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smtClean="0">
                <a:ln>
                  <a:noFill/>
                </a:ln>
                <a:solidFill>
                  <a:schemeClr val="tx2"/>
                </a:solidFill>
                <a:effectLst/>
                <a:uLnTx/>
                <a:uFillTx/>
                <a:latin typeface="Calibri" pitchFamily="34" charset="0"/>
                <a:cs typeface="Arial" pitchFamily="34" charset="0"/>
              </a:rPr>
              <a:t>fp</a:t>
            </a:r>
            <a:r>
              <a:rPr kumimoji="0" lang="en-US" sz="2400" b="0" i="0" u="none" strike="noStrike" kern="1200" cap="none" spc="0" normalizeH="0" dirty="0" smtClean="0">
                <a:ln>
                  <a:noFill/>
                </a:ln>
                <a:solidFill>
                  <a:schemeClr val="tx2"/>
                </a:solidFill>
                <a:effectLst/>
                <a:uLnTx/>
                <a:uFillTx/>
                <a:latin typeface="Calibri" pitchFamily="34" charset="0"/>
                <a:cs typeface="Arial" pitchFamily="34" charset="0"/>
              </a:rPr>
              <a:t>, </a:t>
            </a:r>
            <a:r>
              <a:rPr kumimoji="0" lang="en-US" sz="2400" b="0" i="0" u="none" strike="noStrike" kern="1200" cap="none" spc="0" normalizeH="0" dirty="0" err="1" smtClean="0">
                <a:ln>
                  <a:noFill/>
                </a:ln>
                <a:solidFill>
                  <a:schemeClr val="tx2"/>
                </a:solidFill>
                <a:effectLst/>
                <a:uLnTx/>
                <a:uFillTx/>
                <a:latin typeface="Calibri" pitchFamily="34" charset="0"/>
                <a:cs typeface="Arial" pitchFamily="34" charset="0"/>
              </a:rPr>
              <a:t>sp</a:t>
            </a:r>
            <a:r>
              <a:rPr kumimoji="0" lang="en-US" sz="2400" b="0" i="0" u="none" strike="noStrike" kern="1200" cap="none" spc="0" normalizeH="0" dirty="0" smtClean="0">
                <a:ln>
                  <a:noFill/>
                </a:ln>
                <a:solidFill>
                  <a:schemeClr val="tx2"/>
                </a:solidFill>
                <a:effectLst/>
                <a:uLnTx/>
                <a:uFillTx/>
                <a:latin typeface="Calibri" pitchFamily="34" charset="0"/>
                <a:cs typeface="Arial" pitchFamily="34" charset="0"/>
              </a:rPr>
              <a:t>, </a:t>
            </a:r>
            <a:r>
              <a:rPr lang="en-US" dirty="0" smtClean="0">
                <a:solidFill>
                  <a:schemeClr val="tx2"/>
                </a:solidFill>
                <a:latin typeface="Calibri" pitchFamily="34" charset="0"/>
                <a:cs typeface="Arial" pitchFamily="34" charset="0"/>
              </a:rPr>
              <a:t>12</a:t>
            </a:r>
            <a:endParaRPr kumimoji="0" lang="en-US" sz="2400" b="0" i="0" u="none" strike="noStrike" kern="1200" cap="none" spc="0" normalizeH="0" dirty="0" smtClean="0">
              <a:ln>
                <a:noFill/>
              </a:ln>
              <a:solidFill>
                <a:schemeClr val="tx2"/>
              </a:solidFill>
              <a:effectLst/>
              <a:uLnTx/>
              <a:uFillTx/>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a:t>
            </a:r>
            <a:r>
              <a:rPr lang="en-US" sz="2400" baseline="0" noProof="0" dirty="0" smtClean="0">
                <a:solidFill>
                  <a:schemeClr val="tx2"/>
                </a:solidFill>
                <a:latin typeface="Calibri" pitchFamily="34" charset="0"/>
                <a:cs typeface="Arial" pitchFamily="34" charset="0"/>
              </a:rPr>
              <a:t>SW s2, </a:t>
            </a:r>
            <a:r>
              <a:rPr lang="en-US" sz="2400" baseline="0" noProof="0" dirty="0" err="1" smtClean="0">
                <a:solidFill>
                  <a:schemeClr val="tx2"/>
                </a:solidFill>
                <a:latin typeface="Calibri" pitchFamily="34" charset="0"/>
                <a:cs typeface="Arial" pitchFamily="34" charset="0"/>
              </a:rPr>
              <a:t>sp</a:t>
            </a:r>
            <a:r>
              <a:rPr lang="en-US" sz="2400" baseline="0" noProof="0" dirty="0" smtClean="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baseline="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a:t>
            </a:r>
            <a:r>
              <a:rPr lang="en-US" sz="2400" dirty="0" smtClean="0">
                <a:solidFill>
                  <a:schemeClr val="tx2"/>
                </a:solidFill>
                <a:latin typeface="Calibri" pitchFamily="34" charset="0"/>
                <a:cs typeface="Arial" pitchFamily="34" charset="0"/>
              </a:rPr>
              <a:t>SW s1, </a:t>
            </a:r>
            <a:r>
              <a:rPr lang="en-US" sz="2400" dirty="0" err="1" smtClean="0">
                <a:solidFill>
                  <a:schemeClr val="tx2"/>
                </a:solidFill>
                <a:latin typeface="Calibri" pitchFamily="34" charset="0"/>
                <a:cs typeface="Arial" pitchFamily="34" charset="0"/>
              </a:rPr>
              <a:t>sp</a:t>
            </a:r>
            <a:r>
              <a:rPr lang="en-US" sz="2400" dirty="0" smtClean="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4</a:t>
            </a:r>
            <a:endParaRPr lang="en-US" sz="2400" baseline="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a:t>
            </a:r>
            <a:r>
              <a:rPr lang="en-US" sz="2400" dirty="0" smtClean="0">
                <a:solidFill>
                  <a:schemeClr val="tx2"/>
                </a:solidFill>
                <a:latin typeface="Calibri" pitchFamily="34" charset="0"/>
                <a:cs typeface="Arial" pitchFamily="34" charset="0"/>
              </a:rPr>
              <a:t>ADDI </a:t>
            </a:r>
            <a:r>
              <a:rPr lang="en-US" sz="2400" dirty="0" err="1" smtClean="0">
                <a:solidFill>
                  <a:schemeClr val="tx2"/>
                </a:solidFill>
                <a:latin typeface="Calibri" pitchFamily="34" charset="0"/>
                <a:cs typeface="Arial" pitchFamily="34" charset="0"/>
              </a:rPr>
              <a:t>fp</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sp</a:t>
            </a:r>
            <a:r>
              <a:rPr lang="en-US" sz="2400" dirty="0" smtClean="0">
                <a:solidFill>
                  <a:schemeClr val="tx2"/>
                </a:solidFill>
                <a:latin typeface="Calibri" pitchFamily="34" charset="0"/>
                <a:cs typeface="Arial" pitchFamily="34" charset="0"/>
              </a:rPr>
              <a:t>, </a:t>
            </a:r>
            <a:r>
              <a:rPr lang="en-US" dirty="0" smtClean="0">
                <a:solidFill>
                  <a:schemeClr val="tx2"/>
                </a:solidFill>
                <a:latin typeface="Calibri" pitchFamily="34" charset="0"/>
                <a:cs typeface="Arial" pitchFamily="34" charset="0"/>
              </a:rPr>
              <a:t>24</a:t>
            </a:r>
            <a:endParaRPr lang="en-US" sz="240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baseline="0" noProof="0" dirty="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tx2"/>
                </a:solidFill>
                <a:latin typeface="Calibri" pitchFamily="34" charset="0"/>
                <a:cs typeface="Arial" pitchFamily="34" charset="0"/>
              </a:rPr>
              <a:t>	</a:t>
            </a:r>
            <a:r>
              <a:rPr lang="en-US" sz="2400" dirty="0" smtClean="0">
                <a:solidFill>
                  <a:schemeClr val="tx2"/>
                </a:solidFill>
                <a:latin typeface="Calibri" pitchFamily="34" charset="0"/>
                <a:cs typeface="Arial" pitchFamily="34" charset="0"/>
              </a:rPr>
              <a:t>LW s1, </a:t>
            </a:r>
            <a:r>
              <a:rPr lang="en-US" sz="2400" dirty="0" err="1" smtClean="0">
                <a:solidFill>
                  <a:schemeClr val="tx2"/>
                </a:solidFill>
                <a:latin typeface="Calibri" pitchFamily="34" charset="0"/>
                <a:cs typeface="Arial" pitchFamily="34" charset="0"/>
              </a:rPr>
              <a:t>sp</a:t>
            </a:r>
            <a:r>
              <a:rPr lang="en-US" sz="2400" dirty="0" smtClean="0">
                <a:solidFill>
                  <a:schemeClr val="tx2"/>
                </a:solidFill>
                <a:latin typeface="Calibri" pitchFamily="34" charset="0"/>
                <a:cs typeface="Arial" pitchFamily="34" charset="0"/>
              </a:rPr>
              <a:t>, 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tx2"/>
                </a:solidFill>
                <a:latin typeface="Calibri" pitchFamily="34" charset="0"/>
                <a:cs typeface="Arial" pitchFamily="34" charset="0"/>
              </a:rPr>
              <a:t>	</a:t>
            </a:r>
            <a:r>
              <a:rPr lang="en-US" sz="2400" baseline="0" noProof="0" dirty="0" smtClean="0">
                <a:solidFill>
                  <a:schemeClr val="tx2"/>
                </a:solidFill>
                <a:latin typeface="Calibri" pitchFamily="34" charset="0"/>
                <a:cs typeface="Arial" pitchFamily="34" charset="0"/>
              </a:rPr>
              <a:t>LW</a:t>
            </a:r>
            <a:r>
              <a:rPr lang="en-US" sz="2400" noProof="0" dirty="0" smtClean="0">
                <a:solidFill>
                  <a:schemeClr val="tx2"/>
                </a:solidFill>
                <a:latin typeface="Calibri" pitchFamily="34" charset="0"/>
                <a:cs typeface="Arial" pitchFamily="34" charset="0"/>
              </a:rPr>
              <a:t> s2, </a:t>
            </a:r>
            <a:r>
              <a:rPr lang="en-US" sz="2400" noProof="0" dirty="0" err="1" smtClean="0">
                <a:solidFill>
                  <a:schemeClr val="tx2"/>
                </a:solidFill>
                <a:latin typeface="Calibri" pitchFamily="34" charset="0"/>
                <a:cs typeface="Arial" pitchFamily="34" charset="0"/>
              </a:rPr>
              <a:t>sp</a:t>
            </a:r>
            <a:r>
              <a:rPr lang="en-US" sz="2400" noProof="0" dirty="0" smtClean="0">
                <a:solidFill>
                  <a:schemeClr val="tx2"/>
                </a:solidFill>
                <a:latin typeface="Calibri" pitchFamily="34" charset="0"/>
                <a:cs typeface="Arial" pitchFamily="34" charset="0"/>
              </a:rPr>
              <a:t>, </a:t>
            </a:r>
            <a:r>
              <a:rPr lang="en-US" dirty="0">
                <a:solidFill>
                  <a:schemeClr val="tx2"/>
                </a:solidFill>
                <a:latin typeface="Calibri" pitchFamily="34" charset="0"/>
                <a:cs typeface="Arial" pitchFamily="34" charset="0"/>
              </a:rPr>
              <a:t>8</a:t>
            </a:r>
            <a:endParaRPr lang="en-US" sz="240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t>
            </a:r>
            <a:r>
              <a:rPr lang="en-US" sz="2400" baseline="0" dirty="0" smtClean="0">
                <a:solidFill>
                  <a:schemeClr val="tx2"/>
                </a:solidFill>
                <a:latin typeface="Calibri" pitchFamily="34" charset="0"/>
                <a:cs typeface="Arial" pitchFamily="34" charset="0"/>
              </a:rPr>
              <a:t>LW </a:t>
            </a:r>
            <a:r>
              <a:rPr lang="en-US" sz="2400" baseline="0" dirty="0" err="1" smtClean="0">
                <a:solidFill>
                  <a:schemeClr val="tx2"/>
                </a:solidFill>
                <a:latin typeface="Calibri" pitchFamily="34" charset="0"/>
                <a:cs typeface="Arial" pitchFamily="34" charset="0"/>
              </a:rPr>
              <a:t>fp</a:t>
            </a:r>
            <a:r>
              <a:rPr lang="en-US" sz="2400" baseline="0" dirty="0" smtClean="0">
                <a:solidFill>
                  <a:schemeClr val="tx2"/>
                </a:solidFill>
                <a:latin typeface="Calibri" pitchFamily="34" charset="0"/>
                <a:cs typeface="Arial" pitchFamily="34" charset="0"/>
              </a:rPr>
              <a:t>, </a:t>
            </a:r>
            <a:r>
              <a:rPr lang="en-US" sz="2400" baseline="0" dirty="0" err="1" smtClean="0">
                <a:solidFill>
                  <a:schemeClr val="tx2"/>
                </a:solidFill>
                <a:latin typeface="Calibri" pitchFamily="34" charset="0"/>
                <a:cs typeface="Arial" pitchFamily="34" charset="0"/>
              </a:rPr>
              <a:t>sp</a:t>
            </a:r>
            <a:r>
              <a:rPr lang="en-US" sz="2400" baseline="0" dirty="0" smtClean="0">
                <a:solidFill>
                  <a:schemeClr val="tx2"/>
                </a:solidFill>
                <a:latin typeface="Calibri" pitchFamily="34" charset="0"/>
                <a:cs typeface="Arial" pitchFamily="34" charset="0"/>
              </a:rPr>
              <a:t>, </a:t>
            </a:r>
            <a:r>
              <a:rPr lang="en-US" dirty="0" smtClean="0">
                <a:solidFill>
                  <a:schemeClr val="tx2"/>
                </a:solidFill>
                <a:latin typeface="Calibri" pitchFamily="34" charset="0"/>
                <a:cs typeface="Arial" pitchFamily="34" charset="0"/>
              </a:rPr>
              <a:t>12</a:t>
            </a:r>
            <a:endParaRPr lang="en-US" sz="2400" baseline="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a:t>
            </a:r>
            <a:r>
              <a:rPr lang="en-US" sz="2400" noProof="0" dirty="0" smtClean="0">
                <a:solidFill>
                  <a:schemeClr val="tx2"/>
                </a:solidFill>
                <a:latin typeface="Calibri" pitchFamily="34" charset="0"/>
                <a:cs typeface="Arial" pitchFamily="34" charset="0"/>
              </a:rPr>
              <a:t>LW </a:t>
            </a:r>
            <a:r>
              <a:rPr lang="en-US" sz="2400" noProof="0" dirty="0" err="1" smtClean="0">
                <a:solidFill>
                  <a:schemeClr val="tx2"/>
                </a:solidFill>
                <a:latin typeface="Calibri" pitchFamily="34" charset="0"/>
                <a:cs typeface="Arial" pitchFamily="34" charset="0"/>
              </a:rPr>
              <a:t>ra</a:t>
            </a:r>
            <a:r>
              <a:rPr lang="en-US" sz="2400" noProof="0" dirty="0" smtClean="0">
                <a:solidFill>
                  <a:schemeClr val="tx2"/>
                </a:solidFill>
                <a:latin typeface="Calibri" pitchFamily="34" charset="0"/>
                <a:cs typeface="Arial" pitchFamily="34" charset="0"/>
              </a:rPr>
              <a:t>, </a:t>
            </a:r>
            <a:r>
              <a:rPr lang="en-US" sz="2400" noProof="0" dirty="0" err="1" smtClean="0">
                <a:solidFill>
                  <a:schemeClr val="tx2"/>
                </a:solidFill>
                <a:latin typeface="Calibri" pitchFamily="34" charset="0"/>
                <a:cs typeface="Arial" pitchFamily="34" charset="0"/>
              </a:rPr>
              <a:t>sp</a:t>
            </a:r>
            <a:r>
              <a:rPr lang="en-US" sz="2400" noProof="0" dirty="0" smtClean="0">
                <a:solidFill>
                  <a:schemeClr val="tx2"/>
                </a:solidFill>
                <a:latin typeface="Calibri" pitchFamily="34" charset="0"/>
                <a:cs typeface="Arial" pitchFamily="34" charset="0"/>
              </a:rPr>
              <a:t>, </a:t>
            </a:r>
            <a:r>
              <a:rPr lang="en-US" dirty="0" smtClean="0">
                <a:solidFill>
                  <a:schemeClr val="tx2"/>
                </a:solidFill>
                <a:latin typeface="Calibri" pitchFamily="34" charset="0"/>
                <a:cs typeface="Arial" pitchFamily="34" charset="0"/>
              </a:rPr>
              <a:t>16</a:t>
            </a:r>
            <a:endParaRPr lang="en-US" sz="240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tx2"/>
                </a:solidFill>
                <a:latin typeface="Calibri" pitchFamily="34" charset="0"/>
                <a:cs typeface="Arial" pitchFamily="34" charset="0"/>
              </a:rPr>
              <a:t>	</a:t>
            </a:r>
            <a:r>
              <a:rPr lang="en-US" sz="2400" baseline="0" dirty="0" smtClean="0">
                <a:solidFill>
                  <a:schemeClr val="tx2"/>
                </a:solidFill>
                <a:latin typeface="Calibri" pitchFamily="34" charset="0"/>
                <a:cs typeface="Arial" pitchFamily="34" charset="0"/>
              </a:rPr>
              <a:t>ADDI </a:t>
            </a:r>
            <a:r>
              <a:rPr lang="en-US" sz="2400" baseline="0" dirty="0" err="1" smtClean="0">
                <a:solidFill>
                  <a:schemeClr val="tx2"/>
                </a:solidFill>
                <a:latin typeface="Calibri" pitchFamily="34" charset="0"/>
                <a:cs typeface="Arial" pitchFamily="34" charset="0"/>
              </a:rPr>
              <a:t>sp</a:t>
            </a:r>
            <a:r>
              <a:rPr lang="en-US" sz="2400" baseline="0" dirty="0" smtClean="0">
                <a:solidFill>
                  <a:schemeClr val="tx2"/>
                </a:solidFill>
                <a:latin typeface="Calibri" pitchFamily="34" charset="0"/>
                <a:cs typeface="Arial" pitchFamily="34" charset="0"/>
              </a:rPr>
              <a:t>, </a:t>
            </a:r>
            <a:r>
              <a:rPr lang="en-US" sz="2400" baseline="0" dirty="0" err="1" smtClean="0">
                <a:solidFill>
                  <a:schemeClr val="tx2"/>
                </a:solidFill>
                <a:latin typeface="Calibri" pitchFamily="34" charset="0"/>
                <a:cs typeface="Arial" pitchFamily="34" charset="0"/>
              </a:rPr>
              <a:t>sp</a:t>
            </a:r>
            <a:r>
              <a:rPr lang="en-US" sz="2400" baseline="0" dirty="0" smtClean="0">
                <a:solidFill>
                  <a:schemeClr val="tx2"/>
                </a:solidFill>
                <a:latin typeface="Calibri" pitchFamily="34" charset="0"/>
                <a:cs typeface="Arial" pitchFamily="34" charset="0"/>
              </a:rPr>
              <a:t>, </a:t>
            </a:r>
            <a:r>
              <a:rPr lang="en-US" dirty="0" smtClean="0">
                <a:solidFill>
                  <a:schemeClr val="tx2"/>
                </a:solidFill>
                <a:latin typeface="Calibri" pitchFamily="34" charset="0"/>
                <a:cs typeface="Arial" pitchFamily="34" charset="0"/>
              </a:rPr>
              <a:t>28</a:t>
            </a:r>
            <a:endParaRPr lang="en-US" sz="2400" baseline="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tx2"/>
                </a:solidFill>
                <a:latin typeface="Calibri" pitchFamily="34" charset="0"/>
                <a:cs typeface="Arial" pitchFamily="34" charset="0"/>
              </a:rPr>
              <a:t>	</a:t>
            </a:r>
            <a:r>
              <a:rPr lang="en-US" sz="2400" noProof="0" dirty="0" smtClean="0">
                <a:solidFill>
                  <a:schemeClr val="tx2"/>
                </a:solidFill>
                <a:latin typeface="Calibri" pitchFamily="34" charset="0"/>
                <a:cs typeface="Arial" pitchFamily="34" charset="0"/>
              </a:rPr>
              <a:t>JR </a:t>
            </a:r>
            <a:r>
              <a:rPr lang="en-US" sz="2400" noProof="0" dirty="0" err="1" smtClean="0">
                <a:solidFill>
                  <a:schemeClr val="tx2"/>
                </a:solidFill>
                <a:latin typeface="Calibri" pitchFamily="34" charset="0"/>
                <a:cs typeface="Arial" pitchFamily="34" charset="0"/>
              </a:rPr>
              <a:t>ra</a:t>
            </a:r>
            <a:endParaRPr lang="en-US" sz="2400" noProof="0" dirty="0" smtClean="0">
              <a:solidFill>
                <a:schemeClr val="tx2"/>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smtClean="0">
                <a:solidFill>
                  <a:schemeClr val="tx2"/>
                </a:solidFill>
                <a:latin typeface="Calibri" pitchFamily="34" charset="0"/>
                <a:cs typeface="Arial" pitchFamily="34" charset="0"/>
              </a:rPr>
              <a:t>	</a:t>
            </a:r>
            <a:endParaRPr lang="en-US" sz="2400" baseline="0" noProof="0" dirty="0">
              <a:solidFill>
                <a:schemeClr val="accent6"/>
              </a:solidFill>
              <a:latin typeface="Calibri" pitchFamily="34" charset="0"/>
              <a:cs typeface="Arial" pitchFamily="34" charset="0"/>
            </a:endParaRPr>
          </a:p>
        </p:txBody>
      </p:sp>
      <p:sp>
        <p:nvSpPr>
          <p:cNvPr id="35" name="TextBox 34"/>
          <p:cNvSpPr txBox="1"/>
          <p:nvPr/>
        </p:nvSpPr>
        <p:spPr>
          <a:xfrm>
            <a:off x="4343400" y="3562290"/>
            <a:ext cx="2305183" cy="677108"/>
          </a:xfrm>
          <a:prstGeom prst="rect">
            <a:avLst/>
          </a:prstGeom>
          <a:noFill/>
          <a:ln>
            <a:solidFill>
              <a:schemeClr val="tx2"/>
            </a:solidFill>
          </a:ln>
        </p:spPr>
        <p:txBody>
          <a:bodyPr wrap="none" rtlCol="0">
            <a:spAutoFit/>
          </a:bodyPr>
          <a:lstStyle/>
          <a:p>
            <a:r>
              <a:rPr lang="en-US" sz="2400" dirty="0" smtClean="0">
                <a:solidFill>
                  <a:schemeClr val="tx2"/>
                </a:solidFill>
                <a:latin typeface="Source Sans Pro" panose="020B0503030403020204"/>
              </a:rPr>
              <a:t>Body</a:t>
            </a:r>
          </a:p>
          <a:p>
            <a:r>
              <a:rPr lang="en-US" sz="1400" dirty="0" smtClean="0">
                <a:solidFill>
                  <a:schemeClr val="tx2"/>
                </a:solidFill>
                <a:latin typeface="Source Sans Pro" panose="020B0503030403020204"/>
              </a:rPr>
              <a:t>(previous slide, Activity #1)</a:t>
            </a:r>
          </a:p>
        </p:txBody>
      </p:sp>
      <p:grpSp>
        <p:nvGrpSpPr>
          <p:cNvPr id="36" name="Group 35"/>
          <p:cNvGrpSpPr/>
          <p:nvPr/>
        </p:nvGrpSpPr>
        <p:grpSpPr>
          <a:xfrm>
            <a:off x="426790" y="873858"/>
            <a:ext cx="3875049" cy="2305113"/>
            <a:chOff x="2092237" y="996392"/>
            <a:chExt cx="2414449" cy="2204008"/>
          </a:xfrm>
        </p:grpSpPr>
        <p:grpSp>
          <p:nvGrpSpPr>
            <p:cNvPr id="37" name="Group 36"/>
            <p:cNvGrpSpPr/>
            <p:nvPr/>
          </p:nvGrpSpPr>
          <p:grpSpPr>
            <a:xfrm>
              <a:off x="2092237" y="996392"/>
              <a:ext cx="878502" cy="518130"/>
              <a:chOff x="-329268" y="3327266"/>
              <a:chExt cx="878502" cy="518130"/>
            </a:xfrm>
          </p:grpSpPr>
          <p:sp>
            <p:nvSpPr>
              <p:cNvPr id="39" name="TextBox 38"/>
              <p:cNvSpPr txBox="1"/>
              <p:nvPr/>
            </p:nvSpPr>
            <p:spPr>
              <a:xfrm>
                <a:off x="-258278" y="3374552"/>
                <a:ext cx="714899" cy="470844"/>
              </a:xfrm>
              <a:prstGeom prst="rect">
                <a:avLst/>
              </a:prstGeom>
              <a:noFill/>
              <a:ln>
                <a:noFill/>
              </a:ln>
            </p:spPr>
            <p:txBody>
              <a:bodyPr wrap="square" lIns="0" tIns="0" rIns="0" bIns="0" rtlCol="0">
                <a:spAutoFit/>
              </a:bodyPr>
              <a:lstStyle/>
              <a:p>
                <a:r>
                  <a:rPr lang="en-US" sz="1600" dirty="0" smtClean="0">
                    <a:solidFill>
                      <a:schemeClr val="tx2"/>
                    </a:solidFill>
                    <a:latin typeface="Source Sans Pro" panose="020B0503030403020204"/>
                  </a:rPr>
                  <a:t>Space for t0 </a:t>
                </a:r>
              </a:p>
              <a:p>
                <a:endParaRPr lang="en-US" sz="1600" dirty="0" smtClean="0">
                  <a:solidFill>
                    <a:schemeClr val="tx2"/>
                  </a:solidFill>
                  <a:latin typeface="Source Sans Pro" panose="020B0503030403020204"/>
                </a:endParaRPr>
              </a:p>
            </p:txBody>
          </p:sp>
          <p:sp>
            <p:nvSpPr>
              <p:cNvPr id="40" name="Rounded Rectangle 39"/>
              <p:cNvSpPr/>
              <p:nvPr/>
            </p:nvSpPr>
            <p:spPr>
              <a:xfrm>
                <a:off x="-329268" y="3327266"/>
                <a:ext cx="878502" cy="40243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38" name="Freeform 37"/>
            <p:cNvSpPr/>
            <p:nvPr/>
          </p:nvSpPr>
          <p:spPr>
            <a:xfrm>
              <a:off x="2513161" y="1407958"/>
              <a:ext cx="1993525" cy="1792442"/>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41" name="Rectangle 40"/>
          <p:cNvSpPr/>
          <p:nvPr>
            <p:custDataLst>
              <p:tags r:id="rId4"/>
            </p:custDataLst>
          </p:nvPr>
        </p:nvSpPr>
        <p:spPr>
          <a:xfrm>
            <a:off x="1082886" y="256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ra</a:t>
            </a:r>
            <a:endParaRPr lang="en-US" sz="2200" dirty="0">
              <a:solidFill>
                <a:schemeClr val="tx2"/>
              </a:solidFill>
              <a:latin typeface="Source Sans Pro" panose="020B0503030403020204"/>
            </a:endParaRPr>
          </a:p>
        </p:txBody>
      </p:sp>
      <p:sp>
        <p:nvSpPr>
          <p:cNvPr id="42" name="Rectangle 41"/>
          <p:cNvSpPr/>
          <p:nvPr>
            <p:custDataLst>
              <p:tags r:id="rId5"/>
            </p:custDataLst>
          </p:nvPr>
        </p:nvSpPr>
        <p:spPr>
          <a:xfrm>
            <a:off x="1082886" y="2950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fp</a:t>
            </a:r>
            <a:endParaRPr lang="en-US" sz="2200" dirty="0">
              <a:solidFill>
                <a:schemeClr val="tx2"/>
              </a:solidFill>
              <a:latin typeface="Source Sans Pro" panose="020B0503030403020204"/>
            </a:endParaRPr>
          </a:p>
        </p:txBody>
      </p:sp>
      <p:sp>
        <p:nvSpPr>
          <p:cNvPr id="43" name="TextBox 42"/>
          <p:cNvSpPr txBox="1"/>
          <p:nvPr>
            <p:custDataLst>
              <p:tags r:id="rId6"/>
            </p:custDataLst>
          </p:nvPr>
        </p:nvSpPr>
        <p:spPr>
          <a:xfrm>
            <a:off x="-95163" y="1810138"/>
            <a:ext cx="998991" cy="461665"/>
          </a:xfrm>
          <a:prstGeom prst="rect">
            <a:avLst/>
          </a:prstGeom>
          <a:noFill/>
        </p:spPr>
        <p:txBody>
          <a:bodyPr wrap="none" rtlCol="0">
            <a:spAutoFit/>
          </a:bodyPr>
          <a:lstStyle/>
          <a:p>
            <a:r>
              <a:rPr lang="en-US" dirty="0" smtClean="0">
                <a:solidFill>
                  <a:schemeClr val="tx2"/>
                </a:solidFill>
                <a:latin typeface="Source Sans Pro" panose="020B0503030403020204"/>
              </a:rPr>
              <a:t>$</a:t>
            </a:r>
            <a:r>
              <a:rPr lang="en-US" dirty="0" err="1" smtClean="0">
                <a:solidFill>
                  <a:schemeClr val="tx2"/>
                </a:solidFill>
                <a:latin typeface="Source Sans Pro" panose="020B0503030403020204"/>
              </a:rPr>
              <a:t>fp</a:t>
            </a:r>
            <a:r>
              <a:rPr lang="en-US" dirty="0" smtClean="0">
                <a:solidFill>
                  <a:schemeClr val="tx2"/>
                </a:solidFill>
                <a:latin typeface="Source Sans Pro" panose="020B0503030403020204"/>
              </a:rPr>
              <a:t> </a:t>
            </a:r>
            <a:r>
              <a:rPr lang="en-US" dirty="0" smtClean="0">
                <a:solidFill>
                  <a:schemeClr val="tx2"/>
                </a:solidFill>
                <a:latin typeface="Source Sans Pro" panose="020B0503030403020204"/>
                <a:sym typeface="Wingdings" pitchFamily="2" charset="2"/>
              </a:rPr>
              <a:t></a:t>
            </a:r>
            <a:endParaRPr lang="en-US" dirty="0" smtClean="0">
              <a:solidFill>
                <a:schemeClr val="tx2"/>
              </a:solidFill>
              <a:latin typeface="Source Sans Pro" panose="020B0503030403020204"/>
            </a:endParaRPr>
          </a:p>
        </p:txBody>
      </p:sp>
      <p:sp>
        <p:nvSpPr>
          <p:cNvPr id="44" name="TextBox 43"/>
          <p:cNvSpPr txBox="1"/>
          <p:nvPr>
            <p:custDataLst>
              <p:tags r:id="rId7"/>
            </p:custDataLst>
          </p:nvPr>
        </p:nvSpPr>
        <p:spPr>
          <a:xfrm>
            <a:off x="-94411" y="4288959"/>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45" name="Rectangle 44"/>
          <p:cNvSpPr/>
          <p:nvPr>
            <p:custDataLst>
              <p:tags r:id="rId8"/>
            </p:custDataLst>
          </p:nvPr>
        </p:nvSpPr>
        <p:spPr>
          <a:xfrm>
            <a:off x="1082886" y="3331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s2</a:t>
            </a:r>
            <a:endParaRPr lang="en-US" sz="2200" dirty="0">
              <a:solidFill>
                <a:schemeClr val="tx2"/>
              </a:solidFill>
              <a:latin typeface="Source Sans Pro" panose="020B0503030403020204"/>
            </a:endParaRPr>
          </a:p>
        </p:txBody>
      </p:sp>
      <p:sp>
        <p:nvSpPr>
          <p:cNvPr id="46" name="Rectangle 45"/>
          <p:cNvSpPr/>
          <p:nvPr>
            <p:custDataLst>
              <p:tags r:id="rId9"/>
            </p:custDataLst>
          </p:nvPr>
        </p:nvSpPr>
        <p:spPr>
          <a:xfrm>
            <a:off x="1082886" y="3712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saved </a:t>
            </a:r>
            <a:r>
              <a:rPr lang="en-US" sz="2200" dirty="0" err="1" smtClean="0">
                <a:solidFill>
                  <a:schemeClr val="tx2"/>
                </a:solidFill>
                <a:latin typeface="Source Sans Pro" panose="020B0503030403020204"/>
              </a:rPr>
              <a:t>reg</a:t>
            </a:r>
            <a:r>
              <a:rPr lang="en-US" sz="2200" dirty="0" smtClean="0">
                <a:solidFill>
                  <a:schemeClr val="tx2"/>
                </a:solidFill>
                <a:latin typeface="Source Sans Pro" panose="020B0503030403020204"/>
              </a:rPr>
              <a:t> s1</a:t>
            </a:r>
            <a:endParaRPr lang="en-US" sz="2200" dirty="0">
              <a:solidFill>
                <a:schemeClr val="tx2"/>
              </a:solidFill>
              <a:latin typeface="Source Sans Pro" panose="020B0503030403020204"/>
            </a:endParaRPr>
          </a:p>
        </p:txBody>
      </p:sp>
      <p:sp>
        <p:nvSpPr>
          <p:cNvPr id="47" name="Rectangle 46"/>
          <p:cNvSpPr/>
          <p:nvPr>
            <p:custDataLst>
              <p:tags r:id="rId10"/>
            </p:custDataLst>
          </p:nvPr>
        </p:nvSpPr>
        <p:spPr>
          <a:xfrm>
            <a:off x="1082886" y="4093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l</a:t>
            </a:r>
            <a:r>
              <a:rPr lang="en-US" sz="2200" dirty="0" smtClean="0">
                <a:solidFill>
                  <a:schemeClr val="tx2"/>
                </a:solidFill>
                <a:latin typeface="Source Sans Pro" panose="020B0503030403020204"/>
              </a:rPr>
              <a:t>ocal t0</a:t>
            </a:r>
            <a:endParaRPr lang="en-US" sz="2200" dirty="0">
              <a:solidFill>
                <a:schemeClr val="tx2"/>
              </a:solidFill>
              <a:latin typeface="Source Sans Pro" panose="020B0503030403020204"/>
            </a:endParaRPr>
          </a:p>
        </p:txBody>
      </p:sp>
      <p:sp>
        <p:nvSpPr>
          <p:cNvPr id="48" name="Rectangle 47"/>
          <p:cNvSpPr/>
          <p:nvPr>
            <p:custDataLst>
              <p:tags r:id="rId11"/>
            </p:custDataLst>
          </p:nvPr>
        </p:nvSpPr>
        <p:spPr>
          <a:xfrm>
            <a:off x="1082886" y="4474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outgoing 9</a:t>
            </a:r>
            <a:r>
              <a:rPr lang="en-US" sz="2200" baseline="30000" dirty="0" smtClean="0">
                <a:solidFill>
                  <a:schemeClr val="tx2"/>
                </a:solidFill>
                <a:latin typeface="Source Sans Pro" panose="020B0503030403020204"/>
              </a:rPr>
              <a:t>th</a:t>
            </a:r>
            <a:r>
              <a:rPr lang="en-US" sz="2200" dirty="0" smtClean="0">
                <a:solidFill>
                  <a:schemeClr val="tx2"/>
                </a:solidFill>
                <a:latin typeface="Source Sans Pro" panose="020B0503030403020204"/>
              </a:rPr>
              <a:t> </a:t>
            </a:r>
            <a:r>
              <a:rPr lang="en-US" sz="2200" dirty="0" err="1" smtClean="0">
                <a:solidFill>
                  <a:schemeClr val="tx2"/>
                </a:solidFill>
                <a:latin typeface="Source Sans Pro" panose="020B0503030403020204"/>
              </a:rPr>
              <a:t>arg</a:t>
            </a:r>
            <a:endParaRPr lang="en-US" sz="2200" dirty="0">
              <a:solidFill>
                <a:schemeClr val="tx2"/>
              </a:solidFill>
              <a:latin typeface="Source Sans Pro" panose="020B0503030403020204"/>
            </a:endParaRPr>
          </a:p>
        </p:txBody>
      </p:sp>
      <p:sp>
        <p:nvSpPr>
          <p:cNvPr id="49" name="Rectangle 48"/>
          <p:cNvSpPr/>
          <p:nvPr>
            <p:custDataLst>
              <p:tags r:id="rId12"/>
            </p:custDataLst>
          </p:nvPr>
        </p:nvSpPr>
        <p:spPr>
          <a:xfrm>
            <a:off x="1082886" y="4855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a7</a:t>
            </a:r>
            <a:endParaRPr lang="en-US" sz="2200" dirty="0">
              <a:solidFill>
                <a:schemeClr val="tx2"/>
              </a:solidFill>
              <a:latin typeface="Source Sans Pro" panose="020B0503030403020204"/>
            </a:endParaRPr>
          </a:p>
        </p:txBody>
      </p:sp>
      <p:sp>
        <p:nvSpPr>
          <p:cNvPr id="50" name="Rectangle 49"/>
          <p:cNvSpPr/>
          <p:nvPr>
            <p:custDataLst>
              <p:tags r:id="rId13"/>
            </p:custDataLst>
          </p:nvPr>
        </p:nvSpPr>
        <p:spPr>
          <a:xfrm>
            <a:off x="1082886" y="5236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a6</a:t>
            </a:r>
            <a:endParaRPr lang="en-US" sz="2200" dirty="0">
              <a:solidFill>
                <a:schemeClr val="tx2"/>
              </a:solidFill>
              <a:latin typeface="Source Sans Pro" panose="020B0503030403020204"/>
            </a:endParaRPr>
          </a:p>
        </p:txBody>
      </p:sp>
      <p:sp>
        <p:nvSpPr>
          <p:cNvPr id="51" name="Rectangle 50"/>
          <p:cNvSpPr/>
          <p:nvPr>
            <p:custDataLst>
              <p:tags r:id="rId14"/>
            </p:custDataLst>
          </p:nvPr>
        </p:nvSpPr>
        <p:spPr>
          <a:xfrm>
            <a:off x="1082886" y="5617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2"/>
                </a:solidFill>
                <a:latin typeface="Source Sans Pro" panose="020B0503030403020204"/>
              </a:rPr>
              <a:t>…</a:t>
            </a:r>
            <a:endParaRPr lang="en-US" sz="2200" dirty="0">
              <a:solidFill>
                <a:schemeClr val="tx2"/>
              </a:solidFill>
              <a:latin typeface="Source Sans Pro" panose="020B0503030403020204"/>
            </a:endParaRPr>
          </a:p>
        </p:txBody>
      </p:sp>
      <p:sp>
        <p:nvSpPr>
          <p:cNvPr id="52" name="Rectangle 51"/>
          <p:cNvSpPr/>
          <p:nvPr>
            <p:custDataLst>
              <p:tags r:id="rId15"/>
            </p:custDataLst>
          </p:nvPr>
        </p:nvSpPr>
        <p:spPr>
          <a:xfrm>
            <a:off x="1082886" y="5998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a1</a:t>
            </a:r>
            <a:endParaRPr lang="en-US" sz="2200" dirty="0">
              <a:solidFill>
                <a:schemeClr val="tx2"/>
              </a:solidFill>
              <a:latin typeface="Source Sans Pro" panose="020B0503030403020204"/>
            </a:endParaRPr>
          </a:p>
        </p:txBody>
      </p:sp>
      <p:sp>
        <p:nvSpPr>
          <p:cNvPr id="53" name="Rectangle 52"/>
          <p:cNvSpPr/>
          <p:nvPr>
            <p:custDataLst>
              <p:tags r:id="rId16"/>
            </p:custDataLst>
          </p:nvPr>
        </p:nvSpPr>
        <p:spPr>
          <a:xfrm>
            <a:off x="1082886" y="6379369"/>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latin typeface="Source Sans Pro" panose="020B0503030403020204"/>
              </a:rPr>
              <a:t>s</a:t>
            </a:r>
            <a:r>
              <a:rPr lang="en-US" sz="2200" dirty="0" smtClean="0">
                <a:solidFill>
                  <a:schemeClr val="tx2"/>
                </a:solidFill>
                <a:latin typeface="Source Sans Pro" panose="020B0503030403020204"/>
              </a:rPr>
              <a:t>pace for a0</a:t>
            </a:r>
            <a:endParaRPr lang="en-US" sz="2200" dirty="0">
              <a:solidFill>
                <a:schemeClr val="tx2"/>
              </a:solidFill>
              <a:latin typeface="Source Sans Pro" panose="020B0503030403020204"/>
            </a:endParaRPr>
          </a:p>
        </p:txBody>
      </p:sp>
      <p:cxnSp>
        <p:nvCxnSpPr>
          <p:cNvPr id="54" name="Straight Connector 53"/>
          <p:cNvCxnSpPr/>
          <p:nvPr>
            <p:custDataLst>
              <p:tags r:id="rId17"/>
            </p:custDataLst>
          </p:nvPr>
        </p:nvCxnSpPr>
        <p:spPr>
          <a:xfrm flipH="1">
            <a:off x="1082886" y="1756064"/>
            <a:ext cx="12800" cy="515670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a:off x="3445085" y="1709305"/>
            <a:ext cx="1" cy="52034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83206" y="5998369"/>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-28</a:t>
            </a:r>
          </a:p>
        </p:txBody>
      </p:sp>
      <p:sp>
        <p:nvSpPr>
          <p:cNvPr id="57" name="TextBox 56"/>
          <p:cNvSpPr txBox="1"/>
          <p:nvPr/>
        </p:nvSpPr>
        <p:spPr>
          <a:xfrm>
            <a:off x="586761" y="5623084"/>
            <a:ext cx="441146" cy="400110"/>
          </a:xfrm>
          <a:prstGeom prst="rect">
            <a:avLst/>
          </a:prstGeom>
          <a:noFill/>
        </p:spPr>
        <p:txBody>
          <a:bodyPr wrap="none" rtlCol="0">
            <a:spAutoFit/>
          </a:bodyPr>
          <a:lstStyle/>
          <a:p>
            <a:r>
              <a:rPr lang="en-US" sz="2000" dirty="0" smtClean="0">
                <a:solidFill>
                  <a:schemeClr val="tx2"/>
                </a:solidFill>
                <a:latin typeface="Source Sans Pro" panose="020B0503030403020204"/>
              </a:rPr>
              <a:t>…</a:t>
            </a:r>
          </a:p>
        </p:txBody>
      </p:sp>
      <p:sp>
        <p:nvSpPr>
          <p:cNvPr id="58" name="TextBox 57"/>
          <p:cNvSpPr txBox="1"/>
          <p:nvPr/>
        </p:nvSpPr>
        <p:spPr>
          <a:xfrm>
            <a:off x="554352" y="523065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59" name="TextBox 58"/>
          <p:cNvSpPr txBox="1"/>
          <p:nvPr/>
        </p:nvSpPr>
        <p:spPr>
          <a:xfrm>
            <a:off x="625686" y="4855369"/>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-8</a:t>
            </a:r>
          </a:p>
        </p:txBody>
      </p:sp>
      <p:sp>
        <p:nvSpPr>
          <p:cNvPr id="60" name="TextBox 59"/>
          <p:cNvSpPr txBox="1"/>
          <p:nvPr/>
        </p:nvSpPr>
        <p:spPr>
          <a:xfrm>
            <a:off x="540726" y="6369814"/>
            <a:ext cx="554960" cy="400110"/>
          </a:xfrm>
          <a:prstGeom prst="rect">
            <a:avLst/>
          </a:prstGeom>
          <a:noFill/>
        </p:spPr>
        <p:txBody>
          <a:bodyPr wrap="none" rtlCol="0">
            <a:spAutoFit/>
          </a:bodyPr>
          <a:lstStyle/>
          <a:p>
            <a:r>
              <a:rPr lang="en-US" sz="2000" dirty="0" smtClean="0">
                <a:solidFill>
                  <a:schemeClr val="tx2"/>
                </a:solidFill>
                <a:latin typeface="Source Sans Pro" panose="020B0503030403020204"/>
              </a:rPr>
              <a:t>-36</a:t>
            </a:r>
          </a:p>
        </p:txBody>
      </p:sp>
      <p:sp>
        <p:nvSpPr>
          <p:cNvPr id="61" name="TextBox 60"/>
          <p:cNvSpPr txBox="1"/>
          <p:nvPr/>
        </p:nvSpPr>
        <p:spPr>
          <a:xfrm>
            <a:off x="648139" y="4542934"/>
            <a:ext cx="412292" cy="400110"/>
          </a:xfrm>
          <a:prstGeom prst="rect">
            <a:avLst/>
          </a:prstGeom>
          <a:noFill/>
        </p:spPr>
        <p:txBody>
          <a:bodyPr wrap="none" rtlCol="0">
            <a:spAutoFit/>
          </a:bodyPr>
          <a:lstStyle/>
          <a:p>
            <a:r>
              <a:rPr lang="en-US" sz="2000" dirty="0" smtClean="0">
                <a:solidFill>
                  <a:schemeClr val="tx2"/>
                </a:solidFill>
                <a:latin typeface="Source Sans Pro" panose="020B0503030403020204"/>
              </a:rPr>
              <a:t>-4</a:t>
            </a:r>
          </a:p>
        </p:txBody>
      </p:sp>
      <p:sp>
        <p:nvSpPr>
          <p:cNvPr id="62" name="TextBox 61"/>
          <p:cNvSpPr txBox="1"/>
          <p:nvPr/>
        </p:nvSpPr>
        <p:spPr>
          <a:xfrm>
            <a:off x="625686" y="409336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0</a:t>
            </a:r>
            <a:endParaRPr lang="en-US" sz="2000" dirty="0" smtClean="0">
              <a:solidFill>
                <a:schemeClr val="tx2"/>
              </a:solidFill>
              <a:latin typeface="Source Sans Pro" panose="020B0503030403020204"/>
            </a:endParaRPr>
          </a:p>
        </p:txBody>
      </p:sp>
      <p:sp>
        <p:nvSpPr>
          <p:cNvPr id="63" name="TextBox 62"/>
          <p:cNvSpPr txBox="1"/>
          <p:nvPr/>
        </p:nvSpPr>
        <p:spPr>
          <a:xfrm>
            <a:off x="625686" y="3769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4</a:t>
            </a:r>
            <a:endParaRPr lang="en-US" sz="2000" dirty="0" smtClean="0">
              <a:solidFill>
                <a:schemeClr val="tx2"/>
              </a:solidFill>
              <a:latin typeface="Source Sans Pro" panose="020B0503030403020204"/>
            </a:endParaRPr>
          </a:p>
        </p:txBody>
      </p:sp>
      <p:sp>
        <p:nvSpPr>
          <p:cNvPr id="64" name="TextBox 63"/>
          <p:cNvSpPr txBox="1"/>
          <p:nvPr/>
        </p:nvSpPr>
        <p:spPr>
          <a:xfrm>
            <a:off x="625686" y="3388459"/>
            <a:ext cx="327334" cy="400110"/>
          </a:xfrm>
          <a:prstGeom prst="rect">
            <a:avLst/>
          </a:prstGeom>
          <a:noFill/>
        </p:spPr>
        <p:txBody>
          <a:bodyPr wrap="none" rtlCol="0">
            <a:spAutoFit/>
          </a:bodyPr>
          <a:lstStyle/>
          <a:p>
            <a:r>
              <a:rPr lang="en-US" sz="2000" dirty="0">
                <a:solidFill>
                  <a:schemeClr val="tx2"/>
                </a:solidFill>
                <a:latin typeface="Source Sans Pro" panose="020B0503030403020204"/>
              </a:rPr>
              <a:t>8</a:t>
            </a:r>
            <a:endParaRPr lang="en-US" sz="2000" dirty="0" smtClean="0">
              <a:solidFill>
                <a:schemeClr val="tx2"/>
              </a:solidFill>
              <a:latin typeface="Source Sans Pro" panose="020B0503030403020204"/>
            </a:endParaRPr>
          </a:p>
        </p:txBody>
      </p:sp>
      <p:sp>
        <p:nvSpPr>
          <p:cNvPr id="65" name="TextBox 64"/>
          <p:cNvSpPr txBox="1"/>
          <p:nvPr/>
        </p:nvSpPr>
        <p:spPr>
          <a:xfrm>
            <a:off x="625686" y="3007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12</a:t>
            </a:r>
          </a:p>
        </p:txBody>
      </p:sp>
      <p:sp>
        <p:nvSpPr>
          <p:cNvPr id="66" name="TextBox 65"/>
          <p:cNvSpPr txBox="1"/>
          <p:nvPr/>
        </p:nvSpPr>
        <p:spPr>
          <a:xfrm>
            <a:off x="625686" y="2626459"/>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16</a:t>
            </a:r>
          </a:p>
        </p:txBody>
      </p:sp>
      <p:sp>
        <p:nvSpPr>
          <p:cNvPr id="67" name="Rectangle 66"/>
          <p:cNvSpPr/>
          <p:nvPr>
            <p:custDataLst>
              <p:tags r:id="rId19"/>
            </p:custDataLst>
          </p:nvPr>
        </p:nvSpPr>
        <p:spPr>
          <a:xfrm>
            <a:off x="1082885" y="1818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Source Sans Pro" panose="020B0503030403020204"/>
              </a:rPr>
              <a:t>s</a:t>
            </a:r>
            <a:r>
              <a:rPr lang="en-US" sz="1600" dirty="0" smtClean="0">
                <a:solidFill>
                  <a:schemeClr val="tx2"/>
                </a:solidFill>
                <a:latin typeface="Source Sans Pro" panose="020B0503030403020204"/>
              </a:rPr>
              <a:t>pace incoming for a1</a:t>
            </a:r>
            <a:endParaRPr lang="en-US" sz="1600" dirty="0">
              <a:solidFill>
                <a:schemeClr val="tx2"/>
              </a:solidFill>
              <a:latin typeface="Source Sans Pro" panose="020B0503030403020204"/>
            </a:endParaRPr>
          </a:p>
        </p:txBody>
      </p:sp>
      <p:sp>
        <p:nvSpPr>
          <p:cNvPr id="68" name="Rectangle 67"/>
          <p:cNvSpPr/>
          <p:nvPr>
            <p:custDataLst>
              <p:tags r:id="rId20"/>
            </p:custDataLst>
          </p:nvPr>
        </p:nvSpPr>
        <p:spPr>
          <a:xfrm>
            <a:off x="1082885" y="2199844"/>
            <a:ext cx="2362200" cy="3810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solidFill>
                <a:latin typeface="Source Sans Pro" panose="020B0503030403020204"/>
              </a:rPr>
              <a:t>Space incoming for a0</a:t>
            </a:r>
            <a:endParaRPr lang="en-US" sz="1600" dirty="0">
              <a:solidFill>
                <a:schemeClr val="tx2"/>
              </a:solidFill>
              <a:latin typeface="Source Sans Pro" panose="020B0503030403020204"/>
            </a:endParaRPr>
          </a:p>
        </p:txBody>
      </p:sp>
      <p:sp>
        <p:nvSpPr>
          <p:cNvPr id="69" name="TextBox 68"/>
          <p:cNvSpPr txBox="1"/>
          <p:nvPr/>
        </p:nvSpPr>
        <p:spPr>
          <a:xfrm>
            <a:off x="629017" y="2251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20</a:t>
            </a:r>
          </a:p>
        </p:txBody>
      </p:sp>
      <p:sp>
        <p:nvSpPr>
          <p:cNvPr id="70" name="TextBox 69"/>
          <p:cNvSpPr txBox="1"/>
          <p:nvPr/>
        </p:nvSpPr>
        <p:spPr>
          <a:xfrm>
            <a:off x="629017" y="1870933"/>
            <a:ext cx="470000" cy="400110"/>
          </a:xfrm>
          <a:prstGeom prst="rect">
            <a:avLst/>
          </a:prstGeom>
          <a:noFill/>
        </p:spPr>
        <p:txBody>
          <a:bodyPr wrap="none" rtlCol="0">
            <a:spAutoFit/>
          </a:bodyPr>
          <a:lstStyle/>
          <a:p>
            <a:r>
              <a:rPr lang="en-US" sz="2000" dirty="0" smtClean="0">
                <a:solidFill>
                  <a:schemeClr val="tx2"/>
                </a:solidFill>
                <a:latin typeface="Source Sans Pro" panose="020B0503030403020204"/>
              </a:rPr>
              <a:t>24</a:t>
            </a:r>
          </a:p>
        </p:txBody>
      </p:sp>
      <p:grpSp>
        <p:nvGrpSpPr>
          <p:cNvPr id="71" name="Group 70"/>
          <p:cNvGrpSpPr/>
          <p:nvPr/>
        </p:nvGrpSpPr>
        <p:grpSpPr>
          <a:xfrm>
            <a:off x="2382039" y="1249076"/>
            <a:ext cx="2106835" cy="472487"/>
            <a:chOff x="2555602" y="1576654"/>
            <a:chExt cx="1312718" cy="451762"/>
          </a:xfrm>
        </p:grpSpPr>
        <p:grpSp>
          <p:nvGrpSpPr>
            <p:cNvPr id="72" name="Group 71"/>
            <p:cNvGrpSpPr/>
            <p:nvPr/>
          </p:nvGrpSpPr>
          <p:grpSpPr>
            <a:xfrm>
              <a:off x="2555602" y="1576654"/>
              <a:ext cx="1200331" cy="288270"/>
              <a:chOff x="134097" y="3907528"/>
              <a:chExt cx="1200331" cy="288270"/>
            </a:xfrm>
          </p:grpSpPr>
          <p:sp>
            <p:nvSpPr>
              <p:cNvPr id="74" name="TextBox 73"/>
              <p:cNvSpPr txBox="1"/>
              <p:nvPr/>
            </p:nvSpPr>
            <p:spPr>
              <a:xfrm>
                <a:off x="143885" y="3960377"/>
                <a:ext cx="1190543" cy="235421"/>
              </a:xfrm>
              <a:prstGeom prst="rect">
                <a:avLst/>
              </a:prstGeom>
              <a:noFill/>
              <a:ln>
                <a:noFill/>
              </a:ln>
            </p:spPr>
            <p:txBody>
              <a:bodyPr wrap="square" lIns="0" tIns="0" rIns="0" bIns="0" rtlCol="0">
                <a:spAutoFit/>
              </a:bodyPr>
              <a:lstStyle/>
              <a:p>
                <a:r>
                  <a:rPr lang="en-US" sz="1600" dirty="0" smtClean="0">
                    <a:solidFill>
                      <a:schemeClr val="tx2"/>
                    </a:solidFill>
                    <a:latin typeface="Source Sans Pro" panose="020B0503030403020204"/>
                  </a:rPr>
                  <a:t>Space for a0 and a1 </a:t>
                </a:r>
              </a:p>
            </p:txBody>
          </p:sp>
          <p:sp>
            <p:nvSpPr>
              <p:cNvPr id="75" name="Rounded Rectangle 74"/>
              <p:cNvSpPr/>
              <p:nvPr/>
            </p:nvSpPr>
            <p:spPr>
              <a:xfrm>
                <a:off x="134097" y="3907528"/>
                <a:ext cx="1185894" cy="28651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73" name="Freeform 72"/>
            <p:cNvSpPr/>
            <p:nvPr/>
          </p:nvSpPr>
          <p:spPr>
            <a:xfrm>
              <a:off x="3130246" y="1863171"/>
              <a:ext cx="738074" cy="165245"/>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17718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Next Goal</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93</a:t>
            </a:fld>
            <a:endParaRPr lang="en-US"/>
          </a:p>
        </p:txBody>
      </p:sp>
      <p:sp>
        <p:nvSpPr>
          <p:cNvPr id="6" name="Content Placeholder 2"/>
          <p:cNvSpPr>
            <a:spLocks noGrp="1"/>
          </p:cNvSpPr>
          <p:nvPr>
            <p:ph idx="1"/>
          </p:nvPr>
        </p:nvSpPr>
        <p:spPr/>
        <p:txBody>
          <a:bodyPr>
            <a:normAutofit/>
          </a:bodyPr>
          <a:lstStyle/>
          <a:p>
            <a:pPr marL="0" indent="0">
              <a:buNone/>
            </a:pPr>
            <a:r>
              <a:rPr lang="en-US" sz="3200" dirty="0" smtClean="0"/>
              <a:t>Can we optimize the assembly code at all?</a:t>
            </a:r>
            <a:endParaRPr lang="en-US" sz="3200" dirty="0"/>
          </a:p>
        </p:txBody>
      </p:sp>
    </p:spTree>
    <p:extLst>
      <p:ext uri="{BB962C8B-B14F-4D97-AF65-F5344CB8AC3E}">
        <p14:creationId xmlns:p14="http://schemas.microsoft.com/office/powerpoint/2010/main" val="14152195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94</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sz="3600" dirty="0"/>
              <a:t>Minimum stack size for a standard function?</a:t>
            </a:r>
          </a:p>
        </p:txBody>
      </p:sp>
    </p:spTree>
    <p:extLst>
      <p:ext uri="{BB962C8B-B14F-4D97-AF65-F5344CB8AC3E}">
        <p14:creationId xmlns:p14="http://schemas.microsoft.com/office/powerpoint/2010/main" val="42188282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95</a:t>
            </a:fld>
            <a:endParaRPr lang="en-US"/>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sz="3600" dirty="0"/>
              <a:t>Minimum stack size for a standard function?</a:t>
            </a:r>
          </a:p>
        </p:txBody>
      </p:sp>
      <p:sp>
        <p:nvSpPr>
          <p:cNvPr id="6" name="Content Placeholder 2"/>
          <p:cNvSpPr>
            <a:spLocks noGrp="1"/>
          </p:cNvSpPr>
          <p:nvPr>
            <p:ph idx="1"/>
          </p:nvPr>
        </p:nvSpPr>
        <p:spPr>
          <a:xfrm>
            <a:off x="228600" y="838200"/>
            <a:ext cx="8686800" cy="5638800"/>
          </a:xfrm>
        </p:spPr>
        <p:txBody>
          <a:bodyPr>
            <a:normAutofit/>
          </a:bodyPr>
          <a:lstStyle/>
          <a:p>
            <a:pPr marL="0" indent="0">
              <a:buNone/>
            </a:pPr>
            <a:endParaRPr lang="en-US" sz="3600" dirty="0">
              <a:solidFill>
                <a:schemeClr val="accent6"/>
              </a:solidFill>
            </a:endParaRPr>
          </a:p>
        </p:txBody>
      </p:sp>
      <p:cxnSp>
        <p:nvCxnSpPr>
          <p:cNvPr id="7" name="Straight Connector 6"/>
          <p:cNvCxnSpPr/>
          <p:nvPr>
            <p:custDataLst>
              <p:tags r:id="rId2"/>
            </p:custDataLst>
          </p:nvPr>
        </p:nvCxnSpPr>
        <p:spPr>
          <a:xfrm rot="5400000">
            <a:off x="3429000" y="4419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
            </p:custDataLst>
          </p:nvPr>
        </p:nvCxnSpPr>
        <p:spPr>
          <a:xfrm rot="5400000">
            <a:off x="5791200" y="4419600"/>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4"/>
            </p:custDataLst>
          </p:nvPr>
        </p:nvSpPr>
        <p:spPr>
          <a:xfrm>
            <a:off x="5486400" y="3505200"/>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5"/>
            </p:custDataLst>
          </p:nvPr>
        </p:nvSpPr>
        <p:spPr>
          <a:xfrm>
            <a:off x="5486400" y="3886200"/>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fp</a:t>
            </a:r>
            <a:endParaRPr lang="en-US" sz="2400" dirty="0">
              <a:solidFill>
                <a:schemeClr val="tx2"/>
              </a:solidFill>
              <a:latin typeface="Source Sans Pro" panose="020B0503030403020204"/>
            </a:endParaRPr>
          </a:p>
        </p:txBody>
      </p:sp>
      <p:sp>
        <p:nvSpPr>
          <p:cNvPr id="11" name="Rectangle 10"/>
          <p:cNvSpPr/>
          <p:nvPr>
            <p:custDataLst>
              <p:tags r:id="rId6"/>
            </p:custDataLst>
          </p:nvPr>
        </p:nvSpPr>
        <p:spPr>
          <a:xfrm>
            <a:off x="5486400" y="4267200"/>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($s1  ... $s11)</a:t>
            </a:r>
            <a:endParaRPr lang="en-US" sz="2400" dirty="0">
              <a:solidFill>
                <a:schemeClr val="tx2"/>
              </a:solidFill>
              <a:latin typeface="Source Sans Pro" panose="020B0503030403020204"/>
            </a:endParaRPr>
          </a:p>
        </p:txBody>
      </p:sp>
      <p:sp>
        <p:nvSpPr>
          <p:cNvPr id="12" name="Rectangle 11"/>
          <p:cNvSpPr/>
          <p:nvPr>
            <p:custDataLst>
              <p:tags r:id="rId7"/>
            </p:custDataLst>
          </p:nvPr>
        </p:nvSpPr>
        <p:spPr>
          <a:xfrm>
            <a:off x="5486400" y="5029200"/>
            <a:ext cx="2362200" cy="1143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3" name="Rectangle 12"/>
          <p:cNvSpPr/>
          <p:nvPr>
            <p:custDataLst>
              <p:tags r:id="rId8"/>
            </p:custDataLst>
          </p:nvPr>
        </p:nvSpPr>
        <p:spPr>
          <a:xfrm>
            <a:off x="5486400" y="2809220"/>
            <a:ext cx="2362200" cy="69598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a:t>
            </a:r>
            <a:r>
              <a:rPr lang="en-US" sz="2400" dirty="0" smtClean="0">
                <a:solidFill>
                  <a:schemeClr val="tx2"/>
                </a:solidFill>
                <a:latin typeface="Source Sans Pro" panose="020B0503030403020204"/>
              </a:rPr>
              <a:t>ing</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9"/>
            </p:custDataLst>
          </p:nvPr>
        </p:nvSpPr>
        <p:spPr>
          <a:xfrm>
            <a:off x="4419600" y="2514600"/>
            <a:ext cx="1135247" cy="523220"/>
          </a:xfrm>
          <a:prstGeom prst="rect">
            <a:avLst/>
          </a:prstGeom>
          <a:noFill/>
        </p:spPr>
        <p:txBody>
          <a:bodyPr wrap="none" rtlCol="0">
            <a:spAutoFit/>
          </a:bodyPr>
          <a:lstStyle/>
          <a:p>
            <a:r>
              <a:rPr lang="en-US" sz="2800" dirty="0" smtClean="0">
                <a:solidFill>
                  <a:schemeClr val="tx2"/>
                </a:solidFill>
                <a:latin typeface="Source Sans Pro" panose="020B0503030403020204"/>
              </a:rPr>
              <a:t>$</a:t>
            </a:r>
            <a:r>
              <a:rPr lang="en-US" sz="2800" dirty="0" err="1" smtClean="0">
                <a:solidFill>
                  <a:schemeClr val="tx2"/>
                </a:solidFill>
                <a:latin typeface="Source Sans Pro" panose="020B0503030403020204"/>
              </a:rPr>
              <a:t>fp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5" name="TextBox 14"/>
          <p:cNvSpPr txBox="1"/>
          <p:nvPr>
            <p:custDataLst>
              <p:tags r:id="rId10"/>
            </p:custDataLst>
          </p:nvPr>
        </p:nvSpPr>
        <p:spPr>
          <a:xfrm>
            <a:off x="4419600" y="5877580"/>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Tree>
    <p:extLst>
      <p:ext uri="{BB962C8B-B14F-4D97-AF65-F5344CB8AC3E}">
        <p14:creationId xmlns:p14="http://schemas.microsoft.com/office/powerpoint/2010/main" val="12217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96</a:t>
            </a:fld>
            <a:endParaRPr lang="en-US"/>
          </a:p>
        </p:txBody>
      </p:sp>
      <p:sp>
        <p:nvSpPr>
          <p:cNvPr id="6" name="Content Placeholder 3"/>
          <p:cNvSpPr>
            <a:spLocks noGrp="1"/>
          </p:cNvSpPr>
          <p:nvPr>
            <p:ph idx="1"/>
            <p:custDataLst>
              <p:tags r:id="rId1"/>
            </p:custDataLst>
          </p:nvPr>
        </p:nvSpPr>
        <p:spPr>
          <a:xfrm>
            <a:off x="228599" y="838200"/>
            <a:ext cx="9268691" cy="5638800"/>
          </a:xfrm>
        </p:spPr>
        <p:txBody>
          <a:bodyPr>
            <a:normAutofit/>
          </a:bodyPr>
          <a:lstStyle/>
          <a:p>
            <a:pPr marL="0" indent="0">
              <a:buNone/>
            </a:pPr>
            <a:r>
              <a:rPr lang="en-US" sz="3200" i="1" dirty="0" smtClean="0">
                <a:solidFill>
                  <a:schemeClr val="accent1"/>
                </a:solidFill>
              </a:rPr>
              <a:t>Leaf function </a:t>
            </a:r>
            <a:r>
              <a:rPr lang="en-US" sz="3200" dirty="0" smtClean="0"/>
              <a:t>does not invoke any other functions</a:t>
            </a:r>
          </a:p>
          <a:p>
            <a:pPr marL="0" indent="0">
              <a:buNone/>
            </a:pPr>
            <a:r>
              <a:rPr lang="en-US" sz="3200" dirty="0" err="1" smtClean="0"/>
              <a:t>int</a:t>
            </a:r>
            <a:r>
              <a:rPr lang="en-US" sz="3200" dirty="0" smtClean="0"/>
              <a:t> f(</a:t>
            </a:r>
            <a:r>
              <a:rPr lang="en-US" sz="3200" dirty="0" err="1" smtClean="0"/>
              <a:t>int</a:t>
            </a:r>
            <a:r>
              <a:rPr lang="en-US" sz="3200" dirty="0" smtClean="0"/>
              <a:t> x, </a:t>
            </a:r>
            <a:r>
              <a:rPr lang="en-US" sz="3200" dirty="0" err="1" smtClean="0"/>
              <a:t>int</a:t>
            </a:r>
            <a:r>
              <a:rPr lang="en-US" sz="3200" dirty="0" smtClean="0"/>
              <a:t> y) { return (</a:t>
            </a:r>
            <a:r>
              <a:rPr lang="en-US" sz="3200" dirty="0" err="1" smtClean="0"/>
              <a:t>x+y</a:t>
            </a:r>
            <a:r>
              <a:rPr lang="en-US" sz="3200" dirty="0" smtClean="0"/>
              <a:t>); }</a:t>
            </a:r>
          </a:p>
          <a:p>
            <a:endParaRPr lang="en-US" sz="3200" dirty="0" smtClean="0"/>
          </a:p>
          <a:p>
            <a:endParaRPr lang="en-US" sz="3200" dirty="0" smtClean="0"/>
          </a:p>
          <a:p>
            <a:pPr marL="0" indent="0">
              <a:buNone/>
            </a:pPr>
            <a:r>
              <a:rPr lang="en-US" sz="3200" dirty="0" smtClean="0"/>
              <a:t>Optimizations?</a:t>
            </a:r>
          </a:p>
          <a:p>
            <a:pPr marL="0" indent="0">
              <a:buNone/>
            </a:pPr>
            <a:r>
              <a:rPr lang="en-US" sz="3200" dirty="0" smtClean="0"/>
              <a:t>	No saved </a:t>
            </a:r>
            <a:r>
              <a:rPr lang="en-US" sz="3200" dirty="0" err="1" smtClean="0"/>
              <a:t>regs</a:t>
            </a:r>
            <a:r>
              <a:rPr lang="en-US" sz="3200" dirty="0" smtClean="0"/>
              <a:t> (or locals)</a:t>
            </a:r>
          </a:p>
          <a:p>
            <a:pPr marL="0" indent="0">
              <a:buNone/>
            </a:pPr>
            <a:r>
              <a:rPr lang="en-US" sz="3200" dirty="0" smtClean="0"/>
              <a:t>	No incoming </a:t>
            </a:r>
            <a:r>
              <a:rPr lang="en-US" sz="3200" dirty="0" err="1" smtClean="0"/>
              <a:t>args</a:t>
            </a:r>
            <a:endParaRPr lang="en-US" sz="3200" dirty="0" smtClean="0"/>
          </a:p>
          <a:p>
            <a:pPr marL="0" indent="0">
              <a:buNone/>
            </a:pPr>
            <a:r>
              <a:rPr lang="en-US" sz="3200" dirty="0" smtClean="0"/>
              <a:t>	Don’t push $</a:t>
            </a:r>
            <a:r>
              <a:rPr lang="en-US" sz="3200" dirty="0" err="1" smtClean="0"/>
              <a:t>ra</a:t>
            </a:r>
            <a:endParaRPr lang="en-US" sz="3200" dirty="0" smtClean="0"/>
          </a:p>
          <a:p>
            <a:pPr marL="0" indent="0">
              <a:buNone/>
            </a:pPr>
            <a:r>
              <a:rPr lang="en-US" sz="3200" dirty="0" smtClean="0"/>
              <a:t>	No frame at all?</a:t>
            </a:r>
          </a:p>
          <a:p>
            <a:pPr marL="0" indent="0">
              <a:buNone/>
            </a:pPr>
            <a:r>
              <a:rPr lang="en-US" sz="3200" dirty="0"/>
              <a:t>	</a:t>
            </a:r>
            <a:r>
              <a:rPr lang="en-US" sz="3200" dirty="0" smtClean="0"/>
              <a:t>	</a:t>
            </a:r>
            <a:r>
              <a:rPr lang="en-US" sz="3200" dirty="0" smtClean="0">
                <a:solidFill>
                  <a:schemeClr val="accent6"/>
                </a:solidFill>
              </a:rPr>
              <a:t>Maybe.  </a:t>
            </a:r>
          </a:p>
          <a:p>
            <a:endParaRPr lang="en-US" dirty="0"/>
          </a:p>
        </p:txBody>
      </p:sp>
      <p:cxnSp>
        <p:nvCxnSpPr>
          <p:cNvPr id="7" name="Straight Connector 6"/>
          <p:cNvCxnSpPr/>
          <p:nvPr>
            <p:custDataLst>
              <p:tags r:id="rId2"/>
            </p:custDataLst>
          </p:nvPr>
        </p:nvCxnSpPr>
        <p:spPr>
          <a:xfrm rot="5400000">
            <a:off x="3429000" y="4412137"/>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
            </p:custDataLst>
          </p:nvPr>
        </p:nvCxnSpPr>
        <p:spPr>
          <a:xfrm rot="5400000">
            <a:off x="5791200" y="4412137"/>
            <a:ext cx="4114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4"/>
            </p:custDataLst>
          </p:nvPr>
        </p:nvSpPr>
        <p:spPr>
          <a:xfrm>
            <a:off x="5486400" y="348215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ra</a:t>
            </a:r>
            <a:endParaRPr lang="en-US" sz="2400" dirty="0">
              <a:solidFill>
                <a:schemeClr val="tx2"/>
              </a:solidFill>
              <a:latin typeface="Source Sans Pro" panose="020B0503030403020204"/>
            </a:endParaRPr>
          </a:p>
        </p:txBody>
      </p:sp>
      <p:sp>
        <p:nvSpPr>
          <p:cNvPr id="10" name="Rectangle 9"/>
          <p:cNvSpPr/>
          <p:nvPr>
            <p:custDataLst>
              <p:tags r:id="rId5"/>
            </p:custDataLst>
          </p:nvPr>
        </p:nvSpPr>
        <p:spPr>
          <a:xfrm>
            <a:off x="5486400" y="3863151"/>
            <a:ext cx="2362200" cy="381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fp</a:t>
            </a:r>
            <a:endParaRPr lang="en-US" sz="2400" dirty="0">
              <a:solidFill>
                <a:schemeClr val="tx2"/>
              </a:solidFill>
              <a:latin typeface="Source Sans Pro" panose="020B0503030403020204"/>
            </a:endParaRPr>
          </a:p>
        </p:txBody>
      </p:sp>
      <p:sp>
        <p:nvSpPr>
          <p:cNvPr id="11" name="Rectangle 10"/>
          <p:cNvSpPr/>
          <p:nvPr>
            <p:custDataLst>
              <p:tags r:id="rId6"/>
            </p:custDataLst>
          </p:nvPr>
        </p:nvSpPr>
        <p:spPr>
          <a:xfrm>
            <a:off x="5486400" y="4244151"/>
            <a:ext cx="2362200" cy="762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saved </a:t>
            </a:r>
            <a:r>
              <a:rPr lang="en-US" sz="2400" dirty="0" err="1" smtClean="0">
                <a:solidFill>
                  <a:schemeClr val="tx2"/>
                </a:solidFill>
                <a:latin typeface="Source Sans Pro" panose="020B0503030403020204"/>
              </a:rPr>
              <a:t>regs</a:t>
            </a:r>
            <a:r>
              <a:rPr lang="en-US" sz="2400" dirty="0" smtClean="0">
                <a:solidFill>
                  <a:schemeClr val="tx2"/>
                </a:solidFill>
                <a:latin typeface="Source Sans Pro" panose="020B0503030403020204"/>
              </a:rPr>
              <a:t/>
            </a:r>
            <a:br>
              <a:rPr lang="en-US" sz="2400" dirty="0" smtClean="0">
                <a:solidFill>
                  <a:schemeClr val="tx2"/>
                </a:solidFill>
                <a:latin typeface="Source Sans Pro" panose="020B0503030403020204"/>
              </a:rPr>
            </a:br>
            <a:r>
              <a:rPr lang="en-US" sz="2400" dirty="0" smtClean="0">
                <a:solidFill>
                  <a:schemeClr val="tx2"/>
                </a:solidFill>
                <a:latin typeface="Source Sans Pro" panose="020B0503030403020204"/>
              </a:rPr>
              <a:t>($s1  ... $s11)</a:t>
            </a:r>
            <a:endParaRPr lang="en-US" sz="2400" dirty="0">
              <a:solidFill>
                <a:schemeClr val="tx2"/>
              </a:solidFill>
              <a:latin typeface="Source Sans Pro" panose="020B0503030403020204"/>
            </a:endParaRPr>
          </a:p>
        </p:txBody>
      </p:sp>
      <p:sp>
        <p:nvSpPr>
          <p:cNvPr id="12" name="Rectangle 11"/>
          <p:cNvSpPr/>
          <p:nvPr>
            <p:custDataLst>
              <p:tags r:id="rId7"/>
            </p:custDataLst>
          </p:nvPr>
        </p:nvSpPr>
        <p:spPr>
          <a:xfrm>
            <a:off x="5486400" y="5006151"/>
            <a:ext cx="2362200" cy="1143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Source Sans Pro" panose="020B0503030403020204"/>
              </a:rPr>
              <a:t>locals</a:t>
            </a:r>
            <a:endParaRPr lang="en-US" sz="2400" dirty="0">
              <a:solidFill>
                <a:schemeClr val="tx2"/>
              </a:solidFill>
              <a:latin typeface="Source Sans Pro" panose="020B0503030403020204"/>
            </a:endParaRPr>
          </a:p>
        </p:txBody>
      </p:sp>
      <p:sp>
        <p:nvSpPr>
          <p:cNvPr id="13" name="Rectangle 12"/>
          <p:cNvSpPr/>
          <p:nvPr>
            <p:custDataLst>
              <p:tags r:id="rId8"/>
            </p:custDataLst>
          </p:nvPr>
        </p:nvSpPr>
        <p:spPr>
          <a:xfrm>
            <a:off x="5486400" y="2720150"/>
            <a:ext cx="2362200" cy="76979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Source Sans Pro" panose="020B0503030403020204"/>
              </a:rPr>
              <a:t>incom</a:t>
            </a:r>
            <a:r>
              <a:rPr lang="en-US" sz="2400" dirty="0" smtClean="0">
                <a:solidFill>
                  <a:schemeClr val="tx2"/>
                </a:solidFill>
                <a:latin typeface="Source Sans Pro" panose="020B0503030403020204"/>
              </a:rPr>
              <a:t>ing</a:t>
            </a:r>
            <a:br>
              <a:rPr lang="en-US" sz="2400" dirty="0" smtClean="0">
                <a:solidFill>
                  <a:schemeClr val="tx2"/>
                </a:solidFill>
                <a:latin typeface="Source Sans Pro" panose="020B0503030403020204"/>
              </a:rPr>
            </a:br>
            <a:r>
              <a:rPr lang="en-US" sz="2400" dirty="0" err="1" smtClean="0">
                <a:solidFill>
                  <a:schemeClr val="tx2"/>
                </a:solidFill>
                <a:latin typeface="Source Sans Pro" panose="020B0503030403020204"/>
              </a:rPr>
              <a:t>args</a:t>
            </a:r>
            <a:endParaRPr lang="en-US" sz="2400" dirty="0">
              <a:solidFill>
                <a:schemeClr val="tx2"/>
              </a:solidFill>
              <a:latin typeface="Source Sans Pro" panose="020B0503030403020204"/>
            </a:endParaRPr>
          </a:p>
        </p:txBody>
      </p:sp>
      <p:sp>
        <p:nvSpPr>
          <p:cNvPr id="14" name="TextBox 13"/>
          <p:cNvSpPr txBox="1"/>
          <p:nvPr>
            <p:custDataLst>
              <p:tags r:id="rId9"/>
            </p:custDataLst>
          </p:nvPr>
        </p:nvSpPr>
        <p:spPr>
          <a:xfrm>
            <a:off x="4419600" y="2507137"/>
            <a:ext cx="1135247" cy="523220"/>
          </a:xfrm>
          <a:prstGeom prst="rect">
            <a:avLst/>
          </a:prstGeom>
          <a:noFill/>
        </p:spPr>
        <p:txBody>
          <a:bodyPr wrap="none" rtlCol="0">
            <a:spAutoFit/>
          </a:bodyPr>
          <a:lstStyle/>
          <a:p>
            <a:r>
              <a:rPr lang="en-US" sz="2800" dirty="0" smtClean="0">
                <a:solidFill>
                  <a:schemeClr val="tx2"/>
                </a:solidFill>
                <a:latin typeface="Source Sans Pro" panose="020B0503030403020204"/>
              </a:rPr>
              <a:t>$</a:t>
            </a:r>
            <a:r>
              <a:rPr lang="en-US" sz="2800" dirty="0" err="1" smtClean="0">
                <a:solidFill>
                  <a:schemeClr val="tx2"/>
                </a:solidFill>
                <a:latin typeface="Source Sans Pro" panose="020B0503030403020204"/>
              </a:rPr>
              <a:t>fp</a:t>
            </a:r>
            <a:r>
              <a:rPr lang="en-US" sz="2800" dirty="0" smtClean="0">
                <a:solidFill>
                  <a:schemeClr val="tx2"/>
                </a:solidFill>
                <a:latin typeface="Source Sans Pro" panose="020B0503030403020204"/>
              </a:rPr>
              <a:t>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sp>
        <p:nvSpPr>
          <p:cNvPr id="15" name="TextBox 14"/>
          <p:cNvSpPr txBox="1"/>
          <p:nvPr>
            <p:custDataLst>
              <p:tags r:id="rId10"/>
            </p:custDataLst>
          </p:nvPr>
        </p:nvSpPr>
        <p:spPr>
          <a:xfrm>
            <a:off x="4419600" y="5870117"/>
            <a:ext cx="1215397" cy="523220"/>
          </a:xfrm>
          <a:prstGeom prst="rect">
            <a:avLst/>
          </a:prstGeom>
          <a:noFill/>
        </p:spPr>
        <p:txBody>
          <a:bodyPr wrap="none" rtlCol="0">
            <a:spAutoFit/>
          </a:bodyPr>
          <a:lstStyle/>
          <a:p>
            <a:r>
              <a:rPr lang="en-US" sz="2800" dirty="0" smtClean="0">
                <a:solidFill>
                  <a:schemeClr val="tx2"/>
                </a:solidFill>
                <a:latin typeface="Source Sans Pro" panose="020B0503030403020204"/>
              </a:rPr>
              <a:t>$sp </a:t>
            </a:r>
            <a:r>
              <a:rPr lang="en-US" sz="2800" dirty="0" smtClean="0">
                <a:solidFill>
                  <a:schemeClr val="tx2"/>
                </a:solidFill>
                <a:latin typeface="Source Sans Pro" panose="020B0503030403020204"/>
                <a:sym typeface="Wingdings" pitchFamily="2" charset="2"/>
              </a:rPr>
              <a:t></a:t>
            </a:r>
            <a:endParaRPr lang="en-US" sz="2800" dirty="0" smtClean="0">
              <a:solidFill>
                <a:schemeClr val="tx2"/>
              </a:solidFill>
              <a:latin typeface="Source Sans Pro" panose="020B0503030403020204"/>
            </a:endParaRPr>
          </a:p>
        </p:txBody>
      </p:sp>
      <p:cxnSp>
        <p:nvCxnSpPr>
          <p:cNvPr id="16" name="Straight Connector 15"/>
          <p:cNvCxnSpPr/>
          <p:nvPr/>
        </p:nvCxnSpPr>
        <p:spPr>
          <a:xfrm>
            <a:off x="5517978" y="4244151"/>
            <a:ext cx="2330623" cy="762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86400" y="4244151"/>
            <a:ext cx="2362201" cy="762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3"/>
          </p:cNvCxnSpPr>
          <p:nvPr/>
        </p:nvCxnSpPr>
        <p:spPr>
          <a:xfrm>
            <a:off x="5554847" y="2768747"/>
            <a:ext cx="2293754" cy="72119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486400" y="2720150"/>
            <a:ext cx="2362200" cy="76979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86400" y="3482151"/>
            <a:ext cx="2362201"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517978" y="3482151"/>
            <a:ext cx="2330623"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17978" y="5006151"/>
            <a:ext cx="2330623" cy="1143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86400" y="5006151"/>
            <a:ext cx="2362201" cy="1143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17978" y="3863151"/>
            <a:ext cx="2330623"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86400" y="3863151"/>
            <a:ext cx="2362201" cy="381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custDataLst>
              <p:tags r:id="rId11"/>
            </p:custDataLst>
          </p:nvPr>
        </p:nvSpPr>
        <p:spPr>
          <a:xfrm>
            <a:off x="228600" y="152400"/>
            <a:ext cx="8686800" cy="533400"/>
          </a:xfrm>
        </p:spPr>
        <p:txBody>
          <a:bodyPr>
            <a:normAutofit fontScale="90000"/>
          </a:bodyPr>
          <a:lstStyle/>
          <a:p>
            <a:r>
              <a:rPr lang="en-US" sz="3600" dirty="0"/>
              <a:t>Minimum stack size for a standard function?</a:t>
            </a:r>
          </a:p>
        </p:txBody>
      </p:sp>
    </p:spTree>
    <p:extLst>
      <p:ext uri="{BB962C8B-B14F-4D97-AF65-F5344CB8AC3E}">
        <p14:creationId xmlns:p14="http://schemas.microsoft.com/office/powerpoint/2010/main" val="3951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Next Goal</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97</a:t>
            </a:fld>
            <a:endParaRPr lang="en-US"/>
          </a:p>
        </p:txBody>
      </p:sp>
      <p:sp>
        <p:nvSpPr>
          <p:cNvPr id="6" name="Content Placeholder 2"/>
          <p:cNvSpPr>
            <a:spLocks noGrp="1"/>
          </p:cNvSpPr>
          <p:nvPr>
            <p:ph idx="1"/>
          </p:nvPr>
        </p:nvSpPr>
        <p:spPr/>
        <p:txBody>
          <a:bodyPr/>
          <a:lstStyle/>
          <a:p>
            <a:pPr marL="0" indent="0">
              <a:buNone/>
            </a:pPr>
            <a:r>
              <a:rPr lang="en-US" dirty="0" smtClean="0"/>
              <a:t>Given a running program (a process), how do we know what is going on (what function is executing, what arguments were passed to where, where is the stack and current stack frame, where is the code and data, </a:t>
            </a:r>
            <a:r>
              <a:rPr lang="en-US" dirty="0" err="1" smtClean="0"/>
              <a:t>etc</a:t>
            </a:r>
            <a:r>
              <a:rPr lang="en-US" dirty="0" smtClean="0"/>
              <a:t>)?</a:t>
            </a:r>
            <a:endParaRPr lang="en-US" dirty="0"/>
          </a:p>
        </p:txBody>
      </p:sp>
    </p:spTree>
    <p:extLst>
      <p:ext uri="{BB962C8B-B14F-4D97-AF65-F5344CB8AC3E}">
        <p14:creationId xmlns:p14="http://schemas.microsoft.com/office/powerpoint/2010/main" val="29586963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98</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latin typeface="Source Sans Pro" panose="020B0503030403020204"/>
              </a:rPr>
              <a:t>system reserved</a:t>
            </a:r>
            <a:endParaRPr lang="en-US" sz="2400" dirty="0">
              <a:solidFill>
                <a:schemeClr val="bg1"/>
              </a:solidFill>
              <a:latin typeface="Source Sans Pro" panose="020B0503030403020204"/>
            </a:endParaRP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latin typeface="Source Sans Pro" panose="020B0503030403020204"/>
              </a:rPr>
              <a:t>stack</a:t>
            </a:r>
            <a:endParaRPr lang="en-US" sz="2400" b="1" dirty="0">
              <a:solidFill>
                <a:schemeClr val="bg1"/>
              </a:solidFill>
              <a:latin typeface="Source Sans Pro" panose="020B0503030403020204"/>
            </a:endParaRP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tx1"/>
                </a:solidFill>
                <a:latin typeface="Source Sans Pro" panose="020B0503030403020204"/>
              </a:rPr>
              <a:t>system reserved</a:t>
            </a:r>
            <a:endParaRPr lang="en-US" sz="2400" dirty="0">
              <a:solidFill>
                <a:schemeClr val="tx1"/>
              </a:solidFill>
              <a:latin typeface="Source Sans Pro" panose="020B0503030403020204"/>
            </a:endParaRP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smtClean="0">
                <a:solidFill>
                  <a:schemeClr val="tx2"/>
                </a:solidFill>
              </a:rPr>
              <a:t>Anatomy of an executing program</a:t>
            </a:r>
            <a:endParaRPr lang="en-US" dirty="0">
              <a:solidFill>
                <a:schemeClr val="tx2"/>
              </a:solidFill>
            </a:endParaRP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708560" y="510540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smtClean="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latin typeface="Source Sans Pro" panose="020B0503030403020204"/>
              </a:rPr>
              <a:t>code (text)</a:t>
            </a:r>
            <a:endParaRPr lang="en-US" sz="2400" dirty="0">
              <a:solidFill>
                <a:schemeClr val="tx2">
                  <a:lumMod val="10000"/>
                </a:schemeClr>
              </a:solidFill>
              <a:latin typeface="Source Sans Pro" panose="020B0503030403020204"/>
            </a:endParaRP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static data</a:t>
            </a:r>
            <a:endParaRPr lang="en-US" sz="2400" dirty="0">
              <a:solidFill>
                <a:schemeClr val="tx2"/>
              </a:solidFill>
              <a:latin typeface="Source Sans Pro" panose="020B0503030403020204"/>
            </a:endParaRP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solidFill>
                <a:latin typeface="Source Sans Pro" panose="020B0503030403020204"/>
              </a:rPr>
              <a:t>dynamic data (heap)</a:t>
            </a:r>
            <a:endParaRPr lang="en-US" sz="2400" dirty="0">
              <a:solidFill>
                <a:schemeClr val="tx2"/>
              </a:solidFill>
              <a:latin typeface="Source Sans Pro" panose="020B0503030403020204"/>
            </a:endParaRPr>
          </a:p>
        </p:txBody>
      </p:sp>
      <p:sp>
        <p:nvSpPr>
          <p:cNvPr id="27" name="TextBox 26"/>
          <p:cNvSpPr txBox="1"/>
          <p:nvPr/>
        </p:nvSpPr>
        <p:spPr>
          <a:xfrm>
            <a:off x="7315200" y="5100935"/>
            <a:ext cx="869149" cy="461665"/>
          </a:xfrm>
          <a:prstGeom prst="rect">
            <a:avLst/>
          </a:prstGeom>
          <a:noFill/>
        </p:spPr>
        <p:txBody>
          <a:bodyPr wrap="none" rtlCol="0">
            <a:spAutoFit/>
          </a:bodyPr>
          <a:lstStyle/>
          <a:p>
            <a:r>
              <a:rPr lang="en-US" sz="2400" dirty="0" smtClean="0">
                <a:solidFill>
                  <a:schemeClr val="accent6"/>
                </a:solidFill>
                <a:latin typeface="Source Sans Pro" panose="020B0503030403020204"/>
              </a:rPr>
              <a:t>.data</a:t>
            </a:r>
            <a:endParaRPr lang="en-US" sz="2400" dirty="0">
              <a:solidFill>
                <a:schemeClr val="accent6"/>
              </a:solidFill>
              <a:latin typeface="Source Sans Pro" panose="020B0503030403020204"/>
            </a:endParaRPr>
          </a:p>
        </p:txBody>
      </p:sp>
      <p:sp>
        <p:nvSpPr>
          <p:cNvPr id="28" name="TextBox 27"/>
          <p:cNvSpPr txBox="1"/>
          <p:nvPr/>
        </p:nvSpPr>
        <p:spPr>
          <a:xfrm>
            <a:off x="7339010" y="6091535"/>
            <a:ext cx="764953" cy="461665"/>
          </a:xfrm>
          <a:prstGeom prst="rect">
            <a:avLst/>
          </a:prstGeom>
          <a:noFill/>
        </p:spPr>
        <p:txBody>
          <a:bodyPr wrap="none" rtlCol="0">
            <a:spAutoFit/>
          </a:bodyPr>
          <a:lstStyle/>
          <a:p>
            <a:r>
              <a:rPr lang="en-US" sz="2400" dirty="0" smtClean="0">
                <a:solidFill>
                  <a:schemeClr val="accent6"/>
                </a:solidFill>
                <a:latin typeface="Source Sans Pro" panose="020B0503030403020204"/>
              </a:rPr>
              <a:t>.text</a:t>
            </a:r>
            <a:endParaRPr lang="en-US" sz="2400" dirty="0">
              <a:solidFill>
                <a:schemeClr val="accent6"/>
              </a:solidFill>
              <a:latin typeface="Source Sans Pro" panose="020B0503030403020204"/>
            </a:endParaRPr>
          </a:p>
        </p:txBody>
      </p:sp>
      <p:cxnSp>
        <p:nvCxnSpPr>
          <p:cNvPr id="29" name="Straight Arrow Connector 28"/>
          <p:cNvCxnSpPr/>
          <p:nvPr/>
        </p:nvCxnSpPr>
        <p:spPr>
          <a:xfrm flipH="1" flipV="1">
            <a:off x="6324600" y="6322367"/>
            <a:ext cx="1014410" cy="2233"/>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1"/>
          </p:cNvCxnSpPr>
          <p:nvPr/>
        </p:nvCxnSpPr>
        <p:spPr>
          <a:xfrm flipH="1">
            <a:off x="6324600" y="5331768"/>
            <a:ext cx="990600" cy="22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251589" y="5715000"/>
            <a:ext cx="612668" cy="461665"/>
          </a:xfrm>
          <a:prstGeom prst="rect">
            <a:avLst/>
          </a:prstGeom>
          <a:noFill/>
        </p:spPr>
        <p:txBody>
          <a:bodyPr wrap="none" rtlCol="0">
            <a:spAutoFit/>
          </a:bodyPr>
          <a:lstStyle/>
          <a:p>
            <a:r>
              <a:rPr lang="en-US" sz="2400" dirty="0" smtClean="0">
                <a:solidFill>
                  <a:schemeClr val="accent6"/>
                </a:solidFill>
                <a:latin typeface="Source Sans Pro" panose="020B0503030403020204"/>
              </a:rPr>
              <a:t>PC</a:t>
            </a:r>
            <a:endParaRPr lang="en-US" sz="2400" dirty="0">
              <a:solidFill>
                <a:schemeClr val="accent6"/>
              </a:solidFill>
              <a:latin typeface="Source Sans Pro" panose="020B0503030403020204"/>
            </a:endParaRPr>
          </a:p>
        </p:txBody>
      </p:sp>
      <p:cxnSp>
        <p:nvCxnSpPr>
          <p:cNvPr id="35" name="Straight Arrow Connector 34"/>
          <p:cNvCxnSpPr>
            <a:stCxn id="34" idx="1"/>
          </p:cNvCxnSpPr>
          <p:nvPr/>
        </p:nvCxnSpPr>
        <p:spPr>
          <a:xfrm flipH="1" flipV="1">
            <a:off x="6324601" y="5943601"/>
            <a:ext cx="1926988" cy="2232"/>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par>
                          <p:cTn id="17" fill="hold">
                            <p:stCondLst>
                              <p:cond delay="0"/>
                            </p:stCondLst>
                            <p:childTnLst>
                              <p:par>
                                <p:cTn id="18" presetID="22" presetClass="entr" presetSubtype="2"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solidFill>
                  <a:schemeClr val="tx2"/>
                </a:solidFill>
              </a:rPr>
              <a:t>99</a:t>
            </a:fld>
            <a:endParaRPr lang="en-US">
              <a:solidFill>
                <a:schemeClr val="tx2"/>
              </a:solidFill>
            </a:endParaRPr>
          </a:p>
        </p:txBody>
      </p:sp>
      <p:sp>
        <p:nvSpPr>
          <p:cNvPr id="5" name="Title 1"/>
          <p:cNvSpPr>
            <a:spLocks noGrp="1"/>
          </p:cNvSpPr>
          <p:nvPr>
            <p:ph type="title"/>
            <p:custDataLst>
              <p:tags r:id="rId1"/>
            </p:custDataLst>
          </p:nvPr>
        </p:nvSpPr>
        <p:spPr>
          <a:xfrm>
            <a:off x="228600" y="0"/>
            <a:ext cx="8686800" cy="533400"/>
          </a:xfrm>
        </p:spPr>
        <p:txBody>
          <a:bodyPr>
            <a:normAutofit fontScale="90000"/>
          </a:bodyPr>
          <a:lstStyle/>
          <a:p>
            <a:r>
              <a:rPr lang="en-US" dirty="0"/>
              <a:t>Activity </a:t>
            </a:r>
            <a:r>
              <a:rPr lang="en-US" dirty="0" smtClean="0"/>
              <a:t>#4: </a:t>
            </a:r>
            <a:r>
              <a:rPr lang="en-US" dirty="0"/>
              <a:t>Debugging</a:t>
            </a:r>
          </a:p>
        </p:txBody>
      </p:sp>
      <p:sp>
        <p:nvSpPr>
          <p:cNvPr id="6" name="Content Placeholder 2"/>
          <p:cNvSpPr>
            <a:spLocks noGrp="1"/>
          </p:cNvSpPr>
          <p:nvPr>
            <p:ph idx="4294967295"/>
            <p:custDataLst>
              <p:tags r:id="rId2"/>
            </p:custDataLst>
          </p:nvPr>
        </p:nvSpPr>
        <p:spPr>
          <a:xfrm>
            <a:off x="1295400" y="533400"/>
            <a:ext cx="3124200" cy="1905000"/>
          </a:xfrm>
        </p:spPr>
        <p:txBody>
          <a:bodyPr>
            <a:noAutofit/>
          </a:bodyPr>
          <a:lstStyle/>
          <a:p>
            <a:pPr marL="0" indent="0">
              <a:lnSpc>
                <a:spcPct val="80000"/>
              </a:lnSpc>
              <a:spcBef>
                <a:spcPts val="0"/>
              </a:spcBef>
              <a:buNone/>
              <a:tabLst>
                <a:tab pos="1662113" algn="l"/>
              </a:tabLst>
            </a:pPr>
            <a:r>
              <a:rPr lang="en-US" sz="2000" dirty="0" err="1" smtClean="0"/>
              <a:t>init</a:t>
            </a:r>
            <a:r>
              <a:rPr lang="en-US" sz="2000" dirty="0" smtClean="0"/>
              <a:t>(): 	0x400000</a:t>
            </a:r>
          </a:p>
          <a:p>
            <a:pPr marL="0" indent="0">
              <a:lnSpc>
                <a:spcPct val="80000"/>
              </a:lnSpc>
              <a:spcBef>
                <a:spcPts val="0"/>
              </a:spcBef>
              <a:buNone/>
              <a:tabLst>
                <a:tab pos="1662113" algn="l"/>
              </a:tabLst>
            </a:pPr>
            <a:r>
              <a:rPr lang="en-US" sz="2000" dirty="0" err="1" smtClean="0"/>
              <a:t>printf</a:t>
            </a:r>
            <a:r>
              <a:rPr lang="en-US" sz="2000" dirty="0" smtClean="0"/>
              <a:t>(s, …): 	0x4002B4</a:t>
            </a:r>
          </a:p>
          <a:p>
            <a:pPr marL="0" indent="0">
              <a:lnSpc>
                <a:spcPct val="80000"/>
              </a:lnSpc>
              <a:spcBef>
                <a:spcPts val="0"/>
              </a:spcBef>
              <a:buNone/>
              <a:tabLst>
                <a:tab pos="1662113" algn="l"/>
              </a:tabLst>
            </a:pPr>
            <a:r>
              <a:rPr lang="en-US" sz="2000" dirty="0" err="1" smtClean="0"/>
              <a:t>vnorm</a:t>
            </a:r>
            <a:r>
              <a:rPr lang="en-US" sz="2000" dirty="0" smtClean="0"/>
              <a:t>(</a:t>
            </a:r>
            <a:r>
              <a:rPr lang="en-US" sz="2000" dirty="0" err="1" smtClean="0"/>
              <a:t>a,b</a:t>
            </a:r>
            <a:r>
              <a:rPr lang="en-US" sz="2000" dirty="0" smtClean="0"/>
              <a:t>): 	0x40107C</a:t>
            </a:r>
          </a:p>
          <a:p>
            <a:pPr marL="0" indent="0">
              <a:lnSpc>
                <a:spcPct val="80000"/>
              </a:lnSpc>
              <a:spcBef>
                <a:spcPts val="0"/>
              </a:spcBef>
              <a:buNone/>
              <a:tabLst>
                <a:tab pos="1662113" algn="l"/>
              </a:tabLst>
            </a:pPr>
            <a:r>
              <a:rPr lang="en-US" sz="2000" dirty="0" smtClean="0"/>
              <a:t>main(</a:t>
            </a:r>
            <a:r>
              <a:rPr lang="en-US" sz="2000" dirty="0" err="1" smtClean="0"/>
              <a:t>a,b</a:t>
            </a:r>
            <a:r>
              <a:rPr lang="en-US" sz="2000" dirty="0" smtClean="0"/>
              <a:t>):	0x4010A0</a:t>
            </a:r>
          </a:p>
          <a:p>
            <a:pPr marL="0" indent="0">
              <a:lnSpc>
                <a:spcPct val="80000"/>
              </a:lnSpc>
              <a:spcBef>
                <a:spcPts val="0"/>
              </a:spcBef>
              <a:buNone/>
              <a:tabLst>
                <a:tab pos="1371600" algn="l"/>
              </a:tabLst>
            </a:pPr>
            <a:r>
              <a:rPr lang="en-US" sz="2000" dirty="0" smtClean="0"/>
              <a:t>pi:	0x10000000</a:t>
            </a:r>
          </a:p>
          <a:p>
            <a:pPr marL="0" indent="0">
              <a:lnSpc>
                <a:spcPct val="80000"/>
              </a:lnSpc>
              <a:spcBef>
                <a:spcPts val="0"/>
              </a:spcBef>
              <a:buNone/>
              <a:tabLst>
                <a:tab pos="1371600" algn="l"/>
              </a:tabLst>
            </a:pPr>
            <a:r>
              <a:rPr lang="en-US" sz="2000" dirty="0" smtClean="0"/>
              <a:t>str1:	0x10000004</a:t>
            </a:r>
          </a:p>
        </p:txBody>
      </p:sp>
      <p:sp>
        <p:nvSpPr>
          <p:cNvPr id="7" name="Rectangle 7"/>
          <p:cNvSpPr>
            <a:spLocks noChangeArrowheads="1"/>
          </p:cNvSpPr>
          <p:nvPr>
            <p:custDataLst>
              <p:tags r:id="rId3"/>
            </p:custDataLst>
          </p:nvPr>
        </p:nvSpPr>
        <p:spPr bwMode="auto">
          <a:xfrm>
            <a:off x="7162800" y="685800"/>
            <a:ext cx="1752600" cy="6172200"/>
          </a:xfrm>
          <a:prstGeom prst="rect">
            <a:avLst/>
          </a:prstGeom>
          <a:noFill/>
          <a:ln w="28575">
            <a:solidFill>
              <a:schemeClr val="accent5">
                <a:lumMod val="60000"/>
                <a:lumOff val="40000"/>
              </a:schemeClr>
            </a:solidFill>
            <a:miter lim="800000"/>
            <a:headEnd/>
            <a:tailEnd/>
          </a:ln>
          <a:effectLst/>
        </p:spPr>
        <p:txBody>
          <a:bodyPr wrap="none" anchor="ctr"/>
          <a:lstStyle/>
          <a:p>
            <a:endParaRPr lang="en-US">
              <a:solidFill>
                <a:schemeClr val="tx2"/>
              </a:solidFill>
              <a:latin typeface="Source Sans Pro" panose="020B0503030403020204"/>
            </a:endParaRPr>
          </a:p>
        </p:txBody>
      </p:sp>
      <p:sp>
        <p:nvSpPr>
          <p:cNvPr id="8" name="Rectangle 7"/>
          <p:cNvSpPr>
            <a:spLocks noChangeArrowheads="1"/>
          </p:cNvSpPr>
          <p:nvPr>
            <p:custDataLst>
              <p:tags r:id="rId4"/>
            </p:custDataLst>
          </p:nvPr>
        </p:nvSpPr>
        <p:spPr bwMode="auto">
          <a:xfrm>
            <a:off x="7162800" y="3581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9" name="Rectangle 7"/>
          <p:cNvSpPr>
            <a:spLocks noChangeArrowheads="1"/>
          </p:cNvSpPr>
          <p:nvPr>
            <p:custDataLst>
              <p:tags r:id="rId5"/>
            </p:custDataLst>
          </p:nvPr>
        </p:nvSpPr>
        <p:spPr bwMode="auto">
          <a:xfrm>
            <a:off x="7162800" y="3962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0x004010c4</a:t>
            </a:r>
            <a:endParaRPr lang="en-US" dirty="0">
              <a:solidFill>
                <a:schemeClr val="tx2"/>
              </a:solidFill>
              <a:latin typeface="Source Sans Pro" panose="020B0503030403020204"/>
            </a:endParaRPr>
          </a:p>
        </p:txBody>
      </p:sp>
      <p:sp>
        <p:nvSpPr>
          <p:cNvPr id="10" name="Rectangle 9"/>
          <p:cNvSpPr>
            <a:spLocks noChangeArrowheads="1"/>
          </p:cNvSpPr>
          <p:nvPr>
            <p:custDataLst>
              <p:tags r:id="rId6"/>
            </p:custDataLst>
          </p:nvPr>
        </p:nvSpPr>
        <p:spPr bwMode="auto">
          <a:xfrm>
            <a:off x="7162800" y="4724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11" name="Rectangle 7"/>
          <p:cNvSpPr>
            <a:spLocks noChangeArrowheads="1"/>
          </p:cNvSpPr>
          <p:nvPr>
            <p:custDataLst>
              <p:tags r:id="rId7"/>
            </p:custDataLst>
          </p:nvPr>
        </p:nvSpPr>
        <p:spPr bwMode="auto">
          <a:xfrm>
            <a:off x="7162800" y="3200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12" name="Rectangle 7"/>
          <p:cNvSpPr>
            <a:spLocks noChangeArrowheads="1"/>
          </p:cNvSpPr>
          <p:nvPr>
            <p:custDataLst>
              <p:tags r:id="rId8"/>
            </p:custDataLst>
          </p:nvPr>
        </p:nvSpPr>
        <p:spPr bwMode="auto">
          <a:xfrm>
            <a:off x="7162800" y="205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0x7FFFFFF4</a:t>
            </a:r>
            <a:endParaRPr lang="en-US" dirty="0">
              <a:solidFill>
                <a:schemeClr val="tx2"/>
              </a:solidFill>
              <a:latin typeface="Source Sans Pro" panose="020B0503030403020204"/>
            </a:endParaRPr>
          </a:p>
        </p:txBody>
      </p:sp>
      <p:sp>
        <p:nvSpPr>
          <p:cNvPr id="13" name="Rectangle 7"/>
          <p:cNvSpPr>
            <a:spLocks noChangeArrowheads="1"/>
          </p:cNvSpPr>
          <p:nvPr>
            <p:custDataLst>
              <p:tags r:id="rId9"/>
            </p:custDataLst>
          </p:nvPr>
        </p:nvSpPr>
        <p:spPr bwMode="auto">
          <a:xfrm>
            <a:off x="7162800" y="243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14" name="Rectangle 13"/>
          <p:cNvSpPr>
            <a:spLocks noChangeArrowheads="1"/>
          </p:cNvSpPr>
          <p:nvPr>
            <p:custDataLst>
              <p:tags r:id="rId10"/>
            </p:custDataLst>
          </p:nvPr>
        </p:nvSpPr>
        <p:spPr bwMode="auto">
          <a:xfrm>
            <a:off x="7162800" y="2819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15" name="Rectangle 7"/>
          <p:cNvSpPr>
            <a:spLocks noChangeArrowheads="1"/>
          </p:cNvSpPr>
          <p:nvPr>
            <p:custDataLst>
              <p:tags r:id="rId11"/>
            </p:custDataLst>
          </p:nvPr>
        </p:nvSpPr>
        <p:spPr bwMode="auto">
          <a:xfrm>
            <a:off x="7162800" y="167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0x0040010c</a:t>
            </a:r>
            <a:endParaRPr lang="en-US" dirty="0">
              <a:solidFill>
                <a:schemeClr val="tx2"/>
              </a:solidFill>
              <a:latin typeface="Source Sans Pro" panose="020B0503030403020204"/>
            </a:endParaRPr>
          </a:p>
        </p:txBody>
      </p:sp>
      <p:sp>
        <p:nvSpPr>
          <p:cNvPr id="16" name="Rectangle 7"/>
          <p:cNvSpPr>
            <a:spLocks noChangeArrowheads="1"/>
          </p:cNvSpPr>
          <p:nvPr>
            <p:custDataLst>
              <p:tags r:id="rId12"/>
            </p:custDataLst>
          </p:nvPr>
        </p:nvSpPr>
        <p:spPr bwMode="auto">
          <a:xfrm>
            <a:off x="7162800" y="548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0x00000015</a:t>
            </a:r>
            <a:endParaRPr lang="en-US" dirty="0">
              <a:solidFill>
                <a:schemeClr val="tx2"/>
              </a:solidFill>
              <a:latin typeface="Source Sans Pro" panose="020B0503030403020204"/>
            </a:endParaRPr>
          </a:p>
        </p:txBody>
      </p:sp>
      <p:sp>
        <p:nvSpPr>
          <p:cNvPr id="17" name="Rectangle 7"/>
          <p:cNvSpPr>
            <a:spLocks noChangeArrowheads="1"/>
          </p:cNvSpPr>
          <p:nvPr>
            <p:custDataLst>
              <p:tags r:id="rId13"/>
            </p:custDataLst>
          </p:nvPr>
        </p:nvSpPr>
        <p:spPr bwMode="auto">
          <a:xfrm>
            <a:off x="7162800" y="586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0x10000004</a:t>
            </a:r>
            <a:endParaRPr lang="en-US" dirty="0">
              <a:solidFill>
                <a:schemeClr val="tx2"/>
              </a:solidFill>
              <a:latin typeface="Source Sans Pro" panose="020B0503030403020204"/>
            </a:endParaRPr>
          </a:p>
        </p:txBody>
      </p:sp>
      <p:sp>
        <p:nvSpPr>
          <p:cNvPr id="18" name="Rectangle 17"/>
          <p:cNvSpPr>
            <a:spLocks noChangeArrowheads="1"/>
          </p:cNvSpPr>
          <p:nvPr>
            <p:custDataLst>
              <p:tags r:id="rId14"/>
            </p:custDataLst>
          </p:nvPr>
        </p:nvSpPr>
        <p:spPr bwMode="auto">
          <a:xfrm>
            <a:off x="7162800" y="624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0x00401090</a:t>
            </a:r>
            <a:endParaRPr lang="en-US" dirty="0">
              <a:solidFill>
                <a:schemeClr val="tx2"/>
              </a:solidFill>
              <a:latin typeface="Source Sans Pro" panose="020B0503030403020204"/>
            </a:endParaRPr>
          </a:p>
        </p:txBody>
      </p:sp>
      <p:sp>
        <p:nvSpPr>
          <p:cNvPr id="19" name="Rectangle 7"/>
          <p:cNvSpPr>
            <a:spLocks noChangeArrowheads="1"/>
          </p:cNvSpPr>
          <p:nvPr>
            <p:custDataLst>
              <p:tags r:id="rId15"/>
            </p:custDataLst>
          </p:nvPr>
        </p:nvSpPr>
        <p:spPr bwMode="auto">
          <a:xfrm>
            <a:off x="7162800" y="510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20" name="Rectangle 7"/>
          <p:cNvSpPr>
            <a:spLocks noChangeArrowheads="1"/>
          </p:cNvSpPr>
          <p:nvPr>
            <p:custDataLst>
              <p:tags r:id="rId16"/>
            </p:custDataLst>
          </p:nvPr>
        </p:nvSpPr>
        <p:spPr bwMode="auto">
          <a:xfrm>
            <a:off x="7162800" y="129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0x00000000</a:t>
            </a:r>
            <a:endParaRPr lang="en-US" dirty="0">
              <a:solidFill>
                <a:schemeClr val="tx2"/>
              </a:solidFill>
              <a:latin typeface="Source Sans Pro" panose="020B0503030403020204"/>
            </a:endParaRPr>
          </a:p>
        </p:txBody>
      </p:sp>
      <p:sp>
        <p:nvSpPr>
          <p:cNvPr id="21" name="Rectangle 20"/>
          <p:cNvSpPr/>
          <p:nvPr>
            <p:custDataLst>
              <p:tags r:id="rId17"/>
            </p:custDataLst>
          </p:nvPr>
        </p:nvSpPr>
        <p:spPr>
          <a:xfrm>
            <a:off x="4648200" y="685800"/>
            <a:ext cx="2286000" cy="1600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r>
              <a:rPr lang="en-US" sz="2000" dirty="0" smtClean="0">
                <a:solidFill>
                  <a:schemeClr val="tx2"/>
                </a:solidFill>
                <a:latin typeface="Source Sans Pro" panose="020B0503030403020204"/>
              </a:rPr>
              <a:t>CPU:</a:t>
            </a:r>
          </a:p>
          <a:p>
            <a:r>
              <a:rPr lang="en-US" sz="2000" dirty="0" smtClean="0">
                <a:solidFill>
                  <a:schemeClr val="tx2"/>
                </a:solidFill>
                <a:latin typeface="Source Sans Pro" panose="020B0503030403020204"/>
              </a:rPr>
              <a:t>$pc=0x004003C0</a:t>
            </a:r>
          </a:p>
          <a:p>
            <a:r>
              <a:rPr lang="en-US" sz="2000" dirty="0" smtClean="0">
                <a:solidFill>
                  <a:schemeClr val="tx2"/>
                </a:solidFill>
                <a:latin typeface="Source Sans Pro" panose="020B0503030403020204"/>
              </a:rPr>
              <a:t>$sp=0x7FFFFFAC</a:t>
            </a:r>
          </a:p>
          <a:p>
            <a:r>
              <a:rPr lang="en-US" sz="2000" dirty="0" smtClean="0">
                <a:solidFill>
                  <a:schemeClr val="tx2"/>
                </a:solidFill>
                <a:latin typeface="Source Sans Pro" panose="020B0503030403020204"/>
              </a:rPr>
              <a:t>$</a:t>
            </a:r>
            <a:r>
              <a:rPr lang="en-US" sz="2000" dirty="0" err="1" smtClean="0">
                <a:solidFill>
                  <a:schemeClr val="tx2"/>
                </a:solidFill>
                <a:latin typeface="Source Sans Pro" panose="020B0503030403020204"/>
              </a:rPr>
              <a:t>ra</a:t>
            </a:r>
            <a:r>
              <a:rPr lang="en-US" sz="2000" dirty="0" smtClean="0">
                <a:solidFill>
                  <a:schemeClr val="tx2"/>
                </a:solidFill>
                <a:latin typeface="Source Sans Pro" panose="020B0503030403020204"/>
              </a:rPr>
              <a:t>=0x00401090</a:t>
            </a:r>
            <a:endParaRPr lang="en-US" sz="2000" dirty="0">
              <a:solidFill>
                <a:schemeClr val="tx2"/>
              </a:solidFill>
              <a:latin typeface="Source Sans Pro" panose="020B0503030403020204"/>
            </a:endParaRPr>
          </a:p>
        </p:txBody>
      </p:sp>
      <p:sp>
        <p:nvSpPr>
          <p:cNvPr id="22" name="TextBox 21"/>
          <p:cNvSpPr txBox="1"/>
          <p:nvPr>
            <p:custDataLst>
              <p:tags r:id="rId18"/>
            </p:custDataLst>
          </p:nvPr>
        </p:nvSpPr>
        <p:spPr>
          <a:xfrm>
            <a:off x="5700325" y="5867400"/>
            <a:ext cx="1371600" cy="381000"/>
          </a:xfrm>
          <a:prstGeom prst="rect">
            <a:avLst/>
          </a:prstGeom>
          <a:noFill/>
        </p:spPr>
        <p:txBody>
          <a:bodyPr wrap="none" lIns="0" tIns="0" rIns="0" bIns="0" rtlCol="0" anchor="ctr">
            <a:noAutofit/>
          </a:bodyPr>
          <a:lstStyle/>
          <a:p>
            <a:pPr algn="ctr"/>
            <a:r>
              <a:rPr lang="en-US" sz="2000" dirty="0" smtClean="0">
                <a:solidFill>
                  <a:schemeClr val="tx2"/>
                </a:solidFill>
                <a:latin typeface="Source Sans Pro" panose="020B0503030403020204"/>
              </a:rPr>
              <a:t>0x7FFFFFB0</a:t>
            </a:r>
          </a:p>
        </p:txBody>
      </p:sp>
      <p:sp>
        <p:nvSpPr>
          <p:cNvPr id="23" name="TextBox 22"/>
          <p:cNvSpPr txBox="1"/>
          <p:nvPr>
            <p:custDataLst>
              <p:tags r:id="rId19"/>
            </p:custDataLst>
          </p:nvPr>
        </p:nvSpPr>
        <p:spPr>
          <a:xfrm>
            <a:off x="228600" y="2514600"/>
            <a:ext cx="3352800" cy="4419600"/>
          </a:xfrm>
          <a:prstGeom prst="rect">
            <a:avLst/>
          </a:prstGeom>
          <a:noFill/>
        </p:spPr>
        <p:txBody>
          <a:bodyPr wrap="none" lIns="0" tIns="0" rIns="0" bIns="0" rtlCol="0">
            <a:noAutofit/>
          </a:bodyPr>
          <a:lstStyle/>
          <a:p>
            <a:pPr>
              <a:lnSpc>
                <a:spcPct val="130000"/>
              </a:lnSpc>
            </a:pPr>
            <a:r>
              <a:rPr lang="en-US" sz="2800" dirty="0" smtClean="0">
                <a:solidFill>
                  <a:schemeClr val="tx2"/>
                </a:solidFill>
                <a:latin typeface="Source Sans Pro" panose="020B0503030403020204"/>
              </a:rPr>
              <a:t>What </a:t>
            </a:r>
            <a:r>
              <a:rPr lang="en-US" sz="2800" dirty="0" err="1" smtClean="0">
                <a:solidFill>
                  <a:schemeClr val="tx2"/>
                </a:solidFill>
                <a:latin typeface="Source Sans Pro" panose="020B0503030403020204"/>
              </a:rPr>
              <a:t>func</a:t>
            </a:r>
            <a:r>
              <a:rPr lang="en-US" sz="2800" dirty="0" smtClean="0">
                <a:solidFill>
                  <a:schemeClr val="tx2"/>
                </a:solidFill>
                <a:latin typeface="Source Sans Pro" panose="020B0503030403020204"/>
              </a:rPr>
              <a:t> is running?</a:t>
            </a:r>
          </a:p>
          <a:p>
            <a:pPr>
              <a:lnSpc>
                <a:spcPct val="130000"/>
              </a:lnSpc>
            </a:pPr>
            <a:r>
              <a:rPr lang="en-US" sz="2800" dirty="0" smtClean="0">
                <a:solidFill>
                  <a:schemeClr val="tx2"/>
                </a:solidFill>
                <a:latin typeface="Source Sans Pro" panose="020B0503030403020204"/>
              </a:rPr>
              <a:t>Who called it?</a:t>
            </a:r>
          </a:p>
          <a:p>
            <a:pPr>
              <a:lnSpc>
                <a:spcPct val="130000"/>
              </a:lnSpc>
            </a:pPr>
            <a:r>
              <a:rPr lang="en-US" sz="2800" dirty="0" smtClean="0">
                <a:solidFill>
                  <a:schemeClr val="tx2"/>
                </a:solidFill>
                <a:latin typeface="Source Sans Pro" panose="020B0503030403020204"/>
              </a:rPr>
              <a:t>Has it called anything?</a:t>
            </a:r>
          </a:p>
          <a:p>
            <a:pPr>
              <a:lnSpc>
                <a:spcPct val="130000"/>
              </a:lnSpc>
            </a:pPr>
            <a:r>
              <a:rPr lang="en-US" sz="2800" dirty="0" smtClean="0">
                <a:solidFill>
                  <a:schemeClr val="tx2"/>
                </a:solidFill>
                <a:latin typeface="Source Sans Pro" panose="020B0503030403020204"/>
              </a:rPr>
              <a:t>Will it?</a:t>
            </a:r>
          </a:p>
          <a:p>
            <a:pPr>
              <a:lnSpc>
                <a:spcPct val="130000"/>
              </a:lnSpc>
            </a:pPr>
            <a:r>
              <a:rPr lang="en-US" sz="2800" dirty="0" err="1" smtClean="0">
                <a:solidFill>
                  <a:schemeClr val="tx2"/>
                </a:solidFill>
                <a:latin typeface="Source Sans Pro" panose="020B0503030403020204"/>
              </a:rPr>
              <a:t>Args</a:t>
            </a:r>
            <a:r>
              <a:rPr lang="en-US" sz="2800" dirty="0" smtClean="0">
                <a:solidFill>
                  <a:schemeClr val="tx2"/>
                </a:solidFill>
                <a:latin typeface="Source Sans Pro" panose="020B0503030403020204"/>
              </a:rPr>
              <a:t>?</a:t>
            </a:r>
          </a:p>
          <a:p>
            <a:pPr>
              <a:lnSpc>
                <a:spcPct val="130000"/>
              </a:lnSpc>
            </a:pPr>
            <a:r>
              <a:rPr lang="en-US" sz="2800" dirty="0" smtClean="0">
                <a:solidFill>
                  <a:schemeClr val="tx2"/>
                </a:solidFill>
                <a:latin typeface="Source Sans Pro" panose="020B0503030403020204"/>
              </a:rPr>
              <a:t>Stack depth?</a:t>
            </a:r>
          </a:p>
          <a:p>
            <a:pPr>
              <a:lnSpc>
                <a:spcPct val="130000"/>
              </a:lnSpc>
            </a:pPr>
            <a:r>
              <a:rPr lang="en-US" sz="2800" dirty="0" smtClean="0">
                <a:solidFill>
                  <a:schemeClr val="tx2"/>
                </a:solidFill>
                <a:latin typeface="Source Sans Pro" panose="020B0503030403020204"/>
              </a:rPr>
              <a:t>Call trace?</a:t>
            </a:r>
          </a:p>
        </p:txBody>
      </p:sp>
      <p:sp>
        <p:nvSpPr>
          <p:cNvPr id="24" name="Rectangle 23"/>
          <p:cNvSpPr>
            <a:spLocks noChangeArrowheads="1"/>
          </p:cNvSpPr>
          <p:nvPr>
            <p:custDataLst>
              <p:tags r:id="rId20"/>
            </p:custDataLst>
          </p:nvPr>
        </p:nvSpPr>
        <p:spPr bwMode="auto">
          <a:xfrm>
            <a:off x="7162800" y="4343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dirty="0" smtClean="0">
                <a:solidFill>
                  <a:schemeClr val="tx2"/>
                </a:solidFill>
                <a:latin typeface="Source Sans Pro" panose="020B0503030403020204"/>
              </a:rPr>
              <a:t>0x7FFFFFDC</a:t>
            </a:r>
            <a:endParaRPr lang="en-US" dirty="0">
              <a:solidFill>
                <a:schemeClr val="tx2"/>
              </a:solidFill>
              <a:latin typeface="Source Sans Pro" panose="020B0503030403020204"/>
            </a:endParaRPr>
          </a:p>
        </p:txBody>
      </p:sp>
    </p:spTree>
    <p:extLst>
      <p:ext uri="{BB962C8B-B14F-4D97-AF65-F5344CB8AC3E}">
        <p14:creationId xmlns:p14="http://schemas.microsoft.com/office/powerpoint/2010/main" val="30680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SlidesCIS">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SlidesCIS" id="{C9D4B55A-9B37-6B45-9825-11E3E10EB10E}" vid="{CE48D479-3D6D-0B4C-9E78-7104A5B86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12652</TotalTime>
  <Words>7172</Words>
  <Application>Microsoft Office PowerPoint</Application>
  <PresentationFormat>On-screen Show (4:3)</PresentationFormat>
  <Paragraphs>2368</Paragraphs>
  <Slides>101</Slides>
  <Notes>12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101</vt:i4>
      </vt:variant>
    </vt:vector>
  </HeadingPairs>
  <TitlesOfParts>
    <vt:vector size="116" baseType="lpstr">
      <vt:lpstr>Apple Braille</vt:lpstr>
      <vt:lpstr>Arial</vt:lpstr>
      <vt:lpstr>Arial Narrow</vt:lpstr>
      <vt:lpstr>Calibri</vt:lpstr>
      <vt:lpstr>Consolas</vt:lpstr>
      <vt:lpstr>Courier New</vt:lpstr>
      <vt:lpstr>Helvetica</vt:lpstr>
      <vt:lpstr>Lucida Grande</vt:lpstr>
      <vt:lpstr>Osaka</vt:lpstr>
      <vt:lpstr>Source Sans Pro</vt:lpstr>
      <vt:lpstr>Source Sans Pro Light</vt:lpstr>
      <vt:lpstr>Tahoma</vt:lpstr>
      <vt:lpstr>Times New Roman</vt:lpstr>
      <vt:lpstr>Wingdings</vt:lpstr>
      <vt:lpstr>BracySlidesCIS</vt:lpstr>
      <vt:lpstr>PowerPoint Presentation</vt:lpstr>
      <vt:lpstr>Big Picture: Where are we going?</vt:lpstr>
      <vt:lpstr>Big Picture: Where are we going?</vt:lpstr>
      <vt:lpstr>Big Picture: Where are we going?</vt:lpstr>
      <vt:lpstr>Goals for this week</vt:lpstr>
      <vt:lpstr>Calling Convention for Procedure Calls</vt:lpstr>
      <vt:lpstr>Cheat Sheet and Mental Model for Today</vt:lpstr>
      <vt:lpstr>Cheat Sheet and Mental Model for Today</vt:lpstr>
      <vt:lpstr>RISC-V Register</vt:lpstr>
      <vt:lpstr>RISC-V Register Conventions</vt:lpstr>
      <vt:lpstr>Calling Convention for Procedure Calls</vt:lpstr>
      <vt:lpstr>How does a function call work?</vt:lpstr>
      <vt:lpstr>Jumps are not enough</vt:lpstr>
      <vt:lpstr>Jumps are not enough</vt:lpstr>
      <vt:lpstr>Takeaway1: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JAL / JR for Recursion?</vt:lpstr>
      <vt:lpstr>Need a “Call Stack”</vt:lpstr>
      <vt:lpstr>Cheat Sheet and Mental Model for Today</vt:lpstr>
      <vt:lpstr>Need a “Call Stack”</vt:lpstr>
      <vt:lpstr>Need a “Call Stack”</vt:lpstr>
      <vt:lpstr>Need a “Call Stack”</vt:lpstr>
      <vt:lpstr>Need a “Call Stack”</vt:lpstr>
      <vt:lpstr>Stack Growth</vt:lpstr>
      <vt:lpstr>An executing program in memory</vt:lpstr>
      <vt:lpstr>An executing program in memory</vt:lpstr>
      <vt:lpstr>Anatomy of an executing program</vt:lpstr>
      <vt:lpstr>An executing program in memory</vt:lpstr>
      <vt:lpstr>Return Address lives in Stack Frame</vt:lpstr>
      <vt:lpstr>The Stack</vt:lpstr>
      <vt:lpstr>The Heap</vt:lpstr>
      <vt:lpstr>Data Segment</vt:lpstr>
      <vt:lpstr>Globals and Locals</vt:lpstr>
      <vt:lpstr>An executing program in memory</vt:lpstr>
      <vt:lpstr>Globals and Locals</vt:lpstr>
      <vt:lpstr>Takeaway2: Need a Call Stack</vt:lpstr>
      <vt:lpstr>Calling Convention for Procedure Calls</vt:lpstr>
      <vt:lpstr>Next Goal</vt:lpstr>
      <vt:lpstr>Arguments &amp; Return Values</vt:lpstr>
      <vt:lpstr>Simple Argument Passing (1-8 args)</vt:lpstr>
      <vt:lpstr>Conventions so far:</vt:lpstr>
      <vt:lpstr>Many Arguments (8+ args)</vt:lpstr>
      <vt:lpstr>Many Arguments (8+ args)</vt:lpstr>
      <vt:lpstr>Argument Passing: the Full Story</vt:lpstr>
      <vt:lpstr>Pros of Argument Passing Convention</vt:lpstr>
      <vt:lpstr>iClicker Question</vt:lpstr>
      <vt:lpstr>iClicker Question</vt:lpstr>
      <vt:lpstr>Frame Layout &amp; the Frame Pointer</vt:lpstr>
      <vt:lpstr>Frame Layout &amp; the Frame Pointer</vt:lpstr>
      <vt:lpstr>Conventions so far</vt:lpstr>
      <vt:lpstr>RISCV Register Conventions so far:</vt:lpstr>
      <vt:lpstr>C &amp; RISCV: the fine print</vt:lpstr>
      <vt:lpstr>Globals and Locals</vt:lpstr>
      <vt:lpstr>Global and Locals</vt:lpstr>
      <vt:lpstr>Anatomy of an executing program</vt:lpstr>
      <vt:lpstr>Frame Pointer</vt:lpstr>
      <vt:lpstr>Conventions so far</vt:lpstr>
      <vt:lpstr>Calling Convention for Procedure Calls</vt:lpstr>
      <vt:lpstr>Next Goal</vt:lpstr>
      <vt:lpstr>Register Management</vt:lpstr>
      <vt:lpstr>Register Usage</vt:lpstr>
      <vt:lpstr>Caller-saved</vt:lpstr>
      <vt:lpstr>Callee-saved</vt:lpstr>
      <vt:lpstr>Caller-Saved Registers in Practice</vt:lpstr>
      <vt:lpstr>Caller-Saved Registers in Practice</vt:lpstr>
      <vt:lpstr>Callee-Saved Registers in Practice</vt:lpstr>
      <vt:lpstr>Callee-Saved Registers in Practice</vt:lpstr>
      <vt:lpstr>Clicker Question</vt:lpstr>
      <vt:lpstr>Clicker Question</vt:lpstr>
      <vt:lpstr>Clicker Question</vt:lpstr>
      <vt:lpstr>Frame Layout on Stack</vt:lpstr>
      <vt:lpstr>Frame Layout on Stack</vt:lpstr>
      <vt:lpstr>Frame Layout on Stack</vt:lpstr>
      <vt:lpstr>Frame Layout on Stack</vt:lpstr>
      <vt:lpstr>Frame Layout on Stack</vt:lpstr>
      <vt:lpstr>Buffer Overflow</vt:lpstr>
      <vt:lpstr>RISCV Register Recap</vt:lpstr>
      <vt:lpstr>Convention Summary</vt:lpstr>
      <vt:lpstr>Activity #1: Calling Convention Example</vt:lpstr>
      <vt:lpstr>Activity #1: Calling Convention Example</vt:lpstr>
      <vt:lpstr>Activity #1: Calling Convention Example</vt:lpstr>
      <vt:lpstr>Activity #1: Calling Convention Example</vt:lpstr>
      <vt:lpstr>Activity #1: Calling Convention Example</vt:lpstr>
      <vt:lpstr>Activity #2: Calling Convention Example:  Prologue, Epilogue</vt:lpstr>
      <vt:lpstr>Activity #2: Calling Convention Example:  Prologue, Epilogue</vt:lpstr>
      <vt:lpstr>Next Goal</vt:lpstr>
      <vt:lpstr>Minimum stack size for a standard function?</vt:lpstr>
      <vt:lpstr>Minimum stack size for a standard function?</vt:lpstr>
      <vt:lpstr>Minimum stack size for a standard function?</vt:lpstr>
      <vt:lpstr>Next Goal</vt:lpstr>
      <vt:lpstr>Anatomy of an executing program</vt:lpstr>
      <vt:lpstr>Activity #4: Debugging</vt:lpstr>
      <vt:lpstr>Activity #4: Debugging</vt:lpstr>
      <vt:lpstr>Recap</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loaner</dc:creator>
  <cp:lastModifiedBy>Hakim Weatherspoon</cp:lastModifiedBy>
  <cp:revision>153</cp:revision>
  <cp:lastPrinted>2019-03-14T13:56:08Z</cp:lastPrinted>
  <dcterms:created xsi:type="dcterms:W3CDTF">2018-12-06T05:44:04Z</dcterms:created>
  <dcterms:modified xsi:type="dcterms:W3CDTF">2019-04-22T02:56:23Z</dcterms:modified>
</cp:coreProperties>
</file>